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2" r:id="rId6"/>
  </p:sldMasterIdLst>
  <p:notesMasterIdLst>
    <p:notesMasterId r:id="rId23"/>
  </p:notesMasterIdLst>
  <p:sldIdLst>
    <p:sldId id="267" r:id="rId7"/>
    <p:sldId id="256" r:id="rId8"/>
    <p:sldId id="265" r:id="rId9"/>
    <p:sldId id="258" r:id="rId10"/>
    <p:sldId id="268" r:id="rId11"/>
    <p:sldId id="269" r:id="rId12"/>
    <p:sldId id="270" r:id="rId13"/>
    <p:sldId id="275" r:id="rId14"/>
    <p:sldId id="276" r:id="rId15"/>
    <p:sldId id="279" r:id="rId16"/>
    <p:sldId id="271" r:id="rId17"/>
    <p:sldId id="280" r:id="rId18"/>
    <p:sldId id="282" r:id="rId19"/>
    <p:sldId id="284" r:id="rId20"/>
    <p:sldId id="273" r:id="rId21"/>
    <p:sldId id="274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F39AC1C-7B49-93FF-9D4D-5A7A69B6E107}" name="Rose Parkin" initials="RP" userId="a9affac8917e8dd4" providerId="Windows Live"/>
  <p188:author id="{A38CE21D-A44F-DFDE-2216-6A83308448DE}" name="PR" initials="WRG" userId="PR" providerId="None"/>
  <p188:author id="{388BD235-D01C-DD7B-5262-90526D8948DC}" name="Steve Pardoe" initials="SP" userId="S::steve.pardoe_etfoundation.co.uk#ext#@pearsoneducationinc.onmicrosoft.com::36300e65-e3c2-49f9-adf9-c4183b2d011a" providerId="AD"/>
  <p188:author id="{D3C2B254-6397-3662-2653-66AB3C11A1D8}" name="Veronica Wastell" initials="VW" userId="Veronica Wastell" providerId="None"/>
  <p188:author id="{6EAC9880-9F95-82CD-7BDE-5A307FA106F4}" name="Sarah" initials="S" userId="Sarah" providerId="None"/>
  <p188:author id="{A3B5DB84-950D-7B36-4E01-DE48024E119B}" name="Olesya Gilmutdinova" initials="OG" userId="S::olesya@newgenpublishing.co.uk::0ad0dfd8-c78a-45b1-8302-82c733b1cefb" providerId="AD"/>
  <p188:author id="{2BCBF286-F53E-EE91-8295-F8C133533240}" name="Stephanie Bentley" initials="SB" userId="2fb974b8e90647fd" providerId="Windows Live"/>
  <p188:author id="{E5B58DDC-298B-B9D5-C478-64E78F3EB0CF}" name="Chess Law" initials="CL" userId="S::chess@newgenpublishing.co.uk::77e1df74-a9d8-491f-a58c-070132422fdd" providerId="AD"/>
  <p188:author id="{87C54FDF-8E2C-6B2C-E062-6A815D5B5A18}" name="Shobhna Fletcher" initials="SF" userId="S::shobhna.fletcher@etfoundation.co.uk::715aab72-88df-480e-bcf8-5f488cbf35a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480F1-155B-0FC4-DFC2-1BA22606E1D3}" v="6" dt="2023-02-11T20:13:59.868"/>
    <p1510:client id="{0E95BB82-D4B8-EB1F-E95C-CDD2B98CBA44}" v="1" dt="2023-02-11T20:25:44.091"/>
    <p1510:client id="{4A17764B-B63D-A7CE-C4BA-89BBA49EE6A1}" v="2" dt="2023-02-11T20:24:51.037"/>
    <p1510:client id="{7CF65FF6-73ED-57DC-429E-E8027CA052C7}" v="2" dt="2023-02-11T20:19:12.786"/>
    <p1510:client id="{B071337B-6DF3-4C0C-A9D4-1230BCB00ABD}" v="3" dt="2023-01-31T15:58:29.3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66" autoAdjust="0"/>
    <p:restoredTop sz="72100" autoAdjust="0"/>
  </p:normalViewPr>
  <p:slideViewPr>
    <p:cSldViewPr snapToGrid="0">
      <p:cViewPr varScale="1">
        <p:scale>
          <a:sx n="82" d="100"/>
          <a:sy n="82" d="100"/>
        </p:scale>
        <p:origin x="111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00898-BEEF-4CDD-9D02-2320942B352D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39AD5B-B7CE-46F6-AA50-626829E0BF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2214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371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Ensure</a:t>
            </a:r>
            <a:r>
              <a:rPr lang="en-US" b="0" baseline="0" dirty="0"/>
              <a:t> that learners check their matchings and answers against the correct answers.</a:t>
            </a:r>
          </a:p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8133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Learners work in pairs on this </a:t>
            </a:r>
            <a:r>
              <a:rPr lang="en-US" b="0" dirty="0" err="1"/>
              <a:t>unscaffolded</a:t>
            </a:r>
            <a:r>
              <a:rPr lang="en-US" b="0" dirty="0"/>
              <a:t> activity.</a:t>
            </a:r>
          </a:p>
          <a:p>
            <a:r>
              <a:rPr lang="en-US" b="0" dirty="0"/>
              <a:t>They will need to identify which value is 100% and what value they want to work out.</a:t>
            </a:r>
          </a:p>
          <a:p>
            <a:r>
              <a:rPr lang="en-US" b="0" dirty="0"/>
              <a:t>Encourage learners to draw double number lines to support their thinking.</a:t>
            </a:r>
          </a:p>
          <a:p>
            <a:r>
              <a:rPr lang="en-US" b="0" dirty="0"/>
              <a:t>Learners should round to two decimal places for currency questions, and round to one decimal place for the remaining.</a:t>
            </a: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48447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639913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/>
              <a:t>Learners work on the exam question on their own.</a:t>
            </a:r>
          </a:p>
          <a:p>
            <a:r>
              <a:rPr lang="en-US" b="0" baseline="0" dirty="0"/>
              <a:t>There are two hints that can be shown to learners.</a:t>
            </a:r>
          </a:p>
          <a:p>
            <a:r>
              <a:rPr lang="en-US" b="0" baseline="0" dirty="0"/>
              <a:t>The slide then shows how to solve the question using multipliers.</a:t>
            </a:r>
          </a:p>
          <a:p>
            <a:r>
              <a:rPr lang="en-US" b="0" baseline="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24400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baseline="0" dirty="0"/>
              <a:t>Learners work on the exam question on their own.</a:t>
            </a:r>
          </a:p>
          <a:p>
            <a:r>
              <a:rPr lang="en-US" b="0" baseline="0" dirty="0"/>
              <a:t>There are two hints that can be shown to learners.</a:t>
            </a:r>
          </a:p>
          <a:p>
            <a:r>
              <a:rPr lang="en-US" b="0" baseline="0" dirty="0"/>
              <a:t>The slide then shows how to solve the question using multipliers.</a:t>
            </a:r>
          </a:p>
          <a:p>
            <a:r>
              <a:rPr lang="en-US" b="0" baseline="0" dirty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83247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775707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0292A9-7A47-3844-B146-D6E152DCFCB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22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starter activity is designed to address some of the misconceptions</a:t>
            </a:r>
            <a:r>
              <a:rPr lang="en-GB" baseline="0" dirty="0"/>
              <a:t> that learners have about percentages.</a:t>
            </a:r>
          </a:p>
          <a:p>
            <a:r>
              <a:rPr lang="en-GB" dirty="0"/>
              <a:t>Are they clear that percentages relate to the original amount, which is 100%?</a:t>
            </a:r>
          </a:p>
          <a:p>
            <a:r>
              <a:rPr lang="en-GB" dirty="0"/>
              <a:t>So, because</a:t>
            </a:r>
            <a:r>
              <a:rPr lang="en-GB" baseline="0" dirty="0"/>
              <a:t> finding 10% is 100% ÷ 10, we need to divide the amount by 10.</a:t>
            </a:r>
          </a:p>
          <a:p>
            <a:r>
              <a:rPr lang="en-GB" baseline="0" dirty="0"/>
              <a:t>20% is 100% ÷ 5, so we need to divide the amount by 5.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9AD5B-B7CE-46F6-AA50-626829E0BF97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9971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activity allows you to see how confident learners are at calculating percentages using a calculator</a:t>
            </a:r>
            <a:r>
              <a:rPr lang="en-GB" baseline="0" dirty="0"/>
              <a:t> </a:t>
            </a:r>
            <a:r>
              <a:rPr lang="en-GB" dirty="0"/>
              <a:t>and what methods they use.</a:t>
            </a:r>
          </a:p>
          <a:p>
            <a:r>
              <a:rPr lang="en-GB" dirty="0"/>
              <a:t>Many learners</a:t>
            </a:r>
            <a:r>
              <a:rPr lang="en-GB" baseline="0" dirty="0"/>
              <a:t> will try to use non-calculator methods for more complicated calculations such as 34%.</a:t>
            </a:r>
          </a:p>
          <a:p>
            <a:r>
              <a:rPr lang="en-GB" baseline="0" dirty="0"/>
              <a:t>Do they, between them, know more than one method? Which are they confident with? Which methods are more efficient, using a calculator?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9AD5B-B7CE-46F6-AA50-626829E0BF97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1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This is the worksheet for the activity.</a:t>
            </a:r>
          </a:p>
          <a:p>
            <a:r>
              <a:rPr lang="en-GB" dirty="0"/>
              <a:t>Learners should work in pairs.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39AD5B-B7CE-46F6-AA50-626829E0BF97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514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shows how to solve the problem using a multiplier.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did learners solve it?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learners other methods as well as this multiplier method.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 learners need to do to find the multiplier?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 that learners check that the multiplier works on the top line before using it on the bottom.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6353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shows how to solve the problem using a multiplier.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did learners solve it?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learners other methods as well as this multiplier method.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 learners need to do to find the multiplier?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 that learners check that the multiplier works on the top line before using it on the bottom.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9745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slide shows how to solve the problem using a multiplier.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did learners solve it?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learners </a:t>
            </a:r>
            <a:r>
              <a:rPr lang="en-GB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other methods as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well as this multiplier method.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 learners need to do to find the multiplier?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Ensure that learners check that the multiplier works on the top line before using it on the bottom.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7676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Learners work in pairs to match the percentage questions with the double number lines.</a:t>
            </a:r>
          </a:p>
          <a:p>
            <a:r>
              <a:rPr lang="en-US" b="0" dirty="0"/>
              <a:t>There is one blank question and one blank double number line that learners need to fill in to complete the pairing.</a:t>
            </a:r>
          </a:p>
          <a:p>
            <a:r>
              <a:rPr lang="en-US" b="0" dirty="0"/>
              <a:t>Learners can then use the double number lines to help them solve the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1765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/>
              <a:t>Ensure</a:t>
            </a:r>
            <a:r>
              <a:rPr lang="en-US" b="0" baseline="0" dirty="0"/>
              <a:t> that learners check their matchings and answers against the correct answers.</a:t>
            </a:r>
          </a:p>
          <a:p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0292A9-7A47-3844-B146-D6E152DCFCB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4211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FCB3F-8A15-D800-0C16-8FE518BF9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475794-AD63-8F4D-2D90-84E0CC5CE4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B2AA3-065C-74EA-712B-928BC8359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3ECCF-B863-029B-3196-2F0E356B8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2FBE3-52C9-4B6C-8E61-482898B2C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90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24FD2-8A83-F510-C967-B966468BA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910AB-2B42-6B69-DE65-08DF56253E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F011E-780B-73FB-10BD-28D288E9F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6E0E4-CD02-47B2-D7EA-FC182FAE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9FD32-A95E-7F18-46FA-9AB67462C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46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656527-06F2-0AE2-55B9-20657ADC4E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CBF1D8-77CA-B888-DCA4-47464BFCA1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3BB67-B2BF-6DEE-6BAF-C46DFC342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EE371C-A0D5-441C-B15A-4FE8D9639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41A03-8C75-4606-AEA3-0E955670D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2241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E9299-7A4A-CF4C-8CAB-26B755E61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D758C2-1153-B944-8767-1B9FC695E2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95346-481B-9148-9F45-047F4B17D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00532-AFFC-6B4B-A157-C5716CAB66AF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CA7E3-54F5-CE4C-A0C9-173A337E0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8FADA-7263-6346-880C-D8050662A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281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9BBF6-712C-894B-B338-770EE55BCD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FE58E9-0799-7844-87FB-63296043F8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0A057-D11A-AF46-A095-382D89609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D23E7-40F4-C14B-965A-8AC6D86EFD48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1B5B23-F3DA-BA40-BDB9-E14D617B7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93DFE2-06A3-8A4B-A944-ECD3E22A4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5840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DB25C-5BC8-5741-96E2-575DEB0A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A4623-1CC0-D846-B84F-4C72F5F13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7FA13E-7A12-1042-9D21-E96427238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C4B9-12C9-FB44-AC9D-ED994028918A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0A479-4CBC-5B4D-8D62-578763717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F5A7C-FA91-BE4F-A72B-317008C88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55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571B6-3CF8-454F-AAA8-40717B48C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FEDA33-B84D-6F4D-A145-D2B700B5F5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F14CB-76BE-E74C-B7EB-9E85283743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BDD26B-D800-9244-BC67-6035178AB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1DFF8-D00C-FB44-B806-B6B270705AEB}" type="datetime1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A71B0-1356-CE44-839D-14B49C3AC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3BD825-FDD3-AE47-868C-0405C3003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3390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1DBAD-EF53-8641-957C-47C8A0CF6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338973-FBEB-0B45-8B22-E682B7775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04063-3ECF-2A40-B4B2-D79860702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E6B636-F832-FE46-AFAC-A655154482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6203D1-709A-F440-A2B2-2354D0328C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105BDA-E7DE-A54B-A53D-AA117900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EA0CC-CB2D-324E-AC2B-9E0B7B128A47}" type="datetime1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63DB5F-F468-FE46-A96D-BDEFCD3C6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46405-2AE0-C14B-8959-4DBC7D1B1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586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E6E30-01CA-B54F-A141-0B9C6CC42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7C3E65-99BB-E540-A491-F9EE12CBA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9A89F-5B75-E346-8D1C-51D16750FD93}" type="datetime1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00866-511C-3941-A764-EBB155AE5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C9C672-EE08-4046-BB96-26736A942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195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C9E546-42AD-D14C-9301-45E19936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E772-966B-1946-9ABE-AC27881A4A01}" type="datetime1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15A7F6-2EC6-B54D-8FA8-D9EF76EC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52C0A-9B3B-624B-A092-B4A616BDE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4241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0682B-29D1-9B46-A84B-E30E72B0F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4C740C-FBAA-6C4B-A863-5BBBA5CBC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31B158-757E-AE41-B565-37ED88B1A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865F3C-6C02-BB45-8932-C69F3CAAF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698A7-B758-DD40-8590-83E3E30C99FC}" type="datetime1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C2AC59-F5EC-594E-9C3B-39CA8EF72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1DF19-4F9F-5340-B271-B255C0A9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156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5017D-301F-B45B-36A2-469704AE0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AED1A-7FEC-7D7E-2A46-8DBF4FF32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B2F50E-72DD-F383-689C-0C6590123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2EAA5F-946A-D3EC-4908-84EDE404F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F0E92-B69F-C680-41C6-93EA2C89D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3854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9186C-FEC9-2943-96A2-78568536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62AED95-B008-8747-B10E-38272F70FC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E3CE7C-B467-854B-B6A6-FB7EC70DF1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6A31EA-73C9-F847-BC58-915C2EFC2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05BBD-3E32-C644-8DE8-2C42C7A22893}" type="datetime1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5143B-FCE1-B642-A9D9-CA2BA6039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6B9DFA-1F03-D14A-88EF-5089C19F4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4296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66B33-5A5D-9340-BCC9-7C2AC9BE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2C00CF-AFD8-BF4A-A0BA-E817DCCDF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B277A-C330-5846-877B-A41F5A6FD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AB177-FA41-CE43-A4F3-2784EC194D6E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DB542-32A0-B041-ABC1-F2BF9E7F7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B01DE-E4A2-9E4A-9F5E-920011075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9396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888DED-5D49-0D49-9626-848FD149FA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705394-05C5-2442-AEE2-630A13F3B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01C0A-FBB6-AF43-BCEF-0A9F36242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78521-1942-204E-9D75-7B1AB6186D23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E63140-48CF-E94E-B47A-EB7847D17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4FDEEE-7B90-9644-8191-DDC372D9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70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8013A-3248-CD49-A89C-46D39D7FD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DCBD20-65C8-604B-8223-E04FB6945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0A9B5-C2E7-2449-9E0E-F6AFDCAED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E283-DB39-F44B-AFA4-F687808D57BF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4118D-3C70-8A41-907B-A497C920D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3E65BC-C24D-2D45-B0BB-EF6D1D635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6605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F5B31-45EB-C24F-9E36-7D17E6430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11802-820E-BE41-8BBE-378F5DAB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BE6C28-AC16-BF48-AC5A-1EE1FE12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144BD-0A74-C343-84B2-D8F01B20524B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F1AC-29AF-9D4C-8C91-291F1E153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C52D71-6938-9944-BD93-B36443416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7167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B7B0C8-8BEE-7D47-9B4D-F905347D6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A075DF-6830-994F-930B-9A7111A97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ED8FDA-DE34-D64E-841A-686C4CAF4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8A290-B8B3-DF49-A0D1-C9992EDB112D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AFB61-A685-5B49-BBC3-4550598B6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F3E9B-8688-3246-A29D-CA93D76DB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86728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CC053-5046-384A-AF29-B8F5FDD1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A91068-C6AE-6C41-9AF4-DEBE37FE87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F627F-C7DA-E143-AECD-24BC99F64E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8725F-1BFE-884A-8C48-257026E83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218E9-7F47-C044-907D-624F6064ACA4}" type="datetime1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5F0B32-AB7B-C348-A61C-205DC7F2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DEADAC-0764-DF4B-8EEF-D609EADF6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016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5EFE7-41F6-D845-AD97-74826EFC6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635AB2-5796-944C-B5A8-95A395746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A04CAB-CE95-6A4A-BC48-A5A6E28BC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7A78F3-DBCE-BB4E-8AE5-1F978F3D0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9B274-DA5D-AF45-A15B-FCD0600286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A64DE8-F42B-F140-88D7-B91577285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DCB8-AD22-A54F-9910-29E01F6E01AB}" type="datetime1">
              <a:rPr lang="en-US" smtClean="0"/>
              <a:t>4/19/2023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55894D-314E-2248-8372-3ACCB8E33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6AF1A3-8C35-6444-880B-489D3E3BD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249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D6E35-E288-6E46-8AE2-C620DACF8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909971-F513-8245-B1F9-9A705DE1F2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38A18-D63C-654F-A494-634F276E3E8E}" type="datetime1">
              <a:rPr lang="en-US" smtClean="0"/>
              <a:t>4/19/2023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2AA84A-0BFD-AF4D-9F99-6584F52DF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770928-A687-0F40-B8F0-2D6BD37CA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9136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80357-36FF-4C49-B3FF-1542030E0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29174-E8AA-2147-9375-45B31203D791}" type="datetime1">
              <a:rPr lang="en-US" smtClean="0"/>
              <a:t>4/19/2023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532AE4-F24A-A649-9728-E49CB5FE9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64B81A-0898-824E-86F6-312F2B037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7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E8B55-6854-6CB2-D76F-F2B72197C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1C35C9-F228-2306-FB7F-1C695F6C4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C79545-1C2E-D81B-801A-EE79C2067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BC1C1-3FAA-DD96-ACA0-805F9F24B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1092A-3C78-C092-31D8-7F9FEA3F8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750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9C27-E5B0-3345-A4AB-CFB2F6835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4FF64-A4EF-874D-8148-B50CAAACD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50630-1DFB-8040-B781-5D0E3233E9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DDAF7-3456-A247-8D5C-0A8EBD0B4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A88EE-9189-5A4E-9528-35D4F42BEA3C}" type="datetime1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0FA3EF-BB27-4142-A314-3F13BEB8F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573FCC-E67D-914C-8071-528E22BB0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08065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23CFB-F218-FE4B-8BB7-6CC1B13A9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9AFFD7-11D4-1746-B361-401D1D238F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B5B14A-7DB4-694D-AD86-D834B1CDFE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8DFDA-9439-DD43-9821-1A465EA86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B1FB-8BFA-A84E-B83A-BE54B3EA6B17}" type="datetime1">
              <a:rPr lang="en-US" smtClean="0"/>
              <a:t>4/19/2023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26C68-32CC-CA45-B6C3-507085754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5578E-F248-B144-AD91-40F0E6F90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9159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46885-65B4-5E40-98D6-F8377F61F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8FAB7D-778E-B443-9C49-CA14C625F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EFCAC-9FC8-2F43-B14F-0289E67FA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590D3-6790-B348-A017-66135251B151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52450-DA91-344A-BF3A-87DC3B688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1BD14-FC3F-A248-8687-C4A0071B9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77224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0E8DF8-B610-594D-8FBB-72CC98FFF8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3443CC-1F93-D948-A9E8-C3289413EB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7C0B7-1831-2841-9DC9-AA8968856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56D6D-65C6-8E4B-9F66-DF088DE91A33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A52383-7CA5-AF44-8E5C-A339198E5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A34063-8A2B-F44D-A1D5-B7566A1DA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959B6-490E-A144-8C7C-88267F972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07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1F609-89F5-7075-7699-846499CED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E7C519-5191-C1A3-21D4-1505591AA5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64322-9C5E-99E3-B2B0-1413625055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F5023-AB53-522F-7591-670B1BED9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1BAC0C-9768-6594-BBCA-AB8163C0C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D8BA3D-4DD9-4D4D-15FB-F636318B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755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31AAE-03AA-F1FC-7333-8D0673FB3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60E5F-2884-75E6-D204-DF91E20C30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21524A-BF8A-F5D3-B799-F3CC0F767C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BDD79D-4164-36F1-330C-3AB7B007F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7779E79-5E20-B30B-BB9A-ED7E3597D1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F1A8A4F-D0FC-5372-508B-C64899635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84B760-E09D-1FB4-E638-0BD875A6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C863E3-39CC-8F04-6DF2-BC1AA2DA5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89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3EA05-B5F9-B372-383F-F10EE7E56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44007D-F6CF-601D-E71C-D46CA2409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6FC63E-B27E-B0DD-130F-E3934F5D6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E6B44F-6916-EC9F-A31C-E90B02C3D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04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4AAE17-5C4B-6F28-5EA9-D16CD0C48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9768F7-E116-5C94-16F4-0E00C883F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7F8F8-ED85-9B4C-5039-F690956F4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039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ECD57-011F-6419-F937-628D371AB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801C5-C007-15CE-A26B-20D76D0CD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C3D891-CF6C-9D50-7E69-A5E5893C2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52F3DA-3EFE-C971-2DE1-D9E071F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573E29-E1CE-795E-5B59-C3B7C721E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5DD392-ACBC-2EA2-D9E6-D477E5210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309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3F0FA-E68F-FFDB-96F2-51DD947BF9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84A837-C763-9B82-A5A6-24F5C14FA0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A99DEC-C2A9-3E8A-B08D-07B7F5B72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A5F31-45B8-18EC-1F4F-EC91917CF1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62145B-76B4-449D-EC80-A58B0D4E3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2978B-5830-740D-8BD2-23688B2B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3269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7D3730-5E04-A570-8406-8A58DF6B6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9D971-FEE4-C87D-A187-379129668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E2650B-6641-0F67-651B-51B5849744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502B2-568C-4F4B-919B-03409EF34112}" type="datetimeFigureOut">
              <a:rPr lang="en-GB" smtClean="0"/>
              <a:t>19/04/2023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BCBBC-26A0-5258-3034-015FC25506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FA583-EFD3-EFF8-CFF5-06AD3B4759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8CF153-1989-4B2E-BF4C-91D4BCDD7E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4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09BE31-4571-0E40-805F-BA98CF6C5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16792C-EF41-644D-8712-B3CE832D52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F5CA98-0782-2A49-B1CA-9A7E99284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4E2D3-EC21-BF4A-B917-324189F30406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E0CFD-0BC6-8842-AFDB-7AAC0BAD59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CDDF30-F721-7F45-97FF-8B0353251D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AAEF5-C690-5D4B-B5C7-510283CCF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9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54EAE-9FC9-1846-B193-14EE7AB2C2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C01E3-789F-164C-A668-09207D43FCA9}" type="datetime1">
              <a:rPr lang="en-US" smtClean="0"/>
              <a:t>4/19/2023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EBF88A-710E-CF43-A77F-2F8EC52AF3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8CE41-835D-024E-8759-EB5C471BF0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92959B6-490E-A144-8C7C-88267F972F69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BD2323F-B1E1-6C4E-9AE6-649001D33CD4}"/>
              </a:ext>
            </a:extLst>
          </p:cNvPr>
          <p:cNvCxnSpPr>
            <a:cxnSpLocks/>
          </p:cNvCxnSpPr>
          <p:nvPr userDrawn="1"/>
        </p:nvCxnSpPr>
        <p:spPr>
          <a:xfrm>
            <a:off x="539999" y="6350379"/>
            <a:ext cx="11088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1315F01-3018-CC4B-BC61-0DF90B809CD2}"/>
              </a:ext>
            </a:extLst>
          </p:cNvPr>
          <p:cNvCxnSpPr>
            <a:cxnSpLocks/>
          </p:cNvCxnSpPr>
          <p:nvPr userDrawn="1"/>
        </p:nvCxnSpPr>
        <p:spPr>
          <a:xfrm>
            <a:off x="539999" y="1039899"/>
            <a:ext cx="11088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2477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F66-BDEC-4533-9866-E930CF55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58537"/>
            <a:ext cx="9144000" cy="1267786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13: 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Percentages with a calculator</a:t>
            </a:r>
            <a:endParaRPr lang="en-GB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27A3-B91F-4385-896A-93F2EEC9C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9FCDE-7D00-428D-8EE4-B16B20658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4" y="262672"/>
            <a:ext cx="2123825" cy="638948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D17EB91-628E-46AE-9928-24046C5C6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27456"/>
            <a:ext cx="9144000" cy="3707949"/>
          </a:xfrm>
          <a:ln w="38100">
            <a:solidFill>
              <a:schemeClr val="accent1"/>
            </a:solidFill>
          </a:ln>
        </p:spPr>
        <p:txBody>
          <a:bodyPr>
            <a:normAutofit fontScale="70000" lnSpcReduction="20000"/>
          </a:bodyPr>
          <a:lstStyle/>
          <a:p>
            <a:pPr algn="l">
              <a:lnSpc>
                <a:spcPts val="3100"/>
              </a:lnSpc>
              <a:spcAft>
                <a:spcPts val="600"/>
              </a:spcAft>
            </a:pPr>
            <a:r>
              <a:rPr lang="en-GB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en-GB" sz="36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Work out how to increase and decrease a quantity with a calculator, using a multiplier 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Solve a range of percentage questions using a multiplier (percentage of an amount, percentage increase/decrease, an amount as a percentage, reverse percentages)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Use a double number line to see the common mathematical structure across a range of percentage questions </a:t>
            </a:r>
          </a:p>
          <a:p>
            <a:pPr marL="231775" indent="-231775" algn="l">
              <a:lnSpc>
                <a:spcPts val="31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dirty="0"/>
          </a:p>
        </p:txBody>
      </p:sp>
      <p:pic>
        <p:nvPicPr>
          <p:cNvPr id="9" name="Picture 8" descr="Graphical user interface&#10;&#10;Description automatically generated">
            <a:extLst>
              <a:ext uri="{FF2B5EF4-FFF2-40B4-BE49-F238E27FC236}">
                <a16:creationId xmlns:a16="http://schemas.microsoft.com/office/drawing/2014/main" id="{44D65F8A-BF2C-45E1-91CF-A5589D819C0F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8219" y="262672"/>
            <a:ext cx="2123825" cy="796434"/>
          </a:xfrm>
          <a:prstGeom prst="rect">
            <a:avLst/>
          </a:prstGeom>
        </p:spPr>
      </p:pic>
      <p:pic>
        <p:nvPicPr>
          <p:cNvPr id="8" name="Picture 7" descr="Text&#10;&#10;Description automatically generated">
            <a:extLst>
              <a:ext uri="{FF2B5EF4-FFF2-40B4-BE49-F238E27FC236}">
                <a16:creationId xmlns:a16="http://schemas.microsoft.com/office/drawing/2014/main" id="{B10B4D8E-C871-479F-A292-70F98613ABEA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800" y="324000"/>
            <a:ext cx="3474000" cy="57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5575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itle 1">
            <a:extLst>
              <a:ext uri="{FF2B5EF4-FFF2-40B4-BE49-F238E27FC236}">
                <a16:creationId xmlns:a16="http://schemas.microsoft.com/office/drawing/2014/main" id="{20C62B6F-CBFB-D478-6504-DB926795A14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Matching activity </a:t>
            </a: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answers (2)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0306B383-7FB9-35A2-C5E1-A56CF6782F49}"/>
              </a:ext>
            </a:extLst>
          </p:cNvPr>
          <p:cNvSpPr txBox="1"/>
          <p:nvPr/>
        </p:nvSpPr>
        <p:spPr>
          <a:xfrm>
            <a:off x="-72000" y="165505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0741C1-D919-8E8C-2AA8-E2C16569B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943546"/>
              </p:ext>
            </p:extLst>
          </p:nvPr>
        </p:nvGraphicFramePr>
        <p:xfrm>
          <a:off x="1245943" y="1237203"/>
          <a:ext cx="4031991" cy="14979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1991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4979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4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 </a:t>
                      </a:r>
                      <a:r>
                        <a:rPr lang="en-GB" sz="1800" b="1" i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r>
                        <a:rPr lang="en-GB" sz="18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Your question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cost for small luggage?</a:t>
                      </a:r>
                      <a:endParaRPr lang="en-GB" sz="18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E0741C1-D919-8E8C-2AA8-E2C16569B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0271751"/>
              </p:ext>
            </p:extLst>
          </p:nvPr>
        </p:nvGraphicFramePr>
        <p:xfrm>
          <a:off x="1234340" y="2885160"/>
          <a:ext cx="4031991" cy="1636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1991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636230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</a:t>
                      </a:r>
                    </a:p>
                    <a:p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cost for large luggage was £60 but has gone up to £72. What is this as a percentage increase?</a:t>
                      </a:r>
                      <a:endParaRPr lang="en-GB" sz="18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E0741C1-D919-8E8C-2AA8-E2C16569B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24580"/>
              </p:ext>
            </p:extLst>
          </p:nvPr>
        </p:nvGraphicFramePr>
        <p:xfrm>
          <a:off x="1245942" y="4701632"/>
          <a:ext cx="4031991" cy="15989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1991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598975">
                <a:tc>
                  <a:txBody>
                    <a:bodyPr/>
                    <a:lstStyle/>
                    <a:p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</a:t>
                      </a:r>
                    </a:p>
                    <a:p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November flight cost increased by 30% in December, which is now advertised at £360. What was the cost in November?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AC185148-C9A5-8E82-1E16-2C61FC8E065E}"/>
              </a:ext>
            </a:extLst>
          </p:cNvPr>
          <p:cNvGrpSpPr/>
          <p:nvPr/>
        </p:nvGrpSpPr>
        <p:grpSpPr>
          <a:xfrm>
            <a:off x="6359352" y="4685304"/>
            <a:ext cx="4924205" cy="1615303"/>
            <a:chOff x="6359352" y="4685304"/>
            <a:chExt cx="4924205" cy="1615303"/>
          </a:xfrm>
        </p:grpSpPr>
        <p:grpSp>
          <p:nvGrpSpPr>
            <p:cNvPr id="9" name="Group 8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F24D83EA-E262-AC22-F8B7-A344C111B4B2}"/>
                </a:ext>
              </a:extLst>
            </p:cNvPr>
            <p:cNvGrpSpPr/>
            <p:nvPr/>
          </p:nvGrpSpPr>
          <p:grpSpPr>
            <a:xfrm>
              <a:off x="6558113" y="4855781"/>
              <a:ext cx="4725444" cy="1370814"/>
              <a:chOff x="1385802" y="4093024"/>
              <a:chExt cx="8791423" cy="2348103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9DB3058-8FC4-F1A3-D395-E98DF1908BCF}"/>
                  </a:ext>
                </a:extLst>
              </p:cNvPr>
              <p:cNvGrpSpPr/>
              <p:nvPr/>
            </p:nvGrpSpPr>
            <p:grpSpPr>
              <a:xfrm>
                <a:off x="1385802" y="4093024"/>
                <a:ext cx="8224310" cy="1838775"/>
                <a:chOff x="1385802" y="4093024"/>
                <a:chExt cx="8224310" cy="1838775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294B43D6-83FC-E8A8-F30D-1E46ED249106}"/>
                    </a:ext>
                  </a:extLst>
                </p:cNvPr>
                <p:cNvGrpSpPr/>
                <p:nvPr/>
              </p:nvGrpSpPr>
              <p:grpSpPr>
                <a:xfrm>
                  <a:off x="1600720" y="4603332"/>
                  <a:ext cx="7190039" cy="1328467"/>
                  <a:chOff x="1606006" y="5530537"/>
                  <a:chExt cx="7945113" cy="1328467"/>
                </a:xfrm>
              </p:grpSpPr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1CD6E045-3E2E-A6FA-0105-1E4FDA345143}"/>
                      </a:ext>
                    </a:extLst>
                  </p:cNvPr>
                  <p:cNvCxnSpPr>
                    <a:cxnSpLocks/>
                    <a:endCxn id="20" idx="1"/>
                  </p:cNvCxnSpPr>
                  <p:nvPr/>
                </p:nvCxnSpPr>
                <p:spPr>
                  <a:xfrm flipV="1">
                    <a:off x="1667927" y="5641696"/>
                    <a:ext cx="7883192" cy="23333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E481BB43-1115-C919-8953-8DBC4158B78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06006" y="5530537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6F798056-5123-DD21-2FC7-85BD619AB032}"/>
                    </a:ext>
                  </a:extLst>
                </p:cNvPr>
                <p:cNvSpPr txBox="1"/>
                <p:nvPr/>
              </p:nvSpPr>
              <p:spPr>
                <a:xfrm>
                  <a:off x="1385802" y="4093024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88E1E44-992C-C278-5F7A-C3FF74041F6A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4033145B-0D1E-4D0F-BB4D-609AE753F12F}"/>
                    </a:ext>
                  </a:extLst>
                </p:cNvPr>
                <p:cNvSpPr txBox="1"/>
                <p:nvPr/>
              </p:nvSpPr>
              <p:spPr>
                <a:xfrm>
                  <a:off x="8790759" y="4490431"/>
                  <a:ext cx="819353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4E72B44F-BBFF-15E4-C810-AAEA41C46EAA}"/>
                  </a:ext>
                </a:extLst>
              </p:cNvPr>
              <p:cNvGrpSpPr/>
              <p:nvPr/>
            </p:nvGrpSpPr>
            <p:grpSpPr>
              <a:xfrm>
                <a:off x="1385802" y="5539237"/>
                <a:ext cx="8791423" cy="901890"/>
                <a:chOff x="1385802" y="4521231"/>
                <a:chExt cx="8791423" cy="901890"/>
              </a:xfrm>
            </p:grpSpPr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4B90533E-7056-A169-04BA-3C25DF7E20F8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CEB8BD88-7191-E31B-55A5-3E240FBAC1C8}"/>
                    </a:ext>
                  </a:extLst>
                </p:cNvPr>
                <p:cNvSpPr txBox="1"/>
                <p:nvPr/>
              </p:nvSpPr>
              <p:spPr>
                <a:xfrm>
                  <a:off x="2313995" y="4891304"/>
                  <a:ext cx="704974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442782CA-1487-E7AD-38C8-DD087EF324D6}"/>
                    </a:ext>
                  </a:extLst>
                </p:cNvPr>
                <p:cNvSpPr txBox="1"/>
                <p:nvPr/>
              </p:nvSpPr>
              <p:spPr>
                <a:xfrm>
                  <a:off x="8649408" y="4521231"/>
                  <a:ext cx="1527817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36F8B70-F925-0EEF-4BED-AEAA4F9B78C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65590" y="5142390"/>
              <a:ext cx="0" cy="1716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4D70C65-EDD1-ADAE-72DC-97E04E4191CD}"/>
                </a:ext>
              </a:extLst>
            </p:cNvPr>
            <p:cNvSpPr txBox="1"/>
            <p:nvPr/>
          </p:nvSpPr>
          <p:spPr>
            <a:xfrm>
              <a:off x="8835745" y="4867086"/>
              <a:ext cx="47845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FA24F79D-D41C-3569-558B-2079750FAA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83935" y="5786997"/>
              <a:ext cx="0" cy="1716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F663F3B-0609-6964-1B30-B70D65E25B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73633" y="5840233"/>
              <a:ext cx="3864688" cy="27667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89CDCC42-134D-50A9-B9F4-9E55D6E9F0B7}"/>
                </a:ext>
              </a:extLst>
            </p:cNvPr>
            <p:cNvSpPr/>
            <p:nvPr/>
          </p:nvSpPr>
          <p:spPr>
            <a:xfrm>
              <a:off x="6359352" y="4699607"/>
              <a:ext cx="4814087" cy="160100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6A48958A-8BC1-AD5F-71B7-ACFF5714EA84}"/>
                </a:ext>
              </a:extLst>
            </p:cNvPr>
            <p:cNvSpPr/>
            <p:nvPr/>
          </p:nvSpPr>
          <p:spPr>
            <a:xfrm>
              <a:off x="9774773" y="5932106"/>
              <a:ext cx="478457" cy="26872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360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8C85EBB-599C-CC73-FAA9-1436B4B5144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88643" y="5171930"/>
              <a:ext cx="0" cy="1716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F8A81C66-76CD-3A0B-9692-43B4CDD68113}"/>
                </a:ext>
              </a:extLst>
            </p:cNvPr>
            <p:cNvSpPr/>
            <p:nvPr/>
          </p:nvSpPr>
          <p:spPr>
            <a:xfrm>
              <a:off x="9759874" y="4884971"/>
              <a:ext cx="478457" cy="26872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130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4793D88-0FA5-3299-AA44-DCB4CB1E218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988643" y="5766238"/>
              <a:ext cx="0" cy="17169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A48958A-8BC1-AD5F-71B7-ACFF5714EA84}"/>
                </a:ext>
              </a:extLst>
            </p:cNvPr>
            <p:cNvSpPr/>
            <p:nvPr/>
          </p:nvSpPr>
          <p:spPr>
            <a:xfrm>
              <a:off x="8812140" y="5940232"/>
              <a:ext cx="615140" cy="268726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276.92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0814400" y="4685304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D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3E01E81-086B-5D01-DAB6-0C339738642B}"/>
              </a:ext>
            </a:extLst>
          </p:cNvPr>
          <p:cNvGrpSpPr/>
          <p:nvPr/>
        </p:nvGrpSpPr>
        <p:grpSpPr>
          <a:xfrm>
            <a:off x="6340202" y="1206660"/>
            <a:ext cx="4984306" cy="1516138"/>
            <a:chOff x="6340202" y="1206660"/>
            <a:chExt cx="4984306" cy="1516138"/>
          </a:xfrm>
        </p:grpSpPr>
        <p:grpSp>
          <p:nvGrpSpPr>
            <p:cNvPr id="58" name="Group 57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A0439185-BCDE-5940-02CF-F8F598745DAC}"/>
                </a:ext>
              </a:extLst>
            </p:cNvPr>
            <p:cNvGrpSpPr/>
            <p:nvPr/>
          </p:nvGrpSpPr>
          <p:grpSpPr>
            <a:xfrm>
              <a:off x="6633236" y="1425988"/>
              <a:ext cx="4691272" cy="1198965"/>
              <a:chOff x="1148648" y="4093024"/>
              <a:chExt cx="8857182" cy="2348103"/>
            </a:xfrm>
          </p:grpSpPr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C0D4521A-5071-DDB5-8DD9-C43565967A27}"/>
                  </a:ext>
                </a:extLst>
              </p:cNvPr>
              <p:cNvGrpSpPr/>
              <p:nvPr/>
            </p:nvGrpSpPr>
            <p:grpSpPr>
              <a:xfrm>
                <a:off x="1148648" y="4093024"/>
                <a:ext cx="8347333" cy="1870439"/>
                <a:chOff x="1148648" y="4093024"/>
                <a:chExt cx="8347333" cy="1870439"/>
              </a:xfrm>
            </p:grpSpPr>
            <p:grpSp>
              <p:nvGrpSpPr>
                <p:cNvPr id="64" name="Group 63">
                  <a:extLst>
                    <a:ext uri="{FF2B5EF4-FFF2-40B4-BE49-F238E27FC236}">
                      <a16:creationId xmlns:a16="http://schemas.microsoft.com/office/drawing/2014/main" id="{A7172783-4F3E-234E-EA43-010C914102CF}"/>
                    </a:ext>
                  </a:extLst>
                </p:cNvPr>
                <p:cNvGrpSpPr/>
                <p:nvPr/>
              </p:nvGrpSpPr>
              <p:grpSpPr>
                <a:xfrm>
                  <a:off x="1352754" y="4634996"/>
                  <a:ext cx="7190040" cy="1328467"/>
                  <a:chOff x="1331999" y="5562201"/>
                  <a:chExt cx="7945115" cy="1328467"/>
                </a:xfrm>
              </p:grpSpPr>
              <p:cxnSp>
                <p:nvCxnSpPr>
                  <p:cNvPr id="68" name="Straight Connector 67">
                    <a:extLst>
                      <a:ext uri="{FF2B5EF4-FFF2-40B4-BE49-F238E27FC236}">
                        <a16:creationId xmlns:a16="http://schemas.microsoft.com/office/drawing/2014/main" id="{022DAECE-2DC2-D4B5-80F4-B1CB6B84474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331999" y="5642442"/>
                    <a:ext cx="7945115" cy="3893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>
                    <a:extLst>
                      <a:ext uri="{FF2B5EF4-FFF2-40B4-BE49-F238E27FC236}">
                        <a16:creationId xmlns:a16="http://schemas.microsoft.com/office/drawing/2014/main" id="{8D343A43-3739-ABE6-7FE9-7284D25EAF8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331999" y="5562201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5" name="TextBox 64">
                  <a:extLst>
                    <a:ext uri="{FF2B5EF4-FFF2-40B4-BE49-F238E27FC236}">
                      <a16:creationId xmlns:a16="http://schemas.microsoft.com/office/drawing/2014/main" id="{001AA0DE-BFC8-B8C1-D934-8E640BA4168D}"/>
                    </a:ext>
                  </a:extLst>
                </p:cNvPr>
                <p:cNvSpPr txBox="1"/>
                <p:nvPr/>
              </p:nvSpPr>
              <p:spPr>
                <a:xfrm>
                  <a:off x="1148648" y="4179092"/>
                  <a:ext cx="594649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66" name="TextBox 65">
                  <a:extLst>
                    <a:ext uri="{FF2B5EF4-FFF2-40B4-BE49-F238E27FC236}">
                      <a16:creationId xmlns:a16="http://schemas.microsoft.com/office/drawing/2014/main" id="{6AF78F53-CC63-0BC8-37A7-55D04529469C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7" name="TextBox 66">
                  <a:extLst>
                    <a:ext uri="{FF2B5EF4-FFF2-40B4-BE49-F238E27FC236}">
                      <a16:creationId xmlns:a16="http://schemas.microsoft.com/office/drawing/2014/main" id="{DC879AA4-43FD-FAA4-F452-C44318149EE8}"/>
                    </a:ext>
                  </a:extLst>
                </p:cNvPr>
                <p:cNvSpPr txBox="1"/>
                <p:nvPr/>
              </p:nvSpPr>
              <p:spPr>
                <a:xfrm>
                  <a:off x="8676629" y="4510642"/>
                  <a:ext cx="819352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542F5BA6-51FF-8FC4-D91C-7E746E2E8B1C}"/>
                  </a:ext>
                </a:extLst>
              </p:cNvPr>
              <p:cNvGrpSpPr/>
              <p:nvPr/>
            </p:nvGrpSpPr>
            <p:grpSpPr>
              <a:xfrm>
                <a:off x="1385802" y="5572487"/>
                <a:ext cx="8620028" cy="868640"/>
                <a:chOff x="1385802" y="4554481"/>
                <a:chExt cx="8620028" cy="868640"/>
              </a:xfrm>
            </p:grpSpPr>
            <p:sp>
              <p:nvSpPr>
                <p:cNvPr id="61" name="TextBox 60">
                  <a:extLst>
                    <a:ext uri="{FF2B5EF4-FFF2-40B4-BE49-F238E27FC236}">
                      <a16:creationId xmlns:a16="http://schemas.microsoft.com/office/drawing/2014/main" id="{2E546696-98FA-FEDC-DDD0-41CA036A452A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F1F61A81-4A49-1573-E772-E5FD7F89FB78}"/>
                    </a:ext>
                  </a:extLst>
                </p:cNvPr>
                <p:cNvSpPr txBox="1"/>
                <p:nvPr/>
              </p:nvSpPr>
              <p:spPr>
                <a:xfrm>
                  <a:off x="2313995" y="4891304"/>
                  <a:ext cx="704974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93423F36-00D0-5A7F-DF48-CA7F67138046}"/>
                    </a:ext>
                  </a:extLst>
                </p:cNvPr>
                <p:cNvSpPr txBox="1"/>
                <p:nvPr/>
              </p:nvSpPr>
              <p:spPr>
                <a:xfrm>
                  <a:off x="8478012" y="4554481"/>
                  <a:ext cx="152781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70" name="Straight Connector 69">
              <a:extLst>
                <a:ext uri="{FF2B5EF4-FFF2-40B4-BE49-F238E27FC236}">
                  <a16:creationId xmlns:a16="http://schemas.microsoft.com/office/drawing/2014/main" id="{0C6E96CB-226D-506D-4C7E-536BD1D573F2}"/>
                </a:ext>
              </a:extLst>
            </p:cNvPr>
            <p:cNvCxnSpPr>
              <a:cxnSpLocks/>
              <a:endCxn id="71" idx="2"/>
            </p:cNvCxnSpPr>
            <p:nvPr/>
          </p:nvCxnSpPr>
          <p:spPr>
            <a:xfrm flipV="1">
              <a:off x="9143286" y="1695429"/>
              <a:ext cx="0" cy="21068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4D6B1336-0B60-7C58-B468-DE1DDFCB30FC}"/>
                </a:ext>
              </a:extLst>
            </p:cNvPr>
            <p:cNvSpPr txBox="1"/>
            <p:nvPr/>
          </p:nvSpPr>
          <p:spPr>
            <a:xfrm>
              <a:off x="8907550" y="1433819"/>
              <a:ext cx="471471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1FC32807-DA7D-BDA2-1DA8-60BDD73AF345}"/>
                </a:ext>
              </a:extLst>
            </p:cNvPr>
            <p:cNvCxnSpPr>
              <a:cxnSpLocks/>
              <a:endCxn id="74" idx="2"/>
            </p:cNvCxnSpPr>
            <p:nvPr/>
          </p:nvCxnSpPr>
          <p:spPr>
            <a:xfrm flipV="1">
              <a:off x="8223963" y="1676731"/>
              <a:ext cx="0" cy="22938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7810DB74-9CDA-0018-37AB-3E6685F98368}"/>
                </a:ext>
              </a:extLst>
            </p:cNvPr>
            <p:cNvSpPr/>
            <p:nvPr/>
          </p:nvSpPr>
          <p:spPr>
            <a:xfrm>
              <a:off x="8920835" y="2411194"/>
              <a:ext cx="471471" cy="23503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360</a:t>
              </a: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881D98F-9D86-9668-D65B-128E75FE86B1}"/>
                </a:ext>
              </a:extLst>
            </p:cNvPr>
            <p:cNvSpPr/>
            <p:nvPr/>
          </p:nvSpPr>
          <p:spPr>
            <a:xfrm>
              <a:off x="7988227" y="1441693"/>
              <a:ext cx="471471" cy="23503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88</a:t>
              </a:r>
            </a:p>
          </p:txBody>
        </p: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31CECF2A-E175-63E1-B543-B177DFCE3DE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727783" y="2276142"/>
              <a:ext cx="3790792" cy="12972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9F77BA6F-F6FA-5692-472D-DC2EFFF1E33F}"/>
                </a:ext>
              </a:extLst>
            </p:cNvPr>
            <p:cNvSpPr/>
            <p:nvPr/>
          </p:nvSpPr>
          <p:spPr>
            <a:xfrm>
              <a:off x="6340202" y="1230859"/>
              <a:ext cx="4823792" cy="149193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1FC32807-DA7D-BDA2-1DA8-60BDD73AF34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54528" y="2291457"/>
              <a:ext cx="888" cy="1208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1FC32807-DA7D-BDA2-1DA8-60BDD73AF34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121885" y="2275274"/>
              <a:ext cx="888" cy="120865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7810DB74-9CDA-0018-37AB-3E6685F98368}"/>
                </a:ext>
              </a:extLst>
            </p:cNvPr>
            <p:cNvSpPr/>
            <p:nvPr/>
          </p:nvSpPr>
          <p:spPr>
            <a:xfrm>
              <a:off x="7950683" y="2405526"/>
              <a:ext cx="612104" cy="23503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316.80</a:t>
              </a: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10871933" y="1206660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F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3774857-20FB-0868-DCF7-F9BB0E14D51D}"/>
              </a:ext>
            </a:extLst>
          </p:cNvPr>
          <p:cNvGrpSpPr/>
          <p:nvPr/>
        </p:nvGrpSpPr>
        <p:grpSpPr>
          <a:xfrm>
            <a:off x="6340202" y="2879071"/>
            <a:ext cx="4984306" cy="1648144"/>
            <a:chOff x="6340202" y="2879071"/>
            <a:chExt cx="4984306" cy="1648144"/>
          </a:xfrm>
        </p:grpSpPr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65B2B66A-CC7D-85F8-FBFB-750A51B5907B}"/>
                </a:ext>
              </a:extLst>
            </p:cNvPr>
            <p:cNvSpPr/>
            <p:nvPr/>
          </p:nvSpPr>
          <p:spPr>
            <a:xfrm>
              <a:off x="6340202" y="2879071"/>
              <a:ext cx="4814087" cy="164814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E43262FE-C7C7-A8AF-1262-9E7725B385A4}"/>
                </a:ext>
              </a:extLst>
            </p:cNvPr>
            <p:cNvGrpSpPr/>
            <p:nvPr/>
          </p:nvGrpSpPr>
          <p:grpSpPr>
            <a:xfrm>
              <a:off x="6599064" y="2901354"/>
              <a:ext cx="4725444" cy="1508141"/>
              <a:chOff x="6585875" y="3184980"/>
              <a:chExt cx="4725444" cy="1508141"/>
            </a:xfrm>
          </p:grpSpPr>
          <p:grpSp>
            <p:nvGrpSpPr>
              <p:cNvPr id="83" name="Group 82" descr="Double number line. Top line marked 0, 2 and 11 number of nights stay. Corresponding bottom line marked 0, 50 and 'blank answer box' cost in pounds. ">
                <a:extLst>
                  <a:ext uri="{FF2B5EF4-FFF2-40B4-BE49-F238E27FC236}">
                    <a16:creationId xmlns:a16="http://schemas.microsoft.com/office/drawing/2014/main" id="{B5AE920F-04BA-CF2A-FCA6-0620FF5E7BE0}"/>
                  </a:ext>
                </a:extLst>
              </p:cNvPr>
              <p:cNvGrpSpPr/>
              <p:nvPr/>
            </p:nvGrpSpPr>
            <p:grpSpPr>
              <a:xfrm>
                <a:off x="6585875" y="3322307"/>
                <a:ext cx="4725444" cy="1370814"/>
                <a:chOff x="1385802" y="4093024"/>
                <a:chExt cx="8791423" cy="2348103"/>
              </a:xfrm>
            </p:grpSpPr>
            <p:grpSp>
              <p:nvGrpSpPr>
                <p:cNvPr id="96" name="Group 95">
                  <a:extLst>
                    <a:ext uri="{FF2B5EF4-FFF2-40B4-BE49-F238E27FC236}">
                      <a16:creationId xmlns:a16="http://schemas.microsoft.com/office/drawing/2014/main" id="{0ADA0075-8F60-1BF5-6B59-FB89451EE16E}"/>
                    </a:ext>
                  </a:extLst>
                </p:cNvPr>
                <p:cNvGrpSpPr/>
                <p:nvPr/>
              </p:nvGrpSpPr>
              <p:grpSpPr>
                <a:xfrm>
                  <a:off x="1385802" y="4093024"/>
                  <a:ext cx="8224310" cy="1838775"/>
                  <a:chOff x="1385802" y="4093024"/>
                  <a:chExt cx="8224310" cy="1838775"/>
                </a:xfrm>
              </p:grpSpPr>
              <p:grpSp>
                <p:nvGrpSpPr>
                  <p:cNvPr id="101" name="Group 100">
                    <a:extLst>
                      <a:ext uri="{FF2B5EF4-FFF2-40B4-BE49-F238E27FC236}">
                        <a16:creationId xmlns:a16="http://schemas.microsoft.com/office/drawing/2014/main" id="{A0DD0341-1BB7-B0BB-A414-3D1745BDAAA4}"/>
                      </a:ext>
                    </a:extLst>
                  </p:cNvPr>
                  <p:cNvGrpSpPr/>
                  <p:nvPr/>
                </p:nvGrpSpPr>
                <p:grpSpPr>
                  <a:xfrm>
                    <a:off x="1600720" y="4603332"/>
                    <a:ext cx="7190039" cy="1328467"/>
                    <a:chOff x="1606006" y="5530537"/>
                    <a:chExt cx="7945113" cy="1328467"/>
                  </a:xfrm>
                </p:grpSpPr>
                <p:cxnSp>
                  <p:nvCxnSpPr>
                    <p:cNvPr id="105" name="Straight Connector 104">
                      <a:extLst>
                        <a:ext uri="{FF2B5EF4-FFF2-40B4-BE49-F238E27FC236}">
                          <a16:creationId xmlns:a16="http://schemas.microsoft.com/office/drawing/2014/main" id="{9CB17FAC-46B7-1116-2FA6-A7570BDEDBA7}"/>
                        </a:ext>
                      </a:extLst>
                    </p:cNvPr>
                    <p:cNvCxnSpPr>
                      <a:cxnSpLocks/>
                      <a:endCxn id="104" idx="1"/>
                    </p:cNvCxnSpPr>
                    <p:nvPr/>
                  </p:nvCxnSpPr>
                  <p:spPr>
                    <a:xfrm flipV="1">
                      <a:off x="1606006" y="5641696"/>
                      <a:ext cx="7945113" cy="18443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  <a:headEnd type="none"/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6" name="Straight Connector 105">
                      <a:extLst>
                        <a:ext uri="{FF2B5EF4-FFF2-40B4-BE49-F238E27FC236}">
                          <a16:creationId xmlns:a16="http://schemas.microsoft.com/office/drawing/2014/main" id="{D299FCE2-EBC1-EA55-0612-0532FC68184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1606006" y="5530537"/>
                      <a:ext cx="12703" cy="1328467"/>
                    </a:xfrm>
                    <a:prstGeom prst="line">
                      <a:avLst/>
                    </a:prstGeom>
                    <a:ln w="381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102" name="TextBox 101">
                    <a:extLst>
                      <a:ext uri="{FF2B5EF4-FFF2-40B4-BE49-F238E27FC236}">
                        <a16:creationId xmlns:a16="http://schemas.microsoft.com/office/drawing/2014/main" id="{FC6F00D7-1B75-D96E-6359-DE77D2C35679}"/>
                      </a:ext>
                    </a:extLst>
                  </p:cNvPr>
                  <p:cNvSpPr txBox="1"/>
                  <p:nvPr/>
                </p:nvSpPr>
                <p:spPr>
                  <a:xfrm>
                    <a:off x="1385802" y="4093024"/>
                    <a:ext cx="594648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</a:t>
                    </a:r>
                  </a:p>
                </p:txBody>
              </p:sp>
              <p:sp>
                <p:nvSpPr>
                  <p:cNvPr id="103" name="TextBox 102">
                    <a:extLst>
                      <a:ext uri="{FF2B5EF4-FFF2-40B4-BE49-F238E27FC236}">
                        <a16:creationId xmlns:a16="http://schemas.microsoft.com/office/drawing/2014/main" id="{8334DADA-127B-41EA-8AE8-C9B50B11E8A8}"/>
                      </a:ext>
                    </a:extLst>
                  </p:cNvPr>
                  <p:cNvSpPr txBox="1"/>
                  <p:nvPr/>
                </p:nvSpPr>
                <p:spPr>
                  <a:xfrm>
                    <a:off x="2401079" y="4093024"/>
                    <a:ext cx="594650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en-GB" sz="11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4" name="TextBox 103">
                    <a:extLst>
                      <a:ext uri="{FF2B5EF4-FFF2-40B4-BE49-F238E27FC236}">
                        <a16:creationId xmlns:a16="http://schemas.microsoft.com/office/drawing/2014/main" id="{246630BD-83C2-876B-7051-FFE439A167AA}"/>
                      </a:ext>
                    </a:extLst>
                  </p:cNvPr>
                  <p:cNvSpPr txBox="1"/>
                  <p:nvPr/>
                </p:nvSpPr>
                <p:spPr>
                  <a:xfrm>
                    <a:off x="8790759" y="4490431"/>
                    <a:ext cx="819353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%</a:t>
                    </a:r>
                  </a:p>
                </p:txBody>
              </p:sp>
            </p:grpSp>
            <p:grpSp>
              <p:nvGrpSpPr>
                <p:cNvPr id="97" name="Group 96">
                  <a:extLst>
                    <a:ext uri="{FF2B5EF4-FFF2-40B4-BE49-F238E27FC236}">
                      <a16:creationId xmlns:a16="http://schemas.microsoft.com/office/drawing/2014/main" id="{7458BF93-43C7-2A67-8715-236F91FF12DE}"/>
                    </a:ext>
                  </a:extLst>
                </p:cNvPr>
                <p:cNvGrpSpPr/>
                <p:nvPr/>
              </p:nvGrpSpPr>
              <p:grpSpPr>
                <a:xfrm>
                  <a:off x="1385802" y="5539237"/>
                  <a:ext cx="8791423" cy="901890"/>
                  <a:chOff x="1385802" y="4521231"/>
                  <a:chExt cx="8791423" cy="901890"/>
                </a:xfrm>
              </p:grpSpPr>
              <p:sp>
                <p:nvSpPr>
                  <p:cNvPr id="98" name="TextBox 97">
                    <a:extLst>
                      <a:ext uri="{FF2B5EF4-FFF2-40B4-BE49-F238E27FC236}">
                        <a16:creationId xmlns:a16="http://schemas.microsoft.com/office/drawing/2014/main" id="{D2363640-1EBB-6425-18C1-B4B93A294420}"/>
                      </a:ext>
                    </a:extLst>
                  </p:cNvPr>
                  <p:cNvSpPr txBox="1"/>
                  <p:nvPr/>
                </p:nvSpPr>
                <p:spPr>
                  <a:xfrm>
                    <a:off x="1385802" y="4975002"/>
                    <a:ext cx="594648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0</a:t>
                    </a:r>
                  </a:p>
                </p:txBody>
              </p:sp>
              <p:sp>
                <p:nvSpPr>
                  <p:cNvPr id="99" name="TextBox 98">
                    <a:extLst>
                      <a:ext uri="{FF2B5EF4-FFF2-40B4-BE49-F238E27FC236}">
                        <a16:creationId xmlns:a16="http://schemas.microsoft.com/office/drawing/2014/main" id="{783C46D1-7BCA-7433-A478-A3437DC7DCF3}"/>
                      </a:ext>
                    </a:extLst>
                  </p:cNvPr>
                  <p:cNvSpPr txBox="1"/>
                  <p:nvPr/>
                </p:nvSpPr>
                <p:spPr>
                  <a:xfrm>
                    <a:off x="2313995" y="4891304"/>
                    <a:ext cx="704974" cy="44811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endParaRPr lang="en-GB" sz="1100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00" name="TextBox 99">
                    <a:extLst>
                      <a:ext uri="{FF2B5EF4-FFF2-40B4-BE49-F238E27FC236}">
                        <a16:creationId xmlns:a16="http://schemas.microsoft.com/office/drawing/2014/main" id="{AA294518-DC52-32CB-B772-E2FBDCDA9CF6}"/>
                      </a:ext>
                    </a:extLst>
                  </p:cNvPr>
                  <p:cNvSpPr txBox="1"/>
                  <p:nvPr/>
                </p:nvSpPr>
                <p:spPr>
                  <a:xfrm>
                    <a:off x="8649408" y="4521231"/>
                    <a:ext cx="1527817" cy="44811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100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a:t>Cost (£)</a:t>
                    </a:r>
                  </a:p>
                </p:txBody>
              </p:sp>
            </p:grpSp>
          </p:grp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1666C6F9-8731-0F70-A588-6BD5225F8F1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93352" y="3608916"/>
                <a:ext cx="0" cy="17169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37677AEE-99EE-A114-766A-0C775A4DB71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093352" y="4228243"/>
                <a:ext cx="0" cy="17169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02AC6516-AB27-0595-41A4-1C4B96B43B8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95369" y="3621313"/>
                <a:ext cx="0" cy="17169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>
                <a:extLst>
                  <a:ext uri="{FF2B5EF4-FFF2-40B4-BE49-F238E27FC236}">
                    <a16:creationId xmlns:a16="http://schemas.microsoft.com/office/drawing/2014/main" id="{1A73F4D8-C590-00FE-91ED-ED06A23083D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701395" y="4306759"/>
                <a:ext cx="3864688" cy="0"/>
              </a:xfrm>
              <a:prstGeom prst="line">
                <a:avLst/>
              </a:prstGeom>
              <a:ln w="38100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>
                <a:extLst>
                  <a:ext uri="{FF2B5EF4-FFF2-40B4-BE49-F238E27FC236}">
                    <a16:creationId xmlns:a16="http://schemas.microsoft.com/office/drawing/2014/main" id="{83BFB308-D759-6CF9-B2B0-0E745F3C60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23940" y="4229909"/>
                <a:ext cx="0" cy="171698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Rectangle 90">
                <a:extLst>
                  <a:ext uri="{FF2B5EF4-FFF2-40B4-BE49-F238E27FC236}">
                    <a16:creationId xmlns:a16="http://schemas.microsoft.com/office/drawing/2014/main" id="{25DE4F81-0F75-78F0-2E91-4A73263DB775}"/>
                  </a:ext>
                </a:extLst>
              </p:cNvPr>
              <p:cNvSpPr/>
              <p:nvPr/>
            </p:nvSpPr>
            <p:spPr>
              <a:xfrm>
                <a:off x="8854123" y="3339972"/>
                <a:ext cx="478457" cy="26872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b="1" dirty="0">
                    <a:solidFill>
                      <a:schemeClr val="tx1"/>
                    </a:solidFill>
                  </a:rPr>
                  <a:t>100</a:t>
                </a: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CA8C0408-E94A-DE31-7D48-DD05CCCEE780}"/>
                  </a:ext>
                </a:extLst>
              </p:cNvPr>
              <p:cNvSpPr/>
              <p:nvPr/>
            </p:nvSpPr>
            <p:spPr>
              <a:xfrm>
                <a:off x="8884908" y="4397494"/>
                <a:ext cx="478457" cy="26872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b="1" dirty="0">
                    <a:solidFill>
                      <a:schemeClr val="tx1"/>
                    </a:solidFill>
                  </a:rPr>
                  <a:t>60</a:t>
                </a:r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4F1DF357-8FBA-17D7-EDC5-03C2FC56FE07}"/>
                  </a:ext>
                </a:extLst>
              </p:cNvPr>
              <p:cNvSpPr/>
              <p:nvPr/>
            </p:nvSpPr>
            <p:spPr>
              <a:xfrm>
                <a:off x="9490554" y="3341565"/>
                <a:ext cx="478457" cy="26872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b="1" dirty="0">
                    <a:solidFill>
                      <a:srgbClr val="FF0000"/>
                    </a:solidFill>
                  </a:rPr>
                  <a:t>120</a:t>
                </a:r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AD7302F0-5D8C-1DB8-9076-FB0F7BD1E960}"/>
                  </a:ext>
                </a:extLst>
              </p:cNvPr>
              <p:cNvSpPr/>
              <p:nvPr/>
            </p:nvSpPr>
            <p:spPr>
              <a:xfrm>
                <a:off x="9502407" y="4397494"/>
                <a:ext cx="478457" cy="268726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100" b="1" dirty="0">
                    <a:solidFill>
                      <a:srgbClr val="FF0000"/>
                    </a:solidFill>
                  </a:rPr>
                  <a:t>72</a:t>
                </a:r>
              </a:p>
            </p:txBody>
          </p:sp>
          <p:sp>
            <p:nvSpPr>
              <p:cNvPr id="95" name="TextBox 94">
                <a:extLst>
                  <a:ext uri="{FF2B5EF4-FFF2-40B4-BE49-F238E27FC236}">
                    <a16:creationId xmlns:a16="http://schemas.microsoft.com/office/drawing/2014/main" id="{FC590CEC-29C0-65D8-DB63-A0693A0E0C25}"/>
                  </a:ext>
                </a:extLst>
              </p:cNvPr>
              <p:cNvSpPr txBox="1"/>
              <p:nvPr/>
            </p:nvSpPr>
            <p:spPr>
              <a:xfrm>
                <a:off x="10806218" y="3184980"/>
                <a:ext cx="30741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8727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186BE76-5685-EA62-31BC-A1FDEE4070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Holiday shopping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846AEC-B5AE-CCF0-4EEB-C72AAD72BCBA}"/>
              </a:ext>
            </a:extLst>
          </p:cNvPr>
          <p:cNvSpPr txBox="1"/>
          <p:nvPr/>
        </p:nvSpPr>
        <p:spPr>
          <a:xfrm>
            <a:off x="-252000" y="-54000"/>
            <a:ext cx="1942216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1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QUESTION</a:t>
            </a:r>
          </a:p>
        </p:txBody>
      </p:sp>
      <p:grpSp>
        <p:nvGrpSpPr>
          <p:cNvPr id="18" name="Group 17" descr="Worksheet available icon">
            <a:extLst>
              <a:ext uri="{FF2B5EF4-FFF2-40B4-BE49-F238E27FC236}">
                <a16:creationId xmlns:a16="http://schemas.microsoft.com/office/drawing/2014/main" id="{F829BE98-8723-412A-A7EC-94B8C90B3E33}"/>
              </a:ext>
            </a:extLst>
          </p:cNvPr>
          <p:cNvGrpSpPr/>
          <p:nvPr/>
        </p:nvGrpSpPr>
        <p:grpSpPr>
          <a:xfrm>
            <a:off x="9495879" y="211521"/>
            <a:ext cx="2102384" cy="753403"/>
            <a:chOff x="9495879" y="211521"/>
            <a:chExt cx="2102384" cy="753403"/>
          </a:xfrm>
        </p:grpSpPr>
        <p:pic>
          <p:nvPicPr>
            <p:cNvPr id="19" name="Graphic 6" descr="Document">
              <a:extLst>
                <a:ext uri="{FF2B5EF4-FFF2-40B4-BE49-F238E27FC236}">
                  <a16:creationId xmlns:a16="http://schemas.microsoft.com/office/drawing/2014/main" id="{C7E7981D-5965-45BC-9305-693E1A6D1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725BA4D-B44C-44A3-AC6B-84C2B4A0D54B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graphicFrame>
        <p:nvGraphicFramePr>
          <p:cNvPr id="11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898251"/>
              </p:ext>
            </p:extLst>
          </p:nvPr>
        </p:nvGraphicFramePr>
        <p:xfrm>
          <a:off x="1094408" y="1539050"/>
          <a:ext cx="10503855" cy="4783488"/>
        </p:xfrm>
        <a:graphic>
          <a:graphicData uri="http://schemas.openxmlformats.org/drawingml/2006/table">
            <a:tbl>
              <a:tblPr firstRow="1" firstCol="1" bandRow="1"/>
              <a:tblGrid>
                <a:gridCol w="5103623">
                  <a:extLst>
                    <a:ext uri="{9D8B030D-6E8A-4147-A177-3AD203B41FA5}">
                      <a16:colId xmlns:a16="http://schemas.microsoft.com/office/drawing/2014/main" val="3331241576"/>
                    </a:ext>
                  </a:extLst>
                </a:gridCol>
                <a:gridCol w="5400232">
                  <a:extLst>
                    <a:ext uri="{9D8B030D-6E8A-4147-A177-3AD203B41FA5}">
                      <a16:colId xmlns:a16="http://schemas.microsoft.com/office/drawing/2014/main" val="2331044545"/>
                    </a:ext>
                  </a:extLst>
                </a:gridCol>
              </a:tblGrid>
              <a:tr h="2169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pair of sunglasses costs £32. Jamie has a 14% discount voucher off the cost price.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much does he pay?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Jamie bought some shorts in a 14% off sale. He paid £32 for them.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was their original price?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327592"/>
                  </a:ext>
                </a:extLst>
              </a:tr>
              <a:tr h="261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Jamie wants to take his laptop on holiday.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 weighs 3.2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kg. His baggage allowance </a:t>
                      </a:r>
                      <a:b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 14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kg.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percentage of his baggage allowance does the laptop take up?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63982" marR="639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Factor 40 suntan cream normally weighs 320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 but a special offer bottle has 14% extra.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much suntan cream does it now contain?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000" dirty="0">
                        <a:solidFill>
                          <a:srgbClr val="231F2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76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322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883DFC2-C57A-0D41-E506-499673BB50E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Holiday shopping answers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1662A8-3DD6-C247-190F-460B40BB21BA}"/>
              </a:ext>
            </a:extLst>
          </p:cNvPr>
          <p:cNvSpPr txBox="1"/>
          <p:nvPr/>
        </p:nvSpPr>
        <p:spPr>
          <a:xfrm>
            <a:off x="-252000" y="-54000"/>
            <a:ext cx="1942216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1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QUESTION</a:t>
            </a:r>
          </a:p>
        </p:txBody>
      </p:sp>
      <p:graphicFrame>
        <p:nvGraphicFramePr>
          <p:cNvPr id="11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3370773"/>
              </p:ext>
            </p:extLst>
          </p:nvPr>
        </p:nvGraphicFramePr>
        <p:xfrm>
          <a:off x="1094408" y="1539050"/>
          <a:ext cx="10503855" cy="4783488"/>
        </p:xfrm>
        <a:graphic>
          <a:graphicData uri="http://schemas.openxmlformats.org/drawingml/2006/table">
            <a:tbl>
              <a:tblPr firstRow="1" firstCol="1" bandRow="1"/>
              <a:tblGrid>
                <a:gridCol w="5103623">
                  <a:extLst>
                    <a:ext uri="{9D8B030D-6E8A-4147-A177-3AD203B41FA5}">
                      <a16:colId xmlns:a16="http://schemas.microsoft.com/office/drawing/2014/main" val="3331241576"/>
                    </a:ext>
                  </a:extLst>
                </a:gridCol>
                <a:gridCol w="5400232">
                  <a:extLst>
                    <a:ext uri="{9D8B030D-6E8A-4147-A177-3AD203B41FA5}">
                      <a16:colId xmlns:a16="http://schemas.microsoft.com/office/drawing/2014/main" val="2331044545"/>
                    </a:ext>
                  </a:extLst>
                </a:gridCol>
              </a:tblGrid>
              <a:tr h="21694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pair of sunglasses costs £32. Jamie has a 14% discount voucher off the cost price.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much does he pay?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£27.52</a:t>
                      </a:r>
                    </a:p>
                  </a:txBody>
                  <a:tcPr marL="63982" marR="639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Jamie bought some shorts in a 14% off sale. He paid £32 for them.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was their original price?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 £37.21</a:t>
                      </a:r>
                    </a:p>
                  </a:txBody>
                  <a:tcPr marL="63982" marR="63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5327592"/>
                  </a:ext>
                </a:extLst>
              </a:tr>
              <a:tr h="2614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Jamie wants to take his laptop on holiday.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It weighs 3.2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kg. His baggage allowance </a:t>
                      </a:r>
                      <a:b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</a:b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is 14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kg. 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What percentage of his allowance does the laptop take?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 </a:t>
                      </a:r>
                      <a:r>
                        <a:rPr lang="en-GB" sz="20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22.9%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Factor 40 suntan cream normally weighs 320</a:t>
                      </a:r>
                      <a:r>
                        <a:rPr lang="en-GB" sz="8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 but a special offer bottle has 14% extra. </a:t>
                      </a:r>
                      <a:endParaRPr lang="en-GB" sz="20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dirty="0">
                          <a:solidFill>
                            <a:srgbClr val="231F2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How much suntan cream does it now contain?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2000" dirty="0">
                        <a:solidFill>
                          <a:srgbClr val="231F2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2000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      </a:t>
                      </a:r>
                      <a:r>
                        <a:rPr lang="en-GB" sz="2000" baseline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364.8 g</a:t>
                      </a:r>
                      <a:endParaRPr lang="en-GB" sz="20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3982" marR="639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676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532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FA5C761-53F1-15B1-41D9-675CC0944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Exam question (1)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D970DDE-3331-43C7-8808-F643520183D1}"/>
              </a:ext>
            </a:extLst>
          </p:cNvPr>
          <p:cNvSpPr txBox="1"/>
          <p:nvPr/>
        </p:nvSpPr>
        <p:spPr>
          <a:xfrm>
            <a:off x="-19845" y="165505"/>
            <a:ext cx="1511714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</a:t>
            </a:r>
          </a:p>
        </p:txBody>
      </p:sp>
      <p:grpSp>
        <p:nvGrpSpPr>
          <p:cNvPr id="13" name="Group 12" descr="Worksheet available icon">
            <a:extLst>
              <a:ext uri="{FF2B5EF4-FFF2-40B4-BE49-F238E27FC236}">
                <a16:creationId xmlns:a16="http://schemas.microsoft.com/office/drawing/2014/main" id="{F829BE98-8723-412A-A7EC-94B8C90B3E33}"/>
              </a:ext>
            </a:extLst>
          </p:cNvPr>
          <p:cNvGrpSpPr/>
          <p:nvPr/>
        </p:nvGrpSpPr>
        <p:grpSpPr>
          <a:xfrm>
            <a:off x="9495879" y="211521"/>
            <a:ext cx="2102384" cy="753403"/>
            <a:chOff x="9495879" y="211521"/>
            <a:chExt cx="2102384" cy="753403"/>
          </a:xfrm>
        </p:grpSpPr>
        <p:pic>
          <p:nvPicPr>
            <p:cNvPr id="14" name="Graphic 6" descr="Document">
              <a:extLst>
                <a:ext uri="{FF2B5EF4-FFF2-40B4-BE49-F238E27FC236}">
                  <a16:creationId xmlns:a16="http://schemas.microsoft.com/office/drawing/2014/main" id="{C7E7981D-5965-45BC-9305-693E1A6D1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725BA4D-B44C-44A3-AC6B-84C2B4A0D54B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A274019F-1384-46DB-8EF1-8E2F8CCDCBE4}"/>
              </a:ext>
            </a:extLst>
          </p:cNvPr>
          <p:cNvSpPr txBox="1"/>
          <p:nvPr/>
        </p:nvSpPr>
        <p:spPr>
          <a:xfrm>
            <a:off x="876445" y="1257345"/>
            <a:ext cx="10823468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Airon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is a festival promoter.</a:t>
            </a:r>
            <a:r>
              <a:rPr kumimoji="0" lang="en-GB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He says,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‘In 2019 I sold 105 276 tickets.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	This is 7% less than the number of tickets I sold in 2018.’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How many tickets did 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Airon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sell in 2018?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Answer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………….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09AA5B9-03E7-360C-5723-0FAC8603B834}"/>
              </a:ext>
            </a:extLst>
          </p:cNvPr>
          <p:cNvGrpSpPr/>
          <p:nvPr/>
        </p:nvGrpSpPr>
        <p:grpSpPr>
          <a:xfrm>
            <a:off x="9254398" y="1626638"/>
            <a:ext cx="1680890" cy="1059952"/>
            <a:chOff x="8406208" y="1344058"/>
            <a:chExt cx="1680890" cy="1059952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280A6697-7687-5F01-1872-9371F1864074}"/>
                </a:ext>
              </a:extLst>
            </p:cNvPr>
            <p:cNvSpPr/>
            <p:nvPr/>
          </p:nvSpPr>
          <p:spPr>
            <a:xfrm>
              <a:off x="8406208" y="1344058"/>
              <a:ext cx="1680890" cy="105995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424928" y="1406202"/>
              <a:ext cx="1624649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Which value is the original 100%?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F3D1292-7F14-4592-0556-EF4037ECE685}"/>
              </a:ext>
            </a:extLst>
          </p:cNvPr>
          <p:cNvGrpSpPr/>
          <p:nvPr/>
        </p:nvGrpSpPr>
        <p:grpSpPr>
          <a:xfrm>
            <a:off x="876445" y="3716805"/>
            <a:ext cx="9029800" cy="2433845"/>
            <a:chOff x="785992" y="3964962"/>
            <a:chExt cx="9029800" cy="2433845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EC22A3E-84A0-533A-1E1E-2791E14525AB}"/>
                </a:ext>
              </a:extLst>
            </p:cNvPr>
            <p:cNvCxnSpPr/>
            <p:nvPr/>
          </p:nvCxnSpPr>
          <p:spPr>
            <a:xfrm flipV="1">
              <a:off x="970513" y="4690428"/>
              <a:ext cx="6653868" cy="1233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672DA93-8CA7-3112-74F5-776C8272A41D}"/>
                </a:ext>
              </a:extLst>
            </p:cNvPr>
            <p:cNvCxnSpPr/>
            <p:nvPr/>
          </p:nvCxnSpPr>
          <p:spPr>
            <a:xfrm>
              <a:off x="970514" y="5601288"/>
              <a:ext cx="6653868" cy="109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D3C2393-E7D0-7073-DE54-28E9D0974EB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970513" y="4451107"/>
              <a:ext cx="1" cy="150504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F913BD4-8A38-2041-B6D2-41DBE1B84989}"/>
                </a:ext>
              </a:extLst>
            </p:cNvPr>
            <p:cNvSpPr txBox="1"/>
            <p:nvPr/>
          </p:nvSpPr>
          <p:spPr>
            <a:xfrm>
              <a:off x="7822568" y="4451107"/>
              <a:ext cx="458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EE32531-480F-45D0-47BE-F32A250BD590}"/>
                </a:ext>
              </a:extLst>
            </p:cNvPr>
            <p:cNvSpPr txBox="1"/>
            <p:nvPr/>
          </p:nvSpPr>
          <p:spPr>
            <a:xfrm>
              <a:off x="7718938" y="5420317"/>
              <a:ext cx="20968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4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No. of t</a:t>
              </a:r>
              <a:r>
                <a:rPr kumimoji="0" lang="en-GB" sz="2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ickets</a:t>
              </a:r>
              <a:endPara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73FD1EC-BD27-88CF-86E6-6E0EC5200F6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71523" y="4440373"/>
              <a:ext cx="9490" cy="1427143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890AEFB-76FE-2DA4-FE60-EB97EA5FB6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71556" y="4418971"/>
              <a:ext cx="0" cy="1448545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9D8E59A-36F5-340C-C062-D38EB067DFD6}"/>
                </a:ext>
              </a:extLst>
            </p:cNvPr>
            <p:cNvSpPr txBox="1"/>
            <p:nvPr/>
          </p:nvSpPr>
          <p:spPr>
            <a:xfrm>
              <a:off x="785992" y="3964962"/>
              <a:ext cx="3883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9D8E59A-36F5-340C-C062-D38EB067DFD6}"/>
                </a:ext>
              </a:extLst>
            </p:cNvPr>
            <p:cNvSpPr txBox="1"/>
            <p:nvPr/>
          </p:nvSpPr>
          <p:spPr>
            <a:xfrm>
              <a:off x="789742" y="5937142"/>
              <a:ext cx="3883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FF3CF47F-7B56-1E1D-D2A0-5CF1ECC864B5}"/>
              </a:ext>
            </a:extLst>
          </p:cNvPr>
          <p:cNvSpPr txBox="1"/>
          <p:nvPr/>
        </p:nvSpPr>
        <p:spPr>
          <a:xfrm>
            <a:off x="5620126" y="3715652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010096F-6536-EEFA-2D86-95AC716D2DCA}"/>
              </a:ext>
            </a:extLst>
          </p:cNvPr>
          <p:cNvGrpSpPr/>
          <p:nvPr/>
        </p:nvGrpSpPr>
        <p:grpSpPr>
          <a:xfrm>
            <a:off x="9273118" y="2979011"/>
            <a:ext cx="1898251" cy="1068143"/>
            <a:chOff x="9411770" y="3034185"/>
            <a:chExt cx="1743887" cy="1068143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642ECEF-0A5D-6C15-0CEA-28A2B68706BC}"/>
                </a:ext>
              </a:extLst>
            </p:cNvPr>
            <p:cNvSpPr/>
            <p:nvPr/>
          </p:nvSpPr>
          <p:spPr>
            <a:xfrm>
              <a:off x="9411770" y="3034185"/>
              <a:ext cx="1550013" cy="106814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531008" y="3262637"/>
              <a:ext cx="1624649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What is the multiplier?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60BF25AA-F6BF-E2D1-6A88-C7D1B2AE361E}"/>
              </a:ext>
            </a:extLst>
          </p:cNvPr>
          <p:cNvSpPr txBox="1"/>
          <p:nvPr/>
        </p:nvSpPr>
        <p:spPr>
          <a:xfrm>
            <a:off x="4316458" y="3201283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b="1" dirty="0"/>
              <a:t>– 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51F14EA-5164-123E-8B76-F9138BA6CA95}"/>
              </a:ext>
            </a:extLst>
          </p:cNvPr>
          <p:cNvSpPr txBox="1"/>
          <p:nvPr/>
        </p:nvSpPr>
        <p:spPr>
          <a:xfrm>
            <a:off x="2931647" y="3716805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93%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C3517F2-D7B1-3F8F-7199-57EBB231FDE4}"/>
              </a:ext>
            </a:extLst>
          </p:cNvPr>
          <p:cNvSpPr txBox="1"/>
          <p:nvPr/>
        </p:nvSpPr>
        <p:spPr>
          <a:xfrm>
            <a:off x="2561633" y="5725071"/>
            <a:ext cx="1313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105 276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3999879" y="3575161"/>
            <a:ext cx="173696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× 1.075…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9902343-F488-5FDA-D895-4B1C8DD5D60E}"/>
              </a:ext>
            </a:extLst>
          </p:cNvPr>
          <p:cNvCxnSpPr>
            <a:cxnSpLocks/>
          </p:cNvCxnSpPr>
          <p:nvPr/>
        </p:nvCxnSpPr>
        <p:spPr>
          <a:xfrm>
            <a:off x="3785028" y="5919817"/>
            <a:ext cx="17160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4008354" y="5442559"/>
            <a:ext cx="184394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× 1.075…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5461525" y="5664370"/>
            <a:ext cx="1361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113 200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10268123" y="4331360"/>
            <a:ext cx="1319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113 200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D9403939-4C20-8DD2-3D1B-21154A4DF965}"/>
              </a:ext>
            </a:extLst>
          </p:cNvPr>
          <p:cNvCxnSpPr>
            <a:cxnSpLocks/>
          </p:cNvCxnSpPr>
          <p:nvPr/>
        </p:nvCxnSpPr>
        <p:spPr>
          <a:xfrm>
            <a:off x="3920172" y="3988922"/>
            <a:ext cx="171609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190794B5-ED18-CE3F-07A5-B847591C18DA}"/>
              </a:ext>
            </a:extLst>
          </p:cNvPr>
          <p:cNvSpPr txBox="1"/>
          <p:nvPr/>
        </p:nvSpPr>
        <p:spPr>
          <a:xfrm>
            <a:off x="5647574" y="4673741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E09801F-1CB0-BE62-EB55-DF1A5955F678}"/>
              </a:ext>
            </a:extLst>
          </p:cNvPr>
          <p:cNvSpPr txBox="1"/>
          <p:nvPr/>
        </p:nvSpPr>
        <p:spPr>
          <a:xfrm>
            <a:off x="2842528" y="4693926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2224501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36" grpId="0"/>
      <p:bldP spid="37" grpId="0"/>
      <p:bldP spid="35" grpId="0"/>
      <p:bldP spid="28" grpId="0"/>
      <p:bldP spid="45" grpId="0"/>
      <p:bldP spid="31" grpId="0"/>
      <p:bldP spid="3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FA5C761-53F1-15B1-41D9-675CC094485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Exam question (2)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D970DDE-3331-43C7-8808-F643520183D1}"/>
              </a:ext>
            </a:extLst>
          </p:cNvPr>
          <p:cNvSpPr txBox="1"/>
          <p:nvPr/>
        </p:nvSpPr>
        <p:spPr>
          <a:xfrm>
            <a:off x="-19845" y="165505"/>
            <a:ext cx="1511714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</a:t>
            </a:r>
          </a:p>
        </p:txBody>
      </p:sp>
      <p:grpSp>
        <p:nvGrpSpPr>
          <p:cNvPr id="13" name="Group 12" descr="Worksheet available icon">
            <a:extLst>
              <a:ext uri="{FF2B5EF4-FFF2-40B4-BE49-F238E27FC236}">
                <a16:creationId xmlns:a16="http://schemas.microsoft.com/office/drawing/2014/main" id="{F829BE98-8723-412A-A7EC-94B8C90B3E33}"/>
              </a:ext>
            </a:extLst>
          </p:cNvPr>
          <p:cNvGrpSpPr/>
          <p:nvPr/>
        </p:nvGrpSpPr>
        <p:grpSpPr>
          <a:xfrm>
            <a:off x="9495879" y="211521"/>
            <a:ext cx="2102384" cy="753403"/>
            <a:chOff x="9495879" y="211521"/>
            <a:chExt cx="2102384" cy="753403"/>
          </a:xfrm>
        </p:grpSpPr>
        <p:pic>
          <p:nvPicPr>
            <p:cNvPr id="14" name="Graphic 6" descr="Document">
              <a:extLst>
                <a:ext uri="{FF2B5EF4-FFF2-40B4-BE49-F238E27FC236}">
                  <a16:creationId xmlns:a16="http://schemas.microsoft.com/office/drawing/2014/main" id="{C7E7981D-5965-45BC-9305-693E1A6D1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725BA4D-B44C-44A3-AC6B-84C2B4A0D54B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09AA5B9-03E7-360C-5723-0FAC8603B834}"/>
              </a:ext>
            </a:extLst>
          </p:cNvPr>
          <p:cNvGrpSpPr/>
          <p:nvPr/>
        </p:nvGrpSpPr>
        <p:grpSpPr>
          <a:xfrm>
            <a:off x="9997250" y="1191522"/>
            <a:ext cx="1680890" cy="1059952"/>
            <a:chOff x="8406208" y="1344058"/>
            <a:chExt cx="1680890" cy="1059952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280A6697-7687-5F01-1872-9371F1864074}"/>
                </a:ext>
              </a:extLst>
            </p:cNvPr>
            <p:cNvSpPr/>
            <p:nvPr/>
          </p:nvSpPr>
          <p:spPr>
            <a:xfrm>
              <a:off x="8406208" y="1344058"/>
              <a:ext cx="1680890" cy="1059952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8424928" y="1406202"/>
              <a:ext cx="1624649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Which value is the original 100%?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F3D1292-7F14-4592-0556-EF4037ECE685}"/>
              </a:ext>
            </a:extLst>
          </p:cNvPr>
          <p:cNvGrpSpPr/>
          <p:nvPr/>
        </p:nvGrpSpPr>
        <p:grpSpPr>
          <a:xfrm>
            <a:off x="776352" y="3951183"/>
            <a:ext cx="8491398" cy="2447624"/>
            <a:chOff x="776352" y="3951183"/>
            <a:chExt cx="8491398" cy="2447624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EC22A3E-84A0-533A-1E1E-2791E14525AB}"/>
                </a:ext>
              </a:extLst>
            </p:cNvPr>
            <p:cNvCxnSpPr/>
            <p:nvPr/>
          </p:nvCxnSpPr>
          <p:spPr>
            <a:xfrm flipV="1">
              <a:off x="1006858" y="4801910"/>
              <a:ext cx="6653868" cy="1233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672DA93-8CA7-3112-74F5-776C8272A41D}"/>
                </a:ext>
              </a:extLst>
            </p:cNvPr>
            <p:cNvCxnSpPr/>
            <p:nvPr/>
          </p:nvCxnSpPr>
          <p:spPr>
            <a:xfrm>
              <a:off x="970514" y="5601288"/>
              <a:ext cx="6653868" cy="10916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6D3C2393-E7D0-7073-DE54-28E9D0974EB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70514" y="4437529"/>
              <a:ext cx="0" cy="1518624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F913BD4-8A38-2041-B6D2-41DBE1B84989}"/>
                </a:ext>
              </a:extLst>
            </p:cNvPr>
            <p:cNvSpPr txBox="1"/>
            <p:nvPr/>
          </p:nvSpPr>
          <p:spPr>
            <a:xfrm>
              <a:off x="7697069" y="4606314"/>
              <a:ext cx="458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%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4EE32531-480F-45D0-47BE-F32A250BD590}"/>
                </a:ext>
              </a:extLst>
            </p:cNvPr>
            <p:cNvSpPr txBox="1"/>
            <p:nvPr/>
          </p:nvSpPr>
          <p:spPr>
            <a:xfrm>
              <a:off x="7624381" y="5342104"/>
              <a:ext cx="1643369" cy="461665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ea typeface="+mn-ea"/>
                  <a:cs typeface="Arial"/>
                </a:rPr>
                <a:t> £</a:t>
              </a:r>
            </a:p>
          </p:txBody>
        </p: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73FD1EC-BD27-88CF-86E6-6E0EC5200F6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79372" y="4437529"/>
              <a:ext cx="0" cy="152502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890AEFB-76FE-2DA4-FE60-EB97EA5FB61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8338" y="4437529"/>
              <a:ext cx="0" cy="15478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9D8E59A-36F5-340C-C062-D38EB067DFD6}"/>
                </a:ext>
              </a:extLst>
            </p:cNvPr>
            <p:cNvSpPr txBox="1"/>
            <p:nvPr/>
          </p:nvSpPr>
          <p:spPr>
            <a:xfrm>
              <a:off x="776352" y="3951183"/>
              <a:ext cx="3883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0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19D8E59A-36F5-340C-C062-D38EB067DFD6}"/>
                </a:ext>
              </a:extLst>
            </p:cNvPr>
            <p:cNvSpPr txBox="1"/>
            <p:nvPr/>
          </p:nvSpPr>
          <p:spPr>
            <a:xfrm>
              <a:off x="789742" y="5937142"/>
              <a:ext cx="3883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0</a:t>
              </a: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FF3CF47F-7B56-1E1D-D2A0-5CF1ECC864B5}"/>
              </a:ext>
            </a:extLst>
          </p:cNvPr>
          <p:cNvSpPr txBox="1"/>
          <p:nvPr/>
        </p:nvSpPr>
        <p:spPr>
          <a:xfrm>
            <a:off x="4878464" y="4004386"/>
            <a:ext cx="103266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128%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010096F-6536-EEFA-2D86-95AC716D2DCA}"/>
              </a:ext>
            </a:extLst>
          </p:cNvPr>
          <p:cNvGrpSpPr/>
          <p:nvPr/>
        </p:nvGrpSpPr>
        <p:grpSpPr>
          <a:xfrm>
            <a:off x="9997250" y="2408542"/>
            <a:ext cx="1950803" cy="1068143"/>
            <a:chOff x="9411770" y="3034185"/>
            <a:chExt cx="1743887" cy="1068143"/>
          </a:xfrm>
        </p:grpSpPr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F642ECEF-0A5D-6C15-0CEA-28A2B68706BC}"/>
                </a:ext>
              </a:extLst>
            </p:cNvPr>
            <p:cNvSpPr/>
            <p:nvPr/>
          </p:nvSpPr>
          <p:spPr>
            <a:xfrm>
              <a:off x="9411770" y="3034185"/>
              <a:ext cx="1550013" cy="1068143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9531008" y="3262637"/>
              <a:ext cx="1624649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What is the multiplier?</a:t>
              </a: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60BF25AA-F6BF-E2D1-6A88-C7D1B2AE361E}"/>
              </a:ext>
            </a:extLst>
          </p:cNvPr>
          <p:cNvSpPr txBox="1"/>
          <p:nvPr/>
        </p:nvSpPr>
        <p:spPr>
          <a:xfrm>
            <a:off x="3913799" y="2714264"/>
            <a:ext cx="103266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51F14EA-5164-123E-8B76-F9138BA6CA95}"/>
              </a:ext>
            </a:extLst>
          </p:cNvPr>
          <p:cNvSpPr txBox="1"/>
          <p:nvPr/>
        </p:nvSpPr>
        <p:spPr>
          <a:xfrm>
            <a:off x="2833690" y="3998462"/>
            <a:ext cx="103266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100%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C3517F2-D7B1-3F8F-7199-57EBB231FDE4}"/>
              </a:ext>
            </a:extLst>
          </p:cNvPr>
          <p:cNvSpPr txBox="1"/>
          <p:nvPr/>
        </p:nvSpPr>
        <p:spPr>
          <a:xfrm>
            <a:off x="2983665" y="5943234"/>
            <a:ext cx="122339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50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3790753" y="3819030"/>
            <a:ext cx="1736961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× 1.28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9902343-F488-5FDA-D895-4B1C8DD5D60E}"/>
              </a:ext>
            </a:extLst>
          </p:cNvPr>
          <p:cNvCxnSpPr>
            <a:cxnSpLocks/>
            <a:endCxn id="35" idx="2"/>
          </p:cNvCxnSpPr>
          <p:nvPr/>
        </p:nvCxnSpPr>
        <p:spPr>
          <a:xfrm>
            <a:off x="3812978" y="6140635"/>
            <a:ext cx="833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3724028" y="5709748"/>
            <a:ext cx="1843947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× 1.28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4885609" y="5962557"/>
            <a:ext cx="120090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64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+mn-ea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8364745" y="5403485"/>
            <a:ext cx="3923740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No, Lizzie has made 28% profit.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E4A28E0-A88B-278B-F944-36F2ABD3D08A}"/>
              </a:ext>
            </a:extLst>
          </p:cNvPr>
          <p:cNvCxnSpPr>
            <a:cxnSpLocks/>
          </p:cNvCxnSpPr>
          <p:nvPr/>
        </p:nvCxnSpPr>
        <p:spPr>
          <a:xfrm>
            <a:off x="3913799" y="4229294"/>
            <a:ext cx="83302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9A7B6C5-C258-37A3-6E02-1C19D1B4E2BD}"/>
              </a:ext>
            </a:extLst>
          </p:cNvPr>
          <p:cNvSpPr txBox="1"/>
          <p:nvPr/>
        </p:nvSpPr>
        <p:spPr>
          <a:xfrm>
            <a:off x="931906" y="1043772"/>
            <a:ext cx="8275914" cy="2446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Lizzie buys 3 clocks for a total cost of £50 at a car boot sale.</a:t>
            </a:r>
          </a:p>
          <a:p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She sells 2 of the clocks for £22 each and the other clock for £20.</a:t>
            </a:r>
          </a:p>
          <a:p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Lizzie thinks she has made a profit of over 30% of the cost of the clocks.</a:t>
            </a:r>
          </a:p>
          <a:p>
            <a:pPr marL="282575"/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2575"/>
            <a:endParaRPr lang="en-US" sz="1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/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Is Lizzie correct?</a:t>
            </a:r>
          </a:p>
          <a:p>
            <a:pPr marL="457200">
              <a:tabLst>
                <a:tab pos="401638" algn="l"/>
              </a:tabLst>
            </a:pP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Show why you think this.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ACB03B-7AF0-C6D1-E51D-B170DD89BC6B}"/>
              </a:ext>
            </a:extLst>
          </p:cNvPr>
          <p:cNvSpPr txBox="1"/>
          <p:nvPr/>
        </p:nvSpPr>
        <p:spPr>
          <a:xfrm>
            <a:off x="8314091" y="4229294"/>
            <a:ext cx="32289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Sold price = £22 + £22 + £20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          	</a:t>
            </a:r>
            <a:r>
              <a:rPr kumimoji="0" lang="en-GB" sz="1800" b="1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   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ea typeface="+mn-ea"/>
                <a:cs typeface="Arial"/>
              </a:rPr>
              <a:t>= £64</a:t>
            </a:r>
          </a:p>
        </p:txBody>
      </p:sp>
    </p:spTree>
    <p:extLst>
      <p:ext uri="{BB962C8B-B14F-4D97-AF65-F5344CB8AC3E}">
        <p14:creationId xmlns:p14="http://schemas.microsoft.com/office/powerpoint/2010/main" val="245866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2" grpId="0"/>
      <p:bldP spid="33" grpId="0"/>
      <p:bldP spid="36" grpId="0"/>
      <p:bldP spid="37" grpId="0"/>
      <p:bldP spid="35" grpId="0"/>
      <p:bldP spid="28" grpId="0"/>
      <p:bldP spid="45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F66-BDEC-4533-9866-E930CF55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9497" y="433421"/>
            <a:ext cx="9144000" cy="1395379"/>
          </a:xfr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review: 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Percentages with a calculator</a:t>
            </a:r>
            <a:endParaRPr lang="en-GB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27A3-B91F-4385-896A-93F2EEC9C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5AAEF5-C690-5D4B-B5C7-510283CCFE4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6D17EB91-628E-46AE-9928-24046C5C62CF}"/>
              </a:ext>
            </a:extLst>
          </p:cNvPr>
          <p:cNvSpPr txBox="1">
            <a:spLocks/>
          </p:cNvSpPr>
          <p:nvPr/>
        </p:nvSpPr>
        <p:spPr>
          <a:xfrm>
            <a:off x="1427544" y="1966364"/>
            <a:ext cx="9144000" cy="3675033"/>
          </a:xfrm>
          <a:prstGeom prst="rect">
            <a:avLst/>
          </a:prstGeom>
          <a:ln w="38100">
            <a:solidFill>
              <a:schemeClr val="accent1"/>
            </a:solidFill>
          </a:ln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31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112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Objectives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Work out how to increase and decrease a quantity with a calculator, using a multiplier 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Solve a range of percentage questions using a multiplier (percentage of an amount, percentage increase/decrease, an amount as a percentage, reverse percentages)</a:t>
            </a:r>
          </a:p>
          <a:p>
            <a:pPr marL="342900" lvl="0" indent="-342900" algn="l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GB" sz="9600" dirty="0">
                <a:latin typeface="Arial" panose="020B0604020202020204" pitchFamily="34" charset="0"/>
                <a:cs typeface="Arial" panose="020B0604020202020204" pitchFamily="34" charset="0"/>
              </a:rPr>
              <a:t>Use a double number line to see the common mathematical structure across a range of percentage questions </a:t>
            </a:r>
            <a:endParaRPr kumimoji="0" lang="en-GB" sz="9600" b="1" i="0" u="none" strike="noStrike" kern="1200" cap="none" spc="0" normalizeH="0" baseline="0" noProof="0" dirty="0">
              <a:ln>
                <a:noFill/>
              </a:ln>
              <a:solidFill>
                <a:srgbClr val="4472C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3263C75-0454-43FB-B0EA-4509EC19BB7F}"/>
              </a:ext>
            </a:extLst>
          </p:cNvPr>
          <p:cNvSpPr txBox="1">
            <a:spLocks/>
          </p:cNvSpPr>
          <p:nvPr/>
        </p:nvSpPr>
        <p:spPr>
          <a:xfrm>
            <a:off x="1419497" y="5641398"/>
            <a:ext cx="9558936" cy="1080077"/>
          </a:xfrm>
          <a:prstGeom prst="rect">
            <a:avLst/>
          </a:prstGeom>
          <a:ln w="38100"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ts val="31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Suggested further steps/areas to work on</a:t>
            </a:r>
          </a:p>
          <a:p>
            <a:pPr marL="231775" marR="0" lvl="0" indent="-231775" algn="l" defTabSz="914400" rtl="0" eaLnBrk="1" fontAlgn="auto" latinLnBrk="0" hangingPunct="1">
              <a:lnSpc>
                <a:spcPts val="3100"/>
              </a:lnSpc>
              <a:spcBef>
                <a:spcPts val="100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 and compound </a:t>
            </a:r>
            <a:r>
              <a:rPr lang="en-GB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GB" noProof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nterest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243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8AF66-BDEC-4533-9866-E930CF55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66770"/>
            <a:ext cx="9144000" cy="1322815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Lesson 13: </a:t>
            </a:r>
            <a:b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Credits</a:t>
            </a:r>
            <a:endParaRPr lang="en-GB" sz="4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6827A3-B91F-4385-896A-93F2EEC9C0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AAEF5-C690-5D4B-B5C7-510283CCFE4D}" type="slidenum">
              <a:rPr lang="en-US" smtClean="0"/>
              <a:t>16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F9FCDE-7D00-428D-8EE4-B16B20658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464" y="262672"/>
            <a:ext cx="2123825" cy="638948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6D17EB91-628E-46AE-9928-24046C5C6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48081"/>
            <a:ext cx="9144000" cy="3308269"/>
          </a:xfrm>
          <a:solidFill>
            <a:schemeClr val="bg1"/>
          </a:solidFill>
          <a:ln w="38100">
            <a:solidFill>
              <a:schemeClr val="accent1"/>
            </a:solidFill>
          </a:ln>
        </p:spPr>
        <p:txBody>
          <a:bodyPr>
            <a:normAutofit fontScale="85000" lnSpcReduction="20000"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Photo acknowledgements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lang="en-GB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123RF.com: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madhourse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Alekesi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Ivanov; Victor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Zastolskiy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en-GB" sz="2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Shutterstock.com: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Svet_Feo</a:t>
            </a:r>
            <a:r>
              <a:rPr lang="en-GB" sz="2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Edward </a:t>
            </a:r>
            <a:r>
              <a:rPr lang="en-GB" sz="28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Nalbantjan</a:t>
            </a:r>
            <a:endParaRPr lang="en-GB" sz="28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Text acknowledgements</a:t>
            </a:r>
          </a:p>
          <a:p>
            <a:pPr algn="l"/>
            <a:r>
              <a:rPr lang="en-GB" sz="2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Pearson Edexcel Functional Skills, Practice Paper 1 - Mathematics Level 2 (Calculator) PRACL2/C01 Question 3, Pearson Edexcel Functional Skills, Practice Paper 3 - Mathematics Level 2 (Calculator) PRACL2/C03 Question 3</a:t>
            </a:r>
          </a:p>
          <a:p>
            <a:pPr algn="l">
              <a:lnSpc>
                <a:spcPct val="120000"/>
              </a:lnSpc>
              <a:spcBef>
                <a:spcPts val="0"/>
              </a:spcBef>
            </a:pP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l">
              <a:lnSpc>
                <a:spcPts val="31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GB" sz="1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GB" dirty="0"/>
          </a:p>
        </p:txBody>
      </p:sp>
      <p:pic>
        <p:nvPicPr>
          <p:cNvPr id="9" name="Picture 8" descr="Text&#10;&#10;Description automatically generated">
            <a:extLst>
              <a:ext uri="{FF2B5EF4-FFF2-40B4-BE49-F238E27FC236}">
                <a16:creationId xmlns:a16="http://schemas.microsoft.com/office/drawing/2014/main" id="{627FE468-EF24-47F7-A51B-581F88A62B2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0800" y="324000"/>
            <a:ext cx="3474000" cy="570825"/>
          </a:xfrm>
          <a:prstGeom prst="rect">
            <a:avLst/>
          </a:prstGeom>
        </p:spPr>
      </p:pic>
      <p:pic>
        <p:nvPicPr>
          <p:cNvPr id="6" name="Picture 5" descr="Graphical user interface&#10;&#10;Description automatically generated">
            <a:extLst>
              <a:ext uri="{FF2B5EF4-FFF2-40B4-BE49-F238E27FC236}">
                <a16:creationId xmlns:a16="http://schemas.microsoft.com/office/drawing/2014/main" id="{56E0A61D-D1B6-945C-BC0F-900751C3A759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58219" y="262672"/>
            <a:ext cx="2123825" cy="79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431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163722A9-3A27-A49B-1D37-94FEB7EF3446}"/>
              </a:ext>
            </a:extLst>
          </p:cNvPr>
          <p:cNvSpPr txBox="1">
            <a:spLocks/>
          </p:cNvSpPr>
          <p:nvPr/>
        </p:nvSpPr>
        <p:spPr>
          <a:xfrm>
            <a:off x="1724297" y="112165"/>
            <a:ext cx="7870236" cy="1017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Thinking about percentages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CF9CAF9-03CD-E355-A9D6-0E28EEFAAF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73281" y="1158199"/>
            <a:ext cx="6129255" cy="1236664"/>
          </a:xfrm>
        </p:spPr>
        <p:txBody>
          <a:bodyPr>
            <a:normAutofit fontScale="90000"/>
          </a:bodyPr>
          <a:lstStyle/>
          <a:p>
            <a:r>
              <a:rPr lang="en-GB" sz="2800" dirty="0" err="1">
                <a:latin typeface="Arial" panose="020B0604020202020204" pitchFamily="34" charset="0"/>
                <a:cs typeface="Arial" panose="020B0604020202020204" pitchFamily="34" charset="0"/>
              </a:rPr>
              <a:t>Khadeja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 says…</a:t>
            </a: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F7535A-C72C-9CBE-2D69-63F1B8C05B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22837" y="5098299"/>
            <a:ext cx="5830141" cy="575874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Is she correct?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B9C629AD-0AC4-D6A6-FFC0-0E8AF900C7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92959B6-490E-A144-8C7C-88267F972F69}" type="slidenum">
              <a:rPr lang="en-US" noProof="0" smtClean="0"/>
              <a:pPr lvl="0"/>
              <a:t>2</a:t>
            </a:fld>
            <a:endParaRPr lang="en-US" noProof="0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3C36C373-865B-EEC1-4A69-BB73391F7943}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B1DA0FD-E7CF-E70A-E3D6-72200C63D172}"/>
              </a:ext>
            </a:extLst>
          </p:cNvPr>
          <p:cNvSpPr txBox="1"/>
          <p:nvPr/>
        </p:nvSpPr>
        <p:spPr>
          <a:xfrm>
            <a:off x="-10800" y="111600"/>
            <a:ext cx="1593170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1B0620E-34AD-BCD0-2F7B-E86DD8A7500C}"/>
              </a:ext>
            </a:extLst>
          </p:cNvPr>
          <p:cNvCxnSpPr>
            <a:cxnSpLocks/>
          </p:cNvCxnSpPr>
          <p:nvPr/>
        </p:nvCxnSpPr>
        <p:spPr>
          <a:xfrm>
            <a:off x="539999" y="6350379"/>
            <a:ext cx="11088000" cy="0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4AB9F63-C148-37B8-7BDD-C1AD5A4DE53A}"/>
              </a:ext>
            </a:extLst>
          </p:cNvPr>
          <p:cNvCxnSpPr>
            <a:cxnSpLocks/>
          </p:cNvCxnSpPr>
          <p:nvPr/>
        </p:nvCxnSpPr>
        <p:spPr>
          <a:xfrm>
            <a:off x="539999" y="1039899"/>
            <a:ext cx="11088000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Cartoon of a Muslim girl called Khadeja. She is standing with her hands on her sides and is wearing a black hijab, black long dress, grey trousers and purple shoes.">
            <a:extLst>
              <a:ext uri="{FF2B5EF4-FFF2-40B4-BE49-F238E27FC236}">
                <a16:creationId xmlns:a16="http://schemas.microsoft.com/office/drawing/2014/main" id="{C619B692-79CD-1E3C-5CC9-EC674CB8C96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3984" y="1673634"/>
            <a:ext cx="1738891" cy="4077400"/>
          </a:xfrm>
          <a:prstGeom prst="rect">
            <a:avLst/>
          </a:prstGeom>
        </p:spPr>
      </p:pic>
      <p:sp>
        <p:nvSpPr>
          <p:cNvPr id="16" name="Speech Bubble: Oval 15">
            <a:extLst>
              <a:ext uri="{FF2B5EF4-FFF2-40B4-BE49-F238E27FC236}">
                <a16:creationId xmlns:a16="http://schemas.microsoft.com/office/drawing/2014/main" id="{79EBC6D3-3913-574B-44F0-E6F7B995DBFA}"/>
              </a:ext>
            </a:extLst>
          </p:cNvPr>
          <p:cNvSpPr/>
          <p:nvPr/>
        </p:nvSpPr>
        <p:spPr>
          <a:xfrm>
            <a:off x="4855276" y="2109919"/>
            <a:ext cx="5991794" cy="2587810"/>
          </a:xfrm>
          <a:prstGeom prst="wedgeEllipseCallout">
            <a:avLst>
              <a:gd name="adj1" fmla="val -72234"/>
              <a:gd name="adj2" fmla="val -3405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find 10% of a number you divide by 10 and to find 20% of a number you divide by 20.</a:t>
            </a:r>
            <a:endParaRPr lang="en-GB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07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 descr="A deluxe hotel room, furnished with two gold trimmed double beds and matchin tables and chairs. The soft furnishings and walls are pale blue and the floor is wooden.">
            <a:extLst>
              <a:ext uri="{FF2B5EF4-FFF2-40B4-BE49-F238E27FC236}">
                <a16:creationId xmlns:a16="http://schemas.microsoft.com/office/drawing/2014/main" id="{9ECEEA49-F658-DB0F-98D7-D24671AF637F}"/>
              </a:ext>
            </a:extLst>
          </p:cNvPr>
          <p:cNvPicPr preferRelativeResize="0">
            <a:picLocks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86077" y="3429000"/>
            <a:ext cx="6094800" cy="3430800"/>
          </a:xfrm>
          <a:prstGeom prst="rect">
            <a:avLst/>
          </a:prstGeom>
        </p:spPr>
      </p:pic>
      <p:pic>
        <p:nvPicPr>
          <p:cNvPr id="25" name="Content Placeholder 24" descr="A standard hotel room, furnished with a single bed, bedside table and a desk with chair, phone and lamp. The covers on the bed are purple and the carpet is bright yellow.">
            <a:extLst>
              <a:ext uri="{FF2B5EF4-FFF2-40B4-BE49-F238E27FC236}">
                <a16:creationId xmlns:a16="http://schemas.microsoft.com/office/drawing/2014/main" id="{E682B04C-CBAA-67E9-6B08-9BD913E8AF09}"/>
              </a:ext>
            </a:extLst>
          </p:cNvPr>
          <p:cNvPicPr preferRelativeResize="0">
            <a:picLocks noGrp="1"/>
          </p:cNvPicPr>
          <p:nvPr>
            <p:ph idx="1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729" y="3429000"/>
            <a:ext cx="6094800" cy="3430800"/>
          </a:xfrm>
        </p:spPr>
      </p:pic>
      <p:pic>
        <p:nvPicPr>
          <p:cNvPr id="21" name="Picture 20" descr="A super deluxe hotel room, furnished with a king-size bed, bench, large lamps, bedside tables and fur rug. There is a large cushioned window seat and flowers on a table top. The soft furnishings are luxurious fabrics and in blue, cream and beige colours.">
            <a:extLst>
              <a:ext uri="{FF2B5EF4-FFF2-40B4-BE49-F238E27FC236}">
                <a16:creationId xmlns:a16="http://schemas.microsoft.com/office/drawing/2014/main" id="{E7D9D2A3-77F3-EB06-0133-BD166AE69B44}"/>
              </a:ext>
            </a:extLst>
          </p:cNvPr>
          <p:cNvPicPr preferRelativeResize="0">
            <a:picLocks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86077" y="0"/>
            <a:ext cx="6094800" cy="3430800"/>
          </a:xfrm>
          <a:prstGeom prst="rect">
            <a:avLst/>
          </a:prstGeom>
        </p:spPr>
      </p:pic>
      <p:pic>
        <p:nvPicPr>
          <p:cNvPr id="19" name="Picture 18" descr="An economy hotel room, very simply furnished with a single bed, a small table, a cabinet and a small television that is on top of a refrigerator.">
            <a:extLst>
              <a:ext uri="{FF2B5EF4-FFF2-40B4-BE49-F238E27FC236}">
                <a16:creationId xmlns:a16="http://schemas.microsoft.com/office/drawing/2014/main" id="{E0B77FF8-EE48-D558-F4EA-1D894B2A721F}"/>
              </a:ext>
            </a:extLst>
          </p:cNvPr>
          <p:cNvPicPr preferRelativeResize="0">
            <a:picLocks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8723" y="326"/>
            <a:ext cx="6094800" cy="3430800"/>
          </a:xfrm>
          <a:prstGeom prst="rect">
            <a:avLst/>
          </a:prstGeom>
        </p:spPr>
      </p:pic>
      <p:sp>
        <p:nvSpPr>
          <p:cNvPr id="16" name="Slide Number Placeholder 3">
            <a:extLst>
              <a:ext uri="{FF2B5EF4-FFF2-40B4-BE49-F238E27FC236}">
                <a16:creationId xmlns:a16="http://schemas.microsoft.com/office/drawing/2014/main" id="{551EE57E-9779-ECE3-C496-6E36B0DE6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55" name="Rectangle 2054">
            <a:extLst>
              <a:ext uri="{FF2B5EF4-FFF2-40B4-BE49-F238E27FC236}">
                <a16:creationId xmlns:a16="http://schemas.microsoft.com/office/drawing/2014/main" id="{B497CCB5-5FC2-473C-AFCC-2430CEF1DF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409915" y="1742916"/>
            <a:ext cx="3372170" cy="337216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57" name="Frame 2056" hidden="1">
            <a:extLst>
              <a:ext uri="{FF2B5EF4-FFF2-40B4-BE49-F238E27FC236}">
                <a16:creationId xmlns:a16="http://schemas.microsoft.com/office/drawing/2014/main" id="{599C8C75-BFDF-44E7-A028-EEB5EDD58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971277" y="1304278"/>
            <a:ext cx="4249446" cy="4249444"/>
          </a:xfrm>
          <a:prstGeom prst="frame">
            <a:avLst>
              <a:gd name="adj1" fmla="val 1195"/>
            </a:avLst>
          </a:pr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048BC53-DC55-1F03-A09B-8B91650A2593}"/>
              </a:ext>
            </a:extLst>
          </p:cNvPr>
          <p:cNvSpPr/>
          <p:nvPr/>
        </p:nvSpPr>
        <p:spPr>
          <a:xfrm>
            <a:off x="10267721" y="5813485"/>
            <a:ext cx="1756924" cy="91263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Deluxe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Additional 15% on the standard price 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C80E0CB1-0ABD-D414-B4B6-4CFC7B1442D4}"/>
              </a:ext>
            </a:extLst>
          </p:cNvPr>
          <p:cNvSpPr/>
          <p:nvPr/>
        </p:nvSpPr>
        <p:spPr>
          <a:xfrm>
            <a:off x="10267721" y="2457063"/>
            <a:ext cx="1756924" cy="87137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Super deluxe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Additional 34% on the standard price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57D99F2-6160-56C7-6C16-F0FEABAC0835}"/>
              </a:ext>
            </a:extLst>
          </p:cNvPr>
          <p:cNvSpPr/>
          <p:nvPr/>
        </p:nvSpPr>
        <p:spPr>
          <a:xfrm>
            <a:off x="167355" y="5916321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12" name="Title">
            <a:extLst>
              <a:ext uri="{FF2B5EF4-FFF2-40B4-BE49-F238E27FC236}">
                <a16:creationId xmlns:a16="http://schemas.microsoft.com/office/drawing/2014/main" id="{E717A747-BE8E-DB0E-18ED-0E2C53119B90}"/>
              </a:ext>
            </a:extLst>
          </p:cNvPr>
          <p:cNvSpPr txBox="1"/>
          <p:nvPr/>
        </p:nvSpPr>
        <p:spPr>
          <a:xfrm>
            <a:off x="1939436" y="141081"/>
            <a:ext cx="9724028" cy="523220"/>
          </a:xfrm>
          <a:prstGeom prst="rect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In pairs, calculate the cost of the types of rooms per week.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B0CDA02-79AF-6259-FF30-00FED71D07B1}"/>
              </a:ext>
            </a:extLst>
          </p:cNvPr>
          <p:cNvSpPr/>
          <p:nvPr/>
        </p:nvSpPr>
        <p:spPr>
          <a:xfrm>
            <a:off x="94536" y="2563324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20% off the standard price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1A2B6B6-4AED-44B2-8258-1C2513B6F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0F52DC-AA29-56B6-360C-4DED312B867A}"/>
              </a:ext>
            </a:extLst>
          </p:cNvPr>
          <p:cNvSpPr txBox="1"/>
          <p:nvPr/>
        </p:nvSpPr>
        <p:spPr>
          <a:xfrm>
            <a:off x="-72000" y="165505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B136F8-B272-A369-DF13-FEDFBB202583}"/>
              </a:ext>
            </a:extLst>
          </p:cNvPr>
          <p:cNvSpPr txBox="1"/>
          <p:nvPr/>
        </p:nvSpPr>
        <p:spPr>
          <a:xfrm>
            <a:off x="4373101" y="2413337"/>
            <a:ext cx="34259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kern="1200" dirty="0">
                <a:solidFill>
                  <a:srgbClr val="0808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Jamie has a lot of financial decisions to make for his holiday in Spain. </a:t>
            </a:r>
            <a:br>
              <a:rPr lang="en-US" sz="1800" b="1" kern="1200" dirty="0">
                <a:solidFill>
                  <a:srgbClr val="080808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b="1" kern="1200" dirty="0">
                <a:solidFill>
                  <a:srgbClr val="08080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 is researching accommodation and has found a hotel with different rooms available.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829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296E003-23A0-4A28-5FBF-28D7FE8BAE8B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063984" y="109464"/>
            <a:ext cx="4874211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Jamie’s hotel rooms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9FE4AEFD-FE1A-3420-AACF-7387659D7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3785C0-E3F9-20A7-573D-681794F195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3034" y="170543"/>
            <a:ext cx="2176461" cy="847417"/>
          </a:xfrm>
          <a:prstGeom prst="rect">
            <a:avLst/>
          </a:prstGeom>
        </p:spPr>
      </p:pic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CA9A8D5-8E01-E073-CCF4-07F96203BC65}"/>
              </a:ext>
            </a:extLst>
          </p:cNvPr>
          <p:cNvSpPr/>
          <p:nvPr/>
        </p:nvSpPr>
        <p:spPr>
          <a:xfrm>
            <a:off x="2507679" y="1267176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2A02998D-D7F1-E9CC-AE35-FD828495B832}"/>
              </a:ext>
            </a:extLst>
          </p:cNvPr>
          <p:cNvSpPr/>
          <p:nvPr/>
        </p:nvSpPr>
        <p:spPr>
          <a:xfrm>
            <a:off x="4273632" y="1296544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20% off the standard price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0EFF5A9-4E82-477F-19AD-6A785F6E7F75}"/>
              </a:ext>
            </a:extLst>
          </p:cNvPr>
          <p:cNvSpPr/>
          <p:nvPr/>
        </p:nvSpPr>
        <p:spPr>
          <a:xfrm>
            <a:off x="6039585" y="1296544"/>
            <a:ext cx="1786270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Deluxe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Additional 15% on the standard price 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A6626BE-4A30-1104-E4FE-7E605032E3CF}"/>
              </a:ext>
            </a:extLst>
          </p:cNvPr>
          <p:cNvSpPr/>
          <p:nvPr/>
        </p:nvSpPr>
        <p:spPr>
          <a:xfrm>
            <a:off x="8135360" y="1296544"/>
            <a:ext cx="1721107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Super deluxe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Additional 34% on the standard price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34A7E1-7652-F59C-DF46-B0CB0004BBA6}"/>
              </a:ext>
            </a:extLst>
          </p:cNvPr>
          <p:cNvSpPr txBox="1"/>
          <p:nvPr/>
        </p:nvSpPr>
        <p:spPr>
          <a:xfrm>
            <a:off x="838200" y="2240168"/>
            <a:ext cx="60945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Complete the following table.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D06D8F9-339C-6E60-8369-8EA7581339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36089"/>
              </p:ext>
            </p:extLst>
          </p:nvPr>
        </p:nvGraphicFramePr>
        <p:xfrm>
          <a:off x="838200" y="2763388"/>
          <a:ext cx="105156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0084">
                  <a:extLst>
                    <a:ext uri="{9D8B030D-6E8A-4147-A177-3AD203B41FA5}">
                      <a16:colId xmlns:a16="http://schemas.microsoft.com/office/drawing/2014/main" val="2581847193"/>
                    </a:ext>
                  </a:extLst>
                </a:gridCol>
                <a:gridCol w="2246156">
                  <a:extLst>
                    <a:ext uri="{9D8B030D-6E8A-4147-A177-3AD203B41FA5}">
                      <a16:colId xmlns:a16="http://schemas.microsoft.com/office/drawing/2014/main" val="424923850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94059591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32359075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279877191"/>
                    </a:ext>
                  </a:extLst>
                </a:gridCol>
              </a:tblGrid>
              <a:tr h="408695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Room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Economy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Deluxe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Super deluxe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774365"/>
                  </a:ext>
                </a:extLst>
              </a:tr>
              <a:tr h="408695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0673112"/>
                  </a:ext>
                </a:extLst>
              </a:tr>
              <a:tr h="726569"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Cost per week (£)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409957"/>
                  </a:ext>
                </a:extLst>
              </a:tr>
            </a:tbl>
          </a:graphicData>
        </a:graphic>
      </p:graphicFrame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67090353-6940-7F31-086C-3D8BE7124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7CBAD1F-31E7-D1EE-E195-9A5D5FDAC028}"/>
              </a:ext>
            </a:extLst>
          </p:cNvPr>
          <p:cNvSpPr txBox="1"/>
          <p:nvPr/>
        </p:nvSpPr>
        <p:spPr>
          <a:xfrm>
            <a:off x="-914400" y="170543"/>
            <a:ext cx="3288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sp>
        <p:nvSpPr>
          <p:cNvPr id="10" name="Thought Bubble: Cloud 9">
            <a:extLst>
              <a:ext uri="{FF2B5EF4-FFF2-40B4-BE49-F238E27FC236}">
                <a16:creationId xmlns:a16="http://schemas.microsoft.com/office/drawing/2014/main" id="{8A16632D-EDAF-9FD8-2462-FAD28AF16F78}"/>
              </a:ext>
            </a:extLst>
          </p:cNvPr>
          <p:cNvSpPr/>
          <p:nvPr/>
        </p:nvSpPr>
        <p:spPr>
          <a:xfrm>
            <a:off x="3840480" y="4508816"/>
            <a:ext cx="4770120" cy="1333500"/>
          </a:xfrm>
          <a:prstGeom prst="cloudCallout">
            <a:avLst>
              <a:gd name="adj1" fmla="val -34103"/>
              <a:gd name="adj2" fmla="val 745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en-GB" sz="1200" b="1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GB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Which method are you using?</a:t>
            </a:r>
            <a:endParaRPr lang="en-GB" sz="16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GB" sz="1600" b="1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Which method is most efficient?</a:t>
            </a:r>
            <a:endParaRPr lang="en-GB" sz="16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ctr">
              <a:spcAft>
                <a:spcPts val="600"/>
              </a:spcAft>
            </a:pPr>
            <a:r>
              <a:rPr lang="en-GB" sz="12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00734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02AABD48-7F62-174B-98BD-03D513E3B1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97003" y="112165"/>
            <a:ext cx="9576764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Calculating </a:t>
            </a: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ercentages</a:t>
            </a:r>
            <a:r>
              <a:rPr kumimoji="0" lang="en-US" sz="3600" b="1" i="0" u="none" strike="noStrike" kern="1200" cap="none" spc="0" normalizeH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with a calculator 1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31A2B6B6-4AED-44B2-8258-1C2513B6F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82D19D-1FB9-47B5-A87D-36C07F3B87C2}"/>
              </a:ext>
            </a:extLst>
          </p:cNvPr>
          <p:cNvSpPr txBox="1"/>
          <p:nvPr/>
        </p:nvSpPr>
        <p:spPr>
          <a:xfrm>
            <a:off x="10562" y="112167"/>
            <a:ext cx="1406193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5" name="Rectangle: Rounded Corners 3">
            <a:extLst>
              <a:ext uri="{FF2B5EF4-FFF2-40B4-BE49-F238E27FC236}">
                <a16:creationId xmlns:a16="http://schemas.microsoft.com/office/drawing/2014/main" id="{B86190E2-FFD2-C66C-6694-12B05F1EBCD8}"/>
              </a:ext>
            </a:extLst>
          </p:cNvPr>
          <p:cNvSpPr/>
          <p:nvPr/>
        </p:nvSpPr>
        <p:spPr>
          <a:xfrm>
            <a:off x="798917" y="1383836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53" name="Rectangle: Rounded Corners 34">
            <a:extLst>
              <a:ext uri="{FF2B5EF4-FFF2-40B4-BE49-F238E27FC236}">
                <a16:creationId xmlns:a16="http://schemas.microsoft.com/office/drawing/2014/main" id="{E6559FA9-8370-39D2-FCCD-C575BC725CAC}"/>
              </a:ext>
            </a:extLst>
          </p:cNvPr>
          <p:cNvSpPr/>
          <p:nvPr/>
        </p:nvSpPr>
        <p:spPr>
          <a:xfrm>
            <a:off x="2459691" y="1378452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20% off the standard price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EC22A3E-84A0-533A-1E1E-2791E14525AB}"/>
              </a:ext>
            </a:extLst>
          </p:cNvPr>
          <p:cNvCxnSpPr>
            <a:cxnSpLocks/>
          </p:cNvCxnSpPr>
          <p:nvPr/>
        </p:nvCxnSpPr>
        <p:spPr>
          <a:xfrm>
            <a:off x="2345553" y="3255580"/>
            <a:ext cx="6013639" cy="1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672DA93-8CA7-3112-74F5-776C8272A41D}"/>
              </a:ext>
            </a:extLst>
          </p:cNvPr>
          <p:cNvCxnSpPr>
            <a:cxnSpLocks/>
          </p:cNvCxnSpPr>
          <p:nvPr/>
        </p:nvCxnSpPr>
        <p:spPr>
          <a:xfrm>
            <a:off x="2345553" y="4729675"/>
            <a:ext cx="6013639" cy="0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D3C2393-E7D0-7073-DE54-28E9D0974EBC}"/>
              </a:ext>
            </a:extLst>
          </p:cNvPr>
          <p:cNvCxnSpPr>
            <a:cxnSpLocks/>
          </p:cNvCxnSpPr>
          <p:nvPr/>
        </p:nvCxnSpPr>
        <p:spPr>
          <a:xfrm flipV="1">
            <a:off x="2345553" y="2995522"/>
            <a:ext cx="0" cy="20867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BF913BD4-8A38-2041-B6D2-41DBE1B84989}"/>
              </a:ext>
            </a:extLst>
          </p:cNvPr>
          <p:cNvSpPr txBox="1"/>
          <p:nvPr/>
        </p:nvSpPr>
        <p:spPr>
          <a:xfrm>
            <a:off x="8456343" y="3024748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EE32531-480F-45D0-47BE-F32A250BD590}"/>
              </a:ext>
            </a:extLst>
          </p:cNvPr>
          <p:cNvSpPr txBox="1"/>
          <p:nvPr/>
        </p:nvSpPr>
        <p:spPr>
          <a:xfrm>
            <a:off x="8493824" y="4498842"/>
            <a:ext cx="11704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Cost (£)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73FD1EC-BD27-88CF-86E6-6E0EC5200F63}"/>
              </a:ext>
            </a:extLst>
          </p:cNvPr>
          <p:cNvCxnSpPr>
            <a:cxnSpLocks/>
          </p:cNvCxnSpPr>
          <p:nvPr/>
        </p:nvCxnSpPr>
        <p:spPr>
          <a:xfrm flipH="1" flipV="1">
            <a:off x="6640946" y="3112656"/>
            <a:ext cx="9236" cy="1828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FF3CF47F-7B56-1E1D-D2A0-5CF1ECC864B5}"/>
              </a:ext>
            </a:extLst>
          </p:cNvPr>
          <p:cNvSpPr txBox="1"/>
          <p:nvPr/>
        </p:nvSpPr>
        <p:spPr>
          <a:xfrm>
            <a:off x="6246131" y="2573434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6336022" y="5151116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422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890AEFB-76FE-2DA4-FE60-EB97EA5FB61A}"/>
              </a:ext>
            </a:extLst>
          </p:cNvPr>
          <p:cNvCxnSpPr>
            <a:cxnSpLocks/>
          </p:cNvCxnSpPr>
          <p:nvPr/>
        </p:nvCxnSpPr>
        <p:spPr>
          <a:xfrm flipH="1" flipV="1">
            <a:off x="5107710" y="3112656"/>
            <a:ext cx="18472" cy="1828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051F14EA-5164-123E-8B76-F9138BA6CA95}"/>
              </a:ext>
            </a:extLst>
          </p:cNvPr>
          <p:cNvSpPr txBox="1"/>
          <p:nvPr/>
        </p:nvSpPr>
        <p:spPr>
          <a:xfrm>
            <a:off x="4680855" y="2573434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80%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E9902343-F488-5FDA-D895-4B1C8DD5D60E}"/>
              </a:ext>
            </a:extLst>
          </p:cNvPr>
          <p:cNvCxnSpPr>
            <a:cxnSpLocks/>
          </p:cNvCxnSpPr>
          <p:nvPr/>
        </p:nvCxnSpPr>
        <p:spPr>
          <a:xfrm flipH="1" flipV="1">
            <a:off x="5472772" y="2995522"/>
            <a:ext cx="8632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C6F719D3-49EC-7D50-3C3E-5518295128B1}"/>
              </a:ext>
            </a:extLst>
          </p:cNvPr>
          <p:cNvSpPr txBox="1"/>
          <p:nvPr/>
        </p:nvSpPr>
        <p:spPr>
          <a:xfrm>
            <a:off x="5423515" y="2433054"/>
            <a:ext cx="10326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0.80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5475013" y="4691333"/>
            <a:ext cx="10326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</a:t>
            </a:r>
            <a:r>
              <a:rPr kumimoji="0" lang="en-GB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0.80</a:t>
            </a: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A8148201-E2A8-C67F-F1B4-5A10196BD1D2}"/>
              </a:ext>
            </a:extLst>
          </p:cNvPr>
          <p:cNvCxnSpPr/>
          <p:nvPr/>
        </p:nvCxnSpPr>
        <p:spPr>
          <a:xfrm flipH="1" flipV="1">
            <a:off x="5475013" y="5087229"/>
            <a:ext cx="86325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55981784-C2A9-E600-40B4-61921398A7B2}"/>
              </a:ext>
            </a:extLst>
          </p:cNvPr>
          <p:cNvSpPr/>
          <p:nvPr/>
        </p:nvSpPr>
        <p:spPr>
          <a:xfrm>
            <a:off x="4680855" y="5161468"/>
            <a:ext cx="929112" cy="3551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C3517F2-D7B1-3F8F-7199-57EBB231FDE4}"/>
              </a:ext>
            </a:extLst>
          </p:cNvPr>
          <p:cNvSpPr txBox="1"/>
          <p:nvPr/>
        </p:nvSpPr>
        <p:spPr>
          <a:xfrm>
            <a:off x="4529523" y="5121891"/>
            <a:ext cx="1122405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337.60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CBDC6E2-6091-D876-8DD5-5ADBD32137D1}"/>
              </a:ext>
            </a:extLst>
          </p:cNvPr>
          <p:cNvSpPr txBox="1"/>
          <p:nvPr/>
        </p:nvSpPr>
        <p:spPr>
          <a:xfrm>
            <a:off x="2151391" y="2563083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E7291FA-626F-3C4E-FA63-19ADC9B165E4}"/>
              </a:ext>
            </a:extLst>
          </p:cNvPr>
          <p:cNvSpPr txBox="1"/>
          <p:nvPr/>
        </p:nvSpPr>
        <p:spPr>
          <a:xfrm>
            <a:off x="2151391" y="5080997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0BF25AA-F6BF-E2D1-6A88-C7D1B2AE361E}"/>
              </a:ext>
            </a:extLst>
          </p:cNvPr>
          <p:cNvSpPr txBox="1"/>
          <p:nvPr/>
        </p:nvSpPr>
        <p:spPr>
          <a:xfrm>
            <a:off x="8051180" y="1205634"/>
            <a:ext cx="3302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100% − 20% = 80%</a:t>
            </a:r>
          </a:p>
        </p:txBody>
      </p:sp>
    </p:spTree>
    <p:extLst>
      <p:ext uri="{BB962C8B-B14F-4D97-AF65-F5344CB8AC3E}">
        <p14:creationId xmlns:p14="http://schemas.microsoft.com/office/powerpoint/2010/main" val="172125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2" grpId="0"/>
      <p:bldP spid="44" grpId="0"/>
      <p:bldP spid="45" grpId="0"/>
      <p:bldP spid="47" grpId="0" animBg="1"/>
      <p:bldP spid="48" grpId="0" animBg="1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02AABD48-7F62-174B-98BD-03D513E3B1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97003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Calculating percentages with a calculator 2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31A2B6B6-4AED-44B2-8258-1C2513B6F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82D19D-1FB9-47B5-A87D-36C07F3B87C2}"/>
              </a:ext>
            </a:extLst>
          </p:cNvPr>
          <p:cNvSpPr txBox="1"/>
          <p:nvPr/>
        </p:nvSpPr>
        <p:spPr>
          <a:xfrm>
            <a:off x="10562" y="112167"/>
            <a:ext cx="1406193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2" name="Rectangle: Rounded Corners 3">
            <a:extLst>
              <a:ext uri="{FF2B5EF4-FFF2-40B4-BE49-F238E27FC236}">
                <a16:creationId xmlns:a16="http://schemas.microsoft.com/office/drawing/2014/main" id="{2FEC61F1-FAE1-5901-FEE1-B0D5D630DA34}"/>
              </a:ext>
            </a:extLst>
          </p:cNvPr>
          <p:cNvSpPr/>
          <p:nvPr/>
        </p:nvSpPr>
        <p:spPr>
          <a:xfrm>
            <a:off x="798917" y="1383836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33" name="Rectangle: Rounded Corners 1">
            <a:extLst>
              <a:ext uri="{FF2B5EF4-FFF2-40B4-BE49-F238E27FC236}">
                <a16:creationId xmlns:a16="http://schemas.microsoft.com/office/drawing/2014/main" id="{9E2090C0-587B-743F-FFCE-C400BF57E2C5}"/>
              </a:ext>
            </a:extLst>
          </p:cNvPr>
          <p:cNvSpPr/>
          <p:nvPr/>
        </p:nvSpPr>
        <p:spPr>
          <a:xfrm>
            <a:off x="2452776" y="1383836"/>
            <a:ext cx="1736846" cy="75069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Deluxe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15% on the standard price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AB36230-E7F8-7830-2212-104E9B7FA1A2}"/>
              </a:ext>
            </a:extLst>
          </p:cNvPr>
          <p:cNvSpPr txBox="1"/>
          <p:nvPr/>
        </p:nvSpPr>
        <p:spPr>
          <a:xfrm>
            <a:off x="8798311" y="1258830"/>
            <a:ext cx="3079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100% + 15% = 115%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6F719D3-49EC-7D50-3C3E-5518295128B1}"/>
              </a:ext>
            </a:extLst>
          </p:cNvPr>
          <p:cNvSpPr txBox="1"/>
          <p:nvPr/>
        </p:nvSpPr>
        <p:spPr>
          <a:xfrm>
            <a:off x="6044731" y="2266378"/>
            <a:ext cx="11449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1.15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981784-C2A9-E600-40B4-61921398A7B2}"/>
              </a:ext>
            </a:extLst>
          </p:cNvPr>
          <p:cNvSpPr/>
          <p:nvPr/>
        </p:nvSpPr>
        <p:spPr>
          <a:xfrm>
            <a:off x="7192588" y="5054427"/>
            <a:ext cx="988353" cy="3861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EC22A3E-84A0-533A-1E1E-2791E14525AB}"/>
              </a:ext>
            </a:extLst>
          </p:cNvPr>
          <p:cNvCxnSpPr/>
          <p:nvPr/>
        </p:nvCxnSpPr>
        <p:spPr>
          <a:xfrm>
            <a:off x="2476740" y="3199009"/>
            <a:ext cx="6633996" cy="12017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B672DA93-8CA7-3112-74F5-776C8272A41D}"/>
              </a:ext>
            </a:extLst>
          </p:cNvPr>
          <p:cNvCxnSpPr/>
          <p:nvPr/>
        </p:nvCxnSpPr>
        <p:spPr>
          <a:xfrm flipV="1">
            <a:off x="2452776" y="4693780"/>
            <a:ext cx="6657960" cy="35238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D3C2393-E7D0-7073-DE54-28E9D0974EBC}"/>
              </a:ext>
            </a:extLst>
          </p:cNvPr>
          <p:cNvCxnSpPr>
            <a:cxnSpLocks/>
          </p:cNvCxnSpPr>
          <p:nvPr/>
        </p:nvCxnSpPr>
        <p:spPr>
          <a:xfrm flipV="1">
            <a:off x="2456868" y="2950967"/>
            <a:ext cx="0" cy="20867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BF913BD4-8A38-2041-B6D2-41DBE1B84989}"/>
              </a:ext>
            </a:extLst>
          </p:cNvPr>
          <p:cNvSpPr txBox="1"/>
          <p:nvPr/>
        </p:nvSpPr>
        <p:spPr>
          <a:xfrm>
            <a:off x="9133275" y="2968177"/>
            <a:ext cx="4090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%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EE32531-480F-45D0-47BE-F32A250BD590}"/>
              </a:ext>
            </a:extLst>
          </p:cNvPr>
          <p:cNvSpPr txBox="1"/>
          <p:nvPr/>
        </p:nvSpPr>
        <p:spPr>
          <a:xfrm>
            <a:off x="9112485" y="4433721"/>
            <a:ext cx="1389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Cost (£)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73FD1EC-BD27-88CF-86E6-6E0EC5200F63}"/>
              </a:ext>
            </a:extLst>
          </p:cNvPr>
          <p:cNvCxnSpPr>
            <a:cxnSpLocks/>
          </p:cNvCxnSpPr>
          <p:nvPr/>
        </p:nvCxnSpPr>
        <p:spPr>
          <a:xfrm flipH="1" flipV="1">
            <a:off x="5480024" y="3063281"/>
            <a:ext cx="1465" cy="177771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FF3CF47F-7B56-1E1D-D2A0-5CF1ECC864B5}"/>
              </a:ext>
            </a:extLst>
          </p:cNvPr>
          <p:cNvSpPr txBox="1"/>
          <p:nvPr/>
        </p:nvSpPr>
        <p:spPr>
          <a:xfrm>
            <a:off x="5035432" y="2582595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5166575" y="5045235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422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B890AEFB-76FE-2DA4-FE60-EB97EA5FB61A}"/>
              </a:ext>
            </a:extLst>
          </p:cNvPr>
          <p:cNvCxnSpPr>
            <a:cxnSpLocks/>
          </p:cNvCxnSpPr>
          <p:nvPr/>
        </p:nvCxnSpPr>
        <p:spPr>
          <a:xfrm flipV="1">
            <a:off x="7593725" y="3082797"/>
            <a:ext cx="0" cy="176642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051F14EA-5164-123E-8B76-F9138BA6CA95}"/>
              </a:ext>
            </a:extLst>
          </p:cNvPr>
          <p:cNvSpPr txBox="1"/>
          <p:nvPr/>
        </p:nvSpPr>
        <p:spPr>
          <a:xfrm>
            <a:off x="7288893" y="2621132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115%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9902343-F488-5FDA-D895-4B1C8DD5D60E}"/>
              </a:ext>
            </a:extLst>
          </p:cNvPr>
          <p:cNvCxnSpPr>
            <a:cxnSpLocks/>
          </p:cNvCxnSpPr>
          <p:nvPr/>
        </p:nvCxnSpPr>
        <p:spPr>
          <a:xfrm>
            <a:off x="6178546" y="2759710"/>
            <a:ext cx="82550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6003615" y="4664742"/>
            <a:ext cx="1285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1.15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8148201-E2A8-C67F-F1B4-5A10196BD1D2}"/>
              </a:ext>
            </a:extLst>
          </p:cNvPr>
          <p:cNvCxnSpPr>
            <a:cxnSpLocks/>
          </p:cNvCxnSpPr>
          <p:nvPr/>
        </p:nvCxnSpPr>
        <p:spPr>
          <a:xfrm>
            <a:off x="6169003" y="5123368"/>
            <a:ext cx="85819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BC3517F2-D7B1-3F8F-7199-57EBB231FDE4}"/>
              </a:ext>
            </a:extLst>
          </p:cNvPr>
          <p:cNvSpPr txBox="1"/>
          <p:nvPr/>
        </p:nvSpPr>
        <p:spPr>
          <a:xfrm>
            <a:off x="7150184" y="5037729"/>
            <a:ext cx="1223394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485.30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615085E5-BA20-47F0-3ADC-3939451C0A8B}"/>
              </a:ext>
            </a:extLst>
          </p:cNvPr>
          <p:cNvSpPr txBox="1"/>
          <p:nvPr/>
        </p:nvSpPr>
        <p:spPr>
          <a:xfrm>
            <a:off x="2282578" y="2528878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24A5CBB-C3F7-DCE2-D43A-8874193255F6}"/>
              </a:ext>
            </a:extLst>
          </p:cNvPr>
          <p:cNvSpPr txBox="1"/>
          <p:nvPr/>
        </p:nvSpPr>
        <p:spPr>
          <a:xfrm>
            <a:off x="2262706" y="4978871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985698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  <p:bldP spid="37" grpId="0" animBg="1"/>
      <p:bldP spid="45" grpId="0"/>
      <p:bldP spid="47" grpId="0"/>
      <p:bldP spid="49" grpId="0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>
            <a:extLst>
              <a:ext uri="{FF2B5EF4-FFF2-40B4-BE49-F238E27FC236}">
                <a16:creationId xmlns:a16="http://schemas.microsoft.com/office/drawing/2014/main" id="{02AABD48-7F62-174B-98BD-03D513E3B1A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97003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US" sz="3600" b="1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Calculating percentages with a calculator 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31A2B6B6-4AED-44B2-8258-1C2513B6F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82D19D-1FB9-47B5-A87D-36C07F3B87C2}"/>
              </a:ext>
            </a:extLst>
          </p:cNvPr>
          <p:cNvSpPr txBox="1"/>
          <p:nvPr/>
        </p:nvSpPr>
        <p:spPr>
          <a:xfrm>
            <a:off x="10562" y="112167"/>
            <a:ext cx="1406193" cy="46166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REVIEW</a:t>
            </a:r>
          </a:p>
        </p:txBody>
      </p:sp>
      <p:sp>
        <p:nvSpPr>
          <p:cNvPr id="34" name="Rectangle: Rounded Corners 3">
            <a:extLst>
              <a:ext uri="{FF2B5EF4-FFF2-40B4-BE49-F238E27FC236}">
                <a16:creationId xmlns:a16="http://schemas.microsoft.com/office/drawing/2014/main" id="{24CE7BCA-6B52-BB07-1533-00879E8E36BA}"/>
              </a:ext>
            </a:extLst>
          </p:cNvPr>
          <p:cNvSpPr/>
          <p:nvPr/>
        </p:nvSpPr>
        <p:spPr>
          <a:xfrm>
            <a:off x="798917" y="1383836"/>
            <a:ext cx="1451068" cy="76511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£422 per week</a:t>
            </a:r>
          </a:p>
        </p:txBody>
      </p:sp>
      <p:sp>
        <p:nvSpPr>
          <p:cNvPr id="33" name="Rectangle: Rounded Corners 2">
            <a:extLst>
              <a:ext uri="{FF2B5EF4-FFF2-40B4-BE49-F238E27FC236}">
                <a16:creationId xmlns:a16="http://schemas.microsoft.com/office/drawing/2014/main" id="{0CAC27C2-C9F3-A16F-E6ED-58BB8FD1F518}"/>
              </a:ext>
            </a:extLst>
          </p:cNvPr>
          <p:cNvSpPr/>
          <p:nvPr/>
        </p:nvSpPr>
        <p:spPr>
          <a:xfrm>
            <a:off x="2381836" y="1380085"/>
            <a:ext cx="1817930" cy="76511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 deluxe</a:t>
            </a: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Additional 34% on the standard price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A7FF5C3-0713-C62F-F814-E1F68A07D219}"/>
              </a:ext>
            </a:extLst>
          </p:cNvPr>
          <p:cNvSpPr txBox="1"/>
          <p:nvPr/>
        </p:nvSpPr>
        <p:spPr>
          <a:xfrm>
            <a:off x="8759283" y="1383836"/>
            <a:ext cx="3081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100% + 34% = 134%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55981784-C2A9-E600-40B4-61921398A7B2}"/>
              </a:ext>
            </a:extLst>
          </p:cNvPr>
          <p:cNvSpPr/>
          <p:nvPr/>
        </p:nvSpPr>
        <p:spPr>
          <a:xfrm>
            <a:off x="8190147" y="5263504"/>
            <a:ext cx="958438" cy="4616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FEC22A3E-84A0-533A-1E1E-2791E14525AB}"/>
              </a:ext>
            </a:extLst>
          </p:cNvPr>
          <p:cNvCxnSpPr>
            <a:cxnSpLocks/>
          </p:cNvCxnSpPr>
          <p:nvPr/>
        </p:nvCxnSpPr>
        <p:spPr>
          <a:xfrm>
            <a:off x="2237636" y="3371273"/>
            <a:ext cx="7440882" cy="26989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672DA93-8CA7-3112-74F5-776C8272A41D}"/>
              </a:ext>
            </a:extLst>
          </p:cNvPr>
          <p:cNvCxnSpPr>
            <a:cxnSpLocks/>
          </p:cNvCxnSpPr>
          <p:nvPr/>
        </p:nvCxnSpPr>
        <p:spPr>
          <a:xfrm flipV="1">
            <a:off x="2237636" y="4881016"/>
            <a:ext cx="7440882" cy="14257"/>
          </a:xfrm>
          <a:prstGeom prst="line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6D3C2393-E7D0-7073-DE54-28E9D0974EBC}"/>
              </a:ext>
            </a:extLst>
          </p:cNvPr>
          <p:cNvCxnSpPr>
            <a:cxnSpLocks/>
          </p:cNvCxnSpPr>
          <p:nvPr/>
        </p:nvCxnSpPr>
        <p:spPr>
          <a:xfrm flipV="1">
            <a:off x="2237636" y="3138203"/>
            <a:ext cx="0" cy="208676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BF913BD4-8A38-2041-B6D2-41DBE1B84989}"/>
              </a:ext>
            </a:extLst>
          </p:cNvPr>
          <p:cNvSpPr txBox="1"/>
          <p:nvPr/>
        </p:nvSpPr>
        <p:spPr>
          <a:xfrm>
            <a:off x="9702028" y="3138203"/>
            <a:ext cx="4587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EE32531-480F-45D0-47BE-F32A250BD590}"/>
              </a:ext>
            </a:extLst>
          </p:cNvPr>
          <p:cNvSpPr txBox="1"/>
          <p:nvPr/>
        </p:nvSpPr>
        <p:spPr>
          <a:xfrm>
            <a:off x="9651799" y="4624339"/>
            <a:ext cx="1353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Cost (£)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73FD1EC-BD27-88CF-86E6-6E0EC5200F63}"/>
              </a:ext>
            </a:extLst>
          </p:cNvPr>
          <p:cNvCxnSpPr>
            <a:cxnSpLocks/>
          </p:cNvCxnSpPr>
          <p:nvPr/>
        </p:nvCxnSpPr>
        <p:spPr>
          <a:xfrm flipH="1" flipV="1">
            <a:off x="6005008" y="3215531"/>
            <a:ext cx="17101" cy="187047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FF3CF47F-7B56-1E1D-D2A0-5CF1ECC864B5}"/>
              </a:ext>
            </a:extLst>
          </p:cNvPr>
          <p:cNvSpPr txBox="1"/>
          <p:nvPr/>
        </p:nvSpPr>
        <p:spPr>
          <a:xfrm>
            <a:off x="5634361" y="2716115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100%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79CFECC7-E6E9-C6B5-8B11-C939292AD195}"/>
              </a:ext>
            </a:extLst>
          </p:cNvPr>
          <p:cNvSpPr txBox="1"/>
          <p:nvPr/>
        </p:nvSpPr>
        <p:spPr>
          <a:xfrm>
            <a:off x="5724252" y="5237549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422</a:t>
            </a:r>
          </a:p>
        </p:txBody>
      </p: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890AEFB-76FE-2DA4-FE60-EB97EA5FB61A}"/>
              </a:ext>
            </a:extLst>
          </p:cNvPr>
          <p:cNvCxnSpPr>
            <a:cxnSpLocks/>
          </p:cNvCxnSpPr>
          <p:nvPr/>
        </p:nvCxnSpPr>
        <p:spPr>
          <a:xfrm flipV="1">
            <a:off x="8669366" y="3215532"/>
            <a:ext cx="0" cy="18704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51F14EA-5164-123E-8B76-F9138BA6CA95}"/>
              </a:ext>
            </a:extLst>
          </p:cNvPr>
          <p:cNvSpPr txBox="1"/>
          <p:nvPr/>
        </p:nvSpPr>
        <p:spPr>
          <a:xfrm>
            <a:off x="8274095" y="2753866"/>
            <a:ext cx="1032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134%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C6F719D3-49EC-7D50-3C3E-5518295128B1}"/>
              </a:ext>
            </a:extLst>
          </p:cNvPr>
          <p:cNvSpPr txBox="1"/>
          <p:nvPr/>
        </p:nvSpPr>
        <p:spPr>
          <a:xfrm>
            <a:off x="6822782" y="2801130"/>
            <a:ext cx="12366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1.34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4C224C1-65E7-BF9F-E209-1593C03762AE}"/>
              </a:ext>
            </a:extLst>
          </p:cNvPr>
          <p:cNvSpPr txBox="1"/>
          <p:nvPr/>
        </p:nvSpPr>
        <p:spPr>
          <a:xfrm>
            <a:off x="6756913" y="4855171"/>
            <a:ext cx="11682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× 1.34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A8148201-E2A8-C67F-F1B4-5A10196BD1D2}"/>
              </a:ext>
            </a:extLst>
          </p:cNvPr>
          <p:cNvCxnSpPr>
            <a:cxnSpLocks/>
          </p:cNvCxnSpPr>
          <p:nvPr/>
        </p:nvCxnSpPr>
        <p:spPr>
          <a:xfrm>
            <a:off x="6544403" y="5273064"/>
            <a:ext cx="156897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BC3517F2-D7B1-3F8F-7199-57EBB231FDE4}"/>
              </a:ext>
            </a:extLst>
          </p:cNvPr>
          <p:cNvSpPr txBox="1"/>
          <p:nvPr/>
        </p:nvSpPr>
        <p:spPr>
          <a:xfrm>
            <a:off x="8113381" y="5226759"/>
            <a:ext cx="1223394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565.48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9D8E59A-36F5-340C-C062-D38EB067DFD6}"/>
              </a:ext>
            </a:extLst>
          </p:cNvPr>
          <p:cNvSpPr txBox="1"/>
          <p:nvPr/>
        </p:nvSpPr>
        <p:spPr>
          <a:xfrm>
            <a:off x="2063984" y="2753866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1A183FC-C0EB-52B4-CCDE-908CEBF595D2}"/>
              </a:ext>
            </a:extLst>
          </p:cNvPr>
          <p:cNvSpPr txBox="1"/>
          <p:nvPr/>
        </p:nvSpPr>
        <p:spPr>
          <a:xfrm>
            <a:off x="2063984" y="5182577"/>
            <a:ext cx="3883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A8148201-E2A8-C67F-F1B4-5A10196BD1D2}"/>
              </a:ext>
            </a:extLst>
          </p:cNvPr>
          <p:cNvCxnSpPr>
            <a:cxnSpLocks/>
          </p:cNvCxnSpPr>
          <p:nvPr/>
        </p:nvCxnSpPr>
        <p:spPr>
          <a:xfrm>
            <a:off x="6570429" y="3249141"/>
            <a:ext cx="1568978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57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 animBg="1"/>
      <p:bldP spid="44" grpId="0"/>
      <p:bldP spid="46" grpId="0"/>
      <p:bldP spid="48" grpId="0"/>
      <p:bldP spid="49" grpId="0"/>
      <p:bldP spid="5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459E508-18E9-CAE6-C5EC-DE33DD2E401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Matching activity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496D37-5A4E-B756-A398-EB5D4371C79B}"/>
              </a:ext>
            </a:extLst>
          </p:cNvPr>
          <p:cNvSpPr txBox="1"/>
          <p:nvPr/>
        </p:nvSpPr>
        <p:spPr>
          <a:xfrm>
            <a:off x="-72000" y="165505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pSp>
        <p:nvGrpSpPr>
          <p:cNvPr id="18" name="Group 17" descr="Worksheet available icon">
            <a:extLst>
              <a:ext uri="{FF2B5EF4-FFF2-40B4-BE49-F238E27FC236}">
                <a16:creationId xmlns:a16="http://schemas.microsoft.com/office/drawing/2014/main" id="{F829BE98-8723-412A-A7EC-94B8C90B3E33}"/>
              </a:ext>
            </a:extLst>
          </p:cNvPr>
          <p:cNvGrpSpPr/>
          <p:nvPr/>
        </p:nvGrpSpPr>
        <p:grpSpPr>
          <a:xfrm>
            <a:off x="9495879" y="211521"/>
            <a:ext cx="2102384" cy="753403"/>
            <a:chOff x="9495879" y="211521"/>
            <a:chExt cx="2102384" cy="753403"/>
          </a:xfrm>
        </p:grpSpPr>
        <p:pic>
          <p:nvPicPr>
            <p:cNvPr id="19" name="Graphic 6" descr="Document">
              <a:extLst>
                <a:ext uri="{FF2B5EF4-FFF2-40B4-BE49-F238E27FC236}">
                  <a16:creationId xmlns:a16="http://schemas.microsoft.com/office/drawing/2014/main" id="{C7E7981D-5965-45BC-9305-693E1A6D14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0844860" y="211521"/>
              <a:ext cx="753403" cy="753403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725BA4D-B44C-44A3-AC6B-84C2B4A0D54B}"/>
                </a:ext>
              </a:extLst>
            </p:cNvPr>
            <p:cNvSpPr txBox="1"/>
            <p:nvPr/>
          </p:nvSpPr>
          <p:spPr>
            <a:xfrm>
              <a:off x="9495879" y="228785"/>
              <a:ext cx="2091590" cy="707886"/>
            </a:xfrm>
            <a:prstGeom prst="rect">
              <a:avLst/>
            </a:prstGeom>
            <a:noFill/>
            <a:ln w="381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000" b="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Worksheet</a:t>
              </a:r>
              <a:b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</a:b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available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963298" y="2312950"/>
            <a:ext cx="2781300" cy="2308324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cost for large luggage is £60. Small luggage is 12% less.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What is the cost for small luggage?</a:t>
            </a:r>
            <a:endParaRPr lang="en-GB" dirty="0"/>
          </a:p>
          <a:p>
            <a:endParaRPr lang="en-GB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B86517-C6C1-1167-0CEF-6452833E03F7}"/>
              </a:ext>
            </a:extLst>
          </p:cNvPr>
          <p:cNvGrpSpPr/>
          <p:nvPr/>
        </p:nvGrpSpPr>
        <p:grpSpPr>
          <a:xfrm>
            <a:off x="6036219" y="2416164"/>
            <a:ext cx="4808641" cy="1833681"/>
            <a:chOff x="5971874" y="2300169"/>
            <a:chExt cx="4808641" cy="1833681"/>
          </a:xfrm>
        </p:grpSpPr>
        <p:grpSp>
          <p:nvGrpSpPr>
            <p:cNvPr id="17" name="Group 16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6E643857-AEA1-49A1-BEE7-A73F68C71899}"/>
                </a:ext>
              </a:extLst>
            </p:cNvPr>
            <p:cNvGrpSpPr/>
            <p:nvPr/>
          </p:nvGrpSpPr>
          <p:grpSpPr>
            <a:xfrm>
              <a:off x="6817171" y="2657598"/>
              <a:ext cx="378928" cy="1321951"/>
              <a:chOff x="2313994" y="4093024"/>
              <a:chExt cx="704975" cy="2264405"/>
            </a:xfrm>
          </p:grpSpPr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A54AC14-40AB-D36E-32C3-537D124C2108}"/>
                  </a:ext>
                </a:extLst>
              </p:cNvPr>
              <p:cNvSpPr txBox="1"/>
              <p:nvPr/>
            </p:nvSpPr>
            <p:spPr>
              <a:xfrm>
                <a:off x="2401078" y="4093024"/>
                <a:ext cx="594650" cy="44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83DF2745-B39B-3A60-C8E7-45309CE5C112}"/>
                  </a:ext>
                </a:extLst>
              </p:cNvPr>
              <p:cNvSpPr txBox="1"/>
              <p:nvPr/>
            </p:nvSpPr>
            <p:spPr>
              <a:xfrm>
                <a:off x="2313994" y="5909310"/>
                <a:ext cx="704975" cy="448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GB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 flipH="1">
              <a:off x="10460764" y="2319044"/>
              <a:ext cx="2463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  <a:p>
              <a:endParaRPr lang="en-GB" dirty="0"/>
            </a:p>
            <a:p>
              <a:endParaRPr lang="en-GB" dirty="0"/>
            </a:p>
            <a:p>
              <a:endParaRPr lang="en-GB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5971874" y="2300169"/>
              <a:ext cx="4808641" cy="1833681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14A21883-0650-C71E-6CBB-4A9DB66CE4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681139"/>
            <a:ext cx="4143375" cy="1466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184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B85CD5A-CDAE-AF8B-6516-240E74936E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670400" y="112165"/>
            <a:ext cx="9144000" cy="101704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Matching activity answers (1)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0C3350-2117-0248-968C-8DADE0DAC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92959B6-490E-A144-8C7C-88267F972F69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3BC48BB1-3C2E-44DD-9D65-D2AF24FF2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7606" y="-17453"/>
            <a:ext cx="2091590" cy="1923564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DA2C61-4041-EFCA-315D-1A8694C9C58A}"/>
              </a:ext>
            </a:extLst>
          </p:cNvPr>
          <p:cNvSpPr txBox="1"/>
          <p:nvPr/>
        </p:nvSpPr>
        <p:spPr>
          <a:xfrm>
            <a:off x="-72000" y="165505"/>
            <a:ext cx="1679451" cy="461665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E0741C1-D919-8E8C-2AA8-E2C16569B9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761390"/>
              </p:ext>
            </p:extLst>
          </p:nvPr>
        </p:nvGraphicFramePr>
        <p:xfrm>
          <a:off x="1245943" y="1237203"/>
          <a:ext cx="4633023" cy="15548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3023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5548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cost for large luggage is £60. Small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luggage is 12% less. What is the cost for small luggage?</a:t>
                      </a:r>
                      <a:r>
                        <a:rPr lang="en-GB" sz="1800" b="0" kern="1200" dirty="0">
                          <a:solidFill>
                            <a:schemeClr val="lt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the cost for small luggage?</a:t>
                      </a:r>
                      <a:endParaRPr lang="en-GB" sz="18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6DB2D5A-7837-B92F-D159-C54D68C123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0906835"/>
              </p:ext>
            </p:extLst>
          </p:nvPr>
        </p:nvGraphicFramePr>
        <p:xfrm>
          <a:off x="1232374" y="2996683"/>
          <a:ext cx="4633023" cy="15548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33023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55485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kern="120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Online luggage check-in cost is £60, airport check-in is 12% more. How much extra is the airport check-in cost?</a:t>
                      </a:r>
                      <a:endParaRPr lang="en-GB" sz="1800" b="0" kern="120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01C0EC3D-59B7-9DCE-5348-1AFCF54D99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506738"/>
              </p:ext>
            </p:extLst>
          </p:nvPr>
        </p:nvGraphicFramePr>
        <p:xfrm>
          <a:off x="1245943" y="4699910"/>
          <a:ext cx="4642689" cy="15535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42689">
                  <a:extLst>
                    <a:ext uri="{9D8B030D-6E8A-4147-A177-3AD203B41FA5}">
                      <a16:colId xmlns:a16="http://schemas.microsoft.com/office/drawing/2014/main" val="2607449810"/>
                    </a:ext>
                  </a:extLst>
                </a:gridCol>
              </a:tblGrid>
              <a:tr h="1553508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800" b="1" kern="120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</a:t>
                      </a:r>
                    </a:p>
                    <a:p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July flight cost is £360.</a:t>
                      </a:r>
                      <a:r>
                        <a:rPr lang="en-GB" sz="1800" b="0" kern="1200" baseline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</a:t>
                      </a:r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 you book 4 months early you get a 30% discount.  </a:t>
                      </a:r>
                    </a:p>
                    <a:p>
                      <a:r>
                        <a:rPr lang="en-GB" sz="18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What is the cost if you book early?</a:t>
                      </a:r>
                      <a:endParaRPr lang="en-GB" sz="1800" b="0" kern="120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8940108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FAE094A6-5F85-E0F0-3C84-0FF9B8A935A9}"/>
              </a:ext>
            </a:extLst>
          </p:cNvPr>
          <p:cNvGrpSpPr/>
          <p:nvPr/>
        </p:nvGrpSpPr>
        <p:grpSpPr>
          <a:xfrm>
            <a:off x="6241658" y="1218883"/>
            <a:ext cx="4880433" cy="1620601"/>
            <a:chOff x="6241658" y="1218883"/>
            <a:chExt cx="4880433" cy="1620601"/>
          </a:xfrm>
        </p:grpSpPr>
        <p:grpSp>
          <p:nvGrpSpPr>
            <p:cNvPr id="9" name="Group 8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56FA0075-B5EB-6F51-1B85-E0BEC2E65BC4}"/>
                </a:ext>
              </a:extLst>
            </p:cNvPr>
            <p:cNvGrpSpPr/>
            <p:nvPr/>
          </p:nvGrpSpPr>
          <p:grpSpPr>
            <a:xfrm>
              <a:off x="6447661" y="1485284"/>
              <a:ext cx="4674430" cy="1252888"/>
              <a:chOff x="1385802" y="4093024"/>
              <a:chExt cx="8985408" cy="2348103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8D9B1991-5FF0-900E-99F9-DB77A046FCD8}"/>
                  </a:ext>
                </a:extLst>
              </p:cNvPr>
              <p:cNvGrpSpPr/>
              <p:nvPr/>
            </p:nvGrpSpPr>
            <p:grpSpPr>
              <a:xfrm>
                <a:off x="1385802" y="4093024"/>
                <a:ext cx="8320622" cy="1838775"/>
                <a:chOff x="1385802" y="4093024"/>
                <a:chExt cx="8320622" cy="1838775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A1B585C1-1E4D-8866-7005-3C29D6783560}"/>
                    </a:ext>
                  </a:extLst>
                </p:cNvPr>
                <p:cNvGrpSpPr/>
                <p:nvPr/>
              </p:nvGrpSpPr>
              <p:grpSpPr>
                <a:xfrm>
                  <a:off x="1576661" y="4603332"/>
                  <a:ext cx="7361302" cy="1328467"/>
                  <a:chOff x="1579420" y="5530537"/>
                  <a:chExt cx="8134362" cy="1328467"/>
                </a:xfrm>
              </p:grpSpPr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5125330-DB87-3B3B-185B-32375C6E196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579420" y="5641978"/>
                    <a:ext cx="8134362" cy="38928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E55C3DF8-5600-97F3-E658-2E2ABCBB050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06006" y="5530537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DC422CE4-EA8E-61F5-6C7C-918DD6A1AC8F}"/>
                    </a:ext>
                  </a:extLst>
                </p:cNvPr>
                <p:cNvSpPr txBox="1"/>
                <p:nvPr/>
              </p:nvSpPr>
              <p:spPr>
                <a:xfrm>
                  <a:off x="1385802" y="4093024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618D57EA-3E81-4317-4EF5-59B0632FD361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89684DE0-4320-5C2B-0436-B6518305C4E1}"/>
                    </a:ext>
                  </a:extLst>
                </p:cNvPr>
                <p:cNvSpPr txBox="1"/>
                <p:nvPr/>
              </p:nvSpPr>
              <p:spPr>
                <a:xfrm>
                  <a:off x="8887070" y="4474290"/>
                  <a:ext cx="819354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81CA8790-9247-9EAE-846E-29B175202E2E}"/>
                  </a:ext>
                </a:extLst>
              </p:cNvPr>
              <p:cNvGrpSpPr/>
              <p:nvPr/>
            </p:nvGrpSpPr>
            <p:grpSpPr>
              <a:xfrm>
                <a:off x="1385802" y="5616328"/>
                <a:ext cx="8985408" cy="824799"/>
                <a:chOff x="1385802" y="4598322"/>
                <a:chExt cx="8985408" cy="824799"/>
              </a:xfrm>
            </p:grpSpPr>
            <p:sp>
              <p:nvSpPr>
                <p:cNvPr id="13" name="TextBox 12">
                  <a:extLst>
                    <a:ext uri="{FF2B5EF4-FFF2-40B4-BE49-F238E27FC236}">
                      <a16:creationId xmlns:a16="http://schemas.microsoft.com/office/drawing/2014/main" id="{D7081778-E0C1-3E48-EC43-241F2985C6B4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15" name="TextBox 14">
                  <a:extLst>
                    <a:ext uri="{FF2B5EF4-FFF2-40B4-BE49-F238E27FC236}">
                      <a16:creationId xmlns:a16="http://schemas.microsoft.com/office/drawing/2014/main" id="{A6DDAA93-C047-141D-CB7F-17A34A817DEF}"/>
                    </a:ext>
                  </a:extLst>
                </p:cNvPr>
                <p:cNvSpPr txBox="1"/>
                <p:nvPr/>
              </p:nvSpPr>
              <p:spPr>
                <a:xfrm>
                  <a:off x="2313995" y="4891304"/>
                  <a:ext cx="704974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FE9E9D01-B89A-C843-A75F-9894954D918F}"/>
                    </a:ext>
                  </a:extLst>
                </p:cNvPr>
                <p:cNvSpPr txBox="1"/>
                <p:nvPr/>
              </p:nvSpPr>
              <p:spPr>
                <a:xfrm>
                  <a:off x="8843393" y="4598322"/>
                  <a:ext cx="1527817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353CBDD-6834-0A62-DDCE-BC669E8C19F9}"/>
                </a:ext>
              </a:extLst>
            </p:cNvPr>
            <p:cNvCxnSpPr>
              <a:cxnSpLocks/>
            </p:cNvCxnSpPr>
            <p:nvPr/>
          </p:nvCxnSpPr>
          <p:spPr>
            <a:xfrm>
              <a:off x="8964262" y="1826349"/>
              <a:ext cx="0" cy="911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59A41DF3-7635-4907-C8C9-EBDA43895A29}"/>
                </a:ext>
              </a:extLst>
            </p:cNvPr>
            <p:cNvSpPr txBox="1"/>
            <p:nvPr/>
          </p:nvSpPr>
          <p:spPr>
            <a:xfrm>
              <a:off x="8734418" y="1485284"/>
              <a:ext cx="46307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9B890448-F7C4-F0D5-780F-53CFAD3C0D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64262" y="2437718"/>
              <a:ext cx="3142" cy="994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216ABBB-2DAB-43FA-6CF9-3FDA9FACE6EC}"/>
                </a:ext>
              </a:extLst>
            </p:cNvPr>
            <p:cNvCxnSpPr>
              <a:cxnSpLocks/>
            </p:cNvCxnSpPr>
            <p:nvPr/>
          </p:nvCxnSpPr>
          <p:spPr>
            <a:xfrm>
              <a:off x="7912697" y="1826349"/>
              <a:ext cx="0" cy="1178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C28A432-756D-46E4-FBE2-3FF560091B51}"/>
                </a:ext>
              </a:extLst>
            </p:cNvPr>
            <p:cNvSpPr/>
            <p:nvPr/>
          </p:nvSpPr>
          <p:spPr>
            <a:xfrm>
              <a:off x="8750641" y="2552952"/>
              <a:ext cx="463074" cy="24560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60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0E60A70-EFF8-8932-B386-21BA60F7DF4F}"/>
                </a:ext>
              </a:extLst>
            </p:cNvPr>
            <p:cNvSpPr/>
            <p:nvPr/>
          </p:nvSpPr>
          <p:spPr>
            <a:xfrm>
              <a:off x="7671175" y="2530038"/>
              <a:ext cx="514156" cy="24560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52.80</a:t>
              </a:r>
            </a:p>
          </p:txBody>
        </p: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832937F5-077A-A5BC-8D85-612B392CAE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53837" y="2402988"/>
              <a:ext cx="3829530" cy="1955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CE2BCC5-9F8F-7B49-E0DC-FB42562F15B0}"/>
                </a:ext>
              </a:extLst>
            </p:cNvPr>
            <p:cNvCxnSpPr>
              <a:cxnSpLocks/>
            </p:cNvCxnSpPr>
            <p:nvPr/>
          </p:nvCxnSpPr>
          <p:spPr>
            <a:xfrm>
              <a:off x="7901371" y="2402988"/>
              <a:ext cx="0" cy="1075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D0AEE2A-DE9A-282C-371B-E7AA82F760E4}"/>
                </a:ext>
              </a:extLst>
            </p:cNvPr>
            <p:cNvSpPr/>
            <p:nvPr/>
          </p:nvSpPr>
          <p:spPr>
            <a:xfrm>
              <a:off x="6241658" y="1237203"/>
              <a:ext cx="4737883" cy="160228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c</a:t>
              </a: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7C28A432-756D-46E4-FBE2-3FF560091B51}"/>
                </a:ext>
              </a:extLst>
            </p:cNvPr>
            <p:cNvSpPr/>
            <p:nvPr/>
          </p:nvSpPr>
          <p:spPr>
            <a:xfrm>
              <a:off x="7665201" y="1497811"/>
              <a:ext cx="463074" cy="24560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88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10632132" y="1218883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C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020B58F-69F6-681F-852F-841DAC2C5CEB}"/>
              </a:ext>
            </a:extLst>
          </p:cNvPr>
          <p:cNvGrpSpPr/>
          <p:nvPr/>
        </p:nvGrpSpPr>
        <p:grpSpPr>
          <a:xfrm>
            <a:off x="6200780" y="2991880"/>
            <a:ext cx="4887580" cy="1573323"/>
            <a:chOff x="6200780" y="2991880"/>
            <a:chExt cx="4887580" cy="1573323"/>
          </a:xfrm>
        </p:grpSpPr>
        <p:grpSp>
          <p:nvGrpSpPr>
            <p:cNvPr id="34" name="Group 33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56FA0075-B5EB-6F51-1B85-E0BEC2E65BC4}"/>
                </a:ext>
              </a:extLst>
            </p:cNvPr>
            <p:cNvGrpSpPr/>
            <p:nvPr/>
          </p:nvGrpSpPr>
          <p:grpSpPr>
            <a:xfrm>
              <a:off x="6477566" y="3321910"/>
              <a:ext cx="4610794" cy="1145838"/>
              <a:chOff x="1385802" y="4093024"/>
              <a:chExt cx="8863084" cy="2348103"/>
            </a:xfrm>
          </p:grpSpPr>
          <p:grpSp>
            <p:nvGrpSpPr>
              <p:cNvPr id="35" name="Group 34">
                <a:extLst>
                  <a:ext uri="{FF2B5EF4-FFF2-40B4-BE49-F238E27FC236}">
                    <a16:creationId xmlns:a16="http://schemas.microsoft.com/office/drawing/2014/main" id="{8D9B1991-5FF0-900E-99F9-DB77A046FCD8}"/>
                  </a:ext>
                </a:extLst>
              </p:cNvPr>
              <p:cNvGrpSpPr/>
              <p:nvPr/>
            </p:nvGrpSpPr>
            <p:grpSpPr>
              <a:xfrm>
                <a:off x="1385802" y="4093024"/>
                <a:ext cx="8320622" cy="1838775"/>
                <a:chOff x="1385802" y="4093024"/>
                <a:chExt cx="8320622" cy="1838775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id="{A1B585C1-1E4D-8866-7005-3C29D6783560}"/>
                    </a:ext>
                  </a:extLst>
                </p:cNvPr>
                <p:cNvGrpSpPr/>
                <p:nvPr/>
              </p:nvGrpSpPr>
              <p:grpSpPr>
                <a:xfrm>
                  <a:off x="1576661" y="4603332"/>
                  <a:ext cx="7310409" cy="1328467"/>
                  <a:chOff x="1579420" y="5530537"/>
                  <a:chExt cx="8078124" cy="1328467"/>
                </a:xfrm>
              </p:grpSpPr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C5125330-DB87-3B3B-185B-32375C6E196D}"/>
                      </a:ext>
                    </a:extLst>
                  </p:cNvPr>
                  <p:cNvCxnSpPr>
                    <a:cxnSpLocks/>
                    <a:endCxn id="43" idx="1"/>
                  </p:cNvCxnSpPr>
                  <p:nvPr/>
                </p:nvCxnSpPr>
                <p:spPr>
                  <a:xfrm flipV="1">
                    <a:off x="1579420" y="5625556"/>
                    <a:ext cx="8078124" cy="5535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E55C3DF8-5600-97F3-E658-2E2ABCBB050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06006" y="5530537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DC422CE4-EA8E-61F5-6C7C-918DD6A1AC8F}"/>
                    </a:ext>
                  </a:extLst>
                </p:cNvPr>
                <p:cNvSpPr txBox="1"/>
                <p:nvPr/>
              </p:nvSpPr>
              <p:spPr>
                <a:xfrm>
                  <a:off x="1385802" y="4093024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618D57EA-3E81-4317-4EF5-59B0632FD361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89684DE0-4320-5C2B-0436-B6518305C4E1}"/>
                    </a:ext>
                  </a:extLst>
                </p:cNvPr>
                <p:cNvSpPr txBox="1"/>
                <p:nvPr/>
              </p:nvSpPr>
              <p:spPr>
                <a:xfrm>
                  <a:off x="8887070" y="4474290"/>
                  <a:ext cx="819354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81CA8790-9247-9EAE-846E-29B175202E2E}"/>
                  </a:ext>
                </a:extLst>
              </p:cNvPr>
              <p:cNvGrpSpPr/>
              <p:nvPr/>
            </p:nvGrpSpPr>
            <p:grpSpPr>
              <a:xfrm>
                <a:off x="1385802" y="5450818"/>
                <a:ext cx="8863084" cy="990309"/>
                <a:chOff x="1385802" y="4432812"/>
                <a:chExt cx="8863084" cy="990309"/>
              </a:xfrm>
            </p:grpSpPr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D7081778-E0C1-3E48-EC43-241F2985C6B4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38" name="TextBox 37">
                  <a:extLst>
                    <a:ext uri="{FF2B5EF4-FFF2-40B4-BE49-F238E27FC236}">
                      <a16:creationId xmlns:a16="http://schemas.microsoft.com/office/drawing/2014/main" id="{A6DDAA93-C047-141D-CB7F-17A34A817DEF}"/>
                    </a:ext>
                  </a:extLst>
                </p:cNvPr>
                <p:cNvSpPr txBox="1"/>
                <p:nvPr/>
              </p:nvSpPr>
              <p:spPr>
                <a:xfrm>
                  <a:off x="2313995" y="4891304"/>
                  <a:ext cx="704974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" name="TextBox 38">
                  <a:extLst>
                    <a:ext uri="{FF2B5EF4-FFF2-40B4-BE49-F238E27FC236}">
                      <a16:creationId xmlns:a16="http://schemas.microsoft.com/office/drawing/2014/main" id="{FE9E9D01-B89A-C843-A75F-9894954D918F}"/>
                    </a:ext>
                  </a:extLst>
                </p:cNvPr>
                <p:cNvSpPr txBox="1"/>
                <p:nvPr/>
              </p:nvSpPr>
              <p:spPr>
                <a:xfrm>
                  <a:off x="8721069" y="4432812"/>
                  <a:ext cx="1527817" cy="4481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1353CBDD-6834-0A62-DDCE-BC669E8C19F9}"/>
                </a:ext>
              </a:extLst>
            </p:cNvPr>
            <p:cNvCxnSpPr>
              <a:cxnSpLocks/>
            </p:cNvCxnSpPr>
            <p:nvPr/>
          </p:nvCxnSpPr>
          <p:spPr>
            <a:xfrm>
              <a:off x="9063552" y="3652928"/>
              <a:ext cx="0" cy="833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59A41DF3-7635-4907-C8C9-EBDA43895A29}"/>
                </a:ext>
              </a:extLst>
            </p:cNvPr>
            <p:cNvSpPr txBox="1"/>
            <p:nvPr/>
          </p:nvSpPr>
          <p:spPr>
            <a:xfrm>
              <a:off x="8833708" y="3311863"/>
              <a:ext cx="46307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9B890448-F7C4-F0D5-780F-53CFAD3C0D2E}"/>
                </a:ext>
              </a:extLst>
            </p:cNvPr>
            <p:cNvCxnSpPr>
              <a:cxnSpLocks/>
            </p:cNvCxnSpPr>
            <p:nvPr/>
          </p:nvCxnSpPr>
          <p:spPr>
            <a:xfrm>
              <a:off x="9076370" y="4132804"/>
              <a:ext cx="0" cy="9096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C216ABBB-2DAB-43FA-6CF9-3FDA9FACE6EC}"/>
                </a:ext>
              </a:extLst>
            </p:cNvPr>
            <p:cNvCxnSpPr>
              <a:cxnSpLocks/>
            </p:cNvCxnSpPr>
            <p:nvPr/>
          </p:nvCxnSpPr>
          <p:spPr>
            <a:xfrm>
              <a:off x="7436714" y="3652928"/>
              <a:ext cx="0" cy="10778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C28A432-756D-46E4-FBE2-3FF560091B51}"/>
                </a:ext>
              </a:extLst>
            </p:cNvPr>
            <p:cNvSpPr/>
            <p:nvPr/>
          </p:nvSpPr>
          <p:spPr>
            <a:xfrm>
              <a:off x="8844833" y="4235556"/>
              <a:ext cx="463074" cy="22462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60</a:t>
              </a: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A0E60A70-EFF8-8932-B386-21BA60F7DF4F}"/>
                </a:ext>
              </a:extLst>
            </p:cNvPr>
            <p:cNvSpPr/>
            <p:nvPr/>
          </p:nvSpPr>
          <p:spPr>
            <a:xfrm>
              <a:off x="7241418" y="4263564"/>
              <a:ext cx="463074" cy="22462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7.20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32937F5-077A-A5BC-8D85-612B392CAE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76856" y="4126181"/>
              <a:ext cx="3758856" cy="25576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FCE2BCC5-9F8F-7B49-E0DC-FB42562F15B0}"/>
                </a:ext>
              </a:extLst>
            </p:cNvPr>
            <p:cNvCxnSpPr>
              <a:cxnSpLocks/>
            </p:cNvCxnSpPr>
            <p:nvPr/>
          </p:nvCxnSpPr>
          <p:spPr>
            <a:xfrm>
              <a:off x="7444728" y="4150710"/>
              <a:ext cx="0" cy="98363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CD0AEE2A-DE9A-282C-371B-E7AA82F760E4}"/>
                </a:ext>
              </a:extLst>
            </p:cNvPr>
            <p:cNvSpPr/>
            <p:nvPr/>
          </p:nvSpPr>
          <p:spPr>
            <a:xfrm>
              <a:off x="6200780" y="3005423"/>
              <a:ext cx="4804837" cy="155978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c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7C28A432-756D-46E4-FBE2-3FF560091B51}"/>
                </a:ext>
              </a:extLst>
            </p:cNvPr>
            <p:cNvSpPr/>
            <p:nvPr/>
          </p:nvSpPr>
          <p:spPr>
            <a:xfrm>
              <a:off x="7205177" y="3324657"/>
              <a:ext cx="463074" cy="22462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12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10593034" y="2991880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74223CA6-E090-FC82-757B-E2A937FD04CD}"/>
              </a:ext>
            </a:extLst>
          </p:cNvPr>
          <p:cNvGrpSpPr/>
          <p:nvPr/>
        </p:nvGrpSpPr>
        <p:grpSpPr>
          <a:xfrm>
            <a:off x="6208423" y="4661014"/>
            <a:ext cx="4952198" cy="1592403"/>
            <a:chOff x="6208423" y="4661014"/>
            <a:chExt cx="4952198" cy="1592403"/>
          </a:xfrm>
        </p:grpSpPr>
        <p:grpSp>
          <p:nvGrpSpPr>
            <p:cNvPr id="56" name="Group 55" descr="Double number line. Top line marked 0, 2 and 11 number of nights stay. Corresponding bottom line marked 0, 50 and 'blank answer box' cost in pounds. ">
              <a:extLst>
                <a:ext uri="{FF2B5EF4-FFF2-40B4-BE49-F238E27FC236}">
                  <a16:creationId xmlns:a16="http://schemas.microsoft.com/office/drawing/2014/main" id="{8D47F303-8E92-67CB-6882-B12DA6C9A012}"/>
                </a:ext>
              </a:extLst>
            </p:cNvPr>
            <p:cNvGrpSpPr/>
            <p:nvPr/>
          </p:nvGrpSpPr>
          <p:grpSpPr>
            <a:xfrm>
              <a:off x="6546961" y="4905386"/>
              <a:ext cx="4613660" cy="1227457"/>
              <a:chOff x="1385802" y="4093024"/>
              <a:chExt cx="8868593" cy="2348103"/>
            </a:xfrm>
          </p:grpSpPr>
          <p:grpSp>
            <p:nvGrpSpPr>
              <p:cNvPr id="57" name="Group 56">
                <a:extLst>
                  <a:ext uri="{FF2B5EF4-FFF2-40B4-BE49-F238E27FC236}">
                    <a16:creationId xmlns:a16="http://schemas.microsoft.com/office/drawing/2014/main" id="{099C81CA-6A2A-E138-2704-C6797160B1E8}"/>
                  </a:ext>
                </a:extLst>
              </p:cNvPr>
              <p:cNvGrpSpPr/>
              <p:nvPr/>
            </p:nvGrpSpPr>
            <p:grpSpPr>
              <a:xfrm>
                <a:off x="1385802" y="4093024"/>
                <a:ext cx="8224310" cy="1838775"/>
                <a:chOff x="1385802" y="4093024"/>
                <a:chExt cx="8224310" cy="1838775"/>
              </a:xfrm>
            </p:grpSpPr>
            <p:grpSp>
              <p:nvGrpSpPr>
                <p:cNvPr id="61" name="Group 60">
                  <a:extLst>
                    <a:ext uri="{FF2B5EF4-FFF2-40B4-BE49-F238E27FC236}">
                      <a16:creationId xmlns:a16="http://schemas.microsoft.com/office/drawing/2014/main" id="{7BDFBFD2-6143-C579-2A72-913CBC02942B}"/>
                    </a:ext>
                  </a:extLst>
                </p:cNvPr>
                <p:cNvGrpSpPr/>
                <p:nvPr/>
              </p:nvGrpSpPr>
              <p:grpSpPr>
                <a:xfrm>
                  <a:off x="1578527" y="4603332"/>
                  <a:ext cx="7212232" cy="1328467"/>
                  <a:chOff x="1581482" y="5530537"/>
                  <a:chExt cx="7969637" cy="1328467"/>
                </a:xfrm>
              </p:grpSpPr>
              <p:cxnSp>
                <p:nvCxnSpPr>
                  <p:cNvPr id="65" name="Straight Connector 64">
                    <a:extLst>
                      <a:ext uri="{FF2B5EF4-FFF2-40B4-BE49-F238E27FC236}">
                        <a16:creationId xmlns:a16="http://schemas.microsoft.com/office/drawing/2014/main" id="{A2DCF849-7B2C-F5B4-69D8-C711998147D6}"/>
                      </a:ext>
                    </a:extLst>
                  </p:cNvPr>
                  <p:cNvCxnSpPr>
                    <a:cxnSpLocks/>
                    <a:endCxn id="64" idx="1"/>
                  </p:cNvCxnSpPr>
                  <p:nvPr/>
                </p:nvCxnSpPr>
                <p:spPr>
                  <a:xfrm flipV="1">
                    <a:off x="1581482" y="5641695"/>
                    <a:ext cx="7969637" cy="37292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  <a:headEnd type="none"/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>
                    <a:extLst>
                      <a:ext uri="{FF2B5EF4-FFF2-40B4-BE49-F238E27FC236}">
                        <a16:creationId xmlns:a16="http://schemas.microsoft.com/office/drawing/2014/main" id="{1E1A93E1-0238-D9A7-2C5D-76C8FBCDA6D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1606006" y="5530537"/>
                    <a:ext cx="12703" cy="1328467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59E25B3D-0D0C-9B14-0DE4-5D0D9E897DDE}"/>
                    </a:ext>
                  </a:extLst>
                </p:cNvPr>
                <p:cNvSpPr txBox="1"/>
                <p:nvPr/>
              </p:nvSpPr>
              <p:spPr>
                <a:xfrm>
                  <a:off x="1385802" y="4093024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63" name="TextBox 62">
                  <a:extLst>
                    <a:ext uri="{FF2B5EF4-FFF2-40B4-BE49-F238E27FC236}">
                      <a16:creationId xmlns:a16="http://schemas.microsoft.com/office/drawing/2014/main" id="{FD37A1EE-EDAC-3A06-1909-EBE74FCE8645}"/>
                    </a:ext>
                  </a:extLst>
                </p:cNvPr>
                <p:cNvSpPr txBox="1"/>
                <p:nvPr/>
              </p:nvSpPr>
              <p:spPr>
                <a:xfrm>
                  <a:off x="2401079" y="4093024"/>
                  <a:ext cx="594650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endParaRPr lang="en-GB" sz="1100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FB4E1B4A-7780-B9A5-BD1A-5CFA1A1D92AF}"/>
                    </a:ext>
                  </a:extLst>
                </p:cNvPr>
                <p:cNvSpPr txBox="1"/>
                <p:nvPr/>
              </p:nvSpPr>
              <p:spPr>
                <a:xfrm>
                  <a:off x="8790759" y="4490431"/>
                  <a:ext cx="819353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%</a:t>
                  </a:r>
                </a:p>
              </p:txBody>
            </p:sp>
          </p:grpSp>
          <p:grpSp>
            <p:nvGrpSpPr>
              <p:cNvPr id="58" name="Group 57">
                <a:extLst>
                  <a:ext uri="{FF2B5EF4-FFF2-40B4-BE49-F238E27FC236}">
                    <a16:creationId xmlns:a16="http://schemas.microsoft.com/office/drawing/2014/main" id="{DD838396-8601-EBBF-EAED-E9D0800C29C6}"/>
                  </a:ext>
                </a:extLst>
              </p:cNvPr>
              <p:cNvGrpSpPr/>
              <p:nvPr/>
            </p:nvGrpSpPr>
            <p:grpSpPr>
              <a:xfrm>
                <a:off x="1385802" y="5498517"/>
                <a:ext cx="8868593" cy="942610"/>
                <a:chOff x="1385802" y="4480511"/>
                <a:chExt cx="8868593" cy="942610"/>
              </a:xfrm>
            </p:grpSpPr>
            <p:sp>
              <p:nvSpPr>
                <p:cNvPr id="59" name="TextBox 58">
                  <a:extLst>
                    <a:ext uri="{FF2B5EF4-FFF2-40B4-BE49-F238E27FC236}">
                      <a16:creationId xmlns:a16="http://schemas.microsoft.com/office/drawing/2014/main" id="{42D07B39-BF9E-58BF-819A-E4253990A574}"/>
                    </a:ext>
                  </a:extLst>
                </p:cNvPr>
                <p:cNvSpPr txBox="1"/>
                <p:nvPr/>
              </p:nvSpPr>
              <p:spPr>
                <a:xfrm>
                  <a:off x="1385802" y="4975002"/>
                  <a:ext cx="594648" cy="4481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0</a:t>
                  </a:r>
                </a:p>
              </p:txBody>
            </p:sp>
            <p:sp>
              <p:nvSpPr>
                <p:cNvPr id="60" name="TextBox 59">
                  <a:extLst>
                    <a:ext uri="{FF2B5EF4-FFF2-40B4-BE49-F238E27FC236}">
                      <a16:creationId xmlns:a16="http://schemas.microsoft.com/office/drawing/2014/main" id="{21F98960-BC37-6AFB-9A7D-1FFCC003F18B}"/>
                    </a:ext>
                  </a:extLst>
                </p:cNvPr>
                <p:cNvSpPr txBox="1"/>
                <p:nvPr/>
              </p:nvSpPr>
              <p:spPr>
                <a:xfrm>
                  <a:off x="8726578" y="4480511"/>
                  <a:ext cx="1527817" cy="4481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1100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Cost (£)</a:t>
                  </a:r>
                </a:p>
              </p:txBody>
            </p:sp>
          </p:grpSp>
        </p:grp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26CD5A85-A99D-F76E-E0A6-CDAEE65BBC4E}"/>
                </a:ext>
              </a:extLst>
            </p:cNvPr>
            <p:cNvCxnSpPr>
              <a:cxnSpLocks/>
              <a:endCxn id="68" idx="2"/>
            </p:cNvCxnSpPr>
            <p:nvPr/>
          </p:nvCxnSpPr>
          <p:spPr>
            <a:xfrm flipV="1">
              <a:off x="9004485" y="5164596"/>
              <a:ext cx="0" cy="17857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E9ABED0-D919-5AF7-057F-5D5E44C3B239}"/>
                </a:ext>
              </a:extLst>
            </p:cNvPr>
            <p:cNvSpPr txBox="1"/>
            <p:nvPr/>
          </p:nvSpPr>
          <p:spPr>
            <a:xfrm>
              <a:off x="8772948" y="4902986"/>
              <a:ext cx="46307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30E1D1D4-3E8B-A337-8473-DD9333406D7A}"/>
                </a:ext>
              </a:extLst>
            </p:cNvPr>
            <p:cNvSpPr/>
            <p:nvPr/>
          </p:nvSpPr>
          <p:spPr>
            <a:xfrm>
              <a:off x="8821873" y="5924501"/>
              <a:ext cx="463074" cy="240623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360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79CDFFE4-E779-3821-DD2C-AE7DB187C749}"/>
                </a:ext>
              </a:extLst>
            </p:cNvPr>
            <p:cNvSpPr/>
            <p:nvPr/>
          </p:nvSpPr>
          <p:spPr>
            <a:xfrm>
              <a:off x="7951227" y="4926701"/>
              <a:ext cx="463074" cy="240623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70</a:t>
              </a:r>
            </a:p>
          </p:txBody>
        </p: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D57394FB-EF68-05DB-FBBE-D954566ACAA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70771" y="5776835"/>
              <a:ext cx="3751126" cy="24130"/>
            </a:xfrm>
            <a:prstGeom prst="line">
              <a:avLst/>
            </a:prstGeom>
            <a:ln w="38100">
              <a:solidFill>
                <a:schemeClr val="tx1"/>
              </a:solidFill>
              <a:headEnd type="non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DCAD1A8-1CC1-AC37-807B-CEE96353C3D2}"/>
                </a:ext>
              </a:extLst>
            </p:cNvPr>
            <p:cNvSpPr/>
            <p:nvPr/>
          </p:nvSpPr>
          <p:spPr>
            <a:xfrm>
              <a:off x="6208423" y="4693637"/>
              <a:ext cx="4804837" cy="155978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A5A92B83-0D13-A5BA-1001-F5BCC5FA1DF4}"/>
                </a:ext>
              </a:extLst>
            </p:cNvPr>
            <p:cNvSpPr/>
            <p:nvPr/>
          </p:nvSpPr>
          <p:spPr>
            <a:xfrm>
              <a:off x="7099086" y="4919877"/>
              <a:ext cx="463074" cy="240623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dirty="0">
                  <a:solidFill>
                    <a:schemeClr val="tx1"/>
                  </a:solidFill>
                </a:rPr>
                <a:t>30</a:t>
              </a:r>
            </a:p>
          </p:txBody>
        </p: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26CD5A85-A99D-F76E-E0A6-CDAEE65BBC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60278" y="5676255"/>
              <a:ext cx="0" cy="24847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26CD5A85-A99D-F76E-E0A6-CDAEE65BBC4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063552" y="5655066"/>
              <a:ext cx="0" cy="28515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A0E60A70-EFF8-8932-B386-21BA60F7DF4F}"/>
                </a:ext>
              </a:extLst>
            </p:cNvPr>
            <p:cNvSpPr/>
            <p:nvPr/>
          </p:nvSpPr>
          <p:spPr>
            <a:xfrm>
              <a:off x="8015698" y="5908884"/>
              <a:ext cx="463074" cy="25181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100" b="1" dirty="0">
                  <a:solidFill>
                    <a:srgbClr val="FF0000"/>
                  </a:solidFill>
                </a:rPr>
                <a:t>252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0632132" y="4661014"/>
              <a:ext cx="30741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b="1" dirty="0">
                  <a:latin typeface="Arial" panose="020B0604020202020204" pitchFamily="34" charset="0"/>
                  <a:cs typeface="Arial" panose="020B0604020202020204" pitchFamily="34" charset="0"/>
                </a:rPr>
                <a:t>E</a:t>
              </a:r>
            </a:p>
          </p:txBody>
        </p: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AA8B8B9F-EE5B-B9EB-E0E9-55675AF4D876}"/>
                </a:ext>
              </a:extLst>
            </p:cNvPr>
            <p:cNvCxnSpPr>
              <a:cxnSpLocks/>
              <a:endCxn id="70" idx="2"/>
            </p:cNvCxnSpPr>
            <p:nvPr/>
          </p:nvCxnSpPr>
          <p:spPr>
            <a:xfrm flipV="1">
              <a:off x="8182764" y="5167324"/>
              <a:ext cx="0" cy="19551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BB6786A5-FDE9-2B52-4C25-5EF359D3755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343732" y="5147653"/>
              <a:ext cx="0" cy="19551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4" name="Rectangle 73">
            <a:extLst>
              <a:ext uri="{FF2B5EF4-FFF2-40B4-BE49-F238E27FC236}">
                <a16:creationId xmlns:a16="http://schemas.microsoft.com/office/drawing/2014/main" id="{CFE2ED33-0122-730B-2516-C8092914F658}"/>
              </a:ext>
            </a:extLst>
          </p:cNvPr>
          <p:cNvSpPr/>
          <p:nvPr/>
        </p:nvSpPr>
        <p:spPr>
          <a:xfrm>
            <a:off x="7140828" y="5944093"/>
            <a:ext cx="463074" cy="251819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rgbClr val="FF0000"/>
                </a:solidFill>
              </a:rPr>
              <a:t>108</a:t>
            </a:r>
          </a:p>
        </p:txBody>
      </p:sp>
    </p:spTree>
    <p:extLst>
      <p:ext uri="{BB962C8B-B14F-4D97-AF65-F5344CB8AC3E}">
        <p14:creationId xmlns:p14="http://schemas.microsoft.com/office/powerpoint/2010/main" val="199567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943fffa-545b-4eca-b17d-5f9a138dda08" xsi:nil="true"/>
    <lcf76f155ced4ddcb4097134ff3c332f xmlns="c5cf19a6-e467-491d-9af0-5a70f09a6a4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C6BF2C10D2AD44BB79F8BFF365B8C2" ma:contentTypeVersion="16" ma:contentTypeDescription="Create a new document." ma:contentTypeScope="" ma:versionID="c9b06e18c8963115e3abf9b348a2b147">
  <xsd:schema xmlns:xsd="http://www.w3.org/2001/XMLSchema" xmlns:xs="http://www.w3.org/2001/XMLSchema" xmlns:p="http://schemas.microsoft.com/office/2006/metadata/properties" xmlns:ns2="a943fffa-545b-4eca-b17d-5f9a138dda08" xmlns:ns3="c5cf19a6-e467-491d-9af0-5a70f09a6a41" targetNamespace="http://schemas.microsoft.com/office/2006/metadata/properties" ma:root="true" ma:fieldsID="0a54bbcb56302e0d3bc70941a0a2ee6d" ns2:_="" ns3:_="">
    <xsd:import namespace="a943fffa-545b-4eca-b17d-5f9a138dda08"/>
    <xsd:import namespace="c5cf19a6-e467-491d-9af0-5a70f09a6a4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43fffa-545b-4eca-b17d-5f9a138dda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e9c5b39-4955-4e83-95b2-d0ef9563bab7}" ma:internalName="TaxCatchAll" ma:showField="CatchAllData" ma:web="a943fffa-545b-4eca-b17d-5f9a138dda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cf19a6-e467-491d-9af0-5a70f09a6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F50840-2963-4EE0-A9ED-DD36D8F74DD8}">
  <ds:schemaRefs>
    <ds:schemaRef ds:uri="http://schemas.microsoft.com/office/2006/metadata/properties"/>
    <ds:schemaRef ds:uri="http://schemas.microsoft.com/office/infopath/2007/PartnerControls"/>
    <ds:schemaRef ds:uri="a943fffa-545b-4eca-b17d-5f9a138dda08"/>
    <ds:schemaRef ds:uri="c5cf19a6-e467-491d-9af0-5a70f09a6a41"/>
  </ds:schemaRefs>
</ds:datastoreItem>
</file>

<file path=customXml/itemProps2.xml><?xml version="1.0" encoding="utf-8"?>
<ds:datastoreItem xmlns:ds="http://schemas.openxmlformats.org/officeDocument/2006/customXml" ds:itemID="{C6285013-FEFE-4AA0-BDF2-3945D847418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4BE29B-6686-4651-A00B-D60EFC417C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43fffa-545b-4eca-b17d-5f9a138dda08"/>
    <ds:schemaRef ds:uri="c5cf19a6-e467-491d-9af0-5a70f09a6a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2415</TotalTime>
  <Words>1822</Words>
  <Application>Microsoft Office PowerPoint</Application>
  <PresentationFormat>Widescreen</PresentationFormat>
  <Paragraphs>359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1_Office Theme</vt:lpstr>
      <vt:lpstr>Custom Design</vt:lpstr>
      <vt:lpstr>Lesson 13:  Percentages with a calculator</vt:lpstr>
      <vt:lpstr>Khadeja says…  </vt:lpstr>
      <vt:lpstr>PowerPoint Presentation</vt:lpstr>
      <vt:lpstr>Jamie’s hotel rooms</vt:lpstr>
      <vt:lpstr>Calculating percentages with a calculator 1</vt:lpstr>
      <vt:lpstr>Calculating percentages with a calculator 2</vt:lpstr>
      <vt:lpstr>Calculating percentages with a calculator 3</vt:lpstr>
      <vt:lpstr>Matching activity</vt:lpstr>
      <vt:lpstr>Matching activity answers (1)</vt:lpstr>
      <vt:lpstr>Matching activity answers (2)</vt:lpstr>
      <vt:lpstr>Holiday shopping</vt:lpstr>
      <vt:lpstr>Holiday shopping answers</vt:lpstr>
      <vt:lpstr>Exam question (1)</vt:lpstr>
      <vt:lpstr>Exam question (2)</vt:lpstr>
      <vt:lpstr>Lesson review:  Percentages with a calculator</vt:lpstr>
      <vt:lpstr>Lesson 13:  Credits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Khadeja says…..  “To find 10% of a number, you divide by 10 and to find 20% of a number, you divide by 20”</dc:title>
  <dc:creator>Jayon Charles</dc:creator>
  <cp:lastModifiedBy>Chess Law</cp:lastModifiedBy>
  <cp:revision>83</cp:revision>
  <dcterms:created xsi:type="dcterms:W3CDTF">2022-11-16T11:22:56Z</dcterms:created>
  <dcterms:modified xsi:type="dcterms:W3CDTF">2023-04-19T20:10:22Z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0x01010062C6BF2C10D2AD44BB79F8BFF365B8C2</vt:lpwstr>
  </property>
</Properties>
</file>