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60" r:id="rId5"/>
    <p:sldMasterId id="2147483676" r:id="rId6"/>
    <p:sldMasterId id="2147483688" r:id="rId7"/>
  </p:sldMasterIdLst>
  <p:notesMasterIdLst>
    <p:notesMasterId r:id="rId35"/>
  </p:notesMasterIdLst>
  <p:sldIdLst>
    <p:sldId id="367" r:id="rId8"/>
    <p:sldId id="264" r:id="rId9"/>
    <p:sldId id="316" r:id="rId10"/>
    <p:sldId id="339" r:id="rId11"/>
    <p:sldId id="369" r:id="rId12"/>
    <p:sldId id="344" r:id="rId13"/>
    <p:sldId id="362" r:id="rId14"/>
    <p:sldId id="345" r:id="rId15"/>
    <p:sldId id="363" r:id="rId16"/>
    <p:sldId id="327" r:id="rId17"/>
    <p:sldId id="370" r:id="rId18"/>
    <p:sldId id="372" r:id="rId19"/>
    <p:sldId id="373" r:id="rId20"/>
    <p:sldId id="374" r:id="rId21"/>
    <p:sldId id="375" r:id="rId22"/>
    <p:sldId id="376" r:id="rId23"/>
    <p:sldId id="377" r:id="rId24"/>
    <p:sldId id="371" r:id="rId25"/>
    <p:sldId id="347" r:id="rId26"/>
    <p:sldId id="329" r:id="rId27"/>
    <p:sldId id="328" r:id="rId28"/>
    <p:sldId id="348" r:id="rId29"/>
    <p:sldId id="333" r:id="rId30"/>
    <p:sldId id="295" r:id="rId31"/>
    <p:sldId id="378" r:id="rId32"/>
    <p:sldId id="366" r:id="rId33"/>
    <p:sldId id="32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3DE15-358D-1D6E-1E66-EE0360334EA6}" name="Martin Payne" initials="MP" userId="bbc95f081e4651e9" providerId="Windows Live"/>
  <p188:author id="{6F39AC1C-7B49-93FF-9D4D-5A7A69B6E107}" name="Rose Parkin" initials="RP" userId="a9affac8917e8dd4" providerId="Windows Live"/>
  <p188:author id="{E68DBF29-173B-1EE4-E980-EBF86C79181A}" name="Editor" initials="FR" userId="Editor" providerId="None"/>
  <p188:author id="{DB168830-51D4-4CC1-7858-D21AD9F13162}" name="Sarah Stafford" initials="SS" userId="Sarah Stafford" providerId="None"/>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 id="{74A8DA8D-EC84-206B-48B7-16142EDB883C}" name="CE" initials="TH" userId="CE" providerId="None"/>
  <p188:author id="{6C085DBD-E017-59BB-A493-C212501941EA}" name="Elizabeth Parker" initials="EP" userId="S::elizabeth.parker@newgenpublishing.co.uk::48ed7c66-aa06-4dbb-a923-e20f8fac5870" providerId="AD"/>
  <p188:author id="{E5B58DDC-298B-B9D5-C478-64E78F3EB0CF}" name="Chess Law" initials="CL" userId="S::chess@newgenpublishing.co.uk::77e1df74-a9d8-491f-a58c-070132422f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E6C8D9"/>
    <a:srgbClr val="F9D09E"/>
    <a:srgbClr val="B4C7E7"/>
    <a:srgbClr val="9BC8FF"/>
    <a:srgbClr val="BE0064"/>
    <a:srgbClr val="0071F8"/>
    <a:srgbClr val="008FC9"/>
    <a:srgbClr val="DD3D4C"/>
    <a:srgbClr val="C96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9" autoAdjust="0"/>
    <p:restoredTop sz="65805" autoAdjust="0"/>
  </p:normalViewPr>
  <p:slideViewPr>
    <p:cSldViewPr snapToGrid="0" snapToObjects="1">
      <p:cViewPr varScale="1">
        <p:scale>
          <a:sx n="75" d="100"/>
          <a:sy n="75" d="100"/>
        </p:scale>
        <p:origin x="1890" y="60"/>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place value of tenths, hundredths,</a:t>
            </a:r>
            <a:r>
              <a:rPr lang="en-US" baseline="0" dirty="0"/>
              <a:t> etc.</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3199411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learners to identify</a:t>
            </a:r>
            <a:r>
              <a:rPr lang="en-US" baseline="0" dirty="0"/>
              <a:t> the first grid 100/100, so that is a whole equivalent to 100% or 1. Try to encourage the learners to discuss and share this information. </a:t>
            </a:r>
          </a:p>
          <a:p>
            <a:endParaRPr lang="en-US" baseline="0" dirty="0"/>
          </a:p>
          <a:p>
            <a:r>
              <a:rPr lang="en-US" baseline="0" dirty="0"/>
              <a:t>Follow through the similar questioning with 1/10 is 10/100 so how many tenths in a hundred grid? What are the small units? (hundredths)</a:t>
            </a:r>
          </a:p>
          <a:p>
            <a:r>
              <a:rPr lang="en-US" baseline="0" dirty="0"/>
              <a:t>Refer back to earlier slides, so what would 30% look like? 3/10, 30/100 etc. </a:t>
            </a:r>
          </a:p>
          <a:p>
            <a:r>
              <a:rPr lang="en-US" baseline="0" dirty="0"/>
              <a:t>How does that transform to a decimal?</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1553104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learners what number this would be as a decimal?</a:t>
            </a:r>
            <a:r>
              <a:rPr lang="en-US" baseline="0" dirty="0"/>
              <a:t> 2 whole , 4/10,  3/100 so 2.43. </a:t>
            </a:r>
          </a:p>
          <a:p>
            <a:r>
              <a:rPr lang="en-US" baseline="0" dirty="0"/>
              <a:t>Introduce the table so learners can see the place value of each number.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3228791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patterns in terms of</a:t>
            </a:r>
            <a:r>
              <a:rPr lang="en-US" baseline="0" dirty="0"/>
              <a:t> ones, tens, hundreds, thousands, etc. </a:t>
            </a:r>
          </a:p>
          <a:p>
            <a:r>
              <a:rPr lang="en-US" baseline="0" dirty="0"/>
              <a:t>Show that the pattern also works in reverse tenths, hundredths, thousandths, etc.</a:t>
            </a:r>
          </a:p>
          <a:p>
            <a:r>
              <a:rPr lang="en-US" baseline="0" dirty="0"/>
              <a:t>Why is ones on there and not </a:t>
            </a:r>
            <a:r>
              <a:rPr lang="en-US" i="1" baseline="0" dirty="0" err="1"/>
              <a:t>oneths</a:t>
            </a:r>
            <a:r>
              <a:rPr lang="en-US" baseline="0" dirty="0"/>
              <a:t>? </a:t>
            </a:r>
          </a:p>
          <a:p>
            <a:r>
              <a:rPr lang="en-US" baseline="0" dirty="0"/>
              <a:t>Help learners understand that after the decimal it is part of one.</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1181913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Use the handout to support the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Learners first put the values in the table and then write each as a fraction. Can they order the numbers? Class discussion about the order.</a:t>
            </a:r>
            <a:endParaRPr lang="en-US" sz="1800"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3686263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a:t>Use the handout to support the activity. </a:t>
            </a:r>
          </a:p>
          <a:p>
            <a:r>
              <a:rPr lang="en-US" sz="1800" baseline="0" dirty="0"/>
              <a:t>Discuss what ‘ascending’ means if necessary. </a:t>
            </a:r>
          </a:p>
          <a:p>
            <a:r>
              <a:rPr lang="en-US" sz="1800" baseline="0" dirty="0"/>
              <a:t>What is the opposite?</a:t>
            </a:r>
            <a:endParaRPr lang="en-US" sz="1800" dirty="0"/>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652591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Use this slide to bring together the lesson to this point. </a:t>
            </a:r>
          </a:p>
          <a:p>
            <a:r>
              <a:rPr lang="en-US" sz="1800" dirty="0"/>
              <a:t>If learners struggle, encourage them to convert</a:t>
            </a:r>
            <a:r>
              <a:rPr lang="en-US" sz="1800" baseline="0" dirty="0"/>
              <a:t> into a decimal, percentage or a fraction. </a:t>
            </a:r>
            <a:endParaRPr lang="en-US" sz="1800" dirty="0"/>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3713187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a:t>Slide to reinforce learning and highlight common misconception. Encourage learners to use the 100 grid.</a:t>
            </a:r>
            <a:endParaRPr lang="en-US" sz="1800"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2878809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Handout </a:t>
            </a:r>
            <a:r>
              <a:rPr lang="en-GB" sz="1200" kern="1200" dirty="0">
                <a:solidFill>
                  <a:schemeClr val="tx1"/>
                </a:solidFill>
                <a:effectLst/>
                <a:latin typeface="+mn-lt"/>
                <a:ea typeface="+mn-ea"/>
                <a:cs typeface="+mn-cs"/>
              </a:rPr>
              <a:t>- Tarsia to include FDP equivalents, </a:t>
            </a:r>
          </a:p>
          <a:p>
            <a:r>
              <a:rPr lang="en-GB" sz="1200" kern="1200" dirty="0">
                <a:solidFill>
                  <a:schemeClr val="tx1"/>
                </a:solidFill>
                <a:effectLst/>
                <a:latin typeface="+mn-lt"/>
                <a:ea typeface="+mn-ea"/>
                <a:cs typeface="+mn-cs"/>
              </a:rPr>
              <a:t>If learners are struggling, encourage them to apply to grids or bars to prove they</a:t>
            </a:r>
            <a:r>
              <a:rPr lang="en-GB" sz="1200" kern="1200" baseline="0" dirty="0">
                <a:solidFill>
                  <a:schemeClr val="tx1"/>
                </a:solidFill>
                <a:effectLst/>
                <a:latin typeface="+mn-lt"/>
                <a:ea typeface="+mn-ea"/>
                <a:cs typeface="+mn-cs"/>
              </a:rPr>
              <a:t> match</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Extension also provided with more challenging FDP</a:t>
            </a:r>
            <a:r>
              <a:rPr lang="en-GB" sz="1200" kern="1200" baseline="0" dirty="0">
                <a:solidFill>
                  <a:schemeClr val="tx1"/>
                </a:solidFill>
                <a:effectLst/>
                <a:latin typeface="+mn-lt"/>
                <a:ea typeface="+mn-ea"/>
                <a:cs typeface="+mn-cs"/>
              </a:rPr>
              <a:t> amounts, within the set.</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273587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343875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Discuss with the learners. Guide them to see that 0.05 is not equal to the other three quantities on the card. Ask learners to suggest what number should be on the card instead of 0.05 so that all the quantities have the same value. (0.5)</a:t>
                </a:r>
              </a:p>
              <a:p>
                <a:r>
                  <a:rPr lang="en-US" dirty="0"/>
                  <a:t> </a:t>
                </a:r>
              </a:p>
              <a:p>
                <a:r>
                  <a:rPr lang="en-US" baseline="0" dirty="0"/>
                  <a:t>Make the link between </a:t>
                </a:r>
                <a14:m>
                  <m:oMath xmlns:m="http://schemas.openxmlformats.org/officeDocument/2006/math">
                    <m:f>
                      <m:fPr>
                        <m:ctrlPr>
                          <a:rPr lang="en-GB" sz="1200" b="0" i="1" smtClean="0">
                            <a:latin typeface="Cambria Math" panose="02040503050406030204" pitchFamily="18" charset="0"/>
                          </a:rPr>
                        </m:ctrlPr>
                      </m:fPr>
                      <m:num>
                        <m:r>
                          <a:rPr lang="en-US" sz="1200" b="0" i="1" smtClean="0">
                            <a:latin typeface="Cambria Math" panose="02040503050406030204" pitchFamily="18" charset="0"/>
                          </a:rPr>
                          <m:t>5</m:t>
                        </m:r>
                      </m:num>
                      <m:den>
                        <m:r>
                          <a:rPr lang="en-US" sz="1200" b="0" i="1" smtClean="0">
                            <a:latin typeface="Cambria Math" panose="02040503050406030204" pitchFamily="18" charset="0"/>
                          </a:rPr>
                          <m:t>1</m:t>
                        </m:r>
                        <m:r>
                          <a:rPr lang="en-GB" sz="1200" b="0" i="1" smtClean="0">
                            <a:latin typeface="Cambria Math"/>
                          </a:rPr>
                          <m:t>0</m:t>
                        </m:r>
                      </m:den>
                    </m:f>
                  </m:oMath>
                </a14:m>
                <a:r>
                  <a:rPr lang="en-US" b="0" baseline="0" dirty="0"/>
                  <a:t> </a:t>
                </a:r>
                <a:r>
                  <a:rPr lang="en-US" baseline="0" dirty="0"/>
                  <a:t>and 0.5 in terms of place value. </a:t>
                </a:r>
              </a:p>
              <a:p>
                <a:r>
                  <a:rPr lang="en-US" baseline="0" dirty="0"/>
                  <a:t> </a:t>
                </a:r>
                <a:endParaRPr lang="en-US" dirty="0"/>
              </a:p>
            </p:txBody>
          </p:sp>
        </mc:Choice>
        <mc:Fallback xmlns="">
          <p:sp>
            <p:nvSpPr>
              <p:cNvPr id="3" name="Notes Placeholder 2"/>
              <p:cNvSpPr>
                <a:spLocks noGrp="1"/>
              </p:cNvSpPr>
              <p:nvPr>
                <p:ph type="body" idx="1"/>
              </p:nvPr>
            </p:nvSpPr>
            <p:spPr/>
            <p:txBody>
              <a:bodyPr/>
              <a:lstStyle/>
              <a:p>
                <a:r>
                  <a:rPr lang="en-US" dirty="0"/>
                  <a:t>Discuss with the learners. Guide them to see that 0.05 is not equal to the other three quantities on the card. Ask learners to suggest what number should be on the card instead of 0.05 so that all the quantities have the same value. (0.5)</a:t>
                </a:r>
              </a:p>
              <a:p>
                <a:r>
                  <a:rPr lang="en-US" dirty="0"/>
                  <a:t> </a:t>
                </a:r>
              </a:p>
              <a:p>
                <a:r>
                  <a:rPr lang="en-US" baseline="0" dirty="0"/>
                  <a:t>Make the link between </a:t>
                </a:r>
                <a:r>
                  <a:rPr lang="en-US" sz="1200" b="0" i="0">
                    <a:latin typeface="Cambria Math" panose="02040503050406030204" pitchFamily="18" charset="0"/>
                  </a:rPr>
                  <a:t>5</a:t>
                </a:r>
                <a:r>
                  <a:rPr lang="en-GB" sz="1200" b="0" i="0">
                    <a:latin typeface="Cambria Math" panose="02040503050406030204" pitchFamily="18" charset="0"/>
                  </a:rPr>
                  <a:t>/</a:t>
                </a:r>
                <a:r>
                  <a:rPr lang="en-US" sz="1200" b="0" i="0">
                    <a:latin typeface="Cambria Math" panose="02040503050406030204" pitchFamily="18" charset="0"/>
                  </a:rPr>
                  <a:t>1</a:t>
                </a:r>
                <a:r>
                  <a:rPr lang="en-GB" sz="1200" b="0" i="0">
                    <a:latin typeface="Cambria Math"/>
                  </a:rPr>
                  <a:t>0</a:t>
                </a:r>
                <a:r>
                  <a:rPr lang="en-US" b="0" baseline="0" dirty="0"/>
                  <a:t> </a:t>
                </a:r>
                <a:r>
                  <a:rPr lang="en-US" baseline="0" dirty="0"/>
                  <a:t>and 0.5 in terms of place value. </a:t>
                </a:r>
              </a:p>
              <a:p>
                <a:r>
                  <a:rPr lang="en-US" baseline="0" dirty="0"/>
                  <a:t> </a:t>
                </a:r>
                <a:endParaRPr lang="en-US" dirty="0"/>
              </a:p>
            </p:txBody>
          </p:sp>
        </mc:Fallback>
      </mc:AlternateContent>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a:t>
            </a:r>
            <a:r>
              <a:rPr lang="en-US" baseline="0" dirty="0"/>
              <a:t> to ensure that: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Learners can use all of the quantities multiple times to make 100% or 1</a:t>
            </a:r>
            <a:r>
              <a:rPr lang="en-GB" sz="1200" kern="1200" baseline="0" dirty="0">
                <a:solidFill>
                  <a:schemeClr val="tx1"/>
                </a:solidFill>
                <a:effectLst/>
                <a:latin typeface="+mn-lt"/>
                <a:ea typeface="+mn-ea"/>
                <a:cs typeface="+mn-cs"/>
              </a:rPr>
              <a:t> and add in more to make the bar total.</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Learners should be challenged to find as many different solutions as possible using all FDP.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Learners then represent their answers in bar models.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Before learners start the task, show next slide as an example.</a:t>
            </a:r>
          </a:p>
          <a:p>
            <a:r>
              <a:rPr lang="en-US" baseline="0" dirty="0"/>
              <a:t>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2321490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Bars for </a:t>
                </a:r>
                <a14:m>
                  <m:oMath xmlns:m="http://schemas.openxmlformats.org/officeDocument/2006/math">
                    <m:f>
                      <m:fPr>
                        <m:ctrlPr>
                          <a:rPr lang="en-GB" sz="1200" b="0" i="1" dirty="0" smtClean="0">
                            <a:solidFill>
                              <a:schemeClr val="accent5">
                                <a:lumMod val="50000"/>
                              </a:schemeClr>
                            </a:solidFill>
                            <a:latin typeface="Cambria Math" panose="02040503050406030204" pitchFamily="18" charset="0"/>
                          </a:rPr>
                        </m:ctrlPr>
                      </m:fPr>
                      <m:num>
                        <m:r>
                          <a:rPr lang="en-SG" sz="1200" b="0" i="1" dirty="0" smtClean="0">
                            <a:solidFill>
                              <a:schemeClr val="accent5">
                                <a:lumMod val="50000"/>
                              </a:schemeClr>
                            </a:solidFill>
                            <a:latin typeface="Cambria Math" panose="02040503050406030204" pitchFamily="18" charset="0"/>
                          </a:rPr>
                          <m:t>1</m:t>
                        </m:r>
                      </m:num>
                      <m:den>
                        <m:r>
                          <a:rPr lang="en-SG" sz="1200" b="0" i="1" dirty="0" smtClean="0">
                            <a:solidFill>
                              <a:schemeClr val="accent5">
                                <a:lumMod val="50000"/>
                              </a:schemeClr>
                            </a:solidFill>
                            <a:latin typeface="Cambria Math" panose="02040503050406030204" pitchFamily="18" charset="0"/>
                          </a:rPr>
                          <m:t>10</m:t>
                        </m:r>
                      </m:den>
                    </m:f>
                  </m:oMath>
                </a14:m>
                <a:r>
                  <a:rPr lang="en-GB" sz="1200" b="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tenths are shown to</a:t>
                </a:r>
                <a:r>
                  <a:rPr lang="en-GB" sz="1200" kern="1200" baseline="0" dirty="0">
                    <a:solidFill>
                      <a:schemeClr val="tx1"/>
                    </a:solidFill>
                    <a:effectLst/>
                    <a:latin typeface="+mn-lt"/>
                    <a:ea typeface="+mn-ea"/>
                    <a:cs typeface="+mn-cs"/>
                  </a:rPr>
                  <a:t> model an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Encourage learners to apply variation when developing their own ideas. </a:t>
                </a:r>
                <a:endParaRPr lang="en-GB" sz="120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Stretch and challenge</a:t>
                </a:r>
              </a:p>
              <a:p>
                <a:r>
                  <a:rPr lang="en-GB" sz="1200" b="0" kern="1200" dirty="0">
                    <a:solidFill>
                      <a:schemeClr val="tx1"/>
                    </a:solidFill>
                    <a:effectLst/>
                    <a:latin typeface="+mn-lt"/>
                    <a:ea typeface="+mn-ea"/>
                    <a:cs typeface="+mn-cs"/>
                  </a:rPr>
                  <a:t>Suggest learners use at least one of each fraction/decimal/percentage and can create their own combinations with new fraction/decimal/percentage amounts.</a:t>
                </a:r>
              </a:p>
              <a:p>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Misconceptions</a:t>
                </a:r>
              </a:p>
              <a:p>
                <a:r>
                  <a:rPr lang="en-GB" sz="1200" b="0" kern="1200" dirty="0">
                    <a:solidFill>
                      <a:schemeClr val="tx1"/>
                    </a:solidFill>
                    <a:effectLst/>
                    <a:latin typeface="+mn-lt"/>
                    <a:ea typeface="+mn-ea"/>
                    <a:cs typeface="+mn-cs"/>
                  </a:rPr>
                  <a:t>Learners do not understand place value and think that 0.9 is </a:t>
                </a:r>
                <a14:m>
                  <m:oMath xmlns:m="http://schemas.openxmlformats.org/officeDocument/2006/math">
                    <m:f>
                      <m:fPr>
                        <m:ctrlPr>
                          <a:rPr lang="en-GB" sz="1200" b="0" i="1" dirty="0" smtClean="0">
                            <a:solidFill>
                              <a:schemeClr val="accent5">
                                <a:lumMod val="50000"/>
                              </a:schemeClr>
                            </a:solidFill>
                            <a:latin typeface="Cambria Math" panose="02040503050406030204" pitchFamily="18" charset="0"/>
                          </a:rPr>
                        </m:ctrlPr>
                      </m:fPr>
                      <m:num>
                        <m:r>
                          <a:rPr lang="en-SG" sz="1200" b="0" i="1" dirty="0" smtClean="0">
                            <a:solidFill>
                              <a:schemeClr val="accent5">
                                <a:lumMod val="50000"/>
                              </a:schemeClr>
                            </a:solidFill>
                            <a:latin typeface="Cambria Math" panose="02040503050406030204" pitchFamily="18" charset="0"/>
                          </a:rPr>
                          <m:t>9</m:t>
                        </m:r>
                      </m:num>
                      <m:den>
                        <m:r>
                          <a:rPr lang="en-SG" sz="1200" b="0" i="1" dirty="0" smtClean="0">
                            <a:solidFill>
                              <a:schemeClr val="accent5">
                                <a:lumMod val="50000"/>
                              </a:schemeClr>
                            </a:solidFill>
                            <a:latin typeface="Cambria Math" panose="02040503050406030204" pitchFamily="18" charset="0"/>
                          </a:rPr>
                          <m:t>100</m:t>
                        </m:r>
                      </m:den>
                    </m:f>
                  </m:oMath>
                </a14:m>
                <a:r>
                  <a:rPr lang="en-GB" sz="1200" b="0" kern="1200" dirty="0">
                    <a:solidFill>
                      <a:schemeClr val="tx1"/>
                    </a:solidFill>
                    <a:effectLst/>
                    <a:latin typeface="+mn-lt"/>
                    <a:ea typeface="+mn-ea"/>
                    <a:cs typeface="+mn-cs"/>
                  </a:rPr>
                  <a:t>  or that 0.15 is greater than 0.2.</a:t>
                </a:r>
              </a:p>
              <a:p>
                <a:r>
                  <a:rPr lang="en-GB" sz="1200" b="0" kern="1200" dirty="0">
                    <a:solidFill>
                      <a:schemeClr val="tx1"/>
                    </a:solidFill>
                    <a:effectLst/>
                    <a:latin typeface="+mn-lt"/>
                    <a:ea typeface="+mn-ea"/>
                    <a:cs typeface="+mn-cs"/>
                  </a:rPr>
                  <a:t>Learners order fractions using only the numerator and do not grasp equivalence and think </a:t>
                </a:r>
                <a14:m>
                  <m:oMath xmlns:m="http://schemas.openxmlformats.org/officeDocument/2006/math">
                    <m:f>
                      <m:fPr>
                        <m:ctrlPr>
                          <a:rPr lang="en-GB" sz="1200" b="0" i="1" dirty="0" smtClean="0">
                            <a:solidFill>
                              <a:schemeClr val="accent5">
                                <a:lumMod val="50000"/>
                              </a:schemeClr>
                            </a:solidFill>
                            <a:latin typeface="Cambria Math" panose="02040503050406030204" pitchFamily="18" charset="0"/>
                          </a:rPr>
                        </m:ctrlPr>
                      </m:fPr>
                      <m:num>
                        <m:r>
                          <a:rPr lang="en-SG" sz="1200" b="0" i="1" dirty="0" smtClean="0">
                            <a:solidFill>
                              <a:schemeClr val="accent5">
                                <a:lumMod val="50000"/>
                              </a:schemeClr>
                            </a:solidFill>
                            <a:latin typeface="Cambria Math" panose="02040503050406030204" pitchFamily="18" charset="0"/>
                          </a:rPr>
                          <m:t>2</m:t>
                        </m:r>
                      </m:num>
                      <m:den>
                        <m:r>
                          <a:rPr lang="en-SG" sz="1200" b="0" i="1" dirty="0" smtClean="0">
                            <a:solidFill>
                              <a:schemeClr val="accent5">
                                <a:lumMod val="50000"/>
                              </a:schemeClr>
                            </a:solidFill>
                            <a:latin typeface="Cambria Math" panose="02040503050406030204" pitchFamily="18" charset="0"/>
                          </a:rPr>
                          <m:t>3</m:t>
                        </m:r>
                      </m:den>
                    </m:f>
                  </m:oMath>
                </a14:m>
                <a:r>
                  <a:rPr lang="en-GB" sz="1200" b="0" kern="1200" dirty="0">
                    <a:solidFill>
                      <a:schemeClr val="tx1"/>
                    </a:solidFill>
                    <a:effectLst/>
                    <a:latin typeface="+mn-lt"/>
                    <a:ea typeface="+mn-ea"/>
                    <a:cs typeface="+mn-cs"/>
                  </a:rPr>
                  <a:t> , </a:t>
                </a:r>
                <a14:m>
                  <m:oMath xmlns:m="http://schemas.openxmlformats.org/officeDocument/2006/math">
                    <m:f>
                      <m:fPr>
                        <m:ctrlPr>
                          <a:rPr lang="en-GB" sz="1200" b="0" i="1" dirty="0" smtClean="0">
                            <a:solidFill>
                              <a:schemeClr val="accent5">
                                <a:lumMod val="50000"/>
                              </a:schemeClr>
                            </a:solidFill>
                            <a:latin typeface="Cambria Math" panose="02040503050406030204" pitchFamily="18" charset="0"/>
                          </a:rPr>
                        </m:ctrlPr>
                      </m:fPr>
                      <m:num>
                        <m:r>
                          <a:rPr lang="en-SG" sz="1200" b="0" i="1" dirty="0" smtClean="0">
                            <a:solidFill>
                              <a:schemeClr val="accent5">
                                <a:lumMod val="50000"/>
                              </a:schemeClr>
                            </a:solidFill>
                            <a:latin typeface="Cambria Math" panose="02040503050406030204" pitchFamily="18" charset="0"/>
                          </a:rPr>
                          <m:t>3</m:t>
                        </m:r>
                      </m:num>
                      <m:den>
                        <m:r>
                          <a:rPr lang="en-SG" sz="1200" b="0" i="1" dirty="0" smtClean="0">
                            <a:solidFill>
                              <a:schemeClr val="accent5">
                                <a:lumMod val="50000"/>
                              </a:schemeClr>
                            </a:solidFill>
                            <a:latin typeface="Cambria Math" panose="02040503050406030204" pitchFamily="18" charset="0"/>
                          </a:rPr>
                          <m:t>5</m:t>
                        </m:r>
                      </m:den>
                    </m:f>
                  </m:oMath>
                </a14:m>
                <a:r>
                  <a:rPr lang="en-GB" sz="1200" b="0" kern="1200" dirty="0">
                    <a:solidFill>
                      <a:schemeClr val="tx1"/>
                    </a:solidFill>
                    <a:effectLst/>
                    <a:latin typeface="+mn-lt"/>
                    <a:ea typeface="+mn-ea"/>
                    <a:cs typeface="+mn-cs"/>
                  </a:rPr>
                  <a:t> , </a:t>
                </a:r>
                <a14:m>
                  <m:oMath xmlns:m="http://schemas.openxmlformats.org/officeDocument/2006/math">
                    <m:f>
                      <m:fPr>
                        <m:ctrlPr>
                          <a:rPr lang="en-GB" sz="1200" b="0" i="1" dirty="0" smtClean="0">
                            <a:solidFill>
                              <a:schemeClr val="accent5">
                                <a:lumMod val="50000"/>
                              </a:schemeClr>
                            </a:solidFill>
                            <a:latin typeface="Cambria Math" panose="02040503050406030204" pitchFamily="18" charset="0"/>
                          </a:rPr>
                        </m:ctrlPr>
                      </m:fPr>
                      <m:num>
                        <m:r>
                          <a:rPr lang="en-SG" sz="1200" b="0" i="1" dirty="0" smtClean="0">
                            <a:solidFill>
                              <a:schemeClr val="accent5">
                                <a:lumMod val="50000"/>
                              </a:schemeClr>
                            </a:solidFill>
                            <a:latin typeface="Cambria Math" panose="02040503050406030204" pitchFamily="18" charset="0"/>
                          </a:rPr>
                          <m:t>4</m:t>
                        </m:r>
                      </m:num>
                      <m:den>
                        <m:r>
                          <a:rPr lang="en-SG" sz="1200" b="0" i="1" dirty="0" smtClean="0">
                            <a:solidFill>
                              <a:schemeClr val="accent5">
                                <a:lumMod val="50000"/>
                              </a:schemeClr>
                            </a:solidFill>
                            <a:latin typeface="Cambria Math" panose="02040503050406030204" pitchFamily="18" charset="0"/>
                          </a:rPr>
                          <m:t>9</m:t>
                        </m:r>
                      </m:den>
                    </m:f>
                  </m:oMath>
                </a14:m>
                <a:r>
                  <a:rPr lang="en-GB" sz="1200" b="0" kern="1200" dirty="0">
                    <a:solidFill>
                      <a:schemeClr val="tx1"/>
                    </a:solidFill>
                    <a:effectLst/>
                    <a:latin typeface="+mn-lt"/>
                    <a:ea typeface="+mn-ea"/>
                    <a:cs typeface="+mn-cs"/>
                  </a:rPr>
                  <a:t> , </a:t>
                </a:r>
                <a14:m>
                  <m:oMath xmlns:m="http://schemas.openxmlformats.org/officeDocument/2006/math">
                    <m:f>
                      <m:fPr>
                        <m:ctrlPr>
                          <a:rPr lang="en-GB" sz="1200" b="0" i="1" dirty="0" smtClean="0">
                            <a:solidFill>
                              <a:schemeClr val="accent5">
                                <a:lumMod val="50000"/>
                              </a:schemeClr>
                            </a:solidFill>
                            <a:latin typeface="Cambria Math" panose="02040503050406030204" pitchFamily="18" charset="0"/>
                          </a:rPr>
                        </m:ctrlPr>
                      </m:fPr>
                      <m:num>
                        <m:r>
                          <a:rPr lang="en-SG" sz="1200" b="0" i="1" dirty="0" smtClean="0">
                            <a:solidFill>
                              <a:schemeClr val="accent5">
                                <a:lumMod val="50000"/>
                              </a:schemeClr>
                            </a:solidFill>
                            <a:latin typeface="Cambria Math" panose="02040503050406030204" pitchFamily="18" charset="0"/>
                          </a:rPr>
                          <m:t>5</m:t>
                        </m:r>
                      </m:num>
                      <m:den>
                        <m:r>
                          <a:rPr lang="en-SG" sz="1200" b="0" i="1" dirty="0" smtClean="0">
                            <a:solidFill>
                              <a:schemeClr val="accent5">
                                <a:lumMod val="50000"/>
                              </a:schemeClr>
                            </a:solidFill>
                            <a:latin typeface="Cambria Math" panose="02040503050406030204" pitchFamily="18" charset="0"/>
                          </a:rPr>
                          <m:t>8</m:t>
                        </m:r>
                      </m:den>
                    </m:f>
                  </m:oMath>
                </a14:m>
                <a:r>
                  <a:rPr lang="en-GB" sz="1200" b="0" kern="1200" dirty="0">
                    <a:solidFill>
                      <a:schemeClr val="tx1"/>
                    </a:solidFill>
                    <a:effectLst/>
                    <a:latin typeface="+mn-lt"/>
                    <a:ea typeface="+mn-ea"/>
                    <a:cs typeface="+mn-cs"/>
                  </a:rPr>
                  <a:t>  are in order of smallest first.</a:t>
                </a:r>
              </a:p>
              <a:p>
                <a:r>
                  <a:rPr lang="en-GB" sz="1200" b="0" kern="1200" dirty="0">
                    <a:solidFill>
                      <a:schemeClr val="tx1"/>
                    </a:solidFill>
                    <a:effectLst/>
                    <a:latin typeface="+mn-lt"/>
                    <a:ea typeface="+mn-ea"/>
                    <a:cs typeface="+mn-cs"/>
                  </a:rPr>
                  <a:t>Learners are unable to work out thirds and think one third is equivalent to 0.3.</a:t>
                </a:r>
              </a:p>
              <a:p>
                <a:r>
                  <a:rPr lang="en-GB" sz="1200" b="0" kern="1200" dirty="0">
                    <a:solidFill>
                      <a:schemeClr val="tx1"/>
                    </a:solidFill>
                    <a:effectLst/>
                    <a:latin typeface="+mn-lt"/>
                    <a:ea typeface="+mn-ea"/>
                    <a:cs typeface="+mn-cs"/>
                  </a:rPr>
                  <a:t>Learners are only able to use double and double again and do not know that 0.2 is </a:t>
                </a:r>
                <a14:m>
                  <m:oMath xmlns:m="http://schemas.openxmlformats.org/officeDocument/2006/math">
                    <m:f>
                      <m:fPr>
                        <m:ctrlPr>
                          <a:rPr lang="en-GB" sz="1200" b="0" i="1" dirty="0" smtClean="0">
                            <a:solidFill>
                              <a:schemeClr val="accent5">
                                <a:lumMod val="50000"/>
                              </a:schemeClr>
                            </a:solidFill>
                            <a:latin typeface="Cambria Math" panose="02040503050406030204" pitchFamily="18" charset="0"/>
                          </a:rPr>
                        </m:ctrlPr>
                      </m:fPr>
                      <m:num>
                        <m:r>
                          <a:rPr lang="en-SG" sz="1200" b="0" i="1" dirty="0" smtClean="0">
                            <a:solidFill>
                              <a:schemeClr val="accent5">
                                <a:lumMod val="50000"/>
                              </a:schemeClr>
                            </a:solidFill>
                            <a:latin typeface="Cambria Math" panose="02040503050406030204" pitchFamily="18" charset="0"/>
                          </a:rPr>
                          <m:t>1</m:t>
                        </m:r>
                      </m:num>
                      <m:den>
                        <m:r>
                          <a:rPr lang="en-SG" sz="1200" b="0" i="1" dirty="0" smtClean="0">
                            <a:solidFill>
                              <a:schemeClr val="accent5">
                                <a:lumMod val="50000"/>
                              </a:schemeClr>
                            </a:solidFill>
                            <a:latin typeface="Cambria Math" panose="02040503050406030204" pitchFamily="18" charset="0"/>
                          </a:rPr>
                          <m:t>5</m:t>
                        </m:r>
                      </m:den>
                    </m:f>
                  </m:oMath>
                </a14:m>
                <a:r>
                  <a:rPr lang="en-GB" sz="1200" b="0" kern="1200" dirty="0">
                    <a:solidFill>
                      <a:schemeClr val="tx1"/>
                    </a:solidFill>
                    <a:effectLst/>
                    <a:latin typeface="+mn-lt"/>
                    <a:ea typeface="+mn-ea"/>
                    <a:cs typeface="+mn-cs"/>
                  </a:rPr>
                  <a:t>.</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This activity allows for exploration of different outcomes, while helping to highlight common misconceptions with fractions/decimals/percentages.</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Bars for </a:t>
                </a:r>
                <a:r>
                  <a:rPr lang="en-SG" sz="1200" b="0" i="0" dirty="0">
                    <a:solidFill>
                      <a:schemeClr val="accent5">
                        <a:lumMod val="50000"/>
                      </a:schemeClr>
                    </a:solidFill>
                    <a:latin typeface="Cambria Math" panose="02040503050406030204" pitchFamily="18" charset="0"/>
                  </a:rPr>
                  <a:t>1</a:t>
                </a:r>
                <a:r>
                  <a:rPr lang="en-GB" sz="1200" b="0" i="0" dirty="0">
                    <a:solidFill>
                      <a:schemeClr val="accent5">
                        <a:lumMod val="50000"/>
                      </a:schemeClr>
                    </a:solidFill>
                    <a:latin typeface="Cambria Math" panose="02040503050406030204" pitchFamily="18" charset="0"/>
                  </a:rPr>
                  <a:t>/</a:t>
                </a:r>
                <a:r>
                  <a:rPr lang="en-SG" sz="1200" b="0" i="0" dirty="0">
                    <a:solidFill>
                      <a:schemeClr val="accent5">
                        <a:lumMod val="50000"/>
                      </a:schemeClr>
                    </a:solidFill>
                    <a:latin typeface="Cambria Math" panose="02040503050406030204" pitchFamily="18" charset="0"/>
                  </a:rPr>
                  <a:t>10</a:t>
                </a:r>
                <a:r>
                  <a:rPr lang="en-GB" sz="1200" b="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tenths are shown to</a:t>
                </a:r>
                <a:r>
                  <a:rPr lang="en-GB" sz="1200" kern="1200" baseline="0" dirty="0">
                    <a:solidFill>
                      <a:schemeClr val="tx1"/>
                    </a:solidFill>
                    <a:effectLst/>
                    <a:latin typeface="+mn-lt"/>
                    <a:ea typeface="+mn-ea"/>
                    <a:cs typeface="+mn-cs"/>
                  </a:rPr>
                  <a:t> model an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Encourage learners to apply variation when developing their own ideas. </a:t>
                </a:r>
                <a:endParaRPr lang="en-GB" sz="120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Stretch and challenge</a:t>
                </a:r>
              </a:p>
              <a:p>
                <a:r>
                  <a:rPr lang="en-GB" sz="1200" b="0" kern="1200" dirty="0">
                    <a:solidFill>
                      <a:schemeClr val="tx1"/>
                    </a:solidFill>
                    <a:effectLst/>
                    <a:latin typeface="+mn-lt"/>
                    <a:ea typeface="+mn-ea"/>
                    <a:cs typeface="+mn-cs"/>
                  </a:rPr>
                  <a:t>Ask learners could use at least one of each fraction/decimal/percentage and can create their own combinations with new fraction/decimal/percentage amounts.</a:t>
                </a:r>
              </a:p>
              <a:p>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Misconceptions</a:t>
                </a:r>
              </a:p>
              <a:p>
                <a:r>
                  <a:rPr lang="en-GB" sz="1200" b="0" kern="1200" dirty="0">
                    <a:solidFill>
                      <a:schemeClr val="tx1"/>
                    </a:solidFill>
                    <a:effectLst/>
                    <a:latin typeface="+mn-lt"/>
                    <a:ea typeface="+mn-ea"/>
                    <a:cs typeface="+mn-cs"/>
                  </a:rPr>
                  <a:t>Learners do not understand place value and think that 0.9 is </a:t>
                </a:r>
                <a:r>
                  <a:rPr lang="en-SG" sz="1200" b="0" i="0" dirty="0">
                    <a:solidFill>
                      <a:schemeClr val="accent5">
                        <a:lumMod val="50000"/>
                      </a:schemeClr>
                    </a:solidFill>
                    <a:latin typeface="Cambria Math" panose="02040503050406030204" pitchFamily="18" charset="0"/>
                  </a:rPr>
                  <a:t>9</a:t>
                </a:r>
                <a:r>
                  <a:rPr lang="en-GB" sz="1200" b="0" i="0" dirty="0">
                    <a:solidFill>
                      <a:schemeClr val="accent5">
                        <a:lumMod val="50000"/>
                      </a:schemeClr>
                    </a:solidFill>
                    <a:latin typeface="Cambria Math" panose="02040503050406030204" pitchFamily="18" charset="0"/>
                  </a:rPr>
                  <a:t>/</a:t>
                </a:r>
                <a:r>
                  <a:rPr lang="en-SG" sz="1200" b="0" i="0" dirty="0">
                    <a:solidFill>
                      <a:schemeClr val="accent5">
                        <a:lumMod val="50000"/>
                      </a:schemeClr>
                    </a:solidFill>
                    <a:latin typeface="Cambria Math" panose="02040503050406030204" pitchFamily="18" charset="0"/>
                  </a:rPr>
                  <a:t>100</a:t>
                </a:r>
                <a:r>
                  <a:rPr lang="en-GB" sz="1200" b="0" kern="1200" dirty="0">
                    <a:solidFill>
                      <a:schemeClr val="tx1"/>
                    </a:solidFill>
                    <a:effectLst/>
                    <a:latin typeface="+mn-lt"/>
                    <a:ea typeface="+mn-ea"/>
                    <a:cs typeface="+mn-cs"/>
                  </a:rPr>
                  <a:t>  or that 0.15 is greater than 0.2.</a:t>
                </a:r>
              </a:p>
              <a:p>
                <a:r>
                  <a:rPr lang="en-GB" sz="1200" b="0" kern="1200" dirty="0">
                    <a:solidFill>
                      <a:schemeClr val="tx1"/>
                    </a:solidFill>
                    <a:effectLst/>
                    <a:latin typeface="+mn-lt"/>
                    <a:ea typeface="+mn-ea"/>
                    <a:cs typeface="+mn-cs"/>
                  </a:rPr>
                  <a:t>Learners order fractions using only the numerator and do not grasp equivalence and think </a:t>
                </a:r>
                <a:r>
                  <a:rPr lang="en-SG" sz="1200" b="0" i="0" dirty="0">
                    <a:solidFill>
                      <a:schemeClr val="accent5">
                        <a:lumMod val="50000"/>
                      </a:schemeClr>
                    </a:solidFill>
                    <a:latin typeface="Cambria Math" panose="02040503050406030204" pitchFamily="18" charset="0"/>
                  </a:rPr>
                  <a:t>2</a:t>
                </a:r>
                <a:r>
                  <a:rPr lang="en-GB" sz="1200" b="0" i="0" dirty="0">
                    <a:solidFill>
                      <a:schemeClr val="accent5">
                        <a:lumMod val="50000"/>
                      </a:schemeClr>
                    </a:solidFill>
                    <a:latin typeface="Cambria Math" panose="02040503050406030204" pitchFamily="18" charset="0"/>
                  </a:rPr>
                  <a:t>/</a:t>
                </a:r>
                <a:r>
                  <a:rPr lang="en-SG" sz="1200" b="0" i="0" dirty="0">
                    <a:solidFill>
                      <a:schemeClr val="accent5">
                        <a:lumMod val="50000"/>
                      </a:schemeClr>
                    </a:solidFill>
                    <a:latin typeface="Cambria Math" panose="02040503050406030204" pitchFamily="18" charset="0"/>
                  </a:rPr>
                  <a:t>3</a:t>
                </a:r>
                <a:r>
                  <a:rPr lang="en-GB" sz="1200" b="0" kern="1200" dirty="0">
                    <a:solidFill>
                      <a:schemeClr val="tx1"/>
                    </a:solidFill>
                    <a:effectLst/>
                    <a:latin typeface="+mn-lt"/>
                    <a:ea typeface="+mn-ea"/>
                    <a:cs typeface="+mn-cs"/>
                  </a:rPr>
                  <a:t> , </a:t>
                </a:r>
                <a:r>
                  <a:rPr lang="en-SG" sz="1200" b="0" i="0" dirty="0">
                    <a:solidFill>
                      <a:schemeClr val="accent5">
                        <a:lumMod val="50000"/>
                      </a:schemeClr>
                    </a:solidFill>
                    <a:latin typeface="Cambria Math" panose="02040503050406030204" pitchFamily="18" charset="0"/>
                  </a:rPr>
                  <a:t>3</a:t>
                </a:r>
                <a:r>
                  <a:rPr lang="en-GB" sz="1200" b="0" i="0" dirty="0">
                    <a:solidFill>
                      <a:schemeClr val="accent5">
                        <a:lumMod val="50000"/>
                      </a:schemeClr>
                    </a:solidFill>
                    <a:latin typeface="Cambria Math" panose="02040503050406030204" pitchFamily="18" charset="0"/>
                  </a:rPr>
                  <a:t>/</a:t>
                </a:r>
                <a:r>
                  <a:rPr lang="en-SG" sz="1200" b="0" i="0" dirty="0">
                    <a:solidFill>
                      <a:schemeClr val="accent5">
                        <a:lumMod val="50000"/>
                      </a:schemeClr>
                    </a:solidFill>
                    <a:latin typeface="Cambria Math" panose="02040503050406030204" pitchFamily="18" charset="0"/>
                  </a:rPr>
                  <a:t>5</a:t>
                </a:r>
                <a:r>
                  <a:rPr lang="en-GB" sz="1200" b="0" kern="1200" dirty="0">
                    <a:solidFill>
                      <a:schemeClr val="tx1"/>
                    </a:solidFill>
                    <a:effectLst/>
                    <a:latin typeface="+mn-lt"/>
                    <a:ea typeface="+mn-ea"/>
                    <a:cs typeface="+mn-cs"/>
                  </a:rPr>
                  <a:t> , </a:t>
                </a:r>
                <a:r>
                  <a:rPr lang="en-SG" sz="1200" b="0" i="0" dirty="0">
                    <a:solidFill>
                      <a:schemeClr val="accent5">
                        <a:lumMod val="50000"/>
                      </a:schemeClr>
                    </a:solidFill>
                    <a:latin typeface="Cambria Math" panose="02040503050406030204" pitchFamily="18" charset="0"/>
                  </a:rPr>
                  <a:t>4</a:t>
                </a:r>
                <a:r>
                  <a:rPr lang="en-GB" sz="1200" b="0" i="0" dirty="0">
                    <a:solidFill>
                      <a:schemeClr val="accent5">
                        <a:lumMod val="50000"/>
                      </a:schemeClr>
                    </a:solidFill>
                    <a:latin typeface="Cambria Math" panose="02040503050406030204" pitchFamily="18" charset="0"/>
                  </a:rPr>
                  <a:t>/</a:t>
                </a:r>
                <a:r>
                  <a:rPr lang="en-SG" sz="1200" b="0" i="0" dirty="0">
                    <a:solidFill>
                      <a:schemeClr val="accent5">
                        <a:lumMod val="50000"/>
                      </a:schemeClr>
                    </a:solidFill>
                    <a:latin typeface="Cambria Math" panose="02040503050406030204" pitchFamily="18" charset="0"/>
                  </a:rPr>
                  <a:t>9</a:t>
                </a:r>
                <a:r>
                  <a:rPr lang="en-GB" sz="1200" b="0" kern="1200" dirty="0">
                    <a:solidFill>
                      <a:schemeClr val="tx1"/>
                    </a:solidFill>
                    <a:effectLst/>
                    <a:latin typeface="+mn-lt"/>
                    <a:ea typeface="+mn-ea"/>
                    <a:cs typeface="+mn-cs"/>
                  </a:rPr>
                  <a:t> , </a:t>
                </a:r>
                <a:r>
                  <a:rPr lang="en-SG" sz="1200" b="0" i="0" dirty="0">
                    <a:solidFill>
                      <a:schemeClr val="accent5">
                        <a:lumMod val="50000"/>
                      </a:schemeClr>
                    </a:solidFill>
                    <a:latin typeface="Cambria Math" panose="02040503050406030204" pitchFamily="18" charset="0"/>
                  </a:rPr>
                  <a:t>5</a:t>
                </a:r>
                <a:r>
                  <a:rPr lang="en-GB" sz="1200" b="0" i="0" dirty="0">
                    <a:solidFill>
                      <a:schemeClr val="accent5">
                        <a:lumMod val="50000"/>
                      </a:schemeClr>
                    </a:solidFill>
                    <a:latin typeface="Cambria Math" panose="02040503050406030204" pitchFamily="18" charset="0"/>
                  </a:rPr>
                  <a:t>/</a:t>
                </a:r>
                <a:r>
                  <a:rPr lang="en-SG" sz="1200" b="0" i="0" dirty="0">
                    <a:solidFill>
                      <a:schemeClr val="accent5">
                        <a:lumMod val="50000"/>
                      </a:schemeClr>
                    </a:solidFill>
                    <a:latin typeface="Cambria Math" panose="02040503050406030204" pitchFamily="18" charset="0"/>
                  </a:rPr>
                  <a:t>8</a:t>
                </a:r>
                <a:r>
                  <a:rPr lang="en-GB" sz="1200" b="0" kern="1200" dirty="0">
                    <a:solidFill>
                      <a:schemeClr val="tx1"/>
                    </a:solidFill>
                    <a:effectLst/>
                    <a:latin typeface="+mn-lt"/>
                    <a:ea typeface="+mn-ea"/>
                    <a:cs typeface="+mn-cs"/>
                  </a:rPr>
                  <a:t>  are in order of smallest first.</a:t>
                </a:r>
              </a:p>
              <a:p>
                <a:r>
                  <a:rPr lang="en-GB" sz="1200" b="0" kern="1200" dirty="0">
                    <a:solidFill>
                      <a:schemeClr val="tx1"/>
                    </a:solidFill>
                    <a:effectLst/>
                    <a:latin typeface="+mn-lt"/>
                    <a:ea typeface="+mn-ea"/>
                    <a:cs typeface="+mn-cs"/>
                  </a:rPr>
                  <a:t>Learners are unable to work out thirds and think one third is equivalent to 0.3</a:t>
                </a:r>
              </a:p>
              <a:p>
                <a:r>
                  <a:rPr lang="en-GB" sz="1200" b="0" kern="1200" dirty="0">
                    <a:solidFill>
                      <a:schemeClr val="tx1"/>
                    </a:solidFill>
                    <a:effectLst/>
                    <a:latin typeface="+mn-lt"/>
                    <a:ea typeface="+mn-ea"/>
                    <a:cs typeface="+mn-cs"/>
                  </a:rPr>
                  <a:t>Learners are only able to use double and double again and do not know that 0.2 is </a:t>
                </a:r>
                <a:r>
                  <a:rPr lang="en-SG" sz="1200" b="0" i="0" dirty="0">
                    <a:solidFill>
                      <a:schemeClr val="accent5">
                        <a:lumMod val="50000"/>
                      </a:schemeClr>
                    </a:solidFill>
                    <a:latin typeface="Cambria Math" panose="02040503050406030204" pitchFamily="18" charset="0"/>
                  </a:rPr>
                  <a:t>1</a:t>
                </a:r>
                <a:r>
                  <a:rPr lang="en-GB" sz="1200" b="0" i="0" dirty="0">
                    <a:solidFill>
                      <a:schemeClr val="accent5">
                        <a:lumMod val="50000"/>
                      </a:schemeClr>
                    </a:solidFill>
                    <a:latin typeface="Cambria Math" panose="02040503050406030204" pitchFamily="18" charset="0"/>
                  </a:rPr>
                  <a:t>/</a:t>
                </a:r>
                <a:r>
                  <a:rPr lang="en-SG" sz="1200" b="0" i="0" dirty="0">
                    <a:solidFill>
                      <a:schemeClr val="accent5">
                        <a:lumMod val="50000"/>
                      </a:schemeClr>
                    </a:solidFill>
                    <a:latin typeface="Cambria Math" panose="02040503050406030204" pitchFamily="18" charset="0"/>
                  </a:rPr>
                  <a:t>5</a:t>
                </a:r>
                <a:r>
                  <a:rPr lang="en-GB" sz="1200" b="0" kern="1200" dirty="0">
                    <a:solidFill>
                      <a:schemeClr val="tx1"/>
                    </a:solidFill>
                    <a:effectLst/>
                    <a:latin typeface="+mn-lt"/>
                    <a:ea typeface="+mn-ea"/>
                    <a:cs typeface="+mn-cs"/>
                  </a:rPr>
                  <a:t>.</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This activity allows for exploration of different outcomes, while helping to highlight common misconceptions with fractions/decimals/percentages .</a:t>
                </a:r>
              </a:p>
              <a:p>
                <a:endParaRPr lang="en-US" dirty="0"/>
              </a:p>
            </p:txBody>
          </p:sp>
        </mc:Fallback>
      </mc:AlternateContent>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3070546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may be provided by each group to the tutor. This slide can be used as a template on which their ideas are noted.</a:t>
            </a:r>
          </a:p>
          <a:p>
            <a:endParaRPr lang="en-US" dirty="0"/>
          </a:p>
          <a:p>
            <a:r>
              <a:rPr lang="en-US" dirty="0"/>
              <a:t>Identify complex combinations or combinations that draw out misconceptions. </a:t>
            </a:r>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2510571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3108566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1744055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8946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27</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a:t>
                </a:r>
                <a:r>
                  <a:rPr lang="en-GB" sz="1200" kern="1200" baseline="0" dirty="0">
                    <a:solidFill>
                      <a:schemeClr val="tx1"/>
                    </a:solidFill>
                    <a:effectLst/>
                    <a:latin typeface="+mn-lt"/>
                    <a:ea typeface="+mn-ea"/>
                    <a:cs typeface="+mn-cs"/>
                  </a:rPr>
                  <a:t> learners to suggest what fraction the coloured part of the picture shows. Accept all variations, including </a:t>
                </a:r>
                <a14:m>
                  <m:oMath xmlns:m="http://schemas.openxmlformats.org/officeDocument/2006/math">
                    <m:f>
                      <m:fPr>
                        <m:ctrlPr>
                          <a:rPr lang="en-GB" sz="1200" b="0" i="1" smtClean="0">
                            <a:latin typeface="Cambria Math" panose="02040503050406030204" pitchFamily="18" charset="0"/>
                          </a:rPr>
                        </m:ctrlPr>
                      </m:fPr>
                      <m:num>
                        <m:r>
                          <a:rPr lang="en-US" sz="1200" b="0" i="1" smtClean="0">
                            <a:latin typeface="Cambria Math" panose="02040503050406030204" pitchFamily="18" charset="0"/>
                          </a:rPr>
                          <m:t>5</m:t>
                        </m:r>
                        <m:r>
                          <a:rPr lang="en-SG" sz="1200" b="0" i="1" smtClean="0">
                            <a:latin typeface="Cambria Math" panose="02040503050406030204" pitchFamily="18" charset="0"/>
                          </a:rPr>
                          <m:t>0</m:t>
                        </m:r>
                      </m:num>
                      <m:den>
                        <m:r>
                          <a:rPr lang="en-US" sz="1200" b="0" i="1" smtClean="0">
                            <a:latin typeface="Cambria Math" panose="02040503050406030204" pitchFamily="18" charset="0"/>
                          </a:rPr>
                          <m:t>1</m:t>
                        </m:r>
                        <m:r>
                          <a:rPr lang="en-SG" sz="1200" b="0" i="1" smtClean="0">
                            <a:latin typeface="Cambria Math" panose="02040503050406030204" pitchFamily="18" charset="0"/>
                          </a:rPr>
                          <m:t>0</m:t>
                        </m:r>
                        <m:r>
                          <a:rPr lang="en-GB" sz="1200" b="0" i="1" smtClean="0">
                            <a:latin typeface="Cambria Math"/>
                          </a:rPr>
                          <m:t>0</m:t>
                        </m:r>
                      </m:den>
                    </m:f>
                  </m:oMath>
                </a14:m>
                <a:r>
                  <a:rPr lang="en-US" b="0" baseline="0" dirty="0"/>
                  <a:t> </a:t>
                </a:r>
                <a:r>
                  <a:rPr lang="en-GB" sz="1200" kern="1200" baseline="0" dirty="0">
                    <a:solidFill>
                      <a:schemeClr val="tx1"/>
                    </a:solidFill>
                    <a:effectLst/>
                    <a:latin typeface="+mn-lt"/>
                    <a:ea typeface="+mn-ea"/>
                    <a:cs typeface="+mn-cs"/>
                  </a:rPr>
                  <a:t> and </a:t>
                </a:r>
                <a14:m>
                  <m:oMath xmlns:m="http://schemas.openxmlformats.org/officeDocument/2006/math">
                    <m:f>
                      <m:fPr>
                        <m:ctrlPr>
                          <a:rPr lang="en-GB" sz="1200" b="0" i="1" smtClean="0">
                            <a:latin typeface="Cambria Math" panose="02040503050406030204" pitchFamily="18" charset="0"/>
                          </a:rPr>
                        </m:ctrlPr>
                      </m:fPr>
                      <m:num>
                        <m:r>
                          <a:rPr lang="en-US" sz="1200" b="0" i="1" smtClean="0">
                            <a:latin typeface="Cambria Math" panose="02040503050406030204" pitchFamily="18" charset="0"/>
                          </a:rPr>
                          <m:t>5</m:t>
                        </m:r>
                      </m:num>
                      <m:den>
                        <m:r>
                          <a:rPr lang="en-US" sz="1200" b="0" i="1" smtClean="0">
                            <a:latin typeface="Cambria Math" panose="02040503050406030204" pitchFamily="18" charset="0"/>
                          </a:rPr>
                          <m:t>1</m:t>
                        </m:r>
                        <m:r>
                          <a:rPr lang="en-GB" sz="1200" b="0" i="1" smtClean="0">
                            <a:latin typeface="Cambria Math"/>
                          </a:rPr>
                          <m:t>0</m:t>
                        </m:r>
                      </m:den>
                    </m:f>
                  </m:oMath>
                </a14:m>
                <a:r>
                  <a:rPr lang="en-US" b="0" baseline="0" dirty="0"/>
                  <a:t> </a:t>
                </a:r>
                <a:r>
                  <a:rPr lang="en-GB"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Ask learners what percentage of the picture is coloured.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a:t>
                </a:r>
                <a:r>
                  <a:rPr lang="en-GB" sz="1200" i="1" kern="1200" dirty="0">
                    <a:solidFill>
                      <a:schemeClr val="tx1"/>
                    </a:solidFill>
                    <a:effectLst/>
                    <a:latin typeface="+mn-lt"/>
                    <a:ea typeface="+mn-ea"/>
                    <a:cs typeface="+mn-cs"/>
                  </a:rPr>
                  <a:t>If 50% is 0.5 then what is 10% as a decimal/fraction? What is 30% etc.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a:t>
                </a:r>
                <a:r>
                  <a:rPr lang="en-GB" sz="1200" kern="1200" baseline="0" dirty="0">
                    <a:solidFill>
                      <a:schemeClr val="tx1"/>
                    </a:solidFill>
                    <a:effectLst/>
                    <a:latin typeface="+mn-lt"/>
                    <a:ea typeface="+mn-ea"/>
                    <a:cs typeface="+mn-cs"/>
                  </a:rPr>
                  <a:t> learners to suggest what fraction the coloured part of the picture shows. Accept all variations, including </a:t>
                </a:r>
                <a:r>
                  <a:rPr lang="en-US" sz="1200" b="0" i="0">
                    <a:latin typeface="Cambria Math" panose="02040503050406030204" pitchFamily="18" charset="0"/>
                  </a:rPr>
                  <a:t>5</a:t>
                </a:r>
                <a:r>
                  <a:rPr lang="en-SG" sz="1200" b="0" i="0">
                    <a:latin typeface="Cambria Math" panose="02040503050406030204" pitchFamily="18" charset="0"/>
                  </a:rPr>
                  <a:t>0</a:t>
                </a:r>
                <a:r>
                  <a:rPr lang="en-GB" sz="1200" b="0" i="0">
                    <a:latin typeface="Cambria Math" panose="02040503050406030204" pitchFamily="18" charset="0"/>
                  </a:rPr>
                  <a:t>/</a:t>
                </a:r>
                <a:r>
                  <a:rPr lang="en-US" sz="1200" b="0" i="0">
                    <a:latin typeface="Cambria Math" panose="02040503050406030204" pitchFamily="18" charset="0"/>
                  </a:rPr>
                  <a:t>1</a:t>
                </a:r>
                <a:r>
                  <a:rPr lang="en-SG" sz="1200" b="0" i="0">
                    <a:latin typeface="Cambria Math" panose="02040503050406030204" pitchFamily="18" charset="0"/>
                  </a:rPr>
                  <a:t>0</a:t>
                </a:r>
                <a:r>
                  <a:rPr lang="en-GB" sz="1200" b="0" i="0">
                    <a:latin typeface="Cambria Math"/>
                  </a:rPr>
                  <a:t>0</a:t>
                </a:r>
                <a:r>
                  <a:rPr lang="en-US" b="0" baseline="0" dirty="0"/>
                  <a:t> </a:t>
                </a:r>
                <a:r>
                  <a:rPr lang="en-GB" sz="1200" kern="1200" baseline="0" dirty="0">
                    <a:solidFill>
                      <a:schemeClr val="tx1"/>
                    </a:solidFill>
                    <a:effectLst/>
                    <a:latin typeface="+mn-lt"/>
                    <a:ea typeface="+mn-ea"/>
                    <a:cs typeface="+mn-cs"/>
                  </a:rPr>
                  <a:t> and </a:t>
                </a:r>
                <a:r>
                  <a:rPr lang="en-US" sz="1200" b="0" i="0">
                    <a:latin typeface="Cambria Math" panose="02040503050406030204" pitchFamily="18" charset="0"/>
                  </a:rPr>
                  <a:t>5</a:t>
                </a:r>
                <a:r>
                  <a:rPr lang="en-GB" sz="1200" b="0" i="0">
                    <a:latin typeface="Cambria Math" panose="02040503050406030204" pitchFamily="18" charset="0"/>
                  </a:rPr>
                  <a:t>/</a:t>
                </a:r>
                <a:r>
                  <a:rPr lang="en-US" sz="1200" b="0" i="0">
                    <a:latin typeface="Cambria Math" panose="02040503050406030204" pitchFamily="18" charset="0"/>
                  </a:rPr>
                  <a:t>1</a:t>
                </a:r>
                <a:r>
                  <a:rPr lang="en-GB" sz="1200" b="0" i="0">
                    <a:latin typeface="Cambria Math"/>
                  </a:rPr>
                  <a:t>0</a:t>
                </a:r>
                <a:r>
                  <a:rPr lang="en-US" b="0" baseline="0" dirty="0"/>
                  <a:t> </a:t>
                </a:r>
                <a:r>
                  <a:rPr lang="en-GB"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Ask learners what percentage of the picture is coloured.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a:t>
                </a:r>
                <a:r>
                  <a:rPr lang="en-GB" sz="1200" i="1" kern="1200" dirty="0">
                    <a:solidFill>
                      <a:schemeClr val="tx1"/>
                    </a:solidFill>
                    <a:effectLst/>
                    <a:latin typeface="+mn-lt"/>
                    <a:ea typeface="+mn-ea"/>
                    <a:cs typeface="+mn-cs"/>
                  </a:rPr>
                  <a:t>If 50% is 0.5 then what is 10 % as a decimal/fraction? What is 30% etc. </a:t>
                </a:r>
              </a:p>
              <a:p>
                <a:endParaRPr lang="en-US" dirty="0"/>
              </a:p>
            </p:txBody>
          </p:sp>
        </mc:Fallback>
      </mc:AlternateContent>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a:t>
                </a:r>
                <a:r>
                  <a:rPr lang="en-GB" sz="1200" kern="1200" baseline="0" dirty="0">
                    <a:solidFill>
                      <a:schemeClr val="tx1"/>
                    </a:solidFill>
                    <a:effectLst/>
                    <a:latin typeface="+mn-lt"/>
                    <a:ea typeface="+mn-ea"/>
                    <a:cs typeface="+mn-cs"/>
                  </a:rPr>
                  <a:t>learners what the coloured part of the diagram represents. Encourage all variations (</a:t>
                </a:r>
                <a14:m>
                  <m:oMath xmlns:m="http://schemas.openxmlformats.org/officeDocument/2006/math">
                    <m:f>
                      <m:fPr>
                        <m:ctrlPr>
                          <a:rPr lang="en-GB" sz="1200" b="0" i="1" smtClean="0">
                            <a:latin typeface="Cambria Math" panose="02040503050406030204" pitchFamily="18" charset="0"/>
                          </a:rPr>
                        </m:ctrlPr>
                      </m:fPr>
                      <m:num>
                        <m:r>
                          <a:rPr lang="en-SG" sz="1200" b="0" i="1" smtClean="0">
                            <a:latin typeface="Cambria Math" panose="02040503050406030204" pitchFamily="18" charset="0"/>
                          </a:rPr>
                          <m:t>12</m:t>
                        </m:r>
                      </m:num>
                      <m:den>
                        <m:r>
                          <a:rPr lang="en-US" sz="1200" b="0" i="1" smtClean="0">
                            <a:latin typeface="Cambria Math" panose="02040503050406030204" pitchFamily="18" charset="0"/>
                          </a:rPr>
                          <m:t>1</m:t>
                        </m:r>
                        <m:r>
                          <a:rPr lang="en-SG" sz="1200" b="0" i="1" smtClean="0">
                            <a:latin typeface="Cambria Math" panose="02040503050406030204" pitchFamily="18" charset="0"/>
                          </a:rPr>
                          <m:t>0</m:t>
                        </m:r>
                        <m:r>
                          <a:rPr lang="en-GB" sz="1200" b="0" i="1" smtClean="0">
                            <a:latin typeface="Cambria Math"/>
                          </a:rPr>
                          <m:t>0</m:t>
                        </m:r>
                      </m:den>
                    </m:f>
                  </m:oMath>
                </a14:m>
                <a:r>
                  <a:rPr lang="en-US" b="0" baseline="0" dirty="0"/>
                  <a:t> </a:t>
                </a:r>
                <a:r>
                  <a:rPr lang="en-GB" sz="1200" kern="1200" baseline="0" dirty="0">
                    <a:solidFill>
                      <a:schemeClr val="tx1"/>
                    </a:solidFill>
                    <a:effectLst/>
                    <a:latin typeface="+mn-lt"/>
                    <a:ea typeface="+mn-ea"/>
                    <a:cs typeface="+mn-cs"/>
                  </a:rPr>
                  <a:t>, </a:t>
                </a:r>
                <a14:m>
                  <m:oMath xmlns:m="http://schemas.openxmlformats.org/officeDocument/2006/math">
                    <m:f>
                      <m:fPr>
                        <m:ctrlPr>
                          <a:rPr lang="en-GB" sz="1200" b="0" i="1" smtClean="0">
                            <a:latin typeface="Cambria Math" panose="02040503050406030204" pitchFamily="18" charset="0"/>
                          </a:rPr>
                        </m:ctrlPr>
                      </m:fPr>
                      <m:num>
                        <m:r>
                          <a:rPr lang="en-SG" sz="1200" b="0" i="1" smtClean="0">
                            <a:latin typeface="Cambria Math" panose="02040503050406030204" pitchFamily="18" charset="0"/>
                          </a:rPr>
                          <m:t>3</m:t>
                        </m:r>
                      </m:num>
                      <m:den>
                        <m:r>
                          <a:rPr lang="en-SG" sz="1200" b="0" i="1" smtClean="0">
                            <a:latin typeface="Cambria Math" panose="02040503050406030204" pitchFamily="18" charset="0"/>
                          </a:rPr>
                          <m:t>2</m:t>
                        </m:r>
                        <m:r>
                          <a:rPr lang="en-GB" sz="1200" b="0" i="1" smtClean="0">
                            <a:latin typeface="Cambria Math" panose="02040503050406030204" pitchFamily="18" charset="0"/>
                          </a:rPr>
                          <m:t>5</m:t>
                        </m:r>
                      </m:den>
                    </m:f>
                  </m:oMath>
                </a14:m>
                <a:r>
                  <a:rPr lang="en-US" b="0" baseline="0" dirty="0"/>
                  <a:t> </a:t>
                </a:r>
                <a:r>
                  <a:rPr lang="en-GB" sz="1200" kern="1200" baseline="0" dirty="0">
                    <a:solidFill>
                      <a:schemeClr val="tx1"/>
                    </a:solidFill>
                    <a:effectLst/>
                    <a:latin typeface="+mn-lt"/>
                    <a:ea typeface="+mn-ea"/>
                    <a:cs typeface="+mn-cs"/>
                  </a:rPr>
                  <a:t>, </a:t>
                </a:r>
                <a14:m>
                  <m:oMath xmlns:m="http://schemas.openxmlformats.org/officeDocument/2006/math">
                    <m:f>
                      <m:fPr>
                        <m:ctrlPr>
                          <a:rPr lang="en-GB" sz="1200" b="0" i="1" smtClean="0">
                            <a:latin typeface="Cambria Math" panose="02040503050406030204" pitchFamily="18" charset="0"/>
                          </a:rPr>
                        </m:ctrlPr>
                      </m:fPr>
                      <m:num>
                        <m:r>
                          <a:rPr lang="en-SG" sz="1200" b="0" i="1" smtClean="0">
                            <a:latin typeface="Cambria Math" panose="02040503050406030204" pitchFamily="18" charset="0"/>
                          </a:rPr>
                          <m:t>6</m:t>
                        </m:r>
                      </m:num>
                      <m:den>
                        <m:r>
                          <a:rPr lang="en-SG" sz="1200" b="0" i="1" smtClean="0">
                            <a:latin typeface="Cambria Math" panose="02040503050406030204" pitchFamily="18" charset="0"/>
                          </a:rPr>
                          <m:t>5</m:t>
                        </m:r>
                        <m:r>
                          <a:rPr lang="en-GB" sz="1200" b="0" i="1" smtClean="0">
                            <a:latin typeface="Cambria Math"/>
                          </a:rPr>
                          <m:t>0</m:t>
                        </m:r>
                      </m:den>
                    </m:f>
                  </m:oMath>
                </a14:m>
                <a:r>
                  <a:rPr lang="en-US" b="0" baseline="0" dirty="0"/>
                  <a:t> </a:t>
                </a:r>
                <a:r>
                  <a:rPr lang="en-GB" sz="1200" b="0" kern="1200" baseline="0" dirty="0">
                    <a:solidFill>
                      <a:schemeClr val="tx1"/>
                    </a:solidFill>
                    <a:effectLst/>
                    <a:latin typeface="+mn-lt"/>
                    <a:ea typeface="+mn-ea"/>
                    <a:cs typeface="+mn-cs"/>
                  </a:rPr>
                  <a:t> etc.)</a:t>
                </a: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Ask learners what percentage of the picture is coloured. How do they write this percentage as a decimal? </a:t>
                </a:r>
                <a:endParaRPr lang="en-GB" sz="1200" kern="1200" dirty="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a:t>
                </a:r>
                <a:r>
                  <a:rPr lang="en-GB" sz="1200" kern="1200" baseline="0" dirty="0">
                    <a:solidFill>
                      <a:schemeClr val="tx1"/>
                    </a:solidFill>
                    <a:effectLst/>
                    <a:latin typeface="+mn-lt"/>
                    <a:ea typeface="+mn-ea"/>
                    <a:cs typeface="+mn-cs"/>
                  </a:rPr>
                  <a:t>learners what the coloured part of the diagram represents. Encourage all variations (</a:t>
                </a:r>
                <a:r>
                  <a:rPr lang="en-SG" sz="1200" b="0" i="0">
                    <a:latin typeface="Cambria Math" panose="02040503050406030204" pitchFamily="18" charset="0"/>
                  </a:rPr>
                  <a:t>12</a:t>
                </a:r>
                <a:r>
                  <a:rPr lang="en-GB" sz="1200" b="0" i="0">
                    <a:latin typeface="Cambria Math" panose="02040503050406030204" pitchFamily="18" charset="0"/>
                  </a:rPr>
                  <a:t>/</a:t>
                </a:r>
                <a:r>
                  <a:rPr lang="en-US" sz="1200" b="0" i="0">
                    <a:latin typeface="Cambria Math" panose="02040503050406030204" pitchFamily="18" charset="0"/>
                  </a:rPr>
                  <a:t>1</a:t>
                </a:r>
                <a:r>
                  <a:rPr lang="en-SG" sz="1200" b="0" i="0">
                    <a:latin typeface="Cambria Math" panose="02040503050406030204" pitchFamily="18" charset="0"/>
                  </a:rPr>
                  <a:t>0</a:t>
                </a:r>
                <a:r>
                  <a:rPr lang="en-GB" sz="1200" b="0" i="0">
                    <a:latin typeface="Cambria Math"/>
                  </a:rPr>
                  <a:t>0</a:t>
                </a:r>
                <a:r>
                  <a:rPr lang="en-US" b="0" baseline="0" dirty="0"/>
                  <a:t> </a:t>
                </a:r>
                <a:r>
                  <a:rPr lang="en-GB" sz="1200" kern="1200" baseline="0" dirty="0">
                    <a:solidFill>
                      <a:schemeClr val="tx1"/>
                    </a:solidFill>
                    <a:effectLst/>
                    <a:latin typeface="+mn-lt"/>
                    <a:ea typeface="+mn-ea"/>
                    <a:cs typeface="+mn-cs"/>
                  </a:rPr>
                  <a:t>, </a:t>
                </a:r>
                <a:r>
                  <a:rPr lang="en-SG" sz="1200" b="0" i="0">
                    <a:latin typeface="Cambria Math" panose="02040503050406030204" pitchFamily="18" charset="0"/>
                  </a:rPr>
                  <a:t>3</a:t>
                </a:r>
                <a:r>
                  <a:rPr lang="en-GB" sz="1200" b="0" i="0">
                    <a:latin typeface="Cambria Math" panose="02040503050406030204" pitchFamily="18" charset="0"/>
                  </a:rPr>
                  <a:t>/</a:t>
                </a:r>
                <a:r>
                  <a:rPr lang="en-SG" sz="1200" b="0" i="0">
                    <a:latin typeface="Cambria Math" panose="02040503050406030204" pitchFamily="18" charset="0"/>
                  </a:rPr>
                  <a:t>2</a:t>
                </a:r>
                <a:r>
                  <a:rPr lang="en-GB" sz="1200" b="0" i="0">
                    <a:latin typeface="Cambria Math"/>
                  </a:rPr>
                  <a:t>0</a:t>
                </a:r>
                <a:r>
                  <a:rPr lang="en-US" b="0" baseline="0" dirty="0"/>
                  <a:t> </a:t>
                </a:r>
                <a:r>
                  <a:rPr lang="en-GB" sz="1200" kern="1200" baseline="0" dirty="0">
                    <a:solidFill>
                      <a:schemeClr val="tx1"/>
                    </a:solidFill>
                    <a:effectLst/>
                    <a:latin typeface="+mn-lt"/>
                    <a:ea typeface="+mn-ea"/>
                    <a:cs typeface="+mn-cs"/>
                  </a:rPr>
                  <a:t>, </a:t>
                </a:r>
                <a:r>
                  <a:rPr lang="en-SG" sz="1200" b="0" i="0">
                    <a:latin typeface="Cambria Math" panose="02040503050406030204" pitchFamily="18" charset="0"/>
                  </a:rPr>
                  <a:t>6</a:t>
                </a:r>
                <a:r>
                  <a:rPr lang="en-GB" sz="1200" b="0" i="0">
                    <a:latin typeface="Cambria Math" panose="02040503050406030204" pitchFamily="18" charset="0"/>
                  </a:rPr>
                  <a:t>/</a:t>
                </a:r>
                <a:r>
                  <a:rPr lang="en-SG" sz="1200" b="0" i="0">
                    <a:latin typeface="Cambria Math" panose="02040503050406030204" pitchFamily="18" charset="0"/>
                  </a:rPr>
                  <a:t>5</a:t>
                </a:r>
                <a:r>
                  <a:rPr lang="en-GB" sz="1200" b="0" i="0">
                    <a:latin typeface="Cambria Math"/>
                  </a:rPr>
                  <a:t>0</a:t>
                </a:r>
                <a:r>
                  <a:rPr lang="en-US" b="0" baseline="0" dirty="0"/>
                  <a:t> </a:t>
                </a:r>
                <a:r>
                  <a:rPr lang="en-GB" sz="1200" b="0" kern="1200" baseline="0" dirty="0">
                    <a:solidFill>
                      <a:schemeClr val="tx1"/>
                    </a:solidFill>
                    <a:effectLst/>
                    <a:latin typeface="+mn-lt"/>
                    <a:ea typeface="+mn-ea"/>
                    <a:cs typeface="+mn-cs"/>
                  </a:rPr>
                  <a:t> etc.)</a:t>
                </a: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Ask learners what percentage of the picture is coloured. How do they write this percentage a decimal? </a:t>
                </a:r>
                <a:endParaRPr lang="en-GB" sz="1200" kern="1200" dirty="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3948557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Tutor may ask</a:t>
            </a:r>
            <a:r>
              <a:rPr lang="en-GB" sz="1200" kern="1200" baseline="0" dirty="0">
                <a:solidFill>
                  <a:schemeClr val="tx1"/>
                </a:solidFill>
                <a:effectLst/>
                <a:latin typeface="+mn-lt"/>
                <a:ea typeface="+mn-ea"/>
                <a:cs typeface="+mn-cs"/>
              </a:rPr>
              <a:t> learners what this is as a fraction. 5/100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What is percent out of? 100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So what is this as a percent? 5%</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Tutor asks whole class: if 50% is 0.5 then what is 5% as a decimal?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775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Encourage learners to discuss in pairs. Ask learners to write their explanations on mini whiteboards.</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1586622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some pairs to share their explanations. </a:t>
            </a:r>
            <a:r>
              <a:rPr lang="en-US" baseline="0" dirty="0"/>
              <a:t>Refer back to the 100-grid to help explain, if necessary, especially for the 1/3, as this is a very common misconception.</a:t>
            </a:r>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149604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learners to discuss in pairs. Ask learners to write their explanations on mini whiteboards.</a:t>
            </a:r>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195099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some pairs to share their explanations. </a:t>
            </a:r>
            <a:r>
              <a:rPr lang="en-US" baseline="0" dirty="0"/>
              <a:t>Again, use the 100 grid to help explain that 63% is 63/100, which is 0.63 as a decimal.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342024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8144BD-0A74-C343-84B2-D8F01B20524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323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4/20/2023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4/20/2023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4/20/2023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4/20/2023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4/20/2023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K" smtClean="0"/>
              <a:t>04/20/2023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K" smtClean="0"/>
              <a:t>‹#›</a:t>
            </a:fld>
            <a:endParaRPr lang="en-US"/>
          </a:p>
        </p:txBody>
      </p:sp>
    </p:spTree>
    <p:extLst>
      <p:ext uri="{BB962C8B-B14F-4D97-AF65-F5344CB8AC3E}">
        <p14:creationId xmlns:p14="http://schemas.microsoft.com/office/powerpoint/2010/main" val="284034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K" smtClean="0"/>
              <a:t>04/20/2023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K" smtClean="0"/>
              <a:t>‹#›</a:t>
            </a:fld>
            <a:endParaRPr lang="en-US"/>
          </a:p>
        </p:txBody>
      </p:sp>
    </p:spTree>
    <p:extLst>
      <p:ext uri="{BB962C8B-B14F-4D97-AF65-F5344CB8AC3E}">
        <p14:creationId xmlns:p14="http://schemas.microsoft.com/office/powerpoint/2010/main" val="1177091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K" smtClean="0"/>
              <a:t>04/20/2023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K" smtClean="0"/>
              <a:t>‹#›</a:t>
            </a:fld>
            <a:endParaRPr lang="en-US"/>
          </a:p>
        </p:txBody>
      </p:sp>
    </p:spTree>
    <p:extLst>
      <p:ext uri="{BB962C8B-B14F-4D97-AF65-F5344CB8AC3E}">
        <p14:creationId xmlns:p14="http://schemas.microsoft.com/office/powerpoint/2010/main" val="1419994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K" smtClean="0"/>
              <a:t>04/20/2023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K" smtClean="0"/>
              <a:t>‹#›</a:t>
            </a:fld>
            <a:endParaRPr lang="en-US"/>
          </a:p>
        </p:txBody>
      </p:sp>
    </p:spTree>
    <p:extLst>
      <p:ext uri="{BB962C8B-B14F-4D97-AF65-F5344CB8AC3E}">
        <p14:creationId xmlns:p14="http://schemas.microsoft.com/office/powerpoint/2010/main" val="785179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K" smtClean="0"/>
              <a:t>04/20/2023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K" smtClean="0"/>
              <a:t>‹#›</a:t>
            </a:fld>
            <a:endParaRPr lang="en-US"/>
          </a:p>
        </p:txBody>
      </p:sp>
    </p:spTree>
    <p:extLst>
      <p:ext uri="{BB962C8B-B14F-4D97-AF65-F5344CB8AC3E}">
        <p14:creationId xmlns:p14="http://schemas.microsoft.com/office/powerpoint/2010/main" val="322630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4/20/2023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K" smtClean="0"/>
              <a:t>04/20/2023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K" smtClean="0"/>
              <a:t>‹#›</a:t>
            </a:fld>
            <a:endParaRPr lang="en-US"/>
          </a:p>
        </p:txBody>
      </p:sp>
    </p:spTree>
    <p:extLst>
      <p:ext uri="{BB962C8B-B14F-4D97-AF65-F5344CB8AC3E}">
        <p14:creationId xmlns:p14="http://schemas.microsoft.com/office/powerpoint/2010/main" val="3894550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K" smtClean="0"/>
              <a:t>04/20/2023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K" smtClean="0"/>
              <a:t>‹#›</a:t>
            </a:fld>
            <a:endParaRPr lang="en-US"/>
          </a:p>
        </p:txBody>
      </p:sp>
    </p:spTree>
    <p:extLst>
      <p:ext uri="{BB962C8B-B14F-4D97-AF65-F5344CB8AC3E}">
        <p14:creationId xmlns:p14="http://schemas.microsoft.com/office/powerpoint/2010/main" val="3856723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K" smtClean="0"/>
              <a:t>04/20/2023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K" smtClean="0"/>
              <a:t>‹#›</a:t>
            </a:fld>
            <a:endParaRPr lang="en-US"/>
          </a:p>
        </p:txBody>
      </p:sp>
    </p:spTree>
    <p:extLst>
      <p:ext uri="{BB962C8B-B14F-4D97-AF65-F5344CB8AC3E}">
        <p14:creationId xmlns:p14="http://schemas.microsoft.com/office/powerpoint/2010/main" val="1071574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K" smtClean="0"/>
              <a:t>04/20/2023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K" smtClean="0"/>
              <a:t>‹#›</a:t>
            </a:fld>
            <a:endParaRPr lang="en-US"/>
          </a:p>
        </p:txBody>
      </p:sp>
    </p:spTree>
    <p:extLst>
      <p:ext uri="{BB962C8B-B14F-4D97-AF65-F5344CB8AC3E}">
        <p14:creationId xmlns:p14="http://schemas.microsoft.com/office/powerpoint/2010/main" val="2013933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K" smtClean="0"/>
              <a:t>04/20/2023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K" smtClean="0"/>
              <a:t>‹#›</a:t>
            </a:fld>
            <a:endParaRPr lang="en-US"/>
          </a:p>
        </p:txBody>
      </p:sp>
    </p:spTree>
    <p:extLst>
      <p:ext uri="{BB962C8B-B14F-4D97-AF65-F5344CB8AC3E}">
        <p14:creationId xmlns:p14="http://schemas.microsoft.com/office/powerpoint/2010/main" val="1050033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K" smtClean="0"/>
              <a:t>04/20/2023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K" smtClean="0"/>
              <a:t>‹#›</a:t>
            </a:fld>
            <a:endParaRPr lang="en-US"/>
          </a:p>
        </p:txBody>
      </p:sp>
    </p:spTree>
    <p:extLst>
      <p:ext uri="{BB962C8B-B14F-4D97-AF65-F5344CB8AC3E}">
        <p14:creationId xmlns:p14="http://schemas.microsoft.com/office/powerpoint/2010/main" val="2656276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4/20/2023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072003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4/20/2023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99605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4/20/2023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827250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4/20/2023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762137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4/20/2023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213987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4/20/2023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76102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4/20/2023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740583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4/20/2023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536138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4/20/2023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907900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4/20/2023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25384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4/20/2023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685007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4/20/2023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0068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4/20/2023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05247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4/20/2023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4/20/2023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4/20/2023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4/20/2023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4/20/2023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4C01E3-789F-164C-A668-09207D43FCA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10906298" y="6356350"/>
            <a:ext cx="447502"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408192"/>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4/20/2023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K" smtClean="0"/>
              <a:t>04/20/2023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K" smtClean="0"/>
              <a:t>‹#›</a:t>
            </a:fld>
            <a:endParaRPr lang="en-US"/>
          </a:p>
        </p:txBody>
      </p:sp>
    </p:spTree>
    <p:extLst>
      <p:ext uri="{BB962C8B-B14F-4D97-AF65-F5344CB8AC3E}">
        <p14:creationId xmlns:p14="http://schemas.microsoft.com/office/powerpoint/2010/main" val="26828054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4/20/2023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8715008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5.png"/><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2.png"/><Relationship Id="rId3" Type="http://schemas.openxmlformats.org/officeDocument/2006/relationships/image" Target="../media/image36.png"/><Relationship Id="rId7" Type="http://schemas.openxmlformats.org/officeDocument/2006/relationships/image" Target="../media/image49.png"/><Relationship Id="rId12"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00.png"/><Relationship Id="rId10" Type="http://schemas.openxmlformats.org/officeDocument/2006/relationships/image" Target="../media/image490.png"/><Relationship Id="rId4" Type="http://schemas.openxmlformats.org/officeDocument/2006/relationships/image" Target="../media/image37.svg"/><Relationship Id="rId9" Type="http://schemas.openxmlformats.org/officeDocument/2006/relationships/image" Target="../media/image480.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37.sv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37.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7.png"/></Relationships>
</file>

<file path=ppt/slides/_rels/slide20.xml.rels><?xml version="1.0" encoding="UTF-8" standalone="yes"?>
<Relationships xmlns="http://schemas.openxmlformats.org/package/2006/relationships"><Relationship Id="rId8" Type="http://schemas.openxmlformats.org/officeDocument/2006/relationships/image" Target="../media/image410.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360.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00.png"/><Relationship Id="rId7"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37.sv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2.png"/><Relationship Id="rId4" Type="http://schemas.openxmlformats.org/officeDocument/2006/relationships/image" Target="../media/image250.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50.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5"/>
            <a:ext cx="9144000" cy="1622649"/>
          </a:xfrm>
          <a:solidFill>
            <a:schemeClr val="accent1"/>
          </a:solidFill>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11: </a:t>
            </a:r>
            <a:br>
              <a:rPr lang="en-US"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Work with equivalent fractions, decimals and percentages Level 1</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AAEF5-C690-5D4B-B5C7-510283CCFE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280612"/>
            <a:ext cx="9144000" cy="2601787"/>
          </a:xfrm>
          <a:ln w="38100">
            <a:solidFill>
              <a:schemeClr val="accent1"/>
            </a:solidFill>
          </a:ln>
        </p:spPr>
        <p:txBody>
          <a:bodyPr>
            <a:normAutofit fontScale="92500" lnSpcReduction="2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Convert between a decimal and fraction and percentage where the denominator is a factor of 10 or 100</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Understand and use equivalences between common fractions, decimals and percentages (FDP)</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Order FDP amounts by understanding place value </a:t>
            </a: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198372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F8617F56-4453-4DFC-978A-4B87B5EF914E}"/>
              </a:ext>
            </a:extLst>
          </p:cNvPr>
          <p:cNvSpPr txBox="1">
            <a:spLocks/>
          </p:cNvSpPr>
          <p:nvPr/>
        </p:nvSpPr>
        <p:spPr>
          <a:xfrm>
            <a:off x="1814647" y="96841"/>
            <a:ext cx="74134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is place</a:t>
            </a:r>
            <a:r>
              <a:rPr kumimoji="0" lang="en-US" sz="3600" b="1"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value?</a:t>
            </a:r>
            <a:endParaRPr lang="en-US" sz="3600" b="1" dirty="0">
              <a:solidFill>
                <a:schemeClr val="accent1"/>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6E2FB615-0021-48A3-EC1E-52DEDEAB20E1}"/>
              </a:ext>
            </a:extLst>
          </p:cNvPr>
          <p:cNvGrpSpPr/>
          <p:nvPr/>
        </p:nvGrpSpPr>
        <p:grpSpPr>
          <a:xfrm>
            <a:off x="-94592" y="0"/>
            <a:ext cx="2190009" cy="1923564"/>
            <a:chOff x="-94592" y="0"/>
            <a:chExt cx="2190009" cy="1923564"/>
          </a:xfrm>
        </p:grpSpPr>
        <p:sp>
          <p:nvSpPr>
            <p:cNvPr id="27" name="Isosceles Triangle 26">
              <a:extLst>
                <a:ext uri="{FF2B5EF4-FFF2-40B4-BE49-F238E27FC236}">
                  <a16:creationId xmlns:a16="http://schemas.microsoft.com/office/drawing/2014/main" id="{C901B7C4-C1F2-A95D-4D91-8F1FB15A7AE3}"/>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32EFBF3-FFEE-9307-3D6A-806828AB12AD}"/>
                </a:ext>
              </a:extLst>
            </p:cNvPr>
            <p:cNvSpPr txBox="1"/>
            <p:nvPr/>
          </p:nvSpPr>
          <p:spPr>
            <a:xfrm>
              <a:off x="-94592" y="123231"/>
              <a:ext cx="180385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sp>
        <p:nvSpPr>
          <p:cNvPr id="30" name="Slide Number Placeholder 5">
            <a:extLst>
              <a:ext uri="{FF2B5EF4-FFF2-40B4-BE49-F238E27FC236}">
                <a16:creationId xmlns:a16="http://schemas.microsoft.com/office/drawing/2014/main" id="{BCA868B2-AE9E-CA0B-CCED-5DEA8969A0B7}"/>
              </a:ext>
            </a:extLst>
          </p:cNvPr>
          <p:cNvSpPr txBox="1">
            <a:spLocks/>
          </p:cNvSpPr>
          <p:nvPr/>
        </p:nvSpPr>
        <p:spPr>
          <a:xfrm>
            <a:off x="10906298" y="6356350"/>
            <a:ext cx="44750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10</a:t>
            </a:fld>
            <a:endParaRPr lang="en-US" dirty="0"/>
          </a:p>
        </p:txBody>
      </p:sp>
      <p:sp>
        <p:nvSpPr>
          <p:cNvPr id="16" name="Slide Number Placeholder 3">
            <a:extLst>
              <a:ext uri="{FF2B5EF4-FFF2-40B4-BE49-F238E27FC236}">
                <a16:creationId xmlns:a16="http://schemas.microsoft.com/office/drawing/2014/main" id="{AC72B018-70ED-447F-13F1-D51D0F2B300C}"/>
              </a:ext>
            </a:extLst>
          </p:cNvPr>
          <p:cNvSpPr>
            <a:spLocks noGrp="1"/>
          </p:cNvSpPr>
          <p:nvPr>
            <p:ph type="sldNum" sz="quarter" idx="12"/>
          </p:nvPr>
        </p:nvSpPr>
        <p:spPr>
          <a:xfrm>
            <a:off x="8610600" y="6356350"/>
            <a:ext cx="2743200" cy="365125"/>
          </a:xfrm>
        </p:spPr>
        <p:txBody>
          <a:bodyPr/>
          <a:lstStyle/>
          <a:p>
            <a:fld id="{892959B6-490E-A144-8C7C-88267F972F69}" type="slidenum">
              <a:rPr lang="en-US" smtClean="0"/>
              <a:t>10</a:t>
            </a:fld>
            <a:endParaRPr lang="en-US" dirty="0"/>
          </a:p>
        </p:txBody>
      </p:sp>
      <p:sp>
        <p:nvSpPr>
          <p:cNvPr id="17" name="Cloud Callout 1">
            <a:extLst>
              <a:ext uri="{FF2B5EF4-FFF2-40B4-BE49-F238E27FC236}">
                <a16:creationId xmlns:a16="http://schemas.microsoft.com/office/drawing/2014/main" id="{73E3ECC5-CD04-DA32-B705-91392EF5C0F3}"/>
              </a:ext>
            </a:extLst>
          </p:cNvPr>
          <p:cNvSpPr/>
          <p:nvPr/>
        </p:nvSpPr>
        <p:spPr>
          <a:xfrm>
            <a:off x="2593573" y="1131828"/>
            <a:ext cx="2690949" cy="1619184"/>
          </a:xfrm>
          <a:prstGeom prst="cloudCallout">
            <a:avLst>
              <a:gd name="adj1" fmla="val 33449"/>
              <a:gd name="adj2" fmla="val 101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0.63</a:t>
            </a:r>
          </a:p>
        </p:txBody>
      </p:sp>
      <p:sp>
        <p:nvSpPr>
          <p:cNvPr id="18" name="TextBox 17">
            <a:extLst>
              <a:ext uri="{FF2B5EF4-FFF2-40B4-BE49-F238E27FC236}">
                <a16:creationId xmlns:a16="http://schemas.microsoft.com/office/drawing/2014/main" id="{565A8B1F-796C-BE7D-6CCF-9DA8FDE6D81D}"/>
              </a:ext>
            </a:extLst>
          </p:cNvPr>
          <p:cNvSpPr txBox="1"/>
          <p:nvPr/>
        </p:nvSpPr>
        <p:spPr>
          <a:xfrm>
            <a:off x="807334" y="5789660"/>
            <a:ext cx="11181806"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What is misleading about saying ‘zero point sixty-three’?</a:t>
            </a:r>
          </a:p>
        </p:txBody>
      </p:sp>
      <p:sp>
        <p:nvSpPr>
          <p:cNvPr id="20" name="Cloud Callout 14">
            <a:extLst>
              <a:ext uri="{FF2B5EF4-FFF2-40B4-BE49-F238E27FC236}">
                <a16:creationId xmlns:a16="http://schemas.microsoft.com/office/drawing/2014/main" id="{0E4CCCF0-4638-0F99-71BB-7C78E0B10707}"/>
              </a:ext>
            </a:extLst>
          </p:cNvPr>
          <p:cNvSpPr/>
          <p:nvPr/>
        </p:nvSpPr>
        <p:spPr>
          <a:xfrm>
            <a:off x="6290147" y="1064950"/>
            <a:ext cx="5805129" cy="2218950"/>
          </a:xfrm>
          <a:prstGeom prst="cloudCallout">
            <a:avLst>
              <a:gd name="adj1" fmla="val -26009"/>
              <a:gd name="adj2" fmla="val 77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What does she mean?</a:t>
            </a:r>
          </a:p>
          <a:p>
            <a:pPr algn="ctr"/>
            <a:r>
              <a:rPr lang="en-GB" sz="2800" dirty="0">
                <a:latin typeface="Arial" panose="020B0604020202020204" pitchFamily="34" charset="0"/>
                <a:cs typeface="Arial" panose="020B0604020202020204" pitchFamily="34" charset="0"/>
              </a:rPr>
              <a:t>Sixty-three tenths?</a:t>
            </a:r>
          </a:p>
          <a:p>
            <a:pPr algn="ctr"/>
            <a:r>
              <a:rPr lang="en-GB" sz="2800" dirty="0">
                <a:latin typeface="Arial" panose="020B0604020202020204" pitchFamily="34" charset="0"/>
                <a:cs typeface="Arial" panose="020B0604020202020204" pitchFamily="34" charset="0"/>
              </a:rPr>
              <a:t>Sixty-three hundredths?</a:t>
            </a:r>
          </a:p>
        </p:txBody>
      </p:sp>
      <p:sp>
        <p:nvSpPr>
          <p:cNvPr id="21" name="Oval Callout 18">
            <a:extLst>
              <a:ext uri="{FF2B5EF4-FFF2-40B4-BE49-F238E27FC236}">
                <a16:creationId xmlns:a16="http://schemas.microsoft.com/office/drawing/2014/main" id="{A0F32BD5-FB97-614F-1B3D-08BAD1C6EE07}"/>
              </a:ext>
            </a:extLst>
          </p:cNvPr>
          <p:cNvSpPr/>
          <p:nvPr/>
        </p:nvSpPr>
        <p:spPr>
          <a:xfrm>
            <a:off x="162141" y="2614187"/>
            <a:ext cx="3750129" cy="1590265"/>
          </a:xfrm>
          <a:prstGeom prst="wedgeEllipseCallout">
            <a:avLst>
              <a:gd name="adj1" fmla="val 67125"/>
              <a:gd name="adj2" fmla="val 4426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pPr algn="ctr"/>
            <a:r>
              <a:rPr lang="en-GB" sz="2800" dirty="0">
                <a:solidFill>
                  <a:schemeClr val="tx1"/>
                </a:solidFill>
                <a:latin typeface="Arial" panose="020B0604020202020204" pitchFamily="34" charset="0"/>
                <a:cs typeface="Arial" panose="020B0604020202020204" pitchFamily="34" charset="0"/>
              </a:rPr>
              <a:t>My number is zero point </a:t>
            </a:r>
          </a:p>
          <a:p>
            <a:pPr algn="ctr"/>
            <a:r>
              <a:rPr lang="en-GB" sz="2800" dirty="0">
                <a:solidFill>
                  <a:schemeClr val="tx1"/>
                </a:solidFill>
                <a:latin typeface="Arial" panose="020B0604020202020204" pitchFamily="34" charset="0"/>
                <a:cs typeface="Arial" panose="020B0604020202020204" pitchFamily="34" charset="0"/>
              </a:rPr>
              <a:t>sixty-three.</a:t>
            </a:r>
          </a:p>
          <a:p>
            <a:pPr algn="ctr"/>
            <a:endParaRPr lang="en-GB" dirty="0"/>
          </a:p>
        </p:txBody>
      </p:sp>
      <p:pic>
        <p:nvPicPr>
          <p:cNvPr id="3" name="Picture 2">
            <a:extLst>
              <a:ext uri="{FF2B5EF4-FFF2-40B4-BE49-F238E27FC236}">
                <a16:creationId xmlns:a16="http://schemas.microsoft.com/office/drawing/2014/main" id="{62C77160-1D25-8D65-1B75-442727B869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68505" y="3718422"/>
            <a:ext cx="665407" cy="1958467"/>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57E63C35-E866-7D74-F0F8-9914D71E0E0D}"/>
              </a:ext>
            </a:extLst>
          </p:cNvPr>
          <p:cNvPicPr>
            <a:picLocks noChangeAspect="1"/>
          </p:cNvPicPr>
          <p:nvPr/>
        </p:nvPicPr>
        <p:blipFill>
          <a:blip r:embed="rId4"/>
          <a:stretch>
            <a:fillRect/>
          </a:stretch>
        </p:blipFill>
        <p:spPr>
          <a:xfrm>
            <a:off x="6560507" y="3718421"/>
            <a:ext cx="983566" cy="1958467"/>
          </a:xfrm>
          <a:prstGeom prst="rect">
            <a:avLst/>
          </a:prstGeom>
        </p:spPr>
      </p:pic>
    </p:spTree>
    <p:extLst>
      <p:ext uri="{BB962C8B-B14F-4D97-AF65-F5344CB8AC3E}">
        <p14:creationId xmlns:p14="http://schemas.microsoft.com/office/powerpoint/2010/main" val="327376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F8617F56-4453-4DFC-978A-4B87B5EF914E}"/>
              </a:ext>
            </a:extLst>
          </p:cNvPr>
          <p:cNvSpPr txBox="1">
            <a:spLocks/>
          </p:cNvSpPr>
          <p:nvPr/>
        </p:nvSpPr>
        <p:spPr>
          <a:xfrm>
            <a:off x="1814647" y="96841"/>
            <a:ext cx="74134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W</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hat is this? (1)</a:t>
            </a:r>
            <a:endParaRPr lang="en-US" sz="3600" b="1" dirty="0">
              <a:solidFill>
                <a:schemeClr val="accent1"/>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6E2FB615-0021-48A3-EC1E-52DEDEAB20E1}"/>
              </a:ext>
            </a:extLst>
          </p:cNvPr>
          <p:cNvGrpSpPr/>
          <p:nvPr/>
        </p:nvGrpSpPr>
        <p:grpSpPr>
          <a:xfrm>
            <a:off x="-94592" y="0"/>
            <a:ext cx="2190009" cy="1923564"/>
            <a:chOff x="-94592" y="0"/>
            <a:chExt cx="2190009" cy="1923564"/>
          </a:xfrm>
        </p:grpSpPr>
        <p:sp>
          <p:nvSpPr>
            <p:cNvPr id="27" name="Isosceles Triangle 26">
              <a:extLst>
                <a:ext uri="{FF2B5EF4-FFF2-40B4-BE49-F238E27FC236}">
                  <a16:creationId xmlns:a16="http://schemas.microsoft.com/office/drawing/2014/main" id="{C901B7C4-C1F2-A95D-4D91-8F1FB15A7AE3}"/>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32EFBF3-FFEE-9307-3D6A-806828AB12AD}"/>
                </a:ext>
              </a:extLst>
            </p:cNvPr>
            <p:cNvSpPr txBox="1"/>
            <p:nvPr/>
          </p:nvSpPr>
          <p:spPr>
            <a:xfrm>
              <a:off x="-94592" y="123231"/>
              <a:ext cx="180385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30" name="Slide Number Placeholder 5">
            <a:extLst>
              <a:ext uri="{FF2B5EF4-FFF2-40B4-BE49-F238E27FC236}">
                <a16:creationId xmlns:a16="http://schemas.microsoft.com/office/drawing/2014/main" id="{BCA868B2-AE9E-CA0B-CCED-5DEA8969A0B7}"/>
              </a:ext>
            </a:extLst>
          </p:cNvPr>
          <p:cNvSpPr txBox="1">
            <a:spLocks/>
          </p:cNvSpPr>
          <p:nvPr/>
        </p:nvSpPr>
        <p:spPr>
          <a:xfrm>
            <a:off x="10906298" y="6356350"/>
            <a:ext cx="44750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11</a:t>
            </a:fld>
            <a:endParaRPr lang="en-US" dirty="0"/>
          </a:p>
        </p:txBody>
      </p:sp>
      <p:sp>
        <p:nvSpPr>
          <p:cNvPr id="31" name="Oval Callout 18">
            <a:extLst>
              <a:ext uri="{FF2B5EF4-FFF2-40B4-BE49-F238E27FC236}">
                <a16:creationId xmlns:a16="http://schemas.microsoft.com/office/drawing/2014/main" id="{012F12C6-C1C1-F0F7-84FB-2A9348B60EB7}"/>
              </a:ext>
            </a:extLst>
          </p:cNvPr>
          <p:cNvSpPr/>
          <p:nvPr/>
        </p:nvSpPr>
        <p:spPr>
          <a:xfrm>
            <a:off x="2388232" y="4738620"/>
            <a:ext cx="3017520" cy="1136468"/>
          </a:xfrm>
          <a:prstGeom prst="wedgeEllipseCallout">
            <a:avLst>
              <a:gd name="adj1" fmla="val -26460"/>
              <a:gd name="adj2" fmla="val -6968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312CE68-2FBE-C62E-8CB8-207009494D0B}"/>
                  </a:ext>
                </a:extLst>
              </p:cNvPr>
              <p:cNvSpPr txBox="1"/>
              <p:nvPr/>
            </p:nvSpPr>
            <p:spPr>
              <a:xfrm>
                <a:off x="3639542" y="5238532"/>
                <a:ext cx="633446" cy="612704"/>
              </a:xfrm>
              <a:prstGeom prst="rect">
                <a:avLst/>
              </a:prstGeom>
              <a:noFill/>
            </p:spPr>
            <p:txBody>
              <a:bodyPr wrap="non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m:t>
                          </m:r>
                        </m:num>
                        <m:den>
                          <m:r>
                            <a:rPr lang="en-GB" i="1">
                              <a:latin typeface="Cambria Math"/>
                            </a:rPr>
                            <m:t>10</m:t>
                          </m:r>
                          <m:r>
                            <a:rPr lang="en-GB" b="0" i="1" smtClean="0">
                              <a:latin typeface="Cambria Math" panose="02040503050406030204" pitchFamily="18" charset="0"/>
                            </a:rPr>
                            <m:t>0</m:t>
                          </m:r>
                        </m:den>
                      </m:f>
                    </m:oMath>
                  </m:oMathPara>
                </a14:m>
                <a:endParaRPr lang="en-GB" dirty="0">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1312CE68-2FBE-C62E-8CB8-207009494D0B}"/>
                  </a:ext>
                </a:extLst>
              </p:cNvPr>
              <p:cNvSpPr txBox="1">
                <a:spLocks noRot="1" noChangeAspect="1" noMove="1" noResize="1" noEditPoints="1" noAdjustHandles="1" noChangeArrowheads="1" noChangeShapeType="1" noTextEdit="1"/>
              </p:cNvSpPr>
              <p:nvPr/>
            </p:nvSpPr>
            <p:spPr>
              <a:xfrm>
                <a:off x="3639542" y="5238532"/>
                <a:ext cx="633446" cy="612704"/>
              </a:xfrm>
              <a:prstGeom prst="rect">
                <a:avLst/>
              </a:prstGeom>
              <a:blipFill>
                <a:blip r:embed="rId5"/>
                <a:stretch>
                  <a:fillRect/>
                </a:stretch>
              </a:blipFill>
            </p:spPr>
            <p:txBody>
              <a:bodyPr/>
              <a:lstStyle/>
              <a:p>
                <a:r>
                  <a:rPr lang="en-GB">
                    <a:noFill/>
                  </a:rPr>
                  <a:t> </a:t>
                </a:r>
              </a:p>
            </p:txBody>
          </p:sp>
        </mc:Fallback>
      </mc:AlternateContent>
      <p:sp>
        <p:nvSpPr>
          <p:cNvPr id="33" name="TextBox 32">
            <a:extLst>
              <a:ext uri="{FF2B5EF4-FFF2-40B4-BE49-F238E27FC236}">
                <a16:creationId xmlns:a16="http://schemas.microsoft.com/office/drawing/2014/main" id="{E95DFAB5-86D2-65D5-28B7-0DEE36926067}"/>
              </a:ext>
            </a:extLst>
          </p:cNvPr>
          <p:cNvSpPr txBox="1"/>
          <p:nvPr/>
        </p:nvSpPr>
        <p:spPr>
          <a:xfrm>
            <a:off x="2680830" y="4937522"/>
            <a:ext cx="272492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This is whole, so it is… </a:t>
            </a:r>
          </a:p>
        </p:txBody>
      </p:sp>
      <p:sp>
        <p:nvSpPr>
          <p:cNvPr id="34" name="Oval Callout 24">
            <a:extLst>
              <a:ext uri="{FF2B5EF4-FFF2-40B4-BE49-F238E27FC236}">
                <a16:creationId xmlns:a16="http://schemas.microsoft.com/office/drawing/2014/main" id="{0960E955-8ED9-8638-7B9B-3CA7391401CD}"/>
              </a:ext>
            </a:extLst>
          </p:cNvPr>
          <p:cNvSpPr/>
          <p:nvPr/>
        </p:nvSpPr>
        <p:spPr>
          <a:xfrm>
            <a:off x="7722795" y="4781206"/>
            <a:ext cx="2431269" cy="1136468"/>
          </a:xfrm>
          <a:prstGeom prst="wedgeEllipseCallout">
            <a:avLst>
              <a:gd name="adj1" fmla="val -37283"/>
              <a:gd name="adj2" fmla="val -6163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09D3AC6A-4D6B-FC12-690C-07968516AE74}"/>
              </a:ext>
            </a:extLst>
          </p:cNvPr>
          <p:cNvSpPr txBox="1"/>
          <p:nvPr/>
        </p:nvSpPr>
        <p:spPr>
          <a:xfrm>
            <a:off x="7849984" y="5152138"/>
            <a:ext cx="253964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One tenth  = </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E1120F9-500E-B258-D45E-D0323F8746C9}"/>
                  </a:ext>
                </a:extLst>
              </p:cNvPr>
              <p:cNvSpPr txBox="1"/>
              <p:nvPr/>
            </p:nvSpPr>
            <p:spPr>
              <a:xfrm>
                <a:off x="9240222" y="5031162"/>
                <a:ext cx="633446" cy="612704"/>
              </a:xfrm>
              <a:prstGeom prst="rect">
                <a:avLst/>
              </a:prstGeom>
              <a:noFill/>
            </p:spPr>
            <p:txBody>
              <a:bodyPr wrap="non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m:t>
                          </m:r>
                        </m:num>
                        <m:den>
                          <m:r>
                            <a:rPr lang="en-GB" i="1">
                              <a:latin typeface="Cambria Math"/>
                            </a:rPr>
                            <m:t>10</m:t>
                          </m:r>
                          <m:r>
                            <a:rPr lang="en-GB" b="0" i="1" smtClean="0">
                              <a:latin typeface="Cambria Math" panose="02040503050406030204" pitchFamily="18" charset="0"/>
                            </a:rPr>
                            <m:t>0</m:t>
                          </m:r>
                        </m:den>
                      </m:f>
                    </m:oMath>
                  </m:oMathPara>
                </a14:m>
                <a:endParaRPr lang="en-GB" dirty="0">
                  <a:latin typeface="Arial" panose="020B0604020202020204" pitchFamily="34" charset="0"/>
                  <a:cs typeface="Arial" panose="020B0604020202020204" pitchFamily="34" charset="0"/>
                </a:endParaRPr>
              </a:p>
            </p:txBody>
          </p:sp>
        </mc:Choice>
        <mc:Fallback xmlns="">
          <p:sp>
            <p:nvSpPr>
              <p:cNvPr id="36" name="TextBox 35">
                <a:extLst>
                  <a:ext uri="{FF2B5EF4-FFF2-40B4-BE49-F238E27FC236}">
                    <a16:creationId xmlns:a16="http://schemas.microsoft.com/office/drawing/2014/main" id="{2E1120F9-500E-B258-D45E-D0323F8746C9}"/>
                  </a:ext>
                </a:extLst>
              </p:cNvPr>
              <p:cNvSpPr txBox="1">
                <a:spLocks noRot="1" noChangeAspect="1" noMove="1" noResize="1" noEditPoints="1" noAdjustHandles="1" noChangeArrowheads="1" noChangeShapeType="1" noTextEdit="1"/>
              </p:cNvSpPr>
              <p:nvPr/>
            </p:nvSpPr>
            <p:spPr>
              <a:xfrm>
                <a:off x="9240222" y="5031162"/>
                <a:ext cx="633446" cy="612704"/>
              </a:xfrm>
              <a:prstGeom prst="rect">
                <a:avLst/>
              </a:prstGeom>
              <a:blipFill>
                <a:blip r:embed="rId6"/>
                <a:stretch>
                  <a:fillRect/>
                </a:stretch>
              </a:blipFill>
            </p:spPr>
            <p:txBody>
              <a:bodyPr/>
              <a:lstStyle/>
              <a:p>
                <a:r>
                  <a:rPr lang="en-GB">
                    <a:noFill/>
                  </a:rPr>
                  <a:t> </a:t>
                </a:r>
              </a:p>
            </p:txBody>
          </p:sp>
        </mc:Fallback>
      </mc:AlternateContent>
      <p:pic>
        <p:nvPicPr>
          <p:cNvPr id="5" name="Picture 4" descr="A ten by ten square grid.">
            <a:extLst>
              <a:ext uri="{FF2B5EF4-FFF2-40B4-BE49-F238E27FC236}">
                <a16:creationId xmlns:a16="http://schemas.microsoft.com/office/drawing/2014/main" id="{DA80F4A3-919C-C29E-29E5-697DD7192165}"/>
              </a:ext>
            </a:extLst>
          </p:cNvPr>
          <p:cNvPicPr>
            <a:picLocks noChangeAspect="1"/>
          </p:cNvPicPr>
          <p:nvPr/>
        </p:nvPicPr>
        <p:blipFill>
          <a:blip r:embed="rId7"/>
          <a:srcRect/>
          <a:stretch/>
        </p:blipFill>
        <p:spPr>
          <a:xfrm>
            <a:off x="2702791" y="1642986"/>
            <a:ext cx="2765438" cy="2765438"/>
          </a:xfrm>
          <a:prstGeom prst="rect">
            <a:avLst/>
          </a:prstGeom>
        </p:spPr>
      </p:pic>
      <p:pic>
        <p:nvPicPr>
          <p:cNvPr id="7" name="Picture 6" descr="Picture showing two rectangular columns of the same size, side by side. The left hand column is coloured pink. The right hand column is blue and made from ten identical squares, one on top of the other.">
            <a:extLst>
              <a:ext uri="{FF2B5EF4-FFF2-40B4-BE49-F238E27FC236}">
                <a16:creationId xmlns:a16="http://schemas.microsoft.com/office/drawing/2014/main" id="{9EBD7344-F59C-0756-DC72-C03816BB2817}"/>
              </a:ext>
            </a:extLst>
          </p:cNvPr>
          <p:cNvPicPr>
            <a:picLocks noChangeAspect="1"/>
          </p:cNvPicPr>
          <p:nvPr/>
        </p:nvPicPr>
        <p:blipFill>
          <a:blip r:embed="rId8"/>
          <a:stretch>
            <a:fillRect/>
          </a:stretch>
        </p:blipFill>
        <p:spPr>
          <a:xfrm>
            <a:off x="7849984" y="1649329"/>
            <a:ext cx="577485" cy="2759095"/>
          </a:xfrm>
          <a:prstGeom prst="rect">
            <a:avLst/>
          </a:prstGeom>
        </p:spPr>
      </p:pic>
    </p:spTree>
    <p:extLst>
      <p:ext uri="{BB962C8B-B14F-4D97-AF65-F5344CB8AC3E}">
        <p14:creationId xmlns:p14="http://schemas.microsoft.com/office/powerpoint/2010/main" val="98557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F8617F56-4453-4DFC-978A-4B87B5EF914E}"/>
              </a:ext>
            </a:extLst>
          </p:cNvPr>
          <p:cNvSpPr txBox="1">
            <a:spLocks/>
          </p:cNvSpPr>
          <p:nvPr/>
        </p:nvSpPr>
        <p:spPr>
          <a:xfrm>
            <a:off x="1814647" y="96841"/>
            <a:ext cx="74134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W</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hat is this? (2)</a:t>
            </a:r>
            <a:endParaRPr lang="en-US" sz="3600" b="1" dirty="0">
              <a:solidFill>
                <a:schemeClr val="accent1"/>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6E2FB615-0021-48A3-EC1E-52DEDEAB20E1}"/>
              </a:ext>
            </a:extLst>
          </p:cNvPr>
          <p:cNvGrpSpPr/>
          <p:nvPr/>
        </p:nvGrpSpPr>
        <p:grpSpPr>
          <a:xfrm>
            <a:off x="-94592" y="0"/>
            <a:ext cx="2190009" cy="1923564"/>
            <a:chOff x="-94592" y="0"/>
            <a:chExt cx="2190009" cy="1923564"/>
          </a:xfrm>
        </p:grpSpPr>
        <p:sp>
          <p:nvSpPr>
            <p:cNvPr id="27" name="Isosceles Triangle 26">
              <a:extLst>
                <a:ext uri="{FF2B5EF4-FFF2-40B4-BE49-F238E27FC236}">
                  <a16:creationId xmlns:a16="http://schemas.microsoft.com/office/drawing/2014/main" id="{C901B7C4-C1F2-A95D-4D91-8F1FB15A7AE3}"/>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32EFBF3-FFEE-9307-3D6A-806828AB12AD}"/>
                </a:ext>
              </a:extLst>
            </p:cNvPr>
            <p:cNvSpPr txBox="1"/>
            <p:nvPr/>
          </p:nvSpPr>
          <p:spPr>
            <a:xfrm>
              <a:off x="-94592" y="123231"/>
              <a:ext cx="180385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30" name="Slide Number Placeholder 5">
            <a:extLst>
              <a:ext uri="{FF2B5EF4-FFF2-40B4-BE49-F238E27FC236}">
                <a16:creationId xmlns:a16="http://schemas.microsoft.com/office/drawing/2014/main" id="{BCA868B2-AE9E-CA0B-CCED-5DEA8969A0B7}"/>
              </a:ext>
            </a:extLst>
          </p:cNvPr>
          <p:cNvSpPr txBox="1">
            <a:spLocks/>
          </p:cNvSpPr>
          <p:nvPr/>
        </p:nvSpPr>
        <p:spPr>
          <a:xfrm>
            <a:off x="10906298" y="6356350"/>
            <a:ext cx="44750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12</a:t>
            </a:fld>
            <a:endParaRPr lang="en-US" dirty="0"/>
          </a:p>
        </p:txBody>
      </p:sp>
      <p:graphicFrame>
        <p:nvGraphicFramePr>
          <p:cNvPr id="5" name="Table 4">
            <a:extLst>
              <a:ext uri="{FF2B5EF4-FFF2-40B4-BE49-F238E27FC236}">
                <a16:creationId xmlns:a16="http://schemas.microsoft.com/office/drawing/2014/main" id="{3186E517-4FAA-E9A1-2F77-2D87CFB512D5}"/>
              </a:ext>
            </a:extLst>
          </p:cNvPr>
          <p:cNvGraphicFramePr>
            <a:graphicFrameLocks noGrp="1"/>
          </p:cNvGraphicFramePr>
          <p:nvPr>
            <p:extLst>
              <p:ext uri="{D42A27DB-BD31-4B8C-83A1-F6EECF244321}">
                <p14:modId xmlns:p14="http://schemas.microsoft.com/office/powerpoint/2010/main" val="1811419686"/>
              </p:ext>
            </p:extLst>
          </p:nvPr>
        </p:nvGraphicFramePr>
        <p:xfrm>
          <a:off x="2765110" y="5120211"/>
          <a:ext cx="6792408" cy="1051768"/>
        </p:xfrm>
        <a:graphic>
          <a:graphicData uri="http://schemas.openxmlformats.org/drawingml/2006/table">
            <a:tbl>
              <a:tblPr firstRow="1" bandRow="1">
                <a:tableStyleId>{5940675A-B579-460E-94D1-54222C63F5DA}</a:tableStyleId>
              </a:tblPr>
              <a:tblGrid>
                <a:gridCol w="2264136">
                  <a:extLst>
                    <a:ext uri="{9D8B030D-6E8A-4147-A177-3AD203B41FA5}">
                      <a16:colId xmlns:a16="http://schemas.microsoft.com/office/drawing/2014/main" val="3065579301"/>
                    </a:ext>
                  </a:extLst>
                </a:gridCol>
                <a:gridCol w="2264136">
                  <a:extLst>
                    <a:ext uri="{9D8B030D-6E8A-4147-A177-3AD203B41FA5}">
                      <a16:colId xmlns:a16="http://schemas.microsoft.com/office/drawing/2014/main" val="1247557413"/>
                    </a:ext>
                  </a:extLst>
                </a:gridCol>
                <a:gridCol w="2264136">
                  <a:extLst>
                    <a:ext uri="{9D8B030D-6E8A-4147-A177-3AD203B41FA5}">
                      <a16:colId xmlns:a16="http://schemas.microsoft.com/office/drawing/2014/main" val="1177886695"/>
                    </a:ext>
                  </a:extLst>
                </a:gridCol>
              </a:tblGrid>
              <a:tr h="525884">
                <a:tc>
                  <a:txBody>
                    <a:bodyPr/>
                    <a:lstStyle/>
                    <a:p>
                      <a:pPr algn="ctr"/>
                      <a:r>
                        <a:rPr lang="en-GB" sz="2400" b="1" dirty="0">
                          <a:solidFill>
                            <a:schemeClr val="tx1"/>
                          </a:solidFill>
                          <a:latin typeface="Arial" panose="020B0604020202020204" pitchFamily="34" charset="0"/>
                          <a:cs typeface="Arial" panose="020B0604020202020204" pitchFamily="34" charset="0"/>
                        </a:rPr>
                        <a:t>Ones</a:t>
                      </a:r>
                    </a:p>
                  </a:txBody>
                  <a:tcPr/>
                </a:tc>
                <a:tc>
                  <a:txBody>
                    <a:bodyPr/>
                    <a:lstStyle/>
                    <a:p>
                      <a:pPr algn="ctr"/>
                      <a:r>
                        <a:rPr lang="en-GB" sz="2400" b="1" dirty="0">
                          <a:solidFill>
                            <a:schemeClr val="tx1"/>
                          </a:solidFill>
                          <a:latin typeface="Arial" panose="020B0604020202020204" pitchFamily="34" charset="0"/>
                          <a:cs typeface="Arial" panose="020B0604020202020204" pitchFamily="34" charset="0"/>
                        </a:rPr>
                        <a:t>Tenths</a:t>
                      </a:r>
                    </a:p>
                  </a:txBody>
                  <a:tcPr/>
                </a:tc>
                <a:tc>
                  <a:txBody>
                    <a:bodyPr/>
                    <a:lstStyle/>
                    <a:p>
                      <a:pPr algn="ctr"/>
                      <a:r>
                        <a:rPr lang="en-GB" sz="2400" b="1" dirty="0">
                          <a:solidFill>
                            <a:schemeClr val="tx1"/>
                          </a:solidFill>
                          <a:latin typeface="Arial" panose="020B0604020202020204" pitchFamily="34" charset="0"/>
                          <a:cs typeface="Arial" panose="020B0604020202020204" pitchFamily="34" charset="0"/>
                        </a:rPr>
                        <a:t>Hundredths</a:t>
                      </a:r>
                    </a:p>
                  </a:txBody>
                  <a:tcPr/>
                </a:tc>
                <a:extLst>
                  <a:ext uri="{0D108BD9-81ED-4DB2-BD59-A6C34878D82A}">
                    <a16:rowId xmlns:a16="http://schemas.microsoft.com/office/drawing/2014/main" val="1737464313"/>
                  </a:ext>
                </a:extLst>
              </a:tr>
              <a:tr h="525884">
                <a:tc>
                  <a:txBody>
                    <a:bodyPr/>
                    <a:lstStyle/>
                    <a:p>
                      <a:pPr algn="ctr"/>
                      <a:r>
                        <a:rPr lang="en-GB" dirty="0">
                          <a:latin typeface="Arial" panose="020B0604020202020204" pitchFamily="34" charset="0"/>
                          <a:cs typeface="Arial" panose="020B0604020202020204" pitchFamily="34" charset="0"/>
                        </a:rPr>
                        <a:t>2</a:t>
                      </a:r>
                    </a:p>
                  </a:txBody>
                  <a:tcPr/>
                </a:tc>
                <a:tc>
                  <a:txBody>
                    <a:bodyPr/>
                    <a:lstStyle/>
                    <a:p>
                      <a:pPr algn="ctr"/>
                      <a:r>
                        <a:rPr lang="en-GB" dirty="0">
                          <a:latin typeface="Arial" panose="020B0604020202020204" pitchFamily="34" charset="0"/>
                          <a:cs typeface="Arial" panose="020B0604020202020204" pitchFamily="34" charset="0"/>
                        </a:rPr>
                        <a:t>4</a:t>
                      </a:r>
                    </a:p>
                  </a:txBody>
                  <a:tcPr/>
                </a:tc>
                <a:tc>
                  <a:txBody>
                    <a:bodyPr/>
                    <a:lstStyle/>
                    <a:p>
                      <a:pPr algn="ctr"/>
                      <a:r>
                        <a:rPr lang="en-GB"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2103991667"/>
                  </a:ext>
                </a:extLst>
              </a:tr>
            </a:tbl>
          </a:graphicData>
        </a:graphic>
      </p:graphicFrame>
      <p:sp>
        <p:nvSpPr>
          <p:cNvPr id="6" name="Oval 5">
            <a:extLst>
              <a:ext uri="{FF2B5EF4-FFF2-40B4-BE49-F238E27FC236}">
                <a16:creationId xmlns:a16="http://schemas.microsoft.com/office/drawing/2014/main" id="{1D2001B6-9A8F-E833-6B43-DEDD5B702280}"/>
              </a:ext>
            </a:extLst>
          </p:cNvPr>
          <p:cNvSpPr/>
          <p:nvPr/>
        </p:nvSpPr>
        <p:spPr>
          <a:xfrm>
            <a:off x="4933405" y="5793801"/>
            <a:ext cx="182880" cy="20900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3945793F-3C65-98D1-0DD8-2D2CB957697D}"/>
              </a:ext>
            </a:extLst>
          </p:cNvPr>
          <p:cNvSpPr/>
          <p:nvPr/>
        </p:nvSpPr>
        <p:spPr>
          <a:xfrm>
            <a:off x="4933405" y="5286104"/>
            <a:ext cx="182880" cy="20900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9" name="Picture 8" descr="A ten by ten square grid.">
            <a:extLst>
              <a:ext uri="{FF2B5EF4-FFF2-40B4-BE49-F238E27FC236}">
                <a16:creationId xmlns:a16="http://schemas.microsoft.com/office/drawing/2014/main" id="{E0A8CFAF-829C-4983-6B60-BFFA33C5547D}"/>
              </a:ext>
            </a:extLst>
          </p:cNvPr>
          <p:cNvPicPr>
            <a:picLocks noChangeAspect="1"/>
          </p:cNvPicPr>
          <p:nvPr/>
        </p:nvPicPr>
        <p:blipFill>
          <a:blip r:embed="rId3"/>
          <a:srcRect/>
          <a:stretch/>
        </p:blipFill>
        <p:spPr>
          <a:xfrm>
            <a:off x="2602580" y="2098112"/>
            <a:ext cx="2128358" cy="2128358"/>
          </a:xfrm>
          <a:prstGeom prst="rect">
            <a:avLst/>
          </a:prstGeom>
        </p:spPr>
      </p:pic>
      <p:pic>
        <p:nvPicPr>
          <p:cNvPr id="11" name="Picture 10" descr="A ten by ten square grid.">
            <a:extLst>
              <a:ext uri="{FF2B5EF4-FFF2-40B4-BE49-F238E27FC236}">
                <a16:creationId xmlns:a16="http://schemas.microsoft.com/office/drawing/2014/main" id="{330EF8BC-0519-E464-C86D-1A08EA7BA7B6}"/>
              </a:ext>
            </a:extLst>
          </p:cNvPr>
          <p:cNvPicPr>
            <a:picLocks noChangeAspect="1"/>
          </p:cNvPicPr>
          <p:nvPr/>
        </p:nvPicPr>
        <p:blipFill>
          <a:blip r:embed="rId3"/>
          <a:srcRect/>
          <a:stretch/>
        </p:blipFill>
        <p:spPr>
          <a:xfrm>
            <a:off x="5031821" y="2098112"/>
            <a:ext cx="2128358" cy="2128358"/>
          </a:xfrm>
          <a:prstGeom prst="rect">
            <a:avLst/>
          </a:prstGeom>
        </p:spPr>
      </p:pic>
      <p:pic>
        <p:nvPicPr>
          <p:cNvPr id="14" name="Picture 13" descr="A 10 by 10 square grid. The first 4 columns of 10 squares are coloured pink. The bottom 3 squares of the fifth column are coloured green and the remaining squares are coloured white.">
            <a:extLst>
              <a:ext uri="{FF2B5EF4-FFF2-40B4-BE49-F238E27FC236}">
                <a16:creationId xmlns:a16="http://schemas.microsoft.com/office/drawing/2014/main" id="{6DD05C8C-26F8-5825-593A-93C65684EB91}"/>
              </a:ext>
            </a:extLst>
          </p:cNvPr>
          <p:cNvPicPr>
            <a:picLocks noChangeAspect="1"/>
          </p:cNvPicPr>
          <p:nvPr/>
        </p:nvPicPr>
        <p:blipFill>
          <a:blip r:embed="rId4"/>
          <a:stretch>
            <a:fillRect/>
          </a:stretch>
        </p:blipFill>
        <p:spPr>
          <a:xfrm>
            <a:off x="7469627" y="2080456"/>
            <a:ext cx="2159763" cy="2159763"/>
          </a:xfrm>
          <a:prstGeom prst="rect">
            <a:avLst/>
          </a:prstGeom>
        </p:spPr>
      </p:pic>
    </p:spTree>
    <p:extLst>
      <p:ext uri="{BB962C8B-B14F-4D97-AF65-F5344CB8AC3E}">
        <p14:creationId xmlns:p14="http://schemas.microsoft.com/office/powerpoint/2010/main" val="245190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F8617F56-4453-4DFC-978A-4B87B5EF914E}"/>
              </a:ext>
            </a:extLst>
          </p:cNvPr>
          <p:cNvSpPr txBox="1">
            <a:spLocks/>
          </p:cNvSpPr>
          <p:nvPr/>
        </p:nvSpPr>
        <p:spPr>
          <a:xfrm>
            <a:off x="1892291" y="59473"/>
            <a:ext cx="74134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Place value</a:t>
            </a:r>
          </a:p>
        </p:txBody>
      </p:sp>
      <p:grpSp>
        <p:nvGrpSpPr>
          <p:cNvPr id="26" name="Group 25">
            <a:extLst>
              <a:ext uri="{FF2B5EF4-FFF2-40B4-BE49-F238E27FC236}">
                <a16:creationId xmlns:a16="http://schemas.microsoft.com/office/drawing/2014/main" id="{6E2FB615-0021-48A3-EC1E-52DEDEAB20E1}"/>
              </a:ext>
            </a:extLst>
          </p:cNvPr>
          <p:cNvGrpSpPr/>
          <p:nvPr/>
        </p:nvGrpSpPr>
        <p:grpSpPr>
          <a:xfrm>
            <a:off x="-94592" y="0"/>
            <a:ext cx="2190009" cy="1923564"/>
            <a:chOff x="-94592" y="0"/>
            <a:chExt cx="2190009" cy="1923564"/>
          </a:xfrm>
        </p:grpSpPr>
        <p:sp>
          <p:nvSpPr>
            <p:cNvPr id="27" name="Isosceles Triangle 26">
              <a:extLst>
                <a:ext uri="{FF2B5EF4-FFF2-40B4-BE49-F238E27FC236}">
                  <a16:creationId xmlns:a16="http://schemas.microsoft.com/office/drawing/2014/main" id="{C901B7C4-C1F2-A95D-4D91-8F1FB15A7AE3}"/>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32EFBF3-FFEE-9307-3D6A-806828AB12AD}"/>
                </a:ext>
              </a:extLst>
            </p:cNvPr>
            <p:cNvSpPr txBox="1"/>
            <p:nvPr/>
          </p:nvSpPr>
          <p:spPr>
            <a:xfrm>
              <a:off x="-94592" y="123231"/>
              <a:ext cx="180385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30" name="Slide Number Placeholder 5">
            <a:extLst>
              <a:ext uri="{FF2B5EF4-FFF2-40B4-BE49-F238E27FC236}">
                <a16:creationId xmlns:a16="http://schemas.microsoft.com/office/drawing/2014/main" id="{BCA868B2-AE9E-CA0B-CCED-5DEA8969A0B7}"/>
              </a:ext>
            </a:extLst>
          </p:cNvPr>
          <p:cNvSpPr txBox="1">
            <a:spLocks/>
          </p:cNvSpPr>
          <p:nvPr/>
        </p:nvSpPr>
        <p:spPr>
          <a:xfrm>
            <a:off x="10906298" y="6356350"/>
            <a:ext cx="44750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13</a:t>
            </a:fld>
            <a:endParaRPr lang="en-US" dirty="0"/>
          </a:p>
        </p:txBody>
      </p:sp>
      <p:graphicFrame>
        <p:nvGraphicFramePr>
          <p:cNvPr id="16" name="Table 15">
            <a:extLst>
              <a:ext uri="{FF2B5EF4-FFF2-40B4-BE49-F238E27FC236}">
                <a16:creationId xmlns:a16="http://schemas.microsoft.com/office/drawing/2014/main" id="{8250B277-C878-3EEA-850B-BAE42CB59C4B}"/>
              </a:ext>
            </a:extLst>
          </p:cNvPr>
          <p:cNvGraphicFramePr>
            <a:graphicFrameLocks noGrp="1"/>
          </p:cNvGraphicFramePr>
          <p:nvPr>
            <p:extLst>
              <p:ext uri="{D42A27DB-BD31-4B8C-83A1-F6EECF244321}">
                <p14:modId xmlns:p14="http://schemas.microsoft.com/office/powerpoint/2010/main" val="4143068185"/>
              </p:ext>
            </p:extLst>
          </p:nvPr>
        </p:nvGraphicFramePr>
        <p:xfrm>
          <a:off x="1052186" y="3427635"/>
          <a:ext cx="10133556" cy="1395790"/>
        </p:xfrm>
        <a:graphic>
          <a:graphicData uri="http://schemas.openxmlformats.org/drawingml/2006/table">
            <a:tbl>
              <a:tblPr firstRow="1" bandRow="1">
                <a:tableStyleId>{5940675A-B579-460E-94D1-54222C63F5DA}</a:tableStyleId>
              </a:tblPr>
              <a:tblGrid>
                <a:gridCol w="1688926">
                  <a:extLst>
                    <a:ext uri="{9D8B030D-6E8A-4147-A177-3AD203B41FA5}">
                      <a16:colId xmlns:a16="http://schemas.microsoft.com/office/drawing/2014/main" val="817607377"/>
                    </a:ext>
                  </a:extLst>
                </a:gridCol>
                <a:gridCol w="1688926">
                  <a:extLst>
                    <a:ext uri="{9D8B030D-6E8A-4147-A177-3AD203B41FA5}">
                      <a16:colId xmlns:a16="http://schemas.microsoft.com/office/drawing/2014/main" val="4139786777"/>
                    </a:ext>
                  </a:extLst>
                </a:gridCol>
                <a:gridCol w="1688926">
                  <a:extLst>
                    <a:ext uri="{9D8B030D-6E8A-4147-A177-3AD203B41FA5}">
                      <a16:colId xmlns:a16="http://schemas.microsoft.com/office/drawing/2014/main" val="3065579301"/>
                    </a:ext>
                  </a:extLst>
                </a:gridCol>
                <a:gridCol w="1688926">
                  <a:extLst>
                    <a:ext uri="{9D8B030D-6E8A-4147-A177-3AD203B41FA5}">
                      <a16:colId xmlns:a16="http://schemas.microsoft.com/office/drawing/2014/main" val="1247557413"/>
                    </a:ext>
                  </a:extLst>
                </a:gridCol>
                <a:gridCol w="1688926">
                  <a:extLst>
                    <a:ext uri="{9D8B030D-6E8A-4147-A177-3AD203B41FA5}">
                      <a16:colId xmlns:a16="http://schemas.microsoft.com/office/drawing/2014/main" val="1177886695"/>
                    </a:ext>
                  </a:extLst>
                </a:gridCol>
                <a:gridCol w="1688926">
                  <a:extLst>
                    <a:ext uri="{9D8B030D-6E8A-4147-A177-3AD203B41FA5}">
                      <a16:colId xmlns:a16="http://schemas.microsoft.com/office/drawing/2014/main" val="2896197305"/>
                    </a:ext>
                  </a:extLst>
                </a:gridCol>
              </a:tblGrid>
              <a:tr h="755710">
                <a:tc>
                  <a:txBody>
                    <a:bodyPr/>
                    <a:lstStyle/>
                    <a:p>
                      <a:pPr algn="ctr"/>
                      <a:r>
                        <a:rPr lang="en-GB" sz="2000" b="1" dirty="0">
                          <a:solidFill>
                            <a:sysClr val="windowText" lastClr="000000"/>
                          </a:solidFill>
                          <a:latin typeface="Arial" panose="020B0604020202020204" pitchFamily="34" charset="0"/>
                          <a:cs typeface="Arial" panose="020B0604020202020204" pitchFamily="34" charset="0"/>
                        </a:rPr>
                        <a:t>Hundreds</a:t>
                      </a:r>
                    </a:p>
                  </a:txBody>
                  <a:tcPr anchor="ctr"/>
                </a:tc>
                <a:tc>
                  <a:txBody>
                    <a:bodyPr/>
                    <a:lstStyle/>
                    <a:p>
                      <a:pPr algn="ctr"/>
                      <a:r>
                        <a:rPr lang="en-GB" sz="2000" b="1" dirty="0">
                          <a:solidFill>
                            <a:sysClr val="windowText" lastClr="000000"/>
                          </a:solidFill>
                          <a:latin typeface="Arial" panose="020B0604020202020204" pitchFamily="34" charset="0"/>
                          <a:cs typeface="Arial" panose="020B0604020202020204" pitchFamily="34" charset="0"/>
                        </a:rPr>
                        <a:t>Tens</a:t>
                      </a:r>
                    </a:p>
                  </a:txBody>
                  <a:tcPr anchor="ctr"/>
                </a:tc>
                <a:tc>
                  <a:txBody>
                    <a:bodyPr/>
                    <a:lstStyle/>
                    <a:p>
                      <a:pPr algn="ctr"/>
                      <a:r>
                        <a:rPr lang="en-GB" sz="2000" b="1" dirty="0">
                          <a:solidFill>
                            <a:sysClr val="windowText" lastClr="000000"/>
                          </a:solidFill>
                          <a:latin typeface="Arial" panose="020B0604020202020204" pitchFamily="34" charset="0"/>
                          <a:cs typeface="Arial" panose="020B0604020202020204" pitchFamily="34" charset="0"/>
                        </a:rPr>
                        <a:t>Ones</a:t>
                      </a:r>
                    </a:p>
                  </a:txBody>
                  <a:tcPr anchor="ctr"/>
                </a:tc>
                <a:tc>
                  <a:txBody>
                    <a:bodyPr/>
                    <a:lstStyle/>
                    <a:p>
                      <a:pPr algn="ctr"/>
                      <a:r>
                        <a:rPr lang="en-GB" sz="2000" b="1" dirty="0">
                          <a:solidFill>
                            <a:sysClr val="windowText" lastClr="000000"/>
                          </a:solidFill>
                          <a:latin typeface="Arial" panose="020B0604020202020204" pitchFamily="34" charset="0"/>
                          <a:cs typeface="Arial" panose="020B0604020202020204" pitchFamily="34" charset="0"/>
                        </a:rPr>
                        <a:t>Tenths</a:t>
                      </a:r>
                    </a:p>
                  </a:txBody>
                  <a:tcPr anchor="ctr"/>
                </a:tc>
                <a:tc>
                  <a:txBody>
                    <a:bodyPr/>
                    <a:lstStyle/>
                    <a:p>
                      <a:pPr algn="ctr"/>
                      <a:r>
                        <a:rPr lang="en-GB" sz="2000" b="1" dirty="0">
                          <a:solidFill>
                            <a:sysClr val="windowText" lastClr="000000"/>
                          </a:solidFill>
                          <a:latin typeface="Arial" panose="020B0604020202020204" pitchFamily="34" charset="0"/>
                          <a:cs typeface="Arial" panose="020B0604020202020204" pitchFamily="34" charset="0"/>
                        </a:rPr>
                        <a:t>Hundredths</a:t>
                      </a:r>
                    </a:p>
                  </a:txBody>
                  <a:tcPr anchor="ctr"/>
                </a:tc>
                <a:tc>
                  <a:txBody>
                    <a:bodyPr/>
                    <a:lstStyle/>
                    <a:p>
                      <a:endParaRPr lang="en-GB" sz="2000" b="1" dirty="0">
                        <a:solidFill>
                          <a:sysClr val="windowText" lastClr="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37464313"/>
                  </a:ext>
                </a:extLst>
              </a:tr>
              <a:tr h="370840">
                <a:tc>
                  <a:txBody>
                    <a:bodyPr/>
                    <a:lstStyle/>
                    <a:p>
                      <a:endParaRPr lang="en-GB" dirty="0">
                        <a:solidFill>
                          <a:sysClr val="windowText" lastClr="000000"/>
                        </a:solidFill>
                      </a:endParaRPr>
                    </a:p>
                    <a:p>
                      <a:endParaRPr lang="en-GB" dirty="0">
                        <a:solidFill>
                          <a:sysClr val="windowText" lastClr="000000"/>
                        </a:solidFill>
                      </a:endParaRPr>
                    </a:p>
                  </a:txBody>
                  <a:tcPr/>
                </a:tc>
                <a:tc>
                  <a:txBody>
                    <a:bodyPr/>
                    <a:lstStyle/>
                    <a:p>
                      <a:endParaRPr lang="en-GB">
                        <a:solidFill>
                          <a:sysClr val="windowText" lastClr="000000"/>
                        </a:solidFill>
                      </a:endParaRPr>
                    </a:p>
                  </a:txBody>
                  <a:tcPr/>
                </a:tc>
                <a:tc>
                  <a:txBody>
                    <a:bodyPr/>
                    <a:lstStyle/>
                    <a:p>
                      <a:endParaRPr lang="en-GB">
                        <a:solidFill>
                          <a:sysClr val="windowText" lastClr="000000"/>
                        </a:solidFill>
                      </a:endParaRPr>
                    </a:p>
                  </a:txBody>
                  <a:tcPr/>
                </a:tc>
                <a:tc>
                  <a:txBody>
                    <a:bodyPr/>
                    <a:lstStyle/>
                    <a:p>
                      <a:endParaRPr lang="en-GB">
                        <a:solidFill>
                          <a:sysClr val="windowText" lastClr="000000"/>
                        </a:solidFill>
                      </a:endParaRPr>
                    </a:p>
                  </a:txBody>
                  <a:tcPr/>
                </a:tc>
                <a:tc>
                  <a:txBody>
                    <a:bodyPr/>
                    <a:lstStyle/>
                    <a:p>
                      <a:endParaRPr lang="en-GB">
                        <a:solidFill>
                          <a:sysClr val="windowText" lastClr="000000"/>
                        </a:solidFill>
                      </a:endParaRPr>
                    </a:p>
                  </a:txBody>
                  <a:tcPr/>
                </a:tc>
                <a:tc>
                  <a:txBody>
                    <a:bodyPr/>
                    <a:lstStyle/>
                    <a:p>
                      <a:endParaRPr lang="en-GB" dirty="0">
                        <a:solidFill>
                          <a:sysClr val="windowText" lastClr="000000"/>
                        </a:solidFill>
                      </a:endParaRPr>
                    </a:p>
                  </a:txBody>
                  <a:tcPr/>
                </a:tc>
                <a:extLst>
                  <a:ext uri="{0D108BD9-81ED-4DB2-BD59-A6C34878D82A}">
                    <a16:rowId xmlns:a16="http://schemas.microsoft.com/office/drawing/2014/main" val="2103991667"/>
                  </a:ext>
                </a:extLst>
              </a:tr>
            </a:tbl>
          </a:graphicData>
        </a:graphic>
      </p:graphicFrame>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3919E92-6AF4-4E6F-82E8-C4E1D235030F}"/>
                  </a:ext>
                </a:extLst>
              </p:cNvPr>
              <p:cNvSpPr txBox="1"/>
              <p:nvPr/>
            </p:nvSpPr>
            <p:spPr>
              <a:xfrm>
                <a:off x="9894999" y="2690627"/>
                <a:ext cx="750466" cy="612704"/>
              </a:xfrm>
              <a:prstGeom prst="rect">
                <a:avLst/>
              </a:prstGeom>
              <a:noFill/>
            </p:spPr>
            <p:txBody>
              <a:bodyPr wrap="non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a:rPr>
                            <m:t>1</m:t>
                          </m:r>
                        </m:num>
                        <m:den>
                          <m:r>
                            <a:rPr lang="en-GB" i="1">
                              <a:latin typeface="Cambria Math"/>
                            </a:rPr>
                            <m:t>1000</m:t>
                          </m:r>
                        </m:den>
                      </m:f>
                    </m:oMath>
                  </m:oMathPara>
                </a14:m>
                <a:endParaRPr lang="en-GB" dirty="0"/>
              </a:p>
            </p:txBody>
          </p:sp>
        </mc:Choice>
        <mc:Fallback xmlns="">
          <p:sp>
            <p:nvSpPr>
              <p:cNvPr id="17" name="TextBox 16">
                <a:extLst>
                  <a:ext uri="{FF2B5EF4-FFF2-40B4-BE49-F238E27FC236}">
                    <a16:creationId xmlns:a16="http://schemas.microsoft.com/office/drawing/2014/main" id="{B3919E92-6AF4-4E6F-82E8-C4E1D235030F}"/>
                  </a:ext>
                </a:extLst>
              </p:cNvPr>
              <p:cNvSpPr txBox="1">
                <a:spLocks noRot="1" noChangeAspect="1" noMove="1" noResize="1" noEditPoints="1" noAdjustHandles="1" noChangeArrowheads="1" noChangeShapeType="1" noTextEdit="1"/>
              </p:cNvSpPr>
              <p:nvPr/>
            </p:nvSpPr>
            <p:spPr>
              <a:xfrm>
                <a:off x="9894999" y="2690627"/>
                <a:ext cx="750466" cy="61270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8145CC0-B24A-901B-3FAF-7B35E3FBDD48}"/>
                  </a:ext>
                </a:extLst>
              </p:cNvPr>
              <p:cNvSpPr txBox="1"/>
              <p:nvPr/>
            </p:nvSpPr>
            <p:spPr>
              <a:xfrm>
                <a:off x="6615289" y="2690627"/>
                <a:ext cx="493985" cy="612704"/>
              </a:xfrm>
              <a:prstGeom prst="rect">
                <a:avLst/>
              </a:prstGeom>
              <a:noFill/>
            </p:spPr>
            <p:txBody>
              <a:bodyPr wrap="non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a:rPr>
                            <m:t>1</m:t>
                          </m:r>
                        </m:num>
                        <m:den>
                          <m:r>
                            <a:rPr lang="en-GB" i="1">
                              <a:latin typeface="Cambria Math"/>
                            </a:rPr>
                            <m:t>10</m:t>
                          </m:r>
                        </m:den>
                      </m:f>
                    </m:oMath>
                  </m:oMathPara>
                </a14:m>
                <a:endParaRPr lang="en-GB" dirty="0"/>
              </a:p>
            </p:txBody>
          </p:sp>
        </mc:Choice>
        <mc:Fallback xmlns="">
          <p:sp>
            <p:nvSpPr>
              <p:cNvPr id="18" name="TextBox 17">
                <a:extLst>
                  <a:ext uri="{FF2B5EF4-FFF2-40B4-BE49-F238E27FC236}">
                    <a16:creationId xmlns:a16="http://schemas.microsoft.com/office/drawing/2014/main" id="{F8145CC0-B24A-901B-3FAF-7B35E3FBDD48}"/>
                  </a:ext>
                </a:extLst>
              </p:cNvPr>
              <p:cNvSpPr txBox="1">
                <a:spLocks noRot="1" noChangeAspect="1" noMove="1" noResize="1" noEditPoints="1" noAdjustHandles="1" noChangeArrowheads="1" noChangeShapeType="1" noTextEdit="1"/>
              </p:cNvSpPr>
              <p:nvPr/>
            </p:nvSpPr>
            <p:spPr>
              <a:xfrm>
                <a:off x="6615289" y="2690627"/>
                <a:ext cx="493985" cy="61270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5DA4527-5D91-A326-A960-1CAC47D1783C}"/>
                  </a:ext>
                </a:extLst>
              </p:cNvPr>
              <p:cNvSpPr txBox="1"/>
              <p:nvPr/>
            </p:nvSpPr>
            <p:spPr>
              <a:xfrm>
                <a:off x="8277706" y="2696121"/>
                <a:ext cx="622226" cy="612704"/>
              </a:xfrm>
              <a:prstGeom prst="rect">
                <a:avLst/>
              </a:prstGeom>
              <a:noFill/>
            </p:spPr>
            <p:txBody>
              <a:bodyPr wrap="non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i="1">
                              <a:latin typeface="Cambria Math"/>
                            </a:rPr>
                            <m:t>1</m:t>
                          </m:r>
                        </m:num>
                        <m:den>
                          <m:r>
                            <a:rPr lang="en-GB" i="1">
                              <a:latin typeface="Cambria Math"/>
                            </a:rPr>
                            <m:t>10</m:t>
                          </m:r>
                          <m:r>
                            <a:rPr lang="en-GB" b="0" i="1" smtClean="0">
                              <a:latin typeface="Cambria Math" panose="02040503050406030204" pitchFamily="18" charset="0"/>
                            </a:rPr>
                            <m:t>0</m:t>
                          </m:r>
                        </m:den>
                      </m:f>
                    </m:oMath>
                  </m:oMathPara>
                </a14:m>
                <a:endParaRPr lang="en-GB" dirty="0"/>
              </a:p>
            </p:txBody>
          </p:sp>
        </mc:Choice>
        <mc:Fallback xmlns="">
          <p:sp>
            <p:nvSpPr>
              <p:cNvPr id="19" name="TextBox 18">
                <a:extLst>
                  <a:ext uri="{FF2B5EF4-FFF2-40B4-BE49-F238E27FC236}">
                    <a16:creationId xmlns:a16="http://schemas.microsoft.com/office/drawing/2014/main" id="{D5DA4527-5D91-A326-A960-1CAC47D1783C}"/>
                  </a:ext>
                </a:extLst>
              </p:cNvPr>
              <p:cNvSpPr txBox="1">
                <a:spLocks noRot="1" noChangeAspect="1" noMove="1" noResize="1" noEditPoints="1" noAdjustHandles="1" noChangeArrowheads="1" noChangeShapeType="1" noTextEdit="1"/>
              </p:cNvSpPr>
              <p:nvPr/>
            </p:nvSpPr>
            <p:spPr>
              <a:xfrm>
                <a:off x="8277706" y="2696121"/>
                <a:ext cx="622226" cy="612704"/>
              </a:xfrm>
              <a:prstGeom prst="rect">
                <a:avLst/>
              </a:prstGeom>
              <a:blipFill>
                <a:blip r:embed="rId6"/>
                <a:stretch>
                  <a:fillRect/>
                </a:stretch>
              </a:blipFill>
            </p:spPr>
            <p:txBody>
              <a:bodyPr/>
              <a:lstStyle/>
              <a:p>
                <a:r>
                  <a:rPr lang="en-GB">
                    <a:noFill/>
                  </a:rPr>
                  <a:t> </a:t>
                </a:r>
              </a:p>
            </p:txBody>
          </p:sp>
        </mc:Fallback>
      </mc:AlternateContent>
      <p:sp>
        <p:nvSpPr>
          <p:cNvPr id="20" name="Oval 19">
            <a:extLst>
              <a:ext uri="{FF2B5EF4-FFF2-40B4-BE49-F238E27FC236}">
                <a16:creationId xmlns:a16="http://schemas.microsoft.com/office/drawing/2014/main" id="{F9F66C2F-FCDC-6AF0-0DC5-3B3DA3F70385}"/>
              </a:ext>
            </a:extLst>
          </p:cNvPr>
          <p:cNvSpPr/>
          <p:nvPr/>
        </p:nvSpPr>
        <p:spPr>
          <a:xfrm>
            <a:off x="6013268" y="4359713"/>
            <a:ext cx="182880" cy="20900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C739EAB-80E6-3971-BC8C-E148FC70A126}"/>
              </a:ext>
            </a:extLst>
          </p:cNvPr>
          <p:cNvSpPr/>
          <p:nvPr/>
        </p:nvSpPr>
        <p:spPr>
          <a:xfrm>
            <a:off x="6013268" y="3697753"/>
            <a:ext cx="182880" cy="20900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4">
            <a:extLst>
              <a:ext uri="{FF2B5EF4-FFF2-40B4-BE49-F238E27FC236}">
                <a16:creationId xmlns:a16="http://schemas.microsoft.com/office/drawing/2014/main" id="{6CA7085C-7564-5C5A-5CC8-5FC99CABDA50}"/>
              </a:ext>
            </a:extLst>
          </p:cNvPr>
          <p:cNvSpPr/>
          <p:nvPr/>
        </p:nvSpPr>
        <p:spPr>
          <a:xfrm>
            <a:off x="9894999" y="2577813"/>
            <a:ext cx="879711" cy="725518"/>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B0FD24D-6574-15A2-5EA8-956EFEFBD072}"/>
              </a:ext>
            </a:extLst>
          </p:cNvPr>
          <p:cNvSpPr txBox="1"/>
          <p:nvPr/>
        </p:nvSpPr>
        <p:spPr>
          <a:xfrm>
            <a:off x="1709261" y="1371823"/>
            <a:ext cx="5104898"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What comes next…?</a:t>
            </a:r>
          </a:p>
          <a:p>
            <a:r>
              <a:rPr lang="en-GB" sz="2800" dirty="0">
                <a:latin typeface="Arial" panose="020B0604020202020204" pitchFamily="34" charset="0"/>
                <a:cs typeface="Arial" panose="020B0604020202020204" pitchFamily="34" charset="0"/>
              </a:rPr>
              <a:t>Can you see a pattern?</a:t>
            </a:r>
          </a:p>
        </p:txBody>
      </p:sp>
    </p:spTree>
    <p:extLst>
      <p:ext uri="{BB962C8B-B14F-4D97-AF65-F5344CB8AC3E}">
        <p14:creationId xmlns:p14="http://schemas.microsoft.com/office/powerpoint/2010/main" val="268323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2"/>
                                        </p:tgtEl>
                                        <p:attrNameLst>
                                          <p:attrName>ppt_x</p:attrName>
                                        </p:attrNameLst>
                                      </p:cBhvr>
                                      <p:tavLst>
                                        <p:tav tm="0">
                                          <p:val>
                                            <p:strVal val="ppt_x"/>
                                          </p:val>
                                        </p:tav>
                                        <p:tav tm="100000">
                                          <p:val>
                                            <p:strVal val="ppt_x"/>
                                          </p:val>
                                        </p:tav>
                                      </p:tavLst>
                                    </p:anim>
                                    <p:anim calcmode="lin" valueType="num">
                                      <p:cBhvr additive="base">
                                        <p:cTn id="7" dur="500"/>
                                        <p:tgtEl>
                                          <p:spTgt spid="22"/>
                                        </p:tgtEl>
                                        <p:attrNameLst>
                                          <p:attrName>ppt_y</p:attrName>
                                        </p:attrNameLst>
                                      </p:cBhvr>
                                      <p:tavLst>
                                        <p:tav tm="0">
                                          <p:val>
                                            <p:strVal val="ppt_y"/>
                                          </p:val>
                                        </p:tav>
                                        <p:tav tm="100000">
                                          <p:val>
                                            <p:strVal val="1+ppt_h/2"/>
                                          </p:val>
                                        </p:tav>
                                      </p:tavLst>
                                    </p:anim>
                                    <p:set>
                                      <p:cBhvr>
                                        <p:cTn id="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F8617F56-4453-4DFC-978A-4B87B5EF914E}"/>
              </a:ext>
            </a:extLst>
          </p:cNvPr>
          <p:cNvSpPr txBox="1">
            <a:spLocks/>
          </p:cNvSpPr>
          <p:nvPr/>
        </p:nvSpPr>
        <p:spPr>
          <a:xfrm>
            <a:off x="1814647" y="96841"/>
            <a:ext cx="74134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Place value in a table</a:t>
            </a:r>
            <a:endParaRPr lang="en-US" sz="3600" b="1" dirty="0">
              <a:solidFill>
                <a:schemeClr val="accent1"/>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6E2FB615-0021-48A3-EC1E-52DEDEAB20E1}"/>
              </a:ext>
            </a:extLst>
          </p:cNvPr>
          <p:cNvGrpSpPr/>
          <p:nvPr/>
        </p:nvGrpSpPr>
        <p:grpSpPr>
          <a:xfrm>
            <a:off x="-94592" y="0"/>
            <a:ext cx="2190009" cy="1923564"/>
            <a:chOff x="-94592" y="0"/>
            <a:chExt cx="2190009" cy="1923564"/>
          </a:xfrm>
        </p:grpSpPr>
        <p:sp>
          <p:nvSpPr>
            <p:cNvPr id="27" name="Isosceles Triangle 26">
              <a:extLst>
                <a:ext uri="{FF2B5EF4-FFF2-40B4-BE49-F238E27FC236}">
                  <a16:creationId xmlns:a16="http://schemas.microsoft.com/office/drawing/2014/main" id="{C901B7C4-C1F2-A95D-4D91-8F1FB15A7AE3}"/>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32EFBF3-FFEE-9307-3D6A-806828AB12AD}"/>
                </a:ext>
              </a:extLst>
            </p:cNvPr>
            <p:cNvSpPr txBox="1"/>
            <p:nvPr/>
          </p:nvSpPr>
          <p:spPr>
            <a:xfrm>
              <a:off x="-94592" y="123231"/>
              <a:ext cx="1803853"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ACTIVITY 1</a:t>
              </a:r>
            </a:p>
          </p:txBody>
        </p:sp>
      </p:grpSp>
      <p:sp>
        <p:nvSpPr>
          <p:cNvPr id="30" name="Slide Number Placeholder 5">
            <a:extLst>
              <a:ext uri="{FF2B5EF4-FFF2-40B4-BE49-F238E27FC236}">
                <a16:creationId xmlns:a16="http://schemas.microsoft.com/office/drawing/2014/main" id="{BCA868B2-AE9E-CA0B-CCED-5DEA8969A0B7}"/>
              </a:ext>
            </a:extLst>
          </p:cNvPr>
          <p:cNvSpPr txBox="1">
            <a:spLocks/>
          </p:cNvSpPr>
          <p:nvPr/>
        </p:nvSpPr>
        <p:spPr>
          <a:xfrm>
            <a:off x="10906298" y="6356350"/>
            <a:ext cx="44750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14</a:t>
            </a:fld>
            <a:endParaRPr lang="en-US" dirty="0"/>
          </a:p>
        </p:txBody>
      </p:sp>
      <p:grpSp>
        <p:nvGrpSpPr>
          <p:cNvPr id="2" name="Group 1" descr="Worksheet available icon">
            <a:extLst>
              <a:ext uri="{FF2B5EF4-FFF2-40B4-BE49-F238E27FC236}">
                <a16:creationId xmlns:a16="http://schemas.microsoft.com/office/drawing/2014/main" id="{452C1C23-C214-7B81-A4A3-E05A6C3B57F3}"/>
              </a:ext>
            </a:extLst>
          </p:cNvPr>
          <p:cNvGrpSpPr/>
          <p:nvPr/>
        </p:nvGrpSpPr>
        <p:grpSpPr>
          <a:xfrm>
            <a:off x="9495879" y="211521"/>
            <a:ext cx="2102384" cy="753403"/>
            <a:chOff x="9495879" y="211521"/>
            <a:chExt cx="2102384" cy="753403"/>
          </a:xfrm>
        </p:grpSpPr>
        <p:pic>
          <p:nvPicPr>
            <p:cNvPr id="4" name="Graphic 6" descr="Document">
              <a:extLst>
                <a:ext uri="{FF2B5EF4-FFF2-40B4-BE49-F238E27FC236}">
                  <a16:creationId xmlns:a16="http://schemas.microsoft.com/office/drawing/2014/main" id="{62E8DF4D-B5EA-CBD4-7173-2F26601CD5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BF54F3C3-1AE5-3F63-FEDC-52ADFA2BF0B5}"/>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6" name="Slide Number Placeholder 3">
            <a:extLst>
              <a:ext uri="{FF2B5EF4-FFF2-40B4-BE49-F238E27FC236}">
                <a16:creationId xmlns:a16="http://schemas.microsoft.com/office/drawing/2014/main" id="{AC72B018-70ED-447F-13F1-D51D0F2B300C}"/>
              </a:ext>
            </a:extLst>
          </p:cNvPr>
          <p:cNvSpPr>
            <a:spLocks noGrp="1"/>
          </p:cNvSpPr>
          <p:nvPr>
            <p:ph type="sldNum" sz="quarter" idx="12"/>
          </p:nvPr>
        </p:nvSpPr>
        <p:spPr>
          <a:xfrm>
            <a:off x="8610600" y="6356350"/>
            <a:ext cx="2743200" cy="365125"/>
          </a:xfrm>
        </p:spPr>
        <p:txBody>
          <a:bodyPr/>
          <a:lstStyle/>
          <a:p>
            <a:fld id="{892959B6-490E-A144-8C7C-88267F972F69}" type="slidenum">
              <a:rPr lang="en-US" smtClean="0"/>
              <a:t>14</a:t>
            </a:fld>
            <a:endParaRPr lang="en-US" dirty="0"/>
          </a:p>
        </p:txBody>
      </p:sp>
      <p:graphicFrame>
        <p:nvGraphicFramePr>
          <p:cNvPr id="6" name="Table 5">
            <a:extLst>
              <a:ext uri="{FF2B5EF4-FFF2-40B4-BE49-F238E27FC236}">
                <a16:creationId xmlns:a16="http://schemas.microsoft.com/office/drawing/2014/main" id="{E23382F4-646E-D7CF-ADBD-CFBDE1D773A6}"/>
              </a:ext>
            </a:extLst>
          </p:cNvPr>
          <p:cNvGraphicFramePr>
            <a:graphicFrameLocks noGrp="1"/>
          </p:cNvGraphicFramePr>
          <p:nvPr>
            <p:extLst>
              <p:ext uri="{D42A27DB-BD31-4B8C-83A1-F6EECF244321}">
                <p14:modId xmlns:p14="http://schemas.microsoft.com/office/powerpoint/2010/main" val="159274445"/>
              </p:ext>
            </p:extLst>
          </p:nvPr>
        </p:nvGraphicFramePr>
        <p:xfrm>
          <a:off x="2166293" y="4163222"/>
          <a:ext cx="8191140" cy="1953800"/>
        </p:xfrm>
        <a:graphic>
          <a:graphicData uri="http://schemas.openxmlformats.org/drawingml/2006/table">
            <a:tbl>
              <a:tblPr firstRow="1" bandRow="1">
                <a:tableStyleId>{5940675A-B579-460E-94D1-54222C63F5DA}</a:tableStyleId>
              </a:tblPr>
              <a:tblGrid>
                <a:gridCol w="1638228">
                  <a:extLst>
                    <a:ext uri="{9D8B030D-6E8A-4147-A177-3AD203B41FA5}">
                      <a16:colId xmlns:a16="http://schemas.microsoft.com/office/drawing/2014/main" val="4139786777"/>
                    </a:ext>
                  </a:extLst>
                </a:gridCol>
                <a:gridCol w="1638228">
                  <a:extLst>
                    <a:ext uri="{9D8B030D-6E8A-4147-A177-3AD203B41FA5}">
                      <a16:colId xmlns:a16="http://schemas.microsoft.com/office/drawing/2014/main" val="3065579301"/>
                    </a:ext>
                  </a:extLst>
                </a:gridCol>
                <a:gridCol w="1638228">
                  <a:extLst>
                    <a:ext uri="{9D8B030D-6E8A-4147-A177-3AD203B41FA5}">
                      <a16:colId xmlns:a16="http://schemas.microsoft.com/office/drawing/2014/main" val="1247557413"/>
                    </a:ext>
                  </a:extLst>
                </a:gridCol>
                <a:gridCol w="1638228">
                  <a:extLst>
                    <a:ext uri="{9D8B030D-6E8A-4147-A177-3AD203B41FA5}">
                      <a16:colId xmlns:a16="http://schemas.microsoft.com/office/drawing/2014/main" val="1177886695"/>
                    </a:ext>
                  </a:extLst>
                </a:gridCol>
                <a:gridCol w="1638228">
                  <a:extLst>
                    <a:ext uri="{9D8B030D-6E8A-4147-A177-3AD203B41FA5}">
                      <a16:colId xmlns:a16="http://schemas.microsoft.com/office/drawing/2014/main" val="2896197305"/>
                    </a:ext>
                  </a:extLst>
                </a:gridCol>
              </a:tblGrid>
              <a:tr h="488450">
                <a:tc>
                  <a:txBody>
                    <a:bodyPr/>
                    <a:lstStyle/>
                    <a:p>
                      <a:pPr algn="ctr"/>
                      <a:r>
                        <a:rPr lang="en-GB" sz="2000" b="1" dirty="0">
                          <a:solidFill>
                            <a:schemeClr val="tx1"/>
                          </a:solidFill>
                          <a:latin typeface="Arial" panose="020B0604020202020204" pitchFamily="34" charset="0"/>
                          <a:cs typeface="Arial" panose="020B0604020202020204" pitchFamily="34" charset="0"/>
                        </a:rPr>
                        <a:t>Tens</a:t>
                      </a:r>
                    </a:p>
                  </a:txBody>
                  <a:tcPr anchor="ctr"/>
                </a:tc>
                <a:tc>
                  <a:txBody>
                    <a:bodyPr/>
                    <a:lstStyle/>
                    <a:p>
                      <a:pPr algn="ctr"/>
                      <a:r>
                        <a:rPr lang="en-GB" sz="2000" b="1" dirty="0">
                          <a:solidFill>
                            <a:schemeClr val="tx1"/>
                          </a:solidFill>
                          <a:latin typeface="Arial" panose="020B0604020202020204" pitchFamily="34" charset="0"/>
                          <a:cs typeface="Arial" panose="020B0604020202020204" pitchFamily="34" charset="0"/>
                        </a:rPr>
                        <a:t>Ones</a:t>
                      </a:r>
                    </a:p>
                  </a:txBody>
                  <a:tcPr anchor="ctr"/>
                </a:tc>
                <a:tc>
                  <a:txBody>
                    <a:bodyPr/>
                    <a:lstStyle/>
                    <a:p>
                      <a:pPr algn="ctr"/>
                      <a:r>
                        <a:rPr lang="en-GB" sz="2000" b="1" dirty="0">
                          <a:solidFill>
                            <a:schemeClr val="tx1"/>
                          </a:solidFill>
                          <a:latin typeface="Arial" panose="020B0604020202020204" pitchFamily="34" charset="0"/>
                          <a:cs typeface="Arial" panose="020B0604020202020204" pitchFamily="34" charset="0"/>
                        </a:rPr>
                        <a:t>Tenths</a:t>
                      </a:r>
                    </a:p>
                  </a:txBody>
                  <a:tcPr anchor="ctr"/>
                </a:tc>
                <a:tc>
                  <a:txBody>
                    <a:bodyPr/>
                    <a:lstStyle/>
                    <a:p>
                      <a:pPr algn="ctr"/>
                      <a:r>
                        <a:rPr lang="en-GB" sz="2000" b="1" dirty="0">
                          <a:solidFill>
                            <a:schemeClr val="tx1"/>
                          </a:solidFill>
                          <a:latin typeface="Arial" panose="020B0604020202020204" pitchFamily="34" charset="0"/>
                          <a:cs typeface="Arial" panose="020B0604020202020204" pitchFamily="34" charset="0"/>
                        </a:rPr>
                        <a:t>Hundredths</a:t>
                      </a:r>
                    </a:p>
                  </a:txBody>
                  <a:tcPr anchor="ctr"/>
                </a:tc>
                <a:tc>
                  <a:txBody>
                    <a:bodyPr/>
                    <a:lstStyle/>
                    <a:p>
                      <a:endParaRPr lang="en-GB" sz="2000" b="1"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37464313"/>
                  </a:ext>
                </a:extLst>
              </a:tr>
              <a:tr h="488450">
                <a:tc>
                  <a:txBody>
                    <a:bodyPr/>
                    <a:lstStyle/>
                    <a:p>
                      <a:endParaRPr lang="en-GB">
                        <a:solidFill>
                          <a:schemeClr val="tx1"/>
                        </a:solidFill>
                        <a:latin typeface="Arial" panose="020B0604020202020204" pitchFamily="34" charset="0"/>
                        <a:cs typeface="Arial" panose="020B0604020202020204" pitchFamily="34" charset="0"/>
                      </a:endParaRPr>
                    </a:p>
                  </a:txBody>
                  <a:tcPr anchor="ctr"/>
                </a:tc>
                <a:tc>
                  <a:txBody>
                    <a:bodyPr/>
                    <a:lstStyle/>
                    <a:p>
                      <a:endParaRPr lang="en-GB">
                        <a:solidFill>
                          <a:schemeClr val="tx1"/>
                        </a:solidFill>
                        <a:latin typeface="Arial" panose="020B0604020202020204" pitchFamily="34" charset="0"/>
                        <a:cs typeface="Arial" panose="020B0604020202020204" pitchFamily="34" charset="0"/>
                      </a:endParaRPr>
                    </a:p>
                  </a:txBody>
                  <a:tcPr anchor="ctr"/>
                </a:tc>
                <a:tc>
                  <a:txBody>
                    <a:bodyPr/>
                    <a:lstStyle/>
                    <a:p>
                      <a:endParaRPr lang="en-GB">
                        <a:solidFill>
                          <a:schemeClr val="tx1"/>
                        </a:solidFill>
                        <a:latin typeface="Arial" panose="020B0604020202020204" pitchFamily="34" charset="0"/>
                        <a:cs typeface="Arial" panose="020B0604020202020204" pitchFamily="34" charset="0"/>
                      </a:endParaRPr>
                    </a:p>
                  </a:txBody>
                  <a:tcPr anchor="ctr"/>
                </a:tc>
                <a:tc>
                  <a:txBody>
                    <a:bodyPr/>
                    <a:lstStyle/>
                    <a:p>
                      <a:endParaRPr lang="en-GB">
                        <a:solidFill>
                          <a:schemeClr val="tx1"/>
                        </a:solidFill>
                        <a:latin typeface="Arial" panose="020B0604020202020204" pitchFamily="34" charset="0"/>
                        <a:cs typeface="Arial" panose="020B0604020202020204" pitchFamily="34" charset="0"/>
                      </a:endParaRPr>
                    </a:p>
                  </a:txBody>
                  <a:tcPr anchor="ctr"/>
                </a:tc>
                <a:tc>
                  <a:txBody>
                    <a:bodyPr/>
                    <a:lstStyle/>
                    <a:p>
                      <a:endParaRPr lang="en-GB"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03991667"/>
                  </a:ext>
                </a:extLst>
              </a:tr>
              <a:tr h="488450">
                <a:tc>
                  <a:txBody>
                    <a:bodyPr/>
                    <a:lstStyle/>
                    <a:p>
                      <a:endParaRPr lang="en-GB">
                        <a:solidFill>
                          <a:schemeClr val="tx1"/>
                        </a:solidFill>
                        <a:latin typeface="Arial" panose="020B0604020202020204" pitchFamily="34" charset="0"/>
                        <a:cs typeface="Arial" panose="020B0604020202020204" pitchFamily="34" charset="0"/>
                      </a:endParaRPr>
                    </a:p>
                  </a:txBody>
                  <a:tcPr anchor="ctr"/>
                </a:tc>
                <a:tc>
                  <a:txBody>
                    <a:bodyPr/>
                    <a:lstStyle/>
                    <a:p>
                      <a:endParaRPr lang="en-GB" dirty="0">
                        <a:solidFill>
                          <a:schemeClr val="tx1"/>
                        </a:solidFill>
                        <a:latin typeface="Arial" panose="020B0604020202020204" pitchFamily="34" charset="0"/>
                        <a:cs typeface="Arial" panose="020B0604020202020204" pitchFamily="34" charset="0"/>
                      </a:endParaRPr>
                    </a:p>
                  </a:txBody>
                  <a:tcPr anchor="ctr"/>
                </a:tc>
                <a:tc>
                  <a:txBody>
                    <a:bodyPr/>
                    <a:lstStyle/>
                    <a:p>
                      <a:endParaRPr lang="en-GB" dirty="0">
                        <a:solidFill>
                          <a:schemeClr val="tx1"/>
                        </a:solidFill>
                        <a:latin typeface="Arial" panose="020B0604020202020204" pitchFamily="34" charset="0"/>
                        <a:cs typeface="Arial" panose="020B0604020202020204" pitchFamily="34" charset="0"/>
                      </a:endParaRPr>
                    </a:p>
                  </a:txBody>
                  <a:tcPr anchor="ctr"/>
                </a:tc>
                <a:tc>
                  <a:txBody>
                    <a:bodyPr/>
                    <a:lstStyle/>
                    <a:p>
                      <a:endParaRPr lang="en-GB">
                        <a:solidFill>
                          <a:schemeClr val="tx1"/>
                        </a:solidFill>
                        <a:latin typeface="Arial" panose="020B0604020202020204" pitchFamily="34" charset="0"/>
                        <a:cs typeface="Arial" panose="020B0604020202020204" pitchFamily="34" charset="0"/>
                      </a:endParaRPr>
                    </a:p>
                  </a:txBody>
                  <a:tcPr anchor="ctr"/>
                </a:tc>
                <a:tc>
                  <a:txBody>
                    <a:bodyPr/>
                    <a:lstStyle/>
                    <a:p>
                      <a:endParaRPr lang="en-GB"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65749069"/>
                  </a:ext>
                </a:extLst>
              </a:tr>
              <a:tr h="488450">
                <a:tc>
                  <a:txBody>
                    <a:bodyPr/>
                    <a:lstStyle/>
                    <a:p>
                      <a:endParaRPr lang="en-GB" dirty="0">
                        <a:solidFill>
                          <a:schemeClr val="tx1"/>
                        </a:solidFill>
                        <a:latin typeface="Arial" panose="020B0604020202020204" pitchFamily="34" charset="0"/>
                        <a:cs typeface="Arial" panose="020B0604020202020204" pitchFamily="34" charset="0"/>
                      </a:endParaRPr>
                    </a:p>
                  </a:txBody>
                  <a:tcPr anchor="ctr"/>
                </a:tc>
                <a:tc>
                  <a:txBody>
                    <a:bodyPr/>
                    <a:lstStyle/>
                    <a:p>
                      <a:endParaRPr lang="en-GB">
                        <a:solidFill>
                          <a:schemeClr val="tx1"/>
                        </a:solidFill>
                        <a:latin typeface="Arial" panose="020B0604020202020204" pitchFamily="34" charset="0"/>
                        <a:cs typeface="Arial" panose="020B0604020202020204" pitchFamily="34" charset="0"/>
                      </a:endParaRPr>
                    </a:p>
                  </a:txBody>
                  <a:tcPr anchor="ctr"/>
                </a:tc>
                <a:tc>
                  <a:txBody>
                    <a:bodyPr/>
                    <a:lstStyle/>
                    <a:p>
                      <a:endParaRPr lang="en-GB" dirty="0">
                        <a:solidFill>
                          <a:schemeClr val="tx1"/>
                        </a:solidFill>
                        <a:latin typeface="Arial" panose="020B0604020202020204" pitchFamily="34" charset="0"/>
                        <a:cs typeface="Arial" panose="020B0604020202020204" pitchFamily="34" charset="0"/>
                      </a:endParaRPr>
                    </a:p>
                  </a:txBody>
                  <a:tcPr anchor="ctr"/>
                </a:tc>
                <a:tc>
                  <a:txBody>
                    <a:bodyPr/>
                    <a:lstStyle/>
                    <a:p>
                      <a:endParaRPr lang="en-GB">
                        <a:solidFill>
                          <a:schemeClr val="tx1"/>
                        </a:solidFill>
                        <a:latin typeface="Arial" panose="020B0604020202020204" pitchFamily="34" charset="0"/>
                        <a:cs typeface="Arial" panose="020B0604020202020204" pitchFamily="34" charset="0"/>
                      </a:endParaRPr>
                    </a:p>
                  </a:txBody>
                  <a:tcPr anchor="ctr"/>
                </a:tc>
                <a:tc>
                  <a:txBody>
                    <a:bodyPr/>
                    <a:lstStyle/>
                    <a:p>
                      <a:endParaRPr lang="en-GB"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72113101"/>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4E9095-2B3B-7F7E-AB74-606607F4B5D4}"/>
                  </a:ext>
                </a:extLst>
              </p:cNvPr>
              <p:cNvSpPr txBox="1"/>
              <p:nvPr/>
            </p:nvSpPr>
            <p:spPr>
              <a:xfrm>
                <a:off x="9187542" y="3375214"/>
                <a:ext cx="750466" cy="612704"/>
              </a:xfrm>
              <a:prstGeom prst="rect">
                <a:avLst/>
              </a:prstGeom>
              <a:noFill/>
            </p:spPr>
            <p:txBody>
              <a:bodyPr wrap="squar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a:rPr>
                            <m:t>1</m:t>
                          </m:r>
                        </m:num>
                        <m:den>
                          <m:r>
                            <a:rPr lang="en-GB" i="1">
                              <a:latin typeface="Cambria Math"/>
                            </a:rPr>
                            <m:t>1000</m:t>
                          </m:r>
                        </m:den>
                      </m:f>
                    </m:oMath>
                  </m:oMathPara>
                </a14:m>
                <a:endParaRPr lang="en-GB"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844E9095-2B3B-7F7E-AB74-606607F4B5D4}"/>
                  </a:ext>
                </a:extLst>
              </p:cNvPr>
              <p:cNvSpPr txBox="1">
                <a:spLocks noRot="1" noChangeAspect="1" noMove="1" noResize="1" noEditPoints="1" noAdjustHandles="1" noChangeArrowheads="1" noChangeShapeType="1" noTextEdit="1"/>
              </p:cNvSpPr>
              <p:nvPr/>
            </p:nvSpPr>
            <p:spPr>
              <a:xfrm>
                <a:off x="9187542" y="3375214"/>
                <a:ext cx="750466" cy="61270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98F0DE-CC85-7037-9561-78E197ADDC15}"/>
                  </a:ext>
                </a:extLst>
              </p:cNvPr>
              <p:cNvSpPr txBox="1"/>
              <p:nvPr/>
            </p:nvSpPr>
            <p:spPr>
              <a:xfrm>
                <a:off x="6014870" y="3375214"/>
                <a:ext cx="505206" cy="612704"/>
              </a:xfrm>
              <a:prstGeom prst="rect">
                <a:avLst/>
              </a:prstGeom>
              <a:noFill/>
            </p:spPr>
            <p:txBody>
              <a:bodyPr wrap="non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a:rPr>
                            <m:t>1</m:t>
                          </m:r>
                        </m:num>
                        <m:den>
                          <m:r>
                            <a:rPr lang="en-GB" i="1">
                              <a:latin typeface="Cambria Math"/>
                            </a:rPr>
                            <m:t>10</m:t>
                          </m:r>
                        </m:den>
                      </m:f>
                    </m:oMath>
                  </m:oMathPara>
                </a14:m>
                <a:endParaRPr lang="en-GB"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E998F0DE-CC85-7037-9561-78E197ADDC15}"/>
                  </a:ext>
                </a:extLst>
              </p:cNvPr>
              <p:cNvSpPr txBox="1">
                <a:spLocks noRot="1" noChangeAspect="1" noMove="1" noResize="1" noEditPoints="1" noAdjustHandles="1" noChangeArrowheads="1" noChangeShapeType="1" noTextEdit="1"/>
              </p:cNvSpPr>
              <p:nvPr/>
            </p:nvSpPr>
            <p:spPr>
              <a:xfrm>
                <a:off x="6014870" y="3375214"/>
                <a:ext cx="505206" cy="61270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B601F0D-C9B0-57CF-748F-3143F9CADC96}"/>
                  </a:ext>
                </a:extLst>
              </p:cNvPr>
              <p:cNvSpPr txBox="1"/>
              <p:nvPr/>
            </p:nvSpPr>
            <p:spPr>
              <a:xfrm>
                <a:off x="7537085" y="3375214"/>
                <a:ext cx="633446" cy="612704"/>
              </a:xfrm>
              <a:prstGeom prst="rect">
                <a:avLst/>
              </a:prstGeom>
              <a:noFill/>
            </p:spPr>
            <p:txBody>
              <a:bodyPr wrap="non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i="1">
                              <a:latin typeface="Cambria Math"/>
                            </a:rPr>
                            <m:t>1</m:t>
                          </m:r>
                        </m:num>
                        <m:den>
                          <m:r>
                            <a:rPr lang="en-GB" i="1">
                              <a:latin typeface="Cambria Math"/>
                            </a:rPr>
                            <m:t>10</m:t>
                          </m:r>
                          <m:r>
                            <a:rPr lang="en-GB" b="0" i="1" smtClean="0">
                              <a:latin typeface="Cambria Math" panose="02040503050406030204" pitchFamily="18" charset="0"/>
                            </a:rPr>
                            <m:t>0</m:t>
                          </m:r>
                        </m:den>
                      </m:f>
                    </m:oMath>
                  </m:oMathPara>
                </a14:m>
                <a:endParaRPr lang="en-GB"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DB601F0D-C9B0-57CF-748F-3143F9CADC96}"/>
                  </a:ext>
                </a:extLst>
              </p:cNvPr>
              <p:cNvSpPr txBox="1">
                <a:spLocks noRot="1" noChangeAspect="1" noMove="1" noResize="1" noEditPoints="1" noAdjustHandles="1" noChangeArrowheads="1" noChangeShapeType="1" noTextEdit="1"/>
              </p:cNvSpPr>
              <p:nvPr/>
            </p:nvSpPr>
            <p:spPr>
              <a:xfrm>
                <a:off x="7537085" y="3375214"/>
                <a:ext cx="633446" cy="612704"/>
              </a:xfrm>
              <a:prstGeom prst="rect">
                <a:avLst/>
              </a:prstGeom>
              <a:blipFill>
                <a:blip r:embed="rId8"/>
                <a:stretch>
                  <a:fillRect/>
                </a:stretch>
              </a:blipFill>
            </p:spPr>
            <p:txBody>
              <a:bodyPr/>
              <a:lstStyle/>
              <a:p>
                <a:r>
                  <a:rPr lang="en-GB">
                    <a:noFill/>
                  </a:rPr>
                  <a:t> </a:t>
                </a:r>
              </a:p>
            </p:txBody>
          </p:sp>
        </mc:Fallback>
      </mc:AlternateContent>
      <p:sp>
        <p:nvSpPr>
          <p:cNvPr id="10" name="Oval 9">
            <a:extLst>
              <a:ext uri="{FF2B5EF4-FFF2-40B4-BE49-F238E27FC236}">
                <a16:creationId xmlns:a16="http://schemas.microsoft.com/office/drawing/2014/main" id="{E017DE4F-6445-970C-52A7-299D10D47AD6}"/>
              </a:ext>
            </a:extLst>
          </p:cNvPr>
          <p:cNvSpPr/>
          <p:nvPr/>
        </p:nvSpPr>
        <p:spPr>
          <a:xfrm>
            <a:off x="5354662" y="4812291"/>
            <a:ext cx="182880" cy="20900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3B2CB1D9-3562-19EE-FE83-5DADD6DF6F9B}"/>
              </a:ext>
            </a:extLst>
          </p:cNvPr>
          <p:cNvSpPr/>
          <p:nvPr/>
        </p:nvSpPr>
        <p:spPr>
          <a:xfrm>
            <a:off x="5354662" y="4298854"/>
            <a:ext cx="182880" cy="20900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4515A764-303F-21CF-CC46-3C4F0E6472EE}"/>
              </a:ext>
            </a:extLst>
          </p:cNvPr>
          <p:cNvSpPr/>
          <p:nvPr/>
        </p:nvSpPr>
        <p:spPr>
          <a:xfrm>
            <a:off x="5354662" y="5289692"/>
            <a:ext cx="182880" cy="20900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ECF79BF6-819E-4A67-14C4-E8B3C9338650}"/>
              </a:ext>
            </a:extLst>
          </p:cNvPr>
          <p:cNvSpPr/>
          <p:nvPr/>
        </p:nvSpPr>
        <p:spPr>
          <a:xfrm>
            <a:off x="5354662" y="5767094"/>
            <a:ext cx="182880" cy="20900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5B89913-48F2-E236-AF5A-28ED0C76A7B7}"/>
              </a:ext>
            </a:extLst>
          </p:cNvPr>
          <p:cNvSpPr txBox="1"/>
          <p:nvPr/>
        </p:nvSpPr>
        <p:spPr>
          <a:xfrm>
            <a:off x="5382431" y="1497752"/>
            <a:ext cx="6641625" cy="181588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Put these values into the table.</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Can you write these decimals as fractions?</a:t>
            </a:r>
          </a:p>
        </p:txBody>
      </p:sp>
      <p:sp>
        <p:nvSpPr>
          <p:cNvPr id="15" name="Cloud 14">
            <a:extLst>
              <a:ext uri="{FF2B5EF4-FFF2-40B4-BE49-F238E27FC236}">
                <a16:creationId xmlns:a16="http://schemas.microsoft.com/office/drawing/2014/main" id="{ED17058D-A9E9-AABA-A634-3FE655907526}"/>
              </a:ext>
            </a:extLst>
          </p:cNvPr>
          <p:cNvSpPr/>
          <p:nvPr/>
        </p:nvSpPr>
        <p:spPr>
          <a:xfrm>
            <a:off x="190300" y="1271824"/>
            <a:ext cx="4710314" cy="2476766"/>
          </a:xfrm>
          <a:prstGeom prst="cloud">
            <a:avLst/>
          </a:prstGeom>
          <a:solidFill>
            <a:schemeClr val="accent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A63BCE5-5AD5-F8B2-4CA5-3B509490B062}"/>
              </a:ext>
            </a:extLst>
          </p:cNvPr>
          <p:cNvSpPr txBox="1"/>
          <p:nvPr/>
        </p:nvSpPr>
        <p:spPr>
          <a:xfrm>
            <a:off x="1018188" y="1968526"/>
            <a:ext cx="123883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0.08</a:t>
            </a:r>
          </a:p>
        </p:txBody>
      </p:sp>
      <p:sp>
        <p:nvSpPr>
          <p:cNvPr id="23" name="TextBox 22">
            <a:extLst>
              <a:ext uri="{FF2B5EF4-FFF2-40B4-BE49-F238E27FC236}">
                <a16:creationId xmlns:a16="http://schemas.microsoft.com/office/drawing/2014/main" id="{A5C66811-4DFB-2A87-3EBD-482736E97745}"/>
              </a:ext>
            </a:extLst>
          </p:cNvPr>
          <p:cNvSpPr txBox="1"/>
          <p:nvPr/>
        </p:nvSpPr>
        <p:spPr>
          <a:xfrm>
            <a:off x="3495848" y="1975112"/>
            <a:ext cx="123883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0.008</a:t>
            </a:r>
          </a:p>
        </p:txBody>
      </p:sp>
      <p:sp>
        <p:nvSpPr>
          <p:cNvPr id="24" name="TextBox 23">
            <a:extLst>
              <a:ext uri="{FF2B5EF4-FFF2-40B4-BE49-F238E27FC236}">
                <a16:creationId xmlns:a16="http://schemas.microsoft.com/office/drawing/2014/main" id="{280B2030-8E57-4E16-E3C4-6D9EADBAA7D0}"/>
              </a:ext>
            </a:extLst>
          </p:cNvPr>
          <p:cNvSpPr txBox="1"/>
          <p:nvPr/>
        </p:nvSpPr>
        <p:spPr>
          <a:xfrm>
            <a:off x="2257018" y="3208900"/>
            <a:ext cx="123883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0.8</a:t>
            </a:r>
          </a:p>
        </p:txBody>
      </p:sp>
      <p:sp>
        <p:nvSpPr>
          <p:cNvPr id="25" name="TextBox 24">
            <a:extLst>
              <a:ext uri="{FF2B5EF4-FFF2-40B4-BE49-F238E27FC236}">
                <a16:creationId xmlns:a16="http://schemas.microsoft.com/office/drawing/2014/main" id="{1C4E238B-7F67-9678-B8ED-3DF94CB6AE66}"/>
              </a:ext>
            </a:extLst>
          </p:cNvPr>
          <p:cNvSpPr txBox="1"/>
          <p:nvPr/>
        </p:nvSpPr>
        <p:spPr>
          <a:xfrm>
            <a:off x="2650519" y="2509485"/>
            <a:ext cx="123883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0.18</a:t>
            </a:r>
          </a:p>
        </p:txBody>
      </p:sp>
      <p:sp>
        <p:nvSpPr>
          <p:cNvPr id="31" name="TextBox 30">
            <a:extLst>
              <a:ext uri="{FF2B5EF4-FFF2-40B4-BE49-F238E27FC236}">
                <a16:creationId xmlns:a16="http://schemas.microsoft.com/office/drawing/2014/main" id="{F74CECA6-F01F-CECE-6A6C-ACCEB4064EF0}"/>
              </a:ext>
            </a:extLst>
          </p:cNvPr>
          <p:cNvSpPr txBox="1"/>
          <p:nvPr/>
        </p:nvSpPr>
        <p:spPr>
          <a:xfrm>
            <a:off x="1285168" y="2692545"/>
            <a:ext cx="123883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0.182</a:t>
            </a:r>
          </a:p>
        </p:txBody>
      </p:sp>
      <p:sp>
        <p:nvSpPr>
          <p:cNvPr id="32" name="TextBox 31">
            <a:extLst>
              <a:ext uri="{FF2B5EF4-FFF2-40B4-BE49-F238E27FC236}">
                <a16:creationId xmlns:a16="http://schemas.microsoft.com/office/drawing/2014/main" id="{BDDFD6DA-CF54-FF1A-8504-840DFFC303B9}"/>
              </a:ext>
            </a:extLst>
          </p:cNvPr>
          <p:cNvSpPr txBox="1"/>
          <p:nvPr/>
        </p:nvSpPr>
        <p:spPr>
          <a:xfrm>
            <a:off x="3908470" y="2808956"/>
            <a:ext cx="1238830" cy="369332"/>
          </a:xfrm>
          <a:prstGeom prst="rect">
            <a:avLst/>
          </a:prstGeom>
          <a:noFill/>
        </p:spPr>
        <p:txBody>
          <a:bodyPr wrap="square" lIns="91440" tIns="45720" rIns="91440" bIns="45720" rtlCol="0" anchor="t">
            <a:spAutoFit/>
          </a:bodyPr>
          <a:lstStyle/>
          <a:p>
            <a:endParaRPr lang="en-GB" dirty="0">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B1C702F0-4D9A-A004-02F9-65A825E49C94}"/>
              </a:ext>
            </a:extLst>
          </p:cNvPr>
          <p:cNvCxnSpPr/>
          <p:nvPr/>
        </p:nvCxnSpPr>
        <p:spPr>
          <a:xfrm flipH="1">
            <a:off x="4912169" y="1745589"/>
            <a:ext cx="470262" cy="1965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BBB3557-570C-9D11-588A-03848B469693}"/>
              </a:ext>
            </a:extLst>
          </p:cNvPr>
          <p:cNvSpPr txBox="1"/>
          <p:nvPr/>
        </p:nvSpPr>
        <p:spPr>
          <a:xfrm>
            <a:off x="2400042" y="1709044"/>
            <a:ext cx="123883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1.18</a:t>
            </a:r>
          </a:p>
        </p:txBody>
      </p:sp>
    </p:spTree>
    <p:extLst>
      <p:ext uri="{BB962C8B-B14F-4D97-AF65-F5344CB8AC3E}">
        <p14:creationId xmlns:p14="http://schemas.microsoft.com/office/powerpoint/2010/main" val="354127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F8617F56-4453-4DFC-978A-4B87B5EF914E}"/>
              </a:ext>
            </a:extLst>
          </p:cNvPr>
          <p:cNvSpPr txBox="1">
            <a:spLocks/>
          </p:cNvSpPr>
          <p:nvPr/>
        </p:nvSpPr>
        <p:spPr>
          <a:xfrm>
            <a:off x="1814647" y="96841"/>
            <a:ext cx="74134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Place </a:t>
            </a:r>
            <a:r>
              <a:rPr lang="en-US" sz="3600" b="1" dirty="0">
                <a:solidFill>
                  <a:schemeClr val="accent1"/>
                </a:solidFill>
                <a:latin typeface="Arial" panose="020B0604020202020204" pitchFamily="34" charset="0"/>
                <a:cs typeface="Arial" panose="020B0604020202020204" pitchFamily="34" charset="0"/>
              </a:rPr>
              <a:t>value </a:t>
            </a:r>
            <a:r>
              <a:rPr lang="en-GB" sz="3600" b="1" dirty="0">
                <a:solidFill>
                  <a:schemeClr val="accent1"/>
                </a:solidFill>
                <a:latin typeface="Arial" panose="020B0604020202020204" pitchFamily="34" charset="0"/>
                <a:cs typeface="Arial" panose="020B0604020202020204" pitchFamily="34" charset="0"/>
              </a:rPr>
              <a:t>–</a:t>
            </a:r>
            <a:r>
              <a:rPr lang="en-US" sz="3600" b="1" dirty="0">
                <a:solidFill>
                  <a:schemeClr val="accent1"/>
                </a:solidFill>
                <a:latin typeface="Arial" panose="020B0604020202020204" pitchFamily="34" charset="0"/>
                <a:cs typeface="Arial" panose="020B0604020202020204" pitchFamily="34" charset="0"/>
              </a:rPr>
              <a:t> Ordering</a:t>
            </a:r>
          </a:p>
        </p:txBody>
      </p:sp>
      <p:grpSp>
        <p:nvGrpSpPr>
          <p:cNvPr id="26" name="Group 25">
            <a:extLst>
              <a:ext uri="{FF2B5EF4-FFF2-40B4-BE49-F238E27FC236}">
                <a16:creationId xmlns:a16="http://schemas.microsoft.com/office/drawing/2014/main" id="{6E2FB615-0021-48A3-EC1E-52DEDEAB20E1}"/>
              </a:ext>
            </a:extLst>
          </p:cNvPr>
          <p:cNvGrpSpPr/>
          <p:nvPr/>
        </p:nvGrpSpPr>
        <p:grpSpPr>
          <a:xfrm>
            <a:off x="-94592" y="0"/>
            <a:ext cx="2190009" cy="1923564"/>
            <a:chOff x="-94592" y="0"/>
            <a:chExt cx="2190009" cy="1923564"/>
          </a:xfrm>
        </p:grpSpPr>
        <p:sp>
          <p:nvSpPr>
            <p:cNvPr id="27" name="Isosceles Triangle 26">
              <a:extLst>
                <a:ext uri="{FF2B5EF4-FFF2-40B4-BE49-F238E27FC236}">
                  <a16:creationId xmlns:a16="http://schemas.microsoft.com/office/drawing/2014/main" id="{C901B7C4-C1F2-A95D-4D91-8F1FB15A7AE3}"/>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32EFBF3-FFEE-9307-3D6A-806828AB12AD}"/>
                </a:ext>
              </a:extLst>
            </p:cNvPr>
            <p:cNvSpPr txBox="1"/>
            <p:nvPr/>
          </p:nvSpPr>
          <p:spPr>
            <a:xfrm>
              <a:off x="-94592" y="123231"/>
              <a:ext cx="1803853"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ACTIVITY 2</a:t>
              </a:r>
            </a:p>
          </p:txBody>
        </p:sp>
      </p:grpSp>
      <p:sp>
        <p:nvSpPr>
          <p:cNvPr id="30" name="Slide Number Placeholder 5">
            <a:extLst>
              <a:ext uri="{FF2B5EF4-FFF2-40B4-BE49-F238E27FC236}">
                <a16:creationId xmlns:a16="http://schemas.microsoft.com/office/drawing/2014/main" id="{BCA868B2-AE9E-CA0B-CCED-5DEA8969A0B7}"/>
              </a:ext>
            </a:extLst>
          </p:cNvPr>
          <p:cNvSpPr txBox="1">
            <a:spLocks/>
          </p:cNvSpPr>
          <p:nvPr/>
        </p:nvSpPr>
        <p:spPr>
          <a:xfrm>
            <a:off x="10906298" y="6356350"/>
            <a:ext cx="44750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15</a:t>
            </a:fld>
            <a:endParaRPr lang="en-US" dirty="0"/>
          </a:p>
        </p:txBody>
      </p:sp>
      <p:grpSp>
        <p:nvGrpSpPr>
          <p:cNvPr id="2" name="Group 1" descr="Worksheet available icon">
            <a:extLst>
              <a:ext uri="{FF2B5EF4-FFF2-40B4-BE49-F238E27FC236}">
                <a16:creationId xmlns:a16="http://schemas.microsoft.com/office/drawing/2014/main" id="{452C1C23-C214-7B81-A4A3-E05A6C3B57F3}"/>
              </a:ext>
            </a:extLst>
          </p:cNvPr>
          <p:cNvGrpSpPr/>
          <p:nvPr/>
        </p:nvGrpSpPr>
        <p:grpSpPr>
          <a:xfrm>
            <a:off x="9495879" y="211521"/>
            <a:ext cx="2102384" cy="753403"/>
            <a:chOff x="9495879" y="211521"/>
            <a:chExt cx="2102384" cy="753403"/>
          </a:xfrm>
        </p:grpSpPr>
        <p:pic>
          <p:nvPicPr>
            <p:cNvPr id="4" name="Graphic 6" descr="Document">
              <a:extLst>
                <a:ext uri="{FF2B5EF4-FFF2-40B4-BE49-F238E27FC236}">
                  <a16:creationId xmlns:a16="http://schemas.microsoft.com/office/drawing/2014/main" id="{62E8DF4D-B5EA-CBD4-7173-2F26601CD5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BF54F3C3-1AE5-3F63-FEDC-52ADFA2BF0B5}"/>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6" name="Slide Number Placeholder 3">
            <a:extLst>
              <a:ext uri="{FF2B5EF4-FFF2-40B4-BE49-F238E27FC236}">
                <a16:creationId xmlns:a16="http://schemas.microsoft.com/office/drawing/2014/main" id="{AC72B018-70ED-447F-13F1-D51D0F2B300C}"/>
              </a:ext>
            </a:extLst>
          </p:cNvPr>
          <p:cNvSpPr>
            <a:spLocks noGrp="1"/>
          </p:cNvSpPr>
          <p:nvPr>
            <p:ph type="sldNum" sz="quarter" idx="12"/>
          </p:nvPr>
        </p:nvSpPr>
        <p:spPr>
          <a:xfrm>
            <a:off x="8610600" y="6356350"/>
            <a:ext cx="2743200" cy="365125"/>
          </a:xfrm>
        </p:spPr>
        <p:txBody>
          <a:bodyPr/>
          <a:lstStyle/>
          <a:p>
            <a:fld id="{892959B6-490E-A144-8C7C-88267F972F69}" type="slidenum">
              <a:rPr lang="en-US" smtClean="0"/>
              <a:t>15</a:t>
            </a:fld>
            <a:endParaRPr lang="en-US" dirty="0"/>
          </a:p>
        </p:txBody>
      </p:sp>
      <p:graphicFrame>
        <p:nvGraphicFramePr>
          <p:cNvPr id="3" name="Table 2">
            <a:extLst>
              <a:ext uri="{FF2B5EF4-FFF2-40B4-BE49-F238E27FC236}">
                <a16:creationId xmlns:a16="http://schemas.microsoft.com/office/drawing/2014/main" id="{871EE5A3-D0CE-A107-BDE6-5EA8EB0AEE44}"/>
              </a:ext>
            </a:extLst>
          </p:cNvPr>
          <p:cNvGraphicFramePr>
            <a:graphicFrameLocks noGrp="1"/>
          </p:cNvGraphicFramePr>
          <p:nvPr>
            <p:extLst>
              <p:ext uri="{D42A27DB-BD31-4B8C-83A1-F6EECF244321}">
                <p14:modId xmlns:p14="http://schemas.microsoft.com/office/powerpoint/2010/main" val="4142334242"/>
              </p:ext>
            </p:extLst>
          </p:nvPr>
        </p:nvGraphicFramePr>
        <p:xfrm>
          <a:off x="2166293" y="4163222"/>
          <a:ext cx="8568510" cy="1656747"/>
        </p:xfrm>
        <a:graphic>
          <a:graphicData uri="http://schemas.openxmlformats.org/drawingml/2006/table">
            <a:tbl>
              <a:tblPr firstRow="1" bandRow="1">
                <a:tableStyleId>{5940675A-B579-460E-94D1-54222C63F5DA}</a:tableStyleId>
              </a:tblPr>
              <a:tblGrid>
                <a:gridCol w="1713702">
                  <a:extLst>
                    <a:ext uri="{9D8B030D-6E8A-4147-A177-3AD203B41FA5}">
                      <a16:colId xmlns:a16="http://schemas.microsoft.com/office/drawing/2014/main" val="4139786777"/>
                    </a:ext>
                  </a:extLst>
                </a:gridCol>
                <a:gridCol w="1713702">
                  <a:extLst>
                    <a:ext uri="{9D8B030D-6E8A-4147-A177-3AD203B41FA5}">
                      <a16:colId xmlns:a16="http://schemas.microsoft.com/office/drawing/2014/main" val="3065579301"/>
                    </a:ext>
                  </a:extLst>
                </a:gridCol>
                <a:gridCol w="1713702">
                  <a:extLst>
                    <a:ext uri="{9D8B030D-6E8A-4147-A177-3AD203B41FA5}">
                      <a16:colId xmlns:a16="http://schemas.microsoft.com/office/drawing/2014/main" val="1247557413"/>
                    </a:ext>
                  </a:extLst>
                </a:gridCol>
                <a:gridCol w="1713702">
                  <a:extLst>
                    <a:ext uri="{9D8B030D-6E8A-4147-A177-3AD203B41FA5}">
                      <a16:colId xmlns:a16="http://schemas.microsoft.com/office/drawing/2014/main" val="1177886695"/>
                    </a:ext>
                  </a:extLst>
                </a:gridCol>
                <a:gridCol w="1713702">
                  <a:extLst>
                    <a:ext uri="{9D8B030D-6E8A-4147-A177-3AD203B41FA5}">
                      <a16:colId xmlns:a16="http://schemas.microsoft.com/office/drawing/2014/main" val="2896197305"/>
                    </a:ext>
                  </a:extLst>
                </a:gridCol>
              </a:tblGrid>
              <a:tr h="399849">
                <a:tc>
                  <a:txBody>
                    <a:bodyPr/>
                    <a:lstStyle/>
                    <a:p>
                      <a:pPr algn="ctr"/>
                      <a:r>
                        <a:rPr lang="en-GB" sz="2400" b="1" dirty="0">
                          <a:solidFill>
                            <a:sysClr val="windowText" lastClr="000000"/>
                          </a:solidFill>
                        </a:rPr>
                        <a:t>Tens</a:t>
                      </a:r>
                      <a:endParaRPr lang="en-GB" sz="2400" b="1"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pPr algn="ctr"/>
                      <a:r>
                        <a:rPr lang="en-GB" sz="2400" b="1" dirty="0">
                          <a:solidFill>
                            <a:sysClr val="windowText" lastClr="000000"/>
                          </a:solidFill>
                        </a:rPr>
                        <a:t>Ones</a:t>
                      </a:r>
                      <a:endParaRPr lang="en-GB" sz="2400" b="1"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pPr algn="ctr"/>
                      <a:r>
                        <a:rPr lang="en-GB" sz="2400" b="1" dirty="0">
                          <a:solidFill>
                            <a:sysClr val="windowText" lastClr="000000"/>
                          </a:solidFill>
                        </a:rPr>
                        <a:t>Tenths</a:t>
                      </a:r>
                      <a:endParaRPr lang="en-GB" sz="2400" b="1"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pPr algn="ctr"/>
                      <a:r>
                        <a:rPr lang="en-GB" sz="2400" b="1" dirty="0">
                          <a:solidFill>
                            <a:sysClr val="windowText" lastClr="000000"/>
                          </a:solidFill>
                        </a:rPr>
                        <a:t>Hundredths</a:t>
                      </a:r>
                      <a:endParaRPr lang="en-GB" sz="2400" b="1"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endParaRPr lang="en-GB" dirty="0">
                        <a:solidFill>
                          <a:sysClr val="windowText" lastClr="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37464313"/>
                  </a:ext>
                </a:extLst>
              </a:tr>
              <a:tr h="399849">
                <a:tc>
                  <a:txBody>
                    <a:bodyPr/>
                    <a:lstStyle/>
                    <a:p>
                      <a:endParaRPr lang="en-GB"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endParaRPr lang="en-GB">
                        <a:solidFill>
                          <a:sysClr val="windowText" lastClr="000000"/>
                        </a:solidFill>
                        <a:latin typeface="Arial" panose="020B0604020202020204" pitchFamily="34" charset="0"/>
                        <a:cs typeface="Arial" panose="020B0604020202020204" pitchFamily="34" charset="0"/>
                      </a:endParaRPr>
                    </a:p>
                  </a:txBody>
                  <a:tcPr anchor="ctr"/>
                </a:tc>
                <a:tc>
                  <a:txBody>
                    <a:bodyPr/>
                    <a:lstStyle/>
                    <a:p>
                      <a:endParaRPr lang="en-GB">
                        <a:solidFill>
                          <a:sysClr val="windowText" lastClr="000000"/>
                        </a:solidFill>
                        <a:latin typeface="Arial" panose="020B0604020202020204" pitchFamily="34" charset="0"/>
                        <a:cs typeface="Arial" panose="020B0604020202020204" pitchFamily="34" charset="0"/>
                      </a:endParaRPr>
                    </a:p>
                  </a:txBody>
                  <a:tcPr anchor="ctr"/>
                </a:tc>
                <a:tc>
                  <a:txBody>
                    <a:bodyPr/>
                    <a:lstStyle/>
                    <a:p>
                      <a:endParaRPr lang="en-GB">
                        <a:solidFill>
                          <a:sysClr val="windowText" lastClr="000000"/>
                        </a:solidFill>
                        <a:latin typeface="Arial" panose="020B0604020202020204" pitchFamily="34" charset="0"/>
                        <a:cs typeface="Arial" panose="020B0604020202020204" pitchFamily="34" charset="0"/>
                      </a:endParaRPr>
                    </a:p>
                  </a:txBody>
                  <a:tcPr anchor="ctr"/>
                </a:tc>
                <a:tc>
                  <a:txBody>
                    <a:bodyPr/>
                    <a:lstStyle/>
                    <a:p>
                      <a:endParaRPr lang="en-GB" dirty="0">
                        <a:solidFill>
                          <a:sysClr val="windowText" lastClr="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03991667"/>
                  </a:ext>
                </a:extLst>
              </a:tr>
              <a:tr h="399849">
                <a:tc>
                  <a:txBody>
                    <a:bodyPr/>
                    <a:lstStyle/>
                    <a:p>
                      <a:endParaRPr lang="en-GB"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endParaRPr lang="en-GB"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endParaRPr lang="en-GB">
                        <a:solidFill>
                          <a:sysClr val="windowText" lastClr="000000"/>
                        </a:solidFill>
                        <a:latin typeface="Arial" panose="020B0604020202020204" pitchFamily="34" charset="0"/>
                        <a:cs typeface="Arial" panose="020B0604020202020204" pitchFamily="34" charset="0"/>
                      </a:endParaRPr>
                    </a:p>
                  </a:txBody>
                  <a:tcPr anchor="ctr"/>
                </a:tc>
                <a:tc>
                  <a:txBody>
                    <a:bodyPr/>
                    <a:lstStyle/>
                    <a:p>
                      <a:endParaRPr lang="en-GB">
                        <a:solidFill>
                          <a:sysClr val="windowText" lastClr="000000"/>
                        </a:solidFill>
                        <a:latin typeface="Arial" panose="020B0604020202020204" pitchFamily="34" charset="0"/>
                        <a:cs typeface="Arial" panose="020B0604020202020204" pitchFamily="34" charset="0"/>
                      </a:endParaRPr>
                    </a:p>
                  </a:txBody>
                  <a:tcPr anchor="ctr"/>
                </a:tc>
                <a:tc>
                  <a:txBody>
                    <a:bodyPr/>
                    <a:lstStyle/>
                    <a:p>
                      <a:endParaRPr lang="en-GB" dirty="0">
                        <a:solidFill>
                          <a:sysClr val="windowText" lastClr="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65749069"/>
                  </a:ext>
                </a:extLst>
              </a:tr>
              <a:tr h="399849">
                <a:tc>
                  <a:txBody>
                    <a:bodyPr/>
                    <a:lstStyle/>
                    <a:p>
                      <a:endParaRPr lang="en-GB"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endParaRPr lang="en-GB"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endParaRPr lang="en-GB"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endParaRPr lang="en-GB">
                        <a:solidFill>
                          <a:sysClr val="windowText" lastClr="000000"/>
                        </a:solidFill>
                        <a:latin typeface="Arial" panose="020B0604020202020204" pitchFamily="34" charset="0"/>
                        <a:cs typeface="Arial" panose="020B0604020202020204" pitchFamily="34" charset="0"/>
                      </a:endParaRPr>
                    </a:p>
                  </a:txBody>
                  <a:tcPr anchor="ctr"/>
                </a:tc>
                <a:tc>
                  <a:txBody>
                    <a:bodyPr/>
                    <a:lstStyle/>
                    <a:p>
                      <a:endParaRPr lang="en-GB" dirty="0">
                        <a:solidFill>
                          <a:sysClr val="windowText" lastClr="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72113101"/>
                  </a:ext>
                </a:extLst>
              </a:tr>
            </a:tbl>
          </a:graphicData>
        </a:graphic>
      </p:graphicFrame>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F90F9F8-0C9B-7D45-F055-7B0BD3416654}"/>
                  </a:ext>
                </a:extLst>
              </p:cNvPr>
              <p:cNvSpPr txBox="1"/>
              <p:nvPr/>
            </p:nvSpPr>
            <p:spPr>
              <a:xfrm>
                <a:off x="9514276" y="3456097"/>
                <a:ext cx="750466" cy="612704"/>
              </a:xfrm>
              <a:prstGeom prst="rect">
                <a:avLst/>
              </a:prstGeom>
              <a:noFill/>
            </p:spPr>
            <p:txBody>
              <a:bodyPr wrap="squar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a:rPr>
                            <m:t>1</m:t>
                          </m:r>
                        </m:num>
                        <m:den>
                          <m:r>
                            <a:rPr lang="en-GB" i="1">
                              <a:latin typeface="Cambria Math"/>
                            </a:rPr>
                            <m:t>1000</m:t>
                          </m:r>
                        </m:den>
                      </m:f>
                    </m:oMath>
                  </m:oMathPara>
                </a14:m>
                <a:endParaRPr lang="en-GB" dirty="0"/>
              </a:p>
            </p:txBody>
          </p:sp>
        </mc:Choice>
        <mc:Fallback xmlns="">
          <p:sp>
            <p:nvSpPr>
              <p:cNvPr id="17" name="TextBox 16">
                <a:extLst>
                  <a:ext uri="{FF2B5EF4-FFF2-40B4-BE49-F238E27FC236}">
                    <a16:creationId xmlns:a16="http://schemas.microsoft.com/office/drawing/2014/main" id="{FF90F9F8-0C9B-7D45-F055-7B0BD3416654}"/>
                  </a:ext>
                </a:extLst>
              </p:cNvPr>
              <p:cNvSpPr txBox="1">
                <a:spLocks noRot="1" noChangeAspect="1" noMove="1" noResize="1" noEditPoints="1" noAdjustHandles="1" noChangeArrowheads="1" noChangeShapeType="1" noTextEdit="1"/>
              </p:cNvSpPr>
              <p:nvPr/>
            </p:nvSpPr>
            <p:spPr>
              <a:xfrm>
                <a:off x="9514276" y="3456097"/>
                <a:ext cx="750466" cy="61270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FA23C1B-A062-A510-1653-D7EA84D7A5F9}"/>
                  </a:ext>
                </a:extLst>
              </p:cNvPr>
              <p:cNvSpPr txBox="1"/>
              <p:nvPr/>
            </p:nvSpPr>
            <p:spPr>
              <a:xfrm>
                <a:off x="6341604" y="3456097"/>
                <a:ext cx="493985" cy="612704"/>
              </a:xfrm>
              <a:prstGeom prst="rect">
                <a:avLst/>
              </a:prstGeom>
              <a:noFill/>
            </p:spPr>
            <p:txBody>
              <a:bodyPr wrap="non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a:rPr>
                            <m:t>1</m:t>
                          </m:r>
                        </m:num>
                        <m:den>
                          <m:r>
                            <a:rPr lang="en-GB" i="1">
                              <a:latin typeface="Cambria Math"/>
                            </a:rPr>
                            <m:t>10</m:t>
                          </m:r>
                        </m:den>
                      </m:f>
                    </m:oMath>
                  </m:oMathPara>
                </a14:m>
                <a:endParaRPr lang="en-GB" dirty="0"/>
              </a:p>
            </p:txBody>
          </p:sp>
        </mc:Choice>
        <mc:Fallback xmlns="">
          <p:sp>
            <p:nvSpPr>
              <p:cNvPr id="18" name="TextBox 17">
                <a:extLst>
                  <a:ext uri="{FF2B5EF4-FFF2-40B4-BE49-F238E27FC236}">
                    <a16:creationId xmlns:a16="http://schemas.microsoft.com/office/drawing/2014/main" id="{3FA23C1B-A062-A510-1653-D7EA84D7A5F9}"/>
                  </a:ext>
                </a:extLst>
              </p:cNvPr>
              <p:cNvSpPr txBox="1">
                <a:spLocks noRot="1" noChangeAspect="1" noMove="1" noResize="1" noEditPoints="1" noAdjustHandles="1" noChangeArrowheads="1" noChangeShapeType="1" noTextEdit="1"/>
              </p:cNvSpPr>
              <p:nvPr/>
            </p:nvSpPr>
            <p:spPr>
              <a:xfrm>
                <a:off x="6341604" y="3456097"/>
                <a:ext cx="493985" cy="61270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0D62BB2-A38E-C1D0-4E91-12D6CBCE3CE1}"/>
                  </a:ext>
                </a:extLst>
              </p:cNvPr>
              <p:cNvSpPr txBox="1"/>
              <p:nvPr/>
            </p:nvSpPr>
            <p:spPr>
              <a:xfrm>
                <a:off x="7863819" y="3456097"/>
                <a:ext cx="622226" cy="612704"/>
              </a:xfrm>
              <a:prstGeom prst="rect">
                <a:avLst/>
              </a:prstGeom>
              <a:noFill/>
            </p:spPr>
            <p:txBody>
              <a:bodyPr wrap="non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i="1">
                              <a:latin typeface="Cambria Math"/>
                            </a:rPr>
                            <m:t>1</m:t>
                          </m:r>
                        </m:num>
                        <m:den>
                          <m:r>
                            <a:rPr lang="en-GB" i="1">
                              <a:latin typeface="Cambria Math"/>
                            </a:rPr>
                            <m:t>10</m:t>
                          </m:r>
                          <m:r>
                            <a:rPr lang="en-GB" b="0" i="1" smtClean="0">
                              <a:latin typeface="Cambria Math" panose="02040503050406030204" pitchFamily="18" charset="0"/>
                            </a:rPr>
                            <m:t>0</m:t>
                          </m:r>
                        </m:den>
                      </m:f>
                    </m:oMath>
                  </m:oMathPara>
                </a14:m>
                <a:endParaRPr lang="en-GB" dirty="0"/>
              </a:p>
            </p:txBody>
          </p:sp>
        </mc:Choice>
        <mc:Fallback xmlns="">
          <p:sp>
            <p:nvSpPr>
              <p:cNvPr id="19" name="TextBox 18">
                <a:extLst>
                  <a:ext uri="{FF2B5EF4-FFF2-40B4-BE49-F238E27FC236}">
                    <a16:creationId xmlns:a16="http://schemas.microsoft.com/office/drawing/2014/main" id="{C0D62BB2-A38E-C1D0-4E91-12D6CBCE3CE1}"/>
                  </a:ext>
                </a:extLst>
              </p:cNvPr>
              <p:cNvSpPr txBox="1">
                <a:spLocks noRot="1" noChangeAspect="1" noMove="1" noResize="1" noEditPoints="1" noAdjustHandles="1" noChangeArrowheads="1" noChangeShapeType="1" noTextEdit="1"/>
              </p:cNvSpPr>
              <p:nvPr/>
            </p:nvSpPr>
            <p:spPr>
              <a:xfrm>
                <a:off x="7863819" y="3456097"/>
                <a:ext cx="622226" cy="612704"/>
              </a:xfrm>
              <a:prstGeom prst="rect">
                <a:avLst/>
              </a:prstGeom>
              <a:blipFill>
                <a:blip r:embed="rId8"/>
                <a:stretch>
                  <a:fillRect/>
                </a:stretch>
              </a:blipFill>
            </p:spPr>
            <p:txBody>
              <a:bodyPr/>
              <a:lstStyle/>
              <a:p>
                <a:r>
                  <a:rPr lang="en-GB">
                    <a:noFill/>
                  </a:rPr>
                  <a:t> </a:t>
                </a:r>
              </a:p>
            </p:txBody>
          </p:sp>
        </mc:Fallback>
      </mc:AlternateContent>
      <p:sp>
        <p:nvSpPr>
          <p:cNvPr id="20" name="Oval 19">
            <a:extLst>
              <a:ext uri="{FF2B5EF4-FFF2-40B4-BE49-F238E27FC236}">
                <a16:creationId xmlns:a16="http://schemas.microsoft.com/office/drawing/2014/main" id="{F0C56023-38D7-7970-3E90-DD48FE6B5D2B}"/>
              </a:ext>
            </a:extLst>
          </p:cNvPr>
          <p:cNvSpPr/>
          <p:nvPr/>
        </p:nvSpPr>
        <p:spPr>
          <a:xfrm>
            <a:off x="5503596" y="4652684"/>
            <a:ext cx="182880" cy="20900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7485DF63-89B7-6038-C58E-0FB343916BF9}"/>
              </a:ext>
            </a:extLst>
          </p:cNvPr>
          <p:cNvSpPr/>
          <p:nvPr/>
        </p:nvSpPr>
        <p:spPr>
          <a:xfrm>
            <a:off x="5503596" y="4262453"/>
            <a:ext cx="182880" cy="20900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611114D-8926-2C9F-3CFA-2560AC4134D7}"/>
              </a:ext>
            </a:extLst>
          </p:cNvPr>
          <p:cNvSpPr/>
          <p:nvPr/>
        </p:nvSpPr>
        <p:spPr>
          <a:xfrm>
            <a:off x="5503596" y="5041777"/>
            <a:ext cx="182880" cy="20900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8207213B-B607-462E-D62D-1662538A72B7}"/>
              </a:ext>
            </a:extLst>
          </p:cNvPr>
          <p:cNvSpPr/>
          <p:nvPr/>
        </p:nvSpPr>
        <p:spPr>
          <a:xfrm>
            <a:off x="5503596" y="5481242"/>
            <a:ext cx="182880" cy="20900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C0F21A35-27A2-0503-E0A0-06088CB3BCCD}"/>
              </a:ext>
            </a:extLst>
          </p:cNvPr>
          <p:cNvSpPr txBox="1"/>
          <p:nvPr/>
        </p:nvSpPr>
        <p:spPr>
          <a:xfrm>
            <a:off x="5904886" y="1279670"/>
            <a:ext cx="6176543" cy="181588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Write these fractions as decimals and put them into the table.</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Now put them into </a:t>
            </a:r>
            <a:r>
              <a:rPr lang="en-GB" sz="2800" b="1" dirty="0">
                <a:latin typeface="Arial" panose="020B0604020202020204" pitchFamily="34" charset="0"/>
                <a:cs typeface="Arial" panose="020B0604020202020204" pitchFamily="34" charset="0"/>
              </a:rPr>
              <a:t>ascending</a:t>
            </a:r>
            <a:r>
              <a:rPr lang="en-GB" sz="2800" dirty="0">
                <a:latin typeface="Arial" panose="020B0604020202020204" pitchFamily="34" charset="0"/>
                <a:cs typeface="Arial" panose="020B0604020202020204" pitchFamily="34" charset="0"/>
              </a:rPr>
              <a:t> order. </a:t>
            </a:r>
          </a:p>
        </p:txBody>
      </p:sp>
      <p:sp>
        <p:nvSpPr>
          <p:cNvPr id="38" name="Cloud 37">
            <a:extLst>
              <a:ext uri="{FF2B5EF4-FFF2-40B4-BE49-F238E27FC236}">
                <a16:creationId xmlns:a16="http://schemas.microsoft.com/office/drawing/2014/main" id="{96825526-B969-47A8-59BA-1ED03C36351B}"/>
              </a:ext>
            </a:extLst>
          </p:cNvPr>
          <p:cNvSpPr/>
          <p:nvPr/>
        </p:nvSpPr>
        <p:spPr>
          <a:xfrm>
            <a:off x="154992" y="1360826"/>
            <a:ext cx="5695406" cy="2476766"/>
          </a:xfrm>
          <a:prstGeom prst="cloud">
            <a:avLst/>
          </a:prstGeom>
          <a:solidFill>
            <a:schemeClr val="accent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38">
            <a:extLst>
              <a:ext uri="{FF2B5EF4-FFF2-40B4-BE49-F238E27FC236}">
                <a16:creationId xmlns:a16="http://schemas.microsoft.com/office/drawing/2014/main" id="{1DE7308A-E4D3-9B7E-0A57-6B4D1173D5FD}"/>
              </a:ext>
            </a:extLst>
          </p:cNvPr>
          <p:cNvCxnSpPr/>
          <p:nvPr/>
        </p:nvCxnSpPr>
        <p:spPr>
          <a:xfrm flipH="1">
            <a:off x="5419804" y="1567094"/>
            <a:ext cx="470262" cy="1965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EE94040-E88A-2C15-D3A2-7AF3A6B6BAF4}"/>
                  </a:ext>
                </a:extLst>
              </p:cNvPr>
              <p:cNvSpPr txBox="1"/>
              <p:nvPr/>
            </p:nvSpPr>
            <p:spPr>
              <a:xfrm>
                <a:off x="1018188" y="1952796"/>
                <a:ext cx="493985" cy="611678"/>
              </a:xfrm>
              <a:prstGeom prst="rect">
                <a:avLst/>
              </a:prstGeom>
              <a:noFill/>
            </p:spPr>
            <p:txBody>
              <a:bodyPr wrap="non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4</m:t>
                          </m:r>
                        </m:num>
                        <m:den>
                          <m:r>
                            <a:rPr lang="en-GB" i="1">
                              <a:latin typeface="Cambria Math"/>
                            </a:rPr>
                            <m:t>10</m:t>
                          </m:r>
                        </m:den>
                      </m:f>
                    </m:oMath>
                  </m:oMathPara>
                </a14:m>
                <a:endParaRPr lang="en-GB" dirty="0"/>
              </a:p>
            </p:txBody>
          </p:sp>
        </mc:Choice>
        <mc:Fallback xmlns="">
          <p:sp>
            <p:nvSpPr>
              <p:cNvPr id="40" name="TextBox 39">
                <a:extLst>
                  <a:ext uri="{FF2B5EF4-FFF2-40B4-BE49-F238E27FC236}">
                    <a16:creationId xmlns:a16="http://schemas.microsoft.com/office/drawing/2014/main" id="{4EE94040-E88A-2C15-D3A2-7AF3A6B6BAF4}"/>
                  </a:ext>
                </a:extLst>
              </p:cNvPr>
              <p:cNvSpPr txBox="1">
                <a:spLocks noRot="1" noChangeAspect="1" noMove="1" noResize="1" noEditPoints="1" noAdjustHandles="1" noChangeArrowheads="1" noChangeShapeType="1" noTextEdit="1"/>
              </p:cNvSpPr>
              <p:nvPr/>
            </p:nvSpPr>
            <p:spPr>
              <a:xfrm>
                <a:off x="1018188" y="1952796"/>
                <a:ext cx="493985" cy="611678"/>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56CE732-4DAC-29BB-88B5-CB0076249F42}"/>
                  </a:ext>
                </a:extLst>
              </p:cNvPr>
              <p:cNvSpPr txBox="1"/>
              <p:nvPr/>
            </p:nvSpPr>
            <p:spPr>
              <a:xfrm>
                <a:off x="1579789" y="2798233"/>
                <a:ext cx="622226" cy="612704"/>
              </a:xfrm>
              <a:prstGeom prst="rect">
                <a:avLst/>
              </a:prstGeom>
              <a:noFill/>
            </p:spPr>
            <p:txBody>
              <a:bodyPr wrap="non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48</m:t>
                          </m:r>
                        </m:num>
                        <m:den>
                          <m:r>
                            <a:rPr lang="en-GB" i="1">
                              <a:latin typeface="Cambria Math"/>
                            </a:rPr>
                            <m:t>10</m:t>
                          </m:r>
                          <m:r>
                            <a:rPr lang="en-GB" b="0" i="1" smtClean="0">
                              <a:latin typeface="Cambria Math" panose="02040503050406030204" pitchFamily="18" charset="0"/>
                            </a:rPr>
                            <m:t>0</m:t>
                          </m:r>
                        </m:den>
                      </m:f>
                    </m:oMath>
                  </m:oMathPara>
                </a14:m>
                <a:endParaRPr lang="en-GB" dirty="0"/>
              </a:p>
            </p:txBody>
          </p:sp>
        </mc:Choice>
        <mc:Fallback xmlns="">
          <p:sp>
            <p:nvSpPr>
              <p:cNvPr id="41" name="TextBox 40">
                <a:extLst>
                  <a:ext uri="{FF2B5EF4-FFF2-40B4-BE49-F238E27FC236}">
                    <a16:creationId xmlns:a16="http://schemas.microsoft.com/office/drawing/2014/main" id="{C56CE732-4DAC-29BB-88B5-CB0076249F42}"/>
                  </a:ext>
                </a:extLst>
              </p:cNvPr>
              <p:cNvSpPr txBox="1">
                <a:spLocks noRot="1" noChangeAspect="1" noMove="1" noResize="1" noEditPoints="1" noAdjustHandles="1" noChangeArrowheads="1" noChangeShapeType="1" noTextEdit="1"/>
              </p:cNvSpPr>
              <p:nvPr/>
            </p:nvSpPr>
            <p:spPr>
              <a:xfrm>
                <a:off x="1579789" y="2798233"/>
                <a:ext cx="622226" cy="61270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0CFA8CB-CA1E-8753-CF04-F79312FF29F9}"/>
                  </a:ext>
                </a:extLst>
              </p:cNvPr>
              <p:cNvSpPr txBox="1"/>
              <p:nvPr/>
            </p:nvSpPr>
            <p:spPr>
              <a:xfrm>
                <a:off x="3120121" y="2761193"/>
                <a:ext cx="750466" cy="611678"/>
              </a:xfrm>
              <a:prstGeom prst="rect">
                <a:avLst/>
              </a:prstGeom>
              <a:noFill/>
            </p:spPr>
            <p:txBody>
              <a:bodyPr wrap="non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48</m:t>
                          </m:r>
                        </m:num>
                        <m:den>
                          <m:r>
                            <a:rPr lang="en-GB" i="1">
                              <a:latin typeface="Cambria Math"/>
                            </a:rPr>
                            <m:t>1</m:t>
                          </m:r>
                          <m:r>
                            <a:rPr lang="en-GB" b="0" i="1" smtClean="0">
                              <a:latin typeface="Cambria Math" panose="02040503050406030204" pitchFamily="18" charset="0"/>
                            </a:rPr>
                            <m:t>000</m:t>
                          </m:r>
                        </m:den>
                      </m:f>
                    </m:oMath>
                  </m:oMathPara>
                </a14:m>
                <a:endParaRPr lang="en-GB" dirty="0"/>
              </a:p>
            </p:txBody>
          </p:sp>
        </mc:Choice>
        <mc:Fallback xmlns="">
          <p:sp>
            <p:nvSpPr>
              <p:cNvPr id="42" name="TextBox 41">
                <a:extLst>
                  <a:ext uri="{FF2B5EF4-FFF2-40B4-BE49-F238E27FC236}">
                    <a16:creationId xmlns:a16="http://schemas.microsoft.com/office/drawing/2014/main" id="{50CFA8CB-CA1E-8753-CF04-F79312FF29F9}"/>
                  </a:ext>
                </a:extLst>
              </p:cNvPr>
              <p:cNvSpPr txBox="1">
                <a:spLocks noRot="1" noChangeAspect="1" noMove="1" noResize="1" noEditPoints="1" noAdjustHandles="1" noChangeArrowheads="1" noChangeShapeType="1" noTextEdit="1"/>
              </p:cNvSpPr>
              <p:nvPr/>
            </p:nvSpPr>
            <p:spPr>
              <a:xfrm>
                <a:off x="3120121" y="2761193"/>
                <a:ext cx="750466" cy="61167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1AEA01B-A1E2-31BC-179F-E6DE2E5A5E6C}"/>
                  </a:ext>
                </a:extLst>
              </p:cNvPr>
              <p:cNvSpPr txBox="1"/>
              <p:nvPr/>
            </p:nvSpPr>
            <p:spPr>
              <a:xfrm>
                <a:off x="2202015" y="2009825"/>
                <a:ext cx="750466" cy="618283"/>
              </a:xfrm>
              <a:prstGeom prst="rect">
                <a:avLst/>
              </a:prstGeom>
              <a:noFill/>
            </p:spPr>
            <p:txBody>
              <a:bodyPr wrap="non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485</m:t>
                          </m:r>
                        </m:num>
                        <m:den>
                          <m:r>
                            <a:rPr lang="en-GB" i="1">
                              <a:latin typeface="Cambria Math"/>
                            </a:rPr>
                            <m:t>1</m:t>
                          </m:r>
                          <m:r>
                            <a:rPr lang="en-GB" b="0" i="1" smtClean="0">
                              <a:latin typeface="Cambria Math" panose="02040503050406030204" pitchFamily="18" charset="0"/>
                            </a:rPr>
                            <m:t>000</m:t>
                          </m:r>
                        </m:den>
                      </m:f>
                    </m:oMath>
                  </m:oMathPara>
                </a14:m>
                <a:endParaRPr lang="en-GB" dirty="0"/>
              </a:p>
            </p:txBody>
          </p:sp>
        </mc:Choice>
        <mc:Fallback xmlns="">
          <p:sp>
            <p:nvSpPr>
              <p:cNvPr id="43" name="TextBox 42">
                <a:extLst>
                  <a:ext uri="{FF2B5EF4-FFF2-40B4-BE49-F238E27FC236}">
                    <a16:creationId xmlns:a16="http://schemas.microsoft.com/office/drawing/2014/main" id="{A1AEA01B-A1E2-31BC-179F-E6DE2E5A5E6C}"/>
                  </a:ext>
                </a:extLst>
              </p:cNvPr>
              <p:cNvSpPr txBox="1">
                <a:spLocks noRot="1" noChangeAspect="1" noMove="1" noResize="1" noEditPoints="1" noAdjustHandles="1" noChangeArrowheads="1" noChangeShapeType="1" noTextEdit="1"/>
              </p:cNvSpPr>
              <p:nvPr/>
            </p:nvSpPr>
            <p:spPr>
              <a:xfrm>
                <a:off x="2202015" y="2009825"/>
                <a:ext cx="750466" cy="618283"/>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AAA8E6C-A739-AD65-79C8-39C6CFD9AAC1}"/>
                  </a:ext>
                </a:extLst>
              </p:cNvPr>
              <p:cNvSpPr txBox="1"/>
              <p:nvPr/>
            </p:nvSpPr>
            <p:spPr>
              <a:xfrm>
                <a:off x="3857863" y="1817280"/>
                <a:ext cx="750466" cy="618283"/>
              </a:xfrm>
              <a:prstGeom prst="rect">
                <a:avLst/>
              </a:prstGeom>
              <a:noFill/>
            </p:spPr>
            <p:txBody>
              <a:bodyPr wrap="non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1485</m:t>
                          </m:r>
                        </m:num>
                        <m:den>
                          <m:r>
                            <a:rPr lang="en-GB" i="1">
                              <a:latin typeface="Cambria Math"/>
                            </a:rPr>
                            <m:t>1</m:t>
                          </m:r>
                          <m:r>
                            <a:rPr lang="en-GB" b="0" i="1" smtClean="0">
                              <a:latin typeface="Cambria Math" panose="02040503050406030204" pitchFamily="18" charset="0"/>
                            </a:rPr>
                            <m:t>000</m:t>
                          </m:r>
                        </m:den>
                      </m:f>
                    </m:oMath>
                  </m:oMathPara>
                </a14:m>
                <a:endParaRPr lang="en-GB" dirty="0"/>
              </a:p>
            </p:txBody>
          </p:sp>
        </mc:Choice>
        <mc:Fallback xmlns="">
          <p:sp>
            <p:nvSpPr>
              <p:cNvPr id="44" name="TextBox 43">
                <a:extLst>
                  <a:ext uri="{FF2B5EF4-FFF2-40B4-BE49-F238E27FC236}">
                    <a16:creationId xmlns:a16="http://schemas.microsoft.com/office/drawing/2014/main" id="{6AAA8E6C-A739-AD65-79C8-39C6CFD9AAC1}"/>
                  </a:ext>
                </a:extLst>
              </p:cNvPr>
              <p:cNvSpPr txBox="1">
                <a:spLocks noRot="1" noChangeAspect="1" noMove="1" noResize="1" noEditPoints="1" noAdjustHandles="1" noChangeArrowheads="1" noChangeShapeType="1" noTextEdit="1"/>
              </p:cNvSpPr>
              <p:nvPr/>
            </p:nvSpPr>
            <p:spPr>
              <a:xfrm>
                <a:off x="3857863" y="1817280"/>
                <a:ext cx="750466" cy="618283"/>
              </a:xfrm>
              <a:prstGeom prst="rect">
                <a:avLst/>
              </a:prstGeom>
              <a:blipFill>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3641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1F2246F-ABD1-35B2-9437-6632804B162E}"/>
              </a:ext>
            </a:extLst>
          </p:cNvPr>
          <p:cNvPicPr>
            <a:picLocks noChangeAspect="1"/>
          </p:cNvPicPr>
          <p:nvPr/>
        </p:nvPicPr>
        <p:blipFill>
          <a:blip r:embed="rId3"/>
          <a:stretch>
            <a:fillRect/>
          </a:stretch>
        </p:blipFill>
        <p:spPr>
          <a:xfrm>
            <a:off x="1943100" y="4615915"/>
            <a:ext cx="8039100" cy="1581150"/>
          </a:xfrm>
          <a:prstGeom prst="rect">
            <a:avLst/>
          </a:prstGeom>
        </p:spPr>
      </p:pic>
      <p:sp>
        <p:nvSpPr>
          <p:cNvPr id="28" name="Title 1">
            <a:extLst>
              <a:ext uri="{FF2B5EF4-FFF2-40B4-BE49-F238E27FC236}">
                <a16:creationId xmlns:a16="http://schemas.microsoft.com/office/drawing/2014/main" id="{F8617F56-4453-4DFC-978A-4B87B5EF914E}"/>
              </a:ext>
            </a:extLst>
          </p:cNvPr>
          <p:cNvSpPr txBox="1">
            <a:spLocks/>
          </p:cNvSpPr>
          <p:nvPr/>
        </p:nvSpPr>
        <p:spPr>
          <a:xfrm>
            <a:off x="1814647" y="96841"/>
            <a:ext cx="74134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Place value on a number line</a:t>
            </a:r>
            <a:endParaRPr lang="en-US" sz="3600" b="1" dirty="0">
              <a:solidFill>
                <a:schemeClr val="accent1"/>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6E2FB615-0021-48A3-EC1E-52DEDEAB20E1}"/>
              </a:ext>
            </a:extLst>
          </p:cNvPr>
          <p:cNvGrpSpPr/>
          <p:nvPr/>
        </p:nvGrpSpPr>
        <p:grpSpPr>
          <a:xfrm>
            <a:off x="-94592" y="0"/>
            <a:ext cx="2190009" cy="1923564"/>
            <a:chOff x="-94592" y="0"/>
            <a:chExt cx="2190009" cy="1923564"/>
          </a:xfrm>
        </p:grpSpPr>
        <p:sp>
          <p:nvSpPr>
            <p:cNvPr id="27" name="Isosceles Triangle 26">
              <a:extLst>
                <a:ext uri="{FF2B5EF4-FFF2-40B4-BE49-F238E27FC236}">
                  <a16:creationId xmlns:a16="http://schemas.microsoft.com/office/drawing/2014/main" id="{C901B7C4-C1F2-A95D-4D91-8F1FB15A7AE3}"/>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32EFBF3-FFEE-9307-3D6A-806828AB12AD}"/>
                </a:ext>
              </a:extLst>
            </p:cNvPr>
            <p:cNvSpPr txBox="1"/>
            <p:nvPr/>
          </p:nvSpPr>
          <p:spPr>
            <a:xfrm>
              <a:off x="-94592" y="123231"/>
              <a:ext cx="1803853"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ACTIVITY 3</a:t>
              </a:r>
            </a:p>
          </p:txBody>
        </p:sp>
      </p:grpSp>
      <p:sp>
        <p:nvSpPr>
          <p:cNvPr id="30" name="Slide Number Placeholder 5">
            <a:extLst>
              <a:ext uri="{FF2B5EF4-FFF2-40B4-BE49-F238E27FC236}">
                <a16:creationId xmlns:a16="http://schemas.microsoft.com/office/drawing/2014/main" id="{BCA868B2-AE9E-CA0B-CCED-5DEA8969A0B7}"/>
              </a:ext>
            </a:extLst>
          </p:cNvPr>
          <p:cNvSpPr txBox="1">
            <a:spLocks/>
          </p:cNvSpPr>
          <p:nvPr/>
        </p:nvSpPr>
        <p:spPr>
          <a:xfrm>
            <a:off x="10906298" y="6356350"/>
            <a:ext cx="44750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16</a:t>
            </a:fld>
            <a:endParaRPr lang="en-US" dirty="0"/>
          </a:p>
        </p:txBody>
      </p:sp>
      <p:grpSp>
        <p:nvGrpSpPr>
          <p:cNvPr id="2" name="Group 1" descr="Worksheet available icon">
            <a:extLst>
              <a:ext uri="{FF2B5EF4-FFF2-40B4-BE49-F238E27FC236}">
                <a16:creationId xmlns:a16="http://schemas.microsoft.com/office/drawing/2014/main" id="{452C1C23-C214-7B81-A4A3-E05A6C3B57F3}"/>
              </a:ext>
            </a:extLst>
          </p:cNvPr>
          <p:cNvGrpSpPr/>
          <p:nvPr/>
        </p:nvGrpSpPr>
        <p:grpSpPr>
          <a:xfrm>
            <a:off x="9495879" y="211521"/>
            <a:ext cx="2102384" cy="753403"/>
            <a:chOff x="9495879" y="211521"/>
            <a:chExt cx="2102384" cy="753403"/>
          </a:xfrm>
        </p:grpSpPr>
        <p:pic>
          <p:nvPicPr>
            <p:cNvPr id="4" name="Graphic 6" descr="Document">
              <a:extLst>
                <a:ext uri="{FF2B5EF4-FFF2-40B4-BE49-F238E27FC236}">
                  <a16:creationId xmlns:a16="http://schemas.microsoft.com/office/drawing/2014/main" id="{62E8DF4D-B5EA-CBD4-7173-2F26601CD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BF54F3C3-1AE5-3F63-FEDC-52ADFA2BF0B5}"/>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6" name="Slide Number Placeholder 3">
            <a:extLst>
              <a:ext uri="{FF2B5EF4-FFF2-40B4-BE49-F238E27FC236}">
                <a16:creationId xmlns:a16="http://schemas.microsoft.com/office/drawing/2014/main" id="{AC72B018-70ED-447F-13F1-D51D0F2B300C}"/>
              </a:ext>
            </a:extLst>
          </p:cNvPr>
          <p:cNvSpPr>
            <a:spLocks noGrp="1"/>
          </p:cNvSpPr>
          <p:nvPr>
            <p:ph type="sldNum" sz="quarter" idx="12"/>
          </p:nvPr>
        </p:nvSpPr>
        <p:spPr>
          <a:xfrm>
            <a:off x="8610600" y="6356350"/>
            <a:ext cx="2743200" cy="365125"/>
          </a:xfrm>
        </p:spPr>
        <p:txBody>
          <a:bodyPr/>
          <a:lstStyle/>
          <a:p>
            <a:fld id="{892959B6-490E-A144-8C7C-88267F972F69}" type="slidenum">
              <a:rPr lang="en-US" smtClean="0"/>
              <a:t>16</a:t>
            </a:fld>
            <a:endParaRPr lang="en-US" dirty="0"/>
          </a:p>
        </p:txBody>
      </p:sp>
      <p:sp>
        <p:nvSpPr>
          <p:cNvPr id="6" name="TextBox 5">
            <a:extLst>
              <a:ext uri="{FF2B5EF4-FFF2-40B4-BE49-F238E27FC236}">
                <a16:creationId xmlns:a16="http://schemas.microsoft.com/office/drawing/2014/main" id="{C52AFD91-FBE6-B3A3-EF68-ACE073538BC1}"/>
              </a:ext>
            </a:extLst>
          </p:cNvPr>
          <p:cNvSpPr txBox="1"/>
          <p:nvPr/>
        </p:nvSpPr>
        <p:spPr>
          <a:xfrm>
            <a:off x="7217852" y="1182807"/>
            <a:ext cx="4497915" cy="892552"/>
          </a:xfrm>
          <a:prstGeom prst="rect">
            <a:avLst/>
          </a:prstGeom>
          <a:noFill/>
        </p:spPr>
        <p:txBody>
          <a:bodyPr wrap="square" rtlCol="0">
            <a:spAutoFit/>
          </a:bodyPr>
          <a:lstStyle/>
          <a:p>
            <a:r>
              <a:rPr lang="en-GB" sz="2600" dirty="0">
                <a:latin typeface="Arial" panose="020B0604020202020204" pitchFamily="34" charset="0"/>
                <a:cs typeface="Arial" panose="020B0604020202020204" pitchFamily="34" charset="0"/>
              </a:rPr>
              <a:t>Position these numbers on the number line.</a:t>
            </a:r>
          </a:p>
        </p:txBody>
      </p:sp>
      <p:sp>
        <p:nvSpPr>
          <p:cNvPr id="7" name="Cloud 6">
            <a:extLst>
              <a:ext uri="{FF2B5EF4-FFF2-40B4-BE49-F238E27FC236}">
                <a16:creationId xmlns:a16="http://schemas.microsoft.com/office/drawing/2014/main" id="{F8989746-63C7-2C25-D64D-3648CCAE885C}"/>
              </a:ext>
            </a:extLst>
          </p:cNvPr>
          <p:cNvSpPr/>
          <p:nvPr/>
        </p:nvSpPr>
        <p:spPr>
          <a:xfrm>
            <a:off x="225051" y="1451510"/>
            <a:ext cx="6229344" cy="2693472"/>
          </a:xfrm>
          <a:prstGeom prst="cloud">
            <a:avLst/>
          </a:prstGeom>
          <a:solidFill>
            <a:schemeClr val="accent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34E51617-CD66-4987-0825-C47E193F92C3}"/>
              </a:ext>
            </a:extLst>
          </p:cNvPr>
          <p:cNvCxnSpPr/>
          <p:nvPr/>
        </p:nvCxnSpPr>
        <p:spPr>
          <a:xfrm flipH="1">
            <a:off x="5904983" y="1833431"/>
            <a:ext cx="1346112" cy="3859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75D8E6A-04A9-7FCF-CE3C-3B14351C7A82}"/>
                  </a:ext>
                </a:extLst>
              </p:cNvPr>
              <p:cNvSpPr txBox="1"/>
              <p:nvPr/>
            </p:nvSpPr>
            <p:spPr>
              <a:xfrm>
                <a:off x="1552240" y="3094934"/>
                <a:ext cx="365744" cy="612704"/>
              </a:xfrm>
              <a:prstGeom prst="rect">
                <a:avLst/>
              </a:prstGeom>
              <a:noFill/>
            </p:spPr>
            <p:txBody>
              <a:bodyPr wrap="squar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m:oMathPara>
                </a14:m>
                <a:endParaRPr lang="en-GB"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E75D8E6A-04A9-7FCF-CE3C-3B14351C7A82}"/>
                  </a:ext>
                </a:extLst>
              </p:cNvPr>
              <p:cNvSpPr txBox="1">
                <a:spLocks noRot="1" noChangeAspect="1" noMove="1" noResize="1" noEditPoints="1" noAdjustHandles="1" noChangeArrowheads="1" noChangeShapeType="1" noTextEdit="1"/>
              </p:cNvSpPr>
              <p:nvPr/>
            </p:nvSpPr>
            <p:spPr>
              <a:xfrm>
                <a:off x="1552240" y="3094934"/>
                <a:ext cx="365744" cy="61270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8044599-2163-DEDB-329B-B07D6B43F009}"/>
                  </a:ext>
                </a:extLst>
              </p:cNvPr>
              <p:cNvSpPr txBox="1"/>
              <p:nvPr/>
            </p:nvSpPr>
            <p:spPr>
              <a:xfrm>
                <a:off x="1067865" y="1951751"/>
                <a:ext cx="750466" cy="636556"/>
              </a:xfrm>
              <a:prstGeom prst="rect">
                <a:avLst/>
              </a:prstGeom>
              <a:noFill/>
            </p:spPr>
            <p:txBody>
              <a:bodyPr wrap="squar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500</m:t>
                          </m:r>
                        </m:num>
                        <m:den>
                          <m:r>
                            <a:rPr lang="en-GB" i="1">
                              <a:latin typeface="Cambria Math"/>
                            </a:rPr>
                            <m:t>1</m:t>
                          </m:r>
                          <m:r>
                            <a:rPr lang="en-GB" b="0" i="1" smtClean="0">
                              <a:latin typeface="Cambria Math" panose="02040503050406030204" pitchFamily="18" charset="0"/>
                            </a:rPr>
                            <m:t>000</m:t>
                          </m:r>
                        </m:den>
                      </m:f>
                    </m:oMath>
                  </m:oMathPara>
                </a14:m>
                <a:endParaRPr lang="en-GB"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D8044599-2163-DEDB-329B-B07D6B43F009}"/>
                  </a:ext>
                </a:extLst>
              </p:cNvPr>
              <p:cNvSpPr txBox="1">
                <a:spLocks noRot="1" noChangeAspect="1" noMove="1" noResize="1" noEditPoints="1" noAdjustHandles="1" noChangeArrowheads="1" noChangeShapeType="1" noTextEdit="1"/>
              </p:cNvSpPr>
              <p:nvPr/>
            </p:nvSpPr>
            <p:spPr>
              <a:xfrm>
                <a:off x="1067865" y="1951751"/>
                <a:ext cx="750466" cy="63655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D3FB557-3A32-F6C8-D197-7EE99A5D69FD}"/>
                  </a:ext>
                </a:extLst>
              </p:cNvPr>
              <p:cNvSpPr txBox="1"/>
              <p:nvPr/>
            </p:nvSpPr>
            <p:spPr>
              <a:xfrm>
                <a:off x="2098930" y="2423655"/>
                <a:ext cx="622226" cy="618283"/>
              </a:xfrm>
              <a:prstGeom prst="rect">
                <a:avLst/>
              </a:prstGeom>
              <a:noFill/>
            </p:spPr>
            <p:txBody>
              <a:bodyPr wrap="squar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75</m:t>
                          </m:r>
                        </m:num>
                        <m:den>
                          <m:r>
                            <a:rPr lang="en-GB" i="1">
                              <a:latin typeface="Cambria Math"/>
                            </a:rPr>
                            <m:t>1</m:t>
                          </m:r>
                          <m:r>
                            <a:rPr lang="en-GB" b="0" i="1" smtClean="0">
                              <a:latin typeface="Cambria Math" panose="02040503050406030204" pitchFamily="18" charset="0"/>
                            </a:rPr>
                            <m:t>00</m:t>
                          </m:r>
                        </m:den>
                      </m:f>
                    </m:oMath>
                  </m:oMathPara>
                </a14:m>
                <a:endParaRPr lang="en-GB"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6D3FB557-3A32-F6C8-D197-7EE99A5D69FD}"/>
                  </a:ext>
                </a:extLst>
              </p:cNvPr>
              <p:cNvSpPr txBox="1">
                <a:spLocks noRot="1" noChangeAspect="1" noMove="1" noResize="1" noEditPoints="1" noAdjustHandles="1" noChangeArrowheads="1" noChangeShapeType="1" noTextEdit="1"/>
              </p:cNvSpPr>
              <p:nvPr/>
            </p:nvSpPr>
            <p:spPr>
              <a:xfrm>
                <a:off x="2098930" y="2423655"/>
                <a:ext cx="622226" cy="618283"/>
              </a:xfrm>
              <a:prstGeom prst="rect">
                <a:avLst/>
              </a:prstGeom>
              <a:blipFill>
                <a:blip r:embed="rId8"/>
                <a:stretch>
                  <a:fillRect/>
                </a:stretch>
              </a:blipFill>
            </p:spPr>
            <p:txBody>
              <a:bodyPr/>
              <a:lstStyle/>
              <a:p>
                <a:r>
                  <a:rPr lang="en-GB">
                    <a:noFill/>
                  </a:rPr>
                  <a:t> </a:t>
                </a:r>
              </a:p>
            </p:txBody>
          </p:sp>
        </mc:Fallback>
      </mc:AlternateContent>
      <p:sp>
        <p:nvSpPr>
          <p:cNvPr id="97" name="TextBox 96">
            <a:extLst>
              <a:ext uri="{FF2B5EF4-FFF2-40B4-BE49-F238E27FC236}">
                <a16:creationId xmlns:a16="http://schemas.microsoft.com/office/drawing/2014/main" id="{A046B536-8642-F9F2-14BB-F8465D77FD76}"/>
              </a:ext>
            </a:extLst>
          </p:cNvPr>
          <p:cNvSpPr txBox="1"/>
          <p:nvPr/>
        </p:nvSpPr>
        <p:spPr>
          <a:xfrm>
            <a:off x="3397476" y="3622296"/>
            <a:ext cx="104915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2.08</a:t>
            </a:r>
          </a:p>
        </p:txBody>
      </p:sp>
      <p:sp>
        <p:nvSpPr>
          <p:cNvPr id="98" name="TextBox 97">
            <a:extLst>
              <a:ext uri="{FF2B5EF4-FFF2-40B4-BE49-F238E27FC236}">
                <a16:creationId xmlns:a16="http://schemas.microsoft.com/office/drawing/2014/main" id="{6557FE93-CA77-4FB2-A439-78E92315DE86}"/>
              </a:ext>
            </a:extLst>
          </p:cNvPr>
          <p:cNvSpPr txBox="1"/>
          <p:nvPr/>
        </p:nvSpPr>
        <p:spPr>
          <a:xfrm>
            <a:off x="3486575" y="2384958"/>
            <a:ext cx="104915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3.2</a:t>
            </a:r>
          </a:p>
        </p:txBody>
      </p:sp>
      <p:sp>
        <p:nvSpPr>
          <p:cNvPr id="99" name="TextBox 98">
            <a:extLst>
              <a:ext uri="{FF2B5EF4-FFF2-40B4-BE49-F238E27FC236}">
                <a16:creationId xmlns:a16="http://schemas.microsoft.com/office/drawing/2014/main" id="{10EDD9B6-F22B-50DB-7978-3B9337FFD70E}"/>
              </a:ext>
            </a:extLst>
          </p:cNvPr>
          <p:cNvSpPr txBox="1"/>
          <p:nvPr/>
        </p:nvSpPr>
        <p:spPr>
          <a:xfrm>
            <a:off x="2872899" y="1787124"/>
            <a:ext cx="104915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1.15</a:t>
            </a:r>
          </a:p>
        </p:txBody>
      </p:sp>
      <p:sp>
        <p:nvSpPr>
          <p:cNvPr id="100" name="TextBox 99">
            <a:extLst>
              <a:ext uri="{FF2B5EF4-FFF2-40B4-BE49-F238E27FC236}">
                <a16:creationId xmlns:a16="http://schemas.microsoft.com/office/drawing/2014/main" id="{0C85DBDB-FBEB-CFCC-1498-DA092D7DCD88}"/>
              </a:ext>
            </a:extLst>
          </p:cNvPr>
          <p:cNvSpPr txBox="1"/>
          <p:nvPr/>
        </p:nvSpPr>
        <p:spPr>
          <a:xfrm>
            <a:off x="5095008" y="2548130"/>
            <a:ext cx="104915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58%</a:t>
            </a:r>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188C3C9B-D69D-A5C5-A529-7C97BBFE982C}"/>
                  </a:ext>
                </a:extLst>
              </p:cNvPr>
              <p:cNvSpPr txBox="1"/>
              <p:nvPr/>
            </p:nvSpPr>
            <p:spPr>
              <a:xfrm>
                <a:off x="4419533" y="1740182"/>
                <a:ext cx="493985" cy="612704"/>
              </a:xfrm>
              <a:prstGeom prst="rect">
                <a:avLst/>
              </a:prstGeom>
              <a:noFill/>
            </p:spPr>
            <p:txBody>
              <a:bodyPr wrap="square" lIns="91410" tIns="45706" rIns="91410" bIns="45706"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37</m:t>
                          </m:r>
                        </m:num>
                        <m:den>
                          <m:r>
                            <a:rPr lang="en-GB" i="1">
                              <a:latin typeface="Cambria Math"/>
                            </a:rPr>
                            <m:t>1</m:t>
                          </m:r>
                          <m:r>
                            <a:rPr lang="en-GB" b="0" i="1" smtClean="0">
                              <a:latin typeface="Cambria Math" panose="02040503050406030204" pitchFamily="18" charset="0"/>
                            </a:rPr>
                            <m:t>0</m:t>
                          </m:r>
                        </m:den>
                      </m:f>
                    </m:oMath>
                  </m:oMathPara>
                </a14:m>
                <a:endParaRPr lang="en-GB" dirty="0">
                  <a:latin typeface="Arial" panose="020B0604020202020204" pitchFamily="34" charset="0"/>
                  <a:cs typeface="Arial" panose="020B0604020202020204" pitchFamily="34" charset="0"/>
                </a:endParaRPr>
              </a:p>
            </p:txBody>
          </p:sp>
        </mc:Choice>
        <mc:Fallback xmlns="">
          <p:sp>
            <p:nvSpPr>
              <p:cNvPr id="101" name="TextBox 100">
                <a:extLst>
                  <a:ext uri="{FF2B5EF4-FFF2-40B4-BE49-F238E27FC236}">
                    <a16:creationId xmlns:a16="http://schemas.microsoft.com/office/drawing/2014/main" id="{188C3C9B-D69D-A5C5-A529-7C97BBFE982C}"/>
                  </a:ext>
                </a:extLst>
              </p:cNvPr>
              <p:cNvSpPr txBox="1">
                <a:spLocks noRot="1" noChangeAspect="1" noMove="1" noResize="1" noEditPoints="1" noAdjustHandles="1" noChangeArrowheads="1" noChangeShapeType="1" noTextEdit="1"/>
              </p:cNvSpPr>
              <p:nvPr/>
            </p:nvSpPr>
            <p:spPr>
              <a:xfrm>
                <a:off x="4419533" y="1740182"/>
                <a:ext cx="493985" cy="612704"/>
              </a:xfrm>
              <a:prstGeom prst="rect">
                <a:avLst/>
              </a:prstGeom>
              <a:blipFill>
                <a:blip r:embed="rId9"/>
                <a:stretch>
                  <a:fillRect/>
                </a:stretch>
              </a:blipFill>
            </p:spPr>
            <p:txBody>
              <a:bodyPr/>
              <a:lstStyle/>
              <a:p>
                <a:r>
                  <a:rPr lang="en-GB">
                    <a:noFill/>
                  </a:rPr>
                  <a:t> </a:t>
                </a:r>
              </a:p>
            </p:txBody>
          </p:sp>
        </mc:Fallback>
      </mc:AlternateContent>
      <p:sp>
        <p:nvSpPr>
          <p:cNvPr id="102" name="TextBox 101">
            <a:extLst>
              <a:ext uri="{FF2B5EF4-FFF2-40B4-BE49-F238E27FC236}">
                <a16:creationId xmlns:a16="http://schemas.microsoft.com/office/drawing/2014/main" id="{839D5838-8FB9-496C-0D6E-7E314FF2E5E9}"/>
              </a:ext>
            </a:extLst>
          </p:cNvPr>
          <p:cNvSpPr txBox="1"/>
          <p:nvPr/>
        </p:nvSpPr>
        <p:spPr>
          <a:xfrm>
            <a:off x="3920084" y="3041938"/>
            <a:ext cx="104915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45%</a:t>
            </a:r>
          </a:p>
        </p:txBody>
      </p:sp>
      <p:sp>
        <p:nvSpPr>
          <p:cNvPr id="103" name="TextBox 102">
            <a:extLst>
              <a:ext uri="{FF2B5EF4-FFF2-40B4-BE49-F238E27FC236}">
                <a16:creationId xmlns:a16="http://schemas.microsoft.com/office/drawing/2014/main" id="{2A22D566-9D42-8717-41A2-583FB541228A}"/>
              </a:ext>
            </a:extLst>
          </p:cNvPr>
          <p:cNvSpPr txBox="1"/>
          <p:nvPr/>
        </p:nvSpPr>
        <p:spPr>
          <a:xfrm>
            <a:off x="7231877" y="2075359"/>
            <a:ext cx="4262952" cy="2477644"/>
          </a:xfrm>
          <a:prstGeom prst="rect">
            <a:avLst/>
          </a:prstGeom>
          <a:noFill/>
        </p:spPr>
        <p:txBody>
          <a:bodyPr vert="horz" wrap="square" lIns="76243" tIns="38121" rIns="76243" bIns="38121" rtlCol="0">
            <a:spAutoFit/>
          </a:bodyPr>
          <a:lstStyle/>
          <a:p>
            <a:r>
              <a:rPr lang="en-GB" sz="2600" dirty="0">
                <a:solidFill>
                  <a:srgbClr val="000000"/>
                </a:solidFill>
                <a:latin typeface="Arial" panose="020B0604020202020204" pitchFamily="34" charset="0"/>
                <a:cs typeface="Arial" panose="020B0604020202020204" pitchFamily="34" charset="0"/>
              </a:rPr>
              <a:t>Do you need to estimate any of the numbers? Why?</a:t>
            </a:r>
          </a:p>
          <a:p>
            <a:endParaRPr lang="en-GB" sz="2600" dirty="0">
              <a:solidFill>
                <a:srgbClr val="000000"/>
              </a:solidFill>
              <a:latin typeface="Arial" panose="020B0604020202020204" pitchFamily="34" charset="0"/>
              <a:cs typeface="Arial" panose="020B0604020202020204" pitchFamily="34" charset="0"/>
            </a:endParaRPr>
          </a:p>
          <a:p>
            <a:r>
              <a:rPr lang="en-GB" sz="2600" dirty="0">
                <a:solidFill>
                  <a:srgbClr val="000000"/>
                </a:solidFill>
                <a:latin typeface="Arial" panose="020B0604020202020204" pitchFamily="34" charset="0"/>
                <a:cs typeface="Arial" panose="020B0604020202020204" pitchFamily="34" charset="0"/>
              </a:rPr>
              <a:t>Label on the number line the smallest value and the biggest value. </a:t>
            </a:r>
          </a:p>
        </p:txBody>
      </p:sp>
      <p:pic>
        <p:nvPicPr>
          <p:cNvPr id="3" name="Picture 2" descr="A number line labelled 1-4">
            <a:extLst>
              <a:ext uri="{FF2B5EF4-FFF2-40B4-BE49-F238E27FC236}">
                <a16:creationId xmlns:a16="http://schemas.microsoft.com/office/drawing/2014/main" id="{37279C4F-12C5-C2EA-BC00-43DF853E77C5}"/>
              </a:ext>
            </a:extLst>
          </p:cNvPr>
          <p:cNvPicPr>
            <a:picLocks noChangeAspect="1"/>
          </p:cNvPicPr>
          <p:nvPr/>
        </p:nvPicPr>
        <p:blipFill>
          <a:blip r:embed="rId10"/>
          <a:stretch>
            <a:fillRect/>
          </a:stretch>
        </p:blipFill>
        <p:spPr>
          <a:xfrm>
            <a:off x="1962150" y="4924979"/>
            <a:ext cx="8020050" cy="1343025"/>
          </a:xfrm>
          <a:prstGeom prst="rect">
            <a:avLst/>
          </a:prstGeom>
        </p:spPr>
      </p:pic>
    </p:spTree>
    <p:extLst>
      <p:ext uri="{BB962C8B-B14F-4D97-AF65-F5344CB8AC3E}">
        <p14:creationId xmlns:p14="http://schemas.microsoft.com/office/powerpoint/2010/main" val="341545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F8617F56-4453-4DFC-978A-4B87B5EF914E}"/>
              </a:ext>
            </a:extLst>
          </p:cNvPr>
          <p:cNvSpPr txBox="1">
            <a:spLocks/>
          </p:cNvSpPr>
          <p:nvPr/>
        </p:nvSpPr>
        <p:spPr>
          <a:xfrm>
            <a:off x="1814647" y="96841"/>
            <a:ext cx="7670438"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Place value </a:t>
            </a:r>
            <a:r>
              <a:rPr lang="en-GB" sz="3600" b="1" dirty="0">
                <a:solidFill>
                  <a:schemeClr val="accent1"/>
                </a:solidFill>
                <a:latin typeface="Arial" panose="020B0604020202020204" pitchFamily="34" charset="0"/>
                <a:cs typeface="Arial" panose="020B0604020202020204" pitchFamily="34" charset="0"/>
              </a:rPr>
              <a:t>–</a:t>
            </a:r>
            <a:r>
              <a:rPr lang="en-US" sz="3600" b="1" dirty="0">
                <a:solidFill>
                  <a:schemeClr val="accent1"/>
                </a:solidFill>
                <a:latin typeface="Arial" panose="020B0604020202020204" pitchFamily="34" charset="0"/>
                <a:cs typeface="Arial" panose="020B0604020202020204" pitchFamily="34" charset="0"/>
              </a:rPr>
              <a:t> Comparing numbers</a:t>
            </a:r>
          </a:p>
        </p:txBody>
      </p:sp>
      <p:grpSp>
        <p:nvGrpSpPr>
          <p:cNvPr id="26" name="Group 25">
            <a:extLst>
              <a:ext uri="{FF2B5EF4-FFF2-40B4-BE49-F238E27FC236}">
                <a16:creationId xmlns:a16="http://schemas.microsoft.com/office/drawing/2014/main" id="{6E2FB615-0021-48A3-EC1E-52DEDEAB20E1}"/>
              </a:ext>
            </a:extLst>
          </p:cNvPr>
          <p:cNvGrpSpPr/>
          <p:nvPr/>
        </p:nvGrpSpPr>
        <p:grpSpPr>
          <a:xfrm>
            <a:off x="-94592" y="0"/>
            <a:ext cx="2190009" cy="1923564"/>
            <a:chOff x="-94592" y="0"/>
            <a:chExt cx="2190009" cy="1923564"/>
          </a:xfrm>
        </p:grpSpPr>
        <p:sp>
          <p:nvSpPr>
            <p:cNvPr id="27" name="Isosceles Triangle 26">
              <a:extLst>
                <a:ext uri="{FF2B5EF4-FFF2-40B4-BE49-F238E27FC236}">
                  <a16:creationId xmlns:a16="http://schemas.microsoft.com/office/drawing/2014/main" id="{C901B7C4-C1F2-A95D-4D91-8F1FB15A7AE3}"/>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32EFBF3-FFEE-9307-3D6A-806828AB12AD}"/>
                </a:ext>
              </a:extLst>
            </p:cNvPr>
            <p:cNvSpPr txBox="1"/>
            <p:nvPr/>
          </p:nvSpPr>
          <p:spPr>
            <a:xfrm>
              <a:off x="-94592" y="123231"/>
              <a:ext cx="1803853"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ACTIVITY 3</a:t>
              </a:r>
            </a:p>
          </p:txBody>
        </p:sp>
      </p:grpSp>
      <p:sp>
        <p:nvSpPr>
          <p:cNvPr id="30" name="Slide Number Placeholder 5">
            <a:extLst>
              <a:ext uri="{FF2B5EF4-FFF2-40B4-BE49-F238E27FC236}">
                <a16:creationId xmlns:a16="http://schemas.microsoft.com/office/drawing/2014/main" id="{BCA868B2-AE9E-CA0B-CCED-5DEA8969A0B7}"/>
              </a:ext>
            </a:extLst>
          </p:cNvPr>
          <p:cNvSpPr txBox="1">
            <a:spLocks/>
          </p:cNvSpPr>
          <p:nvPr/>
        </p:nvSpPr>
        <p:spPr>
          <a:xfrm>
            <a:off x="10906298" y="6356350"/>
            <a:ext cx="44750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17</a:t>
            </a:fld>
            <a:endParaRPr lang="en-US" dirty="0"/>
          </a:p>
        </p:txBody>
      </p:sp>
      <p:sp>
        <p:nvSpPr>
          <p:cNvPr id="16" name="Slide Number Placeholder 3">
            <a:extLst>
              <a:ext uri="{FF2B5EF4-FFF2-40B4-BE49-F238E27FC236}">
                <a16:creationId xmlns:a16="http://schemas.microsoft.com/office/drawing/2014/main" id="{AC72B018-70ED-447F-13F1-D51D0F2B300C}"/>
              </a:ext>
            </a:extLst>
          </p:cNvPr>
          <p:cNvSpPr>
            <a:spLocks noGrp="1"/>
          </p:cNvSpPr>
          <p:nvPr>
            <p:ph type="sldNum" sz="quarter" idx="12"/>
          </p:nvPr>
        </p:nvSpPr>
        <p:spPr>
          <a:xfrm>
            <a:off x="8610600" y="6356350"/>
            <a:ext cx="2743200" cy="365125"/>
          </a:xfrm>
        </p:spPr>
        <p:txBody>
          <a:bodyPr/>
          <a:lstStyle/>
          <a:p>
            <a:fld id="{892959B6-490E-A144-8C7C-88267F972F69}" type="slidenum">
              <a:rPr lang="en-US" smtClean="0"/>
              <a:t>17</a:t>
            </a:fld>
            <a:endParaRPr lang="en-US" dirty="0"/>
          </a:p>
        </p:txBody>
      </p:sp>
      <p:sp>
        <p:nvSpPr>
          <p:cNvPr id="3" name="Cloud Callout 1">
            <a:extLst>
              <a:ext uri="{FF2B5EF4-FFF2-40B4-BE49-F238E27FC236}">
                <a16:creationId xmlns:a16="http://schemas.microsoft.com/office/drawing/2014/main" id="{96A59CEC-2622-4D56-AA88-5578A36AAF29}"/>
              </a:ext>
            </a:extLst>
          </p:cNvPr>
          <p:cNvSpPr/>
          <p:nvPr/>
        </p:nvSpPr>
        <p:spPr>
          <a:xfrm>
            <a:off x="575753" y="3716802"/>
            <a:ext cx="3224721" cy="2435270"/>
          </a:xfrm>
          <a:prstGeom prst="cloudCallout">
            <a:avLst>
              <a:gd name="adj1" fmla="val -4186"/>
              <a:gd name="adj2" fmla="val -83221"/>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dirty="0">
                <a:latin typeface="Arial" panose="020B0604020202020204" pitchFamily="34" charset="0"/>
                <a:cs typeface="Arial" panose="020B0604020202020204" pitchFamily="34" charset="0"/>
              </a:rPr>
              <a:t>78 is bigger than 14, so 0.078 must be bigger than 0.14.</a:t>
            </a:r>
          </a:p>
        </p:txBody>
      </p:sp>
      <p:sp>
        <p:nvSpPr>
          <p:cNvPr id="17" name="TextBox 16">
            <a:extLst>
              <a:ext uri="{FF2B5EF4-FFF2-40B4-BE49-F238E27FC236}">
                <a16:creationId xmlns:a16="http://schemas.microsoft.com/office/drawing/2014/main" id="{4B2566B4-3A02-353C-4800-3918481613D9}"/>
              </a:ext>
            </a:extLst>
          </p:cNvPr>
          <p:cNvSpPr txBox="1"/>
          <p:nvPr/>
        </p:nvSpPr>
        <p:spPr>
          <a:xfrm>
            <a:off x="3954963" y="1758335"/>
            <a:ext cx="8237037" cy="2862322"/>
          </a:xfrm>
          <a:prstGeom prst="rect">
            <a:avLst/>
          </a:prstGeom>
          <a:noFill/>
        </p:spPr>
        <p:txBody>
          <a:bodyPr wrap="square" rtlCol="0">
            <a:spAutoFit/>
          </a:bodyPr>
          <a:lstStyle/>
          <a:p>
            <a:r>
              <a:rPr lang="en-GB" sz="3000" dirty="0" err="1">
                <a:latin typeface="Arial" panose="020B0604020202020204" pitchFamily="34" charset="0"/>
                <a:cs typeface="Arial" panose="020B0604020202020204" pitchFamily="34" charset="0"/>
              </a:rPr>
              <a:t>Yaima</a:t>
            </a:r>
            <a:r>
              <a:rPr lang="en-GB" sz="3000" dirty="0">
                <a:latin typeface="Arial" panose="020B0604020202020204" pitchFamily="34" charset="0"/>
                <a:cs typeface="Arial" panose="020B0604020202020204" pitchFamily="34" charset="0"/>
              </a:rPr>
              <a:t> is stuck on a question. </a:t>
            </a:r>
          </a:p>
          <a:p>
            <a:r>
              <a:rPr lang="en-GB" sz="3000" dirty="0">
                <a:latin typeface="Arial" panose="020B0604020202020204" pitchFamily="34" charset="0"/>
                <a:cs typeface="Arial" panose="020B0604020202020204" pitchFamily="34" charset="0"/>
              </a:rPr>
              <a:t>She needs to know which is the larger number:</a:t>
            </a:r>
          </a:p>
          <a:p>
            <a:endParaRPr lang="en-GB" sz="3000" dirty="0">
              <a:latin typeface="Arial" panose="020B0604020202020204" pitchFamily="34" charset="0"/>
              <a:cs typeface="Arial" panose="020B0604020202020204" pitchFamily="34" charset="0"/>
            </a:endParaRPr>
          </a:p>
          <a:p>
            <a:r>
              <a:rPr lang="en-GB" sz="3000" b="1" dirty="0">
                <a:latin typeface="Arial" panose="020B0604020202020204" pitchFamily="34" charset="0"/>
                <a:cs typeface="Arial" panose="020B0604020202020204" pitchFamily="34" charset="0"/>
              </a:rPr>
              <a:t>         0.078          0.14</a:t>
            </a:r>
          </a:p>
          <a:p>
            <a:endParaRPr lang="en-GB" sz="3000" b="1" dirty="0">
              <a:latin typeface="Arial" panose="020B0604020202020204" pitchFamily="34" charset="0"/>
              <a:cs typeface="Arial" panose="020B0604020202020204" pitchFamily="34" charset="0"/>
            </a:endParaRPr>
          </a:p>
          <a:p>
            <a:r>
              <a:rPr lang="en-GB" sz="3000" dirty="0">
                <a:latin typeface="Arial" panose="020B0604020202020204" pitchFamily="34" charset="0"/>
                <a:cs typeface="Arial" panose="020B0604020202020204" pitchFamily="34" charset="0"/>
              </a:rPr>
              <a:t>Is </a:t>
            </a:r>
            <a:r>
              <a:rPr lang="en-GB" sz="3000" dirty="0" err="1">
                <a:latin typeface="Arial" panose="020B0604020202020204" pitchFamily="34" charset="0"/>
                <a:cs typeface="Arial" panose="020B0604020202020204" pitchFamily="34" charset="0"/>
              </a:rPr>
              <a:t>Yaima</a:t>
            </a:r>
            <a:r>
              <a:rPr lang="en-GB" sz="3000" dirty="0">
                <a:latin typeface="Arial" panose="020B0604020202020204" pitchFamily="34" charset="0"/>
                <a:cs typeface="Arial" panose="020B0604020202020204" pitchFamily="34" charset="0"/>
              </a:rPr>
              <a:t> correct? Explain.</a:t>
            </a:r>
          </a:p>
        </p:txBody>
      </p:sp>
      <p:pic>
        <p:nvPicPr>
          <p:cNvPr id="6" name="Picture 5" descr="An avatar of a female character with dark curly hair, Yaima.">
            <a:extLst>
              <a:ext uri="{FF2B5EF4-FFF2-40B4-BE49-F238E27FC236}">
                <a16:creationId xmlns:a16="http://schemas.microsoft.com/office/drawing/2014/main" id="{28F36BD6-DA5F-D338-B8E5-E053DA161C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854" y="1758335"/>
            <a:ext cx="665407" cy="1958467"/>
          </a:xfrm>
          <a:prstGeom prst="rect">
            <a:avLst/>
          </a:prstGeom>
        </p:spPr>
      </p:pic>
    </p:spTree>
    <p:extLst>
      <p:ext uri="{BB962C8B-B14F-4D97-AF65-F5344CB8AC3E}">
        <p14:creationId xmlns:p14="http://schemas.microsoft.com/office/powerpoint/2010/main" val="355819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3A399E-A079-4972-986A-8F5EFC549EED}"/>
              </a:ext>
            </a:extLst>
          </p:cNvPr>
          <p:cNvSpPr txBox="1"/>
          <p:nvPr/>
        </p:nvSpPr>
        <p:spPr>
          <a:xfrm>
            <a:off x="450533" y="1270493"/>
            <a:ext cx="10850571" cy="584775"/>
          </a:xfrm>
          <a:prstGeom prst="rect">
            <a:avLst/>
          </a:prstGeom>
          <a:noFill/>
        </p:spPr>
        <p:txBody>
          <a:bodyPr wrap="square" rtlCol="0">
            <a:spAutoFit/>
          </a:bodyPr>
          <a:lstStyle/>
          <a:p>
            <a:r>
              <a:rPr lang="en-GB" sz="3200" dirty="0">
                <a:solidFill>
                  <a:srgbClr val="000000"/>
                </a:solidFill>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2D722448-7339-486B-9EF5-C6499886CAFB}"/>
              </a:ext>
            </a:extLst>
          </p:cNvPr>
          <p:cNvGrpSpPr/>
          <p:nvPr/>
        </p:nvGrpSpPr>
        <p:grpSpPr>
          <a:xfrm>
            <a:off x="7357115" y="1690313"/>
            <a:ext cx="2803821" cy="2606096"/>
            <a:chOff x="3658744" y="850982"/>
            <a:chExt cx="2065384" cy="1857938"/>
          </a:xfrm>
        </p:grpSpPr>
        <p:grpSp>
          <p:nvGrpSpPr>
            <p:cNvPr id="8" name="Group 7">
              <a:extLst>
                <a:ext uri="{FF2B5EF4-FFF2-40B4-BE49-F238E27FC236}">
                  <a16:creationId xmlns:a16="http://schemas.microsoft.com/office/drawing/2014/main" id="{F9BB7920-B776-40F4-95AD-1696823868EB}"/>
                </a:ext>
              </a:extLst>
            </p:cNvPr>
            <p:cNvGrpSpPr/>
            <p:nvPr/>
          </p:nvGrpSpPr>
          <p:grpSpPr>
            <a:xfrm>
              <a:off x="3658744" y="850982"/>
              <a:ext cx="2065384" cy="1857938"/>
              <a:chOff x="4065270" y="1172464"/>
              <a:chExt cx="2096517" cy="2095755"/>
            </a:xfrm>
          </p:grpSpPr>
          <p:sp>
            <p:nvSpPr>
              <p:cNvPr id="12" name="Freeform 19">
                <a:extLst>
                  <a:ext uri="{FF2B5EF4-FFF2-40B4-BE49-F238E27FC236}">
                    <a16:creationId xmlns:a16="http://schemas.microsoft.com/office/drawing/2014/main" id="{A651514D-FC91-4B3D-8B84-0CBBF5B2A496}"/>
                  </a:ext>
                </a:extLst>
              </p:cNvPr>
              <p:cNvSpPr/>
              <p:nvPr/>
            </p:nvSpPr>
            <p:spPr>
              <a:xfrm>
                <a:off x="4066032" y="1172464"/>
                <a:ext cx="2095755" cy="2095755"/>
              </a:xfrm>
              <a:custGeom>
                <a:avLst/>
                <a:gdLst/>
                <a:ahLst/>
                <a:cxnLst/>
                <a:rect l="0" t="0" r="0" b="0"/>
                <a:pathLst>
                  <a:path w="2095755" h="2095755">
                    <a:moveTo>
                      <a:pt x="0" y="0"/>
                    </a:moveTo>
                    <a:lnTo>
                      <a:pt x="2095754" y="0"/>
                    </a:lnTo>
                    <a:lnTo>
                      <a:pt x="2095754" y="2095754"/>
                    </a:lnTo>
                    <a:lnTo>
                      <a:pt x="0" y="209575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cxnSp>
            <p:nvCxnSpPr>
              <p:cNvPr id="13" name="Straight Connector 12">
                <a:extLst>
                  <a:ext uri="{FF2B5EF4-FFF2-40B4-BE49-F238E27FC236}">
                    <a16:creationId xmlns:a16="http://schemas.microsoft.com/office/drawing/2014/main" id="{E0D0B1BD-FA79-4EA3-A70A-45863C66B8AF}"/>
                  </a:ext>
                </a:extLst>
              </p:cNvPr>
              <p:cNvCxnSpPr/>
              <p:nvPr/>
            </p:nvCxnSpPr>
            <p:spPr>
              <a:xfrm flipV="1">
                <a:off x="4080002" y="1181227"/>
                <a:ext cx="2073021" cy="207556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672153-0751-4C09-A573-F3A970898CEE}"/>
                  </a:ext>
                </a:extLst>
              </p:cNvPr>
              <p:cNvCxnSpPr/>
              <p:nvPr/>
            </p:nvCxnSpPr>
            <p:spPr>
              <a:xfrm>
                <a:off x="4065270" y="1173480"/>
                <a:ext cx="2089785" cy="208330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39CCCFA-A098-4EEA-9296-7E45E7B4CC9D}"/>
                      </a:ext>
                    </a:extLst>
                  </p:cNvPr>
                  <p:cNvSpPr txBox="1"/>
                  <p:nvPr/>
                </p:nvSpPr>
                <p:spPr>
                  <a:xfrm>
                    <a:off x="4767711" y="1263276"/>
                    <a:ext cx="692395" cy="321758"/>
                  </a:xfrm>
                  <a:prstGeom prst="rect">
                    <a:avLst/>
                  </a:prstGeom>
                  <a:noFill/>
                </p:spPr>
                <p:txBody>
                  <a:bodyPr vert="horz" rtlCol="0">
                    <a:spAutoFit/>
                  </a:bodyPr>
                  <a:lstStyle/>
                  <a:p>
                    <a:pPr/>
                    <a14:m>
                      <m:oMathPara xmlns:m="http://schemas.openxmlformats.org/officeDocument/2006/math">
                        <m:oMathParaPr>
                          <m:jc m:val="centerGroup"/>
                        </m:oMathParaPr>
                        <m:oMath xmlns:m="http://schemas.openxmlformats.org/officeDocument/2006/math">
                          <m:r>
                            <a:rPr lang="en-GB" sz="2000" i="1" dirty="0" smtClean="0">
                              <a:solidFill>
                                <a:srgbClr val="000000"/>
                              </a:solidFill>
                              <a:latin typeface="Cambria Math" panose="02040503050406030204" pitchFamily="18" charset="0"/>
                            </a:rPr>
                            <m:t>5</m:t>
                          </m:r>
                          <m:r>
                            <a:rPr lang="en-GB" sz="2000" b="0" i="1" dirty="0" smtClean="0">
                              <a:solidFill>
                                <a:srgbClr val="000000"/>
                              </a:solidFill>
                              <a:latin typeface="Cambria Math" panose="02040503050406030204" pitchFamily="18" charset="0"/>
                            </a:rPr>
                            <m:t>0</m:t>
                          </m:r>
                          <m:r>
                            <a:rPr lang="en-GB" sz="2000" i="1" dirty="0" smtClean="0">
                              <a:solidFill>
                                <a:srgbClr val="000000"/>
                              </a:solidFill>
                              <a:latin typeface="Cambria Math"/>
                            </a:rPr>
                            <m:t>%</m:t>
                          </m:r>
                        </m:oMath>
                      </m:oMathPara>
                    </a14:m>
                    <a:endParaRPr lang="en-GB" sz="2000" dirty="0">
                      <a:solidFill>
                        <a:srgbClr val="000000"/>
                      </a:solidFill>
                    </a:endParaRPr>
                  </a:p>
                </p:txBody>
              </p:sp>
            </mc:Choice>
            <mc:Fallback xmlns="">
              <p:sp>
                <p:nvSpPr>
                  <p:cNvPr id="15" name="TextBox 14">
                    <a:extLst>
                      <a:ext uri="{FF2B5EF4-FFF2-40B4-BE49-F238E27FC236}">
                        <a16:creationId xmlns:a16="http://schemas.microsoft.com/office/drawing/2014/main" id="{439CCCFA-A098-4EEA-9296-7E45E7B4CC9D}"/>
                      </a:ext>
                    </a:extLst>
                  </p:cNvPr>
                  <p:cNvSpPr txBox="1">
                    <a:spLocks noRot="1" noChangeAspect="1" noMove="1" noResize="1" noEditPoints="1" noAdjustHandles="1" noChangeArrowheads="1" noChangeShapeType="1" noTextEdit="1"/>
                  </p:cNvSpPr>
                  <p:nvPr/>
                </p:nvSpPr>
                <p:spPr>
                  <a:xfrm>
                    <a:off x="4767711" y="1263276"/>
                    <a:ext cx="692395" cy="321758"/>
                  </a:xfrm>
                  <a:prstGeom prst="rect">
                    <a:avLst/>
                  </a:prstGeom>
                  <a:blipFill>
                    <a:blip r:embed="rId3"/>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9" name="TextBox 3">
                  <a:extLst>
                    <a:ext uri="{FF2B5EF4-FFF2-40B4-BE49-F238E27FC236}">
                      <a16:creationId xmlns:a16="http://schemas.microsoft.com/office/drawing/2014/main" id="{C60B9483-D6E5-4A10-90CA-87309C359DD5}"/>
                    </a:ext>
                  </a:extLst>
                </p:cNvPr>
                <p:cNvSpPr txBox="1"/>
                <p:nvPr/>
              </p:nvSpPr>
              <p:spPr>
                <a:xfrm>
                  <a:off x="4945863" y="1470197"/>
                  <a:ext cx="750362" cy="487701"/>
                </a:xfrm>
                <a:prstGeom prst="roundRect">
                  <a:avLst/>
                </a:prstGeom>
                <a:no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1800" b="1" i="1" smtClean="0">
                                <a:latin typeface="Cambria Math" panose="02040503050406030204" pitchFamily="18" charset="0"/>
                              </a:rPr>
                            </m:ctrlPr>
                          </m:fPr>
                          <m:num>
                            <m:r>
                              <a:rPr lang="en-GB" sz="1800" b="1" i="1" smtClean="0">
                                <a:latin typeface="Cambria Math" panose="02040503050406030204" pitchFamily="18" charset="0"/>
                              </a:rPr>
                              <m:t>𝟓</m:t>
                            </m:r>
                            <m:r>
                              <a:rPr lang="en-GB" sz="1800" b="1" i="1" smtClean="0">
                                <a:latin typeface="Cambria Math"/>
                              </a:rPr>
                              <m:t>𝟎</m:t>
                            </m:r>
                          </m:num>
                          <m:den>
                            <m:r>
                              <a:rPr lang="en-GB" sz="1800" b="1" i="1" smtClean="0">
                                <a:latin typeface="Cambria Math"/>
                              </a:rPr>
                              <m:t>𝟏𝟎𝟎</m:t>
                            </m:r>
                          </m:den>
                        </m:f>
                      </m:oMath>
                    </m:oMathPara>
                  </a14:m>
                  <a:endParaRPr lang="en-GB" sz="1800" b="1" dirty="0"/>
                </a:p>
              </p:txBody>
            </p:sp>
          </mc:Choice>
          <mc:Fallback xmlns="">
            <p:sp>
              <p:nvSpPr>
                <p:cNvPr id="9" name="TextBox 3">
                  <a:extLst>
                    <a:ext uri="{FF2B5EF4-FFF2-40B4-BE49-F238E27FC236}">
                      <a16:creationId xmlns:a16="http://schemas.microsoft.com/office/drawing/2014/main" id="{C60B9483-D6E5-4A10-90CA-87309C359DD5}"/>
                    </a:ext>
                  </a:extLst>
                </p:cNvPr>
                <p:cNvSpPr txBox="1">
                  <a:spLocks noRot="1" noChangeAspect="1" noMove="1" noResize="1" noEditPoints="1" noAdjustHandles="1" noChangeArrowheads="1" noChangeShapeType="1" noTextEdit="1"/>
                </p:cNvSpPr>
                <p:nvPr/>
              </p:nvSpPr>
              <p:spPr>
                <a:xfrm>
                  <a:off x="4945863" y="1470197"/>
                  <a:ext cx="750362" cy="487701"/>
                </a:xfrm>
                <a:prstGeom prst="roundRect">
                  <a:avLst/>
                </a:prstGeom>
                <a:blipFill>
                  <a:blip r:embed="rId4"/>
                  <a:stretch>
                    <a:fillRect/>
                  </a:stretch>
                </a:blipFill>
                <a:ln>
                  <a:noFill/>
                </a:ln>
              </p:spPr>
              <p:txBody>
                <a:bodyPr/>
                <a:lstStyle/>
                <a:p>
                  <a:r>
                    <a:rPr lang="en-GB">
                      <a:noFill/>
                    </a:rPr>
                    <a:t> </a:t>
                  </a:r>
                </a:p>
              </p:txBody>
            </p:sp>
          </mc:Fallback>
        </mc:AlternateContent>
        <p:sp>
          <p:nvSpPr>
            <p:cNvPr id="10" name="TextBox 3">
              <a:extLst>
                <a:ext uri="{FF2B5EF4-FFF2-40B4-BE49-F238E27FC236}">
                  <a16:creationId xmlns:a16="http://schemas.microsoft.com/office/drawing/2014/main" id="{F6298772-74B4-46CE-A89D-A4229645BB31}"/>
                </a:ext>
              </a:extLst>
            </p:cNvPr>
            <p:cNvSpPr txBox="1"/>
            <p:nvPr/>
          </p:nvSpPr>
          <p:spPr>
            <a:xfrm>
              <a:off x="4433542" y="2129779"/>
              <a:ext cx="750362" cy="364144"/>
            </a:xfrm>
            <a:prstGeom prst="roundRect">
              <a:avLst/>
            </a:prstGeom>
            <a:no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r>
                <a:rPr lang="en-GB" sz="2400" b="1" dirty="0">
                  <a:latin typeface="Cambria Math" panose="02040503050406030204" pitchFamily="18" charset="0"/>
                  <a:ea typeface="Cambria Math" panose="02040503050406030204" pitchFamily="18" charset="0"/>
                </a:rPr>
                <a:t>0.5</a:t>
              </a:r>
            </a:p>
          </p:txBody>
        </p:sp>
        <mc:AlternateContent xmlns:mc="http://schemas.openxmlformats.org/markup-compatibility/2006" xmlns:a14="http://schemas.microsoft.com/office/drawing/2010/main">
          <mc:Choice Requires="a14">
            <p:sp>
              <p:nvSpPr>
                <p:cNvPr id="11" name="TextBox 3">
                  <a:extLst>
                    <a:ext uri="{FF2B5EF4-FFF2-40B4-BE49-F238E27FC236}">
                      <a16:creationId xmlns:a16="http://schemas.microsoft.com/office/drawing/2014/main" id="{27421155-4C51-4E8C-A500-15742851A9C4}"/>
                    </a:ext>
                  </a:extLst>
                </p:cNvPr>
                <p:cNvSpPr txBox="1"/>
                <p:nvPr/>
              </p:nvSpPr>
              <p:spPr>
                <a:xfrm>
                  <a:off x="3683180" y="1402166"/>
                  <a:ext cx="750362" cy="483351"/>
                </a:xfrm>
                <a:prstGeom prst="roundRect">
                  <a:avLst/>
                </a:prstGeom>
                <a:no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1800" b="1" i="1" smtClean="0">
                                <a:latin typeface="Cambria Math" panose="02040503050406030204" pitchFamily="18" charset="0"/>
                              </a:rPr>
                            </m:ctrlPr>
                          </m:fPr>
                          <m:num>
                            <m:r>
                              <a:rPr lang="en-GB" sz="1800" b="1" i="1" smtClean="0">
                                <a:latin typeface="Cambria Math"/>
                              </a:rPr>
                              <m:t>𝟏𝟎</m:t>
                            </m:r>
                          </m:num>
                          <m:den>
                            <m:r>
                              <a:rPr lang="en-GB" sz="1800" b="1" i="1" smtClean="0">
                                <a:latin typeface="Cambria Math" panose="02040503050406030204" pitchFamily="18" charset="0"/>
                              </a:rPr>
                              <m:t>𝟐𝟎</m:t>
                            </m:r>
                          </m:den>
                        </m:f>
                      </m:oMath>
                    </m:oMathPara>
                  </a14:m>
                  <a:endParaRPr lang="en-GB" sz="1800" b="1" dirty="0"/>
                </a:p>
              </p:txBody>
            </p:sp>
          </mc:Choice>
          <mc:Fallback xmlns="">
            <p:sp>
              <p:nvSpPr>
                <p:cNvPr id="11" name="TextBox 3">
                  <a:extLst>
                    <a:ext uri="{FF2B5EF4-FFF2-40B4-BE49-F238E27FC236}">
                      <a16:creationId xmlns:a16="http://schemas.microsoft.com/office/drawing/2014/main" id="{27421155-4C51-4E8C-A500-15742851A9C4}"/>
                    </a:ext>
                  </a:extLst>
                </p:cNvPr>
                <p:cNvSpPr txBox="1">
                  <a:spLocks noRot="1" noChangeAspect="1" noMove="1" noResize="1" noEditPoints="1" noAdjustHandles="1" noChangeArrowheads="1" noChangeShapeType="1" noTextEdit="1"/>
                </p:cNvSpPr>
                <p:nvPr/>
              </p:nvSpPr>
              <p:spPr>
                <a:xfrm>
                  <a:off x="3683180" y="1402166"/>
                  <a:ext cx="750362" cy="483351"/>
                </a:xfrm>
                <a:prstGeom prst="roundRect">
                  <a:avLst/>
                </a:prstGeom>
                <a:blipFill>
                  <a:blip r:embed="rId5"/>
                  <a:stretch>
                    <a:fillRect/>
                  </a:stretch>
                </a:blipFill>
                <a:ln>
                  <a:noFill/>
                </a:ln>
              </p:spPr>
              <p:txBody>
                <a:bodyPr/>
                <a:lstStyle/>
                <a:p>
                  <a:r>
                    <a:rPr lang="en-GB">
                      <a:noFill/>
                    </a:rPr>
                    <a:t> </a:t>
                  </a:r>
                </a:p>
              </p:txBody>
            </p:sp>
          </mc:Fallback>
        </mc:AlternateContent>
      </p:grpSp>
      <p:sp>
        <p:nvSpPr>
          <p:cNvPr id="28" name="Title 1">
            <a:extLst>
              <a:ext uri="{FF2B5EF4-FFF2-40B4-BE49-F238E27FC236}">
                <a16:creationId xmlns:a16="http://schemas.microsoft.com/office/drawing/2014/main" id="{F8617F56-4453-4DFC-978A-4B87B5EF914E}"/>
              </a:ext>
            </a:extLst>
          </p:cNvPr>
          <p:cNvSpPr txBox="1">
            <a:spLocks/>
          </p:cNvSpPr>
          <p:nvPr/>
        </p:nvSpPr>
        <p:spPr>
          <a:xfrm>
            <a:off x="1814647" y="96841"/>
            <a:ext cx="74134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900" b="1" dirty="0">
                <a:solidFill>
                  <a:schemeClr val="accent1"/>
                </a:solidFill>
                <a:latin typeface="Arial" panose="020B0604020202020204" pitchFamily="34" charset="0"/>
                <a:cs typeface="Arial" panose="020B0604020202020204" pitchFamily="34" charset="0"/>
              </a:rPr>
              <a:t>Card sort – matching fractions, decimals </a:t>
            </a:r>
          </a:p>
          <a:p>
            <a:pPr>
              <a:defRPr/>
            </a:pPr>
            <a:r>
              <a:rPr lang="en-US" sz="2900" b="1" dirty="0">
                <a:solidFill>
                  <a:schemeClr val="accent1"/>
                </a:solidFill>
                <a:latin typeface="Arial" panose="020B0604020202020204" pitchFamily="34" charset="0"/>
                <a:cs typeface="Arial" panose="020B0604020202020204" pitchFamily="34" charset="0"/>
              </a:rPr>
              <a:t>and percentages </a:t>
            </a:r>
          </a:p>
        </p:txBody>
      </p:sp>
      <p:grpSp>
        <p:nvGrpSpPr>
          <p:cNvPr id="26" name="Group 25">
            <a:extLst>
              <a:ext uri="{FF2B5EF4-FFF2-40B4-BE49-F238E27FC236}">
                <a16:creationId xmlns:a16="http://schemas.microsoft.com/office/drawing/2014/main" id="{6E2FB615-0021-48A3-EC1E-52DEDEAB20E1}"/>
              </a:ext>
            </a:extLst>
          </p:cNvPr>
          <p:cNvGrpSpPr/>
          <p:nvPr/>
        </p:nvGrpSpPr>
        <p:grpSpPr>
          <a:xfrm>
            <a:off x="-94592" y="0"/>
            <a:ext cx="2190009" cy="1923564"/>
            <a:chOff x="-94592" y="0"/>
            <a:chExt cx="2190009" cy="1923564"/>
          </a:xfrm>
        </p:grpSpPr>
        <p:sp>
          <p:nvSpPr>
            <p:cNvPr id="27" name="Isosceles Triangle 26">
              <a:extLst>
                <a:ext uri="{FF2B5EF4-FFF2-40B4-BE49-F238E27FC236}">
                  <a16:creationId xmlns:a16="http://schemas.microsoft.com/office/drawing/2014/main" id="{C901B7C4-C1F2-A95D-4D91-8F1FB15A7AE3}"/>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32EFBF3-FFEE-9307-3D6A-806828AB12AD}"/>
                </a:ext>
              </a:extLst>
            </p:cNvPr>
            <p:cNvSpPr txBox="1"/>
            <p:nvPr/>
          </p:nvSpPr>
          <p:spPr>
            <a:xfrm>
              <a:off x="-94592" y="123231"/>
              <a:ext cx="180385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sp>
        <p:nvSpPr>
          <p:cNvPr id="30" name="Slide Number Placeholder 5">
            <a:extLst>
              <a:ext uri="{FF2B5EF4-FFF2-40B4-BE49-F238E27FC236}">
                <a16:creationId xmlns:a16="http://schemas.microsoft.com/office/drawing/2014/main" id="{BCA868B2-AE9E-CA0B-CCED-5DEA8969A0B7}"/>
              </a:ext>
            </a:extLst>
          </p:cNvPr>
          <p:cNvSpPr txBox="1">
            <a:spLocks/>
          </p:cNvSpPr>
          <p:nvPr/>
        </p:nvSpPr>
        <p:spPr>
          <a:xfrm>
            <a:off x="10906298" y="6356350"/>
            <a:ext cx="44750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18</a:t>
            </a:fld>
            <a:endParaRPr lang="en-US" dirty="0"/>
          </a:p>
        </p:txBody>
      </p:sp>
      <p:sp>
        <p:nvSpPr>
          <p:cNvPr id="6" name="TextBox 5">
            <a:extLst>
              <a:ext uri="{FF2B5EF4-FFF2-40B4-BE49-F238E27FC236}">
                <a16:creationId xmlns:a16="http://schemas.microsoft.com/office/drawing/2014/main" id="{B6F7F211-B7AD-D7A1-62A4-74F59EF345AB}"/>
              </a:ext>
            </a:extLst>
          </p:cNvPr>
          <p:cNvSpPr txBox="1"/>
          <p:nvPr/>
        </p:nvSpPr>
        <p:spPr>
          <a:xfrm>
            <a:off x="1238737" y="1323246"/>
            <a:ext cx="4883468" cy="2554545"/>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Put four triangles to make a square card.</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Each group of four triangles should contain equivalent fractions, decimals and percentages</a:t>
            </a:r>
          </a:p>
        </p:txBody>
      </p:sp>
      <p:grpSp>
        <p:nvGrpSpPr>
          <p:cNvPr id="16" name="Group 15" descr="Worksheet available icon">
            <a:extLst>
              <a:ext uri="{FF2B5EF4-FFF2-40B4-BE49-F238E27FC236}">
                <a16:creationId xmlns:a16="http://schemas.microsoft.com/office/drawing/2014/main" id="{F8A8D320-C063-7CF3-272E-EF7D9001B59B}"/>
              </a:ext>
            </a:extLst>
          </p:cNvPr>
          <p:cNvGrpSpPr/>
          <p:nvPr/>
        </p:nvGrpSpPr>
        <p:grpSpPr>
          <a:xfrm>
            <a:off x="9495879" y="211521"/>
            <a:ext cx="2102384" cy="753403"/>
            <a:chOff x="9495879" y="211521"/>
            <a:chExt cx="2102384" cy="753403"/>
          </a:xfrm>
        </p:grpSpPr>
        <p:pic>
          <p:nvPicPr>
            <p:cNvPr id="17" name="Graphic 6" descr="Document">
              <a:extLst>
                <a:ext uri="{FF2B5EF4-FFF2-40B4-BE49-F238E27FC236}">
                  <a16:creationId xmlns:a16="http://schemas.microsoft.com/office/drawing/2014/main" id="{C112742E-B0B7-042E-2CE7-8232D53E78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44860" y="211521"/>
              <a:ext cx="753403" cy="753403"/>
            </a:xfrm>
            <a:prstGeom prst="rect">
              <a:avLst/>
            </a:prstGeom>
          </p:spPr>
        </p:pic>
        <p:sp>
          <p:nvSpPr>
            <p:cNvPr id="18" name="TextBox 17">
              <a:extLst>
                <a:ext uri="{FF2B5EF4-FFF2-40B4-BE49-F238E27FC236}">
                  <a16:creationId xmlns:a16="http://schemas.microsoft.com/office/drawing/2014/main" id="{11A73F89-528E-867B-F0F1-5C2C1DF388AE}"/>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extLst>
      <p:ext uri="{BB962C8B-B14F-4D97-AF65-F5344CB8AC3E}">
        <p14:creationId xmlns:p14="http://schemas.microsoft.com/office/powerpoint/2010/main" val="74696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3A399E-A079-4972-986A-8F5EFC549EED}"/>
              </a:ext>
            </a:extLst>
          </p:cNvPr>
          <p:cNvSpPr txBox="1"/>
          <p:nvPr/>
        </p:nvSpPr>
        <p:spPr>
          <a:xfrm>
            <a:off x="450533" y="1328754"/>
            <a:ext cx="10850571" cy="584775"/>
          </a:xfrm>
          <a:prstGeom prst="rect">
            <a:avLst/>
          </a:prstGeom>
          <a:noFill/>
        </p:spPr>
        <p:txBody>
          <a:bodyPr wrap="square" rtlCol="0">
            <a:spAutoFit/>
          </a:bodyPr>
          <a:lstStyle/>
          <a:p>
            <a:r>
              <a:rPr lang="en-GB" sz="3200" dirty="0">
                <a:solidFill>
                  <a:srgbClr val="000000"/>
                </a:solidFill>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2" name="Slide Number Placeholder 5">
            <a:extLst>
              <a:ext uri="{FF2B5EF4-FFF2-40B4-BE49-F238E27FC236}">
                <a16:creationId xmlns:a16="http://schemas.microsoft.com/office/drawing/2014/main" id="{785B82A5-DFC9-ED73-406A-3377E4AA4892}"/>
              </a:ext>
            </a:extLst>
          </p:cNvPr>
          <p:cNvSpPr txBox="1">
            <a:spLocks/>
          </p:cNvSpPr>
          <p:nvPr/>
        </p:nvSpPr>
        <p:spPr>
          <a:xfrm>
            <a:off x="10906298" y="6356350"/>
            <a:ext cx="44750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19</a:t>
            </a:fld>
            <a:endParaRPr lang="en-US" dirty="0"/>
          </a:p>
        </p:txBody>
      </p:sp>
      <p:sp>
        <p:nvSpPr>
          <p:cNvPr id="5" name="Title 1">
            <a:extLst>
              <a:ext uri="{FF2B5EF4-FFF2-40B4-BE49-F238E27FC236}">
                <a16:creationId xmlns:a16="http://schemas.microsoft.com/office/drawing/2014/main" id="{8E126927-0985-443C-C602-320E8E74CCD6}"/>
              </a:ext>
            </a:extLst>
          </p:cNvPr>
          <p:cNvSpPr txBox="1">
            <a:spLocks/>
          </p:cNvSpPr>
          <p:nvPr/>
        </p:nvSpPr>
        <p:spPr>
          <a:xfrm>
            <a:off x="2292584" y="112167"/>
            <a:ext cx="74134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900" b="1" dirty="0">
                <a:solidFill>
                  <a:schemeClr val="accent1"/>
                </a:solidFill>
                <a:latin typeface="Arial" panose="020B0604020202020204" pitchFamily="34" charset="0"/>
                <a:cs typeface="Arial" panose="020B0604020202020204" pitchFamily="34" charset="0"/>
              </a:rPr>
              <a:t>Card sort – answers</a:t>
            </a:r>
          </a:p>
        </p:txBody>
      </p:sp>
      <p:grpSp>
        <p:nvGrpSpPr>
          <p:cNvPr id="7" name="Group 6">
            <a:extLst>
              <a:ext uri="{FF2B5EF4-FFF2-40B4-BE49-F238E27FC236}">
                <a16:creationId xmlns:a16="http://schemas.microsoft.com/office/drawing/2014/main" id="{B98F4CEF-DCCD-EE21-4896-81A8E9A5E4B8}"/>
              </a:ext>
            </a:extLst>
          </p:cNvPr>
          <p:cNvGrpSpPr/>
          <p:nvPr/>
        </p:nvGrpSpPr>
        <p:grpSpPr>
          <a:xfrm>
            <a:off x="0" y="0"/>
            <a:ext cx="2095417" cy="1923564"/>
            <a:chOff x="0" y="0"/>
            <a:chExt cx="2095417" cy="1923564"/>
          </a:xfrm>
        </p:grpSpPr>
        <p:sp>
          <p:nvSpPr>
            <p:cNvPr id="9" name="Isosceles Triangle 8">
              <a:extLst>
                <a:ext uri="{FF2B5EF4-FFF2-40B4-BE49-F238E27FC236}">
                  <a16:creationId xmlns:a16="http://schemas.microsoft.com/office/drawing/2014/main" id="{E0B2C4E7-1468-9234-0A70-92B8F4DB9F72}"/>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FCA337D-82F0-C1C9-C2E7-83502B74B94C}"/>
                </a:ext>
              </a:extLst>
            </p:cNvPr>
            <p:cNvSpPr txBox="1"/>
            <p:nvPr/>
          </p:nvSpPr>
          <p:spPr>
            <a:xfrm>
              <a:off x="0" y="123231"/>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pic>
        <p:nvPicPr>
          <p:cNvPr id="8" name="Picture 7">
            <a:extLst>
              <a:ext uri="{FF2B5EF4-FFF2-40B4-BE49-F238E27FC236}">
                <a16:creationId xmlns:a16="http://schemas.microsoft.com/office/drawing/2014/main" id="{D502F63C-B842-B364-095C-AEEF7E082146}"/>
              </a:ext>
            </a:extLst>
          </p:cNvPr>
          <p:cNvPicPr>
            <a:picLocks noChangeAspect="1"/>
          </p:cNvPicPr>
          <p:nvPr/>
        </p:nvPicPr>
        <p:blipFill>
          <a:blip r:embed="rId3"/>
          <a:stretch>
            <a:fillRect/>
          </a:stretch>
        </p:blipFill>
        <p:spPr>
          <a:xfrm>
            <a:off x="2787946" y="1161482"/>
            <a:ext cx="7332366" cy="4970462"/>
          </a:xfrm>
          <a:prstGeom prst="rect">
            <a:avLst/>
          </a:prstGeom>
        </p:spPr>
      </p:pic>
    </p:spTree>
    <p:extLst>
      <p:ext uri="{BB962C8B-B14F-4D97-AF65-F5344CB8AC3E}">
        <p14:creationId xmlns:p14="http://schemas.microsoft.com/office/powerpoint/2010/main" val="387844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3994150" y="221434"/>
            <a:ext cx="4203700" cy="10160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Is </a:t>
            </a:r>
            <a:r>
              <a:rPr lang="en-US" sz="3600" b="1" dirty="0" err="1">
                <a:solidFill>
                  <a:schemeClr val="accent1"/>
                </a:solidFill>
                <a:latin typeface="Arial" panose="020B0604020202020204" pitchFamily="34" charset="0"/>
                <a:cs typeface="Arial" panose="020B0604020202020204" pitchFamily="34" charset="0"/>
              </a:rPr>
              <a:t>Yaima</a:t>
            </a:r>
            <a:r>
              <a:rPr lang="en-US" sz="3600" b="1" dirty="0">
                <a:solidFill>
                  <a:schemeClr val="accent1"/>
                </a:solidFill>
                <a:latin typeface="Arial" panose="020B0604020202020204" pitchFamily="34" charset="0"/>
                <a:cs typeface="Arial" panose="020B0604020202020204" pitchFamily="34" charset="0"/>
              </a:rPr>
              <a:t> correct?</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pSp>
        <p:nvGrpSpPr>
          <p:cNvPr id="9" name="Group 8">
            <a:extLst>
              <a:ext uri="{FF2B5EF4-FFF2-40B4-BE49-F238E27FC236}">
                <a16:creationId xmlns:a16="http://schemas.microsoft.com/office/drawing/2014/main" id="{55E673BC-CF56-43AD-92EF-4DAEA2771DBC}"/>
              </a:ext>
            </a:extLst>
          </p:cNvPr>
          <p:cNvGrpSpPr/>
          <p:nvPr/>
        </p:nvGrpSpPr>
        <p:grpSpPr>
          <a:xfrm>
            <a:off x="6727316" y="1375775"/>
            <a:ext cx="3254884" cy="2572065"/>
            <a:chOff x="3658744" y="850982"/>
            <a:chExt cx="2065384" cy="1884314"/>
          </a:xfrm>
        </p:grpSpPr>
        <p:grpSp>
          <p:nvGrpSpPr>
            <p:cNvPr id="10" name="Group 9">
              <a:extLst>
                <a:ext uri="{FF2B5EF4-FFF2-40B4-BE49-F238E27FC236}">
                  <a16:creationId xmlns:a16="http://schemas.microsoft.com/office/drawing/2014/main" id="{2D952B2F-3769-4EDE-9956-DDE235FA292B}"/>
                </a:ext>
              </a:extLst>
            </p:cNvPr>
            <p:cNvGrpSpPr/>
            <p:nvPr/>
          </p:nvGrpSpPr>
          <p:grpSpPr>
            <a:xfrm>
              <a:off x="3658744" y="850982"/>
              <a:ext cx="2065384" cy="1857938"/>
              <a:chOff x="4065270" y="1172464"/>
              <a:chExt cx="2096517" cy="2095755"/>
            </a:xfrm>
          </p:grpSpPr>
          <p:sp>
            <p:nvSpPr>
              <p:cNvPr id="14" name="Freeform 19">
                <a:extLst>
                  <a:ext uri="{FF2B5EF4-FFF2-40B4-BE49-F238E27FC236}">
                    <a16:creationId xmlns:a16="http://schemas.microsoft.com/office/drawing/2014/main" id="{7AE88C5D-3D8A-415D-93B3-D5C74F55F1D0}"/>
                  </a:ext>
                </a:extLst>
              </p:cNvPr>
              <p:cNvSpPr/>
              <p:nvPr/>
            </p:nvSpPr>
            <p:spPr>
              <a:xfrm>
                <a:off x="4066032" y="1172464"/>
                <a:ext cx="2095755" cy="2095755"/>
              </a:xfrm>
              <a:custGeom>
                <a:avLst/>
                <a:gdLst/>
                <a:ahLst/>
                <a:cxnLst/>
                <a:rect l="0" t="0" r="0" b="0"/>
                <a:pathLst>
                  <a:path w="2095755" h="2095755">
                    <a:moveTo>
                      <a:pt x="0" y="0"/>
                    </a:moveTo>
                    <a:lnTo>
                      <a:pt x="2095754" y="0"/>
                    </a:lnTo>
                    <a:lnTo>
                      <a:pt x="2095754" y="2095754"/>
                    </a:lnTo>
                    <a:lnTo>
                      <a:pt x="0" y="209575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63214" rtl="0" eaLnBrk="1" latinLnBrk="0" hangingPunct="1">
                  <a:defRPr sz="1300" kern="1200">
                    <a:solidFill>
                      <a:schemeClr val="lt1"/>
                    </a:solidFill>
                    <a:latin typeface="+mn-lt"/>
                    <a:ea typeface="+mn-ea"/>
                    <a:cs typeface="+mn-cs"/>
                  </a:defRPr>
                </a:lvl1pPr>
                <a:lvl2pPr marL="331607" algn="l" defTabSz="663214" rtl="0" eaLnBrk="1" latinLnBrk="0" hangingPunct="1">
                  <a:defRPr sz="1300" kern="1200">
                    <a:solidFill>
                      <a:schemeClr val="lt1"/>
                    </a:solidFill>
                    <a:latin typeface="+mn-lt"/>
                    <a:ea typeface="+mn-ea"/>
                    <a:cs typeface="+mn-cs"/>
                  </a:defRPr>
                </a:lvl2pPr>
                <a:lvl3pPr marL="663214" algn="l" defTabSz="663214" rtl="0" eaLnBrk="1" latinLnBrk="0" hangingPunct="1">
                  <a:defRPr sz="1300" kern="1200">
                    <a:solidFill>
                      <a:schemeClr val="lt1"/>
                    </a:solidFill>
                    <a:latin typeface="+mn-lt"/>
                    <a:ea typeface="+mn-ea"/>
                    <a:cs typeface="+mn-cs"/>
                  </a:defRPr>
                </a:lvl3pPr>
                <a:lvl4pPr marL="994821" algn="l" defTabSz="663214" rtl="0" eaLnBrk="1" latinLnBrk="0" hangingPunct="1">
                  <a:defRPr sz="1300" kern="1200">
                    <a:solidFill>
                      <a:schemeClr val="lt1"/>
                    </a:solidFill>
                    <a:latin typeface="+mn-lt"/>
                    <a:ea typeface="+mn-ea"/>
                    <a:cs typeface="+mn-cs"/>
                  </a:defRPr>
                </a:lvl4pPr>
                <a:lvl5pPr marL="1326429" algn="l" defTabSz="663214" rtl="0" eaLnBrk="1" latinLnBrk="0" hangingPunct="1">
                  <a:defRPr sz="1300" kern="1200">
                    <a:solidFill>
                      <a:schemeClr val="lt1"/>
                    </a:solidFill>
                    <a:latin typeface="+mn-lt"/>
                    <a:ea typeface="+mn-ea"/>
                    <a:cs typeface="+mn-cs"/>
                  </a:defRPr>
                </a:lvl5pPr>
                <a:lvl6pPr marL="1658036" algn="l" defTabSz="663214" rtl="0" eaLnBrk="1" latinLnBrk="0" hangingPunct="1">
                  <a:defRPr sz="1300" kern="1200">
                    <a:solidFill>
                      <a:schemeClr val="lt1"/>
                    </a:solidFill>
                    <a:latin typeface="+mn-lt"/>
                    <a:ea typeface="+mn-ea"/>
                    <a:cs typeface="+mn-cs"/>
                  </a:defRPr>
                </a:lvl6pPr>
                <a:lvl7pPr marL="1989643" algn="l" defTabSz="663214" rtl="0" eaLnBrk="1" latinLnBrk="0" hangingPunct="1">
                  <a:defRPr sz="1300" kern="1200">
                    <a:solidFill>
                      <a:schemeClr val="lt1"/>
                    </a:solidFill>
                    <a:latin typeface="+mn-lt"/>
                    <a:ea typeface="+mn-ea"/>
                    <a:cs typeface="+mn-cs"/>
                  </a:defRPr>
                </a:lvl7pPr>
                <a:lvl8pPr marL="2321250" algn="l" defTabSz="663214" rtl="0" eaLnBrk="1" latinLnBrk="0" hangingPunct="1">
                  <a:defRPr sz="1300" kern="1200">
                    <a:solidFill>
                      <a:schemeClr val="lt1"/>
                    </a:solidFill>
                    <a:latin typeface="+mn-lt"/>
                    <a:ea typeface="+mn-ea"/>
                    <a:cs typeface="+mn-cs"/>
                  </a:defRPr>
                </a:lvl8pPr>
                <a:lvl9pPr marL="2652857" algn="l" defTabSz="663214" rtl="0" eaLnBrk="1" latinLnBrk="0" hangingPunct="1">
                  <a:defRPr sz="1300" kern="1200">
                    <a:solidFill>
                      <a:schemeClr val="lt1"/>
                    </a:solidFill>
                    <a:latin typeface="+mn-lt"/>
                    <a:ea typeface="+mn-ea"/>
                    <a:cs typeface="+mn-cs"/>
                  </a:defRPr>
                </a:lvl9pPr>
              </a:lstStyle>
              <a:p>
                <a:pPr algn="ctr"/>
                <a:endParaRPr lang="en-GB" sz="2000"/>
              </a:p>
            </p:txBody>
          </p:sp>
          <p:cxnSp>
            <p:nvCxnSpPr>
              <p:cNvPr id="15" name="Straight Connector 14">
                <a:extLst>
                  <a:ext uri="{FF2B5EF4-FFF2-40B4-BE49-F238E27FC236}">
                    <a16:creationId xmlns:a16="http://schemas.microsoft.com/office/drawing/2014/main" id="{27EF001F-AD41-42C7-BD5B-B8323ABDB01D}"/>
                  </a:ext>
                </a:extLst>
              </p:cNvPr>
              <p:cNvCxnSpPr/>
              <p:nvPr/>
            </p:nvCxnSpPr>
            <p:spPr>
              <a:xfrm flipV="1">
                <a:off x="4080002" y="1181227"/>
                <a:ext cx="2073021" cy="207556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940E15-F8F4-4022-92E0-87AFE7DBBC19}"/>
                  </a:ext>
                </a:extLst>
              </p:cNvPr>
              <p:cNvCxnSpPr/>
              <p:nvPr/>
            </p:nvCxnSpPr>
            <p:spPr>
              <a:xfrm>
                <a:off x="4065270" y="1173480"/>
                <a:ext cx="2089785" cy="208330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26">
                    <a:extLst>
                      <a:ext uri="{FF2B5EF4-FFF2-40B4-BE49-F238E27FC236}">
                        <a16:creationId xmlns:a16="http://schemas.microsoft.com/office/drawing/2014/main" id="{0C53CFAF-C7A1-460A-B406-410DDF754186}"/>
                      </a:ext>
                    </a:extLst>
                  </p:cNvPr>
                  <p:cNvSpPr txBox="1"/>
                  <p:nvPr/>
                </p:nvSpPr>
                <p:spPr>
                  <a:xfrm>
                    <a:off x="4080002" y="1934358"/>
                    <a:ext cx="692395" cy="457505"/>
                  </a:xfrm>
                  <a:prstGeom prst="rect">
                    <a:avLst/>
                  </a:prstGeom>
                  <a:noFill/>
                </p:spPr>
                <p:txBody>
                  <a:bodyPr vert="horz" rtlCol="0">
                    <a:spAutoFit/>
                  </a:bodyPr>
                  <a:lstStyle>
                    <a:defPPr>
                      <a:defRPr lang="en-US"/>
                    </a:defPPr>
                    <a:lvl1pPr marL="0" algn="l" defTabSz="663214" rtl="0" eaLnBrk="1" latinLnBrk="0" hangingPunct="1">
                      <a:defRPr sz="1300" kern="1200">
                        <a:solidFill>
                          <a:schemeClr val="tx1"/>
                        </a:solidFill>
                        <a:latin typeface="+mn-lt"/>
                        <a:ea typeface="+mn-ea"/>
                        <a:cs typeface="+mn-cs"/>
                      </a:defRPr>
                    </a:lvl1pPr>
                    <a:lvl2pPr marL="331607" algn="l" defTabSz="663214" rtl="0" eaLnBrk="1" latinLnBrk="0" hangingPunct="1">
                      <a:defRPr sz="1300" kern="1200">
                        <a:solidFill>
                          <a:schemeClr val="tx1"/>
                        </a:solidFill>
                        <a:latin typeface="+mn-lt"/>
                        <a:ea typeface="+mn-ea"/>
                        <a:cs typeface="+mn-cs"/>
                      </a:defRPr>
                    </a:lvl2pPr>
                    <a:lvl3pPr marL="663214" algn="l" defTabSz="663214" rtl="0" eaLnBrk="1" latinLnBrk="0" hangingPunct="1">
                      <a:defRPr sz="1300" kern="1200">
                        <a:solidFill>
                          <a:schemeClr val="tx1"/>
                        </a:solidFill>
                        <a:latin typeface="+mn-lt"/>
                        <a:ea typeface="+mn-ea"/>
                        <a:cs typeface="+mn-cs"/>
                      </a:defRPr>
                    </a:lvl3pPr>
                    <a:lvl4pPr marL="994821" algn="l" defTabSz="663214" rtl="0" eaLnBrk="1" latinLnBrk="0" hangingPunct="1">
                      <a:defRPr sz="1300" kern="1200">
                        <a:solidFill>
                          <a:schemeClr val="tx1"/>
                        </a:solidFill>
                        <a:latin typeface="+mn-lt"/>
                        <a:ea typeface="+mn-ea"/>
                        <a:cs typeface="+mn-cs"/>
                      </a:defRPr>
                    </a:lvl4pPr>
                    <a:lvl5pPr marL="1326429" algn="l" defTabSz="663214" rtl="0" eaLnBrk="1" latinLnBrk="0" hangingPunct="1">
                      <a:defRPr sz="1300" kern="1200">
                        <a:solidFill>
                          <a:schemeClr val="tx1"/>
                        </a:solidFill>
                        <a:latin typeface="+mn-lt"/>
                        <a:ea typeface="+mn-ea"/>
                        <a:cs typeface="+mn-cs"/>
                      </a:defRPr>
                    </a:lvl5pPr>
                    <a:lvl6pPr marL="1658036" algn="l" defTabSz="663214" rtl="0" eaLnBrk="1" latinLnBrk="0" hangingPunct="1">
                      <a:defRPr sz="1300" kern="1200">
                        <a:solidFill>
                          <a:schemeClr val="tx1"/>
                        </a:solidFill>
                        <a:latin typeface="+mn-lt"/>
                        <a:ea typeface="+mn-ea"/>
                        <a:cs typeface="+mn-cs"/>
                      </a:defRPr>
                    </a:lvl6pPr>
                    <a:lvl7pPr marL="1989643" algn="l" defTabSz="663214" rtl="0" eaLnBrk="1" latinLnBrk="0" hangingPunct="1">
                      <a:defRPr sz="1300" kern="1200">
                        <a:solidFill>
                          <a:schemeClr val="tx1"/>
                        </a:solidFill>
                        <a:latin typeface="+mn-lt"/>
                        <a:ea typeface="+mn-ea"/>
                        <a:cs typeface="+mn-cs"/>
                      </a:defRPr>
                    </a:lvl7pPr>
                    <a:lvl8pPr marL="2321250" algn="l" defTabSz="663214" rtl="0" eaLnBrk="1" latinLnBrk="0" hangingPunct="1">
                      <a:defRPr sz="1300" kern="1200">
                        <a:solidFill>
                          <a:schemeClr val="tx1"/>
                        </a:solidFill>
                        <a:latin typeface="+mn-lt"/>
                        <a:ea typeface="+mn-ea"/>
                        <a:cs typeface="+mn-cs"/>
                      </a:defRPr>
                    </a:lvl8pPr>
                    <a:lvl9pPr marL="2652857" algn="l" defTabSz="663214"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GB" sz="2000" i="1" dirty="0">
                              <a:solidFill>
                                <a:srgbClr val="000000"/>
                              </a:solidFill>
                              <a:latin typeface="Cambria Math" panose="02040503050406030204" pitchFamily="18" charset="0"/>
                            </a:rPr>
                            <m:t>5</m:t>
                          </m:r>
                          <m:r>
                            <a:rPr lang="en-GB" sz="2000" b="0" i="1" dirty="0" smtClean="0">
                              <a:solidFill>
                                <a:srgbClr val="000000"/>
                              </a:solidFill>
                              <a:latin typeface="Cambria Math"/>
                            </a:rPr>
                            <m:t>0</m:t>
                          </m:r>
                          <m:r>
                            <a:rPr lang="en-GB" sz="2000" i="1" dirty="0" smtClean="0">
                              <a:solidFill>
                                <a:srgbClr val="000000"/>
                              </a:solidFill>
                              <a:latin typeface="Cambria Math"/>
                            </a:rPr>
                            <m:t>%</m:t>
                          </m:r>
                        </m:oMath>
                      </m:oMathPara>
                    </a14:m>
                    <a:endParaRPr lang="en-GB" sz="2000" dirty="0">
                      <a:solidFill>
                        <a:srgbClr val="000000"/>
                      </a:solidFill>
                    </a:endParaRPr>
                  </a:p>
                </p:txBody>
              </p:sp>
            </mc:Choice>
            <mc:Fallback xmlns="">
              <p:sp>
                <p:nvSpPr>
                  <p:cNvPr id="17" name="TextBox 26">
                    <a:extLst>
                      <a:ext uri="{FF2B5EF4-FFF2-40B4-BE49-F238E27FC236}">
                        <a16:creationId xmlns:a16="http://schemas.microsoft.com/office/drawing/2014/main" id="{0C53CFAF-C7A1-460A-B406-410DDF754186}"/>
                      </a:ext>
                    </a:extLst>
                  </p:cNvPr>
                  <p:cNvSpPr txBox="1">
                    <a:spLocks noRot="1" noChangeAspect="1" noMove="1" noResize="1" noEditPoints="1" noAdjustHandles="1" noChangeArrowheads="1" noChangeShapeType="1" noTextEdit="1"/>
                  </p:cNvSpPr>
                  <p:nvPr/>
                </p:nvSpPr>
                <p:spPr>
                  <a:xfrm>
                    <a:off x="4080002" y="1934358"/>
                    <a:ext cx="692395" cy="457505"/>
                  </a:xfrm>
                  <a:prstGeom prst="rect">
                    <a:avLst/>
                  </a:prstGeom>
                  <a:blipFill>
                    <a:blip r:embed="rId4"/>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1" name="TextBox 3">
                  <a:extLst>
                    <a:ext uri="{FF2B5EF4-FFF2-40B4-BE49-F238E27FC236}">
                      <a16:creationId xmlns:a16="http://schemas.microsoft.com/office/drawing/2014/main" id="{72E21115-F7D4-4EEC-9E5A-1F0708CAE1F3}"/>
                    </a:ext>
                  </a:extLst>
                </p:cNvPr>
                <p:cNvSpPr txBox="1"/>
                <p:nvPr/>
              </p:nvSpPr>
              <p:spPr>
                <a:xfrm>
                  <a:off x="4945863" y="1556412"/>
                  <a:ext cx="750362" cy="414219"/>
                </a:xfrm>
                <a:prstGeom prst="roundRect">
                  <a:avLst/>
                </a:prstGeom>
                <a:noFill/>
                <a:ln>
                  <a:noFill/>
                </a:ln>
              </p:spPr>
              <p:txBody>
                <a:bodyPr wrap="square" rtlCol="0">
                  <a:spAutoFit/>
                </a:bodyPr>
                <a:lstStyle>
                  <a:defPPr>
                    <a:defRPr lang="en-US"/>
                  </a:defPPr>
                  <a:lvl1pPr marL="0" algn="l" defTabSz="663214" rtl="0" eaLnBrk="1" latinLnBrk="0" hangingPunct="1">
                    <a:defRPr sz="1300" kern="1200">
                      <a:solidFill>
                        <a:schemeClr val="tx1"/>
                      </a:solidFill>
                      <a:latin typeface="+mn-lt"/>
                      <a:ea typeface="+mn-ea"/>
                      <a:cs typeface="+mn-cs"/>
                    </a:defRPr>
                  </a:lvl1pPr>
                  <a:lvl2pPr marL="331607" algn="l" defTabSz="663214" rtl="0" eaLnBrk="1" latinLnBrk="0" hangingPunct="1">
                    <a:defRPr sz="1300" kern="1200">
                      <a:solidFill>
                        <a:schemeClr val="tx1"/>
                      </a:solidFill>
                      <a:latin typeface="+mn-lt"/>
                      <a:ea typeface="+mn-ea"/>
                      <a:cs typeface="+mn-cs"/>
                    </a:defRPr>
                  </a:lvl2pPr>
                  <a:lvl3pPr marL="663214" algn="l" defTabSz="663214" rtl="0" eaLnBrk="1" latinLnBrk="0" hangingPunct="1">
                    <a:defRPr sz="1300" kern="1200">
                      <a:solidFill>
                        <a:schemeClr val="tx1"/>
                      </a:solidFill>
                      <a:latin typeface="+mn-lt"/>
                      <a:ea typeface="+mn-ea"/>
                      <a:cs typeface="+mn-cs"/>
                    </a:defRPr>
                  </a:lvl3pPr>
                  <a:lvl4pPr marL="994821" algn="l" defTabSz="663214" rtl="0" eaLnBrk="1" latinLnBrk="0" hangingPunct="1">
                    <a:defRPr sz="1300" kern="1200">
                      <a:solidFill>
                        <a:schemeClr val="tx1"/>
                      </a:solidFill>
                      <a:latin typeface="+mn-lt"/>
                      <a:ea typeface="+mn-ea"/>
                      <a:cs typeface="+mn-cs"/>
                    </a:defRPr>
                  </a:lvl4pPr>
                  <a:lvl5pPr marL="1326429" algn="l" defTabSz="663214" rtl="0" eaLnBrk="1" latinLnBrk="0" hangingPunct="1">
                    <a:defRPr sz="1300" kern="1200">
                      <a:solidFill>
                        <a:schemeClr val="tx1"/>
                      </a:solidFill>
                      <a:latin typeface="+mn-lt"/>
                      <a:ea typeface="+mn-ea"/>
                      <a:cs typeface="+mn-cs"/>
                    </a:defRPr>
                  </a:lvl5pPr>
                  <a:lvl6pPr marL="1658036" algn="l" defTabSz="663214" rtl="0" eaLnBrk="1" latinLnBrk="0" hangingPunct="1">
                    <a:defRPr sz="1300" kern="1200">
                      <a:solidFill>
                        <a:schemeClr val="tx1"/>
                      </a:solidFill>
                      <a:latin typeface="+mn-lt"/>
                      <a:ea typeface="+mn-ea"/>
                      <a:cs typeface="+mn-cs"/>
                    </a:defRPr>
                  </a:lvl6pPr>
                  <a:lvl7pPr marL="1989643" algn="l" defTabSz="663214" rtl="0" eaLnBrk="1" latinLnBrk="0" hangingPunct="1">
                    <a:defRPr sz="1300" kern="1200">
                      <a:solidFill>
                        <a:schemeClr val="tx1"/>
                      </a:solidFill>
                      <a:latin typeface="+mn-lt"/>
                      <a:ea typeface="+mn-ea"/>
                      <a:cs typeface="+mn-cs"/>
                    </a:defRPr>
                  </a:lvl7pPr>
                  <a:lvl8pPr marL="2321250" algn="l" defTabSz="663214" rtl="0" eaLnBrk="1" latinLnBrk="0" hangingPunct="1">
                    <a:defRPr sz="1300" kern="1200">
                      <a:solidFill>
                        <a:schemeClr val="tx1"/>
                      </a:solidFill>
                      <a:latin typeface="+mn-lt"/>
                      <a:ea typeface="+mn-ea"/>
                      <a:cs typeface="+mn-cs"/>
                    </a:defRPr>
                  </a:lvl8pPr>
                  <a:lvl9pPr marL="2652857" algn="l" defTabSz="663214"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𝟎</m:t>
                        </m:r>
                        <m:r>
                          <a:rPr lang="en-US" sz="1800" b="1" i="1" smtClean="0">
                            <a:latin typeface="Cambria Math" panose="02040503050406030204" pitchFamily="18" charset="0"/>
                          </a:rPr>
                          <m:t>.</m:t>
                        </m:r>
                        <m:r>
                          <a:rPr lang="en-US" sz="1800" b="1" i="1" smtClean="0">
                            <a:latin typeface="Cambria Math" panose="02040503050406030204" pitchFamily="18" charset="0"/>
                          </a:rPr>
                          <m:t>𝟎𝟓</m:t>
                        </m:r>
                      </m:oMath>
                    </m:oMathPara>
                  </a14:m>
                  <a:endParaRPr lang="en-GB" sz="1800" b="1" dirty="0"/>
                </a:p>
              </p:txBody>
            </p:sp>
          </mc:Choice>
          <mc:Fallback xmlns="">
            <p:sp>
              <p:nvSpPr>
                <p:cNvPr id="11" name="TextBox 3">
                  <a:extLst>
                    <a:ext uri="{FF2B5EF4-FFF2-40B4-BE49-F238E27FC236}">
                      <a16:creationId xmlns:a16="http://schemas.microsoft.com/office/drawing/2014/main" id="{72E21115-F7D4-4EEC-9E5A-1F0708CAE1F3}"/>
                    </a:ext>
                  </a:extLst>
                </p:cNvPr>
                <p:cNvSpPr txBox="1">
                  <a:spLocks noRot="1" noChangeAspect="1" noMove="1" noResize="1" noEditPoints="1" noAdjustHandles="1" noChangeArrowheads="1" noChangeShapeType="1" noTextEdit="1"/>
                </p:cNvSpPr>
                <p:nvPr/>
              </p:nvSpPr>
              <p:spPr>
                <a:xfrm>
                  <a:off x="4945863" y="1556412"/>
                  <a:ext cx="750362" cy="414219"/>
                </a:xfrm>
                <a:prstGeom prst="roundRect">
                  <a:avLst/>
                </a:prstGeom>
                <a:blipFill>
                  <a:blip r:embed="rId5"/>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3">
                  <a:extLst>
                    <a:ext uri="{FF2B5EF4-FFF2-40B4-BE49-F238E27FC236}">
                      <a16:creationId xmlns:a16="http://schemas.microsoft.com/office/drawing/2014/main" id="{2CA2C864-57B0-42E5-874F-857A37637D6A}"/>
                    </a:ext>
                  </a:extLst>
                </p:cNvPr>
                <p:cNvSpPr txBox="1"/>
                <p:nvPr/>
              </p:nvSpPr>
              <p:spPr>
                <a:xfrm>
                  <a:off x="4270427" y="858750"/>
                  <a:ext cx="750362" cy="687273"/>
                </a:xfrm>
                <a:prstGeom prst="roundRect">
                  <a:avLst/>
                </a:prstGeom>
                <a:noFill/>
                <a:ln>
                  <a:noFill/>
                </a:ln>
              </p:spPr>
              <p:txBody>
                <a:bodyPr wrap="square" rtlCol="0">
                  <a:spAutoFit/>
                </a:bodyPr>
                <a:lstStyle>
                  <a:defPPr>
                    <a:defRPr lang="en-US"/>
                  </a:defPPr>
                  <a:lvl1pPr marL="0" algn="l" defTabSz="663214" rtl="0" eaLnBrk="1" latinLnBrk="0" hangingPunct="1">
                    <a:defRPr sz="1300" kern="1200">
                      <a:solidFill>
                        <a:schemeClr val="tx1"/>
                      </a:solidFill>
                      <a:latin typeface="+mn-lt"/>
                      <a:ea typeface="+mn-ea"/>
                      <a:cs typeface="+mn-cs"/>
                    </a:defRPr>
                  </a:lvl1pPr>
                  <a:lvl2pPr marL="331607" algn="l" defTabSz="663214" rtl="0" eaLnBrk="1" latinLnBrk="0" hangingPunct="1">
                    <a:defRPr sz="1300" kern="1200">
                      <a:solidFill>
                        <a:schemeClr val="tx1"/>
                      </a:solidFill>
                      <a:latin typeface="+mn-lt"/>
                      <a:ea typeface="+mn-ea"/>
                      <a:cs typeface="+mn-cs"/>
                    </a:defRPr>
                  </a:lvl2pPr>
                  <a:lvl3pPr marL="663214" algn="l" defTabSz="663214" rtl="0" eaLnBrk="1" latinLnBrk="0" hangingPunct="1">
                    <a:defRPr sz="1300" kern="1200">
                      <a:solidFill>
                        <a:schemeClr val="tx1"/>
                      </a:solidFill>
                      <a:latin typeface="+mn-lt"/>
                      <a:ea typeface="+mn-ea"/>
                      <a:cs typeface="+mn-cs"/>
                    </a:defRPr>
                  </a:lvl3pPr>
                  <a:lvl4pPr marL="994821" algn="l" defTabSz="663214" rtl="0" eaLnBrk="1" latinLnBrk="0" hangingPunct="1">
                    <a:defRPr sz="1300" kern="1200">
                      <a:solidFill>
                        <a:schemeClr val="tx1"/>
                      </a:solidFill>
                      <a:latin typeface="+mn-lt"/>
                      <a:ea typeface="+mn-ea"/>
                      <a:cs typeface="+mn-cs"/>
                    </a:defRPr>
                  </a:lvl4pPr>
                  <a:lvl5pPr marL="1326429" algn="l" defTabSz="663214" rtl="0" eaLnBrk="1" latinLnBrk="0" hangingPunct="1">
                    <a:defRPr sz="1300" kern="1200">
                      <a:solidFill>
                        <a:schemeClr val="tx1"/>
                      </a:solidFill>
                      <a:latin typeface="+mn-lt"/>
                      <a:ea typeface="+mn-ea"/>
                      <a:cs typeface="+mn-cs"/>
                    </a:defRPr>
                  </a:lvl5pPr>
                  <a:lvl6pPr marL="1658036" algn="l" defTabSz="663214" rtl="0" eaLnBrk="1" latinLnBrk="0" hangingPunct="1">
                    <a:defRPr sz="1300" kern="1200">
                      <a:solidFill>
                        <a:schemeClr val="tx1"/>
                      </a:solidFill>
                      <a:latin typeface="+mn-lt"/>
                      <a:ea typeface="+mn-ea"/>
                      <a:cs typeface="+mn-cs"/>
                    </a:defRPr>
                  </a:lvl6pPr>
                  <a:lvl7pPr marL="1989643" algn="l" defTabSz="663214" rtl="0" eaLnBrk="1" latinLnBrk="0" hangingPunct="1">
                    <a:defRPr sz="1300" kern="1200">
                      <a:solidFill>
                        <a:schemeClr val="tx1"/>
                      </a:solidFill>
                      <a:latin typeface="+mn-lt"/>
                      <a:ea typeface="+mn-ea"/>
                      <a:cs typeface="+mn-cs"/>
                    </a:defRPr>
                  </a:lvl7pPr>
                  <a:lvl8pPr marL="2321250" algn="l" defTabSz="663214" rtl="0" eaLnBrk="1" latinLnBrk="0" hangingPunct="1">
                    <a:defRPr sz="1300" kern="1200">
                      <a:solidFill>
                        <a:schemeClr val="tx1"/>
                      </a:solidFill>
                      <a:latin typeface="+mn-lt"/>
                      <a:ea typeface="+mn-ea"/>
                      <a:cs typeface="+mn-cs"/>
                    </a:defRPr>
                  </a:lvl8pPr>
                  <a:lvl9pPr marL="2652857" algn="l" defTabSz="663214"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1800" b="1" i="1" smtClean="0">
                                <a:latin typeface="Cambria Math" panose="02040503050406030204" pitchFamily="18" charset="0"/>
                              </a:rPr>
                            </m:ctrlPr>
                          </m:fPr>
                          <m:num>
                            <m:r>
                              <a:rPr lang="en-GB" sz="1800" b="1" i="1" smtClean="0">
                                <a:latin typeface="Cambria Math"/>
                              </a:rPr>
                              <m:t>𝟏</m:t>
                            </m:r>
                          </m:num>
                          <m:den>
                            <m:r>
                              <a:rPr lang="en-US" sz="1800" b="1" i="1" smtClean="0">
                                <a:latin typeface="Cambria Math" panose="02040503050406030204" pitchFamily="18" charset="0"/>
                              </a:rPr>
                              <m:t>𝟐</m:t>
                            </m:r>
                          </m:den>
                        </m:f>
                      </m:oMath>
                    </m:oMathPara>
                  </a14:m>
                  <a:endParaRPr lang="en-GB" sz="1800" b="1" dirty="0"/>
                </a:p>
              </p:txBody>
            </p:sp>
          </mc:Choice>
          <mc:Fallback xmlns="">
            <p:sp>
              <p:nvSpPr>
                <p:cNvPr id="12" name="TextBox 3">
                  <a:extLst>
                    <a:ext uri="{FF2B5EF4-FFF2-40B4-BE49-F238E27FC236}">
                      <a16:creationId xmlns:a16="http://schemas.microsoft.com/office/drawing/2014/main" id="{2CA2C864-57B0-42E5-874F-857A37637D6A}"/>
                    </a:ext>
                  </a:extLst>
                </p:cNvPr>
                <p:cNvSpPr txBox="1">
                  <a:spLocks noRot="1" noChangeAspect="1" noMove="1" noResize="1" noEditPoints="1" noAdjustHandles="1" noChangeArrowheads="1" noChangeShapeType="1" noTextEdit="1"/>
                </p:cNvSpPr>
                <p:nvPr/>
              </p:nvSpPr>
              <p:spPr>
                <a:xfrm>
                  <a:off x="4270427" y="858750"/>
                  <a:ext cx="750362" cy="687273"/>
                </a:xfrm>
                <a:prstGeom prst="round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3">
                  <a:extLst>
                    <a:ext uri="{FF2B5EF4-FFF2-40B4-BE49-F238E27FC236}">
                      <a16:creationId xmlns:a16="http://schemas.microsoft.com/office/drawing/2014/main" id="{09551F5E-73DA-4EF5-A5DB-B125E1588A89}"/>
                    </a:ext>
                  </a:extLst>
                </p:cNvPr>
                <p:cNvSpPr txBox="1"/>
                <p:nvPr/>
              </p:nvSpPr>
              <p:spPr>
                <a:xfrm>
                  <a:off x="4303644" y="2021272"/>
                  <a:ext cx="750362" cy="714024"/>
                </a:xfrm>
                <a:prstGeom prst="roundRect">
                  <a:avLst/>
                </a:prstGeom>
                <a:noFill/>
                <a:ln>
                  <a:noFill/>
                </a:ln>
              </p:spPr>
              <p:txBody>
                <a:bodyPr wrap="square" rtlCol="0">
                  <a:spAutoFit/>
                </a:bodyPr>
                <a:lstStyle>
                  <a:defPPr>
                    <a:defRPr lang="en-US"/>
                  </a:defPPr>
                  <a:lvl1pPr marL="0" algn="l" defTabSz="663214" rtl="0" eaLnBrk="1" latinLnBrk="0" hangingPunct="1">
                    <a:defRPr sz="1300" kern="1200">
                      <a:solidFill>
                        <a:schemeClr val="tx1"/>
                      </a:solidFill>
                      <a:latin typeface="+mn-lt"/>
                      <a:ea typeface="+mn-ea"/>
                      <a:cs typeface="+mn-cs"/>
                    </a:defRPr>
                  </a:lvl1pPr>
                  <a:lvl2pPr marL="331607" algn="l" defTabSz="663214" rtl="0" eaLnBrk="1" latinLnBrk="0" hangingPunct="1">
                    <a:defRPr sz="1300" kern="1200">
                      <a:solidFill>
                        <a:schemeClr val="tx1"/>
                      </a:solidFill>
                      <a:latin typeface="+mn-lt"/>
                      <a:ea typeface="+mn-ea"/>
                      <a:cs typeface="+mn-cs"/>
                    </a:defRPr>
                  </a:lvl2pPr>
                  <a:lvl3pPr marL="663214" algn="l" defTabSz="663214" rtl="0" eaLnBrk="1" latinLnBrk="0" hangingPunct="1">
                    <a:defRPr sz="1300" kern="1200">
                      <a:solidFill>
                        <a:schemeClr val="tx1"/>
                      </a:solidFill>
                      <a:latin typeface="+mn-lt"/>
                      <a:ea typeface="+mn-ea"/>
                      <a:cs typeface="+mn-cs"/>
                    </a:defRPr>
                  </a:lvl3pPr>
                  <a:lvl4pPr marL="994821" algn="l" defTabSz="663214" rtl="0" eaLnBrk="1" latinLnBrk="0" hangingPunct="1">
                    <a:defRPr sz="1300" kern="1200">
                      <a:solidFill>
                        <a:schemeClr val="tx1"/>
                      </a:solidFill>
                      <a:latin typeface="+mn-lt"/>
                      <a:ea typeface="+mn-ea"/>
                      <a:cs typeface="+mn-cs"/>
                    </a:defRPr>
                  </a:lvl4pPr>
                  <a:lvl5pPr marL="1326429" algn="l" defTabSz="663214" rtl="0" eaLnBrk="1" latinLnBrk="0" hangingPunct="1">
                    <a:defRPr sz="1300" kern="1200">
                      <a:solidFill>
                        <a:schemeClr val="tx1"/>
                      </a:solidFill>
                      <a:latin typeface="+mn-lt"/>
                      <a:ea typeface="+mn-ea"/>
                      <a:cs typeface="+mn-cs"/>
                    </a:defRPr>
                  </a:lvl5pPr>
                  <a:lvl6pPr marL="1658036" algn="l" defTabSz="663214" rtl="0" eaLnBrk="1" latinLnBrk="0" hangingPunct="1">
                    <a:defRPr sz="1300" kern="1200">
                      <a:solidFill>
                        <a:schemeClr val="tx1"/>
                      </a:solidFill>
                      <a:latin typeface="+mn-lt"/>
                      <a:ea typeface="+mn-ea"/>
                      <a:cs typeface="+mn-cs"/>
                    </a:defRPr>
                  </a:lvl6pPr>
                  <a:lvl7pPr marL="1989643" algn="l" defTabSz="663214" rtl="0" eaLnBrk="1" latinLnBrk="0" hangingPunct="1">
                    <a:defRPr sz="1300" kern="1200">
                      <a:solidFill>
                        <a:schemeClr val="tx1"/>
                      </a:solidFill>
                      <a:latin typeface="+mn-lt"/>
                      <a:ea typeface="+mn-ea"/>
                      <a:cs typeface="+mn-cs"/>
                    </a:defRPr>
                  </a:lvl7pPr>
                  <a:lvl8pPr marL="2321250" algn="l" defTabSz="663214" rtl="0" eaLnBrk="1" latinLnBrk="0" hangingPunct="1">
                    <a:defRPr sz="1300" kern="1200">
                      <a:solidFill>
                        <a:schemeClr val="tx1"/>
                      </a:solidFill>
                      <a:latin typeface="+mn-lt"/>
                      <a:ea typeface="+mn-ea"/>
                      <a:cs typeface="+mn-cs"/>
                    </a:defRPr>
                  </a:lvl8pPr>
                  <a:lvl9pPr marL="2652857" algn="l" defTabSz="663214" rtl="0" eaLnBrk="1" latinLnBrk="0" hangingPunct="1">
                    <a:defRPr sz="13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1800" b="1" i="1" smtClean="0">
                                <a:latin typeface="Cambria Math" panose="02040503050406030204" pitchFamily="18" charset="0"/>
                              </a:rPr>
                            </m:ctrlPr>
                          </m:fPr>
                          <m:num>
                            <m:r>
                              <a:rPr lang="en-US" sz="1800" b="1" i="1" smtClean="0">
                                <a:latin typeface="Cambria Math" panose="02040503050406030204" pitchFamily="18" charset="0"/>
                              </a:rPr>
                              <m:t>𝟓</m:t>
                            </m:r>
                          </m:num>
                          <m:den>
                            <m:r>
                              <a:rPr lang="en-US" sz="1800" b="1" i="1" smtClean="0">
                                <a:latin typeface="Cambria Math" panose="02040503050406030204" pitchFamily="18" charset="0"/>
                              </a:rPr>
                              <m:t>𝟏</m:t>
                            </m:r>
                            <m:r>
                              <a:rPr lang="en-GB" sz="1800" b="1" i="1" smtClean="0">
                                <a:latin typeface="Cambria Math"/>
                              </a:rPr>
                              <m:t>𝟎</m:t>
                            </m:r>
                          </m:den>
                        </m:f>
                      </m:oMath>
                    </m:oMathPara>
                  </a14:m>
                  <a:endParaRPr lang="en-GB" sz="1800" b="1" dirty="0"/>
                </a:p>
              </p:txBody>
            </p:sp>
          </mc:Choice>
          <mc:Fallback xmlns="">
            <p:sp>
              <p:nvSpPr>
                <p:cNvPr id="13" name="TextBox 3">
                  <a:extLst>
                    <a:ext uri="{FF2B5EF4-FFF2-40B4-BE49-F238E27FC236}">
                      <a16:creationId xmlns:a16="http://schemas.microsoft.com/office/drawing/2014/main" id="{09551F5E-73DA-4EF5-A5DB-B125E1588A89}"/>
                    </a:ext>
                  </a:extLst>
                </p:cNvPr>
                <p:cNvSpPr txBox="1">
                  <a:spLocks noRot="1" noChangeAspect="1" noMove="1" noResize="1" noEditPoints="1" noAdjustHandles="1" noChangeArrowheads="1" noChangeShapeType="1" noTextEdit="1"/>
                </p:cNvSpPr>
                <p:nvPr/>
              </p:nvSpPr>
              <p:spPr>
                <a:xfrm>
                  <a:off x="4303644" y="2021272"/>
                  <a:ext cx="750362" cy="714024"/>
                </a:xfrm>
                <a:prstGeom prst="roundRect">
                  <a:avLst/>
                </a:prstGeom>
                <a:blipFill>
                  <a:blip r:embed="rId7"/>
                  <a:stretch>
                    <a:fillRect/>
                  </a:stretch>
                </a:blipFill>
                <a:ln>
                  <a:noFill/>
                </a:ln>
              </p:spPr>
              <p:txBody>
                <a:bodyPr/>
                <a:lstStyle/>
                <a:p>
                  <a:r>
                    <a:rPr lang="en-GB">
                      <a:noFill/>
                    </a:rPr>
                    <a:t> </a:t>
                  </a:r>
                </a:p>
              </p:txBody>
            </p:sp>
          </mc:Fallback>
        </mc:AlternateContent>
      </p:grpSp>
      <p:grpSp>
        <p:nvGrpSpPr>
          <p:cNvPr id="18" name="Group 17">
            <a:extLst>
              <a:ext uri="{FF2B5EF4-FFF2-40B4-BE49-F238E27FC236}">
                <a16:creationId xmlns:a16="http://schemas.microsoft.com/office/drawing/2014/main" id="{5B3212E3-71F1-47B3-B0F5-74C57671826E}"/>
              </a:ext>
            </a:extLst>
          </p:cNvPr>
          <p:cNvGrpSpPr/>
          <p:nvPr/>
        </p:nvGrpSpPr>
        <p:grpSpPr>
          <a:xfrm>
            <a:off x="2309645" y="1493437"/>
            <a:ext cx="3900817" cy="1823921"/>
            <a:chOff x="3851920" y="2350359"/>
            <a:chExt cx="3456384" cy="861138"/>
          </a:xfrm>
        </p:grpSpPr>
        <p:sp>
          <p:nvSpPr>
            <p:cNvPr id="19" name="Rounded Rectangular Callout 2">
              <a:extLst>
                <a:ext uri="{FF2B5EF4-FFF2-40B4-BE49-F238E27FC236}">
                  <a16:creationId xmlns:a16="http://schemas.microsoft.com/office/drawing/2014/main" id="{3C4185BA-8ECC-4639-ACE0-075EABD52219}"/>
                </a:ext>
              </a:extLst>
            </p:cNvPr>
            <p:cNvSpPr/>
            <p:nvPr/>
          </p:nvSpPr>
          <p:spPr>
            <a:xfrm>
              <a:off x="3851920" y="2350359"/>
              <a:ext cx="3456384" cy="861138"/>
            </a:xfrm>
            <a:prstGeom prst="wedgeRoundRectCallout">
              <a:avLst>
                <a:gd name="adj1" fmla="val -61933"/>
                <a:gd name="adj2" fmla="val -5240"/>
                <a:gd name="adj3" fmla="val 16667"/>
              </a:avLst>
            </a:prstGeom>
            <a:solidFill>
              <a:srgbClr val="B4C7E7"/>
            </a:solidFill>
            <a:ln>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4C8CB50-30E3-4CFA-9FB8-8DF2C3513683}"/>
                </a:ext>
              </a:extLst>
            </p:cNvPr>
            <p:cNvSpPr txBox="1"/>
            <p:nvPr/>
          </p:nvSpPr>
          <p:spPr>
            <a:xfrm>
              <a:off x="4079754" y="2388940"/>
              <a:ext cx="3093642" cy="673620"/>
            </a:xfrm>
            <a:prstGeom prst="rect">
              <a:avLst/>
            </a:prstGeom>
            <a:noFill/>
          </p:spPr>
          <p:txBody>
            <a:bodyPr vert="horz" wrap="square" lIns="74615" tIns="37308" rIns="74615" bIns="37308" rtlCol="0">
              <a:spAutoFit/>
            </a:bodyPr>
            <a:lstStyle/>
            <a:p>
              <a:r>
                <a:rPr lang="en-US" sz="2400" dirty="0">
                  <a:latin typeface="Arial" panose="020B0604020202020204" pitchFamily="34" charset="0"/>
                  <a:cs typeface="Arial" panose="020B0604020202020204" pitchFamily="34" charset="0"/>
                </a:rPr>
                <a:t>On this card, the fractions, decimal and percentage all have the same value. </a:t>
              </a:r>
              <a:endParaRPr lang="en-GB" sz="2400" dirty="0">
                <a:solidFill>
                  <a:srgbClr val="000000"/>
                </a:solidFill>
                <a:latin typeface="Arial" panose="020B0604020202020204" pitchFamily="34" charset="0"/>
                <a:cs typeface="Arial" panose="020B0604020202020204" pitchFamily="34" charset="0"/>
              </a:endParaRPr>
            </a:p>
          </p:txBody>
        </p:sp>
      </p:grpSp>
      <p:sp>
        <p:nvSpPr>
          <p:cNvPr id="5" name="TextBox 4">
            <a:extLst>
              <a:ext uri="{FF2B5EF4-FFF2-40B4-BE49-F238E27FC236}">
                <a16:creationId xmlns:a16="http://schemas.microsoft.com/office/drawing/2014/main" id="{391484D1-10EF-4F52-ACC9-AE0EAA7563AA}"/>
              </a:ext>
            </a:extLst>
          </p:cNvPr>
          <p:cNvSpPr txBox="1"/>
          <p:nvPr/>
        </p:nvSpPr>
        <p:spPr>
          <a:xfrm>
            <a:off x="1046371" y="5044523"/>
            <a:ext cx="9703145" cy="954107"/>
          </a:xfrm>
          <a:prstGeom prst="rect">
            <a:avLst/>
          </a:prstGeom>
          <a:noFill/>
        </p:spPr>
        <p:txBody>
          <a:bodyPr wrap="square" rtlCol="0">
            <a:spAutoFit/>
          </a:bodyPr>
          <a:lstStyle/>
          <a:p>
            <a:pPr algn="ctr"/>
            <a:r>
              <a:rPr lang="en-US" sz="2800" b="0" i="0" dirty="0" err="1">
                <a:effectLst/>
                <a:latin typeface="Arial" panose="020B0604020202020204" pitchFamily="34" charset="0"/>
                <a:cs typeface="Arial" panose="020B0604020202020204" pitchFamily="34" charset="0"/>
              </a:rPr>
              <a:t>Yaima</a:t>
            </a:r>
            <a:r>
              <a:rPr lang="en-US" sz="2800" b="0" i="0" dirty="0">
                <a:effectLst/>
                <a:latin typeface="Arial" panose="020B0604020202020204" pitchFamily="34" charset="0"/>
                <a:cs typeface="Arial" panose="020B0604020202020204" pitchFamily="34" charset="0"/>
              </a:rPr>
              <a:t> is not correct. Why?</a:t>
            </a:r>
          </a:p>
          <a:p>
            <a:pPr algn="ctr"/>
            <a:r>
              <a:rPr lang="en-US" sz="2800" b="0" i="0" dirty="0">
                <a:effectLst/>
                <a:latin typeface="Arial" panose="020B0604020202020204" pitchFamily="34" charset="0"/>
                <a:cs typeface="Arial" panose="020B0604020202020204" pitchFamily="34" charset="0"/>
              </a:rPr>
              <a:t>How do you know this?</a:t>
            </a:r>
            <a:endParaRPr lang="en-GB" sz="2800" dirty="0">
              <a:latin typeface="Arial" panose="020B0604020202020204" pitchFamily="34" charset="0"/>
              <a:cs typeface="Arial" panose="020B0604020202020204" pitchFamily="34" charset="0"/>
            </a:endParaRPr>
          </a:p>
        </p:txBody>
      </p:sp>
      <p:pic>
        <p:nvPicPr>
          <p:cNvPr id="7" name="Picture 6" descr="Avatar of a female character with black hair named Yaima.">
            <a:extLst>
              <a:ext uri="{FF2B5EF4-FFF2-40B4-BE49-F238E27FC236}">
                <a16:creationId xmlns:a16="http://schemas.microsoft.com/office/drawing/2014/main" id="{1143E1CF-04E9-64E3-D90D-FCF49FE6983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46371" y="2084741"/>
            <a:ext cx="665407" cy="1958467"/>
          </a:xfrm>
          <a:prstGeom prst="rect">
            <a:avLst/>
          </a:prstGeom>
        </p:spPr>
      </p:pic>
      <p:sp>
        <p:nvSpPr>
          <p:cNvPr id="2" name="TextBox 1">
            <a:extLst>
              <a:ext uri="{FF2B5EF4-FFF2-40B4-BE49-F238E27FC236}">
                <a16:creationId xmlns:a16="http://schemas.microsoft.com/office/drawing/2014/main" id="{054358CC-8F16-520F-5F50-C4AF2A0CA273}"/>
              </a:ext>
            </a:extLst>
          </p:cNvPr>
          <p:cNvSpPr txBox="1"/>
          <p:nvPr/>
        </p:nvSpPr>
        <p:spPr>
          <a:xfrm>
            <a:off x="781558" y="4080831"/>
            <a:ext cx="1036610" cy="461665"/>
          </a:xfrm>
          <a:prstGeom prst="rect">
            <a:avLst/>
          </a:prstGeom>
          <a:noFill/>
        </p:spPr>
        <p:txBody>
          <a:bodyPr wrap="square" rtlCol="0">
            <a:spAutoFit/>
          </a:bodyPr>
          <a:lstStyle/>
          <a:p>
            <a:pPr algn="ctr"/>
            <a:r>
              <a:rPr lang="en-GB" sz="2400" dirty="0" err="1">
                <a:latin typeface="Arial" panose="020B0604020202020204" pitchFamily="34" charset="0"/>
                <a:cs typeface="Arial" panose="020B0604020202020204" pitchFamily="34" charset="0"/>
              </a:rPr>
              <a:t>Yaima</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307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6" name="Cloud 5">
            <a:extLst>
              <a:ext uri="{FF2B5EF4-FFF2-40B4-BE49-F238E27FC236}">
                <a16:creationId xmlns:a16="http://schemas.microsoft.com/office/drawing/2014/main" id="{92953CF1-3C79-4A51-A79A-67E5B918F9A1}"/>
              </a:ext>
            </a:extLst>
          </p:cNvPr>
          <p:cNvSpPr/>
          <p:nvPr/>
        </p:nvSpPr>
        <p:spPr>
          <a:xfrm>
            <a:off x="965970" y="1094156"/>
            <a:ext cx="10304174" cy="332736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C9A35B7-0D32-43D0-AC4F-35DE3C38E736}"/>
                  </a:ext>
                </a:extLst>
              </p:cNvPr>
              <p:cNvSpPr txBox="1"/>
              <p:nvPr/>
            </p:nvSpPr>
            <p:spPr>
              <a:xfrm>
                <a:off x="6011489" y="1863080"/>
                <a:ext cx="935582" cy="770831"/>
              </a:xfrm>
              <a:prstGeom prst="rect">
                <a:avLst/>
              </a:prstGeom>
              <a:solidFill>
                <a:schemeClr val="accent1">
                  <a:lumMod val="40000"/>
                  <a:lumOff val="60000"/>
                </a:schemeClr>
              </a:solidFill>
            </p:spPr>
            <p:txBody>
              <a:bodyPr vert="horz" wrap="square" lIns="76243" tIns="38121" rIns="76243" bIns="38121" rtlCol="0">
                <a:spAutoFit/>
              </a:bodyPr>
              <a:lstStyle/>
              <a:p>
                <a:pPr algn="ctr"/>
                <a14:m>
                  <m:oMathPara xmlns:m="http://schemas.openxmlformats.org/officeDocument/2006/math">
                    <m:oMathParaPr>
                      <m:jc m:val="centerGroup"/>
                    </m:oMathParaPr>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a:rPr>
                            <m:t>𝟏</m:t>
                          </m:r>
                        </m:num>
                        <m:den>
                          <m:r>
                            <a:rPr lang="en-US" sz="2400" b="1" i="1" smtClean="0">
                              <a:latin typeface="Cambria Math" panose="02040503050406030204" pitchFamily="18" charset="0"/>
                            </a:rPr>
                            <m:t>𝟐</m:t>
                          </m:r>
                        </m:den>
                      </m:f>
                    </m:oMath>
                  </m:oMathPara>
                </a14:m>
                <a:endParaRPr lang="en-GB" sz="2400" dirty="0">
                  <a:solidFill>
                    <a:srgbClr val="000000"/>
                  </a:solidFill>
                </a:endParaRPr>
              </a:p>
            </p:txBody>
          </p:sp>
        </mc:Choice>
        <mc:Fallback xmlns="">
          <p:sp>
            <p:nvSpPr>
              <p:cNvPr id="8" name="TextBox 7">
                <a:extLst>
                  <a:ext uri="{FF2B5EF4-FFF2-40B4-BE49-F238E27FC236}">
                    <a16:creationId xmlns:a16="http://schemas.microsoft.com/office/drawing/2014/main" id="{8C9A35B7-0D32-43D0-AC4F-35DE3C38E736}"/>
                  </a:ext>
                </a:extLst>
              </p:cNvPr>
              <p:cNvSpPr txBox="1">
                <a:spLocks noRot="1" noChangeAspect="1" noMove="1" noResize="1" noEditPoints="1" noAdjustHandles="1" noChangeArrowheads="1" noChangeShapeType="1" noTextEdit="1"/>
              </p:cNvSpPr>
              <p:nvPr/>
            </p:nvSpPr>
            <p:spPr>
              <a:xfrm>
                <a:off x="6011489" y="1863080"/>
                <a:ext cx="935582" cy="770831"/>
              </a:xfrm>
              <a:prstGeom prst="rect">
                <a:avLst/>
              </a:prstGeom>
              <a:blipFill>
                <a:blip r:embed="rId4"/>
                <a:stretch>
                  <a:fillRect/>
                </a:stretch>
              </a:blipFill>
            </p:spPr>
            <p:txBody>
              <a:bodyPr/>
              <a:lstStyle/>
              <a:p>
                <a:r>
                  <a:rPr lang="en-SG">
                    <a:noFill/>
                  </a:rPr>
                  <a:t> </a:t>
                </a:r>
              </a:p>
            </p:txBody>
          </p:sp>
        </mc:Fallback>
      </mc:AlternateContent>
      <p:sp>
        <p:nvSpPr>
          <p:cNvPr id="9" name="TextBox 8">
            <a:extLst>
              <a:ext uri="{FF2B5EF4-FFF2-40B4-BE49-F238E27FC236}">
                <a16:creationId xmlns:a16="http://schemas.microsoft.com/office/drawing/2014/main" id="{4AF8E034-EE64-48A9-B201-CF0E1DFC40D3}"/>
              </a:ext>
            </a:extLst>
          </p:cNvPr>
          <p:cNvSpPr txBox="1"/>
          <p:nvPr/>
        </p:nvSpPr>
        <p:spPr>
          <a:xfrm>
            <a:off x="5878740" y="3006494"/>
            <a:ext cx="969038" cy="446318"/>
          </a:xfrm>
          <a:prstGeom prst="rect">
            <a:avLst/>
          </a:prstGeom>
          <a:solidFill>
            <a:schemeClr val="accent1">
              <a:lumMod val="40000"/>
              <a:lumOff val="60000"/>
            </a:schemeClr>
          </a:solidFill>
        </p:spPr>
        <p:txBody>
          <a:bodyPr vert="horz" wrap="square" lIns="76243" tIns="38121" rIns="76243" bIns="38121" rtlCol="0">
            <a:spAutoFit/>
          </a:bodyPr>
          <a:lstStyle/>
          <a:p>
            <a:pPr algn="ctr"/>
            <a:r>
              <a:rPr lang="en-GB" sz="2400" dirty="0">
                <a:latin typeface="Arial" panose="020B0604020202020204" pitchFamily="34" charset="0"/>
                <a:cs typeface="Arial" panose="020B0604020202020204" pitchFamily="34" charset="0"/>
              </a:rPr>
              <a:t>25%</a:t>
            </a:r>
          </a:p>
        </p:txBody>
      </p:sp>
      <p:sp>
        <p:nvSpPr>
          <p:cNvPr id="10" name="TextBox 9">
            <a:extLst>
              <a:ext uri="{FF2B5EF4-FFF2-40B4-BE49-F238E27FC236}">
                <a16:creationId xmlns:a16="http://schemas.microsoft.com/office/drawing/2014/main" id="{F3CC97F0-FD84-4961-B4B5-053EABA7DC71}"/>
              </a:ext>
            </a:extLst>
          </p:cNvPr>
          <p:cNvSpPr txBox="1"/>
          <p:nvPr/>
        </p:nvSpPr>
        <p:spPr>
          <a:xfrm>
            <a:off x="3724345" y="1946175"/>
            <a:ext cx="969038" cy="446318"/>
          </a:xfrm>
          <a:prstGeom prst="rect">
            <a:avLst/>
          </a:prstGeom>
          <a:solidFill>
            <a:schemeClr val="accent1">
              <a:lumMod val="40000"/>
              <a:lumOff val="60000"/>
            </a:schemeClr>
          </a:solidFill>
        </p:spPr>
        <p:txBody>
          <a:bodyPr vert="horz" wrap="square" lIns="76243" tIns="38121" rIns="76243" bIns="38121" rtlCol="0">
            <a:spAutoFit/>
          </a:bodyPr>
          <a:lstStyle/>
          <a:p>
            <a:pPr algn="ctr"/>
            <a:r>
              <a:rPr lang="en-GB" sz="2400" dirty="0">
                <a:latin typeface="Arial" panose="020B0604020202020204" pitchFamily="34" charset="0"/>
                <a:cs typeface="Arial" panose="020B0604020202020204" pitchFamily="34" charset="0"/>
              </a:rPr>
              <a:t>20%</a:t>
            </a:r>
          </a:p>
        </p:txBody>
      </p:sp>
      <p:sp>
        <p:nvSpPr>
          <p:cNvPr id="13" name="TextBox 12">
            <a:extLst>
              <a:ext uri="{FF2B5EF4-FFF2-40B4-BE49-F238E27FC236}">
                <a16:creationId xmlns:a16="http://schemas.microsoft.com/office/drawing/2014/main" id="{4184E6B1-D39C-40CD-9BD6-CAA8A795D9E3}"/>
              </a:ext>
            </a:extLst>
          </p:cNvPr>
          <p:cNvSpPr txBox="1"/>
          <p:nvPr/>
        </p:nvSpPr>
        <p:spPr>
          <a:xfrm>
            <a:off x="1672753" y="3241967"/>
            <a:ext cx="891506" cy="446318"/>
          </a:xfrm>
          <a:prstGeom prst="rect">
            <a:avLst/>
          </a:prstGeom>
          <a:solidFill>
            <a:schemeClr val="accent1">
              <a:lumMod val="40000"/>
              <a:lumOff val="60000"/>
            </a:schemeClr>
          </a:solidFill>
        </p:spPr>
        <p:txBody>
          <a:bodyPr vert="horz" wrap="square" lIns="76243" tIns="38121" rIns="76243" bIns="38121" rtlCol="0">
            <a:spAutoFit/>
          </a:bodyPr>
          <a:lstStyle/>
          <a:p>
            <a:pPr algn="ctr"/>
            <a:r>
              <a:rPr lang="en-GB" sz="2400" dirty="0">
                <a:latin typeface="Arial" panose="020B0604020202020204" pitchFamily="34" charset="0"/>
                <a:cs typeface="Arial" panose="020B0604020202020204" pitchFamily="34" charset="0"/>
              </a:rPr>
              <a:t>5%</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E07FEE0-9741-4E54-9006-14B28712D62A}"/>
                  </a:ext>
                </a:extLst>
              </p:cNvPr>
              <p:cNvSpPr txBox="1"/>
              <p:nvPr/>
            </p:nvSpPr>
            <p:spPr>
              <a:xfrm>
                <a:off x="4937058" y="1335967"/>
                <a:ext cx="755356" cy="768458"/>
              </a:xfrm>
              <a:prstGeom prst="rect">
                <a:avLst/>
              </a:prstGeom>
              <a:solidFill>
                <a:schemeClr val="accent1">
                  <a:lumMod val="40000"/>
                  <a:lumOff val="60000"/>
                </a:schemeClr>
              </a:solidFill>
            </p:spPr>
            <p:txBody>
              <a:bodyPr vert="horz" wrap="square" lIns="76243" tIns="38121" rIns="76243" bIns="38121" rtlCol="0">
                <a:spAutoFit/>
              </a:bodyPr>
              <a:lstStyle/>
              <a:p>
                <a:pPr algn="ctr"/>
                <a14:m>
                  <m:oMathPara xmlns:m="http://schemas.openxmlformats.org/officeDocument/2006/math">
                    <m:oMathParaPr>
                      <m:jc m:val="centerGroup"/>
                    </m:oMathParaPr>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a:rPr>
                            <m:t>𝟏</m:t>
                          </m:r>
                        </m:num>
                        <m:den>
                          <m:r>
                            <a:rPr lang="en-US" sz="2400" b="1" i="1" smtClean="0">
                              <a:latin typeface="Cambria Math" panose="02040503050406030204" pitchFamily="18" charset="0"/>
                            </a:rPr>
                            <m:t>𝟓</m:t>
                          </m:r>
                        </m:den>
                      </m:f>
                    </m:oMath>
                  </m:oMathPara>
                </a14:m>
                <a:endParaRPr lang="en-GB" sz="2400" dirty="0">
                  <a:solidFill>
                    <a:srgbClr val="000000"/>
                  </a:solidFill>
                </a:endParaRPr>
              </a:p>
            </p:txBody>
          </p:sp>
        </mc:Choice>
        <mc:Fallback xmlns="">
          <p:sp>
            <p:nvSpPr>
              <p:cNvPr id="14" name="TextBox 13">
                <a:extLst>
                  <a:ext uri="{FF2B5EF4-FFF2-40B4-BE49-F238E27FC236}">
                    <a16:creationId xmlns:a16="http://schemas.microsoft.com/office/drawing/2014/main" id="{1E07FEE0-9741-4E54-9006-14B28712D62A}"/>
                  </a:ext>
                </a:extLst>
              </p:cNvPr>
              <p:cNvSpPr txBox="1">
                <a:spLocks noRot="1" noChangeAspect="1" noMove="1" noResize="1" noEditPoints="1" noAdjustHandles="1" noChangeArrowheads="1" noChangeShapeType="1" noTextEdit="1"/>
              </p:cNvSpPr>
              <p:nvPr/>
            </p:nvSpPr>
            <p:spPr>
              <a:xfrm>
                <a:off x="4937058" y="1335967"/>
                <a:ext cx="755356" cy="768458"/>
              </a:xfrm>
              <a:prstGeom prst="rect">
                <a:avLst/>
              </a:prstGeom>
              <a:blipFill>
                <a:blip r:embed="rId5"/>
                <a:stretch>
                  <a:fillRect/>
                </a:stretch>
              </a:blipFill>
            </p:spPr>
            <p:txBody>
              <a:bodyPr/>
              <a:lstStyle/>
              <a:p>
                <a:r>
                  <a:rPr lang="en-SG">
                    <a:noFill/>
                  </a:rPr>
                  <a:t> </a:t>
                </a:r>
              </a:p>
            </p:txBody>
          </p:sp>
        </mc:Fallback>
      </mc:AlternateContent>
      <p:sp>
        <p:nvSpPr>
          <p:cNvPr id="15" name="TextBox 14">
            <a:extLst>
              <a:ext uri="{FF2B5EF4-FFF2-40B4-BE49-F238E27FC236}">
                <a16:creationId xmlns:a16="http://schemas.microsoft.com/office/drawing/2014/main" id="{4D770FC3-AB42-4C1C-8685-6F26F3FA6868}"/>
              </a:ext>
            </a:extLst>
          </p:cNvPr>
          <p:cNvSpPr txBox="1"/>
          <p:nvPr/>
        </p:nvSpPr>
        <p:spPr>
          <a:xfrm>
            <a:off x="1672753" y="2515748"/>
            <a:ext cx="2091590" cy="446318"/>
          </a:xfrm>
          <a:prstGeom prst="rect">
            <a:avLst/>
          </a:prstGeom>
          <a:solidFill>
            <a:schemeClr val="accent1">
              <a:lumMod val="40000"/>
              <a:lumOff val="60000"/>
            </a:schemeClr>
          </a:solidFill>
        </p:spPr>
        <p:txBody>
          <a:bodyPr vert="horz" wrap="square" lIns="76243" tIns="38121" rIns="76243" bIns="38121" rtlCol="0">
            <a:spAutoFit/>
          </a:bodyPr>
          <a:lstStyle/>
          <a:p>
            <a:pPr algn="ctr"/>
            <a:r>
              <a:rPr lang="en-GB" sz="2400" dirty="0">
                <a:solidFill>
                  <a:srgbClr val="000000"/>
                </a:solidFill>
                <a:latin typeface="Arial" panose="020B0604020202020204" pitchFamily="34" charset="0"/>
                <a:cs typeface="Arial" panose="020B0604020202020204" pitchFamily="34" charset="0"/>
              </a:rPr>
              <a:t>One quarter</a:t>
            </a:r>
          </a:p>
        </p:txBody>
      </p:sp>
      <p:sp>
        <p:nvSpPr>
          <p:cNvPr id="16" name="TextBox 15">
            <a:extLst>
              <a:ext uri="{FF2B5EF4-FFF2-40B4-BE49-F238E27FC236}">
                <a16:creationId xmlns:a16="http://schemas.microsoft.com/office/drawing/2014/main" id="{09B1D5D2-7757-483C-B6D2-2E784D6BAB30}"/>
              </a:ext>
            </a:extLst>
          </p:cNvPr>
          <p:cNvSpPr txBox="1"/>
          <p:nvPr/>
        </p:nvSpPr>
        <p:spPr>
          <a:xfrm>
            <a:off x="3271042" y="3493037"/>
            <a:ext cx="969038" cy="446318"/>
          </a:xfrm>
          <a:prstGeom prst="rect">
            <a:avLst/>
          </a:prstGeom>
          <a:solidFill>
            <a:schemeClr val="accent1">
              <a:lumMod val="40000"/>
              <a:lumOff val="60000"/>
            </a:schemeClr>
          </a:solidFill>
        </p:spPr>
        <p:txBody>
          <a:bodyPr vert="horz" wrap="square" lIns="76243" tIns="38121" rIns="76243" bIns="38121" rtlCol="0">
            <a:spAutoFit/>
          </a:bodyPr>
          <a:lstStyle/>
          <a:p>
            <a:pPr algn="ctr"/>
            <a:r>
              <a:rPr lang="en-GB" sz="2400" dirty="0">
                <a:latin typeface="Arial" panose="020B0604020202020204" pitchFamily="34" charset="0"/>
                <a:cs typeface="Arial" panose="020B0604020202020204" pitchFamily="34" charset="0"/>
              </a:rPr>
              <a:t>75%</a:t>
            </a:r>
          </a:p>
        </p:txBody>
      </p:sp>
      <p:sp>
        <p:nvSpPr>
          <p:cNvPr id="17" name="TextBox 16">
            <a:extLst>
              <a:ext uri="{FF2B5EF4-FFF2-40B4-BE49-F238E27FC236}">
                <a16:creationId xmlns:a16="http://schemas.microsoft.com/office/drawing/2014/main" id="{A18622FE-CC6C-4AF6-A0E9-247C8164C907}"/>
              </a:ext>
            </a:extLst>
          </p:cNvPr>
          <p:cNvSpPr txBox="1"/>
          <p:nvPr/>
        </p:nvSpPr>
        <p:spPr>
          <a:xfrm>
            <a:off x="2558162" y="1603243"/>
            <a:ext cx="969038" cy="446318"/>
          </a:xfrm>
          <a:prstGeom prst="rect">
            <a:avLst/>
          </a:prstGeom>
          <a:solidFill>
            <a:schemeClr val="accent1">
              <a:lumMod val="40000"/>
              <a:lumOff val="60000"/>
            </a:schemeClr>
          </a:solidFill>
        </p:spPr>
        <p:txBody>
          <a:bodyPr vert="horz" wrap="square" lIns="76243" tIns="38121" rIns="76243" bIns="38121" rtlCol="0">
            <a:spAutoFit/>
          </a:bodyPr>
          <a:lstStyle/>
          <a:p>
            <a:pPr algn="ctr"/>
            <a:r>
              <a:rPr lang="en-US" sz="2400" dirty="0">
                <a:solidFill>
                  <a:srgbClr val="000000"/>
                </a:solidFill>
              </a:rPr>
              <a:t>0</a:t>
            </a:r>
            <a:r>
              <a:rPr lang="en-GB" sz="2400" dirty="0">
                <a:solidFill>
                  <a:srgbClr val="000000"/>
                </a:solidFill>
              </a:rPr>
              <a:t>.01</a:t>
            </a:r>
          </a:p>
        </p:txBody>
      </p:sp>
      <p:sp>
        <p:nvSpPr>
          <p:cNvPr id="18" name="TextBox 17">
            <a:extLst>
              <a:ext uri="{FF2B5EF4-FFF2-40B4-BE49-F238E27FC236}">
                <a16:creationId xmlns:a16="http://schemas.microsoft.com/office/drawing/2014/main" id="{1B1D53A4-3658-4753-A1AC-7A93F5214B4E}"/>
              </a:ext>
            </a:extLst>
          </p:cNvPr>
          <p:cNvSpPr txBox="1"/>
          <p:nvPr/>
        </p:nvSpPr>
        <p:spPr>
          <a:xfrm>
            <a:off x="7161620" y="1387416"/>
            <a:ext cx="1061435" cy="446318"/>
          </a:xfrm>
          <a:prstGeom prst="rect">
            <a:avLst/>
          </a:prstGeom>
          <a:solidFill>
            <a:schemeClr val="accent1">
              <a:lumMod val="40000"/>
              <a:lumOff val="60000"/>
            </a:schemeClr>
          </a:solidFill>
        </p:spPr>
        <p:txBody>
          <a:bodyPr vert="horz" wrap="square" lIns="76243" tIns="38121" rIns="76243" bIns="38121" rtlCol="0">
            <a:spAutoFit/>
          </a:bodyPr>
          <a:lstStyle/>
          <a:p>
            <a:pPr algn="ctr"/>
            <a:r>
              <a:rPr lang="en-GB" sz="2400" dirty="0">
                <a:latin typeface="Arial" panose="020B0604020202020204" pitchFamily="34" charset="0"/>
                <a:cs typeface="Arial" panose="020B0604020202020204" pitchFamily="34" charset="0"/>
              </a:rPr>
              <a:t>12.5%</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2F775A6-A71B-4D57-A084-68227B9D09D3}"/>
                  </a:ext>
                </a:extLst>
              </p:cNvPr>
              <p:cNvSpPr txBox="1"/>
              <p:nvPr/>
            </p:nvSpPr>
            <p:spPr>
              <a:xfrm>
                <a:off x="8778960" y="1472911"/>
                <a:ext cx="755356" cy="768458"/>
              </a:xfrm>
              <a:prstGeom prst="rect">
                <a:avLst/>
              </a:prstGeom>
              <a:solidFill>
                <a:schemeClr val="accent1">
                  <a:lumMod val="40000"/>
                  <a:lumOff val="60000"/>
                </a:schemeClr>
              </a:solidFill>
            </p:spPr>
            <p:txBody>
              <a:bodyPr vert="horz" wrap="square" lIns="76243" tIns="38121" rIns="76243" bIns="38121" rtlCol="0">
                <a:spAutoFit/>
              </a:bodyPr>
              <a:lstStyle/>
              <a:p>
                <a:pPr algn="ctr"/>
                <a14:m>
                  <m:oMathPara xmlns:m="http://schemas.openxmlformats.org/officeDocument/2006/math">
                    <m:oMathParaPr>
                      <m:jc m:val="centerGroup"/>
                    </m:oMathParaPr>
                    <m:oMath xmlns:m="http://schemas.openxmlformats.org/officeDocument/2006/math">
                      <m:f>
                        <m:fPr>
                          <m:ctrlPr>
                            <a:rPr lang="en-GB" sz="2400" b="1" i="1" smtClean="0">
                              <a:latin typeface="Cambria Math" panose="02040503050406030204" pitchFamily="18" charset="0"/>
                            </a:rPr>
                          </m:ctrlPr>
                        </m:fPr>
                        <m:num>
                          <m:r>
                            <a:rPr lang="en-US" sz="2400" b="1" i="1" smtClean="0">
                              <a:latin typeface="Cambria Math" panose="02040503050406030204" pitchFamily="18" charset="0"/>
                            </a:rPr>
                            <m:t>𝟑</m:t>
                          </m:r>
                        </m:num>
                        <m:den>
                          <m:r>
                            <a:rPr lang="en-US" sz="2400" b="1" i="1" smtClean="0">
                              <a:latin typeface="Cambria Math" panose="02040503050406030204" pitchFamily="18" charset="0"/>
                            </a:rPr>
                            <m:t>𝟒</m:t>
                          </m:r>
                        </m:den>
                      </m:f>
                    </m:oMath>
                  </m:oMathPara>
                </a14:m>
                <a:endParaRPr lang="en-GB" sz="2400" dirty="0">
                  <a:solidFill>
                    <a:srgbClr val="000000"/>
                  </a:solidFill>
                </a:endParaRPr>
              </a:p>
            </p:txBody>
          </p:sp>
        </mc:Choice>
        <mc:Fallback xmlns="">
          <p:sp>
            <p:nvSpPr>
              <p:cNvPr id="19" name="TextBox 18">
                <a:extLst>
                  <a:ext uri="{FF2B5EF4-FFF2-40B4-BE49-F238E27FC236}">
                    <a16:creationId xmlns:a16="http://schemas.microsoft.com/office/drawing/2014/main" id="{C2F775A6-A71B-4D57-A084-68227B9D09D3}"/>
                  </a:ext>
                </a:extLst>
              </p:cNvPr>
              <p:cNvSpPr txBox="1">
                <a:spLocks noRot="1" noChangeAspect="1" noMove="1" noResize="1" noEditPoints="1" noAdjustHandles="1" noChangeArrowheads="1" noChangeShapeType="1" noTextEdit="1"/>
              </p:cNvSpPr>
              <p:nvPr/>
            </p:nvSpPr>
            <p:spPr>
              <a:xfrm>
                <a:off x="8778960" y="1472911"/>
                <a:ext cx="755356" cy="768458"/>
              </a:xfrm>
              <a:prstGeom prst="rect">
                <a:avLst/>
              </a:prstGeom>
              <a:blipFill>
                <a:blip r:embed="rId6"/>
                <a:stretch>
                  <a:fillRect/>
                </a:stretch>
              </a:blipFill>
            </p:spPr>
            <p:txBody>
              <a:bodyPr/>
              <a:lstStyle/>
              <a:p>
                <a:r>
                  <a:rPr lang="en-SG">
                    <a:noFill/>
                  </a:rPr>
                  <a:t> </a:t>
                </a:r>
              </a:p>
            </p:txBody>
          </p:sp>
        </mc:Fallback>
      </mc:AlternateContent>
      <p:sp>
        <p:nvSpPr>
          <p:cNvPr id="20" name="TextBox 19">
            <a:extLst>
              <a:ext uri="{FF2B5EF4-FFF2-40B4-BE49-F238E27FC236}">
                <a16:creationId xmlns:a16="http://schemas.microsoft.com/office/drawing/2014/main" id="{51C1AAD6-ABEC-4601-9EF8-92B60623756A}"/>
              </a:ext>
            </a:extLst>
          </p:cNvPr>
          <p:cNvSpPr txBox="1"/>
          <p:nvPr/>
        </p:nvSpPr>
        <p:spPr>
          <a:xfrm>
            <a:off x="7179517" y="3041736"/>
            <a:ext cx="969038" cy="446318"/>
          </a:xfrm>
          <a:prstGeom prst="rect">
            <a:avLst/>
          </a:prstGeom>
          <a:solidFill>
            <a:schemeClr val="accent1">
              <a:lumMod val="40000"/>
              <a:lumOff val="60000"/>
            </a:schemeClr>
          </a:solidFill>
        </p:spPr>
        <p:txBody>
          <a:bodyPr vert="horz" wrap="square" lIns="76243" tIns="38121" rIns="76243" bIns="38121" rtlCol="0">
            <a:spAutoFit/>
          </a:bodyPr>
          <a:lstStyle/>
          <a:p>
            <a:pPr algn="ctr"/>
            <a:r>
              <a:rPr lang="en-GB" sz="2400" dirty="0">
                <a:solidFill>
                  <a:srgbClr val="000000"/>
                </a:solidFill>
                <a:latin typeface="Arial" panose="020B0604020202020204" pitchFamily="34" charset="0"/>
                <a:cs typeface="Arial" panose="020B0604020202020204" pitchFamily="34" charset="0"/>
              </a:rPr>
              <a:t>0.15</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82B2B4C-4188-44B8-9927-848C9475B91E}"/>
                  </a:ext>
                </a:extLst>
              </p:cNvPr>
              <p:cNvSpPr txBox="1"/>
              <p:nvPr/>
            </p:nvSpPr>
            <p:spPr>
              <a:xfrm>
                <a:off x="4392450" y="2552111"/>
                <a:ext cx="935582" cy="768458"/>
              </a:xfrm>
              <a:prstGeom prst="rect">
                <a:avLst/>
              </a:prstGeom>
              <a:solidFill>
                <a:schemeClr val="accent1">
                  <a:lumMod val="40000"/>
                  <a:lumOff val="60000"/>
                </a:schemeClr>
              </a:solidFill>
            </p:spPr>
            <p:txBody>
              <a:bodyPr vert="horz" wrap="square" lIns="76243" tIns="38121" rIns="76243" bIns="38121" rtlCol="0">
                <a:spAutoFit/>
              </a:bodyPr>
              <a:lstStyle/>
              <a:p>
                <a:pPr algn="ctr"/>
                <a14:m>
                  <m:oMathPara xmlns:m="http://schemas.openxmlformats.org/officeDocument/2006/math">
                    <m:oMathParaPr>
                      <m:jc m:val="centerGroup"/>
                    </m:oMathParaPr>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a:rPr>
                            <m:t>𝟏</m:t>
                          </m:r>
                        </m:num>
                        <m:den>
                          <m:r>
                            <a:rPr lang="en-US" sz="2400" b="1" i="1" smtClean="0">
                              <a:latin typeface="Cambria Math" panose="02040503050406030204" pitchFamily="18" charset="0"/>
                            </a:rPr>
                            <m:t>𝟐𝟎</m:t>
                          </m:r>
                        </m:den>
                      </m:f>
                    </m:oMath>
                  </m:oMathPara>
                </a14:m>
                <a:endParaRPr lang="en-GB" sz="2400" dirty="0">
                  <a:solidFill>
                    <a:srgbClr val="000000"/>
                  </a:solidFill>
                </a:endParaRPr>
              </a:p>
            </p:txBody>
          </p:sp>
        </mc:Choice>
        <mc:Fallback xmlns="">
          <p:sp>
            <p:nvSpPr>
              <p:cNvPr id="23" name="TextBox 22">
                <a:extLst>
                  <a:ext uri="{FF2B5EF4-FFF2-40B4-BE49-F238E27FC236}">
                    <a16:creationId xmlns:a16="http://schemas.microsoft.com/office/drawing/2014/main" id="{582B2B4C-4188-44B8-9927-848C9475B91E}"/>
                  </a:ext>
                </a:extLst>
              </p:cNvPr>
              <p:cNvSpPr txBox="1">
                <a:spLocks noRot="1" noChangeAspect="1" noMove="1" noResize="1" noEditPoints="1" noAdjustHandles="1" noChangeArrowheads="1" noChangeShapeType="1" noTextEdit="1"/>
              </p:cNvSpPr>
              <p:nvPr/>
            </p:nvSpPr>
            <p:spPr>
              <a:xfrm>
                <a:off x="4392450" y="2552111"/>
                <a:ext cx="935582" cy="768458"/>
              </a:xfrm>
              <a:prstGeom prst="rect">
                <a:avLst/>
              </a:prstGeom>
              <a:blipFill>
                <a:blip r:embed="rId7"/>
                <a:stretch>
                  <a:fillRect/>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104CCA69-BB1B-44ED-BE36-8BBCEE50E16B}"/>
              </a:ext>
            </a:extLst>
          </p:cNvPr>
          <p:cNvSpPr txBox="1"/>
          <p:nvPr/>
        </p:nvSpPr>
        <p:spPr>
          <a:xfrm>
            <a:off x="5484350" y="3695422"/>
            <a:ext cx="1698448" cy="446318"/>
          </a:xfrm>
          <a:prstGeom prst="rect">
            <a:avLst/>
          </a:prstGeom>
          <a:solidFill>
            <a:schemeClr val="accent1">
              <a:lumMod val="40000"/>
              <a:lumOff val="60000"/>
            </a:schemeClr>
          </a:solidFill>
        </p:spPr>
        <p:txBody>
          <a:bodyPr vert="horz" wrap="square" lIns="76243" tIns="38121" rIns="76243" bIns="38121" rtlCol="0">
            <a:spAutoFit/>
          </a:bodyPr>
          <a:lstStyle/>
          <a:p>
            <a:pPr algn="ctr"/>
            <a:r>
              <a:rPr lang="en-GB" sz="2400" dirty="0">
                <a:solidFill>
                  <a:srgbClr val="000000"/>
                </a:solidFill>
                <a:latin typeface="Arial" panose="020B0604020202020204" pitchFamily="34" charset="0"/>
                <a:cs typeface="Arial" panose="020B0604020202020204" pitchFamily="34" charset="0"/>
              </a:rPr>
              <a:t>One tenth</a:t>
            </a:r>
          </a:p>
        </p:txBody>
      </p:sp>
      <p:sp>
        <p:nvSpPr>
          <p:cNvPr id="25" name="TextBox 24">
            <a:extLst>
              <a:ext uri="{FF2B5EF4-FFF2-40B4-BE49-F238E27FC236}">
                <a16:creationId xmlns:a16="http://schemas.microsoft.com/office/drawing/2014/main" id="{8DEFAC4F-FCB2-472D-B946-684581D9251A}"/>
              </a:ext>
            </a:extLst>
          </p:cNvPr>
          <p:cNvSpPr txBox="1"/>
          <p:nvPr/>
        </p:nvSpPr>
        <p:spPr>
          <a:xfrm>
            <a:off x="7523113" y="2268099"/>
            <a:ext cx="969038" cy="446318"/>
          </a:xfrm>
          <a:prstGeom prst="rect">
            <a:avLst/>
          </a:prstGeom>
          <a:solidFill>
            <a:schemeClr val="accent1">
              <a:lumMod val="40000"/>
              <a:lumOff val="60000"/>
            </a:schemeClr>
          </a:solidFill>
        </p:spPr>
        <p:txBody>
          <a:bodyPr vert="horz" wrap="square" lIns="76243" tIns="38121" rIns="76243" bIns="38121" rtlCol="0">
            <a:spAutoFit/>
          </a:bodyPr>
          <a:lstStyle/>
          <a:p>
            <a:pPr algn="ctr"/>
            <a:r>
              <a:rPr lang="en-GB" sz="2400" dirty="0">
                <a:latin typeface="Arial" panose="020B0604020202020204" pitchFamily="34" charset="0"/>
                <a:cs typeface="Arial" panose="020B0604020202020204" pitchFamily="34" charset="0"/>
              </a:rPr>
              <a:t>10%</a:t>
            </a:r>
          </a:p>
        </p:txBody>
      </p:sp>
      <p:sp>
        <p:nvSpPr>
          <p:cNvPr id="27" name="TextBox 26">
            <a:extLst>
              <a:ext uri="{FF2B5EF4-FFF2-40B4-BE49-F238E27FC236}">
                <a16:creationId xmlns:a16="http://schemas.microsoft.com/office/drawing/2014/main" id="{DFE39B98-4638-4A70-B072-CB7C49725239}"/>
              </a:ext>
            </a:extLst>
          </p:cNvPr>
          <p:cNvSpPr txBox="1"/>
          <p:nvPr/>
        </p:nvSpPr>
        <p:spPr>
          <a:xfrm>
            <a:off x="682388" y="4421525"/>
            <a:ext cx="10781731" cy="1938992"/>
          </a:xfrm>
          <a:prstGeom prst="rect">
            <a:avLst/>
          </a:prstGeom>
          <a:noFill/>
        </p:spPr>
        <p:txBody>
          <a:bodyPr wrap="square">
            <a:spAutoFit/>
          </a:bodyPr>
          <a:lstStyle/>
          <a:p>
            <a:pPr marL="457200" indent="-457200">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You may use each fraction, decimal and percentage more than once, and add in new ones.</a:t>
            </a:r>
          </a:p>
          <a:p>
            <a:pPr marL="457200" indent="-457200">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Find different combinations of fractions, decimals and percentages that add up to one. </a:t>
            </a:r>
          </a:p>
          <a:p>
            <a:pPr marL="457200" indent="-457200">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Present the combinations using a bar model. </a:t>
            </a:r>
          </a:p>
        </p:txBody>
      </p:sp>
      <p:sp>
        <p:nvSpPr>
          <p:cNvPr id="29" name="TextBox 28">
            <a:extLst>
              <a:ext uri="{FF2B5EF4-FFF2-40B4-BE49-F238E27FC236}">
                <a16:creationId xmlns:a16="http://schemas.microsoft.com/office/drawing/2014/main" id="{8D073E93-9A30-4333-AAB3-D5688056A905}"/>
              </a:ext>
            </a:extLst>
          </p:cNvPr>
          <p:cNvSpPr txBox="1"/>
          <p:nvPr/>
        </p:nvSpPr>
        <p:spPr>
          <a:xfrm>
            <a:off x="9559659" y="2518509"/>
            <a:ext cx="969038" cy="446318"/>
          </a:xfrm>
          <a:prstGeom prst="rect">
            <a:avLst/>
          </a:prstGeom>
          <a:solidFill>
            <a:schemeClr val="accent1">
              <a:lumMod val="40000"/>
              <a:lumOff val="60000"/>
            </a:schemeClr>
          </a:solidFill>
        </p:spPr>
        <p:txBody>
          <a:bodyPr vert="horz" wrap="square" lIns="76243" tIns="38121" rIns="76243" bIns="38121" rtlCol="0">
            <a:spAutoFit/>
          </a:bodyPr>
          <a:lstStyle/>
          <a:p>
            <a:pPr algn="ctr"/>
            <a:r>
              <a:rPr lang="en-GB" sz="2400" dirty="0">
                <a:solidFill>
                  <a:srgbClr val="000000"/>
                </a:solidFill>
                <a:latin typeface="Arial" panose="020B0604020202020204" pitchFamily="34" charset="0"/>
                <a:cs typeface="Arial" panose="020B0604020202020204" pitchFamily="34" charset="0"/>
              </a:rPr>
              <a:t>0.5</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636179C-C807-4DD3-B27E-E28B78AE59A8}"/>
                  </a:ext>
                </a:extLst>
              </p:cNvPr>
              <p:cNvSpPr txBox="1"/>
              <p:nvPr/>
            </p:nvSpPr>
            <p:spPr>
              <a:xfrm>
                <a:off x="8334068" y="2998802"/>
                <a:ext cx="935582" cy="770831"/>
              </a:xfrm>
              <a:prstGeom prst="rect">
                <a:avLst/>
              </a:prstGeom>
              <a:solidFill>
                <a:schemeClr val="accent1">
                  <a:lumMod val="40000"/>
                  <a:lumOff val="60000"/>
                </a:schemeClr>
              </a:solidFill>
            </p:spPr>
            <p:txBody>
              <a:bodyPr vert="horz" wrap="square" lIns="76243" tIns="38121" rIns="76243" bIns="38121" rtlCol="0">
                <a:spAutoFit/>
              </a:bodyPr>
              <a:lstStyle/>
              <a:p>
                <a:pPr algn="ctr"/>
                <a14:m>
                  <m:oMathPara xmlns:m="http://schemas.openxmlformats.org/officeDocument/2006/math">
                    <m:oMathParaPr>
                      <m:jc m:val="centerGroup"/>
                    </m:oMathParaPr>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a:rPr>
                            <m:t>𝟏</m:t>
                          </m:r>
                        </m:num>
                        <m:den>
                          <m:r>
                            <a:rPr lang="en-US" sz="2400" b="1" i="1" smtClean="0">
                              <a:latin typeface="Cambria Math" panose="02040503050406030204" pitchFamily="18" charset="0"/>
                            </a:rPr>
                            <m:t>𝟑</m:t>
                          </m:r>
                        </m:den>
                      </m:f>
                    </m:oMath>
                  </m:oMathPara>
                </a14:m>
                <a:endParaRPr lang="en-GB" sz="2400" dirty="0">
                  <a:solidFill>
                    <a:srgbClr val="000000"/>
                  </a:solidFill>
                </a:endParaRPr>
              </a:p>
            </p:txBody>
          </p:sp>
        </mc:Choice>
        <mc:Fallback xmlns="">
          <p:sp>
            <p:nvSpPr>
              <p:cNvPr id="30" name="TextBox 29">
                <a:extLst>
                  <a:ext uri="{FF2B5EF4-FFF2-40B4-BE49-F238E27FC236}">
                    <a16:creationId xmlns:a16="http://schemas.microsoft.com/office/drawing/2014/main" id="{8636179C-C807-4DD3-B27E-E28B78AE59A8}"/>
                  </a:ext>
                </a:extLst>
              </p:cNvPr>
              <p:cNvSpPr txBox="1">
                <a:spLocks noRot="1" noChangeAspect="1" noMove="1" noResize="1" noEditPoints="1" noAdjustHandles="1" noChangeArrowheads="1" noChangeShapeType="1" noTextEdit="1"/>
              </p:cNvSpPr>
              <p:nvPr/>
            </p:nvSpPr>
            <p:spPr>
              <a:xfrm>
                <a:off x="8334068" y="2998802"/>
                <a:ext cx="935582" cy="770831"/>
              </a:xfrm>
              <a:prstGeom prst="rect">
                <a:avLst/>
              </a:prstGeom>
              <a:blipFill>
                <a:blip r:embed="rId8"/>
                <a:stretch>
                  <a:fillRect/>
                </a:stretch>
              </a:blipFill>
            </p:spPr>
            <p:txBody>
              <a:bodyPr/>
              <a:lstStyle/>
              <a:p>
                <a:r>
                  <a:rPr lang="en-SG">
                    <a:noFill/>
                  </a:rPr>
                  <a:t> </a:t>
                </a:r>
              </a:p>
            </p:txBody>
          </p:sp>
        </mc:Fallback>
      </mc:AlternateContent>
      <p:sp>
        <p:nvSpPr>
          <p:cNvPr id="31" name="Title 1">
            <a:extLst>
              <a:ext uri="{FF2B5EF4-FFF2-40B4-BE49-F238E27FC236}">
                <a16:creationId xmlns:a16="http://schemas.microsoft.com/office/drawing/2014/main" id="{E4ED1465-E866-4046-B51A-06B352EA8EBE}"/>
              </a:ext>
            </a:extLst>
          </p:cNvPr>
          <p:cNvSpPr txBox="1">
            <a:spLocks/>
          </p:cNvSpPr>
          <p:nvPr/>
        </p:nvSpPr>
        <p:spPr>
          <a:xfrm>
            <a:off x="1986049" y="32450"/>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Add to make 1</a:t>
            </a:r>
          </a:p>
        </p:txBody>
      </p:sp>
      <p:grpSp>
        <p:nvGrpSpPr>
          <p:cNvPr id="2" name="Group 1">
            <a:extLst>
              <a:ext uri="{FF2B5EF4-FFF2-40B4-BE49-F238E27FC236}">
                <a16:creationId xmlns:a16="http://schemas.microsoft.com/office/drawing/2014/main" id="{C46686C5-C4F0-5FFA-4D75-77CB6083F405}"/>
              </a:ext>
            </a:extLst>
          </p:cNvPr>
          <p:cNvGrpSpPr/>
          <p:nvPr/>
        </p:nvGrpSpPr>
        <p:grpSpPr>
          <a:xfrm>
            <a:off x="-52551" y="0"/>
            <a:ext cx="2147968" cy="1923564"/>
            <a:chOff x="-52551" y="0"/>
            <a:chExt cx="2147968" cy="1923564"/>
          </a:xfrm>
        </p:grpSpPr>
        <p:sp>
          <p:nvSpPr>
            <p:cNvPr id="3" name="Isosceles Triangle 2">
              <a:extLst>
                <a:ext uri="{FF2B5EF4-FFF2-40B4-BE49-F238E27FC236}">
                  <a16:creationId xmlns:a16="http://schemas.microsoft.com/office/drawing/2014/main" id="{059A6364-5EE3-F4EF-4E12-14F44479BC08}"/>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228C4A6-3BF4-EC9D-50A7-4889D10F5281}"/>
                </a:ext>
              </a:extLst>
            </p:cNvPr>
            <p:cNvSpPr txBox="1"/>
            <p:nvPr/>
          </p:nvSpPr>
          <p:spPr>
            <a:xfrm>
              <a:off x="-52551" y="123231"/>
              <a:ext cx="1671145"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spTree>
    <p:extLst>
      <p:ext uri="{BB962C8B-B14F-4D97-AF65-F5344CB8AC3E}">
        <p14:creationId xmlns:p14="http://schemas.microsoft.com/office/powerpoint/2010/main" val="2515277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6310858" y="2123889"/>
            <a:ext cx="5495925" cy="1152525"/>
          </a:xfrm>
          <a:prstGeom prst="rect">
            <a:avLst/>
          </a:prstGeom>
        </p:spPr>
      </p:pic>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235178" y="124911"/>
            <a:ext cx="10684626" cy="10160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How many ways to make 1? </a:t>
            </a:r>
            <a:r>
              <a:rPr lang="en-US" sz="3600" b="1" dirty="0">
                <a:solidFill>
                  <a:schemeClr val="accent1"/>
                </a:solidFill>
                <a:latin typeface="Arial" panose="020B0604020202020204" pitchFamily="34" charset="0"/>
                <a:cs typeface="Arial" panose="020B0604020202020204" pitchFamily="34" charset="0"/>
              </a:rPr>
              <a:t>– An e</a:t>
            </a:r>
            <a:r>
              <a:rPr kumimoji="0" lang="en-US" sz="3600" b="1" i="0"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xample</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cxnSp>
        <p:nvCxnSpPr>
          <p:cNvPr id="8" name="Straight Arrow Connector 7"/>
          <p:cNvCxnSpPr/>
          <p:nvPr/>
        </p:nvCxnSpPr>
        <p:spPr>
          <a:xfrm flipH="1" flipV="1">
            <a:off x="1755601" y="2315716"/>
            <a:ext cx="1115860" cy="58857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02797" y="4113482"/>
            <a:ext cx="0" cy="779807"/>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768127" y="4015857"/>
            <a:ext cx="1103334" cy="487529"/>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158080" y="1755705"/>
            <a:ext cx="4175" cy="823465"/>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527447" y="2410734"/>
            <a:ext cx="910931" cy="493554"/>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64738" y="4015857"/>
            <a:ext cx="776983" cy="722327"/>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Left Brace 29"/>
          <p:cNvSpPr/>
          <p:nvPr/>
        </p:nvSpPr>
        <p:spPr>
          <a:xfrm rot="5400000">
            <a:off x="10103006" y="875162"/>
            <a:ext cx="414331" cy="2502701"/>
          </a:xfrm>
          <a:prstGeom prst="leftBrace">
            <a:avLst>
              <a:gd name="adj1" fmla="val 28921"/>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Left Brace 30"/>
          <p:cNvSpPr/>
          <p:nvPr/>
        </p:nvSpPr>
        <p:spPr>
          <a:xfrm rot="5400000">
            <a:off x="7344075" y="1153504"/>
            <a:ext cx="414331" cy="1947499"/>
          </a:xfrm>
          <a:prstGeom prst="leftBrace">
            <a:avLst>
              <a:gd name="adj1" fmla="val 3880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Left Brace 32"/>
          <p:cNvSpPr/>
          <p:nvPr/>
        </p:nvSpPr>
        <p:spPr>
          <a:xfrm rot="16200000">
            <a:off x="8696285" y="2904167"/>
            <a:ext cx="276851" cy="448221"/>
          </a:xfrm>
          <a:prstGeom prst="leftBrace">
            <a:avLst>
              <a:gd name="adj1" fmla="val 19832"/>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p:cNvSpPr txBox="1"/>
          <p:nvPr/>
        </p:nvSpPr>
        <p:spPr>
          <a:xfrm>
            <a:off x="7179486" y="1450963"/>
            <a:ext cx="912328" cy="523220"/>
          </a:xfrm>
          <a:prstGeom prst="rect">
            <a:avLst/>
          </a:prstGeom>
          <a:noFill/>
        </p:spPr>
        <p:txBody>
          <a:bodyPr wrap="square" rtlCol="0">
            <a:spAutoFit/>
          </a:bodyPr>
          <a:lstStyle/>
          <a:p>
            <a:r>
              <a:rPr lang="en-GB" sz="2800" dirty="0">
                <a:solidFill>
                  <a:schemeClr val="accent5">
                    <a:lumMod val="50000"/>
                  </a:schemeClr>
                </a:solidFill>
              </a:rPr>
              <a:t>40%</a:t>
            </a:r>
          </a:p>
        </p:txBody>
      </p:sp>
      <p:sp>
        <p:nvSpPr>
          <p:cNvPr id="35" name="TextBox 34"/>
          <p:cNvSpPr txBox="1"/>
          <p:nvPr/>
        </p:nvSpPr>
        <p:spPr>
          <a:xfrm>
            <a:off x="9993970" y="1400344"/>
            <a:ext cx="912328" cy="523220"/>
          </a:xfrm>
          <a:prstGeom prst="rect">
            <a:avLst/>
          </a:prstGeom>
          <a:noFill/>
        </p:spPr>
        <p:txBody>
          <a:bodyPr wrap="square" rtlCol="0">
            <a:spAutoFit/>
          </a:bodyPr>
          <a:lstStyle/>
          <a:p>
            <a:r>
              <a:rPr lang="en-GB" sz="2800" dirty="0">
                <a:solidFill>
                  <a:schemeClr val="accent5">
                    <a:lumMod val="50000"/>
                  </a:schemeClr>
                </a:solidFill>
              </a:rPr>
              <a:t>0.5</a:t>
            </a:r>
          </a:p>
        </p:txBody>
      </p:sp>
      <mc:AlternateContent xmlns:mc="http://schemas.openxmlformats.org/markup-compatibility/2006" xmlns:a14="http://schemas.microsoft.com/office/drawing/2010/main">
        <mc:Choice Requires="a14">
          <p:sp>
            <p:nvSpPr>
              <p:cNvPr id="36" name="TextBox 35"/>
              <p:cNvSpPr txBox="1"/>
              <p:nvPr/>
            </p:nvSpPr>
            <p:spPr>
              <a:xfrm>
                <a:off x="8057413" y="3343760"/>
                <a:ext cx="1554594"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i="1" dirty="0" smtClean="0">
                              <a:solidFill>
                                <a:schemeClr val="accent5">
                                  <a:lumMod val="50000"/>
                                </a:schemeClr>
                              </a:solidFill>
                              <a:latin typeface="Cambria Math" panose="02040503050406030204" pitchFamily="18" charset="0"/>
                            </a:rPr>
                          </m:ctrlPr>
                        </m:fPr>
                        <m:num>
                          <m:r>
                            <a:rPr lang="en-SG" sz="2800" b="0" i="1" dirty="0" smtClean="0">
                              <a:solidFill>
                                <a:schemeClr val="accent5">
                                  <a:lumMod val="50000"/>
                                </a:schemeClr>
                              </a:solidFill>
                              <a:latin typeface="Cambria Math" panose="02040503050406030204" pitchFamily="18" charset="0"/>
                            </a:rPr>
                            <m:t>1</m:t>
                          </m:r>
                        </m:num>
                        <m:den>
                          <m:r>
                            <a:rPr lang="en-SG" sz="2800" b="0" i="1" dirty="0" smtClean="0">
                              <a:solidFill>
                                <a:schemeClr val="accent5">
                                  <a:lumMod val="50000"/>
                                </a:schemeClr>
                              </a:solidFill>
                              <a:latin typeface="Cambria Math" panose="02040503050406030204" pitchFamily="18" charset="0"/>
                            </a:rPr>
                            <m:t>10</m:t>
                          </m:r>
                        </m:den>
                      </m:f>
                    </m:oMath>
                  </m:oMathPara>
                </a14:m>
                <a:endParaRPr lang="en-GB" sz="2800" dirty="0">
                  <a:solidFill>
                    <a:schemeClr val="accent5">
                      <a:lumMod val="50000"/>
                    </a:schemeClr>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8057413" y="3343760"/>
                <a:ext cx="1554594" cy="901785"/>
              </a:xfrm>
              <a:prstGeom prst="rect">
                <a:avLst/>
              </a:prstGeom>
              <a:blipFill>
                <a:blip r:embed="rId4"/>
                <a:stretch>
                  <a:fillRect/>
                </a:stretch>
              </a:blipFill>
            </p:spPr>
            <p:txBody>
              <a:bodyPr/>
              <a:lstStyle/>
              <a:p>
                <a:r>
                  <a:rPr lang="en-SG">
                    <a:noFill/>
                  </a:rPr>
                  <a:t> </a:t>
                </a:r>
              </a:p>
            </p:txBody>
          </p:sp>
        </mc:Fallback>
      </mc:AlternateContent>
      <p:sp>
        <p:nvSpPr>
          <p:cNvPr id="37" name="Rounded Rectangle 36"/>
          <p:cNvSpPr/>
          <p:nvPr/>
        </p:nvSpPr>
        <p:spPr>
          <a:xfrm>
            <a:off x="3254118" y="2781368"/>
            <a:ext cx="1816274" cy="1089174"/>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200" b="1" dirty="0">
                <a:solidFill>
                  <a:schemeClr val="tx1"/>
                </a:solidFill>
              </a:rPr>
              <a:t>Make 1</a:t>
            </a:r>
          </a:p>
        </p:txBody>
      </p:sp>
      <p:grpSp>
        <p:nvGrpSpPr>
          <p:cNvPr id="2" name="Group 1">
            <a:extLst>
              <a:ext uri="{FF2B5EF4-FFF2-40B4-BE49-F238E27FC236}">
                <a16:creationId xmlns:a16="http://schemas.microsoft.com/office/drawing/2014/main" id="{C2BD6489-CA5C-6D11-41B4-5C6BBE1DB19A}"/>
              </a:ext>
            </a:extLst>
          </p:cNvPr>
          <p:cNvGrpSpPr/>
          <p:nvPr/>
        </p:nvGrpSpPr>
        <p:grpSpPr>
          <a:xfrm>
            <a:off x="-52551" y="0"/>
            <a:ext cx="2147968" cy="1923564"/>
            <a:chOff x="-52551" y="0"/>
            <a:chExt cx="2147968" cy="1923564"/>
          </a:xfrm>
        </p:grpSpPr>
        <p:sp>
          <p:nvSpPr>
            <p:cNvPr id="3" name="Isosceles Triangle 2">
              <a:extLst>
                <a:ext uri="{FF2B5EF4-FFF2-40B4-BE49-F238E27FC236}">
                  <a16:creationId xmlns:a16="http://schemas.microsoft.com/office/drawing/2014/main" id="{2528F2DB-8268-ABAE-FF4B-183975211A04}"/>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21B6FFE-5564-6060-7603-8BAF37B4FF85}"/>
                </a:ext>
              </a:extLst>
            </p:cNvPr>
            <p:cNvSpPr txBox="1"/>
            <p:nvPr/>
          </p:nvSpPr>
          <p:spPr>
            <a:xfrm>
              <a:off x="-52551" y="123231"/>
              <a:ext cx="1671145"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spTree>
    <p:extLst>
      <p:ext uri="{BB962C8B-B14F-4D97-AF65-F5344CB8AC3E}">
        <p14:creationId xmlns:p14="http://schemas.microsoft.com/office/powerpoint/2010/main" val="1706456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22</a:t>
            </a:fld>
            <a:endParaRPr lang="en-US" dirty="0"/>
          </a:p>
        </p:txBody>
      </p:sp>
      <p:grpSp>
        <p:nvGrpSpPr>
          <p:cNvPr id="2" name="Group 1">
            <a:extLst>
              <a:ext uri="{FF2B5EF4-FFF2-40B4-BE49-F238E27FC236}">
                <a16:creationId xmlns:a16="http://schemas.microsoft.com/office/drawing/2014/main" id="{85400275-F27A-6780-29E6-BFDD8AF6B010}"/>
              </a:ext>
            </a:extLst>
          </p:cNvPr>
          <p:cNvGrpSpPr/>
          <p:nvPr/>
        </p:nvGrpSpPr>
        <p:grpSpPr>
          <a:xfrm>
            <a:off x="0" y="0"/>
            <a:ext cx="2095417" cy="1923564"/>
            <a:chOff x="0" y="0"/>
            <a:chExt cx="2095417" cy="1923564"/>
          </a:xfrm>
        </p:grpSpPr>
        <p:sp>
          <p:nvSpPr>
            <p:cNvPr id="3" name="Isosceles Triangle 2">
              <a:extLst>
                <a:ext uri="{FF2B5EF4-FFF2-40B4-BE49-F238E27FC236}">
                  <a16:creationId xmlns:a16="http://schemas.microsoft.com/office/drawing/2014/main" id="{B1652D0D-C296-283D-DA98-62FC09A22FB7}"/>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D873EFD-6A7D-1A3B-D171-EA4E0552F2B9}"/>
                </a:ext>
              </a:extLst>
            </p:cNvPr>
            <p:cNvSpPr txBox="1"/>
            <p:nvPr/>
          </p:nvSpPr>
          <p:spPr>
            <a:xfrm>
              <a:off x="0" y="123231"/>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
        <p:nvSpPr>
          <p:cNvPr id="28" name="Title 1">
            <a:extLst>
              <a:ext uri="{FF2B5EF4-FFF2-40B4-BE49-F238E27FC236}">
                <a16:creationId xmlns:a16="http://schemas.microsoft.com/office/drawing/2014/main" id="{51356EA0-1DBA-B723-4073-A1C318E1F253}"/>
              </a:ext>
            </a:extLst>
          </p:cNvPr>
          <p:cNvSpPr txBox="1">
            <a:spLocks/>
          </p:cNvSpPr>
          <p:nvPr/>
        </p:nvSpPr>
        <p:spPr>
          <a:xfrm>
            <a:off x="622300" y="136135"/>
            <a:ext cx="9144000" cy="10160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How many ways to make 1?</a:t>
            </a:r>
          </a:p>
        </p:txBody>
      </p:sp>
      <p:cxnSp>
        <p:nvCxnSpPr>
          <p:cNvPr id="8" name="Straight Arrow Connector 7">
            <a:extLst>
              <a:ext uri="{FF2B5EF4-FFF2-40B4-BE49-F238E27FC236}">
                <a16:creationId xmlns:a16="http://schemas.microsoft.com/office/drawing/2014/main" id="{14C060D2-C6C3-EE4F-7BD2-8B56265D05FC}"/>
              </a:ext>
            </a:extLst>
          </p:cNvPr>
          <p:cNvCxnSpPr/>
          <p:nvPr/>
        </p:nvCxnSpPr>
        <p:spPr>
          <a:xfrm flipH="1" flipV="1">
            <a:off x="1755601" y="2315716"/>
            <a:ext cx="1115860" cy="58857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C212093-8B97-7D2D-663A-91C333AB68D0}"/>
              </a:ext>
            </a:extLst>
          </p:cNvPr>
          <p:cNvCxnSpPr/>
          <p:nvPr/>
        </p:nvCxnSpPr>
        <p:spPr>
          <a:xfrm>
            <a:off x="4102797" y="4113482"/>
            <a:ext cx="0" cy="779807"/>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56A60DE-B524-F701-CB05-9FF9AD636B95}"/>
              </a:ext>
            </a:extLst>
          </p:cNvPr>
          <p:cNvCxnSpPr/>
          <p:nvPr/>
        </p:nvCxnSpPr>
        <p:spPr>
          <a:xfrm flipH="1">
            <a:off x="1768127" y="4015857"/>
            <a:ext cx="1103334" cy="487529"/>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46B313A-E2D3-B1E5-0CA9-83BB2816B56D}"/>
              </a:ext>
            </a:extLst>
          </p:cNvPr>
          <p:cNvCxnSpPr/>
          <p:nvPr/>
        </p:nvCxnSpPr>
        <p:spPr>
          <a:xfrm flipH="1" flipV="1">
            <a:off x="4158080" y="1755705"/>
            <a:ext cx="4175" cy="823465"/>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D8C58E7-B128-4C70-E3A0-EC8384B32A31}"/>
              </a:ext>
            </a:extLst>
          </p:cNvPr>
          <p:cNvCxnSpPr/>
          <p:nvPr/>
        </p:nvCxnSpPr>
        <p:spPr>
          <a:xfrm flipV="1">
            <a:off x="5527447" y="2410734"/>
            <a:ext cx="910931" cy="493554"/>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E27FF0D-1900-2A23-2C88-120571A2C623}"/>
              </a:ext>
            </a:extLst>
          </p:cNvPr>
          <p:cNvCxnSpPr/>
          <p:nvPr/>
        </p:nvCxnSpPr>
        <p:spPr>
          <a:xfrm>
            <a:off x="5464738" y="4015857"/>
            <a:ext cx="776983" cy="722327"/>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36">
            <a:extLst>
              <a:ext uri="{FF2B5EF4-FFF2-40B4-BE49-F238E27FC236}">
                <a16:creationId xmlns:a16="http://schemas.microsoft.com/office/drawing/2014/main" id="{4C46CC27-4FF2-BEDF-31C9-A3ADB749CCE7}"/>
              </a:ext>
            </a:extLst>
          </p:cNvPr>
          <p:cNvSpPr/>
          <p:nvPr/>
        </p:nvSpPr>
        <p:spPr>
          <a:xfrm>
            <a:off x="3254118" y="2781368"/>
            <a:ext cx="1816274" cy="1089174"/>
          </a:xfrm>
          <a:prstGeom prst="round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200" b="1" dirty="0">
                <a:solidFill>
                  <a:schemeClr val="tx1"/>
                </a:solidFill>
              </a:rPr>
              <a:t>Add to 1</a:t>
            </a:r>
          </a:p>
        </p:txBody>
      </p:sp>
      <p:graphicFrame>
        <p:nvGraphicFramePr>
          <p:cNvPr id="25" name="Table 2">
            <a:extLst>
              <a:ext uri="{FF2B5EF4-FFF2-40B4-BE49-F238E27FC236}">
                <a16:creationId xmlns:a16="http://schemas.microsoft.com/office/drawing/2014/main" id="{4B2D08C3-02EC-E762-181B-2EEEA86F25A3}"/>
              </a:ext>
            </a:extLst>
          </p:cNvPr>
          <p:cNvGraphicFramePr>
            <a:graphicFrameLocks noGrp="1"/>
          </p:cNvGraphicFramePr>
          <p:nvPr>
            <p:extLst>
              <p:ext uri="{D42A27DB-BD31-4B8C-83A1-F6EECF244321}">
                <p14:modId xmlns:p14="http://schemas.microsoft.com/office/powerpoint/2010/main" val="181332604"/>
              </p:ext>
            </p:extLst>
          </p:nvPr>
        </p:nvGraphicFramePr>
        <p:xfrm>
          <a:off x="6438378" y="3020524"/>
          <a:ext cx="5130470" cy="493554"/>
        </p:xfrm>
        <a:graphic>
          <a:graphicData uri="http://schemas.openxmlformats.org/drawingml/2006/table">
            <a:tbl>
              <a:tblPr firstRow="1" bandRow="1">
                <a:tableStyleId>{5C22544A-7EE6-4342-B048-85BDC9FD1C3A}</a:tableStyleId>
              </a:tblPr>
              <a:tblGrid>
                <a:gridCol w="513047">
                  <a:extLst>
                    <a:ext uri="{9D8B030D-6E8A-4147-A177-3AD203B41FA5}">
                      <a16:colId xmlns:a16="http://schemas.microsoft.com/office/drawing/2014/main" val="355387541"/>
                    </a:ext>
                  </a:extLst>
                </a:gridCol>
                <a:gridCol w="513047">
                  <a:extLst>
                    <a:ext uri="{9D8B030D-6E8A-4147-A177-3AD203B41FA5}">
                      <a16:colId xmlns:a16="http://schemas.microsoft.com/office/drawing/2014/main" val="3301349525"/>
                    </a:ext>
                  </a:extLst>
                </a:gridCol>
                <a:gridCol w="513047">
                  <a:extLst>
                    <a:ext uri="{9D8B030D-6E8A-4147-A177-3AD203B41FA5}">
                      <a16:colId xmlns:a16="http://schemas.microsoft.com/office/drawing/2014/main" val="1223771997"/>
                    </a:ext>
                  </a:extLst>
                </a:gridCol>
                <a:gridCol w="513047">
                  <a:extLst>
                    <a:ext uri="{9D8B030D-6E8A-4147-A177-3AD203B41FA5}">
                      <a16:colId xmlns:a16="http://schemas.microsoft.com/office/drawing/2014/main" val="1092491385"/>
                    </a:ext>
                  </a:extLst>
                </a:gridCol>
                <a:gridCol w="513047">
                  <a:extLst>
                    <a:ext uri="{9D8B030D-6E8A-4147-A177-3AD203B41FA5}">
                      <a16:colId xmlns:a16="http://schemas.microsoft.com/office/drawing/2014/main" val="997179893"/>
                    </a:ext>
                  </a:extLst>
                </a:gridCol>
                <a:gridCol w="513047">
                  <a:extLst>
                    <a:ext uri="{9D8B030D-6E8A-4147-A177-3AD203B41FA5}">
                      <a16:colId xmlns:a16="http://schemas.microsoft.com/office/drawing/2014/main" val="1756753112"/>
                    </a:ext>
                  </a:extLst>
                </a:gridCol>
                <a:gridCol w="513047">
                  <a:extLst>
                    <a:ext uri="{9D8B030D-6E8A-4147-A177-3AD203B41FA5}">
                      <a16:colId xmlns:a16="http://schemas.microsoft.com/office/drawing/2014/main" val="85666720"/>
                    </a:ext>
                  </a:extLst>
                </a:gridCol>
                <a:gridCol w="513047">
                  <a:extLst>
                    <a:ext uri="{9D8B030D-6E8A-4147-A177-3AD203B41FA5}">
                      <a16:colId xmlns:a16="http://schemas.microsoft.com/office/drawing/2014/main" val="4102525064"/>
                    </a:ext>
                  </a:extLst>
                </a:gridCol>
                <a:gridCol w="513047">
                  <a:extLst>
                    <a:ext uri="{9D8B030D-6E8A-4147-A177-3AD203B41FA5}">
                      <a16:colId xmlns:a16="http://schemas.microsoft.com/office/drawing/2014/main" val="400547272"/>
                    </a:ext>
                  </a:extLst>
                </a:gridCol>
                <a:gridCol w="513047">
                  <a:extLst>
                    <a:ext uri="{9D8B030D-6E8A-4147-A177-3AD203B41FA5}">
                      <a16:colId xmlns:a16="http://schemas.microsoft.com/office/drawing/2014/main" val="3109084553"/>
                    </a:ext>
                  </a:extLst>
                </a:gridCol>
              </a:tblGrid>
              <a:tr h="493554">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GB"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722994956"/>
                  </a:ext>
                </a:extLst>
              </a:tr>
            </a:tbl>
          </a:graphicData>
        </a:graphic>
      </p:graphicFrame>
    </p:spTree>
    <p:extLst>
      <p:ext uri="{BB962C8B-B14F-4D97-AF65-F5344CB8AC3E}">
        <p14:creationId xmlns:p14="http://schemas.microsoft.com/office/powerpoint/2010/main" val="3769420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8272040" y="5363400"/>
            <a:ext cx="2781156"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0.04, 0.102, 0.2</a:t>
            </a:r>
          </a:p>
        </p:txBody>
      </p:sp>
      <p:sp>
        <p:nvSpPr>
          <p:cNvPr id="10" name="Rectangle 9" descr="Pink rectangle covering the answer">
            <a:extLst>
              <a:ext uri="{FF2B5EF4-FFF2-40B4-BE49-F238E27FC236}">
                <a16:creationId xmlns:a16="http://schemas.microsoft.com/office/drawing/2014/main" id="{605B13A3-BE31-44A7-A606-38729832003E}"/>
              </a:ext>
            </a:extLst>
          </p:cNvPr>
          <p:cNvSpPr/>
          <p:nvPr/>
        </p:nvSpPr>
        <p:spPr>
          <a:xfrm>
            <a:off x="8272040" y="5257094"/>
            <a:ext cx="2939803" cy="722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23</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6"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8141918" y="5132568"/>
            <a:ext cx="3173638" cy="971999"/>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18C3FD7C-C177-32AF-FDE3-E2A1AF1DA7EB}"/>
              </a:ext>
            </a:extLst>
          </p:cNvPr>
          <p:cNvSpPr txBox="1">
            <a:spLocks/>
          </p:cNvSpPr>
          <p:nvPr/>
        </p:nvSpPr>
        <p:spPr>
          <a:xfrm>
            <a:off x="1373861" y="165505"/>
            <a:ext cx="5744823"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Practice question (1)</a:t>
            </a:r>
          </a:p>
        </p:txBody>
      </p:sp>
      <p:grpSp>
        <p:nvGrpSpPr>
          <p:cNvPr id="5" name="Group 4">
            <a:extLst>
              <a:ext uri="{FF2B5EF4-FFF2-40B4-BE49-F238E27FC236}">
                <a16:creationId xmlns:a16="http://schemas.microsoft.com/office/drawing/2014/main" id="{FF8DA863-41A5-845A-6DF4-95507DD72B9D}"/>
              </a:ext>
            </a:extLst>
          </p:cNvPr>
          <p:cNvGrpSpPr/>
          <p:nvPr/>
        </p:nvGrpSpPr>
        <p:grpSpPr>
          <a:xfrm>
            <a:off x="-252000" y="-54000"/>
            <a:ext cx="2315984" cy="1960111"/>
            <a:chOff x="-252000" y="-54000"/>
            <a:chExt cx="2315984" cy="1960111"/>
          </a:xfrm>
          <a:solidFill>
            <a:schemeClr val="accent1"/>
          </a:solidFill>
        </p:grpSpPr>
        <p:sp>
          <p:nvSpPr>
            <p:cNvPr id="6" name="Isosceles Triangle 5">
              <a:extLst>
                <a:ext uri="{FF2B5EF4-FFF2-40B4-BE49-F238E27FC236}">
                  <a16:creationId xmlns:a16="http://schemas.microsoft.com/office/drawing/2014/main" id="{143A918F-9409-8000-F515-03C7173A650F}"/>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B4CFAA8-4910-867F-713F-B3925B17F7AB}"/>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
        <p:nvSpPr>
          <p:cNvPr id="2" name="TextBox 1">
            <a:extLst>
              <a:ext uri="{FF2B5EF4-FFF2-40B4-BE49-F238E27FC236}">
                <a16:creationId xmlns:a16="http://schemas.microsoft.com/office/drawing/2014/main" id="{09E0674D-74C8-32FC-AF3F-EC62ABB139B2}"/>
              </a:ext>
            </a:extLst>
          </p:cNvPr>
          <p:cNvSpPr txBox="1"/>
          <p:nvPr/>
        </p:nvSpPr>
        <p:spPr>
          <a:xfrm>
            <a:off x="1225538" y="1297668"/>
            <a:ext cx="9827657" cy="3508653"/>
          </a:xfrm>
          <a:prstGeom prst="rect">
            <a:avLst/>
          </a:prstGeom>
          <a:noFill/>
        </p:spPr>
        <p:txBody>
          <a:bodyPr wrap="square" rtlCol="0">
            <a:spAutoFit/>
          </a:bodyPr>
          <a:lstStyle/>
          <a:p>
            <a:pPr marL="336550">
              <a:tabLst>
                <a:tab pos="684213" algn="l"/>
                <a:tab pos="746125" algn="l"/>
              </a:tabLst>
            </a:pPr>
            <a:r>
              <a:rPr lang="en-US" sz="2400" dirty="0">
                <a:latin typeface="Arial" panose="020B0604020202020204" pitchFamily="34" charset="0"/>
                <a:cs typeface="Arial" panose="020B0604020202020204" pitchFamily="34" charset="0"/>
              </a:rPr>
              <a:t>Write the following numbers in order of size.</a:t>
            </a:r>
          </a:p>
          <a:p>
            <a:pPr marL="336550">
              <a:tabLst>
                <a:tab pos="684213" algn="l"/>
                <a:tab pos="746125" algn="l"/>
              </a:tabLst>
            </a:pPr>
            <a:r>
              <a:rPr lang="en-US" sz="2400" dirty="0">
                <a:latin typeface="Arial" panose="020B0604020202020204" pitchFamily="34" charset="0"/>
                <a:cs typeface="Arial" panose="020B0604020202020204" pitchFamily="34" charset="0"/>
              </a:rPr>
              <a:t>Start with the smallest number.</a:t>
            </a:r>
          </a:p>
          <a:p>
            <a:pPr marL="798513">
              <a:tabLst>
                <a:tab pos="1882775" algn="l"/>
                <a:tab pos="1944688" algn="l"/>
                <a:tab pos="2397125" algn="l"/>
              </a:tabLst>
            </a:pPr>
            <a:endParaRPr lang="en-US" sz="2400" dirty="0">
              <a:latin typeface="Arial" panose="020B0604020202020204" pitchFamily="34" charset="0"/>
              <a:cs typeface="Arial" panose="020B0604020202020204" pitchFamily="34" charset="0"/>
            </a:endParaRPr>
          </a:p>
          <a:p>
            <a:pPr marL="1660525">
              <a:tabLst>
                <a:tab pos="1882775" algn="l"/>
                <a:tab pos="1944688" algn="l"/>
                <a:tab pos="2397125" algn="l"/>
              </a:tabLst>
            </a:pPr>
            <a:r>
              <a:rPr lang="en-US" sz="2400" dirty="0">
                <a:latin typeface="Arial" panose="020B0604020202020204" pitchFamily="34" charset="0"/>
                <a:cs typeface="Arial" panose="020B0604020202020204" pitchFamily="34" charset="0"/>
              </a:rPr>
              <a:t>0.102		0.04		0.2</a:t>
            </a:r>
          </a:p>
          <a:p>
            <a:pPr marL="798513" algn="r">
              <a:tabLst>
                <a:tab pos="1882775" algn="l"/>
                <a:tab pos="1944688" algn="l"/>
                <a:tab pos="2397125" algn="l"/>
              </a:tabLst>
            </a:pPr>
            <a:endParaRPr lang="en-US" b="1" dirty="0">
              <a:latin typeface="Arial" panose="020B0604020202020204" pitchFamily="34" charset="0"/>
              <a:cs typeface="Arial" panose="020B0604020202020204" pitchFamily="34" charset="0"/>
            </a:endParaRPr>
          </a:p>
          <a:p>
            <a:pPr marL="798513" algn="r">
              <a:tabLst>
                <a:tab pos="1882775" algn="l"/>
                <a:tab pos="1944688" algn="l"/>
                <a:tab pos="2397125" algn="l"/>
              </a:tabLst>
            </a:pPr>
            <a:endParaRPr lang="en-US" b="1" dirty="0">
              <a:latin typeface="Arial" panose="020B0604020202020204" pitchFamily="34" charset="0"/>
              <a:cs typeface="Arial" panose="020B0604020202020204" pitchFamily="34" charset="0"/>
            </a:endParaRPr>
          </a:p>
          <a:p>
            <a:pPr marL="798513" algn="r">
              <a:tabLst>
                <a:tab pos="1882775" algn="l"/>
                <a:tab pos="1944688" algn="l"/>
                <a:tab pos="2397125" algn="l"/>
              </a:tabLst>
            </a:pPr>
            <a:endParaRPr lang="en-US" b="1" dirty="0">
              <a:latin typeface="Arial" panose="020B0604020202020204" pitchFamily="34" charset="0"/>
              <a:cs typeface="Arial" panose="020B0604020202020204" pitchFamily="34" charset="0"/>
            </a:endParaRPr>
          </a:p>
          <a:p>
            <a:pPr marL="798513" algn="r">
              <a:tabLst>
                <a:tab pos="1882775" algn="l"/>
                <a:tab pos="1944688" algn="l"/>
                <a:tab pos="2397125" algn="l"/>
              </a:tabLst>
            </a:pPr>
            <a:endParaRPr lang="en-US" b="1" dirty="0">
              <a:latin typeface="Arial" panose="020B0604020202020204" pitchFamily="34" charset="0"/>
              <a:cs typeface="Arial" panose="020B0604020202020204" pitchFamily="34" charset="0"/>
            </a:endParaRPr>
          </a:p>
          <a:p>
            <a:pPr marL="798513" algn="r">
              <a:tabLst>
                <a:tab pos="1882775" algn="l"/>
                <a:tab pos="1944688" algn="l"/>
                <a:tab pos="2397125" algn="l"/>
              </a:tabLst>
            </a:pPr>
            <a:endParaRPr lang="en-US" b="1" dirty="0">
              <a:latin typeface="Arial" panose="020B0604020202020204" pitchFamily="34" charset="0"/>
              <a:cs typeface="Arial" panose="020B0604020202020204" pitchFamily="34" charset="0"/>
            </a:endParaRPr>
          </a:p>
          <a:p>
            <a:pPr marL="798513" algn="r">
              <a:tabLst>
                <a:tab pos="1882775" algn="l"/>
                <a:tab pos="1944688" algn="l"/>
                <a:tab pos="2397125" algn="l"/>
              </a:tabLst>
            </a:pPr>
            <a:endParaRPr lang="en-US" b="1" dirty="0">
              <a:latin typeface="Arial" panose="020B0604020202020204" pitchFamily="34" charset="0"/>
              <a:cs typeface="Arial" panose="020B0604020202020204" pitchFamily="34" charset="0"/>
            </a:endParaRPr>
          </a:p>
          <a:p>
            <a:pPr marL="798513">
              <a:tabLst>
                <a:tab pos="1882775" algn="l"/>
                <a:tab pos="1944688" algn="l"/>
                <a:tab pos="2397125" algn="l"/>
              </a:tabLst>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12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 name="TextBox 30"/>
              <p:cNvSpPr txBox="1"/>
              <p:nvPr/>
            </p:nvSpPr>
            <p:spPr>
              <a:xfrm>
                <a:off x="9595803" y="5043496"/>
                <a:ext cx="1688673" cy="78380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oMath>
                  </m:oMathPara>
                </a14:m>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9595803" y="5043496"/>
                <a:ext cx="1688673" cy="783804"/>
              </a:xfrm>
              <a:prstGeom prst="rect">
                <a:avLst/>
              </a:prstGeom>
              <a:blipFill>
                <a:blip r:embed="rId4"/>
                <a:stretch>
                  <a:fillRect/>
                </a:stretch>
              </a:blipFill>
            </p:spPr>
            <p:txBody>
              <a:bodyPr/>
              <a:lstStyle/>
              <a:p>
                <a:r>
                  <a:rPr lang="en-GB">
                    <a:noFill/>
                  </a:rPr>
                  <a:t> </a:t>
                </a:r>
              </a:p>
            </p:txBody>
          </p:sp>
        </mc:Fallback>
      </mc:AlternateContent>
      <p:sp>
        <p:nvSpPr>
          <p:cNvPr id="10" name="Rectangle 9" descr="Pink rectangle covering the answer">
            <a:extLst>
              <a:ext uri="{FF2B5EF4-FFF2-40B4-BE49-F238E27FC236}">
                <a16:creationId xmlns:a16="http://schemas.microsoft.com/office/drawing/2014/main" id="{605B13A3-BE31-44A7-A606-38729832003E}"/>
              </a:ext>
            </a:extLst>
          </p:cNvPr>
          <p:cNvSpPr/>
          <p:nvPr/>
        </p:nvSpPr>
        <p:spPr>
          <a:xfrm>
            <a:off x="9555365" y="5095467"/>
            <a:ext cx="1769548" cy="722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24</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6"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9352681" y="4952883"/>
            <a:ext cx="2117302" cy="971999"/>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01ED6D8-B0C2-5EDD-6B8E-D7BF8662D0FC}"/>
              </a:ext>
            </a:extLst>
          </p:cNvPr>
          <p:cNvSpPr txBox="1">
            <a:spLocks/>
          </p:cNvSpPr>
          <p:nvPr/>
        </p:nvSpPr>
        <p:spPr>
          <a:xfrm>
            <a:off x="1301290" y="99255"/>
            <a:ext cx="5744823"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Practice question (2)</a:t>
            </a:r>
          </a:p>
        </p:txBody>
      </p:sp>
      <p:grpSp>
        <p:nvGrpSpPr>
          <p:cNvPr id="3" name="Group 2">
            <a:extLst>
              <a:ext uri="{FF2B5EF4-FFF2-40B4-BE49-F238E27FC236}">
                <a16:creationId xmlns:a16="http://schemas.microsoft.com/office/drawing/2014/main" id="{A1878D47-8BE0-FE00-25DB-F1338EDD00D0}"/>
              </a:ext>
            </a:extLst>
          </p:cNvPr>
          <p:cNvGrpSpPr/>
          <p:nvPr/>
        </p:nvGrpSpPr>
        <p:grpSpPr>
          <a:xfrm>
            <a:off x="-252000" y="-54000"/>
            <a:ext cx="2315984" cy="1960111"/>
            <a:chOff x="-252000" y="-54000"/>
            <a:chExt cx="2315984" cy="1960111"/>
          </a:xfrm>
          <a:solidFill>
            <a:schemeClr val="accent1"/>
          </a:solidFill>
        </p:grpSpPr>
        <p:sp>
          <p:nvSpPr>
            <p:cNvPr id="5" name="Isosceles Triangle 4">
              <a:extLst>
                <a:ext uri="{FF2B5EF4-FFF2-40B4-BE49-F238E27FC236}">
                  <a16:creationId xmlns:a16="http://schemas.microsoft.com/office/drawing/2014/main" id="{92BF81E1-4ADD-92DB-F2FC-A30D5D25C425}"/>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E7C48D7-4A6A-C090-5CD5-B9E2AC2ACCB2}"/>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
        <p:nvSpPr>
          <p:cNvPr id="7" name="Rectangle 6">
            <a:extLst>
              <a:ext uri="{FF2B5EF4-FFF2-40B4-BE49-F238E27FC236}">
                <a16:creationId xmlns:a16="http://schemas.microsoft.com/office/drawing/2014/main" id="{D95524FF-9C6E-3FB8-911B-18A6FCA8B4D9}"/>
              </a:ext>
            </a:extLst>
          </p:cNvPr>
          <p:cNvSpPr/>
          <p:nvPr/>
        </p:nvSpPr>
        <p:spPr>
          <a:xfrm>
            <a:off x="1301290" y="1422602"/>
            <a:ext cx="9138850" cy="156966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Write 60% as a fraction in its simplest form.</a:t>
            </a:r>
          </a:p>
          <a:p>
            <a:pPr marL="346075" algn="r"/>
            <a:endParaRPr lang="en-US" sz="2400" b="1" dirty="0">
              <a:latin typeface="Arial" panose="020B0604020202020204" pitchFamily="34" charset="0"/>
              <a:cs typeface="Arial" panose="020B0604020202020204" pitchFamily="34" charset="0"/>
            </a:endParaRPr>
          </a:p>
          <a:p>
            <a:pPr marL="346075" algn="r"/>
            <a:endParaRPr lang="en-US" sz="2400" b="1" dirty="0">
              <a:latin typeface="Arial" panose="020B0604020202020204" pitchFamily="34" charset="0"/>
              <a:cs typeface="Arial" panose="020B0604020202020204" pitchFamily="34" charset="0"/>
            </a:endParaRPr>
          </a:p>
          <a:p>
            <a:pPr marL="346075" algn="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55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 name="TextBox 30"/>
              <p:cNvSpPr txBox="1"/>
              <p:nvPr/>
            </p:nvSpPr>
            <p:spPr>
              <a:xfrm>
                <a:off x="1882063" y="3974033"/>
                <a:ext cx="8635735" cy="2403415"/>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Maths = </a:t>
                </a:r>
                <a14:m>
                  <m:oMath xmlns:m="http://schemas.openxmlformats.org/officeDocument/2006/math">
                    <m:f>
                      <m:fPr>
                        <m:ctrlPr>
                          <a:rPr lang="en-US" i="1" dirty="0" smtClean="0">
                            <a:latin typeface="Cambria Math" panose="02040503050406030204" pitchFamily="18" charset="0"/>
                            <a:cs typeface="Arial" panose="020B0604020202020204" pitchFamily="34" charset="0"/>
                          </a:rPr>
                        </m:ctrlPr>
                      </m:fPr>
                      <m:num>
                        <m:r>
                          <a:rPr lang="en-GB" b="0" i="1" dirty="0" smtClean="0">
                            <a:latin typeface="Cambria Math" panose="02040503050406030204" pitchFamily="18" charset="0"/>
                            <a:cs typeface="Arial" panose="020B0604020202020204" pitchFamily="34" charset="0"/>
                          </a:rPr>
                          <m:t>14</m:t>
                        </m:r>
                      </m:num>
                      <m:den>
                        <m:r>
                          <a:rPr lang="en-GB" b="0" i="1" dirty="0" smtClean="0">
                            <a:latin typeface="Cambria Math" panose="02040503050406030204" pitchFamily="18" charset="0"/>
                            <a:cs typeface="Arial" panose="020B0604020202020204" pitchFamily="34" charset="0"/>
                          </a:rPr>
                          <m:t>25</m:t>
                        </m:r>
                      </m:den>
                    </m:f>
                  </m:oMath>
                </a14:m>
                <a:r>
                  <a:rPr lang="en-US" dirty="0">
                    <a:latin typeface="Arial" panose="020B0604020202020204" pitchFamily="34" charset="0"/>
                    <a:cs typeface="Arial" panose="020B0604020202020204" pitchFamily="34" charset="0"/>
                  </a:rPr>
                  <a:t> = </a:t>
                </a:r>
                <a14:m>
                  <m:oMath xmlns:m="http://schemas.openxmlformats.org/officeDocument/2006/math">
                    <m:f>
                      <m:fPr>
                        <m:ctrlPr>
                          <a:rPr lang="en-US"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56</m:t>
                        </m:r>
                      </m:num>
                      <m:den>
                        <m:r>
                          <a:rPr lang="en-GB" b="0" i="1" smtClean="0">
                            <a:latin typeface="Cambria Math" panose="02040503050406030204" pitchFamily="18" charset="0"/>
                            <a:cs typeface="Arial" panose="020B0604020202020204" pitchFamily="34" charset="0"/>
                          </a:rPr>
                          <m:t>100</m:t>
                        </m:r>
                      </m:den>
                    </m:f>
                  </m:oMath>
                </a14:m>
                <a:r>
                  <a:rPr lang="en-US" dirty="0">
                    <a:latin typeface="Arial" panose="020B0604020202020204" pitchFamily="34" charset="0"/>
                    <a:cs typeface="Arial" panose="020B0604020202020204" pitchFamily="34" charset="0"/>
                  </a:rPr>
                  <a:t>= 56%</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English = </a:t>
                </a:r>
                <a14:m>
                  <m:oMath xmlns:m="http://schemas.openxmlformats.org/officeDocument/2006/math">
                    <m:f>
                      <m:fPr>
                        <m:ctrlPr>
                          <a:rPr lang="en-US"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13</m:t>
                        </m:r>
                      </m:num>
                      <m:den>
                        <m:r>
                          <a:rPr lang="en-GB" b="0" i="1" smtClean="0">
                            <a:latin typeface="Cambria Math" panose="02040503050406030204" pitchFamily="18" charset="0"/>
                            <a:cs typeface="Arial" panose="020B0604020202020204" pitchFamily="34" charset="0"/>
                          </a:rPr>
                          <m:t>20</m:t>
                        </m:r>
                      </m:den>
                    </m:f>
                  </m:oMath>
                </a14:m>
                <a:r>
                  <a:rPr lang="en-US" dirty="0">
                    <a:latin typeface="Arial" panose="020B0604020202020204" pitchFamily="34" charset="0"/>
                    <a:cs typeface="Arial" panose="020B0604020202020204" pitchFamily="34" charset="0"/>
                  </a:rPr>
                  <a:t> = </a:t>
                </a:r>
                <a14:m>
                  <m:oMath xmlns:m="http://schemas.openxmlformats.org/officeDocument/2006/math">
                    <m:f>
                      <m:fPr>
                        <m:ctrlPr>
                          <a:rPr lang="en-US"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65</m:t>
                        </m:r>
                      </m:num>
                      <m:den>
                        <m:r>
                          <a:rPr lang="en-GB" b="0" i="1" smtClean="0">
                            <a:latin typeface="Cambria Math" panose="02040503050406030204" pitchFamily="18" charset="0"/>
                            <a:cs typeface="Arial" panose="020B0604020202020204" pitchFamily="34" charset="0"/>
                          </a:rPr>
                          <m:t>100</m:t>
                        </m:r>
                      </m:den>
                    </m:f>
                  </m:oMath>
                </a14:m>
                <a:r>
                  <a:rPr lang="en-US" dirty="0">
                    <a:latin typeface="Arial" panose="020B0604020202020204" pitchFamily="34" charset="0"/>
                    <a:cs typeface="Arial" panose="020B0604020202020204" pitchFamily="34" charset="0"/>
                  </a:rPr>
                  <a:t> = 65%</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Art and Design = </a:t>
                </a:r>
                <a14:m>
                  <m:oMath xmlns:m="http://schemas.openxmlformats.org/officeDocument/2006/math">
                    <m:f>
                      <m:fPr>
                        <m:ctrlPr>
                          <a:rPr lang="en-US"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6</m:t>
                        </m:r>
                      </m:num>
                      <m:den>
                        <m:r>
                          <a:rPr lang="en-GB" b="0" i="1" smtClean="0">
                            <a:latin typeface="Cambria Math" panose="02040503050406030204" pitchFamily="18" charset="0"/>
                            <a:cs typeface="Arial" panose="020B0604020202020204" pitchFamily="34" charset="0"/>
                          </a:rPr>
                          <m:t>10</m:t>
                        </m:r>
                      </m:den>
                    </m:f>
                  </m:oMath>
                </a14:m>
                <a:r>
                  <a:rPr lang="en-US" dirty="0">
                    <a:latin typeface="Arial" panose="020B0604020202020204" pitchFamily="34" charset="0"/>
                    <a:cs typeface="Arial" panose="020B0604020202020204" pitchFamily="34" charset="0"/>
                  </a:rPr>
                  <a:t>= </a:t>
                </a:r>
                <a14:m>
                  <m:oMath xmlns:m="http://schemas.openxmlformats.org/officeDocument/2006/math">
                    <m:f>
                      <m:fPr>
                        <m:ctrlPr>
                          <a:rPr lang="en-US"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60</m:t>
                        </m:r>
                      </m:num>
                      <m:den>
                        <m:r>
                          <a:rPr lang="en-GB" b="0" i="1" smtClean="0">
                            <a:latin typeface="Cambria Math" panose="02040503050406030204" pitchFamily="18" charset="0"/>
                            <a:cs typeface="Arial" panose="020B0604020202020204" pitchFamily="34" charset="0"/>
                          </a:rPr>
                          <m:t>100</m:t>
                        </m:r>
                      </m:den>
                    </m:f>
                  </m:oMath>
                </a14:m>
                <a:r>
                  <a:rPr lang="en-US" dirty="0">
                    <a:latin typeface="Arial" panose="020B0604020202020204" pitchFamily="34" charset="0"/>
                    <a:cs typeface="Arial" panose="020B0604020202020204" pitchFamily="34" charset="0"/>
                  </a:rPr>
                  <a:t>= 60%</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Best to worst: English, Art and Design, </a:t>
                </a: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Pub Services.</a:t>
                </a:r>
              </a:p>
            </p:txBody>
          </p:sp>
        </mc:Choice>
        <mc:Fallback xmlns="">
          <p:sp>
            <p:nvSpPr>
              <p:cNvPr id="31" name="TextBox 30"/>
              <p:cNvSpPr txBox="1">
                <a:spLocks noRot="1" noChangeAspect="1" noMove="1" noResize="1" noEditPoints="1" noAdjustHandles="1" noChangeArrowheads="1" noChangeShapeType="1" noTextEdit="1"/>
              </p:cNvSpPr>
              <p:nvPr/>
            </p:nvSpPr>
            <p:spPr>
              <a:xfrm>
                <a:off x="1882063" y="3974033"/>
                <a:ext cx="8635735" cy="2403415"/>
              </a:xfrm>
              <a:prstGeom prst="rect">
                <a:avLst/>
              </a:prstGeom>
              <a:blipFill>
                <a:blip r:embed="rId3"/>
                <a:stretch>
                  <a:fillRect b="-2538"/>
                </a:stretch>
              </a:blipFill>
            </p:spPr>
            <p:txBody>
              <a:bodyPr/>
              <a:lstStyle/>
              <a:p>
                <a:r>
                  <a:rPr lang="en-GB">
                    <a:noFill/>
                  </a:rPr>
                  <a:t> </a:t>
                </a:r>
              </a:p>
            </p:txBody>
          </p:sp>
        </mc:Fallback>
      </mc:AlternateContent>
      <p:sp>
        <p:nvSpPr>
          <p:cNvPr id="10" name="Rectangle 9" descr="Pink rectangle covering the answer">
            <a:extLst>
              <a:ext uri="{FF2B5EF4-FFF2-40B4-BE49-F238E27FC236}">
                <a16:creationId xmlns:a16="http://schemas.microsoft.com/office/drawing/2014/main" id="{605B13A3-BE31-44A7-A606-38729832003E}"/>
              </a:ext>
            </a:extLst>
          </p:cNvPr>
          <p:cNvSpPr/>
          <p:nvPr/>
        </p:nvSpPr>
        <p:spPr>
          <a:xfrm>
            <a:off x="2229264" y="3974033"/>
            <a:ext cx="7898752" cy="2350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25</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6"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2063984" y="3860796"/>
            <a:ext cx="8243798" cy="246343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01ED6D8-B0C2-5EDD-6B8E-D7BF8662D0FC}"/>
              </a:ext>
            </a:extLst>
          </p:cNvPr>
          <p:cNvSpPr txBox="1">
            <a:spLocks/>
          </p:cNvSpPr>
          <p:nvPr/>
        </p:nvSpPr>
        <p:spPr>
          <a:xfrm>
            <a:off x="1491869" y="85913"/>
            <a:ext cx="5744823"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Practice question (3)</a:t>
            </a:r>
          </a:p>
        </p:txBody>
      </p:sp>
      <p:grpSp>
        <p:nvGrpSpPr>
          <p:cNvPr id="3" name="Group 2">
            <a:extLst>
              <a:ext uri="{FF2B5EF4-FFF2-40B4-BE49-F238E27FC236}">
                <a16:creationId xmlns:a16="http://schemas.microsoft.com/office/drawing/2014/main" id="{A1878D47-8BE0-FE00-25DB-F1338EDD00D0}"/>
              </a:ext>
            </a:extLst>
          </p:cNvPr>
          <p:cNvGrpSpPr/>
          <p:nvPr/>
        </p:nvGrpSpPr>
        <p:grpSpPr>
          <a:xfrm>
            <a:off x="-252000" y="-54000"/>
            <a:ext cx="2315984" cy="1960111"/>
            <a:chOff x="-252000" y="-54000"/>
            <a:chExt cx="2315984" cy="1960111"/>
          </a:xfrm>
          <a:solidFill>
            <a:schemeClr val="accent1"/>
          </a:solidFill>
        </p:grpSpPr>
        <p:sp>
          <p:nvSpPr>
            <p:cNvPr id="5" name="Isosceles Triangle 4">
              <a:extLst>
                <a:ext uri="{FF2B5EF4-FFF2-40B4-BE49-F238E27FC236}">
                  <a16:creationId xmlns:a16="http://schemas.microsoft.com/office/drawing/2014/main" id="{92BF81E1-4ADD-92DB-F2FC-A30D5D25C425}"/>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E7C48D7-4A6A-C090-5CD5-B9E2AC2ACCB2}"/>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
        <p:nvSpPr>
          <p:cNvPr id="8" name="Rectangle 7">
            <a:extLst>
              <a:ext uri="{FF2B5EF4-FFF2-40B4-BE49-F238E27FC236}">
                <a16:creationId xmlns:a16="http://schemas.microsoft.com/office/drawing/2014/main" id="{84AAA0C4-2F58-9C32-F2B4-529346C4AF90}"/>
              </a:ext>
            </a:extLst>
          </p:cNvPr>
          <p:cNvSpPr/>
          <p:nvPr/>
        </p:nvSpPr>
        <p:spPr>
          <a:xfrm>
            <a:off x="1018189" y="1219432"/>
            <a:ext cx="9644700" cy="2641364"/>
          </a:xfrm>
          <a:prstGeom prst="rect">
            <a:avLst/>
          </a:prstGeom>
        </p:spPr>
        <p:txBody>
          <a:bodyPr wrap="square">
            <a:spAutoFit/>
          </a:bodyPr>
          <a:lstStyle/>
          <a:p>
            <a:r>
              <a:rPr lang="en-US" spc="15" dirty="0">
                <a:latin typeface="Arial" panose="020B0604020202020204" pitchFamily="34" charset="0"/>
                <a:ea typeface="Calibri" panose="020F0502020204030204" pitchFamily="34" charset="0"/>
                <a:cs typeface="Arial" panose="020B0604020202020204" pitchFamily="34" charset="0"/>
              </a:rPr>
              <a:t>     Daniel has these test results:</a:t>
            </a:r>
          </a:p>
          <a:p>
            <a:endParaRPr lang="en-US" spc="15" dirty="0">
              <a:latin typeface="Arial" panose="020B0604020202020204" pitchFamily="34" charset="0"/>
              <a:cs typeface="Arial" panose="020B0604020202020204" pitchFamily="34" charset="0"/>
            </a:endParaRPr>
          </a:p>
          <a:p>
            <a:pPr marL="346075"/>
            <a:r>
              <a:rPr lang="en-US" spc="15" dirty="0">
                <a:latin typeface="Arial" panose="020B0604020202020204" pitchFamily="34" charset="0"/>
                <a:cs typeface="Arial" panose="020B0604020202020204" pitchFamily="34" charset="0"/>
              </a:rPr>
              <a:t>Public Services 46%	   </a:t>
            </a:r>
            <a:r>
              <a:rPr lang="en-US" spc="15" dirty="0" err="1">
                <a:latin typeface="Arial" panose="020B0604020202020204" pitchFamily="34" charset="0"/>
                <a:cs typeface="Arial" panose="020B0604020202020204" pitchFamily="34" charset="0"/>
              </a:rPr>
              <a:t>Maths</a:t>
            </a:r>
            <a:r>
              <a:rPr lang="en-US" spc="15" dirty="0">
                <a:latin typeface="Arial" panose="020B0604020202020204" pitchFamily="34" charset="0"/>
                <a:cs typeface="Arial" panose="020B0604020202020204" pitchFamily="34" charset="0"/>
              </a:rPr>
              <a:t> 		English 	            Art and Design</a:t>
            </a:r>
          </a:p>
          <a:p>
            <a:pPr marL="346075"/>
            <a:endParaRPr lang="en-US" spc="15" dirty="0">
              <a:latin typeface="Arial" panose="020B0604020202020204" pitchFamily="34" charset="0"/>
              <a:ea typeface="Calibri" panose="020F0502020204030204" pitchFamily="34" charset="0"/>
              <a:cs typeface="Arial" panose="020B0604020202020204" pitchFamily="34" charset="0"/>
            </a:endParaRPr>
          </a:p>
          <a:p>
            <a:pPr marL="346075"/>
            <a:r>
              <a:rPr lang="en-US" spc="5" dirty="0">
                <a:latin typeface="Arial" panose="020B0604020202020204" pitchFamily="34" charset="0"/>
                <a:ea typeface="Calibri" panose="020F0502020204030204" pitchFamily="34" charset="0"/>
                <a:cs typeface="Times New Roman" panose="02020603050405020304" pitchFamily="18" charset="0"/>
              </a:rPr>
              <a:t>His tutor wants to compare these results.</a:t>
            </a:r>
          </a:p>
          <a:p>
            <a:endParaRPr lang="en-US" spc="5" dirty="0">
              <a:latin typeface="Arial" panose="020B0604020202020204" pitchFamily="34" charset="0"/>
              <a:ea typeface="Calibri" panose="020F0502020204030204" pitchFamily="34" charset="0"/>
              <a:cs typeface="Times New Roman" panose="02020603050405020304" pitchFamily="18" charset="0"/>
            </a:endParaRPr>
          </a:p>
          <a:p>
            <a:endParaRPr lang="en-US" spc="5" dirty="0">
              <a:latin typeface="Arial" panose="020B0604020202020204" pitchFamily="34" charset="0"/>
              <a:ea typeface="Calibri" panose="020F0502020204030204" pitchFamily="34" charset="0"/>
              <a:cs typeface="Times New Roman" panose="02020603050405020304" pitchFamily="18" charset="0"/>
            </a:endParaRPr>
          </a:p>
          <a:p>
            <a:pPr marL="568325" indent="-284163">
              <a:lnSpc>
                <a:spcPct val="115000"/>
              </a:lnSpc>
              <a:tabLst>
                <a:tab pos="860425" algn="l"/>
                <a:tab pos="1774825" algn="l"/>
              </a:tabLst>
            </a:pPr>
            <a:r>
              <a:rPr lang="en-US" spc="5" dirty="0">
                <a:latin typeface="Arial" panose="020B0604020202020204" pitchFamily="34" charset="0"/>
                <a:ea typeface="Calibri" panose="020F0502020204030204" pitchFamily="34" charset="0"/>
                <a:cs typeface="Times New Roman" panose="02020603050405020304" pitchFamily="18" charset="0"/>
              </a:rPr>
              <a:t> List the subjects in order from his best result to his worst result. </a:t>
            </a:r>
          </a:p>
          <a:p>
            <a:pPr marL="284163">
              <a:lnSpc>
                <a:spcPct val="115000"/>
              </a:lnSpc>
            </a:pPr>
            <a:r>
              <a:rPr lang="en-US" spc="10" dirty="0">
                <a:latin typeface="Arial" panose="020B0604020202020204" pitchFamily="34" charset="0"/>
                <a:ea typeface="Calibri" panose="020F0502020204030204" pitchFamily="34" charset="0"/>
                <a:cs typeface="Times New Roman" panose="02020603050405020304" pitchFamily="18" charset="0"/>
              </a:rPr>
              <a:t> Show why you think this.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2ABF37A-D1F1-C3AB-8340-2903A8A00919}"/>
                  </a:ext>
                </a:extLst>
              </p:cNvPr>
              <p:cNvSpPr txBox="1"/>
              <p:nvPr/>
            </p:nvSpPr>
            <p:spPr>
              <a:xfrm>
                <a:off x="4806565" y="1679057"/>
                <a:ext cx="30938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14</m:t>
                          </m:r>
                        </m:num>
                        <m:den>
                          <m:r>
                            <a:rPr lang="en-GB" b="0" i="1" smtClean="0">
                              <a:latin typeface="Cambria Math" panose="02040503050406030204" pitchFamily="18" charset="0"/>
                            </a:rPr>
                            <m:t>25</m:t>
                          </m:r>
                        </m:den>
                      </m:f>
                    </m:oMath>
                  </m:oMathPara>
                </a14:m>
                <a:endParaRPr lang="en-US" dirty="0"/>
              </a:p>
            </p:txBody>
          </p:sp>
        </mc:Choice>
        <mc:Fallback xmlns="">
          <p:sp>
            <p:nvSpPr>
              <p:cNvPr id="11" name="TextBox 10">
                <a:extLst>
                  <a:ext uri="{FF2B5EF4-FFF2-40B4-BE49-F238E27FC236}">
                    <a16:creationId xmlns:a16="http://schemas.microsoft.com/office/drawing/2014/main" id="{72ABF37A-D1F1-C3AB-8340-2903A8A00919}"/>
                  </a:ext>
                </a:extLst>
              </p:cNvPr>
              <p:cNvSpPr txBox="1">
                <a:spLocks noRot="1" noChangeAspect="1" noMove="1" noResize="1" noEditPoints="1" noAdjustHandles="1" noChangeArrowheads="1" noChangeShapeType="1" noTextEdit="1"/>
              </p:cNvSpPr>
              <p:nvPr/>
            </p:nvSpPr>
            <p:spPr>
              <a:xfrm>
                <a:off x="4806565" y="1679057"/>
                <a:ext cx="309380" cy="51860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1FB72E0-844D-CE17-A568-B6C02B45954B}"/>
                  </a:ext>
                </a:extLst>
              </p:cNvPr>
              <p:cNvSpPr txBox="1"/>
              <p:nvPr/>
            </p:nvSpPr>
            <p:spPr>
              <a:xfrm>
                <a:off x="6537411" y="1679057"/>
                <a:ext cx="309380" cy="5186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13</m:t>
                          </m:r>
                        </m:num>
                        <m:den>
                          <m:r>
                            <a:rPr lang="en-GB" b="0" i="1" smtClean="0">
                              <a:latin typeface="Cambria Math" panose="02040503050406030204" pitchFamily="18" charset="0"/>
                            </a:rPr>
                            <m:t>20</m:t>
                          </m:r>
                        </m:den>
                      </m:f>
                    </m:oMath>
                  </m:oMathPara>
                </a14:m>
                <a:endParaRPr lang="en-US" dirty="0"/>
              </a:p>
            </p:txBody>
          </p:sp>
        </mc:Choice>
        <mc:Fallback xmlns="">
          <p:sp>
            <p:nvSpPr>
              <p:cNvPr id="12" name="TextBox 11">
                <a:extLst>
                  <a:ext uri="{FF2B5EF4-FFF2-40B4-BE49-F238E27FC236}">
                    <a16:creationId xmlns:a16="http://schemas.microsoft.com/office/drawing/2014/main" id="{C1FB72E0-844D-CE17-A568-B6C02B45954B}"/>
                  </a:ext>
                </a:extLst>
              </p:cNvPr>
              <p:cNvSpPr txBox="1">
                <a:spLocks noRot="1" noChangeAspect="1" noMove="1" noResize="1" noEditPoints="1" noAdjustHandles="1" noChangeArrowheads="1" noChangeShapeType="1" noTextEdit="1"/>
              </p:cNvSpPr>
              <p:nvPr/>
            </p:nvSpPr>
            <p:spPr>
              <a:xfrm>
                <a:off x="6537411" y="1679057"/>
                <a:ext cx="309380" cy="51860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A5C728A-D89A-DB2D-F124-B4BA36FA6ABF}"/>
                  </a:ext>
                </a:extLst>
              </p:cNvPr>
              <p:cNvSpPr txBox="1"/>
              <p:nvPr/>
            </p:nvSpPr>
            <p:spPr>
              <a:xfrm>
                <a:off x="9097739" y="1681585"/>
                <a:ext cx="309380"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10</m:t>
                          </m:r>
                        </m:den>
                      </m:f>
                    </m:oMath>
                  </m:oMathPara>
                </a14:m>
                <a:endParaRPr lang="en-US" dirty="0"/>
              </a:p>
            </p:txBody>
          </p:sp>
        </mc:Choice>
        <mc:Fallback xmlns="">
          <p:sp>
            <p:nvSpPr>
              <p:cNvPr id="16" name="TextBox 15">
                <a:extLst>
                  <a:ext uri="{FF2B5EF4-FFF2-40B4-BE49-F238E27FC236}">
                    <a16:creationId xmlns:a16="http://schemas.microsoft.com/office/drawing/2014/main" id="{CA5C728A-D89A-DB2D-F124-B4BA36FA6ABF}"/>
                  </a:ext>
                </a:extLst>
              </p:cNvPr>
              <p:cNvSpPr txBox="1">
                <a:spLocks noRot="1" noChangeAspect="1" noMove="1" noResize="1" noEditPoints="1" noAdjustHandles="1" noChangeArrowheads="1" noChangeShapeType="1" noTextEdit="1"/>
              </p:cNvSpPr>
              <p:nvPr/>
            </p:nvSpPr>
            <p:spPr>
              <a:xfrm>
                <a:off x="9097739" y="1681585"/>
                <a:ext cx="309380" cy="520399"/>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343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651969"/>
          </a:xfrm>
          <a:solidFill>
            <a:schemeClr val="accent1"/>
          </a:solidFill>
          <a:ln>
            <a:solidFill>
              <a:schemeClr val="accent1"/>
            </a:solidFill>
          </a:ln>
        </p:spPr>
        <p:txBody>
          <a:bodyPr>
            <a:normAutofit fontScale="90000"/>
          </a:bodyPr>
          <a:lstStyle/>
          <a:p>
            <a:pPr algn="l"/>
            <a:r>
              <a:rPr lang="en-UK" sz="4000" b="1" dirty="0">
                <a:solidFill>
                  <a:schemeClr val="bg1"/>
                </a:solidFill>
                <a:latin typeface="Arial" panose="020B0604020202020204" pitchFamily="34" charset="0"/>
                <a:cs typeface="Arial" panose="020B0604020202020204" pitchFamily="34" charset="0"/>
              </a:rPr>
              <a:t>Lesson review: </a:t>
            </a:r>
            <a:br>
              <a:rPr lang="en-UK"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Work with equivalent fractions, decimals and percentages Level 1</a:t>
            </a:r>
            <a:endParaRPr lang="en-GB" sz="4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AAEF5-C690-5D4B-B5C7-510283CCFE4D}" type="slidenum">
              <a:rPr kumimoji="0" lang="en-UK"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K"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ubtitle 2">
            <a:extLst>
              <a:ext uri="{FF2B5EF4-FFF2-40B4-BE49-F238E27FC236}">
                <a16:creationId xmlns:a16="http://schemas.microsoft.com/office/drawing/2014/main" id="{4A6E6B01-D6D4-4632-81FA-2B8297A43750}"/>
              </a:ext>
            </a:extLst>
          </p:cNvPr>
          <p:cNvSpPr txBox="1">
            <a:spLocks/>
          </p:cNvSpPr>
          <p:nvPr/>
        </p:nvSpPr>
        <p:spPr>
          <a:xfrm>
            <a:off x="1419497" y="2298815"/>
            <a:ext cx="9144000" cy="2733675"/>
          </a:xfrm>
          <a:prstGeom prst="rect">
            <a:avLst/>
          </a:prstGeom>
          <a:ln w="38100">
            <a:solidFill>
              <a:schemeClr val="accent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100"/>
              </a:lnSpc>
              <a:spcAft>
                <a:spcPts val="600"/>
              </a:spcAft>
              <a:buNone/>
            </a:pPr>
            <a:r>
              <a:rPr lang="en-GB" b="1" dirty="0">
                <a:solidFill>
                  <a:schemeClr val="accent1"/>
                </a:solidFill>
                <a:latin typeface="Arial" panose="020B0604020202020204" pitchFamily="34" charset="0"/>
                <a:cs typeface="Arial" panose="020B0604020202020204" pitchFamily="34" charset="0"/>
              </a:rPr>
              <a:t>Objectives</a:t>
            </a:r>
            <a:endParaRPr lang="en-GB" sz="2600" dirty="0">
              <a:solidFill>
                <a:schemeClr val="accent1"/>
              </a:solidFill>
              <a:latin typeface="Arial" panose="020B0604020202020204" pitchFamily="34" charset="0"/>
              <a:cs typeface="Arial" panose="020B0604020202020204" pitchFamily="34" charset="0"/>
            </a:endParaRPr>
          </a:p>
          <a:p>
            <a:pPr marL="342900" indent="-342900" algn="l">
              <a:lnSpc>
                <a:spcPts val="3100"/>
              </a:lnSpc>
              <a:spcBef>
                <a:spcPts val="0"/>
              </a:spcBef>
              <a:spcAft>
                <a:spcPts val="600"/>
              </a:spcAft>
              <a:buFont typeface="Arial" panose="020B0604020202020204" pitchFamily="34" charset="0"/>
              <a:buChar char="•"/>
            </a:pPr>
            <a:r>
              <a:rPr lang="en-GB" sz="2800" kern="0" dirty="0">
                <a:latin typeface="Arial" panose="020B0604020202020204" pitchFamily="34" charset="0"/>
                <a:cs typeface="Arial" panose="020B0604020202020204" pitchFamily="34" charset="0"/>
              </a:rPr>
              <a:t>Convert between a decimal and fraction and percentage where the denominator is a factor of 10 or 100</a:t>
            </a:r>
          </a:p>
          <a:p>
            <a:pPr marL="342900" indent="-342900" algn="l">
              <a:lnSpc>
                <a:spcPts val="3100"/>
              </a:lnSpc>
              <a:spcBef>
                <a:spcPts val="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Understand and use equivalences between common fractions, decimals and percentages (FDP)</a:t>
            </a:r>
            <a:endParaRPr lang="en-GB" sz="2800" kern="0" dirty="0">
              <a:solidFill>
                <a:sysClr val="windowText" lastClr="000000"/>
              </a:solidFill>
              <a:latin typeface="Arial" panose="020B0604020202020204" pitchFamily="34" charset="0"/>
              <a:cs typeface="Arial" panose="020B0604020202020204" pitchFamily="34" charset="0"/>
            </a:endParaRPr>
          </a:p>
          <a:p>
            <a:pPr marL="342900" indent="-342900" algn="l">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Order FDP amounts by understanding place value </a:t>
            </a:r>
          </a:p>
        </p:txBody>
      </p:sp>
      <p:sp>
        <p:nvSpPr>
          <p:cNvPr id="8" name="Subtitle 2">
            <a:extLst>
              <a:ext uri="{FF2B5EF4-FFF2-40B4-BE49-F238E27FC236}">
                <a16:creationId xmlns:a16="http://schemas.microsoft.com/office/drawing/2014/main" id="{A39C226E-61A2-F88F-4E67-100BC9F97BAF}"/>
              </a:ext>
            </a:extLst>
          </p:cNvPr>
          <p:cNvSpPr txBox="1">
            <a:spLocks/>
          </p:cNvSpPr>
          <p:nvPr/>
        </p:nvSpPr>
        <p:spPr>
          <a:xfrm>
            <a:off x="1419497" y="5245915"/>
            <a:ext cx="9558936" cy="1080077"/>
          </a:xfrm>
          <a:prstGeom prst="rect">
            <a:avLst/>
          </a:prstGeom>
          <a:ln w="38100">
            <a:noFill/>
          </a:ln>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Suggested further steps/areas to work on</a:t>
            </a:r>
          </a:p>
          <a:p>
            <a:pPr marL="231775" indent="-231775" algn="l">
              <a:lnSpc>
                <a:spcPts val="3100"/>
              </a:lnSpc>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Fraction, decimal and percentage equivalence in shapes</a:t>
            </a:r>
          </a:p>
        </p:txBody>
      </p:sp>
    </p:spTree>
    <p:extLst>
      <p:ext uri="{BB962C8B-B14F-4D97-AF65-F5344CB8AC3E}">
        <p14:creationId xmlns:p14="http://schemas.microsoft.com/office/powerpoint/2010/main" val="1401979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27</a:t>
            </a:fld>
            <a:endParaRPr lang="en-US" dirty="0"/>
          </a:p>
        </p:txBody>
      </p:sp>
      <p:sp>
        <p:nvSpPr>
          <p:cNvPr id="2" name="Title 1">
            <a:extLst>
              <a:ext uri="{FF2B5EF4-FFF2-40B4-BE49-F238E27FC236}">
                <a16:creationId xmlns:a16="http://schemas.microsoft.com/office/drawing/2014/main" id="{71B8AF66-BDEC-4533-9866-E930CF55A033}"/>
              </a:ext>
            </a:extLst>
          </p:cNvPr>
          <p:cNvSpPr>
            <a:spLocks noGrp="1"/>
          </p:cNvSpPr>
          <p:nvPr>
            <p:ph type="ctrTitle" idx="4294967295"/>
          </p:nvPr>
        </p:nvSpPr>
        <p:spPr>
          <a:xfrm>
            <a:off x="1797269" y="1466850"/>
            <a:ext cx="9144000" cy="1322388"/>
          </a:xfrm>
          <a:prstGeom prst="rect">
            <a:avLst/>
          </a:prstGeo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11: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4294967295"/>
          </p:nvPr>
        </p:nvSpPr>
        <p:spPr>
          <a:xfrm>
            <a:off x="1797269" y="3048000"/>
            <a:ext cx="9144000" cy="2794000"/>
          </a:xfrm>
          <a:prstGeom prst="rect">
            <a:avLst/>
          </a:prstGeom>
          <a:solidFill>
            <a:schemeClr val="bg1"/>
          </a:solidFill>
          <a:ln w="38100">
            <a:solidFill>
              <a:schemeClr val="accent1"/>
            </a:solidFill>
          </a:ln>
        </p:spPr>
        <p:txBody>
          <a:bodyPr>
            <a:normAutofit/>
          </a:bodyPr>
          <a:lstStyle/>
          <a:p>
            <a:pPr marL="0" indent="0" algn="l">
              <a:lnSpc>
                <a:spcPct val="120000"/>
              </a:lnSpc>
              <a:spcBef>
                <a:spcPts val="0"/>
              </a:spcBef>
              <a:buNone/>
            </a:pPr>
            <a:r>
              <a:rPr kumimoji="0" lang="en-US" sz="2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marL="0" indent="0">
              <a:lnSpc>
                <a:spcPct val="120000"/>
              </a:lnSpc>
              <a:spcBef>
                <a:spcPts val="0"/>
              </a:spcBef>
              <a:buNone/>
            </a:pPr>
            <a:r>
              <a:rPr lang="en-GB" sz="2200" dirty="0">
                <a:effectLst/>
                <a:latin typeface="Arial" panose="020B0604020202020204" pitchFamily="34" charset="0"/>
                <a:ea typeface="Times New Roman" panose="02020603050405020304" pitchFamily="18" charset="0"/>
                <a:cs typeface="Arial" panose="020B0604020202020204" pitchFamily="34" charset="0"/>
              </a:rPr>
              <a:t>Pearson Edexcel Functional Skills, Past Paper 3 - Mathematics Level 1 (Calculator) PMAT1/C03 Question 7a, Pearson Edexcel Functional Skills, Past Paper 3 - Mathematics Level 1 (Calculator) PMAT1/C03 Question 3a, Pearson Edexcel Functional Skills, Practice Paper 1 - Mathematics Level 1 (Calculator) PRACL1/C01 Question 7</a:t>
            </a:r>
          </a:p>
          <a:p>
            <a:pPr marL="0" indent="0" algn="l">
              <a:lnSpc>
                <a:spcPct val="120000"/>
              </a:lnSpc>
              <a:spcBef>
                <a:spcPts val="0"/>
              </a:spcBef>
              <a:buNone/>
            </a:pPr>
            <a:endPar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marL="0" indent="0" algn="l">
              <a:lnSpc>
                <a:spcPts val="3100"/>
              </a:lnSpc>
              <a:spcAft>
                <a:spcPts val="600"/>
              </a:spcAft>
              <a:buNone/>
            </a:pPr>
            <a:endParaRPr lang="en-GB" sz="11200"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pic>
        <p:nvPicPr>
          <p:cNvPr id="9" name="Picture 8" descr="Text&#10;&#10;Description automatically generated">
            <a:extLst>
              <a:ext uri="{FF2B5EF4-FFF2-40B4-BE49-F238E27FC236}">
                <a16:creationId xmlns:a16="http://schemas.microsoft.com/office/drawing/2014/main" id="{ABBF48FB-A223-49D1-8128-CBB0CFABC2B3}"/>
              </a:ext>
            </a:extLst>
          </p:cNvPr>
          <p:cNvPicPr>
            <a:picLocks noChangeAspect="1"/>
          </p:cNvPicPr>
          <p:nvPr/>
        </p:nvPicPr>
        <p:blipFill>
          <a:blip r:embed="rId4"/>
          <a:stretch>
            <a:fillRect/>
          </a:stretch>
        </p:blipFill>
        <p:spPr>
          <a:xfrm>
            <a:off x="291691" y="262672"/>
            <a:ext cx="3897745" cy="638948"/>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98EBE4D5-B103-5FD8-FBE0-CD4B00B030FE}"/>
              </a:ext>
            </a:extLst>
          </p:cNvPr>
          <p:cNvPicPr>
            <a:picLocks noChangeAspect="1"/>
          </p:cNvPicPr>
          <p:nvPr/>
        </p:nvPicPr>
        <p:blipFill>
          <a:blip r:embed="rId5"/>
          <a:stretch>
            <a:fillRect/>
          </a:stretch>
        </p:blipFill>
        <p:spPr>
          <a:xfrm>
            <a:off x="5459601" y="105186"/>
            <a:ext cx="2123825" cy="796434"/>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976438" y="136525"/>
            <a:ext cx="10215562" cy="1017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Matching fractions, decimals and percentages </a:t>
            </a:r>
          </a:p>
        </p:txBody>
      </p:sp>
      <p:pic>
        <p:nvPicPr>
          <p:cNvPr id="34" name="Picture 33"/>
          <p:cNvPicPr>
            <a:picLocks noChangeAspect="1"/>
          </p:cNvPicPr>
          <p:nvPr/>
        </p:nvPicPr>
        <p:blipFill>
          <a:blip r:embed="rId3"/>
          <a:stretch>
            <a:fillRect/>
          </a:stretch>
        </p:blipFill>
        <p:spPr>
          <a:xfrm>
            <a:off x="5509113" y="1504053"/>
            <a:ext cx="5200650" cy="4676775"/>
          </a:xfrm>
          <a:prstGeom prst="rect">
            <a:avLst/>
          </a:prstGeom>
        </p:spPr>
      </p:pic>
      <p:sp>
        <p:nvSpPr>
          <p:cNvPr id="8" name="TextBox 7">
            <a:extLst>
              <a:ext uri="{FF2B5EF4-FFF2-40B4-BE49-F238E27FC236}">
                <a16:creationId xmlns:a16="http://schemas.microsoft.com/office/drawing/2014/main" id="{2CFFF050-5FD9-4D0A-8A72-680005AE915C}"/>
              </a:ext>
            </a:extLst>
          </p:cNvPr>
          <p:cNvSpPr txBox="1"/>
          <p:nvPr/>
        </p:nvSpPr>
        <p:spPr>
          <a:xfrm>
            <a:off x="796585" y="2746180"/>
            <a:ext cx="4591077" cy="1060230"/>
          </a:xfrm>
          <a:prstGeom prst="rect">
            <a:avLst/>
          </a:prstGeom>
          <a:noFill/>
        </p:spPr>
        <p:txBody>
          <a:bodyPr vert="horz" wrap="square" lIns="74615" tIns="37308" rIns="74615" bIns="37308" rtlCol="0">
            <a:spAutoFit/>
          </a:bodyPr>
          <a:lstStyle/>
          <a:p>
            <a:pPr algn="ctr"/>
            <a:r>
              <a:rPr lang="en-GB" sz="3200" dirty="0">
                <a:solidFill>
                  <a:srgbClr val="000000"/>
                </a:solidFill>
                <a:latin typeface="Arial" panose="020B0604020202020204" pitchFamily="34" charset="0"/>
                <a:cs typeface="Arial" panose="020B0604020202020204" pitchFamily="34" charset="0"/>
              </a:rPr>
              <a:t>What fraction does the coloured part represent?</a:t>
            </a:r>
          </a:p>
        </p:txBody>
      </p:sp>
      <p:grpSp>
        <p:nvGrpSpPr>
          <p:cNvPr id="2" name="Group 1">
            <a:extLst>
              <a:ext uri="{FF2B5EF4-FFF2-40B4-BE49-F238E27FC236}">
                <a16:creationId xmlns:a16="http://schemas.microsoft.com/office/drawing/2014/main" id="{4C1F49D8-B918-A212-D4DD-F21D660D92A0}"/>
              </a:ext>
            </a:extLst>
          </p:cNvPr>
          <p:cNvGrpSpPr/>
          <p:nvPr/>
        </p:nvGrpSpPr>
        <p:grpSpPr>
          <a:xfrm>
            <a:off x="0" y="0"/>
            <a:ext cx="2095417" cy="1923564"/>
            <a:chOff x="0" y="0"/>
            <a:chExt cx="2095417" cy="1923564"/>
          </a:xfrm>
        </p:grpSpPr>
        <p:sp>
          <p:nvSpPr>
            <p:cNvPr id="3" name="Isosceles Triangle 2">
              <a:extLst>
                <a:ext uri="{FF2B5EF4-FFF2-40B4-BE49-F238E27FC236}">
                  <a16:creationId xmlns:a16="http://schemas.microsoft.com/office/drawing/2014/main" id="{52994B9D-E421-EAE0-4B0D-1CD2D72BB87E}"/>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0AA632F-6BB6-3320-E735-555563E0FB46}"/>
                </a:ext>
              </a:extLst>
            </p:cNvPr>
            <p:cNvSpPr txBox="1"/>
            <p:nvPr/>
          </p:nvSpPr>
          <p:spPr>
            <a:xfrm>
              <a:off x="0" y="123231"/>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118381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pic>
        <p:nvPicPr>
          <p:cNvPr id="2" name="Picture 1"/>
          <p:cNvPicPr>
            <a:picLocks noChangeAspect="1"/>
          </p:cNvPicPr>
          <p:nvPr/>
        </p:nvPicPr>
        <p:blipFill>
          <a:blip r:embed="rId3"/>
          <a:stretch>
            <a:fillRect/>
          </a:stretch>
        </p:blipFill>
        <p:spPr>
          <a:xfrm>
            <a:off x="5640699" y="1495244"/>
            <a:ext cx="5153025" cy="4714875"/>
          </a:xfrm>
          <a:prstGeom prst="rect">
            <a:avLst/>
          </a:prstGeom>
        </p:spPr>
      </p:pic>
      <p:sp>
        <p:nvSpPr>
          <p:cNvPr id="8" name="TextBox 7">
            <a:extLst>
              <a:ext uri="{FF2B5EF4-FFF2-40B4-BE49-F238E27FC236}">
                <a16:creationId xmlns:a16="http://schemas.microsoft.com/office/drawing/2014/main" id="{A4BB4D90-B41F-4E87-AC0D-4D46EB089462}"/>
              </a:ext>
            </a:extLst>
          </p:cNvPr>
          <p:cNvSpPr txBox="1"/>
          <p:nvPr/>
        </p:nvSpPr>
        <p:spPr>
          <a:xfrm>
            <a:off x="1049622" y="1904437"/>
            <a:ext cx="4591077" cy="3522442"/>
          </a:xfrm>
          <a:prstGeom prst="rect">
            <a:avLst/>
          </a:prstGeom>
          <a:noFill/>
        </p:spPr>
        <p:txBody>
          <a:bodyPr vert="horz" wrap="square" lIns="74615" tIns="37308" rIns="74615" bIns="37308" rtlCol="0">
            <a:spAutoFit/>
          </a:bodyPr>
          <a:lstStyle/>
          <a:p>
            <a:pPr marL="457200" indent="-457200">
              <a:buFont typeface="Arial" panose="020B0604020202020204" pitchFamily="34" charset="0"/>
              <a:buChar char="•"/>
            </a:pPr>
            <a:r>
              <a:rPr lang="en-GB" sz="3200" dirty="0">
                <a:solidFill>
                  <a:srgbClr val="000000"/>
                </a:solidFill>
                <a:latin typeface="Arial" panose="020B0604020202020204" pitchFamily="34" charset="0"/>
                <a:cs typeface="Arial" panose="020B0604020202020204" pitchFamily="34" charset="0"/>
              </a:rPr>
              <a:t>What fraction does the coloured part represent? </a:t>
            </a:r>
          </a:p>
          <a:p>
            <a:pPr marL="457200" indent="-457200">
              <a:buFont typeface="Arial" panose="020B0604020202020204" pitchFamily="34" charset="0"/>
              <a:buChar char="•"/>
            </a:pPr>
            <a:endParaRPr lang="en-GB" sz="32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3200" dirty="0">
                <a:solidFill>
                  <a:srgbClr val="000000"/>
                </a:solidFill>
                <a:latin typeface="Arial" panose="020B0604020202020204" pitchFamily="34" charset="0"/>
                <a:cs typeface="Arial" panose="020B0604020202020204" pitchFamily="34" charset="0"/>
              </a:rPr>
              <a:t>What are some equivalent fractions for your answer?</a:t>
            </a:r>
          </a:p>
        </p:txBody>
      </p:sp>
      <p:grpSp>
        <p:nvGrpSpPr>
          <p:cNvPr id="6" name="Group 5">
            <a:extLst>
              <a:ext uri="{FF2B5EF4-FFF2-40B4-BE49-F238E27FC236}">
                <a16:creationId xmlns:a16="http://schemas.microsoft.com/office/drawing/2014/main" id="{91DC785E-7D82-1D6D-819F-CD18CCF26A8D}"/>
              </a:ext>
            </a:extLst>
          </p:cNvPr>
          <p:cNvGrpSpPr/>
          <p:nvPr/>
        </p:nvGrpSpPr>
        <p:grpSpPr>
          <a:xfrm>
            <a:off x="0" y="0"/>
            <a:ext cx="2095417" cy="1923564"/>
            <a:chOff x="0" y="0"/>
            <a:chExt cx="2095417" cy="1923564"/>
          </a:xfrm>
        </p:grpSpPr>
        <p:sp>
          <p:nvSpPr>
            <p:cNvPr id="12" name="Isosceles Triangle 11">
              <a:extLst>
                <a:ext uri="{FF2B5EF4-FFF2-40B4-BE49-F238E27FC236}">
                  <a16:creationId xmlns:a16="http://schemas.microsoft.com/office/drawing/2014/main" id="{5CF7945B-E272-A19C-4D49-63150D461B91}"/>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CD27DF8-73D7-ED55-EFFD-316E5F5C0D66}"/>
                </a:ext>
              </a:extLst>
            </p:cNvPr>
            <p:cNvSpPr txBox="1"/>
            <p:nvPr/>
          </p:nvSpPr>
          <p:spPr>
            <a:xfrm>
              <a:off x="0" y="123231"/>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14" name="Title 1">
            <a:extLst>
              <a:ext uri="{FF2B5EF4-FFF2-40B4-BE49-F238E27FC236}">
                <a16:creationId xmlns:a16="http://schemas.microsoft.com/office/drawing/2014/main" id="{F281189B-8ABC-4432-68BB-4BB1C6B70439}"/>
              </a:ext>
            </a:extLst>
          </p:cNvPr>
          <p:cNvSpPr txBox="1">
            <a:spLocks/>
          </p:cNvSpPr>
          <p:nvPr/>
        </p:nvSpPr>
        <p:spPr>
          <a:xfrm>
            <a:off x="1976438" y="136525"/>
            <a:ext cx="9154017" cy="1017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1"/>
                </a:solidFill>
                <a:latin typeface="Arial" panose="020B0604020202020204" pitchFamily="34" charset="0"/>
                <a:cs typeface="Arial" panose="020B0604020202020204" pitchFamily="34" charset="0"/>
              </a:rPr>
              <a:t>Matching Fractions, Decimals and Percentages </a:t>
            </a:r>
          </a:p>
        </p:txBody>
      </p:sp>
    </p:spTree>
    <p:extLst>
      <p:ext uri="{BB962C8B-B14F-4D97-AF65-F5344CB8AC3E}">
        <p14:creationId xmlns:p14="http://schemas.microsoft.com/office/powerpoint/2010/main" val="3803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569992" y="121202"/>
            <a:ext cx="10298430" cy="1017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600" b="1" dirty="0">
                <a:solidFill>
                  <a:schemeClr val="accent1"/>
                </a:solidFill>
                <a:latin typeface="Arial" panose="020B0604020202020204" pitchFamily="34" charset="0"/>
                <a:cs typeface="Arial" panose="020B0604020202020204" pitchFamily="34" charset="0"/>
              </a:rPr>
              <a:t>Matching fractions, decimals and percentages </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pSp>
        <p:nvGrpSpPr>
          <p:cNvPr id="7" name="Group 6">
            <a:extLst>
              <a:ext uri="{FF2B5EF4-FFF2-40B4-BE49-F238E27FC236}">
                <a16:creationId xmlns:a16="http://schemas.microsoft.com/office/drawing/2014/main" id="{9AA1E233-35E3-FD68-4EF1-472B91CD23A0}"/>
              </a:ext>
            </a:extLst>
          </p:cNvPr>
          <p:cNvGrpSpPr/>
          <p:nvPr/>
        </p:nvGrpSpPr>
        <p:grpSpPr>
          <a:xfrm>
            <a:off x="0" y="0"/>
            <a:ext cx="2095417" cy="1923564"/>
            <a:chOff x="0" y="0"/>
            <a:chExt cx="2095417" cy="1923564"/>
          </a:xfrm>
        </p:grpSpPr>
        <p:sp>
          <p:nvSpPr>
            <p:cNvPr id="3" name="Isosceles Triangle 2">
              <a:extLst>
                <a:ext uri="{FF2B5EF4-FFF2-40B4-BE49-F238E27FC236}">
                  <a16:creationId xmlns:a16="http://schemas.microsoft.com/office/drawing/2014/main" id="{027B7D6F-8B28-A809-B3F8-03C46A44DF54}"/>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86576D8A-D100-4E65-162A-64C8C368911F}"/>
                </a:ext>
              </a:extLst>
            </p:cNvPr>
            <p:cNvSpPr txBox="1"/>
            <p:nvPr/>
          </p:nvSpPr>
          <p:spPr>
            <a:xfrm>
              <a:off x="0" y="123231"/>
              <a:ext cx="1593170"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DISCUSS</a:t>
              </a:r>
            </a:p>
          </p:txBody>
        </p:sp>
      </p:grpSp>
      <p:cxnSp>
        <p:nvCxnSpPr>
          <p:cNvPr id="2" name="Straight Connector 1">
            <a:extLst>
              <a:ext uri="{FF2B5EF4-FFF2-40B4-BE49-F238E27FC236}">
                <a16:creationId xmlns:a16="http://schemas.microsoft.com/office/drawing/2014/main" id="{84C62057-6481-4BC5-CBB1-E0379FB8D6EE}"/>
              </a:ext>
            </a:extLst>
          </p:cNvPr>
          <p:cNvCxnSpPr/>
          <p:nvPr/>
        </p:nvCxnSpPr>
        <p:spPr>
          <a:xfrm flipV="1">
            <a:off x="5093303" y="3429000"/>
            <a:ext cx="1392409" cy="473439"/>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713E90F-4239-7090-16E6-D2A68D8B842F}"/>
              </a:ext>
            </a:extLst>
          </p:cNvPr>
          <p:cNvSpPr txBox="1"/>
          <p:nvPr/>
        </p:nvSpPr>
        <p:spPr>
          <a:xfrm>
            <a:off x="876300" y="3618545"/>
            <a:ext cx="4591077" cy="567787"/>
          </a:xfrm>
          <a:prstGeom prst="rect">
            <a:avLst/>
          </a:prstGeom>
          <a:noFill/>
        </p:spPr>
        <p:txBody>
          <a:bodyPr vert="horz" wrap="square" lIns="74615" tIns="37308" rIns="74615" bIns="3730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What fraction is this?</a:t>
            </a:r>
          </a:p>
        </p:txBody>
      </p:sp>
      <p:pic>
        <p:nvPicPr>
          <p:cNvPr id="8" name="Picture 7">
            <a:extLst>
              <a:ext uri="{FF2B5EF4-FFF2-40B4-BE49-F238E27FC236}">
                <a16:creationId xmlns:a16="http://schemas.microsoft.com/office/drawing/2014/main" id="{17A62FC8-49E9-F13D-FCEF-2221F99A670E}"/>
              </a:ext>
            </a:extLst>
          </p:cNvPr>
          <p:cNvPicPr>
            <a:picLocks noChangeAspect="1"/>
          </p:cNvPicPr>
          <p:nvPr/>
        </p:nvPicPr>
        <p:blipFill>
          <a:blip r:embed="rId3"/>
          <a:stretch>
            <a:fillRect/>
          </a:stretch>
        </p:blipFill>
        <p:spPr>
          <a:xfrm>
            <a:off x="6719207" y="1346381"/>
            <a:ext cx="4762500" cy="4638675"/>
          </a:xfrm>
          <a:prstGeom prst="rect">
            <a:avLst/>
          </a:prstGeom>
        </p:spPr>
      </p:pic>
    </p:spTree>
    <p:extLst>
      <p:ext uri="{BB962C8B-B14F-4D97-AF65-F5344CB8AC3E}">
        <p14:creationId xmlns:p14="http://schemas.microsoft.com/office/powerpoint/2010/main" val="405473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650157" y="163758"/>
            <a:ext cx="7150735" cy="1017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Which of these are true? </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3" name="Rectangle 12">
            <a:extLst>
              <a:ext uri="{FF2B5EF4-FFF2-40B4-BE49-F238E27FC236}">
                <a16:creationId xmlns:a16="http://schemas.microsoft.com/office/drawing/2014/main" id="{0DCF3653-1BDB-4B23-9741-D25801D2856A}"/>
              </a:ext>
            </a:extLst>
          </p:cNvPr>
          <p:cNvSpPr/>
          <p:nvPr/>
        </p:nvSpPr>
        <p:spPr>
          <a:xfrm>
            <a:off x="2846740" y="5298084"/>
            <a:ext cx="6876178" cy="954107"/>
          </a:xfrm>
          <a:prstGeom prst="rect">
            <a:avLst/>
          </a:prstGeom>
        </p:spPr>
        <p:txBody>
          <a:bodyPr wrap="none">
            <a:spAutoFit/>
          </a:bodyPr>
          <a:lstStyle/>
          <a:p>
            <a:pPr algn="ctr"/>
            <a:r>
              <a:rPr lang="en-GB" sz="2800" dirty="0">
                <a:latin typeface="Arial" panose="020B0604020202020204" pitchFamily="34" charset="0"/>
                <a:cs typeface="Arial" panose="020B0604020202020204" pitchFamily="34" charset="0"/>
              </a:rPr>
              <a:t>Which of these are true?</a:t>
            </a:r>
          </a:p>
          <a:p>
            <a:pPr algn="ctr"/>
            <a:r>
              <a:rPr lang="en-GB" sz="2800" dirty="0">
                <a:latin typeface="Arial" panose="020B0604020202020204" pitchFamily="34" charset="0"/>
                <a:cs typeface="Arial" panose="020B0604020202020204" pitchFamily="34" charset="0"/>
              </a:rPr>
              <a:t>Explain why, using diagrams or otherwise.</a:t>
            </a:r>
          </a:p>
        </p:txBody>
      </p:sp>
      <p:sp>
        <p:nvSpPr>
          <p:cNvPr id="15" name="Rounded Rectangle 6">
            <a:extLst>
              <a:ext uri="{FF2B5EF4-FFF2-40B4-BE49-F238E27FC236}">
                <a16:creationId xmlns:a16="http://schemas.microsoft.com/office/drawing/2014/main" id="{0AE5830F-DF27-4A44-8B52-990F6F795B25}"/>
              </a:ext>
            </a:extLst>
          </p:cNvPr>
          <p:cNvSpPr/>
          <p:nvPr/>
        </p:nvSpPr>
        <p:spPr>
          <a:xfrm>
            <a:off x="1900130" y="1223666"/>
            <a:ext cx="3183294" cy="16219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16" name="TextBox 3">
                <a:extLst>
                  <a:ext uri="{FF2B5EF4-FFF2-40B4-BE49-F238E27FC236}">
                    <a16:creationId xmlns:a16="http://schemas.microsoft.com/office/drawing/2014/main" id="{D3782BDE-1C2F-47CF-9A12-0537197D9EE7}"/>
                  </a:ext>
                </a:extLst>
              </p:cNvPr>
              <p:cNvSpPr txBox="1"/>
              <p:nvPr/>
            </p:nvSpPr>
            <p:spPr>
              <a:xfrm>
                <a:off x="2362856" y="1328905"/>
                <a:ext cx="483884" cy="1359988"/>
              </a:xfrm>
              <a:prstGeom prst="rect">
                <a:avLst/>
              </a:prstGeom>
              <a:solidFill>
                <a:schemeClr val="accent1">
                  <a:lumMod val="40000"/>
                  <a:lumOff val="60000"/>
                </a:schemeClr>
              </a:solid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US" sz="4400" b="0" i="1" smtClean="0">
                              <a:latin typeface="Cambria Math" panose="02040503050406030204" pitchFamily="18" charset="0"/>
                            </a:rPr>
                            <m:t>1</m:t>
                          </m:r>
                        </m:num>
                        <m:den>
                          <m:r>
                            <a:rPr lang="en-US" sz="4400" b="0" i="1" smtClean="0">
                              <a:latin typeface="Cambria Math" panose="02040503050406030204" pitchFamily="18" charset="0"/>
                            </a:rPr>
                            <m:t>2</m:t>
                          </m:r>
                        </m:den>
                      </m:f>
                    </m:oMath>
                  </m:oMathPara>
                </a14:m>
                <a:endParaRPr lang="en-GB" sz="4400" dirty="0"/>
              </a:p>
            </p:txBody>
          </p:sp>
        </mc:Choice>
        <mc:Fallback xmlns="">
          <p:sp>
            <p:nvSpPr>
              <p:cNvPr id="16" name="TextBox 3">
                <a:extLst>
                  <a:ext uri="{FF2B5EF4-FFF2-40B4-BE49-F238E27FC236}">
                    <a16:creationId xmlns:a16="http://schemas.microsoft.com/office/drawing/2014/main" id="{D3782BDE-1C2F-47CF-9A12-0537197D9EE7}"/>
                  </a:ext>
                </a:extLst>
              </p:cNvPr>
              <p:cNvSpPr txBox="1">
                <a:spLocks noRot="1" noChangeAspect="1" noMove="1" noResize="1" noEditPoints="1" noAdjustHandles="1" noChangeArrowheads="1" noChangeShapeType="1" noTextEdit="1"/>
              </p:cNvSpPr>
              <p:nvPr/>
            </p:nvSpPr>
            <p:spPr>
              <a:xfrm>
                <a:off x="2362856" y="1328905"/>
                <a:ext cx="483884" cy="1359988"/>
              </a:xfrm>
              <a:prstGeom prst="rect">
                <a:avLst/>
              </a:prstGeom>
              <a:blipFill>
                <a:blip r:embed="rId3"/>
                <a:stretch>
                  <a:fillRect/>
                </a:stretch>
              </a:blipFill>
              <a:ln>
                <a:noFill/>
              </a:ln>
            </p:spPr>
            <p:txBody>
              <a:bodyPr/>
              <a:lstStyle/>
              <a:p>
                <a:r>
                  <a:rPr lang="en-SG">
                    <a:noFill/>
                  </a:rPr>
                  <a:t> </a:t>
                </a:r>
              </a:p>
            </p:txBody>
          </p:sp>
        </mc:Fallback>
      </mc:AlternateContent>
      <p:sp>
        <p:nvSpPr>
          <p:cNvPr id="17" name="TextBox 16">
            <a:extLst>
              <a:ext uri="{FF2B5EF4-FFF2-40B4-BE49-F238E27FC236}">
                <a16:creationId xmlns:a16="http://schemas.microsoft.com/office/drawing/2014/main" id="{4B9B0A2C-2666-4E13-9770-833CD9C64E9A}"/>
              </a:ext>
            </a:extLst>
          </p:cNvPr>
          <p:cNvSpPr txBox="1"/>
          <p:nvPr/>
        </p:nvSpPr>
        <p:spPr>
          <a:xfrm>
            <a:off x="2947753" y="1581550"/>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mc:AlternateContent xmlns:mc="http://schemas.openxmlformats.org/markup-compatibility/2006" xmlns:a14="http://schemas.microsoft.com/office/drawing/2010/main">
        <mc:Choice Requires="a14">
          <p:sp>
            <p:nvSpPr>
              <p:cNvPr id="20" name="TextBox 3">
                <a:extLst>
                  <a:ext uri="{FF2B5EF4-FFF2-40B4-BE49-F238E27FC236}">
                    <a16:creationId xmlns:a16="http://schemas.microsoft.com/office/drawing/2014/main" id="{22543C0B-F8CA-452D-B67E-9326627C48CF}"/>
                  </a:ext>
                </a:extLst>
              </p:cNvPr>
              <p:cNvSpPr txBox="1"/>
              <p:nvPr/>
            </p:nvSpPr>
            <p:spPr>
              <a:xfrm>
                <a:off x="3414459" y="1649912"/>
                <a:ext cx="1127205" cy="769441"/>
              </a:xfrm>
              <a:prstGeom prst="rect">
                <a:avLst/>
              </a:prstGeom>
              <a:solidFill>
                <a:schemeClr val="accent1">
                  <a:lumMod val="40000"/>
                  <a:lumOff val="60000"/>
                </a:schemeClr>
              </a:solid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rPr>
                        <m:t>5</m:t>
                      </m:r>
                      <m:r>
                        <a:rPr lang="en-US" sz="4400" b="0" i="1" smtClean="0">
                          <a:latin typeface="Cambria Math" panose="02040503050406030204" pitchFamily="18" charset="0"/>
                        </a:rPr>
                        <m:t>0%</m:t>
                      </m:r>
                    </m:oMath>
                  </m:oMathPara>
                </a14:m>
                <a:endParaRPr lang="en-GB" sz="4400" dirty="0"/>
              </a:p>
            </p:txBody>
          </p:sp>
        </mc:Choice>
        <mc:Fallback xmlns="">
          <p:sp>
            <p:nvSpPr>
              <p:cNvPr id="20" name="TextBox 3">
                <a:extLst>
                  <a:ext uri="{FF2B5EF4-FFF2-40B4-BE49-F238E27FC236}">
                    <a16:creationId xmlns:a16="http://schemas.microsoft.com/office/drawing/2014/main" id="{22543C0B-F8CA-452D-B67E-9326627C48CF}"/>
                  </a:ext>
                </a:extLst>
              </p:cNvPr>
              <p:cNvSpPr txBox="1">
                <a:spLocks noRot="1" noChangeAspect="1" noMove="1" noResize="1" noEditPoints="1" noAdjustHandles="1" noChangeArrowheads="1" noChangeShapeType="1" noTextEdit="1"/>
              </p:cNvSpPr>
              <p:nvPr/>
            </p:nvSpPr>
            <p:spPr>
              <a:xfrm>
                <a:off x="3414459" y="1649912"/>
                <a:ext cx="1127205" cy="769441"/>
              </a:xfrm>
              <a:prstGeom prst="rect">
                <a:avLst/>
              </a:prstGeom>
              <a:blipFill>
                <a:blip r:embed="rId4"/>
                <a:stretch>
                  <a:fillRect r="-5405"/>
                </a:stretch>
              </a:blipFill>
              <a:ln>
                <a:noFill/>
              </a:ln>
            </p:spPr>
            <p:txBody>
              <a:bodyPr/>
              <a:lstStyle/>
              <a:p>
                <a:r>
                  <a:rPr lang="en-SG">
                    <a:noFill/>
                  </a:rPr>
                  <a:t> </a:t>
                </a:r>
              </a:p>
            </p:txBody>
          </p:sp>
        </mc:Fallback>
      </mc:AlternateContent>
      <p:grpSp>
        <p:nvGrpSpPr>
          <p:cNvPr id="29" name="Group 28">
            <a:extLst>
              <a:ext uri="{FF2B5EF4-FFF2-40B4-BE49-F238E27FC236}">
                <a16:creationId xmlns:a16="http://schemas.microsoft.com/office/drawing/2014/main" id="{1D34E99D-A2B1-4C40-8A3B-8AE277E5DDDC}"/>
              </a:ext>
            </a:extLst>
          </p:cNvPr>
          <p:cNvGrpSpPr/>
          <p:nvPr/>
        </p:nvGrpSpPr>
        <p:grpSpPr>
          <a:xfrm>
            <a:off x="1900130" y="3312503"/>
            <a:ext cx="3030560" cy="1708216"/>
            <a:chOff x="3595394" y="3548604"/>
            <a:chExt cx="2237901" cy="1621934"/>
          </a:xfrm>
          <a:solidFill>
            <a:schemeClr val="accent1">
              <a:lumMod val="40000"/>
              <a:lumOff val="60000"/>
            </a:schemeClr>
          </a:solidFill>
        </p:grpSpPr>
        <p:sp>
          <p:nvSpPr>
            <p:cNvPr id="30" name="Rounded Rectangle 6">
              <a:extLst>
                <a:ext uri="{FF2B5EF4-FFF2-40B4-BE49-F238E27FC236}">
                  <a16:creationId xmlns:a16="http://schemas.microsoft.com/office/drawing/2014/main" id="{8F5D7929-6D74-4560-84C2-D84EF93899F1}"/>
                </a:ext>
              </a:extLst>
            </p:cNvPr>
            <p:cNvSpPr/>
            <p:nvPr/>
          </p:nvSpPr>
          <p:spPr>
            <a:xfrm>
              <a:off x="3595394" y="3548604"/>
              <a:ext cx="2237901" cy="16219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31" name="TextBox 3">
                  <a:extLst>
                    <a:ext uri="{FF2B5EF4-FFF2-40B4-BE49-F238E27FC236}">
                      <a16:creationId xmlns:a16="http://schemas.microsoft.com/office/drawing/2014/main" id="{06275F1A-6AE3-4AE3-8EB3-CABCB3E3344D}"/>
                    </a:ext>
                  </a:extLst>
                </p:cNvPr>
                <p:cNvSpPr txBox="1"/>
                <p:nvPr/>
              </p:nvSpPr>
              <p:spPr>
                <a:xfrm>
                  <a:off x="5032749" y="3677842"/>
                  <a:ext cx="578211" cy="1359988"/>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US" sz="4400" b="0" i="1" smtClean="0">
                                <a:latin typeface="Cambria Math" panose="02040503050406030204" pitchFamily="18" charset="0"/>
                              </a:rPr>
                              <m:t>1</m:t>
                            </m:r>
                          </m:num>
                          <m:den>
                            <m:r>
                              <a:rPr lang="en-US" sz="4400" b="0" i="1" smtClean="0">
                                <a:latin typeface="Cambria Math" panose="02040503050406030204" pitchFamily="18" charset="0"/>
                              </a:rPr>
                              <m:t>10</m:t>
                            </m:r>
                          </m:den>
                        </m:f>
                      </m:oMath>
                    </m:oMathPara>
                  </a14:m>
                  <a:endParaRPr lang="en-GB" sz="4400" dirty="0"/>
                </a:p>
              </p:txBody>
            </p:sp>
          </mc:Choice>
          <mc:Fallback xmlns="">
            <p:sp>
              <p:nvSpPr>
                <p:cNvPr id="31" name="TextBox 3">
                  <a:extLst>
                    <a:ext uri="{FF2B5EF4-FFF2-40B4-BE49-F238E27FC236}">
                      <a16:creationId xmlns:a16="http://schemas.microsoft.com/office/drawing/2014/main" id="{06275F1A-6AE3-4AE3-8EB3-CABCB3E3344D}"/>
                    </a:ext>
                  </a:extLst>
                </p:cNvPr>
                <p:cNvSpPr txBox="1">
                  <a:spLocks noRot="1" noChangeAspect="1" noMove="1" noResize="1" noEditPoints="1" noAdjustHandles="1" noChangeArrowheads="1" noChangeShapeType="1" noTextEdit="1"/>
                </p:cNvSpPr>
                <p:nvPr/>
              </p:nvSpPr>
              <p:spPr>
                <a:xfrm>
                  <a:off x="5032749" y="3677842"/>
                  <a:ext cx="578211" cy="1359988"/>
                </a:xfrm>
                <a:prstGeom prst="rect">
                  <a:avLst/>
                </a:prstGeom>
                <a:blipFill>
                  <a:blip r:embed="rId5"/>
                  <a:stretch>
                    <a:fillRect/>
                  </a:stretch>
                </a:blipFill>
                <a:ln>
                  <a:noFill/>
                </a:ln>
              </p:spPr>
              <p:txBody>
                <a:bodyPr/>
                <a:lstStyle/>
                <a:p>
                  <a:r>
                    <a:rPr lang="en-SG">
                      <a:noFill/>
                    </a:rPr>
                    <a:t> </a:t>
                  </a:r>
                </a:p>
              </p:txBody>
            </p:sp>
          </mc:Fallback>
        </mc:AlternateContent>
      </p:grpSp>
      <p:sp>
        <p:nvSpPr>
          <p:cNvPr id="32" name="TextBox 31">
            <a:extLst>
              <a:ext uri="{FF2B5EF4-FFF2-40B4-BE49-F238E27FC236}">
                <a16:creationId xmlns:a16="http://schemas.microsoft.com/office/drawing/2014/main" id="{0713E674-077E-41ED-B677-2056F90FAB68}"/>
              </a:ext>
            </a:extLst>
          </p:cNvPr>
          <p:cNvSpPr txBox="1"/>
          <p:nvPr/>
        </p:nvSpPr>
        <p:spPr>
          <a:xfrm>
            <a:off x="3264107" y="3743546"/>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mc:AlternateContent xmlns:mc="http://schemas.openxmlformats.org/markup-compatibility/2006" xmlns:a14="http://schemas.microsoft.com/office/drawing/2010/main">
        <mc:Choice Requires="a14">
          <p:sp>
            <p:nvSpPr>
              <p:cNvPr id="35" name="TextBox 3">
                <a:extLst>
                  <a:ext uri="{FF2B5EF4-FFF2-40B4-BE49-F238E27FC236}">
                    <a16:creationId xmlns:a16="http://schemas.microsoft.com/office/drawing/2014/main" id="{304A4A65-4B33-45A5-9360-AC79A0509EFB}"/>
                  </a:ext>
                </a:extLst>
              </p:cNvPr>
              <p:cNvSpPr txBox="1"/>
              <p:nvPr/>
            </p:nvSpPr>
            <p:spPr>
              <a:xfrm>
                <a:off x="2042748" y="3820490"/>
                <a:ext cx="1107055" cy="769441"/>
              </a:xfrm>
              <a:prstGeom prst="rect">
                <a:avLst/>
              </a:prstGeom>
              <a:solidFill>
                <a:schemeClr val="accent1">
                  <a:lumMod val="40000"/>
                  <a:lumOff val="60000"/>
                </a:schemeClr>
              </a:solid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rPr>
                        <m:t>0</m:t>
                      </m:r>
                      <m:r>
                        <a:rPr lang="en-US" sz="4400" b="0" i="1" smtClean="0">
                          <a:latin typeface="Cambria Math" panose="02040503050406030204" pitchFamily="18" charset="0"/>
                        </a:rPr>
                        <m:t>.01</m:t>
                      </m:r>
                    </m:oMath>
                  </m:oMathPara>
                </a14:m>
                <a:endParaRPr lang="en-GB" sz="4400" dirty="0"/>
              </a:p>
            </p:txBody>
          </p:sp>
        </mc:Choice>
        <mc:Fallback xmlns="">
          <p:sp>
            <p:nvSpPr>
              <p:cNvPr id="35" name="TextBox 3">
                <a:extLst>
                  <a:ext uri="{FF2B5EF4-FFF2-40B4-BE49-F238E27FC236}">
                    <a16:creationId xmlns:a16="http://schemas.microsoft.com/office/drawing/2014/main" id="{304A4A65-4B33-45A5-9360-AC79A0509EFB}"/>
                  </a:ext>
                </a:extLst>
              </p:cNvPr>
              <p:cNvSpPr txBox="1">
                <a:spLocks noRot="1" noChangeAspect="1" noMove="1" noResize="1" noEditPoints="1" noAdjustHandles="1" noChangeArrowheads="1" noChangeShapeType="1" noTextEdit="1"/>
              </p:cNvSpPr>
              <p:nvPr/>
            </p:nvSpPr>
            <p:spPr>
              <a:xfrm>
                <a:off x="2042748" y="3820490"/>
                <a:ext cx="1107055" cy="769441"/>
              </a:xfrm>
              <a:prstGeom prst="rect">
                <a:avLst/>
              </a:prstGeom>
              <a:blipFill>
                <a:blip r:embed="rId6"/>
                <a:stretch>
                  <a:fillRect/>
                </a:stretch>
              </a:blipFill>
              <a:ln>
                <a:noFill/>
              </a:ln>
            </p:spPr>
            <p:txBody>
              <a:bodyPr/>
              <a:lstStyle/>
              <a:p>
                <a:r>
                  <a:rPr lang="en-SG">
                    <a:noFill/>
                  </a:rPr>
                  <a:t> </a:t>
                </a:r>
              </a:p>
            </p:txBody>
          </p:sp>
        </mc:Fallback>
      </mc:AlternateContent>
      <p:grpSp>
        <p:nvGrpSpPr>
          <p:cNvPr id="36" name="Group 35">
            <a:extLst>
              <a:ext uri="{FF2B5EF4-FFF2-40B4-BE49-F238E27FC236}">
                <a16:creationId xmlns:a16="http://schemas.microsoft.com/office/drawing/2014/main" id="{3731A62C-B461-46EE-9A3E-95A400D66C42}"/>
              </a:ext>
            </a:extLst>
          </p:cNvPr>
          <p:cNvGrpSpPr/>
          <p:nvPr/>
        </p:nvGrpSpPr>
        <p:grpSpPr>
          <a:xfrm>
            <a:off x="7096734" y="1244038"/>
            <a:ext cx="2777657" cy="1621934"/>
            <a:chOff x="5140503" y="3548604"/>
            <a:chExt cx="3319124" cy="1621934"/>
          </a:xfrm>
          <a:solidFill>
            <a:schemeClr val="accent1">
              <a:lumMod val="40000"/>
              <a:lumOff val="60000"/>
            </a:schemeClr>
          </a:solidFill>
        </p:grpSpPr>
        <p:sp>
          <p:nvSpPr>
            <p:cNvPr id="37" name="Rounded Rectangle 6">
              <a:extLst>
                <a:ext uri="{FF2B5EF4-FFF2-40B4-BE49-F238E27FC236}">
                  <a16:creationId xmlns:a16="http://schemas.microsoft.com/office/drawing/2014/main" id="{A947BFC6-DE09-40AE-89F5-5174877DBF8C}"/>
                </a:ext>
              </a:extLst>
            </p:cNvPr>
            <p:cNvSpPr/>
            <p:nvPr/>
          </p:nvSpPr>
          <p:spPr>
            <a:xfrm>
              <a:off x="5140503" y="3548604"/>
              <a:ext cx="3319124" cy="16219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38" name="TextBox 3">
                  <a:extLst>
                    <a:ext uri="{FF2B5EF4-FFF2-40B4-BE49-F238E27FC236}">
                      <a16:creationId xmlns:a16="http://schemas.microsoft.com/office/drawing/2014/main" id="{C6FAB82E-B310-47A6-8401-5BA8D95A6DE6}"/>
                    </a:ext>
                  </a:extLst>
                </p:cNvPr>
                <p:cNvSpPr txBox="1"/>
                <p:nvPr/>
              </p:nvSpPr>
              <p:spPr>
                <a:xfrm>
                  <a:off x="5464946" y="3664911"/>
                  <a:ext cx="578211" cy="1359988"/>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US" sz="4400" b="0" i="1" smtClean="0">
                                <a:latin typeface="Cambria Math" panose="02040503050406030204" pitchFamily="18" charset="0"/>
                              </a:rPr>
                              <m:t>1</m:t>
                            </m:r>
                          </m:num>
                          <m:den>
                            <m:r>
                              <a:rPr lang="en-US" sz="4400" b="0" i="1" smtClean="0">
                                <a:latin typeface="Cambria Math" panose="02040503050406030204" pitchFamily="18" charset="0"/>
                              </a:rPr>
                              <m:t>3</m:t>
                            </m:r>
                          </m:den>
                        </m:f>
                      </m:oMath>
                    </m:oMathPara>
                  </a14:m>
                  <a:endParaRPr lang="en-GB" sz="4400" dirty="0"/>
                </a:p>
              </p:txBody>
            </p:sp>
          </mc:Choice>
          <mc:Fallback xmlns="">
            <p:sp>
              <p:nvSpPr>
                <p:cNvPr id="38" name="TextBox 3">
                  <a:extLst>
                    <a:ext uri="{FF2B5EF4-FFF2-40B4-BE49-F238E27FC236}">
                      <a16:creationId xmlns:a16="http://schemas.microsoft.com/office/drawing/2014/main" id="{C6FAB82E-B310-47A6-8401-5BA8D95A6DE6}"/>
                    </a:ext>
                  </a:extLst>
                </p:cNvPr>
                <p:cNvSpPr txBox="1">
                  <a:spLocks noRot="1" noChangeAspect="1" noMove="1" noResize="1" noEditPoints="1" noAdjustHandles="1" noChangeArrowheads="1" noChangeShapeType="1" noTextEdit="1"/>
                </p:cNvSpPr>
                <p:nvPr/>
              </p:nvSpPr>
              <p:spPr>
                <a:xfrm>
                  <a:off x="5464946" y="3664911"/>
                  <a:ext cx="578211" cy="1359988"/>
                </a:xfrm>
                <a:prstGeom prst="rect">
                  <a:avLst/>
                </a:prstGeom>
                <a:blipFill>
                  <a:blip r:embed="rId7"/>
                  <a:stretch>
                    <a:fillRect/>
                  </a:stretch>
                </a:blipFill>
                <a:ln>
                  <a:noFill/>
                </a:ln>
              </p:spPr>
              <p:txBody>
                <a:bodyPr/>
                <a:lstStyle/>
                <a:p>
                  <a:r>
                    <a:rPr lang="en-SG">
                      <a:noFill/>
                    </a:rPr>
                    <a:t> </a:t>
                  </a:r>
                </a:p>
              </p:txBody>
            </p:sp>
          </mc:Fallback>
        </mc:AlternateContent>
      </p:grpSp>
      <p:sp>
        <p:nvSpPr>
          <p:cNvPr id="39" name="TextBox 38">
            <a:extLst>
              <a:ext uri="{FF2B5EF4-FFF2-40B4-BE49-F238E27FC236}">
                <a16:creationId xmlns:a16="http://schemas.microsoft.com/office/drawing/2014/main" id="{EDE4E09D-328F-4915-927A-422494133455}"/>
              </a:ext>
            </a:extLst>
          </p:cNvPr>
          <p:cNvSpPr txBox="1"/>
          <p:nvPr/>
        </p:nvSpPr>
        <p:spPr>
          <a:xfrm>
            <a:off x="7942922" y="1559916"/>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mc:AlternateContent xmlns:mc="http://schemas.openxmlformats.org/markup-compatibility/2006" xmlns:a14="http://schemas.microsoft.com/office/drawing/2010/main">
        <mc:Choice Requires="a14">
          <p:sp>
            <p:nvSpPr>
              <p:cNvPr id="42" name="TextBox 3">
                <a:extLst>
                  <a:ext uri="{FF2B5EF4-FFF2-40B4-BE49-F238E27FC236}">
                    <a16:creationId xmlns:a16="http://schemas.microsoft.com/office/drawing/2014/main" id="{93480003-8E34-4E7A-8518-8261AAD68D14}"/>
                  </a:ext>
                </a:extLst>
              </p:cNvPr>
              <p:cNvSpPr txBox="1"/>
              <p:nvPr/>
            </p:nvSpPr>
            <p:spPr>
              <a:xfrm>
                <a:off x="8563023" y="1649912"/>
                <a:ext cx="665360" cy="769441"/>
              </a:xfrm>
              <a:prstGeom prst="rect">
                <a:avLst/>
              </a:prstGeom>
              <a:solidFill>
                <a:schemeClr val="accent1">
                  <a:lumMod val="40000"/>
                  <a:lumOff val="60000"/>
                </a:schemeClr>
              </a:solid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rPr>
                        <m:t>3</m:t>
                      </m:r>
                      <m:r>
                        <a:rPr lang="en-GB" sz="4400" b="0" i="1" smtClean="0">
                          <a:latin typeface="Cambria Math" panose="02040503050406030204" pitchFamily="18" charset="0"/>
                        </a:rPr>
                        <m:t>0</m:t>
                      </m:r>
                      <m:r>
                        <a:rPr lang="en-US" sz="4400" b="0" i="1" smtClean="0">
                          <a:latin typeface="Cambria Math" panose="02040503050406030204" pitchFamily="18" charset="0"/>
                        </a:rPr>
                        <m:t>%</m:t>
                      </m:r>
                    </m:oMath>
                  </m:oMathPara>
                </a14:m>
                <a:endParaRPr lang="en-GB" sz="4400" dirty="0"/>
              </a:p>
            </p:txBody>
          </p:sp>
        </mc:Choice>
        <mc:Fallback xmlns="">
          <p:sp>
            <p:nvSpPr>
              <p:cNvPr id="42" name="TextBox 3">
                <a:extLst>
                  <a:ext uri="{FF2B5EF4-FFF2-40B4-BE49-F238E27FC236}">
                    <a16:creationId xmlns:a16="http://schemas.microsoft.com/office/drawing/2014/main" id="{93480003-8E34-4E7A-8518-8261AAD68D14}"/>
                  </a:ext>
                </a:extLst>
              </p:cNvPr>
              <p:cNvSpPr txBox="1">
                <a:spLocks noRot="1" noChangeAspect="1" noMove="1" noResize="1" noEditPoints="1" noAdjustHandles="1" noChangeArrowheads="1" noChangeShapeType="1" noTextEdit="1"/>
              </p:cNvSpPr>
              <p:nvPr/>
            </p:nvSpPr>
            <p:spPr>
              <a:xfrm>
                <a:off x="8563023" y="1649912"/>
                <a:ext cx="665360" cy="769441"/>
              </a:xfrm>
              <a:prstGeom prst="rect">
                <a:avLst/>
              </a:prstGeom>
              <a:blipFill>
                <a:blip r:embed="rId8"/>
                <a:stretch>
                  <a:fillRect r="-77982"/>
                </a:stretch>
              </a:blipFill>
              <a:ln>
                <a:noFill/>
              </a:ln>
            </p:spPr>
            <p:txBody>
              <a:bodyPr/>
              <a:lstStyle/>
              <a:p>
                <a:r>
                  <a:rPr lang="en-GB">
                    <a:noFill/>
                  </a:rPr>
                  <a:t> </a:t>
                </a:r>
              </a:p>
            </p:txBody>
          </p:sp>
        </mc:Fallback>
      </mc:AlternateContent>
      <p:grpSp>
        <p:nvGrpSpPr>
          <p:cNvPr id="47" name="Group 46">
            <a:extLst>
              <a:ext uri="{FF2B5EF4-FFF2-40B4-BE49-F238E27FC236}">
                <a16:creationId xmlns:a16="http://schemas.microsoft.com/office/drawing/2014/main" id="{A19C15CA-7BF5-4F12-9828-26BB68AE929B}"/>
              </a:ext>
            </a:extLst>
          </p:cNvPr>
          <p:cNvGrpSpPr/>
          <p:nvPr/>
        </p:nvGrpSpPr>
        <p:grpSpPr>
          <a:xfrm>
            <a:off x="7034836" y="3312503"/>
            <a:ext cx="3097489" cy="1621934"/>
            <a:chOff x="2131992" y="3548604"/>
            <a:chExt cx="3701303" cy="1621934"/>
          </a:xfrm>
          <a:solidFill>
            <a:schemeClr val="accent1">
              <a:lumMod val="40000"/>
              <a:lumOff val="60000"/>
            </a:schemeClr>
          </a:solidFill>
        </p:grpSpPr>
        <p:sp>
          <p:nvSpPr>
            <p:cNvPr id="48" name="Rounded Rectangle 6">
              <a:extLst>
                <a:ext uri="{FF2B5EF4-FFF2-40B4-BE49-F238E27FC236}">
                  <a16:creationId xmlns:a16="http://schemas.microsoft.com/office/drawing/2014/main" id="{2C1BAF0E-43A9-4548-9D99-A7E78487FF13}"/>
                </a:ext>
              </a:extLst>
            </p:cNvPr>
            <p:cNvSpPr/>
            <p:nvPr/>
          </p:nvSpPr>
          <p:spPr>
            <a:xfrm>
              <a:off x="2131992" y="3548604"/>
              <a:ext cx="3701303" cy="16219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49" name="TextBox 3">
                  <a:extLst>
                    <a:ext uri="{FF2B5EF4-FFF2-40B4-BE49-F238E27FC236}">
                      <a16:creationId xmlns:a16="http://schemas.microsoft.com/office/drawing/2014/main" id="{14DDB92E-F30A-4A71-A3C0-D7451219C9C4}"/>
                    </a:ext>
                  </a:extLst>
                </p:cNvPr>
                <p:cNvSpPr txBox="1"/>
                <p:nvPr/>
              </p:nvSpPr>
              <p:spPr>
                <a:xfrm>
                  <a:off x="4909456" y="3677842"/>
                  <a:ext cx="578211" cy="1359988"/>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US" sz="4400" b="0" i="1" smtClean="0">
                                <a:latin typeface="Cambria Math" panose="02040503050406030204" pitchFamily="18" charset="0"/>
                              </a:rPr>
                              <m:t>1</m:t>
                            </m:r>
                          </m:num>
                          <m:den>
                            <m:r>
                              <a:rPr lang="en-US" sz="4400" b="0" i="1" smtClean="0">
                                <a:latin typeface="Cambria Math" panose="02040503050406030204" pitchFamily="18" charset="0"/>
                              </a:rPr>
                              <m:t>5</m:t>
                            </m:r>
                          </m:den>
                        </m:f>
                      </m:oMath>
                    </m:oMathPara>
                  </a14:m>
                  <a:endParaRPr lang="en-GB" sz="4400" dirty="0"/>
                </a:p>
              </p:txBody>
            </p:sp>
          </mc:Choice>
          <mc:Fallback xmlns="">
            <p:sp>
              <p:nvSpPr>
                <p:cNvPr id="49" name="TextBox 3">
                  <a:extLst>
                    <a:ext uri="{FF2B5EF4-FFF2-40B4-BE49-F238E27FC236}">
                      <a16:creationId xmlns:a16="http://schemas.microsoft.com/office/drawing/2014/main" id="{14DDB92E-F30A-4A71-A3C0-D7451219C9C4}"/>
                    </a:ext>
                  </a:extLst>
                </p:cNvPr>
                <p:cNvSpPr txBox="1">
                  <a:spLocks noRot="1" noChangeAspect="1" noMove="1" noResize="1" noEditPoints="1" noAdjustHandles="1" noChangeArrowheads="1" noChangeShapeType="1" noTextEdit="1"/>
                </p:cNvSpPr>
                <p:nvPr/>
              </p:nvSpPr>
              <p:spPr>
                <a:xfrm>
                  <a:off x="4909456" y="3677842"/>
                  <a:ext cx="578211" cy="1359988"/>
                </a:xfrm>
                <a:prstGeom prst="rect">
                  <a:avLst/>
                </a:prstGeom>
                <a:blipFill>
                  <a:blip r:embed="rId9"/>
                  <a:stretch>
                    <a:fillRect/>
                  </a:stretch>
                </a:blipFill>
                <a:ln>
                  <a:noFill/>
                </a:ln>
              </p:spPr>
              <p:txBody>
                <a:bodyPr/>
                <a:lstStyle/>
                <a:p>
                  <a:r>
                    <a:rPr lang="en-SG">
                      <a:noFill/>
                    </a:rPr>
                    <a:t> </a:t>
                  </a:r>
                </a:p>
              </p:txBody>
            </p:sp>
          </mc:Fallback>
        </mc:AlternateContent>
      </p:grpSp>
      <p:sp>
        <p:nvSpPr>
          <p:cNvPr id="50" name="TextBox 49">
            <a:extLst>
              <a:ext uri="{FF2B5EF4-FFF2-40B4-BE49-F238E27FC236}">
                <a16:creationId xmlns:a16="http://schemas.microsoft.com/office/drawing/2014/main" id="{42635575-2B73-46CC-B12C-F8F449F5A82F}"/>
              </a:ext>
            </a:extLst>
          </p:cNvPr>
          <p:cNvSpPr txBox="1"/>
          <p:nvPr/>
        </p:nvSpPr>
        <p:spPr>
          <a:xfrm>
            <a:off x="8649167" y="3702646"/>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mc:AlternateContent xmlns:mc="http://schemas.openxmlformats.org/markup-compatibility/2006" xmlns:a14="http://schemas.microsoft.com/office/drawing/2010/main">
        <mc:Choice Requires="a14">
          <p:sp>
            <p:nvSpPr>
              <p:cNvPr id="53" name="TextBox 3">
                <a:extLst>
                  <a:ext uri="{FF2B5EF4-FFF2-40B4-BE49-F238E27FC236}">
                    <a16:creationId xmlns:a16="http://schemas.microsoft.com/office/drawing/2014/main" id="{995083CC-29F1-407A-BFD7-179D1B8283CA}"/>
                  </a:ext>
                </a:extLst>
              </p:cNvPr>
              <p:cNvSpPr txBox="1"/>
              <p:nvPr/>
            </p:nvSpPr>
            <p:spPr>
              <a:xfrm>
                <a:off x="7344297" y="3779590"/>
                <a:ext cx="1239283" cy="769441"/>
              </a:xfrm>
              <a:prstGeom prst="rect">
                <a:avLst/>
              </a:prstGeom>
              <a:solidFill>
                <a:schemeClr val="accent1">
                  <a:lumMod val="40000"/>
                  <a:lumOff val="60000"/>
                </a:schemeClr>
              </a:solid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2</m:t>
                      </m:r>
                      <m:r>
                        <a:rPr lang="en-US" sz="4400" b="0" i="1" smtClean="0">
                          <a:latin typeface="Cambria Math" panose="02040503050406030204" pitchFamily="18" charset="0"/>
                        </a:rPr>
                        <m:t>0%</m:t>
                      </m:r>
                    </m:oMath>
                  </m:oMathPara>
                </a14:m>
                <a:endParaRPr lang="en-GB" sz="4400" dirty="0"/>
              </a:p>
            </p:txBody>
          </p:sp>
        </mc:Choice>
        <mc:Fallback xmlns="">
          <p:sp>
            <p:nvSpPr>
              <p:cNvPr id="53" name="TextBox 3">
                <a:extLst>
                  <a:ext uri="{FF2B5EF4-FFF2-40B4-BE49-F238E27FC236}">
                    <a16:creationId xmlns:a16="http://schemas.microsoft.com/office/drawing/2014/main" id="{995083CC-29F1-407A-BFD7-179D1B8283CA}"/>
                  </a:ext>
                </a:extLst>
              </p:cNvPr>
              <p:cNvSpPr txBox="1">
                <a:spLocks noRot="1" noChangeAspect="1" noMove="1" noResize="1" noEditPoints="1" noAdjustHandles="1" noChangeArrowheads="1" noChangeShapeType="1" noTextEdit="1"/>
              </p:cNvSpPr>
              <p:nvPr/>
            </p:nvSpPr>
            <p:spPr>
              <a:xfrm>
                <a:off x="7344297" y="3779590"/>
                <a:ext cx="1239283" cy="769441"/>
              </a:xfrm>
              <a:prstGeom prst="rect">
                <a:avLst/>
              </a:prstGeom>
              <a:blipFill>
                <a:blip r:embed="rId10"/>
                <a:stretch>
                  <a:fillRect/>
                </a:stretch>
              </a:blipFill>
              <a:ln>
                <a:noFill/>
              </a:ln>
            </p:spPr>
            <p:txBody>
              <a:bodyPr/>
              <a:lstStyle/>
              <a:p>
                <a:r>
                  <a:rPr lang="en-SG">
                    <a:noFill/>
                  </a:rPr>
                  <a:t> </a:t>
                </a:r>
              </a:p>
            </p:txBody>
          </p:sp>
        </mc:Fallback>
      </mc:AlternateContent>
      <p:grpSp>
        <p:nvGrpSpPr>
          <p:cNvPr id="7" name="Group 6">
            <a:extLst>
              <a:ext uri="{FF2B5EF4-FFF2-40B4-BE49-F238E27FC236}">
                <a16:creationId xmlns:a16="http://schemas.microsoft.com/office/drawing/2014/main" id="{9AA1E233-35E3-FD68-4EF1-472B91CD23A0}"/>
              </a:ext>
            </a:extLst>
          </p:cNvPr>
          <p:cNvGrpSpPr/>
          <p:nvPr/>
        </p:nvGrpSpPr>
        <p:grpSpPr>
          <a:xfrm>
            <a:off x="0" y="0"/>
            <a:ext cx="2095417" cy="1923564"/>
            <a:chOff x="0" y="0"/>
            <a:chExt cx="2095417" cy="1923564"/>
          </a:xfrm>
        </p:grpSpPr>
        <p:sp>
          <p:nvSpPr>
            <p:cNvPr id="3" name="Isosceles Triangle 2">
              <a:extLst>
                <a:ext uri="{FF2B5EF4-FFF2-40B4-BE49-F238E27FC236}">
                  <a16:creationId xmlns:a16="http://schemas.microsoft.com/office/drawing/2014/main" id="{027B7D6F-8B28-A809-B3F8-03C46A44DF54}"/>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6576D8A-D100-4E65-162A-64C8C368911F}"/>
                </a:ext>
              </a:extLst>
            </p:cNvPr>
            <p:cNvSpPr txBox="1"/>
            <p:nvPr/>
          </p:nvSpPr>
          <p:spPr>
            <a:xfrm>
              <a:off x="0" y="123231"/>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72568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926470" y="109166"/>
            <a:ext cx="9160135" cy="1017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Answers: Which of these are true? </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pSp>
        <p:nvGrpSpPr>
          <p:cNvPr id="7" name="Group 6">
            <a:extLst>
              <a:ext uri="{FF2B5EF4-FFF2-40B4-BE49-F238E27FC236}">
                <a16:creationId xmlns:a16="http://schemas.microsoft.com/office/drawing/2014/main" id="{9AA1E233-35E3-FD68-4EF1-472B91CD23A0}"/>
              </a:ext>
            </a:extLst>
          </p:cNvPr>
          <p:cNvGrpSpPr/>
          <p:nvPr/>
        </p:nvGrpSpPr>
        <p:grpSpPr>
          <a:xfrm>
            <a:off x="0" y="0"/>
            <a:ext cx="2095417" cy="1923564"/>
            <a:chOff x="0" y="0"/>
            <a:chExt cx="2095417" cy="1923564"/>
          </a:xfrm>
        </p:grpSpPr>
        <p:sp>
          <p:nvSpPr>
            <p:cNvPr id="3" name="Isosceles Triangle 2">
              <a:extLst>
                <a:ext uri="{FF2B5EF4-FFF2-40B4-BE49-F238E27FC236}">
                  <a16:creationId xmlns:a16="http://schemas.microsoft.com/office/drawing/2014/main" id="{027B7D6F-8B28-A809-B3F8-03C46A44DF54}"/>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6576D8A-D100-4E65-162A-64C8C368911F}"/>
                </a:ext>
              </a:extLst>
            </p:cNvPr>
            <p:cNvSpPr txBox="1"/>
            <p:nvPr/>
          </p:nvSpPr>
          <p:spPr>
            <a:xfrm>
              <a:off x="0" y="123231"/>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9" name="Freeform 32">
            <a:extLst>
              <a:ext uri="{FF2B5EF4-FFF2-40B4-BE49-F238E27FC236}">
                <a16:creationId xmlns:a16="http://schemas.microsoft.com/office/drawing/2014/main" id="{C01D3814-D0BA-E393-7C48-B8D4503F7625}"/>
              </a:ext>
            </a:extLst>
          </p:cNvPr>
          <p:cNvSpPr/>
          <p:nvPr/>
        </p:nvSpPr>
        <p:spPr>
          <a:xfrm>
            <a:off x="4928784" y="1883173"/>
            <a:ext cx="1120027" cy="749680"/>
          </a:xfrm>
          <a:custGeom>
            <a:avLst/>
            <a:gdLst/>
            <a:ahLst/>
            <a:cxnLst/>
            <a:rect l="0" t="0" r="0" b="0"/>
            <a:pathLst>
              <a:path w="1244474" h="1032892">
                <a:moveTo>
                  <a:pt x="1244473" y="96139"/>
                </a:moveTo>
                <a:lnTo>
                  <a:pt x="355473" y="1032891"/>
                </a:lnTo>
                <a:lnTo>
                  <a:pt x="0" y="658241"/>
                </a:lnTo>
                <a:lnTo>
                  <a:pt x="91567" y="562102"/>
                </a:lnTo>
                <a:lnTo>
                  <a:pt x="355473" y="840486"/>
                </a:lnTo>
                <a:lnTo>
                  <a:pt x="1152906" y="0"/>
                </a:lnTo>
                <a:close/>
              </a:path>
            </a:pathLst>
          </a:custGeom>
          <a:solidFill>
            <a:srgbClr val="00FF00"/>
          </a:solidFill>
          <a:ln w="38100" cap="flat" cmpd="sng" algn="ctr">
            <a:solidFill>
              <a:srgbClr val="00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615" tIns="37308" rIns="74615" bIns="37308" rtlCol="0" anchor="ctr"/>
          <a:lstStyle/>
          <a:p>
            <a:pPr algn="ctr"/>
            <a:endParaRPr lang="en-GB"/>
          </a:p>
        </p:txBody>
      </p:sp>
      <p:sp>
        <p:nvSpPr>
          <p:cNvPr id="10" name="Freeform 32">
            <a:extLst>
              <a:ext uri="{FF2B5EF4-FFF2-40B4-BE49-F238E27FC236}">
                <a16:creationId xmlns:a16="http://schemas.microsoft.com/office/drawing/2014/main" id="{16264B8B-C9E0-AB27-8946-7E85E1F2D5EA}"/>
              </a:ext>
            </a:extLst>
          </p:cNvPr>
          <p:cNvSpPr/>
          <p:nvPr/>
        </p:nvSpPr>
        <p:spPr>
          <a:xfrm>
            <a:off x="10317576" y="4163932"/>
            <a:ext cx="1120027" cy="749680"/>
          </a:xfrm>
          <a:custGeom>
            <a:avLst/>
            <a:gdLst/>
            <a:ahLst/>
            <a:cxnLst/>
            <a:rect l="0" t="0" r="0" b="0"/>
            <a:pathLst>
              <a:path w="1244474" h="1032892">
                <a:moveTo>
                  <a:pt x="1244473" y="96139"/>
                </a:moveTo>
                <a:lnTo>
                  <a:pt x="355473" y="1032891"/>
                </a:lnTo>
                <a:lnTo>
                  <a:pt x="0" y="658241"/>
                </a:lnTo>
                <a:lnTo>
                  <a:pt x="91567" y="562102"/>
                </a:lnTo>
                <a:lnTo>
                  <a:pt x="355473" y="840486"/>
                </a:lnTo>
                <a:lnTo>
                  <a:pt x="1152906" y="0"/>
                </a:lnTo>
                <a:close/>
              </a:path>
            </a:pathLst>
          </a:custGeom>
          <a:solidFill>
            <a:srgbClr val="00FF00"/>
          </a:solidFill>
          <a:ln w="38100" cap="flat" cmpd="sng" algn="ctr">
            <a:solidFill>
              <a:srgbClr val="00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615" tIns="37308" rIns="74615" bIns="37308" rtlCol="0" anchor="ctr"/>
          <a:lstStyle/>
          <a:p>
            <a:pPr algn="ctr"/>
            <a:endParaRPr lang="en-GB"/>
          </a:p>
        </p:txBody>
      </p:sp>
      <p:sp>
        <p:nvSpPr>
          <p:cNvPr id="11" name="Freeform 33">
            <a:extLst>
              <a:ext uri="{FF2B5EF4-FFF2-40B4-BE49-F238E27FC236}">
                <a16:creationId xmlns:a16="http://schemas.microsoft.com/office/drawing/2014/main" id="{ACFB9170-FB74-7A56-FA6C-D84E3645D9AD}"/>
              </a:ext>
            </a:extLst>
          </p:cNvPr>
          <p:cNvSpPr/>
          <p:nvPr/>
        </p:nvSpPr>
        <p:spPr>
          <a:xfrm>
            <a:off x="4826240" y="4042364"/>
            <a:ext cx="963207" cy="886322"/>
          </a:xfrm>
          <a:custGeom>
            <a:avLst/>
            <a:gdLst/>
            <a:ahLst/>
            <a:cxnLst/>
            <a:rect l="0" t="0" r="0" b="0"/>
            <a:pathLst>
              <a:path w="1070230" h="1095122">
                <a:moveTo>
                  <a:pt x="535178" y="465455"/>
                </a:moveTo>
                <a:lnTo>
                  <a:pt x="989838" y="0"/>
                </a:lnTo>
                <a:lnTo>
                  <a:pt x="1070229" y="82042"/>
                </a:lnTo>
                <a:lnTo>
                  <a:pt x="615569" y="547497"/>
                </a:lnTo>
                <a:lnTo>
                  <a:pt x="1070229" y="1012952"/>
                </a:lnTo>
                <a:lnTo>
                  <a:pt x="989838" y="1095121"/>
                </a:lnTo>
                <a:lnTo>
                  <a:pt x="535178" y="629666"/>
                </a:lnTo>
                <a:lnTo>
                  <a:pt x="80391" y="1095121"/>
                </a:lnTo>
                <a:lnTo>
                  <a:pt x="0" y="1012952"/>
                </a:lnTo>
                <a:lnTo>
                  <a:pt x="454787" y="547497"/>
                </a:lnTo>
                <a:lnTo>
                  <a:pt x="0" y="82042"/>
                </a:lnTo>
                <a:lnTo>
                  <a:pt x="80391" y="0"/>
                </a:lnTo>
                <a:close/>
              </a:path>
            </a:pathLst>
          </a:cu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615" tIns="37308" rIns="74615" bIns="37308" rtlCol="0" anchor="ctr"/>
          <a:lstStyle/>
          <a:p>
            <a:pPr algn="ctr"/>
            <a:endParaRPr lang="en-GB"/>
          </a:p>
        </p:txBody>
      </p:sp>
      <p:sp>
        <p:nvSpPr>
          <p:cNvPr id="2" name="Rounded Rectangle 6">
            <a:extLst>
              <a:ext uri="{FF2B5EF4-FFF2-40B4-BE49-F238E27FC236}">
                <a16:creationId xmlns:a16="http://schemas.microsoft.com/office/drawing/2014/main" id="{B590C7A3-91D2-BE2F-0F4D-45C2CCE96BC3}"/>
              </a:ext>
            </a:extLst>
          </p:cNvPr>
          <p:cNvSpPr/>
          <p:nvPr/>
        </p:nvSpPr>
        <p:spPr>
          <a:xfrm>
            <a:off x="1520168" y="1562522"/>
            <a:ext cx="3183294" cy="16219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5" name="TextBox 3">
                <a:extLst>
                  <a:ext uri="{FF2B5EF4-FFF2-40B4-BE49-F238E27FC236}">
                    <a16:creationId xmlns:a16="http://schemas.microsoft.com/office/drawing/2014/main" id="{564EA228-4C11-8DBA-9416-CE7D2AF98782}"/>
                  </a:ext>
                </a:extLst>
              </p:cNvPr>
              <p:cNvSpPr txBox="1"/>
              <p:nvPr/>
            </p:nvSpPr>
            <p:spPr>
              <a:xfrm>
                <a:off x="1982894" y="1667761"/>
                <a:ext cx="483884" cy="1359988"/>
              </a:xfrm>
              <a:prstGeom prst="rect">
                <a:avLst/>
              </a:prstGeom>
              <a:solidFill>
                <a:schemeClr val="accent1">
                  <a:lumMod val="40000"/>
                  <a:lumOff val="60000"/>
                </a:schemeClr>
              </a:solid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US" sz="4400" b="0" i="1" smtClean="0">
                              <a:latin typeface="Cambria Math" panose="02040503050406030204" pitchFamily="18" charset="0"/>
                            </a:rPr>
                            <m:t>1</m:t>
                          </m:r>
                        </m:num>
                        <m:den>
                          <m:r>
                            <a:rPr lang="en-US" sz="4400" b="0" i="1" smtClean="0">
                              <a:latin typeface="Cambria Math" panose="02040503050406030204" pitchFamily="18" charset="0"/>
                            </a:rPr>
                            <m:t>2</m:t>
                          </m:r>
                        </m:den>
                      </m:f>
                    </m:oMath>
                  </m:oMathPara>
                </a14:m>
                <a:endParaRPr lang="en-GB" sz="4400" dirty="0"/>
              </a:p>
            </p:txBody>
          </p:sp>
        </mc:Choice>
        <mc:Fallback xmlns="">
          <p:sp>
            <p:nvSpPr>
              <p:cNvPr id="5" name="TextBox 3">
                <a:extLst>
                  <a:ext uri="{FF2B5EF4-FFF2-40B4-BE49-F238E27FC236}">
                    <a16:creationId xmlns:a16="http://schemas.microsoft.com/office/drawing/2014/main" id="{564EA228-4C11-8DBA-9416-CE7D2AF98782}"/>
                  </a:ext>
                </a:extLst>
              </p:cNvPr>
              <p:cNvSpPr txBox="1">
                <a:spLocks noRot="1" noChangeAspect="1" noMove="1" noResize="1" noEditPoints="1" noAdjustHandles="1" noChangeArrowheads="1" noChangeShapeType="1" noTextEdit="1"/>
              </p:cNvSpPr>
              <p:nvPr/>
            </p:nvSpPr>
            <p:spPr>
              <a:xfrm>
                <a:off x="1982894" y="1667761"/>
                <a:ext cx="483884" cy="1359988"/>
              </a:xfrm>
              <a:prstGeom prst="rect">
                <a:avLst/>
              </a:prstGeom>
              <a:blipFill>
                <a:blip r:embed="rId3"/>
                <a:stretch>
                  <a:fillRect/>
                </a:stretch>
              </a:blipFill>
              <a:ln>
                <a:noFill/>
              </a:ln>
            </p:spPr>
            <p:txBody>
              <a:bodyPr/>
              <a:lstStyle/>
              <a:p>
                <a:r>
                  <a:rPr lang="en-SG">
                    <a:noFill/>
                  </a:rPr>
                  <a:t> </a:t>
                </a:r>
              </a:p>
            </p:txBody>
          </p:sp>
        </mc:Fallback>
      </mc:AlternateContent>
      <p:sp>
        <p:nvSpPr>
          <p:cNvPr id="8" name="TextBox 7">
            <a:extLst>
              <a:ext uri="{FF2B5EF4-FFF2-40B4-BE49-F238E27FC236}">
                <a16:creationId xmlns:a16="http://schemas.microsoft.com/office/drawing/2014/main" id="{7A9168C7-D00E-9420-9EA3-E8EAA24182EF}"/>
              </a:ext>
            </a:extLst>
          </p:cNvPr>
          <p:cNvSpPr txBox="1"/>
          <p:nvPr/>
        </p:nvSpPr>
        <p:spPr>
          <a:xfrm>
            <a:off x="2496351" y="1920406"/>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mc:AlternateContent xmlns:mc="http://schemas.openxmlformats.org/markup-compatibility/2006" xmlns:a14="http://schemas.microsoft.com/office/drawing/2010/main">
        <mc:Choice Requires="a14">
          <p:sp>
            <p:nvSpPr>
              <p:cNvPr id="21" name="TextBox 3">
                <a:extLst>
                  <a:ext uri="{FF2B5EF4-FFF2-40B4-BE49-F238E27FC236}">
                    <a16:creationId xmlns:a16="http://schemas.microsoft.com/office/drawing/2014/main" id="{56A7EE83-3C6A-D027-3D9B-4A0AAA8024A1}"/>
                  </a:ext>
                </a:extLst>
              </p:cNvPr>
              <p:cNvSpPr txBox="1"/>
              <p:nvPr/>
            </p:nvSpPr>
            <p:spPr>
              <a:xfrm>
                <a:off x="3034497" y="1988768"/>
                <a:ext cx="1127205" cy="769441"/>
              </a:xfrm>
              <a:prstGeom prst="rect">
                <a:avLst/>
              </a:prstGeom>
              <a:solidFill>
                <a:schemeClr val="accent1">
                  <a:lumMod val="40000"/>
                  <a:lumOff val="60000"/>
                </a:schemeClr>
              </a:solid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rPr>
                        <m:t>5</m:t>
                      </m:r>
                      <m:r>
                        <a:rPr lang="en-US" sz="4400" b="0" i="1" smtClean="0">
                          <a:latin typeface="Cambria Math" panose="02040503050406030204" pitchFamily="18" charset="0"/>
                        </a:rPr>
                        <m:t>0%</m:t>
                      </m:r>
                    </m:oMath>
                  </m:oMathPara>
                </a14:m>
                <a:endParaRPr lang="en-GB" sz="4400" dirty="0"/>
              </a:p>
            </p:txBody>
          </p:sp>
        </mc:Choice>
        <mc:Fallback xmlns="">
          <p:sp>
            <p:nvSpPr>
              <p:cNvPr id="21" name="TextBox 3">
                <a:extLst>
                  <a:ext uri="{FF2B5EF4-FFF2-40B4-BE49-F238E27FC236}">
                    <a16:creationId xmlns:a16="http://schemas.microsoft.com/office/drawing/2014/main" id="{56A7EE83-3C6A-D027-3D9B-4A0AAA8024A1}"/>
                  </a:ext>
                </a:extLst>
              </p:cNvPr>
              <p:cNvSpPr txBox="1">
                <a:spLocks noRot="1" noChangeAspect="1" noMove="1" noResize="1" noEditPoints="1" noAdjustHandles="1" noChangeArrowheads="1" noChangeShapeType="1" noTextEdit="1"/>
              </p:cNvSpPr>
              <p:nvPr/>
            </p:nvSpPr>
            <p:spPr>
              <a:xfrm>
                <a:off x="3034497" y="1988768"/>
                <a:ext cx="1127205" cy="769441"/>
              </a:xfrm>
              <a:prstGeom prst="rect">
                <a:avLst/>
              </a:prstGeom>
              <a:blipFill>
                <a:blip r:embed="rId4"/>
                <a:stretch>
                  <a:fillRect r="-4865"/>
                </a:stretch>
              </a:blipFill>
              <a:ln>
                <a:noFill/>
              </a:ln>
            </p:spPr>
            <p:txBody>
              <a:bodyPr/>
              <a:lstStyle/>
              <a:p>
                <a:r>
                  <a:rPr lang="en-SG">
                    <a:noFill/>
                  </a:rPr>
                  <a:t> </a:t>
                </a:r>
              </a:p>
            </p:txBody>
          </p:sp>
        </mc:Fallback>
      </mc:AlternateContent>
      <p:grpSp>
        <p:nvGrpSpPr>
          <p:cNvPr id="23" name="Group 22">
            <a:extLst>
              <a:ext uri="{FF2B5EF4-FFF2-40B4-BE49-F238E27FC236}">
                <a16:creationId xmlns:a16="http://schemas.microsoft.com/office/drawing/2014/main" id="{DF7B248C-64D6-31EB-D956-F720E95BB446}"/>
              </a:ext>
            </a:extLst>
          </p:cNvPr>
          <p:cNvGrpSpPr/>
          <p:nvPr/>
        </p:nvGrpSpPr>
        <p:grpSpPr>
          <a:xfrm>
            <a:off x="1501353" y="3614114"/>
            <a:ext cx="3030560" cy="1708216"/>
            <a:chOff x="3595394" y="3548604"/>
            <a:chExt cx="2237901" cy="1621934"/>
          </a:xfrm>
          <a:solidFill>
            <a:schemeClr val="accent1">
              <a:lumMod val="40000"/>
              <a:lumOff val="60000"/>
            </a:schemeClr>
          </a:solidFill>
        </p:grpSpPr>
        <p:sp>
          <p:nvSpPr>
            <p:cNvPr id="24" name="Rounded Rectangle 6">
              <a:extLst>
                <a:ext uri="{FF2B5EF4-FFF2-40B4-BE49-F238E27FC236}">
                  <a16:creationId xmlns:a16="http://schemas.microsoft.com/office/drawing/2014/main" id="{AA860F07-F864-75CD-E0BE-9D1A2954FD27}"/>
                </a:ext>
              </a:extLst>
            </p:cNvPr>
            <p:cNvSpPr/>
            <p:nvPr/>
          </p:nvSpPr>
          <p:spPr>
            <a:xfrm>
              <a:off x="3595394" y="3548604"/>
              <a:ext cx="2237901" cy="16219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25" name="TextBox 3">
                  <a:extLst>
                    <a:ext uri="{FF2B5EF4-FFF2-40B4-BE49-F238E27FC236}">
                      <a16:creationId xmlns:a16="http://schemas.microsoft.com/office/drawing/2014/main" id="{5316AF81-7BC4-F061-35C6-978628FF3385}"/>
                    </a:ext>
                  </a:extLst>
                </p:cNvPr>
                <p:cNvSpPr txBox="1"/>
                <p:nvPr/>
              </p:nvSpPr>
              <p:spPr>
                <a:xfrm>
                  <a:off x="5032749" y="3677842"/>
                  <a:ext cx="578211" cy="1359988"/>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US" sz="4400" b="0" i="1" smtClean="0">
                                <a:latin typeface="Cambria Math" panose="02040503050406030204" pitchFamily="18" charset="0"/>
                              </a:rPr>
                              <m:t>1</m:t>
                            </m:r>
                          </m:num>
                          <m:den>
                            <m:r>
                              <a:rPr lang="en-US" sz="4400" b="0" i="1" smtClean="0">
                                <a:latin typeface="Cambria Math" panose="02040503050406030204" pitchFamily="18" charset="0"/>
                              </a:rPr>
                              <m:t>10</m:t>
                            </m:r>
                          </m:den>
                        </m:f>
                      </m:oMath>
                    </m:oMathPara>
                  </a14:m>
                  <a:endParaRPr lang="en-GB" sz="4400" dirty="0"/>
                </a:p>
              </p:txBody>
            </p:sp>
          </mc:Choice>
          <mc:Fallback xmlns="">
            <p:sp>
              <p:nvSpPr>
                <p:cNvPr id="25" name="TextBox 3">
                  <a:extLst>
                    <a:ext uri="{FF2B5EF4-FFF2-40B4-BE49-F238E27FC236}">
                      <a16:creationId xmlns:a16="http://schemas.microsoft.com/office/drawing/2014/main" id="{5316AF81-7BC4-F061-35C6-978628FF3385}"/>
                    </a:ext>
                  </a:extLst>
                </p:cNvPr>
                <p:cNvSpPr txBox="1">
                  <a:spLocks noRot="1" noChangeAspect="1" noMove="1" noResize="1" noEditPoints="1" noAdjustHandles="1" noChangeArrowheads="1" noChangeShapeType="1" noTextEdit="1"/>
                </p:cNvSpPr>
                <p:nvPr/>
              </p:nvSpPr>
              <p:spPr>
                <a:xfrm>
                  <a:off x="5032749" y="3677842"/>
                  <a:ext cx="578211" cy="1359988"/>
                </a:xfrm>
                <a:prstGeom prst="rect">
                  <a:avLst/>
                </a:prstGeom>
                <a:blipFill>
                  <a:blip r:embed="rId5"/>
                  <a:stretch>
                    <a:fillRect/>
                  </a:stretch>
                </a:blipFill>
                <a:ln>
                  <a:noFill/>
                </a:ln>
              </p:spPr>
              <p:txBody>
                <a:bodyPr/>
                <a:lstStyle/>
                <a:p>
                  <a:r>
                    <a:rPr lang="en-SG">
                      <a:noFill/>
                    </a:rPr>
                    <a:t> </a:t>
                  </a:r>
                </a:p>
              </p:txBody>
            </p:sp>
          </mc:Fallback>
        </mc:AlternateContent>
      </p:grpSp>
      <p:sp>
        <p:nvSpPr>
          <p:cNvPr id="26" name="TextBox 25">
            <a:extLst>
              <a:ext uri="{FF2B5EF4-FFF2-40B4-BE49-F238E27FC236}">
                <a16:creationId xmlns:a16="http://schemas.microsoft.com/office/drawing/2014/main" id="{1421D5EA-4D7D-38F1-84AE-9815454A84B4}"/>
              </a:ext>
            </a:extLst>
          </p:cNvPr>
          <p:cNvSpPr txBox="1"/>
          <p:nvPr/>
        </p:nvSpPr>
        <p:spPr>
          <a:xfrm>
            <a:off x="2851042" y="4059445"/>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mc:AlternateContent xmlns:mc="http://schemas.openxmlformats.org/markup-compatibility/2006" xmlns:a14="http://schemas.microsoft.com/office/drawing/2010/main">
        <mc:Choice Requires="a14">
          <p:sp>
            <p:nvSpPr>
              <p:cNvPr id="27" name="TextBox 3">
                <a:extLst>
                  <a:ext uri="{FF2B5EF4-FFF2-40B4-BE49-F238E27FC236}">
                    <a16:creationId xmlns:a16="http://schemas.microsoft.com/office/drawing/2014/main" id="{FBF34C92-1343-DC16-EA37-F1B650E03D99}"/>
                  </a:ext>
                </a:extLst>
              </p:cNvPr>
              <p:cNvSpPr txBox="1"/>
              <p:nvPr/>
            </p:nvSpPr>
            <p:spPr>
              <a:xfrm>
                <a:off x="1643971" y="4122101"/>
                <a:ext cx="1107055" cy="769441"/>
              </a:xfrm>
              <a:prstGeom prst="rect">
                <a:avLst/>
              </a:prstGeom>
              <a:solidFill>
                <a:schemeClr val="accent1">
                  <a:lumMod val="40000"/>
                  <a:lumOff val="60000"/>
                </a:schemeClr>
              </a:solid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rPr>
                        <m:t>0</m:t>
                      </m:r>
                      <m:r>
                        <a:rPr lang="en-US" sz="4400" b="0" i="1" smtClean="0">
                          <a:latin typeface="Cambria Math" panose="02040503050406030204" pitchFamily="18" charset="0"/>
                        </a:rPr>
                        <m:t>.01</m:t>
                      </m:r>
                    </m:oMath>
                  </m:oMathPara>
                </a14:m>
                <a:endParaRPr lang="en-GB" sz="4400" dirty="0"/>
              </a:p>
            </p:txBody>
          </p:sp>
        </mc:Choice>
        <mc:Fallback xmlns="">
          <p:sp>
            <p:nvSpPr>
              <p:cNvPr id="27" name="TextBox 3">
                <a:extLst>
                  <a:ext uri="{FF2B5EF4-FFF2-40B4-BE49-F238E27FC236}">
                    <a16:creationId xmlns:a16="http://schemas.microsoft.com/office/drawing/2014/main" id="{FBF34C92-1343-DC16-EA37-F1B650E03D99}"/>
                  </a:ext>
                </a:extLst>
              </p:cNvPr>
              <p:cNvSpPr txBox="1">
                <a:spLocks noRot="1" noChangeAspect="1" noMove="1" noResize="1" noEditPoints="1" noAdjustHandles="1" noChangeArrowheads="1" noChangeShapeType="1" noTextEdit="1"/>
              </p:cNvSpPr>
              <p:nvPr/>
            </p:nvSpPr>
            <p:spPr>
              <a:xfrm>
                <a:off x="1643971" y="4122101"/>
                <a:ext cx="1107055" cy="769441"/>
              </a:xfrm>
              <a:prstGeom prst="rect">
                <a:avLst/>
              </a:prstGeom>
              <a:blipFill>
                <a:blip r:embed="rId6"/>
                <a:stretch>
                  <a:fillRect/>
                </a:stretch>
              </a:blipFill>
              <a:ln>
                <a:noFill/>
              </a:ln>
            </p:spPr>
            <p:txBody>
              <a:bodyPr/>
              <a:lstStyle/>
              <a:p>
                <a:r>
                  <a:rPr lang="en-SG">
                    <a:noFill/>
                  </a:rPr>
                  <a:t> </a:t>
                </a:r>
              </a:p>
            </p:txBody>
          </p:sp>
        </mc:Fallback>
      </mc:AlternateContent>
      <p:sp>
        <p:nvSpPr>
          <p:cNvPr id="28" name="Freeform 33">
            <a:extLst>
              <a:ext uri="{FF2B5EF4-FFF2-40B4-BE49-F238E27FC236}">
                <a16:creationId xmlns:a16="http://schemas.microsoft.com/office/drawing/2014/main" id="{CC441542-E97B-323D-2A1D-5C6B61FEEBD6}"/>
              </a:ext>
            </a:extLst>
          </p:cNvPr>
          <p:cNvSpPr/>
          <p:nvPr/>
        </p:nvSpPr>
        <p:spPr>
          <a:xfrm>
            <a:off x="10123398" y="1902895"/>
            <a:ext cx="963207" cy="886322"/>
          </a:xfrm>
          <a:custGeom>
            <a:avLst/>
            <a:gdLst/>
            <a:ahLst/>
            <a:cxnLst/>
            <a:rect l="0" t="0" r="0" b="0"/>
            <a:pathLst>
              <a:path w="1070230" h="1095122">
                <a:moveTo>
                  <a:pt x="535178" y="465455"/>
                </a:moveTo>
                <a:lnTo>
                  <a:pt x="989838" y="0"/>
                </a:lnTo>
                <a:lnTo>
                  <a:pt x="1070229" y="82042"/>
                </a:lnTo>
                <a:lnTo>
                  <a:pt x="615569" y="547497"/>
                </a:lnTo>
                <a:lnTo>
                  <a:pt x="1070229" y="1012952"/>
                </a:lnTo>
                <a:lnTo>
                  <a:pt x="989838" y="1095121"/>
                </a:lnTo>
                <a:lnTo>
                  <a:pt x="535178" y="629666"/>
                </a:lnTo>
                <a:lnTo>
                  <a:pt x="80391" y="1095121"/>
                </a:lnTo>
                <a:lnTo>
                  <a:pt x="0" y="1012952"/>
                </a:lnTo>
                <a:lnTo>
                  <a:pt x="454787" y="547497"/>
                </a:lnTo>
                <a:lnTo>
                  <a:pt x="0" y="82042"/>
                </a:lnTo>
                <a:lnTo>
                  <a:pt x="80391" y="0"/>
                </a:lnTo>
                <a:close/>
              </a:path>
            </a:pathLst>
          </a:cu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615" tIns="37308" rIns="74615" bIns="37308" rtlCol="0" anchor="ctr"/>
          <a:lstStyle/>
          <a:p>
            <a:pPr algn="ctr"/>
            <a:endParaRPr lang="en-GB"/>
          </a:p>
        </p:txBody>
      </p:sp>
      <p:grpSp>
        <p:nvGrpSpPr>
          <p:cNvPr id="43" name="Group 42">
            <a:extLst>
              <a:ext uri="{FF2B5EF4-FFF2-40B4-BE49-F238E27FC236}">
                <a16:creationId xmlns:a16="http://schemas.microsoft.com/office/drawing/2014/main" id="{E71549A6-C347-70CD-5B04-F3979B85E9B6}"/>
              </a:ext>
            </a:extLst>
          </p:cNvPr>
          <p:cNvGrpSpPr/>
          <p:nvPr/>
        </p:nvGrpSpPr>
        <p:grpSpPr>
          <a:xfrm>
            <a:off x="7096734" y="1558188"/>
            <a:ext cx="2777657" cy="1621934"/>
            <a:chOff x="5140503" y="3548604"/>
            <a:chExt cx="3319124" cy="1621934"/>
          </a:xfrm>
          <a:solidFill>
            <a:schemeClr val="accent1">
              <a:lumMod val="40000"/>
              <a:lumOff val="60000"/>
            </a:schemeClr>
          </a:solidFill>
        </p:grpSpPr>
        <p:sp>
          <p:nvSpPr>
            <p:cNvPr id="44" name="Rounded Rectangle 6">
              <a:extLst>
                <a:ext uri="{FF2B5EF4-FFF2-40B4-BE49-F238E27FC236}">
                  <a16:creationId xmlns:a16="http://schemas.microsoft.com/office/drawing/2014/main" id="{2345F5CF-9A9E-C7DA-7707-60C4FD5AB650}"/>
                </a:ext>
              </a:extLst>
            </p:cNvPr>
            <p:cNvSpPr/>
            <p:nvPr/>
          </p:nvSpPr>
          <p:spPr>
            <a:xfrm>
              <a:off x="5140503" y="3548604"/>
              <a:ext cx="3319124" cy="16219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45" name="TextBox 3">
                  <a:extLst>
                    <a:ext uri="{FF2B5EF4-FFF2-40B4-BE49-F238E27FC236}">
                      <a16:creationId xmlns:a16="http://schemas.microsoft.com/office/drawing/2014/main" id="{5FF13446-ACBE-469F-FAD9-B507CA5AA828}"/>
                    </a:ext>
                  </a:extLst>
                </p:cNvPr>
                <p:cNvSpPr txBox="1"/>
                <p:nvPr/>
              </p:nvSpPr>
              <p:spPr>
                <a:xfrm>
                  <a:off x="5464946" y="3664911"/>
                  <a:ext cx="578211" cy="1359988"/>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US" sz="4400" b="0" i="1" smtClean="0">
                                <a:latin typeface="Cambria Math" panose="02040503050406030204" pitchFamily="18" charset="0"/>
                              </a:rPr>
                              <m:t>1</m:t>
                            </m:r>
                          </m:num>
                          <m:den>
                            <m:r>
                              <a:rPr lang="en-US" sz="4400" b="0" i="1" smtClean="0">
                                <a:latin typeface="Cambria Math" panose="02040503050406030204" pitchFamily="18" charset="0"/>
                              </a:rPr>
                              <m:t>3</m:t>
                            </m:r>
                          </m:den>
                        </m:f>
                      </m:oMath>
                    </m:oMathPara>
                  </a14:m>
                  <a:endParaRPr lang="en-GB" sz="4400" dirty="0"/>
                </a:p>
              </p:txBody>
            </p:sp>
          </mc:Choice>
          <mc:Fallback xmlns="">
            <p:sp>
              <p:nvSpPr>
                <p:cNvPr id="45" name="TextBox 3">
                  <a:extLst>
                    <a:ext uri="{FF2B5EF4-FFF2-40B4-BE49-F238E27FC236}">
                      <a16:creationId xmlns:a16="http://schemas.microsoft.com/office/drawing/2014/main" id="{5FF13446-ACBE-469F-FAD9-B507CA5AA828}"/>
                    </a:ext>
                  </a:extLst>
                </p:cNvPr>
                <p:cNvSpPr txBox="1">
                  <a:spLocks noRot="1" noChangeAspect="1" noMove="1" noResize="1" noEditPoints="1" noAdjustHandles="1" noChangeArrowheads="1" noChangeShapeType="1" noTextEdit="1"/>
                </p:cNvSpPr>
                <p:nvPr/>
              </p:nvSpPr>
              <p:spPr>
                <a:xfrm>
                  <a:off x="5464946" y="3664911"/>
                  <a:ext cx="578211" cy="1359988"/>
                </a:xfrm>
                <a:prstGeom prst="rect">
                  <a:avLst/>
                </a:prstGeom>
                <a:blipFill>
                  <a:blip r:embed="rId7"/>
                  <a:stretch>
                    <a:fillRect/>
                  </a:stretch>
                </a:blipFill>
                <a:ln>
                  <a:noFill/>
                </a:ln>
              </p:spPr>
              <p:txBody>
                <a:bodyPr/>
                <a:lstStyle/>
                <a:p>
                  <a:r>
                    <a:rPr lang="en-SG">
                      <a:noFill/>
                    </a:rPr>
                    <a:t> </a:t>
                  </a:r>
                </a:p>
              </p:txBody>
            </p:sp>
          </mc:Fallback>
        </mc:AlternateContent>
      </p:grpSp>
      <p:sp>
        <p:nvSpPr>
          <p:cNvPr id="46" name="TextBox 45">
            <a:extLst>
              <a:ext uri="{FF2B5EF4-FFF2-40B4-BE49-F238E27FC236}">
                <a16:creationId xmlns:a16="http://schemas.microsoft.com/office/drawing/2014/main" id="{18970AA6-E58F-EE9A-921B-863615274804}"/>
              </a:ext>
            </a:extLst>
          </p:cNvPr>
          <p:cNvSpPr txBox="1"/>
          <p:nvPr/>
        </p:nvSpPr>
        <p:spPr>
          <a:xfrm>
            <a:off x="8000074" y="1874066"/>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mc:AlternateContent xmlns:mc="http://schemas.openxmlformats.org/markup-compatibility/2006" xmlns:a14="http://schemas.microsoft.com/office/drawing/2010/main">
        <mc:Choice Requires="a14">
          <p:sp>
            <p:nvSpPr>
              <p:cNvPr id="54" name="TextBox 3">
                <a:extLst>
                  <a:ext uri="{FF2B5EF4-FFF2-40B4-BE49-F238E27FC236}">
                    <a16:creationId xmlns:a16="http://schemas.microsoft.com/office/drawing/2014/main" id="{71CBF9DC-2FC6-BA4A-BCE8-0087F9A88565}"/>
                  </a:ext>
                </a:extLst>
              </p:cNvPr>
              <p:cNvSpPr txBox="1"/>
              <p:nvPr/>
            </p:nvSpPr>
            <p:spPr>
              <a:xfrm>
                <a:off x="8563023" y="1964062"/>
                <a:ext cx="665360" cy="769441"/>
              </a:xfrm>
              <a:prstGeom prst="rect">
                <a:avLst/>
              </a:prstGeom>
              <a:solidFill>
                <a:schemeClr val="accent1">
                  <a:lumMod val="40000"/>
                  <a:lumOff val="60000"/>
                </a:schemeClr>
              </a:solid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rPr>
                        <m:t>3</m:t>
                      </m:r>
                      <m:r>
                        <a:rPr lang="en-GB" sz="4400" b="0" i="1" smtClean="0">
                          <a:latin typeface="Cambria Math" panose="02040503050406030204" pitchFamily="18" charset="0"/>
                        </a:rPr>
                        <m:t>0</m:t>
                      </m:r>
                      <m:r>
                        <a:rPr lang="en-US" sz="4400" b="0" i="1" smtClean="0">
                          <a:latin typeface="Cambria Math" panose="02040503050406030204" pitchFamily="18" charset="0"/>
                        </a:rPr>
                        <m:t>%</m:t>
                      </m:r>
                    </m:oMath>
                  </m:oMathPara>
                </a14:m>
                <a:endParaRPr lang="en-GB" sz="4400" dirty="0"/>
              </a:p>
            </p:txBody>
          </p:sp>
        </mc:Choice>
        <mc:Fallback xmlns="">
          <p:sp>
            <p:nvSpPr>
              <p:cNvPr id="54" name="TextBox 3">
                <a:extLst>
                  <a:ext uri="{FF2B5EF4-FFF2-40B4-BE49-F238E27FC236}">
                    <a16:creationId xmlns:a16="http://schemas.microsoft.com/office/drawing/2014/main" id="{71CBF9DC-2FC6-BA4A-BCE8-0087F9A88565}"/>
                  </a:ext>
                </a:extLst>
              </p:cNvPr>
              <p:cNvSpPr txBox="1">
                <a:spLocks noRot="1" noChangeAspect="1" noMove="1" noResize="1" noEditPoints="1" noAdjustHandles="1" noChangeArrowheads="1" noChangeShapeType="1" noTextEdit="1"/>
              </p:cNvSpPr>
              <p:nvPr/>
            </p:nvSpPr>
            <p:spPr>
              <a:xfrm>
                <a:off x="8563023" y="1964062"/>
                <a:ext cx="665360" cy="769441"/>
              </a:xfrm>
              <a:prstGeom prst="rect">
                <a:avLst/>
              </a:prstGeom>
              <a:blipFill>
                <a:blip r:embed="rId8"/>
                <a:stretch>
                  <a:fillRect r="-77982"/>
                </a:stretch>
              </a:blipFill>
              <a:ln>
                <a:noFill/>
              </a:ln>
            </p:spPr>
            <p:txBody>
              <a:bodyPr/>
              <a:lstStyle/>
              <a:p>
                <a:r>
                  <a:rPr lang="en-GB">
                    <a:noFill/>
                  </a:rPr>
                  <a:t> </a:t>
                </a:r>
              </a:p>
            </p:txBody>
          </p:sp>
        </mc:Fallback>
      </mc:AlternateContent>
      <p:grpSp>
        <p:nvGrpSpPr>
          <p:cNvPr id="55" name="Group 54">
            <a:extLst>
              <a:ext uri="{FF2B5EF4-FFF2-40B4-BE49-F238E27FC236}">
                <a16:creationId xmlns:a16="http://schemas.microsoft.com/office/drawing/2014/main" id="{47E439AD-CE54-8545-4876-6F6EA62EFB16}"/>
              </a:ext>
            </a:extLst>
          </p:cNvPr>
          <p:cNvGrpSpPr/>
          <p:nvPr/>
        </p:nvGrpSpPr>
        <p:grpSpPr>
          <a:xfrm>
            <a:off x="7025909" y="3659331"/>
            <a:ext cx="3097489" cy="1621934"/>
            <a:chOff x="2131992" y="3548604"/>
            <a:chExt cx="3701303" cy="1621934"/>
          </a:xfrm>
          <a:solidFill>
            <a:schemeClr val="accent1">
              <a:lumMod val="40000"/>
              <a:lumOff val="60000"/>
            </a:schemeClr>
          </a:solidFill>
        </p:grpSpPr>
        <p:sp>
          <p:nvSpPr>
            <p:cNvPr id="56" name="Rounded Rectangle 6">
              <a:extLst>
                <a:ext uri="{FF2B5EF4-FFF2-40B4-BE49-F238E27FC236}">
                  <a16:creationId xmlns:a16="http://schemas.microsoft.com/office/drawing/2014/main" id="{FBC8EFCD-B4E1-A1C1-272E-D1146A22CB58}"/>
                </a:ext>
              </a:extLst>
            </p:cNvPr>
            <p:cNvSpPr/>
            <p:nvPr/>
          </p:nvSpPr>
          <p:spPr>
            <a:xfrm>
              <a:off x="2131992" y="3548604"/>
              <a:ext cx="3701303" cy="16219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57" name="TextBox 3">
                  <a:extLst>
                    <a:ext uri="{FF2B5EF4-FFF2-40B4-BE49-F238E27FC236}">
                      <a16:creationId xmlns:a16="http://schemas.microsoft.com/office/drawing/2014/main" id="{DFC8E393-443E-A581-F9D1-C602E121A7BF}"/>
                    </a:ext>
                  </a:extLst>
                </p:cNvPr>
                <p:cNvSpPr txBox="1"/>
                <p:nvPr/>
              </p:nvSpPr>
              <p:spPr>
                <a:xfrm>
                  <a:off x="4909456" y="3677842"/>
                  <a:ext cx="578211" cy="1359988"/>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US" sz="4400" b="0" i="1" smtClean="0">
                                <a:latin typeface="Cambria Math" panose="02040503050406030204" pitchFamily="18" charset="0"/>
                              </a:rPr>
                              <m:t>1</m:t>
                            </m:r>
                          </m:num>
                          <m:den>
                            <m:r>
                              <a:rPr lang="en-US" sz="4400" b="0" i="1" smtClean="0">
                                <a:latin typeface="Cambria Math" panose="02040503050406030204" pitchFamily="18" charset="0"/>
                              </a:rPr>
                              <m:t>5</m:t>
                            </m:r>
                          </m:den>
                        </m:f>
                      </m:oMath>
                    </m:oMathPara>
                  </a14:m>
                  <a:endParaRPr lang="en-GB" sz="4400" dirty="0"/>
                </a:p>
              </p:txBody>
            </p:sp>
          </mc:Choice>
          <mc:Fallback xmlns="">
            <p:sp>
              <p:nvSpPr>
                <p:cNvPr id="57" name="TextBox 3">
                  <a:extLst>
                    <a:ext uri="{FF2B5EF4-FFF2-40B4-BE49-F238E27FC236}">
                      <a16:creationId xmlns:a16="http://schemas.microsoft.com/office/drawing/2014/main" id="{DFC8E393-443E-A581-F9D1-C602E121A7BF}"/>
                    </a:ext>
                  </a:extLst>
                </p:cNvPr>
                <p:cNvSpPr txBox="1">
                  <a:spLocks noRot="1" noChangeAspect="1" noMove="1" noResize="1" noEditPoints="1" noAdjustHandles="1" noChangeArrowheads="1" noChangeShapeType="1" noTextEdit="1"/>
                </p:cNvSpPr>
                <p:nvPr/>
              </p:nvSpPr>
              <p:spPr>
                <a:xfrm>
                  <a:off x="4909456" y="3677842"/>
                  <a:ext cx="578211" cy="1359988"/>
                </a:xfrm>
                <a:prstGeom prst="rect">
                  <a:avLst/>
                </a:prstGeom>
                <a:blipFill>
                  <a:blip r:embed="rId9"/>
                  <a:stretch>
                    <a:fillRect/>
                  </a:stretch>
                </a:blipFill>
                <a:ln>
                  <a:noFill/>
                </a:ln>
              </p:spPr>
              <p:txBody>
                <a:bodyPr/>
                <a:lstStyle/>
                <a:p>
                  <a:r>
                    <a:rPr lang="en-SG">
                      <a:noFill/>
                    </a:rPr>
                    <a:t> </a:t>
                  </a:r>
                </a:p>
              </p:txBody>
            </p:sp>
          </mc:Fallback>
        </mc:AlternateContent>
      </p:grpSp>
      <p:sp>
        <p:nvSpPr>
          <p:cNvPr id="58" name="TextBox 57">
            <a:extLst>
              <a:ext uri="{FF2B5EF4-FFF2-40B4-BE49-F238E27FC236}">
                <a16:creationId xmlns:a16="http://schemas.microsoft.com/office/drawing/2014/main" id="{9BDE0D02-6259-CACB-D9A8-E8F24A3BE9BE}"/>
              </a:ext>
            </a:extLst>
          </p:cNvPr>
          <p:cNvSpPr txBox="1"/>
          <p:nvPr/>
        </p:nvSpPr>
        <p:spPr>
          <a:xfrm>
            <a:off x="8697392" y="4049474"/>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mc:AlternateContent xmlns:mc="http://schemas.openxmlformats.org/markup-compatibility/2006" xmlns:a14="http://schemas.microsoft.com/office/drawing/2010/main">
        <mc:Choice Requires="a14">
          <p:sp>
            <p:nvSpPr>
              <p:cNvPr id="59" name="TextBox 3">
                <a:extLst>
                  <a:ext uri="{FF2B5EF4-FFF2-40B4-BE49-F238E27FC236}">
                    <a16:creationId xmlns:a16="http://schemas.microsoft.com/office/drawing/2014/main" id="{6F361268-C5EC-CA91-851E-03331F2F21DC}"/>
                  </a:ext>
                </a:extLst>
              </p:cNvPr>
              <p:cNvSpPr txBox="1"/>
              <p:nvPr/>
            </p:nvSpPr>
            <p:spPr>
              <a:xfrm>
                <a:off x="7335370" y="4126418"/>
                <a:ext cx="1239283" cy="769441"/>
              </a:xfrm>
              <a:prstGeom prst="rect">
                <a:avLst/>
              </a:prstGeom>
              <a:solidFill>
                <a:schemeClr val="accent1">
                  <a:lumMod val="40000"/>
                  <a:lumOff val="60000"/>
                </a:schemeClr>
              </a:solid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2</m:t>
                      </m:r>
                      <m:r>
                        <a:rPr lang="en-US" sz="4400" b="0" i="1" smtClean="0">
                          <a:latin typeface="Cambria Math" panose="02040503050406030204" pitchFamily="18" charset="0"/>
                        </a:rPr>
                        <m:t>0%</m:t>
                      </m:r>
                    </m:oMath>
                  </m:oMathPara>
                </a14:m>
                <a:endParaRPr lang="en-GB" sz="4400" dirty="0"/>
              </a:p>
            </p:txBody>
          </p:sp>
        </mc:Choice>
        <mc:Fallback xmlns="">
          <p:sp>
            <p:nvSpPr>
              <p:cNvPr id="59" name="TextBox 3">
                <a:extLst>
                  <a:ext uri="{FF2B5EF4-FFF2-40B4-BE49-F238E27FC236}">
                    <a16:creationId xmlns:a16="http://schemas.microsoft.com/office/drawing/2014/main" id="{6F361268-C5EC-CA91-851E-03331F2F21DC}"/>
                  </a:ext>
                </a:extLst>
              </p:cNvPr>
              <p:cNvSpPr txBox="1">
                <a:spLocks noRot="1" noChangeAspect="1" noMove="1" noResize="1" noEditPoints="1" noAdjustHandles="1" noChangeArrowheads="1" noChangeShapeType="1" noTextEdit="1"/>
              </p:cNvSpPr>
              <p:nvPr/>
            </p:nvSpPr>
            <p:spPr>
              <a:xfrm>
                <a:off x="7335370" y="4126418"/>
                <a:ext cx="1239283" cy="769441"/>
              </a:xfrm>
              <a:prstGeom prst="rect">
                <a:avLst/>
              </a:prstGeom>
              <a:blipFill>
                <a:blip r:embed="rId10"/>
                <a:stretch>
                  <a:fillRect/>
                </a:stretch>
              </a:blipFill>
              <a:ln>
                <a:noFill/>
              </a:ln>
            </p:spPr>
            <p:txBody>
              <a:bodyPr/>
              <a:lstStyle/>
              <a:p>
                <a:r>
                  <a:rPr lang="en-SG">
                    <a:noFill/>
                  </a:rPr>
                  <a:t> </a:t>
                </a:r>
              </a:p>
            </p:txBody>
          </p:sp>
        </mc:Fallback>
      </mc:AlternateContent>
    </p:spTree>
    <p:extLst>
      <p:ext uri="{BB962C8B-B14F-4D97-AF65-F5344CB8AC3E}">
        <p14:creationId xmlns:p14="http://schemas.microsoft.com/office/powerpoint/2010/main" val="167817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3731A62C-B461-46EE-9A3E-95A400D66C42}"/>
              </a:ext>
            </a:extLst>
          </p:cNvPr>
          <p:cNvGrpSpPr/>
          <p:nvPr/>
        </p:nvGrpSpPr>
        <p:grpSpPr>
          <a:xfrm>
            <a:off x="2027131" y="3477775"/>
            <a:ext cx="2930632" cy="1886237"/>
            <a:chOff x="5063326" y="3548604"/>
            <a:chExt cx="2981114" cy="1621934"/>
          </a:xfrm>
          <a:solidFill>
            <a:schemeClr val="accent1">
              <a:lumMod val="40000"/>
              <a:lumOff val="60000"/>
            </a:schemeClr>
          </a:solidFill>
        </p:grpSpPr>
        <p:sp>
          <p:nvSpPr>
            <p:cNvPr id="37" name="Rounded Rectangle 6">
              <a:extLst>
                <a:ext uri="{FF2B5EF4-FFF2-40B4-BE49-F238E27FC236}">
                  <a16:creationId xmlns:a16="http://schemas.microsoft.com/office/drawing/2014/main" id="{A947BFC6-DE09-40AE-89F5-5174877DBF8C}"/>
                </a:ext>
              </a:extLst>
            </p:cNvPr>
            <p:cNvSpPr/>
            <p:nvPr/>
          </p:nvSpPr>
          <p:spPr>
            <a:xfrm>
              <a:off x="5063326" y="3548604"/>
              <a:ext cx="2981114" cy="16219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dirty="0"/>
            </a:p>
          </p:txBody>
        </p:sp>
        <mc:AlternateContent xmlns:mc="http://schemas.openxmlformats.org/markup-compatibility/2006" xmlns:a14="http://schemas.microsoft.com/office/drawing/2010/main">
          <mc:Choice Requires="a14">
            <p:sp>
              <p:nvSpPr>
                <p:cNvPr id="38" name="TextBox 3">
                  <a:extLst>
                    <a:ext uri="{FF2B5EF4-FFF2-40B4-BE49-F238E27FC236}">
                      <a16:creationId xmlns:a16="http://schemas.microsoft.com/office/drawing/2014/main" id="{C6FAB82E-B310-47A6-8401-5BA8D95A6DE6}"/>
                    </a:ext>
                  </a:extLst>
                </p:cNvPr>
                <p:cNvSpPr txBox="1"/>
                <p:nvPr/>
              </p:nvSpPr>
              <p:spPr>
                <a:xfrm>
                  <a:off x="5175841" y="3677842"/>
                  <a:ext cx="866867" cy="1359988"/>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GB" sz="4400" b="0" i="1" smtClean="0">
                                <a:latin typeface="Cambria Math" panose="02040503050406030204" pitchFamily="18" charset="0"/>
                              </a:rPr>
                              <m:t>7</m:t>
                            </m:r>
                          </m:num>
                          <m:den>
                            <m:r>
                              <a:rPr lang="en-GB" sz="4400" b="0" i="1" smtClean="0">
                                <a:latin typeface="Cambria Math" panose="02040503050406030204" pitchFamily="18" charset="0"/>
                              </a:rPr>
                              <m:t>10</m:t>
                            </m:r>
                          </m:den>
                        </m:f>
                      </m:oMath>
                    </m:oMathPara>
                  </a14:m>
                  <a:endParaRPr lang="en-GB" sz="4400" dirty="0"/>
                </a:p>
              </p:txBody>
            </p:sp>
          </mc:Choice>
          <mc:Fallback xmlns="">
            <p:sp>
              <p:nvSpPr>
                <p:cNvPr id="38" name="TextBox 3">
                  <a:extLst>
                    <a:ext uri="{FF2B5EF4-FFF2-40B4-BE49-F238E27FC236}">
                      <a16:creationId xmlns:a16="http://schemas.microsoft.com/office/drawing/2014/main" id="{C6FAB82E-B310-47A6-8401-5BA8D95A6DE6}"/>
                    </a:ext>
                  </a:extLst>
                </p:cNvPr>
                <p:cNvSpPr txBox="1">
                  <a:spLocks noRot="1" noChangeAspect="1" noMove="1" noResize="1" noEditPoints="1" noAdjustHandles="1" noChangeArrowheads="1" noChangeShapeType="1" noTextEdit="1"/>
                </p:cNvSpPr>
                <p:nvPr/>
              </p:nvSpPr>
              <p:spPr>
                <a:xfrm>
                  <a:off x="5175841" y="3677842"/>
                  <a:ext cx="866867" cy="1359988"/>
                </a:xfrm>
                <a:prstGeom prst="rect">
                  <a:avLst/>
                </a:prstGeom>
                <a:blipFill>
                  <a:blip r:embed="rId3"/>
                  <a:stretch>
                    <a:fillRect l="-8824" r="-8824"/>
                  </a:stretch>
                </a:blipFill>
                <a:ln>
                  <a:noFill/>
                </a:ln>
              </p:spPr>
              <p:txBody>
                <a:bodyPr/>
                <a:lstStyle/>
                <a:p>
                  <a:r>
                    <a:rPr lang="en-US">
                      <a:noFill/>
                    </a:rPr>
                    <a:t> </a:t>
                  </a:r>
                </a:p>
              </p:txBody>
            </p:sp>
          </mc:Fallback>
        </mc:AlternateContent>
      </p:gr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grpSp>
        <p:nvGrpSpPr>
          <p:cNvPr id="14" name="Group 13">
            <a:extLst>
              <a:ext uri="{FF2B5EF4-FFF2-40B4-BE49-F238E27FC236}">
                <a16:creationId xmlns:a16="http://schemas.microsoft.com/office/drawing/2014/main" id="{61F53C88-DD29-4A78-9C4B-EB9A0BD25676}"/>
              </a:ext>
            </a:extLst>
          </p:cNvPr>
          <p:cNvGrpSpPr/>
          <p:nvPr/>
        </p:nvGrpSpPr>
        <p:grpSpPr>
          <a:xfrm>
            <a:off x="6484761" y="3305696"/>
            <a:ext cx="3056442" cy="1621934"/>
            <a:chOff x="5140503" y="3548604"/>
            <a:chExt cx="3652255" cy="1621934"/>
          </a:xfrm>
          <a:solidFill>
            <a:schemeClr val="accent1">
              <a:lumMod val="40000"/>
              <a:lumOff val="60000"/>
            </a:schemeClr>
          </a:solidFill>
        </p:grpSpPr>
        <p:sp>
          <p:nvSpPr>
            <p:cNvPr id="15" name="Rounded Rectangle 6">
              <a:extLst>
                <a:ext uri="{FF2B5EF4-FFF2-40B4-BE49-F238E27FC236}">
                  <a16:creationId xmlns:a16="http://schemas.microsoft.com/office/drawing/2014/main" id="{0AE5830F-DF27-4A44-8B52-990F6F795B25}"/>
                </a:ext>
              </a:extLst>
            </p:cNvPr>
            <p:cNvSpPr/>
            <p:nvPr/>
          </p:nvSpPr>
          <p:spPr>
            <a:xfrm>
              <a:off x="5140503" y="3548604"/>
              <a:ext cx="3652255" cy="16219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16" name="TextBox 3">
                  <a:extLst>
                    <a:ext uri="{FF2B5EF4-FFF2-40B4-BE49-F238E27FC236}">
                      <a16:creationId xmlns:a16="http://schemas.microsoft.com/office/drawing/2014/main" id="{D3782BDE-1C2F-47CF-9A12-0537197D9EE7}"/>
                    </a:ext>
                  </a:extLst>
                </p:cNvPr>
                <p:cNvSpPr txBox="1"/>
                <p:nvPr/>
              </p:nvSpPr>
              <p:spPr>
                <a:xfrm>
                  <a:off x="5289237" y="3671661"/>
                  <a:ext cx="578211" cy="1359988"/>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US" sz="4400" b="0" i="1" smtClean="0">
                                <a:latin typeface="Cambria Math" panose="02040503050406030204" pitchFamily="18" charset="0"/>
                              </a:rPr>
                              <m:t>1</m:t>
                            </m:r>
                          </m:num>
                          <m:den>
                            <m:r>
                              <a:rPr lang="en-GB" sz="4400" b="0" i="1" smtClean="0">
                                <a:latin typeface="Cambria Math" panose="02040503050406030204" pitchFamily="18" charset="0"/>
                              </a:rPr>
                              <m:t>8</m:t>
                            </m:r>
                          </m:den>
                        </m:f>
                      </m:oMath>
                    </m:oMathPara>
                  </a14:m>
                  <a:endParaRPr lang="en-GB" sz="4400" dirty="0"/>
                </a:p>
              </p:txBody>
            </p:sp>
          </mc:Choice>
          <mc:Fallback xmlns="">
            <p:sp>
              <p:nvSpPr>
                <p:cNvPr id="16" name="TextBox 3">
                  <a:extLst>
                    <a:ext uri="{FF2B5EF4-FFF2-40B4-BE49-F238E27FC236}">
                      <a16:creationId xmlns:a16="http://schemas.microsoft.com/office/drawing/2014/main" id="{D3782BDE-1C2F-47CF-9A12-0537197D9EE7}"/>
                    </a:ext>
                  </a:extLst>
                </p:cNvPr>
                <p:cNvSpPr txBox="1">
                  <a:spLocks noRot="1" noChangeAspect="1" noMove="1" noResize="1" noEditPoints="1" noAdjustHandles="1" noChangeArrowheads="1" noChangeShapeType="1" noTextEdit="1"/>
                </p:cNvSpPr>
                <p:nvPr/>
              </p:nvSpPr>
              <p:spPr>
                <a:xfrm>
                  <a:off x="5289237" y="3671661"/>
                  <a:ext cx="578211" cy="1359988"/>
                </a:xfrm>
                <a:prstGeom prst="rect">
                  <a:avLst/>
                </a:prstGeom>
                <a:blipFill>
                  <a:blip r:embed="rId4"/>
                  <a:stretch>
                    <a:fillRect/>
                  </a:stretch>
                </a:blipFill>
                <a:ln>
                  <a:noFill/>
                </a:ln>
              </p:spPr>
              <p:txBody>
                <a:bodyPr/>
                <a:lstStyle/>
                <a:p>
                  <a:r>
                    <a:rPr lang="en-SG">
                      <a:noFill/>
                    </a:rPr>
                    <a:t> </a:t>
                  </a:r>
                </a:p>
              </p:txBody>
            </p:sp>
          </mc:Fallback>
        </mc:AlternateContent>
      </p:grpSp>
      <p:sp>
        <p:nvSpPr>
          <p:cNvPr id="17" name="TextBox 16">
            <a:extLst>
              <a:ext uri="{FF2B5EF4-FFF2-40B4-BE49-F238E27FC236}">
                <a16:creationId xmlns:a16="http://schemas.microsoft.com/office/drawing/2014/main" id="{4B9B0A2C-2666-4E13-9770-833CD9C64E9A}"/>
              </a:ext>
            </a:extLst>
          </p:cNvPr>
          <p:cNvSpPr txBox="1"/>
          <p:nvPr/>
        </p:nvSpPr>
        <p:spPr>
          <a:xfrm>
            <a:off x="7173722" y="3707243"/>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p:grpSp>
        <p:nvGrpSpPr>
          <p:cNvPr id="18" name="Group 17">
            <a:extLst>
              <a:ext uri="{FF2B5EF4-FFF2-40B4-BE49-F238E27FC236}">
                <a16:creationId xmlns:a16="http://schemas.microsoft.com/office/drawing/2014/main" id="{9E0FBF15-6EF2-4802-9525-D9372CAE027A}"/>
              </a:ext>
            </a:extLst>
          </p:cNvPr>
          <p:cNvGrpSpPr/>
          <p:nvPr/>
        </p:nvGrpSpPr>
        <p:grpSpPr>
          <a:xfrm>
            <a:off x="7593983" y="3701104"/>
            <a:ext cx="1947221" cy="1226526"/>
            <a:chOff x="5132755" y="3585597"/>
            <a:chExt cx="1506489" cy="1226526"/>
          </a:xfrm>
          <a:solidFill>
            <a:schemeClr val="accent1">
              <a:lumMod val="40000"/>
              <a:lumOff val="60000"/>
            </a:schemeClr>
          </a:solidFill>
        </p:grpSpPr>
        <p:sp>
          <p:nvSpPr>
            <p:cNvPr id="19" name="Rounded Rectangle 6">
              <a:extLst>
                <a:ext uri="{FF2B5EF4-FFF2-40B4-BE49-F238E27FC236}">
                  <a16:creationId xmlns:a16="http://schemas.microsoft.com/office/drawing/2014/main" id="{2A504747-2C82-4AA5-B43C-EF97AEFFF6ED}"/>
                </a:ext>
              </a:extLst>
            </p:cNvPr>
            <p:cNvSpPr/>
            <p:nvPr/>
          </p:nvSpPr>
          <p:spPr>
            <a:xfrm>
              <a:off x="5132755" y="3585597"/>
              <a:ext cx="1506489" cy="1226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20" name="TextBox 3">
                  <a:extLst>
                    <a:ext uri="{FF2B5EF4-FFF2-40B4-BE49-F238E27FC236}">
                      <a16:creationId xmlns:a16="http://schemas.microsoft.com/office/drawing/2014/main" id="{22543C0B-F8CA-452D-B67E-9326627C48CF}"/>
                    </a:ext>
                  </a:extLst>
                </p:cNvPr>
                <p:cNvSpPr txBox="1"/>
                <p:nvPr/>
              </p:nvSpPr>
              <p:spPr>
                <a:xfrm>
                  <a:off x="5175841" y="3677842"/>
                  <a:ext cx="578211" cy="769441"/>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rPr>
                          <m:t>1</m:t>
                        </m:r>
                        <m:r>
                          <a:rPr lang="en-GB" sz="4400" b="0" i="1" smtClean="0">
                            <a:latin typeface="Cambria Math" panose="02040503050406030204" pitchFamily="18" charset="0"/>
                          </a:rPr>
                          <m:t>2.5</m:t>
                        </m:r>
                        <m:r>
                          <a:rPr lang="en-US" sz="4400" b="0" i="1" smtClean="0">
                            <a:latin typeface="Cambria Math" panose="02040503050406030204" pitchFamily="18" charset="0"/>
                          </a:rPr>
                          <m:t>%</m:t>
                        </m:r>
                      </m:oMath>
                    </m:oMathPara>
                  </a14:m>
                  <a:endParaRPr lang="en-GB" sz="4400" dirty="0"/>
                </a:p>
              </p:txBody>
            </p:sp>
          </mc:Choice>
          <mc:Fallback xmlns="">
            <p:sp>
              <p:nvSpPr>
                <p:cNvPr id="20" name="TextBox 3">
                  <a:extLst>
                    <a:ext uri="{FF2B5EF4-FFF2-40B4-BE49-F238E27FC236}">
                      <a16:creationId xmlns:a16="http://schemas.microsoft.com/office/drawing/2014/main" id="{22543C0B-F8CA-452D-B67E-9326627C48CF}"/>
                    </a:ext>
                  </a:extLst>
                </p:cNvPr>
                <p:cNvSpPr txBox="1">
                  <a:spLocks noRot="1" noChangeAspect="1" noMove="1" noResize="1" noEditPoints="1" noAdjustHandles="1" noChangeArrowheads="1" noChangeShapeType="1" noTextEdit="1"/>
                </p:cNvSpPr>
                <p:nvPr/>
              </p:nvSpPr>
              <p:spPr>
                <a:xfrm>
                  <a:off x="5175841" y="3677842"/>
                  <a:ext cx="578211" cy="769441"/>
                </a:xfrm>
                <a:prstGeom prst="rect">
                  <a:avLst/>
                </a:prstGeom>
                <a:blipFill>
                  <a:blip r:embed="rId5"/>
                  <a:stretch>
                    <a:fillRect r="-116393"/>
                  </a:stretch>
                </a:blipFill>
                <a:ln>
                  <a:noFill/>
                </a:ln>
              </p:spPr>
              <p:txBody>
                <a:bodyPr/>
                <a:lstStyle/>
                <a:p>
                  <a:r>
                    <a:rPr lang="en-SG">
                      <a:noFill/>
                    </a:rPr>
                    <a:t> </a:t>
                  </a:r>
                </a:p>
              </p:txBody>
            </p:sp>
          </mc:Fallback>
        </mc:AlternateContent>
      </p:grpSp>
      <p:grpSp>
        <p:nvGrpSpPr>
          <p:cNvPr id="26" name="Group 25">
            <a:extLst>
              <a:ext uri="{FF2B5EF4-FFF2-40B4-BE49-F238E27FC236}">
                <a16:creationId xmlns:a16="http://schemas.microsoft.com/office/drawing/2014/main" id="{0323DD65-6FE5-43CE-A4C4-70A51C5F054B}"/>
              </a:ext>
            </a:extLst>
          </p:cNvPr>
          <p:cNvGrpSpPr/>
          <p:nvPr/>
        </p:nvGrpSpPr>
        <p:grpSpPr>
          <a:xfrm>
            <a:off x="6429070" y="1607283"/>
            <a:ext cx="3283726" cy="1226526"/>
            <a:chOff x="5074271" y="3507669"/>
            <a:chExt cx="3923844" cy="1226526"/>
          </a:xfrm>
          <a:solidFill>
            <a:schemeClr val="accent1">
              <a:lumMod val="40000"/>
              <a:lumOff val="60000"/>
            </a:schemeClr>
          </a:solidFill>
        </p:grpSpPr>
        <p:sp>
          <p:nvSpPr>
            <p:cNvPr id="27" name="Rounded Rectangle 6">
              <a:extLst>
                <a:ext uri="{FF2B5EF4-FFF2-40B4-BE49-F238E27FC236}">
                  <a16:creationId xmlns:a16="http://schemas.microsoft.com/office/drawing/2014/main" id="{366D743D-2D18-4CCB-A2DD-1AC05E88A353}"/>
                </a:ext>
              </a:extLst>
            </p:cNvPr>
            <p:cNvSpPr/>
            <p:nvPr/>
          </p:nvSpPr>
          <p:spPr>
            <a:xfrm>
              <a:off x="5074271" y="3507669"/>
              <a:ext cx="3923844" cy="1226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28" name="TextBox 3">
                  <a:extLst>
                    <a:ext uri="{FF2B5EF4-FFF2-40B4-BE49-F238E27FC236}">
                      <a16:creationId xmlns:a16="http://schemas.microsoft.com/office/drawing/2014/main" id="{995083CC-29F1-407A-BFD7-179D1B8283CA}"/>
                    </a:ext>
                  </a:extLst>
                </p:cNvPr>
                <p:cNvSpPr txBox="1"/>
                <p:nvPr/>
              </p:nvSpPr>
              <p:spPr>
                <a:xfrm>
                  <a:off x="5175841" y="3677842"/>
                  <a:ext cx="578211" cy="769441"/>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rPr>
                          <m:t>6</m:t>
                        </m:r>
                        <m:r>
                          <a:rPr lang="en-GB" sz="4400" b="0" i="1" smtClean="0">
                            <a:latin typeface="Cambria Math" panose="02040503050406030204" pitchFamily="18" charset="0"/>
                          </a:rPr>
                          <m:t>3</m:t>
                        </m:r>
                        <m:r>
                          <a:rPr lang="en-US" sz="4400" b="0" i="1" smtClean="0">
                            <a:latin typeface="Cambria Math" panose="02040503050406030204" pitchFamily="18" charset="0"/>
                          </a:rPr>
                          <m:t>%</m:t>
                        </m:r>
                      </m:oMath>
                    </m:oMathPara>
                  </a14:m>
                  <a:endParaRPr lang="en-GB" sz="4400" dirty="0"/>
                </a:p>
              </p:txBody>
            </p:sp>
          </mc:Choice>
          <mc:Fallback xmlns="">
            <p:sp>
              <p:nvSpPr>
                <p:cNvPr id="28" name="TextBox 3">
                  <a:extLst>
                    <a:ext uri="{FF2B5EF4-FFF2-40B4-BE49-F238E27FC236}">
                      <a16:creationId xmlns:a16="http://schemas.microsoft.com/office/drawing/2014/main" id="{995083CC-29F1-407A-BFD7-179D1B8283CA}"/>
                    </a:ext>
                  </a:extLst>
                </p:cNvPr>
                <p:cNvSpPr txBox="1">
                  <a:spLocks noRot="1" noChangeAspect="1" noMove="1" noResize="1" noEditPoints="1" noAdjustHandles="1" noChangeArrowheads="1" noChangeShapeType="1" noTextEdit="1"/>
                </p:cNvSpPr>
                <p:nvPr/>
              </p:nvSpPr>
              <p:spPr>
                <a:xfrm>
                  <a:off x="5175841" y="3677842"/>
                  <a:ext cx="578211" cy="769441"/>
                </a:xfrm>
                <a:prstGeom prst="rect">
                  <a:avLst/>
                </a:prstGeom>
                <a:blipFill>
                  <a:blip r:embed="rId6"/>
                  <a:stretch>
                    <a:fillRect r="-145570"/>
                  </a:stretch>
                </a:blipFill>
                <a:ln>
                  <a:noFill/>
                </a:ln>
              </p:spPr>
              <p:txBody>
                <a:bodyPr/>
                <a:lstStyle/>
                <a:p>
                  <a:r>
                    <a:rPr lang="en-SG">
                      <a:noFill/>
                    </a:rPr>
                    <a:t> </a:t>
                  </a:r>
                </a:p>
              </p:txBody>
            </p:sp>
          </mc:Fallback>
        </mc:AlternateContent>
      </p:grpSp>
      <p:grpSp>
        <p:nvGrpSpPr>
          <p:cNvPr id="29" name="Group 28">
            <a:extLst>
              <a:ext uri="{FF2B5EF4-FFF2-40B4-BE49-F238E27FC236}">
                <a16:creationId xmlns:a16="http://schemas.microsoft.com/office/drawing/2014/main" id="{1D34E99D-A2B1-4C40-8A3B-8AE277E5DDDC}"/>
              </a:ext>
            </a:extLst>
          </p:cNvPr>
          <p:cNvGrpSpPr/>
          <p:nvPr/>
        </p:nvGrpSpPr>
        <p:grpSpPr>
          <a:xfrm>
            <a:off x="1985848" y="1403637"/>
            <a:ext cx="2760642" cy="1708216"/>
            <a:chOff x="3794714" y="3548604"/>
            <a:chExt cx="2038582" cy="1621934"/>
          </a:xfrm>
          <a:solidFill>
            <a:schemeClr val="accent1">
              <a:lumMod val="40000"/>
              <a:lumOff val="60000"/>
            </a:schemeClr>
          </a:solidFill>
        </p:grpSpPr>
        <p:sp>
          <p:nvSpPr>
            <p:cNvPr id="30" name="Rounded Rectangle 6">
              <a:extLst>
                <a:ext uri="{FF2B5EF4-FFF2-40B4-BE49-F238E27FC236}">
                  <a16:creationId xmlns:a16="http://schemas.microsoft.com/office/drawing/2014/main" id="{8F5D7929-6D74-4560-84C2-D84EF93899F1}"/>
                </a:ext>
              </a:extLst>
            </p:cNvPr>
            <p:cNvSpPr/>
            <p:nvPr/>
          </p:nvSpPr>
          <p:spPr>
            <a:xfrm>
              <a:off x="3794714" y="3548604"/>
              <a:ext cx="2038582" cy="16219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31" name="TextBox 3">
                  <a:extLst>
                    <a:ext uri="{FF2B5EF4-FFF2-40B4-BE49-F238E27FC236}">
                      <a16:creationId xmlns:a16="http://schemas.microsoft.com/office/drawing/2014/main" id="{06275F1A-6AE3-4AE3-8EB3-CABCB3E3344D}"/>
                    </a:ext>
                  </a:extLst>
                </p:cNvPr>
                <p:cNvSpPr txBox="1"/>
                <p:nvPr/>
              </p:nvSpPr>
              <p:spPr>
                <a:xfrm>
                  <a:off x="5175841" y="3677842"/>
                  <a:ext cx="578211" cy="1291295"/>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US" sz="4400" b="0" i="1" smtClean="0">
                                <a:latin typeface="Cambria Math" panose="02040503050406030204" pitchFamily="18" charset="0"/>
                              </a:rPr>
                              <m:t>1</m:t>
                            </m:r>
                          </m:num>
                          <m:den>
                            <m:r>
                              <a:rPr lang="en-GB" sz="4400" b="0" i="1" smtClean="0">
                                <a:latin typeface="Cambria Math" panose="02040503050406030204" pitchFamily="18" charset="0"/>
                              </a:rPr>
                              <m:t>4</m:t>
                            </m:r>
                          </m:den>
                        </m:f>
                      </m:oMath>
                    </m:oMathPara>
                  </a14:m>
                  <a:endParaRPr lang="en-GB" sz="4400" dirty="0"/>
                </a:p>
              </p:txBody>
            </p:sp>
          </mc:Choice>
          <mc:Fallback xmlns="">
            <p:sp>
              <p:nvSpPr>
                <p:cNvPr id="31" name="TextBox 3">
                  <a:extLst>
                    <a:ext uri="{FF2B5EF4-FFF2-40B4-BE49-F238E27FC236}">
                      <a16:creationId xmlns:a16="http://schemas.microsoft.com/office/drawing/2014/main" id="{06275F1A-6AE3-4AE3-8EB3-CABCB3E3344D}"/>
                    </a:ext>
                  </a:extLst>
                </p:cNvPr>
                <p:cNvSpPr txBox="1">
                  <a:spLocks noRot="1" noChangeAspect="1" noMove="1" noResize="1" noEditPoints="1" noAdjustHandles="1" noChangeArrowheads="1" noChangeShapeType="1" noTextEdit="1"/>
                </p:cNvSpPr>
                <p:nvPr/>
              </p:nvSpPr>
              <p:spPr>
                <a:xfrm>
                  <a:off x="5175841" y="3677842"/>
                  <a:ext cx="578211" cy="1291295"/>
                </a:xfrm>
                <a:prstGeom prst="rect">
                  <a:avLst/>
                </a:prstGeom>
                <a:blipFill>
                  <a:blip r:embed="rId7"/>
                  <a:stretch>
                    <a:fillRect/>
                  </a:stretch>
                </a:blipFill>
                <a:ln>
                  <a:noFill/>
                </a:ln>
              </p:spPr>
              <p:txBody>
                <a:bodyPr/>
                <a:lstStyle/>
                <a:p>
                  <a:r>
                    <a:rPr lang="en-SG">
                      <a:noFill/>
                    </a:rPr>
                    <a:t> </a:t>
                  </a:r>
                </a:p>
              </p:txBody>
            </p:sp>
          </mc:Fallback>
        </mc:AlternateContent>
      </p:grpSp>
      <p:sp>
        <p:nvSpPr>
          <p:cNvPr id="32" name="TextBox 31">
            <a:extLst>
              <a:ext uri="{FF2B5EF4-FFF2-40B4-BE49-F238E27FC236}">
                <a16:creationId xmlns:a16="http://schemas.microsoft.com/office/drawing/2014/main" id="{0713E674-077E-41ED-B677-2056F90FAB68}"/>
              </a:ext>
            </a:extLst>
          </p:cNvPr>
          <p:cNvSpPr txBox="1"/>
          <p:nvPr/>
        </p:nvSpPr>
        <p:spPr>
          <a:xfrm>
            <a:off x="3283503" y="1725677"/>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mc:AlternateContent xmlns:mc="http://schemas.openxmlformats.org/markup-compatibility/2006" xmlns:a14="http://schemas.microsoft.com/office/drawing/2010/main">
        <mc:Choice Requires="a14">
          <p:sp>
            <p:nvSpPr>
              <p:cNvPr id="35" name="TextBox 3">
                <a:extLst>
                  <a:ext uri="{FF2B5EF4-FFF2-40B4-BE49-F238E27FC236}">
                    <a16:creationId xmlns:a16="http://schemas.microsoft.com/office/drawing/2014/main" id="{304A4A65-4B33-45A5-9360-AC79A0509EFB}"/>
                  </a:ext>
                </a:extLst>
              </p:cNvPr>
              <p:cNvSpPr txBox="1"/>
              <p:nvPr/>
            </p:nvSpPr>
            <p:spPr>
              <a:xfrm>
                <a:off x="1985847" y="1854915"/>
                <a:ext cx="483884" cy="769441"/>
              </a:xfrm>
              <a:prstGeom prst="rect">
                <a:avLst/>
              </a:prstGeom>
              <a:solidFill>
                <a:schemeClr val="accent1">
                  <a:lumMod val="40000"/>
                  <a:lumOff val="60000"/>
                </a:schemeClr>
              </a:solid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rPr>
                        <m:t>0</m:t>
                      </m:r>
                      <m:r>
                        <a:rPr lang="en-US" sz="4400" b="0" i="1" smtClean="0">
                          <a:latin typeface="Cambria Math" panose="02040503050406030204" pitchFamily="18" charset="0"/>
                        </a:rPr>
                        <m:t>.</m:t>
                      </m:r>
                      <m:r>
                        <a:rPr lang="en-GB" sz="4400" b="0" i="1" smtClean="0">
                          <a:latin typeface="Cambria Math" panose="02040503050406030204" pitchFamily="18" charset="0"/>
                        </a:rPr>
                        <m:t>25</m:t>
                      </m:r>
                    </m:oMath>
                  </m:oMathPara>
                </a14:m>
                <a:endParaRPr lang="en-GB" sz="4400" dirty="0"/>
              </a:p>
            </p:txBody>
          </p:sp>
        </mc:Choice>
        <mc:Fallback xmlns="">
          <p:sp>
            <p:nvSpPr>
              <p:cNvPr id="35" name="TextBox 3">
                <a:extLst>
                  <a:ext uri="{FF2B5EF4-FFF2-40B4-BE49-F238E27FC236}">
                    <a16:creationId xmlns:a16="http://schemas.microsoft.com/office/drawing/2014/main" id="{304A4A65-4B33-45A5-9360-AC79A0509EFB}"/>
                  </a:ext>
                </a:extLst>
              </p:cNvPr>
              <p:cNvSpPr txBox="1">
                <a:spLocks noRot="1" noChangeAspect="1" noMove="1" noResize="1" noEditPoints="1" noAdjustHandles="1" noChangeArrowheads="1" noChangeShapeType="1" noTextEdit="1"/>
              </p:cNvSpPr>
              <p:nvPr/>
            </p:nvSpPr>
            <p:spPr>
              <a:xfrm>
                <a:off x="1985847" y="1854915"/>
                <a:ext cx="483884" cy="769441"/>
              </a:xfrm>
              <a:prstGeom prst="rect">
                <a:avLst/>
              </a:prstGeom>
              <a:blipFill>
                <a:blip r:embed="rId8"/>
                <a:stretch>
                  <a:fillRect r="-127848"/>
                </a:stretch>
              </a:blipFill>
              <a:ln>
                <a:noFill/>
              </a:ln>
            </p:spPr>
            <p:txBody>
              <a:bodyPr/>
              <a:lstStyle/>
              <a:p>
                <a:r>
                  <a:rPr lang="en-SG">
                    <a:noFill/>
                  </a:rPr>
                  <a:t> </a:t>
                </a:r>
              </a:p>
            </p:txBody>
          </p:sp>
        </mc:Fallback>
      </mc:AlternateContent>
      <p:sp>
        <p:nvSpPr>
          <p:cNvPr id="39" name="TextBox 38">
            <a:extLst>
              <a:ext uri="{FF2B5EF4-FFF2-40B4-BE49-F238E27FC236}">
                <a16:creationId xmlns:a16="http://schemas.microsoft.com/office/drawing/2014/main" id="{EDE4E09D-328F-4915-927A-422494133455}"/>
              </a:ext>
            </a:extLst>
          </p:cNvPr>
          <p:cNvSpPr txBox="1"/>
          <p:nvPr/>
        </p:nvSpPr>
        <p:spPr>
          <a:xfrm>
            <a:off x="3065900" y="3784890"/>
            <a:ext cx="506399" cy="923330"/>
          </a:xfrm>
          <a:prstGeom prst="rect">
            <a:avLst/>
          </a:prstGeom>
          <a:solidFill>
            <a:schemeClr val="accent1">
              <a:lumMod val="40000"/>
              <a:lumOff val="60000"/>
            </a:schemeClr>
          </a:solidFill>
          <a:ln>
            <a:noFill/>
          </a:ln>
        </p:spPr>
        <p:txBody>
          <a:bodyPr wrap="square" rtlCol="0">
            <a:spAutoFit/>
          </a:bodyPr>
          <a:lstStyle/>
          <a:p>
            <a:r>
              <a:rPr lang="en-US" sz="5400" dirty="0"/>
              <a:t>=</a:t>
            </a:r>
            <a:endParaRPr lang="en-GB" sz="5400" dirty="0"/>
          </a:p>
        </p:txBody>
      </p:sp>
      <p:grpSp>
        <p:nvGrpSpPr>
          <p:cNvPr id="40" name="Group 39">
            <a:extLst>
              <a:ext uri="{FF2B5EF4-FFF2-40B4-BE49-F238E27FC236}">
                <a16:creationId xmlns:a16="http://schemas.microsoft.com/office/drawing/2014/main" id="{F2610A6E-36D8-4AB1-87E0-9C04F27554AA}"/>
              </a:ext>
            </a:extLst>
          </p:cNvPr>
          <p:cNvGrpSpPr/>
          <p:nvPr/>
        </p:nvGrpSpPr>
        <p:grpSpPr>
          <a:xfrm>
            <a:off x="3444822" y="3818937"/>
            <a:ext cx="1319387" cy="1157114"/>
            <a:chOff x="5140503" y="3548603"/>
            <a:chExt cx="1506489" cy="1434393"/>
          </a:xfrm>
          <a:solidFill>
            <a:schemeClr val="accent1">
              <a:lumMod val="40000"/>
              <a:lumOff val="60000"/>
            </a:schemeClr>
          </a:solidFill>
        </p:grpSpPr>
        <p:sp>
          <p:nvSpPr>
            <p:cNvPr id="41" name="Rounded Rectangle 6">
              <a:extLst>
                <a:ext uri="{FF2B5EF4-FFF2-40B4-BE49-F238E27FC236}">
                  <a16:creationId xmlns:a16="http://schemas.microsoft.com/office/drawing/2014/main" id="{3127B07C-90CC-4FF3-ABC1-820D954BA0F5}"/>
                </a:ext>
              </a:extLst>
            </p:cNvPr>
            <p:cNvSpPr/>
            <p:nvPr/>
          </p:nvSpPr>
          <p:spPr>
            <a:xfrm>
              <a:off x="5140503" y="3548603"/>
              <a:ext cx="1506489" cy="14343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endParaRPr lang="en-GB" sz="4400"/>
            </a:p>
          </p:txBody>
        </p:sp>
        <mc:AlternateContent xmlns:mc="http://schemas.openxmlformats.org/markup-compatibility/2006" xmlns:a14="http://schemas.microsoft.com/office/drawing/2010/main">
          <mc:Choice Requires="a14">
            <p:sp>
              <p:nvSpPr>
                <p:cNvPr id="42" name="TextBox 3">
                  <a:extLst>
                    <a:ext uri="{FF2B5EF4-FFF2-40B4-BE49-F238E27FC236}">
                      <a16:creationId xmlns:a16="http://schemas.microsoft.com/office/drawing/2014/main" id="{93480003-8E34-4E7A-8518-8261AAD68D14}"/>
                    </a:ext>
                  </a:extLst>
                </p:cNvPr>
                <p:cNvSpPr txBox="1"/>
                <p:nvPr/>
              </p:nvSpPr>
              <p:spPr>
                <a:xfrm>
                  <a:off x="5241098" y="3677843"/>
                  <a:ext cx="578211" cy="953822"/>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7</m:t>
                        </m:r>
                        <m:r>
                          <a:rPr lang="en-GB" sz="4400" b="0" i="1" smtClean="0">
                            <a:latin typeface="Cambria Math" panose="02040503050406030204" pitchFamily="18" charset="0"/>
                          </a:rPr>
                          <m:t>0</m:t>
                        </m:r>
                        <m:r>
                          <a:rPr lang="en-US" sz="4400" b="0" i="1" smtClean="0">
                            <a:latin typeface="Cambria Math" panose="02040503050406030204" pitchFamily="18" charset="0"/>
                          </a:rPr>
                          <m:t>%</m:t>
                        </m:r>
                      </m:oMath>
                    </m:oMathPara>
                  </a14:m>
                  <a:endParaRPr lang="en-GB" sz="4400" dirty="0"/>
                </a:p>
              </p:txBody>
            </p:sp>
          </mc:Choice>
          <mc:Fallback xmlns="">
            <p:sp>
              <p:nvSpPr>
                <p:cNvPr id="42" name="TextBox 3">
                  <a:extLst>
                    <a:ext uri="{FF2B5EF4-FFF2-40B4-BE49-F238E27FC236}">
                      <a16:creationId xmlns:a16="http://schemas.microsoft.com/office/drawing/2014/main" id="{93480003-8E34-4E7A-8518-8261AAD68D14}"/>
                    </a:ext>
                  </a:extLst>
                </p:cNvPr>
                <p:cNvSpPr txBox="1">
                  <a:spLocks noRot="1" noChangeAspect="1" noMove="1" noResize="1" noEditPoints="1" noAdjustHandles="1" noChangeArrowheads="1" noChangeShapeType="1" noTextEdit="1"/>
                </p:cNvSpPr>
                <p:nvPr/>
              </p:nvSpPr>
              <p:spPr>
                <a:xfrm>
                  <a:off x="5241098" y="3677843"/>
                  <a:ext cx="578211" cy="953822"/>
                </a:xfrm>
                <a:prstGeom prst="rect">
                  <a:avLst/>
                </a:prstGeom>
                <a:blipFill>
                  <a:blip r:embed="rId9"/>
                  <a:stretch>
                    <a:fillRect l="-19512" r="-173171" b="-3279"/>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0" name="TextBox 3">
                <a:extLst>
                  <a:ext uri="{FF2B5EF4-FFF2-40B4-BE49-F238E27FC236}">
                    <a16:creationId xmlns:a16="http://schemas.microsoft.com/office/drawing/2014/main" id="{93480003-8E34-4E7A-8518-8261AAD68D14}"/>
                  </a:ext>
                </a:extLst>
              </p:cNvPr>
              <p:cNvSpPr txBox="1"/>
              <p:nvPr/>
            </p:nvSpPr>
            <p:spPr>
              <a:xfrm>
                <a:off x="8449515" y="1780556"/>
                <a:ext cx="506399" cy="769441"/>
              </a:xfrm>
              <a:prstGeom prst="rect">
                <a:avLst/>
              </a:prstGeom>
              <a:solidFill>
                <a:schemeClr val="accent1">
                  <a:lumMod val="40000"/>
                  <a:lumOff val="60000"/>
                </a:schemeClr>
              </a:solid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6.3</m:t>
                      </m:r>
                    </m:oMath>
                  </m:oMathPara>
                </a14:m>
                <a:endParaRPr lang="en-GB" sz="4400" dirty="0"/>
              </a:p>
            </p:txBody>
          </p:sp>
        </mc:Choice>
        <mc:Fallback xmlns="">
          <p:sp>
            <p:nvSpPr>
              <p:cNvPr id="60" name="TextBox 3">
                <a:extLst>
                  <a:ext uri="{FF2B5EF4-FFF2-40B4-BE49-F238E27FC236}">
                    <a16:creationId xmlns:a16="http://schemas.microsoft.com/office/drawing/2014/main" id="{93480003-8E34-4E7A-8518-8261AAD68D14}"/>
                  </a:ext>
                </a:extLst>
              </p:cNvPr>
              <p:cNvSpPr txBox="1">
                <a:spLocks noRot="1" noChangeAspect="1" noMove="1" noResize="1" noEditPoints="1" noAdjustHandles="1" noChangeArrowheads="1" noChangeShapeType="1" noTextEdit="1"/>
              </p:cNvSpPr>
              <p:nvPr/>
            </p:nvSpPr>
            <p:spPr>
              <a:xfrm>
                <a:off x="8449515" y="1780556"/>
                <a:ext cx="506399" cy="769441"/>
              </a:xfrm>
              <a:prstGeom prst="rect">
                <a:avLst/>
              </a:prstGeom>
              <a:blipFill>
                <a:blip r:embed="rId10"/>
                <a:stretch>
                  <a:fillRect r="-55422"/>
                </a:stretch>
              </a:blipFill>
              <a:ln>
                <a:noFill/>
              </a:ln>
            </p:spPr>
            <p:txBody>
              <a:bodyPr/>
              <a:lstStyle/>
              <a:p>
                <a:r>
                  <a:rPr lang="en-SG">
                    <a:noFill/>
                  </a:rPr>
                  <a:t> </a:t>
                </a:r>
              </a:p>
            </p:txBody>
          </p:sp>
        </mc:Fallback>
      </mc:AlternateContent>
      <p:grpSp>
        <p:nvGrpSpPr>
          <p:cNvPr id="2" name="Group 1">
            <a:extLst>
              <a:ext uri="{FF2B5EF4-FFF2-40B4-BE49-F238E27FC236}">
                <a16:creationId xmlns:a16="http://schemas.microsoft.com/office/drawing/2014/main" id="{B34B8DEB-1B30-F816-2E12-055F9148CCC8}"/>
              </a:ext>
            </a:extLst>
          </p:cNvPr>
          <p:cNvGrpSpPr/>
          <p:nvPr/>
        </p:nvGrpSpPr>
        <p:grpSpPr>
          <a:xfrm>
            <a:off x="0" y="0"/>
            <a:ext cx="2095417" cy="1923564"/>
            <a:chOff x="0" y="0"/>
            <a:chExt cx="2095417" cy="1923564"/>
          </a:xfrm>
        </p:grpSpPr>
        <p:sp>
          <p:nvSpPr>
            <p:cNvPr id="3" name="Isosceles Triangle 2">
              <a:extLst>
                <a:ext uri="{FF2B5EF4-FFF2-40B4-BE49-F238E27FC236}">
                  <a16:creationId xmlns:a16="http://schemas.microsoft.com/office/drawing/2014/main" id="{689DC937-454E-100A-34F5-32B383E053C3}"/>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2701D64-9178-4698-9AAD-16925595DB16}"/>
                </a:ext>
              </a:extLst>
            </p:cNvPr>
            <p:cNvSpPr txBox="1"/>
            <p:nvPr/>
          </p:nvSpPr>
          <p:spPr>
            <a:xfrm>
              <a:off x="0" y="123231"/>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6" name="Title 1">
            <a:extLst>
              <a:ext uri="{FF2B5EF4-FFF2-40B4-BE49-F238E27FC236}">
                <a16:creationId xmlns:a16="http://schemas.microsoft.com/office/drawing/2014/main" id="{653F91D5-7DE0-03BC-0483-8A470D349337}"/>
              </a:ext>
            </a:extLst>
          </p:cNvPr>
          <p:cNvSpPr txBox="1">
            <a:spLocks/>
          </p:cNvSpPr>
          <p:nvPr/>
        </p:nvSpPr>
        <p:spPr>
          <a:xfrm>
            <a:off x="2820988" y="90947"/>
            <a:ext cx="7150735" cy="1017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Which of these are true? (2)</a:t>
            </a:r>
          </a:p>
        </p:txBody>
      </p:sp>
      <p:sp>
        <p:nvSpPr>
          <p:cNvPr id="25" name="TextBox 24">
            <a:extLst>
              <a:ext uri="{FF2B5EF4-FFF2-40B4-BE49-F238E27FC236}">
                <a16:creationId xmlns:a16="http://schemas.microsoft.com/office/drawing/2014/main" id="{42635575-2B73-46CC-B12C-F8F449F5A82F}"/>
              </a:ext>
            </a:extLst>
          </p:cNvPr>
          <p:cNvSpPr txBox="1"/>
          <p:nvPr/>
        </p:nvSpPr>
        <p:spPr>
          <a:xfrm>
            <a:off x="7858199" y="1695676"/>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p:sp>
        <p:nvSpPr>
          <p:cNvPr id="7" name="Rectangle 6">
            <a:extLst>
              <a:ext uri="{FF2B5EF4-FFF2-40B4-BE49-F238E27FC236}">
                <a16:creationId xmlns:a16="http://schemas.microsoft.com/office/drawing/2014/main" id="{D2A09451-3C9C-E402-50CC-7463919FF93F}"/>
              </a:ext>
            </a:extLst>
          </p:cNvPr>
          <p:cNvSpPr/>
          <p:nvPr/>
        </p:nvSpPr>
        <p:spPr>
          <a:xfrm>
            <a:off x="2846740" y="5298084"/>
            <a:ext cx="6876178" cy="954107"/>
          </a:xfrm>
          <a:prstGeom prst="rect">
            <a:avLst/>
          </a:prstGeom>
        </p:spPr>
        <p:txBody>
          <a:bodyPr wrap="none">
            <a:spAutoFit/>
          </a:bodyPr>
          <a:lstStyle/>
          <a:p>
            <a:pPr algn="ctr"/>
            <a:r>
              <a:rPr lang="en-GB" sz="2800" dirty="0">
                <a:latin typeface="Arial" panose="020B0604020202020204" pitchFamily="34" charset="0"/>
                <a:cs typeface="Arial" panose="020B0604020202020204" pitchFamily="34" charset="0"/>
              </a:rPr>
              <a:t>Which of these are true?</a:t>
            </a:r>
          </a:p>
          <a:p>
            <a:pPr algn="ctr"/>
            <a:r>
              <a:rPr lang="en-GB" sz="2800" dirty="0">
                <a:latin typeface="Arial" panose="020B0604020202020204" pitchFamily="34" charset="0"/>
                <a:cs typeface="Arial" panose="020B0604020202020204" pitchFamily="34" charset="0"/>
              </a:rPr>
              <a:t>Explain why, using diagrams or otherwise.</a:t>
            </a:r>
          </a:p>
        </p:txBody>
      </p:sp>
    </p:spTree>
    <p:extLst>
      <p:ext uri="{BB962C8B-B14F-4D97-AF65-F5344CB8AC3E}">
        <p14:creationId xmlns:p14="http://schemas.microsoft.com/office/powerpoint/2010/main" val="146407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10993820" y="6356350"/>
            <a:ext cx="359979" cy="365125"/>
          </a:xfrm>
        </p:spPr>
        <p:txBody>
          <a:bodyPr/>
          <a:lstStyle/>
          <a:p>
            <a:fld id="{892959B6-490E-A144-8C7C-88267F972F69}" type="slidenum">
              <a:rPr lang="en-US" smtClean="0"/>
              <a:t>9</a:t>
            </a:fld>
            <a:endParaRPr lang="en-US" dirty="0"/>
          </a:p>
        </p:txBody>
      </p:sp>
      <p:grpSp>
        <p:nvGrpSpPr>
          <p:cNvPr id="2" name="Group 1">
            <a:extLst>
              <a:ext uri="{FF2B5EF4-FFF2-40B4-BE49-F238E27FC236}">
                <a16:creationId xmlns:a16="http://schemas.microsoft.com/office/drawing/2014/main" id="{B34B8DEB-1B30-F816-2E12-055F9148CCC8}"/>
              </a:ext>
            </a:extLst>
          </p:cNvPr>
          <p:cNvGrpSpPr/>
          <p:nvPr/>
        </p:nvGrpSpPr>
        <p:grpSpPr>
          <a:xfrm>
            <a:off x="0" y="0"/>
            <a:ext cx="2095417" cy="1923564"/>
            <a:chOff x="0" y="0"/>
            <a:chExt cx="2095417" cy="1923564"/>
          </a:xfrm>
        </p:grpSpPr>
        <p:sp>
          <p:nvSpPr>
            <p:cNvPr id="3" name="Isosceles Triangle 2">
              <a:extLst>
                <a:ext uri="{FF2B5EF4-FFF2-40B4-BE49-F238E27FC236}">
                  <a16:creationId xmlns:a16="http://schemas.microsoft.com/office/drawing/2014/main" id="{689DC937-454E-100A-34F5-32B383E053C3}"/>
                </a:ext>
                <a:ext uri="{C183D7F6-B498-43B3-948B-1728B52AA6E4}">
                  <adec:decorative xmlns:adec="http://schemas.microsoft.com/office/drawing/2017/decorative" val="1"/>
                </a:ext>
              </a:extLst>
            </p:cNvPr>
            <p:cNvSpPr/>
            <p:nvPr/>
          </p:nvSpPr>
          <p:spPr>
            <a:xfrm flipV="1">
              <a:off x="3827"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2701D64-9178-4698-9AAD-16925595DB16}"/>
                </a:ext>
              </a:extLst>
            </p:cNvPr>
            <p:cNvSpPr txBox="1"/>
            <p:nvPr/>
          </p:nvSpPr>
          <p:spPr>
            <a:xfrm>
              <a:off x="0" y="123231"/>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6" name="Title 1">
            <a:extLst>
              <a:ext uri="{FF2B5EF4-FFF2-40B4-BE49-F238E27FC236}">
                <a16:creationId xmlns:a16="http://schemas.microsoft.com/office/drawing/2014/main" id="{653F91D5-7DE0-03BC-0483-8A470D349337}"/>
              </a:ext>
            </a:extLst>
          </p:cNvPr>
          <p:cNvSpPr txBox="1">
            <a:spLocks/>
          </p:cNvSpPr>
          <p:nvPr/>
        </p:nvSpPr>
        <p:spPr>
          <a:xfrm>
            <a:off x="1976437" y="-3175"/>
            <a:ext cx="8846237" cy="1017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Answers: Which of these are true? (2)</a:t>
            </a:r>
          </a:p>
        </p:txBody>
      </p:sp>
      <p:sp>
        <p:nvSpPr>
          <p:cNvPr id="7" name="Freeform 33">
            <a:extLst>
              <a:ext uri="{FF2B5EF4-FFF2-40B4-BE49-F238E27FC236}">
                <a16:creationId xmlns:a16="http://schemas.microsoft.com/office/drawing/2014/main" id="{76673614-18DB-7D71-3D78-4533DF550DC2}"/>
              </a:ext>
            </a:extLst>
          </p:cNvPr>
          <p:cNvSpPr/>
          <p:nvPr/>
        </p:nvSpPr>
        <p:spPr>
          <a:xfrm>
            <a:off x="10390593" y="1809066"/>
            <a:ext cx="963207" cy="942417"/>
          </a:xfrm>
          <a:custGeom>
            <a:avLst/>
            <a:gdLst/>
            <a:ahLst/>
            <a:cxnLst/>
            <a:rect l="0" t="0" r="0" b="0"/>
            <a:pathLst>
              <a:path w="1070230" h="1095122">
                <a:moveTo>
                  <a:pt x="535178" y="465455"/>
                </a:moveTo>
                <a:lnTo>
                  <a:pt x="989838" y="0"/>
                </a:lnTo>
                <a:lnTo>
                  <a:pt x="1070229" y="82042"/>
                </a:lnTo>
                <a:lnTo>
                  <a:pt x="615569" y="547497"/>
                </a:lnTo>
                <a:lnTo>
                  <a:pt x="1070229" y="1012952"/>
                </a:lnTo>
                <a:lnTo>
                  <a:pt x="989838" y="1095121"/>
                </a:lnTo>
                <a:lnTo>
                  <a:pt x="535178" y="629666"/>
                </a:lnTo>
                <a:lnTo>
                  <a:pt x="80391" y="1095121"/>
                </a:lnTo>
                <a:lnTo>
                  <a:pt x="0" y="1012952"/>
                </a:lnTo>
                <a:lnTo>
                  <a:pt x="454787" y="547497"/>
                </a:lnTo>
                <a:lnTo>
                  <a:pt x="0" y="82042"/>
                </a:lnTo>
                <a:lnTo>
                  <a:pt x="80391" y="0"/>
                </a:lnTo>
                <a:close/>
              </a:path>
            </a:pathLst>
          </a:cu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615" tIns="37308" rIns="74615" bIns="37308" rtlCol="0" anchor="ctr"/>
          <a:lstStyle/>
          <a:p>
            <a:pPr algn="ctr"/>
            <a:endParaRPr lang="en-GB"/>
          </a:p>
        </p:txBody>
      </p:sp>
      <p:sp>
        <p:nvSpPr>
          <p:cNvPr id="8" name="Freeform 32">
            <a:extLst>
              <a:ext uri="{FF2B5EF4-FFF2-40B4-BE49-F238E27FC236}">
                <a16:creationId xmlns:a16="http://schemas.microsoft.com/office/drawing/2014/main" id="{EA9D74B4-27C6-68C8-EBDE-B72E2658F54E}"/>
              </a:ext>
            </a:extLst>
          </p:cNvPr>
          <p:cNvSpPr/>
          <p:nvPr/>
        </p:nvSpPr>
        <p:spPr>
          <a:xfrm>
            <a:off x="4932378" y="2001803"/>
            <a:ext cx="1120027" cy="749680"/>
          </a:xfrm>
          <a:custGeom>
            <a:avLst/>
            <a:gdLst/>
            <a:ahLst/>
            <a:cxnLst/>
            <a:rect l="0" t="0" r="0" b="0"/>
            <a:pathLst>
              <a:path w="1244474" h="1032892">
                <a:moveTo>
                  <a:pt x="1244473" y="96139"/>
                </a:moveTo>
                <a:lnTo>
                  <a:pt x="355473" y="1032891"/>
                </a:lnTo>
                <a:lnTo>
                  <a:pt x="0" y="658241"/>
                </a:lnTo>
                <a:lnTo>
                  <a:pt x="91567" y="562102"/>
                </a:lnTo>
                <a:lnTo>
                  <a:pt x="355473" y="840486"/>
                </a:lnTo>
                <a:lnTo>
                  <a:pt x="1152906" y="0"/>
                </a:lnTo>
                <a:close/>
              </a:path>
            </a:pathLst>
          </a:custGeom>
          <a:solidFill>
            <a:srgbClr val="00FF00"/>
          </a:solidFill>
          <a:ln w="38100" cap="flat" cmpd="sng" algn="ctr">
            <a:solidFill>
              <a:srgbClr val="00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615" tIns="37308" rIns="74615" bIns="37308" rtlCol="0" anchor="ctr"/>
          <a:lstStyle/>
          <a:p>
            <a:pPr algn="ctr"/>
            <a:endParaRPr lang="en-GB"/>
          </a:p>
        </p:txBody>
      </p:sp>
      <p:sp>
        <p:nvSpPr>
          <p:cNvPr id="9" name="Freeform 32">
            <a:extLst>
              <a:ext uri="{FF2B5EF4-FFF2-40B4-BE49-F238E27FC236}">
                <a16:creationId xmlns:a16="http://schemas.microsoft.com/office/drawing/2014/main" id="{EAB3C56A-D287-A51A-9E11-9B0236CD4CA0}"/>
              </a:ext>
            </a:extLst>
          </p:cNvPr>
          <p:cNvSpPr/>
          <p:nvPr/>
        </p:nvSpPr>
        <p:spPr>
          <a:xfrm>
            <a:off x="4927183" y="4186096"/>
            <a:ext cx="1120027" cy="749680"/>
          </a:xfrm>
          <a:custGeom>
            <a:avLst/>
            <a:gdLst/>
            <a:ahLst/>
            <a:cxnLst/>
            <a:rect l="0" t="0" r="0" b="0"/>
            <a:pathLst>
              <a:path w="1244474" h="1032892">
                <a:moveTo>
                  <a:pt x="1244473" y="96139"/>
                </a:moveTo>
                <a:lnTo>
                  <a:pt x="355473" y="1032891"/>
                </a:lnTo>
                <a:lnTo>
                  <a:pt x="0" y="658241"/>
                </a:lnTo>
                <a:lnTo>
                  <a:pt x="91567" y="562102"/>
                </a:lnTo>
                <a:lnTo>
                  <a:pt x="355473" y="840486"/>
                </a:lnTo>
                <a:lnTo>
                  <a:pt x="1152906" y="0"/>
                </a:lnTo>
                <a:close/>
              </a:path>
            </a:pathLst>
          </a:custGeom>
          <a:solidFill>
            <a:srgbClr val="00FF00"/>
          </a:solidFill>
          <a:ln w="38100" cap="flat" cmpd="sng" algn="ctr">
            <a:solidFill>
              <a:srgbClr val="00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615" tIns="37308" rIns="74615" bIns="37308" rtlCol="0" anchor="ctr"/>
          <a:lstStyle/>
          <a:p>
            <a:pPr algn="ctr"/>
            <a:endParaRPr lang="en-GB"/>
          </a:p>
        </p:txBody>
      </p:sp>
      <p:sp>
        <p:nvSpPr>
          <p:cNvPr id="10" name="Freeform 32">
            <a:extLst>
              <a:ext uri="{FF2B5EF4-FFF2-40B4-BE49-F238E27FC236}">
                <a16:creationId xmlns:a16="http://schemas.microsoft.com/office/drawing/2014/main" id="{22C8F6EF-CAD3-9544-6B91-DE49F5FDB414}"/>
              </a:ext>
            </a:extLst>
          </p:cNvPr>
          <p:cNvSpPr/>
          <p:nvPr/>
        </p:nvSpPr>
        <p:spPr>
          <a:xfrm>
            <a:off x="10390593" y="4324560"/>
            <a:ext cx="1120027" cy="749680"/>
          </a:xfrm>
          <a:custGeom>
            <a:avLst/>
            <a:gdLst/>
            <a:ahLst/>
            <a:cxnLst/>
            <a:rect l="0" t="0" r="0" b="0"/>
            <a:pathLst>
              <a:path w="1244474" h="1032892">
                <a:moveTo>
                  <a:pt x="1244473" y="96139"/>
                </a:moveTo>
                <a:lnTo>
                  <a:pt x="355473" y="1032891"/>
                </a:lnTo>
                <a:lnTo>
                  <a:pt x="0" y="658241"/>
                </a:lnTo>
                <a:lnTo>
                  <a:pt x="91567" y="562102"/>
                </a:lnTo>
                <a:lnTo>
                  <a:pt x="355473" y="840486"/>
                </a:lnTo>
                <a:lnTo>
                  <a:pt x="1152906" y="0"/>
                </a:lnTo>
                <a:close/>
              </a:path>
            </a:pathLst>
          </a:custGeom>
          <a:solidFill>
            <a:srgbClr val="00FF00"/>
          </a:solidFill>
          <a:ln w="38100" cap="flat" cmpd="sng" algn="ctr">
            <a:solidFill>
              <a:srgbClr val="00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615" tIns="37308" rIns="74615" bIns="37308" rtlCol="0" anchor="ctr"/>
          <a:lstStyle/>
          <a:p>
            <a:pPr algn="ctr"/>
            <a:endParaRPr lang="en-GB"/>
          </a:p>
        </p:txBody>
      </p:sp>
      <p:grpSp>
        <p:nvGrpSpPr>
          <p:cNvPr id="11" name="Group 10">
            <a:extLst>
              <a:ext uri="{FF2B5EF4-FFF2-40B4-BE49-F238E27FC236}">
                <a16:creationId xmlns:a16="http://schemas.microsoft.com/office/drawing/2014/main" id="{70685217-B9E5-6514-5FAE-4924111960D3}"/>
              </a:ext>
            </a:extLst>
          </p:cNvPr>
          <p:cNvGrpSpPr/>
          <p:nvPr/>
        </p:nvGrpSpPr>
        <p:grpSpPr>
          <a:xfrm>
            <a:off x="6484761" y="3305696"/>
            <a:ext cx="3056442" cy="1621934"/>
            <a:chOff x="5140503" y="3548604"/>
            <a:chExt cx="3652255" cy="1621934"/>
          </a:xfrm>
          <a:solidFill>
            <a:schemeClr val="accent1">
              <a:lumMod val="40000"/>
              <a:lumOff val="60000"/>
            </a:schemeClr>
          </a:solidFill>
        </p:grpSpPr>
        <p:sp>
          <p:nvSpPr>
            <p:cNvPr id="12" name="Rounded Rectangle 6">
              <a:extLst>
                <a:ext uri="{FF2B5EF4-FFF2-40B4-BE49-F238E27FC236}">
                  <a16:creationId xmlns:a16="http://schemas.microsoft.com/office/drawing/2014/main" id="{1349D084-3359-2EC6-2783-BFC5387CF80E}"/>
                </a:ext>
              </a:extLst>
            </p:cNvPr>
            <p:cNvSpPr/>
            <p:nvPr/>
          </p:nvSpPr>
          <p:spPr>
            <a:xfrm>
              <a:off x="5140503" y="3548604"/>
              <a:ext cx="3652255" cy="16219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21" name="TextBox 3">
                  <a:extLst>
                    <a:ext uri="{FF2B5EF4-FFF2-40B4-BE49-F238E27FC236}">
                      <a16:creationId xmlns:a16="http://schemas.microsoft.com/office/drawing/2014/main" id="{9DD07DDD-1004-E0A3-600B-9F8B5C1D303C}"/>
                    </a:ext>
                  </a:extLst>
                </p:cNvPr>
                <p:cNvSpPr txBox="1"/>
                <p:nvPr/>
              </p:nvSpPr>
              <p:spPr>
                <a:xfrm>
                  <a:off x="5289237" y="3671661"/>
                  <a:ext cx="578211" cy="1359988"/>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US" sz="4400" b="0" i="1" smtClean="0">
                                <a:latin typeface="Cambria Math" panose="02040503050406030204" pitchFamily="18" charset="0"/>
                              </a:rPr>
                              <m:t>1</m:t>
                            </m:r>
                          </m:num>
                          <m:den>
                            <m:r>
                              <a:rPr lang="en-GB" sz="4400" b="0" i="1" smtClean="0">
                                <a:latin typeface="Cambria Math" panose="02040503050406030204" pitchFamily="18" charset="0"/>
                              </a:rPr>
                              <m:t>8</m:t>
                            </m:r>
                          </m:den>
                        </m:f>
                      </m:oMath>
                    </m:oMathPara>
                  </a14:m>
                  <a:endParaRPr lang="en-GB" sz="4400" dirty="0"/>
                </a:p>
              </p:txBody>
            </p:sp>
          </mc:Choice>
          <mc:Fallback xmlns="">
            <p:sp>
              <p:nvSpPr>
                <p:cNvPr id="21" name="TextBox 3">
                  <a:extLst>
                    <a:ext uri="{FF2B5EF4-FFF2-40B4-BE49-F238E27FC236}">
                      <a16:creationId xmlns:a16="http://schemas.microsoft.com/office/drawing/2014/main" id="{9DD07DDD-1004-E0A3-600B-9F8B5C1D303C}"/>
                    </a:ext>
                  </a:extLst>
                </p:cNvPr>
                <p:cNvSpPr txBox="1">
                  <a:spLocks noRot="1" noChangeAspect="1" noMove="1" noResize="1" noEditPoints="1" noAdjustHandles="1" noChangeArrowheads="1" noChangeShapeType="1" noTextEdit="1"/>
                </p:cNvSpPr>
                <p:nvPr/>
              </p:nvSpPr>
              <p:spPr>
                <a:xfrm>
                  <a:off x="5289237" y="3671661"/>
                  <a:ext cx="578211" cy="1359988"/>
                </a:xfrm>
                <a:prstGeom prst="rect">
                  <a:avLst/>
                </a:prstGeom>
                <a:blipFill>
                  <a:blip r:embed="rId3"/>
                  <a:stretch>
                    <a:fillRect/>
                  </a:stretch>
                </a:blipFill>
                <a:ln>
                  <a:noFill/>
                </a:ln>
              </p:spPr>
              <p:txBody>
                <a:bodyPr/>
                <a:lstStyle/>
                <a:p>
                  <a:r>
                    <a:rPr lang="en-SG">
                      <a:noFill/>
                    </a:rPr>
                    <a:t> </a:t>
                  </a:r>
                </a:p>
              </p:txBody>
            </p:sp>
          </mc:Fallback>
        </mc:AlternateContent>
      </p:grpSp>
      <p:sp>
        <p:nvSpPr>
          <p:cNvPr id="22" name="TextBox 21">
            <a:extLst>
              <a:ext uri="{FF2B5EF4-FFF2-40B4-BE49-F238E27FC236}">
                <a16:creationId xmlns:a16="http://schemas.microsoft.com/office/drawing/2014/main" id="{9FED0205-BDA3-0698-DADB-C0F54C57FEEC}"/>
              </a:ext>
            </a:extLst>
          </p:cNvPr>
          <p:cNvSpPr txBox="1"/>
          <p:nvPr/>
        </p:nvSpPr>
        <p:spPr>
          <a:xfrm>
            <a:off x="7159434" y="3707243"/>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p:grpSp>
        <p:nvGrpSpPr>
          <p:cNvPr id="23" name="Group 22">
            <a:extLst>
              <a:ext uri="{FF2B5EF4-FFF2-40B4-BE49-F238E27FC236}">
                <a16:creationId xmlns:a16="http://schemas.microsoft.com/office/drawing/2014/main" id="{860A0B79-524D-EAC9-8952-6BD88C48CB49}"/>
              </a:ext>
            </a:extLst>
          </p:cNvPr>
          <p:cNvGrpSpPr/>
          <p:nvPr/>
        </p:nvGrpSpPr>
        <p:grpSpPr>
          <a:xfrm>
            <a:off x="7593983" y="3701104"/>
            <a:ext cx="1947221" cy="1226526"/>
            <a:chOff x="5132755" y="3585597"/>
            <a:chExt cx="1506489" cy="1226526"/>
          </a:xfrm>
          <a:solidFill>
            <a:schemeClr val="accent1">
              <a:lumMod val="40000"/>
              <a:lumOff val="60000"/>
            </a:schemeClr>
          </a:solidFill>
        </p:grpSpPr>
        <p:sp>
          <p:nvSpPr>
            <p:cNvPr id="24" name="Rounded Rectangle 6">
              <a:extLst>
                <a:ext uri="{FF2B5EF4-FFF2-40B4-BE49-F238E27FC236}">
                  <a16:creationId xmlns:a16="http://schemas.microsoft.com/office/drawing/2014/main" id="{4D7704EF-D125-87C0-0B47-BDD6A87B1CAA}"/>
                </a:ext>
              </a:extLst>
            </p:cNvPr>
            <p:cNvSpPr/>
            <p:nvPr/>
          </p:nvSpPr>
          <p:spPr>
            <a:xfrm>
              <a:off x="5132755" y="3585597"/>
              <a:ext cx="1506489" cy="1226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43" name="TextBox 3">
                  <a:extLst>
                    <a:ext uri="{FF2B5EF4-FFF2-40B4-BE49-F238E27FC236}">
                      <a16:creationId xmlns:a16="http://schemas.microsoft.com/office/drawing/2014/main" id="{4C14BDDF-5E69-CDE5-219F-94AC16C6F44A}"/>
                    </a:ext>
                  </a:extLst>
                </p:cNvPr>
                <p:cNvSpPr txBox="1"/>
                <p:nvPr/>
              </p:nvSpPr>
              <p:spPr>
                <a:xfrm>
                  <a:off x="5175841" y="3677842"/>
                  <a:ext cx="578211" cy="769441"/>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rPr>
                          <m:t>1</m:t>
                        </m:r>
                        <m:r>
                          <a:rPr lang="en-GB" sz="4400" b="0" i="1" smtClean="0">
                            <a:latin typeface="Cambria Math" panose="02040503050406030204" pitchFamily="18" charset="0"/>
                          </a:rPr>
                          <m:t>2.5</m:t>
                        </m:r>
                        <m:r>
                          <a:rPr lang="en-US" sz="4400" b="0" i="1" smtClean="0">
                            <a:latin typeface="Cambria Math" panose="02040503050406030204" pitchFamily="18" charset="0"/>
                          </a:rPr>
                          <m:t>%</m:t>
                        </m:r>
                      </m:oMath>
                    </m:oMathPara>
                  </a14:m>
                  <a:endParaRPr lang="en-GB" sz="4400" dirty="0"/>
                </a:p>
              </p:txBody>
            </p:sp>
          </mc:Choice>
          <mc:Fallback xmlns="">
            <p:sp>
              <p:nvSpPr>
                <p:cNvPr id="43" name="TextBox 3">
                  <a:extLst>
                    <a:ext uri="{FF2B5EF4-FFF2-40B4-BE49-F238E27FC236}">
                      <a16:creationId xmlns:a16="http://schemas.microsoft.com/office/drawing/2014/main" id="{4C14BDDF-5E69-CDE5-219F-94AC16C6F44A}"/>
                    </a:ext>
                  </a:extLst>
                </p:cNvPr>
                <p:cNvSpPr txBox="1">
                  <a:spLocks noRot="1" noChangeAspect="1" noMove="1" noResize="1" noEditPoints="1" noAdjustHandles="1" noChangeArrowheads="1" noChangeShapeType="1" noTextEdit="1"/>
                </p:cNvSpPr>
                <p:nvPr/>
              </p:nvSpPr>
              <p:spPr>
                <a:xfrm>
                  <a:off x="5175841" y="3677842"/>
                  <a:ext cx="578211" cy="769441"/>
                </a:xfrm>
                <a:prstGeom prst="rect">
                  <a:avLst/>
                </a:prstGeom>
                <a:blipFill>
                  <a:blip r:embed="rId4"/>
                  <a:stretch>
                    <a:fillRect r="-116393"/>
                  </a:stretch>
                </a:blipFill>
                <a:ln>
                  <a:noFill/>
                </a:ln>
              </p:spPr>
              <p:txBody>
                <a:bodyPr/>
                <a:lstStyle/>
                <a:p>
                  <a:r>
                    <a:rPr lang="en-SG">
                      <a:noFill/>
                    </a:rPr>
                    <a:t> </a:t>
                  </a:r>
                </a:p>
              </p:txBody>
            </p:sp>
          </mc:Fallback>
        </mc:AlternateContent>
      </p:grpSp>
      <p:grpSp>
        <p:nvGrpSpPr>
          <p:cNvPr id="44" name="Group 43">
            <a:extLst>
              <a:ext uri="{FF2B5EF4-FFF2-40B4-BE49-F238E27FC236}">
                <a16:creationId xmlns:a16="http://schemas.microsoft.com/office/drawing/2014/main" id="{13D5B1B3-6DFD-09C2-C52B-787C7FA7BFC1}"/>
              </a:ext>
            </a:extLst>
          </p:cNvPr>
          <p:cNvGrpSpPr/>
          <p:nvPr/>
        </p:nvGrpSpPr>
        <p:grpSpPr>
          <a:xfrm>
            <a:off x="6429070" y="1607283"/>
            <a:ext cx="3283726" cy="1226526"/>
            <a:chOff x="5074271" y="3507669"/>
            <a:chExt cx="3923844" cy="1226526"/>
          </a:xfrm>
          <a:solidFill>
            <a:schemeClr val="accent1">
              <a:lumMod val="40000"/>
              <a:lumOff val="60000"/>
            </a:schemeClr>
          </a:solidFill>
        </p:grpSpPr>
        <p:sp>
          <p:nvSpPr>
            <p:cNvPr id="45" name="Rounded Rectangle 6">
              <a:extLst>
                <a:ext uri="{FF2B5EF4-FFF2-40B4-BE49-F238E27FC236}">
                  <a16:creationId xmlns:a16="http://schemas.microsoft.com/office/drawing/2014/main" id="{FF975446-C15D-5A2D-91F4-02C0C006F8E8}"/>
                </a:ext>
              </a:extLst>
            </p:cNvPr>
            <p:cNvSpPr/>
            <p:nvPr/>
          </p:nvSpPr>
          <p:spPr>
            <a:xfrm>
              <a:off x="5074271" y="3507669"/>
              <a:ext cx="3923844" cy="1226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46" name="TextBox 3">
                  <a:extLst>
                    <a:ext uri="{FF2B5EF4-FFF2-40B4-BE49-F238E27FC236}">
                      <a16:creationId xmlns:a16="http://schemas.microsoft.com/office/drawing/2014/main" id="{6BBC96B4-F3D1-814B-C39F-134DE5F32AE5}"/>
                    </a:ext>
                  </a:extLst>
                </p:cNvPr>
                <p:cNvSpPr txBox="1"/>
                <p:nvPr/>
              </p:nvSpPr>
              <p:spPr>
                <a:xfrm>
                  <a:off x="5175841" y="3677842"/>
                  <a:ext cx="578211" cy="769441"/>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rPr>
                          <m:t>6</m:t>
                        </m:r>
                        <m:r>
                          <a:rPr lang="en-GB" sz="4400" b="0" i="1" smtClean="0">
                            <a:latin typeface="Cambria Math" panose="02040503050406030204" pitchFamily="18" charset="0"/>
                          </a:rPr>
                          <m:t>3</m:t>
                        </m:r>
                        <m:r>
                          <a:rPr lang="en-US" sz="4400" b="0" i="1" smtClean="0">
                            <a:latin typeface="Cambria Math" panose="02040503050406030204" pitchFamily="18" charset="0"/>
                          </a:rPr>
                          <m:t>%</m:t>
                        </m:r>
                      </m:oMath>
                    </m:oMathPara>
                  </a14:m>
                  <a:endParaRPr lang="en-GB" sz="4400" dirty="0"/>
                </a:p>
              </p:txBody>
            </p:sp>
          </mc:Choice>
          <mc:Fallback xmlns="">
            <p:sp>
              <p:nvSpPr>
                <p:cNvPr id="46" name="TextBox 3">
                  <a:extLst>
                    <a:ext uri="{FF2B5EF4-FFF2-40B4-BE49-F238E27FC236}">
                      <a16:creationId xmlns:a16="http://schemas.microsoft.com/office/drawing/2014/main" id="{6BBC96B4-F3D1-814B-C39F-134DE5F32AE5}"/>
                    </a:ext>
                  </a:extLst>
                </p:cNvPr>
                <p:cNvSpPr txBox="1">
                  <a:spLocks noRot="1" noChangeAspect="1" noMove="1" noResize="1" noEditPoints="1" noAdjustHandles="1" noChangeArrowheads="1" noChangeShapeType="1" noTextEdit="1"/>
                </p:cNvSpPr>
                <p:nvPr/>
              </p:nvSpPr>
              <p:spPr>
                <a:xfrm>
                  <a:off x="5175841" y="3677842"/>
                  <a:ext cx="578211" cy="769441"/>
                </a:xfrm>
                <a:prstGeom prst="rect">
                  <a:avLst/>
                </a:prstGeom>
                <a:blipFill>
                  <a:blip r:embed="rId5"/>
                  <a:stretch>
                    <a:fillRect r="-145570"/>
                  </a:stretch>
                </a:blipFill>
                <a:ln>
                  <a:noFill/>
                </a:ln>
              </p:spPr>
              <p:txBody>
                <a:bodyPr/>
                <a:lstStyle/>
                <a:p>
                  <a:r>
                    <a:rPr lang="en-SG">
                      <a:noFill/>
                    </a:rPr>
                    <a:t> </a:t>
                  </a:r>
                </a:p>
              </p:txBody>
            </p:sp>
          </mc:Fallback>
        </mc:AlternateContent>
      </p:grpSp>
      <p:grpSp>
        <p:nvGrpSpPr>
          <p:cNvPr id="47" name="Group 46">
            <a:extLst>
              <a:ext uri="{FF2B5EF4-FFF2-40B4-BE49-F238E27FC236}">
                <a16:creationId xmlns:a16="http://schemas.microsoft.com/office/drawing/2014/main" id="{2CE7C2E8-F742-8761-D4D7-58EAEDD858AE}"/>
              </a:ext>
            </a:extLst>
          </p:cNvPr>
          <p:cNvGrpSpPr/>
          <p:nvPr/>
        </p:nvGrpSpPr>
        <p:grpSpPr>
          <a:xfrm>
            <a:off x="1985848" y="1403637"/>
            <a:ext cx="2760642" cy="1708216"/>
            <a:chOff x="3794714" y="3548604"/>
            <a:chExt cx="2038582" cy="1621934"/>
          </a:xfrm>
          <a:solidFill>
            <a:schemeClr val="accent1">
              <a:lumMod val="40000"/>
              <a:lumOff val="60000"/>
            </a:schemeClr>
          </a:solidFill>
        </p:grpSpPr>
        <p:sp>
          <p:nvSpPr>
            <p:cNvPr id="48" name="Rounded Rectangle 6">
              <a:extLst>
                <a:ext uri="{FF2B5EF4-FFF2-40B4-BE49-F238E27FC236}">
                  <a16:creationId xmlns:a16="http://schemas.microsoft.com/office/drawing/2014/main" id="{C637B7B7-F746-74D0-1634-6D5AC6BAD680}"/>
                </a:ext>
              </a:extLst>
            </p:cNvPr>
            <p:cNvSpPr/>
            <p:nvPr/>
          </p:nvSpPr>
          <p:spPr>
            <a:xfrm>
              <a:off x="3794714" y="3548604"/>
              <a:ext cx="2038582" cy="16219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a:p>
          </p:txBody>
        </p:sp>
        <mc:AlternateContent xmlns:mc="http://schemas.openxmlformats.org/markup-compatibility/2006" xmlns:a14="http://schemas.microsoft.com/office/drawing/2010/main">
          <mc:Choice Requires="a14">
            <p:sp>
              <p:nvSpPr>
                <p:cNvPr id="49" name="TextBox 3">
                  <a:extLst>
                    <a:ext uri="{FF2B5EF4-FFF2-40B4-BE49-F238E27FC236}">
                      <a16:creationId xmlns:a16="http://schemas.microsoft.com/office/drawing/2014/main" id="{BBDECB79-F8EC-2ECC-B773-3FF7B6B616C2}"/>
                    </a:ext>
                  </a:extLst>
                </p:cNvPr>
                <p:cNvSpPr txBox="1"/>
                <p:nvPr/>
              </p:nvSpPr>
              <p:spPr>
                <a:xfrm>
                  <a:off x="5175841" y="3677842"/>
                  <a:ext cx="578211" cy="1291295"/>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US" sz="4400" b="0" i="1" smtClean="0">
                                <a:latin typeface="Cambria Math" panose="02040503050406030204" pitchFamily="18" charset="0"/>
                              </a:rPr>
                              <m:t>1</m:t>
                            </m:r>
                          </m:num>
                          <m:den>
                            <m:r>
                              <a:rPr lang="en-GB" sz="4400" b="0" i="1" smtClean="0">
                                <a:latin typeface="Cambria Math" panose="02040503050406030204" pitchFamily="18" charset="0"/>
                              </a:rPr>
                              <m:t>4</m:t>
                            </m:r>
                          </m:den>
                        </m:f>
                      </m:oMath>
                    </m:oMathPara>
                  </a14:m>
                  <a:endParaRPr lang="en-GB" sz="4400" dirty="0"/>
                </a:p>
              </p:txBody>
            </p:sp>
          </mc:Choice>
          <mc:Fallback xmlns="">
            <p:sp>
              <p:nvSpPr>
                <p:cNvPr id="49" name="TextBox 3">
                  <a:extLst>
                    <a:ext uri="{FF2B5EF4-FFF2-40B4-BE49-F238E27FC236}">
                      <a16:creationId xmlns:a16="http://schemas.microsoft.com/office/drawing/2014/main" id="{BBDECB79-F8EC-2ECC-B773-3FF7B6B616C2}"/>
                    </a:ext>
                  </a:extLst>
                </p:cNvPr>
                <p:cNvSpPr txBox="1">
                  <a:spLocks noRot="1" noChangeAspect="1" noMove="1" noResize="1" noEditPoints="1" noAdjustHandles="1" noChangeArrowheads="1" noChangeShapeType="1" noTextEdit="1"/>
                </p:cNvSpPr>
                <p:nvPr/>
              </p:nvSpPr>
              <p:spPr>
                <a:xfrm>
                  <a:off x="5175841" y="3677842"/>
                  <a:ext cx="578211" cy="1291295"/>
                </a:xfrm>
                <a:prstGeom prst="rect">
                  <a:avLst/>
                </a:prstGeom>
                <a:blipFill>
                  <a:blip r:embed="rId6"/>
                  <a:stretch>
                    <a:fillRect/>
                  </a:stretch>
                </a:blipFill>
                <a:ln>
                  <a:noFill/>
                </a:ln>
              </p:spPr>
              <p:txBody>
                <a:bodyPr/>
                <a:lstStyle/>
                <a:p>
                  <a:r>
                    <a:rPr lang="en-SG">
                      <a:noFill/>
                    </a:rPr>
                    <a:t> </a:t>
                  </a:r>
                </a:p>
              </p:txBody>
            </p:sp>
          </mc:Fallback>
        </mc:AlternateContent>
      </p:grpSp>
      <p:sp>
        <p:nvSpPr>
          <p:cNvPr id="50" name="TextBox 49">
            <a:extLst>
              <a:ext uri="{FF2B5EF4-FFF2-40B4-BE49-F238E27FC236}">
                <a16:creationId xmlns:a16="http://schemas.microsoft.com/office/drawing/2014/main" id="{7C469DDD-B687-B300-4A06-77F446237453}"/>
              </a:ext>
            </a:extLst>
          </p:cNvPr>
          <p:cNvSpPr txBox="1"/>
          <p:nvPr/>
        </p:nvSpPr>
        <p:spPr>
          <a:xfrm>
            <a:off x="3283503" y="1725677"/>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mc:AlternateContent xmlns:mc="http://schemas.openxmlformats.org/markup-compatibility/2006" xmlns:a14="http://schemas.microsoft.com/office/drawing/2010/main">
        <mc:Choice Requires="a14">
          <p:sp>
            <p:nvSpPr>
              <p:cNvPr id="51" name="TextBox 3">
                <a:extLst>
                  <a:ext uri="{FF2B5EF4-FFF2-40B4-BE49-F238E27FC236}">
                    <a16:creationId xmlns:a16="http://schemas.microsoft.com/office/drawing/2014/main" id="{D6113E89-6119-C90E-33A1-8E6AE6624C63}"/>
                  </a:ext>
                </a:extLst>
              </p:cNvPr>
              <p:cNvSpPr txBox="1"/>
              <p:nvPr/>
            </p:nvSpPr>
            <p:spPr>
              <a:xfrm>
                <a:off x="1985847" y="1854915"/>
                <a:ext cx="483884" cy="769441"/>
              </a:xfrm>
              <a:prstGeom prst="rect">
                <a:avLst/>
              </a:prstGeom>
              <a:solidFill>
                <a:schemeClr val="accent1">
                  <a:lumMod val="40000"/>
                  <a:lumOff val="60000"/>
                </a:schemeClr>
              </a:solid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rPr>
                        <m:t>0</m:t>
                      </m:r>
                      <m:r>
                        <a:rPr lang="en-US" sz="4400" b="0" i="1" smtClean="0">
                          <a:latin typeface="Cambria Math" panose="02040503050406030204" pitchFamily="18" charset="0"/>
                        </a:rPr>
                        <m:t>.</m:t>
                      </m:r>
                      <m:r>
                        <a:rPr lang="en-GB" sz="4400" b="0" i="1" smtClean="0">
                          <a:latin typeface="Cambria Math" panose="02040503050406030204" pitchFamily="18" charset="0"/>
                        </a:rPr>
                        <m:t>25</m:t>
                      </m:r>
                    </m:oMath>
                  </m:oMathPara>
                </a14:m>
                <a:endParaRPr lang="en-GB" sz="4400" dirty="0"/>
              </a:p>
            </p:txBody>
          </p:sp>
        </mc:Choice>
        <mc:Fallback xmlns="">
          <p:sp>
            <p:nvSpPr>
              <p:cNvPr id="51" name="TextBox 3">
                <a:extLst>
                  <a:ext uri="{FF2B5EF4-FFF2-40B4-BE49-F238E27FC236}">
                    <a16:creationId xmlns:a16="http://schemas.microsoft.com/office/drawing/2014/main" id="{D6113E89-6119-C90E-33A1-8E6AE6624C63}"/>
                  </a:ext>
                </a:extLst>
              </p:cNvPr>
              <p:cNvSpPr txBox="1">
                <a:spLocks noRot="1" noChangeAspect="1" noMove="1" noResize="1" noEditPoints="1" noAdjustHandles="1" noChangeArrowheads="1" noChangeShapeType="1" noTextEdit="1"/>
              </p:cNvSpPr>
              <p:nvPr/>
            </p:nvSpPr>
            <p:spPr>
              <a:xfrm>
                <a:off x="1985847" y="1854915"/>
                <a:ext cx="483884" cy="769441"/>
              </a:xfrm>
              <a:prstGeom prst="rect">
                <a:avLst/>
              </a:prstGeom>
              <a:blipFill>
                <a:blip r:embed="rId7"/>
                <a:stretch>
                  <a:fillRect r="-127848"/>
                </a:stretch>
              </a:blipFill>
              <a:ln>
                <a:noFill/>
              </a:ln>
            </p:spPr>
            <p:txBody>
              <a:bodyPr/>
              <a:lstStyle/>
              <a:p>
                <a:r>
                  <a:rPr lang="en-SG">
                    <a:noFill/>
                  </a:rPr>
                  <a:t> </a:t>
                </a:r>
              </a:p>
            </p:txBody>
          </p:sp>
        </mc:Fallback>
      </mc:AlternateContent>
      <p:grpSp>
        <p:nvGrpSpPr>
          <p:cNvPr id="52" name="Group 51">
            <a:extLst>
              <a:ext uri="{FF2B5EF4-FFF2-40B4-BE49-F238E27FC236}">
                <a16:creationId xmlns:a16="http://schemas.microsoft.com/office/drawing/2014/main" id="{D51382EF-E016-D569-2F08-7576925ADDF0}"/>
              </a:ext>
            </a:extLst>
          </p:cNvPr>
          <p:cNvGrpSpPr/>
          <p:nvPr/>
        </p:nvGrpSpPr>
        <p:grpSpPr>
          <a:xfrm>
            <a:off x="2027130" y="3477776"/>
            <a:ext cx="2814323" cy="1621934"/>
            <a:chOff x="5063326" y="3548604"/>
            <a:chExt cx="2981114" cy="1621934"/>
          </a:xfrm>
          <a:solidFill>
            <a:schemeClr val="accent1">
              <a:lumMod val="40000"/>
              <a:lumOff val="60000"/>
            </a:schemeClr>
          </a:solidFill>
        </p:grpSpPr>
        <p:sp>
          <p:nvSpPr>
            <p:cNvPr id="53" name="Rounded Rectangle 6">
              <a:extLst>
                <a:ext uri="{FF2B5EF4-FFF2-40B4-BE49-F238E27FC236}">
                  <a16:creationId xmlns:a16="http://schemas.microsoft.com/office/drawing/2014/main" id="{2F6D45AE-7A61-4299-77B4-C493081AC16D}"/>
                </a:ext>
              </a:extLst>
            </p:cNvPr>
            <p:cNvSpPr/>
            <p:nvPr/>
          </p:nvSpPr>
          <p:spPr>
            <a:xfrm>
              <a:off x="5063326" y="3548604"/>
              <a:ext cx="2981114" cy="16219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pPr algn="ctr"/>
              <a:endParaRPr lang="en-GB" sz="4400" dirty="0"/>
            </a:p>
          </p:txBody>
        </p:sp>
        <mc:AlternateContent xmlns:mc="http://schemas.openxmlformats.org/markup-compatibility/2006" xmlns:a14="http://schemas.microsoft.com/office/drawing/2010/main">
          <mc:Choice Requires="a14">
            <p:sp>
              <p:nvSpPr>
                <p:cNvPr id="54" name="TextBox 3">
                  <a:extLst>
                    <a:ext uri="{FF2B5EF4-FFF2-40B4-BE49-F238E27FC236}">
                      <a16:creationId xmlns:a16="http://schemas.microsoft.com/office/drawing/2014/main" id="{6981AFAD-A3CF-EC6D-5CAB-632AC9D45FF1}"/>
                    </a:ext>
                  </a:extLst>
                </p:cNvPr>
                <p:cNvSpPr txBox="1"/>
                <p:nvPr/>
              </p:nvSpPr>
              <p:spPr>
                <a:xfrm>
                  <a:off x="5175841" y="3677842"/>
                  <a:ext cx="578211" cy="1359988"/>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4400" i="1" smtClean="0">
                                <a:latin typeface="Cambria Math" panose="02040503050406030204" pitchFamily="18" charset="0"/>
                              </a:rPr>
                            </m:ctrlPr>
                          </m:fPr>
                          <m:num>
                            <m:r>
                              <a:rPr lang="en-GB" sz="4400" b="0" i="1" smtClean="0">
                                <a:latin typeface="Cambria Math" panose="02040503050406030204" pitchFamily="18" charset="0"/>
                              </a:rPr>
                              <m:t>7</m:t>
                            </m:r>
                          </m:num>
                          <m:den>
                            <m:r>
                              <a:rPr lang="en-GB" sz="4400" b="0" i="1" smtClean="0">
                                <a:latin typeface="Cambria Math" panose="02040503050406030204" pitchFamily="18" charset="0"/>
                              </a:rPr>
                              <m:t>10</m:t>
                            </m:r>
                          </m:den>
                        </m:f>
                      </m:oMath>
                    </m:oMathPara>
                  </a14:m>
                  <a:endParaRPr lang="en-GB" sz="4400" dirty="0"/>
                </a:p>
              </p:txBody>
            </p:sp>
          </mc:Choice>
          <mc:Fallback xmlns="">
            <p:sp>
              <p:nvSpPr>
                <p:cNvPr id="54" name="TextBox 3">
                  <a:extLst>
                    <a:ext uri="{FF2B5EF4-FFF2-40B4-BE49-F238E27FC236}">
                      <a16:creationId xmlns:a16="http://schemas.microsoft.com/office/drawing/2014/main" id="{6981AFAD-A3CF-EC6D-5CAB-632AC9D45FF1}"/>
                    </a:ext>
                  </a:extLst>
                </p:cNvPr>
                <p:cNvSpPr txBox="1">
                  <a:spLocks noRot="1" noChangeAspect="1" noMove="1" noResize="1" noEditPoints="1" noAdjustHandles="1" noChangeArrowheads="1" noChangeShapeType="1" noTextEdit="1"/>
                </p:cNvSpPr>
                <p:nvPr/>
              </p:nvSpPr>
              <p:spPr>
                <a:xfrm>
                  <a:off x="5175841" y="3677842"/>
                  <a:ext cx="578211" cy="1359988"/>
                </a:xfrm>
                <a:prstGeom prst="rect">
                  <a:avLst/>
                </a:prstGeom>
                <a:blipFill>
                  <a:blip r:embed="rId8"/>
                  <a:stretch>
                    <a:fillRect r="-48101"/>
                  </a:stretch>
                </a:blipFill>
                <a:ln>
                  <a:noFill/>
                </a:ln>
              </p:spPr>
              <p:txBody>
                <a:bodyPr/>
                <a:lstStyle/>
                <a:p>
                  <a:r>
                    <a:rPr lang="en-GB">
                      <a:noFill/>
                    </a:rPr>
                    <a:t> </a:t>
                  </a:r>
                </a:p>
              </p:txBody>
            </p:sp>
          </mc:Fallback>
        </mc:AlternateContent>
      </p:grpSp>
      <p:sp>
        <p:nvSpPr>
          <p:cNvPr id="55" name="TextBox 54">
            <a:extLst>
              <a:ext uri="{FF2B5EF4-FFF2-40B4-BE49-F238E27FC236}">
                <a16:creationId xmlns:a16="http://schemas.microsoft.com/office/drawing/2014/main" id="{5FD46588-9F99-E246-28E5-1EE643D642BF}"/>
              </a:ext>
            </a:extLst>
          </p:cNvPr>
          <p:cNvSpPr txBox="1"/>
          <p:nvPr/>
        </p:nvSpPr>
        <p:spPr>
          <a:xfrm>
            <a:off x="2957252" y="3784890"/>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p:grpSp>
        <p:nvGrpSpPr>
          <p:cNvPr id="56" name="Group 55">
            <a:extLst>
              <a:ext uri="{FF2B5EF4-FFF2-40B4-BE49-F238E27FC236}">
                <a16:creationId xmlns:a16="http://schemas.microsoft.com/office/drawing/2014/main" id="{872EE03C-9FD3-843E-3CEB-CBC52802BCF6}"/>
              </a:ext>
            </a:extLst>
          </p:cNvPr>
          <p:cNvGrpSpPr/>
          <p:nvPr/>
        </p:nvGrpSpPr>
        <p:grpSpPr>
          <a:xfrm>
            <a:off x="3416246" y="3818937"/>
            <a:ext cx="1319387" cy="1157114"/>
            <a:chOff x="5140503" y="3548603"/>
            <a:chExt cx="1506489" cy="1434393"/>
          </a:xfrm>
          <a:solidFill>
            <a:schemeClr val="accent1">
              <a:lumMod val="40000"/>
              <a:lumOff val="60000"/>
            </a:schemeClr>
          </a:solidFill>
        </p:grpSpPr>
        <p:sp>
          <p:nvSpPr>
            <p:cNvPr id="57" name="Rounded Rectangle 6">
              <a:extLst>
                <a:ext uri="{FF2B5EF4-FFF2-40B4-BE49-F238E27FC236}">
                  <a16:creationId xmlns:a16="http://schemas.microsoft.com/office/drawing/2014/main" id="{CD22FBF8-EDE6-A8F2-EB87-31DC409C36BB}"/>
                </a:ext>
              </a:extLst>
            </p:cNvPr>
            <p:cNvSpPr/>
            <p:nvPr/>
          </p:nvSpPr>
          <p:spPr>
            <a:xfrm>
              <a:off x="5140503" y="3548603"/>
              <a:ext cx="1506489" cy="14343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62427" rtl="0" eaLnBrk="1" latinLnBrk="0" hangingPunct="1">
                <a:defRPr sz="1500" kern="1200">
                  <a:solidFill>
                    <a:schemeClr val="lt1"/>
                  </a:solidFill>
                  <a:latin typeface="+mn-lt"/>
                  <a:ea typeface="+mn-ea"/>
                  <a:cs typeface="+mn-cs"/>
                </a:defRPr>
              </a:lvl1pPr>
              <a:lvl2pPr marL="381213" algn="l" defTabSz="762427" rtl="0" eaLnBrk="1" latinLnBrk="0" hangingPunct="1">
                <a:defRPr sz="1500" kern="1200">
                  <a:solidFill>
                    <a:schemeClr val="lt1"/>
                  </a:solidFill>
                  <a:latin typeface="+mn-lt"/>
                  <a:ea typeface="+mn-ea"/>
                  <a:cs typeface="+mn-cs"/>
                </a:defRPr>
              </a:lvl2pPr>
              <a:lvl3pPr marL="762427" algn="l" defTabSz="762427" rtl="0" eaLnBrk="1" latinLnBrk="0" hangingPunct="1">
                <a:defRPr sz="1500" kern="1200">
                  <a:solidFill>
                    <a:schemeClr val="lt1"/>
                  </a:solidFill>
                  <a:latin typeface="+mn-lt"/>
                  <a:ea typeface="+mn-ea"/>
                  <a:cs typeface="+mn-cs"/>
                </a:defRPr>
              </a:lvl3pPr>
              <a:lvl4pPr marL="1143640" algn="l" defTabSz="762427" rtl="0" eaLnBrk="1" latinLnBrk="0" hangingPunct="1">
                <a:defRPr sz="1500" kern="1200">
                  <a:solidFill>
                    <a:schemeClr val="lt1"/>
                  </a:solidFill>
                  <a:latin typeface="+mn-lt"/>
                  <a:ea typeface="+mn-ea"/>
                  <a:cs typeface="+mn-cs"/>
                </a:defRPr>
              </a:lvl4pPr>
              <a:lvl5pPr marL="1524853" algn="l" defTabSz="762427" rtl="0" eaLnBrk="1" latinLnBrk="0" hangingPunct="1">
                <a:defRPr sz="1500" kern="1200">
                  <a:solidFill>
                    <a:schemeClr val="lt1"/>
                  </a:solidFill>
                  <a:latin typeface="+mn-lt"/>
                  <a:ea typeface="+mn-ea"/>
                  <a:cs typeface="+mn-cs"/>
                </a:defRPr>
              </a:lvl5pPr>
              <a:lvl6pPr marL="1906067" algn="l" defTabSz="762427" rtl="0" eaLnBrk="1" latinLnBrk="0" hangingPunct="1">
                <a:defRPr sz="1500" kern="1200">
                  <a:solidFill>
                    <a:schemeClr val="lt1"/>
                  </a:solidFill>
                  <a:latin typeface="+mn-lt"/>
                  <a:ea typeface="+mn-ea"/>
                  <a:cs typeface="+mn-cs"/>
                </a:defRPr>
              </a:lvl6pPr>
              <a:lvl7pPr marL="2287280" algn="l" defTabSz="762427" rtl="0" eaLnBrk="1" latinLnBrk="0" hangingPunct="1">
                <a:defRPr sz="1500" kern="1200">
                  <a:solidFill>
                    <a:schemeClr val="lt1"/>
                  </a:solidFill>
                  <a:latin typeface="+mn-lt"/>
                  <a:ea typeface="+mn-ea"/>
                  <a:cs typeface="+mn-cs"/>
                </a:defRPr>
              </a:lvl7pPr>
              <a:lvl8pPr marL="2668494" algn="l" defTabSz="762427" rtl="0" eaLnBrk="1" latinLnBrk="0" hangingPunct="1">
                <a:defRPr sz="1500" kern="1200">
                  <a:solidFill>
                    <a:schemeClr val="lt1"/>
                  </a:solidFill>
                  <a:latin typeface="+mn-lt"/>
                  <a:ea typeface="+mn-ea"/>
                  <a:cs typeface="+mn-cs"/>
                </a:defRPr>
              </a:lvl8pPr>
              <a:lvl9pPr marL="3049707" algn="l" defTabSz="762427" rtl="0" eaLnBrk="1" latinLnBrk="0" hangingPunct="1">
                <a:defRPr sz="1500" kern="1200">
                  <a:solidFill>
                    <a:schemeClr val="lt1"/>
                  </a:solidFill>
                  <a:latin typeface="+mn-lt"/>
                  <a:ea typeface="+mn-ea"/>
                  <a:cs typeface="+mn-cs"/>
                </a:defRPr>
              </a:lvl9pPr>
            </a:lstStyle>
            <a:p>
              <a:endParaRPr lang="en-GB" sz="4400"/>
            </a:p>
          </p:txBody>
        </p:sp>
        <mc:AlternateContent xmlns:mc="http://schemas.openxmlformats.org/markup-compatibility/2006" xmlns:a14="http://schemas.microsoft.com/office/drawing/2010/main">
          <mc:Choice Requires="a14">
            <p:sp>
              <p:nvSpPr>
                <p:cNvPr id="61" name="TextBox 3">
                  <a:extLst>
                    <a:ext uri="{FF2B5EF4-FFF2-40B4-BE49-F238E27FC236}">
                      <a16:creationId xmlns:a16="http://schemas.microsoft.com/office/drawing/2014/main" id="{474F2A0C-807F-0347-B133-0CF18332B423}"/>
                    </a:ext>
                  </a:extLst>
                </p:cNvPr>
                <p:cNvSpPr txBox="1"/>
                <p:nvPr/>
              </p:nvSpPr>
              <p:spPr>
                <a:xfrm>
                  <a:off x="5175841" y="3677843"/>
                  <a:ext cx="578211" cy="953822"/>
                </a:xfrm>
                <a:prstGeom prst="rect">
                  <a:avLst/>
                </a:prstGeom>
                <a:grp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7</m:t>
                        </m:r>
                        <m:r>
                          <a:rPr lang="en-GB" sz="4400" b="0" i="1" smtClean="0">
                            <a:latin typeface="Cambria Math" panose="02040503050406030204" pitchFamily="18" charset="0"/>
                          </a:rPr>
                          <m:t>0</m:t>
                        </m:r>
                        <m:r>
                          <a:rPr lang="en-US" sz="4400" b="0" i="1" smtClean="0">
                            <a:latin typeface="Cambria Math" panose="02040503050406030204" pitchFamily="18" charset="0"/>
                          </a:rPr>
                          <m:t>%</m:t>
                        </m:r>
                      </m:oMath>
                    </m:oMathPara>
                  </a14:m>
                  <a:endParaRPr lang="en-GB" sz="4400" dirty="0"/>
                </a:p>
              </p:txBody>
            </p:sp>
          </mc:Choice>
          <mc:Fallback xmlns="">
            <p:sp>
              <p:nvSpPr>
                <p:cNvPr id="61" name="TextBox 3">
                  <a:extLst>
                    <a:ext uri="{FF2B5EF4-FFF2-40B4-BE49-F238E27FC236}">
                      <a16:creationId xmlns:a16="http://schemas.microsoft.com/office/drawing/2014/main" id="{474F2A0C-807F-0347-B133-0CF18332B423}"/>
                    </a:ext>
                  </a:extLst>
                </p:cNvPr>
                <p:cNvSpPr txBox="1">
                  <a:spLocks noRot="1" noChangeAspect="1" noMove="1" noResize="1" noEditPoints="1" noAdjustHandles="1" noChangeArrowheads="1" noChangeShapeType="1" noTextEdit="1"/>
                </p:cNvSpPr>
                <p:nvPr/>
              </p:nvSpPr>
              <p:spPr>
                <a:xfrm>
                  <a:off x="5175841" y="3677843"/>
                  <a:ext cx="578211" cy="953822"/>
                </a:xfrm>
                <a:prstGeom prst="rect">
                  <a:avLst/>
                </a:prstGeom>
                <a:blipFill>
                  <a:blip r:embed="rId9"/>
                  <a:stretch>
                    <a:fillRect r="-134940"/>
                  </a:stretch>
                </a:blipFill>
                <a:ln>
                  <a:no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62" name="TextBox 3">
                <a:extLst>
                  <a:ext uri="{FF2B5EF4-FFF2-40B4-BE49-F238E27FC236}">
                    <a16:creationId xmlns:a16="http://schemas.microsoft.com/office/drawing/2014/main" id="{D949A92A-7B1D-D234-3456-E6AA52B55670}"/>
                  </a:ext>
                </a:extLst>
              </p:cNvPr>
              <p:cNvSpPr txBox="1"/>
              <p:nvPr/>
            </p:nvSpPr>
            <p:spPr>
              <a:xfrm>
                <a:off x="8449515" y="1780556"/>
                <a:ext cx="506399" cy="769441"/>
              </a:xfrm>
              <a:prstGeom prst="rect">
                <a:avLst/>
              </a:prstGeom>
              <a:solidFill>
                <a:schemeClr val="accent1">
                  <a:lumMod val="40000"/>
                  <a:lumOff val="60000"/>
                </a:schemeClr>
              </a:solidFill>
              <a:ln>
                <a:noFill/>
              </a:ln>
            </p:spPr>
            <p:txBody>
              <a:bodyPr wrap="square" rtlCol="0">
                <a:spAutoFit/>
              </a:bodyPr>
              <a:lstStyle>
                <a:defPPr>
                  <a:defRPr lang="en-US"/>
                </a:defPPr>
                <a:lvl1pPr marL="0" algn="l" defTabSz="762427" rtl="0" eaLnBrk="1" latinLnBrk="0" hangingPunct="1">
                  <a:defRPr sz="1500" kern="1200">
                    <a:solidFill>
                      <a:schemeClr val="tx1"/>
                    </a:solidFill>
                    <a:latin typeface="+mn-lt"/>
                    <a:ea typeface="+mn-ea"/>
                    <a:cs typeface="+mn-cs"/>
                  </a:defRPr>
                </a:lvl1pPr>
                <a:lvl2pPr marL="381213" algn="l" defTabSz="762427" rtl="0" eaLnBrk="1" latinLnBrk="0" hangingPunct="1">
                  <a:defRPr sz="1500" kern="1200">
                    <a:solidFill>
                      <a:schemeClr val="tx1"/>
                    </a:solidFill>
                    <a:latin typeface="+mn-lt"/>
                    <a:ea typeface="+mn-ea"/>
                    <a:cs typeface="+mn-cs"/>
                  </a:defRPr>
                </a:lvl2pPr>
                <a:lvl3pPr marL="762427" algn="l" defTabSz="762427" rtl="0" eaLnBrk="1" latinLnBrk="0" hangingPunct="1">
                  <a:defRPr sz="1500" kern="1200">
                    <a:solidFill>
                      <a:schemeClr val="tx1"/>
                    </a:solidFill>
                    <a:latin typeface="+mn-lt"/>
                    <a:ea typeface="+mn-ea"/>
                    <a:cs typeface="+mn-cs"/>
                  </a:defRPr>
                </a:lvl3pPr>
                <a:lvl4pPr marL="1143640" algn="l" defTabSz="762427" rtl="0" eaLnBrk="1" latinLnBrk="0" hangingPunct="1">
                  <a:defRPr sz="1500" kern="1200">
                    <a:solidFill>
                      <a:schemeClr val="tx1"/>
                    </a:solidFill>
                    <a:latin typeface="+mn-lt"/>
                    <a:ea typeface="+mn-ea"/>
                    <a:cs typeface="+mn-cs"/>
                  </a:defRPr>
                </a:lvl4pPr>
                <a:lvl5pPr marL="1524853" algn="l" defTabSz="762427" rtl="0" eaLnBrk="1" latinLnBrk="0" hangingPunct="1">
                  <a:defRPr sz="1500" kern="1200">
                    <a:solidFill>
                      <a:schemeClr val="tx1"/>
                    </a:solidFill>
                    <a:latin typeface="+mn-lt"/>
                    <a:ea typeface="+mn-ea"/>
                    <a:cs typeface="+mn-cs"/>
                  </a:defRPr>
                </a:lvl5pPr>
                <a:lvl6pPr marL="1906067" algn="l" defTabSz="762427" rtl="0" eaLnBrk="1" latinLnBrk="0" hangingPunct="1">
                  <a:defRPr sz="1500" kern="1200">
                    <a:solidFill>
                      <a:schemeClr val="tx1"/>
                    </a:solidFill>
                    <a:latin typeface="+mn-lt"/>
                    <a:ea typeface="+mn-ea"/>
                    <a:cs typeface="+mn-cs"/>
                  </a:defRPr>
                </a:lvl6pPr>
                <a:lvl7pPr marL="2287280" algn="l" defTabSz="762427" rtl="0" eaLnBrk="1" latinLnBrk="0" hangingPunct="1">
                  <a:defRPr sz="1500" kern="1200">
                    <a:solidFill>
                      <a:schemeClr val="tx1"/>
                    </a:solidFill>
                    <a:latin typeface="+mn-lt"/>
                    <a:ea typeface="+mn-ea"/>
                    <a:cs typeface="+mn-cs"/>
                  </a:defRPr>
                </a:lvl7pPr>
                <a:lvl8pPr marL="2668494" algn="l" defTabSz="762427" rtl="0" eaLnBrk="1" latinLnBrk="0" hangingPunct="1">
                  <a:defRPr sz="1500" kern="1200">
                    <a:solidFill>
                      <a:schemeClr val="tx1"/>
                    </a:solidFill>
                    <a:latin typeface="+mn-lt"/>
                    <a:ea typeface="+mn-ea"/>
                    <a:cs typeface="+mn-cs"/>
                  </a:defRPr>
                </a:lvl8pPr>
                <a:lvl9pPr marL="3049707" algn="l" defTabSz="762427" rtl="0" eaLnBrk="1" latinLnBrk="0" hangingPunct="1">
                  <a:defRPr sz="15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6.3</m:t>
                      </m:r>
                    </m:oMath>
                  </m:oMathPara>
                </a14:m>
                <a:endParaRPr lang="en-GB" sz="4400" dirty="0"/>
              </a:p>
            </p:txBody>
          </p:sp>
        </mc:Choice>
        <mc:Fallback xmlns="">
          <p:sp>
            <p:nvSpPr>
              <p:cNvPr id="62" name="TextBox 3">
                <a:extLst>
                  <a:ext uri="{FF2B5EF4-FFF2-40B4-BE49-F238E27FC236}">
                    <a16:creationId xmlns:a16="http://schemas.microsoft.com/office/drawing/2014/main" id="{D949A92A-7B1D-D234-3456-E6AA52B55670}"/>
                  </a:ext>
                </a:extLst>
              </p:cNvPr>
              <p:cNvSpPr txBox="1">
                <a:spLocks noRot="1" noChangeAspect="1" noMove="1" noResize="1" noEditPoints="1" noAdjustHandles="1" noChangeArrowheads="1" noChangeShapeType="1" noTextEdit="1"/>
              </p:cNvSpPr>
              <p:nvPr/>
            </p:nvSpPr>
            <p:spPr>
              <a:xfrm>
                <a:off x="8449515" y="1780556"/>
                <a:ext cx="506399" cy="769441"/>
              </a:xfrm>
              <a:prstGeom prst="rect">
                <a:avLst/>
              </a:prstGeom>
              <a:blipFill>
                <a:blip r:embed="rId10"/>
                <a:stretch>
                  <a:fillRect r="-55422"/>
                </a:stretch>
              </a:blipFill>
              <a:ln>
                <a:noFill/>
              </a:ln>
            </p:spPr>
            <p:txBody>
              <a:bodyPr/>
              <a:lstStyle/>
              <a:p>
                <a:r>
                  <a:rPr lang="en-SG">
                    <a:noFill/>
                  </a:rPr>
                  <a:t> </a:t>
                </a:r>
              </a:p>
            </p:txBody>
          </p:sp>
        </mc:Fallback>
      </mc:AlternateContent>
      <p:sp>
        <p:nvSpPr>
          <p:cNvPr id="63" name="TextBox 62">
            <a:extLst>
              <a:ext uri="{FF2B5EF4-FFF2-40B4-BE49-F238E27FC236}">
                <a16:creationId xmlns:a16="http://schemas.microsoft.com/office/drawing/2014/main" id="{9598F0B0-7BBA-7CA2-A6C0-B96052FF51E7}"/>
              </a:ext>
            </a:extLst>
          </p:cNvPr>
          <p:cNvSpPr txBox="1"/>
          <p:nvPr/>
        </p:nvSpPr>
        <p:spPr>
          <a:xfrm>
            <a:off x="7872487" y="1695676"/>
            <a:ext cx="529312" cy="923330"/>
          </a:xfrm>
          <a:prstGeom prst="rect">
            <a:avLst/>
          </a:prstGeom>
          <a:solidFill>
            <a:schemeClr val="accent1">
              <a:lumMod val="40000"/>
              <a:lumOff val="60000"/>
            </a:schemeClr>
          </a:solidFill>
          <a:ln>
            <a:noFill/>
          </a:ln>
        </p:spPr>
        <p:txBody>
          <a:bodyPr wrap="none" rtlCol="0">
            <a:spAutoFit/>
          </a:bodyPr>
          <a:lstStyle/>
          <a:p>
            <a:r>
              <a:rPr lang="en-US" sz="5400" dirty="0"/>
              <a:t>=</a:t>
            </a:r>
            <a:endParaRPr lang="en-GB" sz="5400" dirty="0"/>
          </a:p>
        </p:txBody>
      </p:sp>
    </p:spTree>
    <p:extLst>
      <p:ext uri="{BB962C8B-B14F-4D97-AF65-F5344CB8AC3E}">
        <p14:creationId xmlns:p14="http://schemas.microsoft.com/office/powerpoint/2010/main" val="3747646133"/>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38100">
          <a:solidFill>
            <a:schemeClr val="accent1"/>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F491EF-1E7E-45A4-B565-6C88516F4D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3.xml><?xml version="1.0" encoding="utf-8"?>
<ds:datastoreItem xmlns:ds="http://schemas.openxmlformats.org/officeDocument/2006/customXml" ds:itemID="{F054519A-5C88-4765-8DF4-097EB505FC69}">
  <ds:schemaRefs>
    <ds:schemaRef ds:uri="http://purl.org/dc/elements/1.1/"/>
    <ds:schemaRef ds:uri="cf8cbe2d-0e71-4d38-8f38-c3c6c5b56cd4"/>
    <ds:schemaRef ds:uri="http://schemas.microsoft.com/office/2006/documentManagement/types"/>
    <ds:schemaRef ds:uri="http://schemas.microsoft.com/office/2006/metadata/properties"/>
    <ds:schemaRef ds:uri="http://purl.org/dc/terms/"/>
    <ds:schemaRef ds:uri="83bdd42b-fb02-46fb-bb6b-b0ca0d8ae6de"/>
    <ds:schemaRef ds:uri="http://schemas.microsoft.com/office/infopath/2007/PartnerControls"/>
    <ds:schemaRef ds:uri="http://schemas.openxmlformats.org/package/2006/metadata/core-properties"/>
    <ds:schemaRef ds:uri="http://www.w3.org/XML/1998/namespace"/>
    <ds:schemaRef ds:uri="http://purl.org/dc/dcmitype/"/>
    <ds:schemaRef ds:uri="a943fffa-545b-4eca-b17d-5f9a138dda08"/>
    <ds:schemaRef ds:uri="c5cf19a6-e467-491d-9af0-5a70f09a6a41"/>
  </ds:schemaRefs>
</ds:datastoreItem>
</file>

<file path=docProps/app.xml><?xml version="1.0" encoding="utf-8"?>
<Properties xmlns="http://schemas.openxmlformats.org/officeDocument/2006/extended-properties" xmlns:vt="http://schemas.openxmlformats.org/officeDocument/2006/docPropsVTypes">
  <TotalTime>39388</TotalTime>
  <Words>1970</Words>
  <Application>Microsoft Office PowerPoint</Application>
  <PresentationFormat>Widescreen</PresentationFormat>
  <Paragraphs>408</Paragraphs>
  <Slides>27</Slides>
  <Notes>27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27</vt:i4>
      </vt:variant>
    </vt:vector>
  </HeadingPairs>
  <TitlesOfParts>
    <vt:vector size="35" baseType="lpstr">
      <vt:lpstr>Arial</vt:lpstr>
      <vt:lpstr>Calibri</vt:lpstr>
      <vt:lpstr>Calibri Light</vt:lpstr>
      <vt:lpstr>Cambria Math</vt:lpstr>
      <vt:lpstr>1_Custom Design</vt:lpstr>
      <vt:lpstr>Custom Design</vt:lpstr>
      <vt:lpstr>Office Theme</vt:lpstr>
      <vt:lpstr>1_Office Theme</vt:lpstr>
      <vt:lpstr>Lesson 11:  Work with equivalent fractions, decimals and percentages Level 1</vt:lpstr>
      <vt:lpstr>Is Yaima correct?</vt:lpstr>
      <vt:lpstr>Matching fractions, decimals and percentages </vt:lpstr>
      <vt:lpstr>PowerPoint Presentation</vt:lpstr>
      <vt:lpstr>Matching fractions, decimals and percentages </vt:lpstr>
      <vt:lpstr>Which of these are true? </vt:lpstr>
      <vt:lpstr>Answers: Which of these are true?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many ways to make 1? – An example</vt:lpstr>
      <vt:lpstr>PowerPoint Presentation</vt:lpstr>
      <vt:lpstr>PowerPoint Presentation</vt:lpstr>
      <vt:lpstr>PowerPoint Presentation</vt:lpstr>
      <vt:lpstr>PowerPoint Presentation</vt:lpstr>
      <vt:lpstr>Lesson review:  Work with equivalent fractions, decimals and percentages Level 1</vt:lpstr>
      <vt:lpstr>Lesson 11: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Chess Law</cp:lastModifiedBy>
  <cp:revision>547</cp:revision>
  <dcterms:created xsi:type="dcterms:W3CDTF">2019-07-11T15:46:02Z</dcterms:created>
  <dcterms:modified xsi:type="dcterms:W3CDTF">2023-04-20T08:57:47Z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