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4.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5.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 id="2147483720" r:id="rId5"/>
    <p:sldMasterId id="2147483684" r:id="rId6"/>
    <p:sldMasterId id="2147483696" r:id="rId7"/>
    <p:sldMasterId id="2147483708" r:id="rId8"/>
    <p:sldMasterId id="2147483672" r:id="rId9"/>
  </p:sldMasterIdLst>
  <p:notesMasterIdLst>
    <p:notesMasterId r:id="rId28"/>
  </p:notesMasterIdLst>
  <p:sldIdLst>
    <p:sldId id="256" r:id="rId10"/>
    <p:sldId id="257" r:id="rId11"/>
    <p:sldId id="258" r:id="rId12"/>
    <p:sldId id="259" r:id="rId13"/>
    <p:sldId id="260" r:id="rId14"/>
    <p:sldId id="404" r:id="rId15"/>
    <p:sldId id="410" r:id="rId16"/>
    <p:sldId id="261" r:id="rId17"/>
    <p:sldId id="411" r:id="rId18"/>
    <p:sldId id="412" r:id="rId19"/>
    <p:sldId id="262" r:id="rId20"/>
    <p:sldId id="263" r:id="rId21"/>
    <p:sldId id="264" r:id="rId22"/>
    <p:sldId id="406" r:id="rId23"/>
    <p:sldId id="407" r:id="rId24"/>
    <p:sldId id="408" r:id="rId25"/>
    <p:sldId id="270" r:id="rId26"/>
    <p:sldId id="271" r:id="rId2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1" roundtripDataSignature="AMtx7mhw2AM+nF1W2TCITfNoq4s2qivH5w=="/>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F39AC1C-7B49-93FF-9D4D-5A7A69B6E107}" name="Rose Parkin" initials="RP" userId="a9affac8917e8dd4" providerId="Windows Live"/>
  <p188:author id="{A38CE21D-A44F-DFDE-2216-6A83308448DE}" name="PR" initials="WRG" userId="PR" providerId="None"/>
  <p188:author id="{388BD235-D01C-DD7B-5262-90526D8948DC}" name="Steve Pardoe" initials="SP" userId="S::steve.pardoe_etfoundation.co.uk#ext#@pearsoneducationinc.onmicrosoft.com::36300e65-e3c2-49f9-adf9-c4183b2d011a" providerId="AD"/>
  <p188:author id="{D3C2B254-6397-3662-2653-66AB3C11A1D8}" name="Veronica Wastell" initials="VW" userId="Veronica Wastell" providerId="None"/>
  <p188:author id="{13731D61-6EEF-166B-55A1-BE9FB9519EDD}" name="Tingting Han (Staff)" initials="TH(" userId="S::t.han@bbk.ac.uk::9e8bedea-f974-4041-a7f3-2d91e0e4dcb7" providerId="AD"/>
  <p188:author id="{6EAC9880-9F95-82CD-7BDE-5A307FA106F4}" name="Sarah" initials="S" userId="Sarah" providerId="None"/>
  <p188:author id="{A3B5DB84-950D-7B36-4E01-DE48024E119B}" name="Olesya Gilmutdinova" initials="OG" userId="S::olesya@newgenpublishing.co.uk::0ad0dfd8-c78a-45b1-8302-82c733b1cefb" providerId="AD"/>
  <p188:author id="{2BCBF286-F53E-EE91-8295-F8C133533240}" name="Stephanie Bentley" initials="SB" userId="2fb974b8e90647fd" providerId="Windows Live"/>
  <p188:author id="{E5B58DDC-298B-B9D5-C478-64E78F3EB0CF}" name="Chess Law" initials="CL" userId="S::chess@newgenpublishing.co.uk::77e1df74-a9d8-491f-a58c-070132422fdd" providerId="AD"/>
  <p188:author id="{87C54FDF-8E2C-6B2C-E062-6A815D5B5A18}" name="Shobhna Fletcher" initials="SF" userId="S::shobhna.fletcher@etfoundation.co.uk::715aab72-88df-480e-bcf8-5f488cbf35a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FBE5D6"/>
    <a:srgbClr val="B4C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2EED29-3C1B-4DA0-A15D-4177A9910511}">
  <a:tblStyle styleId="{292EED29-3C1B-4DA0-A15D-4177A9910511}"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29" autoAdjust="0"/>
    <p:restoredTop sz="93792" autoAdjust="0"/>
  </p:normalViewPr>
  <p:slideViewPr>
    <p:cSldViewPr snapToGrid="0">
      <p:cViewPr varScale="1">
        <p:scale>
          <a:sx n="56" d="100"/>
          <a:sy n="56" d="100"/>
        </p:scale>
        <p:origin x="108" y="19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1" d="100"/>
          <a:sy n="51" d="100"/>
        </p:scale>
        <p:origin x="2692" y="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customXml" Target="../customXml/item3.xml"/><Relationship Id="rId21" Type="http://schemas.openxmlformats.org/officeDocument/2006/relationships/slide" Target="slides/slide12.xml"/><Relationship Id="rId34"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notesMaster" Target="notesMasters/notesMaster1.xml"/><Relationship Id="rId36" Type="http://schemas.microsoft.com/office/2018/10/relationships/authors" Target="authors.xml"/><Relationship Id="rId10" Type="http://schemas.openxmlformats.org/officeDocument/2006/relationships/slide" Target="slides/slide1.xml"/><Relationship Id="rId19" Type="http://schemas.openxmlformats.org/officeDocument/2006/relationships/slide" Target="slides/slide10.xml"/><Relationship Id="rId31" Type="http://customschemas.google.com/relationships/presentationmetadata" Target="metadata"/><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visnos.com/demos/fraction-wall"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1" name="Google Shape;161;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2" name="Google Shape;162;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0" name="Google Shape;270;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200" b="1" i="0" u="none" strike="noStrike" cap="none" dirty="0">
                <a:solidFill>
                  <a:schemeClr val="dk1"/>
                </a:solidFill>
                <a:latin typeface="Calibri"/>
                <a:cs typeface="Calibri"/>
                <a:sym typeface="Calibri"/>
              </a:rPr>
              <a:t>Animations to bring bar model in gradually. </a:t>
            </a:r>
          </a:p>
          <a:p>
            <a:pPr marL="0" marR="0" lvl="0" indent="0" algn="l" rtl="0">
              <a:lnSpc>
                <a:spcPct val="100000"/>
              </a:lnSpc>
              <a:spcBef>
                <a:spcPts val="0"/>
              </a:spcBef>
              <a:spcAft>
                <a:spcPts val="0"/>
              </a:spcAft>
              <a:buClr>
                <a:srgbClr val="000000"/>
              </a:buClr>
              <a:buSzPts val="1400"/>
              <a:buFont typeface="Arial"/>
              <a:buNone/>
            </a:pPr>
            <a:r>
              <a:rPr lang="en-US" sz="1200" b="0" i="0" u="none" strike="noStrike" cap="none" dirty="0">
                <a:solidFill>
                  <a:schemeClr val="dk1"/>
                </a:solidFill>
                <a:latin typeface="Calibri"/>
                <a:cs typeface="Calibri"/>
                <a:sym typeface="Calibri"/>
              </a:rPr>
              <a:t>Tutors could model on the white board. </a:t>
            </a:r>
          </a:p>
          <a:p>
            <a:pPr marL="0" marR="0" lvl="0" indent="0" algn="l" rtl="0">
              <a:lnSpc>
                <a:spcPct val="100000"/>
              </a:lnSpc>
              <a:spcBef>
                <a:spcPts val="0"/>
              </a:spcBef>
              <a:spcAft>
                <a:spcPts val="0"/>
              </a:spcAft>
              <a:buClr>
                <a:srgbClr val="000000"/>
              </a:buClr>
              <a:buSzPts val="1400"/>
              <a:buFont typeface="Arial"/>
              <a:buNone/>
            </a:pPr>
            <a:endParaRPr lang="en-US" sz="1200" b="1" i="0" u="none" strike="noStrike" cap="none" dirty="0">
              <a:solidFill>
                <a:schemeClr val="dk1"/>
              </a:solidFill>
              <a:latin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US" sz="1200" b="1" i="0" u="none" strike="noStrike" cap="none" dirty="0">
                <a:solidFill>
                  <a:schemeClr val="dk1"/>
                </a:solidFill>
                <a:latin typeface="Calibri"/>
                <a:cs typeface="Calibri"/>
                <a:sym typeface="Calibri"/>
              </a:rPr>
              <a:t>Before showing animations – </a:t>
            </a:r>
            <a:r>
              <a:rPr lang="en-US" sz="1200" b="0" i="0" u="none" strike="noStrike" cap="none" dirty="0">
                <a:solidFill>
                  <a:schemeClr val="dk1"/>
                </a:solidFill>
                <a:latin typeface="Calibri"/>
                <a:cs typeface="Calibri"/>
                <a:sym typeface="Calibri"/>
              </a:rPr>
              <a:t>ask the learners how they can present the question in a bar model?</a:t>
            </a:r>
          </a:p>
          <a:p>
            <a:pPr marL="0" marR="0" lvl="0" indent="0" algn="l" rtl="0">
              <a:lnSpc>
                <a:spcPct val="100000"/>
              </a:lnSpc>
              <a:spcBef>
                <a:spcPts val="0"/>
              </a:spcBef>
              <a:spcAft>
                <a:spcPts val="0"/>
              </a:spcAft>
              <a:buClr>
                <a:srgbClr val="000000"/>
              </a:buClr>
              <a:buSzPts val="1400"/>
              <a:buFont typeface="Arial"/>
              <a:buNone/>
            </a:pPr>
            <a:r>
              <a:rPr lang="en-US" sz="1200" b="0" i="0" u="none" strike="noStrike" cap="none" dirty="0">
                <a:solidFill>
                  <a:schemeClr val="dk1"/>
                </a:solidFill>
                <a:latin typeface="Calibri"/>
                <a:cs typeface="Calibri"/>
                <a:sym typeface="Calibri"/>
              </a:rPr>
              <a:t>Ask learners to help label the bar. </a:t>
            </a:r>
          </a:p>
          <a:p>
            <a:pPr marL="0" marR="0" lvl="0" indent="0" algn="l" rtl="0">
              <a:lnSpc>
                <a:spcPct val="100000"/>
              </a:lnSpc>
              <a:spcBef>
                <a:spcPts val="0"/>
              </a:spcBef>
              <a:spcAft>
                <a:spcPts val="0"/>
              </a:spcAft>
              <a:buClr>
                <a:srgbClr val="000000"/>
              </a:buClr>
              <a:buSzPts val="1400"/>
              <a:buFont typeface="Arial"/>
              <a:buNone/>
            </a:pPr>
            <a:r>
              <a:rPr lang="en-US" sz="1200" b="0" i="0" u="none" strike="noStrike" cap="none" dirty="0">
                <a:solidFill>
                  <a:schemeClr val="dk1"/>
                </a:solidFill>
                <a:latin typeface="Calibri"/>
                <a:cs typeface="Calibri"/>
                <a:sym typeface="Calibri"/>
              </a:rPr>
              <a:t>How would it be divided up?</a:t>
            </a:r>
          </a:p>
          <a:p>
            <a:pPr marL="0" marR="0" lvl="0" indent="0" algn="l" rtl="0">
              <a:lnSpc>
                <a:spcPct val="100000"/>
              </a:lnSpc>
              <a:spcBef>
                <a:spcPts val="0"/>
              </a:spcBef>
              <a:spcAft>
                <a:spcPts val="0"/>
              </a:spcAft>
              <a:buClr>
                <a:srgbClr val="000000"/>
              </a:buClr>
              <a:buSzPts val="1400"/>
              <a:buFont typeface="Arial"/>
              <a:buNone/>
            </a:pPr>
            <a:r>
              <a:rPr lang="en-US" sz="1200" b="0" i="0" u="none" strike="noStrike" cap="none" dirty="0">
                <a:solidFill>
                  <a:schemeClr val="dk1"/>
                </a:solidFill>
                <a:latin typeface="Calibri"/>
                <a:cs typeface="Calibri"/>
                <a:sym typeface="Calibri"/>
              </a:rPr>
              <a:t>What would the total bar be worth?</a:t>
            </a:r>
          </a:p>
          <a:p>
            <a:pPr marL="0" marR="0" lvl="0" indent="0" algn="l" rtl="0">
              <a:lnSpc>
                <a:spcPct val="100000"/>
              </a:lnSpc>
              <a:spcBef>
                <a:spcPts val="0"/>
              </a:spcBef>
              <a:spcAft>
                <a:spcPts val="0"/>
              </a:spcAft>
              <a:buClr>
                <a:srgbClr val="000000"/>
              </a:buClr>
              <a:buSzPts val="1400"/>
              <a:buFont typeface="Arial"/>
              <a:buNone/>
            </a:pPr>
            <a:r>
              <a:rPr lang="en-US" sz="1200" b="0" i="0" u="none" strike="noStrike" cap="none" dirty="0">
                <a:solidFill>
                  <a:schemeClr val="dk1"/>
                </a:solidFill>
                <a:latin typeface="Calibri"/>
                <a:cs typeface="Calibri"/>
                <a:sym typeface="Calibri"/>
              </a:rPr>
              <a:t>What would each section be worth?</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200" b="0" i="0" u="none" strike="noStrike" cap="none" dirty="0">
                <a:solidFill>
                  <a:schemeClr val="dk1"/>
                </a:solidFill>
                <a:latin typeface="Calibri"/>
                <a:cs typeface="Calibri"/>
                <a:sym typeface="Calibri"/>
              </a:rPr>
              <a:t>Would they divide it into 1/10?</a:t>
            </a:r>
          </a:p>
          <a:p>
            <a:endParaRPr lang="en-US" b="0" baseline="0" dirty="0"/>
          </a:p>
          <a:p>
            <a:pPr marL="0" lvl="0" indent="0" algn="l" rtl="0">
              <a:spcBef>
                <a:spcPts val="0"/>
              </a:spcBef>
              <a:spcAft>
                <a:spcPts val="0"/>
              </a:spcAft>
              <a:buNone/>
            </a:pPr>
            <a:endParaRPr dirty="0"/>
          </a:p>
        </p:txBody>
      </p:sp>
      <p:sp>
        <p:nvSpPr>
          <p:cNvPr id="271" name="Google Shape;271;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10</a:t>
            </a:fld>
            <a:endParaRPr/>
          </a:p>
        </p:txBody>
      </p:sp>
    </p:spTree>
    <p:extLst>
      <p:ext uri="{BB962C8B-B14F-4D97-AF65-F5344CB8AC3E}">
        <p14:creationId xmlns:p14="http://schemas.microsoft.com/office/powerpoint/2010/main" val="16419923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2" name="Google Shape;282;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800"/>
              </a:spcBef>
              <a:spcAft>
                <a:spcPts val="0"/>
              </a:spcAft>
              <a:buNone/>
            </a:pPr>
            <a:r>
              <a:rPr lang="en-GB" sz="1800" dirty="0">
                <a:solidFill>
                  <a:srgbClr val="404040"/>
                </a:solidFill>
                <a:latin typeface="Calibri"/>
                <a:ea typeface="Calibri"/>
                <a:cs typeface="Calibri"/>
                <a:sym typeface="Calibri"/>
              </a:rPr>
              <a:t>Start the activity by showing the class the Rusty the robot cake (50 servings), sold in slices at the college café. Tell learners that this cake represents £20. </a:t>
            </a:r>
          </a:p>
          <a:p>
            <a:pPr marL="0" lvl="0" indent="0" algn="l" rtl="0">
              <a:lnSpc>
                <a:spcPct val="115000"/>
              </a:lnSpc>
              <a:spcBef>
                <a:spcPts val="800"/>
              </a:spcBef>
              <a:spcAft>
                <a:spcPts val="0"/>
              </a:spcAft>
              <a:buNone/>
            </a:pPr>
            <a:r>
              <a:rPr lang="en-GB" sz="1800" dirty="0">
                <a:solidFill>
                  <a:srgbClr val="404040"/>
                </a:solidFill>
                <a:latin typeface="Calibri"/>
                <a:ea typeface="Calibri"/>
                <a:cs typeface="Calibri"/>
                <a:sym typeface="Calibri"/>
              </a:rPr>
              <a:t> </a:t>
            </a:r>
          </a:p>
          <a:p>
            <a:pPr marL="0" lvl="0" indent="0" algn="l" rtl="0">
              <a:lnSpc>
                <a:spcPct val="115000"/>
              </a:lnSpc>
              <a:spcBef>
                <a:spcPts val="800"/>
              </a:spcBef>
              <a:spcAft>
                <a:spcPts val="0"/>
              </a:spcAft>
              <a:buNone/>
            </a:pPr>
            <a:r>
              <a:rPr lang="en-GB" sz="1800" dirty="0">
                <a:solidFill>
                  <a:srgbClr val="404040"/>
                </a:solidFill>
                <a:latin typeface="Calibri"/>
                <a:ea typeface="Calibri"/>
                <a:cs typeface="Calibri"/>
                <a:sym typeface="Calibri"/>
              </a:rPr>
              <a:t>The handout has varying amounts of the cake sold that week in the café. </a:t>
            </a:r>
          </a:p>
          <a:p>
            <a:pPr marL="0" lvl="0" indent="0" algn="l" rtl="0">
              <a:lnSpc>
                <a:spcPct val="115000"/>
              </a:lnSpc>
              <a:spcBef>
                <a:spcPts val="800"/>
              </a:spcBef>
              <a:spcAft>
                <a:spcPts val="0"/>
              </a:spcAft>
              <a:buNone/>
            </a:pPr>
            <a:r>
              <a:rPr lang="en-GB" sz="1800" dirty="0">
                <a:solidFill>
                  <a:srgbClr val="404040"/>
                </a:solidFill>
                <a:latin typeface="Calibri"/>
                <a:ea typeface="Calibri"/>
                <a:cs typeface="Calibri"/>
                <a:sym typeface="Calibri"/>
              </a:rPr>
              <a:t> </a:t>
            </a:r>
          </a:p>
          <a:p>
            <a:pPr marL="0" lvl="0" indent="0" algn="l" rtl="0">
              <a:lnSpc>
                <a:spcPct val="115000"/>
              </a:lnSpc>
              <a:spcBef>
                <a:spcPts val="800"/>
              </a:spcBef>
              <a:spcAft>
                <a:spcPts val="0"/>
              </a:spcAft>
              <a:buNone/>
            </a:pPr>
            <a:r>
              <a:rPr lang="en-GB" sz="1800" dirty="0">
                <a:solidFill>
                  <a:srgbClr val="404040"/>
                </a:solidFill>
                <a:latin typeface="Calibri"/>
                <a:ea typeface="Calibri"/>
                <a:cs typeface="Calibri"/>
                <a:sym typeface="Calibri"/>
              </a:rPr>
              <a:t>Learners use the bar models on the handout to work out the fraction of cake sold each day and then the value of cake sold each day, e.g. Monday there are 28/50 left over, so 22 (50 – 28) pieces were sold. The value of the cake sold is 22/50 × 20 = £8.80.</a:t>
            </a:r>
          </a:p>
          <a:p>
            <a:pPr marL="0" lvl="0" indent="0" algn="l" rtl="0">
              <a:lnSpc>
                <a:spcPct val="115000"/>
              </a:lnSpc>
              <a:spcBef>
                <a:spcPts val="800"/>
              </a:spcBef>
              <a:spcAft>
                <a:spcPts val="0"/>
              </a:spcAft>
              <a:buNone/>
            </a:pPr>
            <a:endParaRPr sz="1800" dirty="0">
              <a:solidFill>
                <a:srgbClr val="404040"/>
              </a:solidFill>
              <a:latin typeface="Calibri"/>
              <a:ea typeface="Calibri"/>
              <a:cs typeface="Calibri"/>
              <a:sym typeface="Calibri"/>
            </a:endParaRPr>
          </a:p>
          <a:p>
            <a:pPr marL="0" lvl="0" indent="0" algn="l" rtl="0">
              <a:lnSpc>
                <a:spcPct val="115000"/>
              </a:lnSpc>
              <a:spcBef>
                <a:spcPts val="800"/>
              </a:spcBef>
              <a:spcAft>
                <a:spcPts val="0"/>
              </a:spcAft>
              <a:buNone/>
            </a:pPr>
            <a:endParaRPr sz="1800" dirty="0">
              <a:solidFill>
                <a:srgbClr val="404040"/>
              </a:solidFill>
              <a:latin typeface="Calibri"/>
              <a:ea typeface="Calibri"/>
              <a:cs typeface="Calibri"/>
              <a:sym typeface="Calibri"/>
            </a:endParaRPr>
          </a:p>
          <a:p>
            <a:pPr marL="0" lvl="0" indent="0" algn="l" rtl="0">
              <a:spcBef>
                <a:spcPts val="400"/>
              </a:spcBef>
              <a:spcAft>
                <a:spcPts val="0"/>
              </a:spcAft>
              <a:buNone/>
            </a:pPr>
            <a:endParaRPr dirty="0"/>
          </a:p>
        </p:txBody>
      </p:sp>
      <p:sp>
        <p:nvSpPr>
          <p:cNvPr id="283" name="Google Shape;283;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1" name="Google Shape;291;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GB" dirty="0">
                <a:solidFill>
                  <a:srgbClr val="404040"/>
                </a:solidFill>
                <a:latin typeface="Calibri"/>
                <a:ea typeface="Calibri"/>
                <a:cs typeface="Calibri"/>
                <a:sym typeface="Calibri"/>
              </a:rPr>
              <a:t>The purpose of the activity is for learners to find a fraction of an amount using the context of the café and money. This activity will take 15 minutes, in pairs. </a:t>
            </a:r>
            <a:r>
              <a:rPr lang="en-GB" sz="1800" dirty="0">
                <a:solidFill>
                  <a:srgbClr val="404040"/>
                </a:solidFill>
                <a:latin typeface="Calibri"/>
                <a:ea typeface="Calibri"/>
                <a:cs typeface="Calibri"/>
                <a:sym typeface="Calibri"/>
              </a:rPr>
              <a:t> </a:t>
            </a:r>
            <a:endParaRPr dirty="0">
              <a:sym typeface="Calibri"/>
            </a:endParaRPr>
          </a:p>
          <a:p>
            <a:pPr marL="0" lvl="0" indent="0" algn="l" rtl="0">
              <a:spcBef>
                <a:spcPts val="400"/>
              </a:spcBef>
              <a:spcAft>
                <a:spcPts val="0"/>
              </a:spcAft>
              <a:buNone/>
            </a:pPr>
            <a:endParaRPr lang="en-GB" dirty="0"/>
          </a:p>
          <a:p>
            <a:pPr marL="0" lvl="0" indent="0" algn="l" rtl="0">
              <a:spcBef>
                <a:spcPts val="400"/>
              </a:spcBef>
              <a:spcAft>
                <a:spcPts val="0"/>
              </a:spcAft>
              <a:buNone/>
            </a:pPr>
            <a:r>
              <a:rPr lang="en-GB" dirty="0"/>
              <a:t> </a:t>
            </a:r>
          </a:p>
          <a:p>
            <a:pPr marL="0" lvl="0" indent="0" algn="l" rtl="0">
              <a:spcBef>
                <a:spcPts val="400"/>
              </a:spcBef>
              <a:spcAft>
                <a:spcPts val="0"/>
              </a:spcAft>
              <a:buNone/>
            </a:pPr>
            <a:endParaRPr dirty="0"/>
          </a:p>
        </p:txBody>
      </p:sp>
      <p:sp>
        <p:nvSpPr>
          <p:cNvPr id="292" name="Google Shape;292;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1" name="Google Shape;301;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3"/>
        <p:cNvGrpSpPr/>
        <p:nvPr/>
      </p:nvGrpSpPr>
      <p:grpSpPr>
        <a:xfrm>
          <a:off x="0" y="0"/>
          <a:ext cx="0" cy="0"/>
          <a:chOff x="0" y="0"/>
          <a:chExt cx="0" cy="0"/>
        </a:xfrm>
      </p:grpSpPr>
      <p:sp>
        <p:nvSpPr>
          <p:cNvPr id="414" name="Google Shape;414;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5" name="Google Shape;415;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sz="1800" b="0" dirty="0">
                <a:effectLst/>
                <a:highlight>
                  <a:srgbClr val="FFFFFF"/>
                </a:highlight>
                <a:latin typeface="Arial" panose="020B0604020202020204" pitchFamily="34" charset="0"/>
                <a:ea typeface="Helvetica Neue"/>
              </a:rPr>
              <a:t>Learners work through the exam question in pairs.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GB" sz="1800" b="0" dirty="0">
              <a:effectLst/>
              <a:highlight>
                <a:srgbClr val="FFFFFF"/>
              </a:highlight>
              <a:latin typeface="Arial" panose="020B060402020202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sz="1800" b="0" dirty="0">
                <a:effectLst/>
                <a:latin typeface="Arial" panose="020B0604020202020204" pitchFamily="34" charset="0"/>
                <a:ea typeface="Calibri" panose="020F0502020204030204" pitchFamily="34" charset="0"/>
              </a:rPr>
              <a:t>When the learners have answered this question, ask them whether they have used an approach to answering this question that is different to what they have tried before. Did they use a bar model? How has their thinking changed? What have they learned about fractions?</a:t>
            </a:r>
          </a:p>
          <a:p>
            <a:pPr marL="0" lvl="0" indent="0" algn="l" rtl="0">
              <a:spcBef>
                <a:spcPts val="0"/>
              </a:spcBef>
              <a:spcAft>
                <a:spcPts val="0"/>
              </a:spcAft>
              <a:buNone/>
            </a:pPr>
            <a:endParaRPr dirty="0"/>
          </a:p>
        </p:txBody>
      </p:sp>
      <p:sp>
        <p:nvSpPr>
          <p:cNvPr id="416" name="Google Shape;416;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14</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3"/>
        <p:cNvGrpSpPr/>
        <p:nvPr/>
      </p:nvGrpSpPr>
      <p:grpSpPr>
        <a:xfrm>
          <a:off x="0" y="0"/>
          <a:ext cx="0" cy="0"/>
          <a:chOff x="0" y="0"/>
          <a:chExt cx="0" cy="0"/>
        </a:xfrm>
      </p:grpSpPr>
      <p:sp>
        <p:nvSpPr>
          <p:cNvPr id="414" name="Google Shape;414;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5" name="Google Shape;415;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sz="1800" b="0" dirty="0">
                <a:effectLst/>
                <a:highlight>
                  <a:srgbClr val="FFFFFF"/>
                </a:highlight>
                <a:latin typeface="Arial" panose="020B0604020202020204" pitchFamily="34" charset="0"/>
                <a:ea typeface="Helvetica Neue"/>
              </a:rPr>
              <a:t>Learners work through the exam question in pairs.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GB" sz="1800" b="0" dirty="0">
              <a:effectLst/>
              <a:highlight>
                <a:srgbClr val="FFFFFF"/>
              </a:highlight>
              <a:latin typeface="Arial" panose="020B060402020202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sz="1800" b="0" dirty="0">
                <a:effectLst/>
                <a:latin typeface="Arial" panose="020B0604020202020204" pitchFamily="34" charset="0"/>
                <a:ea typeface="Calibri" panose="020F0502020204030204" pitchFamily="34" charset="0"/>
              </a:rPr>
              <a:t>When the learners have answered this question, ask them whether they have used an approach to answering this question that is different to what they have tried before. Did they use a bar model? How has their thinking changed? What have they learned about fractions?</a:t>
            </a:r>
          </a:p>
          <a:p>
            <a:pPr marL="0" lvl="0" indent="0" algn="l" rtl="0">
              <a:spcBef>
                <a:spcPts val="0"/>
              </a:spcBef>
              <a:spcAft>
                <a:spcPts val="0"/>
              </a:spcAft>
              <a:buNone/>
            </a:pPr>
            <a:endParaRPr dirty="0"/>
          </a:p>
        </p:txBody>
      </p:sp>
      <p:sp>
        <p:nvSpPr>
          <p:cNvPr id="416" name="Google Shape;416;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15</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8273294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3"/>
        <p:cNvGrpSpPr/>
        <p:nvPr/>
      </p:nvGrpSpPr>
      <p:grpSpPr>
        <a:xfrm>
          <a:off x="0" y="0"/>
          <a:ext cx="0" cy="0"/>
          <a:chOff x="0" y="0"/>
          <a:chExt cx="0" cy="0"/>
        </a:xfrm>
      </p:grpSpPr>
      <p:sp>
        <p:nvSpPr>
          <p:cNvPr id="414" name="Google Shape;414;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5" name="Google Shape;415;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sz="1800" b="0" dirty="0">
                <a:effectLst/>
                <a:highlight>
                  <a:srgbClr val="FFFFFF"/>
                </a:highlight>
                <a:latin typeface="Arial" panose="020B0604020202020204" pitchFamily="34" charset="0"/>
                <a:ea typeface="Helvetica Neue"/>
              </a:rPr>
              <a:t>Learners work through the exam question in pairs. </a:t>
            </a: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en-GB" sz="1800" b="0" dirty="0">
              <a:effectLst/>
              <a:highlight>
                <a:srgbClr val="FFFFFF"/>
              </a:highlight>
              <a:latin typeface="Arial" panose="020B060402020202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sz="1800" b="0" dirty="0">
                <a:effectLst/>
                <a:latin typeface="Arial" panose="020B0604020202020204" pitchFamily="34" charset="0"/>
                <a:ea typeface="Calibri" panose="020F0502020204030204" pitchFamily="34" charset="0"/>
              </a:rPr>
              <a:t>When the learners have answered this question, ask them whether they have used an approach to answering this question that is different to what they have tried before. Did they use a bar model? How has their thinking changed? What have they learned about fractions?</a:t>
            </a:r>
          </a:p>
          <a:p>
            <a:pPr marL="0" lvl="0" indent="0" algn="l" rtl="0">
              <a:spcBef>
                <a:spcPts val="0"/>
              </a:spcBef>
              <a:spcAft>
                <a:spcPts val="0"/>
              </a:spcAft>
              <a:buNone/>
            </a:pPr>
            <a:endParaRPr dirty="0"/>
          </a:p>
        </p:txBody>
      </p:sp>
      <p:sp>
        <p:nvSpPr>
          <p:cNvPr id="416" name="Google Shape;416;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16</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5709642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Google Shape;432;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33" name="Google Shape;433;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34" name="Google Shape;434;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0"/>
        <p:cNvGrpSpPr/>
        <p:nvPr/>
      </p:nvGrpSpPr>
      <p:grpSpPr>
        <a:xfrm>
          <a:off x="0" y="0"/>
          <a:ext cx="0" cy="0"/>
          <a:chOff x="0" y="0"/>
          <a:chExt cx="0" cy="0"/>
        </a:xfrm>
      </p:grpSpPr>
      <p:sp>
        <p:nvSpPr>
          <p:cNvPr id="441" name="Google Shape;441;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42" name="Google Shape;442;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43" name="Google Shape;443;p1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18</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2" name="Google Shape;17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GB" sz="1200" dirty="0">
                <a:solidFill>
                  <a:srgbClr val="404040"/>
                </a:solidFill>
                <a:highlight>
                  <a:srgbClr val="FFFFFF"/>
                </a:highlight>
                <a:latin typeface="Calibri"/>
                <a:ea typeface="Calibri"/>
                <a:cs typeface="Calibri"/>
                <a:sym typeface="Calibri"/>
              </a:rPr>
              <a:t>Introduce this activity as a recap on fractions. Break into small groups. Each group completes a Frayer model printed on A3 paper (see handout). Ask learners to think about what a fraction is and go through what each section is looking for. Encourage learners to represent their ideas visually. </a:t>
            </a:r>
            <a:endParaRPr dirty="0"/>
          </a:p>
          <a:p>
            <a:pPr marL="0" lvl="0" indent="0" algn="l" rtl="0">
              <a:lnSpc>
                <a:spcPct val="115000"/>
              </a:lnSpc>
              <a:spcBef>
                <a:spcPts val="800"/>
              </a:spcBef>
              <a:spcAft>
                <a:spcPts val="0"/>
              </a:spcAft>
              <a:buNone/>
            </a:pPr>
            <a:endParaRPr sz="1200" dirty="0">
              <a:solidFill>
                <a:srgbClr val="404040"/>
              </a:solidFill>
              <a:highlight>
                <a:srgbClr val="FFFFFF"/>
              </a:highlight>
              <a:latin typeface="Calibri"/>
              <a:ea typeface="Calibri"/>
              <a:cs typeface="Calibri"/>
              <a:sym typeface="Calibri"/>
            </a:endParaRPr>
          </a:p>
          <a:p>
            <a:pPr marL="0" lvl="0" indent="0" algn="l" rtl="0">
              <a:lnSpc>
                <a:spcPct val="115000"/>
              </a:lnSpc>
              <a:spcBef>
                <a:spcPts val="800"/>
              </a:spcBef>
              <a:spcAft>
                <a:spcPts val="0"/>
              </a:spcAft>
              <a:buNone/>
            </a:pPr>
            <a:r>
              <a:rPr lang="en-GB" sz="1200" dirty="0">
                <a:solidFill>
                  <a:srgbClr val="404040"/>
                </a:solidFill>
                <a:highlight>
                  <a:srgbClr val="FFFFFF"/>
                </a:highlight>
                <a:latin typeface="Calibri"/>
                <a:ea typeface="Calibri"/>
                <a:cs typeface="Calibri"/>
                <a:sym typeface="Calibri"/>
              </a:rPr>
              <a:t>Learners record their ideas in each of the four sections for 10 minutes. You can provide coloured pencils and markers to encourage pride in the presentation in their work. </a:t>
            </a:r>
            <a:r>
              <a:rPr lang="en-GB" sz="1800" dirty="0">
                <a:solidFill>
                  <a:srgbClr val="404040"/>
                </a:solidFill>
                <a:highlight>
                  <a:srgbClr val="FFFFFF"/>
                </a:highlight>
                <a:latin typeface="Calibri"/>
                <a:ea typeface="Calibri"/>
                <a:cs typeface="Calibri"/>
                <a:sym typeface="Calibri"/>
              </a:rPr>
              <a:t>Ask groups to swap their Frayer models or leave theirs on their desk and move around to look at other groups’ ideas. Give them a further 5 minutes to update their models.</a:t>
            </a:r>
            <a:endParaRPr dirty="0"/>
          </a:p>
          <a:p>
            <a:pPr marL="0" lvl="0" indent="0" algn="l" rtl="0">
              <a:lnSpc>
                <a:spcPct val="115000"/>
              </a:lnSpc>
              <a:spcBef>
                <a:spcPts val="800"/>
              </a:spcBef>
              <a:spcAft>
                <a:spcPts val="0"/>
              </a:spcAft>
              <a:buNone/>
            </a:pPr>
            <a:r>
              <a:rPr lang="en-GB" sz="1800" dirty="0">
                <a:solidFill>
                  <a:srgbClr val="404040"/>
                </a:solidFill>
                <a:highlight>
                  <a:srgbClr val="FFFFFF"/>
                </a:highlight>
                <a:latin typeface="Calibri"/>
                <a:ea typeface="Calibri"/>
                <a:cs typeface="Calibri"/>
                <a:sym typeface="Calibri"/>
              </a:rPr>
              <a:t> </a:t>
            </a:r>
            <a:endParaRPr sz="1800" dirty="0">
              <a:solidFill>
                <a:srgbClr val="404040"/>
              </a:solidFill>
              <a:latin typeface="Calibri"/>
              <a:ea typeface="Calibri"/>
              <a:cs typeface="Calibri"/>
              <a:sym typeface="Calibri"/>
            </a:endParaRPr>
          </a:p>
          <a:p>
            <a:pPr marL="0" marR="0" lvl="0" indent="0" algn="l" rtl="0">
              <a:lnSpc>
                <a:spcPct val="115000"/>
              </a:lnSpc>
              <a:spcBef>
                <a:spcPts val="800"/>
              </a:spcBef>
              <a:spcAft>
                <a:spcPts val="0"/>
              </a:spcAft>
              <a:buClr>
                <a:srgbClr val="404040"/>
              </a:buClr>
              <a:buSzPts val="1800"/>
              <a:buFont typeface="Calibri"/>
              <a:buNone/>
            </a:pPr>
            <a:r>
              <a:rPr lang="en-GB" sz="1800" dirty="0">
                <a:solidFill>
                  <a:srgbClr val="404040"/>
                </a:solidFill>
                <a:highlight>
                  <a:srgbClr val="FFFFFF"/>
                </a:highlight>
                <a:latin typeface="Calibri"/>
                <a:ea typeface="Calibri"/>
                <a:cs typeface="Calibri"/>
                <a:sym typeface="Calibri"/>
              </a:rPr>
              <a:t>Invite learners in two or three groups to present their ideas. Different pictures or representations of fractions, circles, triangles, bars and also a number line, are emphasised. If learners have not used diagrams, model this for them on the board. </a:t>
            </a:r>
            <a:endParaRPr dirty="0"/>
          </a:p>
          <a:p>
            <a:pPr marL="0" marR="0" lvl="0" indent="0" algn="l" rtl="0">
              <a:lnSpc>
                <a:spcPct val="115000"/>
              </a:lnSpc>
              <a:spcBef>
                <a:spcPts val="800"/>
              </a:spcBef>
              <a:spcAft>
                <a:spcPts val="0"/>
              </a:spcAft>
              <a:buClr>
                <a:schemeClr val="dk1"/>
              </a:buClr>
              <a:buSzPts val="1800"/>
              <a:buFont typeface="Calibri"/>
              <a:buNone/>
            </a:pPr>
            <a:endParaRPr sz="1800" dirty="0">
              <a:solidFill>
                <a:srgbClr val="404040"/>
              </a:solidFill>
              <a:highlight>
                <a:srgbClr val="FFFFFF"/>
              </a:highlight>
              <a:latin typeface="Calibri"/>
              <a:ea typeface="Calibri"/>
              <a:cs typeface="Calibri"/>
              <a:sym typeface="Calibri"/>
            </a:endParaRPr>
          </a:p>
          <a:p>
            <a:pPr marL="0" marR="0" lvl="0" indent="0" algn="l" rtl="0">
              <a:lnSpc>
                <a:spcPct val="115000"/>
              </a:lnSpc>
              <a:spcBef>
                <a:spcPts val="800"/>
              </a:spcBef>
              <a:spcAft>
                <a:spcPts val="0"/>
              </a:spcAft>
              <a:buClr>
                <a:srgbClr val="404040"/>
              </a:buClr>
              <a:buSzPts val="1800"/>
              <a:buFont typeface="Calibri"/>
              <a:buNone/>
            </a:pPr>
            <a:r>
              <a:rPr lang="en-GB" sz="1800" dirty="0">
                <a:solidFill>
                  <a:srgbClr val="404040"/>
                </a:solidFill>
                <a:highlight>
                  <a:srgbClr val="FFFFFF"/>
                </a:highlight>
                <a:latin typeface="Calibri"/>
                <a:ea typeface="Calibri"/>
                <a:cs typeface="Calibri"/>
                <a:sym typeface="Calibri"/>
              </a:rPr>
              <a:t>D</a:t>
            </a:r>
            <a:r>
              <a:rPr lang="en-GB" sz="1800" dirty="0">
                <a:solidFill>
                  <a:srgbClr val="404040"/>
                </a:solidFill>
                <a:latin typeface="Calibri"/>
                <a:ea typeface="Calibri"/>
                <a:cs typeface="Calibri"/>
                <a:sym typeface="Calibri"/>
              </a:rPr>
              <a:t>iscuss mathematical language commonly used when discussing the topic of fractions </a:t>
            </a:r>
            <a:r>
              <a:rPr lang="en-GB" sz="1800" dirty="0">
                <a:effectLst/>
                <a:latin typeface="Arial" panose="020B0604020202020204" pitchFamily="34" charset="0"/>
                <a:ea typeface="Calibri" panose="020F0502020204030204" pitchFamily="34" charset="0"/>
              </a:rPr>
              <a:t>–</a:t>
            </a:r>
            <a:r>
              <a:rPr lang="en-GB" sz="1800" dirty="0">
                <a:solidFill>
                  <a:srgbClr val="404040"/>
                </a:solidFill>
                <a:latin typeface="Calibri"/>
                <a:ea typeface="Calibri"/>
                <a:cs typeface="Calibri"/>
                <a:sym typeface="Calibri"/>
              </a:rPr>
              <a:t> numerator, denominator, simplify and equivalence. </a:t>
            </a:r>
            <a:endParaRPr sz="1800" dirty="0">
              <a:solidFill>
                <a:srgbClr val="404040"/>
              </a:solidFill>
              <a:latin typeface="Calibri"/>
              <a:ea typeface="Calibri"/>
              <a:cs typeface="Calibri"/>
              <a:sym typeface="Calibri"/>
            </a:endParaRPr>
          </a:p>
          <a:p>
            <a:pPr marL="0" lvl="0" indent="0" algn="l" rtl="0">
              <a:lnSpc>
                <a:spcPct val="115000"/>
              </a:lnSpc>
              <a:spcBef>
                <a:spcPts val="800"/>
              </a:spcBef>
              <a:spcAft>
                <a:spcPts val="0"/>
              </a:spcAft>
              <a:buNone/>
            </a:pPr>
            <a:endParaRPr sz="1800" dirty="0">
              <a:solidFill>
                <a:srgbClr val="404040"/>
              </a:solidFill>
              <a:latin typeface="Calibri"/>
              <a:ea typeface="Calibri"/>
              <a:cs typeface="Calibri"/>
              <a:sym typeface="Calibri"/>
            </a:endParaRPr>
          </a:p>
          <a:p>
            <a:pPr marL="0" lvl="0" indent="0" algn="l" rtl="0">
              <a:lnSpc>
                <a:spcPct val="115000"/>
              </a:lnSpc>
              <a:spcBef>
                <a:spcPts val="800"/>
              </a:spcBef>
              <a:spcAft>
                <a:spcPts val="0"/>
              </a:spcAft>
              <a:buNone/>
            </a:pPr>
            <a:r>
              <a:rPr lang="en-GB" sz="1800" dirty="0">
                <a:solidFill>
                  <a:srgbClr val="404040"/>
                </a:solidFill>
                <a:highlight>
                  <a:srgbClr val="FFFFFF"/>
                </a:highlight>
                <a:latin typeface="Calibri"/>
                <a:ea typeface="Calibri"/>
                <a:cs typeface="Calibri"/>
                <a:sym typeface="Calibri"/>
              </a:rPr>
              <a:t> </a:t>
            </a:r>
            <a:endParaRPr sz="1800" dirty="0">
              <a:solidFill>
                <a:srgbClr val="404040"/>
              </a:solidFill>
              <a:latin typeface="Calibri"/>
              <a:ea typeface="Calibri"/>
              <a:cs typeface="Calibri"/>
              <a:sym typeface="Calibri"/>
            </a:endParaRPr>
          </a:p>
          <a:p>
            <a:pPr marL="0" lvl="0" indent="0" algn="l" rtl="0">
              <a:lnSpc>
                <a:spcPct val="115000"/>
              </a:lnSpc>
              <a:spcBef>
                <a:spcPts val="800"/>
              </a:spcBef>
              <a:spcAft>
                <a:spcPts val="0"/>
              </a:spcAft>
              <a:buNone/>
            </a:pPr>
            <a:endParaRPr sz="1200" dirty="0">
              <a:solidFill>
                <a:srgbClr val="404040"/>
              </a:solidFill>
              <a:latin typeface="Calibri"/>
              <a:ea typeface="Calibri"/>
              <a:cs typeface="Calibri"/>
              <a:sym typeface="Calibri"/>
            </a:endParaRPr>
          </a:p>
          <a:p>
            <a:pPr marL="0" lvl="0" indent="0" algn="l" rtl="0">
              <a:spcBef>
                <a:spcPts val="400"/>
              </a:spcBef>
              <a:spcAft>
                <a:spcPts val="0"/>
              </a:spcAft>
              <a:buNone/>
            </a:pPr>
            <a:endParaRPr dirty="0"/>
          </a:p>
        </p:txBody>
      </p:sp>
      <p:sp>
        <p:nvSpPr>
          <p:cNvPr id="173" name="Google Shape;173;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1" name="Google Shape;181;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GB" sz="1800" dirty="0">
                <a:effectLst/>
                <a:latin typeface="Arial" panose="020B0604020202020204" pitchFamily="34" charset="0"/>
                <a:ea typeface="Arial" panose="020B0604020202020204" pitchFamily="34" charset="0"/>
                <a:cs typeface="Times New Roman" panose="02020603050405020304" pitchFamily="18" charset="0"/>
              </a:rPr>
              <a:t>Review Frayer models and highlight possible misconceptions. Break down what a whole number and a fraction are. Discuss what we mean by a fraction of an amount.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dirty="0"/>
          </a:p>
        </p:txBody>
      </p:sp>
      <p:sp>
        <p:nvSpPr>
          <p:cNvPr id="182" name="Google Shape;182;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7" name="Google Shape;207;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n-GB" dirty="0"/>
              <a:t>Create a fraction wall or </a:t>
            </a:r>
            <a:r>
              <a:rPr lang="en-GB" dirty="0">
                <a:solidFill>
                  <a:srgbClr val="000000"/>
                </a:solidFill>
              </a:rPr>
              <a:t>use</a:t>
            </a:r>
            <a:r>
              <a:rPr lang="en-GB" sz="1200" dirty="0">
                <a:solidFill>
                  <a:srgbClr val="000000"/>
                </a:solidFill>
              </a:rPr>
              <a:t> this slide or </a:t>
            </a:r>
            <a:r>
              <a:rPr lang="en-GB" u="sng" dirty="0">
                <a:solidFill>
                  <a:srgbClr val="0000FF"/>
                </a:solidFill>
                <a:highlight>
                  <a:srgbClr val="FFFF00"/>
                </a:highlight>
                <a:hlinkClick r:id="rId3">
                  <a:extLst>
                    <a:ext uri="{A12FA001-AC4F-418D-AE19-62706E023703}">
                      <ahyp:hlinkClr xmlns:ahyp="http://schemas.microsoft.com/office/drawing/2018/hyperlinkcolor" val="tx"/>
                    </a:ext>
                  </a:extLst>
                </a:hlinkClick>
              </a:rPr>
              <a:t>www.visnos.com/demos/fraction-wall</a:t>
            </a:r>
            <a:r>
              <a:rPr lang="en-GB" dirty="0">
                <a:solidFill>
                  <a:srgbClr val="0000FF"/>
                </a:solidFill>
              </a:rPr>
              <a:t> </a:t>
            </a:r>
            <a:r>
              <a:rPr lang="en-GB" dirty="0"/>
              <a:t>and ask ‘W</a:t>
            </a:r>
            <a:r>
              <a:rPr lang="en-GB" sz="1200" dirty="0">
                <a:solidFill>
                  <a:srgbClr val="000000"/>
                </a:solidFill>
              </a:rPr>
              <a:t>hat fractions of the whole do these bars represent? Is there a pattern in their numerators and denominators?’</a:t>
            </a:r>
            <a:endParaRPr dirty="0"/>
          </a:p>
          <a:p>
            <a:pPr marL="0" marR="0" lvl="0" indent="0" algn="l" rtl="0">
              <a:lnSpc>
                <a:spcPct val="100000"/>
              </a:lnSpc>
              <a:spcBef>
                <a:spcPts val="0"/>
              </a:spcBef>
              <a:spcAft>
                <a:spcPts val="0"/>
              </a:spcAft>
              <a:buClr>
                <a:schemeClr val="dk1"/>
              </a:buClr>
              <a:buSzPts val="1200"/>
              <a:buFont typeface="Calibri"/>
              <a:buNone/>
            </a:pPr>
            <a:endParaRPr sz="1200" dirty="0">
              <a:solidFill>
                <a:srgbClr val="000000"/>
              </a:solidFill>
            </a:endParaRPr>
          </a:p>
          <a:p>
            <a:pPr marL="0" marR="0" lvl="0" indent="0" algn="l" rtl="0">
              <a:lnSpc>
                <a:spcPct val="100000"/>
              </a:lnSpc>
              <a:spcBef>
                <a:spcPts val="0"/>
              </a:spcBef>
              <a:spcAft>
                <a:spcPts val="0"/>
              </a:spcAft>
              <a:buClr>
                <a:schemeClr val="dk1"/>
              </a:buClr>
              <a:buSzPts val="1200"/>
              <a:buFont typeface="Calibri"/>
              <a:buNone/>
            </a:pPr>
            <a:endParaRPr b="1" dirty="0">
              <a:solidFill>
                <a:srgbClr val="0000FF"/>
              </a:solidFill>
            </a:endParaRPr>
          </a:p>
          <a:p>
            <a:pPr marL="0" lvl="0" indent="0" algn="l" rtl="0">
              <a:spcBef>
                <a:spcPts val="0"/>
              </a:spcBef>
              <a:spcAft>
                <a:spcPts val="0"/>
              </a:spcAft>
              <a:buNone/>
            </a:pPr>
            <a:endParaRPr dirty="0"/>
          </a:p>
        </p:txBody>
      </p:sp>
      <p:sp>
        <p:nvSpPr>
          <p:cNvPr id="208" name="Google Shape;208;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18780360026_0_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18780360026_0_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dirty="0"/>
              <a:t>Learners begin to appreciate that the fraction of an amount depends on the size of the whole. Here learners see the whole as 25 and compare the values of fifths 1/5 of 25 = 5 and three fifths 3/5 of 25 = 15 and two fifths 2/5 of 25 = 10 making the whole of 25.</a:t>
            </a:r>
            <a:endParaRPr dirty="0">
              <a:solidFill>
                <a:srgbClr val="0000FF"/>
              </a:solidFill>
            </a:endParaRPr>
          </a:p>
        </p:txBody>
      </p:sp>
      <p:sp>
        <p:nvSpPr>
          <p:cNvPr id="261" name="Google Shape;261;g18780360026_0_4: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r>
              <a:rPr lang="en-GB" dirty="0"/>
              <a:t>Put these representations of fractions where the amount shaded is exactly one third and any which are not. Be ready to explain how you have grouped them.</a:t>
            </a:r>
          </a:p>
          <a:p>
            <a:pPr marL="0" indent="0"/>
            <a:endParaRPr lang="en-GB"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6</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122084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r>
              <a:rPr lang="en-US" dirty="0" err="1"/>
              <a:t>Emphasise</a:t>
            </a:r>
            <a:r>
              <a:rPr lang="en-US" dirty="0"/>
              <a:t> for a fraction the parts must be equal in size.  </a:t>
            </a:r>
            <a:endParaRPr lang="en-GB" dirty="0"/>
          </a:p>
          <a:p>
            <a:endParaRPr lang="en-GB"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7</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418130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0" name="Google Shape;270;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1200" dirty="0">
                <a:solidFill>
                  <a:schemeClr val="dk1"/>
                </a:solidFill>
                <a:latin typeface="Calibri"/>
                <a:ea typeface="Calibri"/>
                <a:cs typeface="Calibri"/>
                <a:sym typeface="Calibri"/>
              </a:rPr>
              <a:t>Emphasise that fraction parts must be equal. </a:t>
            </a:r>
            <a:endParaRPr dirty="0"/>
          </a:p>
          <a:p>
            <a:pPr marL="0" lvl="0" indent="0" algn="l" rtl="0">
              <a:spcBef>
                <a:spcPts val="0"/>
              </a:spcBef>
              <a:spcAft>
                <a:spcPts val="0"/>
              </a:spcAft>
              <a:buNone/>
            </a:pPr>
            <a:endParaRPr dirty="0"/>
          </a:p>
        </p:txBody>
      </p:sp>
      <p:sp>
        <p:nvSpPr>
          <p:cNvPr id="271" name="Google Shape;271;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0" name="Google Shape;270;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200" b="1" i="0" u="none" strike="noStrike" cap="none" dirty="0">
                <a:solidFill>
                  <a:schemeClr val="dk1"/>
                </a:solidFill>
                <a:latin typeface="Calibri"/>
                <a:cs typeface="Calibri"/>
                <a:sym typeface="Calibri"/>
              </a:rPr>
              <a:t>Animations to bring bar model in gradually. </a:t>
            </a:r>
          </a:p>
          <a:p>
            <a:pPr marL="0" marR="0" lvl="0" indent="0" algn="l" rtl="0">
              <a:lnSpc>
                <a:spcPct val="100000"/>
              </a:lnSpc>
              <a:spcBef>
                <a:spcPts val="0"/>
              </a:spcBef>
              <a:spcAft>
                <a:spcPts val="0"/>
              </a:spcAft>
              <a:buClr>
                <a:srgbClr val="000000"/>
              </a:buClr>
              <a:buSzPts val="1400"/>
              <a:buFont typeface="Arial"/>
              <a:buNone/>
            </a:pPr>
            <a:r>
              <a:rPr lang="en-US" sz="1200" b="0" i="0" u="none" strike="noStrike" cap="none" dirty="0">
                <a:solidFill>
                  <a:schemeClr val="dk1"/>
                </a:solidFill>
                <a:latin typeface="Calibri"/>
                <a:cs typeface="Calibri"/>
                <a:sym typeface="Calibri"/>
              </a:rPr>
              <a:t>Tutors could model on the white board.</a:t>
            </a:r>
          </a:p>
          <a:p>
            <a:pPr marL="0" marR="0" lvl="0" indent="0" algn="l" rtl="0">
              <a:lnSpc>
                <a:spcPct val="100000"/>
              </a:lnSpc>
              <a:spcBef>
                <a:spcPts val="0"/>
              </a:spcBef>
              <a:spcAft>
                <a:spcPts val="0"/>
              </a:spcAft>
              <a:buClr>
                <a:srgbClr val="000000"/>
              </a:buClr>
              <a:buSzPts val="1400"/>
              <a:buFont typeface="Arial"/>
              <a:buNone/>
            </a:pPr>
            <a:endParaRPr lang="en-US" sz="1200" b="0" i="0" u="none" strike="noStrike" cap="none" dirty="0">
              <a:solidFill>
                <a:schemeClr val="dk1"/>
              </a:solidFill>
              <a:latin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US" sz="1200" b="1" i="0" u="none" strike="noStrike" cap="none" dirty="0">
                <a:solidFill>
                  <a:schemeClr val="dk1"/>
                </a:solidFill>
                <a:latin typeface="Calibri"/>
                <a:cs typeface="Calibri"/>
                <a:sym typeface="Calibri"/>
              </a:rPr>
              <a:t>Before showing animations </a:t>
            </a:r>
            <a:r>
              <a:rPr lang="en-US" sz="1200" b="0" i="0" u="none" strike="noStrike" cap="none" dirty="0">
                <a:solidFill>
                  <a:schemeClr val="dk1"/>
                </a:solidFill>
                <a:latin typeface="Calibri"/>
                <a:cs typeface="Calibri"/>
                <a:sym typeface="Calibri"/>
              </a:rPr>
              <a:t>– ask the learners how they can present the question in a bar model?</a:t>
            </a:r>
          </a:p>
          <a:p>
            <a:pPr marL="0" marR="0" lvl="0" indent="0" algn="l" rtl="0">
              <a:lnSpc>
                <a:spcPct val="100000"/>
              </a:lnSpc>
              <a:spcBef>
                <a:spcPts val="0"/>
              </a:spcBef>
              <a:spcAft>
                <a:spcPts val="0"/>
              </a:spcAft>
              <a:buClr>
                <a:srgbClr val="000000"/>
              </a:buClr>
              <a:buSzPts val="1400"/>
              <a:buFont typeface="Arial"/>
              <a:buNone/>
            </a:pPr>
            <a:r>
              <a:rPr lang="en-US" sz="1200" b="0" i="0" u="none" strike="noStrike" cap="none" dirty="0">
                <a:solidFill>
                  <a:schemeClr val="dk1"/>
                </a:solidFill>
                <a:latin typeface="Calibri"/>
                <a:cs typeface="Calibri"/>
                <a:sym typeface="Calibri"/>
              </a:rPr>
              <a:t>Ask learners to help label the bar. </a:t>
            </a:r>
          </a:p>
          <a:p>
            <a:pPr marL="0" marR="0" lvl="0" indent="0" algn="l" rtl="0">
              <a:lnSpc>
                <a:spcPct val="100000"/>
              </a:lnSpc>
              <a:spcBef>
                <a:spcPts val="0"/>
              </a:spcBef>
              <a:spcAft>
                <a:spcPts val="0"/>
              </a:spcAft>
              <a:buClr>
                <a:srgbClr val="000000"/>
              </a:buClr>
              <a:buSzPts val="1400"/>
              <a:buFont typeface="Arial"/>
              <a:buNone/>
            </a:pPr>
            <a:r>
              <a:rPr lang="en-US" sz="1200" b="0" i="0" u="none" strike="noStrike" cap="none" dirty="0">
                <a:solidFill>
                  <a:schemeClr val="dk1"/>
                </a:solidFill>
                <a:latin typeface="Calibri"/>
                <a:cs typeface="Calibri"/>
                <a:sym typeface="Calibri"/>
              </a:rPr>
              <a:t>How would it be divided up?</a:t>
            </a:r>
          </a:p>
          <a:p>
            <a:pPr marL="0" marR="0" lvl="0" indent="0" algn="l" rtl="0">
              <a:lnSpc>
                <a:spcPct val="100000"/>
              </a:lnSpc>
              <a:spcBef>
                <a:spcPts val="0"/>
              </a:spcBef>
              <a:spcAft>
                <a:spcPts val="0"/>
              </a:spcAft>
              <a:buClr>
                <a:srgbClr val="000000"/>
              </a:buClr>
              <a:buSzPts val="1400"/>
              <a:buFont typeface="Arial"/>
              <a:buNone/>
            </a:pPr>
            <a:r>
              <a:rPr lang="en-US" sz="1200" b="0" i="0" u="none" strike="noStrike" cap="none" dirty="0">
                <a:solidFill>
                  <a:schemeClr val="dk1"/>
                </a:solidFill>
                <a:latin typeface="Calibri"/>
                <a:cs typeface="Calibri"/>
                <a:sym typeface="Calibri"/>
              </a:rPr>
              <a:t>What would the total bar be worth?</a:t>
            </a:r>
          </a:p>
          <a:p>
            <a:pPr marL="0" marR="0" lvl="0" indent="0" algn="l" rtl="0">
              <a:lnSpc>
                <a:spcPct val="100000"/>
              </a:lnSpc>
              <a:spcBef>
                <a:spcPts val="0"/>
              </a:spcBef>
              <a:spcAft>
                <a:spcPts val="0"/>
              </a:spcAft>
              <a:buClr>
                <a:srgbClr val="000000"/>
              </a:buClr>
              <a:buSzPts val="1400"/>
              <a:buFont typeface="Arial"/>
              <a:buNone/>
            </a:pPr>
            <a:r>
              <a:rPr lang="en-US" sz="1200" b="0" i="0" u="none" strike="noStrike" cap="none" dirty="0">
                <a:solidFill>
                  <a:schemeClr val="dk1"/>
                </a:solidFill>
                <a:latin typeface="Calibri"/>
                <a:cs typeface="Calibri"/>
                <a:sym typeface="Calibri"/>
              </a:rPr>
              <a:t>What would each section be worth?</a:t>
            </a:r>
          </a:p>
          <a:p>
            <a:pPr marL="0" lvl="0" indent="0" algn="l" rtl="0">
              <a:spcBef>
                <a:spcPts val="0"/>
              </a:spcBef>
              <a:spcAft>
                <a:spcPts val="0"/>
              </a:spcAft>
              <a:buNone/>
            </a:pPr>
            <a:endParaRPr dirty="0"/>
          </a:p>
        </p:txBody>
      </p:sp>
      <p:sp>
        <p:nvSpPr>
          <p:cNvPr id="271" name="Google Shape;271;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9</a:t>
            </a:fld>
            <a:endParaRPr/>
          </a:p>
        </p:txBody>
      </p:sp>
    </p:spTree>
    <p:extLst>
      <p:ext uri="{BB962C8B-B14F-4D97-AF65-F5344CB8AC3E}">
        <p14:creationId xmlns:p14="http://schemas.microsoft.com/office/powerpoint/2010/main" val="2447271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9"/>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17" name="Google Shape;17;p19"/>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atin typeface="+mj-lt"/>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dirty="0"/>
          </a:p>
        </p:txBody>
      </p:sp>
      <p:sp>
        <p:nvSpPr>
          <p:cNvPr id="18" name="Google Shape;18;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1F4F0CC-A0F7-8A4F-B46A-F615401D5429}" type="datetime1">
              <a:rPr lang="en-GB" smtClean="0"/>
              <a:t>13/04/2023</a:t>
            </a:fld>
            <a:endParaRPr/>
          </a:p>
        </p:txBody>
      </p:sp>
      <p:sp>
        <p:nvSpPr>
          <p:cNvPr id="19" name="Google Shape;19;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1"/>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31"/>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7447432C-2609-E74B-93E2-CA69C2C09244}" type="datetime1">
              <a:rPr lang="en-GB" smtClean="0"/>
              <a:t>13/04/2023</a:t>
            </a:fld>
            <a:endParaRPr/>
          </a:p>
        </p:txBody>
      </p:sp>
      <p:sp>
        <p:nvSpPr>
          <p:cNvPr id="82" name="Google Shape;82;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sz="3600" b="1" baseline="0">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D57AE34-E255-3D45-9023-1FAEBAE839B7}" type="datetime1">
              <a:rPr kumimoji="0" lang="en-GB" sz="1200" b="0" i="0" u="none" strike="noStrike" kern="1200" cap="none" spc="0" normalizeH="0" baseline="0" noProof="0" smtClean="0">
                <a:ln>
                  <a:noFill/>
                </a:ln>
                <a:solidFill>
                  <a:prstClr val="black">
                    <a:tint val="75000"/>
                  </a:prstClr>
                </a:solidFill>
                <a:effectLst/>
                <a:uLnTx/>
                <a:uFillTx/>
                <a:latin typeface="Calibri"/>
                <a:ea typeface="+mn-ea"/>
                <a:cs typeface="+mn-cs"/>
              </a:rPr>
              <a:t>13/04/2023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14830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28D98-13DE-ECB5-79D4-001D5E0CF6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5888427-DFB2-C78E-454E-46B604EABB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A2C28ED-60F9-F379-CBDE-5EB4819E831B}"/>
              </a:ext>
            </a:extLst>
          </p:cNvPr>
          <p:cNvSpPr>
            <a:spLocks noGrp="1"/>
          </p:cNvSpPr>
          <p:nvPr>
            <p:ph type="dt" sz="half" idx="10"/>
          </p:nvPr>
        </p:nvSpPr>
        <p:spPr/>
        <p:txBody>
          <a:bodyPr/>
          <a:lstStyle/>
          <a:p>
            <a:fld id="{5AC11750-12EA-D541-A44F-47F127485056}" type="datetime1">
              <a:rPr lang="en-GB" smtClean="0"/>
              <a:t>13/04/2023</a:t>
            </a:fld>
            <a:endParaRPr lang="en-GB"/>
          </a:p>
        </p:txBody>
      </p:sp>
      <p:sp>
        <p:nvSpPr>
          <p:cNvPr id="5" name="Footer Placeholder 4">
            <a:extLst>
              <a:ext uri="{FF2B5EF4-FFF2-40B4-BE49-F238E27FC236}">
                <a16:creationId xmlns:a16="http://schemas.microsoft.com/office/drawing/2014/main" id="{51DCEF5B-65D9-B98F-C85F-FB98502C37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D87345-9EF5-D35D-5EF3-0C14EE2913F3}"/>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31821349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C3E0D-ED6B-6D08-2D11-1CB3B4814E8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33ECCC3-184B-1518-E50F-02D9C9F93A0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C4BB64-7DF5-2B09-307A-2423F1A1253E}"/>
              </a:ext>
            </a:extLst>
          </p:cNvPr>
          <p:cNvSpPr>
            <a:spLocks noGrp="1"/>
          </p:cNvSpPr>
          <p:nvPr>
            <p:ph type="dt" sz="half" idx="10"/>
          </p:nvPr>
        </p:nvSpPr>
        <p:spPr/>
        <p:txBody>
          <a:bodyPr/>
          <a:lstStyle/>
          <a:p>
            <a:fld id="{D64FE6B6-29CD-0947-80FC-A328884D6A20}" type="datetime1">
              <a:rPr lang="en-GB" smtClean="0"/>
              <a:t>13/04/2023</a:t>
            </a:fld>
            <a:endParaRPr lang="en-GB"/>
          </a:p>
        </p:txBody>
      </p:sp>
      <p:sp>
        <p:nvSpPr>
          <p:cNvPr id="5" name="Footer Placeholder 4">
            <a:extLst>
              <a:ext uri="{FF2B5EF4-FFF2-40B4-BE49-F238E27FC236}">
                <a16:creationId xmlns:a16="http://schemas.microsoft.com/office/drawing/2014/main" id="{18AEA621-1A8B-B0F7-DB14-8EF0D9CF21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3C46C6-E763-2BBB-D6B1-66928C4D96CB}"/>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4223545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39DC6-0035-C99A-F46E-24D241F482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305A0E-12E9-72DD-71A5-B50459CF29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E8FF40-C816-D262-66B5-FC90C1EB75DF}"/>
              </a:ext>
            </a:extLst>
          </p:cNvPr>
          <p:cNvSpPr>
            <a:spLocks noGrp="1"/>
          </p:cNvSpPr>
          <p:nvPr>
            <p:ph type="dt" sz="half" idx="10"/>
          </p:nvPr>
        </p:nvSpPr>
        <p:spPr/>
        <p:txBody>
          <a:bodyPr/>
          <a:lstStyle/>
          <a:p>
            <a:fld id="{7DAB6569-AEFA-584B-AFF4-7579D011296B}" type="datetime1">
              <a:rPr lang="en-GB" smtClean="0"/>
              <a:t>13/04/2023</a:t>
            </a:fld>
            <a:endParaRPr lang="en-GB"/>
          </a:p>
        </p:txBody>
      </p:sp>
      <p:sp>
        <p:nvSpPr>
          <p:cNvPr id="5" name="Footer Placeholder 4">
            <a:extLst>
              <a:ext uri="{FF2B5EF4-FFF2-40B4-BE49-F238E27FC236}">
                <a16:creationId xmlns:a16="http://schemas.microsoft.com/office/drawing/2014/main" id="{39C93863-518D-6B42-9BC1-BACA3278EB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6284B1-DCA8-35FA-FB81-63B8486909A6}"/>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2814447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02028-3F5F-1CD4-38FF-5A9CFC47AFE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FBDA041-FA90-96F7-D7EC-905826A10A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49D826C-2569-1A4A-C8F9-0A31CB28C8F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236B45B-06A6-56FB-FC55-9CA9916F145B}"/>
              </a:ext>
            </a:extLst>
          </p:cNvPr>
          <p:cNvSpPr>
            <a:spLocks noGrp="1"/>
          </p:cNvSpPr>
          <p:nvPr>
            <p:ph type="dt" sz="half" idx="10"/>
          </p:nvPr>
        </p:nvSpPr>
        <p:spPr/>
        <p:txBody>
          <a:bodyPr/>
          <a:lstStyle/>
          <a:p>
            <a:fld id="{FF737225-CA4F-3042-AAD8-C375D426B0DE}" type="datetime1">
              <a:rPr lang="en-GB" smtClean="0"/>
              <a:t>13/04/2023</a:t>
            </a:fld>
            <a:endParaRPr lang="en-GB"/>
          </a:p>
        </p:txBody>
      </p:sp>
      <p:sp>
        <p:nvSpPr>
          <p:cNvPr id="6" name="Footer Placeholder 5">
            <a:extLst>
              <a:ext uri="{FF2B5EF4-FFF2-40B4-BE49-F238E27FC236}">
                <a16:creationId xmlns:a16="http://schemas.microsoft.com/office/drawing/2014/main" id="{4C306172-2AD0-3EAE-9AF2-A7DBCD2302A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232B964-EB42-2F19-0822-2BA04DA4E443}"/>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2665964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23BE5-1939-69E3-57AE-53CF1E13B07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7F5576-4713-0B0A-9DA8-F9E08B1883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8A27963-E1F5-E171-D174-05CFC92288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A48B3AB-4E36-4740-9E37-B27EF9962E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8DF22E-8DCA-3AE6-77AC-72D3EC0175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90B417E-5F8D-4AF7-9D1E-7EEDF50ABE1D}"/>
              </a:ext>
            </a:extLst>
          </p:cNvPr>
          <p:cNvSpPr>
            <a:spLocks noGrp="1"/>
          </p:cNvSpPr>
          <p:nvPr>
            <p:ph type="dt" sz="half" idx="10"/>
          </p:nvPr>
        </p:nvSpPr>
        <p:spPr/>
        <p:txBody>
          <a:bodyPr/>
          <a:lstStyle/>
          <a:p>
            <a:fld id="{95B14208-3B5A-1348-A459-260AECDFF3DB}" type="datetime1">
              <a:rPr lang="en-GB" smtClean="0"/>
              <a:t>13/04/2023</a:t>
            </a:fld>
            <a:endParaRPr lang="en-GB"/>
          </a:p>
        </p:txBody>
      </p:sp>
      <p:sp>
        <p:nvSpPr>
          <p:cNvPr id="8" name="Footer Placeholder 7">
            <a:extLst>
              <a:ext uri="{FF2B5EF4-FFF2-40B4-BE49-F238E27FC236}">
                <a16:creationId xmlns:a16="http://schemas.microsoft.com/office/drawing/2014/main" id="{00F75F47-3EC3-A627-62C4-914DBAAF8A1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CC1EDBB-CEE1-6F2F-FE60-8DEF7355524F}"/>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13838350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C797E-056F-CC85-517B-C3F63A59536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D886FEC-1421-1076-4D64-337A9A3B0C66}"/>
              </a:ext>
            </a:extLst>
          </p:cNvPr>
          <p:cNvSpPr>
            <a:spLocks noGrp="1"/>
          </p:cNvSpPr>
          <p:nvPr>
            <p:ph type="dt" sz="half" idx="10"/>
          </p:nvPr>
        </p:nvSpPr>
        <p:spPr/>
        <p:txBody>
          <a:bodyPr/>
          <a:lstStyle/>
          <a:p>
            <a:fld id="{1B4003F8-FD9F-A243-9995-BC862422639B}" type="datetime1">
              <a:rPr lang="en-GB" smtClean="0"/>
              <a:t>13/04/2023</a:t>
            </a:fld>
            <a:endParaRPr lang="en-GB"/>
          </a:p>
        </p:txBody>
      </p:sp>
      <p:sp>
        <p:nvSpPr>
          <p:cNvPr id="4" name="Footer Placeholder 3">
            <a:extLst>
              <a:ext uri="{FF2B5EF4-FFF2-40B4-BE49-F238E27FC236}">
                <a16:creationId xmlns:a16="http://schemas.microsoft.com/office/drawing/2014/main" id="{0388640B-24A0-9D79-A559-06B0BD344E4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EDDB403-2036-6AB8-4289-0B921B757404}"/>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31063008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CE20DD-6FA5-636B-EA00-D2C48CE0A2FC}"/>
              </a:ext>
            </a:extLst>
          </p:cNvPr>
          <p:cNvSpPr>
            <a:spLocks noGrp="1"/>
          </p:cNvSpPr>
          <p:nvPr>
            <p:ph type="dt" sz="half" idx="10"/>
          </p:nvPr>
        </p:nvSpPr>
        <p:spPr/>
        <p:txBody>
          <a:bodyPr/>
          <a:lstStyle/>
          <a:p>
            <a:fld id="{4CE0921D-1728-3849-8D22-7A3EF527AB60}" type="datetime1">
              <a:rPr lang="en-GB" smtClean="0"/>
              <a:t>13/04/2023</a:t>
            </a:fld>
            <a:endParaRPr lang="en-GB"/>
          </a:p>
        </p:txBody>
      </p:sp>
      <p:sp>
        <p:nvSpPr>
          <p:cNvPr id="3" name="Footer Placeholder 2">
            <a:extLst>
              <a:ext uri="{FF2B5EF4-FFF2-40B4-BE49-F238E27FC236}">
                <a16:creationId xmlns:a16="http://schemas.microsoft.com/office/drawing/2014/main" id="{AD76A2C2-0FDF-96B9-0B16-77096D5814E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571554B-8F10-EA62-E70D-0AE8C0D5A82D}"/>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16459168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3E65B-E5B4-F176-BF94-71018824B4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56801F3-D21B-0746-DFE8-1E654F64C9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136416-CC2E-1E9C-549F-4066DB509F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79326F-09AE-A024-5158-30E525997841}"/>
              </a:ext>
            </a:extLst>
          </p:cNvPr>
          <p:cNvSpPr>
            <a:spLocks noGrp="1"/>
          </p:cNvSpPr>
          <p:nvPr>
            <p:ph type="dt" sz="half" idx="10"/>
          </p:nvPr>
        </p:nvSpPr>
        <p:spPr/>
        <p:txBody>
          <a:bodyPr/>
          <a:lstStyle/>
          <a:p>
            <a:fld id="{EC69623B-347B-654A-9B67-20D39DFC5F05}" type="datetime1">
              <a:rPr lang="en-GB" smtClean="0"/>
              <a:t>13/04/2023</a:t>
            </a:fld>
            <a:endParaRPr lang="en-GB"/>
          </a:p>
        </p:txBody>
      </p:sp>
      <p:sp>
        <p:nvSpPr>
          <p:cNvPr id="6" name="Footer Placeholder 5">
            <a:extLst>
              <a:ext uri="{FF2B5EF4-FFF2-40B4-BE49-F238E27FC236}">
                <a16:creationId xmlns:a16="http://schemas.microsoft.com/office/drawing/2014/main" id="{8986B5A7-FFBB-A961-523F-2608FEAF19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1E8F2E-A228-CAA2-9CB6-CC1129BA37BC}"/>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1856029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7"/>
        <p:cNvGrpSpPr/>
        <p:nvPr/>
      </p:nvGrpSpPr>
      <p:grpSpPr>
        <a:xfrm>
          <a:off x="0" y="0"/>
          <a:ext cx="0" cy="0"/>
          <a:chOff x="0" y="0"/>
          <a:chExt cx="0" cy="0"/>
        </a:xfrm>
      </p:grpSpPr>
      <p:sp>
        <p:nvSpPr>
          <p:cNvPr id="28" name="Google Shape;28;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sz="36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29" name="Google Shape;29;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71CB15DA-E034-644F-B76A-17278DD08ACE}" type="datetime1">
              <a:rPr lang="en-GB" smtClean="0"/>
              <a:t>13/04/2023</a:t>
            </a:fld>
            <a:endParaRPr/>
          </a:p>
        </p:txBody>
      </p:sp>
      <p:sp>
        <p:nvSpPr>
          <p:cNvPr id="30" name="Google Shape;30;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5EA27-3E68-778F-4062-ED5D3A4D8F2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506EB6A-742B-873E-E53A-61E2828330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2235D25-E412-722D-E95E-2A34CF5769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C407FB-2399-A2A9-E1D0-1C38D5CFEA1F}"/>
              </a:ext>
            </a:extLst>
          </p:cNvPr>
          <p:cNvSpPr>
            <a:spLocks noGrp="1"/>
          </p:cNvSpPr>
          <p:nvPr>
            <p:ph type="dt" sz="half" idx="10"/>
          </p:nvPr>
        </p:nvSpPr>
        <p:spPr/>
        <p:txBody>
          <a:bodyPr/>
          <a:lstStyle/>
          <a:p>
            <a:fld id="{DF8DA2BC-FBE6-3342-B2A1-40A9E9C182C4}" type="datetime1">
              <a:rPr lang="en-GB" smtClean="0"/>
              <a:t>13/04/2023</a:t>
            </a:fld>
            <a:endParaRPr lang="en-GB"/>
          </a:p>
        </p:txBody>
      </p:sp>
      <p:sp>
        <p:nvSpPr>
          <p:cNvPr id="6" name="Footer Placeholder 5">
            <a:extLst>
              <a:ext uri="{FF2B5EF4-FFF2-40B4-BE49-F238E27FC236}">
                <a16:creationId xmlns:a16="http://schemas.microsoft.com/office/drawing/2014/main" id="{87BE1061-4342-419A-0D9E-97488BD98E6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3465E0-5AC6-337A-1BE0-44B8F04A8CFA}"/>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42684568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A181F-F9B7-3D81-B398-B90F1B87AC0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75ADF28-4EE3-D8BA-38F8-4135F9C5BA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BA4D8A-32EF-A5C3-3975-8CFF16061E40}"/>
              </a:ext>
            </a:extLst>
          </p:cNvPr>
          <p:cNvSpPr>
            <a:spLocks noGrp="1"/>
          </p:cNvSpPr>
          <p:nvPr>
            <p:ph type="dt" sz="half" idx="10"/>
          </p:nvPr>
        </p:nvSpPr>
        <p:spPr/>
        <p:txBody>
          <a:bodyPr/>
          <a:lstStyle/>
          <a:p>
            <a:fld id="{0BF213C6-5D82-D348-B2CE-043054755292}" type="datetime1">
              <a:rPr lang="en-GB" smtClean="0"/>
              <a:t>13/04/2023</a:t>
            </a:fld>
            <a:endParaRPr lang="en-GB"/>
          </a:p>
        </p:txBody>
      </p:sp>
      <p:sp>
        <p:nvSpPr>
          <p:cNvPr id="5" name="Footer Placeholder 4">
            <a:extLst>
              <a:ext uri="{FF2B5EF4-FFF2-40B4-BE49-F238E27FC236}">
                <a16:creationId xmlns:a16="http://schemas.microsoft.com/office/drawing/2014/main" id="{0FEEC857-2D7F-26FD-7E79-E8819D8587D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7F442D-A49F-D9D2-DEC5-FD606288E0C8}"/>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42260095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C30895-0066-F202-4AB4-9D936969CF9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E1E226D-6543-3D87-9420-76B6C1C1D30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659BD7-F345-3E0A-C20A-00A0FC4BC6C8}"/>
              </a:ext>
            </a:extLst>
          </p:cNvPr>
          <p:cNvSpPr>
            <a:spLocks noGrp="1"/>
          </p:cNvSpPr>
          <p:nvPr>
            <p:ph type="dt" sz="half" idx="10"/>
          </p:nvPr>
        </p:nvSpPr>
        <p:spPr/>
        <p:txBody>
          <a:bodyPr/>
          <a:lstStyle/>
          <a:p>
            <a:fld id="{B5AA951C-1ADF-004C-B2AF-76BF0AFD4E01}" type="datetime1">
              <a:rPr lang="en-GB" smtClean="0"/>
              <a:t>13/04/2023</a:t>
            </a:fld>
            <a:endParaRPr lang="en-GB"/>
          </a:p>
        </p:txBody>
      </p:sp>
      <p:sp>
        <p:nvSpPr>
          <p:cNvPr id="5" name="Footer Placeholder 4">
            <a:extLst>
              <a:ext uri="{FF2B5EF4-FFF2-40B4-BE49-F238E27FC236}">
                <a16:creationId xmlns:a16="http://schemas.microsoft.com/office/drawing/2014/main" id="{1BFDE5A4-CC11-FF54-51A9-AE2EBE4C31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487E03-A889-2F70-D256-A850BC8E092A}"/>
              </a:ext>
            </a:extLst>
          </p:cNvPr>
          <p:cNvSpPr>
            <a:spLocks noGrp="1"/>
          </p:cNvSpPr>
          <p:nvPr>
            <p:ph type="sldNum" sz="quarter" idx="12"/>
          </p:nvPr>
        </p:nvSpPr>
        <p:spPr/>
        <p:txBody>
          <a:bodyPr/>
          <a:lstStyle/>
          <a:p>
            <a:fld id="{DCFEE584-6B26-40AD-B623-58BA1F3B7911}" type="slidenum">
              <a:rPr lang="en-GB" smtClean="0"/>
              <a:t>‹#›</a:t>
            </a:fld>
            <a:endParaRPr lang="en-GB"/>
          </a:p>
        </p:txBody>
      </p:sp>
    </p:spTree>
    <p:extLst>
      <p:ext uri="{BB962C8B-B14F-4D97-AF65-F5344CB8AC3E}">
        <p14:creationId xmlns:p14="http://schemas.microsoft.com/office/powerpoint/2010/main" val="21498271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FFB6A-CD64-DE1A-37C0-D4A61C0BC0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256DC2A-C2C0-BB81-DEED-26D947679E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08A6E24-54C2-93D3-E2A0-1AA49EE04AF4}"/>
              </a:ext>
            </a:extLst>
          </p:cNvPr>
          <p:cNvSpPr>
            <a:spLocks noGrp="1"/>
          </p:cNvSpPr>
          <p:nvPr>
            <p:ph type="dt" sz="half" idx="10"/>
          </p:nvPr>
        </p:nvSpPr>
        <p:spPr/>
        <p:txBody>
          <a:bodyPr/>
          <a:lstStyle/>
          <a:p>
            <a:fld id="{A2644570-F468-3441-B99F-508C32E28337}" type="datetime1">
              <a:rPr lang="en-GB" smtClean="0"/>
              <a:t>13/04/2023</a:t>
            </a:fld>
            <a:endParaRPr lang="en-GB"/>
          </a:p>
        </p:txBody>
      </p:sp>
      <p:sp>
        <p:nvSpPr>
          <p:cNvPr id="5" name="Footer Placeholder 4">
            <a:extLst>
              <a:ext uri="{FF2B5EF4-FFF2-40B4-BE49-F238E27FC236}">
                <a16:creationId xmlns:a16="http://schemas.microsoft.com/office/drawing/2014/main" id="{59FA7DA7-3F33-477D-BD10-29B8575863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0B27D1-7CA8-9FE7-5D81-A5BAC40B4602}"/>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19341824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3D480-B721-8D5D-2C0D-5C4B584FBA7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7B77F36-7998-8A1F-5253-CA7D792FF4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C9B31D-E36D-D8BA-6C55-CC1A4A648437}"/>
              </a:ext>
            </a:extLst>
          </p:cNvPr>
          <p:cNvSpPr>
            <a:spLocks noGrp="1"/>
          </p:cNvSpPr>
          <p:nvPr>
            <p:ph type="dt" sz="half" idx="10"/>
          </p:nvPr>
        </p:nvSpPr>
        <p:spPr/>
        <p:txBody>
          <a:bodyPr/>
          <a:lstStyle/>
          <a:p>
            <a:fld id="{EBAD7E86-F4E8-5C4B-AB4C-8719895E9927}" type="datetime1">
              <a:rPr lang="en-GB" smtClean="0"/>
              <a:t>13/04/2023</a:t>
            </a:fld>
            <a:endParaRPr lang="en-GB"/>
          </a:p>
        </p:txBody>
      </p:sp>
      <p:sp>
        <p:nvSpPr>
          <p:cNvPr id="5" name="Footer Placeholder 4">
            <a:extLst>
              <a:ext uri="{FF2B5EF4-FFF2-40B4-BE49-F238E27FC236}">
                <a16:creationId xmlns:a16="http://schemas.microsoft.com/office/drawing/2014/main" id="{C4D3C7AF-9433-B13F-22B8-BBE068E6E9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E7F08E-8411-4295-6988-C92023162EFA}"/>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38620038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DE838-7C06-633D-23E4-24980421303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3E4C08E-2291-6928-8243-43CCFAAE7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64467B5-661E-AAF8-E677-C52BB1D7492F}"/>
              </a:ext>
            </a:extLst>
          </p:cNvPr>
          <p:cNvSpPr>
            <a:spLocks noGrp="1"/>
          </p:cNvSpPr>
          <p:nvPr>
            <p:ph type="dt" sz="half" idx="10"/>
          </p:nvPr>
        </p:nvSpPr>
        <p:spPr/>
        <p:txBody>
          <a:bodyPr/>
          <a:lstStyle/>
          <a:p>
            <a:fld id="{D03A94C8-DBE2-4D45-8976-866A3B4A27DF}" type="datetime1">
              <a:rPr lang="en-GB" smtClean="0"/>
              <a:t>13/04/2023</a:t>
            </a:fld>
            <a:endParaRPr lang="en-GB"/>
          </a:p>
        </p:txBody>
      </p:sp>
      <p:sp>
        <p:nvSpPr>
          <p:cNvPr id="5" name="Footer Placeholder 4">
            <a:extLst>
              <a:ext uri="{FF2B5EF4-FFF2-40B4-BE49-F238E27FC236}">
                <a16:creationId xmlns:a16="http://schemas.microsoft.com/office/drawing/2014/main" id="{66B95975-D9CE-B28D-5C93-1EDC6094C4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CDFB8B-20FB-41FD-8FC3-B9E0869049DF}"/>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34040921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4184B-FFB2-D08D-B020-009FD845304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3E17A3C-22CA-A911-3D9B-13FEDA9003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6211E89-3CDA-8A82-2224-866D3083E5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D801139-9D01-D6F2-6310-E34933D504F1}"/>
              </a:ext>
            </a:extLst>
          </p:cNvPr>
          <p:cNvSpPr>
            <a:spLocks noGrp="1"/>
          </p:cNvSpPr>
          <p:nvPr>
            <p:ph type="dt" sz="half" idx="10"/>
          </p:nvPr>
        </p:nvSpPr>
        <p:spPr/>
        <p:txBody>
          <a:bodyPr/>
          <a:lstStyle/>
          <a:p>
            <a:fld id="{CA6D1C9C-63B4-6240-B498-81C449650170}" type="datetime1">
              <a:rPr lang="en-GB" smtClean="0"/>
              <a:t>13/04/2023</a:t>
            </a:fld>
            <a:endParaRPr lang="en-GB"/>
          </a:p>
        </p:txBody>
      </p:sp>
      <p:sp>
        <p:nvSpPr>
          <p:cNvPr id="6" name="Footer Placeholder 5">
            <a:extLst>
              <a:ext uri="{FF2B5EF4-FFF2-40B4-BE49-F238E27FC236}">
                <a16:creationId xmlns:a16="http://schemas.microsoft.com/office/drawing/2014/main" id="{50F51669-7B91-EDA9-24B3-F1DC93A9A18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C78444D-276D-DB9F-6564-AA3D565D3FE6}"/>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19343321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9F7F7-7DB1-B116-7B7C-7D4881C10AF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3C90748-1D4E-CB59-31BD-C88F4AD732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55B97C-DBE7-B2DB-6707-C615C20B74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EB1C918-CA02-E033-52FD-B4BE8B10F1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642743-36B6-74B1-7311-BDFA55B1C5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D840C18-228B-E654-5DFB-2959026E4CA7}"/>
              </a:ext>
            </a:extLst>
          </p:cNvPr>
          <p:cNvSpPr>
            <a:spLocks noGrp="1"/>
          </p:cNvSpPr>
          <p:nvPr>
            <p:ph type="dt" sz="half" idx="10"/>
          </p:nvPr>
        </p:nvSpPr>
        <p:spPr/>
        <p:txBody>
          <a:bodyPr/>
          <a:lstStyle/>
          <a:p>
            <a:fld id="{AD45F61D-5B44-3646-9A95-FB74635C7848}" type="datetime1">
              <a:rPr lang="en-GB" smtClean="0"/>
              <a:t>13/04/2023</a:t>
            </a:fld>
            <a:endParaRPr lang="en-GB"/>
          </a:p>
        </p:txBody>
      </p:sp>
      <p:sp>
        <p:nvSpPr>
          <p:cNvPr id="8" name="Footer Placeholder 7">
            <a:extLst>
              <a:ext uri="{FF2B5EF4-FFF2-40B4-BE49-F238E27FC236}">
                <a16:creationId xmlns:a16="http://schemas.microsoft.com/office/drawing/2014/main" id="{2E77E832-A77A-37B1-43B9-A3597086F27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99B50B5-FA12-D9F1-4026-B6919F210E6B}"/>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16387189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A0565-4E94-EC61-29F4-9A7F47F3DE8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7E4A13A-B1DF-DEEE-5CE7-392F1F77A2D4}"/>
              </a:ext>
            </a:extLst>
          </p:cNvPr>
          <p:cNvSpPr>
            <a:spLocks noGrp="1"/>
          </p:cNvSpPr>
          <p:nvPr>
            <p:ph type="dt" sz="half" idx="10"/>
          </p:nvPr>
        </p:nvSpPr>
        <p:spPr/>
        <p:txBody>
          <a:bodyPr/>
          <a:lstStyle/>
          <a:p>
            <a:fld id="{22CE2F0E-34C6-8C4A-BB03-D06650126A90}" type="datetime1">
              <a:rPr lang="en-GB" smtClean="0"/>
              <a:t>13/04/2023</a:t>
            </a:fld>
            <a:endParaRPr lang="en-GB"/>
          </a:p>
        </p:txBody>
      </p:sp>
      <p:sp>
        <p:nvSpPr>
          <p:cNvPr id="4" name="Footer Placeholder 3">
            <a:extLst>
              <a:ext uri="{FF2B5EF4-FFF2-40B4-BE49-F238E27FC236}">
                <a16:creationId xmlns:a16="http://schemas.microsoft.com/office/drawing/2014/main" id="{70310862-A6F1-4ED5-09C3-439D614A600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B862203-E499-33AC-ABF1-FDD88E73114C}"/>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5571697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42C61B-E885-5284-64A3-94C7ED282F9B}"/>
              </a:ext>
            </a:extLst>
          </p:cNvPr>
          <p:cNvSpPr>
            <a:spLocks noGrp="1"/>
          </p:cNvSpPr>
          <p:nvPr>
            <p:ph type="dt" sz="half" idx="10"/>
          </p:nvPr>
        </p:nvSpPr>
        <p:spPr/>
        <p:txBody>
          <a:bodyPr/>
          <a:lstStyle/>
          <a:p>
            <a:fld id="{D4D9D1C4-3025-3F40-AE2D-C292561AC8B9}" type="datetime1">
              <a:rPr lang="en-GB" smtClean="0"/>
              <a:t>13/04/2023</a:t>
            </a:fld>
            <a:endParaRPr lang="en-GB"/>
          </a:p>
        </p:txBody>
      </p:sp>
      <p:sp>
        <p:nvSpPr>
          <p:cNvPr id="3" name="Footer Placeholder 2">
            <a:extLst>
              <a:ext uri="{FF2B5EF4-FFF2-40B4-BE49-F238E27FC236}">
                <a16:creationId xmlns:a16="http://schemas.microsoft.com/office/drawing/2014/main" id="{F4744D0E-4D6C-4F4F-EA0D-F9A2416E66D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D625EAD-7A6B-B5D2-5116-0D7B69EAAB17}"/>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3457686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2"/>
        <p:cNvGrpSpPr/>
        <p:nvPr/>
      </p:nvGrpSpPr>
      <p:grpSpPr>
        <a:xfrm>
          <a:off x="0" y="0"/>
          <a:ext cx="0" cy="0"/>
          <a:chOff x="0" y="0"/>
          <a:chExt cx="0" cy="0"/>
        </a:xfrm>
      </p:grpSpPr>
      <p:sp>
        <p:nvSpPr>
          <p:cNvPr id="33" name="Google Shape;33;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AABCE713-0749-EB4C-88D3-9F74DD44AB84}" type="datetime1">
              <a:rPr lang="en-GB" smtClean="0"/>
              <a:t>13/04/2023</a:t>
            </a:fld>
            <a:endParaRPr/>
          </a:p>
        </p:txBody>
      </p:sp>
      <p:sp>
        <p:nvSpPr>
          <p:cNvPr id="34" name="Google Shape;34;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32B13-F71C-87FF-EED9-9D3E31D22D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17FF956-91B0-BA55-E40D-E8877886A5D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B84F304-25DC-CE9D-BC4A-4A3336E6B4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6FD1E0-B653-A6E2-AD15-4B9269278915}"/>
              </a:ext>
            </a:extLst>
          </p:cNvPr>
          <p:cNvSpPr>
            <a:spLocks noGrp="1"/>
          </p:cNvSpPr>
          <p:nvPr>
            <p:ph type="dt" sz="half" idx="10"/>
          </p:nvPr>
        </p:nvSpPr>
        <p:spPr/>
        <p:txBody>
          <a:bodyPr/>
          <a:lstStyle/>
          <a:p>
            <a:fld id="{A6222487-8D37-A549-A19C-FE69D4AFEAA6}" type="datetime1">
              <a:rPr lang="en-GB" smtClean="0"/>
              <a:t>13/04/2023</a:t>
            </a:fld>
            <a:endParaRPr lang="en-GB"/>
          </a:p>
        </p:txBody>
      </p:sp>
      <p:sp>
        <p:nvSpPr>
          <p:cNvPr id="6" name="Footer Placeholder 5">
            <a:extLst>
              <a:ext uri="{FF2B5EF4-FFF2-40B4-BE49-F238E27FC236}">
                <a16:creationId xmlns:a16="http://schemas.microsoft.com/office/drawing/2014/main" id="{EC631007-6513-61FA-D744-54F2559E2A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60B9AB-C38C-854E-62A7-3F225F84EEC6}"/>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4001945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BBECD-FF57-A0BC-1F00-AC8E29E9BC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FE8CE15-25C7-CE1B-8055-C60101F590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6C37AEA-C06F-8602-AE44-177890774D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2E78B4-3B21-EEA6-73EC-5A4B0320AB12}"/>
              </a:ext>
            </a:extLst>
          </p:cNvPr>
          <p:cNvSpPr>
            <a:spLocks noGrp="1"/>
          </p:cNvSpPr>
          <p:nvPr>
            <p:ph type="dt" sz="half" idx="10"/>
          </p:nvPr>
        </p:nvSpPr>
        <p:spPr/>
        <p:txBody>
          <a:bodyPr/>
          <a:lstStyle/>
          <a:p>
            <a:fld id="{84D090BF-0E6F-C042-B0EE-A18DEAB9921A}" type="datetime1">
              <a:rPr lang="en-GB" smtClean="0"/>
              <a:t>13/04/2023</a:t>
            </a:fld>
            <a:endParaRPr lang="en-GB"/>
          </a:p>
        </p:txBody>
      </p:sp>
      <p:sp>
        <p:nvSpPr>
          <p:cNvPr id="6" name="Footer Placeholder 5">
            <a:extLst>
              <a:ext uri="{FF2B5EF4-FFF2-40B4-BE49-F238E27FC236}">
                <a16:creationId xmlns:a16="http://schemas.microsoft.com/office/drawing/2014/main" id="{9AAC5417-27C5-6CED-081D-D76344E607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BE02119-6BCB-7403-2F60-A65951DEED39}"/>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15207728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8B66A-7D4C-9D11-E845-EDB207F860E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9C5C8A-3E32-B598-147E-027C51D76A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292056C-731C-8B36-76E1-EC2054D8AC3D}"/>
              </a:ext>
            </a:extLst>
          </p:cNvPr>
          <p:cNvSpPr>
            <a:spLocks noGrp="1"/>
          </p:cNvSpPr>
          <p:nvPr>
            <p:ph type="dt" sz="half" idx="10"/>
          </p:nvPr>
        </p:nvSpPr>
        <p:spPr/>
        <p:txBody>
          <a:bodyPr/>
          <a:lstStyle/>
          <a:p>
            <a:fld id="{AFB3FAA8-35DC-C34E-8224-DB709ED6D57A}" type="datetime1">
              <a:rPr lang="en-GB" smtClean="0"/>
              <a:t>13/04/2023</a:t>
            </a:fld>
            <a:endParaRPr lang="en-GB"/>
          </a:p>
        </p:txBody>
      </p:sp>
      <p:sp>
        <p:nvSpPr>
          <p:cNvPr id="5" name="Footer Placeholder 4">
            <a:extLst>
              <a:ext uri="{FF2B5EF4-FFF2-40B4-BE49-F238E27FC236}">
                <a16:creationId xmlns:a16="http://schemas.microsoft.com/office/drawing/2014/main" id="{3F225D96-9748-BE96-99EE-E1D3E388E1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44B3CD-8338-E0BF-AE58-36883DFA3329}"/>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71801829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5FD868-ADC4-A4ED-615E-0A83A500812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975931F-469E-5AF5-6CA2-171396B18B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3DBC0CB-F02B-7E7B-1531-81FE24A8C2C0}"/>
              </a:ext>
            </a:extLst>
          </p:cNvPr>
          <p:cNvSpPr>
            <a:spLocks noGrp="1"/>
          </p:cNvSpPr>
          <p:nvPr>
            <p:ph type="dt" sz="half" idx="10"/>
          </p:nvPr>
        </p:nvSpPr>
        <p:spPr/>
        <p:txBody>
          <a:bodyPr/>
          <a:lstStyle/>
          <a:p>
            <a:fld id="{8FDD8B5A-6799-D94E-BB0C-7962334D5002}" type="datetime1">
              <a:rPr lang="en-GB" smtClean="0"/>
              <a:t>13/04/2023</a:t>
            </a:fld>
            <a:endParaRPr lang="en-GB"/>
          </a:p>
        </p:txBody>
      </p:sp>
      <p:sp>
        <p:nvSpPr>
          <p:cNvPr id="5" name="Footer Placeholder 4">
            <a:extLst>
              <a:ext uri="{FF2B5EF4-FFF2-40B4-BE49-F238E27FC236}">
                <a16:creationId xmlns:a16="http://schemas.microsoft.com/office/drawing/2014/main" id="{67BE241C-1C1F-8A1F-C659-494F468E45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3A56EC-3A3A-B344-B6AC-93734287A49E}"/>
              </a:ext>
            </a:extLst>
          </p:cNvPr>
          <p:cNvSpPr>
            <a:spLocks noGrp="1"/>
          </p:cNvSpPr>
          <p:nvPr>
            <p:ph type="sldNum" sz="quarter" idx="12"/>
          </p:nvPr>
        </p:nvSpPr>
        <p:spPr/>
        <p:txBody>
          <a:bodyPr/>
          <a:lstStyle/>
          <a:p>
            <a:fld id="{F5E7EC40-CF8F-4AA1-8D9A-5DC1751CA721}" type="slidenum">
              <a:rPr lang="en-GB" smtClean="0"/>
              <a:t>‹#›</a:t>
            </a:fld>
            <a:endParaRPr lang="en-GB"/>
          </a:p>
        </p:txBody>
      </p:sp>
    </p:spTree>
    <p:extLst>
      <p:ext uri="{BB962C8B-B14F-4D97-AF65-F5344CB8AC3E}">
        <p14:creationId xmlns:p14="http://schemas.microsoft.com/office/powerpoint/2010/main" val="14615534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B27E7-8587-0453-8B95-C8838F0317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61D55FD-80AE-8E70-1513-D06D75E15C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7D5DC6A-F40C-0422-F300-4F12A4558D36}"/>
              </a:ext>
            </a:extLst>
          </p:cNvPr>
          <p:cNvSpPr>
            <a:spLocks noGrp="1"/>
          </p:cNvSpPr>
          <p:nvPr>
            <p:ph type="dt" sz="half" idx="10"/>
          </p:nvPr>
        </p:nvSpPr>
        <p:spPr/>
        <p:txBody>
          <a:bodyPr/>
          <a:lstStyle/>
          <a:p>
            <a:fld id="{3D54CE9C-C90A-714D-94D7-6993E549CF43}" type="datetime1">
              <a:rPr lang="en-GB" smtClean="0"/>
              <a:t>13/04/2023</a:t>
            </a:fld>
            <a:endParaRPr lang="en-GB"/>
          </a:p>
        </p:txBody>
      </p:sp>
      <p:sp>
        <p:nvSpPr>
          <p:cNvPr id="5" name="Footer Placeholder 4">
            <a:extLst>
              <a:ext uri="{FF2B5EF4-FFF2-40B4-BE49-F238E27FC236}">
                <a16:creationId xmlns:a16="http://schemas.microsoft.com/office/drawing/2014/main" id="{2B4871AC-9F87-69BC-7C9B-3C490363F2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12EFB59-2719-A04E-908D-C943C6666BAC}"/>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5827967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72D4E-2B2A-451B-6C05-B3B761C099F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99783C7-1303-D4AB-DB6B-87CF85744D1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E6D4B1-1E6D-C8A1-0368-9506B3B81A6D}"/>
              </a:ext>
            </a:extLst>
          </p:cNvPr>
          <p:cNvSpPr>
            <a:spLocks noGrp="1"/>
          </p:cNvSpPr>
          <p:nvPr>
            <p:ph type="dt" sz="half" idx="10"/>
          </p:nvPr>
        </p:nvSpPr>
        <p:spPr/>
        <p:txBody>
          <a:bodyPr/>
          <a:lstStyle/>
          <a:p>
            <a:fld id="{FB7D94D1-B065-9948-AEE0-C0E44DAE3944}" type="datetime1">
              <a:rPr lang="en-GB" smtClean="0"/>
              <a:t>13/04/2023</a:t>
            </a:fld>
            <a:endParaRPr lang="en-GB"/>
          </a:p>
        </p:txBody>
      </p:sp>
      <p:sp>
        <p:nvSpPr>
          <p:cNvPr id="5" name="Footer Placeholder 4">
            <a:extLst>
              <a:ext uri="{FF2B5EF4-FFF2-40B4-BE49-F238E27FC236}">
                <a16:creationId xmlns:a16="http://schemas.microsoft.com/office/drawing/2014/main" id="{56CD07FF-F24B-F2FC-DF4E-D214EA035E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F57B3E7-2745-BD60-4565-5148047BB8F2}"/>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377060044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7234A-9BDA-6F66-AA5E-258CEDA84D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A85533C-9E9D-5526-8B4F-F4026EB6B7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CEB6F5-6565-329D-4127-C72CAEFA8969}"/>
              </a:ext>
            </a:extLst>
          </p:cNvPr>
          <p:cNvSpPr>
            <a:spLocks noGrp="1"/>
          </p:cNvSpPr>
          <p:nvPr>
            <p:ph type="dt" sz="half" idx="10"/>
          </p:nvPr>
        </p:nvSpPr>
        <p:spPr/>
        <p:txBody>
          <a:bodyPr/>
          <a:lstStyle/>
          <a:p>
            <a:fld id="{12D01043-0367-FE42-8910-8BBD2ED0CCE8}" type="datetime1">
              <a:rPr lang="en-GB" smtClean="0"/>
              <a:t>13/04/2023</a:t>
            </a:fld>
            <a:endParaRPr lang="en-GB"/>
          </a:p>
        </p:txBody>
      </p:sp>
      <p:sp>
        <p:nvSpPr>
          <p:cNvPr id="5" name="Footer Placeholder 4">
            <a:extLst>
              <a:ext uri="{FF2B5EF4-FFF2-40B4-BE49-F238E27FC236}">
                <a16:creationId xmlns:a16="http://schemas.microsoft.com/office/drawing/2014/main" id="{DFF8661E-A3C0-3115-BDFF-E2C1277648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03574B4-6A81-398B-297A-5EE725495E13}"/>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202246287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C5335-3E7A-E3C5-E58B-784632E02B5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B916464-83AC-19D3-5199-F8ECC40831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3C62CBB-949B-364A-C5A3-2EA99EB2C2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B8ECD6F-231B-F4D3-508F-82291BFA0446}"/>
              </a:ext>
            </a:extLst>
          </p:cNvPr>
          <p:cNvSpPr>
            <a:spLocks noGrp="1"/>
          </p:cNvSpPr>
          <p:nvPr>
            <p:ph type="dt" sz="half" idx="10"/>
          </p:nvPr>
        </p:nvSpPr>
        <p:spPr/>
        <p:txBody>
          <a:bodyPr/>
          <a:lstStyle/>
          <a:p>
            <a:fld id="{7CA6E536-7E92-E44B-9F79-2557476264A5}" type="datetime1">
              <a:rPr lang="en-GB" smtClean="0"/>
              <a:t>13/04/2023</a:t>
            </a:fld>
            <a:endParaRPr lang="en-GB"/>
          </a:p>
        </p:txBody>
      </p:sp>
      <p:sp>
        <p:nvSpPr>
          <p:cNvPr id="6" name="Footer Placeholder 5">
            <a:extLst>
              <a:ext uri="{FF2B5EF4-FFF2-40B4-BE49-F238E27FC236}">
                <a16:creationId xmlns:a16="http://schemas.microsoft.com/office/drawing/2014/main" id="{18AB3410-12D1-BCDC-7C4C-53818DB012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AD2D9B-8D01-163D-FDEE-92D64DB9C22E}"/>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393545690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A0221-4D6C-D78F-6DEF-84072ABBFCC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2DD1A16-4F01-A621-4649-4E02680B33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582280-4773-BB8F-65E9-8BCF07247B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134CD86-54F4-08B7-B0A4-B5DF77FE6B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9B4584-AD94-7023-9369-18DFA83864C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171AA7A-303B-44C5-236A-6C202E054801}"/>
              </a:ext>
            </a:extLst>
          </p:cNvPr>
          <p:cNvSpPr>
            <a:spLocks noGrp="1"/>
          </p:cNvSpPr>
          <p:nvPr>
            <p:ph type="dt" sz="half" idx="10"/>
          </p:nvPr>
        </p:nvSpPr>
        <p:spPr/>
        <p:txBody>
          <a:bodyPr/>
          <a:lstStyle/>
          <a:p>
            <a:fld id="{ADA39E69-A934-AE48-9CE0-0C580A36681E}" type="datetime1">
              <a:rPr lang="en-GB" smtClean="0"/>
              <a:t>13/04/2023</a:t>
            </a:fld>
            <a:endParaRPr lang="en-GB"/>
          </a:p>
        </p:txBody>
      </p:sp>
      <p:sp>
        <p:nvSpPr>
          <p:cNvPr id="8" name="Footer Placeholder 7">
            <a:extLst>
              <a:ext uri="{FF2B5EF4-FFF2-40B4-BE49-F238E27FC236}">
                <a16:creationId xmlns:a16="http://schemas.microsoft.com/office/drawing/2014/main" id="{DFD87140-AAA0-3D98-BA71-8C8C50F90D3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4D18E0B-8A0B-39B0-C9ED-18BDA174509B}"/>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259753031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40237-C913-9EF2-591F-7794C23763A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3433D40-59D8-1FF5-0A03-4FFAAD29F933}"/>
              </a:ext>
            </a:extLst>
          </p:cNvPr>
          <p:cNvSpPr>
            <a:spLocks noGrp="1"/>
          </p:cNvSpPr>
          <p:nvPr>
            <p:ph type="dt" sz="half" idx="10"/>
          </p:nvPr>
        </p:nvSpPr>
        <p:spPr/>
        <p:txBody>
          <a:bodyPr/>
          <a:lstStyle/>
          <a:p>
            <a:fld id="{80C489DC-D52D-6A42-AEBA-09239FCFECDD}" type="datetime1">
              <a:rPr lang="en-GB" smtClean="0"/>
              <a:t>13/04/2023</a:t>
            </a:fld>
            <a:endParaRPr lang="en-GB"/>
          </a:p>
        </p:txBody>
      </p:sp>
      <p:sp>
        <p:nvSpPr>
          <p:cNvPr id="4" name="Footer Placeholder 3">
            <a:extLst>
              <a:ext uri="{FF2B5EF4-FFF2-40B4-BE49-F238E27FC236}">
                <a16:creationId xmlns:a16="http://schemas.microsoft.com/office/drawing/2014/main" id="{6656471C-52C6-C9C4-BDB8-1E467C25EEA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9DDBF2E-43DE-EB79-28C1-F26C14555FD2}"/>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2512006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6"/>
        <p:cNvGrpSpPr/>
        <p:nvPr/>
      </p:nvGrpSpPr>
      <p:grpSpPr>
        <a:xfrm>
          <a:off x="0" y="0"/>
          <a:ext cx="0" cy="0"/>
          <a:chOff x="0" y="0"/>
          <a:chExt cx="0" cy="0"/>
        </a:xfrm>
      </p:grpSpPr>
      <p:sp>
        <p:nvSpPr>
          <p:cNvPr id="37" name="Google Shape;37;p2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38" name="Google Shape;38;p2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latin typeface="+mj-lt"/>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dirty="0"/>
          </a:p>
        </p:txBody>
      </p:sp>
      <p:sp>
        <p:nvSpPr>
          <p:cNvPr id="39" name="Google Shape;39;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1D992BD-C532-794C-BB79-91DEBD4330D5}" type="datetime1">
              <a:rPr lang="en-GB" smtClean="0"/>
              <a:t>13/04/2023</a:t>
            </a:fld>
            <a:endParaRPr/>
          </a:p>
        </p:txBody>
      </p:sp>
      <p:sp>
        <p:nvSpPr>
          <p:cNvPr id="40" name="Google Shape;40;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CACDEE-8B5B-4D29-D475-D037EF26669D}"/>
              </a:ext>
            </a:extLst>
          </p:cNvPr>
          <p:cNvSpPr>
            <a:spLocks noGrp="1"/>
          </p:cNvSpPr>
          <p:nvPr>
            <p:ph type="dt" sz="half" idx="10"/>
          </p:nvPr>
        </p:nvSpPr>
        <p:spPr/>
        <p:txBody>
          <a:bodyPr/>
          <a:lstStyle/>
          <a:p>
            <a:fld id="{182A94FF-B663-B543-BFC4-54B332305414}" type="datetime1">
              <a:rPr lang="en-GB" smtClean="0"/>
              <a:t>13/04/2023</a:t>
            </a:fld>
            <a:endParaRPr lang="en-GB"/>
          </a:p>
        </p:txBody>
      </p:sp>
      <p:sp>
        <p:nvSpPr>
          <p:cNvPr id="3" name="Footer Placeholder 2">
            <a:extLst>
              <a:ext uri="{FF2B5EF4-FFF2-40B4-BE49-F238E27FC236}">
                <a16:creationId xmlns:a16="http://schemas.microsoft.com/office/drawing/2014/main" id="{49BDD860-48B9-C8EA-4A3A-AEB347238F4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759C044-71FC-2974-D6FD-C6CE793FDC62}"/>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151556319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4BF40-ED7C-F482-5D48-F898376270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EE288D2-0A79-2145-E1C4-558959315C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0C52533-1A17-3096-FB59-CC4A50114D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D5E29D-E78E-AA8E-FAE3-93242443929F}"/>
              </a:ext>
            </a:extLst>
          </p:cNvPr>
          <p:cNvSpPr>
            <a:spLocks noGrp="1"/>
          </p:cNvSpPr>
          <p:nvPr>
            <p:ph type="dt" sz="half" idx="10"/>
          </p:nvPr>
        </p:nvSpPr>
        <p:spPr/>
        <p:txBody>
          <a:bodyPr/>
          <a:lstStyle/>
          <a:p>
            <a:fld id="{198B3ACE-01A2-1044-9092-88FD2376288F}" type="datetime1">
              <a:rPr lang="en-GB" smtClean="0"/>
              <a:t>13/04/2023</a:t>
            </a:fld>
            <a:endParaRPr lang="en-GB"/>
          </a:p>
        </p:txBody>
      </p:sp>
      <p:sp>
        <p:nvSpPr>
          <p:cNvPr id="6" name="Footer Placeholder 5">
            <a:extLst>
              <a:ext uri="{FF2B5EF4-FFF2-40B4-BE49-F238E27FC236}">
                <a16:creationId xmlns:a16="http://schemas.microsoft.com/office/drawing/2014/main" id="{8E39527A-8053-1F1F-F70D-1CD431D7458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342A40-0221-C82E-3209-EDC7F93C5E13}"/>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425432969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23BAF-2281-4C1C-10D5-2826A7C497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325E10A-FBC8-87A0-3A46-974B7C5CBF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EF096E2-E92D-424F-9543-CE102D51C5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489284-65D2-8C48-94B1-598F4846A217}"/>
              </a:ext>
            </a:extLst>
          </p:cNvPr>
          <p:cNvSpPr>
            <a:spLocks noGrp="1"/>
          </p:cNvSpPr>
          <p:nvPr>
            <p:ph type="dt" sz="half" idx="10"/>
          </p:nvPr>
        </p:nvSpPr>
        <p:spPr/>
        <p:txBody>
          <a:bodyPr/>
          <a:lstStyle/>
          <a:p>
            <a:fld id="{AB277528-CDFD-7F45-B7A2-52AFB3FC94BC}" type="datetime1">
              <a:rPr lang="en-GB" smtClean="0"/>
              <a:t>13/04/2023</a:t>
            </a:fld>
            <a:endParaRPr lang="en-GB"/>
          </a:p>
        </p:txBody>
      </p:sp>
      <p:sp>
        <p:nvSpPr>
          <p:cNvPr id="6" name="Footer Placeholder 5">
            <a:extLst>
              <a:ext uri="{FF2B5EF4-FFF2-40B4-BE49-F238E27FC236}">
                <a16:creationId xmlns:a16="http://schemas.microsoft.com/office/drawing/2014/main" id="{71115526-F73F-6FB6-8028-86E0F5511B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00BB79-58FA-3E69-9763-189C7E4BAA6B}"/>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132794773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05758-689A-533F-5BBE-43A30311EF4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448B78B-8D3B-74E3-5069-BFD3D71A300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5583E69-D09D-E61B-4DAE-9E8038E1FE1E}"/>
              </a:ext>
            </a:extLst>
          </p:cNvPr>
          <p:cNvSpPr>
            <a:spLocks noGrp="1"/>
          </p:cNvSpPr>
          <p:nvPr>
            <p:ph type="dt" sz="half" idx="10"/>
          </p:nvPr>
        </p:nvSpPr>
        <p:spPr/>
        <p:txBody>
          <a:bodyPr/>
          <a:lstStyle/>
          <a:p>
            <a:fld id="{9F3DF4AB-116D-5C4E-A735-E5C7B31411A1}" type="datetime1">
              <a:rPr lang="en-GB" smtClean="0"/>
              <a:t>13/04/2023</a:t>
            </a:fld>
            <a:endParaRPr lang="en-GB"/>
          </a:p>
        </p:txBody>
      </p:sp>
      <p:sp>
        <p:nvSpPr>
          <p:cNvPr id="5" name="Footer Placeholder 4">
            <a:extLst>
              <a:ext uri="{FF2B5EF4-FFF2-40B4-BE49-F238E27FC236}">
                <a16:creationId xmlns:a16="http://schemas.microsoft.com/office/drawing/2014/main" id="{B236039B-56AB-BEBA-257E-AEBB2EC3CB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032035-8138-90AE-017C-004F9E20EADB}"/>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213167869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60FEAF-5639-5B41-BF30-59645AAFD84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7BD6D03-958A-F47F-220F-3F848D5CB0E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DC6636-6581-DDF3-A8BA-8C67C380DC7C}"/>
              </a:ext>
            </a:extLst>
          </p:cNvPr>
          <p:cNvSpPr>
            <a:spLocks noGrp="1"/>
          </p:cNvSpPr>
          <p:nvPr>
            <p:ph type="dt" sz="half" idx="10"/>
          </p:nvPr>
        </p:nvSpPr>
        <p:spPr/>
        <p:txBody>
          <a:bodyPr/>
          <a:lstStyle/>
          <a:p>
            <a:fld id="{DD08E3E0-6B2E-1848-84EC-C4AB152DAA91}" type="datetime1">
              <a:rPr lang="en-GB" smtClean="0"/>
              <a:t>13/04/2023</a:t>
            </a:fld>
            <a:endParaRPr lang="en-GB"/>
          </a:p>
        </p:txBody>
      </p:sp>
      <p:sp>
        <p:nvSpPr>
          <p:cNvPr id="5" name="Footer Placeholder 4">
            <a:extLst>
              <a:ext uri="{FF2B5EF4-FFF2-40B4-BE49-F238E27FC236}">
                <a16:creationId xmlns:a16="http://schemas.microsoft.com/office/drawing/2014/main" id="{97BF89D1-27A5-CD56-085D-752FBBB51C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B4BEBE-9467-AEE4-5110-821F5E4847AB}"/>
              </a:ext>
            </a:extLst>
          </p:cNvPr>
          <p:cNvSpPr>
            <a:spLocks noGrp="1"/>
          </p:cNvSpPr>
          <p:nvPr>
            <p:ph type="sldNum" sz="quarter" idx="12"/>
          </p:nvPr>
        </p:nvSpPr>
        <p:spPr/>
        <p:txBody>
          <a:bodyPr/>
          <a:lstStyle/>
          <a:p>
            <a:fld id="{196F36BA-99A7-42A8-860F-B7D619242B1B}" type="slidenum">
              <a:rPr lang="en-GB" smtClean="0"/>
              <a:t>‹#›</a:t>
            </a:fld>
            <a:endParaRPr lang="en-GB"/>
          </a:p>
        </p:txBody>
      </p:sp>
    </p:spTree>
    <p:extLst>
      <p:ext uri="{BB962C8B-B14F-4D97-AF65-F5344CB8AC3E}">
        <p14:creationId xmlns:p14="http://schemas.microsoft.com/office/powerpoint/2010/main" val="357976385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013A-3248-CD49-A89C-46D39D7FD820}"/>
              </a:ext>
            </a:extLst>
          </p:cNvPr>
          <p:cNvSpPr>
            <a:spLocks noGrp="1"/>
          </p:cNvSpPr>
          <p:nvPr>
            <p:ph type="ctrTitle"/>
          </p:nvPr>
        </p:nvSpPr>
        <p:spPr>
          <a:xfrm>
            <a:off x="1524000" y="1122363"/>
            <a:ext cx="9144000" cy="2387600"/>
          </a:xfrm>
          <a:prstGeom prst="rect">
            <a:avLst/>
          </a:prstGeom>
        </p:spPr>
        <p:txBody>
          <a:bodyPr anchor="b"/>
          <a:lstStyle>
            <a:lvl1pPr algn="ct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7FDCBD20-65C8-604B-8223-E04FB69451F9}"/>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5FC0A9B5-C2E7-2449-9E0E-F6AFDCAEDA4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4F00FB5-46AB-5842-B95F-A06D53E884AF}" type="datetime1">
              <a:rPr kumimoji="0" lang="en-GB" sz="1200" b="0" i="0" u="none" strike="noStrike" kern="1200" cap="none" spc="0" normalizeH="0" baseline="0" noProof="0" smtClean="0">
                <a:ln>
                  <a:noFill/>
                </a:ln>
                <a:solidFill>
                  <a:prstClr val="black">
                    <a:tint val="75000"/>
                  </a:prstClr>
                </a:solidFill>
                <a:effectLst/>
                <a:uLnTx/>
                <a:uFillTx/>
                <a:latin typeface="Calibri"/>
                <a:ea typeface="+mn-ea"/>
                <a:cs typeface="+mn-cs"/>
              </a:rPr>
              <a:t>13/04/2023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1594118D-3C70-8A41-907B-A497C920D46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A03E65BC-C24D-2D45-B0BB-EF6D1D635B1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0717011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F5B31-45EB-C24F-9E36-7D17E6430751}"/>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D0A11802-820E-BE41-8BBE-378F5DAB03AA}"/>
              </a:ext>
            </a:extLst>
          </p:cNvPr>
          <p:cNvSpPr>
            <a:spLocks noGrp="1"/>
          </p:cNvSpPr>
          <p:nvPr>
            <p:ph idx="1"/>
          </p:nvPr>
        </p:nvSpPr>
        <p:spPr>
          <a:xfrm>
            <a:off x="838200" y="1825625"/>
            <a:ext cx="10515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DBE6C28-AC16-BF48-AC5A-1EE1FE1277E8}"/>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3D4999B-37E3-3842-BD7A-C4ABC9BC966F}" type="datetime1">
              <a:rPr kumimoji="0" lang="en-GB" sz="1200" b="0" i="0" u="none" strike="noStrike" kern="1200" cap="none" spc="0" normalizeH="0" baseline="0" noProof="0" smtClean="0">
                <a:ln>
                  <a:noFill/>
                </a:ln>
                <a:solidFill>
                  <a:prstClr val="black">
                    <a:tint val="75000"/>
                  </a:prstClr>
                </a:solidFill>
                <a:effectLst/>
                <a:uLnTx/>
                <a:uFillTx/>
                <a:latin typeface="Calibri"/>
                <a:ea typeface="+mn-ea"/>
                <a:cs typeface="+mn-cs"/>
              </a:rPr>
              <a:t>13/04/2023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A5BAF1AC-29AF-9D4C-8C91-291F1E15356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24C52D71-6938-9944-BD93-B364434160E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5704997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B0C8-8BEE-7D47-9B4D-F905347D6719}"/>
              </a:ext>
            </a:extLst>
          </p:cNvPr>
          <p:cNvSpPr>
            <a:spLocks noGrp="1"/>
          </p:cNvSpPr>
          <p:nvPr>
            <p:ph type="title"/>
          </p:nvPr>
        </p:nvSpPr>
        <p:spPr>
          <a:xfrm>
            <a:off x="831850" y="1709738"/>
            <a:ext cx="10515600" cy="2852737"/>
          </a:xfrm>
          <a:prstGeom prst="rect">
            <a:avLst/>
          </a:prstGeom>
        </p:spPr>
        <p:txBody>
          <a:bodyPr anchor="b"/>
          <a:lstStyle>
            <a:lvl1pP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F5A075DF-6830-994F-930B-9A7111A974C6}"/>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CDED8FDA-DE34-D64E-841A-686C4CAF4B2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1595243-BAE6-D649-A82B-512295DF4EA7}" type="datetime1">
              <a:rPr kumimoji="0" lang="en-GB" sz="1200" b="0" i="0" u="none" strike="noStrike" kern="1200" cap="none" spc="0" normalizeH="0" baseline="0" noProof="0" smtClean="0">
                <a:ln>
                  <a:noFill/>
                </a:ln>
                <a:solidFill>
                  <a:prstClr val="black">
                    <a:tint val="75000"/>
                  </a:prstClr>
                </a:solidFill>
                <a:effectLst/>
                <a:uLnTx/>
                <a:uFillTx/>
                <a:latin typeface="Calibri"/>
                <a:ea typeface="+mn-ea"/>
                <a:cs typeface="+mn-cs"/>
              </a:rPr>
              <a:t>13/04/2023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096AFB61-A685-5B49-BBC3-4550598B60D2}"/>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A30F3E9B-8688-3246-A29D-CA93D76DB8E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19773809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CC053-5046-384A-AF29-B8F5FDD138EC}"/>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6BA91068-C6AE-6C41-9AF4-DEBE37FE87AB}"/>
              </a:ext>
            </a:extLst>
          </p:cNvPr>
          <p:cNvSpPr>
            <a:spLocks noGrp="1"/>
          </p:cNvSpPr>
          <p:nvPr>
            <p:ph sz="half" idx="1"/>
          </p:nvPr>
        </p:nvSpPr>
        <p:spPr>
          <a:xfrm>
            <a:off x="838200" y="1825625"/>
            <a:ext cx="5181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9CFF627F-C7DA-E143-AECD-24BC99F64E55}"/>
              </a:ext>
            </a:extLst>
          </p:cNvPr>
          <p:cNvSpPr>
            <a:spLocks noGrp="1"/>
          </p:cNvSpPr>
          <p:nvPr>
            <p:ph sz="half" idx="2"/>
          </p:nvPr>
        </p:nvSpPr>
        <p:spPr>
          <a:xfrm>
            <a:off x="6172200" y="1825625"/>
            <a:ext cx="5181600" cy="435133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5E8725F-1BFE-884A-8C48-257026E836C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6784CB2-32BB-974E-A359-53CD22309A0B}" type="datetime1">
              <a:rPr kumimoji="0" lang="en-GB" sz="1200" b="0" i="0" u="none" strike="noStrike" kern="1200" cap="none" spc="0" normalizeH="0" baseline="0" noProof="0" smtClean="0">
                <a:ln>
                  <a:noFill/>
                </a:ln>
                <a:solidFill>
                  <a:prstClr val="black">
                    <a:tint val="75000"/>
                  </a:prstClr>
                </a:solidFill>
                <a:effectLst/>
                <a:uLnTx/>
                <a:uFillTx/>
                <a:latin typeface="Calibri"/>
                <a:ea typeface="+mn-ea"/>
                <a:cs typeface="+mn-cs"/>
              </a:rPr>
              <a:t>13/04/2023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a:extLst>
              <a:ext uri="{FF2B5EF4-FFF2-40B4-BE49-F238E27FC236}">
                <a16:creationId xmlns:a16="http://schemas.microsoft.com/office/drawing/2014/main" id="{7D5F0B32-AB7B-C348-A61C-205DC7F22F0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a:extLst>
              <a:ext uri="{FF2B5EF4-FFF2-40B4-BE49-F238E27FC236}">
                <a16:creationId xmlns:a16="http://schemas.microsoft.com/office/drawing/2014/main" id="{ACDEADAC-0764-DF4B-8EEF-D609EADF616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9424566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5EFE7-41F6-D845-AD97-74826EFC6B2F}"/>
              </a:ext>
            </a:extLst>
          </p:cNvPr>
          <p:cNvSpPr>
            <a:spLocks noGrp="1"/>
          </p:cNvSpPr>
          <p:nvPr>
            <p:ph type="title"/>
          </p:nvPr>
        </p:nvSpPr>
        <p:spPr>
          <a:xfrm>
            <a:off x="839788"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48635AB2-5796-944C-B5A8-95A3957468B5}"/>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37A04CAB-CE95-6A4A-BC48-A5A6E28BC0F4}"/>
              </a:ext>
            </a:extLst>
          </p:cNvPr>
          <p:cNvSpPr>
            <a:spLocks noGrp="1"/>
          </p:cNvSpPr>
          <p:nvPr>
            <p:ph sz="half" idx="2"/>
          </p:nvPr>
        </p:nvSpPr>
        <p:spPr>
          <a:xfrm>
            <a:off x="839788" y="2505075"/>
            <a:ext cx="5157787" cy="368458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DC7A78F3-DBCE-BB4E-8AE5-1F978F3D02A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4799B274-DA5D-AF45-A15B-FCD0600286CA}"/>
              </a:ext>
            </a:extLst>
          </p:cNvPr>
          <p:cNvSpPr>
            <a:spLocks noGrp="1"/>
          </p:cNvSpPr>
          <p:nvPr>
            <p:ph sz="quarter" idx="4"/>
          </p:nvPr>
        </p:nvSpPr>
        <p:spPr>
          <a:xfrm>
            <a:off x="6172200" y="2505075"/>
            <a:ext cx="5183188" cy="368458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70A64DE8-F42B-F140-88D7-B915772859AC}"/>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B3009E5-5C06-644F-8961-46D026A7E0B7}" type="datetime1">
              <a:rPr kumimoji="0" lang="en-GB" sz="1200" b="0" i="0" u="none" strike="noStrike" kern="1200" cap="none" spc="0" normalizeH="0" baseline="0" noProof="0" smtClean="0">
                <a:ln>
                  <a:noFill/>
                </a:ln>
                <a:solidFill>
                  <a:prstClr val="black">
                    <a:tint val="75000"/>
                  </a:prstClr>
                </a:solidFill>
                <a:effectLst/>
                <a:uLnTx/>
                <a:uFillTx/>
                <a:latin typeface="Calibri"/>
                <a:ea typeface="+mn-ea"/>
                <a:cs typeface="+mn-cs"/>
              </a:rPr>
              <a:t>13/04/2023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Footer Placeholder 7">
            <a:extLst>
              <a:ext uri="{FF2B5EF4-FFF2-40B4-BE49-F238E27FC236}">
                <a16:creationId xmlns:a16="http://schemas.microsoft.com/office/drawing/2014/main" id="{5F55894D-314E-2248-8372-3ACCB8E33AF8}"/>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Slide Number Placeholder 8">
            <a:extLst>
              <a:ext uri="{FF2B5EF4-FFF2-40B4-BE49-F238E27FC236}">
                <a16:creationId xmlns:a16="http://schemas.microsoft.com/office/drawing/2014/main" id="{176AF1A3-8C35-6444-880B-489D3E3BDB1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53132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2"/>
        <p:cNvGrpSpPr/>
        <p:nvPr/>
      </p:nvGrpSpPr>
      <p:grpSpPr>
        <a:xfrm>
          <a:off x="0" y="0"/>
          <a:ext cx="0" cy="0"/>
          <a:chOff x="0" y="0"/>
          <a:chExt cx="0" cy="0"/>
        </a:xfrm>
      </p:grpSpPr>
      <p:sp>
        <p:nvSpPr>
          <p:cNvPr id="43" name="Google Shape;43;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44" name="Google Shape;44;p2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mj-lt"/>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45" name="Google Shape;45;p2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mj-lt"/>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46" name="Google Shape;46;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35510C9E-2C29-8544-A849-2DB5A8F5668C}" type="datetime1">
              <a:rPr lang="en-GB" smtClean="0"/>
              <a:t>13/04/2023</a:t>
            </a:fld>
            <a:endParaRPr/>
          </a:p>
        </p:txBody>
      </p:sp>
      <p:sp>
        <p:nvSpPr>
          <p:cNvPr id="47" name="Google Shape;47;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D6E35-E288-6E46-8AE2-C620DACF8532}"/>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2A909971-F513-8245-B1F9-9A705DE1F26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6D3E981-BDA4-E342-87B4-9BA9E8198660}" type="datetime1">
              <a:rPr kumimoji="0" lang="en-GB" sz="1200" b="0" i="0" u="none" strike="noStrike" kern="1200" cap="none" spc="0" normalizeH="0" baseline="0" noProof="0" smtClean="0">
                <a:ln>
                  <a:noFill/>
                </a:ln>
                <a:solidFill>
                  <a:prstClr val="black">
                    <a:tint val="75000"/>
                  </a:prstClr>
                </a:solidFill>
                <a:effectLst/>
                <a:uLnTx/>
                <a:uFillTx/>
                <a:latin typeface="Calibri"/>
                <a:ea typeface="+mn-ea"/>
                <a:cs typeface="+mn-cs"/>
              </a:rPr>
              <a:t>13/04/2023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3">
            <a:extLst>
              <a:ext uri="{FF2B5EF4-FFF2-40B4-BE49-F238E27FC236}">
                <a16:creationId xmlns:a16="http://schemas.microsoft.com/office/drawing/2014/main" id="{552AA84A-0BFD-AF4D-9F99-6584F52DF8A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4">
            <a:extLst>
              <a:ext uri="{FF2B5EF4-FFF2-40B4-BE49-F238E27FC236}">
                <a16:creationId xmlns:a16="http://schemas.microsoft.com/office/drawing/2014/main" id="{25770928-A687-0F40-B8F0-2D6BD37CAE3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3288121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80357-36FF-4C49-B3FF-1542030E0175}"/>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066B2C-C652-3046-9A39-BF7E116C09C9}" type="datetime1">
              <a:rPr kumimoji="0" lang="en-GB" sz="1200" b="0" i="0" u="none" strike="noStrike" kern="1200" cap="none" spc="0" normalizeH="0" baseline="0" noProof="0" smtClean="0">
                <a:ln>
                  <a:noFill/>
                </a:ln>
                <a:solidFill>
                  <a:prstClr val="black">
                    <a:tint val="75000"/>
                  </a:prstClr>
                </a:solidFill>
                <a:effectLst/>
                <a:uLnTx/>
                <a:uFillTx/>
                <a:latin typeface="Calibri"/>
                <a:ea typeface="+mn-ea"/>
                <a:cs typeface="+mn-cs"/>
              </a:rPr>
              <a:t>13/04/2023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Footer Placeholder 2">
            <a:extLst>
              <a:ext uri="{FF2B5EF4-FFF2-40B4-BE49-F238E27FC236}">
                <a16:creationId xmlns:a16="http://schemas.microsoft.com/office/drawing/2014/main" id="{2C532AE4-F24A-A649-9728-E49CB5FE98AF}"/>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Slide Number Placeholder 3">
            <a:extLst>
              <a:ext uri="{FF2B5EF4-FFF2-40B4-BE49-F238E27FC236}">
                <a16:creationId xmlns:a16="http://schemas.microsoft.com/office/drawing/2014/main" id="{E464B81A-0898-824E-86F6-312F2B037E3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6298352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F9C27-E5B0-3345-A4AB-CFB2F6835849}"/>
              </a:ext>
            </a:extLst>
          </p:cNvPr>
          <p:cNvSpPr>
            <a:spLocks noGrp="1"/>
          </p:cNvSpPr>
          <p:nvPr>
            <p:ph type="title"/>
          </p:nvPr>
        </p:nvSpPr>
        <p:spPr>
          <a:xfrm>
            <a:off x="839788" y="457200"/>
            <a:ext cx="3932237" cy="1600200"/>
          </a:xfrm>
          <a:prstGeom prst="rect">
            <a:avLst/>
          </a:prstGeom>
        </p:spPr>
        <p:txBody>
          <a:bodyPr anchor="b"/>
          <a:lstStyle>
            <a:lvl1pPr>
              <a:defRPr sz="32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3224FF64-A4EF-874D-8148-B50CAAACD892}"/>
              </a:ext>
            </a:extLst>
          </p:cNvPr>
          <p:cNvSpPr>
            <a:spLocks noGrp="1"/>
          </p:cNvSpPr>
          <p:nvPr>
            <p:ph idx="1"/>
          </p:nvPr>
        </p:nvSpPr>
        <p:spPr>
          <a:xfrm>
            <a:off x="5183188" y="987425"/>
            <a:ext cx="6172200" cy="4873625"/>
          </a:xfrm>
          <a:prstGeom prst="rect">
            <a:avLst/>
          </a:prstGeo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9B450630-1DFB-8040-B781-5D0E3233E90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F0DDAF7-3456-A247-8D5C-0A8EBD0B4DE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87598DA-E614-D147-9233-D252584CFFFD}" type="datetime1">
              <a:rPr kumimoji="0" lang="en-GB" sz="1200" b="0" i="0" u="none" strike="noStrike" kern="1200" cap="none" spc="0" normalizeH="0" baseline="0" noProof="0" smtClean="0">
                <a:ln>
                  <a:noFill/>
                </a:ln>
                <a:solidFill>
                  <a:prstClr val="black">
                    <a:tint val="75000"/>
                  </a:prstClr>
                </a:solidFill>
                <a:effectLst/>
                <a:uLnTx/>
                <a:uFillTx/>
                <a:latin typeface="Calibri"/>
                <a:ea typeface="+mn-ea"/>
                <a:cs typeface="+mn-cs"/>
              </a:rPr>
              <a:t>13/04/2023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a:extLst>
              <a:ext uri="{FF2B5EF4-FFF2-40B4-BE49-F238E27FC236}">
                <a16:creationId xmlns:a16="http://schemas.microsoft.com/office/drawing/2014/main" id="{240FA3EF-BB27-4142-A314-3F13BEB8F80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a:extLst>
              <a:ext uri="{FF2B5EF4-FFF2-40B4-BE49-F238E27FC236}">
                <a16:creationId xmlns:a16="http://schemas.microsoft.com/office/drawing/2014/main" id="{26573FCC-E67D-914C-8071-528E22BB076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7588432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3CFB-F218-FE4B-8BB7-6CC1B13A9D3A}"/>
              </a:ext>
            </a:extLst>
          </p:cNvPr>
          <p:cNvSpPr>
            <a:spLocks noGrp="1"/>
          </p:cNvSpPr>
          <p:nvPr>
            <p:ph type="title"/>
          </p:nvPr>
        </p:nvSpPr>
        <p:spPr>
          <a:xfrm>
            <a:off x="839788" y="457200"/>
            <a:ext cx="3932237" cy="1600200"/>
          </a:xfrm>
          <a:prstGeom prst="rect">
            <a:avLst/>
          </a:prstGeom>
        </p:spPr>
        <p:txBody>
          <a:bodyPr anchor="b"/>
          <a:lstStyle>
            <a:lvl1pPr>
              <a:defRPr sz="32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a:extLst>
              <a:ext uri="{FF2B5EF4-FFF2-40B4-BE49-F238E27FC236}">
                <a16:creationId xmlns:a16="http://schemas.microsoft.com/office/drawing/2014/main" id="{889AFFD7-11D4-1746-B361-401D1D238FF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EB5B14A-7DB4-694D-AD86-D834B1CDFE4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148DFDA-9439-DD43-9821-1A465EA8636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1882C88-8D8C-364D-82BD-5D885B34C5C3}" type="datetime1">
              <a:rPr kumimoji="0" lang="en-GB" sz="1200" b="0" i="0" u="none" strike="noStrike" kern="1200" cap="none" spc="0" normalizeH="0" baseline="0" noProof="0" smtClean="0">
                <a:ln>
                  <a:noFill/>
                </a:ln>
                <a:solidFill>
                  <a:prstClr val="black">
                    <a:tint val="75000"/>
                  </a:prstClr>
                </a:solidFill>
                <a:effectLst/>
                <a:uLnTx/>
                <a:uFillTx/>
                <a:latin typeface="Calibri"/>
                <a:ea typeface="+mn-ea"/>
                <a:cs typeface="+mn-cs"/>
              </a:rPr>
              <a:t>13/04/2023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a:extLst>
              <a:ext uri="{FF2B5EF4-FFF2-40B4-BE49-F238E27FC236}">
                <a16:creationId xmlns:a16="http://schemas.microsoft.com/office/drawing/2014/main" id="{8B526C68-32CC-CA45-B6C3-507085754286}"/>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a:extLst>
              <a:ext uri="{FF2B5EF4-FFF2-40B4-BE49-F238E27FC236}">
                <a16:creationId xmlns:a16="http://schemas.microsoft.com/office/drawing/2014/main" id="{5BE5578E-F248-B144-AD91-40F0E6F90C5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8469669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46885-65B4-5E40-98D6-F8377F61FE4C}"/>
              </a:ext>
            </a:extLst>
          </p:cNvPr>
          <p:cNvSpPr>
            <a:spLocks noGrp="1"/>
          </p:cNvSpPr>
          <p:nvPr>
            <p:ph type="title"/>
          </p:nvPr>
        </p:nvSpPr>
        <p:spPr>
          <a:xfrm>
            <a:off x="838200" y="365125"/>
            <a:ext cx="10515600" cy="1325563"/>
          </a:xfrm>
          <a:prstGeom prst="rect">
            <a:avLst/>
          </a:prstGeom>
        </p:spPr>
        <p:txBody>
          <a:bodyPr/>
          <a:lstStyle>
            <a:lvl1pPr>
              <a:defRPr sz="3600" b="1">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878FAB7D-778E-B443-9C49-CA14C625F51E}"/>
              </a:ext>
            </a:extLst>
          </p:cNvPr>
          <p:cNvSpPr>
            <a:spLocks noGrp="1"/>
          </p:cNvSpPr>
          <p:nvPr>
            <p:ph type="body" orient="vert" idx="1"/>
          </p:nvPr>
        </p:nvSpPr>
        <p:spPr>
          <a:xfrm>
            <a:off x="838200" y="1825625"/>
            <a:ext cx="10515600" cy="4351338"/>
          </a:xfrm>
          <a:prstGeom prst="rect">
            <a:avLst/>
          </a:prstGeo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A7EFCAC-9FC8-2F43-B14F-0289E67FAC64}"/>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7192A28-8141-F24E-B6A0-99376A0A61C7}" type="datetime1">
              <a:rPr kumimoji="0" lang="en-GB" sz="1200" b="0" i="0" u="none" strike="noStrike" kern="1200" cap="none" spc="0" normalizeH="0" baseline="0" noProof="0" smtClean="0">
                <a:ln>
                  <a:noFill/>
                </a:ln>
                <a:solidFill>
                  <a:prstClr val="black">
                    <a:tint val="75000"/>
                  </a:prstClr>
                </a:solidFill>
                <a:effectLst/>
                <a:uLnTx/>
                <a:uFillTx/>
                <a:latin typeface="Calibri"/>
                <a:ea typeface="+mn-ea"/>
                <a:cs typeface="+mn-cs"/>
              </a:rPr>
              <a:t>13/04/2023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5CE52450-DA91-344A-BF3A-87DC3B688808}"/>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90F1BD14-FC3F-A248-8687-C4A0071B97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9490398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E8DF8-B610-594D-8FBB-72CC98FFF8AF}"/>
              </a:ext>
            </a:extLst>
          </p:cNvPr>
          <p:cNvSpPr>
            <a:spLocks noGrp="1"/>
          </p:cNvSpPr>
          <p:nvPr>
            <p:ph type="title" orient="vert"/>
          </p:nvPr>
        </p:nvSpPr>
        <p:spPr>
          <a:xfrm>
            <a:off x="8724900" y="365125"/>
            <a:ext cx="2628900" cy="5811838"/>
          </a:xfrm>
          <a:prstGeom prst="rect">
            <a:avLst/>
          </a:prstGeom>
        </p:spPr>
        <p:txBody>
          <a:bodyPr vert="eaVert"/>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193443CC-1F93-D948-A9E8-C3289413EB37}"/>
              </a:ext>
            </a:extLst>
          </p:cNvPr>
          <p:cNvSpPr>
            <a:spLocks noGrp="1"/>
          </p:cNvSpPr>
          <p:nvPr>
            <p:ph type="body" orient="vert" idx="1"/>
          </p:nvPr>
        </p:nvSpPr>
        <p:spPr>
          <a:xfrm>
            <a:off x="838200" y="365125"/>
            <a:ext cx="7734300" cy="5811838"/>
          </a:xfrm>
          <a:prstGeom prst="rect">
            <a:avLst/>
          </a:prstGeo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47C0B7-1831-2841-9DC9-AA89688565C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A6F75A1-2CC2-DD45-946A-01BF7DD26452}" type="datetime1">
              <a:rPr kumimoji="0" lang="en-GB" sz="1200" b="0" i="0" u="none" strike="noStrike" kern="1200" cap="none" spc="0" normalizeH="0" baseline="0" noProof="0" smtClean="0">
                <a:ln>
                  <a:noFill/>
                </a:ln>
                <a:solidFill>
                  <a:prstClr val="black">
                    <a:tint val="75000"/>
                  </a:prstClr>
                </a:solidFill>
                <a:effectLst/>
                <a:uLnTx/>
                <a:uFillTx/>
                <a:latin typeface="Calibri"/>
                <a:ea typeface="+mn-ea"/>
                <a:cs typeface="+mn-cs"/>
              </a:rPr>
              <a:t>13/04/2023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63A52383-7CA5-AF44-8E5C-A339198E5CE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5BA34063-8A2B-F44D-A1D5-B7566A1DA9B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4136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9"/>
        <p:cNvGrpSpPr/>
        <p:nvPr/>
      </p:nvGrpSpPr>
      <p:grpSpPr>
        <a:xfrm>
          <a:off x="0" y="0"/>
          <a:ext cx="0" cy="0"/>
          <a:chOff x="0" y="0"/>
          <a:chExt cx="0" cy="0"/>
        </a:xfrm>
      </p:grpSpPr>
      <p:sp>
        <p:nvSpPr>
          <p:cNvPr id="50" name="Google Shape;50;p2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51" name="Google Shape;51;p2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atin typeface="+mj-lt"/>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dirty="0"/>
          </a:p>
        </p:txBody>
      </p:sp>
      <p:sp>
        <p:nvSpPr>
          <p:cNvPr id="52" name="Google Shape;52;p2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mj-lt"/>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53" name="Google Shape;53;p2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atin typeface="+mj-lt"/>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dirty="0"/>
          </a:p>
        </p:txBody>
      </p:sp>
      <p:sp>
        <p:nvSpPr>
          <p:cNvPr id="54" name="Google Shape;54;p2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atin typeface="+mj-lt"/>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55" name="Google Shape;55;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7FAF275A-3627-1047-9CED-76DB00B08AC6}" type="datetime1">
              <a:rPr lang="en-GB" smtClean="0"/>
              <a:t>13/04/2023</a:t>
            </a:fld>
            <a:endParaRPr/>
          </a:p>
        </p:txBody>
      </p:sp>
      <p:sp>
        <p:nvSpPr>
          <p:cNvPr id="56" name="Google Shape;56;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60" name="Google Shape;60;p28"/>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atin typeface="+mj-lt"/>
              </a:defRPr>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dirty="0"/>
          </a:p>
        </p:txBody>
      </p:sp>
      <p:sp>
        <p:nvSpPr>
          <p:cNvPr id="61" name="Google Shape;61;p28"/>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atin typeface="+mj-lt"/>
              </a:defRPr>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dirty="0"/>
          </a:p>
        </p:txBody>
      </p:sp>
      <p:sp>
        <p:nvSpPr>
          <p:cNvPr id="62" name="Google Shape;62;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675C043E-1A39-644D-B2EF-7E9AFE6BEAC1}" type="datetime1">
              <a:rPr lang="en-GB" smtClean="0"/>
              <a:t>13/04/2023</a:t>
            </a:fld>
            <a:endParaRPr/>
          </a:p>
        </p:txBody>
      </p:sp>
      <p:sp>
        <p:nvSpPr>
          <p:cNvPr id="63" name="Google Shape;63;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67" name="Google Shape;67;p29"/>
          <p:cNvSpPr>
            <a:spLocks noGrp="1"/>
          </p:cNvSpPr>
          <p:nvPr>
            <p:ph type="pic" idx="2"/>
          </p:nvPr>
        </p:nvSpPr>
        <p:spPr>
          <a:xfrm>
            <a:off x="5183188" y="987425"/>
            <a:ext cx="6172200" cy="4873625"/>
          </a:xfrm>
          <a:prstGeom prst="rect">
            <a:avLst/>
          </a:prstGeom>
          <a:noFill/>
          <a:ln>
            <a:noFill/>
          </a:ln>
        </p:spPr>
      </p:sp>
      <p:sp>
        <p:nvSpPr>
          <p:cNvPr id="68" name="Google Shape;68;p29"/>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atin typeface="+mj-lt"/>
              </a:defRPr>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dirty="0"/>
          </a:p>
        </p:txBody>
      </p:sp>
      <p:sp>
        <p:nvSpPr>
          <p:cNvPr id="69" name="Google Shape;69;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6A290B8C-64BC-1A43-8057-1C3282648B66}" type="datetime1">
              <a:rPr lang="en-GB" smtClean="0"/>
              <a:t>13/04/2023</a:t>
            </a:fld>
            <a:endParaRPr/>
          </a:p>
        </p:txBody>
      </p:sp>
      <p:sp>
        <p:nvSpPr>
          <p:cNvPr id="70" name="Google Shape;70;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3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sz="3600">
                <a:latin typeface="+mj-l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74" name="Google Shape;74;p30"/>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75" name="Google Shape;75;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50918BA5-0228-A04C-B049-F3116046AA40}" type="datetime1">
              <a:rPr lang="en-GB" smtClean="0"/>
              <a:t>13/04/2023</a:t>
            </a:fld>
            <a:endParaRPr/>
          </a:p>
        </p:txBody>
      </p:sp>
      <p:sp>
        <p:nvSpPr>
          <p:cNvPr id="76" name="Google Shape;76;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5.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6.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11" name="Google Shape;11;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sp>
        <p:nvSpPr>
          <p:cNvPr id="12" name="Google Shape;12;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fld id="{24D3CE1D-F484-C840-98F2-3893E3DBF027}" type="datetime1">
              <a:rPr lang="en-GB" smtClean="0"/>
              <a:t>13/04/2023</a:t>
            </a:fld>
            <a:endParaRPr/>
          </a:p>
        </p:txBody>
      </p:sp>
      <p:sp>
        <p:nvSpPr>
          <p:cNvPr id="13" name="Google Shape;13;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3600" b="0" i="0" u="none" strike="noStrike" cap="none">
          <a:solidFill>
            <a:srgbClr val="000000"/>
          </a:solidFill>
          <a:latin typeface="+mj-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j-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8E22D9A4-9580-4646-9689-A828541DF0F0}" type="datetime1">
              <a:rPr kumimoji="0" lang="en-GB" sz="1200" b="0" i="0" u="none" strike="noStrike" kern="1200" cap="none" spc="0" normalizeH="0" baseline="0" noProof="0" smtClean="0">
                <a:ln>
                  <a:noFill/>
                </a:ln>
                <a:solidFill>
                  <a:prstClr val="black">
                    <a:tint val="75000"/>
                  </a:prstClr>
                </a:solidFill>
                <a:effectLst/>
                <a:uLnTx/>
                <a:uFillTx/>
                <a:latin typeface="Calibri"/>
                <a:ea typeface="+mn-ea"/>
                <a:cs typeface="+mn-cs"/>
              </a:rPr>
              <a:t>13/04/2023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4321481"/>
      </p:ext>
    </p:extLst>
  </p:cSld>
  <p:clrMap bg1="lt1" tx1="dk1" bg2="lt2" tx2="dk2" accent1="accent1" accent2="accent2" accent3="accent3" accent4="accent4" accent5="accent5" accent6="accent6" hlink="hlink" folHlink="folHlink"/>
  <p:sldLayoutIdLst>
    <p:sldLayoutId id="214748372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C823CC-7FBE-CD8C-BBD9-CAB1B61557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A14002-D950-74F3-37DF-101FA02011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C21935-1FE9-0561-E87C-2FF4761DAB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82802F-5645-6A4D-8F4B-22289946728E}" type="datetime1">
              <a:rPr lang="en-GB" smtClean="0"/>
              <a:t>13/04/2023</a:t>
            </a:fld>
            <a:endParaRPr lang="en-GB"/>
          </a:p>
        </p:txBody>
      </p:sp>
      <p:sp>
        <p:nvSpPr>
          <p:cNvPr id="5" name="Footer Placeholder 4">
            <a:extLst>
              <a:ext uri="{FF2B5EF4-FFF2-40B4-BE49-F238E27FC236}">
                <a16:creationId xmlns:a16="http://schemas.microsoft.com/office/drawing/2014/main" id="{57B8DB89-FC41-8C18-2232-6BA72550E5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1DE59D9-D1DA-244A-88FC-CF0C7F82A2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FEE584-6B26-40AD-B623-58BA1F3B7911}" type="slidenum">
              <a:rPr lang="en-GB" smtClean="0"/>
              <a:t>‹#›</a:t>
            </a:fld>
            <a:endParaRPr lang="en-GB"/>
          </a:p>
        </p:txBody>
      </p:sp>
    </p:spTree>
    <p:extLst>
      <p:ext uri="{BB962C8B-B14F-4D97-AF65-F5344CB8AC3E}">
        <p14:creationId xmlns:p14="http://schemas.microsoft.com/office/powerpoint/2010/main" val="178154005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5B8ABBE-C4B0-6910-AC87-CEB4EC5042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D7B9B8E-742C-7013-1BF4-B7CB09496D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25A2446-508A-F5EE-4018-F012B6A588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CD1497-845B-9D4A-909E-3971E5994323}" type="datetime1">
              <a:rPr lang="en-GB" smtClean="0"/>
              <a:t>13/04/2023</a:t>
            </a:fld>
            <a:endParaRPr lang="en-GB"/>
          </a:p>
        </p:txBody>
      </p:sp>
      <p:sp>
        <p:nvSpPr>
          <p:cNvPr id="5" name="Footer Placeholder 4">
            <a:extLst>
              <a:ext uri="{FF2B5EF4-FFF2-40B4-BE49-F238E27FC236}">
                <a16:creationId xmlns:a16="http://schemas.microsoft.com/office/drawing/2014/main" id="{722348BB-3AA7-7CAC-4DE1-1B01E092C3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6E0BAFC-62D9-FE9D-3E0C-B3F79564DE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E7EC40-CF8F-4AA1-8D9A-5DC1751CA721}" type="slidenum">
              <a:rPr lang="en-GB" smtClean="0"/>
              <a:t>‹#›</a:t>
            </a:fld>
            <a:endParaRPr lang="en-GB"/>
          </a:p>
        </p:txBody>
      </p:sp>
    </p:spTree>
    <p:extLst>
      <p:ext uri="{BB962C8B-B14F-4D97-AF65-F5344CB8AC3E}">
        <p14:creationId xmlns:p14="http://schemas.microsoft.com/office/powerpoint/2010/main" val="57074745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150EDA-50C0-1DAF-8040-094DC27FAE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3D28EE3-E09E-B5D0-4610-3ADBB92E37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76195FF-E167-649D-3CE2-C9AB22F8F8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894F07-B997-2844-8324-9E29F1322BF8}" type="datetime1">
              <a:rPr lang="en-GB" smtClean="0"/>
              <a:t>13/04/2023</a:t>
            </a:fld>
            <a:endParaRPr lang="en-GB"/>
          </a:p>
        </p:txBody>
      </p:sp>
      <p:sp>
        <p:nvSpPr>
          <p:cNvPr id="5" name="Footer Placeholder 4">
            <a:extLst>
              <a:ext uri="{FF2B5EF4-FFF2-40B4-BE49-F238E27FC236}">
                <a16:creationId xmlns:a16="http://schemas.microsoft.com/office/drawing/2014/main" id="{9E84FE73-30A7-EF9D-C76D-D6E8E35B1E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E67A355-8100-4724-C793-B0DC1EB0B2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6F36BA-99A7-42A8-860F-B7D619242B1B}" type="slidenum">
              <a:rPr lang="en-GB" smtClean="0"/>
              <a:t>‹#›</a:t>
            </a:fld>
            <a:endParaRPr lang="en-GB"/>
          </a:p>
        </p:txBody>
      </p:sp>
    </p:spTree>
    <p:extLst>
      <p:ext uri="{BB962C8B-B14F-4D97-AF65-F5344CB8AC3E}">
        <p14:creationId xmlns:p14="http://schemas.microsoft.com/office/powerpoint/2010/main" val="283315275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6C54EAE-9FC9-1846-B193-14EE7AB2C2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CB967705-3249-AE42-B5A9-77916D830518}" type="datetime1">
              <a:rPr kumimoji="0" lang="en-GB" sz="1200" b="0" i="0" u="none" strike="noStrike" kern="1200" cap="none" spc="0" normalizeH="0" baseline="0" noProof="0" smtClean="0">
                <a:ln>
                  <a:noFill/>
                </a:ln>
                <a:solidFill>
                  <a:prstClr val="black">
                    <a:tint val="75000"/>
                  </a:prstClr>
                </a:solidFill>
                <a:effectLst/>
                <a:uLnTx/>
                <a:uFillTx/>
                <a:latin typeface="Calibri"/>
                <a:ea typeface="+mn-ea"/>
                <a:cs typeface="+mn-cs"/>
              </a:rPr>
              <a:t>13/04/2023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a:extLst>
              <a:ext uri="{FF2B5EF4-FFF2-40B4-BE49-F238E27FC236}">
                <a16:creationId xmlns:a16="http://schemas.microsoft.com/office/drawing/2014/main" id="{DFEBF88A-710E-CF43-A77F-2F8EC52AF3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a:extLst>
              <a:ext uri="{FF2B5EF4-FFF2-40B4-BE49-F238E27FC236}">
                <a16:creationId xmlns:a16="http://schemas.microsoft.com/office/drawing/2014/main" id="{C788CE41-835D-024E-8759-EB5C471BF0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rgbClr val="000000"/>
                </a:solidFill>
                <a:latin typeface="Arial" panose="020B0604020202020204" pitchFamily="34" charset="0"/>
                <a:cs typeface="Arial" panose="020B0604020202020204" pitchFamily="34" charset="0"/>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cxnSp>
        <p:nvCxnSpPr>
          <p:cNvPr id="7" name="Straight Connector 6">
            <a:extLst>
              <a:ext uri="{FF2B5EF4-FFF2-40B4-BE49-F238E27FC236}">
                <a16:creationId xmlns:a16="http://schemas.microsoft.com/office/drawing/2014/main" id="{2BD2323F-B1E1-6C4E-9AE6-649001D33CD4}"/>
              </a:ext>
            </a:extLst>
          </p:cNvPr>
          <p:cNvCxnSpPr>
            <a:cxnSpLocks/>
          </p:cNvCxnSpPr>
          <p:nvPr userDrawn="1"/>
        </p:nvCxnSpPr>
        <p:spPr>
          <a:xfrm>
            <a:off x="539999" y="6350379"/>
            <a:ext cx="110880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1315F01-3018-CC4B-BC61-0DF90B809CD2}"/>
              </a:ext>
            </a:extLst>
          </p:cNvPr>
          <p:cNvCxnSpPr>
            <a:cxnSpLocks/>
          </p:cNvCxnSpPr>
          <p:nvPr userDrawn="1"/>
        </p:nvCxnSpPr>
        <p:spPr>
          <a:xfrm>
            <a:off x="539999" y="1039899"/>
            <a:ext cx="11088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09365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6.xml"/><Relationship Id="rId5" Type="http://schemas.openxmlformats.org/officeDocument/2006/relationships/image" Target="../media/image13.png"/><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46.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notesSlide" Target="../notesSlides/notesSlide13.xml"/><Relationship Id="rId1" Type="http://schemas.openxmlformats.org/officeDocument/2006/relationships/slideLayout" Target="../slideLayouts/slideLayout46.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46.xml"/><Relationship Id="rId5" Type="http://schemas.openxmlformats.org/officeDocument/2006/relationships/image" Target="../media/image15.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4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4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46.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51.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51.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6.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1"/>
          <p:cNvSpPr txBox="1">
            <a:spLocks noGrp="1"/>
          </p:cNvSpPr>
          <p:nvPr>
            <p:ph type="ctrTitle"/>
          </p:nvPr>
        </p:nvSpPr>
        <p:spPr>
          <a:xfrm>
            <a:off x="1524000" y="1358537"/>
            <a:ext cx="9144000" cy="1634046"/>
          </a:xfrm>
          <a:prstGeom prst="rect">
            <a:avLst/>
          </a:prstGeom>
          <a:solidFill>
            <a:schemeClr val="accent1"/>
          </a:solid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lt1"/>
              </a:buClr>
              <a:buSzPct val="100000"/>
              <a:buFont typeface="Arial"/>
              <a:buNone/>
            </a:pP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Lesson 10: </a:t>
            </a: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Basic fractions</a:t>
            </a: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Level 1</a:t>
            </a:r>
            <a:endParaRPr sz="4000" dirty="0"/>
          </a:p>
        </p:txBody>
      </p:sp>
      <p:sp>
        <p:nvSpPr>
          <p:cNvPr id="165" name="Google Shape;165;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a:t>
            </a:fld>
            <a:endParaRPr dirty="0"/>
          </a:p>
        </p:txBody>
      </p:sp>
      <p:pic>
        <p:nvPicPr>
          <p:cNvPr id="167" name="Google Shape;167;p1"/>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9395464" y="262672"/>
            <a:ext cx="2123825" cy="638948"/>
          </a:xfrm>
          <a:prstGeom prst="rect">
            <a:avLst/>
          </a:prstGeom>
          <a:noFill/>
          <a:ln>
            <a:noFill/>
          </a:ln>
        </p:spPr>
      </p:pic>
      <p:sp>
        <p:nvSpPr>
          <p:cNvPr id="168" name="Google Shape;168;p1"/>
          <p:cNvSpPr txBox="1">
            <a:spLocks noGrp="1"/>
          </p:cNvSpPr>
          <p:nvPr>
            <p:ph type="subTitle" idx="1"/>
          </p:nvPr>
        </p:nvSpPr>
        <p:spPr>
          <a:xfrm>
            <a:off x="1524000" y="3252999"/>
            <a:ext cx="9144000" cy="2652502"/>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normAutofit/>
          </a:bodyPr>
          <a:lstStyle/>
          <a:p>
            <a:pPr marL="0" lvl="0" indent="0" algn="l" rtl="0">
              <a:lnSpc>
                <a:spcPct val="110714"/>
              </a:lnSpc>
              <a:spcBef>
                <a:spcPts val="0"/>
              </a:spcBef>
              <a:spcAft>
                <a:spcPts val="0"/>
              </a:spcAft>
              <a:buClr>
                <a:schemeClr val="accent1"/>
              </a:buClr>
              <a:buSzPct val="100000"/>
              <a:buNone/>
            </a:pPr>
            <a:r>
              <a:rPr lang="en-GB" sz="2800" b="1" dirty="0">
                <a:solidFill>
                  <a:schemeClr val="accent1"/>
                </a:solidFill>
                <a:latin typeface="Arial"/>
                <a:ea typeface="Arial"/>
                <a:cs typeface="Arial"/>
                <a:sym typeface="Arial"/>
              </a:rPr>
              <a:t>Objectives</a:t>
            </a:r>
            <a:endParaRPr sz="2600" dirty="0">
              <a:solidFill>
                <a:schemeClr val="accent1"/>
              </a:solidFill>
              <a:latin typeface="Arial"/>
              <a:ea typeface="Arial"/>
              <a:cs typeface="Arial"/>
              <a:sym typeface="Arial"/>
            </a:endParaRPr>
          </a:p>
          <a:p>
            <a:pPr marL="231775" lvl="0" indent="-231775" algn="l" rtl="0">
              <a:lnSpc>
                <a:spcPct val="120000"/>
              </a:lnSpc>
              <a:spcBef>
                <a:spcPts val="600"/>
              </a:spcBef>
              <a:spcAft>
                <a:spcPts val="0"/>
              </a:spcAft>
              <a:buClr>
                <a:schemeClr val="dk1"/>
              </a:buClr>
              <a:buSzPct val="100000"/>
              <a:buFont typeface="Arial"/>
              <a:buChar char="•"/>
            </a:pPr>
            <a:r>
              <a:rPr lang="en-US" sz="3000" dirty="0">
                <a:ea typeface="Arial"/>
                <a:cs typeface="Arial"/>
                <a:sym typeface="Arial"/>
              </a:rPr>
              <a:t>Understand what a fraction is and be able to link this to proportion</a:t>
            </a:r>
          </a:p>
          <a:p>
            <a:pPr marL="231775" lvl="0" indent="-231775" algn="l" rtl="0">
              <a:lnSpc>
                <a:spcPct val="120000"/>
              </a:lnSpc>
              <a:spcBef>
                <a:spcPts val="600"/>
              </a:spcBef>
              <a:spcAft>
                <a:spcPts val="0"/>
              </a:spcAft>
              <a:buClr>
                <a:schemeClr val="dk1"/>
              </a:buClr>
              <a:buSzPct val="100000"/>
              <a:buFont typeface="Arial"/>
              <a:buChar char="•"/>
            </a:pPr>
            <a:r>
              <a:rPr lang="en-US" sz="3000" dirty="0">
                <a:ea typeface="Arial"/>
                <a:cs typeface="Arial"/>
                <a:sym typeface="Arial"/>
              </a:rPr>
              <a:t>Find a fraction of an amount </a:t>
            </a:r>
          </a:p>
          <a:p>
            <a:pPr marL="0" lvl="0" indent="0" algn="l" rtl="0">
              <a:lnSpc>
                <a:spcPct val="90000"/>
              </a:lnSpc>
              <a:spcBef>
                <a:spcPts val="1000"/>
              </a:spcBef>
              <a:spcAft>
                <a:spcPts val="0"/>
              </a:spcAft>
              <a:buClr>
                <a:schemeClr val="dk1"/>
              </a:buClr>
              <a:buSzPct val="100000"/>
              <a:buNone/>
            </a:pPr>
            <a:endParaRPr lang="en-GB" dirty="0"/>
          </a:p>
        </p:txBody>
      </p:sp>
      <p:pic>
        <p:nvPicPr>
          <p:cNvPr id="8" name="Picture 7" descr="Graphical user interface&#10;&#10;Description automatically generated">
            <a:extLst>
              <a:ext uri="{FF2B5EF4-FFF2-40B4-BE49-F238E27FC236}">
                <a16:creationId xmlns:a16="http://schemas.microsoft.com/office/drawing/2014/main" id="{44D65F8A-BF2C-45E1-91CF-A5589D819C0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461200" y="262800"/>
            <a:ext cx="2123825" cy="796434"/>
          </a:xfrm>
          <a:prstGeom prst="rect">
            <a:avLst/>
          </a:prstGeom>
        </p:spPr>
      </p:pic>
      <p:pic>
        <p:nvPicPr>
          <p:cNvPr id="9" name="Picture 8" descr="Text&#10;&#10;Description automatically generated">
            <a:extLst>
              <a:ext uri="{FF2B5EF4-FFF2-40B4-BE49-F238E27FC236}">
                <a16:creationId xmlns:a16="http://schemas.microsoft.com/office/drawing/2014/main" id="{03BC086C-A28A-4322-BCD0-07CF03C992E0}"/>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4" name="Google Shape;274;p7"/>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10</a:t>
            </a:fld>
            <a:endParaRPr/>
          </a:p>
        </p:txBody>
      </p:sp>
      <p:grpSp>
        <p:nvGrpSpPr>
          <p:cNvPr id="4" name="Group 3">
            <a:extLst>
              <a:ext uri="{FF2B5EF4-FFF2-40B4-BE49-F238E27FC236}">
                <a16:creationId xmlns:a16="http://schemas.microsoft.com/office/drawing/2014/main" id="{51378568-DB2C-05A8-92AB-479ACFAB002D}"/>
              </a:ext>
            </a:extLst>
          </p:cNvPr>
          <p:cNvGrpSpPr/>
          <p:nvPr/>
        </p:nvGrpSpPr>
        <p:grpSpPr>
          <a:xfrm>
            <a:off x="-2892" y="-29102"/>
            <a:ext cx="2091590" cy="1936177"/>
            <a:chOff x="-2892" y="-29102"/>
            <a:chExt cx="2091590" cy="1936177"/>
          </a:xfrm>
        </p:grpSpPr>
        <p:sp>
          <p:nvSpPr>
            <p:cNvPr id="6" name="Isosceles Triangle 5">
              <a:extLst>
                <a:ext uri="{FF2B5EF4-FFF2-40B4-BE49-F238E27FC236}">
                  <a16:creationId xmlns:a16="http://schemas.microsoft.com/office/drawing/2014/main" id="{A66929EE-8801-306E-690B-40D539187514}"/>
                </a:ext>
              </a:extLst>
            </p:cNvPr>
            <p:cNvSpPr/>
            <p:nvPr/>
          </p:nvSpPr>
          <p:spPr>
            <a:xfrm flipV="1">
              <a:off x="-2892" y="-16489"/>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Google Shape;268;p11">
              <a:extLst>
                <a:ext uri="{FF2B5EF4-FFF2-40B4-BE49-F238E27FC236}">
                  <a16:creationId xmlns:a16="http://schemas.microsoft.com/office/drawing/2014/main" id="{1FA373B8-89BF-3ACC-5F3A-C8ADB29B0DCF}"/>
                </a:ext>
              </a:extLst>
            </p:cNvPr>
            <p:cNvSpPr txBox="1"/>
            <p:nvPr/>
          </p:nvSpPr>
          <p:spPr>
            <a:xfrm>
              <a:off x="27769" y="-29102"/>
              <a:ext cx="1636178" cy="430887"/>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1" i="0" u="none" strike="noStrike" kern="0" cap="none" spc="0" normalizeH="0" baseline="0" noProof="0" dirty="0">
                  <a:ln>
                    <a:noFill/>
                  </a:ln>
                  <a:solidFill>
                    <a:srgbClr val="FFFFFF"/>
                  </a:solidFill>
                  <a:effectLst/>
                  <a:uLnTx/>
                  <a:uFillTx/>
                  <a:latin typeface="Arial"/>
                  <a:ea typeface="Arial"/>
                  <a:cs typeface="Arial"/>
                  <a:sym typeface="Arial"/>
                </a:rPr>
                <a:t>DISCUSS</a:t>
              </a:r>
              <a:endParaRPr kumimoji="0" sz="2200" b="1" i="0" u="none" strike="noStrike" kern="0" cap="none" spc="0" normalizeH="0" baseline="0" noProof="0" dirty="0">
                <a:ln>
                  <a:noFill/>
                </a:ln>
                <a:solidFill>
                  <a:srgbClr val="FFFFFF"/>
                </a:solidFill>
                <a:effectLst/>
                <a:uLnTx/>
                <a:uFillTx/>
                <a:latin typeface="Arial"/>
                <a:ea typeface="Arial"/>
                <a:cs typeface="Arial"/>
                <a:sym typeface="Arial"/>
              </a:endParaRPr>
            </a:p>
          </p:txBody>
        </p:sp>
      </p:grpSp>
      <p:sp>
        <p:nvSpPr>
          <p:cNvPr id="10" name="Title 1">
            <a:extLst>
              <a:ext uri="{FF2B5EF4-FFF2-40B4-BE49-F238E27FC236}">
                <a16:creationId xmlns:a16="http://schemas.microsoft.com/office/drawing/2014/main" id="{D19EC832-FE36-0FA2-F482-F325B573EBA9}"/>
              </a:ext>
            </a:extLst>
          </p:cNvPr>
          <p:cNvSpPr txBox="1">
            <a:spLocks noGrp="1"/>
          </p:cNvSpPr>
          <p:nvPr>
            <p:ph type="title"/>
          </p:nvPr>
        </p:nvSpPr>
        <p:spPr>
          <a:xfrm>
            <a:off x="1930730" y="-68029"/>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Fraction of an amount with a calculator</a:t>
            </a:r>
          </a:p>
        </p:txBody>
      </p:sp>
      <p:sp>
        <p:nvSpPr>
          <p:cNvPr id="26" name="TextBox 25">
            <a:extLst>
              <a:ext uri="{FF2B5EF4-FFF2-40B4-BE49-F238E27FC236}">
                <a16:creationId xmlns:a16="http://schemas.microsoft.com/office/drawing/2014/main" id="{C867D169-3756-6606-0C30-B7947BF73D8F}"/>
              </a:ext>
            </a:extLst>
          </p:cNvPr>
          <p:cNvSpPr txBox="1"/>
          <p:nvPr/>
        </p:nvSpPr>
        <p:spPr>
          <a:xfrm>
            <a:off x="9008328" y="5433886"/>
            <a:ext cx="249611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dirty="0">
                <a:ln>
                  <a:noFill/>
                </a:ln>
                <a:solidFill>
                  <a:srgbClr val="000000"/>
                </a:solidFill>
                <a:effectLst/>
                <a:uLnTx/>
                <a:uFillTx/>
                <a:latin typeface="Arial"/>
                <a:cs typeface="Arial"/>
                <a:sym typeface="Arial"/>
              </a:rPr>
              <a:t>Answer = </a:t>
            </a:r>
            <a:r>
              <a:rPr lang="en-US" sz="2400" dirty="0"/>
              <a:t>3</a:t>
            </a:r>
            <a:r>
              <a:rPr kumimoji="0" lang="en-US" sz="2400" b="0" i="0" u="none" strike="noStrike" kern="0" cap="none" spc="0" normalizeH="0" baseline="0" noProof="0" dirty="0">
                <a:ln>
                  <a:noFill/>
                </a:ln>
                <a:solidFill>
                  <a:srgbClr val="000000"/>
                </a:solidFill>
                <a:effectLst/>
                <a:uLnTx/>
                <a:uFillTx/>
                <a:latin typeface="Arial"/>
                <a:cs typeface="Arial"/>
                <a:sym typeface="Arial"/>
              </a:rPr>
              <a:t>0</a:t>
            </a:r>
            <a:endParaRPr kumimoji="0" lang="en-GB" sz="2400" b="0" i="0" u="none" strike="noStrike" kern="0" cap="none" spc="0" normalizeH="0" baseline="0" noProof="0" dirty="0">
              <a:ln>
                <a:noFill/>
              </a:ln>
              <a:solidFill>
                <a:srgbClr val="000000"/>
              </a:solidFill>
              <a:effectLst/>
              <a:uLnTx/>
              <a:uFillTx/>
              <a:latin typeface="Arial"/>
              <a:cs typeface="Arial"/>
              <a:sym typeface="Arial"/>
            </a:endParaRPr>
          </a:p>
        </p:txBody>
      </p:sp>
      <p:sp>
        <p:nvSpPr>
          <p:cNvPr id="30" name="Rectangle 29">
            <a:extLst>
              <a:ext uri="{FF2B5EF4-FFF2-40B4-BE49-F238E27FC236}">
                <a16:creationId xmlns:a16="http://schemas.microsoft.com/office/drawing/2014/main" id="{D96FDA44-853B-85F5-0332-E38F7E491031}"/>
              </a:ext>
            </a:extLst>
          </p:cNvPr>
          <p:cNvSpPr/>
          <p:nvPr/>
        </p:nvSpPr>
        <p:spPr>
          <a:xfrm>
            <a:off x="1434348" y="3804876"/>
            <a:ext cx="8469637" cy="50500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A2D64A0-9114-C212-224C-B3FDB67435FF}"/>
                  </a:ext>
                </a:extLst>
              </p:cNvPr>
              <p:cNvSpPr txBox="1"/>
              <p:nvPr/>
            </p:nvSpPr>
            <p:spPr>
              <a:xfrm>
                <a:off x="1027134" y="1200961"/>
                <a:ext cx="4036908" cy="8792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600" b="0" i="0" u="none" strike="noStrike" kern="0" cap="none" spc="0" normalizeH="0" baseline="0" noProof="0" dirty="0">
                    <a:ln>
                      <a:noFill/>
                    </a:ln>
                    <a:solidFill>
                      <a:srgbClr val="000000"/>
                    </a:solidFill>
                    <a:effectLst/>
                    <a:uLnTx/>
                    <a:uFillTx/>
                    <a:latin typeface="Arial"/>
                    <a:cs typeface="Arial"/>
                    <a:sym typeface="Arial"/>
                  </a:rPr>
                  <a:t>What is </a:t>
                </a:r>
                <a14:m>
                  <m:oMath xmlns:m="http://schemas.openxmlformats.org/officeDocument/2006/math">
                    <m:f>
                      <m:fPr>
                        <m:ctrlPr>
                          <a:rPr kumimoji="0" lang="en-GB" sz="3600" b="0" i="1" u="none" strike="noStrike" kern="0" cap="none" spc="0" normalizeH="0" baseline="0" noProof="0" smtClean="0">
                            <a:ln>
                              <a:noFill/>
                            </a:ln>
                            <a:solidFill>
                              <a:srgbClr val="000000"/>
                            </a:solidFill>
                            <a:effectLst/>
                            <a:uLnTx/>
                            <a:uFillTx/>
                            <a:latin typeface="Cambria Math" panose="02040503050406030204" pitchFamily="18" charset="0"/>
                            <a:sym typeface="Arial"/>
                          </a:rPr>
                        </m:ctrlPr>
                      </m:fPr>
                      <m:num>
                        <m:r>
                          <a:rPr kumimoji="0" lang="en-US" sz="3600" b="0" i="1" u="none" strike="noStrike" kern="0" cap="none" spc="0" normalizeH="0" baseline="0" noProof="0" smtClean="0">
                            <a:ln>
                              <a:noFill/>
                            </a:ln>
                            <a:solidFill>
                              <a:srgbClr val="000000"/>
                            </a:solidFill>
                            <a:effectLst/>
                            <a:uLnTx/>
                            <a:uFillTx/>
                            <a:latin typeface="Cambria Math" panose="02040503050406030204" pitchFamily="18" charset="0"/>
                            <a:sym typeface="Arial"/>
                          </a:rPr>
                          <m:t>6</m:t>
                        </m:r>
                      </m:num>
                      <m:den>
                        <m:r>
                          <a:rPr kumimoji="0" lang="en-US" sz="3600" b="0" i="1" u="none" strike="noStrike" kern="0" cap="none" spc="0" normalizeH="0" baseline="0" noProof="0" smtClean="0">
                            <a:ln>
                              <a:noFill/>
                            </a:ln>
                            <a:solidFill>
                              <a:srgbClr val="000000"/>
                            </a:solidFill>
                            <a:effectLst/>
                            <a:uLnTx/>
                            <a:uFillTx/>
                            <a:latin typeface="Cambria Math" panose="02040503050406030204" pitchFamily="18" charset="0"/>
                            <a:sym typeface="Arial"/>
                          </a:rPr>
                          <m:t>10</m:t>
                        </m:r>
                      </m:den>
                    </m:f>
                  </m:oMath>
                </a14:m>
                <a:r>
                  <a:rPr kumimoji="0" lang="en-GB" sz="3600" b="0" i="0" u="none" strike="noStrike" kern="0" cap="none" spc="0" normalizeH="0" baseline="0" noProof="0" dirty="0">
                    <a:ln>
                      <a:noFill/>
                    </a:ln>
                    <a:solidFill>
                      <a:srgbClr val="000000"/>
                    </a:solidFill>
                    <a:effectLst/>
                    <a:uLnTx/>
                    <a:uFillTx/>
                    <a:latin typeface="Arial"/>
                    <a:cs typeface="Arial"/>
                    <a:sym typeface="Arial"/>
                  </a:rPr>
                  <a:t> of 50?</a:t>
                </a:r>
              </a:p>
            </p:txBody>
          </p:sp>
        </mc:Choice>
        <mc:Fallback xmlns="">
          <p:sp>
            <p:nvSpPr>
              <p:cNvPr id="2" name="TextBox 1">
                <a:extLst>
                  <a:ext uri="{FF2B5EF4-FFF2-40B4-BE49-F238E27FC236}">
                    <a16:creationId xmlns:a16="http://schemas.microsoft.com/office/drawing/2014/main" id="{6A2D64A0-9114-C212-224C-B3FDB67435FF}"/>
                  </a:ext>
                </a:extLst>
              </p:cNvPr>
              <p:cNvSpPr txBox="1">
                <a:spLocks noRot="1" noChangeAspect="1" noMove="1" noResize="1" noEditPoints="1" noAdjustHandles="1" noChangeArrowheads="1" noChangeShapeType="1" noTextEdit="1"/>
              </p:cNvSpPr>
              <p:nvPr/>
            </p:nvSpPr>
            <p:spPr>
              <a:xfrm>
                <a:off x="1027134" y="1200961"/>
                <a:ext cx="4036908" cy="879215"/>
              </a:xfrm>
              <a:prstGeom prst="rect">
                <a:avLst/>
              </a:prstGeom>
              <a:blipFill>
                <a:blip r:embed="rId4"/>
                <a:stretch>
                  <a:fillRect l="-4525" b="-11111"/>
                </a:stretch>
              </a:blipFill>
            </p:spPr>
            <p:txBody>
              <a:bodyPr/>
              <a:lstStyle/>
              <a:p>
                <a:r>
                  <a:rPr lang="en-GB">
                    <a:noFill/>
                  </a:rPr>
                  <a:t> </a:t>
                </a:r>
              </a:p>
            </p:txBody>
          </p:sp>
        </mc:Fallback>
      </mc:AlternateContent>
      <p:grpSp>
        <p:nvGrpSpPr>
          <p:cNvPr id="52" name="Group 51">
            <a:extLst>
              <a:ext uri="{FF2B5EF4-FFF2-40B4-BE49-F238E27FC236}">
                <a16:creationId xmlns:a16="http://schemas.microsoft.com/office/drawing/2014/main" id="{0A193638-A720-A8E7-0EA7-8022510A5632}"/>
              </a:ext>
            </a:extLst>
          </p:cNvPr>
          <p:cNvGrpSpPr/>
          <p:nvPr/>
        </p:nvGrpSpPr>
        <p:grpSpPr>
          <a:xfrm>
            <a:off x="1425461" y="3804871"/>
            <a:ext cx="5101970" cy="505011"/>
            <a:chOff x="1437686" y="3795361"/>
            <a:chExt cx="5101970" cy="505011"/>
          </a:xfrm>
        </p:grpSpPr>
        <p:grpSp>
          <p:nvGrpSpPr>
            <p:cNvPr id="3" name="Google Shape;402;p14">
              <a:extLst>
                <a:ext uri="{FF2B5EF4-FFF2-40B4-BE49-F238E27FC236}">
                  <a16:creationId xmlns:a16="http://schemas.microsoft.com/office/drawing/2014/main" id="{A35BBA54-78D6-ED6A-2974-AECF12233F32}"/>
                </a:ext>
              </a:extLst>
            </p:cNvPr>
            <p:cNvGrpSpPr/>
            <p:nvPr/>
          </p:nvGrpSpPr>
          <p:grpSpPr>
            <a:xfrm>
              <a:off x="1437686" y="3795369"/>
              <a:ext cx="1700658" cy="505003"/>
              <a:chOff x="827584" y="5451673"/>
              <a:chExt cx="1296144" cy="354256"/>
            </a:xfrm>
          </p:grpSpPr>
          <p:sp>
            <p:nvSpPr>
              <p:cNvPr id="5" name="Google Shape;403;p14">
                <a:extLst>
                  <a:ext uri="{FF2B5EF4-FFF2-40B4-BE49-F238E27FC236}">
                    <a16:creationId xmlns:a16="http://schemas.microsoft.com/office/drawing/2014/main" id="{77E573F5-2655-C9D4-0C50-6EEE66644D62}"/>
                  </a:ext>
                </a:extLst>
              </p:cNvPr>
              <p:cNvSpPr/>
              <p:nvPr/>
            </p:nvSpPr>
            <p:spPr>
              <a:xfrm>
                <a:off x="827584" y="5451673"/>
                <a:ext cx="648072" cy="354256"/>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8" name="Google Shape;404;p14">
                <a:extLst>
                  <a:ext uri="{FF2B5EF4-FFF2-40B4-BE49-F238E27FC236}">
                    <a16:creationId xmlns:a16="http://schemas.microsoft.com/office/drawing/2014/main" id="{D89FD201-6E18-44C4-058F-F52591DB43E3}"/>
                  </a:ext>
                </a:extLst>
              </p:cNvPr>
              <p:cNvSpPr/>
              <p:nvPr/>
            </p:nvSpPr>
            <p:spPr>
              <a:xfrm>
                <a:off x="1475656" y="5451673"/>
                <a:ext cx="648072" cy="354256"/>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grpSp>
        <p:sp>
          <p:nvSpPr>
            <p:cNvPr id="9" name="Google Shape;405;p14">
              <a:extLst>
                <a:ext uri="{FF2B5EF4-FFF2-40B4-BE49-F238E27FC236}">
                  <a16:creationId xmlns:a16="http://schemas.microsoft.com/office/drawing/2014/main" id="{18C8A516-BF01-B7CD-D249-F2936D11E5EA}"/>
                </a:ext>
              </a:extLst>
            </p:cNvPr>
            <p:cNvSpPr/>
            <p:nvPr/>
          </p:nvSpPr>
          <p:spPr>
            <a:xfrm>
              <a:off x="3138343" y="3795361"/>
              <a:ext cx="850328" cy="505011"/>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16" name="Google Shape;406;p14">
              <a:extLst>
                <a:ext uri="{FF2B5EF4-FFF2-40B4-BE49-F238E27FC236}">
                  <a16:creationId xmlns:a16="http://schemas.microsoft.com/office/drawing/2014/main" id="{8750C526-EBE5-BBAA-EFA2-F4E87DF0F6CC}"/>
                </a:ext>
              </a:extLst>
            </p:cNvPr>
            <p:cNvSpPr/>
            <p:nvPr/>
          </p:nvSpPr>
          <p:spPr>
            <a:xfrm>
              <a:off x="3988671" y="3795362"/>
              <a:ext cx="850328" cy="505010"/>
            </a:xfrm>
            <a:prstGeom prst="rect">
              <a:avLst/>
            </a:prstGeom>
            <a:solidFill>
              <a:schemeClr val="accent2">
                <a:lumMod val="20000"/>
                <a:lumOff val="80000"/>
              </a:schemeClr>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22" name="Google Shape;407;p14">
              <a:extLst>
                <a:ext uri="{FF2B5EF4-FFF2-40B4-BE49-F238E27FC236}">
                  <a16:creationId xmlns:a16="http://schemas.microsoft.com/office/drawing/2014/main" id="{DD3665F6-78BF-5755-BC6A-1852B107972D}"/>
                </a:ext>
              </a:extLst>
            </p:cNvPr>
            <p:cNvSpPr/>
            <p:nvPr/>
          </p:nvSpPr>
          <p:spPr>
            <a:xfrm>
              <a:off x="4838999" y="3795361"/>
              <a:ext cx="850328" cy="505011"/>
            </a:xfrm>
            <a:prstGeom prst="rect">
              <a:avLst/>
            </a:prstGeom>
            <a:solidFill>
              <a:srgbClr val="FBE5D6"/>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27" name="Google Shape;408;p14">
              <a:extLst>
                <a:ext uri="{FF2B5EF4-FFF2-40B4-BE49-F238E27FC236}">
                  <a16:creationId xmlns:a16="http://schemas.microsoft.com/office/drawing/2014/main" id="{6456E634-1A5C-1819-2FC4-772F43145232}"/>
                </a:ext>
              </a:extLst>
            </p:cNvPr>
            <p:cNvSpPr/>
            <p:nvPr/>
          </p:nvSpPr>
          <p:spPr>
            <a:xfrm>
              <a:off x="5689328" y="3795361"/>
              <a:ext cx="850328" cy="505011"/>
            </a:xfrm>
            <a:prstGeom prst="rect">
              <a:avLst/>
            </a:prstGeom>
            <a:solidFill>
              <a:srgbClr val="FBE5D6"/>
            </a:solidFill>
            <a:ln w="1905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grpSp>
      <p:sp>
        <p:nvSpPr>
          <p:cNvPr id="28" name="Google Shape;409;p14">
            <a:extLst>
              <a:ext uri="{FF2B5EF4-FFF2-40B4-BE49-F238E27FC236}">
                <a16:creationId xmlns:a16="http://schemas.microsoft.com/office/drawing/2014/main" id="{31F76AF3-B332-F5BD-185B-865F84761D13}"/>
              </a:ext>
            </a:extLst>
          </p:cNvPr>
          <p:cNvSpPr/>
          <p:nvPr/>
        </p:nvSpPr>
        <p:spPr>
          <a:xfrm rot="-5400000">
            <a:off x="5507057" y="520412"/>
            <a:ext cx="231175" cy="8394366"/>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29" name="Google Shape;410;p14">
            <a:extLst>
              <a:ext uri="{FF2B5EF4-FFF2-40B4-BE49-F238E27FC236}">
                <a16:creationId xmlns:a16="http://schemas.microsoft.com/office/drawing/2014/main" id="{A6F04A53-0C00-0A0D-FA12-C99AECC5F263}"/>
              </a:ext>
            </a:extLst>
          </p:cNvPr>
          <p:cNvSpPr/>
          <p:nvPr/>
        </p:nvSpPr>
        <p:spPr>
          <a:xfrm rot="5400000">
            <a:off x="3877398" y="901753"/>
            <a:ext cx="222544" cy="5126418"/>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9" name="TextBox 38">
            <a:extLst>
              <a:ext uri="{FF2B5EF4-FFF2-40B4-BE49-F238E27FC236}">
                <a16:creationId xmlns:a16="http://schemas.microsoft.com/office/drawing/2014/main" id="{4617EA57-DFED-E2B8-6125-3A2BB7A411AD}"/>
              </a:ext>
            </a:extLst>
          </p:cNvPr>
          <p:cNvSpPr txBox="1"/>
          <p:nvPr/>
        </p:nvSpPr>
        <p:spPr>
          <a:xfrm>
            <a:off x="1719315" y="3885149"/>
            <a:ext cx="6724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0" name="TextBox 39">
            <a:extLst>
              <a:ext uri="{FF2B5EF4-FFF2-40B4-BE49-F238E27FC236}">
                <a16:creationId xmlns:a16="http://schemas.microsoft.com/office/drawing/2014/main" id="{B9BCA187-0DF6-D8DD-1546-6AC494A61B55}"/>
              </a:ext>
            </a:extLst>
          </p:cNvPr>
          <p:cNvSpPr txBox="1"/>
          <p:nvPr/>
        </p:nvSpPr>
        <p:spPr>
          <a:xfrm>
            <a:off x="2554867" y="3867761"/>
            <a:ext cx="6724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1" name="TextBox 40">
            <a:extLst>
              <a:ext uri="{FF2B5EF4-FFF2-40B4-BE49-F238E27FC236}">
                <a16:creationId xmlns:a16="http://schemas.microsoft.com/office/drawing/2014/main" id="{71BEF2DC-7245-35DB-7600-C041C9D4E22F}"/>
              </a:ext>
            </a:extLst>
          </p:cNvPr>
          <p:cNvSpPr txBox="1"/>
          <p:nvPr/>
        </p:nvSpPr>
        <p:spPr>
          <a:xfrm>
            <a:off x="3390418" y="3879907"/>
            <a:ext cx="6724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2" name="TextBox 41">
            <a:extLst>
              <a:ext uri="{FF2B5EF4-FFF2-40B4-BE49-F238E27FC236}">
                <a16:creationId xmlns:a16="http://schemas.microsoft.com/office/drawing/2014/main" id="{EBF0DF71-A5FF-AAFD-2690-3E8C65AF3D99}"/>
              </a:ext>
            </a:extLst>
          </p:cNvPr>
          <p:cNvSpPr txBox="1"/>
          <p:nvPr/>
        </p:nvSpPr>
        <p:spPr>
          <a:xfrm>
            <a:off x="4207790" y="3863200"/>
            <a:ext cx="6724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4" name="TextBox 43">
            <a:extLst>
              <a:ext uri="{FF2B5EF4-FFF2-40B4-BE49-F238E27FC236}">
                <a16:creationId xmlns:a16="http://schemas.microsoft.com/office/drawing/2014/main" id="{13D25A50-3C89-FC52-DDD0-808EADF2D428}"/>
              </a:ext>
            </a:extLst>
          </p:cNvPr>
          <p:cNvSpPr txBox="1"/>
          <p:nvPr/>
        </p:nvSpPr>
        <p:spPr>
          <a:xfrm>
            <a:off x="5041440" y="3897851"/>
            <a:ext cx="6724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5" name="TextBox 44">
            <a:extLst>
              <a:ext uri="{FF2B5EF4-FFF2-40B4-BE49-F238E27FC236}">
                <a16:creationId xmlns:a16="http://schemas.microsoft.com/office/drawing/2014/main" id="{50F2C61F-8155-23D0-00BA-8E036E9D5D2D}"/>
              </a:ext>
            </a:extLst>
          </p:cNvPr>
          <p:cNvSpPr txBox="1"/>
          <p:nvPr/>
        </p:nvSpPr>
        <p:spPr>
          <a:xfrm>
            <a:off x="5905534" y="3894954"/>
            <a:ext cx="6724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6" name="TextBox 45">
            <a:extLst>
              <a:ext uri="{FF2B5EF4-FFF2-40B4-BE49-F238E27FC236}">
                <a16:creationId xmlns:a16="http://schemas.microsoft.com/office/drawing/2014/main" id="{D0B8DDFB-C37C-A885-8704-1B129B6E2625}"/>
              </a:ext>
            </a:extLst>
          </p:cNvPr>
          <p:cNvSpPr txBox="1"/>
          <p:nvPr/>
        </p:nvSpPr>
        <p:spPr>
          <a:xfrm>
            <a:off x="6769628" y="3894954"/>
            <a:ext cx="59825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7" name="TextBox 46">
            <a:extLst>
              <a:ext uri="{FF2B5EF4-FFF2-40B4-BE49-F238E27FC236}">
                <a16:creationId xmlns:a16="http://schemas.microsoft.com/office/drawing/2014/main" id="{0CF94CF4-2775-F597-120C-1BDCBA5FA6F0}"/>
              </a:ext>
            </a:extLst>
          </p:cNvPr>
          <p:cNvSpPr txBox="1"/>
          <p:nvPr/>
        </p:nvSpPr>
        <p:spPr>
          <a:xfrm>
            <a:off x="7635079" y="3894954"/>
            <a:ext cx="42186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8" name="TextBox 47">
            <a:extLst>
              <a:ext uri="{FF2B5EF4-FFF2-40B4-BE49-F238E27FC236}">
                <a16:creationId xmlns:a16="http://schemas.microsoft.com/office/drawing/2014/main" id="{90AF6F79-040F-B61D-1077-1CFAF8076C33}"/>
              </a:ext>
            </a:extLst>
          </p:cNvPr>
          <p:cNvSpPr txBox="1"/>
          <p:nvPr/>
        </p:nvSpPr>
        <p:spPr>
          <a:xfrm>
            <a:off x="8477369" y="3879907"/>
            <a:ext cx="43119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49" name="TextBox 48">
            <a:extLst>
              <a:ext uri="{FF2B5EF4-FFF2-40B4-BE49-F238E27FC236}">
                <a16:creationId xmlns:a16="http://schemas.microsoft.com/office/drawing/2014/main" id="{6C26B062-1ADC-B012-B3A7-78FCA0FDB1EE}"/>
              </a:ext>
            </a:extLst>
          </p:cNvPr>
          <p:cNvSpPr txBox="1"/>
          <p:nvPr/>
        </p:nvSpPr>
        <p:spPr>
          <a:xfrm>
            <a:off x="9280952" y="3894954"/>
            <a:ext cx="6724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a:cs typeface="Arial"/>
                <a:sym typeface="Arial"/>
              </a:rPr>
              <a:t>5</a:t>
            </a:r>
            <a:endParaRPr kumimoji="0" lang="en-GB" sz="1800" b="0" i="0" u="none" strike="noStrike" kern="0" cap="none" spc="0" normalizeH="0" baseline="0" noProof="0" dirty="0">
              <a:ln>
                <a:noFill/>
              </a:ln>
              <a:solidFill>
                <a:srgbClr val="000000"/>
              </a:solidFill>
              <a:effectLst/>
              <a:uLnTx/>
              <a:uFillTx/>
              <a:latin typeface="Arial"/>
              <a:cs typeface="Arial"/>
              <a:sym typeface="Arial"/>
            </a:endParaRPr>
          </a:p>
        </p:txBody>
      </p:sp>
      <p:sp>
        <p:nvSpPr>
          <p:cNvPr id="50" name="Google Shape;317;p11">
            <a:extLst>
              <a:ext uri="{FF2B5EF4-FFF2-40B4-BE49-F238E27FC236}">
                <a16:creationId xmlns:a16="http://schemas.microsoft.com/office/drawing/2014/main" id="{C24C366C-E7F1-A704-46CC-12B17C7EC548}"/>
              </a:ext>
            </a:extLst>
          </p:cNvPr>
          <p:cNvSpPr txBox="1"/>
          <p:nvPr/>
        </p:nvSpPr>
        <p:spPr>
          <a:xfrm>
            <a:off x="5295858" y="4863511"/>
            <a:ext cx="772925" cy="523180"/>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Calibri"/>
              </a:rPr>
              <a:t>50</a:t>
            </a:r>
            <a:endParaRPr kumimoji="0" sz="14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p:txBody>
      </p:sp>
      <p:graphicFrame>
        <p:nvGraphicFramePr>
          <p:cNvPr id="51" name="Table 51">
            <a:extLst>
              <a:ext uri="{FF2B5EF4-FFF2-40B4-BE49-F238E27FC236}">
                <a16:creationId xmlns:a16="http://schemas.microsoft.com/office/drawing/2014/main" id="{4D22DB98-27D8-03B8-D83C-4CC3EDCDDEF5}"/>
              </a:ext>
            </a:extLst>
          </p:cNvPr>
          <p:cNvGraphicFramePr>
            <a:graphicFrameLocks noGrp="1"/>
          </p:cNvGraphicFramePr>
          <p:nvPr>
            <p:extLst>
              <p:ext uri="{D42A27DB-BD31-4B8C-83A1-F6EECF244321}">
                <p14:modId xmlns:p14="http://schemas.microsoft.com/office/powerpoint/2010/main" val="3927434525"/>
              </p:ext>
            </p:extLst>
          </p:nvPr>
        </p:nvGraphicFramePr>
        <p:xfrm>
          <a:off x="1436016" y="3804859"/>
          <a:ext cx="8466300" cy="519139"/>
        </p:xfrm>
        <a:graphic>
          <a:graphicData uri="http://schemas.openxmlformats.org/drawingml/2006/table">
            <a:tbl>
              <a:tblPr firstRow="1" bandRow="1">
                <a:tableStyleId>{5940675A-B579-460E-94D1-54222C63F5DA}</a:tableStyleId>
              </a:tblPr>
              <a:tblGrid>
                <a:gridCol w="846630">
                  <a:extLst>
                    <a:ext uri="{9D8B030D-6E8A-4147-A177-3AD203B41FA5}">
                      <a16:colId xmlns:a16="http://schemas.microsoft.com/office/drawing/2014/main" val="1510512062"/>
                    </a:ext>
                  </a:extLst>
                </a:gridCol>
                <a:gridCol w="846630">
                  <a:extLst>
                    <a:ext uri="{9D8B030D-6E8A-4147-A177-3AD203B41FA5}">
                      <a16:colId xmlns:a16="http://schemas.microsoft.com/office/drawing/2014/main" val="871189457"/>
                    </a:ext>
                  </a:extLst>
                </a:gridCol>
                <a:gridCol w="846630">
                  <a:extLst>
                    <a:ext uri="{9D8B030D-6E8A-4147-A177-3AD203B41FA5}">
                      <a16:colId xmlns:a16="http://schemas.microsoft.com/office/drawing/2014/main" val="805326009"/>
                    </a:ext>
                  </a:extLst>
                </a:gridCol>
                <a:gridCol w="846630">
                  <a:extLst>
                    <a:ext uri="{9D8B030D-6E8A-4147-A177-3AD203B41FA5}">
                      <a16:colId xmlns:a16="http://schemas.microsoft.com/office/drawing/2014/main" val="2184725"/>
                    </a:ext>
                  </a:extLst>
                </a:gridCol>
                <a:gridCol w="846630">
                  <a:extLst>
                    <a:ext uri="{9D8B030D-6E8A-4147-A177-3AD203B41FA5}">
                      <a16:colId xmlns:a16="http://schemas.microsoft.com/office/drawing/2014/main" val="3470247111"/>
                    </a:ext>
                  </a:extLst>
                </a:gridCol>
                <a:gridCol w="846630">
                  <a:extLst>
                    <a:ext uri="{9D8B030D-6E8A-4147-A177-3AD203B41FA5}">
                      <a16:colId xmlns:a16="http://schemas.microsoft.com/office/drawing/2014/main" val="3207764464"/>
                    </a:ext>
                  </a:extLst>
                </a:gridCol>
                <a:gridCol w="846630">
                  <a:extLst>
                    <a:ext uri="{9D8B030D-6E8A-4147-A177-3AD203B41FA5}">
                      <a16:colId xmlns:a16="http://schemas.microsoft.com/office/drawing/2014/main" val="2588677280"/>
                    </a:ext>
                  </a:extLst>
                </a:gridCol>
                <a:gridCol w="846630">
                  <a:extLst>
                    <a:ext uri="{9D8B030D-6E8A-4147-A177-3AD203B41FA5}">
                      <a16:colId xmlns:a16="http://schemas.microsoft.com/office/drawing/2014/main" val="3525109919"/>
                    </a:ext>
                  </a:extLst>
                </a:gridCol>
                <a:gridCol w="846630">
                  <a:extLst>
                    <a:ext uri="{9D8B030D-6E8A-4147-A177-3AD203B41FA5}">
                      <a16:colId xmlns:a16="http://schemas.microsoft.com/office/drawing/2014/main" val="2793427363"/>
                    </a:ext>
                  </a:extLst>
                </a:gridCol>
                <a:gridCol w="846630">
                  <a:extLst>
                    <a:ext uri="{9D8B030D-6E8A-4147-A177-3AD203B41FA5}">
                      <a16:colId xmlns:a16="http://schemas.microsoft.com/office/drawing/2014/main" val="1493943958"/>
                    </a:ext>
                  </a:extLst>
                </a:gridCol>
              </a:tblGrid>
              <a:tr h="519139">
                <a:tc>
                  <a:txBody>
                    <a:bodyPr/>
                    <a:lstStyle/>
                    <a:p>
                      <a:endParaRPr lang="en-GB"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lang="en-GB"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lang="en-GB"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lang="en-GB"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lang="en-GB"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lang="en-GB"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lang="en-GB"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lang="en-GB"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lang="en-GB"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lang="en-GB" dirty="0"/>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8054499"/>
                  </a:ext>
                </a:extLst>
              </a:tr>
            </a:tbl>
          </a:graphicData>
        </a:graphic>
      </p:graphicFrame>
      <mc:AlternateContent xmlns:mc="http://schemas.openxmlformats.org/markup-compatibility/2006" xmlns:a14="http://schemas.microsoft.com/office/drawing/2010/main">
        <mc:Choice Requires="a14">
          <p:sp>
            <p:nvSpPr>
              <p:cNvPr id="54" name="TextBox 53">
                <a:extLst>
                  <a:ext uri="{FF2B5EF4-FFF2-40B4-BE49-F238E27FC236}">
                    <a16:creationId xmlns:a16="http://schemas.microsoft.com/office/drawing/2014/main" id="{A7AB8B4E-DBAE-E3A9-13F7-9B04C9052D51}"/>
                  </a:ext>
                </a:extLst>
              </p:cNvPr>
              <p:cNvSpPr txBox="1"/>
              <p:nvPr/>
            </p:nvSpPr>
            <p:spPr>
              <a:xfrm>
                <a:off x="3601238" y="2432295"/>
                <a:ext cx="606552" cy="791820"/>
              </a:xfrm>
              <a:prstGeom prst="rect">
                <a:avLst/>
              </a:prstGeom>
              <a:noFill/>
            </p:spPr>
            <p:txBody>
              <a:bodyPr wrap="square">
                <a:spAutoFit/>
              </a:bodyPr>
              <a:lstStyle/>
              <a:p>
                <a14:m>
                  <m:oMath xmlns:m="http://schemas.openxmlformats.org/officeDocument/2006/math">
                    <m:f>
                      <m:fPr>
                        <m:ctrlPr>
                          <a:rPr kumimoji="0" lang="en-GB" sz="3200" b="0" i="1" u="none" strike="noStrike" kern="0" cap="none" spc="0" normalizeH="0" baseline="0" noProof="0" smtClean="0">
                            <a:ln>
                              <a:noFill/>
                            </a:ln>
                            <a:solidFill>
                              <a:srgbClr val="000000"/>
                            </a:solidFill>
                            <a:effectLst/>
                            <a:uLnTx/>
                            <a:uFillTx/>
                            <a:latin typeface="Cambria Math" panose="02040503050406030204" pitchFamily="18" charset="0"/>
                            <a:sym typeface="Arial"/>
                          </a:rPr>
                        </m:ctrlPr>
                      </m:fPr>
                      <m:num>
                        <m:r>
                          <a:rPr kumimoji="0" lang="en-US" sz="3200" b="0" i="1" u="none" strike="noStrike" kern="0" cap="none" spc="0" normalizeH="0" baseline="0" noProof="0" smtClean="0">
                            <a:ln>
                              <a:noFill/>
                            </a:ln>
                            <a:solidFill>
                              <a:srgbClr val="000000"/>
                            </a:solidFill>
                            <a:effectLst/>
                            <a:uLnTx/>
                            <a:uFillTx/>
                            <a:latin typeface="Cambria Math" panose="02040503050406030204" pitchFamily="18" charset="0"/>
                            <a:sym typeface="Arial"/>
                          </a:rPr>
                          <m:t>6</m:t>
                        </m:r>
                      </m:num>
                      <m:den>
                        <m:r>
                          <a:rPr kumimoji="0" lang="en-US" sz="3200" b="0" i="1" u="none" strike="noStrike" kern="0" cap="none" spc="0" normalizeH="0" baseline="0" noProof="0" smtClean="0">
                            <a:ln>
                              <a:noFill/>
                            </a:ln>
                            <a:solidFill>
                              <a:srgbClr val="000000"/>
                            </a:solidFill>
                            <a:effectLst/>
                            <a:uLnTx/>
                            <a:uFillTx/>
                            <a:latin typeface="Cambria Math" panose="02040503050406030204" pitchFamily="18" charset="0"/>
                            <a:sym typeface="Arial"/>
                          </a:rPr>
                          <m:t>10</m:t>
                        </m:r>
                      </m:den>
                    </m:f>
                  </m:oMath>
                </a14:m>
                <a:r>
                  <a:rPr kumimoji="0" lang="en-GB" sz="3200" b="0" i="0" u="none" strike="noStrike" kern="0" cap="none" spc="0" normalizeH="0" baseline="0" noProof="0" dirty="0">
                    <a:ln>
                      <a:noFill/>
                    </a:ln>
                    <a:solidFill>
                      <a:srgbClr val="000000"/>
                    </a:solidFill>
                    <a:effectLst/>
                    <a:uLnTx/>
                    <a:uFillTx/>
                    <a:sym typeface="Arial"/>
                  </a:rPr>
                  <a:t> </a:t>
                </a:r>
                <a:endParaRPr lang="en-GB" sz="3200" dirty="0"/>
              </a:p>
            </p:txBody>
          </p:sp>
        </mc:Choice>
        <mc:Fallback xmlns="">
          <p:sp>
            <p:nvSpPr>
              <p:cNvPr id="54" name="TextBox 53">
                <a:extLst>
                  <a:ext uri="{FF2B5EF4-FFF2-40B4-BE49-F238E27FC236}">
                    <a16:creationId xmlns:a16="http://schemas.microsoft.com/office/drawing/2014/main" id="{A7AB8B4E-DBAE-E3A9-13F7-9B04C9052D51}"/>
                  </a:ext>
                </a:extLst>
              </p:cNvPr>
              <p:cNvSpPr txBox="1">
                <a:spLocks noRot="1" noChangeAspect="1" noMove="1" noResize="1" noEditPoints="1" noAdjustHandles="1" noChangeArrowheads="1" noChangeShapeType="1" noTextEdit="1"/>
              </p:cNvSpPr>
              <p:nvPr/>
            </p:nvSpPr>
            <p:spPr>
              <a:xfrm>
                <a:off x="3601238" y="2432295"/>
                <a:ext cx="606552" cy="791820"/>
              </a:xfrm>
              <a:prstGeom prst="rect">
                <a:avLst/>
              </a:prstGeom>
              <a:blipFill>
                <a:blip r:embed="rId5"/>
                <a:stretch>
                  <a:fillRect/>
                </a:stretch>
              </a:blipFill>
            </p:spPr>
            <p:txBody>
              <a:bodyPr/>
              <a:lstStyle/>
              <a:p>
                <a:r>
                  <a:rPr lang="en-GB">
                    <a:noFill/>
                  </a:rPr>
                  <a:t> </a:t>
                </a:r>
              </a:p>
            </p:txBody>
          </p:sp>
        </mc:Fallback>
      </mc:AlternateContent>
    </p:spTree>
    <p:extLst>
      <p:ext uri="{BB962C8B-B14F-4D97-AF65-F5344CB8AC3E}">
        <p14:creationId xmlns:p14="http://schemas.microsoft.com/office/powerpoint/2010/main" val="3033621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52"/>
                                        </p:tgtEl>
                                        <p:attrNameLst>
                                          <p:attrName>style.visibility</p:attrName>
                                        </p:attrNameLst>
                                      </p:cBhvr>
                                      <p:to>
                                        <p:strVal val="visible"/>
                                      </p:to>
                                    </p:set>
                                    <p:animEffect transition="in" filter="fade">
                                      <p:cBhvr>
                                        <p:cTn id="37" dur="1000"/>
                                        <p:tgtEl>
                                          <p:spTgt spid="52"/>
                                        </p:tgtEl>
                                      </p:cBhvr>
                                    </p:animEffect>
                                    <p:anim calcmode="lin" valueType="num">
                                      <p:cBhvr>
                                        <p:cTn id="38" dur="1000" fill="hold"/>
                                        <p:tgtEl>
                                          <p:spTgt spid="52"/>
                                        </p:tgtEl>
                                        <p:attrNameLst>
                                          <p:attrName>ppt_x</p:attrName>
                                        </p:attrNameLst>
                                      </p:cBhvr>
                                      <p:tavLst>
                                        <p:tav tm="0">
                                          <p:val>
                                            <p:strVal val="#ppt_x"/>
                                          </p:val>
                                        </p:tav>
                                        <p:tav tm="100000">
                                          <p:val>
                                            <p:strVal val="#ppt_x"/>
                                          </p:val>
                                        </p:tav>
                                      </p:tavLst>
                                    </p:anim>
                                    <p:anim calcmode="lin" valueType="num">
                                      <p:cBhvr>
                                        <p:cTn id="39" dur="1000" fill="hold"/>
                                        <p:tgtEl>
                                          <p:spTgt spid="52"/>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29"/>
                                        </p:tgtEl>
                                        <p:attrNameLst>
                                          <p:attrName>style.visibility</p:attrName>
                                        </p:attrNameLst>
                                      </p:cBhvr>
                                      <p:to>
                                        <p:strVal val="visible"/>
                                      </p:to>
                                    </p:set>
                                    <p:animEffect transition="in" filter="fade">
                                      <p:cBhvr>
                                        <p:cTn id="44" dur="1000"/>
                                        <p:tgtEl>
                                          <p:spTgt spid="29"/>
                                        </p:tgtEl>
                                      </p:cBhvr>
                                    </p:animEffect>
                                    <p:anim calcmode="lin" valueType="num">
                                      <p:cBhvr>
                                        <p:cTn id="45" dur="1000" fill="hold"/>
                                        <p:tgtEl>
                                          <p:spTgt spid="29"/>
                                        </p:tgtEl>
                                        <p:attrNameLst>
                                          <p:attrName>ppt_x</p:attrName>
                                        </p:attrNameLst>
                                      </p:cBhvr>
                                      <p:tavLst>
                                        <p:tav tm="0">
                                          <p:val>
                                            <p:strVal val="#ppt_x"/>
                                          </p:val>
                                        </p:tav>
                                        <p:tav tm="100000">
                                          <p:val>
                                            <p:strVal val="#ppt_x"/>
                                          </p:val>
                                        </p:tav>
                                      </p:tavLst>
                                    </p:anim>
                                    <p:anim calcmode="lin" valueType="num">
                                      <p:cBhvr>
                                        <p:cTn id="46" dur="1000" fill="hold"/>
                                        <p:tgtEl>
                                          <p:spTgt spid="29"/>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28"/>
                                        </p:tgtEl>
                                        <p:attrNameLst>
                                          <p:attrName>style.visibility</p:attrName>
                                        </p:attrNameLst>
                                      </p:cBhvr>
                                      <p:to>
                                        <p:strVal val="visible"/>
                                      </p:to>
                                    </p:set>
                                    <p:animEffect transition="in" filter="fade">
                                      <p:cBhvr>
                                        <p:cTn id="49" dur="1000"/>
                                        <p:tgtEl>
                                          <p:spTgt spid="28"/>
                                        </p:tgtEl>
                                      </p:cBhvr>
                                    </p:animEffect>
                                    <p:anim calcmode="lin" valueType="num">
                                      <p:cBhvr>
                                        <p:cTn id="50" dur="1000" fill="hold"/>
                                        <p:tgtEl>
                                          <p:spTgt spid="28"/>
                                        </p:tgtEl>
                                        <p:attrNameLst>
                                          <p:attrName>ppt_x</p:attrName>
                                        </p:attrNameLst>
                                      </p:cBhvr>
                                      <p:tavLst>
                                        <p:tav tm="0">
                                          <p:val>
                                            <p:strVal val="#ppt_x"/>
                                          </p:val>
                                        </p:tav>
                                        <p:tav tm="100000">
                                          <p:val>
                                            <p:strVal val="#ppt_x"/>
                                          </p:val>
                                        </p:tav>
                                      </p:tavLst>
                                    </p:anim>
                                    <p:anim calcmode="lin" valueType="num">
                                      <p:cBhvr>
                                        <p:cTn id="51"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54"/>
                                        </p:tgtEl>
                                        <p:attrNameLst>
                                          <p:attrName>style.visibility</p:attrName>
                                        </p:attrNameLst>
                                      </p:cBhvr>
                                      <p:to>
                                        <p:strVal val="visible"/>
                                      </p:to>
                                    </p:set>
                                    <p:animEffect transition="in" filter="fade">
                                      <p:cBhvr>
                                        <p:cTn id="56" dur="500"/>
                                        <p:tgtEl>
                                          <p:spTgt spid="54"/>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50"/>
                                        </p:tgtEl>
                                        <p:attrNameLst>
                                          <p:attrName>style.visibility</p:attrName>
                                        </p:attrNameLst>
                                      </p:cBhvr>
                                      <p:to>
                                        <p:strVal val="visible"/>
                                      </p:to>
                                    </p:set>
                                    <p:animEffect transition="in" filter="fade">
                                      <p:cBhvr>
                                        <p:cTn id="59" dur="500"/>
                                        <p:tgtEl>
                                          <p:spTgt spid="50"/>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26"/>
                                        </p:tgtEl>
                                        <p:attrNameLst>
                                          <p:attrName>style.visibility</p:attrName>
                                        </p:attrNameLst>
                                      </p:cBhvr>
                                      <p:to>
                                        <p:strVal val="visible"/>
                                      </p:to>
                                    </p:set>
                                    <p:animEffect transition="in" filter="barn(inVertical)">
                                      <p:cBhvr>
                                        <p:cTn id="64"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30" grpId="0" animBg="1"/>
      <p:bldP spid="28" grpId="0" animBg="1"/>
      <p:bldP spid="29" grpId="0" animBg="1"/>
      <p:bldP spid="39" grpId="0"/>
      <p:bldP spid="40" grpId="0"/>
      <p:bldP spid="41" grpId="0"/>
      <p:bldP spid="42" grpId="0"/>
      <p:bldP spid="44" grpId="0"/>
      <p:bldP spid="45" grpId="0"/>
      <p:bldP spid="46" grpId="0"/>
      <p:bldP spid="47" grpId="0"/>
      <p:bldP spid="48" grpId="0"/>
      <p:bldP spid="49" grpId="0"/>
      <p:bldP spid="50" grpId="0"/>
      <p:bldP spid="5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5" name="Title 4">
            <a:extLst>
              <a:ext uri="{FF2B5EF4-FFF2-40B4-BE49-F238E27FC236}">
                <a16:creationId xmlns:a16="http://schemas.microsoft.com/office/drawing/2014/main" id="{E01751E6-DE9D-C81A-46B4-6109247502D3}"/>
              </a:ext>
            </a:extLst>
          </p:cNvPr>
          <p:cNvSpPr>
            <a:spLocks noGrp="1"/>
          </p:cNvSpPr>
          <p:nvPr>
            <p:ph type="title"/>
          </p:nvPr>
        </p:nvSpPr>
        <p:spPr>
          <a:xfrm>
            <a:off x="838200" y="365126"/>
            <a:ext cx="10515600" cy="584736"/>
          </a:xfrm>
        </p:spPr>
        <p:txBody>
          <a:bodyPr/>
          <a:lstStyle/>
          <a:p>
            <a:r>
              <a:rPr lang="en-GB" dirty="0"/>
              <a:t>Rusty the robot cake</a:t>
            </a:r>
          </a:p>
        </p:txBody>
      </p:sp>
      <p:sp>
        <p:nvSpPr>
          <p:cNvPr id="286" name="Google Shape;286;p8"/>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11</a:t>
            </a:fld>
            <a:endParaRPr/>
          </a:p>
        </p:txBody>
      </p:sp>
      <p:sp>
        <p:nvSpPr>
          <p:cNvPr id="287" name="Google Shape;287;p8"/>
          <p:cNvSpPr txBox="1"/>
          <p:nvPr/>
        </p:nvSpPr>
        <p:spPr>
          <a:xfrm>
            <a:off x="564811" y="1308308"/>
            <a:ext cx="10850700"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t>The Rusty the robot cake</a:t>
            </a:r>
            <a:r>
              <a:rPr lang="en-GB" sz="2800" dirty="0">
                <a:solidFill>
                  <a:srgbClr val="000000"/>
                </a:solidFill>
                <a:latin typeface="Arial"/>
                <a:ea typeface="Arial"/>
                <a:cs typeface="Arial"/>
                <a:sym typeface="Arial"/>
              </a:rPr>
              <a:t> has 50 servings. </a:t>
            </a:r>
            <a:endParaRPr sz="2800" dirty="0">
              <a:solidFill>
                <a:schemeClr val="dk1"/>
              </a:solidFill>
              <a:latin typeface="Arial"/>
              <a:ea typeface="Arial"/>
              <a:cs typeface="Arial"/>
              <a:sym typeface="Arial"/>
            </a:endParaRPr>
          </a:p>
        </p:txBody>
      </p:sp>
      <p:pic>
        <p:nvPicPr>
          <p:cNvPr id="8" name="Picture 7" descr="A rectangular purple cake with a 'rusty the robot' image on it, shown divided into fifty equal pieces.">
            <a:extLst>
              <a:ext uri="{FF2B5EF4-FFF2-40B4-BE49-F238E27FC236}">
                <a16:creationId xmlns:a16="http://schemas.microsoft.com/office/drawing/2014/main" id="{E3BE9466-447B-2F68-2AB3-BD2BA006B874}"/>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790893" y="2017406"/>
            <a:ext cx="6610213" cy="3291579"/>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5" name="Title 4">
            <a:extLst>
              <a:ext uri="{FF2B5EF4-FFF2-40B4-BE49-F238E27FC236}">
                <a16:creationId xmlns:a16="http://schemas.microsoft.com/office/drawing/2014/main" id="{CE7877E5-FE6A-C02A-0E93-49C5145484B0}"/>
              </a:ext>
            </a:extLst>
          </p:cNvPr>
          <p:cNvSpPr>
            <a:spLocks noGrp="1"/>
          </p:cNvSpPr>
          <p:nvPr>
            <p:ph type="title"/>
          </p:nvPr>
        </p:nvSpPr>
        <p:spPr/>
        <p:txBody>
          <a:bodyPr/>
          <a:lstStyle/>
          <a:p>
            <a:r>
              <a:rPr lang="en-GB" dirty="0"/>
              <a:t>Rusty the robot cake activity</a:t>
            </a:r>
          </a:p>
        </p:txBody>
      </p:sp>
      <p:sp>
        <p:nvSpPr>
          <p:cNvPr id="295" name="Google Shape;295;p9"/>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12</a:t>
            </a:fld>
            <a:endParaRPr/>
          </a:p>
        </p:txBody>
      </p:sp>
      <p:sp>
        <p:nvSpPr>
          <p:cNvPr id="296" name="Google Shape;296;p9"/>
          <p:cNvSpPr txBox="1"/>
          <p:nvPr/>
        </p:nvSpPr>
        <p:spPr>
          <a:xfrm>
            <a:off x="564811" y="1308308"/>
            <a:ext cx="10850700" cy="95406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rgbClr val="000000"/>
                </a:solidFill>
                <a:latin typeface="Arial"/>
                <a:ea typeface="Arial"/>
                <a:cs typeface="Arial"/>
                <a:sym typeface="Arial"/>
              </a:rPr>
              <a:t>The college café orders one </a:t>
            </a:r>
            <a:r>
              <a:rPr lang="en-GB" sz="2800" dirty="0"/>
              <a:t>Rusty the robot</a:t>
            </a:r>
            <a:r>
              <a:rPr lang="en-GB" sz="2800" dirty="0">
                <a:solidFill>
                  <a:srgbClr val="000000"/>
                </a:solidFill>
                <a:latin typeface="Arial"/>
                <a:ea typeface="Arial"/>
                <a:cs typeface="Arial"/>
                <a:sym typeface="Arial"/>
              </a:rPr>
              <a:t> </a:t>
            </a:r>
            <a:r>
              <a:rPr lang="en-GB" sz="2800" dirty="0"/>
              <a:t>c</a:t>
            </a:r>
            <a:r>
              <a:rPr lang="en-GB" sz="2800" dirty="0">
                <a:solidFill>
                  <a:srgbClr val="000000"/>
                </a:solidFill>
                <a:latin typeface="Arial"/>
                <a:ea typeface="Arial"/>
                <a:cs typeface="Arial"/>
                <a:sym typeface="Arial"/>
              </a:rPr>
              <a:t>ake every day and records their sales on the Rusty the robot </a:t>
            </a:r>
            <a:r>
              <a:rPr lang="en-GB" sz="2800" dirty="0"/>
              <a:t>c</a:t>
            </a:r>
            <a:r>
              <a:rPr lang="en-GB" sz="2800" dirty="0">
                <a:solidFill>
                  <a:srgbClr val="000000"/>
                </a:solidFill>
                <a:latin typeface="Arial"/>
                <a:ea typeface="Arial"/>
                <a:cs typeface="Arial"/>
                <a:sym typeface="Arial"/>
              </a:rPr>
              <a:t>ake handout. </a:t>
            </a:r>
            <a:endParaRPr sz="2800" dirty="0">
              <a:solidFill>
                <a:schemeClr val="dk1"/>
              </a:solidFill>
              <a:latin typeface="Arial"/>
              <a:ea typeface="Arial"/>
              <a:cs typeface="Arial"/>
              <a:sym typeface="Arial"/>
            </a:endParaRPr>
          </a:p>
        </p:txBody>
      </p:sp>
      <p:sp>
        <p:nvSpPr>
          <p:cNvPr id="298" name="Google Shape;298;p9"/>
          <p:cNvSpPr txBox="1"/>
          <p:nvPr/>
        </p:nvSpPr>
        <p:spPr>
          <a:xfrm>
            <a:off x="564811" y="2828968"/>
            <a:ext cx="4457722" cy="320084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800" dirty="0">
                <a:solidFill>
                  <a:schemeClr val="dk1"/>
                </a:solidFill>
              </a:rPr>
              <a:t>Work out the fraction of the whole cake sold each day.</a:t>
            </a:r>
          </a:p>
          <a:p>
            <a:pPr marL="0" lvl="0" indent="0" algn="l" rtl="0">
              <a:spcBef>
                <a:spcPts val="0"/>
              </a:spcBef>
              <a:spcAft>
                <a:spcPts val="0"/>
              </a:spcAft>
              <a:buNone/>
            </a:pPr>
            <a:endParaRPr lang="en-GB" sz="2800" dirty="0">
              <a:solidFill>
                <a:schemeClr val="dk1"/>
              </a:solidFill>
            </a:endParaRPr>
          </a:p>
          <a:p>
            <a:pPr marL="0" lvl="0" indent="0" algn="l" rtl="0">
              <a:spcBef>
                <a:spcPts val="0"/>
              </a:spcBef>
              <a:spcAft>
                <a:spcPts val="0"/>
              </a:spcAft>
              <a:buNone/>
            </a:pPr>
            <a:r>
              <a:rPr lang="en-US" sz="2800" dirty="0">
                <a:effectLst/>
                <a:latin typeface="Arial" panose="020B0604020202020204" pitchFamily="34" charset="0"/>
                <a:ea typeface="Calibri" panose="020F0502020204030204" pitchFamily="34" charset="0"/>
                <a:cs typeface="Times New Roman" panose="02020603050405020304" pitchFamily="18" charset="0"/>
              </a:rPr>
              <a:t>What is the value of the cake sold each day if the whole cake costs £20?</a:t>
            </a:r>
            <a:endParaRPr lang="en-GB" sz="2800" dirty="0">
              <a:solidFill>
                <a:schemeClr val="dk1"/>
              </a:solidFill>
            </a:endParaRPr>
          </a:p>
          <a:p>
            <a:pPr marL="0" lvl="0" indent="0" algn="l" rtl="0">
              <a:spcBef>
                <a:spcPts val="0"/>
              </a:spcBef>
              <a:spcAft>
                <a:spcPts val="0"/>
              </a:spcAft>
              <a:buNone/>
            </a:pPr>
            <a:endParaRPr lang="en-GB" sz="2800" dirty="0">
              <a:solidFill>
                <a:schemeClr val="dk1"/>
              </a:solidFill>
            </a:endParaRPr>
          </a:p>
        </p:txBody>
      </p:sp>
      <p:grpSp>
        <p:nvGrpSpPr>
          <p:cNvPr id="2" name="Google Shape;333;p12" descr="Worksheet available icon">
            <a:extLst>
              <a:ext uri="{FF2B5EF4-FFF2-40B4-BE49-F238E27FC236}">
                <a16:creationId xmlns:a16="http://schemas.microsoft.com/office/drawing/2014/main" id="{5D6558D6-EDC8-E36F-3FFD-7054D14894E7}"/>
              </a:ext>
            </a:extLst>
          </p:cNvPr>
          <p:cNvGrpSpPr/>
          <p:nvPr/>
        </p:nvGrpSpPr>
        <p:grpSpPr>
          <a:xfrm>
            <a:off x="9495879" y="211521"/>
            <a:ext cx="2102384" cy="753403"/>
            <a:chOff x="9495879" y="211521"/>
            <a:chExt cx="2102384" cy="753403"/>
          </a:xfrm>
        </p:grpSpPr>
        <p:pic>
          <p:nvPicPr>
            <p:cNvPr id="4" name="Google Shape;334;p12" descr="Document">
              <a:extLst>
                <a:ext uri="{FF2B5EF4-FFF2-40B4-BE49-F238E27FC236}">
                  <a16:creationId xmlns:a16="http://schemas.microsoft.com/office/drawing/2014/main" id="{725B0D7B-880B-2AE7-4709-435B8500BFBC}"/>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0844860" y="211521"/>
              <a:ext cx="753403" cy="753403"/>
            </a:xfrm>
            <a:prstGeom prst="rect">
              <a:avLst/>
            </a:prstGeom>
            <a:noFill/>
            <a:ln>
              <a:noFill/>
            </a:ln>
          </p:spPr>
        </p:pic>
        <p:sp>
          <p:nvSpPr>
            <p:cNvPr id="6" name="Google Shape;335;p12">
              <a:extLst>
                <a:ext uri="{FF2B5EF4-FFF2-40B4-BE49-F238E27FC236}">
                  <a16:creationId xmlns:a16="http://schemas.microsoft.com/office/drawing/2014/main" id="{E92D6DF5-D46C-2667-C6FF-EC60B4C15479}"/>
                </a:ext>
              </a:extLst>
            </p:cNvPr>
            <p:cNvSpPr txBox="1"/>
            <p:nvPr/>
          </p:nvSpPr>
          <p:spPr>
            <a:xfrm>
              <a:off x="9495879" y="228785"/>
              <a:ext cx="2091590" cy="707886"/>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dirty="0">
                  <a:solidFill>
                    <a:schemeClr val="dk1"/>
                  </a:solidFill>
                  <a:latin typeface="Arial"/>
                  <a:ea typeface="Arial"/>
                  <a:cs typeface="Arial"/>
                  <a:sym typeface="Arial"/>
                </a:rPr>
                <a:t>Handout</a:t>
              </a:r>
              <a:br>
                <a:rPr lang="en-GB" sz="2000" b="1" dirty="0">
                  <a:solidFill>
                    <a:schemeClr val="dk1"/>
                  </a:solidFill>
                  <a:latin typeface="Arial"/>
                  <a:ea typeface="Arial"/>
                  <a:cs typeface="Arial"/>
                  <a:sym typeface="Arial"/>
                </a:rPr>
              </a:br>
              <a:r>
                <a:rPr lang="en-GB" sz="2000" b="1" dirty="0">
                  <a:solidFill>
                    <a:schemeClr val="dk1"/>
                  </a:solidFill>
                  <a:latin typeface="Arial"/>
                  <a:ea typeface="Arial"/>
                  <a:cs typeface="Arial"/>
                  <a:sym typeface="Arial"/>
                </a:rPr>
                <a:t>available</a:t>
              </a:r>
              <a:endParaRPr dirty="0"/>
            </a:p>
          </p:txBody>
        </p:sp>
      </p:grpSp>
      <p:pic>
        <p:nvPicPr>
          <p:cNvPr id="3" name="Picture 2">
            <a:extLst>
              <a:ext uri="{FF2B5EF4-FFF2-40B4-BE49-F238E27FC236}">
                <a16:creationId xmlns:a16="http://schemas.microsoft.com/office/drawing/2014/main" id="{88BBF3BB-6B22-68B1-CA38-DF6D1B4C8A5E}"/>
              </a:ext>
            </a:extLst>
          </p:cNvPr>
          <p:cNvPicPr>
            <a:picLocks noChangeAspect="1"/>
          </p:cNvPicPr>
          <p:nvPr/>
        </p:nvPicPr>
        <p:blipFill>
          <a:blip r:embed="rId4"/>
          <a:stretch>
            <a:fillRect/>
          </a:stretch>
        </p:blipFill>
        <p:spPr>
          <a:xfrm>
            <a:off x="6176873" y="2413669"/>
            <a:ext cx="4364801" cy="361614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sp>
        <p:nvSpPr>
          <p:cNvPr id="303" name="Google Shape;303;p10"/>
          <p:cNvSpPr txBox="1">
            <a:spLocks noGrp="1"/>
          </p:cNvSpPr>
          <p:nvPr>
            <p:ph type="title"/>
          </p:nvPr>
        </p:nvSpPr>
        <p:spPr>
          <a:xfrm>
            <a:off x="838200" y="365126"/>
            <a:ext cx="10515600" cy="76961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4400"/>
              <a:buFont typeface="Arial"/>
              <a:buNone/>
            </a:pPr>
            <a:r>
              <a:rPr lang="en-GB" dirty="0"/>
              <a:t>Answers</a:t>
            </a:r>
          </a:p>
        </p:txBody>
      </p:sp>
      <p:sp>
        <p:nvSpPr>
          <p:cNvPr id="3" name="Google Shape;176;p2">
            <a:extLst>
              <a:ext uri="{FF2B5EF4-FFF2-40B4-BE49-F238E27FC236}">
                <a16:creationId xmlns:a16="http://schemas.microsoft.com/office/drawing/2014/main" id="{21674ED7-1A10-F747-AEFE-EA679DEF594E}"/>
              </a:ext>
            </a:extLst>
          </p:cNvPr>
          <p:cNvSpPr txBox="1">
            <a:spLocks noGrp="1"/>
          </p:cNvSpPr>
          <p:nvPr>
            <p:ph type="sldNum" sz="quarter"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13</a:t>
            </a:fld>
            <a:endParaRPr/>
          </a:p>
        </p:txBody>
      </p:sp>
      <mc:AlternateContent xmlns:mc="http://schemas.openxmlformats.org/markup-compatibility/2006" xmlns:a14="http://schemas.microsoft.com/office/drawing/2010/main">
        <mc:Choice Requires="a14">
          <p:graphicFrame>
            <p:nvGraphicFramePr>
              <p:cNvPr id="2" name="Table 1">
                <a:extLst>
                  <a:ext uri="{FF2B5EF4-FFF2-40B4-BE49-F238E27FC236}">
                    <a16:creationId xmlns:a16="http://schemas.microsoft.com/office/drawing/2014/main" id="{44505C3E-74CC-4636-8A81-6E12ADEABD47}"/>
                  </a:ext>
                </a:extLst>
              </p:cNvPr>
              <p:cNvGraphicFramePr>
                <a:graphicFrameLocks noGrp="1"/>
              </p:cNvGraphicFramePr>
              <p:nvPr>
                <p:extLst>
                  <p:ext uri="{D42A27DB-BD31-4B8C-83A1-F6EECF244321}">
                    <p14:modId xmlns:p14="http://schemas.microsoft.com/office/powerpoint/2010/main" val="3353621237"/>
                  </p:ext>
                </p:extLst>
              </p:nvPr>
            </p:nvGraphicFramePr>
            <p:xfrm>
              <a:off x="838200" y="1134739"/>
              <a:ext cx="10515600" cy="5130137"/>
            </p:xfrm>
            <a:graphic>
              <a:graphicData uri="http://schemas.openxmlformats.org/drawingml/2006/table">
                <a:tbl>
                  <a:tblPr>
                    <a:tableStyleId>{292EED29-3C1B-4DA0-A15D-4177A9910511}</a:tableStyleId>
                  </a:tblPr>
                  <a:tblGrid>
                    <a:gridCol w="10515600">
                      <a:extLst>
                        <a:ext uri="{9D8B030D-6E8A-4147-A177-3AD203B41FA5}">
                          <a16:colId xmlns:a16="http://schemas.microsoft.com/office/drawing/2014/main" val="1853532185"/>
                        </a:ext>
                      </a:extLst>
                    </a:gridCol>
                  </a:tblGrid>
                  <a:tr h="5130137">
                    <a:tc>
                      <a:txBody>
                        <a:bodyPr/>
                        <a:lstStyle/>
                        <a:p>
                          <a:pPr algn="l">
                            <a:lnSpc>
                              <a:spcPct val="150000"/>
                            </a:lnSpc>
                          </a:pPr>
                          <a:r>
                            <a:rPr lang="en-GB" sz="2600" b="1" dirty="0">
                              <a:effectLst/>
                              <a:latin typeface="Arial" panose="020B0604020202020204" pitchFamily="34" charset="0"/>
                              <a:cs typeface="Arial" panose="020B0604020202020204" pitchFamily="34" charset="0"/>
                            </a:rPr>
                            <a:t>Monday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dirty="0" smtClean="0">
                                      <a:effectLst/>
                                      <a:latin typeface="Cambria Math" panose="02040503050406030204" pitchFamily="18" charset="0"/>
                                      <a:ea typeface="Cambria Math" panose="02040503050406030204" pitchFamily="18" charset="0"/>
                                      <a:cs typeface="Arial" panose="020B0604020202020204" pitchFamily="34" charset="0"/>
                                    </a:rPr>
                                  </m:ctrlPr>
                                </m:fPr>
                                <m:num>
                                  <m:r>
                                    <a:rPr lang="en-GB" sz="2600" b="0" i="1" dirty="0" smtClean="0">
                                      <a:effectLst/>
                                      <a:latin typeface="Cambria Math" panose="02040503050406030204" pitchFamily="18" charset="0"/>
                                      <a:ea typeface="Cambria Math" panose="02040503050406030204" pitchFamily="18" charset="0"/>
                                      <a:cs typeface="Arial" panose="020B0604020202020204" pitchFamily="34" charset="0"/>
                                    </a:rPr>
                                    <m:t>22</m:t>
                                  </m:r>
                                </m:num>
                                <m:den>
                                  <m:r>
                                    <a:rPr lang="en-GB" sz="2600" b="0" i="1" dirty="0" smtClean="0">
                                      <a:effectLst/>
                                      <a:latin typeface="Cambria Math" panose="02040503050406030204" pitchFamily="18" charset="0"/>
                                      <a:ea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dirty="0" smtClean="0">
                                      <a:effectLst/>
                                      <a:latin typeface="Cambria Math" panose="02040503050406030204" pitchFamily="18" charset="0"/>
                                      <a:cs typeface="Arial" panose="020B0604020202020204" pitchFamily="34" charset="0"/>
                                    </a:rPr>
                                  </m:ctrlPr>
                                </m:fPr>
                                <m:num>
                                  <m:r>
                                    <a:rPr lang="en-GB" sz="2600" b="0" i="1" dirty="0" smtClean="0">
                                      <a:effectLst/>
                                      <a:latin typeface="Cambria Math" panose="02040503050406030204" pitchFamily="18" charset="0"/>
                                      <a:cs typeface="Arial" panose="020B0604020202020204" pitchFamily="34" charset="0"/>
                                    </a:rPr>
                                    <m:t>22</m:t>
                                  </m:r>
                                </m:num>
                                <m:den>
                                  <m:r>
                                    <a:rPr lang="en-GB" sz="2600" b="0" i="1" dirty="0"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£8.80</a:t>
                          </a:r>
                        </a:p>
                        <a:p>
                          <a:pPr algn="l">
                            <a:lnSpc>
                              <a:spcPct val="150000"/>
                            </a:lnSpc>
                          </a:pPr>
                          <a:r>
                            <a:rPr lang="en-GB" sz="2600" b="1" dirty="0">
                              <a:effectLst/>
                              <a:latin typeface="Arial" panose="020B0604020202020204" pitchFamily="34" charset="0"/>
                              <a:cs typeface="Arial" panose="020B0604020202020204" pitchFamily="34" charset="0"/>
                            </a:rPr>
                            <a:t>Tuesday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24</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24</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£9.60</a:t>
                          </a:r>
                        </a:p>
                        <a:p>
                          <a:pPr algn="l">
                            <a:lnSpc>
                              <a:spcPct val="150000"/>
                            </a:lnSpc>
                          </a:pPr>
                          <a:r>
                            <a:rPr lang="en-GB" sz="2600" b="1" dirty="0">
                              <a:effectLst/>
                              <a:latin typeface="Arial" panose="020B0604020202020204" pitchFamily="34" charset="0"/>
                              <a:cs typeface="Arial" panose="020B0604020202020204" pitchFamily="34" charset="0"/>
                            </a:rPr>
                            <a:t>Wednesday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30</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30</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£12.00</a:t>
                          </a:r>
                        </a:p>
                        <a:p>
                          <a:pPr algn="l">
                            <a:lnSpc>
                              <a:spcPct val="150000"/>
                            </a:lnSpc>
                          </a:pPr>
                          <a:r>
                            <a:rPr lang="en-GB" sz="2600" b="1" dirty="0">
                              <a:effectLst/>
                              <a:latin typeface="Arial" panose="020B0604020202020204" pitchFamily="34" charset="0"/>
                              <a:cs typeface="Arial" panose="020B0604020202020204" pitchFamily="34" charset="0"/>
                            </a:rPr>
                            <a:t>Thursday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 32</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32</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£12.80</a:t>
                          </a:r>
                        </a:p>
                        <a:p>
                          <a:pPr algn="l">
                            <a:lnSpc>
                              <a:spcPct val="150000"/>
                            </a:lnSpc>
                          </a:pPr>
                          <a:r>
                            <a:rPr lang="en-GB" sz="2600" b="1" dirty="0">
                              <a:effectLst/>
                              <a:latin typeface="Arial" panose="020B0604020202020204" pitchFamily="34" charset="0"/>
                              <a:cs typeface="Arial" panose="020B0604020202020204" pitchFamily="34" charset="0"/>
                            </a:rPr>
                            <a:t>Friday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36</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36</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£14.40</a:t>
                          </a:r>
                        </a:p>
                        <a:p>
                          <a:pPr algn="l">
                            <a:lnSpc>
                              <a:spcPct val="150000"/>
                            </a:lnSpc>
                          </a:pPr>
                          <a:r>
                            <a:rPr lang="en-GB" sz="2600" b="1" dirty="0">
                              <a:effectLst/>
                              <a:latin typeface="Arial" panose="020B0604020202020204" pitchFamily="34" charset="0"/>
                              <a:cs typeface="Arial" panose="020B0604020202020204" pitchFamily="34" charset="0"/>
                            </a:rPr>
                            <a:t>Saturday</a:t>
                          </a:r>
                          <a:r>
                            <a:rPr lang="en-GB" sz="2600" dirty="0">
                              <a:effectLst/>
                              <a:latin typeface="Arial" panose="020B0604020202020204" pitchFamily="34" charset="0"/>
                              <a:cs typeface="Arial" panose="020B0604020202020204" pitchFamily="34" charset="0"/>
                            </a:rPr>
                            <a:t> fraction sold </a:t>
                          </a:r>
                          <a14:m>
                            <m:oMath xmlns:m="http://schemas.openxmlformats.org/officeDocument/2006/math">
                              <m:f>
                                <m:fPr>
                                  <m:ctrlPr>
                                    <a:rPr lang="en-GB" sz="2600" i="1" dirty="0" smtClean="0">
                                      <a:effectLst/>
                                      <a:latin typeface="Cambria Math" panose="02040503050406030204" pitchFamily="18" charset="0"/>
                                      <a:cs typeface="Arial" panose="020B0604020202020204" pitchFamily="34" charset="0"/>
                                    </a:rPr>
                                  </m:ctrlPr>
                                </m:fPr>
                                <m:num>
                                  <m:r>
                                    <a:rPr lang="en-GB" sz="2600" b="0" i="1" dirty="0" smtClean="0">
                                      <a:effectLst/>
                                      <a:latin typeface="Cambria Math" panose="02040503050406030204" pitchFamily="18" charset="0"/>
                                      <a:cs typeface="Arial" panose="020B0604020202020204" pitchFamily="34" charset="0"/>
                                    </a:rPr>
                                    <m:t>40</m:t>
                                  </m:r>
                                </m:num>
                                <m:den>
                                  <m:r>
                                    <a:rPr lang="en-GB" sz="2600" b="0" i="1" dirty="0"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value is </a:t>
                          </a:r>
                          <a14:m>
                            <m:oMath xmlns:m="http://schemas.openxmlformats.org/officeDocument/2006/math">
                              <m:f>
                                <m:fPr>
                                  <m:ctrlPr>
                                    <a:rPr lang="en-GB" sz="2600" i="1" smtClean="0">
                                      <a:effectLst/>
                                      <a:latin typeface="Cambria Math" panose="02040503050406030204" pitchFamily="18" charset="0"/>
                                      <a:cs typeface="Arial" panose="020B0604020202020204" pitchFamily="34" charset="0"/>
                                    </a:rPr>
                                  </m:ctrlPr>
                                </m:fPr>
                                <m:num>
                                  <m:r>
                                    <a:rPr lang="en-GB" sz="2600" b="0" i="1" smtClean="0">
                                      <a:effectLst/>
                                      <a:latin typeface="Cambria Math" panose="02040503050406030204" pitchFamily="18" charset="0"/>
                                      <a:cs typeface="Arial" panose="020B0604020202020204" pitchFamily="34" charset="0"/>
                                    </a:rPr>
                                    <m:t>40</m:t>
                                  </m:r>
                                </m:num>
                                <m:den>
                                  <m:r>
                                    <a:rPr lang="en-GB" sz="2600" b="0" i="1" smtClean="0">
                                      <a:effectLst/>
                                      <a:latin typeface="Cambria Math" panose="02040503050406030204" pitchFamily="18" charset="0"/>
                                      <a:cs typeface="Arial" panose="020B0604020202020204" pitchFamily="34" charset="0"/>
                                    </a:rPr>
                                    <m:t>50</m:t>
                                  </m:r>
                                </m:den>
                              </m:f>
                            </m:oMath>
                          </a14:m>
                          <a:r>
                            <a:rPr lang="en-GB" sz="2600" dirty="0">
                              <a:effectLst/>
                              <a:latin typeface="Arial" panose="020B0604020202020204" pitchFamily="34" charset="0"/>
                              <a:cs typeface="Arial" panose="020B0604020202020204" pitchFamily="34" charset="0"/>
                            </a:rPr>
                            <a:t> × 20 = £16.00 </a:t>
                          </a:r>
                        </a:p>
                      </a:txBody>
                      <a:tcPr marL="114300" marR="114300" marT="0" marB="0"/>
                    </a:tc>
                    <a:extLst>
                      <a:ext uri="{0D108BD9-81ED-4DB2-BD59-A6C34878D82A}">
                        <a16:rowId xmlns:a16="http://schemas.microsoft.com/office/drawing/2014/main" val="2722804521"/>
                      </a:ext>
                    </a:extLst>
                  </a:tr>
                </a:tbl>
              </a:graphicData>
            </a:graphic>
          </p:graphicFrame>
        </mc:Choice>
        <mc:Fallback xmlns="">
          <p:graphicFrame>
            <p:nvGraphicFramePr>
              <p:cNvPr id="2" name="Table 1">
                <a:extLst>
                  <a:ext uri="{FF2B5EF4-FFF2-40B4-BE49-F238E27FC236}">
                    <a16:creationId xmlns:a16="http://schemas.microsoft.com/office/drawing/2014/main" id="{44505C3E-74CC-4636-8A81-6E12ADEABD47}"/>
                  </a:ext>
                </a:extLst>
              </p:cNvPr>
              <p:cNvGraphicFramePr>
                <a:graphicFrameLocks noGrp="1"/>
              </p:cNvGraphicFramePr>
              <p:nvPr>
                <p:extLst>
                  <p:ext uri="{D42A27DB-BD31-4B8C-83A1-F6EECF244321}">
                    <p14:modId xmlns:p14="http://schemas.microsoft.com/office/powerpoint/2010/main" val="3353621237"/>
                  </p:ext>
                </p:extLst>
              </p:nvPr>
            </p:nvGraphicFramePr>
            <p:xfrm>
              <a:off x="838200" y="1134739"/>
              <a:ext cx="10515600" cy="5130137"/>
            </p:xfrm>
            <a:graphic>
              <a:graphicData uri="http://schemas.openxmlformats.org/drawingml/2006/table">
                <a:tbl>
                  <a:tblPr>
                    <a:tableStyleId>{292EED29-3C1B-4DA0-A15D-4177A9910511}</a:tableStyleId>
                  </a:tblPr>
                  <a:tblGrid>
                    <a:gridCol w="10515600">
                      <a:extLst>
                        <a:ext uri="{9D8B030D-6E8A-4147-A177-3AD203B41FA5}">
                          <a16:colId xmlns:a16="http://schemas.microsoft.com/office/drawing/2014/main" val="1853532185"/>
                        </a:ext>
                      </a:extLst>
                    </a:gridCol>
                  </a:tblGrid>
                  <a:tr h="5130137">
                    <a:tc>
                      <a:txBody>
                        <a:bodyPr/>
                        <a:lstStyle/>
                        <a:p>
                          <a:endParaRPr lang="en-US"/>
                        </a:p>
                      </a:txBody>
                      <a:tcPr marL="114300" marR="114300" marT="0" marB="0">
                        <a:blipFill>
                          <a:blip r:embed="rId3"/>
                          <a:stretch>
                            <a:fillRect l="-58" t="-119" r="-116" b="-238"/>
                          </a:stretch>
                        </a:blipFill>
                      </a:tcPr>
                    </a:tc>
                    <a:extLst>
                      <a:ext uri="{0D108BD9-81ED-4DB2-BD59-A6C34878D82A}">
                        <a16:rowId xmlns:a16="http://schemas.microsoft.com/office/drawing/2014/main" val="2722804521"/>
                      </a:ext>
                    </a:extLst>
                  </a:tr>
                </a:tbl>
              </a:graphicData>
            </a:graphic>
          </p:graphicFrame>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Google Shape;418;p15"/>
          <p:cNvSpPr txBox="1">
            <a:spLocks noGrp="1"/>
          </p:cNvSpPr>
          <p:nvPr>
            <p:ph type="title"/>
          </p:nvPr>
        </p:nvSpPr>
        <p:spPr>
          <a:xfrm>
            <a:off x="838200" y="365125"/>
            <a:ext cx="10515600" cy="70788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accent1"/>
              </a:buClr>
              <a:buSzPts val="3600"/>
              <a:buFont typeface="Arial"/>
              <a:buNone/>
            </a:pPr>
            <a:r>
              <a:rPr lang="en-GB" dirty="0"/>
              <a:t>     	Practice question 1</a:t>
            </a:r>
            <a:endParaRPr dirty="0"/>
          </a:p>
        </p:txBody>
      </p:sp>
      <p:sp>
        <p:nvSpPr>
          <p:cNvPr id="419" name="Google Shape;419;p15"/>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200" b="1" i="0" u="none" strike="noStrike" kern="0" cap="none" spc="0" normalizeH="0" baseline="0" noProof="0">
                <a:ln>
                  <a:noFill/>
                </a:ln>
                <a:solidFill>
                  <a:srgbClr val="000000"/>
                </a:solidFill>
                <a:effectLst/>
                <a:uLnTx/>
                <a:uFillTx/>
                <a:latin typeface="Arial" panose="020B0604020202020204" pitchFamily="34" charset="0"/>
                <a:cs typeface="Arial" panose="020B0604020202020204" pitchFamily="34" charset="0"/>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14</a:t>
            </a:fld>
            <a:endParaRPr kumimoji="0" sz="1200" b="1" i="0" u="none" strike="noStrike" kern="0" cap="none" spc="0" normalizeH="0" baseline="0" noProof="0">
              <a:ln>
                <a:noFill/>
              </a:ln>
              <a:solidFill>
                <a:srgbClr val="000000"/>
              </a:solidFill>
              <a:effectLst/>
              <a:uLnTx/>
              <a:uFillTx/>
              <a:latin typeface="Arial" panose="020B0604020202020204" pitchFamily="34" charset="0"/>
              <a:cs typeface="Arial" panose="020B0604020202020204" pitchFamily="34" charset="0"/>
              <a:sym typeface="Arial"/>
            </a:endParaRPr>
          </a:p>
        </p:txBody>
      </p:sp>
      <p:grpSp>
        <p:nvGrpSpPr>
          <p:cNvPr id="422" name="Google Shape;422;p15" descr="Worksheet available icon"/>
          <p:cNvGrpSpPr/>
          <p:nvPr/>
        </p:nvGrpSpPr>
        <p:grpSpPr>
          <a:xfrm>
            <a:off x="9495879" y="211521"/>
            <a:ext cx="2102384" cy="753403"/>
            <a:chOff x="9495879" y="211521"/>
            <a:chExt cx="2102384" cy="753403"/>
          </a:xfrm>
        </p:grpSpPr>
        <p:pic>
          <p:nvPicPr>
            <p:cNvPr id="423" name="Google Shape;423;p15" descr="Document"/>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0844860" y="211521"/>
              <a:ext cx="753403" cy="753403"/>
            </a:xfrm>
            <a:prstGeom prst="rect">
              <a:avLst/>
            </a:prstGeom>
            <a:noFill/>
            <a:ln>
              <a:noFill/>
            </a:ln>
          </p:spPr>
        </p:pic>
        <p:sp>
          <p:nvSpPr>
            <p:cNvPr id="424" name="Google Shape;424;p15"/>
            <p:cNvSpPr txBox="1"/>
            <p:nvPr/>
          </p:nvSpPr>
          <p:spPr>
            <a:xfrm>
              <a:off x="9495879" y="228785"/>
              <a:ext cx="2091590" cy="707886"/>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000" b="1" i="0" u="none" strike="noStrike" kern="0" cap="none" spc="0" normalizeH="0" baseline="0" noProof="0" dirty="0">
                  <a:ln>
                    <a:noFill/>
                  </a:ln>
                  <a:solidFill>
                    <a:prstClr val="black"/>
                  </a:solidFill>
                  <a:effectLst/>
                  <a:uLnTx/>
                  <a:uFillTx/>
                  <a:latin typeface="Arial"/>
                  <a:ea typeface="Arial"/>
                  <a:cs typeface="Arial"/>
                  <a:sym typeface="Arial"/>
                </a:rPr>
                <a:t>Worksheet</a:t>
              </a:r>
              <a:br>
                <a:rPr kumimoji="0" lang="en-GB" sz="2000" b="1" i="0" u="none" strike="noStrike" kern="0" cap="none" spc="0" normalizeH="0" baseline="0" noProof="0" dirty="0">
                  <a:ln>
                    <a:noFill/>
                  </a:ln>
                  <a:solidFill>
                    <a:prstClr val="black"/>
                  </a:solidFill>
                  <a:effectLst/>
                  <a:uLnTx/>
                  <a:uFillTx/>
                  <a:latin typeface="Arial"/>
                  <a:ea typeface="Arial"/>
                  <a:cs typeface="Arial"/>
                  <a:sym typeface="Arial"/>
                </a:rPr>
              </a:br>
              <a:r>
                <a:rPr kumimoji="0" lang="en-GB" sz="2000" b="1" i="0" u="none" strike="noStrike" kern="0" cap="none" spc="0" normalizeH="0" baseline="0" noProof="0" dirty="0">
                  <a:ln>
                    <a:noFill/>
                  </a:ln>
                  <a:solidFill>
                    <a:prstClr val="black"/>
                  </a:solidFill>
                  <a:effectLst/>
                  <a:uLnTx/>
                  <a:uFillTx/>
                  <a:latin typeface="Arial"/>
                  <a:ea typeface="Arial"/>
                  <a:cs typeface="Arial"/>
                  <a:sym typeface="Arial"/>
                </a:rPr>
                <a:t>available</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grpSp>
      <p:sp>
        <p:nvSpPr>
          <p:cNvPr id="8" name="Isosceles Triangle 7">
            <a:extLst>
              <a:ext uri="{FF2B5EF4-FFF2-40B4-BE49-F238E27FC236}">
                <a16:creationId xmlns:a16="http://schemas.microsoft.com/office/drawing/2014/main" id="{06EB2FB8-2CE7-E33B-5ACD-2CFCF6A30058}"/>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GB" sz="1400" b="0" i="0" u="none" strike="noStrike" kern="0" cap="none" spc="0" normalizeH="0" baseline="0" noProof="0">
              <a:ln>
                <a:noFill/>
              </a:ln>
              <a:solidFill>
                <a:prstClr val="white"/>
              </a:solidFill>
              <a:effectLst/>
              <a:uLnTx/>
              <a:uFillTx/>
              <a:latin typeface="Calibri"/>
              <a:ea typeface="+mn-ea"/>
              <a:cs typeface="+mn-cs"/>
              <a:sym typeface="Arial"/>
            </a:endParaRPr>
          </a:p>
        </p:txBody>
      </p:sp>
      <p:sp>
        <p:nvSpPr>
          <p:cNvPr id="3" name="TextBox 2">
            <a:extLst>
              <a:ext uri="{FF2B5EF4-FFF2-40B4-BE49-F238E27FC236}">
                <a16:creationId xmlns:a16="http://schemas.microsoft.com/office/drawing/2014/main" id="{B8D3DB7E-85B3-D6F1-BCD7-F84035BAFC54}"/>
              </a:ext>
            </a:extLst>
          </p:cNvPr>
          <p:cNvSpPr txBox="1"/>
          <p:nvPr/>
        </p:nvSpPr>
        <p:spPr>
          <a:xfrm>
            <a:off x="-252000" y="-54000"/>
            <a:ext cx="1942216" cy="769441"/>
          </a:xfrm>
          <a:prstGeom prst="rect">
            <a:avLst/>
          </a:prstGeom>
          <a:noFill/>
          <a:ln>
            <a:noFill/>
          </a:ln>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15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PRACTICE QUESTION</a:t>
            </a:r>
          </a:p>
        </p:txBody>
      </p:sp>
      <p:sp>
        <p:nvSpPr>
          <p:cNvPr id="4" name="Google Shape;426;p15">
            <a:extLst>
              <a:ext uri="{FF2B5EF4-FFF2-40B4-BE49-F238E27FC236}">
                <a16:creationId xmlns:a16="http://schemas.microsoft.com/office/drawing/2014/main" id="{43FC77D1-B5B5-09FA-6CF1-22CC48053633}"/>
              </a:ext>
            </a:extLst>
          </p:cNvPr>
          <p:cNvSpPr/>
          <p:nvPr/>
        </p:nvSpPr>
        <p:spPr>
          <a:xfrm>
            <a:off x="9198254" y="5132568"/>
            <a:ext cx="2117302" cy="971999"/>
          </a:xfrm>
          <a:prstGeom prst="roundRect">
            <a:avLst>
              <a:gd name="adj" fmla="val 16667"/>
            </a:avLst>
          </a:prstGeom>
          <a:noFill/>
          <a:ln w="12700" cap="flat" cmpd="sng">
            <a:solidFill>
              <a:srgbClr val="A5A5A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prstClr val="white"/>
              </a:solidFill>
              <a:effectLst/>
              <a:uLnTx/>
              <a:uFillTx/>
              <a:latin typeface="Calibri"/>
              <a:ea typeface="Calibri"/>
              <a:cs typeface="Calibri"/>
              <a:sym typeface="Calibri"/>
            </a:endParaRPr>
          </a:p>
        </p:txBody>
      </p:sp>
      <p:sp>
        <p:nvSpPr>
          <p:cNvPr id="5" name="Google Shape;427;p15">
            <a:extLst>
              <a:ext uri="{FF2B5EF4-FFF2-40B4-BE49-F238E27FC236}">
                <a16:creationId xmlns:a16="http://schemas.microsoft.com/office/drawing/2014/main" id="{C27C72ED-18C7-0356-E6DC-2B1D978B9F2B}"/>
              </a:ext>
            </a:extLst>
          </p:cNvPr>
          <p:cNvSpPr txBox="1"/>
          <p:nvPr/>
        </p:nvSpPr>
        <p:spPr>
          <a:xfrm>
            <a:off x="9420817" y="5473884"/>
            <a:ext cx="1688673" cy="461665"/>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400" b="0" i="0" u="none" strike="noStrike" kern="0" cap="none" spc="0" normalizeH="0" baseline="0" noProof="0" dirty="0">
                <a:ln>
                  <a:noFill/>
                </a:ln>
                <a:solidFill>
                  <a:prstClr val="black"/>
                </a:solidFill>
                <a:effectLst/>
                <a:uLnTx/>
                <a:uFillTx/>
                <a:latin typeface="Calibri"/>
                <a:ea typeface="Calibri"/>
                <a:cs typeface="Calibri"/>
                <a:sym typeface="Calibri"/>
              </a:rPr>
              <a:t>£63,000</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6" name="Google Shape;428;p15" descr="Pink rectangle covering the answer">
            <a:extLst>
              <a:ext uri="{FF2B5EF4-FFF2-40B4-BE49-F238E27FC236}">
                <a16:creationId xmlns:a16="http://schemas.microsoft.com/office/drawing/2014/main" id="{5A05BCC1-A1D2-C116-6D6C-EE34BC0607A6}"/>
              </a:ext>
            </a:extLst>
          </p:cNvPr>
          <p:cNvSpPr/>
          <p:nvPr/>
        </p:nvSpPr>
        <p:spPr>
          <a:xfrm>
            <a:off x="9372131" y="5257094"/>
            <a:ext cx="1769548" cy="722945"/>
          </a:xfrm>
          <a:prstGeom prst="rect">
            <a:avLst/>
          </a:prstGeom>
          <a:solidFill>
            <a:schemeClr val="accent1"/>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prstClr val="white"/>
              </a:solidFill>
              <a:effectLst/>
              <a:uLnTx/>
              <a:uFillTx/>
              <a:latin typeface="Calibri"/>
              <a:ea typeface="Calibri"/>
              <a:cs typeface="Calibri"/>
              <a:sym typeface="Calibri"/>
            </a:endParaRPr>
          </a:p>
        </p:txBody>
      </p:sp>
      <p:sp>
        <p:nvSpPr>
          <p:cNvPr id="7" name="Rectangle 6">
            <a:extLst>
              <a:ext uri="{FF2B5EF4-FFF2-40B4-BE49-F238E27FC236}">
                <a16:creationId xmlns:a16="http://schemas.microsoft.com/office/drawing/2014/main" id="{EE24F2D2-A0DC-F59A-25D8-FBDC82CE14B4}"/>
              </a:ext>
            </a:extLst>
          </p:cNvPr>
          <p:cNvSpPr/>
          <p:nvPr/>
        </p:nvSpPr>
        <p:spPr>
          <a:xfrm>
            <a:off x="1219199" y="1556616"/>
            <a:ext cx="8201617" cy="461665"/>
          </a:xfrm>
          <a:prstGeom prst="rect">
            <a:avLst/>
          </a:prstGeom>
        </p:spPr>
        <p:txBody>
          <a:bodyPr wrap="square">
            <a:spAutoFit/>
          </a:bodyPr>
          <a:lstStyle/>
          <a:p>
            <a:r>
              <a:rPr lang="en-US" sz="2400" dirty="0">
                <a:latin typeface="Arial" panose="020B0604020202020204" pitchFamily="34" charset="0"/>
                <a:cs typeface="Arial" panose="020B0604020202020204" pitchFamily="34" charset="0"/>
              </a:rPr>
              <a:t>A charity wants to collect eighty four thousand pounds.</a:t>
            </a:r>
          </a:p>
        </p:txBody>
      </p:sp>
      <p:sp>
        <p:nvSpPr>
          <p:cNvPr id="9" name="Rectangle 8">
            <a:extLst>
              <a:ext uri="{FF2B5EF4-FFF2-40B4-BE49-F238E27FC236}">
                <a16:creationId xmlns:a16="http://schemas.microsoft.com/office/drawing/2014/main" id="{0575708C-0EEE-C2FE-2008-861D5A9A7FD0}"/>
              </a:ext>
            </a:extLst>
          </p:cNvPr>
          <p:cNvSpPr/>
          <p:nvPr/>
        </p:nvSpPr>
        <p:spPr>
          <a:xfrm>
            <a:off x="1182263" y="2042451"/>
            <a:ext cx="6096000" cy="461665"/>
          </a:xfrm>
          <a:prstGeom prst="rect">
            <a:avLst/>
          </a:prstGeom>
        </p:spPr>
        <p:txBody>
          <a:bodyPr>
            <a:spAutoFit/>
          </a:bodyPr>
          <a:lstStyle/>
          <a:p>
            <a:r>
              <a:rPr lang="en-US" sz="2400" dirty="0">
                <a:latin typeface="Arial" panose="020B0604020202020204" pitchFamily="34" charset="0"/>
                <a:cs typeface="Arial" panose="020B0604020202020204" pitchFamily="34" charset="0"/>
              </a:rPr>
              <a:t>A charity worker says</a:t>
            </a:r>
          </a:p>
        </p:txBody>
      </p:sp>
      <p:sp>
        <p:nvSpPr>
          <p:cNvPr id="10" name="Rectangle 9">
            <a:extLst>
              <a:ext uri="{FF2B5EF4-FFF2-40B4-BE49-F238E27FC236}">
                <a16:creationId xmlns:a16="http://schemas.microsoft.com/office/drawing/2014/main" id="{C693D84F-971B-7147-269A-812AB138DEA5}"/>
              </a:ext>
            </a:extLst>
          </p:cNvPr>
          <p:cNvSpPr/>
          <p:nvPr/>
        </p:nvSpPr>
        <p:spPr>
          <a:xfrm>
            <a:off x="3502947" y="3374800"/>
            <a:ext cx="6762206" cy="830997"/>
          </a:xfrm>
          <a:prstGeom prst="rect">
            <a:avLst/>
          </a:prstGeom>
        </p:spPr>
        <p:txBody>
          <a:bodyPr wrap="square">
            <a:spAutoFit/>
          </a:bodyPr>
          <a:lstStyle/>
          <a:p>
            <a:r>
              <a:rPr lang="en-US" sz="2400" dirty="0">
                <a:latin typeface="Arial" panose="020B0604020202020204" pitchFamily="34" charset="0"/>
                <a:cs typeface="Arial" panose="020B0604020202020204" pitchFamily="34" charset="0"/>
              </a:rPr>
              <a:t>We have collected     of the eighty-four thousand pounds.</a:t>
            </a: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29F6ED7E-32C1-EABE-79B9-7BE48500CFDE}"/>
                  </a:ext>
                </a:extLst>
              </p:cNvPr>
              <p:cNvSpPr txBox="1"/>
              <p:nvPr/>
            </p:nvSpPr>
            <p:spPr>
              <a:xfrm>
                <a:off x="6096000" y="3334726"/>
                <a:ext cx="499018" cy="713272"/>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3</m:t>
                          </m:r>
                        </m:num>
                        <m:den>
                          <m:r>
                            <a:rPr lang="en-US" sz="2400" b="0" i="1" smtClean="0">
                              <a:latin typeface="Cambria Math" panose="02040503050406030204" pitchFamily="18" charset="0"/>
                            </a:rPr>
                            <m:t>4</m:t>
                          </m:r>
                        </m:den>
                      </m:f>
                    </m:oMath>
                  </m:oMathPara>
                </a14:m>
                <a:endParaRPr lang="en-US" sz="2400" dirty="0">
                  <a:latin typeface="Arial" panose="020B0604020202020204" pitchFamily="34" charset="0"/>
                  <a:cs typeface="Arial" panose="020B0604020202020204" pitchFamily="34" charset="0"/>
                </a:endParaRPr>
              </a:p>
            </p:txBody>
          </p:sp>
        </mc:Choice>
        <mc:Fallback xmlns="">
          <p:sp>
            <p:nvSpPr>
              <p:cNvPr id="11" name="TextBox 10">
                <a:extLst>
                  <a:ext uri="{FF2B5EF4-FFF2-40B4-BE49-F238E27FC236}">
                    <a16:creationId xmlns:a16="http://schemas.microsoft.com/office/drawing/2014/main" id="{29F6ED7E-32C1-EABE-79B9-7BE48500CFDE}"/>
                  </a:ext>
                </a:extLst>
              </p:cNvPr>
              <p:cNvSpPr txBox="1">
                <a:spLocks noRot="1" noChangeAspect="1" noMove="1" noResize="1" noEditPoints="1" noAdjustHandles="1" noChangeArrowheads="1" noChangeShapeType="1" noTextEdit="1"/>
              </p:cNvSpPr>
              <p:nvPr/>
            </p:nvSpPr>
            <p:spPr>
              <a:xfrm>
                <a:off x="6096000" y="3334726"/>
                <a:ext cx="499018" cy="713272"/>
              </a:xfrm>
              <a:prstGeom prst="rect">
                <a:avLst/>
              </a:prstGeom>
              <a:blipFill>
                <a:blip r:embed="rId5"/>
                <a:stretch>
                  <a:fillRect/>
                </a:stretch>
              </a:blipFill>
            </p:spPr>
            <p:txBody>
              <a:bodyPr/>
              <a:lstStyle/>
              <a:p>
                <a:r>
                  <a:rPr lang="en-GB">
                    <a:noFill/>
                  </a:rPr>
                  <a:t> </a:t>
                </a:r>
              </a:p>
            </p:txBody>
          </p:sp>
        </mc:Fallback>
      </mc:AlternateContent>
      <p:sp>
        <p:nvSpPr>
          <p:cNvPr id="12" name="Rounded Rectangular Callout 10">
            <a:extLst>
              <a:ext uri="{FF2B5EF4-FFF2-40B4-BE49-F238E27FC236}">
                <a16:creationId xmlns:a16="http://schemas.microsoft.com/office/drawing/2014/main" id="{155E0AA1-AF6E-E217-4610-A7518635F116}"/>
              </a:ext>
            </a:extLst>
          </p:cNvPr>
          <p:cNvSpPr/>
          <p:nvPr/>
        </p:nvSpPr>
        <p:spPr>
          <a:xfrm flipV="1">
            <a:off x="3210319" y="3231585"/>
            <a:ext cx="7174652" cy="1008285"/>
          </a:xfrm>
          <a:prstGeom prst="wedgeRoundRectCallout">
            <a:avLst>
              <a:gd name="adj1" fmla="val -43268"/>
              <a:gd name="adj2" fmla="val 101022"/>
              <a:gd name="adj3" fmla="val 16667"/>
            </a:avLst>
          </a:prstGeom>
          <a:noFill/>
          <a:ln w="95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latin typeface="Arial" panose="020B0604020202020204" pitchFamily="34" charset="0"/>
              <a:cs typeface="Arial" panose="020B0604020202020204" pitchFamily="34" charset="0"/>
            </a:endParaRPr>
          </a:p>
        </p:txBody>
      </p:sp>
      <p:sp>
        <p:nvSpPr>
          <p:cNvPr id="13" name="Rectangle 12">
            <a:extLst>
              <a:ext uri="{FF2B5EF4-FFF2-40B4-BE49-F238E27FC236}">
                <a16:creationId xmlns:a16="http://schemas.microsoft.com/office/drawing/2014/main" id="{98B9ED72-BF5B-3F7F-EE23-5867E93089C3}"/>
              </a:ext>
            </a:extLst>
          </p:cNvPr>
          <p:cNvSpPr/>
          <p:nvPr/>
        </p:nvSpPr>
        <p:spPr>
          <a:xfrm>
            <a:off x="1082510" y="4959633"/>
            <a:ext cx="6195753" cy="830997"/>
          </a:xfrm>
          <a:prstGeom prst="rect">
            <a:avLst/>
          </a:prstGeom>
        </p:spPr>
        <p:txBody>
          <a:bodyPr wrap="square">
            <a:spAutoFit/>
          </a:bodyPr>
          <a:lstStyle/>
          <a:p>
            <a:r>
              <a:rPr lang="en-US" sz="2400" dirty="0">
                <a:latin typeface="Arial" panose="020B0604020202020204" pitchFamily="34" charset="0"/>
                <a:cs typeface="Arial" panose="020B0604020202020204" pitchFamily="34" charset="0"/>
              </a:rPr>
              <a:t>How much money has the charity collected?</a:t>
            </a:r>
          </a:p>
          <a:p>
            <a:r>
              <a:rPr lang="en-US" sz="2400" dirty="0">
                <a:latin typeface="Arial" panose="020B0604020202020204" pitchFamily="34" charset="0"/>
                <a:cs typeface="Arial" panose="020B0604020202020204" pitchFamily="34" charset="0"/>
              </a:rPr>
              <a:t>You </a:t>
            </a:r>
            <a:r>
              <a:rPr lang="en-US" sz="2400" b="1" dirty="0">
                <a:latin typeface="Arial" panose="020B0604020202020204" pitchFamily="34" charset="0"/>
                <a:cs typeface="Arial" panose="020B0604020202020204" pitchFamily="34" charset="0"/>
              </a:rPr>
              <a:t>must</a:t>
            </a:r>
            <a:r>
              <a:rPr lang="en-US" sz="2400" dirty="0">
                <a:latin typeface="Arial" panose="020B0604020202020204" pitchFamily="34" charset="0"/>
                <a:cs typeface="Arial" panose="020B0604020202020204" pitchFamily="34" charset="0"/>
              </a:rPr>
              <a:t> show your working.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Google Shape;418;p15"/>
          <p:cNvSpPr txBox="1">
            <a:spLocks noGrp="1"/>
          </p:cNvSpPr>
          <p:nvPr>
            <p:ph type="title"/>
          </p:nvPr>
        </p:nvSpPr>
        <p:spPr>
          <a:xfrm>
            <a:off x="838200" y="365125"/>
            <a:ext cx="10515600" cy="70788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accent1"/>
              </a:buClr>
              <a:buSzPts val="3600"/>
              <a:buFont typeface="Arial"/>
              <a:buNone/>
            </a:pPr>
            <a:r>
              <a:rPr lang="en-GB" dirty="0"/>
              <a:t>     	Practice question 2</a:t>
            </a:r>
            <a:endParaRPr dirty="0"/>
          </a:p>
        </p:txBody>
      </p:sp>
      <p:sp>
        <p:nvSpPr>
          <p:cNvPr id="419" name="Google Shape;419;p15"/>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200" b="1" i="0" u="none" strike="noStrike" kern="0" cap="none" spc="0" normalizeH="0" baseline="0" noProof="0">
                <a:ln>
                  <a:noFill/>
                </a:ln>
                <a:solidFill>
                  <a:srgbClr val="000000"/>
                </a:solidFill>
                <a:effectLst/>
                <a:uLnTx/>
                <a:uFillTx/>
                <a:latin typeface="Arial" panose="020B0604020202020204" pitchFamily="34" charset="0"/>
                <a:cs typeface="Arial" panose="020B0604020202020204" pitchFamily="34" charset="0"/>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15</a:t>
            </a:fld>
            <a:endParaRPr kumimoji="0" sz="1200" b="1" i="0" u="none" strike="noStrike" kern="0" cap="none" spc="0" normalizeH="0" baseline="0" noProof="0">
              <a:ln>
                <a:noFill/>
              </a:ln>
              <a:solidFill>
                <a:srgbClr val="000000"/>
              </a:solidFill>
              <a:effectLst/>
              <a:uLnTx/>
              <a:uFillTx/>
              <a:latin typeface="Arial" panose="020B0604020202020204" pitchFamily="34" charset="0"/>
              <a:cs typeface="Arial" panose="020B0604020202020204" pitchFamily="34" charset="0"/>
              <a:sym typeface="Arial"/>
            </a:endParaRPr>
          </a:p>
        </p:txBody>
      </p:sp>
      <p:grpSp>
        <p:nvGrpSpPr>
          <p:cNvPr id="422" name="Google Shape;422;p15" descr="Worksheet available icon"/>
          <p:cNvGrpSpPr/>
          <p:nvPr/>
        </p:nvGrpSpPr>
        <p:grpSpPr>
          <a:xfrm>
            <a:off x="9495879" y="211521"/>
            <a:ext cx="2102384" cy="753403"/>
            <a:chOff x="9495879" y="211521"/>
            <a:chExt cx="2102384" cy="753403"/>
          </a:xfrm>
        </p:grpSpPr>
        <p:pic>
          <p:nvPicPr>
            <p:cNvPr id="423" name="Google Shape;423;p15" descr="Document"/>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0844860" y="211521"/>
              <a:ext cx="753403" cy="753403"/>
            </a:xfrm>
            <a:prstGeom prst="rect">
              <a:avLst/>
            </a:prstGeom>
            <a:noFill/>
            <a:ln>
              <a:noFill/>
            </a:ln>
          </p:spPr>
        </p:pic>
        <p:sp>
          <p:nvSpPr>
            <p:cNvPr id="424" name="Google Shape;424;p15"/>
            <p:cNvSpPr txBox="1"/>
            <p:nvPr/>
          </p:nvSpPr>
          <p:spPr>
            <a:xfrm>
              <a:off x="9495879" y="228785"/>
              <a:ext cx="2091590" cy="707886"/>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000" b="1" i="0" u="none" strike="noStrike" kern="0" cap="none" spc="0" normalizeH="0" baseline="0" noProof="0" dirty="0">
                  <a:ln>
                    <a:noFill/>
                  </a:ln>
                  <a:solidFill>
                    <a:prstClr val="black"/>
                  </a:solidFill>
                  <a:effectLst/>
                  <a:uLnTx/>
                  <a:uFillTx/>
                  <a:latin typeface="Arial"/>
                  <a:ea typeface="Arial"/>
                  <a:cs typeface="Arial"/>
                  <a:sym typeface="Arial"/>
                </a:rPr>
                <a:t>Worksheet</a:t>
              </a:r>
              <a:br>
                <a:rPr kumimoji="0" lang="en-GB" sz="2000" b="1" i="0" u="none" strike="noStrike" kern="0" cap="none" spc="0" normalizeH="0" baseline="0" noProof="0" dirty="0">
                  <a:ln>
                    <a:noFill/>
                  </a:ln>
                  <a:solidFill>
                    <a:prstClr val="black"/>
                  </a:solidFill>
                  <a:effectLst/>
                  <a:uLnTx/>
                  <a:uFillTx/>
                  <a:latin typeface="Arial"/>
                  <a:ea typeface="Arial"/>
                  <a:cs typeface="Arial"/>
                  <a:sym typeface="Arial"/>
                </a:rPr>
              </a:br>
              <a:r>
                <a:rPr kumimoji="0" lang="en-GB" sz="2000" b="1" i="0" u="none" strike="noStrike" kern="0" cap="none" spc="0" normalizeH="0" baseline="0" noProof="0" dirty="0">
                  <a:ln>
                    <a:noFill/>
                  </a:ln>
                  <a:solidFill>
                    <a:prstClr val="black"/>
                  </a:solidFill>
                  <a:effectLst/>
                  <a:uLnTx/>
                  <a:uFillTx/>
                  <a:latin typeface="Arial"/>
                  <a:ea typeface="Arial"/>
                  <a:cs typeface="Arial"/>
                  <a:sym typeface="Arial"/>
                </a:rPr>
                <a:t>available</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grpSp>
      <p:sp>
        <p:nvSpPr>
          <p:cNvPr id="8" name="Isosceles Triangle 7">
            <a:extLst>
              <a:ext uri="{FF2B5EF4-FFF2-40B4-BE49-F238E27FC236}">
                <a16:creationId xmlns:a16="http://schemas.microsoft.com/office/drawing/2014/main" id="{06EB2FB8-2CE7-E33B-5ACD-2CFCF6A30058}"/>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GB" sz="1400" b="0" i="0" u="none" strike="noStrike" kern="0" cap="none" spc="0" normalizeH="0" baseline="0" noProof="0">
              <a:ln>
                <a:noFill/>
              </a:ln>
              <a:solidFill>
                <a:prstClr val="white"/>
              </a:solidFill>
              <a:effectLst/>
              <a:uLnTx/>
              <a:uFillTx/>
              <a:latin typeface="Calibri"/>
              <a:ea typeface="+mn-ea"/>
              <a:cs typeface="+mn-cs"/>
              <a:sym typeface="Arial"/>
            </a:endParaRPr>
          </a:p>
        </p:txBody>
      </p:sp>
      <p:sp>
        <p:nvSpPr>
          <p:cNvPr id="4" name="TextBox 3">
            <a:extLst>
              <a:ext uri="{FF2B5EF4-FFF2-40B4-BE49-F238E27FC236}">
                <a16:creationId xmlns:a16="http://schemas.microsoft.com/office/drawing/2014/main" id="{C22CE71F-DA38-4168-B4E8-7B098462948F}"/>
              </a:ext>
            </a:extLst>
          </p:cNvPr>
          <p:cNvSpPr txBox="1"/>
          <p:nvPr/>
        </p:nvSpPr>
        <p:spPr>
          <a:xfrm>
            <a:off x="-252000" y="-54000"/>
            <a:ext cx="1942216" cy="769441"/>
          </a:xfrm>
          <a:prstGeom prst="rect">
            <a:avLst/>
          </a:prstGeom>
          <a:noFill/>
          <a:ln>
            <a:noFill/>
          </a:ln>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15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PRACTICE QUESTION</a:t>
            </a:r>
          </a:p>
        </p:txBody>
      </p:sp>
      <p:sp>
        <p:nvSpPr>
          <p:cNvPr id="2" name="Google Shape;426;p15">
            <a:extLst>
              <a:ext uri="{FF2B5EF4-FFF2-40B4-BE49-F238E27FC236}">
                <a16:creationId xmlns:a16="http://schemas.microsoft.com/office/drawing/2014/main" id="{2036897A-EE85-CC98-133C-CEEE5B44B2AB}"/>
              </a:ext>
            </a:extLst>
          </p:cNvPr>
          <p:cNvSpPr/>
          <p:nvPr/>
        </p:nvSpPr>
        <p:spPr>
          <a:xfrm>
            <a:off x="9198254" y="5132568"/>
            <a:ext cx="2117302" cy="971999"/>
          </a:xfrm>
          <a:prstGeom prst="roundRect">
            <a:avLst>
              <a:gd name="adj" fmla="val 16667"/>
            </a:avLst>
          </a:prstGeom>
          <a:noFill/>
          <a:ln w="12700" cap="flat" cmpd="sng">
            <a:solidFill>
              <a:srgbClr val="A5A5A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400" b="0" i="0" u="none" strike="noStrike" kern="0" cap="none" spc="0" normalizeH="0" baseline="0" noProof="0">
              <a:ln>
                <a:noFill/>
              </a:ln>
              <a:solidFill>
                <a:prstClr val="white"/>
              </a:solidFill>
              <a:effectLst/>
              <a:uLnTx/>
              <a:uFillTx/>
              <a:latin typeface="Arial" panose="020B0604020202020204" pitchFamily="34" charset="0"/>
              <a:ea typeface="Calibri"/>
              <a:cs typeface="Arial" panose="020B0604020202020204" pitchFamily="34" charset="0"/>
              <a:sym typeface="Calibri"/>
            </a:endParaRPr>
          </a:p>
        </p:txBody>
      </p:sp>
      <p:sp>
        <p:nvSpPr>
          <p:cNvPr id="5" name="Google Shape;427;p15">
            <a:extLst>
              <a:ext uri="{FF2B5EF4-FFF2-40B4-BE49-F238E27FC236}">
                <a16:creationId xmlns:a16="http://schemas.microsoft.com/office/drawing/2014/main" id="{91A55B04-0845-90E7-3317-182314E74F58}"/>
              </a:ext>
            </a:extLst>
          </p:cNvPr>
          <p:cNvSpPr txBox="1"/>
          <p:nvPr/>
        </p:nvSpPr>
        <p:spPr>
          <a:xfrm>
            <a:off x="9267998" y="5255598"/>
            <a:ext cx="1977813" cy="830956"/>
          </a:xfrm>
          <a:prstGeom prst="rect">
            <a:avLst/>
          </a:prstGeom>
          <a:noFill/>
          <a:ln>
            <a:noFill/>
          </a:ln>
        </p:spPr>
        <p:txBody>
          <a:bodyPr spcFirstLastPara="1" wrap="square" lIns="91425" tIns="45700" rIns="91425" bIns="45700" anchor="t" anchorCtr="0">
            <a:spAutoFit/>
          </a:bodyPr>
          <a:lstStyle/>
          <a:p>
            <a:pPr algn="ctr">
              <a:buClr>
                <a:srgbClr val="000000"/>
              </a:buClr>
            </a:pPr>
            <a:r>
              <a:rPr lang="en-GB" sz="2400" dirty="0">
                <a:solidFill>
                  <a:schemeClr val="dk1"/>
                </a:solidFill>
                <a:latin typeface="Arial" panose="020B0604020202020204" pitchFamily="34" charset="0"/>
                <a:cs typeface="Arial" panose="020B0604020202020204" pitchFamily="34" charset="0"/>
                <a:sym typeface="Calibri"/>
              </a:rPr>
              <a:t>No,  86/430 = 1/5</a:t>
            </a:r>
            <a:endParaRPr lang="en-GB" sz="2400" dirty="0">
              <a:latin typeface="Arial" panose="020B0604020202020204" pitchFamily="34" charset="0"/>
              <a:cs typeface="Arial" panose="020B0604020202020204" pitchFamily="34" charset="0"/>
            </a:endParaRPr>
          </a:p>
        </p:txBody>
      </p:sp>
      <p:sp>
        <p:nvSpPr>
          <p:cNvPr id="6" name="Google Shape;428;p15" descr="Pink rectangle covering the answer">
            <a:extLst>
              <a:ext uri="{FF2B5EF4-FFF2-40B4-BE49-F238E27FC236}">
                <a16:creationId xmlns:a16="http://schemas.microsoft.com/office/drawing/2014/main" id="{462C42DF-9170-E3DE-E2B4-E04A537127F5}"/>
              </a:ext>
            </a:extLst>
          </p:cNvPr>
          <p:cNvSpPr/>
          <p:nvPr/>
        </p:nvSpPr>
        <p:spPr>
          <a:xfrm>
            <a:off x="9372130" y="5237585"/>
            <a:ext cx="1769548" cy="722945"/>
          </a:xfrm>
          <a:prstGeom prst="rect">
            <a:avLst/>
          </a:prstGeom>
          <a:solidFill>
            <a:schemeClr val="accent1"/>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400" b="0" i="0" u="none" strike="noStrike" kern="0" cap="none" spc="0" normalizeH="0" baseline="0" noProof="0">
              <a:ln>
                <a:noFill/>
              </a:ln>
              <a:solidFill>
                <a:prstClr val="white"/>
              </a:solidFill>
              <a:effectLst/>
              <a:uLnTx/>
              <a:uFillTx/>
              <a:latin typeface="Arial" panose="020B0604020202020204" pitchFamily="34" charset="0"/>
              <a:ea typeface="Calibri"/>
              <a:cs typeface="Arial" panose="020B0604020202020204" pitchFamily="34" charset="0"/>
              <a:sym typeface="Calibri"/>
            </a:endParaRPr>
          </a:p>
        </p:txBody>
      </p:sp>
      <p:sp>
        <p:nvSpPr>
          <p:cNvPr id="7" name="Rectangle 6">
            <a:extLst>
              <a:ext uri="{FF2B5EF4-FFF2-40B4-BE49-F238E27FC236}">
                <a16:creationId xmlns:a16="http://schemas.microsoft.com/office/drawing/2014/main" id="{4145D937-80FB-43D5-1322-2F62EE0982AC}"/>
              </a:ext>
            </a:extLst>
          </p:cNvPr>
          <p:cNvSpPr/>
          <p:nvPr/>
        </p:nvSpPr>
        <p:spPr>
          <a:xfrm>
            <a:off x="1062446" y="1299988"/>
            <a:ext cx="6096000" cy="461665"/>
          </a:xfrm>
          <a:prstGeom prst="rect">
            <a:avLst/>
          </a:prstGeom>
        </p:spPr>
        <p:txBody>
          <a:bodyPr>
            <a:spAutoFit/>
          </a:bodyPr>
          <a:lstStyle/>
          <a:p>
            <a:r>
              <a:rPr lang="en-US" sz="2400" dirty="0">
                <a:latin typeface="Arial" panose="020B0604020202020204" pitchFamily="34" charset="0"/>
                <a:cs typeface="Arial" panose="020B0604020202020204" pitchFamily="34" charset="0"/>
              </a:rPr>
              <a:t>Magda owns a music venue. </a:t>
            </a:r>
          </a:p>
        </p:txBody>
      </p:sp>
      <p:sp>
        <p:nvSpPr>
          <p:cNvPr id="9" name="Rectangle 8">
            <a:extLst>
              <a:ext uri="{FF2B5EF4-FFF2-40B4-BE49-F238E27FC236}">
                <a16:creationId xmlns:a16="http://schemas.microsoft.com/office/drawing/2014/main" id="{B5C0C94B-67B7-E01D-2601-0C7FC2641837}"/>
              </a:ext>
            </a:extLst>
          </p:cNvPr>
          <p:cNvSpPr/>
          <p:nvPr/>
        </p:nvSpPr>
        <p:spPr>
          <a:xfrm>
            <a:off x="1062446" y="1686708"/>
            <a:ext cx="7895171" cy="830997"/>
          </a:xfrm>
          <a:prstGeom prst="rect">
            <a:avLst/>
          </a:prstGeom>
        </p:spPr>
        <p:txBody>
          <a:bodyPr wrap="square">
            <a:spAutoFit/>
          </a:bodyPr>
          <a:lstStyle/>
          <a:p>
            <a:r>
              <a:rPr lang="en-US" sz="2400" dirty="0">
                <a:latin typeface="Arial" panose="020B0604020202020204" pitchFamily="34" charset="0"/>
                <a:cs typeface="Arial" panose="020B0604020202020204" pitchFamily="34" charset="0"/>
              </a:rPr>
              <a:t>She has this information about the people who attended a recent show. </a:t>
            </a:r>
          </a:p>
        </p:txBody>
      </p:sp>
      <p:graphicFrame>
        <p:nvGraphicFramePr>
          <p:cNvPr id="10" name="Table 9">
            <a:extLst>
              <a:ext uri="{FF2B5EF4-FFF2-40B4-BE49-F238E27FC236}">
                <a16:creationId xmlns:a16="http://schemas.microsoft.com/office/drawing/2014/main" id="{713CEFE2-6989-FC9B-2E15-7A54743C03F6}"/>
              </a:ext>
            </a:extLst>
          </p:cNvPr>
          <p:cNvGraphicFramePr>
            <a:graphicFrameLocks noGrp="1"/>
          </p:cNvGraphicFramePr>
          <p:nvPr>
            <p:extLst>
              <p:ext uri="{D42A27DB-BD31-4B8C-83A1-F6EECF244321}">
                <p14:modId xmlns:p14="http://schemas.microsoft.com/office/powerpoint/2010/main" val="613975152"/>
              </p:ext>
            </p:extLst>
          </p:nvPr>
        </p:nvGraphicFramePr>
        <p:xfrm>
          <a:off x="3232048" y="2633943"/>
          <a:ext cx="6186516" cy="1112520"/>
        </p:xfrm>
        <a:graphic>
          <a:graphicData uri="http://schemas.openxmlformats.org/drawingml/2006/table">
            <a:tbl>
              <a:tblPr firstRow="1" bandRow="1">
                <a:tableStyleId>{5C22544A-7EE6-4342-B048-85BDC9FD1C3A}</a:tableStyleId>
              </a:tblPr>
              <a:tblGrid>
                <a:gridCol w="2062172">
                  <a:extLst>
                    <a:ext uri="{9D8B030D-6E8A-4147-A177-3AD203B41FA5}">
                      <a16:colId xmlns:a16="http://schemas.microsoft.com/office/drawing/2014/main" val="161982749"/>
                    </a:ext>
                  </a:extLst>
                </a:gridCol>
                <a:gridCol w="2062172">
                  <a:extLst>
                    <a:ext uri="{9D8B030D-6E8A-4147-A177-3AD203B41FA5}">
                      <a16:colId xmlns:a16="http://schemas.microsoft.com/office/drawing/2014/main" val="3702324273"/>
                    </a:ext>
                  </a:extLst>
                </a:gridCol>
                <a:gridCol w="2062172">
                  <a:extLst>
                    <a:ext uri="{9D8B030D-6E8A-4147-A177-3AD203B41FA5}">
                      <a16:colId xmlns:a16="http://schemas.microsoft.com/office/drawing/2014/main" val="2283910650"/>
                    </a:ext>
                  </a:extLst>
                </a:gridCol>
              </a:tblGrid>
              <a:tr h="370840">
                <a:tc>
                  <a:txBody>
                    <a:bodyPr/>
                    <a:lstStyle/>
                    <a:p>
                      <a:pPr algn="ctr"/>
                      <a:r>
                        <a:rPr lang="en-US" b="1" dirty="0">
                          <a:solidFill>
                            <a:schemeClr val="tx1"/>
                          </a:solidFill>
                          <a:latin typeface="Arial" panose="020B0604020202020204" pitchFamily="34" charset="0"/>
                          <a:cs typeface="Arial" panose="020B0604020202020204" pitchFamily="34" charset="0"/>
                        </a:rPr>
                        <a:t>age (years) </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latin typeface="Arial" panose="020B0604020202020204" pitchFamily="34" charset="0"/>
                          <a:cs typeface="Arial" panose="020B0604020202020204" pitchFamily="34" charset="0"/>
                        </a:rPr>
                        <a:t>men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latin typeface="Arial" panose="020B0604020202020204" pitchFamily="34" charset="0"/>
                          <a:cs typeface="Arial" panose="020B0604020202020204" pitchFamily="34" charset="0"/>
                        </a:rPr>
                        <a:t>women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6465648"/>
                  </a:ext>
                </a:extLst>
              </a:tr>
              <a:tr h="370840">
                <a:tc>
                  <a:txBody>
                    <a:bodyPr/>
                    <a:lstStyle/>
                    <a:p>
                      <a:pPr algn="ctr"/>
                      <a:r>
                        <a:rPr lang="en-US" b="1" dirty="0">
                          <a:latin typeface="Arial" panose="020B0604020202020204" pitchFamily="34" charset="0"/>
                          <a:cs typeface="Arial" panose="020B0604020202020204" pitchFamily="34" charset="0"/>
                        </a:rPr>
                        <a:t>18 to 35</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latin typeface="Arial" panose="020B0604020202020204" pitchFamily="34" charset="0"/>
                          <a:cs typeface="Arial" panose="020B0604020202020204" pitchFamily="34" charset="0"/>
                        </a:rPr>
                        <a:t>142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latin typeface="Arial" panose="020B0604020202020204" pitchFamily="34" charset="0"/>
                          <a:cs typeface="Arial" panose="020B0604020202020204" pitchFamily="34" charset="0"/>
                        </a:rPr>
                        <a:t>86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46631302"/>
                  </a:ext>
                </a:extLst>
              </a:tr>
              <a:tr h="370840">
                <a:tc>
                  <a:txBody>
                    <a:bodyPr/>
                    <a:lstStyle/>
                    <a:p>
                      <a:pPr algn="ctr"/>
                      <a:r>
                        <a:rPr lang="en-US" b="1" dirty="0">
                          <a:latin typeface="Arial" panose="020B0604020202020204" pitchFamily="34" charset="0"/>
                          <a:cs typeface="Arial" panose="020B0604020202020204" pitchFamily="34" charset="0"/>
                        </a:rPr>
                        <a:t>36 or older</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latin typeface="Arial" panose="020B0604020202020204" pitchFamily="34" charset="0"/>
                          <a:cs typeface="Arial" panose="020B0604020202020204" pitchFamily="34" charset="0"/>
                        </a:rPr>
                        <a:t>175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latin typeface="Arial" panose="020B0604020202020204" pitchFamily="34" charset="0"/>
                          <a:cs typeface="Arial" panose="020B0604020202020204" pitchFamily="34" charset="0"/>
                        </a:rPr>
                        <a:t>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13329414"/>
                  </a:ext>
                </a:extLst>
              </a:tr>
            </a:tbl>
          </a:graphicData>
        </a:graphic>
      </p:graphicFrame>
      <p:sp>
        <p:nvSpPr>
          <p:cNvPr id="11" name="Rectangle 10">
            <a:extLst>
              <a:ext uri="{FF2B5EF4-FFF2-40B4-BE49-F238E27FC236}">
                <a16:creationId xmlns:a16="http://schemas.microsoft.com/office/drawing/2014/main" id="{10B73F65-A16F-EB0A-3EF9-4E90108E8759}"/>
              </a:ext>
            </a:extLst>
          </p:cNvPr>
          <p:cNvSpPr/>
          <p:nvPr/>
        </p:nvSpPr>
        <p:spPr>
          <a:xfrm>
            <a:off x="1127760" y="3725211"/>
            <a:ext cx="6096000" cy="461665"/>
          </a:xfrm>
          <a:prstGeom prst="rect">
            <a:avLst/>
          </a:prstGeom>
        </p:spPr>
        <p:txBody>
          <a:bodyPr>
            <a:spAutoFit/>
          </a:bodyPr>
          <a:lstStyle/>
          <a:p>
            <a:r>
              <a:rPr lang="en-US" sz="2400" dirty="0">
                <a:latin typeface="Arial" panose="020B0604020202020204" pitchFamily="34" charset="0"/>
                <a:cs typeface="Arial" panose="020B0604020202020204" pitchFamily="34" charset="0"/>
              </a:rPr>
              <a:t>Magda says,</a:t>
            </a:r>
          </a:p>
        </p:txBody>
      </p:sp>
      <p:sp>
        <p:nvSpPr>
          <p:cNvPr id="12" name="Rectangle 11">
            <a:extLst>
              <a:ext uri="{FF2B5EF4-FFF2-40B4-BE49-F238E27FC236}">
                <a16:creationId xmlns:a16="http://schemas.microsoft.com/office/drawing/2014/main" id="{3C4706F8-578E-94B5-0F6E-15C17A51B25A}"/>
              </a:ext>
            </a:extLst>
          </p:cNvPr>
          <p:cNvSpPr/>
          <p:nvPr/>
        </p:nvSpPr>
        <p:spPr>
          <a:xfrm>
            <a:off x="1062446" y="4154804"/>
            <a:ext cx="8069231" cy="830997"/>
          </a:xfrm>
          <a:prstGeom prst="rect">
            <a:avLst/>
          </a:prstGeom>
        </p:spPr>
        <p:txBody>
          <a:bodyPr wrap="square">
            <a:spAutoFit/>
          </a:bodyPr>
          <a:lstStyle/>
          <a:p>
            <a:r>
              <a:rPr lang="en-US" sz="2400" dirty="0">
                <a:latin typeface="Arial" panose="020B0604020202020204" pitchFamily="34" charset="0"/>
                <a:cs typeface="Arial" panose="020B0604020202020204" pitchFamily="34" charset="0"/>
              </a:rPr>
              <a:t>‘About a quarter of the people were women aged between 18 and 35’</a:t>
            </a:r>
          </a:p>
        </p:txBody>
      </p:sp>
      <p:sp>
        <p:nvSpPr>
          <p:cNvPr id="13" name="Rectangle 12">
            <a:extLst>
              <a:ext uri="{FF2B5EF4-FFF2-40B4-BE49-F238E27FC236}">
                <a16:creationId xmlns:a16="http://schemas.microsoft.com/office/drawing/2014/main" id="{A34AD954-5AFD-B2DB-982E-CD6F76342A6B}"/>
              </a:ext>
            </a:extLst>
          </p:cNvPr>
          <p:cNvSpPr/>
          <p:nvPr/>
        </p:nvSpPr>
        <p:spPr>
          <a:xfrm>
            <a:off x="1127760" y="5039120"/>
            <a:ext cx="6096000" cy="830997"/>
          </a:xfrm>
          <a:prstGeom prst="rect">
            <a:avLst/>
          </a:prstGeom>
        </p:spPr>
        <p:txBody>
          <a:bodyPr>
            <a:spAutoFit/>
          </a:bodyPr>
          <a:lstStyle/>
          <a:p>
            <a:r>
              <a:rPr lang="en-US" sz="2400" dirty="0">
                <a:latin typeface="Arial" panose="020B0604020202020204" pitchFamily="34" charset="0"/>
                <a:cs typeface="Arial" panose="020B0604020202020204" pitchFamily="34" charset="0"/>
              </a:rPr>
              <a:t>Is Magda correct?</a:t>
            </a:r>
          </a:p>
          <a:p>
            <a:r>
              <a:rPr lang="en-US" sz="2400" dirty="0">
                <a:latin typeface="Arial" panose="020B0604020202020204" pitchFamily="34" charset="0"/>
                <a:cs typeface="Arial" panose="020B0604020202020204" pitchFamily="34" charset="0"/>
              </a:rPr>
              <a:t>Show why you think this.  </a:t>
            </a:r>
          </a:p>
        </p:txBody>
      </p:sp>
    </p:spTree>
    <p:extLst>
      <p:ext uri="{BB962C8B-B14F-4D97-AF65-F5344CB8AC3E}">
        <p14:creationId xmlns:p14="http://schemas.microsoft.com/office/powerpoint/2010/main" val="3107582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sp>
        <p:nvSpPr>
          <p:cNvPr id="418" name="Google Shape;418;p15"/>
          <p:cNvSpPr txBox="1">
            <a:spLocks noGrp="1"/>
          </p:cNvSpPr>
          <p:nvPr>
            <p:ph type="title"/>
          </p:nvPr>
        </p:nvSpPr>
        <p:spPr>
          <a:xfrm>
            <a:off x="838200" y="365125"/>
            <a:ext cx="10515600" cy="70788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Clr>
                <a:schemeClr val="accent1"/>
              </a:buClr>
              <a:buSzPts val="3600"/>
              <a:buFont typeface="Arial"/>
              <a:buNone/>
            </a:pPr>
            <a:r>
              <a:rPr lang="en-GB" dirty="0"/>
              <a:t>     	Practice question 3</a:t>
            </a:r>
            <a:endParaRPr dirty="0"/>
          </a:p>
        </p:txBody>
      </p:sp>
      <p:sp>
        <p:nvSpPr>
          <p:cNvPr id="419" name="Google Shape;419;p15"/>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200" b="1" i="0" u="none" strike="noStrike" kern="0" cap="none" spc="0" normalizeH="0" baseline="0" noProof="0">
                <a:ln>
                  <a:noFill/>
                </a:ln>
                <a:solidFill>
                  <a:srgbClr val="000000"/>
                </a:solidFill>
                <a:effectLst/>
                <a:uLnTx/>
                <a:uFillTx/>
                <a:latin typeface="Arial" panose="020B0604020202020204" pitchFamily="34" charset="0"/>
                <a:cs typeface="Arial" panose="020B0604020202020204" pitchFamily="34" charset="0"/>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16</a:t>
            </a:fld>
            <a:endParaRPr kumimoji="0" sz="1200" b="1" i="0" u="none" strike="noStrike" kern="0" cap="none" spc="0" normalizeH="0" baseline="0" noProof="0">
              <a:ln>
                <a:noFill/>
              </a:ln>
              <a:solidFill>
                <a:srgbClr val="000000"/>
              </a:solidFill>
              <a:effectLst/>
              <a:uLnTx/>
              <a:uFillTx/>
              <a:latin typeface="Arial" panose="020B0604020202020204" pitchFamily="34" charset="0"/>
              <a:cs typeface="Arial" panose="020B0604020202020204" pitchFamily="34" charset="0"/>
              <a:sym typeface="Arial"/>
            </a:endParaRPr>
          </a:p>
        </p:txBody>
      </p:sp>
      <p:grpSp>
        <p:nvGrpSpPr>
          <p:cNvPr id="422" name="Google Shape;422;p15" descr="Worksheet available icon"/>
          <p:cNvGrpSpPr/>
          <p:nvPr/>
        </p:nvGrpSpPr>
        <p:grpSpPr>
          <a:xfrm>
            <a:off x="9495879" y="211521"/>
            <a:ext cx="2102384" cy="753403"/>
            <a:chOff x="9495879" y="211521"/>
            <a:chExt cx="2102384" cy="753403"/>
          </a:xfrm>
        </p:grpSpPr>
        <p:pic>
          <p:nvPicPr>
            <p:cNvPr id="423" name="Google Shape;423;p15" descr="Document"/>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0844860" y="211521"/>
              <a:ext cx="753403" cy="753403"/>
            </a:xfrm>
            <a:prstGeom prst="rect">
              <a:avLst/>
            </a:prstGeom>
            <a:noFill/>
            <a:ln>
              <a:noFill/>
            </a:ln>
          </p:spPr>
        </p:pic>
        <p:sp>
          <p:nvSpPr>
            <p:cNvPr id="424" name="Google Shape;424;p15"/>
            <p:cNvSpPr txBox="1"/>
            <p:nvPr/>
          </p:nvSpPr>
          <p:spPr>
            <a:xfrm>
              <a:off x="9495879" y="228785"/>
              <a:ext cx="2091590" cy="707886"/>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000" b="1" i="0" u="none" strike="noStrike" kern="0" cap="none" spc="0" normalizeH="0" baseline="0" noProof="0" dirty="0">
                  <a:ln>
                    <a:noFill/>
                  </a:ln>
                  <a:solidFill>
                    <a:prstClr val="black"/>
                  </a:solidFill>
                  <a:effectLst/>
                  <a:uLnTx/>
                  <a:uFillTx/>
                  <a:latin typeface="Arial"/>
                  <a:ea typeface="Arial"/>
                  <a:cs typeface="Arial"/>
                  <a:sym typeface="Arial"/>
                </a:rPr>
                <a:t>Worksheet</a:t>
              </a:r>
              <a:br>
                <a:rPr kumimoji="0" lang="en-GB" sz="2000" b="1" i="0" u="none" strike="noStrike" kern="0" cap="none" spc="0" normalizeH="0" baseline="0" noProof="0" dirty="0">
                  <a:ln>
                    <a:noFill/>
                  </a:ln>
                  <a:solidFill>
                    <a:prstClr val="black"/>
                  </a:solidFill>
                  <a:effectLst/>
                  <a:uLnTx/>
                  <a:uFillTx/>
                  <a:latin typeface="Arial"/>
                  <a:ea typeface="Arial"/>
                  <a:cs typeface="Arial"/>
                  <a:sym typeface="Arial"/>
                </a:rPr>
              </a:br>
              <a:r>
                <a:rPr kumimoji="0" lang="en-GB" sz="2000" b="1" i="0" u="none" strike="noStrike" kern="0" cap="none" spc="0" normalizeH="0" baseline="0" noProof="0" dirty="0">
                  <a:ln>
                    <a:noFill/>
                  </a:ln>
                  <a:solidFill>
                    <a:prstClr val="black"/>
                  </a:solidFill>
                  <a:effectLst/>
                  <a:uLnTx/>
                  <a:uFillTx/>
                  <a:latin typeface="Arial"/>
                  <a:ea typeface="Arial"/>
                  <a:cs typeface="Arial"/>
                  <a:sym typeface="Arial"/>
                </a:rPr>
                <a:t>available</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grpSp>
      <p:sp>
        <p:nvSpPr>
          <p:cNvPr id="8" name="Isosceles Triangle 7">
            <a:extLst>
              <a:ext uri="{FF2B5EF4-FFF2-40B4-BE49-F238E27FC236}">
                <a16:creationId xmlns:a16="http://schemas.microsoft.com/office/drawing/2014/main" id="{06EB2FB8-2CE7-E33B-5ACD-2CFCF6A30058}"/>
              </a:ext>
            </a:extLst>
          </p:cNvPr>
          <p:cNvSpPr/>
          <p:nvPr/>
        </p:nvSpPr>
        <p:spPr>
          <a:xfrm flipV="1">
            <a:off x="-27606" y="-17453"/>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GB" sz="1400" b="0" i="0" u="none" strike="noStrike" kern="0" cap="none" spc="0" normalizeH="0" baseline="0" noProof="0">
              <a:ln>
                <a:noFill/>
              </a:ln>
              <a:solidFill>
                <a:prstClr val="white"/>
              </a:solidFill>
              <a:effectLst/>
              <a:uLnTx/>
              <a:uFillTx/>
              <a:latin typeface="Calibri"/>
              <a:ea typeface="+mn-ea"/>
              <a:cs typeface="+mn-cs"/>
              <a:sym typeface="Arial"/>
            </a:endParaRPr>
          </a:p>
        </p:txBody>
      </p:sp>
      <p:sp>
        <p:nvSpPr>
          <p:cNvPr id="4" name="TextBox 3">
            <a:extLst>
              <a:ext uri="{FF2B5EF4-FFF2-40B4-BE49-F238E27FC236}">
                <a16:creationId xmlns:a16="http://schemas.microsoft.com/office/drawing/2014/main" id="{538C893D-6084-9B35-693D-A139CFF335E0}"/>
              </a:ext>
            </a:extLst>
          </p:cNvPr>
          <p:cNvSpPr txBox="1"/>
          <p:nvPr/>
        </p:nvSpPr>
        <p:spPr>
          <a:xfrm>
            <a:off x="-252000" y="-54000"/>
            <a:ext cx="1942216" cy="769441"/>
          </a:xfrm>
          <a:prstGeom prst="rect">
            <a:avLst/>
          </a:prstGeom>
          <a:noFill/>
          <a:ln>
            <a:noFill/>
          </a:ln>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15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PRACTICE QUESTION</a:t>
            </a:r>
          </a:p>
        </p:txBody>
      </p:sp>
      <p:sp>
        <p:nvSpPr>
          <p:cNvPr id="3" name="Google Shape;426;p15">
            <a:extLst>
              <a:ext uri="{FF2B5EF4-FFF2-40B4-BE49-F238E27FC236}">
                <a16:creationId xmlns:a16="http://schemas.microsoft.com/office/drawing/2014/main" id="{EA3A41AA-608B-3BCC-EA64-6133B70AAFE3}"/>
              </a:ext>
            </a:extLst>
          </p:cNvPr>
          <p:cNvSpPr/>
          <p:nvPr/>
        </p:nvSpPr>
        <p:spPr>
          <a:xfrm>
            <a:off x="9198254" y="5132568"/>
            <a:ext cx="2117302" cy="971999"/>
          </a:xfrm>
          <a:prstGeom prst="roundRect">
            <a:avLst>
              <a:gd name="adj" fmla="val 16667"/>
            </a:avLst>
          </a:prstGeom>
          <a:noFill/>
          <a:ln w="12700" cap="flat" cmpd="sng">
            <a:solidFill>
              <a:srgbClr val="A5A5A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prstClr val="white"/>
              </a:solidFill>
              <a:effectLst/>
              <a:uLnTx/>
              <a:uFillTx/>
              <a:latin typeface="Calibri"/>
              <a:ea typeface="Calibri"/>
              <a:cs typeface="Calibri"/>
              <a:sym typeface="Calibri"/>
            </a:endParaRPr>
          </a:p>
        </p:txBody>
      </p:sp>
      <p:sp>
        <p:nvSpPr>
          <p:cNvPr id="5" name="Google Shape;427;p15">
            <a:extLst>
              <a:ext uri="{FF2B5EF4-FFF2-40B4-BE49-F238E27FC236}">
                <a16:creationId xmlns:a16="http://schemas.microsoft.com/office/drawing/2014/main" id="{5743AC87-41A7-2B33-CB0D-A3903D12749C}"/>
              </a:ext>
            </a:extLst>
          </p:cNvPr>
          <p:cNvSpPr txBox="1"/>
          <p:nvPr/>
        </p:nvSpPr>
        <p:spPr>
          <a:xfrm>
            <a:off x="9420817" y="5473884"/>
            <a:ext cx="1688673" cy="369291"/>
          </a:xfrm>
          <a:prstGeom prst="rect">
            <a:avLst/>
          </a:prstGeom>
          <a:noFill/>
          <a:ln>
            <a:noFill/>
          </a:ln>
        </p:spPr>
        <p:txBody>
          <a:bodyPr spcFirstLastPara="1" wrap="square" lIns="91425" tIns="45700" rIns="91425" bIns="45700" anchor="t" anchorCtr="0">
            <a:spAutoFit/>
          </a:bodyPr>
          <a:lstStyle/>
          <a:p>
            <a:pPr algn="ctr">
              <a:buClr>
                <a:srgbClr val="000000"/>
              </a:buClr>
            </a:pPr>
            <a:r>
              <a:rPr lang="en-GB" sz="1800" dirty="0">
                <a:solidFill>
                  <a:schemeClr val="dk1"/>
                </a:solidFill>
                <a:latin typeface="Arial" panose="020B0604020202020204" pitchFamily="34" charset="0"/>
                <a:cs typeface="Arial" panose="020B0604020202020204" pitchFamily="34" charset="0"/>
                <a:sym typeface="Calibri"/>
              </a:rPr>
              <a:t>16 people</a:t>
            </a:r>
            <a:endParaRPr lang="en-GB" sz="1800" dirty="0">
              <a:latin typeface="Arial" panose="020B0604020202020204" pitchFamily="34" charset="0"/>
              <a:cs typeface="Arial" panose="020B0604020202020204" pitchFamily="34" charset="0"/>
            </a:endParaRPr>
          </a:p>
        </p:txBody>
      </p:sp>
      <p:sp>
        <p:nvSpPr>
          <p:cNvPr id="6" name="Google Shape;428;p15" descr="Pink rectangle covering the answer">
            <a:extLst>
              <a:ext uri="{FF2B5EF4-FFF2-40B4-BE49-F238E27FC236}">
                <a16:creationId xmlns:a16="http://schemas.microsoft.com/office/drawing/2014/main" id="{D7E13EE7-EA24-2744-8B72-93B890B4ADDA}"/>
              </a:ext>
            </a:extLst>
          </p:cNvPr>
          <p:cNvSpPr/>
          <p:nvPr/>
        </p:nvSpPr>
        <p:spPr>
          <a:xfrm>
            <a:off x="9420817" y="5257094"/>
            <a:ext cx="1769548" cy="722945"/>
          </a:xfrm>
          <a:prstGeom prst="rect">
            <a:avLst/>
          </a:prstGeom>
          <a:solidFill>
            <a:schemeClr val="accent1"/>
          </a:solidFill>
          <a:ln w="12700" cap="flat" cmpd="sng">
            <a:solidFill>
              <a:srgbClr val="0070C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prstClr val="white"/>
              </a:solidFill>
              <a:effectLst/>
              <a:uLnTx/>
              <a:uFillTx/>
              <a:latin typeface="Calibri"/>
              <a:ea typeface="Calibri"/>
              <a:cs typeface="Calibri"/>
              <a:sym typeface="Calibri"/>
            </a:endParaRPr>
          </a:p>
        </p:txBody>
      </p:sp>
      <p:sp>
        <p:nvSpPr>
          <p:cNvPr id="7" name="Rectangle 6">
            <a:extLst>
              <a:ext uri="{FF2B5EF4-FFF2-40B4-BE49-F238E27FC236}">
                <a16:creationId xmlns:a16="http://schemas.microsoft.com/office/drawing/2014/main" id="{181124DD-969C-FD44-BF88-0B5A7090F85E}"/>
              </a:ext>
            </a:extLst>
          </p:cNvPr>
          <p:cNvSpPr/>
          <p:nvPr/>
        </p:nvSpPr>
        <p:spPr>
          <a:xfrm>
            <a:off x="1018188" y="1455590"/>
            <a:ext cx="8180065" cy="461665"/>
          </a:xfrm>
          <a:prstGeom prst="rect">
            <a:avLst/>
          </a:prstGeom>
        </p:spPr>
        <p:txBody>
          <a:bodyPr wrap="square">
            <a:spAutoFit/>
          </a:bodyPr>
          <a:lstStyle/>
          <a:p>
            <a:r>
              <a:rPr lang="en-US" sz="2400" dirty="0" err="1">
                <a:latin typeface="Arial" panose="020B0604020202020204" pitchFamily="34" charset="0"/>
                <a:cs typeface="Arial" panose="020B0604020202020204" pitchFamily="34" charset="0"/>
              </a:rPr>
              <a:t>Saira</a:t>
            </a:r>
            <a:r>
              <a:rPr lang="en-US" sz="2400" dirty="0">
                <a:latin typeface="Arial" panose="020B0604020202020204" pitchFamily="34" charset="0"/>
                <a:cs typeface="Arial" panose="020B0604020202020204" pitchFamily="34" charset="0"/>
              </a:rPr>
              <a:t> employs 24 people.</a:t>
            </a:r>
          </a:p>
        </p:txBody>
      </p:sp>
      <p:sp>
        <p:nvSpPr>
          <p:cNvPr id="9" name="Rectangle 8">
            <a:extLst>
              <a:ext uri="{FF2B5EF4-FFF2-40B4-BE49-F238E27FC236}">
                <a16:creationId xmlns:a16="http://schemas.microsoft.com/office/drawing/2014/main" id="{CC88963E-8F7D-FE6A-11CB-4E4D103BA4B4}"/>
              </a:ext>
            </a:extLst>
          </p:cNvPr>
          <p:cNvSpPr/>
          <p:nvPr/>
        </p:nvSpPr>
        <p:spPr>
          <a:xfrm>
            <a:off x="1018188" y="2286755"/>
            <a:ext cx="7696338" cy="830997"/>
          </a:xfrm>
          <a:prstGeom prst="rect">
            <a:avLst/>
          </a:prstGeom>
        </p:spPr>
        <p:txBody>
          <a:bodyPr wrap="square">
            <a:spAutoFit/>
          </a:bodyPr>
          <a:lstStyle/>
          <a:p>
            <a:r>
              <a:rPr lang="en-US" sz="2400" dirty="0">
                <a:latin typeface="Arial" panose="020B0604020202020204" pitchFamily="34" charset="0"/>
                <a:cs typeface="Arial" panose="020B0604020202020204" pitchFamily="34" charset="0"/>
              </a:rPr>
              <a:t>One third of these people work in the repairs department.</a:t>
            </a:r>
          </a:p>
        </p:txBody>
      </p:sp>
      <p:sp>
        <p:nvSpPr>
          <p:cNvPr id="10" name="Rectangle 9">
            <a:extLst>
              <a:ext uri="{FF2B5EF4-FFF2-40B4-BE49-F238E27FC236}">
                <a16:creationId xmlns:a16="http://schemas.microsoft.com/office/drawing/2014/main" id="{043FDB18-B088-A712-765A-C01F43ED4736}"/>
              </a:ext>
            </a:extLst>
          </p:cNvPr>
          <p:cNvSpPr/>
          <p:nvPr/>
        </p:nvSpPr>
        <p:spPr>
          <a:xfrm>
            <a:off x="1018188" y="4301571"/>
            <a:ext cx="6096000" cy="830997"/>
          </a:xfrm>
          <a:prstGeom prst="rect">
            <a:avLst/>
          </a:prstGeom>
        </p:spPr>
        <p:txBody>
          <a:bodyPr>
            <a:spAutoFit/>
          </a:bodyPr>
          <a:lstStyle/>
          <a:p>
            <a:r>
              <a:rPr lang="en-US" sz="2400" dirty="0">
                <a:latin typeface="Arial" panose="020B0604020202020204" pitchFamily="34" charset="0"/>
                <a:cs typeface="Arial" panose="020B0604020202020204" pitchFamily="34" charset="0"/>
              </a:rPr>
              <a:t>How many people work in the sales department?  </a:t>
            </a:r>
          </a:p>
        </p:txBody>
      </p:sp>
      <p:sp>
        <p:nvSpPr>
          <p:cNvPr id="11" name="Rectangle 10">
            <a:extLst>
              <a:ext uri="{FF2B5EF4-FFF2-40B4-BE49-F238E27FC236}">
                <a16:creationId xmlns:a16="http://schemas.microsoft.com/office/drawing/2014/main" id="{B4608525-24A9-42AA-1286-BC1D39F6305D}"/>
              </a:ext>
            </a:extLst>
          </p:cNvPr>
          <p:cNvSpPr/>
          <p:nvPr/>
        </p:nvSpPr>
        <p:spPr>
          <a:xfrm>
            <a:off x="1018188" y="3483182"/>
            <a:ext cx="7696338" cy="461665"/>
          </a:xfrm>
          <a:prstGeom prst="rect">
            <a:avLst/>
          </a:prstGeom>
        </p:spPr>
        <p:txBody>
          <a:bodyPr wrap="none">
            <a:spAutoFit/>
          </a:bodyPr>
          <a:lstStyle/>
          <a:p>
            <a:r>
              <a:rPr lang="en-US" sz="2400" dirty="0">
                <a:latin typeface="Arial" panose="020B0604020202020204" pitchFamily="34" charset="0"/>
                <a:cs typeface="Arial" panose="020B0604020202020204" pitchFamily="34" charset="0"/>
              </a:rPr>
              <a:t>The rest of these people work in the sales department. </a:t>
            </a:r>
          </a:p>
        </p:txBody>
      </p:sp>
    </p:spTree>
    <p:extLst>
      <p:ext uri="{BB962C8B-B14F-4D97-AF65-F5344CB8AC3E}">
        <p14:creationId xmlns:p14="http://schemas.microsoft.com/office/powerpoint/2010/main" val="2240692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35"/>
        <p:cNvGrpSpPr/>
        <p:nvPr/>
      </p:nvGrpSpPr>
      <p:grpSpPr>
        <a:xfrm>
          <a:off x="0" y="0"/>
          <a:ext cx="0" cy="0"/>
          <a:chOff x="0" y="0"/>
          <a:chExt cx="0" cy="0"/>
        </a:xfrm>
      </p:grpSpPr>
      <p:sp>
        <p:nvSpPr>
          <p:cNvPr id="436" name="Google Shape;436;p16"/>
          <p:cNvSpPr txBox="1">
            <a:spLocks noGrp="1"/>
          </p:cNvSpPr>
          <p:nvPr>
            <p:ph type="ctrTitle"/>
          </p:nvPr>
        </p:nvSpPr>
        <p:spPr>
          <a:xfrm>
            <a:off x="1419497" y="433420"/>
            <a:ext cx="9144000" cy="1593299"/>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lt1"/>
              </a:buClr>
              <a:buSzPts val="4000"/>
              <a:buFont typeface="Arial"/>
              <a:buNone/>
            </a:pPr>
            <a:r>
              <a:rPr lang="en-GB" sz="4000" b="1" dirty="0">
                <a:solidFill>
                  <a:schemeClr val="lt1"/>
                </a:solidFill>
                <a:latin typeface="Arial"/>
                <a:ea typeface="Arial"/>
                <a:cs typeface="Arial"/>
                <a:sym typeface="Arial"/>
              </a:rPr>
              <a:t>Lesson review: </a:t>
            </a: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Basic fractions </a:t>
            </a: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Level 1</a:t>
            </a:r>
            <a:endParaRPr sz="4000" dirty="0"/>
          </a:p>
        </p:txBody>
      </p:sp>
      <p:sp>
        <p:nvSpPr>
          <p:cNvPr id="437" name="Google Shape;43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17</a:t>
            </a:fld>
            <a:endParaRPr/>
          </a:p>
        </p:txBody>
      </p:sp>
      <p:sp>
        <p:nvSpPr>
          <p:cNvPr id="7" name="Google Shape;168;p1">
            <a:extLst>
              <a:ext uri="{FF2B5EF4-FFF2-40B4-BE49-F238E27FC236}">
                <a16:creationId xmlns:a16="http://schemas.microsoft.com/office/drawing/2014/main" id="{59C39623-0DF5-4B9A-8EC4-8FEFB788A4B2}"/>
              </a:ext>
            </a:extLst>
          </p:cNvPr>
          <p:cNvSpPr txBox="1">
            <a:spLocks noGrp="1"/>
          </p:cNvSpPr>
          <p:nvPr>
            <p:ph type="subTitle" idx="1"/>
          </p:nvPr>
        </p:nvSpPr>
        <p:spPr>
          <a:xfrm>
            <a:off x="1419498" y="2157984"/>
            <a:ext cx="9144000" cy="2649148"/>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noAutofit/>
          </a:bodyPr>
          <a:lstStyle/>
          <a:p>
            <a:pPr marL="0" lvl="0" indent="0" algn="l" rtl="0">
              <a:lnSpc>
                <a:spcPct val="110714"/>
              </a:lnSpc>
              <a:spcBef>
                <a:spcPts val="0"/>
              </a:spcBef>
              <a:spcAft>
                <a:spcPts val="0"/>
              </a:spcAft>
              <a:buClr>
                <a:schemeClr val="accent1"/>
              </a:buClr>
              <a:buSzPct val="100000"/>
              <a:buNone/>
            </a:pPr>
            <a:r>
              <a:rPr lang="en-GB" sz="2800" b="1" dirty="0">
                <a:solidFill>
                  <a:schemeClr val="accent1"/>
                </a:solidFill>
                <a:latin typeface="+mn-lt"/>
                <a:ea typeface="Arial"/>
                <a:cs typeface="Arial"/>
                <a:sym typeface="Arial"/>
              </a:rPr>
              <a:t>Objectives</a:t>
            </a:r>
            <a:endParaRPr sz="2800" dirty="0">
              <a:solidFill>
                <a:schemeClr val="accent1"/>
              </a:solidFill>
              <a:latin typeface="+mn-lt"/>
              <a:ea typeface="Arial"/>
              <a:cs typeface="Arial"/>
              <a:sym typeface="Arial"/>
            </a:endParaRPr>
          </a:p>
          <a:p>
            <a:pPr marL="231775" lvl="0" indent="-231775" algn="l" rtl="0">
              <a:lnSpc>
                <a:spcPct val="120000"/>
              </a:lnSpc>
              <a:spcBef>
                <a:spcPts val="600"/>
              </a:spcBef>
              <a:spcAft>
                <a:spcPts val="0"/>
              </a:spcAft>
              <a:buClr>
                <a:schemeClr val="dk1"/>
              </a:buClr>
              <a:buSzPct val="100000"/>
              <a:buFont typeface="Arial"/>
              <a:buChar char="•"/>
            </a:pPr>
            <a:r>
              <a:rPr lang="en-US" sz="2800" dirty="0">
                <a:latin typeface="+mn-lt"/>
                <a:ea typeface="Arial"/>
                <a:cs typeface="Arial"/>
                <a:sym typeface="Arial"/>
              </a:rPr>
              <a:t>Understand what a fraction is and be able to link this to proportion</a:t>
            </a:r>
          </a:p>
          <a:p>
            <a:pPr marL="231775" lvl="0" indent="-231775" algn="l" rtl="0">
              <a:lnSpc>
                <a:spcPct val="120000"/>
              </a:lnSpc>
              <a:spcBef>
                <a:spcPts val="600"/>
              </a:spcBef>
              <a:spcAft>
                <a:spcPts val="0"/>
              </a:spcAft>
              <a:buClr>
                <a:schemeClr val="dk1"/>
              </a:buClr>
              <a:buSzPct val="100000"/>
              <a:buFont typeface="Arial"/>
              <a:buChar char="•"/>
            </a:pPr>
            <a:r>
              <a:rPr lang="en-US" sz="2800" dirty="0">
                <a:latin typeface="+mn-lt"/>
                <a:ea typeface="Arial"/>
                <a:cs typeface="Arial"/>
                <a:sym typeface="Arial"/>
              </a:rPr>
              <a:t>Find a fraction of an amount</a:t>
            </a:r>
          </a:p>
        </p:txBody>
      </p:sp>
      <p:sp>
        <p:nvSpPr>
          <p:cNvPr id="439" name="Google Shape;439;p16"/>
          <p:cNvSpPr txBox="1"/>
          <p:nvPr/>
        </p:nvSpPr>
        <p:spPr>
          <a:xfrm>
            <a:off x="1419497" y="5145009"/>
            <a:ext cx="9558936" cy="1080077"/>
          </a:xfrm>
          <a:prstGeom prst="rect">
            <a:avLst/>
          </a:prstGeom>
          <a:noFill/>
          <a:ln>
            <a:noFill/>
          </a:ln>
        </p:spPr>
        <p:txBody>
          <a:bodyPr spcFirstLastPara="1" wrap="square" lIns="91425" tIns="45700" rIns="91425" bIns="45700" anchor="t" anchorCtr="0">
            <a:normAutofit fontScale="92500" lnSpcReduction="20000"/>
          </a:bodyPr>
          <a:lstStyle/>
          <a:p>
            <a:pPr marL="0" marR="0" lvl="0" indent="0" algn="l" rtl="0">
              <a:lnSpc>
                <a:spcPct val="110714"/>
              </a:lnSpc>
              <a:spcBef>
                <a:spcPts val="0"/>
              </a:spcBef>
              <a:spcAft>
                <a:spcPts val="0"/>
              </a:spcAft>
              <a:buClr>
                <a:schemeClr val="accent1"/>
              </a:buClr>
              <a:buSzPct val="100000"/>
              <a:buFont typeface="Arial"/>
              <a:buNone/>
            </a:pPr>
            <a:r>
              <a:rPr lang="en-GB" sz="3000" b="1" dirty="0">
                <a:solidFill>
                  <a:schemeClr val="accent1"/>
                </a:solidFill>
                <a:latin typeface="Arial"/>
                <a:ea typeface="Arial"/>
                <a:cs typeface="Arial"/>
                <a:sym typeface="Arial"/>
              </a:rPr>
              <a:t>Suggested further steps/areas to work on</a:t>
            </a:r>
            <a:endParaRPr sz="3000" dirty="0"/>
          </a:p>
          <a:p>
            <a:pPr marL="231775" marR="0" lvl="0" indent="-231775" algn="l" rtl="0">
              <a:lnSpc>
                <a:spcPct val="110714"/>
              </a:lnSpc>
              <a:spcBef>
                <a:spcPts val="1600"/>
              </a:spcBef>
              <a:spcAft>
                <a:spcPts val="0"/>
              </a:spcAft>
              <a:buClr>
                <a:schemeClr val="dk1"/>
              </a:buClr>
              <a:buSzPct val="100000"/>
              <a:buFont typeface="Arial"/>
              <a:buChar char="•"/>
            </a:pPr>
            <a:r>
              <a:rPr lang="en-GB" sz="3000" dirty="0">
                <a:solidFill>
                  <a:schemeClr val="dk1"/>
                </a:solidFill>
                <a:latin typeface="Arial"/>
                <a:ea typeface="Arial"/>
                <a:cs typeface="Arial"/>
                <a:sym typeface="Arial"/>
              </a:rPr>
              <a:t>Interpret and use fractions in another context</a:t>
            </a:r>
            <a:endParaRPr sz="3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Google Shape;445;p17"/>
          <p:cNvSpPr txBox="1">
            <a:spLocks noGrp="1"/>
          </p:cNvSpPr>
          <p:nvPr>
            <p:ph type="ctrTitle"/>
          </p:nvPr>
        </p:nvSpPr>
        <p:spPr>
          <a:xfrm>
            <a:off x="1524000" y="1466770"/>
            <a:ext cx="9144000" cy="1322815"/>
          </a:xfrm>
          <a:prstGeom prst="rect">
            <a:avLst/>
          </a:prstGeom>
          <a:solidFill>
            <a:schemeClr val="accent1"/>
          </a:solid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000"/>
              <a:buFont typeface="Arial"/>
              <a:buNone/>
            </a:pPr>
            <a:r>
              <a:rPr lang="en-GB" sz="4000" b="1" dirty="0">
                <a:solidFill>
                  <a:schemeClr val="lt1"/>
                </a:solidFill>
                <a:latin typeface="Arial"/>
                <a:ea typeface="Arial"/>
                <a:cs typeface="Arial"/>
                <a:sym typeface="Arial"/>
              </a:rPr>
              <a:t>Lesson 10: </a:t>
            </a:r>
            <a:br>
              <a:rPr lang="en-GB" sz="4000" b="1" dirty="0">
                <a:solidFill>
                  <a:schemeClr val="lt1"/>
                </a:solidFill>
                <a:latin typeface="Arial"/>
                <a:ea typeface="Arial"/>
                <a:cs typeface="Arial"/>
                <a:sym typeface="Arial"/>
              </a:rPr>
            </a:br>
            <a:r>
              <a:rPr lang="en-GB" sz="4000" b="1" dirty="0">
                <a:solidFill>
                  <a:schemeClr val="lt1"/>
                </a:solidFill>
                <a:latin typeface="Arial"/>
                <a:ea typeface="Arial"/>
                <a:cs typeface="Arial"/>
                <a:sym typeface="Arial"/>
              </a:rPr>
              <a:t>Credits</a:t>
            </a:r>
            <a:endParaRPr sz="4000" dirty="0"/>
          </a:p>
        </p:txBody>
      </p:sp>
      <p:sp>
        <p:nvSpPr>
          <p:cNvPr id="446" name="Google Shape;446;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18</a:t>
            </a:fld>
            <a:endParaRPr dirty="0"/>
          </a:p>
        </p:txBody>
      </p:sp>
      <p:pic>
        <p:nvPicPr>
          <p:cNvPr id="448" name="Google Shape;448;p17"/>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9395464" y="262672"/>
            <a:ext cx="2123825" cy="638948"/>
          </a:xfrm>
          <a:prstGeom prst="rect">
            <a:avLst/>
          </a:prstGeom>
          <a:noFill/>
          <a:ln>
            <a:noFill/>
          </a:ln>
        </p:spPr>
      </p:pic>
      <p:sp>
        <p:nvSpPr>
          <p:cNvPr id="449" name="Google Shape;449;p17"/>
          <p:cNvSpPr txBox="1">
            <a:spLocks noGrp="1"/>
          </p:cNvSpPr>
          <p:nvPr>
            <p:ph type="subTitle" idx="1"/>
          </p:nvPr>
        </p:nvSpPr>
        <p:spPr>
          <a:xfrm>
            <a:off x="1524000" y="3048081"/>
            <a:ext cx="9144000" cy="2952027"/>
          </a:xfrm>
          <a:prstGeom prst="rect">
            <a:avLst/>
          </a:prstGeom>
          <a:solidFill>
            <a:schemeClr val="lt1"/>
          </a:solidFill>
          <a:ln w="38100" cap="flat" cmpd="sng">
            <a:solidFill>
              <a:schemeClr val="accent1"/>
            </a:solidFill>
            <a:prstDash val="solid"/>
            <a:round/>
            <a:headEnd type="none" w="sm" len="sm"/>
            <a:tailEnd type="none" w="sm" len="sm"/>
          </a:ln>
        </p:spPr>
        <p:txBody>
          <a:bodyPr spcFirstLastPara="1" wrap="square" lIns="91425" tIns="45700" rIns="91425" bIns="45700" anchor="t" anchorCtr="0">
            <a:normAutofit fontScale="40000" lnSpcReduction="20000"/>
          </a:bodyPr>
          <a:lstStyle/>
          <a:p>
            <a:pPr marL="0" lvl="0" indent="0" algn="l" rtl="0">
              <a:lnSpc>
                <a:spcPct val="120000"/>
              </a:lnSpc>
              <a:spcBef>
                <a:spcPts val="0"/>
              </a:spcBef>
              <a:spcAft>
                <a:spcPts val="0"/>
              </a:spcAft>
              <a:buClr>
                <a:schemeClr val="accent1"/>
              </a:buClr>
              <a:buSzPct val="100000"/>
              <a:buNone/>
            </a:pPr>
            <a:r>
              <a:rPr lang="en-GB" sz="6500" b="1" i="0" u="none" strike="noStrike" cap="none" dirty="0">
                <a:solidFill>
                  <a:schemeClr val="accent1"/>
                </a:solidFill>
                <a:ea typeface="Arial"/>
                <a:cs typeface="Arial"/>
                <a:sym typeface="Arial"/>
              </a:rPr>
              <a:t>Text acknowledgements:</a:t>
            </a:r>
            <a:endParaRPr lang="en-GB" sz="6500" b="1" i="0" u="none" strike="noStrike" cap="none" dirty="0">
              <a:solidFill>
                <a:schemeClr val="accent1"/>
              </a:solidFill>
              <a:ea typeface="Arial"/>
            </a:endParaRPr>
          </a:p>
          <a:p>
            <a:pPr marL="0" lvl="0" indent="0" algn="l" rtl="0">
              <a:lnSpc>
                <a:spcPct val="120000"/>
              </a:lnSpc>
              <a:spcBef>
                <a:spcPts val="0"/>
              </a:spcBef>
              <a:spcAft>
                <a:spcPts val="0"/>
              </a:spcAft>
              <a:buClr>
                <a:schemeClr val="accent1"/>
              </a:buClr>
              <a:buSzPct val="100000"/>
              <a:buNone/>
            </a:pPr>
            <a:endParaRPr lang="en-GB" sz="4800" dirty="0">
              <a:latin typeface="Arial"/>
              <a:ea typeface="Arial"/>
              <a:cs typeface="Arial"/>
              <a:sym typeface="Arial"/>
            </a:endParaRPr>
          </a:p>
          <a:p>
            <a:pPr marL="0" lvl="0" indent="0" algn="l" rtl="0">
              <a:lnSpc>
                <a:spcPct val="120000"/>
              </a:lnSpc>
              <a:spcBef>
                <a:spcPts val="0"/>
              </a:spcBef>
              <a:spcAft>
                <a:spcPts val="0"/>
              </a:spcAft>
              <a:buClr>
                <a:schemeClr val="accent1"/>
              </a:buClr>
              <a:buSzPct val="100000"/>
              <a:buNone/>
            </a:pPr>
            <a:r>
              <a:rPr lang="en-GB" sz="4800" dirty="0">
                <a:latin typeface="Arial"/>
                <a:ea typeface="Arial"/>
                <a:cs typeface="Arial"/>
                <a:sym typeface="Arial"/>
              </a:rPr>
              <a:t>Pearson Edexcel Functional Skills, Practice Set 1 – Mathematics Level 2 (Non Calculator) PRACL2/01, Pearson Edexcel Functional Skills, Past Paper 2 – Mathematics Level 1 (Non Calculator) PMAT1/N02 Question 10, Pearson Edexcel Functional Skills, Past Paper 3 – Mathematics Level 1 (Calculator) PMAT1/C03 Question 10, Pearson Edexcel Functional Skills, Past Paper 3 – Mathematics Level 3 (Non Calculator) PMAT3 N03 Question 3, Pearson Edexcel Functional Skills, Past Paper </a:t>
            </a:r>
            <a:r>
              <a:rPr lang="en-GB" sz="4800">
                <a:latin typeface="Arial"/>
                <a:ea typeface="Arial"/>
                <a:cs typeface="Arial"/>
                <a:sym typeface="Arial"/>
              </a:rPr>
              <a:t>5 – </a:t>
            </a:r>
            <a:r>
              <a:rPr lang="en-GB" sz="4800" dirty="0">
                <a:latin typeface="Arial"/>
                <a:ea typeface="Arial"/>
                <a:cs typeface="Arial"/>
                <a:sym typeface="Arial"/>
              </a:rPr>
              <a:t>Mathematics Level 1 (Calculator) PMAT1/C05 Question 8</a:t>
            </a:r>
            <a:endParaRPr sz="4800" dirty="0">
              <a:latin typeface="Arial"/>
              <a:ea typeface="Arial"/>
              <a:cs typeface="Arial"/>
              <a:sym typeface="Arial"/>
            </a:endParaRPr>
          </a:p>
          <a:p>
            <a:pPr marL="0" lvl="0" indent="0" algn="l" rtl="0">
              <a:lnSpc>
                <a:spcPct val="90000"/>
              </a:lnSpc>
              <a:spcBef>
                <a:spcPts val="1600"/>
              </a:spcBef>
              <a:spcAft>
                <a:spcPts val="0"/>
              </a:spcAft>
              <a:buClr>
                <a:schemeClr val="dk1"/>
              </a:buClr>
              <a:buSzPct val="100000"/>
              <a:buNone/>
            </a:pPr>
            <a:endParaRPr dirty="0"/>
          </a:p>
        </p:txBody>
      </p:sp>
      <p:pic>
        <p:nvPicPr>
          <p:cNvPr id="7" name="Picture 6" descr="Text&#10;&#10;Description automatically generated">
            <a:extLst>
              <a:ext uri="{FF2B5EF4-FFF2-40B4-BE49-F238E27FC236}">
                <a16:creationId xmlns:a16="http://schemas.microsoft.com/office/drawing/2014/main" id="{A303B8CD-E012-4029-8281-9DD33F35D8C2}"/>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0800" y="324000"/>
            <a:ext cx="3474000" cy="570825"/>
          </a:xfrm>
          <a:prstGeom prst="rect">
            <a:avLst/>
          </a:prstGeom>
        </p:spPr>
      </p:pic>
      <p:pic>
        <p:nvPicPr>
          <p:cNvPr id="2" name="Picture 1" descr="Graphical user interface&#10;&#10;Description automatically generated">
            <a:extLst>
              <a:ext uri="{FF2B5EF4-FFF2-40B4-BE49-F238E27FC236}">
                <a16:creationId xmlns:a16="http://schemas.microsoft.com/office/drawing/2014/main" id="{0CE26C44-E99D-6F44-4ACC-F940A3CDE754}"/>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461200" y="262800"/>
            <a:ext cx="2123825" cy="79643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8" name="Title 7">
            <a:extLst>
              <a:ext uri="{FF2B5EF4-FFF2-40B4-BE49-F238E27FC236}">
                <a16:creationId xmlns:a16="http://schemas.microsoft.com/office/drawing/2014/main" id="{1991581E-4FE1-FA8B-32E2-9844D885E8DE}"/>
              </a:ext>
            </a:extLst>
          </p:cNvPr>
          <p:cNvSpPr>
            <a:spLocks noGrp="1"/>
          </p:cNvSpPr>
          <p:nvPr>
            <p:ph type="title"/>
          </p:nvPr>
        </p:nvSpPr>
        <p:spPr>
          <a:xfrm>
            <a:off x="838200" y="365125"/>
            <a:ext cx="10515600" cy="584713"/>
          </a:xfrm>
        </p:spPr>
        <p:txBody>
          <a:bodyPr/>
          <a:lstStyle/>
          <a:p>
            <a:r>
              <a:rPr lang="en-GB" dirty="0"/>
              <a:t>Complete the Frayer model</a:t>
            </a:r>
          </a:p>
        </p:txBody>
      </p:sp>
      <p:sp>
        <p:nvSpPr>
          <p:cNvPr id="176" name="Google Shape;176;p2"/>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2</a:t>
            </a:fld>
            <a:endParaRPr/>
          </a:p>
        </p:txBody>
      </p:sp>
      <p:grpSp>
        <p:nvGrpSpPr>
          <p:cNvPr id="2" name="Group 1">
            <a:extLst>
              <a:ext uri="{FF2B5EF4-FFF2-40B4-BE49-F238E27FC236}">
                <a16:creationId xmlns:a16="http://schemas.microsoft.com/office/drawing/2014/main" id="{51BC1652-02C5-850A-A7CA-7BB226C5EA38}"/>
              </a:ext>
            </a:extLst>
          </p:cNvPr>
          <p:cNvGrpSpPr/>
          <p:nvPr/>
        </p:nvGrpSpPr>
        <p:grpSpPr>
          <a:xfrm>
            <a:off x="621884" y="1129212"/>
            <a:ext cx="10925700" cy="5227125"/>
            <a:chOff x="621884" y="1129212"/>
            <a:chExt cx="10925700" cy="5227125"/>
          </a:xfrm>
        </p:grpSpPr>
        <p:graphicFrame>
          <p:nvGraphicFramePr>
            <p:cNvPr id="177" name="Google Shape;177;p2"/>
            <p:cNvGraphicFramePr/>
            <p:nvPr>
              <p:extLst>
                <p:ext uri="{D42A27DB-BD31-4B8C-83A1-F6EECF244321}">
                  <p14:modId xmlns:p14="http://schemas.microsoft.com/office/powerpoint/2010/main" val="736457264"/>
                </p:ext>
              </p:extLst>
            </p:nvPr>
          </p:nvGraphicFramePr>
          <p:xfrm>
            <a:off x="621884" y="1129212"/>
            <a:ext cx="10925700" cy="5227125"/>
          </p:xfrm>
          <a:graphic>
            <a:graphicData uri="http://schemas.openxmlformats.org/drawingml/2006/table">
              <a:tbl>
                <a:tblPr bandRow="1">
                  <a:noFill/>
                  <a:tableStyleId>{292EED29-3C1B-4DA0-A15D-4177A9910511}</a:tableStyleId>
                </a:tblPr>
                <a:tblGrid>
                  <a:gridCol w="5462850">
                    <a:extLst>
                      <a:ext uri="{9D8B030D-6E8A-4147-A177-3AD203B41FA5}">
                        <a16:colId xmlns:a16="http://schemas.microsoft.com/office/drawing/2014/main" val="20000"/>
                      </a:ext>
                    </a:extLst>
                  </a:gridCol>
                  <a:gridCol w="5462850">
                    <a:extLst>
                      <a:ext uri="{9D8B030D-6E8A-4147-A177-3AD203B41FA5}">
                        <a16:colId xmlns:a16="http://schemas.microsoft.com/office/drawing/2014/main" val="20001"/>
                      </a:ext>
                    </a:extLst>
                  </a:gridCol>
                </a:tblGrid>
                <a:tr h="2616525">
                  <a:tc>
                    <a:txBody>
                      <a:bodyPr/>
                      <a:lstStyle/>
                      <a:p>
                        <a:pPr marL="0" marR="0" lvl="0" indent="0" algn="l" rtl="0">
                          <a:spcBef>
                            <a:spcPts val="0"/>
                          </a:spcBef>
                          <a:spcAft>
                            <a:spcPts val="0"/>
                          </a:spcAft>
                          <a:buNone/>
                        </a:pPr>
                        <a:r>
                          <a:rPr lang="en-GB" sz="2400" u="none" strike="noStrike" cap="none" dirty="0">
                            <a:latin typeface="Arial" panose="020B0604020202020204" pitchFamily="34" charset="0"/>
                            <a:cs typeface="Arial" panose="020B0604020202020204" pitchFamily="34" charset="0"/>
                          </a:rPr>
                          <a:t>Definition</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None/>
                        </a:pPr>
                        <a:endParaRPr sz="2400" dirty="0"/>
                      </a:p>
                      <a:p>
                        <a:pPr marL="0" marR="0" lvl="0" indent="0" algn="l" rtl="0">
                          <a:spcBef>
                            <a:spcPts val="0"/>
                          </a:spcBef>
                          <a:spcAft>
                            <a:spcPts val="0"/>
                          </a:spcAft>
                          <a:buNone/>
                        </a:pPr>
                        <a:endParaRPr sz="2000" dirty="0"/>
                      </a:p>
                    </a:txBody>
                    <a:tcPr marL="91450" marR="91450" marT="45725" marB="45725"/>
                  </a:tc>
                  <a:tc>
                    <a:txBody>
                      <a:bodyPr/>
                      <a:lstStyle/>
                      <a:p>
                        <a:pPr marL="0" marR="0" lvl="0" indent="0" algn="r" rtl="0">
                          <a:spcBef>
                            <a:spcPts val="0"/>
                          </a:spcBef>
                          <a:spcAft>
                            <a:spcPts val="0"/>
                          </a:spcAft>
                          <a:buNone/>
                        </a:pPr>
                        <a:r>
                          <a:rPr lang="en-GB" sz="2400" dirty="0">
                            <a:latin typeface="Arial" panose="020B0604020202020204" pitchFamily="34" charset="0"/>
                            <a:cs typeface="Arial" panose="020B0604020202020204" pitchFamily="34" charset="0"/>
                          </a:rPr>
                          <a:t>Facts and characteristics</a:t>
                        </a:r>
                        <a:endParaRPr dirty="0">
                          <a:latin typeface="Arial" panose="020B0604020202020204" pitchFamily="34" charset="0"/>
                          <a:cs typeface="Arial" panose="020B0604020202020204" pitchFamily="34" charset="0"/>
                        </a:endParaRPr>
                      </a:p>
                    </a:txBody>
                    <a:tcPr marL="91450" marR="91450" marT="45725" marB="45725"/>
                  </a:tc>
                  <a:extLst>
                    <a:ext uri="{0D108BD9-81ED-4DB2-BD59-A6C34878D82A}">
                      <a16:rowId xmlns:a16="http://schemas.microsoft.com/office/drawing/2014/main" val="10000"/>
                    </a:ext>
                  </a:extLst>
                </a:tr>
                <a:tr h="2610600">
                  <a:tc>
                    <a:txBody>
                      <a:bodyPr/>
                      <a:lstStyle/>
                      <a:p>
                        <a:pPr marL="0" marR="0" lvl="0" indent="0" algn="l" rtl="0">
                          <a:spcBef>
                            <a:spcPts val="0"/>
                          </a:spcBef>
                          <a:spcAft>
                            <a:spcPts val="0"/>
                          </a:spcAft>
                          <a:buNone/>
                        </a:pPr>
                        <a:r>
                          <a:rPr lang="en-GB" sz="2400" dirty="0">
                            <a:latin typeface="Arial" panose="020B0604020202020204" pitchFamily="34" charset="0"/>
                            <a:cs typeface="Arial" panose="020B0604020202020204" pitchFamily="34" charset="0"/>
                          </a:rPr>
                          <a:t>Example</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None/>
                        </a:pPr>
                        <a:endParaRPr sz="2400" dirty="0"/>
                      </a:p>
                    </a:txBody>
                    <a:tcPr marL="91450" marR="91450" marT="45725" marB="45725"/>
                  </a:tc>
                  <a:tc>
                    <a:txBody>
                      <a:bodyPr/>
                      <a:lstStyle/>
                      <a:p>
                        <a:pPr marL="0" marR="0" lvl="0" indent="0" algn="r" rtl="0">
                          <a:spcBef>
                            <a:spcPts val="0"/>
                          </a:spcBef>
                          <a:spcAft>
                            <a:spcPts val="0"/>
                          </a:spcAft>
                          <a:buNone/>
                        </a:pPr>
                        <a:r>
                          <a:rPr lang="en-GB" sz="2400" dirty="0">
                            <a:latin typeface="Arial" panose="020B0604020202020204" pitchFamily="34" charset="0"/>
                            <a:cs typeface="Arial" panose="020B0604020202020204" pitchFamily="34" charset="0"/>
                          </a:rPr>
                          <a:t>Non-examples</a:t>
                        </a:r>
                        <a:endParaRPr dirty="0">
                          <a:latin typeface="Arial" panose="020B0604020202020204" pitchFamily="34" charset="0"/>
                          <a:cs typeface="Arial" panose="020B0604020202020204" pitchFamily="34" charset="0"/>
                        </a:endParaRPr>
                      </a:p>
                    </a:txBody>
                    <a:tcPr marL="91450" marR="91450" marT="45725" marB="45725"/>
                  </a:tc>
                  <a:extLst>
                    <a:ext uri="{0D108BD9-81ED-4DB2-BD59-A6C34878D82A}">
                      <a16:rowId xmlns:a16="http://schemas.microsoft.com/office/drawing/2014/main" val="10001"/>
                    </a:ext>
                  </a:extLst>
                </a:tr>
              </a:tbl>
            </a:graphicData>
          </a:graphic>
        </p:graphicFrame>
        <p:sp>
          <p:nvSpPr>
            <p:cNvPr id="178" name="Google Shape;178;p2"/>
            <p:cNvSpPr/>
            <p:nvPr/>
          </p:nvSpPr>
          <p:spPr>
            <a:xfrm>
              <a:off x="4206929" y="3097254"/>
              <a:ext cx="3422525" cy="1281051"/>
            </a:xfrm>
            <a:prstGeom prst="ellipse">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2800" dirty="0">
                  <a:solidFill>
                    <a:srgbClr val="000000"/>
                  </a:solidFill>
                  <a:latin typeface="Arial" panose="020B0604020202020204" pitchFamily="34" charset="0"/>
                  <a:ea typeface="Calibri"/>
                  <a:cs typeface="Arial" panose="020B0604020202020204" pitchFamily="34" charset="0"/>
                  <a:sym typeface="Calibri"/>
                </a:rPr>
                <a:t>Fraction</a:t>
              </a:r>
              <a:endParaRPr dirty="0">
                <a:latin typeface="Arial" panose="020B0604020202020204" pitchFamily="34" charset="0"/>
                <a:cs typeface="Arial" panose="020B0604020202020204" pitchFamily="34" charset="0"/>
              </a:endParaRPr>
            </a:p>
          </p:txBody>
        </p:sp>
      </p:grpSp>
      <p:grpSp>
        <p:nvGrpSpPr>
          <p:cNvPr id="3" name="Google Shape;333;p12" descr="Worksheet available icon">
            <a:extLst>
              <a:ext uri="{FF2B5EF4-FFF2-40B4-BE49-F238E27FC236}">
                <a16:creationId xmlns:a16="http://schemas.microsoft.com/office/drawing/2014/main" id="{3EC3CAFA-6901-A944-281E-0484D985A016}"/>
              </a:ext>
            </a:extLst>
          </p:cNvPr>
          <p:cNvGrpSpPr/>
          <p:nvPr/>
        </p:nvGrpSpPr>
        <p:grpSpPr>
          <a:xfrm>
            <a:off x="9495879" y="211521"/>
            <a:ext cx="2102384" cy="753403"/>
            <a:chOff x="9495879" y="211521"/>
            <a:chExt cx="2102384" cy="753403"/>
          </a:xfrm>
        </p:grpSpPr>
        <p:pic>
          <p:nvPicPr>
            <p:cNvPr id="4" name="Google Shape;334;p12" descr="Document">
              <a:extLst>
                <a:ext uri="{FF2B5EF4-FFF2-40B4-BE49-F238E27FC236}">
                  <a16:creationId xmlns:a16="http://schemas.microsoft.com/office/drawing/2014/main" id="{CFB7BF4C-C870-8A7B-6C5C-B8468C2F92E6}"/>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0844860" y="211521"/>
              <a:ext cx="753403" cy="753403"/>
            </a:xfrm>
            <a:prstGeom prst="rect">
              <a:avLst/>
            </a:prstGeom>
            <a:noFill/>
            <a:ln>
              <a:noFill/>
            </a:ln>
          </p:spPr>
        </p:pic>
        <p:sp>
          <p:nvSpPr>
            <p:cNvPr id="5" name="Google Shape;335;p12">
              <a:extLst>
                <a:ext uri="{FF2B5EF4-FFF2-40B4-BE49-F238E27FC236}">
                  <a16:creationId xmlns:a16="http://schemas.microsoft.com/office/drawing/2014/main" id="{5895288D-FB95-F1E4-9610-E1AEDDCC880A}"/>
                </a:ext>
              </a:extLst>
            </p:cNvPr>
            <p:cNvSpPr txBox="1"/>
            <p:nvPr/>
          </p:nvSpPr>
          <p:spPr>
            <a:xfrm>
              <a:off x="9495879" y="228785"/>
              <a:ext cx="2091590" cy="707886"/>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GB" sz="2000" b="1" dirty="0">
                  <a:solidFill>
                    <a:schemeClr val="dk1"/>
                  </a:solidFill>
                  <a:latin typeface="Arial"/>
                  <a:ea typeface="Arial"/>
                  <a:cs typeface="Arial"/>
                  <a:sym typeface="Arial"/>
                </a:rPr>
                <a:t>Handout</a:t>
              </a:r>
              <a:br>
                <a:rPr lang="en-GB" sz="2000" b="1" dirty="0">
                  <a:solidFill>
                    <a:schemeClr val="dk1"/>
                  </a:solidFill>
                  <a:latin typeface="Arial"/>
                  <a:ea typeface="Arial"/>
                  <a:cs typeface="Arial"/>
                  <a:sym typeface="Arial"/>
                </a:rPr>
              </a:br>
              <a:r>
                <a:rPr lang="en-GB" sz="2000" b="1" dirty="0">
                  <a:solidFill>
                    <a:schemeClr val="dk1"/>
                  </a:solidFill>
                  <a:latin typeface="Arial"/>
                  <a:ea typeface="Arial"/>
                  <a:cs typeface="Arial"/>
                  <a:sym typeface="Arial"/>
                </a:rPr>
                <a:t>available</a:t>
              </a:r>
              <a:endParaRPr dirty="0"/>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4" name="Title 3">
            <a:extLst>
              <a:ext uri="{FF2B5EF4-FFF2-40B4-BE49-F238E27FC236}">
                <a16:creationId xmlns:a16="http://schemas.microsoft.com/office/drawing/2014/main" id="{475DC29A-FA90-361F-6994-F45D2C08FDBD}"/>
              </a:ext>
            </a:extLst>
          </p:cNvPr>
          <p:cNvSpPr>
            <a:spLocks noGrp="1"/>
          </p:cNvSpPr>
          <p:nvPr>
            <p:ph type="title"/>
          </p:nvPr>
        </p:nvSpPr>
        <p:spPr/>
        <p:txBody>
          <a:bodyPr/>
          <a:lstStyle/>
          <a:p>
            <a:r>
              <a:rPr lang="en-GB" dirty="0"/>
              <a:t>Representing fractions</a:t>
            </a:r>
          </a:p>
        </p:txBody>
      </p:sp>
      <p:sp>
        <p:nvSpPr>
          <p:cNvPr id="2" name="Google Shape;176;p2">
            <a:extLst>
              <a:ext uri="{FF2B5EF4-FFF2-40B4-BE49-F238E27FC236}">
                <a16:creationId xmlns:a16="http://schemas.microsoft.com/office/drawing/2014/main" id="{04E8BD79-D2FB-AEA6-3C49-639DE20BF7BB}"/>
              </a:ext>
            </a:extLst>
          </p:cNvPr>
          <p:cNvSpPr txBox="1">
            <a:spLocks noGrp="1"/>
          </p:cNvSpPr>
          <p:nvPr>
            <p:ph type="sldNum" sz="quarter"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3</a:t>
            </a:fld>
            <a:endParaRPr/>
          </a:p>
        </p:txBody>
      </p:sp>
      <p:sp>
        <p:nvSpPr>
          <p:cNvPr id="185" name="Google Shape;185;p5"/>
          <p:cNvSpPr/>
          <p:nvPr/>
        </p:nvSpPr>
        <p:spPr>
          <a:xfrm>
            <a:off x="3831773" y="1580893"/>
            <a:ext cx="1368152" cy="1368152"/>
          </a:xfrm>
          <a:prstGeom prst="rect">
            <a:avLst/>
          </a:prstGeom>
          <a:solidFill>
            <a:schemeClr val="accent1">
              <a:lumMod val="40000"/>
              <a:lumOff val="60000"/>
            </a:schemeClr>
          </a:solidFill>
          <a:ln w="12700" cap="flat" cmpd="sng">
            <a:solidFill>
              <a:schemeClr val="accent1">
                <a:lumMod val="40000"/>
                <a:lumOff val="6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8800" dirty="0">
                <a:solidFill>
                  <a:schemeClr val="dk1"/>
                </a:solidFill>
                <a:latin typeface="Arial" panose="020B0604020202020204" pitchFamily="34" charset="0"/>
                <a:ea typeface="Calibri"/>
                <a:cs typeface="Arial" panose="020B0604020202020204" pitchFamily="34" charset="0"/>
                <a:sym typeface="Calibri"/>
              </a:rPr>
              <a:t>3</a:t>
            </a:r>
            <a:endParaRPr sz="8800" dirty="0">
              <a:solidFill>
                <a:schemeClr val="dk1"/>
              </a:solidFill>
              <a:latin typeface="Arial" panose="020B0604020202020204" pitchFamily="34" charset="0"/>
              <a:ea typeface="Calibri"/>
              <a:cs typeface="Arial" panose="020B0604020202020204" pitchFamily="34" charset="0"/>
              <a:sym typeface="Calibri"/>
            </a:endParaRPr>
          </a:p>
        </p:txBody>
      </p:sp>
      <p:cxnSp>
        <p:nvCxnSpPr>
          <p:cNvPr id="186" name="Google Shape;186;p5"/>
          <p:cNvCxnSpPr/>
          <p:nvPr/>
        </p:nvCxnSpPr>
        <p:spPr>
          <a:xfrm>
            <a:off x="3511762" y="3137359"/>
            <a:ext cx="2016224" cy="0"/>
          </a:xfrm>
          <a:prstGeom prst="straightConnector1">
            <a:avLst/>
          </a:prstGeom>
          <a:noFill/>
          <a:ln w="57150" cap="flat" cmpd="sng">
            <a:solidFill>
              <a:schemeClr val="dk1"/>
            </a:solidFill>
            <a:prstDash val="solid"/>
            <a:miter lim="800000"/>
            <a:headEnd type="none" w="sm" len="sm"/>
            <a:tailEnd type="none" w="sm" len="sm"/>
          </a:ln>
        </p:spPr>
      </p:cxnSp>
      <p:sp>
        <p:nvSpPr>
          <p:cNvPr id="190" name="Google Shape;190;p5"/>
          <p:cNvSpPr/>
          <p:nvPr/>
        </p:nvSpPr>
        <p:spPr>
          <a:xfrm>
            <a:off x="3831773" y="3309085"/>
            <a:ext cx="1368152" cy="1368152"/>
          </a:xfrm>
          <a:prstGeom prst="rect">
            <a:avLst/>
          </a:prstGeom>
          <a:solidFill>
            <a:schemeClr val="accent1">
              <a:lumMod val="40000"/>
              <a:lumOff val="60000"/>
            </a:schemeClr>
          </a:solidFill>
          <a:ln w="12700" cap="flat" cmpd="sng">
            <a:solidFill>
              <a:schemeClr val="accent1">
                <a:lumMod val="40000"/>
                <a:lumOff val="60000"/>
              </a:schemeClr>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8800" dirty="0">
                <a:solidFill>
                  <a:schemeClr val="dk1"/>
                </a:solidFill>
                <a:latin typeface="Arial" panose="020B0604020202020204" pitchFamily="34" charset="0"/>
                <a:ea typeface="Calibri"/>
                <a:cs typeface="Arial" panose="020B0604020202020204" pitchFamily="34" charset="0"/>
                <a:sym typeface="Calibri"/>
              </a:rPr>
              <a:t>5</a:t>
            </a:r>
            <a:endParaRPr sz="8800" dirty="0">
              <a:solidFill>
                <a:schemeClr val="dk1"/>
              </a:solidFill>
              <a:latin typeface="Arial" panose="020B0604020202020204" pitchFamily="34" charset="0"/>
              <a:ea typeface="Calibri"/>
              <a:cs typeface="Arial" panose="020B0604020202020204" pitchFamily="34" charset="0"/>
              <a:sym typeface="Calibri"/>
            </a:endParaRPr>
          </a:p>
        </p:txBody>
      </p:sp>
      <p:cxnSp>
        <p:nvCxnSpPr>
          <p:cNvPr id="191" name="Google Shape;191;p5"/>
          <p:cNvCxnSpPr/>
          <p:nvPr/>
        </p:nvCxnSpPr>
        <p:spPr>
          <a:xfrm rot="10800000">
            <a:off x="5277045" y="2345735"/>
            <a:ext cx="1629080" cy="66177"/>
          </a:xfrm>
          <a:prstGeom prst="straightConnector1">
            <a:avLst/>
          </a:prstGeom>
          <a:noFill/>
          <a:ln w="38100" cap="flat" cmpd="sng">
            <a:solidFill>
              <a:srgbClr val="2F5496"/>
            </a:solidFill>
            <a:prstDash val="solid"/>
            <a:miter lim="800000"/>
            <a:headEnd type="none" w="sm" len="sm"/>
            <a:tailEnd type="stealth" w="med" len="med"/>
          </a:ln>
        </p:spPr>
      </p:cxnSp>
      <p:sp>
        <p:nvSpPr>
          <p:cNvPr id="187" name="Google Shape;187;p5"/>
          <p:cNvSpPr txBox="1"/>
          <p:nvPr/>
        </p:nvSpPr>
        <p:spPr>
          <a:xfrm>
            <a:off x="6906125" y="2013000"/>
            <a:ext cx="2255400" cy="6465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dirty="0">
                <a:solidFill>
                  <a:schemeClr val="dk1"/>
                </a:solidFill>
                <a:latin typeface="Arial" panose="020B0604020202020204" pitchFamily="34" charset="0"/>
                <a:ea typeface="Calibri"/>
                <a:cs typeface="Arial" panose="020B0604020202020204" pitchFamily="34" charset="0"/>
                <a:sym typeface="Calibri"/>
              </a:rPr>
              <a:t>What is this digit called?</a:t>
            </a:r>
            <a:endParaRPr sz="800" dirty="0">
              <a:latin typeface="Arial" panose="020B0604020202020204" pitchFamily="34" charset="0"/>
              <a:cs typeface="Arial" panose="020B0604020202020204" pitchFamily="34" charset="0"/>
            </a:endParaRPr>
          </a:p>
        </p:txBody>
      </p:sp>
      <p:sp>
        <p:nvSpPr>
          <p:cNvPr id="204" name="Google Shape;204;p5"/>
          <p:cNvSpPr txBox="1"/>
          <p:nvPr/>
        </p:nvSpPr>
        <p:spPr>
          <a:xfrm>
            <a:off x="9161525" y="1731823"/>
            <a:ext cx="23091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800" b="1" dirty="0">
                <a:latin typeface="Arial" panose="020B0604020202020204" pitchFamily="34" charset="0"/>
                <a:ea typeface="Calibri"/>
                <a:cs typeface="Arial" panose="020B0604020202020204" pitchFamily="34" charset="0"/>
                <a:sym typeface="Calibri"/>
              </a:rPr>
              <a:t>Numerator</a:t>
            </a:r>
            <a:r>
              <a:rPr lang="en-GB" sz="1800" dirty="0">
                <a:latin typeface="Arial" panose="020B0604020202020204" pitchFamily="34" charset="0"/>
                <a:ea typeface="Calibri"/>
                <a:cs typeface="Arial" panose="020B0604020202020204" pitchFamily="34" charset="0"/>
                <a:sym typeface="Calibri"/>
              </a:rPr>
              <a:t>. Used to determine the number of parts out of the whole.</a:t>
            </a:r>
            <a:endParaRPr sz="1800" dirty="0">
              <a:latin typeface="Arial" panose="020B0604020202020204" pitchFamily="34" charset="0"/>
              <a:ea typeface="Calibri"/>
              <a:cs typeface="Arial" panose="020B0604020202020204" pitchFamily="34" charset="0"/>
              <a:sym typeface="Calibri"/>
            </a:endParaRPr>
          </a:p>
        </p:txBody>
      </p:sp>
      <p:cxnSp>
        <p:nvCxnSpPr>
          <p:cNvPr id="189" name="Google Shape;189;p5"/>
          <p:cNvCxnSpPr/>
          <p:nvPr/>
        </p:nvCxnSpPr>
        <p:spPr>
          <a:xfrm rot="10800000">
            <a:off x="5527987" y="3968819"/>
            <a:ext cx="1184106" cy="132354"/>
          </a:xfrm>
          <a:prstGeom prst="straightConnector1">
            <a:avLst/>
          </a:prstGeom>
          <a:noFill/>
          <a:ln w="38100" cap="flat" cmpd="sng">
            <a:solidFill>
              <a:srgbClr val="2F5496"/>
            </a:solidFill>
            <a:prstDash val="solid"/>
            <a:miter lim="800000"/>
            <a:headEnd type="none" w="sm" len="sm"/>
            <a:tailEnd type="stealth" w="med" len="med"/>
          </a:ln>
        </p:spPr>
      </p:cxnSp>
      <p:sp>
        <p:nvSpPr>
          <p:cNvPr id="203" name="Google Shape;203;p5"/>
          <p:cNvSpPr txBox="1"/>
          <p:nvPr/>
        </p:nvSpPr>
        <p:spPr>
          <a:xfrm>
            <a:off x="6763325" y="3818750"/>
            <a:ext cx="2398200" cy="738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Font typeface="Arial"/>
              <a:buNone/>
            </a:pPr>
            <a:r>
              <a:rPr lang="en-GB" sz="1800" dirty="0">
                <a:solidFill>
                  <a:schemeClr val="dk1"/>
                </a:solidFill>
                <a:latin typeface="Arial" panose="020B0604020202020204" pitchFamily="34" charset="0"/>
                <a:ea typeface="Calibri"/>
                <a:cs typeface="Arial" panose="020B0604020202020204" pitchFamily="34" charset="0"/>
                <a:sym typeface="Calibri"/>
              </a:rPr>
              <a:t>What is this digit called?</a:t>
            </a:r>
            <a:endParaRPr dirty="0">
              <a:latin typeface="Arial" panose="020B0604020202020204" pitchFamily="34" charset="0"/>
              <a:ea typeface="Calibri"/>
              <a:cs typeface="Arial" panose="020B0604020202020204" pitchFamily="34" charset="0"/>
              <a:sym typeface="Calibri"/>
            </a:endParaRPr>
          </a:p>
        </p:txBody>
      </p:sp>
      <p:sp>
        <p:nvSpPr>
          <p:cNvPr id="188" name="Google Shape;188;p5"/>
          <p:cNvSpPr txBox="1"/>
          <p:nvPr/>
        </p:nvSpPr>
        <p:spPr>
          <a:xfrm>
            <a:off x="9212750" y="3588991"/>
            <a:ext cx="2398200" cy="12006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b="1" dirty="0">
                <a:solidFill>
                  <a:schemeClr val="dk1"/>
                </a:solidFill>
                <a:latin typeface="Arial" panose="020B0604020202020204" pitchFamily="34" charset="0"/>
                <a:ea typeface="Calibri"/>
                <a:cs typeface="Arial" panose="020B0604020202020204" pitchFamily="34" charset="0"/>
                <a:sym typeface="Calibri"/>
              </a:rPr>
              <a:t>Denominator</a:t>
            </a:r>
            <a:r>
              <a:rPr lang="en-GB" sz="1800" dirty="0">
                <a:solidFill>
                  <a:schemeClr val="dk1"/>
                </a:solidFill>
                <a:latin typeface="Arial" panose="020B0604020202020204" pitchFamily="34" charset="0"/>
                <a:ea typeface="Calibri"/>
                <a:cs typeface="Arial" panose="020B0604020202020204" pitchFamily="34" charset="0"/>
                <a:sym typeface="Calibri"/>
              </a:rPr>
              <a:t>. Used to determine how many parts make up a whole.</a:t>
            </a:r>
            <a:endParaRPr sz="8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14916DF4-AE60-E3CE-2FFE-3D778B00DD85}"/>
              </a:ext>
            </a:extLst>
          </p:cNvPr>
          <p:cNvGrpSpPr/>
          <p:nvPr/>
        </p:nvGrpSpPr>
        <p:grpSpPr>
          <a:xfrm>
            <a:off x="1487830" y="5066504"/>
            <a:ext cx="6918476" cy="1389636"/>
            <a:chOff x="1487830" y="5066504"/>
            <a:chExt cx="6918476" cy="1389636"/>
          </a:xfrm>
        </p:grpSpPr>
        <p:grpSp>
          <p:nvGrpSpPr>
            <p:cNvPr id="193" name="Google Shape;193;p5"/>
            <p:cNvGrpSpPr/>
            <p:nvPr/>
          </p:nvGrpSpPr>
          <p:grpSpPr>
            <a:xfrm>
              <a:off x="1671534" y="5716896"/>
              <a:ext cx="5960188" cy="217970"/>
              <a:chOff x="2627784" y="2522080"/>
              <a:chExt cx="5960188" cy="217970"/>
            </a:xfrm>
          </p:grpSpPr>
          <p:cxnSp>
            <p:nvCxnSpPr>
              <p:cNvPr id="194" name="Google Shape;194;p5"/>
              <p:cNvCxnSpPr/>
              <p:nvPr/>
            </p:nvCxnSpPr>
            <p:spPr>
              <a:xfrm>
                <a:off x="2627784" y="2623800"/>
                <a:ext cx="5960188" cy="0"/>
              </a:xfrm>
              <a:prstGeom prst="straightConnector1">
                <a:avLst/>
              </a:prstGeom>
              <a:noFill/>
              <a:ln w="38100" cap="flat" cmpd="sng">
                <a:solidFill>
                  <a:schemeClr val="dk1"/>
                </a:solidFill>
                <a:prstDash val="solid"/>
                <a:miter lim="800000"/>
                <a:headEnd type="none" w="sm" len="sm"/>
                <a:tailEnd type="none" w="sm" len="sm"/>
              </a:ln>
            </p:spPr>
          </p:cxnSp>
          <p:cxnSp>
            <p:nvCxnSpPr>
              <p:cNvPr id="195" name="Google Shape;195;p5"/>
              <p:cNvCxnSpPr/>
              <p:nvPr/>
            </p:nvCxnSpPr>
            <p:spPr>
              <a:xfrm>
                <a:off x="3788205" y="2523216"/>
                <a:ext cx="0" cy="216024"/>
              </a:xfrm>
              <a:prstGeom prst="straightConnector1">
                <a:avLst/>
              </a:prstGeom>
              <a:noFill/>
              <a:ln w="38100" cap="flat" cmpd="sng">
                <a:solidFill>
                  <a:schemeClr val="dk1"/>
                </a:solidFill>
                <a:prstDash val="solid"/>
                <a:miter lim="800000"/>
                <a:headEnd type="none" w="sm" len="sm"/>
                <a:tailEnd type="none" w="sm" len="sm"/>
              </a:ln>
            </p:spPr>
          </p:cxnSp>
          <p:cxnSp>
            <p:nvCxnSpPr>
              <p:cNvPr id="196" name="Google Shape;196;p5"/>
              <p:cNvCxnSpPr/>
              <p:nvPr/>
            </p:nvCxnSpPr>
            <p:spPr>
              <a:xfrm>
                <a:off x="4987118" y="2522080"/>
                <a:ext cx="0" cy="216024"/>
              </a:xfrm>
              <a:prstGeom prst="straightConnector1">
                <a:avLst/>
              </a:prstGeom>
              <a:noFill/>
              <a:ln w="38100" cap="flat" cmpd="sng">
                <a:solidFill>
                  <a:schemeClr val="dk1"/>
                </a:solidFill>
                <a:prstDash val="solid"/>
                <a:miter lim="800000"/>
                <a:headEnd type="none" w="sm" len="sm"/>
                <a:tailEnd type="none" w="sm" len="sm"/>
              </a:ln>
            </p:spPr>
          </p:cxnSp>
          <p:cxnSp>
            <p:nvCxnSpPr>
              <p:cNvPr id="197" name="Google Shape;197;p5"/>
              <p:cNvCxnSpPr/>
              <p:nvPr/>
            </p:nvCxnSpPr>
            <p:spPr>
              <a:xfrm>
                <a:off x="6189368" y="2522080"/>
                <a:ext cx="0" cy="216024"/>
              </a:xfrm>
              <a:prstGeom prst="straightConnector1">
                <a:avLst/>
              </a:prstGeom>
              <a:noFill/>
              <a:ln w="38100" cap="flat" cmpd="sng">
                <a:solidFill>
                  <a:schemeClr val="dk1"/>
                </a:solidFill>
                <a:prstDash val="solid"/>
                <a:miter lim="800000"/>
                <a:headEnd type="none" w="sm" len="sm"/>
                <a:tailEnd type="none" w="sm" len="sm"/>
              </a:ln>
            </p:spPr>
          </p:cxnSp>
          <p:cxnSp>
            <p:nvCxnSpPr>
              <p:cNvPr id="198" name="Google Shape;198;p5"/>
              <p:cNvCxnSpPr/>
              <p:nvPr/>
            </p:nvCxnSpPr>
            <p:spPr>
              <a:xfrm>
                <a:off x="7396854" y="2522080"/>
                <a:ext cx="0" cy="216024"/>
              </a:xfrm>
              <a:prstGeom prst="straightConnector1">
                <a:avLst/>
              </a:prstGeom>
              <a:noFill/>
              <a:ln w="38100" cap="flat" cmpd="sng">
                <a:solidFill>
                  <a:schemeClr val="dk1"/>
                </a:solidFill>
                <a:prstDash val="solid"/>
                <a:miter lim="800000"/>
                <a:headEnd type="none" w="sm" len="sm"/>
                <a:tailEnd type="none" w="sm" len="sm"/>
              </a:ln>
            </p:spPr>
          </p:cxnSp>
          <p:cxnSp>
            <p:nvCxnSpPr>
              <p:cNvPr id="199" name="Google Shape;199;p5"/>
              <p:cNvCxnSpPr/>
              <p:nvPr/>
            </p:nvCxnSpPr>
            <p:spPr>
              <a:xfrm>
                <a:off x="2627784" y="2523216"/>
                <a:ext cx="0" cy="216024"/>
              </a:xfrm>
              <a:prstGeom prst="straightConnector1">
                <a:avLst/>
              </a:prstGeom>
              <a:noFill/>
              <a:ln w="38100" cap="flat" cmpd="sng">
                <a:solidFill>
                  <a:schemeClr val="dk1"/>
                </a:solidFill>
                <a:prstDash val="solid"/>
                <a:miter lim="800000"/>
                <a:headEnd type="none" w="sm" len="sm"/>
                <a:tailEnd type="none" w="sm" len="sm"/>
              </a:ln>
            </p:spPr>
          </p:cxnSp>
          <p:cxnSp>
            <p:nvCxnSpPr>
              <p:cNvPr id="200" name="Google Shape;200;p5"/>
              <p:cNvCxnSpPr/>
              <p:nvPr/>
            </p:nvCxnSpPr>
            <p:spPr>
              <a:xfrm>
                <a:off x="8587972" y="2524026"/>
                <a:ext cx="0" cy="216024"/>
              </a:xfrm>
              <a:prstGeom prst="straightConnector1">
                <a:avLst/>
              </a:prstGeom>
              <a:noFill/>
              <a:ln w="38100" cap="flat" cmpd="sng">
                <a:solidFill>
                  <a:schemeClr val="dk1"/>
                </a:solidFill>
                <a:prstDash val="solid"/>
                <a:miter lim="800000"/>
                <a:headEnd type="none" w="sm" len="sm"/>
                <a:tailEnd type="none" w="sm" len="sm"/>
              </a:ln>
            </p:spPr>
          </p:cxnSp>
        </p:grpSp>
        <p:sp>
          <p:nvSpPr>
            <p:cNvPr id="192" name="Google Shape;192;p5"/>
            <p:cNvSpPr/>
            <p:nvPr/>
          </p:nvSpPr>
          <p:spPr>
            <a:xfrm>
              <a:off x="1671534" y="5066504"/>
              <a:ext cx="3561584" cy="421205"/>
            </a:xfrm>
            <a:prstGeom prst="curvedDownArrow">
              <a:avLst>
                <a:gd name="adj1" fmla="val 0"/>
                <a:gd name="adj2" fmla="val 0"/>
                <a:gd name="adj3" fmla="val 0"/>
              </a:avLst>
            </a:prstGeom>
            <a:solidFill>
              <a:srgbClr val="FF0000"/>
            </a:solidFill>
            <a:ln w="50800" cap="flat" cmpd="sng">
              <a:solidFill>
                <a:srgbClr val="FF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201" name="Google Shape;201;p5"/>
            <p:cNvSpPr txBox="1"/>
            <p:nvPr/>
          </p:nvSpPr>
          <p:spPr>
            <a:xfrm rot="10800000">
              <a:off x="1487830" y="5902769"/>
              <a:ext cx="367408"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Arial" panose="020B0604020202020204" pitchFamily="34" charset="0"/>
                  <a:ea typeface="Calibri"/>
                  <a:cs typeface="Arial" panose="020B0604020202020204" pitchFamily="34" charset="0"/>
                  <a:sym typeface="Calibri"/>
                </a:rPr>
                <a:t>0</a:t>
              </a:r>
              <a:endParaRPr dirty="0">
                <a:latin typeface="Arial" panose="020B0604020202020204" pitchFamily="34" charset="0"/>
                <a:cs typeface="Arial" panose="020B0604020202020204" pitchFamily="34" charset="0"/>
              </a:endParaRPr>
            </a:p>
          </p:txBody>
        </p:sp>
        <p:sp>
          <p:nvSpPr>
            <p:cNvPr id="202" name="Google Shape;202;p5"/>
            <p:cNvSpPr txBox="1"/>
            <p:nvPr/>
          </p:nvSpPr>
          <p:spPr>
            <a:xfrm>
              <a:off x="7404214" y="5932920"/>
              <a:ext cx="1002092"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800" dirty="0">
                  <a:solidFill>
                    <a:schemeClr val="dk1"/>
                  </a:solidFill>
                  <a:latin typeface="Arial" panose="020B0604020202020204" pitchFamily="34" charset="0"/>
                  <a:ea typeface="Calibri"/>
                  <a:cs typeface="Arial" panose="020B0604020202020204" pitchFamily="34" charset="0"/>
                  <a:sym typeface="Calibri"/>
                </a:rPr>
                <a:t>1</a:t>
              </a:r>
              <a:endParaRPr sz="2800" dirty="0">
                <a:solidFill>
                  <a:schemeClr val="dk1"/>
                </a:solidFill>
                <a:latin typeface="Arial" panose="020B0604020202020204" pitchFamily="34" charset="0"/>
                <a:ea typeface="Calibri"/>
                <a:cs typeface="Arial" panose="020B0604020202020204" pitchFamily="34" charset="0"/>
                <a:sym typeface="Calibri"/>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9"/>
        <p:cNvGrpSpPr/>
        <p:nvPr/>
      </p:nvGrpSpPr>
      <p:grpSpPr>
        <a:xfrm>
          <a:off x="0" y="0"/>
          <a:ext cx="0" cy="0"/>
          <a:chOff x="0" y="0"/>
          <a:chExt cx="0" cy="0"/>
        </a:xfrm>
      </p:grpSpPr>
      <p:sp>
        <p:nvSpPr>
          <p:cNvPr id="210" name="Google Shape;210;p6"/>
          <p:cNvSpPr/>
          <p:nvPr/>
        </p:nvSpPr>
        <p:spPr>
          <a:xfrm>
            <a:off x="1524" y="0"/>
            <a:ext cx="12188952" cy="6858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6" name="Picture 5" descr="A fraction wall, with one of each fraction shaded blue tones and the rest white, showing 'one whole' at the top divided into halves, thirds, quarters, fifths, sixths, sevenths, eighths and nineths.">
            <a:extLst>
              <a:ext uri="{FF2B5EF4-FFF2-40B4-BE49-F238E27FC236}">
                <a16:creationId xmlns:a16="http://schemas.microsoft.com/office/drawing/2014/main" id="{33ED01D1-7E41-D176-8E84-14ED9807063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335972" y="1075039"/>
            <a:ext cx="9340928" cy="5176266"/>
          </a:xfrm>
          <a:prstGeom prst="rect">
            <a:avLst/>
          </a:prstGeom>
        </p:spPr>
      </p:pic>
      <p:sp>
        <p:nvSpPr>
          <p:cNvPr id="8" name="Title 7">
            <a:extLst>
              <a:ext uri="{FF2B5EF4-FFF2-40B4-BE49-F238E27FC236}">
                <a16:creationId xmlns:a16="http://schemas.microsoft.com/office/drawing/2014/main" id="{ADF1FD2C-4D26-EAFA-AFD4-72F1B1A3B79E}"/>
              </a:ext>
            </a:extLst>
          </p:cNvPr>
          <p:cNvSpPr>
            <a:spLocks noGrp="1"/>
          </p:cNvSpPr>
          <p:nvPr>
            <p:ph type="title"/>
          </p:nvPr>
        </p:nvSpPr>
        <p:spPr/>
        <p:txBody>
          <a:bodyPr/>
          <a:lstStyle/>
          <a:p>
            <a:r>
              <a:rPr lang="en-GB" sz="3600" dirty="0">
                <a:solidFill>
                  <a:srgbClr val="4472C4"/>
                </a:solidFill>
              </a:rPr>
              <a:t>Fraction wall</a:t>
            </a:r>
            <a:br>
              <a:rPr lang="en-GB" sz="3600" dirty="0">
                <a:solidFill>
                  <a:srgbClr val="4472C4"/>
                </a:solidFill>
                <a:latin typeface="+mj-lt"/>
              </a:rPr>
            </a:br>
            <a:endParaRPr lang="en-GB" dirty="0"/>
          </a:p>
        </p:txBody>
      </p:sp>
      <p:sp>
        <p:nvSpPr>
          <p:cNvPr id="2" name="Slide Number Placeholder 1">
            <a:extLst>
              <a:ext uri="{FF2B5EF4-FFF2-40B4-BE49-F238E27FC236}">
                <a16:creationId xmlns:a16="http://schemas.microsoft.com/office/drawing/2014/main" id="{7B661E71-208F-5B95-A7C0-473805BD2D1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 name="Title 1">
            <a:extLst>
              <a:ext uri="{FF2B5EF4-FFF2-40B4-BE49-F238E27FC236}">
                <a16:creationId xmlns:a16="http://schemas.microsoft.com/office/drawing/2014/main" id="{2391DA7F-9D79-594F-E2E0-E8EE46CF6A61}"/>
              </a:ext>
            </a:extLst>
          </p:cNvPr>
          <p:cNvSpPr>
            <a:spLocks noGrp="1"/>
          </p:cNvSpPr>
          <p:nvPr>
            <p:ph type="title"/>
          </p:nvPr>
        </p:nvSpPr>
        <p:spPr>
          <a:xfrm>
            <a:off x="838200" y="365125"/>
            <a:ext cx="11049000" cy="1325563"/>
          </a:xfrm>
        </p:spPr>
        <p:txBody>
          <a:bodyPr/>
          <a:lstStyle/>
          <a:p>
            <a:r>
              <a:rPr lang="en-GB" sz="3200" dirty="0"/>
              <a:t>A fraction as part of a whole: Introducing the bar model</a:t>
            </a:r>
            <a:br>
              <a:rPr lang="en-GB" sz="3200" dirty="0"/>
            </a:br>
            <a:endParaRPr lang="en-GB" sz="3200" dirty="0"/>
          </a:p>
        </p:txBody>
      </p:sp>
      <p:sp>
        <p:nvSpPr>
          <p:cNvPr id="263" name="Google Shape;263;g18780360026_0_4"/>
          <p:cNvSpPr txBox="1">
            <a:spLocks noGrp="1"/>
          </p:cNvSpPr>
          <p:nvPr>
            <p:ph type="sldNum" sz="quarter" idx="12"/>
          </p:nvPr>
        </p:nvSpPr>
        <p:spPr>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a:t>
            </a:fld>
            <a:endParaRPr/>
          </a:p>
        </p:txBody>
      </p:sp>
      <p:pic>
        <p:nvPicPr>
          <p:cNvPr id="5" name="Picture 4" descr="SHORT: Two bar models. On the left is '25'  then shown divided into five fives and then into 15 and 10. On the right is '25 one whole' divided into five fifths and then three fifths and two fifths. LONG: A comparison of two side-by-side bar models in shades of blue. On the left at the top is a bar labelled '25'. Underneath is the same length bar divided into five with each portion labelled '5' and at the bottom the same length divided into '15' and '10. On the left the bar is '25 one whole'. Underneath is the same length bar divided into five portions each labelled 'one fifth' and then another the same divided into 'three fifths' and 'two fifths'. ">
            <a:extLst>
              <a:ext uri="{FF2B5EF4-FFF2-40B4-BE49-F238E27FC236}">
                <a16:creationId xmlns:a16="http://schemas.microsoft.com/office/drawing/2014/main" id="{8CDBC9AE-6851-A7FD-95C2-D3F53D904F8D}"/>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63538" y="2379599"/>
            <a:ext cx="10864924" cy="262136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416868" y="1585560"/>
            <a:ext cx="1783891" cy="1846545"/>
            <a:chOff x="1060907" y="2834303"/>
            <a:chExt cx="1875687" cy="1937245"/>
          </a:xfrm>
        </p:grpSpPr>
        <p:sp>
          <p:nvSpPr>
            <p:cNvPr id="11" name="Chord 10"/>
            <p:cNvSpPr/>
            <p:nvPr/>
          </p:nvSpPr>
          <p:spPr>
            <a:xfrm rot="6742724">
              <a:off x="1021466" y="2873744"/>
              <a:ext cx="1937245" cy="1858363"/>
            </a:xfrm>
            <a:prstGeom prst="chord">
              <a:avLst>
                <a:gd name="adj1" fmla="val 5118069"/>
                <a:gd name="adj2" fmla="val 13797798"/>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83697" rtl="0" eaLnBrk="1" latinLnBrk="0" hangingPunct="1">
                <a:defRPr sz="1300" kern="1200">
                  <a:solidFill>
                    <a:schemeClr val="lt1"/>
                  </a:solidFill>
                  <a:latin typeface="+mn-lt"/>
                  <a:ea typeface="+mn-ea"/>
                  <a:cs typeface="+mn-cs"/>
                </a:defRPr>
              </a:lvl1pPr>
              <a:lvl2pPr marL="341848" algn="l" defTabSz="683697" rtl="0" eaLnBrk="1" latinLnBrk="0" hangingPunct="1">
                <a:defRPr sz="1300" kern="1200">
                  <a:solidFill>
                    <a:schemeClr val="lt1"/>
                  </a:solidFill>
                  <a:latin typeface="+mn-lt"/>
                  <a:ea typeface="+mn-ea"/>
                  <a:cs typeface="+mn-cs"/>
                </a:defRPr>
              </a:lvl2pPr>
              <a:lvl3pPr marL="683697" algn="l" defTabSz="683697" rtl="0" eaLnBrk="1" latinLnBrk="0" hangingPunct="1">
                <a:defRPr sz="1300" kern="1200">
                  <a:solidFill>
                    <a:schemeClr val="lt1"/>
                  </a:solidFill>
                  <a:latin typeface="+mn-lt"/>
                  <a:ea typeface="+mn-ea"/>
                  <a:cs typeface="+mn-cs"/>
                </a:defRPr>
              </a:lvl3pPr>
              <a:lvl4pPr marL="1025545" algn="l" defTabSz="683697" rtl="0" eaLnBrk="1" latinLnBrk="0" hangingPunct="1">
                <a:defRPr sz="1300" kern="1200">
                  <a:solidFill>
                    <a:schemeClr val="lt1"/>
                  </a:solidFill>
                  <a:latin typeface="+mn-lt"/>
                  <a:ea typeface="+mn-ea"/>
                  <a:cs typeface="+mn-cs"/>
                </a:defRPr>
              </a:lvl4pPr>
              <a:lvl5pPr marL="1367394" algn="l" defTabSz="683697" rtl="0" eaLnBrk="1" latinLnBrk="0" hangingPunct="1">
                <a:defRPr sz="1300" kern="1200">
                  <a:solidFill>
                    <a:schemeClr val="lt1"/>
                  </a:solidFill>
                  <a:latin typeface="+mn-lt"/>
                  <a:ea typeface="+mn-ea"/>
                  <a:cs typeface="+mn-cs"/>
                </a:defRPr>
              </a:lvl5pPr>
              <a:lvl6pPr marL="1709242" algn="l" defTabSz="683697" rtl="0" eaLnBrk="1" latinLnBrk="0" hangingPunct="1">
                <a:defRPr sz="1300" kern="1200">
                  <a:solidFill>
                    <a:schemeClr val="lt1"/>
                  </a:solidFill>
                  <a:latin typeface="+mn-lt"/>
                  <a:ea typeface="+mn-ea"/>
                  <a:cs typeface="+mn-cs"/>
                </a:defRPr>
              </a:lvl6pPr>
              <a:lvl7pPr marL="2051091" algn="l" defTabSz="683697" rtl="0" eaLnBrk="1" latinLnBrk="0" hangingPunct="1">
                <a:defRPr sz="1300" kern="1200">
                  <a:solidFill>
                    <a:schemeClr val="lt1"/>
                  </a:solidFill>
                  <a:latin typeface="+mn-lt"/>
                  <a:ea typeface="+mn-ea"/>
                  <a:cs typeface="+mn-cs"/>
                </a:defRPr>
              </a:lvl7pPr>
              <a:lvl8pPr marL="2392939" algn="l" defTabSz="683697" rtl="0" eaLnBrk="1" latinLnBrk="0" hangingPunct="1">
                <a:defRPr sz="1300" kern="1200">
                  <a:solidFill>
                    <a:schemeClr val="lt1"/>
                  </a:solidFill>
                  <a:latin typeface="+mn-lt"/>
                  <a:ea typeface="+mn-ea"/>
                  <a:cs typeface="+mn-cs"/>
                </a:defRPr>
              </a:lvl8pPr>
              <a:lvl9pPr marL="2734788" algn="l" defTabSz="683697" rtl="0" eaLnBrk="1" latinLnBrk="0" hangingPunct="1">
                <a:defRPr sz="1300" kern="1200">
                  <a:solidFill>
                    <a:schemeClr val="lt1"/>
                  </a:solidFill>
                  <a:latin typeface="+mn-lt"/>
                  <a:ea typeface="+mn-ea"/>
                  <a:cs typeface="+mn-cs"/>
                </a:defRPr>
              </a:lvl9pPr>
            </a:lstStyle>
            <a:p>
              <a:pPr algn="ctr"/>
              <a:endParaRPr lang="en-GB" dirty="0"/>
            </a:p>
          </p:txBody>
        </p:sp>
        <p:sp>
          <p:nvSpPr>
            <p:cNvPr id="12" name="Oval 11"/>
            <p:cNvSpPr/>
            <p:nvPr/>
          </p:nvSpPr>
          <p:spPr>
            <a:xfrm>
              <a:off x="1064386" y="2852936"/>
              <a:ext cx="1872208" cy="1872208"/>
            </a:xfrm>
            <a:prstGeom prst="ellipse">
              <a:avLst/>
            </a:prstGeom>
            <a:noFill/>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683697" rtl="0" eaLnBrk="1" latinLnBrk="0" hangingPunct="1">
                <a:defRPr sz="1300" kern="1200">
                  <a:solidFill>
                    <a:schemeClr val="dk1"/>
                  </a:solidFill>
                  <a:latin typeface="+mn-lt"/>
                  <a:ea typeface="+mn-ea"/>
                  <a:cs typeface="+mn-cs"/>
                </a:defRPr>
              </a:lvl1pPr>
              <a:lvl2pPr marL="341848" algn="l" defTabSz="683697" rtl="0" eaLnBrk="1" latinLnBrk="0" hangingPunct="1">
                <a:defRPr sz="1300" kern="1200">
                  <a:solidFill>
                    <a:schemeClr val="dk1"/>
                  </a:solidFill>
                  <a:latin typeface="+mn-lt"/>
                  <a:ea typeface="+mn-ea"/>
                  <a:cs typeface="+mn-cs"/>
                </a:defRPr>
              </a:lvl2pPr>
              <a:lvl3pPr marL="683697" algn="l" defTabSz="683697" rtl="0" eaLnBrk="1" latinLnBrk="0" hangingPunct="1">
                <a:defRPr sz="1300" kern="1200">
                  <a:solidFill>
                    <a:schemeClr val="dk1"/>
                  </a:solidFill>
                  <a:latin typeface="+mn-lt"/>
                  <a:ea typeface="+mn-ea"/>
                  <a:cs typeface="+mn-cs"/>
                </a:defRPr>
              </a:lvl3pPr>
              <a:lvl4pPr marL="1025545" algn="l" defTabSz="683697" rtl="0" eaLnBrk="1" latinLnBrk="0" hangingPunct="1">
                <a:defRPr sz="1300" kern="1200">
                  <a:solidFill>
                    <a:schemeClr val="dk1"/>
                  </a:solidFill>
                  <a:latin typeface="+mn-lt"/>
                  <a:ea typeface="+mn-ea"/>
                  <a:cs typeface="+mn-cs"/>
                </a:defRPr>
              </a:lvl4pPr>
              <a:lvl5pPr marL="1367394" algn="l" defTabSz="683697" rtl="0" eaLnBrk="1" latinLnBrk="0" hangingPunct="1">
                <a:defRPr sz="1300" kern="1200">
                  <a:solidFill>
                    <a:schemeClr val="dk1"/>
                  </a:solidFill>
                  <a:latin typeface="+mn-lt"/>
                  <a:ea typeface="+mn-ea"/>
                  <a:cs typeface="+mn-cs"/>
                </a:defRPr>
              </a:lvl5pPr>
              <a:lvl6pPr marL="1709242" algn="l" defTabSz="683697" rtl="0" eaLnBrk="1" latinLnBrk="0" hangingPunct="1">
                <a:defRPr sz="1300" kern="1200">
                  <a:solidFill>
                    <a:schemeClr val="dk1"/>
                  </a:solidFill>
                  <a:latin typeface="+mn-lt"/>
                  <a:ea typeface="+mn-ea"/>
                  <a:cs typeface="+mn-cs"/>
                </a:defRPr>
              </a:lvl6pPr>
              <a:lvl7pPr marL="2051091" algn="l" defTabSz="683697" rtl="0" eaLnBrk="1" latinLnBrk="0" hangingPunct="1">
                <a:defRPr sz="1300" kern="1200">
                  <a:solidFill>
                    <a:schemeClr val="dk1"/>
                  </a:solidFill>
                  <a:latin typeface="+mn-lt"/>
                  <a:ea typeface="+mn-ea"/>
                  <a:cs typeface="+mn-cs"/>
                </a:defRPr>
              </a:lvl7pPr>
              <a:lvl8pPr marL="2392939" algn="l" defTabSz="683697" rtl="0" eaLnBrk="1" latinLnBrk="0" hangingPunct="1">
                <a:defRPr sz="1300" kern="1200">
                  <a:solidFill>
                    <a:schemeClr val="dk1"/>
                  </a:solidFill>
                  <a:latin typeface="+mn-lt"/>
                  <a:ea typeface="+mn-ea"/>
                  <a:cs typeface="+mn-cs"/>
                </a:defRPr>
              </a:lvl8pPr>
              <a:lvl9pPr marL="2734788" algn="l" defTabSz="683697" rtl="0" eaLnBrk="1" latinLnBrk="0" hangingPunct="1">
                <a:defRPr sz="1300" kern="1200">
                  <a:solidFill>
                    <a:schemeClr val="dk1"/>
                  </a:solidFill>
                  <a:latin typeface="+mn-lt"/>
                  <a:ea typeface="+mn-ea"/>
                  <a:cs typeface="+mn-cs"/>
                </a:defRPr>
              </a:lvl9pPr>
            </a:lstStyle>
            <a:p>
              <a:pPr algn="ctr"/>
              <a:endParaRPr lang="en-GB"/>
            </a:p>
          </p:txBody>
        </p:sp>
        <p:cxnSp>
          <p:nvCxnSpPr>
            <p:cNvPr id="13" name="Straight Connector 12"/>
            <p:cNvCxnSpPr/>
            <p:nvPr/>
          </p:nvCxnSpPr>
          <p:spPr>
            <a:xfrm>
              <a:off x="1119553" y="4095893"/>
              <a:ext cx="1774578" cy="0"/>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grpSp>
      <p:sp>
        <p:nvSpPr>
          <p:cNvPr id="14" name="Google Shape;184;p5">
            <a:extLst>
              <a:ext uri="{FF2B5EF4-FFF2-40B4-BE49-F238E27FC236}">
                <a16:creationId xmlns:a16="http://schemas.microsoft.com/office/drawing/2014/main" id="{E4F9CC87-5A22-C194-1A57-47AF63D06225}"/>
              </a:ext>
            </a:extLst>
          </p:cNvPr>
          <p:cNvSpPr txBox="1">
            <a:spLocks/>
          </p:cNvSpPr>
          <p:nvPr/>
        </p:nvSpPr>
        <p:spPr>
          <a:xfrm>
            <a:off x="510531" y="30106"/>
            <a:ext cx="4722793" cy="1224048"/>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90000"/>
              </a:lnSpc>
              <a:buClr>
                <a:schemeClr val="accent1"/>
              </a:buClr>
              <a:buSzPts val="4400"/>
            </a:pPr>
            <a:r>
              <a:rPr lang="en-GB" sz="4400" b="1" dirty="0">
                <a:solidFill>
                  <a:schemeClr val="accent1"/>
                </a:solidFill>
              </a:rPr>
              <a:t>Ruby’s mistake</a:t>
            </a:r>
            <a:endParaRPr lang="en-GB" dirty="0"/>
          </a:p>
        </p:txBody>
      </p:sp>
      <p:sp>
        <p:nvSpPr>
          <p:cNvPr id="18" name="Google Shape;102;p2">
            <a:extLst>
              <a:ext uri="{FF2B5EF4-FFF2-40B4-BE49-F238E27FC236}">
                <a16:creationId xmlns:a16="http://schemas.microsoft.com/office/drawing/2014/main" id="{994992B0-A27F-E7DF-185F-6B5759AAEBCA}"/>
              </a:ext>
            </a:extLst>
          </p:cNvPr>
          <p:cNvSpPr txBox="1"/>
          <p:nvPr/>
        </p:nvSpPr>
        <p:spPr>
          <a:xfrm>
            <a:off x="2871927" y="5541836"/>
            <a:ext cx="6071736" cy="448548"/>
          </a:xfrm>
          <a:prstGeom prst="rect">
            <a:avLst/>
          </a:prstGeom>
          <a:noFill/>
          <a:ln>
            <a:noFill/>
          </a:ln>
        </p:spPr>
        <p:txBody>
          <a:bodyPr spcFirstLastPara="1" wrap="square" lIns="78475" tIns="39225" rIns="78475" bIns="39225" anchor="t" anchorCtr="0">
            <a:spAutoFit/>
          </a:bodyPr>
          <a:lstStyle/>
          <a:p>
            <a:pPr marL="0" marR="0" lvl="0" indent="0" algn="ctr" rtl="0">
              <a:spcBef>
                <a:spcPts val="0"/>
              </a:spcBef>
              <a:spcAft>
                <a:spcPts val="0"/>
              </a:spcAft>
              <a:buNone/>
            </a:pPr>
            <a:r>
              <a:rPr lang="en-GB" sz="2400" b="0" i="0" u="none" strike="noStrike" cap="none" dirty="0">
                <a:solidFill>
                  <a:schemeClr val="dk1"/>
                </a:solidFill>
                <a:latin typeface="Arial" panose="020B0604020202020204" pitchFamily="34" charset="0"/>
                <a:ea typeface="Calibri"/>
                <a:cs typeface="Arial" panose="020B0604020202020204" pitchFamily="34" charset="0"/>
                <a:sym typeface="Calibri"/>
              </a:rPr>
              <a:t>Ruby is not correct? Can you explain why? </a:t>
            </a:r>
            <a:endParaRPr dirty="0">
              <a:latin typeface="Arial" panose="020B0604020202020204" pitchFamily="34" charset="0"/>
              <a:cs typeface="Arial" panose="020B0604020202020204" pitchFamily="34" charset="0"/>
            </a:endParaRPr>
          </a:p>
        </p:txBody>
      </p:sp>
      <p:sp>
        <p:nvSpPr>
          <p:cNvPr id="19" name="Google Shape;104;p2">
            <a:extLst>
              <a:ext uri="{FF2B5EF4-FFF2-40B4-BE49-F238E27FC236}">
                <a16:creationId xmlns:a16="http://schemas.microsoft.com/office/drawing/2014/main" id="{FC2A557C-C58C-0AF3-F4DA-D61CB3228A43}"/>
              </a:ext>
            </a:extLst>
          </p:cNvPr>
          <p:cNvSpPr/>
          <p:nvPr/>
        </p:nvSpPr>
        <p:spPr>
          <a:xfrm>
            <a:off x="2310466" y="3990387"/>
            <a:ext cx="6877077" cy="1265513"/>
          </a:xfrm>
          <a:prstGeom prst="wedgeRoundRectCallout">
            <a:avLst>
              <a:gd name="adj1" fmla="val 63068"/>
              <a:gd name="adj2" fmla="val -12457"/>
              <a:gd name="adj3" fmla="val 16667"/>
            </a:avLst>
          </a:prstGeom>
          <a:solidFill>
            <a:srgbClr val="D3D7CF"/>
          </a:solidFill>
          <a:ln w="12700" cap="flat" cmpd="sng">
            <a:solidFill>
              <a:srgbClr val="334D7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2400" b="0" i="0" u="none" strike="noStrike" cap="none" dirty="0">
                <a:solidFill>
                  <a:srgbClr val="404040"/>
                </a:solidFill>
                <a:latin typeface="Arial" panose="020B0604020202020204" pitchFamily="34" charset="0"/>
                <a:ea typeface="Calibri"/>
                <a:cs typeface="Arial" panose="020B0604020202020204" pitchFamily="34" charset="0"/>
                <a:sym typeface="Calibri"/>
              </a:rPr>
              <a:t>Ruby says, for each shape the blue part shaded represents one third.</a:t>
            </a:r>
            <a:endParaRPr dirty="0">
              <a:latin typeface="Arial" panose="020B0604020202020204" pitchFamily="34" charset="0"/>
              <a:cs typeface="Arial" panose="020B0604020202020204" pitchFamily="34" charset="0"/>
            </a:endParaRPr>
          </a:p>
        </p:txBody>
      </p:sp>
      <p:grpSp>
        <p:nvGrpSpPr>
          <p:cNvPr id="20" name="Group 19">
            <a:extLst>
              <a:ext uri="{FF2B5EF4-FFF2-40B4-BE49-F238E27FC236}">
                <a16:creationId xmlns:a16="http://schemas.microsoft.com/office/drawing/2014/main" id="{3458623B-D291-4B46-FD86-F45C3D162102}"/>
              </a:ext>
            </a:extLst>
          </p:cNvPr>
          <p:cNvGrpSpPr/>
          <p:nvPr/>
        </p:nvGrpSpPr>
        <p:grpSpPr>
          <a:xfrm>
            <a:off x="8622819" y="1740537"/>
            <a:ext cx="1605783" cy="1224047"/>
            <a:chOff x="2915815" y="3717032"/>
            <a:chExt cx="1706273" cy="2016224"/>
          </a:xfrm>
        </p:grpSpPr>
        <p:sp>
          <p:nvSpPr>
            <p:cNvPr id="21" name="Rectangle 20">
              <a:extLst>
                <a:ext uri="{FF2B5EF4-FFF2-40B4-BE49-F238E27FC236}">
                  <a16:creationId xmlns:a16="http://schemas.microsoft.com/office/drawing/2014/main" id="{86B52425-5A3C-1CC9-D4D1-B86F85FD6535}"/>
                </a:ext>
              </a:extLst>
            </p:cNvPr>
            <p:cNvSpPr/>
            <p:nvPr/>
          </p:nvSpPr>
          <p:spPr>
            <a:xfrm>
              <a:off x="2915816" y="3717032"/>
              <a:ext cx="1706272" cy="2016224"/>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663214" rtl="0" eaLnBrk="1" latinLnBrk="0" hangingPunct="1">
                <a:defRPr sz="1300" kern="1200">
                  <a:solidFill>
                    <a:schemeClr val="dk1"/>
                  </a:solidFill>
                  <a:latin typeface="+mn-lt"/>
                  <a:ea typeface="+mn-ea"/>
                  <a:cs typeface="+mn-cs"/>
                </a:defRPr>
              </a:lvl1pPr>
              <a:lvl2pPr marL="331607" algn="l" defTabSz="663214" rtl="0" eaLnBrk="1" latinLnBrk="0" hangingPunct="1">
                <a:defRPr sz="1300" kern="1200">
                  <a:solidFill>
                    <a:schemeClr val="dk1"/>
                  </a:solidFill>
                  <a:latin typeface="+mn-lt"/>
                  <a:ea typeface="+mn-ea"/>
                  <a:cs typeface="+mn-cs"/>
                </a:defRPr>
              </a:lvl2pPr>
              <a:lvl3pPr marL="663214" algn="l" defTabSz="663214" rtl="0" eaLnBrk="1" latinLnBrk="0" hangingPunct="1">
                <a:defRPr sz="1300" kern="1200">
                  <a:solidFill>
                    <a:schemeClr val="dk1"/>
                  </a:solidFill>
                  <a:latin typeface="+mn-lt"/>
                  <a:ea typeface="+mn-ea"/>
                  <a:cs typeface="+mn-cs"/>
                </a:defRPr>
              </a:lvl3pPr>
              <a:lvl4pPr marL="994821" algn="l" defTabSz="663214" rtl="0" eaLnBrk="1" latinLnBrk="0" hangingPunct="1">
                <a:defRPr sz="1300" kern="1200">
                  <a:solidFill>
                    <a:schemeClr val="dk1"/>
                  </a:solidFill>
                  <a:latin typeface="+mn-lt"/>
                  <a:ea typeface="+mn-ea"/>
                  <a:cs typeface="+mn-cs"/>
                </a:defRPr>
              </a:lvl4pPr>
              <a:lvl5pPr marL="1326429" algn="l" defTabSz="663214" rtl="0" eaLnBrk="1" latinLnBrk="0" hangingPunct="1">
                <a:defRPr sz="1300" kern="1200">
                  <a:solidFill>
                    <a:schemeClr val="dk1"/>
                  </a:solidFill>
                  <a:latin typeface="+mn-lt"/>
                  <a:ea typeface="+mn-ea"/>
                  <a:cs typeface="+mn-cs"/>
                </a:defRPr>
              </a:lvl5pPr>
              <a:lvl6pPr marL="1658036" algn="l" defTabSz="663214" rtl="0" eaLnBrk="1" latinLnBrk="0" hangingPunct="1">
                <a:defRPr sz="1300" kern="1200">
                  <a:solidFill>
                    <a:schemeClr val="dk1"/>
                  </a:solidFill>
                  <a:latin typeface="+mn-lt"/>
                  <a:ea typeface="+mn-ea"/>
                  <a:cs typeface="+mn-cs"/>
                </a:defRPr>
              </a:lvl6pPr>
              <a:lvl7pPr marL="1989643" algn="l" defTabSz="663214" rtl="0" eaLnBrk="1" latinLnBrk="0" hangingPunct="1">
                <a:defRPr sz="1300" kern="1200">
                  <a:solidFill>
                    <a:schemeClr val="dk1"/>
                  </a:solidFill>
                  <a:latin typeface="+mn-lt"/>
                  <a:ea typeface="+mn-ea"/>
                  <a:cs typeface="+mn-cs"/>
                </a:defRPr>
              </a:lvl7pPr>
              <a:lvl8pPr marL="2321250" algn="l" defTabSz="663214" rtl="0" eaLnBrk="1" latinLnBrk="0" hangingPunct="1">
                <a:defRPr sz="1300" kern="1200">
                  <a:solidFill>
                    <a:schemeClr val="dk1"/>
                  </a:solidFill>
                  <a:latin typeface="+mn-lt"/>
                  <a:ea typeface="+mn-ea"/>
                  <a:cs typeface="+mn-cs"/>
                </a:defRPr>
              </a:lvl8pPr>
              <a:lvl9pPr marL="2652857" algn="l" defTabSz="663214" rtl="0" eaLnBrk="1" latinLnBrk="0" hangingPunct="1">
                <a:defRPr sz="1300" kern="1200">
                  <a:solidFill>
                    <a:schemeClr val="dk1"/>
                  </a:solidFill>
                  <a:latin typeface="+mn-lt"/>
                  <a:ea typeface="+mn-ea"/>
                  <a:cs typeface="+mn-cs"/>
                </a:defRPr>
              </a:lvl9pPr>
            </a:lstStyle>
            <a:p>
              <a:pPr algn="ctr"/>
              <a:endParaRPr lang="en-GB"/>
            </a:p>
          </p:txBody>
        </p:sp>
        <p:sp>
          <p:nvSpPr>
            <p:cNvPr id="22" name="Isosceles Triangle 21">
              <a:extLst>
                <a:ext uri="{FF2B5EF4-FFF2-40B4-BE49-F238E27FC236}">
                  <a16:creationId xmlns:a16="http://schemas.microsoft.com/office/drawing/2014/main" id="{347C56DA-E6CA-957B-8187-BF28367AEFF4}"/>
                </a:ext>
              </a:extLst>
            </p:cNvPr>
            <p:cNvSpPr/>
            <p:nvPr/>
          </p:nvSpPr>
          <p:spPr>
            <a:xfrm rot="10800000">
              <a:off x="2915815" y="3717032"/>
              <a:ext cx="1692188" cy="2016224"/>
            </a:xfrm>
            <a:prstGeom prst="triangle">
              <a:avLst/>
            </a:prstGeom>
            <a:solidFill>
              <a:srgbClr val="4472C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63214" rtl="0" eaLnBrk="1" latinLnBrk="0" hangingPunct="1">
                <a:defRPr sz="1300" kern="1200">
                  <a:solidFill>
                    <a:schemeClr val="lt1"/>
                  </a:solidFill>
                  <a:latin typeface="+mn-lt"/>
                  <a:ea typeface="+mn-ea"/>
                  <a:cs typeface="+mn-cs"/>
                </a:defRPr>
              </a:lvl1pPr>
              <a:lvl2pPr marL="331607" algn="l" defTabSz="663214" rtl="0" eaLnBrk="1" latinLnBrk="0" hangingPunct="1">
                <a:defRPr sz="1300" kern="1200">
                  <a:solidFill>
                    <a:schemeClr val="lt1"/>
                  </a:solidFill>
                  <a:latin typeface="+mn-lt"/>
                  <a:ea typeface="+mn-ea"/>
                  <a:cs typeface="+mn-cs"/>
                </a:defRPr>
              </a:lvl2pPr>
              <a:lvl3pPr marL="663214" algn="l" defTabSz="663214" rtl="0" eaLnBrk="1" latinLnBrk="0" hangingPunct="1">
                <a:defRPr sz="1300" kern="1200">
                  <a:solidFill>
                    <a:schemeClr val="lt1"/>
                  </a:solidFill>
                  <a:latin typeface="+mn-lt"/>
                  <a:ea typeface="+mn-ea"/>
                  <a:cs typeface="+mn-cs"/>
                </a:defRPr>
              </a:lvl3pPr>
              <a:lvl4pPr marL="994821" algn="l" defTabSz="663214" rtl="0" eaLnBrk="1" latinLnBrk="0" hangingPunct="1">
                <a:defRPr sz="1300" kern="1200">
                  <a:solidFill>
                    <a:schemeClr val="lt1"/>
                  </a:solidFill>
                  <a:latin typeface="+mn-lt"/>
                  <a:ea typeface="+mn-ea"/>
                  <a:cs typeface="+mn-cs"/>
                </a:defRPr>
              </a:lvl4pPr>
              <a:lvl5pPr marL="1326429" algn="l" defTabSz="663214" rtl="0" eaLnBrk="1" latinLnBrk="0" hangingPunct="1">
                <a:defRPr sz="1300" kern="1200">
                  <a:solidFill>
                    <a:schemeClr val="lt1"/>
                  </a:solidFill>
                  <a:latin typeface="+mn-lt"/>
                  <a:ea typeface="+mn-ea"/>
                  <a:cs typeface="+mn-cs"/>
                </a:defRPr>
              </a:lvl5pPr>
              <a:lvl6pPr marL="1658036" algn="l" defTabSz="663214" rtl="0" eaLnBrk="1" latinLnBrk="0" hangingPunct="1">
                <a:defRPr sz="1300" kern="1200">
                  <a:solidFill>
                    <a:schemeClr val="lt1"/>
                  </a:solidFill>
                  <a:latin typeface="+mn-lt"/>
                  <a:ea typeface="+mn-ea"/>
                  <a:cs typeface="+mn-cs"/>
                </a:defRPr>
              </a:lvl6pPr>
              <a:lvl7pPr marL="1989643" algn="l" defTabSz="663214" rtl="0" eaLnBrk="1" latinLnBrk="0" hangingPunct="1">
                <a:defRPr sz="1300" kern="1200">
                  <a:solidFill>
                    <a:schemeClr val="lt1"/>
                  </a:solidFill>
                  <a:latin typeface="+mn-lt"/>
                  <a:ea typeface="+mn-ea"/>
                  <a:cs typeface="+mn-cs"/>
                </a:defRPr>
              </a:lvl7pPr>
              <a:lvl8pPr marL="2321250" algn="l" defTabSz="663214" rtl="0" eaLnBrk="1" latinLnBrk="0" hangingPunct="1">
                <a:defRPr sz="1300" kern="1200">
                  <a:solidFill>
                    <a:schemeClr val="lt1"/>
                  </a:solidFill>
                  <a:latin typeface="+mn-lt"/>
                  <a:ea typeface="+mn-ea"/>
                  <a:cs typeface="+mn-cs"/>
                </a:defRPr>
              </a:lvl8pPr>
              <a:lvl9pPr marL="2652857" algn="l" defTabSz="663214" rtl="0" eaLnBrk="1" latinLnBrk="0" hangingPunct="1">
                <a:defRPr sz="1300" kern="1200">
                  <a:solidFill>
                    <a:schemeClr val="lt1"/>
                  </a:solidFill>
                  <a:latin typeface="+mn-lt"/>
                  <a:ea typeface="+mn-ea"/>
                  <a:cs typeface="+mn-cs"/>
                </a:defRPr>
              </a:lvl9pPr>
            </a:lstStyle>
            <a:p>
              <a:pPr algn="ctr" defTabSz="683697"/>
              <a:endParaRPr lang="en-GB">
                <a:solidFill>
                  <a:schemeClr val="lt1"/>
                </a:solidFill>
              </a:endParaRPr>
            </a:p>
          </p:txBody>
        </p:sp>
      </p:grpSp>
      <p:grpSp>
        <p:nvGrpSpPr>
          <p:cNvPr id="4" name="Group 3">
            <a:extLst>
              <a:ext uri="{FF2B5EF4-FFF2-40B4-BE49-F238E27FC236}">
                <a16:creationId xmlns:a16="http://schemas.microsoft.com/office/drawing/2014/main" id="{DC854109-087A-EF10-0829-18406495F10D}"/>
              </a:ext>
            </a:extLst>
          </p:cNvPr>
          <p:cNvGrpSpPr/>
          <p:nvPr/>
        </p:nvGrpSpPr>
        <p:grpSpPr>
          <a:xfrm>
            <a:off x="4264039" y="2074326"/>
            <a:ext cx="3408428" cy="802063"/>
            <a:chOff x="4331779" y="2035371"/>
            <a:chExt cx="3408428" cy="802063"/>
          </a:xfrm>
        </p:grpSpPr>
        <p:sp>
          <p:nvSpPr>
            <p:cNvPr id="23" name="Rectangle 22">
              <a:extLst>
                <a:ext uri="{FF2B5EF4-FFF2-40B4-BE49-F238E27FC236}">
                  <a16:creationId xmlns:a16="http://schemas.microsoft.com/office/drawing/2014/main" id="{BD5ABDAE-1096-B9D8-C53C-43AE60092127}"/>
                </a:ext>
              </a:extLst>
            </p:cNvPr>
            <p:cNvSpPr/>
            <p:nvPr/>
          </p:nvSpPr>
          <p:spPr>
            <a:xfrm>
              <a:off x="4900290" y="2035372"/>
              <a:ext cx="568511" cy="802062"/>
            </a:xfrm>
            <a:prstGeom prst="rect">
              <a:avLst/>
            </a:prstGeom>
            <a:solidFill>
              <a:srgbClr val="4472C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24" name="Rectangle 23">
              <a:extLst>
                <a:ext uri="{FF2B5EF4-FFF2-40B4-BE49-F238E27FC236}">
                  <a16:creationId xmlns:a16="http://schemas.microsoft.com/office/drawing/2014/main" id="{2D6E55E7-FD2A-BF3C-01C9-8305675E323D}"/>
                </a:ext>
              </a:extLst>
            </p:cNvPr>
            <p:cNvSpPr/>
            <p:nvPr/>
          </p:nvSpPr>
          <p:spPr>
            <a:xfrm>
              <a:off x="5466164" y="2035372"/>
              <a:ext cx="568511" cy="80206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25" name="Rectangle 24">
              <a:extLst>
                <a:ext uri="{FF2B5EF4-FFF2-40B4-BE49-F238E27FC236}">
                  <a16:creationId xmlns:a16="http://schemas.microsoft.com/office/drawing/2014/main" id="{A2EA22D8-86D2-FA6B-9F1F-0A3F9846E2FA}"/>
                </a:ext>
              </a:extLst>
            </p:cNvPr>
            <p:cNvSpPr/>
            <p:nvPr/>
          </p:nvSpPr>
          <p:spPr>
            <a:xfrm>
              <a:off x="6034675" y="2035371"/>
              <a:ext cx="568511" cy="802063"/>
            </a:xfrm>
            <a:prstGeom prst="rect">
              <a:avLst/>
            </a:prstGeom>
            <a:solidFill>
              <a:srgbClr val="4472C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26" name="Rectangle 25">
              <a:extLst>
                <a:ext uri="{FF2B5EF4-FFF2-40B4-BE49-F238E27FC236}">
                  <a16:creationId xmlns:a16="http://schemas.microsoft.com/office/drawing/2014/main" id="{026E35D5-5C5E-2355-3433-86013F52DED1}"/>
                </a:ext>
              </a:extLst>
            </p:cNvPr>
            <p:cNvSpPr/>
            <p:nvPr/>
          </p:nvSpPr>
          <p:spPr>
            <a:xfrm>
              <a:off x="6603186" y="2035371"/>
              <a:ext cx="568511" cy="80206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27" name="Rectangle 26">
              <a:extLst>
                <a:ext uri="{FF2B5EF4-FFF2-40B4-BE49-F238E27FC236}">
                  <a16:creationId xmlns:a16="http://schemas.microsoft.com/office/drawing/2014/main" id="{057C7B26-6742-123D-9C89-BD8CA82C06D0}"/>
                </a:ext>
              </a:extLst>
            </p:cNvPr>
            <p:cNvSpPr/>
            <p:nvPr/>
          </p:nvSpPr>
          <p:spPr>
            <a:xfrm>
              <a:off x="7171696" y="2035371"/>
              <a:ext cx="568511" cy="80206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28" name="Rectangle 27">
              <a:extLst>
                <a:ext uri="{FF2B5EF4-FFF2-40B4-BE49-F238E27FC236}">
                  <a16:creationId xmlns:a16="http://schemas.microsoft.com/office/drawing/2014/main" id="{9EFABF3D-49AB-1EEC-C0E6-BC189F7B6F2C}"/>
                </a:ext>
              </a:extLst>
            </p:cNvPr>
            <p:cNvSpPr/>
            <p:nvPr/>
          </p:nvSpPr>
          <p:spPr>
            <a:xfrm>
              <a:off x="4331779" y="2035372"/>
              <a:ext cx="568511" cy="80206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grpSp>
      <p:grpSp>
        <p:nvGrpSpPr>
          <p:cNvPr id="36" name="Google Shape;105;p2" descr="Worksheet available icon">
            <a:extLst>
              <a:ext uri="{FF2B5EF4-FFF2-40B4-BE49-F238E27FC236}">
                <a16:creationId xmlns:a16="http://schemas.microsoft.com/office/drawing/2014/main" id="{7982E943-69D3-FB15-D168-625176A74D27}"/>
              </a:ext>
            </a:extLst>
          </p:cNvPr>
          <p:cNvGrpSpPr/>
          <p:nvPr/>
        </p:nvGrpSpPr>
        <p:grpSpPr>
          <a:xfrm>
            <a:off x="9937967" y="224294"/>
            <a:ext cx="2102384" cy="753403"/>
            <a:chOff x="9495879" y="211521"/>
            <a:chExt cx="2102384" cy="753403"/>
          </a:xfrm>
        </p:grpSpPr>
        <p:pic>
          <p:nvPicPr>
            <p:cNvPr id="37" name="Google Shape;106;p2" descr="Document">
              <a:extLst>
                <a:ext uri="{FF2B5EF4-FFF2-40B4-BE49-F238E27FC236}">
                  <a16:creationId xmlns:a16="http://schemas.microsoft.com/office/drawing/2014/main" id="{98F1A2F5-DF01-A28F-805E-AB6105BC3020}"/>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0844860" y="211521"/>
              <a:ext cx="753403" cy="753403"/>
            </a:xfrm>
            <a:prstGeom prst="rect">
              <a:avLst/>
            </a:prstGeom>
            <a:noFill/>
            <a:ln>
              <a:noFill/>
            </a:ln>
          </p:spPr>
        </p:pic>
        <p:sp>
          <p:nvSpPr>
            <p:cNvPr id="38" name="Google Shape;107;p2">
              <a:extLst>
                <a:ext uri="{FF2B5EF4-FFF2-40B4-BE49-F238E27FC236}">
                  <a16:creationId xmlns:a16="http://schemas.microsoft.com/office/drawing/2014/main" id="{81011344-FC38-3A93-98D0-28913718E7A3}"/>
                </a:ext>
              </a:extLst>
            </p:cNvPr>
            <p:cNvSpPr txBox="1"/>
            <p:nvPr/>
          </p:nvSpPr>
          <p:spPr>
            <a:xfrm>
              <a:off x="9495879" y="228785"/>
              <a:ext cx="2091590" cy="707886"/>
            </a:xfrm>
            <a:prstGeom prst="rect">
              <a:avLst/>
            </a:prstGeom>
            <a:noFill/>
            <a:ln w="38100"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Clr>
                  <a:schemeClr val="dk1"/>
                </a:buClr>
                <a:buSzPts val="2000"/>
                <a:buFont typeface="Arial"/>
                <a:buNone/>
              </a:pPr>
              <a:r>
                <a:rPr lang="en-GB" sz="2000" b="1" i="0" u="none" strike="noStrike" cap="none">
                  <a:solidFill>
                    <a:schemeClr val="dk1"/>
                  </a:solidFill>
                  <a:latin typeface="Arial"/>
                  <a:ea typeface="Arial"/>
                  <a:cs typeface="Arial"/>
                  <a:sym typeface="Arial"/>
                </a:rPr>
                <a:t>Worksheet</a:t>
              </a:r>
              <a:br>
                <a:rPr lang="en-GB" sz="2000" b="1" i="0" u="none" strike="noStrike" cap="none">
                  <a:solidFill>
                    <a:schemeClr val="dk1"/>
                  </a:solidFill>
                  <a:latin typeface="Arial"/>
                  <a:ea typeface="Arial"/>
                  <a:cs typeface="Arial"/>
                  <a:sym typeface="Arial"/>
                </a:rPr>
              </a:br>
              <a:r>
                <a:rPr lang="en-GB" sz="2000" b="1" i="0" u="none" strike="noStrike" cap="none">
                  <a:solidFill>
                    <a:schemeClr val="dk1"/>
                  </a:solidFill>
                  <a:latin typeface="Arial"/>
                  <a:ea typeface="Arial"/>
                  <a:cs typeface="Arial"/>
                  <a:sym typeface="Arial"/>
                </a:rPr>
                <a:t>available</a:t>
              </a:r>
              <a:endParaRPr sz="1800" b="0" i="0" u="none" strike="noStrike" cap="none">
                <a:solidFill>
                  <a:schemeClr val="dk1"/>
                </a:solidFill>
                <a:latin typeface="Calibri"/>
                <a:ea typeface="Calibri"/>
                <a:cs typeface="Calibri"/>
                <a:sym typeface="Calibri"/>
              </a:endParaRPr>
            </a:p>
          </p:txBody>
        </p:sp>
      </p:grpSp>
      <p:pic>
        <p:nvPicPr>
          <p:cNvPr id="2" name="Picture 1" descr="A stick figure drawing of Ruby, a girl in a dress with short black hair.&#10;">
            <a:extLst>
              <a:ext uri="{FF2B5EF4-FFF2-40B4-BE49-F238E27FC236}">
                <a16:creationId xmlns:a16="http://schemas.microsoft.com/office/drawing/2014/main" id="{42CB737F-9FC4-1DDE-52A7-D7E7C9FEBF1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228602" y="3901051"/>
            <a:ext cx="805242" cy="1444184"/>
          </a:xfrm>
          <a:prstGeom prst="rect">
            <a:avLst/>
          </a:prstGeom>
        </p:spPr>
      </p:pic>
      <p:cxnSp>
        <p:nvCxnSpPr>
          <p:cNvPr id="3" name="Straight Connector 2">
            <a:extLst>
              <a:ext uri="{FF2B5EF4-FFF2-40B4-BE49-F238E27FC236}">
                <a16:creationId xmlns:a16="http://schemas.microsoft.com/office/drawing/2014/main" id="{7AB460A3-F31C-1015-B570-A57D4D67366A}"/>
              </a:ext>
            </a:extLst>
          </p:cNvPr>
          <p:cNvCxnSpPr>
            <a:cxnSpLocks/>
          </p:cNvCxnSpPr>
          <p:nvPr/>
        </p:nvCxnSpPr>
        <p:spPr>
          <a:xfrm>
            <a:off x="1466601" y="2237100"/>
            <a:ext cx="1687729" cy="0"/>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5" name="Slide Number Placeholder 4">
            <a:extLst>
              <a:ext uri="{FF2B5EF4-FFF2-40B4-BE49-F238E27FC236}">
                <a16:creationId xmlns:a16="http://schemas.microsoft.com/office/drawing/2014/main" id="{7667BD2E-881E-94C1-6EDA-4D36C5FF4CA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68848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505581" y="1614812"/>
            <a:ext cx="1780581" cy="1826642"/>
            <a:chOff x="1064386" y="2841886"/>
            <a:chExt cx="1872208" cy="1916365"/>
          </a:xfrm>
        </p:grpSpPr>
        <p:sp>
          <p:nvSpPr>
            <p:cNvPr id="11" name="Chord 10"/>
            <p:cNvSpPr/>
            <p:nvPr/>
          </p:nvSpPr>
          <p:spPr>
            <a:xfrm rot="6785775">
              <a:off x="1039746" y="2871303"/>
              <a:ext cx="1916365" cy="1857531"/>
            </a:xfrm>
            <a:prstGeom prst="chord">
              <a:avLst>
                <a:gd name="adj1" fmla="val 5118069"/>
                <a:gd name="adj2" fmla="val 13695616"/>
              </a:avLst>
            </a:prstGeom>
            <a:solidFill>
              <a:srgbClr val="4472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83697" rtl="0" eaLnBrk="1" latinLnBrk="0" hangingPunct="1">
                <a:defRPr sz="1300" kern="1200">
                  <a:solidFill>
                    <a:schemeClr val="lt1"/>
                  </a:solidFill>
                  <a:latin typeface="+mn-lt"/>
                  <a:ea typeface="+mn-ea"/>
                  <a:cs typeface="+mn-cs"/>
                </a:defRPr>
              </a:lvl1pPr>
              <a:lvl2pPr marL="341848" algn="l" defTabSz="683697" rtl="0" eaLnBrk="1" latinLnBrk="0" hangingPunct="1">
                <a:defRPr sz="1300" kern="1200">
                  <a:solidFill>
                    <a:schemeClr val="lt1"/>
                  </a:solidFill>
                  <a:latin typeface="+mn-lt"/>
                  <a:ea typeface="+mn-ea"/>
                  <a:cs typeface="+mn-cs"/>
                </a:defRPr>
              </a:lvl2pPr>
              <a:lvl3pPr marL="683697" algn="l" defTabSz="683697" rtl="0" eaLnBrk="1" latinLnBrk="0" hangingPunct="1">
                <a:defRPr sz="1300" kern="1200">
                  <a:solidFill>
                    <a:schemeClr val="lt1"/>
                  </a:solidFill>
                  <a:latin typeface="+mn-lt"/>
                  <a:ea typeface="+mn-ea"/>
                  <a:cs typeface="+mn-cs"/>
                </a:defRPr>
              </a:lvl3pPr>
              <a:lvl4pPr marL="1025545" algn="l" defTabSz="683697" rtl="0" eaLnBrk="1" latinLnBrk="0" hangingPunct="1">
                <a:defRPr sz="1300" kern="1200">
                  <a:solidFill>
                    <a:schemeClr val="lt1"/>
                  </a:solidFill>
                  <a:latin typeface="+mn-lt"/>
                  <a:ea typeface="+mn-ea"/>
                  <a:cs typeface="+mn-cs"/>
                </a:defRPr>
              </a:lvl4pPr>
              <a:lvl5pPr marL="1367394" algn="l" defTabSz="683697" rtl="0" eaLnBrk="1" latinLnBrk="0" hangingPunct="1">
                <a:defRPr sz="1300" kern="1200">
                  <a:solidFill>
                    <a:schemeClr val="lt1"/>
                  </a:solidFill>
                  <a:latin typeface="+mn-lt"/>
                  <a:ea typeface="+mn-ea"/>
                  <a:cs typeface="+mn-cs"/>
                </a:defRPr>
              </a:lvl5pPr>
              <a:lvl6pPr marL="1709242" algn="l" defTabSz="683697" rtl="0" eaLnBrk="1" latinLnBrk="0" hangingPunct="1">
                <a:defRPr sz="1300" kern="1200">
                  <a:solidFill>
                    <a:schemeClr val="lt1"/>
                  </a:solidFill>
                  <a:latin typeface="+mn-lt"/>
                  <a:ea typeface="+mn-ea"/>
                  <a:cs typeface="+mn-cs"/>
                </a:defRPr>
              </a:lvl6pPr>
              <a:lvl7pPr marL="2051091" algn="l" defTabSz="683697" rtl="0" eaLnBrk="1" latinLnBrk="0" hangingPunct="1">
                <a:defRPr sz="1300" kern="1200">
                  <a:solidFill>
                    <a:schemeClr val="lt1"/>
                  </a:solidFill>
                  <a:latin typeface="+mn-lt"/>
                  <a:ea typeface="+mn-ea"/>
                  <a:cs typeface="+mn-cs"/>
                </a:defRPr>
              </a:lvl7pPr>
              <a:lvl8pPr marL="2392939" algn="l" defTabSz="683697" rtl="0" eaLnBrk="1" latinLnBrk="0" hangingPunct="1">
                <a:defRPr sz="1300" kern="1200">
                  <a:solidFill>
                    <a:schemeClr val="lt1"/>
                  </a:solidFill>
                  <a:latin typeface="+mn-lt"/>
                  <a:ea typeface="+mn-ea"/>
                  <a:cs typeface="+mn-cs"/>
                </a:defRPr>
              </a:lvl8pPr>
              <a:lvl9pPr marL="2734788" algn="l" defTabSz="683697" rtl="0" eaLnBrk="1" latinLnBrk="0" hangingPunct="1">
                <a:defRPr sz="1300" kern="1200">
                  <a:solidFill>
                    <a:schemeClr val="lt1"/>
                  </a:solidFill>
                  <a:latin typeface="+mn-lt"/>
                  <a:ea typeface="+mn-ea"/>
                  <a:cs typeface="+mn-cs"/>
                </a:defRPr>
              </a:lvl9pPr>
            </a:lstStyle>
            <a:p>
              <a:pPr algn="ctr"/>
              <a:endParaRPr lang="en-GB" dirty="0"/>
            </a:p>
          </p:txBody>
        </p:sp>
        <p:sp>
          <p:nvSpPr>
            <p:cNvPr id="12" name="Oval 11"/>
            <p:cNvSpPr/>
            <p:nvPr/>
          </p:nvSpPr>
          <p:spPr>
            <a:xfrm>
              <a:off x="1064386" y="2852936"/>
              <a:ext cx="1872208" cy="1872208"/>
            </a:xfrm>
            <a:prstGeom prst="ellipse">
              <a:avLst/>
            </a:prstGeom>
            <a:noFill/>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683697" rtl="0" eaLnBrk="1" latinLnBrk="0" hangingPunct="1">
                <a:defRPr sz="1300" kern="1200">
                  <a:solidFill>
                    <a:schemeClr val="dk1"/>
                  </a:solidFill>
                  <a:latin typeface="+mn-lt"/>
                  <a:ea typeface="+mn-ea"/>
                  <a:cs typeface="+mn-cs"/>
                </a:defRPr>
              </a:lvl1pPr>
              <a:lvl2pPr marL="341848" algn="l" defTabSz="683697" rtl="0" eaLnBrk="1" latinLnBrk="0" hangingPunct="1">
                <a:defRPr sz="1300" kern="1200">
                  <a:solidFill>
                    <a:schemeClr val="dk1"/>
                  </a:solidFill>
                  <a:latin typeface="+mn-lt"/>
                  <a:ea typeface="+mn-ea"/>
                  <a:cs typeface="+mn-cs"/>
                </a:defRPr>
              </a:lvl2pPr>
              <a:lvl3pPr marL="683697" algn="l" defTabSz="683697" rtl="0" eaLnBrk="1" latinLnBrk="0" hangingPunct="1">
                <a:defRPr sz="1300" kern="1200">
                  <a:solidFill>
                    <a:schemeClr val="dk1"/>
                  </a:solidFill>
                  <a:latin typeface="+mn-lt"/>
                  <a:ea typeface="+mn-ea"/>
                  <a:cs typeface="+mn-cs"/>
                </a:defRPr>
              </a:lvl3pPr>
              <a:lvl4pPr marL="1025545" algn="l" defTabSz="683697" rtl="0" eaLnBrk="1" latinLnBrk="0" hangingPunct="1">
                <a:defRPr sz="1300" kern="1200">
                  <a:solidFill>
                    <a:schemeClr val="dk1"/>
                  </a:solidFill>
                  <a:latin typeface="+mn-lt"/>
                  <a:ea typeface="+mn-ea"/>
                  <a:cs typeface="+mn-cs"/>
                </a:defRPr>
              </a:lvl4pPr>
              <a:lvl5pPr marL="1367394" algn="l" defTabSz="683697" rtl="0" eaLnBrk="1" latinLnBrk="0" hangingPunct="1">
                <a:defRPr sz="1300" kern="1200">
                  <a:solidFill>
                    <a:schemeClr val="dk1"/>
                  </a:solidFill>
                  <a:latin typeface="+mn-lt"/>
                  <a:ea typeface="+mn-ea"/>
                  <a:cs typeface="+mn-cs"/>
                </a:defRPr>
              </a:lvl5pPr>
              <a:lvl6pPr marL="1709242" algn="l" defTabSz="683697" rtl="0" eaLnBrk="1" latinLnBrk="0" hangingPunct="1">
                <a:defRPr sz="1300" kern="1200">
                  <a:solidFill>
                    <a:schemeClr val="dk1"/>
                  </a:solidFill>
                  <a:latin typeface="+mn-lt"/>
                  <a:ea typeface="+mn-ea"/>
                  <a:cs typeface="+mn-cs"/>
                </a:defRPr>
              </a:lvl6pPr>
              <a:lvl7pPr marL="2051091" algn="l" defTabSz="683697" rtl="0" eaLnBrk="1" latinLnBrk="0" hangingPunct="1">
                <a:defRPr sz="1300" kern="1200">
                  <a:solidFill>
                    <a:schemeClr val="dk1"/>
                  </a:solidFill>
                  <a:latin typeface="+mn-lt"/>
                  <a:ea typeface="+mn-ea"/>
                  <a:cs typeface="+mn-cs"/>
                </a:defRPr>
              </a:lvl7pPr>
              <a:lvl8pPr marL="2392939" algn="l" defTabSz="683697" rtl="0" eaLnBrk="1" latinLnBrk="0" hangingPunct="1">
                <a:defRPr sz="1300" kern="1200">
                  <a:solidFill>
                    <a:schemeClr val="dk1"/>
                  </a:solidFill>
                  <a:latin typeface="+mn-lt"/>
                  <a:ea typeface="+mn-ea"/>
                  <a:cs typeface="+mn-cs"/>
                </a:defRPr>
              </a:lvl8pPr>
              <a:lvl9pPr marL="2734788" algn="l" defTabSz="683697" rtl="0" eaLnBrk="1" latinLnBrk="0" hangingPunct="1">
                <a:defRPr sz="1300" kern="1200">
                  <a:solidFill>
                    <a:schemeClr val="dk1"/>
                  </a:solidFill>
                  <a:latin typeface="+mn-lt"/>
                  <a:ea typeface="+mn-ea"/>
                  <a:cs typeface="+mn-cs"/>
                </a:defRPr>
              </a:lvl9pPr>
            </a:lstStyle>
            <a:p>
              <a:pPr algn="ctr"/>
              <a:endParaRPr lang="en-GB"/>
            </a:p>
          </p:txBody>
        </p:sp>
        <p:cxnSp>
          <p:nvCxnSpPr>
            <p:cNvPr id="13" name="Straight Connector 12"/>
            <p:cNvCxnSpPr/>
            <p:nvPr/>
          </p:nvCxnSpPr>
          <p:spPr>
            <a:xfrm>
              <a:off x="1119553" y="4095893"/>
              <a:ext cx="1774578" cy="0"/>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grpSp>
      <p:sp>
        <p:nvSpPr>
          <p:cNvPr id="14" name="Google Shape;184;p5">
            <a:extLst>
              <a:ext uri="{FF2B5EF4-FFF2-40B4-BE49-F238E27FC236}">
                <a16:creationId xmlns:a16="http://schemas.microsoft.com/office/drawing/2014/main" id="{E4F9CC87-5A22-C194-1A57-47AF63D06225}"/>
              </a:ext>
            </a:extLst>
          </p:cNvPr>
          <p:cNvSpPr txBox="1">
            <a:spLocks/>
          </p:cNvSpPr>
          <p:nvPr/>
        </p:nvSpPr>
        <p:spPr>
          <a:xfrm>
            <a:off x="520644" y="6518"/>
            <a:ext cx="4722793" cy="1224048"/>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90000"/>
              </a:lnSpc>
              <a:buClr>
                <a:schemeClr val="accent1"/>
              </a:buClr>
              <a:buSzPts val="4400"/>
            </a:pPr>
            <a:r>
              <a:rPr lang="en-GB" sz="4400" b="1" dirty="0">
                <a:solidFill>
                  <a:schemeClr val="accent1"/>
                </a:solidFill>
              </a:rPr>
              <a:t>Ruby’s mistake</a:t>
            </a:r>
            <a:endParaRPr lang="en-GB" dirty="0"/>
          </a:p>
        </p:txBody>
      </p:sp>
      <p:sp>
        <p:nvSpPr>
          <p:cNvPr id="18" name="Google Shape;102;p2">
            <a:extLst>
              <a:ext uri="{FF2B5EF4-FFF2-40B4-BE49-F238E27FC236}">
                <a16:creationId xmlns:a16="http://schemas.microsoft.com/office/drawing/2014/main" id="{994992B0-A27F-E7DF-185F-6B5759AAEBCA}"/>
              </a:ext>
            </a:extLst>
          </p:cNvPr>
          <p:cNvSpPr txBox="1"/>
          <p:nvPr/>
        </p:nvSpPr>
        <p:spPr>
          <a:xfrm>
            <a:off x="2921191" y="5531535"/>
            <a:ext cx="6108509" cy="448548"/>
          </a:xfrm>
          <a:prstGeom prst="rect">
            <a:avLst/>
          </a:prstGeom>
          <a:noFill/>
          <a:ln>
            <a:noFill/>
          </a:ln>
        </p:spPr>
        <p:txBody>
          <a:bodyPr spcFirstLastPara="1" wrap="square" lIns="78475" tIns="39225" rIns="78475" bIns="39225" anchor="t" anchorCtr="0">
            <a:spAutoFit/>
          </a:bodyPr>
          <a:lstStyle/>
          <a:p>
            <a:pPr marL="0" marR="0" lvl="0" indent="0" algn="ctr" rtl="0">
              <a:spcBef>
                <a:spcPts val="0"/>
              </a:spcBef>
              <a:spcAft>
                <a:spcPts val="0"/>
              </a:spcAft>
              <a:buNone/>
            </a:pPr>
            <a:r>
              <a:rPr lang="en-GB" sz="2400" b="0" i="0" u="none" strike="noStrike" cap="none" dirty="0">
                <a:solidFill>
                  <a:schemeClr val="dk1"/>
                </a:solidFill>
                <a:latin typeface="Arial" panose="020B0604020202020204" pitchFamily="34" charset="0"/>
                <a:ea typeface="Calibri"/>
                <a:cs typeface="Arial" panose="020B0604020202020204" pitchFamily="34" charset="0"/>
                <a:sym typeface="Calibri"/>
              </a:rPr>
              <a:t>Ruby is not correct? Can you explain why? </a:t>
            </a:r>
            <a:endParaRPr dirty="0">
              <a:latin typeface="Arial" panose="020B0604020202020204" pitchFamily="34" charset="0"/>
              <a:cs typeface="Arial" panose="020B0604020202020204" pitchFamily="34" charset="0"/>
            </a:endParaRPr>
          </a:p>
        </p:txBody>
      </p:sp>
      <p:sp>
        <p:nvSpPr>
          <p:cNvPr id="19" name="Google Shape;104;p2">
            <a:extLst>
              <a:ext uri="{FF2B5EF4-FFF2-40B4-BE49-F238E27FC236}">
                <a16:creationId xmlns:a16="http://schemas.microsoft.com/office/drawing/2014/main" id="{FC2A557C-C58C-0AF3-F4DA-D61CB3228A43}"/>
              </a:ext>
            </a:extLst>
          </p:cNvPr>
          <p:cNvSpPr/>
          <p:nvPr/>
        </p:nvSpPr>
        <p:spPr>
          <a:xfrm>
            <a:off x="2310466" y="3990387"/>
            <a:ext cx="6877077" cy="1265513"/>
          </a:xfrm>
          <a:prstGeom prst="wedgeRoundRectCallout">
            <a:avLst>
              <a:gd name="adj1" fmla="val 63068"/>
              <a:gd name="adj2" fmla="val -12457"/>
              <a:gd name="adj3" fmla="val 16667"/>
            </a:avLst>
          </a:prstGeom>
          <a:solidFill>
            <a:srgbClr val="D3D7CF"/>
          </a:solidFill>
          <a:ln w="12700" cap="flat" cmpd="sng">
            <a:solidFill>
              <a:srgbClr val="334D74"/>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GB" sz="2400" b="0" i="0" u="none" strike="noStrike" cap="none" dirty="0">
                <a:solidFill>
                  <a:srgbClr val="404040"/>
                </a:solidFill>
                <a:latin typeface="Arial" panose="020B0604020202020204" pitchFamily="34" charset="0"/>
                <a:ea typeface="Calibri"/>
                <a:cs typeface="Arial" panose="020B0604020202020204" pitchFamily="34" charset="0"/>
                <a:sym typeface="Calibri"/>
              </a:rPr>
              <a:t>Ruby says, for each shape the blue part shaded represents one third.</a:t>
            </a:r>
            <a:endParaRPr dirty="0">
              <a:latin typeface="Arial" panose="020B0604020202020204" pitchFamily="34" charset="0"/>
              <a:cs typeface="Arial" panose="020B0604020202020204" pitchFamily="34" charset="0"/>
            </a:endParaRPr>
          </a:p>
        </p:txBody>
      </p:sp>
      <p:grpSp>
        <p:nvGrpSpPr>
          <p:cNvPr id="20" name="Group 19">
            <a:extLst>
              <a:ext uri="{FF2B5EF4-FFF2-40B4-BE49-F238E27FC236}">
                <a16:creationId xmlns:a16="http://schemas.microsoft.com/office/drawing/2014/main" id="{3458623B-D291-4B46-FD86-F45C3D162102}"/>
              </a:ext>
            </a:extLst>
          </p:cNvPr>
          <p:cNvGrpSpPr/>
          <p:nvPr/>
        </p:nvGrpSpPr>
        <p:grpSpPr>
          <a:xfrm>
            <a:off x="8622819" y="1740537"/>
            <a:ext cx="1605783" cy="1224047"/>
            <a:chOff x="2915815" y="3717032"/>
            <a:chExt cx="1706273" cy="2016224"/>
          </a:xfrm>
        </p:grpSpPr>
        <p:sp>
          <p:nvSpPr>
            <p:cNvPr id="21" name="Rectangle 20">
              <a:extLst>
                <a:ext uri="{FF2B5EF4-FFF2-40B4-BE49-F238E27FC236}">
                  <a16:creationId xmlns:a16="http://schemas.microsoft.com/office/drawing/2014/main" id="{86B52425-5A3C-1CC9-D4D1-B86F85FD6535}"/>
                </a:ext>
              </a:extLst>
            </p:cNvPr>
            <p:cNvSpPr/>
            <p:nvPr/>
          </p:nvSpPr>
          <p:spPr>
            <a:xfrm>
              <a:off x="2915816" y="3717032"/>
              <a:ext cx="1706272" cy="2016224"/>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n-US"/>
              </a:defPPr>
              <a:lvl1pPr marL="0" algn="l" defTabSz="663214" rtl="0" eaLnBrk="1" latinLnBrk="0" hangingPunct="1">
                <a:defRPr sz="1300" kern="1200">
                  <a:solidFill>
                    <a:schemeClr val="dk1"/>
                  </a:solidFill>
                  <a:latin typeface="+mn-lt"/>
                  <a:ea typeface="+mn-ea"/>
                  <a:cs typeface="+mn-cs"/>
                </a:defRPr>
              </a:lvl1pPr>
              <a:lvl2pPr marL="331607" algn="l" defTabSz="663214" rtl="0" eaLnBrk="1" latinLnBrk="0" hangingPunct="1">
                <a:defRPr sz="1300" kern="1200">
                  <a:solidFill>
                    <a:schemeClr val="dk1"/>
                  </a:solidFill>
                  <a:latin typeface="+mn-lt"/>
                  <a:ea typeface="+mn-ea"/>
                  <a:cs typeface="+mn-cs"/>
                </a:defRPr>
              </a:lvl2pPr>
              <a:lvl3pPr marL="663214" algn="l" defTabSz="663214" rtl="0" eaLnBrk="1" latinLnBrk="0" hangingPunct="1">
                <a:defRPr sz="1300" kern="1200">
                  <a:solidFill>
                    <a:schemeClr val="dk1"/>
                  </a:solidFill>
                  <a:latin typeface="+mn-lt"/>
                  <a:ea typeface="+mn-ea"/>
                  <a:cs typeface="+mn-cs"/>
                </a:defRPr>
              </a:lvl3pPr>
              <a:lvl4pPr marL="994821" algn="l" defTabSz="663214" rtl="0" eaLnBrk="1" latinLnBrk="0" hangingPunct="1">
                <a:defRPr sz="1300" kern="1200">
                  <a:solidFill>
                    <a:schemeClr val="dk1"/>
                  </a:solidFill>
                  <a:latin typeface="+mn-lt"/>
                  <a:ea typeface="+mn-ea"/>
                  <a:cs typeface="+mn-cs"/>
                </a:defRPr>
              </a:lvl4pPr>
              <a:lvl5pPr marL="1326429" algn="l" defTabSz="663214" rtl="0" eaLnBrk="1" latinLnBrk="0" hangingPunct="1">
                <a:defRPr sz="1300" kern="1200">
                  <a:solidFill>
                    <a:schemeClr val="dk1"/>
                  </a:solidFill>
                  <a:latin typeface="+mn-lt"/>
                  <a:ea typeface="+mn-ea"/>
                  <a:cs typeface="+mn-cs"/>
                </a:defRPr>
              </a:lvl5pPr>
              <a:lvl6pPr marL="1658036" algn="l" defTabSz="663214" rtl="0" eaLnBrk="1" latinLnBrk="0" hangingPunct="1">
                <a:defRPr sz="1300" kern="1200">
                  <a:solidFill>
                    <a:schemeClr val="dk1"/>
                  </a:solidFill>
                  <a:latin typeface="+mn-lt"/>
                  <a:ea typeface="+mn-ea"/>
                  <a:cs typeface="+mn-cs"/>
                </a:defRPr>
              </a:lvl6pPr>
              <a:lvl7pPr marL="1989643" algn="l" defTabSz="663214" rtl="0" eaLnBrk="1" latinLnBrk="0" hangingPunct="1">
                <a:defRPr sz="1300" kern="1200">
                  <a:solidFill>
                    <a:schemeClr val="dk1"/>
                  </a:solidFill>
                  <a:latin typeface="+mn-lt"/>
                  <a:ea typeface="+mn-ea"/>
                  <a:cs typeface="+mn-cs"/>
                </a:defRPr>
              </a:lvl7pPr>
              <a:lvl8pPr marL="2321250" algn="l" defTabSz="663214" rtl="0" eaLnBrk="1" latinLnBrk="0" hangingPunct="1">
                <a:defRPr sz="1300" kern="1200">
                  <a:solidFill>
                    <a:schemeClr val="dk1"/>
                  </a:solidFill>
                  <a:latin typeface="+mn-lt"/>
                  <a:ea typeface="+mn-ea"/>
                  <a:cs typeface="+mn-cs"/>
                </a:defRPr>
              </a:lvl8pPr>
              <a:lvl9pPr marL="2652857" algn="l" defTabSz="663214" rtl="0" eaLnBrk="1" latinLnBrk="0" hangingPunct="1">
                <a:defRPr sz="1300" kern="1200">
                  <a:solidFill>
                    <a:schemeClr val="dk1"/>
                  </a:solidFill>
                  <a:latin typeface="+mn-lt"/>
                  <a:ea typeface="+mn-ea"/>
                  <a:cs typeface="+mn-cs"/>
                </a:defRPr>
              </a:lvl9pPr>
            </a:lstStyle>
            <a:p>
              <a:pPr algn="ctr"/>
              <a:endParaRPr lang="en-GB"/>
            </a:p>
          </p:txBody>
        </p:sp>
        <p:sp>
          <p:nvSpPr>
            <p:cNvPr id="22" name="Isosceles Triangle 21">
              <a:extLst>
                <a:ext uri="{FF2B5EF4-FFF2-40B4-BE49-F238E27FC236}">
                  <a16:creationId xmlns:a16="http://schemas.microsoft.com/office/drawing/2014/main" id="{347C56DA-E6CA-957B-8187-BF28367AEFF4}"/>
                </a:ext>
              </a:extLst>
            </p:cNvPr>
            <p:cNvSpPr/>
            <p:nvPr/>
          </p:nvSpPr>
          <p:spPr>
            <a:xfrm rot="10800000">
              <a:off x="2915815" y="3717032"/>
              <a:ext cx="1692188" cy="2016224"/>
            </a:xfrm>
            <a:prstGeom prst="triangle">
              <a:avLst/>
            </a:prstGeom>
            <a:solidFill>
              <a:srgbClr val="4472C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663214" rtl="0" eaLnBrk="1" latinLnBrk="0" hangingPunct="1">
                <a:defRPr sz="1300" kern="1200">
                  <a:solidFill>
                    <a:schemeClr val="lt1"/>
                  </a:solidFill>
                  <a:latin typeface="+mn-lt"/>
                  <a:ea typeface="+mn-ea"/>
                  <a:cs typeface="+mn-cs"/>
                </a:defRPr>
              </a:lvl1pPr>
              <a:lvl2pPr marL="331607" algn="l" defTabSz="663214" rtl="0" eaLnBrk="1" latinLnBrk="0" hangingPunct="1">
                <a:defRPr sz="1300" kern="1200">
                  <a:solidFill>
                    <a:schemeClr val="lt1"/>
                  </a:solidFill>
                  <a:latin typeface="+mn-lt"/>
                  <a:ea typeface="+mn-ea"/>
                  <a:cs typeface="+mn-cs"/>
                </a:defRPr>
              </a:lvl2pPr>
              <a:lvl3pPr marL="663214" algn="l" defTabSz="663214" rtl="0" eaLnBrk="1" latinLnBrk="0" hangingPunct="1">
                <a:defRPr sz="1300" kern="1200">
                  <a:solidFill>
                    <a:schemeClr val="lt1"/>
                  </a:solidFill>
                  <a:latin typeface="+mn-lt"/>
                  <a:ea typeface="+mn-ea"/>
                  <a:cs typeface="+mn-cs"/>
                </a:defRPr>
              </a:lvl3pPr>
              <a:lvl4pPr marL="994821" algn="l" defTabSz="663214" rtl="0" eaLnBrk="1" latinLnBrk="0" hangingPunct="1">
                <a:defRPr sz="1300" kern="1200">
                  <a:solidFill>
                    <a:schemeClr val="lt1"/>
                  </a:solidFill>
                  <a:latin typeface="+mn-lt"/>
                  <a:ea typeface="+mn-ea"/>
                  <a:cs typeface="+mn-cs"/>
                </a:defRPr>
              </a:lvl4pPr>
              <a:lvl5pPr marL="1326429" algn="l" defTabSz="663214" rtl="0" eaLnBrk="1" latinLnBrk="0" hangingPunct="1">
                <a:defRPr sz="1300" kern="1200">
                  <a:solidFill>
                    <a:schemeClr val="lt1"/>
                  </a:solidFill>
                  <a:latin typeface="+mn-lt"/>
                  <a:ea typeface="+mn-ea"/>
                  <a:cs typeface="+mn-cs"/>
                </a:defRPr>
              </a:lvl5pPr>
              <a:lvl6pPr marL="1658036" algn="l" defTabSz="663214" rtl="0" eaLnBrk="1" latinLnBrk="0" hangingPunct="1">
                <a:defRPr sz="1300" kern="1200">
                  <a:solidFill>
                    <a:schemeClr val="lt1"/>
                  </a:solidFill>
                  <a:latin typeface="+mn-lt"/>
                  <a:ea typeface="+mn-ea"/>
                  <a:cs typeface="+mn-cs"/>
                </a:defRPr>
              </a:lvl6pPr>
              <a:lvl7pPr marL="1989643" algn="l" defTabSz="663214" rtl="0" eaLnBrk="1" latinLnBrk="0" hangingPunct="1">
                <a:defRPr sz="1300" kern="1200">
                  <a:solidFill>
                    <a:schemeClr val="lt1"/>
                  </a:solidFill>
                  <a:latin typeface="+mn-lt"/>
                  <a:ea typeface="+mn-ea"/>
                  <a:cs typeface="+mn-cs"/>
                </a:defRPr>
              </a:lvl7pPr>
              <a:lvl8pPr marL="2321250" algn="l" defTabSz="663214" rtl="0" eaLnBrk="1" latinLnBrk="0" hangingPunct="1">
                <a:defRPr sz="1300" kern="1200">
                  <a:solidFill>
                    <a:schemeClr val="lt1"/>
                  </a:solidFill>
                  <a:latin typeface="+mn-lt"/>
                  <a:ea typeface="+mn-ea"/>
                  <a:cs typeface="+mn-cs"/>
                </a:defRPr>
              </a:lvl8pPr>
              <a:lvl9pPr marL="2652857" algn="l" defTabSz="663214" rtl="0" eaLnBrk="1" latinLnBrk="0" hangingPunct="1">
                <a:defRPr sz="1300" kern="1200">
                  <a:solidFill>
                    <a:schemeClr val="lt1"/>
                  </a:solidFill>
                  <a:latin typeface="+mn-lt"/>
                  <a:ea typeface="+mn-ea"/>
                  <a:cs typeface="+mn-cs"/>
                </a:defRPr>
              </a:lvl9pPr>
            </a:lstStyle>
            <a:p>
              <a:pPr algn="ctr" defTabSz="683697"/>
              <a:endParaRPr lang="en-GB">
                <a:solidFill>
                  <a:schemeClr val="lt1"/>
                </a:solidFill>
              </a:endParaRPr>
            </a:p>
          </p:txBody>
        </p:sp>
      </p:grpSp>
      <p:grpSp>
        <p:nvGrpSpPr>
          <p:cNvPr id="4" name="Group 3">
            <a:extLst>
              <a:ext uri="{FF2B5EF4-FFF2-40B4-BE49-F238E27FC236}">
                <a16:creationId xmlns:a16="http://schemas.microsoft.com/office/drawing/2014/main" id="{DC854109-087A-EF10-0829-18406495F10D}"/>
              </a:ext>
            </a:extLst>
          </p:cNvPr>
          <p:cNvGrpSpPr/>
          <p:nvPr/>
        </p:nvGrpSpPr>
        <p:grpSpPr>
          <a:xfrm>
            <a:off x="4264039" y="2074326"/>
            <a:ext cx="3408428" cy="803043"/>
            <a:chOff x="4331779" y="2035371"/>
            <a:chExt cx="3408428" cy="803043"/>
          </a:xfrm>
        </p:grpSpPr>
        <p:sp>
          <p:nvSpPr>
            <p:cNvPr id="23" name="Rectangle 22">
              <a:extLst>
                <a:ext uri="{FF2B5EF4-FFF2-40B4-BE49-F238E27FC236}">
                  <a16:creationId xmlns:a16="http://schemas.microsoft.com/office/drawing/2014/main" id="{BD5ABDAE-1096-B9D8-C53C-43AE60092127}"/>
                </a:ext>
              </a:extLst>
            </p:cNvPr>
            <p:cNvSpPr/>
            <p:nvPr/>
          </p:nvSpPr>
          <p:spPr>
            <a:xfrm>
              <a:off x="4900290" y="2035372"/>
              <a:ext cx="568511" cy="802062"/>
            </a:xfrm>
            <a:prstGeom prst="rect">
              <a:avLst/>
            </a:prstGeom>
            <a:solidFill>
              <a:srgbClr val="4472C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24" name="Rectangle 23">
              <a:extLst>
                <a:ext uri="{FF2B5EF4-FFF2-40B4-BE49-F238E27FC236}">
                  <a16:creationId xmlns:a16="http://schemas.microsoft.com/office/drawing/2014/main" id="{2D6E55E7-FD2A-BF3C-01C9-8305675E323D}"/>
                </a:ext>
              </a:extLst>
            </p:cNvPr>
            <p:cNvSpPr/>
            <p:nvPr/>
          </p:nvSpPr>
          <p:spPr>
            <a:xfrm>
              <a:off x="5466164" y="2035372"/>
              <a:ext cx="568511" cy="80206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25" name="Rectangle 24">
              <a:extLst>
                <a:ext uri="{FF2B5EF4-FFF2-40B4-BE49-F238E27FC236}">
                  <a16:creationId xmlns:a16="http://schemas.microsoft.com/office/drawing/2014/main" id="{A2EA22D8-86D2-FA6B-9F1F-0A3F9846E2FA}"/>
                </a:ext>
              </a:extLst>
            </p:cNvPr>
            <p:cNvSpPr/>
            <p:nvPr/>
          </p:nvSpPr>
          <p:spPr>
            <a:xfrm>
              <a:off x="6034675" y="2035371"/>
              <a:ext cx="568511" cy="802063"/>
            </a:xfrm>
            <a:prstGeom prst="rect">
              <a:avLst/>
            </a:prstGeom>
            <a:solidFill>
              <a:srgbClr val="4472C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26" name="Rectangle 25">
              <a:extLst>
                <a:ext uri="{FF2B5EF4-FFF2-40B4-BE49-F238E27FC236}">
                  <a16:creationId xmlns:a16="http://schemas.microsoft.com/office/drawing/2014/main" id="{026E35D5-5C5E-2355-3433-86013F52DED1}"/>
                </a:ext>
              </a:extLst>
            </p:cNvPr>
            <p:cNvSpPr/>
            <p:nvPr/>
          </p:nvSpPr>
          <p:spPr>
            <a:xfrm>
              <a:off x="6603186" y="2035371"/>
              <a:ext cx="568511" cy="80304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27" name="Rectangle 26">
              <a:extLst>
                <a:ext uri="{FF2B5EF4-FFF2-40B4-BE49-F238E27FC236}">
                  <a16:creationId xmlns:a16="http://schemas.microsoft.com/office/drawing/2014/main" id="{057C7B26-6742-123D-9C89-BD8CA82C06D0}"/>
                </a:ext>
              </a:extLst>
            </p:cNvPr>
            <p:cNvSpPr/>
            <p:nvPr/>
          </p:nvSpPr>
          <p:spPr>
            <a:xfrm>
              <a:off x="7171696" y="2035371"/>
              <a:ext cx="568511" cy="80206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sp>
          <p:nvSpPr>
            <p:cNvPr id="28" name="Rectangle 27">
              <a:extLst>
                <a:ext uri="{FF2B5EF4-FFF2-40B4-BE49-F238E27FC236}">
                  <a16:creationId xmlns:a16="http://schemas.microsoft.com/office/drawing/2014/main" id="{9EFABF3D-49AB-1EEC-C0E6-BC189F7B6F2C}"/>
                </a:ext>
              </a:extLst>
            </p:cNvPr>
            <p:cNvSpPr/>
            <p:nvPr/>
          </p:nvSpPr>
          <p:spPr>
            <a:xfrm>
              <a:off x="4331779" y="2035372"/>
              <a:ext cx="568511" cy="80206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3697"/>
              <a:endParaRPr lang="en-GB"/>
            </a:p>
          </p:txBody>
        </p:sp>
      </p:grpSp>
      <p:pic>
        <p:nvPicPr>
          <p:cNvPr id="37" name="Google Shape;106;p2" descr="Document">
            <a:extLst>
              <a:ext uri="{FF2B5EF4-FFF2-40B4-BE49-F238E27FC236}">
                <a16:creationId xmlns:a16="http://schemas.microsoft.com/office/drawing/2014/main" id="{98F1A2F5-DF01-A28F-805E-AB6105BC3020}"/>
              </a:ext>
            </a:extLst>
          </p:cNvPr>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1286948" y="224294"/>
            <a:ext cx="753403" cy="753403"/>
          </a:xfrm>
          <a:prstGeom prst="rect">
            <a:avLst/>
          </a:prstGeom>
          <a:noFill/>
          <a:ln>
            <a:noFill/>
          </a:ln>
        </p:spPr>
      </p:pic>
      <p:pic>
        <p:nvPicPr>
          <p:cNvPr id="2" name="Picture 1" descr="A stick figure drawing of Ruby, a girl in a dress with short black hair.&#10;">
            <a:extLst>
              <a:ext uri="{FF2B5EF4-FFF2-40B4-BE49-F238E27FC236}">
                <a16:creationId xmlns:a16="http://schemas.microsoft.com/office/drawing/2014/main" id="{42CB737F-9FC4-1DDE-52A7-D7E7C9FEBF1B}"/>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228602" y="3901051"/>
            <a:ext cx="805242" cy="1444184"/>
          </a:xfrm>
          <a:prstGeom prst="rect">
            <a:avLst/>
          </a:prstGeom>
        </p:spPr>
      </p:pic>
      <p:sp>
        <p:nvSpPr>
          <p:cNvPr id="3" name="Freeform 32">
            <a:extLst>
              <a:ext uri="{FF2B5EF4-FFF2-40B4-BE49-F238E27FC236}">
                <a16:creationId xmlns:a16="http://schemas.microsoft.com/office/drawing/2014/main" id="{E2A1486B-42A7-64FA-E3EB-63762665E824}"/>
              </a:ext>
            </a:extLst>
          </p:cNvPr>
          <p:cNvSpPr/>
          <p:nvPr/>
        </p:nvSpPr>
        <p:spPr>
          <a:xfrm>
            <a:off x="6335924" y="2685469"/>
            <a:ext cx="1120027" cy="749680"/>
          </a:xfrm>
          <a:custGeom>
            <a:avLst/>
            <a:gdLst/>
            <a:ahLst/>
            <a:cxnLst/>
            <a:rect l="0" t="0" r="0" b="0"/>
            <a:pathLst>
              <a:path w="1244474" h="1032892">
                <a:moveTo>
                  <a:pt x="1244473" y="96139"/>
                </a:moveTo>
                <a:lnTo>
                  <a:pt x="355473" y="1032891"/>
                </a:lnTo>
                <a:lnTo>
                  <a:pt x="0" y="658241"/>
                </a:lnTo>
                <a:lnTo>
                  <a:pt x="91567" y="562102"/>
                </a:lnTo>
                <a:lnTo>
                  <a:pt x="355473" y="840486"/>
                </a:lnTo>
                <a:lnTo>
                  <a:pt x="1152906" y="0"/>
                </a:lnTo>
                <a:close/>
              </a:path>
            </a:pathLst>
          </a:custGeom>
          <a:solidFill>
            <a:srgbClr val="00FF00"/>
          </a:solidFill>
          <a:ln w="38100" cap="flat" cmpd="sng" algn="ctr">
            <a:solidFill>
              <a:srgbClr val="00FF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sp>
        <p:nvSpPr>
          <p:cNvPr id="5" name="Freeform 33">
            <a:extLst>
              <a:ext uri="{FF2B5EF4-FFF2-40B4-BE49-F238E27FC236}">
                <a16:creationId xmlns:a16="http://schemas.microsoft.com/office/drawing/2014/main" id="{5904CEA2-257F-51DE-9DC6-44A09CD64078}"/>
              </a:ext>
            </a:extLst>
          </p:cNvPr>
          <p:cNvSpPr/>
          <p:nvPr/>
        </p:nvSpPr>
        <p:spPr>
          <a:xfrm>
            <a:off x="2882041" y="2562877"/>
            <a:ext cx="963207" cy="794847"/>
          </a:xfrm>
          <a:custGeom>
            <a:avLst/>
            <a:gdLst/>
            <a:ahLst/>
            <a:cxnLst/>
            <a:rect l="0" t="0" r="0" b="0"/>
            <a:pathLst>
              <a:path w="1070230" h="1095122">
                <a:moveTo>
                  <a:pt x="535178" y="465455"/>
                </a:moveTo>
                <a:lnTo>
                  <a:pt x="989838" y="0"/>
                </a:lnTo>
                <a:lnTo>
                  <a:pt x="1070229" y="82042"/>
                </a:lnTo>
                <a:lnTo>
                  <a:pt x="615569" y="547497"/>
                </a:lnTo>
                <a:lnTo>
                  <a:pt x="1070229" y="1012952"/>
                </a:lnTo>
                <a:lnTo>
                  <a:pt x="989838" y="1095121"/>
                </a:lnTo>
                <a:lnTo>
                  <a:pt x="535178" y="629666"/>
                </a:lnTo>
                <a:lnTo>
                  <a:pt x="80391" y="1095121"/>
                </a:lnTo>
                <a:lnTo>
                  <a:pt x="0" y="1012952"/>
                </a:lnTo>
                <a:lnTo>
                  <a:pt x="454787" y="547497"/>
                </a:lnTo>
                <a:lnTo>
                  <a:pt x="0" y="82042"/>
                </a:lnTo>
                <a:lnTo>
                  <a:pt x="80391" y="0"/>
                </a:lnTo>
                <a:close/>
              </a:path>
            </a:pathLst>
          </a:custGeom>
          <a:solidFill>
            <a:srgbClr val="FF0000"/>
          </a:solidFill>
          <a:ln w="38100" cap="flat" cmpd="sng" algn="ctr">
            <a:solidFill>
              <a:srgbClr val="FF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sp>
        <p:nvSpPr>
          <p:cNvPr id="7" name="Freeform 33">
            <a:extLst>
              <a:ext uri="{FF2B5EF4-FFF2-40B4-BE49-F238E27FC236}">
                <a16:creationId xmlns:a16="http://schemas.microsoft.com/office/drawing/2014/main" id="{888A69C3-0FE2-FAFA-2F3A-23D9D33148B2}"/>
              </a:ext>
            </a:extLst>
          </p:cNvPr>
          <p:cNvSpPr/>
          <p:nvPr/>
        </p:nvSpPr>
        <p:spPr>
          <a:xfrm>
            <a:off x="9810073" y="2616607"/>
            <a:ext cx="963207" cy="794847"/>
          </a:xfrm>
          <a:custGeom>
            <a:avLst/>
            <a:gdLst/>
            <a:ahLst/>
            <a:cxnLst/>
            <a:rect l="0" t="0" r="0" b="0"/>
            <a:pathLst>
              <a:path w="1070230" h="1095122">
                <a:moveTo>
                  <a:pt x="535178" y="465455"/>
                </a:moveTo>
                <a:lnTo>
                  <a:pt x="989838" y="0"/>
                </a:lnTo>
                <a:lnTo>
                  <a:pt x="1070229" y="82042"/>
                </a:lnTo>
                <a:lnTo>
                  <a:pt x="615569" y="547497"/>
                </a:lnTo>
                <a:lnTo>
                  <a:pt x="1070229" y="1012952"/>
                </a:lnTo>
                <a:lnTo>
                  <a:pt x="989838" y="1095121"/>
                </a:lnTo>
                <a:lnTo>
                  <a:pt x="535178" y="629666"/>
                </a:lnTo>
                <a:lnTo>
                  <a:pt x="80391" y="1095121"/>
                </a:lnTo>
                <a:lnTo>
                  <a:pt x="0" y="1012952"/>
                </a:lnTo>
                <a:lnTo>
                  <a:pt x="454787" y="547497"/>
                </a:lnTo>
                <a:lnTo>
                  <a:pt x="0" y="82042"/>
                </a:lnTo>
                <a:lnTo>
                  <a:pt x="80391" y="0"/>
                </a:lnTo>
                <a:close/>
              </a:path>
            </a:pathLst>
          </a:custGeom>
          <a:solidFill>
            <a:srgbClr val="FF0000"/>
          </a:solidFill>
          <a:ln w="38100" cap="flat" cmpd="sng" algn="ctr">
            <a:solidFill>
              <a:srgbClr val="FF0000"/>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4615" tIns="37308" rIns="74615" bIns="37308" rtlCol="0" anchor="ctr"/>
          <a:lstStyle/>
          <a:p>
            <a:pPr algn="ctr"/>
            <a:endParaRPr lang="en-GB"/>
          </a:p>
        </p:txBody>
      </p:sp>
      <p:cxnSp>
        <p:nvCxnSpPr>
          <p:cNvPr id="8" name="Straight Connector 7">
            <a:extLst>
              <a:ext uri="{FF2B5EF4-FFF2-40B4-BE49-F238E27FC236}">
                <a16:creationId xmlns:a16="http://schemas.microsoft.com/office/drawing/2014/main" id="{949521C4-BDDB-B809-AE7C-3CE77F609216}"/>
              </a:ext>
            </a:extLst>
          </p:cNvPr>
          <p:cNvCxnSpPr/>
          <p:nvPr/>
        </p:nvCxnSpPr>
        <p:spPr>
          <a:xfrm>
            <a:off x="1558048" y="2235677"/>
            <a:ext cx="1687729" cy="0"/>
          </a:xfrm>
          <a:prstGeom prst="lin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cxnSp>
      <p:sp>
        <p:nvSpPr>
          <p:cNvPr id="9" name="Slide Number Placeholder 8">
            <a:extLst>
              <a:ext uri="{FF2B5EF4-FFF2-40B4-BE49-F238E27FC236}">
                <a16:creationId xmlns:a16="http://schemas.microsoft.com/office/drawing/2014/main" id="{5D7B5C2E-819A-D0E0-AAC3-FE14DF8230A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92959B6-490E-A144-8C7C-88267F972F69}" type="slidenum">
              <a:rPr kumimoji="0" lang="en-US" sz="1200" b="1"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30304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5" name="Title 4">
            <a:extLst>
              <a:ext uri="{FF2B5EF4-FFF2-40B4-BE49-F238E27FC236}">
                <a16:creationId xmlns:a16="http://schemas.microsoft.com/office/drawing/2014/main" id="{FB495007-A1B7-6ECF-7C0A-9C5A900B37ED}"/>
              </a:ext>
            </a:extLst>
          </p:cNvPr>
          <p:cNvSpPr>
            <a:spLocks noGrp="1"/>
          </p:cNvSpPr>
          <p:nvPr>
            <p:ph type="title"/>
          </p:nvPr>
        </p:nvSpPr>
        <p:spPr/>
        <p:txBody>
          <a:bodyPr/>
          <a:lstStyle/>
          <a:p>
            <a:r>
              <a:rPr lang="en-GB" dirty="0"/>
              <a:t>Fractions</a:t>
            </a:r>
          </a:p>
        </p:txBody>
      </p:sp>
      <p:sp>
        <p:nvSpPr>
          <p:cNvPr id="274" name="Google Shape;274;p7"/>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8</a:t>
            </a:fld>
            <a:endParaRPr/>
          </a:p>
        </p:txBody>
      </p:sp>
      <p:grpSp>
        <p:nvGrpSpPr>
          <p:cNvPr id="3" name="Group 2">
            <a:extLst>
              <a:ext uri="{FF2B5EF4-FFF2-40B4-BE49-F238E27FC236}">
                <a16:creationId xmlns:a16="http://schemas.microsoft.com/office/drawing/2014/main" id="{4DFE8798-39ED-11D2-3809-B68E2733E251}"/>
              </a:ext>
            </a:extLst>
          </p:cNvPr>
          <p:cNvGrpSpPr/>
          <p:nvPr/>
        </p:nvGrpSpPr>
        <p:grpSpPr>
          <a:xfrm>
            <a:off x="855453" y="1215478"/>
            <a:ext cx="9417110" cy="4845458"/>
            <a:chOff x="855453" y="1215478"/>
            <a:chExt cx="9417110" cy="4845458"/>
          </a:xfrm>
        </p:grpSpPr>
        <p:sp>
          <p:nvSpPr>
            <p:cNvPr id="2" name="TextBox 1">
              <a:extLst>
                <a:ext uri="{FF2B5EF4-FFF2-40B4-BE49-F238E27FC236}">
                  <a16:creationId xmlns:a16="http://schemas.microsoft.com/office/drawing/2014/main" id="{FE994D4B-4CBD-F990-B7C4-25563DAA4D54}"/>
                </a:ext>
              </a:extLst>
            </p:cNvPr>
            <p:cNvSpPr txBox="1"/>
            <p:nvPr/>
          </p:nvSpPr>
          <p:spPr>
            <a:xfrm>
              <a:off x="1780815" y="1498797"/>
              <a:ext cx="1990237" cy="605998"/>
            </a:xfrm>
            <a:prstGeom prst="rect">
              <a:avLst/>
            </a:prstGeom>
            <a:solidFill>
              <a:schemeClr val="accent1"/>
            </a:solidFill>
            <a:ln w="38100">
              <a:solidFill>
                <a:schemeClr val="accent1"/>
              </a:solidFill>
            </a:ln>
          </p:spPr>
          <p:txBody>
            <a:bodyPr wrap="square" rtlCol="0">
              <a:spAutoFit/>
            </a:bodyPr>
            <a:lstStyle/>
            <a:p>
              <a:r>
                <a:rPr lang="en-GB" sz="2800" b="1" dirty="0">
                  <a:solidFill>
                    <a:schemeClr val="bg1"/>
                  </a:solidFill>
                  <a:latin typeface="Arial" panose="020B0604020202020204" pitchFamily="34" charset="0"/>
                  <a:cs typeface="Arial" panose="020B0604020202020204" pitchFamily="34" charset="0"/>
                </a:rPr>
                <a:t>KEY IDEA</a:t>
              </a:r>
              <a:endParaRPr lang="en-GB" dirty="0"/>
            </a:p>
          </p:txBody>
        </p:sp>
        <p:pic>
          <p:nvPicPr>
            <p:cNvPr id="275" name="Google Shape;275;p7"/>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855453" y="1215478"/>
              <a:ext cx="914400" cy="914400"/>
            </a:xfrm>
            <a:prstGeom prst="rect">
              <a:avLst/>
            </a:prstGeom>
            <a:noFill/>
            <a:ln>
              <a:noFill/>
            </a:ln>
          </p:spPr>
        </p:pic>
        <p:sp>
          <p:nvSpPr>
            <p:cNvPr id="278" name="Google Shape;278;p7"/>
            <p:cNvSpPr/>
            <p:nvPr/>
          </p:nvSpPr>
          <p:spPr>
            <a:xfrm>
              <a:off x="1780815" y="1498798"/>
              <a:ext cx="8491748" cy="4562138"/>
            </a:xfrm>
            <a:prstGeom prst="rect">
              <a:avLst/>
            </a:prstGeom>
            <a:noFill/>
            <a:ln w="381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279" name="Google Shape;279;p7"/>
          <p:cNvSpPr txBox="1"/>
          <p:nvPr/>
        </p:nvSpPr>
        <p:spPr>
          <a:xfrm>
            <a:off x="2043530" y="2226763"/>
            <a:ext cx="7966318" cy="4402383"/>
          </a:xfrm>
          <a:prstGeom prst="rect">
            <a:avLst/>
          </a:prstGeom>
          <a:noFill/>
          <a:ln>
            <a:noFill/>
          </a:ln>
        </p:spPr>
        <p:txBody>
          <a:bodyPr spcFirstLastPara="1" wrap="square" lIns="91425" tIns="45700" rIns="91425" bIns="45700" anchor="t" anchorCtr="0">
            <a:spAutoFit/>
          </a:bodyPr>
          <a:lstStyle/>
          <a:p>
            <a:pPr marL="457200" marR="0" lvl="0" indent="-457200" algn="l" rtl="0">
              <a:spcBef>
                <a:spcPts val="0"/>
              </a:spcBef>
              <a:spcAft>
                <a:spcPts val="0"/>
              </a:spcAft>
              <a:buClr>
                <a:schemeClr val="dk1"/>
              </a:buClr>
              <a:buSzPts val="2800"/>
              <a:buFont typeface="Arial"/>
              <a:buChar char="•"/>
            </a:pPr>
            <a:r>
              <a:rPr lang="en-GB" sz="2800" dirty="0">
                <a:solidFill>
                  <a:schemeClr val="dk1"/>
                </a:solidFill>
                <a:latin typeface="Arial"/>
                <a:ea typeface="Arial"/>
                <a:cs typeface="Arial"/>
                <a:sym typeface="Arial"/>
              </a:rPr>
              <a:t>Fractions can be represented as a diagram </a:t>
            </a:r>
            <a:br>
              <a:rPr lang="en-GB" sz="2800" dirty="0">
                <a:solidFill>
                  <a:schemeClr val="dk1"/>
                </a:solidFill>
                <a:latin typeface="Arial"/>
                <a:ea typeface="Arial"/>
                <a:cs typeface="Arial"/>
                <a:sym typeface="Arial"/>
              </a:rPr>
            </a:br>
            <a:r>
              <a:rPr lang="en-GB" sz="2800" dirty="0">
                <a:solidFill>
                  <a:schemeClr val="dk1"/>
                </a:solidFill>
                <a:latin typeface="Arial"/>
                <a:ea typeface="Arial"/>
                <a:cs typeface="Arial"/>
                <a:sym typeface="Arial"/>
              </a:rPr>
              <a:t>in different ways: circles, bars, triangles, etc.</a:t>
            </a:r>
            <a:endParaRPr sz="2800" dirty="0"/>
          </a:p>
          <a:p>
            <a:pPr marL="457200" marR="0" lvl="0" indent="-457200" algn="l" rtl="0">
              <a:spcBef>
                <a:spcPts val="600"/>
              </a:spcBef>
              <a:spcAft>
                <a:spcPts val="0"/>
              </a:spcAft>
              <a:buClr>
                <a:schemeClr val="dk1"/>
              </a:buClr>
              <a:buSzPts val="2800"/>
              <a:buFont typeface="Arial"/>
              <a:buChar char="•"/>
            </a:pPr>
            <a:r>
              <a:rPr lang="en-GB" sz="2800" dirty="0">
                <a:solidFill>
                  <a:schemeClr val="dk1"/>
                </a:solidFill>
                <a:latin typeface="Arial"/>
                <a:ea typeface="Arial"/>
                <a:cs typeface="Arial"/>
                <a:sym typeface="Arial"/>
              </a:rPr>
              <a:t>Each part in a fraction is of </a:t>
            </a:r>
            <a:r>
              <a:rPr lang="en-GB" sz="2800" b="1" dirty="0">
                <a:solidFill>
                  <a:schemeClr val="dk1"/>
                </a:solidFill>
                <a:latin typeface="Arial"/>
                <a:ea typeface="Arial"/>
                <a:cs typeface="Arial"/>
                <a:sym typeface="Arial"/>
              </a:rPr>
              <a:t>equal</a:t>
            </a:r>
            <a:r>
              <a:rPr lang="en-GB" sz="2800" dirty="0">
                <a:solidFill>
                  <a:schemeClr val="dk1"/>
                </a:solidFill>
                <a:latin typeface="Arial"/>
                <a:ea typeface="Arial"/>
                <a:cs typeface="Arial"/>
                <a:sym typeface="Arial"/>
              </a:rPr>
              <a:t> size.</a:t>
            </a:r>
            <a:endParaRPr sz="2800" dirty="0"/>
          </a:p>
          <a:p>
            <a:pPr marL="457200" marR="0" lvl="0" indent="-457200" algn="l" rtl="0">
              <a:spcBef>
                <a:spcPts val="600"/>
              </a:spcBef>
              <a:spcAft>
                <a:spcPts val="0"/>
              </a:spcAft>
              <a:buClr>
                <a:schemeClr val="dk1"/>
              </a:buClr>
              <a:buSzPts val="2800"/>
              <a:buFont typeface="Arial"/>
              <a:buChar char="•"/>
            </a:pPr>
            <a:r>
              <a:rPr lang="en-GB" sz="2800" dirty="0">
                <a:solidFill>
                  <a:schemeClr val="dk1"/>
                </a:solidFill>
                <a:latin typeface="Arial"/>
                <a:ea typeface="Arial"/>
                <a:cs typeface="Arial"/>
                <a:sym typeface="Arial"/>
              </a:rPr>
              <a:t>The number of parts shaded is the numerator.</a:t>
            </a:r>
            <a:endParaRPr sz="2800" dirty="0"/>
          </a:p>
          <a:p>
            <a:pPr marL="457200" marR="0" lvl="0" indent="-457200" algn="l" rtl="0">
              <a:spcBef>
                <a:spcPts val="600"/>
              </a:spcBef>
              <a:spcAft>
                <a:spcPts val="0"/>
              </a:spcAft>
              <a:buClr>
                <a:schemeClr val="dk1"/>
              </a:buClr>
              <a:buSzPts val="2800"/>
              <a:buFont typeface="Arial"/>
              <a:buChar char="•"/>
            </a:pPr>
            <a:r>
              <a:rPr lang="en-GB" sz="2800" dirty="0">
                <a:solidFill>
                  <a:schemeClr val="dk1"/>
                </a:solidFill>
                <a:latin typeface="Arial"/>
                <a:ea typeface="Arial"/>
                <a:cs typeface="Arial"/>
                <a:sym typeface="Arial"/>
              </a:rPr>
              <a:t>The line in the middle of a fraction means </a:t>
            </a:r>
            <a:br>
              <a:rPr lang="en-GB" sz="2800" dirty="0">
                <a:solidFill>
                  <a:schemeClr val="dk1"/>
                </a:solidFill>
                <a:latin typeface="Arial"/>
                <a:ea typeface="Arial"/>
                <a:cs typeface="Arial"/>
                <a:sym typeface="Arial"/>
              </a:rPr>
            </a:br>
            <a:r>
              <a:rPr lang="en-GB" sz="2800" dirty="0">
                <a:solidFill>
                  <a:schemeClr val="dk1"/>
                </a:solidFill>
                <a:latin typeface="Arial"/>
                <a:ea typeface="Arial"/>
                <a:cs typeface="Arial"/>
                <a:sym typeface="Arial"/>
              </a:rPr>
              <a:t>‘out of</a:t>
            </a:r>
            <a:r>
              <a:rPr lang="en-GB" sz="2800" dirty="0">
                <a:solidFill>
                  <a:schemeClr val="dk1"/>
                </a:solidFill>
              </a:rPr>
              <a:t>’</a:t>
            </a:r>
            <a:r>
              <a:rPr lang="en-GB" sz="2800" dirty="0">
                <a:solidFill>
                  <a:schemeClr val="dk1"/>
                </a:solidFill>
                <a:latin typeface="Arial"/>
                <a:ea typeface="Arial"/>
                <a:cs typeface="Arial"/>
                <a:sym typeface="Arial"/>
              </a:rPr>
              <a:t>.</a:t>
            </a:r>
            <a:endParaRPr sz="2800" dirty="0"/>
          </a:p>
          <a:p>
            <a:pPr marL="457200" marR="0" lvl="0" indent="-457200" algn="l" rtl="0">
              <a:spcBef>
                <a:spcPts val="600"/>
              </a:spcBef>
              <a:spcAft>
                <a:spcPts val="0"/>
              </a:spcAft>
              <a:buClr>
                <a:schemeClr val="dk1"/>
              </a:buClr>
              <a:buSzPts val="2800"/>
              <a:buFont typeface="Arial"/>
              <a:buChar char="•"/>
            </a:pPr>
            <a:r>
              <a:rPr lang="en-GB" sz="2800" dirty="0">
                <a:solidFill>
                  <a:schemeClr val="dk1"/>
                </a:solidFill>
                <a:latin typeface="Arial"/>
                <a:ea typeface="Arial"/>
                <a:cs typeface="Arial"/>
                <a:sym typeface="Arial"/>
              </a:rPr>
              <a:t>The total number of parts that the whole is split into is the denominator.</a:t>
            </a:r>
            <a:endParaRPr sz="2800" dirty="0">
              <a:solidFill>
                <a:schemeClr val="dk1"/>
              </a:solidFill>
              <a:latin typeface="Arial"/>
              <a:ea typeface="Arial"/>
              <a:cs typeface="Arial"/>
              <a:sym typeface="Arial"/>
            </a:endParaRPr>
          </a:p>
          <a:p>
            <a:pPr marL="0" marR="0" lvl="0" indent="0" algn="l" rtl="0">
              <a:lnSpc>
                <a:spcPct val="110714"/>
              </a:lnSpc>
              <a:spcBef>
                <a:spcPts val="600"/>
              </a:spcBef>
              <a:spcAft>
                <a:spcPts val="0"/>
              </a:spcAft>
              <a:buNone/>
            </a:pPr>
            <a:r>
              <a:rPr lang="en-GB" sz="2800" dirty="0">
                <a:solidFill>
                  <a:schemeClr val="dk1"/>
                </a:solidFill>
                <a:latin typeface="Arial"/>
                <a:ea typeface="Arial"/>
                <a:cs typeface="Arial"/>
                <a:sym typeface="Arial"/>
              </a:rPr>
              <a:t> </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4" name="Google Shape;274;p7"/>
          <p:cNvSpPr txBox="1">
            <a:spLocks noGrp="1"/>
          </p:cNvSpPr>
          <p:nvPr>
            <p:ph type="sldNum" sz="quarter" idx="12"/>
          </p:nvPr>
        </p:nvSpPr>
        <p:spPr>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GB"/>
              <a:t>9</a:t>
            </a:fld>
            <a:endParaRPr/>
          </a:p>
        </p:txBody>
      </p:sp>
      <p:grpSp>
        <p:nvGrpSpPr>
          <p:cNvPr id="4" name="Group 3">
            <a:extLst>
              <a:ext uri="{FF2B5EF4-FFF2-40B4-BE49-F238E27FC236}">
                <a16:creationId xmlns:a16="http://schemas.microsoft.com/office/drawing/2014/main" id="{51378568-DB2C-05A8-92AB-479ACFAB002D}"/>
              </a:ext>
            </a:extLst>
          </p:cNvPr>
          <p:cNvGrpSpPr/>
          <p:nvPr/>
        </p:nvGrpSpPr>
        <p:grpSpPr>
          <a:xfrm>
            <a:off x="-2892" y="-29102"/>
            <a:ext cx="2091590" cy="1936177"/>
            <a:chOff x="-2892" y="-29102"/>
            <a:chExt cx="2091590" cy="1936177"/>
          </a:xfrm>
        </p:grpSpPr>
        <p:sp>
          <p:nvSpPr>
            <p:cNvPr id="6" name="Isosceles Triangle 5">
              <a:extLst>
                <a:ext uri="{FF2B5EF4-FFF2-40B4-BE49-F238E27FC236}">
                  <a16:creationId xmlns:a16="http://schemas.microsoft.com/office/drawing/2014/main" id="{A66929EE-8801-306E-690B-40D539187514}"/>
                </a:ext>
              </a:extLst>
            </p:cNvPr>
            <p:cNvSpPr/>
            <p:nvPr/>
          </p:nvSpPr>
          <p:spPr>
            <a:xfrm flipV="1">
              <a:off x="-2892" y="-16489"/>
              <a:ext cx="2091590" cy="1923564"/>
            </a:xfrm>
            <a:prstGeom prst="triangle">
              <a:avLst>
                <a:gd name="adj" fmla="val 0"/>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Google Shape;268;p11">
              <a:extLst>
                <a:ext uri="{FF2B5EF4-FFF2-40B4-BE49-F238E27FC236}">
                  <a16:creationId xmlns:a16="http://schemas.microsoft.com/office/drawing/2014/main" id="{1FA373B8-89BF-3ACC-5F3A-C8ADB29B0DCF}"/>
                </a:ext>
              </a:extLst>
            </p:cNvPr>
            <p:cNvSpPr txBox="1"/>
            <p:nvPr/>
          </p:nvSpPr>
          <p:spPr>
            <a:xfrm>
              <a:off x="27769" y="-29102"/>
              <a:ext cx="1636178" cy="430887"/>
            </a:xfrm>
            <a:prstGeom prst="rect">
              <a:avLst/>
            </a:prstGeom>
            <a:solidFill>
              <a:schemeClr val="accent1"/>
            </a:solid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1" i="0" u="none" strike="noStrike" kern="0" cap="none" spc="0" normalizeH="0" baseline="0" noProof="0" dirty="0">
                  <a:ln>
                    <a:noFill/>
                  </a:ln>
                  <a:solidFill>
                    <a:srgbClr val="FFFFFF"/>
                  </a:solidFill>
                  <a:effectLst/>
                  <a:uLnTx/>
                  <a:uFillTx/>
                  <a:latin typeface="Arial"/>
                  <a:ea typeface="Arial"/>
                  <a:cs typeface="Arial"/>
                  <a:sym typeface="Arial"/>
                </a:rPr>
                <a:t>DISCUSS</a:t>
              </a:r>
              <a:endParaRPr kumimoji="0" sz="2200" b="1" i="0" u="none" strike="noStrike" kern="0" cap="none" spc="0" normalizeH="0" baseline="0" noProof="0" dirty="0">
                <a:ln>
                  <a:noFill/>
                </a:ln>
                <a:solidFill>
                  <a:srgbClr val="FFFFFF"/>
                </a:solidFill>
                <a:effectLst/>
                <a:uLnTx/>
                <a:uFillTx/>
                <a:latin typeface="Arial"/>
                <a:ea typeface="Arial"/>
                <a:cs typeface="Arial"/>
                <a:sym typeface="Arial"/>
              </a:endParaRPr>
            </a:p>
          </p:txBody>
        </p:sp>
      </p:grpSp>
      <p:sp>
        <p:nvSpPr>
          <p:cNvPr id="10" name="Title 1">
            <a:extLst>
              <a:ext uri="{FF2B5EF4-FFF2-40B4-BE49-F238E27FC236}">
                <a16:creationId xmlns:a16="http://schemas.microsoft.com/office/drawing/2014/main" id="{D19EC832-FE36-0FA2-F482-F325B573EBA9}"/>
              </a:ext>
            </a:extLst>
          </p:cNvPr>
          <p:cNvSpPr txBox="1">
            <a:spLocks noGrp="1"/>
          </p:cNvSpPr>
          <p:nvPr>
            <p:ph type="title"/>
          </p:nvPr>
        </p:nvSpPr>
        <p:spPr>
          <a:xfrm>
            <a:off x="1930730" y="-68029"/>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1" i="0"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Fraction of an amount without a calculator</a:t>
            </a: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A94BCB5D-229C-EBD6-58CE-E50AD286C02F}"/>
                  </a:ext>
                </a:extLst>
              </p:cNvPr>
              <p:cNvSpPr txBox="1"/>
              <p:nvPr/>
            </p:nvSpPr>
            <p:spPr>
              <a:xfrm>
                <a:off x="1027134" y="1200961"/>
                <a:ext cx="8029184" cy="87466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600" b="0" i="0" u="none" strike="noStrike" kern="0" cap="none" spc="0" normalizeH="0" baseline="0" noProof="0" dirty="0">
                    <a:ln>
                      <a:noFill/>
                    </a:ln>
                    <a:solidFill>
                      <a:srgbClr val="000000"/>
                    </a:solidFill>
                    <a:effectLst/>
                    <a:uLnTx/>
                    <a:uFillTx/>
                    <a:latin typeface="Arial"/>
                    <a:cs typeface="Arial"/>
                    <a:sym typeface="Arial"/>
                  </a:rPr>
                  <a:t>What is </a:t>
                </a:r>
                <a14:m>
                  <m:oMath xmlns:m="http://schemas.openxmlformats.org/officeDocument/2006/math">
                    <m:f>
                      <m:fPr>
                        <m:ctrlPr>
                          <a:rPr kumimoji="0" lang="en-GB" sz="3600" b="0" i="1" u="none" strike="noStrike" kern="0" cap="none" spc="0" normalizeH="0" baseline="0" noProof="0" smtClean="0">
                            <a:ln>
                              <a:noFill/>
                            </a:ln>
                            <a:solidFill>
                              <a:srgbClr val="000000"/>
                            </a:solidFill>
                            <a:effectLst/>
                            <a:uLnTx/>
                            <a:uFillTx/>
                            <a:latin typeface="Cambria Math" panose="02040503050406030204" pitchFamily="18" charset="0"/>
                            <a:sym typeface="Arial"/>
                          </a:rPr>
                        </m:ctrlPr>
                      </m:fPr>
                      <m:num>
                        <m:r>
                          <a:rPr kumimoji="0" lang="en-GB" sz="3600" b="0" i="1" u="none" strike="noStrike" kern="0" cap="none" spc="0" normalizeH="0" baseline="0" noProof="0" smtClean="0">
                            <a:ln>
                              <a:noFill/>
                            </a:ln>
                            <a:solidFill>
                              <a:srgbClr val="000000"/>
                            </a:solidFill>
                            <a:effectLst/>
                            <a:uLnTx/>
                            <a:uFillTx/>
                            <a:latin typeface="Cambria Math" panose="02040503050406030204" pitchFamily="18" charset="0"/>
                            <a:sym typeface="Arial"/>
                          </a:rPr>
                          <m:t>1</m:t>
                        </m:r>
                      </m:num>
                      <m:den>
                        <m:r>
                          <a:rPr kumimoji="0" lang="en-US" sz="3600" b="0" i="1" u="none" strike="noStrike" kern="0" cap="none" spc="0" normalizeH="0" baseline="0" noProof="0" smtClean="0">
                            <a:ln>
                              <a:noFill/>
                            </a:ln>
                            <a:solidFill>
                              <a:srgbClr val="000000"/>
                            </a:solidFill>
                            <a:effectLst/>
                            <a:uLnTx/>
                            <a:uFillTx/>
                            <a:latin typeface="Cambria Math" panose="02040503050406030204" pitchFamily="18" charset="0"/>
                            <a:sym typeface="Arial"/>
                          </a:rPr>
                          <m:t>4</m:t>
                        </m:r>
                      </m:den>
                    </m:f>
                  </m:oMath>
                </a14:m>
                <a:r>
                  <a:rPr kumimoji="0" lang="en-GB" sz="3600" b="0" i="0" u="none" strike="noStrike" kern="0" cap="none" spc="0" normalizeH="0" baseline="0" noProof="0" dirty="0">
                    <a:ln>
                      <a:noFill/>
                    </a:ln>
                    <a:solidFill>
                      <a:srgbClr val="000000"/>
                    </a:solidFill>
                    <a:effectLst/>
                    <a:uLnTx/>
                    <a:uFillTx/>
                    <a:latin typeface="Arial"/>
                    <a:cs typeface="Arial"/>
                    <a:sym typeface="Arial"/>
                  </a:rPr>
                  <a:t> of 200?</a:t>
                </a:r>
              </a:p>
            </p:txBody>
          </p:sp>
        </mc:Choice>
        <mc:Fallback xmlns="">
          <p:sp>
            <p:nvSpPr>
              <p:cNvPr id="12" name="TextBox 11">
                <a:extLst>
                  <a:ext uri="{FF2B5EF4-FFF2-40B4-BE49-F238E27FC236}">
                    <a16:creationId xmlns:a16="http://schemas.microsoft.com/office/drawing/2014/main" id="{A94BCB5D-229C-EBD6-58CE-E50AD286C02F}"/>
                  </a:ext>
                </a:extLst>
              </p:cNvPr>
              <p:cNvSpPr txBox="1">
                <a:spLocks noRot="1" noChangeAspect="1" noMove="1" noResize="1" noEditPoints="1" noAdjustHandles="1" noChangeArrowheads="1" noChangeShapeType="1" noTextEdit="1"/>
              </p:cNvSpPr>
              <p:nvPr/>
            </p:nvSpPr>
            <p:spPr>
              <a:xfrm>
                <a:off x="1027134" y="1200961"/>
                <a:ext cx="8029184" cy="874663"/>
              </a:xfrm>
              <a:prstGeom prst="rect">
                <a:avLst/>
              </a:prstGeom>
              <a:blipFill>
                <a:blip r:embed="rId4"/>
                <a:stretch>
                  <a:fillRect l="-2276" b="-11189"/>
                </a:stretch>
              </a:blipFill>
            </p:spPr>
            <p:txBody>
              <a:bodyPr/>
              <a:lstStyle/>
              <a:p>
                <a:r>
                  <a:rPr lang="en-GB">
                    <a:noFill/>
                  </a:rPr>
                  <a:t> </a:t>
                </a:r>
              </a:p>
            </p:txBody>
          </p:sp>
        </mc:Fallback>
      </mc:AlternateContent>
      <p:sp>
        <p:nvSpPr>
          <p:cNvPr id="14" name="Google Shape;409;p14">
            <a:extLst>
              <a:ext uri="{FF2B5EF4-FFF2-40B4-BE49-F238E27FC236}">
                <a16:creationId xmlns:a16="http://schemas.microsoft.com/office/drawing/2014/main" id="{02960280-D23D-E5DE-DFB1-18179699C3A4}"/>
              </a:ext>
            </a:extLst>
          </p:cNvPr>
          <p:cNvSpPr/>
          <p:nvPr/>
        </p:nvSpPr>
        <p:spPr>
          <a:xfrm rot="-5400000">
            <a:off x="5729852" y="1162357"/>
            <a:ext cx="366143" cy="6945781"/>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5" name="Google Shape;410;p14">
            <a:extLst>
              <a:ext uri="{FF2B5EF4-FFF2-40B4-BE49-F238E27FC236}">
                <a16:creationId xmlns:a16="http://schemas.microsoft.com/office/drawing/2014/main" id="{76C8F194-85DA-11F8-D8DA-25CC9B686585}"/>
              </a:ext>
            </a:extLst>
          </p:cNvPr>
          <p:cNvSpPr/>
          <p:nvPr/>
        </p:nvSpPr>
        <p:spPr>
          <a:xfrm rot="5400000">
            <a:off x="3190562" y="2314079"/>
            <a:ext cx="247518" cy="1745505"/>
          </a:xfrm>
          <a:prstGeom prst="leftBracket">
            <a:avLst>
              <a:gd name="adj" fmla="val 8333"/>
            </a:avLst>
          </a:prstGeom>
          <a:noFill/>
          <a:ln w="38100" cap="flat" cmpd="sng">
            <a:solidFill>
              <a:srgbClr val="0000F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mc:AlternateContent xmlns:mc="http://schemas.openxmlformats.org/markup-compatibility/2006" xmlns:a14="http://schemas.microsoft.com/office/drawing/2010/main">
        <mc:Choice Requires="a14">
          <p:sp>
            <p:nvSpPr>
              <p:cNvPr id="17" name="Google Shape;317;p11">
                <a:extLst>
                  <a:ext uri="{FF2B5EF4-FFF2-40B4-BE49-F238E27FC236}">
                    <a16:creationId xmlns:a16="http://schemas.microsoft.com/office/drawing/2014/main" id="{1D1A34F6-8AFB-3DAB-1D6B-F9D7A2D1F1EB}"/>
                  </a:ext>
                </a:extLst>
              </p:cNvPr>
              <p:cNvSpPr txBox="1"/>
              <p:nvPr/>
            </p:nvSpPr>
            <p:spPr>
              <a:xfrm>
                <a:off x="2430859" y="2218715"/>
                <a:ext cx="1688789" cy="783764"/>
              </a:xfrm>
              <a:prstGeom prst="rect">
                <a:avLst/>
              </a:prstGeom>
              <a:noFill/>
              <a:ln>
                <a:noFill/>
              </a:ln>
            </p:spPr>
            <p:txBody>
              <a:bodyPr spcFirstLastPara="1" wrap="square" lIns="91425" tIns="45700" rIns="91425" bIns="45700" anchor="t" anchorCtr="0">
                <a:spAutoFit/>
              </a:bodyPr>
              <a:lstStyle/>
              <a:p>
                <a:pPr lvl="0">
                  <a:defRPr/>
                </a:pPr>
                <a14:m>
                  <m:oMathPara xmlns:m="http://schemas.openxmlformats.org/officeDocument/2006/math">
                    <m:oMathParaPr>
                      <m:jc m:val="centerGroup"/>
                    </m:oMathParaPr>
                    <m:oMath xmlns:m="http://schemas.openxmlformats.org/officeDocument/2006/math">
                      <m:f>
                        <m:fPr>
                          <m:ctrlPr>
                            <a:rPr lang="en-GB" sz="2400" i="1" smtClean="0">
                              <a:latin typeface="Cambria Math" panose="02040503050406030204" pitchFamily="18" charset="0"/>
                            </a:rPr>
                          </m:ctrlPr>
                        </m:fPr>
                        <m:num>
                          <m:r>
                            <a:rPr lang="en-GB" sz="2400" b="0" i="1" smtClean="0">
                              <a:latin typeface="Cambria Math" panose="02040503050406030204" pitchFamily="18" charset="0"/>
                            </a:rPr>
                            <m:t>1</m:t>
                          </m:r>
                        </m:num>
                        <m:den>
                          <m:r>
                            <a:rPr lang="en-GB" sz="2400" b="0" i="1" smtClean="0">
                              <a:latin typeface="Cambria Math" panose="02040503050406030204" pitchFamily="18" charset="0"/>
                            </a:rPr>
                            <m:t>4</m:t>
                          </m:r>
                        </m:den>
                      </m:f>
                    </m:oMath>
                  </m:oMathPara>
                </a14:m>
                <a:endParaRPr kumimoji="0" sz="24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p:txBody>
          </p:sp>
        </mc:Choice>
        <mc:Fallback xmlns="">
          <p:sp>
            <p:nvSpPr>
              <p:cNvPr id="17" name="Google Shape;317;p11">
                <a:extLst>
                  <a:ext uri="{FF2B5EF4-FFF2-40B4-BE49-F238E27FC236}">
                    <a16:creationId xmlns:a16="http://schemas.microsoft.com/office/drawing/2014/main" id="{1D1A34F6-8AFB-3DAB-1D6B-F9D7A2D1F1EB}"/>
                  </a:ext>
                </a:extLst>
              </p:cNvPr>
              <p:cNvSpPr txBox="1">
                <a:spLocks noRot="1" noChangeAspect="1" noMove="1" noResize="1" noEditPoints="1" noAdjustHandles="1" noChangeArrowheads="1" noChangeShapeType="1" noTextEdit="1"/>
              </p:cNvSpPr>
              <p:nvPr/>
            </p:nvSpPr>
            <p:spPr>
              <a:xfrm>
                <a:off x="2430859" y="2218715"/>
                <a:ext cx="1688789" cy="783764"/>
              </a:xfrm>
              <a:prstGeom prst="rect">
                <a:avLst/>
              </a:prstGeom>
              <a:blipFill>
                <a:blip r:embed="rId5"/>
                <a:stretch>
                  <a:fillRect/>
                </a:stretch>
              </a:blipFill>
              <a:ln>
                <a:noFill/>
              </a:ln>
            </p:spPr>
            <p:txBody>
              <a:bodyPr/>
              <a:lstStyle/>
              <a:p>
                <a:r>
                  <a:rPr lang="en-GB">
                    <a:noFill/>
                  </a:rPr>
                  <a:t> </a:t>
                </a:r>
              </a:p>
            </p:txBody>
          </p:sp>
        </mc:Fallback>
      </mc:AlternateContent>
      <p:sp>
        <p:nvSpPr>
          <p:cNvPr id="18" name="TextBox 17">
            <a:extLst>
              <a:ext uri="{FF2B5EF4-FFF2-40B4-BE49-F238E27FC236}">
                <a16:creationId xmlns:a16="http://schemas.microsoft.com/office/drawing/2014/main" id="{22164145-CF92-2E4B-47E0-7AD20BAD60C5}"/>
              </a:ext>
            </a:extLst>
          </p:cNvPr>
          <p:cNvSpPr txBox="1"/>
          <p:nvPr/>
        </p:nvSpPr>
        <p:spPr>
          <a:xfrm>
            <a:off x="8332663" y="3684644"/>
            <a:ext cx="700529"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dirty="0">
                <a:ln>
                  <a:noFill/>
                </a:ln>
                <a:solidFill>
                  <a:srgbClr val="000000"/>
                </a:solidFill>
                <a:effectLst/>
                <a:uLnTx/>
                <a:uFillTx/>
                <a:latin typeface="Arial"/>
                <a:cs typeface="Arial"/>
                <a:sym typeface="Arial"/>
              </a:rPr>
              <a:t>50</a:t>
            </a:r>
            <a:endParaRPr kumimoji="0" lang="en-GB" sz="2400" b="0" i="0" u="none" strike="noStrike" kern="0" cap="none" spc="0" normalizeH="0" baseline="0" noProof="0" dirty="0">
              <a:ln>
                <a:noFill/>
              </a:ln>
              <a:solidFill>
                <a:srgbClr val="000000"/>
              </a:solidFill>
              <a:effectLst/>
              <a:uLnTx/>
              <a:uFillTx/>
              <a:latin typeface="Arial"/>
              <a:cs typeface="Arial"/>
              <a:sym typeface="Arial"/>
            </a:endParaRPr>
          </a:p>
        </p:txBody>
      </p:sp>
      <p:sp>
        <p:nvSpPr>
          <p:cNvPr id="19" name="Google Shape;317;p11">
            <a:extLst>
              <a:ext uri="{FF2B5EF4-FFF2-40B4-BE49-F238E27FC236}">
                <a16:creationId xmlns:a16="http://schemas.microsoft.com/office/drawing/2014/main" id="{813893B5-3A5B-7743-22AA-9EC508B57D4E}"/>
              </a:ext>
            </a:extLst>
          </p:cNvPr>
          <p:cNvSpPr txBox="1"/>
          <p:nvPr/>
        </p:nvSpPr>
        <p:spPr>
          <a:xfrm>
            <a:off x="5513087" y="4949009"/>
            <a:ext cx="1051337" cy="523180"/>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8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Calibri"/>
              </a:rPr>
              <a:t>200</a:t>
            </a:r>
            <a:endParaRPr kumimoji="0" sz="1400" b="0" i="0" u="none" strike="noStrike" kern="0" cap="none" spc="0" normalizeH="0" baseline="0" noProof="0" dirty="0">
              <a:ln>
                <a:noFill/>
              </a:ln>
              <a:solidFill>
                <a:srgbClr val="000000"/>
              </a:solidFill>
              <a:effectLst/>
              <a:uLnTx/>
              <a:uFillTx/>
              <a:latin typeface="Arial" panose="020B0604020202020204" pitchFamily="34" charset="0"/>
              <a:cs typeface="Arial" panose="020B0604020202020204" pitchFamily="34" charset="0"/>
              <a:sym typeface="Arial"/>
            </a:endParaRPr>
          </a:p>
        </p:txBody>
      </p:sp>
      <p:sp>
        <p:nvSpPr>
          <p:cNvPr id="13" name="Google Shape;406;p14">
            <a:extLst>
              <a:ext uri="{FF2B5EF4-FFF2-40B4-BE49-F238E27FC236}">
                <a16:creationId xmlns:a16="http://schemas.microsoft.com/office/drawing/2014/main" id="{C7908200-1A78-7A60-58EB-6E6983D1B758}"/>
              </a:ext>
            </a:extLst>
          </p:cNvPr>
          <p:cNvSpPr/>
          <p:nvPr/>
        </p:nvSpPr>
        <p:spPr>
          <a:xfrm>
            <a:off x="2443105" y="3428686"/>
            <a:ext cx="1742435" cy="977378"/>
          </a:xfrm>
          <a:prstGeom prst="rect">
            <a:avLst/>
          </a:prstGeom>
          <a:solidFill>
            <a:schemeClr val="accent2">
              <a:lumMod val="20000"/>
              <a:lumOff val="80000"/>
            </a:schemeClr>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23" name="TextBox 22">
            <a:extLst>
              <a:ext uri="{FF2B5EF4-FFF2-40B4-BE49-F238E27FC236}">
                <a16:creationId xmlns:a16="http://schemas.microsoft.com/office/drawing/2014/main" id="{DDBF580B-B44A-4077-FBC0-DAF95C1BEAE4}"/>
              </a:ext>
            </a:extLst>
          </p:cNvPr>
          <p:cNvSpPr txBox="1"/>
          <p:nvPr/>
        </p:nvSpPr>
        <p:spPr>
          <a:xfrm>
            <a:off x="3014266" y="3665191"/>
            <a:ext cx="700529"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dirty="0">
                <a:ln>
                  <a:noFill/>
                </a:ln>
                <a:solidFill>
                  <a:srgbClr val="000000"/>
                </a:solidFill>
                <a:effectLst/>
                <a:uLnTx/>
                <a:uFillTx/>
                <a:latin typeface="Arial"/>
                <a:cs typeface="Arial"/>
                <a:sym typeface="Arial"/>
              </a:rPr>
              <a:t>50</a:t>
            </a:r>
            <a:endParaRPr kumimoji="0" lang="en-GB" sz="2400" b="0" i="0" u="none" strike="noStrike" kern="0" cap="none" spc="0" normalizeH="0" baseline="0" noProof="0" dirty="0">
              <a:ln>
                <a:noFill/>
              </a:ln>
              <a:solidFill>
                <a:srgbClr val="000000"/>
              </a:solidFill>
              <a:effectLst/>
              <a:uLnTx/>
              <a:uFillTx/>
              <a:latin typeface="Arial"/>
              <a:cs typeface="Arial"/>
              <a:sym typeface="Arial"/>
            </a:endParaRPr>
          </a:p>
        </p:txBody>
      </p:sp>
      <p:sp>
        <p:nvSpPr>
          <p:cNvPr id="24" name="TextBox 23">
            <a:extLst>
              <a:ext uri="{FF2B5EF4-FFF2-40B4-BE49-F238E27FC236}">
                <a16:creationId xmlns:a16="http://schemas.microsoft.com/office/drawing/2014/main" id="{9871227A-83D7-F108-8CB9-E13BB984A466}"/>
              </a:ext>
            </a:extLst>
          </p:cNvPr>
          <p:cNvSpPr txBox="1"/>
          <p:nvPr/>
        </p:nvSpPr>
        <p:spPr>
          <a:xfrm>
            <a:off x="4805148" y="3665190"/>
            <a:ext cx="700529"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dirty="0">
                <a:ln>
                  <a:noFill/>
                </a:ln>
                <a:solidFill>
                  <a:srgbClr val="000000"/>
                </a:solidFill>
                <a:effectLst/>
                <a:uLnTx/>
                <a:uFillTx/>
                <a:latin typeface="Arial"/>
                <a:cs typeface="Arial"/>
                <a:sym typeface="Arial"/>
              </a:rPr>
              <a:t>50</a:t>
            </a:r>
            <a:endParaRPr kumimoji="0" lang="en-GB" sz="2400" b="0" i="0" u="none" strike="noStrike" kern="0" cap="none" spc="0" normalizeH="0" baseline="0" noProof="0" dirty="0">
              <a:ln>
                <a:noFill/>
              </a:ln>
              <a:solidFill>
                <a:srgbClr val="000000"/>
              </a:solidFill>
              <a:effectLst/>
              <a:uLnTx/>
              <a:uFillTx/>
              <a:latin typeface="Arial"/>
              <a:cs typeface="Arial"/>
              <a:sym typeface="Arial"/>
            </a:endParaRPr>
          </a:p>
        </p:txBody>
      </p:sp>
      <p:sp>
        <p:nvSpPr>
          <p:cNvPr id="25" name="TextBox 24">
            <a:extLst>
              <a:ext uri="{FF2B5EF4-FFF2-40B4-BE49-F238E27FC236}">
                <a16:creationId xmlns:a16="http://schemas.microsoft.com/office/drawing/2014/main" id="{373D5EDD-D154-8A3B-9FFB-C99E863A24F6}"/>
              </a:ext>
            </a:extLst>
          </p:cNvPr>
          <p:cNvSpPr txBox="1"/>
          <p:nvPr/>
        </p:nvSpPr>
        <p:spPr>
          <a:xfrm>
            <a:off x="6564997" y="3665189"/>
            <a:ext cx="700529"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dirty="0">
                <a:ln>
                  <a:noFill/>
                </a:ln>
                <a:solidFill>
                  <a:srgbClr val="000000"/>
                </a:solidFill>
                <a:effectLst/>
                <a:uLnTx/>
                <a:uFillTx/>
                <a:latin typeface="Arial"/>
                <a:cs typeface="Arial"/>
                <a:sym typeface="Arial"/>
              </a:rPr>
              <a:t>50</a:t>
            </a:r>
            <a:endParaRPr kumimoji="0" lang="en-GB" sz="2400" b="0" i="0" u="none" strike="noStrike" kern="0" cap="none" spc="0" normalizeH="0" baseline="0" noProof="0" dirty="0">
              <a:ln>
                <a:noFill/>
              </a:ln>
              <a:solidFill>
                <a:srgbClr val="000000"/>
              </a:solidFill>
              <a:effectLst/>
              <a:uLnTx/>
              <a:uFillTx/>
              <a:latin typeface="Arial"/>
              <a:cs typeface="Arial"/>
              <a:sym typeface="Arial"/>
            </a:endParaRPr>
          </a:p>
        </p:txBody>
      </p:sp>
      <p:sp>
        <p:nvSpPr>
          <p:cNvPr id="26" name="TextBox 25">
            <a:extLst>
              <a:ext uri="{FF2B5EF4-FFF2-40B4-BE49-F238E27FC236}">
                <a16:creationId xmlns:a16="http://schemas.microsoft.com/office/drawing/2014/main" id="{C867D169-3756-6606-0C30-B7947BF73D8F}"/>
              </a:ext>
            </a:extLst>
          </p:cNvPr>
          <p:cNvSpPr txBox="1"/>
          <p:nvPr/>
        </p:nvSpPr>
        <p:spPr>
          <a:xfrm>
            <a:off x="8610600" y="5540980"/>
            <a:ext cx="2496112"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dirty="0">
                <a:ln>
                  <a:noFill/>
                </a:ln>
                <a:solidFill>
                  <a:srgbClr val="000000"/>
                </a:solidFill>
                <a:effectLst/>
                <a:uLnTx/>
                <a:uFillTx/>
                <a:latin typeface="Arial"/>
                <a:cs typeface="Arial"/>
                <a:sym typeface="Arial"/>
              </a:rPr>
              <a:t>Answer = 50</a:t>
            </a:r>
            <a:endParaRPr kumimoji="0" lang="en-GB" sz="2400" b="0" i="0" u="none" strike="noStrike" kern="0" cap="none" spc="0" normalizeH="0" baseline="0" noProof="0" dirty="0">
              <a:ln>
                <a:noFill/>
              </a:ln>
              <a:solidFill>
                <a:srgbClr val="000000"/>
              </a:solidFill>
              <a:effectLst/>
              <a:uLnTx/>
              <a:uFillTx/>
              <a:latin typeface="Arial"/>
              <a:cs typeface="Arial"/>
              <a:sym typeface="Arial"/>
            </a:endParaRPr>
          </a:p>
        </p:txBody>
      </p:sp>
      <p:sp>
        <p:nvSpPr>
          <p:cNvPr id="30" name="Rectangle 29">
            <a:extLst>
              <a:ext uri="{FF2B5EF4-FFF2-40B4-BE49-F238E27FC236}">
                <a16:creationId xmlns:a16="http://schemas.microsoft.com/office/drawing/2014/main" id="{D96FDA44-853B-85F5-0332-E38F7E491031}"/>
              </a:ext>
            </a:extLst>
          </p:cNvPr>
          <p:cNvSpPr/>
          <p:nvPr/>
        </p:nvSpPr>
        <p:spPr>
          <a:xfrm>
            <a:off x="2440033" y="3424892"/>
            <a:ext cx="6945781" cy="98117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2" name="Straight Connector 31">
            <a:extLst>
              <a:ext uri="{FF2B5EF4-FFF2-40B4-BE49-F238E27FC236}">
                <a16:creationId xmlns:a16="http://schemas.microsoft.com/office/drawing/2014/main" id="{2926CC79-0290-17D2-2A69-3ABAC60C2827}"/>
              </a:ext>
            </a:extLst>
          </p:cNvPr>
          <p:cNvCxnSpPr/>
          <p:nvPr/>
        </p:nvCxnSpPr>
        <p:spPr>
          <a:xfrm>
            <a:off x="4185541" y="3428889"/>
            <a:ext cx="0" cy="9811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75A866B3-2951-426F-6DD7-DD38DCED3EB8}"/>
              </a:ext>
            </a:extLst>
          </p:cNvPr>
          <p:cNvCxnSpPr/>
          <p:nvPr/>
        </p:nvCxnSpPr>
        <p:spPr>
          <a:xfrm>
            <a:off x="5940226" y="3428889"/>
            <a:ext cx="0" cy="9811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4DF4F14-AF79-9239-7D16-0EEA19609A5C}"/>
              </a:ext>
            </a:extLst>
          </p:cNvPr>
          <p:cNvCxnSpPr/>
          <p:nvPr/>
        </p:nvCxnSpPr>
        <p:spPr>
          <a:xfrm>
            <a:off x="7707893" y="3428889"/>
            <a:ext cx="0" cy="9811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265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 calcmode="lin" valueType="num">
                                      <p:cBhvr additive="base">
                                        <p:cTn id="7" dur="500" fill="hold"/>
                                        <p:tgtEl>
                                          <p:spTgt spid="32"/>
                                        </p:tgtEl>
                                        <p:attrNameLst>
                                          <p:attrName>ppt_x</p:attrName>
                                        </p:attrNameLst>
                                      </p:cBhvr>
                                      <p:tavLst>
                                        <p:tav tm="0">
                                          <p:val>
                                            <p:strVal val="#ppt_x"/>
                                          </p:val>
                                        </p:tav>
                                        <p:tav tm="100000">
                                          <p:val>
                                            <p:strVal val="#ppt_x"/>
                                          </p:val>
                                        </p:tav>
                                      </p:tavLst>
                                    </p:anim>
                                    <p:anim calcmode="lin" valueType="num">
                                      <p:cBhvr additive="base">
                                        <p:cTn id="8" dur="500" fill="hold"/>
                                        <p:tgtEl>
                                          <p:spTgt spid="3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4"/>
                                        </p:tgtEl>
                                        <p:attrNameLst>
                                          <p:attrName>style.visibility</p:attrName>
                                        </p:attrNameLst>
                                      </p:cBhvr>
                                      <p:to>
                                        <p:strVal val="visible"/>
                                      </p:to>
                                    </p:set>
                                    <p:anim calcmode="lin" valueType="num">
                                      <p:cBhvr additive="base">
                                        <p:cTn id="11" dur="500" fill="hold"/>
                                        <p:tgtEl>
                                          <p:spTgt spid="34"/>
                                        </p:tgtEl>
                                        <p:attrNameLst>
                                          <p:attrName>ppt_x</p:attrName>
                                        </p:attrNameLst>
                                      </p:cBhvr>
                                      <p:tavLst>
                                        <p:tav tm="0">
                                          <p:val>
                                            <p:strVal val="#ppt_x"/>
                                          </p:val>
                                        </p:tav>
                                        <p:tav tm="100000">
                                          <p:val>
                                            <p:strVal val="#ppt_x"/>
                                          </p:val>
                                        </p:tav>
                                      </p:tavLst>
                                    </p:anim>
                                    <p:anim calcmode="lin" valueType="num">
                                      <p:cBhvr additive="base">
                                        <p:cTn id="12" dur="500" fill="hold"/>
                                        <p:tgtEl>
                                          <p:spTgt spid="34"/>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5"/>
                                        </p:tgtEl>
                                        <p:attrNameLst>
                                          <p:attrName>style.visibility</p:attrName>
                                        </p:attrNameLst>
                                      </p:cBhvr>
                                      <p:to>
                                        <p:strVal val="visible"/>
                                      </p:to>
                                    </p:set>
                                    <p:anim calcmode="lin" valueType="num">
                                      <p:cBhvr additive="base">
                                        <p:cTn id="15" dur="500" fill="hold"/>
                                        <p:tgtEl>
                                          <p:spTgt spid="35"/>
                                        </p:tgtEl>
                                        <p:attrNameLst>
                                          <p:attrName>ppt_x</p:attrName>
                                        </p:attrNameLst>
                                      </p:cBhvr>
                                      <p:tavLst>
                                        <p:tav tm="0">
                                          <p:val>
                                            <p:strVal val="#ppt_x"/>
                                          </p:val>
                                        </p:tav>
                                        <p:tav tm="100000">
                                          <p:val>
                                            <p:strVal val="#ppt_x"/>
                                          </p:val>
                                        </p:tav>
                                      </p:tavLst>
                                    </p:anim>
                                    <p:anim calcmode="lin" valueType="num">
                                      <p:cBhvr additive="base">
                                        <p:cTn id="1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barn(inVertical)">
                                      <p:cBhvr>
                                        <p:cTn id="21" dur="500"/>
                                        <p:tgtEl>
                                          <p:spTgt spid="23"/>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barn(inVertical)">
                                      <p:cBhvr>
                                        <p:cTn id="24" dur="500"/>
                                        <p:tgtEl>
                                          <p:spTgt spid="24"/>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barn(inVertical)">
                                      <p:cBhvr>
                                        <p:cTn id="27" dur="500"/>
                                        <p:tgtEl>
                                          <p:spTgt spid="25"/>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barn(inVertical)">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circle(in)">
                                      <p:cBhvr>
                                        <p:cTn id="39" dur="2000"/>
                                        <p:tgtEl>
                                          <p:spTgt spid="15"/>
                                        </p:tgtEl>
                                      </p:cBhvr>
                                    </p:animEffect>
                                  </p:childTnLst>
                                </p:cTn>
                              </p:par>
                              <p:par>
                                <p:cTn id="40" presetID="6" presetClass="entr" presetSubtype="16" fill="hold" grpId="0" nodeType="with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circle(in)">
                                      <p:cBhvr>
                                        <p:cTn id="42" dur="20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barn(inVertical)">
                                      <p:cBhvr>
                                        <p:cTn id="47" dur="500"/>
                                        <p:tgtEl>
                                          <p:spTgt spid="17"/>
                                        </p:tgtEl>
                                      </p:cBhvr>
                                    </p:animEffect>
                                  </p:childTnLst>
                                </p:cTn>
                              </p:par>
                              <p:par>
                                <p:cTn id="48" presetID="16" presetClass="entr" presetSubtype="21" fill="hold" grpId="0" nodeType="with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barn(inVertical)">
                                      <p:cBhvr>
                                        <p:cTn id="50" dur="500"/>
                                        <p:tgtEl>
                                          <p:spTgt spid="19"/>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26"/>
                                        </p:tgtEl>
                                        <p:attrNameLst>
                                          <p:attrName>style.visibility</p:attrName>
                                        </p:attrNameLst>
                                      </p:cBhvr>
                                      <p:to>
                                        <p:strVal val="visible"/>
                                      </p:to>
                                    </p:set>
                                    <p:animEffect transition="in" filter="fade">
                                      <p:cBhvr>
                                        <p:cTn id="55"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7" grpId="0"/>
      <p:bldP spid="18" grpId="0"/>
      <p:bldP spid="19" grpId="0"/>
      <p:bldP spid="13" grpId="0" animBg="1"/>
      <p:bldP spid="23" grpId="0"/>
      <p:bldP spid="24" grpId="0"/>
      <p:bldP spid="25" grpId="0"/>
      <p:bldP spid="26" grpId="0"/>
    </p:bld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2C6BF2C10D2AD44BB79F8BFF365B8C2" ma:contentTypeVersion="16" ma:contentTypeDescription="Create a new document." ma:contentTypeScope="" ma:versionID="c9b06e18c8963115e3abf9b348a2b147">
  <xsd:schema xmlns:xsd="http://www.w3.org/2001/XMLSchema" xmlns:xs="http://www.w3.org/2001/XMLSchema" xmlns:p="http://schemas.microsoft.com/office/2006/metadata/properties" xmlns:ns2="a943fffa-545b-4eca-b17d-5f9a138dda08" xmlns:ns3="c5cf19a6-e467-491d-9af0-5a70f09a6a41" targetNamespace="http://schemas.microsoft.com/office/2006/metadata/properties" ma:root="true" ma:fieldsID="0a54bbcb56302e0d3bc70941a0a2ee6d" ns2:_="" ns3:_="">
    <xsd:import namespace="a943fffa-545b-4eca-b17d-5f9a138dda08"/>
    <xsd:import namespace="c5cf19a6-e467-491d-9af0-5a70f09a6a41"/>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LengthInSeconds"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43fffa-545b-4eca-b17d-5f9a138dda0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e9c5b39-4955-4e83-95b2-d0ef9563bab7}" ma:internalName="TaxCatchAll" ma:showField="CatchAllData" ma:web="a943fffa-545b-4eca-b17d-5f9a138dda0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5cf19a6-e467-491d-9af0-5a70f09a6a4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943fffa-545b-4eca-b17d-5f9a138dda08" xsi:nil="true"/>
    <lcf76f155ced4ddcb4097134ff3c332f xmlns="c5cf19a6-e467-491d-9af0-5a70f09a6a4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85844F1-5E2F-47E2-BC53-5763D90170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43fffa-545b-4eca-b17d-5f9a138dda08"/>
    <ds:schemaRef ds:uri="c5cf19a6-e467-491d-9af0-5a70f09a6a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BF392C1-1CA2-4244-8D86-DC7B8A0B9045}">
  <ds:schemaRefs>
    <ds:schemaRef ds:uri="http://schemas.microsoft.com/sharepoint/v3/contenttype/forms"/>
  </ds:schemaRefs>
</ds:datastoreItem>
</file>

<file path=customXml/itemProps3.xml><?xml version="1.0" encoding="utf-8"?>
<ds:datastoreItem xmlns:ds="http://schemas.openxmlformats.org/officeDocument/2006/customXml" ds:itemID="{825C56E4-207D-4C15-8C1F-7588FFEFEEF0}">
  <ds:schemaRefs>
    <ds:schemaRef ds:uri="http://schemas.microsoft.com/office/2006/metadata/properties"/>
    <ds:schemaRef ds:uri="http://schemas.microsoft.com/office/infopath/2007/PartnerControls"/>
    <ds:schemaRef ds:uri="a943fffa-545b-4eca-b17d-5f9a138dda08"/>
    <ds:schemaRef ds:uri="c5cf19a6-e467-491d-9af0-5a70f09a6a41"/>
  </ds:schemaRefs>
</ds:datastoreItem>
</file>

<file path=docProps/app.xml><?xml version="1.0" encoding="utf-8"?>
<Properties xmlns="http://schemas.openxmlformats.org/officeDocument/2006/extended-properties" xmlns:vt="http://schemas.openxmlformats.org/officeDocument/2006/docPropsVTypes">
  <TotalTime>2592</TotalTime>
  <Words>1638</Words>
  <Application>Microsoft Office PowerPoint</Application>
  <PresentationFormat>Widescreen</PresentationFormat>
  <Paragraphs>211</Paragraphs>
  <Slides>18</Slides>
  <Notes>18</Notes>
  <HiddenSlides>0</HiddenSlides>
  <MMClips>0</MMClips>
  <ScaleCrop>false</ScaleCrop>
  <HeadingPairs>
    <vt:vector size="6" baseType="variant">
      <vt:variant>
        <vt:lpstr>Fonts Used</vt:lpstr>
      </vt:variant>
      <vt:variant>
        <vt:i4>4</vt:i4>
      </vt:variant>
      <vt:variant>
        <vt:lpstr>Theme</vt:lpstr>
      </vt:variant>
      <vt:variant>
        <vt:i4>6</vt:i4>
      </vt:variant>
      <vt:variant>
        <vt:lpstr>Slide Titles</vt:lpstr>
      </vt:variant>
      <vt:variant>
        <vt:i4>18</vt:i4>
      </vt:variant>
    </vt:vector>
  </HeadingPairs>
  <TitlesOfParts>
    <vt:vector size="28" baseType="lpstr">
      <vt:lpstr>Arial</vt:lpstr>
      <vt:lpstr>Calibri</vt:lpstr>
      <vt:lpstr>Calibri Light</vt:lpstr>
      <vt:lpstr>Cambria Math</vt:lpstr>
      <vt:lpstr>Office Theme</vt:lpstr>
      <vt:lpstr>4_Custom Design</vt:lpstr>
      <vt:lpstr>Custom Design</vt:lpstr>
      <vt:lpstr>2_Custom Design</vt:lpstr>
      <vt:lpstr>3_Custom Design</vt:lpstr>
      <vt:lpstr>1_Custom Design</vt:lpstr>
      <vt:lpstr>       Lesson 10:  Basic fractions Level 1</vt:lpstr>
      <vt:lpstr>Complete the Frayer model</vt:lpstr>
      <vt:lpstr>Representing fractions</vt:lpstr>
      <vt:lpstr>Fraction wall </vt:lpstr>
      <vt:lpstr>A fraction as part of a whole: Introducing the bar model </vt:lpstr>
      <vt:lpstr>PowerPoint Presentation</vt:lpstr>
      <vt:lpstr>PowerPoint Presentation</vt:lpstr>
      <vt:lpstr>Fractions</vt:lpstr>
      <vt:lpstr>Fraction of an amount without a calculator</vt:lpstr>
      <vt:lpstr>Fraction of an amount with a calculator</vt:lpstr>
      <vt:lpstr>Rusty the robot cake</vt:lpstr>
      <vt:lpstr>Rusty the robot cake activity</vt:lpstr>
      <vt:lpstr>Answers</vt:lpstr>
      <vt:lpstr>      Practice question 1</vt:lpstr>
      <vt:lpstr>      Practice question 2</vt:lpstr>
      <vt:lpstr>      Practice question 3</vt:lpstr>
      <vt:lpstr>Lesson review:  Basic fractions  Level 1</vt:lpstr>
      <vt:lpstr>Lesson 10:  Credits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6:  Have your cake and eat it !</dc:title>
  <dc:creator>Pearson</dc:creator>
  <cp:lastModifiedBy>Olesya Gilmutdinova</cp:lastModifiedBy>
  <cp:revision>71</cp:revision>
  <dcterms:created xsi:type="dcterms:W3CDTF">2019-07-11T15:46:02Z</dcterms:created>
  <dcterms:modified xsi:type="dcterms:W3CDTF">2023-04-13T14:16:14Z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0x01010062C6BF2C10D2AD44BB79F8BFF365B8C2</vt:lpwstr>
  </property>
  <property fmtid="{D5CDD505-2E9C-101B-9397-08002B2CF9AE}" pid="3" name="MediaServiceImageTags">
    <vt:lpwstr/>
  </property>
</Properties>
</file>