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23B_8FFA20CF.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3"/>
  </p:notesMasterIdLst>
  <p:handoutMasterIdLst>
    <p:handoutMasterId r:id="rId184"/>
  </p:handoutMasterIdLst>
  <p:sldIdLst>
    <p:sldId id="296" r:id="rId5"/>
    <p:sldId id="298" r:id="rId6"/>
    <p:sldId id="338" r:id="rId7"/>
    <p:sldId id="365" r:id="rId8"/>
    <p:sldId id="403" r:id="rId9"/>
    <p:sldId id="366" r:id="rId10"/>
    <p:sldId id="367" r:id="rId11"/>
    <p:sldId id="368" r:id="rId12"/>
    <p:sldId id="369" r:id="rId13"/>
    <p:sldId id="420" r:id="rId14"/>
    <p:sldId id="370" r:id="rId15"/>
    <p:sldId id="371" r:id="rId16"/>
    <p:sldId id="372" r:id="rId17"/>
    <p:sldId id="373" r:id="rId18"/>
    <p:sldId id="374" r:id="rId19"/>
    <p:sldId id="375" r:id="rId20"/>
    <p:sldId id="376" r:id="rId21"/>
    <p:sldId id="378" r:id="rId22"/>
    <p:sldId id="379" r:id="rId23"/>
    <p:sldId id="380" r:id="rId24"/>
    <p:sldId id="381" r:id="rId25"/>
    <p:sldId id="382" r:id="rId26"/>
    <p:sldId id="404" r:id="rId27"/>
    <p:sldId id="421" r:id="rId28"/>
    <p:sldId id="405" r:id="rId29"/>
    <p:sldId id="406" r:id="rId30"/>
    <p:sldId id="411" r:id="rId31"/>
    <p:sldId id="412" r:id="rId32"/>
    <p:sldId id="413" r:id="rId33"/>
    <p:sldId id="414" r:id="rId34"/>
    <p:sldId id="415" r:id="rId35"/>
    <p:sldId id="416" r:id="rId36"/>
    <p:sldId id="417" r:id="rId37"/>
    <p:sldId id="407" r:id="rId38"/>
    <p:sldId id="408" r:id="rId39"/>
    <p:sldId id="409" r:id="rId40"/>
    <p:sldId id="418" r:id="rId41"/>
    <p:sldId id="300" r:id="rId42"/>
    <p:sldId id="354" r:id="rId43"/>
    <p:sldId id="340" r:id="rId44"/>
    <p:sldId id="352" r:id="rId45"/>
    <p:sldId id="360" r:id="rId46"/>
    <p:sldId id="361" r:id="rId47"/>
    <p:sldId id="353" r:id="rId48"/>
    <p:sldId id="362" r:id="rId49"/>
    <p:sldId id="355" r:id="rId50"/>
    <p:sldId id="363" r:id="rId51"/>
    <p:sldId id="356" r:id="rId52"/>
    <p:sldId id="357" r:id="rId53"/>
    <p:sldId id="358" r:id="rId54"/>
    <p:sldId id="359" r:id="rId55"/>
    <p:sldId id="341" r:id="rId56"/>
    <p:sldId id="342" r:id="rId57"/>
    <p:sldId id="344" r:id="rId58"/>
    <p:sldId id="364" r:id="rId59"/>
    <p:sldId id="345" r:id="rId60"/>
    <p:sldId id="347" r:id="rId61"/>
    <p:sldId id="304" r:id="rId62"/>
    <p:sldId id="383" r:id="rId63"/>
    <p:sldId id="384" r:id="rId64"/>
    <p:sldId id="385" r:id="rId65"/>
    <p:sldId id="386" r:id="rId66"/>
    <p:sldId id="598" r:id="rId67"/>
    <p:sldId id="387" r:id="rId68"/>
    <p:sldId id="599" r:id="rId69"/>
    <p:sldId id="389" r:id="rId70"/>
    <p:sldId id="390" r:id="rId71"/>
    <p:sldId id="391" r:id="rId72"/>
    <p:sldId id="600" r:id="rId73"/>
    <p:sldId id="392" r:id="rId74"/>
    <p:sldId id="307" r:id="rId75"/>
    <p:sldId id="426" r:id="rId76"/>
    <p:sldId id="602" r:id="rId77"/>
    <p:sldId id="603" r:id="rId78"/>
    <p:sldId id="612" r:id="rId79"/>
    <p:sldId id="422" r:id="rId80"/>
    <p:sldId id="604" r:id="rId81"/>
    <p:sldId id="424" r:id="rId82"/>
    <p:sldId id="605" r:id="rId83"/>
    <p:sldId id="606" r:id="rId84"/>
    <p:sldId id="607" r:id="rId85"/>
    <p:sldId id="601" r:id="rId86"/>
    <p:sldId id="429" r:id="rId87"/>
    <p:sldId id="310" r:id="rId88"/>
    <p:sldId id="433" r:id="rId89"/>
    <p:sldId id="434" r:id="rId90"/>
    <p:sldId id="608" r:id="rId91"/>
    <p:sldId id="435" r:id="rId92"/>
    <p:sldId id="438" r:id="rId93"/>
    <p:sldId id="609" r:id="rId94"/>
    <p:sldId id="618" r:id="rId95"/>
    <p:sldId id="619" r:id="rId96"/>
    <p:sldId id="613" r:id="rId97"/>
    <p:sldId id="614" r:id="rId98"/>
    <p:sldId id="615" r:id="rId99"/>
    <p:sldId id="616" r:id="rId100"/>
    <p:sldId id="441" r:id="rId101"/>
    <p:sldId id="436" r:id="rId102"/>
    <p:sldId id="439" r:id="rId103"/>
    <p:sldId id="440" r:id="rId104"/>
    <p:sldId id="442" r:id="rId105"/>
    <p:sldId id="443" r:id="rId106"/>
    <p:sldId id="610" r:id="rId107"/>
    <p:sldId id="444" r:id="rId108"/>
    <p:sldId id="611" r:id="rId109"/>
    <p:sldId id="445" r:id="rId110"/>
    <p:sldId id="446" r:id="rId111"/>
    <p:sldId id="545" r:id="rId112"/>
    <p:sldId id="547" r:id="rId113"/>
    <p:sldId id="620" r:id="rId114"/>
    <p:sldId id="597" r:id="rId115"/>
    <p:sldId id="549" r:id="rId116"/>
    <p:sldId id="621" r:id="rId117"/>
    <p:sldId id="622" r:id="rId118"/>
    <p:sldId id="623" r:id="rId119"/>
    <p:sldId id="552" r:id="rId120"/>
    <p:sldId id="624" r:id="rId121"/>
    <p:sldId id="625" r:id="rId122"/>
    <p:sldId id="626" r:id="rId123"/>
    <p:sldId id="627" r:id="rId124"/>
    <p:sldId id="557" r:id="rId125"/>
    <p:sldId id="628" r:id="rId126"/>
    <p:sldId id="560" r:id="rId127"/>
    <p:sldId id="629" r:id="rId128"/>
    <p:sldId id="630" r:id="rId129"/>
    <p:sldId id="631" r:id="rId130"/>
    <p:sldId id="632" r:id="rId131"/>
    <p:sldId id="633" r:id="rId132"/>
    <p:sldId id="634" r:id="rId133"/>
    <p:sldId id="636" r:id="rId134"/>
    <p:sldId id="637" r:id="rId135"/>
    <p:sldId id="638" r:id="rId136"/>
    <p:sldId id="569" r:id="rId137"/>
    <p:sldId id="570" r:id="rId138"/>
    <p:sldId id="571" r:id="rId139"/>
    <p:sldId id="572" r:id="rId140"/>
    <p:sldId id="639" r:id="rId141"/>
    <p:sldId id="575" r:id="rId142"/>
    <p:sldId id="576" r:id="rId143"/>
    <p:sldId id="577" r:id="rId144"/>
    <p:sldId id="578" r:id="rId145"/>
    <p:sldId id="579" r:id="rId146"/>
    <p:sldId id="580" r:id="rId147"/>
    <p:sldId id="581" r:id="rId148"/>
    <p:sldId id="583" r:id="rId149"/>
    <p:sldId id="584" r:id="rId150"/>
    <p:sldId id="585" r:id="rId151"/>
    <p:sldId id="586" r:id="rId152"/>
    <p:sldId id="587" r:id="rId153"/>
    <p:sldId id="640" r:id="rId154"/>
    <p:sldId id="641" r:id="rId155"/>
    <p:sldId id="588" r:id="rId156"/>
    <p:sldId id="589" r:id="rId157"/>
    <p:sldId id="590" r:id="rId158"/>
    <p:sldId id="642" r:id="rId159"/>
    <p:sldId id="643" r:id="rId160"/>
    <p:sldId id="644" r:id="rId161"/>
    <p:sldId id="591" r:id="rId162"/>
    <p:sldId id="322" r:id="rId163"/>
    <p:sldId id="617" r:id="rId164"/>
    <p:sldId id="550" r:id="rId165"/>
    <p:sldId id="561" r:id="rId166"/>
    <p:sldId id="562" r:id="rId167"/>
    <p:sldId id="563" r:id="rId168"/>
    <p:sldId id="566" r:id="rId169"/>
    <p:sldId id="564" r:id="rId170"/>
    <p:sldId id="551" r:id="rId171"/>
    <p:sldId id="565" r:id="rId172"/>
    <p:sldId id="567" r:id="rId173"/>
    <p:sldId id="325" r:id="rId174"/>
    <p:sldId id="553" r:id="rId175"/>
    <p:sldId id="554" r:id="rId176"/>
    <p:sldId id="555" r:id="rId177"/>
    <p:sldId id="556" r:id="rId178"/>
    <p:sldId id="558" r:id="rId179"/>
    <p:sldId id="559" r:id="rId180"/>
    <p:sldId id="351" r:id="rId181"/>
    <p:sldId id="568" r:id="rId1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3F2D82-C3C3-DDA7-9377-E23167EA6B6B}" name="Elise James" initials="EJ" userId="42537d0e53cac1b1" providerId="Windows Live"/>
  <p188:author id="{AE30948D-2F8A-4F09-4F86-30252B7B8A82}" name="Sarah Richardson" initials="SR" userId="S::Sarah.Richardson@stockton.ac.uk::865957dd-ffdc-4e31-8d8b-f5819e6675c4" providerId="AD"/>
  <p188:author id="{DF6B61B9-D879-91C9-ECE6-A1D21E84EACA}" name="Kirsten Hollister" initials="KH" userId="S::kirstenh@shrewsbury.ac.uk::f82291c8-99d5-47cd-8c9c-47767899496e" providerId="AD"/>
  <p188:author id="{1107EDC4-A40D-1651-B5CF-13FF167D3B1A}" name="Alison Ivins" initials="AI" userId="S::alison.ivins@aoc.co.uk::ab52a48f-ae0c-4269-956e-e77168aefa26" providerId="AD"/>
  <p188:author id="{6BEE51D8-7DFA-0C73-07A6-B6FDEC75D2C7}" name="Sharon Moore" initials="SM" userId="11e493e1b663773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44" y="186"/>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handoutMaster" Target="handoutMasters/handoutMaster1.xml"/><Relationship Id="rId189"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heme" Target="theme/theme1.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irch" userId="e223bd2f-41cc-4e60-8083-c364c7a241aa" providerId="ADAL" clId="{CD43E467-1437-40D8-BA2A-665543F951DA}"/>
    <pc:docChg chg="custSel modSld">
      <pc:chgData name="Alex Birch" userId="e223bd2f-41cc-4e60-8083-c364c7a241aa" providerId="ADAL" clId="{CD43E467-1437-40D8-BA2A-665543F951DA}" dt="2026-06-02T15:17:43.059" v="28" actId="962"/>
      <pc:docMkLst>
        <pc:docMk/>
      </pc:docMkLst>
      <pc:sldChg chg="modSp mod">
        <pc:chgData name="Alex Birch" userId="e223bd2f-41cc-4e60-8083-c364c7a241aa" providerId="ADAL" clId="{CD43E467-1437-40D8-BA2A-665543F951DA}" dt="2026-06-02T13:53:36.664" v="3"/>
        <pc:sldMkLst>
          <pc:docMk/>
          <pc:sldMk cId="883854025" sldId="338"/>
        </pc:sldMkLst>
        <pc:spChg chg="ord">
          <ac:chgData name="Alex Birch" userId="e223bd2f-41cc-4e60-8083-c364c7a241aa" providerId="ADAL" clId="{CD43E467-1437-40D8-BA2A-665543F951DA}" dt="2026-06-02T13:53:36.664" v="3"/>
          <ac:spMkLst>
            <pc:docMk/>
            <pc:sldMk cId="883854025" sldId="338"/>
            <ac:spMk id="3" creationId="{4722ABF2-717F-55BC-480C-EBF0123A718F}"/>
          </ac:spMkLst>
        </pc:spChg>
        <pc:spChg chg="mod">
          <ac:chgData name="Alex Birch" userId="e223bd2f-41cc-4e60-8083-c364c7a241aa" providerId="ADAL" clId="{CD43E467-1437-40D8-BA2A-665543F951DA}" dt="2026-06-02T13:53:31.021" v="0" actId="962"/>
          <ac:spMkLst>
            <pc:docMk/>
            <pc:sldMk cId="883854025" sldId="338"/>
            <ac:spMk id="4" creationId="{292ADB66-797E-0E1A-681F-4AC88263E264}"/>
          </ac:spMkLst>
        </pc:spChg>
        <pc:spChg chg="mod">
          <ac:chgData name="Alex Birch" userId="e223bd2f-41cc-4e60-8083-c364c7a241aa" providerId="ADAL" clId="{CD43E467-1437-40D8-BA2A-665543F951DA}" dt="2026-06-02T13:53:32.891" v="1" actId="962"/>
          <ac:spMkLst>
            <pc:docMk/>
            <pc:sldMk cId="883854025" sldId="338"/>
            <ac:spMk id="5" creationId="{940BC7FE-D766-9AFD-D9C2-225270FF3CD6}"/>
          </ac:spMkLst>
        </pc:spChg>
      </pc:sldChg>
      <pc:sldChg chg="modSp mod">
        <pc:chgData name="Alex Birch" userId="e223bd2f-41cc-4e60-8083-c364c7a241aa" providerId="ADAL" clId="{CD43E467-1437-40D8-BA2A-665543F951DA}" dt="2026-06-02T13:53:55.774" v="5" actId="962"/>
        <pc:sldMkLst>
          <pc:docMk/>
          <pc:sldMk cId="783143360" sldId="365"/>
        </pc:sldMkLst>
        <pc:spChg chg="mod">
          <ac:chgData name="Alex Birch" userId="e223bd2f-41cc-4e60-8083-c364c7a241aa" providerId="ADAL" clId="{CD43E467-1437-40D8-BA2A-665543F951DA}" dt="2026-06-02T13:53:55.362" v="4" actId="962"/>
          <ac:spMkLst>
            <pc:docMk/>
            <pc:sldMk cId="783143360" sldId="365"/>
            <ac:spMk id="4" creationId="{08D22084-E134-065C-FC75-5F78983127BA}"/>
          </ac:spMkLst>
        </pc:spChg>
        <pc:spChg chg="mod">
          <ac:chgData name="Alex Birch" userId="e223bd2f-41cc-4e60-8083-c364c7a241aa" providerId="ADAL" clId="{CD43E467-1437-40D8-BA2A-665543F951DA}" dt="2026-06-02T13:53:55.774" v="5" actId="962"/>
          <ac:spMkLst>
            <pc:docMk/>
            <pc:sldMk cId="783143360" sldId="365"/>
            <ac:spMk id="5" creationId="{447F3418-4DA4-C200-F314-E00BCDE104F7}"/>
          </ac:spMkLst>
        </pc:spChg>
      </pc:sldChg>
      <pc:sldChg chg="modSp mod">
        <pc:chgData name="Alex Birch" userId="e223bd2f-41cc-4e60-8083-c364c7a241aa" providerId="ADAL" clId="{CD43E467-1437-40D8-BA2A-665543F951DA}" dt="2026-06-02T13:58:35.636" v="9" actId="962"/>
        <pc:sldMkLst>
          <pc:docMk/>
          <pc:sldMk cId="2103694056" sldId="366"/>
        </pc:sldMkLst>
        <pc:spChg chg="mod">
          <ac:chgData name="Alex Birch" userId="e223bd2f-41cc-4e60-8083-c364c7a241aa" providerId="ADAL" clId="{CD43E467-1437-40D8-BA2A-665543F951DA}" dt="2026-06-02T13:58:34.899" v="8" actId="962"/>
          <ac:spMkLst>
            <pc:docMk/>
            <pc:sldMk cId="2103694056" sldId="366"/>
            <ac:spMk id="4" creationId="{3C10A9C6-4644-CFED-EA4F-A46213CDD0F8}"/>
          </ac:spMkLst>
        </pc:spChg>
        <pc:spChg chg="mod">
          <ac:chgData name="Alex Birch" userId="e223bd2f-41cc-4e60-8083-c364c7a241aa" providerId="ADAL" clId="{CD43E467-1437-40D8-BA2A-665543F951DA}" dt="2026-06-02T13:58:35.636" v="9" actId="962"/>
          <ac:spMkLst>
            <pc:docMk/>
            <pc:sldMk cId="2103694056" sldId="366"/>
            <ac:spMk id="5" creationId="{FE8D20E1-A5E3-25EE-F330-182703653C52}"/>
          </ac:spMkLst>
        </pc:spChg>
      </pc:sldChg>
      <pc:sldChg chg="modSp mod">
        <pc:chgData name="Alex Birch" userId="e223bd2f-41cc-4e60-8083-c364c7a241aa" providerId="ADAL" clId="{CD43E467-1437-40D8-BA2A-665543F951DA}" dt="2026-06-02T15:17:09.828" v="16" actId="962"/>
        <pc:sldMkLst>
          <pc:docMk/>
          <pc:sldMk cId="1833049859" sldId="367"/>
        </pc:sldMkLst>
        <pc:spChg chg="mod">
          <ac:chgData name="Alex Birch" userId="e223bd2f-41cc-4e60-8083-c364c7a241aa" providerId="ADAL" clId="{CD43E467-1437-40D8-BA2A-665543F951DA}" dt="2026-06-02T15:17:09.828" v="16" actId="962"/>
          <ac:spMkLst>
            <pc:docMk/>
            <pc:sldMk cId="1833049859" sldId="367"/>
            <ac:spMk id="4" creationId="{8C1451BF-42C6-5EAB-7AE3-E57AFAF9AE17}"/>
          </ac:spMkLst>
        </pc:spChg>
        <pc:spChg chg="mod">
          <ac:chgData name="Alex Birch" userId="e223bd2f-41cc-4e60-8083-c364c7a241aa" providerId="ADAL" clId="{CD43E467-1437-40D8-BA2A-665543F951DA}" dt="2026-06-02T15:17:09.420" v="15" actId="962"/>
          <ac:spMkLst>
            <pc:docMk/>
            <pc:sldMk cId="1833049859" sldId="367"/>
            <ac:spMk id="5" creationId="{30EED1C0-2341-EA9A-1530-D42D248878C3}"/>
          </ac:spMkLst>
        </pc:spChg>
      </pc:sldChg>
      <pc:sldChg chg="modSp mod">
        <pc:chgData name="Alex Birch" userId="e223bd2f-41cc-4e60-8083-c364c7a241aa" providerId="ADAL" clId="{CD43E467-1437-40D8-BA2A-665543F951DA}" dt="2026-06-02T15:17:16.740" v="18" actId="962"/>
        <pc:sldMkLst>
          <pc:docMk/>
          <pc:sldMk cId="1478686814" sldId="368"/>
        </pc:sldMkLst>
        <pc:spChg chg="mod">
          <ac:chgData name="Alex Birch" userId="e223bd2f-41cc-4e60-8083-c364c7a241aa" providerId="ADAL" clId="{CD43E467-1437-40D8-BA2A-665543F951DA}" dt="2026-06-02T15:17:16.284" v="17" actId="962"/>
          <ac:spMkLst>
            <pc:docMk/>
            <pc:sldMk cId="1478686814" sldId="368"/>
            <ac:spMk id="4" creationId="{FAB0AD4B-9579-5DFD-CC95-1AFE8B365BA8}"/>
          </ac:spMkLst>
        </pc:spChg>
        <pc:spChg chg="mod">
          <ac:chgData name="Alex Birch" userId="e223bd2f-41cc-4e60-8083-c364c7a241aa" providerId="ADAL" clId="{CD43E467-1437-40D8-BA2A-665543F951DA}" dt="2026-06-02T15:17:16.740" v="18" actId="962"/>
          <ac:spMkLst>
            <pc:docMk/>
            <pc:sldMk cId="1478686814" sldId="368"/>
            <ac:spMk id="5" creationId="{B8B52EE4-3955-03BA-11FE-53C711DA7600}"/>
          </ac:spMkLst>
        </pc:spChg>
      </pc:sldChg>
      <pc:sldChg chg="modSp mod">
        <pc:chgData name="Alex Birch" userId="e223bd2f-41cc-4e60-8083-c364c7a241aa" providerId="ADAL" clId="{CD43E467-1437-40D8-BA2A-665543F951DA}" dt="2026-06-02T15:17:26.207" v="20" actId="962"/>
        <pc:sldMkLst>
          <pc:docMk/>
          <pc:sldMk cId="2643313472" sldId="369"/>
        </pc:sldMkLst>
        <pc:spChg chg="mod">
          <ac:chgData name="Alex Birch" userId="e223bd2f-41cc-4e60-8083-c364c7a241aa" providerId="ADAL" clId="{CD43E467-1437-40D8-BA2A-665543F951DA}" dt="2026-06-02T15:17:25.663" v="19" actId="962"/>
          <ac:spMkLst>
            <pc:docMk/>
            <pc:sldMk cId="2643313472" sldId="369"/>
            <ac:spMk id="4" creationId="{35500BA3-365C-FDBE-0C46-0074C1327423}"/>
          </ac:spMkLst>
        </pc:spChg>
        <pc:spChg chg="mod">
          <ac:chgData name="Alex Birch" userId="e223bd2f-41cc-4e60-8083-c364c7a241aa" providerId="ADAL" clId="{CD43E467-1437-40D8-BA2A-665543F951DA}" dt="2026-06-02T15:17:26.207" v="20" actId="962"/>
          <ac:spMkLst>
            <pc:docMk/>
            <pc:sldMk cId="2643313472" sldId="369"/>
            <ac:spMk id="5" creationId="{C26016BE-1E4B-C236-DB77-2EC16769E6B7}"/>
          </ac:spMkLst>
        </pc:spChg>
      </pc:sldChg>
      <pc:sldChg chg="modSp mod">
        <pc:chgData name="Alex Birch" userId="e223bd2f-41cc-4e60-8083-c364c7a241aa" providerId="ADAL" clId="{CD43E467-1437-40D8-BA2A-665543F951DA}" dt="2026-06-02T15:17:35.396" v="24" actId="962"/>
        <pc:sldMkLst>
          <pc:docMk/>
          <pc:sldMk cId="1172320787" sldId="370"/>
        </pc:sldMkLst>
        <pc:spChg chg="mod">
          <ac:chgData name="Alex Birch" userId="e223bd2f-41cc-4e60-8083-c364c7a241aa" providerId="ADAL" clId="{CD43E467-1437-40D8-BA2A-665543F951DA}" dt="2026-06-02T15:17:34.893" v="23" actId="962"/>
          <ac:spMkLst>
            <pc:docMk/>
            <pc:sldMk cId="1172320787" sldId="370"/>
            <ac:spMk id="4" creationId="{BA81E2E8-E3E2-C175-E102-0E7197549245}"/>
          </ac:spMkLst>
        </pc:spChg>
        <pc:spChg chg="mod">
          <ac:chgData name="Alex Birch" userId="e223bd2f-41cc-4e60-8083-c364c7a241aa" providerId="ADAL" clId="{CD43E467-1437-40D8-BA2A-665543F951DA}" dt="2026-06-02T15:17:35.396" v="24" actId="962"/>
          <ac:spMkLst>
            <pc:docMk/>
            <pc:sldMk cId="1172320787" sldId="370"/>
            <ac:spMk id="5" creationId="{C24D592D-9330-0B92-0EAF-7CEC64C3FE3B}"/>
          </ac:spMkLst>
        </pc:spChg>
      </pc:sldChg>
      <pc:sldChg chg="modSp mod">
        <pc:chgData name="Alex Birch" userId="e223bd2f-41cc-4e60-8083-c364c7a241aa" providerId="ADAL" clId="{CD43E467-1437-40D8-BA2A-665543F951DA}" dt="2026-06-02T15:17:39.306" v="26" actId="962"/>
        <pc:sldMkLst>
          <pc:docMk/>
          <pc:sldMk cId="3501595837" sldId="371"/>
        </pc:sldMkLst>
        <pc:spChg chg="mod">
          <ac:chgData name="Alex Birch" userId="e223bd2f-41cc-4e60-8083-c364c7a241aa" providerId="ADAL" clId="{CD43E467-1437-40D8-BA2A-665543F951DA}" dt="2026-06-02T15:17:38.929" v="25" actId="962"/>
          <ac:spMkLst>
            <pc:docMk/>
            <pc:sldMk cId="3501595837" sldId="371"/>
            <ac:spMk id="4" creationId="{43FF3393-7FBE-7604-2659-71F48AB67DD3}"/>
          </ac:spMkLst>
        </pc:spChg>
        <pc:spChg chg="mod">
          <ac:chgData name="Alex Birch" userId="e223bd2f-41cc-4e60-8083-c364c7a241aa" providerId="ADAL" clId="{CD43E467-1437-40D8-BA2A-665543F951DA}" dt="2026-06-02T15:17:39.306" v="26" actId="962"/>
          <ac:spMkLst>
            <pc:docMk/>
            <pc:sldMk cId="3501595837" sldId="371"/>
            <ac:spMk id="5" creationId="{2201DECA-B3DE-880A-8376-DBC02D7B53A0}"/>
          </ac:spMkLst>
        </pc:spChg>
      </pc:sldChg>
      <pc:sldChg chg="modSp mod">
        <pc:chgData name="Alex Birch" userId="e223bd2f-41cc-4e60-8083-c364c7a241aa" providerId="ADAL" clId="{CD43E467-1437-40D8-BA2A-665543F951DA}" dt="2026-06-02T15:17:43.059" v="28" actId="962"/>
        <pc:sldMkLst>
          <pc:docMk/>
          <pc:sldMk cId="937985075" sldId="372"/>
        </pc:sldMkLst>
        <pc:spChg chg="mod">
          <ac:chgData name="Alex Birch" userId="e223bd2f-41cc-4e60-8083-c364c7a241aa" providerId="ADAL" clId="{CD43E467-1437-40D8-BA2A-665543F951DA}" dt="2026-06-02T15:17:42.714" v="27" actId="962"/>
          <ac:spMkLst>
            <pc:docMk/>
            <pc:sldMk cId="937985075" sldId="372"/>
            <ac:spMk id="4" creationId="{E8928016-4CBD-C4B3-21B9-3BAB8C69084B}"/>
          </ac:spMkLst>
        </pc:spChg>
        <pc:spChg chg="mod">
          <ac:chgData name="Alex Birch" userId="e223bd2f-41cc-4e60-8083-c364c7a241aa" providerId="ADAL" clId="{CD43E467-1437-40D8-BA2A-665543F951DA}" dt="2026-06-02T15:17:43.059" v="28" actId="962"/>
          <ac:spMkLst>
            <pc:docMk/>
            <pc:sldMk cId="937985075" sldId="372"/>
            <ac:spMk id="5" creationId="{D418DD0F-C90A-4CB8-BD79-B3E97954E00A}"/>
          </ac:spMkLst>
        </pc:spChg>
      </pc:sldChg>
      <pc:sldChg chg="modSp mod">
        <pc:chgData name="Alex Birch" userId="e223bd2f-41cc-4e60-8083-c364c7a241aa" providerId="ADAL" clId="{CD43E467-1437-40D8-BA2A-665543F951DA}" dt="2026-06-02T13:58:28.026" v="7" actId="962"/>
        <pc:sldMkLst>
          <pc:docMk/>
          <pc:sldMk cId="3177384712" sldId="403"/>
        </pc:sldMkLst>
        <pc:spChg chg="mod">
          <ac:chgData name="Alex Birch" userId="e223bd2f-41cc-4e60-8083-c364c7a241aa" providerId="ADAL" clId="{CD43E467-1437-40D8-BA2A-665543F951DA}" dt="2026-06-02T13:58:27.597" v="6" actId="962"/>
          <ac:spMkLst>
            <pc:docMk/>
            <pc:sldMk cId="3177384712" sldId="403"/>
            <ac:spMk id="4" creationId="{A20ED7BD-AE76-55E5-F2ED-3346D37E82F1}"/>
          </ac:spMkLst>
        </pc:spChg>
        <pc:spChg chg="mod">
          <ac:chgData name="Alex Birch" userId="e223bd2f-41cc-4e60-8083-c364c7a241aa" providerId="ADAL" clId="{CD43E467-1437-40D8-BA2A-665543F951DA}" dt="2026-06-02T13:58:28.026" v="7" actId="962"/>
          <ac:spMkLst>
            <pc:docMk/>
            <pc:sldMk cId="3177384712" sldId="403"/>
            <ac:spMk id="5" creationId="{F7895FD7-5504-B3C0-CDB7-000459DBDF66}"/>
          </ac:spMkLst>
        </pc:spChg>
      </pc:sldChg>
      <pc:sldChg chg="modSp mod">
        <pc:chgData name="Alex Birch" userId="e223bd2f-41cc-4e60-8083-c364c7a241aa" providerId="ADAL" clId="{CD43E467-1437-40D8-BA2A-665543F951DA}" dt="2026-06-02T15:17:30.509" v="22" actId="962"/>
        <pc:sldMkLst>
          <pc:docMk/>
          <pc:sldMk cId="113275357" sldId="420"/>
        </pc:sldMkLst>
        <pc:spChg chg="mod">
          <ac:chgData name="Alex Birch" userId="e223bd2f-41cc-4e60-8083-c364c7a241aa" providerId="ADAL" clId="{CD43E467-1437-40D8-BA2A-665543F951DA}" dt="2026-06-02T15:17:30.084" v="21" actId="962"/>
          <ac:spMkLst>
            <pc:docMk/>
            <pc:sldMk cId="113275357" sldId="420"/>
            <ac:spMk id="4" creationId="{084C7EA7-AF4F-B5D3-9E3C-859DA8378013}"/>
          </ac:spMkLst>
        </pc:spChg>
        <pc:spChg chg="mod">
          <ac:chgData name="Alex Birch" userId="e223bd2f-41cc-4e60-8083-c364c7a241aa" providerId="ADAL" clId="{CD43E467-1437-40D8-BA2A-665543F951DA}" dt="2026-06-02T15:17:30.509" v="22" actId="962"/>
          <ac:spMkLst>
            <pc:docMk/>
            <pc:sldMk cId="113275357" sldId="420"/>
            <ac:spMk id="5" creationId="{7E5FAD61-CC10-435B-3668-4D927FA99545}"/>
          </ac:spMkLst>
        </pc:spChg>
      </pc:sldChg>
      <pc:sldChg chg="modSp mod">
        <pc:chgData name="Alex Birch" userId="e223bd2f-41cc-4e60-8083-c364c7a241aa" providerId="ADAL" clId="{CD43E467-1437-40D8-BA2A-665543F951DA}" dt="2026-06-02T15:09:11.469" v="10" actId="20577"/>
        <pc:sldMkLst>
          <pc:docMk/>
          <pc:sldMk cId="2334131616" sldId="433"/>
        </pc:sldMkLst>
        <pc:spChg chg="mod">
          <ac:chgData name="Alex Birch" userId="e223bd2f-41cc-4e60-8083-c364c7a241aa" providerId="ADAL" clId="{CD43E467-1437-40D8-BA2A-665543F951DA}" dt="2026-06-02T15:09:11.469" v="10" actId="20577"/>
          <ac:spMkLst>
            <pc:docMk/>
            <pc:sldMk cId="2334131616" sldId="433"/>
            <ac:spMk id="3" creationId="{D0AF0091-F069-876E-F36A-22032D6EB604}"/>
          </ac:spMkLst>
        </pc:spChg>
      </pc:sldChg>
      <pc:sldChg chg="delSp mod">
        <pc:chgData name="Alex Birch" userId="e223bd2f-41cc-4e60-8083-c364c7a241aa" providerId="ADAL" clId="{CD43E467-1437-40D8-BA2A-665543F951DA}" dt="2026-06-02T15:10:35.143" v="11" actId="478"/>
        <pc:sldMkLst>
          <pc:docMk/>
          <pc:sldMk cId="281605255" sldId="439"/>
        </pc:sldMkLst>
        <pc:spChg chg="del">
          <ac:chgData name="Alex Birch" userId="e223bd2f-41cc-4e60-8083-c364c7a241aa" providerId="ADAL" clId="{CD43E467-1437-40D8-BA2A-665543F951DA}" dt="2026-06-02T15:10:35.143" v="11" actId="478"/>
          <ac:spMkLst>
            <pc:docMk/>
            <pc:sldMk cId="281605255" sldId="439"/>
            <ac:spMk id="3" creationId="{5F0F7B70-37A7-FB72-B582-572466574509}"/>
          </ac:spMkLst>
        </pc:spChg>
      </pc:sldChg>
      <pc:sldChg chg="modSp mod">
        <pc:chgData name="Alex Birch" userId="e223bd2f-41cc-4e60-8083-c364c7a241aa" providerId="ADAL" clId="{CD43E467-1437-40D8-BA2A-665543F951DA}" dt="2026-06-02T15:16:25.124" v="14" actId="1076"/>
        <pc:sldMkLst>
          <pc:docMk/>
          <pc:sldMk cId="1460429922" sldId="568"/>
        </pc:sldMkLst>
        <pc:spChg chg="mod">
          <ac:chgData name="Alex Birch" userId="e223bd2f-41cc-4e60-8083-c364c7a241aa" providerId="ADAL" clId="{CD43E467-1437-40D8-BA2A-665543F951DA}" dt="2026-06-02T15:16:25.124" v="14" actId="1076"/>
          <ac:spMkLst>
            <pc:docMk/>
            <pc:sldMk cId="1460429922" sldId="568"/>
            <ac:spMk id="2" creationId="{060B4134-B8FB-3CC8-72F1-6E1C544FBE06}"/>
          </ac:spMkLst>
        </pc:spChg>
      </pc:sldChg>
      <pc:sldChg chg="modSp mod">
        <pc:chgData name="Alex Birch" userId="e223bd2f-41cc-4e60-8083-c364c7a241aa" providerId="ADAL" clId="{CD43E467-1437-40D8-BA2A-665543F951DA}" dt="2026-06-02T15:14:11.779" v="13" actId="14100"/>
        <pc:sldMkLst>
          <pc:docMk/>
          <pc:sldMk cId="322553443" sldId="569"/>
        </pc:sldMkLst>
        <pc:picChg chg="mod">
          <ac:chgData name="Alex Birch" userId="e223bd2f-41cc-4e60-8083-c364c7a241aa" providerId="ADAL" clId="{CD43E467-1437-40D8-BA2A-665543F951DA}" dt="2026-06-02T15:14:11.779" v="13" actId="14100"/>
          <ac:picMkLst>
            <pc:docMk/>
            <pc:sldMk cId="322553443" sldId="569"/>
            <ac:picMk id="6" creationId="{E6ADD7F4-53D5-6BD9-1F4D-1A5468CD1345}"/>
          </ac:picMkLst>
        </pc:picChg>
      </pc:sldChg>
      <pc:sldChg chg="modSp mod">
        <pc:chgData name="Alex Birch" userId="e223bd2f-41cc-4e60-8083-c364c7a241aa" providerId="ADAL" clId="{CD43E467-1437-40D8-BA2A-665543F951DA}" dt="2026-06-02T15:12:42.198" v="12" actId="1076"/>
        <pc:sldMkLst>
          <pc:docMk/>
          <pc:sldMk cId="3141928603" sldId="634"/>
        </pc:sldMkLst>
        <pc:picChg chg="mod">
          <ac:chgData name="Alex Birch" userId="e223bd2f-41cc-4e60-8083-c364c7a241aa" providerId="ADAL" clId="{CD43E467-1437-40D8-BA2A-665543F951DA}" dt="2026-06-02T15:12:42.198" v="12" actId="1076"/>
          <ac:picMkLst>
            <pc:docMk/>
            <pc:sldMk cId="3141928603" sldId="634"/>
            <ac:picMk id="6" creationId="{D18B8AC6-0416-7373-15F6-E0CD3D6ABD23}"/>
          </ac:picMkLst>
        </pc:picChg>
      </pc:sldChg>
    </pc:docChg>
  </pc:docChgLst>
</pc:chgInfo>
</file>

<file path=ppt/comments/modernComment_23B_8FFA20CF.xml><?xml version="1.0" encoding="utf-8"?>
<p188:cmLst xmlns:a="http://schemas.openxmlformats.org/drawingml/2006/main" xmlns:r="http://schemas.openxmlformats.org/officeDocument/2006/relationships" xmlns:p188="http://schemas.microsoft.com/office/powerpoint/2018/8/main">
  <p188:cm id="{DED97FB5-F518-4740-9638-4286EE716340}" authorId="{1107EDC4-A40D-1651-B5CF-13FF167D3B1A}" created="2026-05-14T16:04:01.372">
    <ac:txMkLst xmlns:ac="http://schemas.microsoft.com/office/drawing/2013/main/command">
      <pc:docMk xmlns:pc="http://schemas.microsoft.com/office/powerpoint/2013/main/command"/>
      <pc:sldMk xmlns:pc="http://schemas.microsoft.com/office/powerpoint/2013/main/command" cId="2415534287" sldId="571"/>
      <ac:spMk id="3" creationId="{F6601367-09BC-BA89-B01A-2FEFC916BD65}"/>
      <ac:txMk cp="8" len="1">
        <ac:context len="57" hash="3962180529"/>
      </ac:txMk>
    </ac:txMkLst>
    <p188:pos x="1109025" y="170888"/>
    <p188:txBody>
      <a:bodyPr/>
      <a:lstStyle/>
      <a:p>
        <a:r>
          <a:rPr lang="en-GB"/>
          <a:t>Added comma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02/06/2026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02/06/2026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111</a:t>
            </a:fld>
            <a:endParaRPr lang="en-GB"/>
          </a:p>
        </p:txBody>
      </p:sp>
    </p:spTree>
    <p:extLst>
      <p:ext uri="{BB962C8B-B14F-4D97-AF65-F5344CB8AC3E}">
        <p14:creationId xmlns:p14="http://schemas.microsoft.com/office/powerpoint/2010/main" val="3237429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112</a:t>
            </a:fld>
            <a:endParaRPr lang="en-GB"/>
          </a:p>
        </p:txBody>
      </p:sp>
    </p:spTree>
    <p:extLst>
      <p:ext uri="{BB962C8B-B14F-4D97-AF65-F5344CB8AC3E}">
        <p14:creationId xmlns:p14="http://schemas.microsoft.com/office/powerpoint/2010/main" val="3110338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113</a:t>
            </a:fld>
            <a:endParaRPr lang="en-GB"/>
          </a:p>
        </p:txBody>
      </p:sp>
    </p:spTree>
    <p:extLst>
      <p:ext uri="{BB962C8B-B14F-4D97-AF65-F5344CB8AC3E}">
        <p14:creationId xmlns:p14="http://schemas.microsoft.com/office/powerpoint/2010/main" val="26520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115</a:t>
            </a:fld>
            <a:endParaRPr lang="en-GB"/>
          </a:p>
        </p:txBody>
      </p:sp>
    </p:spTree>
    <p:extLst>
      <p:ext uri="{BB962C8B-B14F-4D97-AF65-F5344CB8AC3E}">
        <p14:creationId xmlns:p14="http://schemas.microsoft.com/office/powerpoint/2010/main" val="133549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116</a:t>
            </a:fld>
            <a:endParaRPr lang="en-GB"/>
          </a:p>
        </p:txBody>
      </p:sp>
    </p:spTree>
    <p:extLst>
      <p:ext uri="{BB962C8B-B14F-4D97-AF65-F5344CB8AC3E}">
        <p14:creationId xmlns:p14="http://schemas.microsoft.com/office/powerpoint/2010/main" val="11989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117</a:t>
            </a:fld>
            <a:endParaRPr lang="en-GB"/>
          </a:p>
        </p:txBody>
      </p:sp>
    </p:spTree>
    <p:extLst>
      <p:ext uri="{BB962C8B-B14F-4D97-AF65-F5344CB8AC3E}">
        <p14:creationId xmlns:p14="http://schemas.microsoft.com/office/powerpoint/2010/main" val="230573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118</a:t>
            </a:fld>
            <a:endParaRPr lang="en-GB"/>
          </a:p>
        </p:txBody>
      </p:sp>
    </p:spTree>
    <p:extLst>
      <p:ext uri="{BB962C8B-B14F-4D97-AF65-F5344CB8AC3E}">
        <p14:creationId xmlns:p14="http://schemas.microsoft.com/office/powerpoint/2010/main" val="413912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120</a:t>
            </a:fld>
            <a:endParaRPr lang="en-GB"/>
          </a:p>
        </p:txBody>
      </p:sp>
    </p:spTree>
    <p:extLst>
      <p:ext uri="{BB962C8B-B14F-4D97-AF65-F5344CB8AC3E}">
        <p14:creationId xmlns:p14="http://schemas.microsoft.com/office/powerpoint/2010/main" val="2603421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121</a:t>
            </a:fld>
            <a:endParaRPr lang="en-GB"/>
          </a:p>
        </p:txBody>
      </p:sp>
    </p:spTree>
    <p:extLst>
      <p:ext uri="{BB962C8B-B14F-4D97-AF65-F5344CB8AC3E}">
        <p14:creationId xmlns:p14="http://schemas.microsoft.com/office/powerpoint/2010/main" val="2374408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122</a:t>
            </a:fld>
            <a:endParaRPr lang="en-GB"/>
          </a:p>
        </p:txBody>
      </p:sp>
    </p:spTree>
    <p:extLst>
      <p:ext uri="{BB962C8B-B14F-4D97-AF65-F5344CB8AC3E}">
        <p14:creationId xmlns:p14="http://schemas.microsoft.com/office/powerpoint/2010/main" val="84165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123</a:t>
            </a:fld>
            <a:endParaRPr lang="en-GB"/>
          </a:p>
        </p:txBody>
      </p:sp>
    </p:spTree>
    <p:extLst>
      <p:ext uri="{BB962C8B-B14F-4D97-AF65-F5344CB8AC3E}">
        <p14:creationId xmlns:p14="http://schemas.microsoft.com/office/powerpoint/2010/main" val="321624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124</a:t>
            </a:fld>
            <a:endParaRPr lang="en-GB"/>
          </a:p>
        </p:txBody>
      </p:sp>
    </p:spTree>
    <p:extLst>
      <p:ext uri="{BB962C8B-B14F-4D97-AF65-F5344CB8AC3E}">
        <p14:creationId xmlns:p14="http://schemas.microsoft.com/office/powerpoint/2010/main" val="1334799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125</a:t>
            </a:fld>
            <a:endParaRPr lang="en-GB"/>
          </a:p>
        </p:txBody>
      </p:sp>
    </p:spTree>
    <p:extLst>
      <p:ext uri="{BB962C8B-B14F-4D97-AF65-F5344CB8AC3E}">
        <p14:creationId xmlns:p14="http://schemas.microsoft.com/office/powerpoint/2010/main" val="494241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4CAB-0FA5-F45D-D22A-E65621447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D7176-2621-CB52-75D3-9E37BC82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4FC71-76AA-7ACC-9866-800000CF08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0B535EF-D33C-BC8D-25A4-F53A0285E72C}"/>
              </a:ext>
            </a:extLst>
          </p:cNvPr>
          <p:cNvSpPr>
            <a:spLocks noGrp="1"/>
          </p:cNvSpPr>
          <p:nvPr>
            <p:ph type="sldNum" sz="quarter" idx="5"/>
          </p:nvPr>
        </p:nvSpPr>
        <p:spPr/>
        <p:txBody>
          <a:bodyPr/>
          <a:lstStyle/>
          <a:p>
            <a:fld id="{9920340D-206C-4C41-A35B-4D72CE2F2B89}" type="slidenum">
              <a:rPr lang="en-GB" smtClean="0"/>
              <a:pPr/>
              <a:t>126</a:t>
            </a:fld>
            <a:endParaRPr lang="en-GB"/>
          </a:p>
        </p:txBody>
      </p:sp>
    </p:spTree>
    <p:extLst>
      <p:ext uri="{BB962C8B-B14F-4D97-AF65-F5344CB8AC3E}">
        <p14:creationId xmlns:p14="http://schemas.microsoft.com/office/powerpoint/2010/main" val="217482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128</a:t>
            </a:fld>
            <a:endParaRPr lang="en-GB"/>
          </a:p>
        </p:txBody>
      </p:sp>
    </p:spTree>
    <p:extLst>
      <p:ext uri="{BB962C8B-B14F-4D97-AF65-F5344CB8AC3E}">
        <p14:creationId xmlns:p14="http://schemas.microsoft.com/office/powerpoint/2010/main" val="906023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129</a:t>
            </a:fld>
            <a:endParaRPr lang="en-GB"/>
          </a:p>
        </p:txBody>
      </p:sp>
    </p:spTree>
    <p:extLst>
      <p:ext uri="{BB962C8B-B14F-4D97-AF65-F5344CB8AC3E}">
        <p14:creationId xmlns:p14="http://schemas.microsoft.com/office/powerpoint/2010/main" val="2316577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130</a:t>
            </a:fld>
            <a:endParaRPr lang="en-GB"/>
          </a:p>
        </p:txBody>
      </p:sp>
    </p:spTree>
    <p:extLst>
      <p:ext uri="{BB962C8B-B14F-4D97-AF65-F5344CB8AC3E}">
        <p14:creationId xmlns:p14="http://schemas.microsoft.com/office/powerpoint/2010/main" val="1031960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133</a:t>
            </a:fld>
            <a:endParaRPr lang="en-GB"/>
          </a:p>
        </p:txBody>
      </p:sp>
    </p:spTree>
    <p:extLst>
      <p:ext uri="{BB962C8B-B14F-4D97-AF65-F5344CB8AC3E}">
        <p14:creationId xmlns:p14="http://schemas.microsoft.com/office/powerpoint/2010/main" val="1944939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134</a:t>
            </a:fld>
            <a:endParaRPr lang="en-GB"/>
          </a:p>
        </p:txBody>
      </p:sp>
    </p:spTree>
    <p:extLst>
      <p:ext uri="{BB962C8B-B14F-4D97-AF65-F5344CB8AC3E}">
        <p14:creationId xmlns:p14="http://schemas.microsoft.com/office/powerpoint/2010/main" val="2616163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135</a:t>
            </a:fld>
            <a:endParaRPr lang="en-GB"/>
          </a:p>
        </p:txBody>
      </p:sp>
    </p:spTree>
    <p:extLst>
      <p:ext uri="{BB962C8B-B14F-4D97-AF65-F5344CB8AC3E}">
        <p14:creationId xmlns:p14="http://schemas.microsoft.com/office/powerpoint/2010/main" val="297016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38</a:t>
            </a:fld>
            <a:endParaRPr lang="en-GB"/>
          </a:p>
        </p:txBody>
      </p:sp>
    </p:spTree>
    <p:extLst>
      <p:ext uri="{BB962C8B-B14F-4D97-AF65-F5344CB8AC3E}">
        <p14:creationId xmlns:p14="http://schemas.microsoft.com/office/powerpoint/2010/main" val="1160733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136</a:t>
            </a:fld>
            <a:endParaRPr lang="en-GB"/>
          </a:p>
        </p:txBody>
      </p:sp>
    </p:spTree>
    <p:extLst>
      <p:ext uri="{BB962C8B-B14F-4D97-AF65-F5344CB8AC3E}">
        <p14:creationId xmlns:p14="http://schemas.microsoft.com/office/powerpoint/2010/main" val="1926633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013B-D8BD-4DA7-A44D-19CA24BCF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A5899-0112-B92E-DA47-C776B22F2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79270-BC54-2815-D704-45FDCD2A98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613272-0E2E-A3CD-2142-F41049D8AE46}"/>
              </a:ext>
            </a:extLst>
          </p:cNvPr>
          <p:cNvSpPr>
            <a:spLocks noGrp="1"/>
          </p:cNvSpPr>
          <p:nvPr>
            <p:ph type="sldNum" sz="quarter" idx="5"/>
          </p:nvPr>
        </p:nvSpPr>
        <p:spPr/>
        <p:txBody>
          <a:bodyPr/>
          <a:lstStyle/>
          <a:p>
            <a:fld id="{9920340D-206C-4C41-A35B-4D72CE2F2B89}" type="slidenum">
              <a:rPr lang="en-GB" smtClean="0"/>
              <a:pPr/>
              <a:t>137</a:t>
            </a:fld>
            <a:endParaRPr lang="en-GB"/>
          </a:p>
        </p:txBody>
      </p:sp>
    </p:spTree>
    <p:extLst>
      <p:ext uri="{BB962C8B-B14F-4D97-AF65-F5344CB8AC3E}">
        <p14:creationId xmlns:p14="http://schemas.microsoft.com/office/powerpoint/2010/main" val="2556161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138</a:t>
            </a:fld>
            <a:endParaRPr lang="en-GB"/>
          </a:p>
        </p:txBody>
      </p:sp>
    </p:spTree>
    <p:extLst>
      <p:ext uri="{BB962C8B-B14F-4D97-AF65-F5344CB8AC3E}">
        <p14:creationId xmlns:p14="http://schemas.microsoft.com/office/powerpoint/2010/main" val="4181719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139</a:t>
            </a:fld>
            <a:endParaRPr lang="en-GB"/>
          </a:p>
        </p:txBody>
      </p:sp>
    </p:spTree>
    <p:extLst>
      <p:ext uri="{BB962C8B-B14F-4D97-AF65-F5344CB8AC3E}">
        <p14:creationId xmlns:p14="http://schemas.microsoft.com/office/powerpoint/2010/main" val="3475324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140</a:t>
            </a:fld>
            <a:endParaRPr lang="en-GB"/>
          </a:p>
        </p:txBody>
      </p:sp>
    </p:spTree>
    <p:extLst>
      <p:ext uri="{BB962C8B-B14F-4D97-AF65-F5344CB8AC3E}">
        <p14:creationId xmlns:p14="http://schemas.microsoft.com/office/powerpoint/2010/main" val="1084563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141</a:t>
            </a:fld>
            <a:endParaRPr lang="en-GB"/>
          </a:p>
        </p:txBody>
      </p:sp>
    </p:spTree>
    <p:extLst>
      <p:ext uri="{BB962C8B-B14F-4D97-AF65-F5344CB8AC3E}">
        <p14:creationId xmlns:p14="http://schemas.microsoft.com/office/powerpoint/2010/main" val="854744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142</a:t>
            </a:fld>
            <a:endParaRPr lang="en-GB"/>
          </a:p>
        </p:txBody>
      </p:sp>
    </p:spTree>
    <p:extLst>
      <p:ext uri="{BB962C8B-B14F-4D97-AF65-F5344CB8AC3E}">
        <p14:creationId xmlns:p14="http://schemas.microsoft.com/office/powerpoint/2010/main" val="2464287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143</a:t>
            </a:fld>
            <a:endParaRPr lang="en-GB"/>
          </a:p>
        </p:txBody>
      </p:sp>
    </p:spTree>
    <p:extLst>
      <p:ext uri="{BB962C8B-B14F-4D97-AF65-F5344CB8AC3E}">
        <p14:creationId xmlns:p14="http://schemas.microsoft.com/office/powerpoint/2010/main" val="3251777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144</a:t>
            </a:fld>
            <a:endParaRPr lang="en-GB"/>
          </a:p>
        </p:txBody>
      </p:sp>
    </p:spTree>
    <p:extLst>
      <p:ext uri="{BB962C8B-B14F-4D97-AF65-F5344CB8AC3E}">
        <p14:creationId xmlns:p14="http://schemas.microsoft.com/office/powerpoint/2010/main" val="25899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145</a:t>
            </a:fld>
            <a:endParaRPr lang="en-GB"/>
          </a:p>
        </p:txBody>
      </p:sp>
    </p:spTree>
    <p:extLst>
      <p:ext uri="{BB962C8B-B14F-4D97-AF65-F5344CB8AC3E}">
        <p14:creationId xmlns:p14="http://schemas.microsoft.com/office/powerpoint/2010/main" val="398532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a:p>
        </p:txBody>
      </p:sp>
    </p:spTree>
    <p:extLst>
      <p:ext uri="{BB962C8B-B14F-4D97-AF65-F5344CB8AC3E}">
        <p14:creationId xmlns:p14="http://schemas.microsoft.com/office/powerpoint/2010/main" val="4034336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146</a:t>
            </a:fld>
            <a:endParaRPr lang="en-GB"/>
          </a:p>
        </p:txBody>
      </p:sp>
    </p:spTree>
    <p:extLst>
      <p:ext uri="{BB962C8B-B14F-4D97-AF65-F5344CB8AC3E}">
        <p14:creationId xmlns:p14="http://schemas.microsoft.com/office/powerpoint/2010/main" val="1660221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147</a:t>
            </a:fld>
            <a:endParaRPr lang="en-GB"/>
          </a:p>
        </p:txBody>
      </p:sp>
    </p:spTree>
    <p:extLst>
      <p:ext uri="{BB962C8B-B14F-4D97-AF65-F5344CB8AC3E}">
        <p14:creationId xmlns:p14="http://schemas.microsoft.com/office/powerpoint/2010/main" val="3792064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148</a:t>
            </a:fld>
            <a:endParaRPr lang="en-GB"/>
          </a:p>
        </p:txBody>
      </p:sp>
    </p:spTree>
    <p:extLst>
      <p:ext uri="{BB962C8B-B14F-4D97-AF65-F5344CB8AC3E}">
        <p14:creationId xmlns:p14="http://schemas.microsoft.com/office/powerpoint/2010/main" val="1383714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149</a:t>
            </a:fld>
            <a:endParaRPr lang="en-GB"/>
          </a:p>
        </p:txBody>
      </p:sp>
    </p:spTree>
    <p:extLst>
      <p:ext uri="{BB962C8B-B14F-4D97-AF65-F5344CB8AC3E}">
        <p14:creationId xmlns:p14="http://schemas.microsoft.com/office/powerpoint/2010/main" val="3310591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152</a:t>
            </a:fld>
            <a:endParaRPr lang="en-GB"/>
          </a:p>
        </p:txBody>
      </p:sp>
    </p:spTree>
    <p:extLst>
      <p:ext uri="{BB962C8B-B14F-4D97-AF65-F5344CB8AC3E}">
        <p14:creationId xmlns:p14="http://schemas.microsoft.com/office/powerpoint/2010/main" val="1357150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153</a:t>
            </a:fld>
            <a:endParaRPr lang="en-GB"/>
          </a:p>
        </p:txBody>
      </p:sp>
    </p:spTree>
    <p:extLst>
      <p:ext uri="{BB962C8B-B14F-4D97-AF65-F5344CB8AC3E}">
        <p14:creationId xmlns:p14="http://schemas.microsoft.com/office/powerpoint/2010/main" val="1257698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154</a:t>
            </a:fld>
            <a:endParaRPr lang="en-GB"/>
          </a:p>
        </p:txBody>
      </p:sp>
    </p:spTree>
    <p:extLst>
      <p:ext uri="{BB962C8B-B14F-4D97-AF65-F5344CB8AC3E}">
        <p14:creationId xmlns:p14="http://schemas.microsoft.com/office/powerpoint/2010/main" val="436825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139A-D532-C0DC-B1C5-AA5181712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97139-0144-A339-7887-F9A690876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98A0A-0266-2F09-C866-8D3E01A7960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374AA5-A42E-8D3F-4B74-2EC6FA454CE9}"/>
              </a:ext>
            </a:extLst>
          </p:cNvPr>
          <p:cNvSpPr>
            <a:spLocks noGrp="1"/>
          </p:cNvSpPr>
          <p:nvPr>
            <p:ph type="sldNum" sz="quarter" idx="5"/>
          </p:nvPr>
        </p:nvSpPr>
        <p:spPr/>
        <p:txBody>
          <a:bodyPr/>
          <a:lstStyle/>
          <a:p>
            <a:fld id="{9920340D-206C-4C41-A35B-4D72CE2F2B89}" type="slidenum">
              <a:rPr lang="en-GB" smtClean="0"/>
              <a:pPr/>
              <a:t>155</a:t>
            </a:fld>
            <a:endParaRPr lang="en-GB"/>
          </a:p>
        </p:txBody>
      </p:sp>
    </p:spTree>
    <p:extLst>
      <p:ext uri="{BB962C8B-B14F-4D97-AF65-F5344CB8AC3E}">
        <p14:creationId xmlns:p14="http://schemas.microsoft.com/office/powerpoint/2010/main" val="1259573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CDCC4-E60C-E948-5D9A-1A4A4EDE5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8F7D4-25E0-F7AB-4259-171F6D029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D827F-727E-C97A-8449-456520D66D2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3974673-F95E-D175-0F40-A47AC92E2F79}"/>
              </a:ext>
            </a:extLst>
          </p:cNvPr>
          <p:cNvSpPr>
            <a:spLocks noGrp="1"/>
          </p:cNvSpPr>
          <p:nvPr>
            <p:ph type="sldNum" sz="quarter" idx="5"/>
          </p:nvPr>
        </p:nvSpPr>
        <p:spPr/>
        <p:txBody>
          <a:bodyPr/>
          <a:lstStyle/>
          <a:p>
            <a:fld id="{9920340D-206C-4C41-A35B-4D72CE2F2B89}" type="slidenum">
              <a:rPr lang="en-GB" smtClean="0"/>
              <a:pPr/>
              <a:t>156</a:t>
            </a:fld>
            <a:endParaRPr lang="en-GB"/>
          </a:p>
        </p:txBody>
      </p:sp>
    </p:spTree>
    <p:extLst>
      <p:ext uri="{BB962C8B-B14F-4D97-AF65-F5344CB8AC3E}">
        <p14:creationId xmlns:p14="http://schemas.microsoft.com/office/powerpoint/2010/main" val="4132399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4B1E-6F14-1083-A5CF-798E55D28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21437-49E0-8201-D98D-E6521BB04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A16CD-614E-FBDA-B3FB-3416F933AB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9A4EDA-400B-05D8-1226-56F9744C6363}"/>
              </a:ext>
            </a:extLst>
          </p:cNvPr>
          <p:cNvSpPr>
            <a:spLocks noGrp="1"/>
          </p:cNvSpPr>
          <p:nvPr>
            <p:ph type="sldNum" sz="quarter" idx="5"/>
          </p:nvPr>
        </p:nvSpPr>
        <p:spPr/>
        <p:txBody>
          <a:bodyPr/>
          <a:lstStyle/>
          <a:p>
            <a:fld id="{9920340D-206C-4C41-A35B-4D72CE2F2B89}" type="slidenum">
              <a:rPr lang="en-GB" smtClean="0"/>
              <a:pPr/>
              <a:t>157</a:t>
            </a:fld>
            <a:endParaRPr lang="en-GB"/>
          </a:p>
        </p:txBody>
      </p:sp>
    </p:spTree>
    <p:extLst>
      <p:ext uri="{BB962C8B-B14F-4D97-AF65-F5344CB8AC3E}">
        <p14:creationId xmlns:p14="http://schemas.microsoft.com/office/powerpoint/2010/main" val="347582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71</a:t>
            </a:fld>
            <a:endParaRPr lang="en-GB"/>
          </a:p>
        </p:txBody>
      </p:sp>
    </p:spTree>
    <p:extLst>
      <p:ext uri="{BB962C8B-B14F-4D97-AF65-F5344CB8AC3E}">
        <p14:creationId xmlns:p14="http://schemas.microsoft.com/office/powerpoint/2010/main" val="2489529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158</a:t>
            </a:fld>
            <a:endParaRPr lang="en-GB"/>
          </a:p>
        </p:txBody>
      </p:sp>
    </p:spTree>
    <p:extLst>
      <p:ext uri="{BB962C8B-B14F-4D97-AF65-F5344CB8AC3E}">
        <p14:creationId xmlns:p14="http://schemas.microsoft.com/office/powerpoint/2010/main" val="2056362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159</a:t>
            </a:fld>
            <a:endParaRPr lang="en-GB" dirty="0"/>
          </a:p>
        </p:txBody>
      </p:sp>
    </p:spTree>
    <p:extLst>
      <p:ext uri="{BB962C8B-B14F-4D97-AF65-F5344CB8AC3E}">
        <p14:creationId xmlns:p14="http://schemas.microsoft.com/office/powerpoint/2010/main" val="2137735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170</a:t>
            </a:fld>
            <a:endParaRPr lang="en-GB" dirty="0"/>
          </a:p>
        </p:txBody>
      </p:sp>
    </p:spTree>
    <p:extLst>
      <p:ext uri="{BB962C8B-B14F-4D97-AF65-F5344CB8AC3E}">
        <p14:creationId xmlns:p14="http://schemas.microsoft.com/office/powerpoint/2010/main" val="3425394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178</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84</a:t>
            </a:fld>
            <a:endParaRPr lang="en-GB"/>
          </a:p>
        </p:txBody>
      </p:sp>
    </p:spTree>
    <p:extLst>
      <p:ext uri="{BB962C8B-B14F-4D97-AF65-F5344CB8AC3E}">
        <p14:creationId xmlns:p14="http://schemas.microsoft.com/office/powerpoint/2010/main" val="328769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108</a:t>
            </a:fld>
            <a:endParaRPr lang="en-GB"/>
          </a:p>
        </p:txBody>
      </p:sp>
    </p:spTree>
    <p:extLst>
      <p:ext uri="{BB962C8B-B14F-4D97-AF65-F5344CB8AC3E}">
        <p14:creationId xmlns:p14="http://schemas.microsoft.com/office/powerpoint/2010/main" val="181285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109</a:t>
            </a:fld>
            <a:endParaRPr lang="en-GB"/>
          </a:p>
        </p:txBody>
      </p:sp>
    </p:spTree>
    <p:extLst>
      <p:ext uri="{BB962C8B-B14F-4D97-AF65-F5344CB8AC3E}">
        <p14:creationId xmlns:p14="http://schemas.microsoft.com/office/powerpoint/2010/main" val="359166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D0A4A-9B0C-CABE-5929-BE52286C9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54B13-FF3D-F63D-0EA2-7B7E4CC9C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FF688-0EE3-85AC-E3F4-7FA25B958C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5A9229-A987-8953-4631-273859C310BD}"/>
              </a:ext>
            </a:extLst>
          </p:cNvPr>
          <p:cNvSpPr>
            <a:spLocks noGrp="1"/>
          </p:cNvSpPr>
          <p:nvPr>
            <p:ph type="sldNum" sz="quarter" idx="5"/>
          </p:nvPr>
        </p:nvSpPr>
        <p:spPr/>
        <p:txBody>
          <a:bodyPr/>
          <a:lstStyle/>
          <a:p>
            <a:fld id="{9920340D-206C-4C41-A35B-4D72CE2F2B89}" type="slidenum">
              <a:rPr lang="en-GB" smtClean="0"/>
              <a:pPr/>
              <a:t>110</a:t>
            </a:fld>
            <a:endParaRPr lang="en-GB"/>
          </a:p>
        </p:txBody>
      </p:sp>
    </p:spTree>
    <p:extLst>
      <p:ext uri="{BB962C8B-B14F-4D97-AF65-F5344CB8AC3E}">
        <p14:creationId xmlns:p14="http://schemas.microsoft.com/office/powerpoint/2010/main" val="49398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F14D5ED0-A2F5-A546-8C5C-70096A8625F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a:extLst>
              <a:ext uri="{FF2B5EF4-FFF2-40B4-BE49-F238E27FC236}">
                <a16:creationId xmlns:a16="http://schemas.microsoft.com/office/drawing/2014/main" id="{6EEA13AF-D457-EC45-9075-03198B4D877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36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20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8437562" cy="3459831"/>
          </a:xfrm>
        </p:spPr>
        <p:txBody>
          <a:bodyPr lIns="0" tIns="0" rIns="0" bIns="0">
            <a:normAutofit/>
          </a:bodyPr>
          <a:lstStyle>
            <a:lvl1pPr marL="0" indent="0">
              <a:lnSpc>
                <a:spcPct val="100000"/>
              </a:lnSpc>
              <a:spcBef>
                <a:spcPts val="0"/>
              </a:spcBef>
              <a:buNone/>
              <a:defRPr lang="en-US" sz="2400" b="0" kern="1200" cap="none" baseline="0" dirty="0" smtClean="0">
                <a:solidFill>
                  <a:schemeClr val="tx1"/>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a:extLst>
              <a:ext uri="{FF2B5EF4-FFF2-40B4-BE49-F238E27FC236}">
                <a16:creationId xmlns:a16="http://schemas.microsoft.com/office/drawing/2014/main" id="{B5FFAA84-3707-474A-9BFF-8E16EECCC0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0"/>
            </a:lvl1pPr>
            <a:lvl2pPr marL="270000" indent="-270000">
              <a:lnSpc>
                <a:spcPct val="100000"/>
              </a:lnSpc>
              <a:spcBef>
                <a:spcPts val="0"/>
              </a:spcBef>
              <a:buFont typeface="Arial" panose="020B0604020202020204" pitchFamily="34" charset="0"/>
              <a:buChar char="•"/>
              <a:defRPr sz="2400" b="0"/>
            </a:lvl2pPr>
            <a:lvl3pPr marL="612000" indent="-270000">
              <a:lnSpc>
                <a:spcPct val="100000"/>
              </a:lnSpc>
              <a:buFont typeface="Arial" panose="020B0604020202020204" pitchFamily="34" charset="0"/>
              <a:buChar char="•"/>
              <a:defRPr sz="2400" b="0"/>
            </a:lvl3pPr>
            <a:lvl4pPr marL="990000" indent="-270000">
              <a:lnSpc>
                <a:spcPct val="100000"/>
              </a:lnSpc>
              <a:buFont typeface="Arial" panose="020B0604020202020204" pitchFamily="34" charset="0"/>
              <a:buChar char="•"/>
              <a:defRPr sz="2400" b="0"/>
            </a:lvl4pPr>
            <a:lvl5pPr marL="1260000" indent="-270000">
              <a:lnSpc>
                <a:spcPct val="100000"/>
              </a:lnSpc>
              <a:buFont typeface="Arial" panose="020B0604020202020204" pitchFamily="34" charset="0"/>
              <a:buChar char="•"/>
              <a:defRPr sz="2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400"/>
            </a:lvl1pPr>
            <a:lvl2pPr marL="180000" indent="-180000">
              <a:lnSpc>
                <a:spcPct val="100000"/>
              </a:lnSpc>
              <a:buFont typeface="Arial" panose="020B0604020202020204" pitchFamily="34" charset="0"/>
              <a:buChar char="•"/>
              <a:defRPr sz="2400"/>
            </a:lvl2pPr>
            <a:lvl3pPr marL="432000" indent="-180000">
              <a:lnSpc>
                <a:spcPct val="100000"/>
              </a:lnSpc>
              <a:buFont typeface="Arial" panose="020B0604020202020204" pitchFamily="34" charset="0"/>
              <a:buChar char="•"/>
              <a:defRPr sz="2400"/>
            </a:lvl3pPr>
            <a:lvl4pPr marL="648000" indent="-180000">
              <a:lnSpc>
                <a:spcPct val="100000"/>
              </a:lnSpc>
              <a:buFont typeface="Arial" panose="020B0604020202020204" pitchFamily="34" charset="0"/>
              <a:buChar char="•"/>
              <a:defRPr sz="2400"/>
            </a:lvl4pPr>
            <a:lvl5pPr marL="828000" indent="-18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buFont typeface="Arial" panose="020B0604020202020204" pitchFamily="34" charset="0"/>
              <a:buChar char="•"/>
              <a:defRPr sz="2400"/>
            </a:lvl2pPr>
            <a:lvl3pPr marL="540000" indent="-270000">
              <a:lnSpc>
                <a:spcPct val="100000"/>
              </a:lnSpc>
              <a:buFont typeface="Arial" panose="020B0604020202020204" pitchFamily="34" charset="0"/>
              <a:buChar char="•"/>
              <a:defRPr sz="2400"/>
            </a:lvl3pPr>
            <a:lvl4pPr marL="810000" indent="-270000">
              <a:lnSpc>
                <a:spcPct val="100000"/>
              </a:lnSpc>
              <a:buFont typeface="Arial" panose="020B0604020202020204" pitchFamily="34" charset="0"/>
              <a:buChar char="•"/>
              <a:defRPr sz="2400"/>
            </a:lvl4pPr>
            <a:lvl5pPr marL="1080000" indent="-27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665" r:id="rId4"/>
    <p:sldLayoutId id="2147483664" r:id="rId5"/>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video" Target="https://www.youtube.com/embed/zC22yPmc6Kw?feature=oembed"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ideo" Target="https://www.youtube.com/embed/mNBmG24djoY?feature=oembed"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ideo" Target="https://www.youtube.com/embed/suGXZ1869qc?feature=oembed" TargetMode="External"/><Relationship Id="rId4" Type="http://schemas.openxmlformats.org/officeDocument/2006/relationships/image" Target="../media/image9.jpeg"/></Relationships>
</file>

<file path=ppt/slides/_rels/slide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microsoft.com/office/2018/10/relationships/comments" Target="../comments/modernComment_23B_8FFA20CF.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ashboard.blooket.com/set/692d66b9738f998c8dd28dde"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2221200"/>
            <a:ext cx="5220104" cy="1242000"/>
          </a:xfrm>
        </p:spPr>
        <p:txBody>
          <a:bodyPr/>
          <a:lstStyle/>
          <a:p>
            <a:r>
              <a:rPr lang="en-GB" sz="2800" noProof="0" dirty="0"/>
              <a:t>T LEVEL IN MANAGEMENT AND ADMINISTRATION</a:t>
            </a:r>
            <a:endParaRPr lang="en-GB" sz="4000" noProof="0" dirty="0"/>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a:lstStyle/>
          <a:p>
            <a:pPr>
              <a:lnSpc>
                <a:spcPct val="100000"/>
              </a:lnSpc>
            </a:pPr>
            <a:r>
              <a:rPr lang="en-GB" noProof="0" dirty="0"/>
              <a:t>Supporting holistic delivery of Core Content and Occupational Specialism content</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8A5F6-F6EF-5774-A809-E60FAFDC0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42483-5282-FEAA-15CB-374C5FF7E387}"/>
              </a:ext>
            </a:extLst>
          </p:cNvPr>
          <p:cNvSpPr>
            <a:spLocks noGrp="1"/>
          </p:cNvSpPr>
          <p:nvPr>
            <p:ph type="title"/>
          </p:nvPr>
        </p:nvSpPr>
        <p:spPr/>
        <p:txBody>
          <a:bodyPr/>
          <a:lstStyle/>
          <a:p>
            <a:r>
              <a:rPr lang="en-GB" noProof="0" dirty="0"/>
              <a:t>Mergers</a:t>
            </a:r>
          </a:p>
        </p:txBody>
      </p:sp>
      <p:sp>
        <p:nvSpPr>
          <p:cNvPr id="3" name="Text Placeholder 2">
            <a:extLst>
              <a:ext uri="{FF2B5EF4-FFF2-40B4-BE49-F238E27FC236}">
                <a16:creationId xmlns:a16="http://schemas.microsoft.com/office/drawing/2014/main" id="{F82E2A62-36BF-071A-860B-060082376FA9}"/>
              </a:ext>
            </a:extLst>
          </p:cNvPr>
          <p:cNvSpPr>
            <a:spLocks noGrp="1"/>
          </p:cNvSpPr>
          <p:nvPr>
            <p:ph type="body" sz="quarter" idx="12"/>
          </p:nvPr>
        </p:nvSpPr>
        <p:spPr/>
        <p:txBody>
          <a:bodyPr/>
          <a:lstStyle/>
          <a:p>
            <a:r>
              <a:rPr lang="en-GB" b="1" noProof="0" dirty="0"/>
              <a:t>Description:</a:t>
            </a:r>
            <a:r>
              <a:rPr lang="en-GB" noProof="0" dirty="0"/>
              <a:t> Two companies combine to form one entity. </a:t>
            </a:r>
          </a:p>
          <a:p>
            <a:endParaRPr lang="en-GB" noProof="0" dirty="0"/>
          </a:p>
          <a:p>
            <a:r>
              <a:rPr lang="en-GB" b="1" noProof="0" dirty="0"/>
              <a:t>How it supports growth:</a:t>
            </a:r>
            <a:r>
              <a:rPr lang="en-GB" noProof="0" dirty="0"/>
              <a:t> Increases market share, reduces competition, and creates a larger resource base.</a:t>
            </a:r>
          </a:p>
          <a:p>
            <a:endParaRPr lang="en-GB" noProof="0" dirty="0"/>
          </a:p>
        </p:txBody>
      </p:sp>
      <p:sp>
        <p:nvSpPr>
          <p:cNvPr id="4" name="Slide Number Placeholder 3">
            <a:extLst>
              <a:ext uri="{FF2B5EF4-FFF2-40B4-BE49-F238E27FC236}">
                <a16:creationId xmlns:a16="http://schemas.microsoft.com/office/drawing/2014/main" id="{084C7EA7-AF4F-B5D3-9E3C-859DA837801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10</a:t>
            </a:fld>
            <a:endParaRPr lang="en-GB" noProof="0" dirty="0"/>
          </a:p>
        </p:txBody>
      </p:sp>
      <p:sp>
        <p:nvSpPr>
          <p:cNvPr id="5" name="Footer Placeholder 4">
            <a:extLst>
              <a:ext uri="{FF2B5EF4-FFF2-40B4-BE49-F238E27FC236}">
                <a16:creationId xmlns:a16="http://schemas.microsoft.com/office/drawing/2014/main" id="{7E5FAD61-CC10-435B-3668-4D927FA995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3275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4969-230E-F1F9-5575-9D586109D875}"/>
              </a:ext>
            </a:extLst>
          </p:cNvPr>
          <p:cNvSpPr>
            <a:spLocks noGrp="1"/>
          </p:cNvSpPr>
          <p:nvPr>
            <p:ph type="title"/>
          </p:nvPr>
        </p:nvSpPr>
        <p:spPr/>
        <p:txBody>
          <a:bodyPr/>
          <a:lstStyle/>
          <a:p>
            <a:r>
              <a:rPr lang="en-GB" noProof="0" dirty="0"/>
              <a:t>Key features of a Gantt chart</a:t>
            </a:r>
          </a:p>
        </p:txBody>
      </p:sp>
      <p:sp>
        <p:nvSpPr>
          <p:cNvPr id="3" name="Text Placeholder 2">
            <a:extLst>
              <a:ext uri="{FF2B5EF4-FFF2-40B4-BE49-F238E27FC236}">
                <a16:creationId xmlns:a16="http://schemas.microsoft.com/office/drawing/2014/main" id="{5E4D3779-E6AA-4C0B-5481-F8A8FC0E3A5F}"/>
              </a:ext>
            </a:extLst>
          </p:cNvPr>
          <p:cNvSpPr>
            <a:spLocks noGrp="1"/>
          </p:cNvSpPr>
          <p:nvPr>
            <p:ph type="body" sz="quarter" idx="12"/>
          </p:nvPr>
        </p:nvSpPr>
        <p:spPr/>
        <p:txBody>
          <a:bodyPr/>
          <a:lstStyle/>
          <a:p>
            <a:r>
              <a:rPr lang="en-GB" noProof="0" dirty="0"/>
              <a:t>Bars – showing duration. Longer bars indicate a longer task, and shorter bars indicate a shorter task.</a:t>
            </a:r>
          </a:p>
          <a:p>
            <a:endParaRPr lang="en-GB" noProof="0" dirty="0"/>
          </a:p>
          <a:p>
            <a:r>
              <a:rPr lang="en-GB" noProof="0" dirty="0"/>
              <a:t>Milestones – these mark important progress points or achievements in the project.</a:t>
            </a:r>
          </a:p>
          <a:p>
            <a:endParaRPr lang="en-GB" noProof="0" dirty="0"/>
          </a:p>
          <a:p>
            <a:r>
              <a:rPr lang="en-GB" noProof="0" dirty="0"/>
              <a:t>Dependencies – indicate the order tasks must follow.  They show that one task relies on another being finished.</a:t>
            </a:r>
          </a:p>
        </p:txBody>
      </p:sp>
      <p:sp>
        <p:nvSpPr>
          <p:cNvPr id="4" name="Slide Number Placeholder 3">
            <a:extLst>
              <a:ext uri="{FF2B5EF4-FFF2-40B4-BE49-F238E27FC236}">
                <a16:creationId xmlns:a16="http://schemas.microsoft.com/office/drawing/2014/main" id="{06919795-BBED-2A56-BEEA-BEAF3280F115}"/>
              </a:ext>
            </a:extLst>
          </p:cNvPr>
          <p:cNvSpPr>
            <a:spLocks noGrp="1"/>
          </p:cNvSpPr>
          <p:nvPr>
            <p:ph type="sldNum" sz="quarter" idx="11"/>
          </p:nvPr>
        </p:nvSpPr>
        <p:spPr/>
        <p:txBody>
          <a:bodyPr/>
          <a:lstStyle/>
          <a:p>
            <a:fld id="{DA2C159E-F13C-4A85-9A41-E7669D3E0D70}" type="slidenum">
              <a:rPr lang="en-GB" noProof="0" smtClean="0"/>
              <a:pPr/>
              <a:t>100</a:t>
            </a:fld>
            <a:endParaRPr lang="en-GB" noProof="0" dirty="0"/>
          </a:p>
        </p:txBody>
      </p:sp>
      <p:sp>
        <p:nvSpPr>
          <p:cNvPr id="5" name="Footer Placeholder 4">
            <a:extLst>
              <a:ext uri="{FF2B5EF4-FFF2-40B4-BE49-F238E27FC236}">
                <a16:creationId xmlns:a16="http://schemas.microsoft.com/office/drawing/2014/main" id="{E1B1EB6E-DDF7-0617-D663-1F381453F8C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49474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9BE1-EF2C-8ED6-E1C1-082949DE654A}"/>
              </a:ext>
            </a:extLst>
          </p:cNvPr>
          <p:cNvSpPr>
            <a:spLocks noGrp="1"/>
          </p:cNvSpPr>
          <p:nvPr>
            <p:ph type="title"/>
          </p:nvPr>
        </p:nvSpPr>
        <p:spPr/>
        <p:txBody>
          <a:bodyPr/>
          <a:lstStyle/>
          <a:p>
            <a:r>
              <a:rPr lang="en-GB" noProof="0" dirty="0"/>
              <a:t>How to make a Gantt chart</a:t>
            </a:r>
          </a:p>
        </p:txBody>
      </p:sp>
      <p:sp>
        <p:nvSpPr>
          <p:cNvPr id="3" name="Text Placeholder 2">
            <a:extLst>
              <a:ext uri="{FF2B5EF4-FFF2-40B4-BE49-F238E27FC236}">
                <a16:creationId xmlns:a16="http://schemas.microsoft.com/office/drawing/2014/main" id="{8E0095B4-074F-66E2-5133-8DEAE31E4276}"/>
              </a:ext>
            </a:extLst>
          </p:cNvPr>
          <p:cNvSpPr>
            <a:spLocks noGrp="1"/>
          </p:cNvSpPr>
          <p:nvPr>
            <p:ph type="body" sz="quarter" idx="12"/>
          </p:nvPr>
        </p:nvSpPr>
        <p:spPr/>
        <p:txBody>
          <a:bodyPr/>
          <a:lstStyle/>
          <a:p>
            <a:r>
              <a:rPr lang="en-GB" noProof="0" dirty="0"/>
              <a:t>Ask for a transcript, headphones or the weblink if you prefer.</a:t>
            </a:r>
          </a:p>
        </p:txBody>
      </p:sp>
      <p:sp>
        <p:nvSpPr>
          <p:cNvPr id="4" name="Slide Number Placeholder 3">
            <a:extLst>
              <a:ext uri="{FF2B5EF4-FFF2-40B4-BE49-F238E27FC236}">
                <a16:creationId xmlns:a16="http://schemas.microsoft.com/office/drawing/2014/main" id="{19FE872C-A7BE-2749-A836-19960C8D21B9}"/>
              </a:ext>
            </a:extLst>
          </p:cNvPr>
          <p:cNvSpPr>
            <a:spLocks noGrp="1"/>
          </p:cNvSpPr>
          <p:nvPr>
            <p:ph type="sldNum" sz="quarter" idx="11"/>
          </p:nvPr>
        </p:nvSpPr>
        <p:spPr/>
        <p:txBody>
          <a:bodyPr/>
          <a:lstStyle/>
          <a:p>
            <a:fld id="{DA2C159E-F13C-4A85-9A41-E7669D3E0D70}" type="slidenum">
              <a:rPr lang="en-GB" noProof="0" smtClean="0"/>
              <a:pPr/>
              <a:t>101</a:t>
            </a:fld>
            <a:endParaRPr lang="en-GB" noProof="0" dirty="0"/>
          </a:p>
        </p:txBody>
      </p:sp>
      <p:sp>
        <p:nvSpPr>
          <p:cNvPr id="5" name="Footer Placeholder 4">
            <a:extLst>
              <a:ext uri="{FF2B5EF4-FFF2-40B4-BE49-F238E27FC236}">
                <a16:creationId xmlns:a16="http://schemas.microsoft.com/office/drawing/2014/main" id="{C017C898-7494-285D-EDDA-C97FF3ED7B0E}"/>
              </a:ext>
            </a:extLst>
          </p:cNvPr>
          <p:cNvSpPr>
            <a:spLocks noGrp="1"/>
          </p:cNvSpPr>
          <p:nvPr>
            <p:ph type="ftr" sz="quarter" idx="10"/>
          </p:nvPr>
        </p:nvSpPr>
        <p:spPr/>
        <p:txBody>
          <a:bodyPr/>
          <a:lstStyle/>
          <a:p>
            <a:r>
              <a:rPr lang="en-GB" noProof="0" dirty="0"/>
              <a:t>Education &amp; Training Foundation</a:t>
            </a:r>
          </a:p>
        </p:txBody>
      </p:sp>
      <p:pic>
        <p:nvPicPr>
          <p:cNvPr id="8" name="Online Media 7" title="How to Make Gantt Chart in Excel">
            <a:hlinkClick r:id="" action="ppaction://media"/>
            <a:extLst>
              <a:ext uri="{FF2B5EF4-FFF2-40B4-BE49-F238E27FC236}">
                <a16:creationId xmlns:a16="http://schemas.microsoft.com/office/drawing/2014/main" id="{8CCFAE57-FC60-C010-C72D-98801C04211E}"/>
              </a:ext>
            </a:extLst>
          </p:cNvPr>
          <p:cNvPicPr>
            <a:picLocks noRot="1" noChangeAspect="1"/>
          </p:cNvPicPr>
          <p:nvPr>
            <a:videoFile r:link="rId1"/>
          </p:nvPr>
        </p:nvPicPr>
        <p:blipFill>
          <a:blip r:embed="rId3"/>
          <a:stretch>
            <a:fillRect/>
          </a:stretch>
        </p:blipFill>
        <p:spPr>
          <a:xfrm>
            <a:off x="431800" y="1741930"/>
            <a:ext cx="6764777" cy="2415170"/>
          </a:xfrm>
          <a:prstGeom prst="rect">
            <a:avLst/>
          </a:prstGeom>
        </p:spPr>
      </p:pic>
    </p:spTree>
    <p:extLst>
      <p:ext uri="{BB962C8B-B14F-4D97-AF65-F5344CB8AC3E}">
        <p14:creationId xmlns:p14="http://schemas.microsoft.com/office/powerpoint/2010/main" val="31486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5F88-6E2B-3049-20E6-0565F1F67F92}"/>
              </a:ext>
            </a:extLst>
          </p:cNvPr>
          <p:cNvSpPr>
            <a:spLocks noGrp="1"/>
          </p:cNvSpPr>
          <p:nvPr>
            <p:ph type="title"/>
          </p:nvPr>
        </p:nvSpPr>
        <p:spPr/>
        <p:txBody>
          <a:bodyPr/>
          <a:lstStyle/>
          <a:p>
            <a:r>
              <a:rPr lang="en-GB" noProof="0" dirty="0"/>
              <a:t>Riverside Café </a:t>
            </a:r>
          </a:p>
        </p:txBody>
      </p:sp>
      <p:sp>
        <p:nvSpPr>
          <p:cNvPr id="3" name="Text Placeholder 2">
            <a:extLst>
              <a:ext uri="{FF2B5EF4-FFF2-40B4-BE49-F238E27FC236}">
                <a16:creationId xmlns:a16="http://schemas.microsoft.com/office/drawing/2014/main" id="{9B6F1CD6-7299-A56B-1548-90C6EBB87AA5}"/>
              </a:ext>
            </a:extLst>
          </p:cNvPr>
          <p:cNvSpPr>
            <a:spLocks noGrp="1"/>
          </p:cNvSpPr>
          <p:nvPr>
            <p:ph type="body" sz="quarter" idx="12"/>
          </p:nvPr>
        </p:nvSpPr>
        <p:spPr/>
        <p:txBody>
          <a:bodyPr/>
          <a:lstStyle/>
          <a:p>
            <a:r>
              <a:rPr lang="en-GB" sz="2200" noProof="0" dirty="0"/>
              <a:t>Work individually.</a:t>
            </a:r>
          </a:p>
          <a:p>
            <a:endParaRPr lang="en-GB" sz="2200" noProof="0" dirty="0"/>
          </a:p>
          <a:p>
            <a:r>
              <a:rPr lang="en-GB" sz="2200" noProof="0" dirty="0"/>
              <a:t>Read The Riverside Café – expanding into evenings case study.</a:t>
            </a:r>
          </a:p>
          <a:p>
            <a:endParaRPr lang="en-GB" sz="2200" noProof="0" dirty="0"/>
          </a:p>
          <a:p>
            <a:r>
              <a:rPr lang="en-GB" sz="2200" noProof="0" dirty="0"/>
              <a:t>Create a Gantt chart to enable the café to meet its growth objectives.</a:t>
            </a:r>
          </a:p>
          <a:p>
            <a:endParaRPr lang="en-GB" sz="2200" noProof="0" dirty="0"/>
          </a:p>
          <a:p>
            <a:r>
              <a:rPr lang="en-GB" sz="2200" noProof="0" dirty="0"/>
              <a:t>Upload your Gantt chart.  Ensure your name is in the file name.</a:t>
            </a:r>
          </a:p>
        </p:txBody>
      </p:sp>
      <p:sp>
        <p:nvSpPr>
          <p:cNvPr id="4" name="Slide Number Placeholder 3">
            <a:extLst>
              <a:ext uri="{FF2B5EF4-FFF2-40B4-BE49-F238E27FC236}">
                <a16:creationId xmlns:a16="http://schemas.microsoft.com/office/drawing/2014/main" id="{50F74379-53E8-DFB6-37EE-2372E4D3722D}"/>
              </a:ext>
            </a:extLst>
          </p:cNvPr>
          <p:cNvSpPr>
            <a:spLocks noGrp="1"/>
          </p:cNvSpPr>
          <p:nvPr>
            <p:ph type="sldNum" sz="quarter" idx="11"/>
          </p:nvPr>
        </p:nvSpPr>
        <p:spPr/>
        <p:txBody>
          <a:bodyPr/>
          <a:lstStyle/>
          <a:p>
            <a:fld id="{DA2C159E-F13C-4A85-9A41-E7669D3E0D70}" type="slidenum">
              <a:rPr lang="en-GB" noProof="0" smtClean="0"/>
              <a:pPr/>
              <a:t>102</a:t>
            </a:fld>
            <a:endParaRPr lang="en-GB" noProof="0" dirty="0"/>
          </a:p>
        </p:txBody>
      </p:sp>
      <p:sp>
        <p:nvSpPr>
          <p:cNvPr id="5" name="Footer Placeholder 4">
            <a:extLst>
              <a:ext uri="{FF2B5EF4-FFF2-40B4-BE49-F238E27FC236}">
                <a16:creationId xmlns:a16="http://schemas.microsoft.com/office/drawing/2014/main" id="{ABF7F4CD-C65C-10D4-38EB-63B54CCC4E0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952499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6EE4B-AFAF-DD1A-1A1A-73E2AFD87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246B4-BEF1-EF5A-BDAA-C0274416A8F6}"/>
              </a:ext>
            </a:extLst>
          </p:cNvPr>
          <p:cNvSpPr>
            <a:spLocks noGrp="1"/>
          </p:cNvSpPr>
          <p:nvPr>
            <p:ph type="title"/>
          </p:nvPr>
        </p:nvSpPr>
        <p:spPr/>
        <p:txBody>
          <a:bodyPr/>
          <a:lstStyle/>
          <a:p>
            <a:r>
              <a:rPr lang="en-GB" noProof="0" dirty="0"/>
              <a:t>Compare Gantt charts</a:t>
            </a:r>
          </a:p>
        </p:txBody>
      </p:sp>
      <p:sp>
        <p:nvSpPr>
          <p:cNvPr id="3" name="Text Placeholder 2">
            <a:extLst>
              <a:ext uri="{FF2B5EF4-FFF2-40B4-BE49-F238E27FC236}">
                <a16:creationId xmlns:a16="http://schemas.microsoft.com/office/drawing/2014/main" id="{D92BA7C8-8ED4-A535-EB82-ED8A45B2849C}"/>
              </a:ext>
            </a:extLst>
          </p:cNvPr>
          <p:cNvSpPr>
            <a:spLocks noGrp="1"/>
          </p:cNvSpPr>
          <p:nvPr>
            <p:ph type="body" sz="quarter" idx="12"/>
          </p:nvPr>
        </p:nvSpPr>
        <p:spPr/>
        <p:txBody>
          <a:bodyPr/>
          <a:lstStyle/>
          <a:p>
            <a:r>
              <a:rPr lang="en-GB" sz="2200" noProof="0" dirty="0"/>
              <a:t>Move into groups of four.</a:t>
            </a:r>
          </a:p>
          <a:p>
            <a:endParaRPr lang="en-GB" sz="2200" noProof="0" dirty="0"/>
          </a:p>
          <a:p>
            <a:r>
              <a:rPr lang="en-GB" sz="2200" noProof="0" dirty="0"/>
              <a:t>Each person in the group open your Gantt chart and the Gantt charts of your three group members. Split the screen so that you can see all four Gantt charts at the same time.</a:t>
            </a:r>
          </a:p>
          <a:p>
            <a:endParaRPr lang="en-GB" sz="2200" noProof="0" dirty="0"/>
          </a:p>
          <a:p>
            <a:r>
              <a:rPr lang="en-GB" sz="2200" noProof="0" dirty="0"/>
              <a:t>Discuss the Gantt charts and any similarities and differences.</a:t>
            </a:r>
          </a:p>
          <a:p>
            <a:endParaRPr lang="en-GB" sz="2200" noProof="0" dirty="0"/>
          </a:p>
          <a:p>
            <a:endParaRPr lang="en-GB" sz="2200" noProof="0" dirty="0"/>
          </a:p>
        </p:txBody>
      </p:sp>
      <p:sp>
        <p:nvSpPr>
          <p:cNvPr id="4" name="Slide Number Placeholder 3">
            <a:extLst>
              <a:ext uri="{FF2B5EF4-FFF2-40B4-BE49-F238E27FC236}">
                <a16:creationId xmlns:a16="http://schemas.microsoft.com/office/drawing/2014/main" id="{5A3B23F1-807A-29DD-A1B5-8EE280DA452D}"/>
              </a:ext>
            </a:extLst>
          </p:cNvPr>
          <p:cNvSpPr>
            <a:spLocks noGrp="1"/>
          </p:cNvSpPr>
          <p:nvPr>
            <p:ph type="sldNum" sz="quarter" idx="11"/>
          </p:nvPr>
        </p:nvSpPr>
        <p:spPr/>
        <p:txBody>
          <a:bodyPr/>
          <a:lstStyle/>
          <a:p>
            <a:fld id="{DA2C159E-F13C-4A85-9A41-E7669D3E0D70}" type="slidenum">
              <a:rPr lang="en-GB" noProof="0" smtClean="0"/>
              <a:pPr/>
              <a:t>103</a:t>
            </a:fld>
            <a:endParaRPr lang="en-GB" noProof="0" dirty="0"/>
          </a:p>
        </p:txBody>
      </p:sp>
      <p:sp>
        <p:nvSpPr>
          <p:cNvPr id="5" name="Footer Placeholder 4">
            <a:extLst>
              <a:ext uri="{FF2B5EF4-FFF2-40B4-BE49-F238E27FC236}">
                <a16:creationId xmlns:a16="http://schemas.microsoft.com/office/drawing/2014/main" id="{FD815FE6-1A46-1DB0-8452-2A8E9230B97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186251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A01E-E63E-D515-3372-4562F00504EB}"/>
              </a:ext>
            </a:extLst>
          </p:cNvPr>
          <p:cNvSpPr>
            <a:spLocks noGrp="1"/>
          </p:cNvSpPr>
          <p:nvPr>
            <p:ph type="title"/>
          </p:nvPr>
        </p:nvSpPr>
        <p:spPr/>
        <p:txBody>
          <a:bodyPr/>
          <a:lstStyle/>
          <a:p>
            <a:r>
              <a:rPr lang="en-GB" noProof="0" dirty="0"/>
              <a:t>Reasons why changes are needed</a:t>
            </a:r>
          </a:p>
        </p:txBody>
      </p:sp>
      <p:sp>
        <p:nvSpPr>
          <p:cNvPr id="3" name="Text Placeholder 2">
            <a:extLst>
              <a:ext uri="{FF2B5EF4-FFF2-40B4-BE49-F238E27FC236}">
                <a16:creationId xmlns:a16="http://schemas.microsoft.com/office/drawing/2014/main" id="{30299AD4-E6A5-5EF9-DDD6-340A55FC79F7}"/>
              </a:ext>
            </a:extLst>
          </p:cNvPr>
          <p:cNvSpPr>
            <a:spLocks noGrp="1"/>
          </p:cNvSpPr>
          <p:nvPr>
            <p:ph type="body" sz="quarter" idx="12"/>
          </p:nvPr>
        </p:nvSpPr>
        <p:spPr/>
        <p:txBody>
          <a:bodyPr/>
          <a:lstStyle/>
          <a:p>
            <a:pPr marL="342900" indent="-342900">
              <a:buFont typeface="Arial" panose="020B0604020202020204" pitchFamily="34" charset="0"/>
              <a:buChar char="•"/>
            </a:pPr>
            <a:r>
              <a:rPr lang="en-GB" sz="2200" noProof="0" dirty="0"/>
              <a:t>Resource issues: Timeline shifts happen when staff or resources are unavailable or take longer than expected.</a:t>
            </a:r>
          </a:p>
          <a:p>
            <a:pPr marL="342900" indent="-342900">
              <a:buFont typeface="Arial" panose="020B0604020202020204" pitchFamily="34" charset="0"/>
              <a:buChar char="•"/>
            </a:pPr>
            <a:endParaRPr lang="en-GB" sz="2200" noProof="0" dirty="0"/>
          </a:p>
          <a:p>
            <a:pPr marL="342900" indent="-342900">
              <a:buFont typeface="Arial" panose="020B0604020202020204" pitchFamily="34" charset="0"/>
              <a:buChar char="•"/>
            </a:pPr>
            <a:r>
              <a:rPr lang="en-GB" sz="2200" noProof="0" dirty="0"/>
              <a:t>Unforeseen problems: Unexpected issues like system faults or equipment failures can disrupt the schedule.</a:t>
            </a:r>
          </a:p>
          <a:p>
            <a:pPr marL="342900" indent="-342900">
              <a:buFont typeface="Arial" panose="020B0604020202020204" pitchFamily="34" charset="0"/>
              <a:buChar char="•"/>
            </a:pPr>
            <a:endParaRPr lang="en-GB" sz="2200" noProof="0" dirty="0"/>
          </a:p>
          <a:p>
            <a:pPr marL="342900" indent="-342900">
              <a:buFont typeface="Arial" panose="020B0604020202020204" pitchFamily="34" charset="0"/>
              <a:buChar char="•"/>
            </a:pPr>
            <a:r>
              <a:rPr lang="en-GB" sz="2200" noProof="0" dirty="0"/>
              <a:t>Changes in scope: The timeline extends when extra tasks or new requirements are added during the project.</a:t>
            </a:r>
          </a:p>
          <a:p>
            <a:pPr marL="342900" indent="-342900">
              <a:buFont typeface="Arial" panose="020B0604020202020204" pitchFamily="34" charset="0"/>
              <a:buChar char="•"/>
            </a:pPr>
            <a:endParaRPr lang="en-GB" sz="2200" noProof="0" dirty="0"/>
          </a:p>
          <a:p>
            <a:pPr marL="342900" indent="-342900">
              <a:buFont typeface="Arial" panose="020B0604020202020204" pitchFamily="34" charset="0"/>
              <a:buChar char="•"/>
            </a:pPr>
            <a:r>
              <a:rPr lang="en-GB" sz="2200" noProof="0" dirty="0"/>
              <a:t>Dependencies and knock-on effects: A delay in one task causes delays in all dependent tasks that follow.</a:t>
            </a:r>
          </a:p>
        </p:txBody>
      </p:sp>
      <p:sp>
        <p:nvSpPr>
          <p:cNvPr id="4" name="Slide Number Placeholder 3">
            <a:extLst>
              <a:ext uri="{FF2B5EF4-FFF2-40B4-BE49-F238E27FC236}">
                <a16:creationId xmlns:a16="http://schemas.microsoft.com/office/drawing/2014/main" id="{53DC1357-B947-A038-0182-4B40EE422AD0}"/>
              </a:ext>
            </a:extLst>
          </p:cNvPr>
          <p:cNvSpPr>
            <a:spLocks noGrp="1"/>
          </p:cNvSpPr>
          <p:nvPr>
            <p:ph type="sldNum" sz="quarter" idx="11"/>
          </p:nvPr>
        </p:nvSpPr>
        <p:spPr/>
        <p:txBody>
          <a:bodyPr/>
          <a:lstStyle/>
          <a:p>
            <a:fld id="{DA2C159E-F13C-4A85-9A41-E7669D3E0D70}" type="slidenum">
              <a:rPr lang="en-GB" noProof="0" smtClean="0"/>
              <a:pPr/>
              <a:t>104</a:t>
            </a:fld>
            <a:endParaRPr lang="en-GB" noProof="0" dirty="0"/>
          </a:p>
        </p:txBody>
      </p:sp>
      <p:sp>
        <p:nvSpPr>
          <p:cNvPr id="5" name="Footer Placeholder 4">
            <a:extLst>
              <a:ext uri="{FF2B5EF4-FFF2-40B4-BE49-F238E27FC236}">
                <a16:creationId xmlns:a16="http://schemas.microsoft.com/office/drawing/2014/main" id="{9E552D11-DFF5-8E17-80B9-B35DD7F8B6B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033844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DCC9-9BD8-3B39-8938-56437D316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C7C22-71A5-B67E-71BA-D34F3EE35724}"/>
              </a:ext>
            </a:extLst>
          </p:cNvPr>
          <p:cNvSpPr>
            <a:spLocks noGrp="1"/>
          </p:cNvSpPr>
          <p:nvPr>
            <p:ph type="title"/>
          </p:nvPr>
        </p:nvSpPr>
        <p:spPr/>
        <p:txBody>
          <a:bodyPr/>
          <a:lstStyle/>
          <a:p>
            <a:r>
              <a:rPr lang="en-GB" noProof="0" dirty="0"/>
              <a:t>Task – timeline shift</a:t>
            </a:r>
          </a:p>
        </p:txBody>
      </p:sp>
      <p:sp>
        <p:nvSpPr>
          <p:cNvPr id="3" name="Text Placeholder 2">
            <a:extLst>
              <a:ext uri="{FF2B5EF4-FFF2-40B4-BE49-F238E27FC236}">
                <a16:creationId xmlns:a16="http://schemas.microsoft.com/office/drawing/2014/main" id="{F80EEAC9-B435-1D6C-E89B-50C5563D52CA}"/>
              </a:ext>
            </a:extLst>
          </p:cNvPr>
          <p:cNvSpPr>
            <a:spLocks noGrp="1"/>
          </p:cNvSpPr>
          <p:nvPr>
            <p:ph type="body" sz="quarter" idx="12"/>
          </p:nvPr>
        </p:nvSpPr>
        <p:spPr>
          <a:xfrm>
            <a:off x="234000" y="986400"/>
            <a:ext cx="7799657" cy="3601574"/>
          </a:xfrm>
        </p:spPr>
        <p:txBody>
          <a:bodyPr/>
          <a:lstStyle/>
          <a:p>
            <a:pPr marL="342900" indent="-342900">
              <a:buFont typeface="Arial" panose="020B0604020202020204" pitchFamily="34" charset="0"/>
              <a:buChar char="•"/>
            </a:pPr>
            <a:r>
              <a:rPr lang="en-GB" sz="2200" noProof="0" dirty="0"/>
              <a:t>Supplier or cost changes: A 15% increase in supplier prices could delay menu finalisation while new costings are reviewed.</a:t>
            </a:r>
          </a:p>
          <a:p>
            <a:pPr marL="342900" indent="-342900">
              <a:buFont typeface="Arial" panose="020B0604020202020204" pitchFamily="34" charset="0"/>
              <a:buChar char="•"/>
            </a:pPr>
            <a:r>
              <a:rPr lang="en-GB" sz="2200" noProof="0" dirty="0"/>
              <a:t>Poor initial planning: Underestimating how long it takes to update policies, and compliance checks could push later tasks back.</a:t>
            </a:r>
          </a:p>
          <a:p>
            <a:pPr marL="342900" indent="-342900">
              <a:buFont typeface="Arial" panose="020B0604020202020204" pitchFamily="34" charset="0"/>
              <a:buChar char="•"/>
            </a:pPr>
            <a:r>
              <a:rPr lang="en-GB" sz="2200" noProof="0" dirty="0"/>
              <a:t>Equipment delays: Late delivery of equipment, such as a pizza oven or outdoor heaters, could prevent the café from being fully ready.</a:t>
            </a:r>
          </a:p>
          <a:p>
            <a:pPr marL="342900" indent="-342900">
              <a:buFont typeface="Arial" panose="020B0604020202020204" pitchFamily="34" charset="0"/>
              <a:buChar char="•"/>
            </a:pPr>
            <a:r>
              <a:rPr lang="en-GB" sz="2200" noProof="0" dirty="0"/>
              <a:t>Marketing timing issues: If marketing starts too late, the café may delay launch to build enough customer awareness.</a:t>
            </a:r>
          </a:p>
        </p:txBody>
      </p:sp>
      <p:sp>
        <p:nvSpPr>
          <p:cNvPr id="4" name="Slide Number Placeholder 3">
            <a:extLst>
              <a:ext uri="{FF2B5EF4-FFF2-40B4-BE49-F238E27FC236}">
                <a16:creationId xmlns:a16="http://schemas.microsoft.com/office/drawing/2014/main" id="{D7F2DC2E-DE10-206D-D622-15EB46556B5A}"/>
              </a:ext>
            </a:extLst>
          </p:cNvPr>
          <p:cNvSpPr>
            <a:spLocks noGrp="1"/>
          </p:cNvSpPr>
          <p:nvPr>
            <p:ph type="sldNum" sz="quarter" idx="11"/>
          </p:nvPr>
        </p:nvSpPr>
        <p:spPr/>
        <p:txBody>
          <a:bodyPr/>
          <a:lstStyle/>
          <a:p>
            <a:fld id="{DA2C159E-F13C-4A85-9A41-E7669D3E0D70}" type="slidenum">
              <a:rPr lang="en-GB" noProof="0" smtClean="0"/>
              <a:pPr/>
              <a:t>105</a:t>
            </a:fld>
            <a:endParaRPr lang="en-GB" noProof="0" dirty="0"/>
          </a:p>
        </p:txBody>
      </p:sp>
      <p:sp>
        <p:nvSpPr>
          <p:cNvPr id="5" name="Footer Placeholder 4">
            <a:extLst>
              <a:ext uri="{FF2B5EF4-FFF2-40B4-BE49-F238E27FC236}">
                <a16:creationId xmlns:a16="http://schemas.microsoft.com/office/drawing/2014/main" id="{AF32C493-3042-19D7-6A1B-0A709749DCB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67401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E0A9-FFFD-88A7-8265-CEEC485BC527}"/>
              </a:ext>
            </a:extLst>
          </p:cNvPr>
          <p:cNvSpPr>
            <a:spLocks noGrp="1"/>
          </p:cNvSpPr>
          <p:nvPr>
            <p:ph type="title"/>
          </p:nvPr>
        </p:nvSpPr>
        <p:spPr/>
        <p:txBody>
          <a:bodyPr/>
          <a:lstStyle/>
          <a:p>
            <a:r>
              <a:rPr lang="en-GB" noProof="0" dirty="0"/>
              <a:t>Group discussion</a:t>
            </a:r>
          </a:p>
        </p:txBody>
      </p:sp>
      <p:sp>
        <p:nvSpPr>
          <p:cNvPr id="3" name="Text Placeholder 2">
            <a:extLst>
              <a:ext uri="{FF2B5EF4-FFF2-40B4-BE49-F238E27FC236}">
                <a16:creationId xmlns:a16="http://schemas.microsoft.com/office/drawing/2014/main" id="{3E0A7077-53EE-2715-A46E-B619FABE4DCC}"/>
              </a:ext>
            </a:extLst>
          </p:cNvPr>
          <p:cNvSpPr>
            <a:spLocks noGrp="1"/>
          </p:cNvSpPr>
          <p:nvPr>
            <p:ph type="body" sz="quarter" idx="12"/>
          </p:nvPr>
        </p:nvSpPr>
        <p:spPr/>
        <p:txBody>
          <a:bodyPr/>
          <a:lstStyle/>
          <a:p>
            <a:r>
              <a:rPr lang="en-GB" noProof="0" dirty="0"/>
              <a:t>What is the impact of timeline shifts?</a:t>
            </a:r>
          </a:p>
          <a:p>
            <a:endParaRPr lang="en-GB" noProof="0" dirty="0"/>
          </a:p>
          <a:p>
            <a:pPr fontAlgn="base"/>
            <a:r>
              <a:rPr lang="en-GB" noProof="0" dirty="0"/>
              <a:t>Which issue is most likely to cause the biggest impact? </a:t>
            </a:r>
          </a:p>
          <a:p>
            <a:pPr fontAlgn="base"/>
            <a:endParaRPr lang="en-GB" noProof="0" dirty="0"/>
          </a:p>
          <a:p>
            <a:pPr fontAlgn="base"/>
            <a:r>
              <a:rPr lang="en-GB" noProof="0" dirty="0"/>
              <a:t>Could any delays be mitigated with contingency planning? </a:t>
            </a:r>
          </a:p>
          <a:p>
            <a:pPr fontAlgn="base"/>
            <a:endParaRPr lang="en-GB" noProof="0" dirty="0"/>
          </a:p>
          <a:p>
            <a:pPr fontAlgn="base"/>
            <a:r>
              <a:rPr lang="en-GB" noProof="0" dirty="0"/>
              <a:t>How do real businesses manage shifting timelines? </a:t>
            </a:r>
          </a:p>
          <a:p>
            <a:endParaRPr lang="en-GB" noProof="0" dirty="0"/>
          </a:p>
        </p:txBody>
      </p:sp>
      <p:sp>
        <p:nvSpPr>
          <p:cNvPr id="4" name="Slide Number Placeholder 3">
            <a:extLst>
              <a:ext uri="{FF2B5EF4-FFF2-40B4-BE49-F238E27FC236}">
                <a16:creationId xmlns:a16="http://schemas.microsoft.com/office/drawing/2014/main" id="{22A6CE80-8015-C93C-A927-13E0E1B11DAF}"/>
              </a:ext>
            </a:extLst>
          </p:cNvPr>
          <p:cNvSpPr>
            <a:spLocks noGrp="1"/>
          </p:cNvSpPr>
          <p:nvPr>
            <p:ph type="sldNum" sz="quarter" idx="11"/>
          </p:nvPr>
        </p:nvSpPr>
        <p:spPr/>
        <p:txBody>
          <a:bodyPr/>
          <a:lstStyle/>
          <a:p>
            <a:fld id="{DA2C159E-F13C-4A85-9A41-E7669D3E0D70}" type="slidenum">
              <a:rPr lang="en-GB" noProof="0" smtClean="0"/>
              <a:pPr/>
              <a:t>106</a:t>
            </a:fld>
            <a:endParaRPr lang="en-GB" noProof="0" dirty="0"/>
          </a:p>
        </p:txBody>
      </p:sp>
      <p:sp>
        <p:nvSpPr>
          <p:cNvPr id="5" name="Footer Placeholder 4">
            <a:extLst>
              <a:ext uri="{FF2B5EF4-FFF2-40B4-BE49-F238E27FC236}">
                <a16:creationId xmlns:a16="http://schemas.microsoft.com/office/drawing/2014/main" id="{A5AC9BA0-AAD5-3D51-3FD8-D04A8F286D7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978005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6BDA-5E5A-EC37-022A-FB893C8B67E6}"/>
              </a:ext>
            </a:extLst>
          </p:cNvPr>
          <p:cNvSpPr>
            <a:spLocks noGrp="1"/>
          </p:cNvSpPr>
          <p:nvPr>
            <p:ph type="title"/>
          </p:nvPr>
        </p:nvSpPr>
        <p:spPr/>
        <p:txBody>
          <a:bodyPr/>
          <a:lstStyle/>
          <a:p>
            <a:r>
              <a:rPr lang="en-GB" noProof="0" dirty="0"/>
              <a:t>Exam-style question</a:t>
            </a:r>
          </a:p>
        </p:txBody>
      </p:sp>
      <p:sp>
        <p:nvSpPr>
          <p:cNvPr id="3" name="Text Placeholder 2">
            <a:extLst>
              <a:ext uri="{FF2B5EF4-FFF2-40B4-BE49-F238E27FC236}">
                <a16:creationId xmlns:a16="http://schemas.microsoft.com/office/drawing/2014/main" id="{8ED3399E-065D-AA5B-2BEC-4E36FA41C542}"/>
              </a:ext>
            </a:extLst>
          </p:cNvPr>
          <p:cNvSpPr>
            <a:spLocks noGrp="1"/>
          </p:cNvSpPr>
          <p:nvPr>
            <p:ph type="body" sz="quarter" idx="12"/>
          </p:nvPr>
        </p:nvSpPr>
        <p:spPr/>
        <p:txBody>
          <a:bodyPr/>
          <a:lstStyle/>
          <a:p>
            <a:endParaRPr lang="en-GB" noProof="0" dirty="0"/>
          </a:p>
          <a:p>
            <a:r>
              <a:rPr lang="en-GB" noProof="0" dirty="0"/>
              <a:t>Evaluate how effective planning tools, such as Gantt charts, can help businesses manage timeline shifts during projects like the Riverside Café expansion.</a:t>
            </a:r>
          </a:p>
        </p:txBody>
      </p:sp>
      <p:sp>
        <p:nvSpPr>
          <p:cNvPr id="4" name="Slide Number Placeholder 3">
            <a:extLst>
              <a:ext uri="{FF2B5EF4-FFF2-40B4-BE49-F238E27FC236}">
                <a16:creationId xmlns:a16="http://schemas.microsoft.com/office/drawing/2014/main" id="{6B81E96A-2483-E983-9B4C-477FE549CE65}"/>
              </a:ext>
            </a:extLst>
          </p:cNvPr>
          <p:cNvSpPr>
            <a:spLocks noGrp="1"/>
          </p:cNvSpPr>
          <p:nvPr>
            <p:ph type="sldNum" sz="quarter" idx="11"/>
          </p:nvPr>
        </p:nvSpPr>
        <p:spPr/>
        <p:txBody>
          <a:bodyPr/>
          <a:lstStyle/>
          <a:p>
            <a:fld id="{DA2C159E-F13C-4A85-9A41-E7669D3E0D70}" type="slidenum">
              <a:rPr lang="en-GB" noProof="0" smtClean="0"/>
              <a:pPr/>
              <a:t>107</a:t>
            </a:fld>
            <a:endParaRPr lang="en-GB" noProof="0" dirty="0"/>
          </a:p>
        </p:txBody>
      </p:sp>
      <p:sp>
        <p:nvSpPr>
          <p:cNvPr id="5" name="Footer Placeholder 4">
            <a:extLst>
              <a:ext uri="{FF2B5EF4-FFF2-40B4-BE49-F238E27FC236}">
                <a16:creationId xmlns:a16="http://schemas.microsoft.com/office/drawing/2014/main" id="{4C25162D-4751-49E0-A511-0F2BE7597D2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769039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Planning tools – use of artificial intelligence (AI)</a:t>
            </a:r>
          </a:p>
        </p:txBody>
      </p:sp>
    </p:spTree>
    <p:extLst>
      <p:ext uri="{BB962C8B-B14F-4D97-AF65-F5344CB8AC3E}">
        <p14:creationId xmlns:p14="http://schemas.microsoft.com/office/powerpoint/2010/main" val="5362423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FA3E-A31E-B7CC-5FBA-89E739C6A1FD}"/>
              </a:ext>
            </a:extLst>
          </p:cNvPr>
          <p:cNvSpPr>
            <a:spLocks noGrp="1"/>
          </p:cNvSpPr>
          <p:nvPr>
            <p:ph type="title"/>
          </p:nvPr>
        </p:nvSpPr>
        <p:spPr/>
        <p:txBody>
          <a:bodyPr/>
          <a:lstStyle/>
          <a:p>
            <a:r>
              <a:rPr lang="en-GB" noProof="0" dirty="0"/>
              <a:t>Lesson 6 aim</a:t>
            </a:r>
          </a:p>
        </p:txBody>
      </p:sp>
      <p:sp>
        <p:nvSpPr>
          <p:cNvPr id="3" name="Text Placeholder 2">
            <a:extLst>
              <a:ext uri="{FF2B5EF4-FFF2-40B4-BE49-F238E27FC236}">
                <a16:creationId xmlns:a16="http://schemas.microsoft.com/office/drawing/2014/main" id="{6F7F2D32-747C-DE4A-68DD-E31EA86CA0F5}"/>
              </a:ext>
            </a:extLst>
          </p:cNvPr>
          <p:cNvSpPr>
            <a:spLocks noGrp="1"/>
          </p:cNvSpPr>
          <p:nvPr>
            <p:ph type="body" sz="quarter" idx="12"/>
          </p:nvPr>
        </p:nvSpPr>
        <p:spPr/>
        <p:txBody>
          <a:bodyPr/>
          <a:lstStyle/>
          <a:p>
            <a:r>
              <a:rPr lang="en-GB" noProof="0" dirty="0"/>
              <a:t>Use AI tools to support project planning.</a:t>
            </a:r>
          </a:p>
        </p:txBody>
      </p:sp>
      <p:sp>
        <p:nvSpPr>
          <p:cNvPr id="4" name="Slide Number Placeholder 3">
            <a:extLst>
              <a:ext uri="{FF2B5EF4-FFF2-40B4-BE49-F238E27FC236}">
                <a16:creationId xmlns:a16="http://schemas.microsoft.com/office/drawing/2014/main" id="{C69031EF-7F42-AE5C-1351-A05F6C98ADF6}"/>
              </a:ext>
            </a:extLst>
          </p:cNvPr>
          <p:cNvSpPr>
            <a:spLocks noGrp="1"/>
          </p:cNvSpPr>
          <p:nvPr>
            <p:ph type="sldNum" sz="quarter" idx="11"/>
          </p:nvPr>
        </p:nvSpPr>
        <p:spPr/>
        <p:txBody>
          <a:bodyPr/>
          <a:lstStyle/>
          <a:p>
            <a:fld id="{DA2C159E-F13C-4A85-9A41-E7669D3E0D70}" type="slidenum">
              <a:rPr lang="en-GB" noProof="0" smtClean="0"/>
              <a:pPr/>
              <a:t>109</a:t>
            </a:fld>
            <a:endParaRPr lang="en-GB" noProof="0" dirty="0"/>
          </a:p>
        </p:txBody>
      </p:sp>
      <p:sp>
        <p:nvSpPr>
          <p:cNvPr id="5" name="Footer Placeholder 4">
            <a:extLst>
              <a:ext uri="{FF2B5EF4-FFF2-40B4-BE49-F238E27FC236}">
                <a16:creationId xmlns:a16="http://schemas.microsoft.com/office/drawing/2014/main" id="{2BE6967A-A1D7-87BD-78E9-515B33E6FAD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0023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F722-80D1-8850-3014-4C97BD21890C}"/>
              </a:ext>
            </a:extLst>
          </p:cNvPr>
          <p:cNvSpPr>
            <a:spLocks noGrp="1"/>
          </p:cNvSpPr>
          <p:nvPr>
            <p:ph type="title"/>
          </p:nvPr>
        </p:nvSpPr>
        <p:spPr>
          <a:xfrm>
            <a:off x="232950" y="249900"/>
            <a:ext cx="8437563" cy="1097714"/>
          </a:xfrm>
        </p:spPr>
        <p:txBody>
          <a:bodyPr>
            <a:normAutofit/>
          </a:bodyPr>
          <a:lstStyle/>
          <a:p>
            <a:r>
              <a:rPr lang="en-GB" noProof="0" dirty="0"/>
              <a:t>Advantages and disadvantages of mergers</a:t>
            </a:r>
          </a:p>
        </p:txBody>
      </p:sp>
      <p:sp>
        <p:nvSpPr>
          <p:cNvPr id="3" name="Text Placeholder 2">
            <a:extLst>
              <a:ext uri="{FF2B5EF4-FFF2-40B4-BE49-F238E27FC236}">
                <a16:creationId xmlns:a16="http://schemas.microsoft.com/office/drawing/2014/main" id="{89754E9C-2A17-AF08-4183-4E4615E1D764}"/>
              </a:ext>
            </a:extLst>
          </p:cNvPr>
          <p:cNvSpPr>
            <a:spLocks noGrp="1"/>
          </p:cNvSpPr>
          <p:nvPr>
            <p:ph type="body" sz="quarter" idx="12"/>
          </p:nvPr>
        </p:nvSpPr>
        <p:spPr>
          <a:xfrm>
            <a:off x="234000" y="1491630"/>
            <a:ext cx="7667625" cy="3096344"/>
          </a:xfrm>
        </p:spPr>
        <p:txBody>
          <a:bodyPr/>
          <a:lstStyle/>
          <a:p>
            <a:r>
              <a:rPr lang="en-GB" b="1" noProof="0" dirty="0"/>
              <a:t>Advantages:</a:t>
            </a:r>
            <a:r>
              <a:rPr lang="en-GB" noProof="0" dirty="0"/>
              <a:t> </a:t>
            </a:r>
          </a:p>
          <a:p>
            <a:pPr lvl="1"/>
            <a:r>
              <a:rPr lang="en-GB" noProof="0" dirty="0"/>
              <a:t>Greater economies of scale (cost savings).</a:t>
            </a:r>
          </a:p>
          <a:p>
            <a:pPr lvl="1"/>
            <a:r>
              <a:rPr lang="en-GB" noProof="0" dirty="0"/>
              <a:t>Access to new markets and customers.</a:t>
            </a:r>
          </a:p>
          <a:p>
            <a:pPr marL="270000" lvl="2" indent="0">
              <a:buNone/>
            </a:pPr>
            <a:endParaRPr lang="en-GB" noProof="0" dirty="0"/>
          </a:p>
          <a:p>
            <a:r>
              <a:rPr lang="en-GB" b="1" noProof="0" dirty="0"/>
              <a:t>Disadvantages:</a:t>
            </a:r>
            <a:r>
              <a:rPr lang="en-GB" noProof="0" dirty="0"/>
              <a:t> </a:t>
            </a:r>
          </a:p>
          <a:p>
            <a:pPr lvl="1"/>
            <a:r>
              <a:rPr lang="en-GB" noProof="0" dirty="0"/>
              <a:t>Cultural clashes between organisations.</a:t>
            </a:r>
          </a:p>
          <a:p>
            <a:pPr lvl="1"/>
            <a:r>
              <a:rPr lang="en-GB" noProof="0" dirty="0"/>
              <a:t>Complex integration process and redundancies.</a:t>
            </a:r>
          </a:p>
          <a:p>
            <a:endParaRPr lang="en-GB" noProof="0" dirty="0"/>
          </a:p>
        </p:txBody>
      </p:sp>
      <p:sp>
        <p:nvSpPr>
          <p:cNvPr id="4" name="Slide Number Placeholder 3">
            <a:extLst>
              <a:ext uri="{FF2B5EF4-FFF2-40B4-BE49-F238E27FC236}">
                <a16:creationId xmlns:a16="http://schemas.microsoft.com/office/drawing/2014/main" id="{BA81E2E8-E3E2-C175-E102-0E719754924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11</a:t>
            </a:fld>
            <a:endParaRPr lang="en-GB" noProof="0" dirty="0"/>
          </a:p>
        </p:txBody>
      </p:sp>
      <p:sp>
        <p:nvSpPr>
          <p:cNvPr id="5" name="Footer Placeholder 4">
            <a:extLst>
              <a:ext uri="{FF2B5EF4-FFF2-40B4-BE49-F238E27FC236}">
                <a16:creationId xmlns:a16="http://schemas.microsoft.com/office/drawing/2014/main" id="{C24D592D-9330-0B92-0EAF-7CEC64C3FE3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723207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66A00-86E8-2E41-93E9-3F4B86132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82D3C-A143-C07B-FC3C-838BB907ABD3}"/>
              </a:ext>
            </a:extLst>
          </p:cNvPr>
          <p:cNvSpPr>
            <a:spLocks noGrp="1"/>
          </p:cNvSpPr>
          <p:nvPr>
            <p:ph type="title"/>
          </p:nvPr>
        </p:nvSpPr>
        <p:spPr/>
        <p:txBody>
          <a:bodyPr/>
          <a:lstStyle/>
          <a:p>
            <a:r>
              <a:rPr lang="en-GB" noProof="0" dirty="0"/>
              <a:t>Planning a focus group meeting</a:t>
            </a:r>
          </a:p>
        </p:txBody>
      </p:sp>
      <p:sp>
        <p:nvSpPr>
          <p:cNvPr id="3" name="Text Placeholder 2">
            <a:extLst>
              <a:ext uri="{FF2B5EF4-FFF2-40B4-BE49-F238E27FC236}">
                <a16:creationId xmlns:a16="http://schemas.microsoft.com/office/drawing/2014/main" id="{9506623E-B92E-EC63-8EC9-5D6AA2E9EBC5}"/>
              </a:ext>
            </a:extLst>
          </p:cNvPr>
          <p:cNvSpPr>
            <a:spLocks noGrp="1"/>
          </p:cNvSpPr>
          <p:nvPr>
            <p:ph type="body" sz="quarter" idx="12"/>
          </p:nvPr>
        </p:nvSpPr>
        <p:spPr/>
        <p:txBody>
          <a:bodyPr/>
          <a:lstStyle/>
          <a:p>
            <a:endParaRPr lang="en-GB" noProof="0" dirty="0"/>
          </a:p>
          <a:p>
            <a:r>
              <a:rPr lang="en-GB" noProof="0" dirty="0"/>
              <a:t>An event is being organised. The Human Resources manager will hold a focus group with staff to discuss their views on what is required to further improve the staff management relationships. </a:t>
            </a:r>
          </a:p>
          <a:p>
            <a:endParaRPr lang="en-GB" noProof="0" dirty="0"/>
          </a:p>
          <a:p>
            <a:r>
              <a:rPr lang="en-GB" noProof="0" dirty="0"/>
              <a:t>Work in pairs.</a:t>
            </a:r>
          </a:p>
          <a:p>
            <a:endParaRPr lang="en-GB" noProof="0" dirty="0"/>
          </a:p>
          <a:p>
            <a:r>
              <a:rPr lang="en-GB" noProof="0" dirty="0"/>
              <a:t>Create a Gantt chart for the event.  </a:t>
            </a:r>
          </a:p>
        </p:txBody>
      </p:sp>
      <p:sp>
        <p:nvSpPr>
          <p:cNvPr id="4" name="Slide Number Placeholder 3">
            <a:extLst>
              <a:ext uri="{FF2B5EF4-FFF2-40B4-BE49-F238E27FC236}">
                <a16:creationId xmlns:a16="http://schemas.microsoft.com/office/drawing/2014/main" id="{2339EFDB-4B42-800E-513A-51E19B81858E}"/>
              </a:ext>
            </a:extLst>
          </p:cNvPr>
          <p:cNvSpPr>
            <a:spLocks noGrp="1"/>
          </p:cNvSpPr>
          <p:nvPr>
            <p:ph type="sldNum" sz="quarter" idx="11"/>
          </p:nvPr>
        </p:nvSpPr>
        <p:spPr/>
        <p:txBody>
          <a:bodyPr/>
          <a:lstStyle/>
          <a:p>
            <a:fld id="{DA2C159E-F13C-4A85-9A41-E7669D3E0D70}" type="slidenum">
              <a:rPr lang="en-GB" noProof="0" smtClean="0"/>
              <a:pPr/>
              <a:t>110</a:t>
            </a:fld>
            <a:endParaRPr lang="en-GB" noProof="0" dirty="0"/>
          </a:p>
        </p:txBody>
      </p:sp>
      <p:sp>
        <p:nvSpPr>
          <p:cNvPr id="5" name="Footer Placeholder 4">
            <a:extLst>
              <a:ext uri="{FF2B5EF4-FFF2-40B4-BE49-F238E27FC236}">
                <a16:creationId xmlns:a16="http://schemas.microsoft.com/office/drawing/2014/main" id="{CEC0E5E2-87BE-DEF6-0F11-3E5E97C0874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03274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A102-B39D-3FE5-DAAC-02F0186C8758}"/>
              </a:ext>
            </a:extLst>
          </p:cNvPr>
          <p:cNvSpPr>
            <a:spLocks noGrp="1"/>
          </p:cNvSpPr>
          <p:nvPr>
            <p:ph type="title"/>
          </p:nvPr>
        </p:nvSpPr>
        <p:spPr/>
        <p:txBody>
          <a:bodyPr/>
          <a:lstStyle/>
          <a:p>
            <a:r>
              <a:rPr lang="en-GB" noProof="0" dirty="0"/>
              <a:t>Timeline shift discussion</a:t>
            </a:r>
          </a:p>
        </p:txBody>
      </p:sp>
      <p:sp>
        <p:nvSpPr>
          <p:cNvPr id="3" name="Text Placeholder 2">
            <a:extLst>
              <a:ext uri="{FF2B5EF4-FFF2-40B4-BE49-F238E27FC236}">
                <a16:creationId xmlns:a16="http://schemas.microsoft.com/office/drawing/2014/main" id="{A04A26C5-65CF-FC35-9A25-B7EF76E3BE16}"/>
              </a:ext>
            </a:extLst>
          </p:cNvPr>
          <p:cNvSpPr>
            <a:spLocks noGrp="1"/>
          </p:cNvSpPr>
          <p:nvPr>
            <p:ph type="body" sz="quarter" idx="12"/>
          </p:nvPr>
        </p:nvSpPr>
        <p:spPr/>
        <p:txBody>
          <a:bodyPr/>
          <a:lstStyle/>
          <a:p>
            <a:r>
              <a:rPr lang="en-GB" noProof="0" dirty="0"/>
              <a:t>Work in pairs.</a:t>
            </a:r>
          </a:p>
          <a:p>
            <a:endParaRPr lang="en-GB" noProof="0" dirty="0"/>
          </a:p>
          <a:p>
            <a:r>
              <a:rPr lang="en-GB" noProof="0" dirty="0"/>
              <a:t>Discuss the impact of timeline shifts on the project's final deadline.</a:t>
            </a:r>
          </a:p>
        </p:txBody>
      </p:sp>
      <p:sp>
        <p:nvSpPr>
          <p:cNvPr id="4" name="Slide Number Placeholder 3">
            <a:extLst>
              <a:ext uri="{FF2B5EF4-FFF2-40B4-BE49-F238E27FC236}">
                <a16:creationId xmlns:a16="http://schemas.microsoft.com/office/drawing/2014/main" id="{AAC564A6-D5E0-3F88-7E47-610CE2D90146}"/>
              </a:ext>
            </a:extLst>
          </p:cNvPr>
          <p:cNvSpPr>
            <a:spLocks noGrp="1"/>
          </p:cNvSpPr>
          <p:nvPr>
            <p:ph type="sldNum" sz="quarter" idx="11"/>
          </p:nvPr>
        </p:nvSpPr>
        <p:spPr/>
        <p:txBody>
          <a:bodyPr/>
          <a:lstStyle/>
          <a:p>
            <a:fld id="{DA2C159E-F13C-4A85-9A41-E7669D3E0D70}" type="slidenum">
              <a:rPr lang="en-GB" noProof="0" smtClean="0"/>
              <a:pPr/>
              <a:t>111</a:t>
            </a:fld>
            <a:endParaRPr lang="en-GB" noProof="0" dirty="0"/>
          </a:p>
        </p:txBody>
      </p:sp>
      <p:sp>
        <p:nvSpPr>
          <p:cNvPr id="5" name="Footer Placeholder 4">
            <a:extLst>
              <a:ext uri="{FF2B5EF4-FFF2-40B4-BE49-F238E27FC236}">
                <a16:creationId xmlns:a16="http://schemas.microsoft.com/office/drawing/2014/main" id="{4C1D406C-333B-7307-20B0-E8ECE4B2EEE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839424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7D03-1E15-C06A-1F0E-CD35A7D938D9}"/>
              </a:ext>
            </a:extLst>
          </p:cNvPr>
          <p:cNvSpPr>
            <a:spLocks noGrp="1"/>
          </p:cNvSpPr>
          <p:nvPr>
            <p:ph type="title"/>
          </p:nvPr>
        </p:nvSpPr>
        <p:spPr/>
        <p:txBody>
          <a:bodyPr/>
          <a:lstStyle/>
          <a:p>
            <a:r>
              <a:rPr lang="en-GB" noProof="0" dirty="0"/>
              <a:t>Completed Gantt chart</a:t>
            </a:r>
          </a:p>
        </p:txBody>
      </p:sp>
      <p:sp>
        <p:nvSpPr>
          <p:cNvPr id="3" name="Text Placeholder 2" descr="Gantt chart for staff focus group event.  Shows stages when different activities need to be planned for.&#10;">
            <a:extLst>
              <a:ext uri="{FF2B5EF4-FFF2-40B4-BE49-F238E27FC236}">
                <a16:creationId xmlns:a16="http://schemas.microsoft.com/office/drawing/2014/main" id="{16880527-30A8-6C29-38AD-EA609ADCE80F}"/>
              </a:ext>
            </a:extLst>
          </p:cNvPr>
          <p:cNvSpPr>
            <a:spLocks noGrp="1"/>
          </p:cNvSpPr>
          <p:nvPr>
            <p:ph type="body" sz="quarter" idx="12"/>
          </p:nvPr>
        </p:nvSpPr>
        <p:spPr/>
        <p:txBody>
          <a:bodyPr vert="horz" lIns="0" tIns="0" rIns="0" bIns="0" rtlCol="0" anchor="t">
            <a:noAutofit/>
          </a:bodyPr>
          <a:lstStyle/>
          <a:p>
            <a:endParaRPr lang="en-GB" noProof="0" dirty="0">
              <a:solidFill>
                <a:srgbClr val="00B0F0"/>
              </a:solidFill>
              <a:cs typeface="Arial"/>
            </a:endParaRPr>
          </a:p>
          <a:p>
            <a:endParaRPr lang="en-GB" noProof="0" dirty="0"/>
          </a:p>
        </p:txBody>
      </p:sp>
      <p:sp>
        <p:nvSpPr>
          <p:cNvPr id="4" name="Slide Number Placeholder 3">
            <a:extLst>
              <a:ext uri="{FF2B5EF4-FFF2-40B4-BE49-F238E27FC236}">
                <a16:creationId xmlns:a16="http://schemas.microsoft.com/office/drawing/2014/main" id="{56CB4C6A-E121-8DB4-19F4-EA0D9452D498}"/>
              </a:ext>
            </a:extLst>
          </p:cNvPr>
          <p:cNvSpPr>
            <a:spLocks noGrp="1"/>
          </p:cNvSpPr>
          <p:nvPr>
            <p:ph type="sldNum" sz="quarter" idx="11"/>
          </p:nvPr>
        </p:nvSpPr>
        <p:spPr/>
        <p:txBody>
          <a:bodyPr/>
          <a:lstStyle/>
          <a:p>
            <a:fld id="{DA2C159E-F13C-4A85-9A41-E7669D3E0D70}" type="slidenum">
              <a:rPr lang="en-GB" noProof="0" smtClean="0"/>
              <a:pPr/>
              <a:t>112</a:t>
            </a:fld>
            <a:endParaRPr lang="en-GB" noProof="0" dirty="0"/>
          </a:p>
        </p:txBody>
      </p:sp>
      <p:sp>
        <p:nvSpPr>
          <p:cNvPr id="5" name="Footer Placeholder 4">
            <a:extLst>
              <a:ext uri="{FF2B5EF4-FFF2-40B4-BE49-F238E27FC236}">
                <a16:creationId xmlns:a16="http://schemas.microsoft.com/office/drawing/2014/main" id="{B92038EE-8700-389E-9188-82BCFF5E06C2}"/>
              </a:ext>
            </a:extLst>
          </p:cNvPr>
          <p:cNvSpPr>
            <a:spLocks noGrp="1"/>
          </p:cNvSpPr>
          <p:nvPr>
            <p:ph type="ftr" sz="quarter" idx="10"/>
          </p:nvPr>
        </p:nvSpPr>
        <p:spPr/>
        <p:txBody>
          <a:bodyPr/>
          <a:lstStyle/>
          <a:p>
            <a:r>
              <a:rPr lang="en-GB" noProof="0" dirty="0"/>
              <a:t>Education &amp; Training Foundation</a:t>
            </a:r>
          </a:p>
        </p:txBody>
      </p:sp>
      <p:pic>
        <p:nvPicPr>
          <p:cNvPr id="10" name="Picture 9" descr="Completed Gantt chart for staff focus group event.">
            <a:extLst>
              <a:ext uri="{FF2B5EF4-FFF2-40B4-BE49-F238E27FC236}">
                <a16:creationId xmlns:a16="http://schemas.microsoft.com/office/drawing/2014/main" id="{9F66F55B-A8A1-D4CB-7426-65975C16FCB1}"/>
              </a:ext>
            </a:extLst>
          </p:cNvPr>
          <p:cNvPicPr>
            <a:picLocks noChangeAspect="1"/>
          </p:cNvPicPr>
          <p:nvPr/>
        </p:nvPicPr>
        <p:blipFill>
          <a:blip r:embed="rId3"/>
          <a:stretch>
            <a:fillRect/>
          </a:stretch>
        </p:blipFill>
        <p:spPr>
          <a:xfrm>
            <a:off x="1707084" y="843558"/>
            <a:ext cx="5729833" cy="3819889"/>
          </a:xfrm>
          <a:prstGeom prst="rect">
            <a:avLst/>
          </a:prstGeom>
        </p:spPr>
      </p:pic>
    </p:spTree>
    <p:extLst>
      <p:ext uri="{BB962C8B-B14F-4D97-AF65-F5344CB8AC3E}">
        <p14:creationId xmlns:p14="http://schemas.microsoft.com/office/powerpoint/2010/main" val="25345860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A3C6-EEE9-9C18-E2C7-86A3A49B8C39}"/>
              </a:ext>
            </a:extLst>
          </p:cNvPr>
          <p:cNvSpPr>
            <a:spLocks noGrp="1"/>
          </p:cNvSpPr>
          <p:nvPr>
            <p:ph type="title"/>
          </p:nvPr>
        </p:nvSpPr>
        <p:spPr/>
        <p:txBody>
          <a:bodyPr/>
          <a:lstStyle/>
          <a:p>
            <a:r>
              <a:rPr lang="en-GB" noProof="0" dirty="0"/>
              <a:t>AI</a:t>
            </a:r>
          </a:p>
        </p:txBody>
      </p:sp>
      <p:sp>
        <p:nvSpPr>
          <p:cNvPr id="3" name="Text Placeholder 2">
            <a:extLst>
              <a:ext uri="{FF2B5EF4-FFF2-40B4-BE49-F238E27FC236}">
                <a16:creationId xmlns:a16="http://schemas.microsoft.com/office/drawing/2014/main" id="{F2F0C806-3B77-16FB-BFF0-C82DE6C87B16}"/>
              </a:ext>
            </a:extLst>
          </p:cNvPr>
          <p:cNvSpPr>
            <a:spLocks noGrp="1"/>
          </p:cNvSpPr>
          <p:nvPr>
            <p:ph type="body" sz="quarter" idx="12"/>
          </p:nvPr>
        </p:nvSpPr>
        <p:spPr/>
        <p:txBody>
          <a:bodyPr/>
          <a:lstStyle/>
          <a:p>
            <a:r>
              <a:rPr lang="en-GB" noProof="0" dirty="0"/>
              <a:t>ChatGPT is an AI chatbot which can understand questions and give helpful, human-like answers. It can be used to help in a business setting by breaking a project into tasks and deciding on the order in which tasks should be completed.</a:t>
            </a:r>
          </a:p>
          <a:p>
            <a:endParaRPr lang="en-GB" noProof="0" dirty="0"/>
          </a:p>
          <a:p>
            <a:r>
              <a:rPr lang="en-GB" noProof="0" dirty="0"/>
              <a:t>Copilot is an AI assistant built into Microsoft apps, which is built into Word, Teams and Excel. It can be used in a business setting to help create a Gantt chart using a task list and summarising progress for managers.</a:t>
            </a:r>
          </a:p>
        </p:txBody>
      </p:sp>
      <p:sp>
        <p:nvSpPr>
          <p:cNvPr id="4" name="Slide Number Placeholder 3">
            <a:extLst>
              <a:ext uri="{FF2B5EF4-FFF2-40B4-BE49-F238E27FC236}">
                <a16:creationId xmlns:a16="http://schemas.microsoft.com/office/drawing/2014/main" id="{CD3D762E-38D5-D8D1-D765-ED22AEAA0198}"/>
              </a:ext>
            </a:extLst>
          </p:cNvPr>
          <p:cNvSpPr>
            <a:spLocks noGrp="1"/>
          </p:cNvSpPr>
          <p:nvPr>
            <p:ph type="sldNum" sz="quarter" idx="11"/>
          </p:nvPr>
        </p:nvSpPr>
        <p:spPr/>
        <p:txBody>
          <a:bodyPr/>
          <a:lstStyle/>
          <a:p>
            <a:fld id="{DA2C159E-F13C-4A85-9A41-E7669D3E0D70}" type="slidenum">
              <a:rPr lang="en-GB" noProof="0" smtClean="0"/>
              <a:pPr/>
              <a:t>113</a:t>
            </a:fld>
            <a:endParaRPr lang="en-GB" noProof="0" dirty="0"/>
          </a:p>
        </p:txBody>
      </p:sp>
      <p:sp>
        <p:nvSpPr>
          <p:cNvPr id="5" name="Footer Placeholder 4">
            <a:extLst>
              <a:ext uri="{FF2B5EF4-FFF2-40B4-BE49-F238E27FC236}">
                <a16:creationId xmlns:a16="http://schemas.microsoft.com/office/drawing/2014/main" id="{4695E6F0-F7C8-F627-88DD-CB43B792923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030402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CCC0-09FA-1EA0-F35E-A8F167E53CF6}"/>
              </a:ext>
            </a:extLst>
          </p:cNvPr>
          <p:cNvSpPr>
            <a:spLocks noGrp="1"/>
          </p:cNvSpPr>
          <p:nvPr>
            <p:ph type="title"/>
          </p:nvPr>
        </p:nvSpPr>
        <p:spPr/>
        <p:txBody>
          <a:bodyPr/>
          <a:lstStyle/>
          <a:p>
            <a:r>
              <a:rPr lang="en-GB" noProof="0" dirty="0"/>
              <a:t>AI search prompts</a:t>
            </a:r>
          </a:p>
        </p:txBody>
      </p:sp>
      <p:sp>
        <p:nvSpPr>
          <p:cNvPr id="3" name="Text Placeholder 2">
            <a:extLst>
              <a:ext uri="{FF2B5EF4-FFF2-40B4-BE49-F238E27FC236}">
                <a16:creationId xmlns:a16="http://schemas.microsoft.com/office/drawing/2014/main" id="{ECD9FCDF-FE7D-D5A5-50A6-14A192C29A35}"/>
              </a:ext>
            </a:extLst>
          </p:cNvPr>
          <p:cNvSpPr>
            <a:spLocks noGrp="1"/>
          </p:cNvSpPr>
          <p:nvPr>
            <p:ph type="body" sz="quarter" idx="12"/>
          </p:nvPr>
        </p:nvSpPr>
        <p:spPr>
          <a:xfrm>
            <a:off x="234000" y="771550"/>
            <a:ext cx="7667625" cy="3816424"/>
          </a:xfrm>
        </p:spPr>
        <p:txBody>
          <a:bodyPr/>
          <a:lstStyle/>
          <a:p>
            <a:r>
              <a:rPr lang="en-GB" noProof="0" dirty="0"/>
              <a:t>AI tools need clear and well-structured prompts. </a:t>
            </a:r>
          </a:p>
          <a:p>
            <a:endParaRPr lang="en-GB" noProof="0" dirty="0"/>
          </a:p>
          <a:p>
            <a:r>
              <a:rPr lang="en-GB" noProof="0" dirty="0"/>
              <a:t>Start by clearly explaining what you want help with.  Include some context, such as the business task or scenario you are working on.</a:t>
            </a:r>
          </a:p>
          <a:p>
            <a:endParaRPr lang="en-GB" noProof="0" dirty="0"/>
          </a:p>
          <a:p>
            <a:r>
              <a:rPr lang="en-GB" noProof="0" dirty="0"/>
              <a:t>Be specific about the output you need, e.g., an email.</a:t>
            </a:r>
          </a:p>
          <a:p>
            <a:endParaRPr lang="en-GB" noProof="0" dirty="0"/>
          </a:p>
          <a:p>
            <a:r>
              <a:rPr lang="en-GB" noProof="0" dirty="0"/>
              <a:t>Short, clear instructions work best but remember that AI is only a support tool.</a:t>
            </a:r>
          </a:p>
        </p:txBody>
      </p:sp>
      <p:sp>
        <p:nvSpPr>
          <p:cNvPr id="4" name="Slide Number Placeholder 3">
            <a:extLst>
              <a:ext uri="{FF2B5EF4-FFF2-40B4-BE49-F238E27FC236}">
                <a16:creationId xmlns:a16="http://schemas.microsoft.com/office/drawing/2014/main" id="{7070F0E8-E51F-F43A-0845-4CC819D168B0}"/>
              </a:ext>
            </a:extLst>
          </p:cNvPr>
          <p:cNvSpPr>
            <a:spLocks noGrp="1"/>
          </p:cNvSpPr>
          <p:nvPr>
            <p:ph type="sldNum" sz="quarter" idx="11"/>
          </p:nvPr>
        </p:nvSpPr>
        <p:spPr/>
        <p:txBody>
          <a:bodyPr/>
          <a:lstStyle/>
          <a:p>
            <a:fld id="{DA2C159E-F13C-4A85-9A41-E7669D3E0D70}" type="slidenum">
              <a:rPr lang="en-GB" noProof="0" smtClean="0"/>
              <a:pPr/>
              <a:t>114</a:t>
            </a:fld>
            <a:endParaRPr lang="en-GB" noProof="0" dirty="0"/>
          </a:p>
        </p:txBody>
      </p:sp>
      <p:sp>
        <p:nvSpPr>
          <p:cNvPr id="5" name="Footer Placeholder 4">
            <a:extLst>
              <a:ext uri="{FF2B5EF4-FFF2-40B4-BE49-F238E27FC236}">
                <a16:creationId xmlns:a16="http://schemas.microsoft.com/office/drawing/2014/main" id="{0EB97FD5-1058-E879-4C1F-5CFFEEA7C43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955745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6FA9-7A4D-115A-602E-6BC60A5C4445}"/>
              </a:ext>
            </a:extLst>
          </p:cNvPr>
          <p:cNvSpPr>
            <a:spLocks noGrp="1"/>
          </p:cNvSpPr>
          <p:nvPr>
            <p:ph type="title"/>
          </p:nvPr>
        </p:nvSpPr>
        <p:spPr/>
        <p:txBody>
          <a:bodyPr/>
          <a:lstStyle/>
          <a:p>
            <a:r>
              <a:rPr lang="en-GB" noProof="0" dirty="0"/>
              <a:t>AI prompts – Gantt charts</a:t>
            </a:r>
          </a:p>
        </p:txBody>
      </p:sp>
      <p:sp>
        <p:nvSpPr>
          <p:cNvPr id="3" name="Text Placeholder 2">
            <a:extLst>
              <a:ext uri="{FF2B5EF4-FFF2-40B4-BE49-F238E27FC236}">
                <a16:creationId xmlns:a16="http://schemas.microsoft.com/office/drawing/2014/main" id="{AF9165D9-3CCE-4BB6-DD80-535B6FE6EBAB}"/>
              </a:ext>
            </a:extLst>
          </p:cNvPr>
          <p:cNvSpPr>
            <a:spLocks noGrp="1"/>
          </p:cNvSpPr>
          <p:nvPr>
            <p:ph type="body" sz="quarter" idx="12"/>
          </p:nvPr>
        </p:nvSpPr>
        <p:spPr/>
        <p:txBody>
          <a:bodyPr/>
          <a:lstStyle/>
          <a:p>
            <a:r>
              <a:rPr lang="en-GB" noProof="0" dirty="0"/>
              <a:t>Prompts which could be used in relation to planning tools could include:</a:t>
            </a:r>
          </a:p>
          <a:p>
            <a:endParaRPr lang="en-GB" noProof="0" dirty="0"/>
          </a:p>
          <a:p>
            <a:pPr marL="342900" indent="-342900">
              <a:buFont typeface="Arial" panose="020B0604020202020204" pitchFamily="34" charset="0"/>
              <a:buChar char="•"/>
            </a:pPr>
            <a:r>
              <a:rPr lang="en-GB" noProof="0" dirty="0"/>
              <a:t>Create a simple Gantt chart for a small project to organise a fundraising event with tasks, durations, and dependencies.</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Help me identify the tasks needed for a social media campaign and arrange them into a Gantt chart structure.</a:t>
            </a:r>
          </a:p>
          <a:p>
            <a:endParaRPr lang="en-GB" noProof="0" dirty="0"/>
          </a:p>
          <a:p>
            <a:endParaRPr lang="en-GB" noProof="0" dirty="0"/>
          </a:p>
        </p:txBody>
      </p:sp>
      <p:sp>
        <p:nvSpPr>
          <p:cNvPr id="4" name="Slide Number Placeholder 3">
            <a:extLst>
              <a:ext uri="{FF2B5EF4-FFF2-40B4-BE49-F238E27FC236}">
                <a16:creationId xmlns:a16="http://schemas.microsoft.com/office/drawing/2014/main" id="{BC4A5742-FA1C-1834-339D-715969881AF1}"/>
              </a:ext>
            </a:extLst>
          </p:cNvPr>
          <p:cNvSpPr>
            <a:spLocks noGrp="1"/>
          </p:cNvSpPr>
          <p:nvPr>
            <p:ph type="sldNum" sz="quarter" idx="11"/>
          </p:nvPr>
        </p:nvSpPr>
        <p:spPr/>
        <p:txBody>
          <a:bodyPr/>
          <a:lstStyle/>
          <a:p>
            <a:fld id="{DA2C159E-F13C-4A85-9A41-E7669D3E0D70}" type="slidenum">
              <a:rPr lang="en-GB" noProof="0" smtClean="0"/>
              <a:pPr/>
              <a:t>115</a:t>
            </a:fld>
            <a:endParaRPr lang="en-GB" noProof="0" dirty="0"/>
          </a:p>
        </p:txBody>
      </p:sp>
      <p:sp>
        <p:nvSpPr>
          <p:cNvPr id="5" name="Footer Placeholder 4">
            <a:extLst>
              <a:ext uri="{FF2B5EF4-FFF2-40B4-BE49-F238E27FC236}">
                <a16:creationId xmlns:a16="http://schemas.microsoft.com/office/drawing/2014/main" id="{33F1297F-AC0B-C451-5BBE-0300D5F8C19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500925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3858C-EA8D-8E95-0036-A2CD9BD7A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0B7DF-8A40-0502-261E-E18EBE7EE196}"/>
              </a:ext>
            </a:extLst>
          </p:cNvPr>
          <p:cNvSpPr>
            <a:spLocks noGrp="1"/>
          </p:cNvSpPr>
          <p:nvPr>
            <p:ph type="title"/>
          </p:nvPr>
        </p:nvSpPr>
        <p:spPr/>
        <p:txBody>
          <a:bodyPr/>
          <a:lstStyle/>
          <a:p>
            <a:r>
              <a:rPr lang="en-GB" noProof="0" dirty="0"/>
              <a:t>AI prompts – SWOT</a:t>
            </a:r>
          </a:p>
        </p:txBody>
      </p:sp>
      <p:sp>
        <p:nvSpPr>
          <p:cNvPr id="3" name="Text Placeholder 2">
            <a:extLst>
              <a:ext uri="{FF2B5EF4-FFF2-40B4-BE49-F238E27FC236}">
                <a16:creationId xmlns:a16="http://schemas.microsoft.com/office/drawing/2014/main" id="{12A411F1-A196-7E49-2A89-2DF735343313}"/>
              </a:ext>
            </a:extLst>
          </p:cNvPr>
          <p:cNvSpPr>
            <a:spLocks noGrp="1"/>
          </p:cNvSpPr>
          <p:nvPr>
            <p:ph type="body" sz="quarter" idx="12"/>
          </p:nvPr>
        </p:nvSpPr>
        <p:spPr/>
        <p:txBody>
          <a:bodyPr/>
          <a:lstStyle/>
          <a:p>
            <a:r>
              <a:rPr lang="en-GB" noProof="0" dirty="0"/>
              <a:t>Prompts which could be used in relation to planning tools include:</a:t>
            </a:r>
          </a:p>
          <a:p>
            <a:endParaRPr lang="en-GB" noProof="0" dirty="0"/>
          </a:p>
          <a:p>
            <a:pPr marL="342900" indent="-342900">
              <a:buFont typeface="Arial" panose="020B0604020202020204" pitchFamily="34" charset="0"/>
              <a:buChar char="•"/>
            </a:pPr>
            <a:r>
              <a:rPr lang="en-GB" noProof="0" dirty="0"/>
              <a:t>Create a SWOT analysis for a new smoothie bar opening in a city centre.</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Give me example strengths, weaknesses, opportunities, and threats for a business offering online tutoring.</a:t>
            </a:r>
          </a:p>
          <a:p>
            <a:endParaRPr lang="en-GB" noProof="0" dirty="0"/>
          </a:p>
        </p:txBody>
      </p:sp>
      <p:sp>
        <p:nvSpPr>
          <p:cNvPr id="4" name="Slide Number Placeholder 3">
            <a:extLst>
              <a:ext uri="{FF2B5EF4-FFF2-40B4-BE49-F238E27FC236}">
                <a16:creationId xmlns:a16="http://schemas.microsoft.com/office/drawing/2014/main" id="{5B9E54D7-2E57-E28D-5CFF-FCBCD5982F70}"/>
              </a:ext>
            </a:extLst>
          </p:cNvPr>
          <p:cNvSpPr>
            <a:spLocks noGrp="1"/>
          </p:cNvSpPr>
          <p:nvPr>
            <p:ph type="sldNum" sz="quarter" idx="11"/>
          </p:nvPr>
        </p:nvSpPr>
        <p:spPr/>
        <p:txBody>
          <a:bodyPr/>
          <a:lstStyle/>
          <a:p>
            <a:fld id="{DA2C159E-F13C-4A85-9A41-E7669D3E0D70}" type="slidenum">
              <a:rPr lang="en-GB" noProof="0" smtClean="0"/>
              <a:pPr/>
              <a:t>116</a:t>
            </a:fld>
            <a:endParaRPr lang="en-GB" noProof="0" dirty="0"/>
          </a:p>
        </p:txBody>
      </p:sp>
      <p:sp>
        <p:nvSpPr>
          <p:cNvPr id="5" name="Footer Placeholder 4">
            <a:extLst>
              <a:ext uri="{FF2B5EF4-FFF2-40B4-BE49-F238E27FC236}">
                <a16:creationId xmlns:a16="http://schemas.microsoft.com/office/drawing/2014/main" id="{7EA9649F-A192-267A-97E0-3BB6AFFBB38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337900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A6A9-C25C-BB29-5310-0BD3727AA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48313-B2C3-4957-144A-25F3A50AA9C2}"/>
              </a:ext>
            </a:extLst>
          </p:cNvPr>
          <p:cNvSpPr>
            <a:spLocks noGrp="1"/>
          </p:cNvSpPr>
          <p:nvPr>
            <p:ph type="title"/>
          </p:nvPr>
        </p:nvSpPr>
        <p:spPr/>
        <p:txBody>
          <a:bodyPr/>
          <a:lstStyle/>
          <a:p>
            <a:r>
              <a:rPr lang="en-GB" noProof="0" dirty="0"/>
              <a:t>AI prompts – PESTLE</a:t>
            </a:r>
          </a:p>
        </p:txBody>
      </p:sp>
      <p:sp>
        <p:nvSpPr>
          <p:cNvPr id="3" name="Text Placeholder 2">
            <a:extLst>
              <a:ext uri="{FF2B5EF4-FFF2-40B4-BE49-F238E27FC236}">
                <a16:creationId xmlns:a16="http://schemas.microsoft.com/office/drawing/2014/main" id="{D02432AE-46A1-7667-C462-B363C90AFEB0}"/>
              </a:ext>
            </a:extLst>
          </p:cNvPr>
          <p:cNvSpPr>
            <a:spLocks noGrp="1"/>
          </p:cNvSpPr>
          <p:nvPr>
            <p:ph type="body" sz="quarter" idx="12"/>
          </p:nvPr>
        </p:nvSpPr>
        <p:spPr/>
        <p:txBody>
          <a:bodyPr/>
          <a:lstStyle/>
          <a:p>
            <a:r>
              <a:rPr lang="en-GB" noProof="0" dirty="0"/>
              <a:t>Prompts which could be used in relation to planning tools could include:</a:t>
            </a:r>
          </a:p>
          <a:p>
            <a:endParaRPr lang="en-GB" noProof="0" dirty="0"/>
          </a:p>
          <a:p>
            <a:r>
              <a:rPr lang="en-GB" noProof="0" dirty="0"/>
              <a:t>Produce a PESTLE analysis for a retailer launching an eco‑friendly product range.</a:t>
            </a:r>
          </a:p>
          <a:p>
            <a:endParaRPr lang="en-GB" noProof="0" dirty="0"/>
          </a:p>
          <a:p>
            <a:r>
              <a:rPr lang="en-GB" noProof="0" dirty="0"/>
              <a:t>Give an example of how social trends can create opportunities or threats.</a:t>
            </a:r>
          </a:p>
        </p:txBody>
      </p:sp>
      <p:sp>
        <p:nvSpPr>
          <p:cNvPr id="4" name="Slide Number Placeholder 3">
            <a:extLst>
              <a:ext uri="{FF2B5EF4-FFF2-40B4-BE49-F238E27FC236}">
                <a16:creationId xmlns:a16="http://schemas.microsoft.com/office/drawing/2014/main" id="{F4BD0406-2407-D71F-359C-A18606130B45}"/>
              </a:ext>
            </a:extLst>
          </p:cNvPr>
          <p:cNvSpPr>
            <a:spLocks noGrp="1"/>
          </p:cNvSpPr>
          <p:nvPr>
            <p:ph type="sldNum" sz="quarter" idx="11"/>
          </p:nvPr>
        </p:nvSpPr>
        <p:spPr/>
        <p:txBody>
          <a:bodyPr/>
          <a:lstStyle/>
          <a:p>
            <a:fld id="{DA2C159E-F13C-4A85-9A41-E7669D3E0D70}" type="slidenum">
              <a:rPr lang="en-GB" noProof="0" smtClean="0"/>
              <a:pPr/>
              <a:t>117</a:t>
            </a:fld>
            <a:endParaRPr lang="en-GB" noProof="0" dirty="0"/>
          </a:p>
        </p:txBody>
      </p:sp>
      <p:sp>
        <p:nvSpPr>
          <p:cNvPr id="5" name="Footer Placeholder 4">
            <a:extLst>
              <a:ext uri="{FF2B5EF4-FFF2-40B4-BE49-F238E27FC236}">
                <a16:creationId xmlns:a16="http://schemas.microsoft.com/office/drawing/2014/main" id="{2918AE8F-714C-30CE-291E-F91CD001455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579595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2665-D8DD-4C9F-DB2B-0B292E349A90}"/>
              </a:ext>
            </a:extLst>
          </p:cNvPr>
          <p:cNvSpPr>
            <a:spLocks noGrp="1"/>
          </p:cNvSpPr>
          <p:nvPr>
            <p:ph type="title"/>
          </p:nvPr>
        </p:nvSpPr>
        <p:spPr/>
        <p:txBody>
          <a:bodyPr/>
          <a:lstStyle/>
          <a:p>
            <a:r>
              <a:rPr lang="en-GB" noProof="0" dirty="0"/>
              <a:t>Project plan for Riverside Café project</a:t>
            </a:r>
          </a:p>
        </p:txBody>
      </p:sp>
      <p:sp>
        <p:nvSpPr>
          <p:cNvPr id="3" name="Text Placeholder 2">
            <a:extLst>
              <a:ext uri="{FF2B5EF4-FFF2-40B4-BE49-F238E27FC236}">
                <a16:creationId xmlns:a16="http://schemas.microsoft.com/office/drawing/2014/main" id="{E4F36105-6A42-5C9F-8F4E-427BBADC8015}"/>
              </a:ext>
            </a:extLst>
          </p:cNvPr>
          <p:cNvSpPr>
            <a:spLocks noGrp="1"/>
          </p:cNvSpPr>
          <p:nvPr>
            <p:ph type="body" sz="quarter" idx="12"/>
          </p:nvPr>
        </p:nvSpPr>
        <p:spPr/>
        <p:txBody>
          <a:bodyPr/>
          <a:lstStyle/>
          <a:p>
            <a:endParaRPr lang="en-GB" noProof="0" dirty="0"/>
          </a:p>
          <a:p>
            <a:r>
              <a:rPr lang="en-GB" noProof="0" dirty="0"/>
              <a:t>Work in groups.</a:t>
            </a:r>
          </a:p>
          <a:p>
            <a:endParaRPr lang="en-GB" noProof="0" dirty="0"/>
          </a:p>
          <a:p>
            <a:r>
              <a:rPr lang="en-GB" noProof="0" dirty="0"/>
              <a:t>Agree on which AI software you will be using (ChatGPT or Copilot).</a:t>
            </a:r>
          </a:p>
          <a:p>
            <a:endParaRPr lang="en-GB" noProof="0" dirty="0"/>
          </a:p>
          <a:p>
            <a:r>
              <a:rPr lang="en-GB" noProof="0" dirty="0"/>
              <a:t>Use the AI software to produce a project plan for the Riverside Café launch.</a:t>
            </a:r>
          </a:p>
          <a:p>
            <a:endParaRPr lang="en-GB" noProof="0" dirty="0">
              <a:solidFill>
                <a:srgbClr val="0071F8"/>
              </a:solidFill>
            </a:endParaRPr>
          </a:p>
          <a:p>
            <a:r>
              <a:rPr lang="en-GB" noProof="0" dirty="0">
                <a:solidFill>
                  <a:srgbClr val="0071F8"/>
                </a:solidFill>
              </a:rPr>
              <a:t> </a:t>
            </a:r>
          </a:p>
          <a:p>
            <a:endParaRPr lang="en-GB" noProof="0" dirty="0"/>
          </a:p>
        </p:txBody>
      </p:sp>
      <p:sp>
        <p:nvSpPr>
          <p:cNvPr id="4" name="Slide Number Placeholder 3">
            <a:extLst>
              <a:ext uri="{FF2B5EF4-FFF2-40B4-BE49-F238E27FC236}">
                <a16:creationId xmlns:a16="http://schemas.microsoft.com/office/drawing/2014/main" id="{AA694534-9333-7E9E-C95C-04F7FD3D164F}"/>
              </a:ext>
            </a:extLst>
          </p:cNvPr>
          <p:cNvSpPr>
            <a:spLocks noGrp="1"/>
          </p:cNvSpPr>
          <p:nvPr>
            <p:ph type="sldNum" sz="quarter" idx="11"/>
          </p:nvPr>
        </p:nvSpPr>
        <p:spPr/>
        <p:txBody>
          <a:bodyPr/>
          <a:lstStyle/>
          <a:p>
            <a:fld id="{DA2C159E-F13C-4A85-9A41-E7669D3E0D70}" type="slidenum">
              <a:rPr lang="en-GB" noProof="0" smtClean="0"/>
              <a:pPr/>
              <a:t>118</a:t>
            </a:fld>
            <a:endParaRPr lang="en-GB" noProof="0" dirty="0"/>
          </a:p>
        </p:txBody>
      </p:sp>
      <p:sp>
        <p:nvSpPr>
          <p:cNvPr id="5" name="Footer Placeholder 4">
            <a:extLst>
              <a:ext uri="{FF2B5EF4-FFF2-40B4-BE49-F238E27FC236}">
                <a16:creationId xmlns:a16="http://schemas.microsoft.com/office/drawing/2014/main" id="{8D755462-944C-163C-0EEB-B9671A1C00F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935059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0A69-6CB2-D4E2-A852-B6529C85D4ED}"/>
              </a:ext>
            </a:extLst>
          </p:cNvPr>
          <p:cNvSpPr>
            <a:spLocks noGrp="1"/>
          </p:cNvSpPr>
          <p:nvPr>
            <p:ph type="title"/>
          </p:nvPr>
        </p:nvSpPr>
        <p:spPr/>
        <p:txBody>
          <a:bodyPr/>
          <a:lstStyle/>
          <a:p>
            <a:r>
              <a:rPr lang="en-GB" noProof="0" dirty="0"/>
              <a:t>Share your prompts and AI plan</a:t>
            </a:r>
          </a:p>
        </p:txBody>
      </p:sp>
      <p:sp>
        <p:nvSpPr>
          <p:cNvPr id="3" name="Text Placeholder 2">
            <a:extLst>
              <a:ext uri="{FF2B5EF4-FFF2-40B4-BE49-F238E27FC236}">
                <a16:creationId xmlns:a16="http://schemas.microsoft.com/office/drawing/2014/main" id="{8CCF9EA0-59E6-4D48-581C-03DC50E9B399}"/>
              </a:ext>
            </a:extLst>
          </p:cNvPr>
          <p:cNvSpPr>
            <a:spLocks noGrp="1"/>
          </p:cNvSpPr>
          <p:nvPr>
            <p:ph type="body" sz="quarter" idx="12"/>
          </p:nvPr>
        </p:nvSpPr>
        <p:spPr/>
        <p:txBody>
          <a:bodyPr/>
          <a:lstStyle/>
          <a:p>
            <a:r>
              <a:rPr lang="en-GB" noProof="0" dirty="0"/>
              <a:t>Form a new group with people from other groups.</a:t>
            </a:r>
          </a:p>
          <a:p>
            <a:endParaRPr lang="en-GB" noProof="0" dirty="0"/>
          </a:p>
          <a:p>
            <a:r>
              <a:rPr lang="en-GB" noProof="0" dirty="0"/>
              <a:t>Share your AI project plan and the prompts you used to achieve it.</a:t>
            </a:r>
          </a:p>
          <a:p>
            <a:endParaRPr lang="en-GB" noProof="0" dirty="0"/>
          </a:p>
          <a:p>
            <a:r>
              <a:rPr lang="en-GB" noProof="0" dirty="0"/>
              <a:t>Are there any similarities and differences in outcomes and approaches?</a:t>
            </a:r>
          </a:p>
          <a:p>
            <a:endParaRPr lang="en-GB" noProof="0" dirty="0"/>
          </a:p>
          <a:p>
            <a:r>
              <a:rPr lang="en-GB" noProof="0" dirty="0"/>
              <a:t>Add these to the Collaborative wall.</a:t>
            </a:r>
          </a:p>
          <a:p>
            <a:endParaRPr lang="en-GB" noProof="0" dirty="0"/>
          </a:p>
        </p:txBody>
      </p:sp>
      <p:sp>
        <p:nvSpPr>
          <p:cNvPr id="4" name="Slide Number Placeholder 3">
            <a:extLst>
              <a:ext uri="{FF2B5EF4-FFF2-40B4-BE49-F238E27FC236}">
                <a16:creationId xmlns:a16="http://schemas.microsoft.com/office/drawing/2014/main" id="{65E45484-5776-18CE-0654-A219402373BB}"/>
              </a:ext>
            </a:extLst>
          </p:cNvPr>
          <p:cNvSpPr>
            <a:spLocks noGrp="1"/>
          </p:cNvSpPr>
          <p:nvPr>
            <p:ph type="sldNum" sz="quarter" idx="11"/>
          </p:nvPr>
        </p:nvSpPr>
        <p:spPr/>
        <p:txBody>
          <a:bodyPr/>
          <a:lstStyle/>
          <a:p>
            <a:fld id="{DA2C159E-F13C-4A85-9A41-E7669D3E0D70}" type="slidenum">
              <a:rPr lang="en-GB" noProof="0" smtClean="0"/>
              <a:pPr/>
              <a:t>119</a:t>
            </a:fld>
            <a:endParaRPr lang="en-GB" noProof="0" dirty="0"/>
          </a:p>
        </p:txBody>
      </p:sp>
      <p:sp>
        <p:nvSpPr>
          <p:cNvPr id="5" name="Footer Placeholder 4">
            <a:extLst>
              <a:ext uri="{FF2B5EF4-FFF2-40B4-BE49-F238E27FC236}">
                <a16:creationId xmlns:a16="http://schemas.microsoft.com/office/drawing/2014/main" id="{CB13CAA4-D635-EC1A-E821-692E5BEBFF3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5570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6FA5-946B-98C9-317E-AEB607D0C82B}"/>
              </a:ext>
            </a:extLst>
          </p:cNvPr>
          <p:cNvSpPr>
            <a:spLocks noGrp="1"/>
          </p:cNvSpPr>
          <p:nvPr>
            <p:ph type="title"/>
          </p:nvPr>
        </p:nvSpPr>
        <p:spPr/>
        <p:txBody>
          <a:bodyPr>
            <a:normAutofit/>
          </a:bodyPr>
          <a:lstStyle/>
          <a:p>
            <a:r>
              <a:rPr lang="en-GB" noProof="0" dirty="0"/>
              <a:t>Acquisitions</a:t>
            </a:r>
          </a:p>
        </p:txBody>
      </p:sp>
      <p:sp>
        <p:nvSpPr>
          <p:cNvPr id="3" name="Text Placeholder 2">
            <a:extLst>
              <a:ext uri="{FF2B5EF4-FFF2-40B4-BE49-F238E27FC236}">
                <a16:creationId xmlns:a16="http://schemas.microsoft.com/office/drawing/2014/main" id="{AE1E070F-8796-3170-2C33-68A310BFB088}"/>
              </a:ext>
            </a:extLst>
          </p:cNvPr>
          <p:cNvSpPr>
            <a:spLocks noGrp="1"/>
          </p:cNvSpPr>
          <p:nvPr>
            <p:ph type="body" sz="quarter" idx="12"/>
          </p:nvPr>
        </p:nvSpPr>
        <p:spPr/>
        <p:txBody>
          <a:bodyPr/>
          <a:lstStyle/>
          <a:p>
            <a:r>
              <a:rPr lang="en-GB" b="1" noProof="0" dirty="0"/>
              <a:t>Description:</a:t>
            </a:r>
            <a:r>
              <a:rPr lang="en-GB" noProof="0" dirty="0"/>
              <a:t> One company purchases another. </a:t>
            </a:r>
          </a:p>
          <a:p>
            <a:endParaRPr lang="en-GB" b="1" noProof="0" dirty="0"/>
          </a:p>
          <a:p>
            <a:r>
              <a:rPr lang="en-GB" b="1" noProof="0" dirty="0"/>
              <a:t>How it supports growth:</a:t>
            </a:r>
            <a:r>
              <a:rPr lang="en-GB" noProof="0" dirty="0"/>
              <a:t> Provides immediate access to new products, markets, and technologies.</a:t>
            </a:r>
          </a:p>
          <a:p>
            <a:endParaRPr lang="en-GB" noProof="0" dirty="0"/>
          </a:p>
        </p:txBody>
      </p:sp>
      <p:sp>
        <p:nvSpPr>
          <p:cNvPr id="4" name="Slide Number Placeholder 3">
            <a:extLst>
              <a:ext uri="{FF2B5EF4-FFF2-40B4-BE49-F238E27FC236}">
                <a16:creationId xmlns:a16="http://schemas.microsoft.com/office/drawing/2014/main" id="{43FF3393-7FBE-7604-2659-71F48AB67DD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12</a:t>
            </a:fld>
            <a:endParaRPr lang="en-GB" noProof="0" dirty="0"/>
          </a:p>
        </p:txBody>
      </p:sp>
      <p:sp>
        <p:nvSpPr>
          <p:cNvPr id="5" name="Footer Placeholder 4">
            <a:extLst>
              <a:ext uri="{FF2B5EF4-FFF2-40B4-BE49-F238E27FC236}">
                <a16:creationId xmlns:a16="http://schemas.microsoft.com/office/drawing/2014/main" id="{2201DECA-B3DE-880A-8376-DBC02D7B53A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015958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3E12-189A-729A-533E-3B2260D21B0F}"/>
              </a:ext>
            </a:extLst>
          </p:cNvPr>
          <p:cNvSpPr>
            <a:spLocks noGrp="1"/>
          </p:cNvSpPr>
          <p:nvPr>
            <p:ph type="title"/>
          </p:nvPr>
        </p:nvSpPr>
        <p:spPr/>
        <p:txBody>
          <a:bodyPr>
            <a:normAutofit/>
          </a:bodyPr>
          <a:lstStyle/>
          <a:p>
            <a:r>
              <a:rPr lang="en-GB" noProof="0" dirty="0"/>
              <a:t>Key points for project planning</a:t>
            </a:r>
          </a:p>
        </p:txBody>
      </p:sp>
      <p:sp>
        <p:nvSpPr>
          <p:cNvPr id="3" name="Text Placeholder 2">
            <a:extLst>
              <a:ext uri="{FF2B5EF4-FFF2-40B4-BE49-F238E27FC236}">
                <a16:creationId xmlns:a16="http://schemas.microsoft.com/office/drawing/2014/main" id="{61B24AC4-A12F-E587-A9C3-56F7334454DD}"/>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What are the activities?</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Is there a critical path?</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Prioritise and sequence activities.</a:t>
            </a:r>
          </a:p>
          <a:p>
            <a:endParaRPr lang="en-GB" noProof="0" dirty="0"/>
          </a:p>
          <a:p>
            <a:pPr marL="342900" indent="-342900">
              <a:buFont typeface="Arial" panose="020B0604020202020204" pitchFamily="34" charset="0"/>
              <a:buChar char="•"/>
            </a:pPr>
            <a:r>
              <a:rPr lang="en-GB" noProof="0" dirty="0"/>
              <a:t>Allocate resources (including time).</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Set monitoring points.</a:t>
            </a:r>
          </a:p>
          <a:p>
            <a:endParaRPr lang="en-GB" noProof="0" dirty="0"/>
          </a:p>
          <a:p>
            <a:endParaRPr lang="en-GB" noProof="0" dirty="0"/>
          </a:p>
        </p:txBody>
      </p:sp>
      <p:sp>
        <p:nvSpPr>
          <p:cNvPr id="4" name="Slide Number Placeholder 3">
            <a:extLst>
              <a:ext uri="{FF2B5EF4-FFF2-40B4-BE49-F238E27FC236}">
                <a16:creationId xmlns:a16="http://schemas.microsoft.com/office/drawing/2014/main" id="{F19EA496-A735-B785-496E-FC4388E1A32D}"/>
              </a:ext>
            </a:extLst>
          </p:cNvPr>
          <p:cNvSpPr>
            <a:spLocks noGrp="1"/>
          </p:cNvSpPr>
          <p:nvPr>
            <p:ph type="sldNum" sz="quarter" idx="11"/>
          </p:nvPr>
        </p:nvSpPr>
        <p:spPr/>
        <p:txBody>
          <a:bodyPr/>
          <a:lstStyle/>
          <a:p>
            <a:fld id="{DA2C159E-F13C-4A85-9A41-E7669D3E0D70}" type="slidenum">
              <a:rPr lang="en-GB" noProof="0" smtClean="0"/>
              <a:pPr/>
              <a:t>120</a:t>
            </a:fld>
            <a:endParaRPr lang="en-GB" noProof="0" dirty="0"/>
          </a:p>
        </p:txBody>
      </p:sp>
      <p:sp>
        <p:nvSpPr>
          <p:cNvPr id="5" name="Footer Placeholder 4">
            <a:extLst>
              <a:ext uri="{FF2B5EF4-FFF2-40B4-BE49-F238E27FC236}">
                <a16:creationId xmlns:a16="http://schemas.microsoft.com/office/drawing/2014/main" id="{9F462241-DFAE-1A7D-ACB9-F766303AE45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249673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AE7E-8609-83B6-8408-D8DF0BC2CF2E}"/>
              </a:ext>
            </a:extLst>
          </p:cNvPr>
          <p:cNvSpPr>
            <a:spLocks noGrp="1"/>
          </p:cNvSpPr>
          <p:nvPr>
            <p:ph type="title"/>
          </p:nvPr>
        </p:nvSpPr>
        <p:spPr/>
        <p:txBody>
          <a:bodyPr/>
          <a:lstStyle/>
          <a:p>
            <a:r>
              <a:rPr lang="en-GB" noProof="0" dirty="0"/>
              <a:t>Project methodologies</a:t>
            </a:r>
          </a:p>
        </p:txBody>
      </p:sp>
      <p:sp>
        <p:nvSpPr>
          <p:cNvPr id="3" name="Text Placeholder 2">
            <a:extLst>
              <a:ext uri="{FF2B5EF4-FFF2-40B4-BE49-F238E27FC236}">
                <a16:creationId xmlns:a16="http://schemas.microsoft.com/office/drawing/2014/main" id="{12CECBD6-E381-EC60-E9ED-9F840181A1B9}"/>
              </a:ext>
            </a:extLst>
          </p:cNvPr>
          <p:cNvSpPr>
            <a:spLocks noGrp="1"/>
          </p:cNvSpPr>
          <p:nvPr>
            <p:ph type="body" sz="quarter" idx="12"/>
          </p:nvPr>
        </p:nvSpPr>
        <p:spPr>
          <a:xfrm>
            <a:off x="234000" y="949325"/>
            <a:ext cx="8436513" cy="3638649"/>
          </a:xfrm>
        </p:spPr>
        <p:txBody>
          <a:bodyPr/>
          <a:lstStyle/>
          <a:p>
            <a:r>
              <a:rPr lang="en-GB" noProof="0" dirty="0"/>
              <a:t>What do we remember about these project management methodologies?</a:t>
            </a:r>
          </a:p>
          <a:p>
            <a:endParaRPr lang="en-GB" noProof="0" dirty="0"/>
          </a:p>
          <a:p>
            <a:pPr marL="342900" indent="-342900">
              <a:buFont typeface="Arial" panose="020B0604020202020204" pitchFamily="34" charset="0"/>
              <a:buChar char="•"/>
            </a:pPr>
            <a:r>
              <a:rPr lang="en-GB" noProof="0" dirty="0"/>
              <a:t>Six sigma.</a:t>
            </a:r>
          </a:p>
          <a:p>
            <a:pPr marL="342900" indent="-342900">
              <a:buFont typeface="Arial" panose="020B0604020202020204" pitchFamily="34" charset="0"/>
              <a:buChar char="•"/>
            </a:pPr>
            <a:r>
              <a:rPr lang="en-GB" noProof="0" dirty="0"/>
              <a:t>PRINCE.</a:t>
            </a:r>
          </a:p>
          <a:p>
            <a:pPr marL="342900" indent="-342900">
              <a:buFont typeface="Arial" panose="020B0604020202020204" pitchFamily="34" charset="0"/>
              <a:buChar char="•"/>
            </a:pPr>
            <a:r>
              <a:rPr lang="en-GB" noProof="0" dirty="0"/>
              <a:t>Agile.</a:t>
            </a:r>
          </a:p>
          <a:p>
            <a:pPr marL="342900" indent="-342900">
              <a:buFont typeface="Arial" panose="020B0604020202020204" pitchFamily="34" charset="0"/>
              <a:buChar char="•"/>
            </a:pPr>
            <a:endParaRPr lang="en-GB" noProof="0" dirty="0"/>
          </a:p>
          <a:p>
            <a:r>
              <a:rPr lang="en-GB" noProof="0" dirty="0"/>
              <a:t>Which planning tools work best with these methodologies?  Allocate a mark out of five for each. A mark of five is because it is the best, and one for the least effective.</a:t>
            </a:r>
          </a:p>
        </p:txBody>
      </p:sp>
      <p:sp>
        <p:nvSpPr>
          <p:cNvPr id="4" name="Slide Number Placeholder 3">
            <a:extLst>
              <a:ext uri="{FF2B5EF4-FFF2-40B4-BE49-F238E27FC236}">
                <a16:creationId xmlns:a16="http://schemas.microsoft.com/office/drawing/2014/main" id="{CFBD8229-5321-2E6A-BF9C-4E242F22D051}"/>
              </a:ext>
            </a:extLst>
          </p:cNvPr>
          <p:cNvSpPr>
            <a:spLocks noGrp="1"/>
          </p:cNvSpPr>
          <p:nvPr>
            <p:ph type="sldNum" sz="quarter" idx="11"/>
          </p:nvPr>
        </p:nvSpPr>
        <p:spPr/>
        <p:txBody>
          <a:bodyPr/>
          <a:lstStyle/>
          <a:p>
            <a:fld id="{DA2C159E-F13C-4A85-9A41-E7669D3E0D70}" type="slidenum">
              <a:rPr lang="en-GB" noProof="0" smtClean="0"/>
              <a:pPr/>
              <a:t>121</a:t>
            </a:fld>
            <a:endParaRPr lang="en-GB" noProof="0" dirty="0"/>
          </a:p>
        </p:txBody>
      </p:sp>
      <p:sp>
        <p:nvSpPr>
          <p:cNvPr id="5" name="Footer Placeholder 4">
            <a:extLst>
              <a:ext uri="{FF2B5EF4-FFF2-40B4-BE49-F238E27FC236}">
                <a16:creationId xmlns:a16="http://schemas.microsoft.com/office/drawing/2014/main" id="{E3CCC601-8321-DDE9-4C18-F8A497ECBF1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004381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Time management – prioritisation techniques</a:t>
            </a:r>
          </a:p>
        </p:txBody>
      </p:sp>
    </p:spTree>
    <p:extLst>
      <p:ext uri="{BB962C8B-B14F-4D97-AF65-F5344CB8AC3E}">
        <p14:creationId xmlns:p14="http://schemas.microsoft.com/office/powerpoint/2010/main" val="23423635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92C5-92C2-01A8-A8D7-8E2E0F26B5FE}"/>
              </a:ext>
            </a:extLst>
          </p:cNvPr>
          <p:cNvSpPr>
            <a:spLocks noGrp="1"/>
          </p:cNvSpPr>
          <p:nvPr>
            <p:ph type="title"/>
          </p:nvPr>
        </p:nvSpPr>
        <p:spPr/>
        <p:txBody>
          <a:bodyPr/>
          <a:lstStyle/>
          <a:p>
            <a:r>
              <a:rPr lang="en-GB" noProof="0" dirty="0"/>
              <a:t>Lesson 7 aim </a:t>
            </a:r>
          </a:p>
        </p:txBody>
      </p:sp>
      <p:sp>
        <p:nvSpPr>
          <p:cNvPr id="3" name="Text Placeholder 2">
            <a:extLst>
              <a:ext uri="{FF2B5EF4-FFF2-40B4-BE49-F238E27FC236}">
                <a16:creationId xmlns:a16="http://schemas.microsoft.com/office/drawing/2014/main" id="{FB6994C2-9F44-03FB-F66E-D8B76BEC537C}"/>
              </a:ext>
            </a:extLst>
          </p:cNvPr>
          <p:cNvSpPr>
            <a:spLocks noGrp="1"/>
          </p:cNvSpPr>
          <p:nvPr>
            <p:ph type="body" sz="quarter" idx="12"/>
          </p:nvPr>
        </p:nvSpPr>
        <p:spPr/>
        <p:txBody>
          <a:bodyPr/>
          <a:lstStyle/>
          <a:p>
            <a:r>
              <a:rPr lang="en-GB" noProof="0" dirty="0"/>
              <a:t>Be able to manage time effectively by using tools to prioritise workplace tasks based on deadlines and levels of importance.</a:t>
            </a:r>
          </a:p>
          <a:p>
            <a:endParaRPr lang="en-GB" noProof="0" dirty="0"/>
          </a:p>
        </p:txBody>
      </p:sp>
      <p:sp>
        <p:nvSpPr>
          <p:cNvPr id="4" name="Slide Number Placeholder 3">
            <a:extLst>
              <a:ext uri="{FF2B5EF4-FFF2-40B4-BE49-F238E27FC236}">
                <a16:creationId xmlns:a16="http://schemas.microsoft.com/office/drawing/2014/main" id="{DDAB3852-D3E4-6493-29F5-7DE17389C35F}"/>
              </a:ext>
            </a:extLst>
          </p:cNvPr>
          <p:cNvSpPr>
            <a:spLocks noGrp="1"/>
          </p:cNvSpPr>
          <p:nvPr>
            <p:ph type="sldNum" sz="quarter" idx="11"/>
          </p:nvPr>
        </p:nvSpPr>
        <p:spPr/>
        <p:txBody>
          <a:bodyPr/>
          <a:lstStyle/>
          <a:p>
            <a:fld id="{DA2C159E-F13C-4A85-9A41-E7669D3E0D70}" type="slidenum">
              <a:rPr lang="en-GB" noProof="0" smtClean="0"/>
              <a:pPr/>
              <a:t>123</a:t>
            </a:fld>
            <a:endParaRPr lang="en-GB" noProof="0" dirty="0"/>
          </a:p>
        </p:txBody>
      </p:sp>
      <p:sp>
        <p:nvSpPr>
          <p:cNvPr id="5" name="Footer Placeholder 4">
            <a:extLst>
              <a:ext uri="{FF2B5EF4-FFF2-40B4-BE49-F238E27FC236}">
                <a16:creationId xmlns:a16="http://schemas.microsoft.com/office/drawing/2014/main" id="{8AC290EF-6E7D-B694-DB51-1119B0BE8FC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126683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F4CB-64ED-E6FE-CE4F-BE988988A347}"/>
              </a:ext>
            </a:extLst>
          </p:cNvPr>
          <p:cNvSpPr>
            <a:spLocks noGrp="1"/>
          </p:cNvSpPr>
          <p:nvPr>
            <p:ph type="title"/>
          </p:nvPr>
        </p:nvSpPr>
        <p:spPr/>
        <p:txBody>
          <a:bodyPr/>
          <a:lstStyle/>
          <a:p>
            <a:r>
              <a:rPr lang="en-GB" noProof="0" dirty="0"/>
              <a:t>How good is your time management?</a:t>
            </a:r>
          </a:p>
        </p:txBody>
      </p:sp>
      <p:sp>
        <p:nvSpPr>
          <p:cNvPr id="3" name="Text Placeholder 2">
            <a:extLst>
              <a:ext uri="{FF2B5EF4-FFF2-40B4-BE49-F238E27FC236}">
                <a16:creationId xmlns:a16="http://schemas.microsoft.com/office/drawing/2014/main" id="{459622F0-634D-672B-C52D-03B44C46C924}"/>
              </a:ext>
            </a:extLst>
          </p:cNvPr>
          <p:cNvSpPr>
            <a:spLocks noGrp="1"/>
          </p:cNvSpPr>
          <p:nvPr>
            <p:ph type="body" sz="quarter" idx="12"/>
          </p:nvPr>
        </p:nvSpPr>
        <p:spPr/>
        <p:txBody>
          <a:bodyPr/>
          <a:lstStyle/>
          <a:p>
            <a:r>
              <a:rPr lang="en-GB" noProof="0" dirty="0"/>
              <a:t>Think about one of your Industry Placement days.</a:t>
            </a:r>
          </a:p>
          <a:p>
            <a:endParaRPr lang="en-GB" noProof="0" dirty="0"/>
          </a:p>
          <a:p>
            <a:r>
              <a:rPr lang="en-GB" noProof="0" dirty="0"/>
              <a:t>List everything you do from waking up to getting home. </a:t>
            </a:r>
          </a:p>
          <a:p>
            <a:endParaRPr lang="en-GB" noProof="0" dirty="0"/>
          </a:p>
          <a:p>
            <a:r>
              <a:rPr lang="en-GB" noProof="0" dirty="0"/>
              <a:t>Categorise them into productive and unproductive tasks. </a:t>
            </a:r>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7DCA7BF1-6EF6-7515-3D07-E4A1868D6D04}"/>
              </a:ext>
            </a:extLst>
          </p:cNvPr>
          <p:cNvSpPr>
            <a:spLocks noGrp="1"/>
          </p:cNvSpPr>
          <p:nvPr>
            <p:ph type="sldNum" sz="quarter" idx="11"/>
          </p:nvPr>
        </p:nvSpPr>
        <p:spPr/>
        <p:txBody>
          <a:bodyPr/>
          <a:lstStyle/>
          <a:p>
            <a:fld id="{DA2C159E-F13C-4A85-9A41-E7669D3E0D70}" type="slidenum">
              <a:rPr lang="en-GB" noProof="0" smtClean="0"/>
              <a:pPr/>
              <a:t>124</a:t>
            </a:fld>
            <a:endParaRPr lang="en-GB" noProof="0" dirty="0"/>
          </a:p>
        </p:txBody>
      </p:sp>
      <p:sp>
        <p:nvSpPr>
          <p:cNvPr id="5" name="Footer Placeholder 4">
            <a:extLst>
              <a:ext uri="{FF2B5EF4-FFF2-40B4-BE49-F238E27FC236}">
                <a16:creationId xmlns:a16="http://schemas.microsoft.com/office/drawing/2014/main" id="{4B5F82E7-225F-9922-5825-F8583CBC287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2057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0744-7E25-049B-7812-EA1A48D88332}"/>
              </a:ext>
            </a:extLst>
          </p:cNvPr>
          <p:cNvSpPr>
            <a:spLocks noGrp="1"/>
          </p:cNvSpPr>
          <p:nvPr>
            <p:ph type="title"/>
          </p:nvPr>
        </p:nvSpPr>
        <p:spPr/>
        <p:txBody>
          <a:bodyPr/>
          <a:lstStyle/>
          <a:p>
            <a:r>
              <a:rPr lang="en-GB" noProof="0" dirty="0"/>
              <a:t>Understanding units of time</a:t>
            </a:r>
          </a:p>
        </p:txBody>
      </p:sp>
      <p:sp>
        <p:nvSpPr>
          <p:cNvPr id="3" name="Text Placeholder 2">
            <a:extLst>
              <a:ext uri="{FF2B5EF4-FFF2-40B4-BE49-F238E27FC236}">
                <a16:creationId xmlns:a16="http://schemas.microsoft.com/office/drawing/2014/main" id="{D00D1AEE-87D1-3F4D-4EA0-DCCACE8418B2}"/>
              </a:ext>
            </a:extLst>
          </p:cNvPr>
          <p:cNvSpPr>
            <a:spLocks noGrp="1"/>
          </p:cNvSpPr>
          <p:nvPr>
            <p:ph type="body" sz="quarter" idx="12"/>
          </p:nvPr>
        </p:nvSpPr>
        <p:spPr/>
        <p:txBody>
          <a:bodyPr/>
          <a:lstStyle/>
          <a:p>
            <a:r>
              <a:rPr lang="en-GB" noProof="0" dirty="0"/>
              <a:t>60 seconds = 1 minute.</a:t>
            </a:r>
          </a:p>
          <a:p>
            <a:endParaRPr lang="en-GB" noProof="0" dirty="0"/>
          </a:p>
          <a:p>
            <a:r>
              <a:rPr lang="en-GB" noProof="0" dirty="0"/>
              <a:t>60 minutes = 1 hour.</a:t>
            </a:r>
          </a:p>
          <a:p>
            <a:endParaRPr lang="en-GB" noProof="0" dirty="0"/>
          </a:p>
          <a:p>
            <a:r>
              <a:rPr lang="en-GB" noProof="0" dirty="0"/>
              <a:t>Method to calculate elapsed time (duration):</a:t>
            </a:r>
            <a:br>
              <a:rPr lang="en-GB" noProof="0" dirty="0"/>
            </a:br>
            <a:r>
              <a:rPr lang="en-GB" noProof="0" dirty="0"/>
              <a:t>Subtract the start time from the end time.</a:t>
            </a:r>
            <a:br>
              <a:rPr lang="en-GB" noProof="0" dirty="0"/>
            </a:br>
            <a:r>
              <a:rPr lang="en-GB" noProof="0" dirty="0"/>
              <a:t>Example with minutes: 10.15 to 11.10. First, count to the next hour (11</a:t>
            </a:r>
            <a:r>
              <a:rPr lang="en-GB" dirty="0"/>
              <a:t>.</a:t>
            </a:r>
            <a:r>
              <a:rPr lang="en-GB" noProof="0" dirty="0"/>
              <a:t>00 = 45 mins), then add the remaining minutes (10 mins) for a total of 55 minutes.</a:t>
            </a:r>
          </a:p>
          <a:p>
            <a:endParaRPr lang="en-GB" noProof="0" dirty="0"/>
          </a:p>
        </p:txBody>
      </p:sp>
      <p:sp>
        <p:nvSpPr>
          <p:cNvPr id="4" name="Slide Number Placeholder 3">
            <a:extLst>
              <a:ext uri="{FF2B5EF4-FFF2-40B4-BE49-F238E27FC236}">
                <a16:creationId xmlns:a16="http://schemas.microsoft.com/office/drawing/2014/main" id="{93C1BB1B-570C-749C-DF6F-53AEE6AC86FA}"/>
              </a:ext>
            </a:extLst>
          </p:cNvPr>
          <p:cNvSpPr>
            <a:spLocks noGrp="1"/>
          </p:cNvSpPr>
          <p:nvPr>
            <p:ph type="sldNum" sz="quarter" idx="11"/>
          </p:nvPr>
        </p:nvSpPr>
        <p:spPr/>
        <p:txBody>
          <a:bodyPr/>
          <a:lstStyle/>
          <a:p>
            <a:fld id="{DA2C159E-F13C-4A85-9A41-E7669D3E0D70}" type="slidenum">
              <a:rPr lang="en-GB" noProof="0" smtClean="0"/>
              <a:pPr/>
              <a:t>125</a:t>
            </a:fld>
            <a:endParaRPr lang="en-GB" noProof="0" dirty="0"/>
          </a:p>
        </p:txBody>
      </p:sp>
      <p:sp>
        <p:nvSpPr>
          <p:cNvPr id="5" name="Footer Placeholder 4">
            <a:extLst>
              <a:ext uri="{FF2B5EF4-FFF2-40B4-BE49-F238E27FC236}">
                <a16:creationId xmlns:a16="http://schemas.microsoft.com/office/drawing/2014/main" id="{41076E81-5CB4-5E12-9A6E-FE7A0CDBE04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381711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501C0-1585-9105-6207-943212EDB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2CEC-4F17-4007-3E4E-87C2429D7F62}"/>
              </a:ext>
            </a:extLst>
          </p:cNvPr>
          <p:cNvSpPr>
            <a:spLocks noGrp="1"/>
          </p:cNvSpPr>
          <p:nvPr>
            <p:ph type="title"/>
          </p:nvPr>
        </p:nvSpPr>
        <p:spPr/>
        <p:txBody>
          <a:bodyPr/>
          <a:lstStyle/>
          <a:p>
            <a:r>
              <a:rPr lang="en-GB" noProof="0" dirty="0"/>
              <a:t>Calculating ratio</a:t>
            </a:r>
          </a:p>
        </p:txBody>
      </p:sp>
      <p:sp>
        <p:nvSpPr>
          <p:cNvPr id="3" name="Text Placeholder 2">
            <a:extLst>
              <a:ext uri="{FF2B5EF4-FFF2-40B4-BE49-F238E27FC236}">
                <a16:creationId xmlns:a16="http://schemas.microsoft.com/office/drawing/2014/main" id="{4F74EFCC-AA28-05F0-74D0-EDC6497D6D24}"/>
              </a:ext>
            </a:extLst>
          </p:cNvPr>
          <p:cNvSpPr>
            <a:spLocks noGrp="1"/>
          </p:cNvSpPr>
          <p:nvPr>
            <p:ph type="body" sz="quarter" idx="12"/>
          </p:nvPr>
        </p:nvSpPr>
        <p:spPr>
          <a:xfrm>
            <a:off x="234000" y="733778"/>
            <a:ext cx="8537467" cy="3854196"/>
          </a:xfrm>
        </p:spPr>
        <p:txBody>
          <a:bodyPr/>
          <a:lstStyle/>
          <a:p>
            <a:r>
              <a:rPr lang="en-GB" noProof="0" dirty="0"/>
              <a:t>A ratio compares two numbers to show how they relate.</a:t>
            </a:r>
          </a:p>
          <a:p>
            <a:endParaRPr lang="en-GB" noProof="0" dirty="0"/>
          </a:p>
          <a:p>
            <a:pPr fontAlgn="t"/>
            <a:r>
              <a:rPr lang="en-GB" noProof="0" dirty="0"/>
              <a:t>Identify the two (or more) quantities. Decide what values you are comparing. </a:t>
            </a:r>
            <a:r>
              <a:rPr lang="en-GB" i="1" noProof="0" dirty="0"/>
              <a:t>Example: 8 apples and 4 oranges.</a:t>
            </a:r>
          </a:p>
          <a:p>
            <a:pPr fontAlgn="t"/>
            <a:endParaRPr lang="en-GB" noProof="0" dirty="0"/>
          </a:p>
          <a:p>
            <a:pPr fontAlgn="t"/>
            <a:r>
              <a:rPr lang="en-GB" noProof="0" dirty="0"/>
              <a:t>Write the ratio using a colon (:). Put the values in order. </a:t>
            </a:r>
            <a:r>
              <a:rPr lang="en-GB" i="1" noProof="0" dirty="0"/>
              <a:t>8:4.</a:t>
            </a:r>
          </a:p>
          <a:p>
            <a:pPr fontAlgn="t"/>
            <a:endParaRPr lang="en-GB" noProof="0" dirty="0"/>
          </a:p>
          <a:p>
            <a:pPr fontAlgn="t"/>
            <a:r>
              <a:rPr lang="en-GB" noProof="0" dirty="0"/>
              <a:t>Simplify the ratio (if needed). Divide both parts by the highest common factor (HCF). </a:t>
            </a:r>
            <a:r>
              <a:rPr lang="en-GB" i="1" noProof="0" dirty="0"/>
              <a:t>8:4 → divide by 4 → 2 : 1.</a:t>
            </a:r>
          </a:p>
          <a:p>
            <a:pPr fontAlgn="t"/>
            <a:endParaRPr lang="en-GB" noProof="0" dirty="0"/>
          </a:p>
          <a:p>
            <a:pPr fontAlgn="t"/>
            <a:r>
              <a:rPr lang="en-GB" noProof="0" dirty="0"/>
              <a:t>State the ratio clearly.  Write your final answer. </a:t>
            </a:r>
            <a:r>
              <a:rPr lang="en-GB" i="1" noProof="0" dirty="0"/>
              <a:t>2:1.</a:t>
            </a:r>
            <a:endParaRPr lang="en-GB" noProof="0" dirty="0"/>
          </a:p>
          <a:p>
            <a:endParaRPr lang="en-GB" sz="2000" noProof="0" dirty="0"/>
          </a:p>
          <a:p>
            <a:endParaRPr lang="en-GB" sz="2000" noProof="0" dirty="0"/>
          </a:p>
        </p:txBody>
      </p:sp>
      <p:sp>
        <p:nvSpPr>
          <p:cNvPr id="4" name="Slide Number Placeholder 3">
            <a:extLst>
              <a:ext uri="{FF2B5EF4-FFF2-40B4-BE49-F238E27FC236}">
                <a16:creationId xmlns:a16="http://schemas.microsoft.com/office/drawing/2014/main" id="{CF890E5F-309A-D245-FFC1-1824E4407FD2}"/>
              </a:ext>
            </a:extLst>
          </p:cNvPr>
          <p:cNvSpPr>
            <a:spLocks noGrp="1"/>
          </p:cNvSpPr>
          <p:nvPr>
            <p:ph type="sldNum" sz="quarter" idx="11"/>
          </p:nvPr>
        </p:nvSpPr>
        <p:spPr/>
        <p:txBody>
          <a:bodyPr/>
          <a:lstStyle/>
          <a:p>
            <a:fld id="{DA2C159E-F13C-4A85-9A41-E7669D3E0D70}" type="slidenum">
              <a:rPr lang="en-GB" noProof="0" smtClean="0"/>
              <a:pPr/>
              <a:t>126</a:t>
            </a:fld>
            <a:endParaRPr lang="en-GB" noProof="0" dirty="0"/>
          </a:p>
        </p:txBody>
      </p:sp>
      <p:sp>
        <p:nvSpPr>
          <p:cNvPr id="5" name="Footer Placeholder 4">
            <a:extLst>
              <a:ext uri="{FF2B5EF4-FFF2-40B4-BE49-F238E27FC236}">
                <a16:creationId xmlns:a16="http://schemas.microsoft.com/office/drawing/2014/main" id="{6B61D8D4-1298-C0A6-F4E8-0A643CBADDC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455703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15B3-C257-C16C-C1C9-D263F851BF0E}"/>
              </a:ext>
            </a:extLst>
          </p:cNvPr>
          <p:cNvSpPr>
            <a:spLocks noGrp="1"/>
          </p:cNvSpPr>
          <p:nvPr>
            <p:ph type="title"/>
          </p:nvPr>
        </p:nvSpPr>
        <p:spPr/>
        <p:txBody>
          <a:bodyPr>
            <a:normAutofit/>
          </a:bodyPr>
          <a:lstStyle/>
          <a:p>
            <a:r>
              <a:rPr lang="en-GB" noProof="0" dirty="0"/>
              <a:t>What ratio were you productive?</a:t>
            </a:r>
          </a:p>
        </p:txBody>
      </p:sp>
      <p:sp>
        <p:nvSpPr>
          <p:cNvPr id="3" name="Text Placeholder 2">
            <a:extLst>
              <a:ext uri="{FF2B5EF4-FFF2-40B4-BE49-F238E27FC236}">
                <a16:creationId xmlns:a16="http://schemas.microsoft.com/office/drawing/2014/main" id="{64068CE0-74B6-93F2-43AB-3E4B85A2050F}"/>
              </a:ext>
            </a:extLst>
          </p:cNvPr>
          <p:cNvSpPr>
            <a:spLocks noGrp="1"/>
          </p:cNvSpPr>
          <p:nvPr>
            <p:ph type="body" sz="quarter" idx="12"/>
          </p:nvPr>
        </p:nvSpPr>
        <p:spPr/>
        <p:txBody>
          <a:bodyPr/>
          <a:lstStyle/>
          <a:p>
            <a:r>
              <a:rPr lang="en-GB" noProof="0" dirty="0"/>
              <a:t>Calculate the ratio of your productive : unproductive tasks.</a:t>
            </a:r>
          </a:p>
          <a:p>
            <a:endParaRPr lang="en-GB" noProof="0" dirty="0"/>
          </a:p>
          <a:p>
            <a:r>
              <a:rPr lang="en-GB" noProof="0" dirty="0"/>
              <a:t>Enter the ratio in the Collaborative wall.</a:t>
            </a:r>
          </a:p>
          <a:p>
            <a:endParaRPr lang="en-GB" noProof="0" dirty="0"/>
          </a:p>
        </p:txBody>
      </p:sp>
      <p:sp>
        <p:nvSpPr>
          <p:cNvPr id="4" name="Slide Number Placeholder 3">
            <a:extLst>
              <a:ext uri="{FF2B5EF4-FFF2-40B4-BE49-F238E27FC236}">
                <a16:creationId xmlns:a16="http://schemas.microsoft.com/office/drawing/2014/main" id="{ACEECCA2-CFC9-A756-5B62-F6A87D096226}"/>
              </a:ext>
            </a:extLst>
          </p:cNvPr>
          <p:cNvSpPr>
            <a:spLocks noGrp="1"/>
          </p:cNvSpPr>
          <p:nvPr>
            <p:ph type="sldNum" sz="quarter" idx="11"/>
          </p:nvPr>
        </p:nvSpPr>
        <p:spPr/>
        <p:txBody>
          <a:bodyPr/>
          <a:lstStyle/>
          <a:p>
            <a:fld id="{DA2C159E-F13C-4A85-9A41-E7669D3E0D70}" type="slidenum">
              <a:rPr lang="en-GB" noProof="0" smtClean="0"/>
              <a:pPr/>
              <a:t>127</a:t>
            </a:fld>
            <a:endParaRPr lang="en-GB" noProof="0" dirty="0"/>
          </a:p>
        </p:txBody>
      </p:sp>
      <p:sp>
        <p:nvSpPr>
          <p:cNvPr id="5" name="Footer Placeholder 4">
            <a:extLst>
              <a:ext uri="{FF2B5EF4-FFF2-40B4-BE49-F238E27FC236}">
                <a16:creationId xmlns:a16="http://schemas.microsoft.com/office/drawing/2014/main" id="{CC95748C-60EB-8FBB-17FB-69775CB1228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666080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E86E-CF44-A8E3-869F-B9B3723C8C9D}"/>
              </a:ext>
            </a:extLst>
          </p:cNvPr>
          <p:cNvSpPr>
            <a:spLocks noGrp="1"/>
          </p:cNvSpPr>
          <p:nvPr>
            <p:ph type="title"/>
          </p:nvPr>
        </p:nvSpPr>
        <p:spPr/>
        <p:txBody>
          <a:bodyPr>
            <a:normAutofit/>
          </a:bodyPr>
          <a:lstStyle/>
          <a:p>
            <a:r>
              <a:rPr lang="en-GB" noProof="0" dirty="0"/>
              <a:t>Common reasons for time wasting</a:t>
            </a:r>
          </a:p>
        </p:txBody>
      </p:sp>
      <p:sp>
        <p:nvSpPr>
          <p:cNvPr id="3" name="Text Placeholder 2">
            <a:extLst>
              <a:ext uri="{FF2B5EF4-FFF2-40B4-BE49-F238E27FC236}">
                <a16:creationId xmlns:a16="http://schemas.microsoft.com/office/drawing/2014/main" id="{9789343F-AD54-CBC7-D377-BBD58B2B4752}"/>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Procrastination.</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Poor prioritisation.</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Distractions (social media, mobile phones).</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Lack of planning.</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Overcommitting.</a:t>
            </a:r>
          </a:p>
        </p:txBody>
      </p:sp>
      <p:sp>
        <p:nvSpPr>
          <p:cNvPr id="4" name="Slide Number Placeholder 3">
            <a:extLst>
              <a:ext uri="{FF2B5EF4-FFF2-40B4-BE49-F238E27FC236}">
                <a16:creationId xmlns:a16="http://schemas.microsoft.com/office/drawing/2014/main" id="{8ECBD5E2-876E-3D08-ADCA-E9BD77719F66}"/>
              </a:ext>
            </a:extLst>
          </p:cNvPr>
          <p:cNvSpPr>
            <a:spLocks noGrp="1"/>
          </p:cNvSpPr>
          <p:nvPr>
            <p:ph type="sldNum" sz="quarter" idx="11"/>
          </p:nvPr>
        </p:nvSpPr>
        <p:spPr/>
        <p:txBody>
          <a:bodyPr/>
          <a:lstStyle/>
          <a:p>
            <a:fld id="{DA2C159E-F13C-4A85-9A41-E7669D3E0D70}" type="slidenum">
              <a:rPr lang="en-GB" noProof="0" smtClean="0"/>
              <a:pPr/>
              <a:t>128</a:t>
            </a:fld>
            <a:endParaRPr lang="en-GB" noProof="0" dirty="0"/>
          </a:p>
        </p:txBody>
      </p:sp>
      <p:sp>
        <p:nvSpPr>
          <p:cNvPr id="5" name="Footer Placeholder 4">
            <a:extLst>
              <a:ext uri="{FF2B5EF4-FFF2-40B4-BE49-F238E27FC236}">
                <a16:creationId xmlns:a16="http://schemas.microsoft.com/office/drawing/2014/main" id="{74E37736-1817-BBC4-9BEB-F7F9476EEEC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728816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B2A02-3FFA-413E-CB19-D7B0FB9E9E29}"/>
              </a:ext>
            </a:extLst>
          </p:cNvPr>
          <p:cNvSpPr>
            <a:spLocks noGrp="1"/>
          </p:cNvSpPr>
          <p:nvPr>
            <p:ph type="title"/>
          </p:nvPr>
        </p:nvSpPr>
        <p:spPr>
          <a:xfrm>
            <a:off x="232950" y="249900"/>
            <a:ext cx="8437563" cy="765239"/>
          </a:xfrm>
        </p:spPr>
        <p:txBody>
          <a:bodyPr>
            <a:normAutofit fontScale="90000"/>
          </a:bodyPr>
          <a:lstStyle/>
          <a:p>
            <a:r>
              <a:rPr lang="en-GB" noProof="0" dirty="0"/>
              <a:t>Pomodoro technique (</a:t>
            </a:r>
            <a:r>
              <a:rPr lang="en-GB" sz="2200" noProof="0" dirty="0"/>
              <a:t>Ask for a transcript, headphones or the weblink if you prefer)</a:t>
            </a:r>
          </a:p>
        </p:txBody>
      </p:sp>
      <p:sp>
        <p:nvSpPr>
          <p:cNvPr id="4" name="Slide Number Placeholder 3">
            <a:extLst>
              <a:ext uri="{FF2B5EF4-FFF2-40B4-BE49-F238E27FC236}">
                <a16:creationId xmlns:a16="http://schemas.microsoft.com/office/drawing/2014/main" id="{F7FA796A-E7CF-19CD-78D5-2005284C4A45}"/>
              </a:ext>
            </a:extLst>
          </p:cNvPr>
          <p:cNvSpPr>
            <a:spLocks noGrp="1"/>
          </p:cNvSpPr>
          <p:nvPr>
            <p:ph type="sldNum" sz="quarter" idx="11"/>
          </p:nvPr>
        </p:nvSpPr>
        <p:spPr/>
        <p:txBody>
          <a:bodyPr/>
          <a:lstStyle/>
          <a:p>
            <a:fld id="{DA2C159E-F13C-4A85-9A41-E7669D3E0D70}" type="slidenum">
              <a:rPr lang="en-GB" noProof="0" smtClean="0"/>
              <a:pPr/>
              <a:t>129</a:t>
            </a:fld>
            <a:endParaRPr lang="en-GB" noProof="0" dirty="0"/>
          </a:p>
        </p:txBody>
      </p:sp>
      <p:sp>
        <p:nvSpPr>
          <p:cNvPr id="5" name="Footer Placeholder 4">
            <a:extLst>
              <a:ext uri="{FF2B5EF4-FFF2-40B4-BE49-F238E27FC236}">
                <a16:creationId xmlns:a16="http://schemas.microsoft.com/office/drawing/2014/main" id="{CD026925-E23B-2C38-F23C-25D7FA432003}"/>
              </a:ext>
            </a:extLst>
          </p:cNvPr>
          <p:cNvSpPr>
            <a:spLocks noGrp="1"/>
          </p:cNvSpPr>
          <p:nvPr>
            <p:ph type="ftr" sz="quarter" idx="10"/>
          </p:nvPr>
        </p:nvSpPr>
        <p:spPr/>
        <p:txBody>
          <a:bodyPr/>
          <a:lstStyle/>
          <a:p>
            <a:r>
              <a:rPr lang="en-GB" noProof="0" dirty="0"/>
              <a:t>Education &amp; Training Foundation</a:t>
            </a:r>
          </a:p>
        </p:txBody>
      </p:sp>
      <p:pic>
        <p:nvPicPr>
          <p:cNvPr id="6" name="Online Media 5" title="POMODORO TECHNIQUE - My Favorite Tool to Improve Studying and Productivity">
            <a:hlinkClick r:id="" action="ppaction://media"/>
            <a:extLst>
              <a:ext uri="{FF2B5EF4-FFF2-40B4-BE49-F238E27FC236}">
                <a16:creationId xmlns:a16="http://schemas.microsoft.com/office/drawing/2014/main" id="{D18B8AC6-0416-7373-15F6-E0CD3D6ABD23}"/>
              </a:ext>
            </a:extLst>
          </p:cNvPr>
          <p:cNvPicPr>
            <a:picLocks noRot="1" noChangeAspect="1"/>
          </p:cNvPicPr>
          <p:nvPr>
            <a:videoFile r:link="rId1"/>
          </p:nvPr>
        </p:nvPicPr>
        <p:blipFill>
          <a:blip r:embed="rId4"/>
          <a:stretch>
            <a:fillRect/>
          </a:stretch>
        </p:blipFill>
        <p:spPr>
          <a:xfrm>
            <a:off x="1985364" y="1223910"/>
            <a:ext cx="6495579" cy="3669690"/>
          </a:xfrm>
          <a:prstGeom prst="rect">
            <a:avLst/>
          </a:prstGeom>
        </p:spPr>
      </p:pic>
    </p:spTree>
    <p:extLst>
      <p:ext uri="{BB962C8B-B14F-4D97-AF65-F5344CB8AC3E}">
        <p14:creationId xmlns:p14="http://schemas.microsoft.com/office/powerpoint/2010/main" val="31419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650C-0B7B-DE32-81ED-0C70FC77DCCF}"/>
              </a:ext>
            </a:extLst>
          </p:cNvPr>
          <p:cNvSpPr>
            <a:spLocks noGrp="1"/>
          </p:cNvSpPr>
          <p:nvPr>
            <p:ph type="title"/>
          </p:nvPr>
        </p:nvSpPr>
        <p:spPr>
          <a:xfrm>
            <a:off x="232950" y="249900"/>
            <a:ext cx="8437563" cy="1601770"/>
          </a:xfrm>
        </p:spPr>
        <p:txBody>
          <a:bodyPr>
            <a:normAutofit/>
          </a:bodyPr>
          <a:lstStyle/>
          <a:p>
            <a:r>
              <a:rPr lang="en-GB" noProof="0" dirty="0"/>
              <a:t>Advantages and disadvantages of acquisitions</a:t>
            </a:r>
          </a:p>
        </p:txBody>
      </p:sp>
      <p:sp>
        <p:nvSpPr>
          <p:cNvPr id="3" name="Text Placeholder 2">
            <a:extLst>
              <a:ext uri="{FF2B5EF4-FFF2-40B4-BE49-F238E27FC236}">
                <a16:creationId xmlns:a16="http://schemas.microsoft.com/office/drawing/2014/main" id="{88804FA5-5438-8337-92D3-4C8D68F31F4D}"/>
              </a:ext>
            </a:extLst>
          </p:cNvPr>
          <p:cNvSpPr>
            <a:spLocks noGrp="1"/>
          </p:cNvSpPr>
          <p:nvPr>
            <p:ph type="body" sz="quarter" idx="12"/>
          </p:nvPr>
        </p:nvSpPr>
        <p:spPr>
          <a:xfrm>
            <a:off x="276463" y="1489089"/>
            <a:ext cx="8010408" cy="3278174"/>
          </a:xfrm>
        </p:spPr>
        <p:txBody>
          <a:bodyPr/>
          <a:lstStyle/>
          <a:p>
            <a:r>
              <a:rPr lang="en-GB" b="1" noProof="0" dirty="0"/>
              <a:t>Advantages:</a:t>
            </a:r>
            <a:endParaRPr lang="en-GB" noProof="0" dirty="0"/>
          </a:p>
          <a:p>
            <a:pPr marL="342900" indent="-342900">
              <a:buFont typeface="Arial" panose="020B0604020202020204" pitchFamily="34" charset="0"/>
              <a:buChar char="•"/>
            </a:pPr>
            <a:r>
              <a:rPr lang="en-GB" noProof="0" dirty="0"/>
              <a:t>Rapid expansion into new sectors.</a:t>
            </a:r>
          </a:p>
          <a:p>
            <a:pPr marL="342900" indent="-342900">
              <a:buFont typeface="Arial" panose="020B0604020202020204" pitchFamily="34" charset="0"/>
              <a:buChar char="•"/>
            </a:pPr>
            <a:r>
              <a:rPr lang="en-GB" noProof="0" dirty="0"/>
              <a:t>Instant increase in customer base and revenue streams.</a:t>
            </a:r>
          </a:p>
          <a:p>
            <a:pPr marL="342900" indent="-342900">
              <a:buFont typeface="Arial" panose="020B0604020202020204" pitchFamily="34" charset="0"/>
              <a:buChar char="•"/>
            </a:pPr>
            <a:endParaRPr lang="en-GB" noProof="0" dirty="0"/>
          </a:p>
          <a:p>
            <a:r>
              <a:rPr lang="en-GB" b="1" noProof="0" dirty="0"/>
              <a:t>Disadvantages:</a:t>
            </a:r>
            <a:endParaRPr lang="en-GB" noProof="0" dirty="0"/>
          </a:p>
          <a:p>
            <a:pPr marL="342900" indent="-342900">
              <a:buFont typeface="Arial" panose="020B0604020202020204" pitchFamily="34" charset="0"/>
              <a:buChar char="•"/>
            </a:pPr>
            <a:r>
              <a:rPr lang="en-GB" noProof="0" dirty="0"/>
              <a:t>High financial cost and risk.</a:t>
            </a:r>
          </a:p>
          <a:p>
            <a:pPr marL="342900" indent="-342900">
              <a:buFont typeface="Arial" panose="020B0604020202020204" pitchFamily="34" charset="0"/>
              <a:buChar char="•"/>
            </a:pPr>
            <a:r>
              <a:rPr lang="en-GB" noProof="0" dirty="0"/>
              <a:t>Possible resistance from the acquired company’s employees.</a:t>
            </a:r>
          </a:p>
        </p:txBody>
      </p:sp>
      <p:sp>
        <p:nvSpPr>
          <p:cNvPr id="4" name="Slide Number Placeholder 3">
            <a:extLst>
              <a:ext uri="{FF2B5EF4-FFF2-40B4-BE49-F238E27FC236}">
                <a16:creationId xmlns:a16="http://schemas.microsoft.com/office/drawing/2014/main" id="{E8928016-4CBD-C4B3-21B9-3BAB8C69084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13</a:t>
            </a:fld>
            <a:endParaRPr lang="en-GB" noProof="0" dirty="0"/>
          </a:p>
        </p:txBody>
      </p:sp>
      <p:sp>
        <p:nvSpPr>
          <p:cNvPr id="5" name="Footer Placeholder 4">
            <a:extLst>
              <a:ext uri="{FF2B5EF4-FFF2-40B4-BE49-F238E27FC236}">
                <a16:creationId xmlns:a16="http://schemas.microsoft.com/office/drawing/2014/main" id="{D418DD0F-C90A-4CB8-BD79-B3E97954E00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379850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2FEA-278B-CC68-81AB-211A0751A706}"/>
              </a:ext>
            </a:extLst>
          </p:cNvPr>
          <p:cNvSpPr>
            <a:spLocks noGrp="1"/>
          </p:cNvSpPr>
          <p:nvPr>
            <p:ph type="title"/>
          </p:nvPr>
        </p:nvSpPr>
        <p:spPr/>
        <p:txBody>
          <a:bodyPr>
            <a:normAutofit/>
          </a:bodyPr>
          <a:lstStyle/>
          <a:p>
            <a:r>
              <a:rPr lang="en-GB" noProof="0" dirty="0"/>
              <a:t>Pomodoro workplace task</a:t>
            </a:r>
          </a:p>
        </p:txBody>
      </p:sp>
      <p:sp>
        <p:nvSpPr>
          <p:cNvPr id="3" name="Text Placeholder 2">
            <a:extLst>
              <a:ext uri="{FF2B5EF4-FFF2-40B4-BE49-F238E27FC236}">
                <a16:creationId xmlns:a16="http://schemas.microsoft.com/office/drawing/2014/main" id="{E096020B-884A-2E1B-9ED3-43155F153AEE}"/>
              </a:ext>
            </a:extLst>
          </p:cNvPr>
          <p:cNvSpPr>
            <a:spLocks noGrp="1"/>
          </p:cNvSpPr>
          <p:nvPr>
            <p:ph type="body" sz="quarter" idx="12"/>
          </p:nvPr>
        </p:nvSpPr>
        <p:spPr/>
        <p:txBody>
          <a:bodyPr/>
          <a:lstStyle/>
          <a:p>
            <a:r>
              <a:rPr lang="en-GB" noProof="0" dirty="0"/>
              <a:t>Review the tasks to be completed as shown on the Pomodoro workplace task sheet.</a:t>
            </a:r>
          </a:p>
          <a:p>
            <a:endParaRPr lang="en-GB" noProof="0" dirty="0"/>
          </a:p>
          <a:p>
            <a:r>
              <a:rPr lang="en-GB" noProof="0" dirty="0"/>
              <a:t>Using the Pomodoro technique, categorise and schedule the workplace tasks provided.</a:t>
            </a:r>
          </a:p>
        </p:txBody>
      </p:sp>
      <p:sp>
        <p:nvSpPr>
          <p:cNvPr id="4" name="Slide Number Placeholder 3">
            <a:extLst>
              <a:ext uri="{FF2B5EF4-FFF2-40B4-BE49-F238E27FC236}">
                <a16:creationId xmlns:a16="http://schemas.microsoft.com/office/drawing/2014/main" id="{5459764D-CEE9-F4E8-A116-4836A8C3C1E9}"/>
              </a:ext>
            </a:extLst>
          </p:cNvPr>
          <p:cNvSpPr>
            <a:spLocks noGrp="1"/>
          </p:cNvSpPr>
          <p:nvPr>
            <p:ph type="sldNum" sz="quarter" idx="11"/>
          </p:nvPr>
        </p:nvSpPr>
        <p:spPr/>
        <p:txBody>
          <a:bodyPr/>
          <a:lstStyle/>
          <a:p>
            <a:fld id="{DA2C159E-F13C-4A85-9A41-E7669D3E0D70}" type="slidenum">
              <a:rPr lang="en-GB" noProof="0" smtClean="0"/>
              <a:pPr/>
              <a:t>130</a:t>
            </a:fld>
            <a:endParaRPr lang="en-GB" noProof="0" dirty="0"/>
          </a:p>
        </p:txBody>
      </p:sp>
      <p:sp>
        <p:nvSpPr>
          <p:cNvPr id="5" name="Footer Placeholder 4">
            <a:extLst>
              <a:ext uri="{FF2B5EF4-FFF2-40B4-BE49-F238E27FC236}">
                <a16:creationId xmlns:a16="http://schemas.microsoft.com/office/drawing/2014/main" id="{4A4D38F1-EF79-66DF-62D3-1CF4B48CD74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972452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F072-38E6-A4BF-B03D-96067A74F9E0}"/>
              </a:ext>
            </a:extLst>
          </p:cNvPr>
          <p:cNvSpPr>
            <a:spLocks noGrp="1"/>
          </p:cNvSpPr>
          <p:nvPr>
            <p:ph type="title"/>
          </p:nvPr>
        </p:nvSpPr>
        <p:spPr/>
        <p:txBody>
          <a:bodyPr/>
          <a:lstStyle/>
          <a:p>
            <a:r>
              <a:rPr lang="en-GB" noProof="0" dirty="0"/>
              <a:t>Outlook calendar scheduling</a:t>
            </a:r>
          </a:p>
        </p:txBody>
      </p:sp>
      <p:sp>
        <p:nvSpPr>
          <p:cNvPr id="3" name="Text Placeholder 2">
            <a:extLst>
              <a:ext uri="{FF2B5EF4-FFF2-40B4-BE49-F238E27FC236}">
                <a16:creationId xmlns:a16="http://schemas.microsoft.com/office/drawing/2014/main" id="{4C2E0EDD-575F-5E38-BFAA-AEF9E0DD8530}"/>
              </a:ext>
            </a:extLst>
          </p:cNvPr>
          <p:cNvSpPr>
            <a:spLocks noGrp="1"/>
          </p:cNvSpPr>
          <p:nvPr>
            <p:ph type="body" sz="quarter" idx="12"/>
          </p:nvPr>
        </p:nvSpPr>
        <p:spPr/>
        <p:txBody>
          <a:bodyPr/>
          <a:lstStyle/>
          <a:p>
            <a:r>
              <a:rPr lang="en-GB" noProof="0" dirty="0"/>
              <a:t>Open an Outlook calendar.</a:t>
            </a:r>
          </a:p>
          <a:p>
            <a:endParaRPr lang="en-GB" noProof="0" dirty="0"/>
          </a:p>
          <a:p>
            <a:r>
              <a:rPr lang="en-GB" noProof="0" dirty="0"/>
              <a:t>Follow how to schedule and categorise tasks, inputting data as shown.</a:t>
            </a:r>
          </a:p>
          <a:p>
            <a:endParaRPr lang="en-GB" noProof="0" dirty="0"/>
          </a:p>
          <a:p>
            <a:r>
              <a:rPr lang="en-GB" noProof="0" dirty="0"/>
              <a:t>Ask questions if you are not following this. </a:t>
            </a:r>
          </a:p>
          <a:p>
            <a:endParaRPr lang="en-GB" noProof="0" dirty="0"/>
          </a:p>
        </p:txBody>
      </p:sp>
      <p:sp>
        <p:nvSpPr>
          <p:cNvPr id="4" name="Slide Number Placeholder 3">
            <a:extLst>
              <a:ext uri="{FF2B5EF4-FFF2-40B4-BE49-F238E27FC236}">
                <a16:creationId xmlns:a16="http://schemas.microsoft.com/office/drawing/2014/main" id="{DB30B309-7BCB-ECDD-8B26-0258379A419F}"/>
              </a:ext>
            </a:extLst>
          </p:cNvPr>
          <p:cNvSpPr>
            <a:spLocks noGrp="1"/>
          </p:cNvSpPr>
          <p:nvPr>
            <p:ph type="sldNum" sz="quarter" idx="11"/>
          </p:nvPr>
        </p:nvSpPr>
        <p:spPr/>
        <p:txBody>
          <a:bodyPr/>
          <a:lstStyle/>
          <a:p>
            <a:fld id="{DA2C159E-F13C-4A85-9A41-E7669D3E0D70}" type="slidenum">
              <a:rPr lang="en-GB" noProof="0" smtClean="0"/>
              <a:pPr/>
              <a:t>131</a:t>
            </a:fld>
            <a:endParaRPr lang="en-GB" noProof="0" dirty="0"/>
          </a:p>
        </p:txBody>
      </p:sp>
      <p:sp>
        <p:nvSpPr>
          <p:cNvPr id="5" name="Footer Placeholder 4">
            <a:extLst>
              <a:ext uri="{FF2B5EF4-FFF2-40B4-BE49-F238E27FC236}">
                <a16:creationId xmlns:a16="http://schemas.microsoft.com/office/drawing/2014/main" id="{760611D2-BEA4-33F5-C3DE-7F54F598DB4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287600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A98E2-D9C5-D4D0-53E8-1A4AAF8A9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5D533-3918-E1C3-3038-7EE1DF482944}"/>
              </a:ext>
            </a:extLst>
          </p:cNvPr>
          <p:cNvSpPr>
            <a:spLocks noGrp="1"/>
          </p:cNvSpPr>
          <p:nvPr>
            <p:ph type="title"/>
          </p:nvPr>
        </p:nvSpPr>
        <p:spPr/>
        <p:txBody>
          <a:bodyPr/>
          <a:lstStyle/>
          <a:p>
            <a:r>
              <a:rPr lang="en-GB" noProof="0" dirty="0"/>
              <a:t>Schedule your Pomodoro tasks</a:t>
            </a:r>
          </a:p>
        </p:txBody>
      </p:sp>
      <p:sp>
        <p:nvSpPr>
          <p:cNvPr id="3" name="Text Placeholder 2">
            <a:extLst>
              <a:ext uri="{FF2B5EF4-FFF2-40B4-BE49-F238E27FC236}">
                <a16:creationId xmlns:a16="http://schemas.microsoft.com/office/drawing/2014/main" id="{BB8C1B5F-310D-2942-57C8-880FDA2BF9D7}"/>
              </a:ext>
            </a:extLst>
          </p:cNvPr>
          <p:cNvSpPr>
            <a:spLocks noGrp="1"/>
          </p:cNvSpPr>
          <p:nvPr>
            <p:ph type="body" sz="quarter" idx="12"/>
          </p:nvPr>
        </p:nvSpPr>
        <p:spPr/>
        <p:txBody>
          <a:bodyPr/>
          <a:lstStyle/>
          <a:p>
            <a:r>
              <a:rPr lang="en-GB" noProof="0" dirty="0"/>
              <a:t>Individually open an Outlook calendar for a day.</a:t>
            </a:r>
          </a:p>
          <a:p>
            <a:endParaRPr lang="en-GB" noProof="0" dirty="0"/>
          </a:p>
          <a:p>
            <a:r>
              <a:rPr lang="en-GB" noProof="0" dirty="0"/>
              <a:t>Transfer the information from the Pomodoro workplace task sheet onto your Outlook calendar.</a:t>
            </a:r>
          </a:p>
          <a:p>
            <a:endParaRPr lang="en-GB" noProof="0" dirty="0"/>
          </a:p>
          <a:p>
            <a:r>
              <a:rPr lang="en-GB" noProof="0" dirty="0"/>
              <a:t>Include additional information that would be helpful.</a:t>
            </a:r>
          </a:p>
          <a:p>
            <a:endParaRPr lang="en-GB" noProof="0" dirty="0"/>
          </a:p>
          <a:p>
            <a:r>
              <a:rPr lang="en-GB" noProof="0" dirty="0"/>
              <a:t>Review your calendar against the Pomodoro calendar example.</a:t>
            </a:r>
          </a:p>
          <a:p>
            <a:endParaRPr lang="en-GB" noProof="0" dirty="0"/>
          </a:p>
        </p:txBody>
      </p:sp>
      <p:sp>
        <p:nvSpPr>
          <p:cNvPr id="4" name="Slide Number Placeholder 3">
            <a:extLst>
              <a:ext uri="{FF2B5EF4-FFF2-40B4-BE49-F238E27FC236}">
                <a16:creationId xmlns:a16="http://schemas.microsoft.com/office/drawing/2014/main" id="{5AD62D1D-53DE-C272-54CA-D9ABA899BE4C}"/>
              </a:ext>
            </a:extLst>
          </p:cNvPr>
          <p:cNvSpPr>
            <a:spLocks noGrp="1"/>
          </p:cNvSpPr>
          <p:nvPr>
            <p:ph type="sldNum" sz="quarter" idx="11"/>
          </p:nvPr>
        </p:nvSpPr>
        <p:spPr/>
        <p:txBody>
          <a:bodyPr/>
          <a:lstStyle/>
          <a:p>
            <a:fld id="{DA2C159E-F13C-4A85-9A41-E7669D3E0D70}" type="slidenum">
              <a:rPr lang="en-GB" noProof="0" smtClean="0"/>
              <a:pPr/>
              <a:t>132</a:t>
            </a:fld>
            <a:endParaRPr lang="en-GB" noProof="0" dirty="0"/>
          </a:p>
        </p:txBody>
      </p:sp>
      <p:sp>
        <p:nvSpPr>
          <p:cNvPr id="5" name="Footer Placeholder 4">
            <a:extLst>
              <a:ext uri="{FF2B5EF4-FFF2-40B4-BE49-F238E27FC236}">
                <a16:creationId xmlns:a16="http://schemas.microsoft.com/office/drawing/2014/main" id="{B4067E8B-68C9-1BAE-9DDF-52B174B401C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576917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69316-35A8-73DD-C066-A284DF1AD3CA}"/>
              </a:ext>
            </a:extLst>
          </p:cNvPr>
          <p:cNvSpPr>
            <a:spLocks noGrp="1"/>
          </p:cNvSpPr>
          <p:nvPr>
            <p:ph type="title"/>
          </p:nvPr>
        </p:nvSpPr>
        <p:spPr>
          <a:xfrm>
            <a:off x="232950" y="249900"/>
            <a:ext cx="8437563" cy="827232"/>
          </a:xfrm>
        </p:spPr>
        <p:txBody>
          <a:bodyPr>
            <a:normAutofit fontScale="90000"/>
          </a:bodyPr>
          <a:lstStyle/>
          <a:p>
            <a:r>
              <a:rPr lang="en-GB" noProof="0" dirty="0"/>
              <a:t>Eisenhower matrix (</a:t>
            </a:r>
            <a:r>
              <a:rPr lang="en-GB" sz="2200" noProof="0" dirty="0"/>
              <a:t>Ask for a transcript, headphones or the weblink if you prefer)</a:t>
            </a:r>
          </a:p>
        </p:txBody>
      </p:sp>
      <p:sp>
        <p:nvSpPr>
          <p:cNvPr id="4" name="Slide Number Placeholder 3">
            <a:extLst>
              <a:ext uri="{FF2B5EF4-FFF2-40B4-BE49-F238E27FC236}">
                <a16:creationId xmlns:a16="http://schemas.microsoft.com/office/drawing/2014/main" id="{F2BC3FF4-C598-2F0B-2B29-923E46CAFEB4}"/>
              </a:ext>
            </a:extLst>
          </p:cNvPr>
          <p:cNvSpPr>
            <a:spLocks noGrp="1"/>
          </p:cNvSpPr>
          <p:nvPr>
            <p:ph type="sldNum" sz="quarter" idx="11"/>
          </p:nvPr>
        </p:nvSpPr>
        <p:spPr/>
        <p:txBody>
          <a:bodyPr/>
          <a:lstStyle/>
          <a:p>
            <a:fld id="{DA2C159E-F13C-4A85-9A41-E7669D3E0D70}" type="slidenum">
              <a:rPr lang="en-GB" noProof="0" smtClean="0"/>
              <a:pPr/>
              <a:t>133</a:t>
            </a:fld>
            <a:endParaRPr lang="en-GB" noProof="0" dirty="0"/>
          </a:p>
        </p:txBody>
      </p:sp>
      <p:sp>
        <p:nvSpPr>
          <p:cNvPr id="5" name="Footer Placeholder 4">
            <a:extLst>
              <a:ext uri="{FF2B5EF4-FFF2-40B4-BE49-F238E27FC236}">
                <a16:creationId xmlns:a16="http://schemas.microsoft.com/office/drawing/2014/main" id="{A4619173-2F41-0ACE-7E03-13626E9E1C49}"/>
              </a:ext>
            </a:extLst>
          </p:cNvPr>
          <p:cNvSpPr>
            <a:spLocks noGrp="1"/>
          </p:cNvSpPr>
          <p:nvPr>
            <p:ph type="ftr" sz="quarter" idx="10"/>
          </p:nvPr>
        </p:nvSpPr>
        <p:spPr/>
        <p:txBody>
          <a:bodyPr/>
          <a:lstStyle/>
          <a:p>
            <a:r>
              <a:rPr lang="en-GB" noProof="0" dirty="0"/>
              <a:t>Education &amp; Training Foundation</a:t>
            </a:r>
          </a:p>
        </p:txBody>
      </p:sp>
      <p:pic>
        <p:nvPicPr>
          <p:cNvPr id="6" name="Online Media 5" title="Using the Eisenhower Matrix">
            <a:hlinkClick r:id="" action="ppaction://media"/>
            <a:extLst>
              <a:ext uri="{FF2B5EF4-FFF2-40B4-BE49-F238E27FC236}">
                <a16:creationId xmlns:a16="http://schemas.microsoft.com/office/drawing/2014/main" id="{E6ADD7F4-53D5-6BD9-1F4D-1A5468CD1345}"/>
              </a:ext>
            </a:extLst>
          </p:cNvPr>
          <p:cNvPicPr>
            <a:picLocks noRot="1" noChangeAspect="1"/>
          </p:cNvPicPr>
          <p:nvPr>
            <a:videoFile r:link="rId1"/>
          </p:nvPr>
        </p:nvPicPr>
        <p:blipFill>
          <a:blip r:embed="rId4"/>
          <a:stretch>
            <a:fillRect/>
          </a:stretch>
        </p:blipFill>
        <p:spPr>
          <a:xfrm>
            <a:off x="1464589" y="1205345"/>
            <a:ext cx="6106396" cy="3449821"/>
          </a:xfrm>
          <a:prstGeom prst="rect">
            <a:avLst/>
          </a:prstGeom>
        </p:spPr>
      </p:pic>
    </p:spTree>
    <p:extLst>
      <p:ext uri="{BB962C8B-B14F-4D97-AF65-F5344CB8AC3E}">
        <p14:creationId xmlns:p14="http://schemas.microsoft.com/office/powerpoint/2010/main" val="32255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4AC8-902D-BBC5-2E3D-2540D06EBDF2}"/>
              </a:ext>
            </a:extLst>
          </p:cNvPr>
          <p:cNvSpPr>
            <a:spLocks noGrp="1"/>
          </p:cNvSpPr>
          <p:nvPr>
            <p:ph type="title"/>
          </p:nvPr>
        </p:nvSpPr>
        <p:spPr/>
        <p:txBody>
          <a:bodyPr/>
          <a:lstStyle/>
          <a:p>
            <a:r>
              <a:rPr lang="en-GB" noProof="0" dirty="0"/>
              <a:t>Eisenhower matrix example</a:t>
            </a:r>
          </a:p>
        </p:txBody>
      </p:sp>
      <p:sp>
        <p:nvSpPr>
          <p:cNvPr id="4" name="Slide Number Placeholder 3">
            <a:extLst>
              <a:ext uri="{FF2B5EF4-FFF2-40B4-BE49-F238E27FC236}">
                <a16:creationId xmlns:a16="http://schemas.microsoft.com/office/drawing/2014/main" id="{1E707DA0-8C44-EFD5-F311-BF776DE22809}"/>
              </a:ext>
            </a:extLst>
          </p:cNvPr>
          <p:cNvSpPr>
            <a:spLocks noGrp="1"/>
          </p:cNvSpPr>
          <p:nvPr>
            <p:ph type="sldNum" sz="quarter" idx="11"/>
          </p:nvPr>
        </p:nvSpPr>
        <p:spPr/>
        <p:txBody>
          <a:bodyPr/>
          <a:lstStyle/>
          <a:p>
            <a:fld id="{DA2C159E-F13C-4A85-9A41-E7669D3E0D70}" type="slidenum">
              <a:rPr lang="en-GB" noProof="0" smtClean="0"/>
              <a:pPr/>
              <a:t>134</a:t>
            </a:fld>
            <a:endParaRPr lang="en-GB" noProof="0" dirty="0"/>
          </a:p>
        </p:txBody>
      </p:sp>
      <p:sp>
        <p:nvSpPr>
          <p:cNvPr id="5" name="Footer Placeholder 4">
            <a:extLst>
              <a:ext uri="{FF2B5EF4-FFF2-40B4-BE49-F238E27FC236}">
                <a16:creationId xmlns:a16="http://schemas.microsoft.com/office/drawing/2014/main" id="{ECACE313-5027-CB8C-070E-40363576B8B0}"/>
              </a:ext>
            </a:extLst>
          </p:cNvPr>
          <p:cNvSpPr>
            <a:spLocks noGrp="1"/>
          </p:cNvSpPr>
          <p:nvPr>
            <p:ph type="ftr" sz="quarter" idx="10"/>
          </p:nvPr>
        </p:nvSpPr>
        <p:spPr/>
        <p:txBody>
          <a:bodyPr/>
          <a:lstStyle/>
          <a:p>
            <a:r>
              <a:rPr lang="en-GB" noProof="0" dirty="0"/>
              <a:t>Education &amp; Training Foundation</a:t>
            </a:r>
          </a:p>
        </p:txBody>
      </p:sp>
      <p:pic>
        <p:nvPicPr>
          <p:cNvPr id="7" name="Picture 6" descr="An infographic shows the Eisenhower matrix, a four-quadrant grid used to prioritise tasks by urgency and importance. It highlights: do first (urgent and important), schedule (not urgent but important), delegate (urgent but not important), and don’t do (not urgent and not important).">
            <a:extLst>
              <a:ext uri="{FF2B5EF4-FFF2-40B4-BE49-F238E27FC236}">
                <a16:creationId xmlns:a16="http://schemas.microsoft.com/office/drawing/2014/main" id="{2BB8990C-EA67-C530-CB19-50DD16AF021E}"/>
              </a:ext>
            </a:extLst>
          </p:cNvPr>
          <p:cNvPicPr>
            <a:picLocks noChangeAspect="1"/>
          </p:cNvPicPr>
          <p:nvPr/>
        </p:nvPicPr>
        <p:blipFill>
          <a:blip r:embed="rId3">
            <a:extLst>
              <a:ext uri="{28A0092B-C50C-407E-A947-70E740481C1C}">
                <a14:useLocalDpi xmlns:a14="http://schemas.microsoft.com/office/drawing/2010/main" val="0"/>
              </a:ext>
            </a:extLst>
          </a:blip>
          <a:srcRect l="9401" t="16401" r="10800" b="4859"/>
          <a:stretch>
            <a:fillRect/>
          </a:stretch>
        </p:blipFill>
        <p:spPr>
          <a:xfrm>
            <a:off x="2519772" y="987574"/>
            <a:ext cx="3708412" cy="3659248"/>
          </a:xfrm>
          <a:prstGeom prst="rect">
            <a:avLst/>
          </a:prstGeom>
        </p:spPr>
      </p:pic>
    </p:spTree>
    <p:extLst>
      <p:ext uri="{BB962C8B-B14F-4D97-AF65-F5344CB8AC3E}">
        <p14:creationId xmlns:p14="http://schemas.microsoft.com/office/powerpoint/2010/main" val="18910219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7E34-5A0B-1099-B274-F1E069E2E045}"/>
              </a:ext>
            </a:extLst>
          </p:cNvPr>
          <p:cNvSpPr>
            <a:spLocks noGrp="1"/>
          </p:cNvSpPr>
          <p:nvPr>
            <p:ph type="title"/>
          </p:nvPr>
        </p:nvSpPr>
        <p:spPr/>
        <p:txBody>
          <a:bodyPr/>
          <a:lstStyle/>
          <a:p>
            <a:r>
              <a:rPr lang="en-GB" noProof="0" dirty="0"/>
              <a:t>Eisenhower prioritisation task</a:t>
            </a:r>
          </a:p>
        </p:txBody>
      </p:sp>
      <p:sp>
        <p:nvSpPr>
          <p:cNvPr id="3" name="Text Placeholder 2">
            <a:extLst>
              <a:ext uri="{FF2B5EF4-FFF2-40B4-BE49-F238E27FC236}">
                <a16:creationId xmlns:a16="http://schemas.microsoft.com/office/drawing/2014/main" id="{F6601367-09BC-BA89-B01A-2FEFC916BD65}"/>
              </a:ext>
            </a:extLst>
          </p:cNvPr>
          <p:cNvSpPr>
            <a:spLocks noGrp="1"/>
          </p:cNvSpPr>
          <p:nvPr>
            <p:ph type="body" sz="quarter" idx="12"/>
          </p:nvPr>
        </p:nvSpPr>
        <p:spPr/>
        <p:txBody>
          <a:bodyPr/>
          <a:lstStyle/>
          <a:p>
            <a:r>
              <a:rPr lang="en-GB" noProof="0" dirty="0"/>
              <a:t>In pairs, complete the Eisenhower workplace task sheet.</a:t>
            </a:r>
          </a:p>
          <a:p>
            <a:endParaRPr lang="en-GB" noProof="0" dirty="0"/>
          </a:p>
        </p:txBody>
      </p:sp>
      <p:sp>
        <p:nvSpPr>
          <p:cNvPr id="4" name="Slide Number Placeholder 3">
            <a:extLst>
              <a:ext uri="{FF2B5EF4-FFF2-40B4-BE49-F238E27FC236}">
                <a16:creationId xmlns:a16="http://schemas.microsoft.com/office/drawing/2014/main" id="{BED672A5-EA5D-A5EF-6A09-E8EF8820A6AC}"/>
              </a:ext>
            </a:extLst>
          </p:cNvPr>
          <p:cNvSpPr>
            <a:spLocks noGrp="1"/>
          </p:cNvSpPr>
          <p:nvPr>
            <p:ph type="sldNum" sz="quarter" idx="11"/>
          </p:nvPr>
        </p:nvSpPr>
        <p:spPr/>
        <p:txBody>
          <a:bodyPr/>
          <a:lstStyle/>
          <a:p>
            <a:fld id="{DA2C159E-F13C-4A85-9A41-E7669D3E0D70}" type="slidenum">
              <a:rPr lang="en-GB" noProof="0" smtClean="0"/>
              <a:pPr/>
              <a:t>135</a:t>
            </a:fld>
            <a:endParaRPr lang="en-GB" noProof="0" dirty="0"/>
          </a:p>
        </p:txBody>
      </p:sp>
      <p:sp>
        <p:nvSpPr>
          <p:cNvPr id="5" name="Footer Placeholder 4">
            <a:extLst>
              <a:ext uri="{FF2B5EF4-FFF2-40B4-BE49-F238E27FC236}">
                <a16:creationId xmlns:a16="http://schemas.microsoft.com/office/drawing/2014/main" id="{659A4A30-C1D1-4C47-FD66-2CBB0280C7E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15534287"/>
      </p:ext>
    </p:extLst>
  </p:cSld>
  <p:clrMapOvr>
    <a:masterClrMapping/>
  </p:clrMapOvr>
  <p:extLst>
    <p:ext uri="{6950BFC3-D8DA-4A85-94F7-54DA5524770B}">
      <p188:commentRel xmlns:p188="http://schemas.microsoft.com/office/powerpoint/2018/8/main" r:id="rId3"/>
    </p:ext>
  </p:extLs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0751-C171-7074-FA3A-90D468292102}"/>
              </a:ext>
            </a:extLst>
          </p:cNvPr>
          <p:cNvSpPr>
            <a:spLocks noGrp="1"/>
          </p:cNvSpPr>
          <p:nvPr>
            <p:ph type="title"/>
          </p:nvPr>
        </p:nvSpPr>
        <p:spPr/>
        <p:txBody>
          <a:bodyPr/>
          <a:lstStyle/>
          <a:p>
            <a:r>
              <a:rPr lang="en-GB" noProof="0" dirty="0"/>
              <a:t>Creating a table in PowerPoint </a:t>
            </a:r>
          </a:p>
        </p:txBody>
      </p:sp>
      <p:sp>
        <p:nvSpPr>
          <p:cNvPr id="3" name="Text Placeholder 2">
            <a:extLst>
              <a:ext uri="{FF2B5EF4-FFF2-40B4-BE49-F238E27FC236}">
                <a16:creationId xmlns:a16="http://schemas.microsoft.com/office/drawing/2014/main" id="{599653C7-A425-50EC-677C-D2B6A84FD77B}"/>
              </a:ext>
            </a:extLst>
          </p:cNvPr>
          <p:cNvSpPr>
            <a:spLocks noGrp="1"/>
          </p:cNvSpPr>
          <p:nvPr>
            <p:ph type="body" sz="quarter" idx="12"/>
          </p:nvPr>
        </p:nvSpPr>
        <p:spPr/>
        <p:txBody>
          <a:bodyPr>
            <a:normAutofit/>
          </a:bodyPr>
          <a:lstStyle/>
          <a:p>
            <a:r>
              <a:rPr lang="en-GB" noProof="0" dirty="0"/>
              <a:t>Open PowerPoint.</a:t>
            </a:r>
          </a:p>
          <a:p>
            <a:endParaRPr lang="en-GB" noProof="0" dirty="0"/>
          </a:p>
          <a:p>
            <a:r>
              <a:rPr lang="en-GB" noProof="0" dirty="0"/>
              <a:t>Start a new presentation.</a:t>
            </a:r>
          </a:p>
          <a:p>
            <a:endParaRPr lang="en-GB" noProof="0" dirty="0"/>
          </a:p>
          <a:p>
            <a:r>
              <a:rPr lang="en-GB" noProof="0" dirty="0"/>
              <a:t>Follow the demonstration and create a table of your own.</a:t>
            </a:r>
          </a:p>
          <a:p>
            <a:endParaRPr lang="en-GB" noProof="0" dirty="0"/>
          </a:p>
        </p:txBody>
      </p:sp>
      <p:sp>
        <p:nvSpPr>
          <p:cNvPr id="4" name="Slide Number Placeholder 3">
            <a:extLst>
              <a:ext uri="{FF2B5EF4-FFF2-40B4-BE49-F238E27FC236}">
                <a16:creationId xmlns:a16="http://schemas.microsoft.com/office/drawing/2014/main" id="{B1D4F052-AF62-36F7-FF9C-7398CC6AF5C3}"/>
              </a:ext>
            </a:extLst>
          </p:cNvPr>
          <p:cNvSpPr>
            <a:spLocks noGrp="1"/>
          </p:cNvSpPr>
          <p:nvPr>
            <p:ph type="sldNum" sz="quarter" idx="11"/>
          </p:nvPr>
        </p:nvSpPr>
        <p:spPr/>
        <p:txBody>
          <a:bodyPr/>
          <a:lstStyle/>
          <a:p>
            <a:fld id="{DA2C159E-F13C-4A85-9A41-E7669D3E0D70}" type="slidenum">
              <a:rPr lang="en-GB" noProof="0" smtClean="0"/>
              <a:pPr/>
              <a:t>136</a:t>
            </a:fld>
            <a:endParaRPr lang="en-GB" noProof="0" dirty="0"/>
          </a:p>
        </p:txBody>
      </p:sp>
      <p:sp>
        <p:nvSpPr>
          <p:cNvPr id="5" name="Footer Placeholder 4">
            <a:extLst>
              <a:ext uri="{FF2B5EF4-FFF2-40B4-BE49-F238E27FC236}">
                <a16:creationId xmlns:a16="http://schemas.microsoft.com/office/drawing/2014/main" id="{72F3E735-88DB-72D1-03C2-83CEA7A3944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941870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F749A-46AC-D489-E786-4F00B3EA5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EC0FC-051F-8352-65DD-364638747FEE}"/>
              </a:ext>
            </a:extLst>
          </p:cNvPr>
          <p:cNvSpPr>
            <a:spLocks noGrp="1"/>
          </p:cNvSpPr>
          <p:nvPr>
            <p:ph type="title"/>
          </p:nvPr>
        </p:nvSpPr>
        <p:spPr>
          <a:xfrm>
            <a:off x="232950" y="249900"/>
            <a:ext cx="8437563" cy="1097714"/>
          </a:xfrm>
        </p:spPr>
        <p:txBody>
          <a:bodyPr>
            <a:normAutofit/>
          </a:bodyPr>
          <a:lstStyle/>
          <a:p>
            <a:r>
              <a:rPr lang="en-GB" noProof="0" dirty="0"/>
              <a:t>Creating an Eisenhower matrix in PowerPoint </a:t>
            </a:r>
          </a:p>
        </p:txBody>
      </p:sp>
      <p:sp>
        <p:nvSpPr>
          <p:cNvPr id="3" name="Text Placeholder 2">
            <a:extLst>
              <a:ext uri="{FF2B5EF4-FFF2-40B4-BE49-F238E27FC236}">
                <a16:creationId xmlns:a16="http://schemas.microsoft.com/office/drawing/2014/main" id="{3936079E-D50B-5880-8166-B3D4E96C2100}"/>
              </a:ext>
            </a:extLst>
          </p:cNvPr>
          <p:cNvSpPr>
            <a:spLocks noGrp="1"/>
          </p:cNvSpPr>
          <p:nvPr>
            <p:ph type="body" sz="quarter" idx="12"/>
          </p:nvPr>
        </p:nvSpPr>
        <p:spPr>
          <a:xfrm>
            <a:off x="234000" y="1491630"/>
            <a:ext cx="7667625" cy="3096344"/>
          </a:xfrm>
        </p:spPr>
        <p:txBody>
          <a:bodyPr>
            <a:normAutofit/>
          </a:bodyPr>
          <a:lstStyle/>
          <a:p>
            <a:r>
              <a:rPr lang="en-GB" noProof="0" dirty="0"/>
              <a:t>Open PowerPoint and start a new presentation.</a:t>
            </a:r>
          </a:p>
          <a:p>
            <a:endParaRPr lang="en-GB" noProof="0" dirty="0"/>
          </a:p>
          <a:p>
            <a:r>
              <a:rPr lang="en-GB" noProof="0" dirty="0"/>
              <a:t>Create a slide with a colour-coded matrix. Add the content of the completed Eisenhower workplace task sheet.</a:t>
            </a:r>
          </a:p>
          <a:p>
            <a:endParaRPr lang="en-GB" noProof="0" dirty="0"/>
          </a:p>
          <a:p>
            <a:r>
              <a:rPr lang="en-GB" noProof="0" dirty="0"/>
              <a:t>Add a voiceover to the slide (you learned how to do this in an earlier lesson).</a:t>
            </a:r>
          </a:p>
          <a:p>
            <a:endParaRPr lang="en-GB" noProof="0" dirty="0"/>
          </a:p>
        </p:txBody>
      </p:sp>
      <p:sp>
        <p:nvSpPr>
          <p:cNvPr id="4" name="Slide Number Placeholder 3">
            <a:extLst>
              <a:ext uri="{FF2B5EF4-FFF2-40B4-BE49-F238E27FC236}">
                <a16:creationId xmlns:a16="http://schemas.microsoft.com/office/drawing/2014/main" id="{F02892B0-DB4F-18B3-924E-C564EF851565}"/>
              </a:ext>
            </a:extLst>
          </p:cNvPr>
          <p:cNvSpPr>
            <a:spLocks noGrp="1"/>
          </p:cNvSpPr>
          <p:nvPr>
            <p:ph type="sldNum" sz="quarter" idx="11"/>
          </p:nvPr>
        </p:nvSpPr>
        <p:spPr/>
        <p:txBody>
          <a:bodyPr/>
          <a:lstStyle/>
          <a:p>
            <a:fld id="{DA2C159E-F13C-4A85-9A41-E7669D3E0D70}" type="slidenum">
              <a:rPr lang="en-GB" noProof="0" smtClean="0"/>
              <a:pPr/>
              <a:t>137</a:t>
            </a:fld>
            <a:endParaRPr lang="en-GB" noProof="0" dirty="0"/>
          </a:p>
        </p:txBody>
      </p:sp>
      <p:sp>
        <p:nvSpPr>
          <p:cNvPr id="5" name="Footer Placeholder 4">
            <a:extLst>
              <a:ext uri="{FF2B5EF4-FFF2-40B4-BE49-F238E27FC236}">
                <a16:creationId xmlns:a16="http://schemas.microsoft.com/office/drawing/2014/main" id="{28A5A6F0-EC96-9628-063B-C6E39ADC6F3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547305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2EE3-4385-16C8-C11D-7F37C078562F}"/>
              </a:ext>
            </a:extLst>
          </p:cNvPr>
          <p:cNvSpPr>
            <a:spLocks noGrp="1"/>
          </p:cNvSpPr>
          <p:nvPr>
            <p:ph type="title"/>
          </p:nvPr>
        </p:nvSpPr>
        <p:spPr>
          <a:xfrm>
            <a:off x="232950" y="249900"/>
            <a:ext cx="8437563" cy="1169722"/>
          </a:xfrm>
        </p:spPr>
        <p:txBody>
          <a:bodyPr>
            <a:normAutofit/>
          </a:bodyPr>
          <a:lstStyle/>
          <a:p>
            <a:r>
              <a:rPr lang="en-GB" noProof="0" dirty="0"/>
              <a:t>Eisenhower peer review</a:t>
            </a:r>
          </a:p>
        </p:txBody>
      </p:sp>
      <p:sp>
        <p:nvSpPr>
          <p:cNvPr id="3" name="Text Placeholder 2">
            <a:extLst>
              <a:ext uri="{FF2B5EF4-FFF2-40B4-BE49-F238E27FC236}">
                <a16:creationId xmlns:a16="http://schemas.microsoft.com/office/drawing/2014/main" id="{B7FE7E80-0940-E1D0-C204-7384F23CEECC}"/>
              </a:ext>
            </a:extLst>
          </p:cNvPr>
          <p:cNvSpPr>
            <a:spLocks noGrp="1"/>
          </p:cNvSpPr>
          <p:nvPr>
            <p:ph type="body" sz="quarter" idx="12"/>
          </p:nvPr>
        </p:nvSpPr>
        <p:spPr>
          <a:xfrm>
            <a:off x="234000" y="1419622"/>
            <a:ext cx="7667625" cy="3168352"/>
          </a:xfrm>
        </p:spPr>
        <p:txBody>
          <a:bodyPr/>
          <a:lstStyle/>
          <a:p>
            <a:r>
              <a:rPr lang="en-GB" noProof="0" dirty="0"/>
              <a:t>Watch and listen to the presentation.  </a:t>
            </a:r>
          </a:p>
          <a:p>
            <a:endParaRPr lang="en-GB" noProof="0" dirty="0"/>
          </a:p>
          <a:p>
            <a:r>
              <a:rPr lang="en-GB" noProof="0" dirty="0"/>
              <a:t>Complete a peer review and complete the Eisenhower peer review sheet.  </a:t>
            </a:r>
          </a:p>
          <a:p>
            <a:endParaRPr lang="en-GB" noProof="0" dirty="0"/>
          </a:p>
          <a:p>
            <a:r>
              <a:rPr lang="en-GB" noProof="0" dirty="0"/>
              <a:t>Pass the completed Eisenhower peer review sheet to the original pair. </a:t>
            </a:r>
          </a:p>
        </p:txBody>
      </p:sp>
      <p:sp>
        <p:nvSpPr>
          <p:cNvPr id="4" name="Slide Number Placeholder 3">
            <a:extLst>
              <a:ext uri="{FF2B5EF4-FFF2-40B4-BE49-F238E27FC236}">
                <a16:creationId xmlns:a16="http://schemas.microsoft.com/office/drawing/2014/main" id="{39524D6D-55F2-1592-63FF-A187FE5467B7}"/>
              </a:ext>
            </a:extLst>
          </p:cNvPr>
          <p:cNvSpPr>
            <a:spLocks noGrp="1"/>
          </p:cNvSpPr>
          <p:nvPr>
            <p:ph type="sldNum" sz="quarter" idx="11"/>
          </p:nvPr>
        </p:nvSpPr>
        <p:spPr/>
        <p:txBody>
          <a:bodyPr/>
          <a:lstStyle/>
          <a:p>
            <a:fld id="{DA2C159E-F13C-4A85-9A41-E7669D3E0D70}" type="slidenum">
              <a:rPr lang="en-GB" noProof="0" smtClean="0"/>
              <a:pPr/>
              <a:t>138</a:t>
            </a:fld>
            <a:endParaRPr lang="en-GB" noProof="0" dirty="0"/>
          </a:p>
        </p:txBody>
      </p:sp>
      <p:sp>
        <p:nvSpPr>
          <p:cNvPr id="5" name="Footer Placeholder 4">
            <a:extLst>
              <a:ext uri="{FF2B5EF4-FFF2-40B4-BE49-F238E27FC236}">
                <a16:creationId xmlns:a16="http://schemas.microsoft.com/office/drawing/2014/main" id="{895FDF45-9B2D-74C3-B2A7-C188F88FC0D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018955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735F-1E40-2B64-4D15-7F90D71A666E}"/>
              </a:ext>
            </a:extLst>
          </p:cNvPr>
          <p:cNvSpPr>
            <a:spLocks noGrp="1"/>
          </p:cNvSpPr>
          <p:nvPr>
            <p:ph type="title"/>
          </p:nvPr>
        </p:nvSpPr>
        <p:spPr>
          <a:xfrm>
            <a:off x="232950" y="249900"/>
            <a:ext cx="8437563" cy="1241730"/>
          </a:xfrm>
        </p:spPr>
        <p:txBody>
          <a:bodyPr>
            <a:normAutofit/>
          </a:bodyPr>
          <a:lstStyle/>
          <a:p>
            <a:r>
              <a:rPr lang="en-GB" noProof="0" dirty="0"/>
              <a:t>Review the Eisenhower matrix feedback</a:t>
            </a:r>
          </a:p>
        </p:txBody>
      </p:sp>
      <p:sp>
        <p:nvSpPr>
          <p:cNvPr id="3" name="Text Placeholder 2">
            <a:extLst>
              <a:ext uri="{FF2B5EF4-FFF2-40B4-BE49-F238E27FC236}">
                <a16:creationId xmlns:a16="http://schemas.microsoft.com/office/drawing/2014/main" id="{814B817A-68F4-6E7B-1C99-DA92AB5773CD}"/>
              </a:ext>
            </a:extLst>
          </p:cNvPr>
          <p:cNvSpPr>
            <a:spLocks noGrp="1"/>
          </p:cNvSpPr>
          <p:nvPr>
            <p:ph type="body" sz="quarter" idx="12"/>
          </p:nvPr>
        </p:nvSpPr>
        <p:spPr>
          <a:xfrm>
            <a:off x="234000" y="1707654"/>
            <a:ext cx="7667625" cy="2880320"/>
          </a:xfrm>
        </p:spPr>
        <p:txBody>
          <a:bodyPr/>
          <a:lstStyle/>
          <a:p>
            <a:r>
              <a:rPr lang="en-GB" noProof="0" dirty="0"/>
              <a:t>What was one thing you did well?</a:t>
            </a:r>
          </a:p>
          <a:p>
            <a:endParaRPr lang="en-GB" noProof="0" dirty="0"/>
          </a:p>
          <a:p>
            <a:r>
              <a:rPr lang="en-GB" noProof="0" dirty="0"/>
              <a:t>What was one thing you could improve?</a:t>
            </a:r>
          </a:p>
        </p:txBody>
      </p:sp>
      <p:sp>
        <p:nvSpPr>
          <p:cNvPr id="4" name="Slide Number Placeholder 3">
            <a:extLst>
              <a:ext uri="{FF2B5EF4-FFF2-40B4-BE49-F238E27FC236}">
                <a16:creationId xmlns:a16="http://schemas.microsoft.com/office/drawing/2014/main" id="{DFE161B7-FBC9-26A7-5162-7426EA72E106}"/>
              </a:ext>
            </a:extLst>
          </p:cNvPr>
          <p:cNvSpPr>
            <a:spLocks noGrp="1"/>
          </p:cNvSpPr>
          <p:nvPr>
            <p:ph type="sldNum" sz="quarter" idx="11"/>
          </p:nvPr>
        </p:nvSpPr>
        <p:spPr/>
        <p:txBody>
          <a:bodyPr/>
          <a:lstStyle/>
          <a:p>
            <a:fld id="{DA2C159E-F13C-4A85-9A41-E7669D3E0D70}" type="slidenum">
              <a:rPr lang="en-GB" noProof="0" smtClean="0"/>
              <a:pPr/>
              <a:t>139</a:t>
            </a:fld>
            <a:endParaRPr lang="en-GB" noProof="0" dirty="0"/>
          </a:p>
        </p:txBody>
      </p:sp>
      <p:sp>
        <p:nvSpPr>
          <p:cNvPr id="5" name="Footer Placeholder 4">
            <a:extLst>
              <a:ext uri="{FF2B5EF4-FFF2-40B4-BE49-F238E27FC236}">
                <a16:creationId xmlns:a16="http://schemas.microsoft.com/office/drawing/2014/main" id="{658054E9-EBF8-0274-41BA-83F385D6E72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0921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937D-7E25-0509-1C33-4A859009D1B2}"/>
              </a:ext>
            </a:extLst>
          </p:cNvPr>
          <p:cNvSpPr>
            <a:spLocks noGrp="1"/>
          </p:cNvSpPr>
          <p:nvPr>
            <p:ph type="title"/>
          </p:nvPr>
        </p:nvSpPr>
        <p:spPr/>
        <p:txBody>
          <a:bodyPr>
            <a:normAutofit fontScale="90000"/>
          </a:bodyPr>
          <a:lstStyle/>
          <a:p>
            <a:r>
              <a:rPr lang="en-GB" sz="4000" noProof="0" dirty="0"/>
              <a:t>Strategic alliances</a:t>
            </a:r>
            <a:br>
              <a:rPr lang="en-GB" noProof="0" dirty="0"/>
            </a:br>
            <a:endParaRPr lang="en-GB" noProof="0" dirty="0"/>
          </a:p>
        </p:txBody>
      </p:sp>
      <p:sp>
        <p:nvSpPr>
          <p:cNvPr id="3" name="Text Placeholder 2">
            <a:extLst>
              <a:ext uri="{FF2B5EF4-FFF2-40B4-BE49-F238E27FC236}">
                <a16:creationId xmlns:a16="http://schemas.microsoft.com/office/drawing/2014/main" id="{00B3FD36-E4BA-6A8A-8064-6233585855BE}"/>
              </a:ext>
            </a:extLst>
          </p:cNvPr>
          <p:cNvSpPr>
            <a:spLocks noGrp="1"/>
          </p:cNvSpPr>
          <p:nvPr>
            <p:ph type="body" sz="quarter" idx="12"/>
          </p:nvPr>
        </p:nvSpPr>
        <p:spPr/>
        <p:txBody>
          <a:bodyPr/>
          <a:lstStyle/>
          <a:p>
            <a:endParaRPr lang="en-GB" b="1" noProof="0" dirty="0"/>
          </a:p>
          <a:p>
            <a:r>
              <a:rPr lang="en-GB" b="1" noProof="0" dirty="0"/>
              <a:t>Description:</a:t>
            </a:r>
            <a:r>
              <a:rPr lang="en-GB" noProof="0" dirty="0"/>
              <a:t> Two companies collaborate without merging. </a:t>
            </a:r>
          </a:p>
          <a:p>
            <a:endParaRPr lang="en-GB" b="1" noProof="0" dirty="0"/>
          </a:p>
          <a:p>
            <a:r>
              <a:rPr lang="en-GB" b="1" noProof="0" dirty="0"/>
              <a:t>How it supports growth:</a:t>
            </a:r>
            <a:r>
              <a:rPr lang="en-GB" noProof="0" dirty="0"/>
              <a:t> Enables resource sharing and joint innovation without full ownership.</a:t>
            </a:r>
          </a:p>
          <a:p>
            <a:endParaRPr lang="en-GB" noProof="0" dirty="0"/>
          </a:p>
        </p:txBody>
      </p:sp>
      <p:sp>
        <p:nvSpPr>
          <p:cNvPr id="4" name="Slide Number Placeholder 3">
            <a:extLst>
              <a:ext uri="{FF2B5EF4-FFF2-40B4-BE49-F238E27FC236}">
                <a16:creationId xmlns:a16="http://schemas.microsoft.com/office/drawing/2014/main" id="{304803A6-A504-7BCC-EDA0-35BADECFA14D}"/>
              </a:ext>
            </a:extLst>
          </p:cNvPr>
          <p:cNvSpPr>
            <a:spLocks noGrp="1"/>
          </p:cNvSpPr>
          <p:nvPr>
            <p:ph type="sldNum" sz="quarter" idx="11"/>
          </p:nvPr>
        </p:nvSpPr>
        <p:spPr/>
        <p:txBody>
          <a:bodyPr/>
          <a:lstStyle/>
          <a:p>
            <a:fld id="{DA2C159E-F13C-4A85-9A41-E7669D3E0D70}" type="slidenum">
              <a:rPr lang="en-GB" noProof="0" smtClean="0"/>
              <a:pPr/>
              <a:t>14</a:t>
            </a:fld>
            <a:endParaRPr lang="en-GB" noProof="0" dirty="0"/>
          </a:p>
        </p:txBody>
      </p:sp>
      <p:sp>
        <p:nvSpPr>
          <p:cNvPr id="5" name="Footer Placeholder 4">
            <a:extLst>
              <a:ext uri="{FF2B5EF4-FFF2-40B4-BE49-F238E27FC236}">
                <a16:creationId xmlns:a16="http://schemas.microsoft.com/office/drawing/2014/main" id="{40E61504-6233-3DA3-6CF5-01BFBEA8332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477990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AE6-EE4A-11F7-1AAE-770710CC60AB}"/>
              </a:ext>
            </a:extLst>
          </p:cNvPr>
          <p:cNvSpPr>
            <a:spLocks noGrp="1"/>
          </p:cNvSpPr>
          <p:nvPr>
            <p:ph type="title"/>
          </p:nvPr>
        </p:nvSpPr>
        <p:spPr/>
        <p:txBody>
          <a:bodyPr/>
          <a:lstStyle/>
          <a:p>
            <a:r>
              <a:rPr lang="en-GB" noProof="0" dirty="0"/>
              <a:t>Can you use these techniques?</a:t>
            </a:r>
          </a:p>
        </p:txBody>
      </p:sp>
      <p:sp>
        <p:nvSpPr>
          <p:cNvPr id="3" name="Text Placeholder 2">
            <a:extLst>
              <a:ext uri="{FF2B5EF4-FFF2-40B4-BE49-F238E27FC236}">
                <a16:creationId xmlns:a16="http://schemas.microsoft.com/office/drawing/2014/main" id="{6AA4979F-C8A9-8690-FC22-F934D290C9F6}"/>
              </a:ext>
            </a:extLst>
          </p:cNvPr>
          <p:cNvSpPr>
            <a:spLocks noGrp="1"/>
          </p:cNvSpPr>
          <p:nvPr>
            <p:ph type="body" sz="quarter" idx="12"/>
          </p:nvPr>
        </p:nvSpPr>
        <p:spPr/>
        <p:txBody>
          <a:bodyPr/>
          <a:lstStyle/>
          <a:p>
            <a:r>
              <a:rPr lang="en-GB" noProof="0" dirty="0"/>
              <a:t>Remember when you realised you had unproductive time on your Industry Placement.</a:t>
            </a:r>
          </a:p>
          <a:p>
            <a:endParaRPr lang="en-GB" noProof="0" dirty="0"/>
          </a:p>
          <a:p>
            <a:r>
              <a:rPr lang="en-GB" noProof="0" dirty="0"/>
              <a:t>How can you use Pomodoro and Eisenhower techniques to be more productive?</a:t>
            </a:r>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AD2C7075-14B9-5E5C-4F9E-A8246BD40C0C}"/>
              </a:ext>
            </a:extLst>
          </p:cNvPr>
          <p:cNvSpPr>
            <a:spLocks noGrp="1"/>
          </p:cNvSpPr>
          <p:nvPr>
            <p:ph type="sldNum" sz="quarter" idx="11"/>
          </p:nvPr>
        </p:nvSpPr>
        <p:spPr/>
        <p:txBody>
          <a:bodyPr/>
          <a:lstStyle/>
          <a:p>
            <a:fld id="{DA2C159E-F13C-4A85-9A41-E7669D3E0D70}" type="slidenum">
              <a:rPr lang="en-GB" noProof="0" smtClean="0"/>
              <a:pPr/>
              <a:t>140</a:t>
            </a:fld>
            <a:endParaRPr lang="en-GB" noProof="0" dirty="0"/>
          </a:p>
        </p:txBody>
      </p:sp>
      <p:sp>
        <p:nvSpPr>
          <p:cNvPr id="5" name="Footer Placeholder 4">
            <a:extLst>
              <a:ext uri="{FF2B5EF4-FFF2-40B4-BE49-F238E27FC236}">
                <a16:creationId xmlns:a16="http://schemas.microsoft.com/office/drawing/2014/main" id="{55920D5D-DA11-26E3-FB81-2117AF283BE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21577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9581-F1DC-67DA-8ABC-6B56D41C6587}"/>
              </a:ext>
            </a:extLst>
          </p:cNvPr>
          <p:cNvSpPr>
            <a:spLocks noGrp="1"/>
          </p:cNvSpPr>
          <p:nvPr>
            <p:ph type="title"/>
          </p:nvPr>
        </p:nvSpPr>
        <p:spPr/>
        <p:txBody>
          <a:bodyPr/>
          <a:lstStyle/>
          <a:p>
            <a:r>
              <a:rPr lang="en-GB" noProof="0" dirty="0"/>
              <a:t>Homework-lesson 7</a:t>
            </a:r>
          </a:p>
        </p:txBody>
      </p:sp>
      <p:sp>
        <p:nvSpPr>
          <p:cNvPr id="3" name="Text Placeholder 2">
            <a:extLst>
              <a:ext uri="{FF2B5EF4-FFF2-40B4-BE49-F238E27FC236}">
                <a16:creationId xmlns:a16="http://schemas.microsoft.com/office/drawing/2014/main" id="{2EE0C30B-291A-3915-38E2-5593C19E3E34}"/>
              </a:ext>
            </a:extLst>
          </p:cNvPr>
          <p:cNvSpPr>
            <a:spLocks noGrp="1"/>
          </p:cNvSpPr>
          <p:nvPr>
            <p:ph type="body" sz="quarter" idx="12"/>
          </p:nvPr>
        </p:nvSpPr>
        <p:spPr/>
        <p:txBody>
          <a:bodyPr/>
          <a:lstStyle/>
          <a:p>
            <a:r>
              <a:rPr lang="en-GB" noProof="0" dirty="0"/>
              <a:t>Put into practice the new techniques when on Industry Placement or when working.  </a:t>
            </a:r>
          </a:p>
          <a:p>
            <a:endParaRPr lang="en-GB" noProof="0" dirty="0"/>
          </a:p>
          <a:p>
            <a:r>
              <a:rPr lang="en-GB" noProof="0" dirty="0"/>
              <a:t>Keep a record of how the techniques have been applied. </a:t>
            </a:r>
          </a:p>
        </p:txBody>
      </p:sp>
      <p:sp>
        <p:nvSpPr>
          <p:cNvPr id="4" name="Slide Number Placeholder 3">
            <a:extLst>
              <a:ext uri="{FF2B5EF4-FFF2-40B4-BE49-F238E27FC236}">
                <a16:creationId xmlns:a16="http://schemas.microsoft.com/office/drawing/2014/main" id="{7F81E845-C148-ACD3-DBB6-BBEC65ECE71E}"/>
              </a:ext>
            </a:extLst>
          </p:cNvPr>
          <p:cNvSpPr>
            <a:spLocks noGrp="1"/>
          </p:cNvSpPr>
          <p:nvPr>
            <p:ph type="sldNum" sz="quarter" idx="11"/>
          </p:nvPr>
        </p:nvSpPr>
        <p:spPr/>
        <p:txBody>
          <a:bodyPr/>
          <a:lstStyle/>
          <a:p>
            <a:fld id="{DA2C159E-F13C-4A85-9A41-E7669D3E0D70}" type="slidenum">
              <a:rPr lang="en-GB" noProof="0" smtClean="0"/>
              <a:pPr/>
              <a:t>141</a:t>
            </a:fld>
            <a:endParaRPr lang="en-GB" noProof="0" dirty="0"/>
          </a:p>
        </p:txBody>
      </p:sp>
      <p:sp>
        <p:nvSpPr>
          <p:cNvPr id="5" name="Footer Placeholder 4">
            <a:extLst>
              <a:ext uri="{FF2B5EF4-FFF2-40B4-BE49-F238E27FC236}">
                <a16:creationId xmlns:a16="http://schemas.microsoft.com/office/drawing/2014/main" id="{EBE49A81-1EE4-EBAD-9FC5-2DB9504D3B4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945147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Collaborative decision making</a:t>
            </a:r>
          </a:p>
        </p:txBody>
      </p:sp>
    </p:spTree>
    <p:extLst>
      <p:ext uri="{BB962C8B-B14F-4D97-AF65-F5344CB8AC3E}">
        <p14:creationId xmlns:p14="http://schemas.microsoft.com/office/powerpoint/2010/main" val="34064231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696A-B525-8C83-23B2-7CF62D5B5591}"/>
              </a:ext>
            </a:extLst>
          </p:cNvPr>
          <p:cNvSpPr>
            <a:spLocks noGrp="1"/>
          </p:cNvSpPr>
          <p:nvPr>
            <p:ph type="title"/>
          </p:nvPr>
        </p:nvSpPr>
        <p:spPr/>
        <p:txBody>
          <a:bodyPr/>
          <a:lstStyle/>
          <a:p>
            <a:r>
              <a:rPr lang="en-GB" noProof="0" dirty="0"/>
              <a:t>Lesson 8 aim</a:t>
            </a:r>
          </a:p>
        </p:txBody>
      </p:sp>
      <p:sp>
        <p:nvSpPr>
          <p:cNvPr id="3" name="Text Placeholder 2">
            <a:extLst>
              <a:ext uri="{FF2B5EF4-FFF2-40B4-BE49-F238E27FC236}">
                <a16:creationId xmlns:a16="http://schemas.microsoft.com/office/drawing/2014/main" id="{27CCB0C4-652C-95E1-5832-B32C8EE2D2EF}"/>
              </a:ext>
            </a:extLst>
          </p:cNvPr>
          <p:cNvSpPr>
            <a:spLocks noGrp="1"/>
          </p:cNvSpPr>
          <p:nvPr>
            <p:ph type="body" sz="quarter" idx="12"/>
          </p:nvPr>
        </p:nvSpPr>
        <p:spPr/>
        <p:txBody>
          <a:bodyPr/>
          <a:lstStyle/>
          <a:p>
            <a:pPr lvl="0"/>
            <a:r>
              <a:rPr lang="en-GB" noProof="0" dirty="0"/>
              <a:t>Be able to collaborate in a team to carry out tasks.</a:t>
            </a:r>
          </a:p>
          <a:p>
            <a:pPr lvl="0"/>
            <a:endParaRPr lang="en-GB" noProof="0" dirty="0"/>
          </a:p>
          <a:p>
            <a:endParaRPr lang="en-GB" noProof="0" dirty="0"/>
          </a:p>
        </p:txBody>
      </p:sp>
      <p:sp>
        <p:nvSpPr>
          <p:cNvPr id="4" name="Slide Number Placeholder 3">
            <a:extLst>
              <a:ext uri="{FF2B5EF4-FFF2-40B4-BE49-F238E27FC236}">
                <a16:creationId xmlns:a16="http://schemas.microsoft.com/office/drawing/2014/main" id="{AFD55C16-DE0A-296C-46A3-C18ECA8546F9}"/>
              </a:ext>
            </a:extLst>
          </p:cNvPr>
          <p:cNvSpPr>
            <a:spLocks noGrp="1"/>
          </p:cNvSpPr>
          <p:nvPr>
            <p:ph type="sldNum" sz="quarter" idx="11"/>
          </p:nvPr>
        </p:nvSpPr>
        <p:spPr/>
        <p:txBody>
          <a:bodyPr/>
          <a:lstStyle/>
          <a:p>
            <a:fld id="{DA2C159E-F13C-4A85-9A41-E7669D3E0D70}" type="slidenum">
              <a:rPr lang="en-GB" noProof="0" smtClean="0"/>
              <a:pPr/>
              <a:t>143</a:t>
            </a:fld>
            <a:endParaRPr lang="en-GB" noProof="0" dirty="0"/>
          </a:p>
        </p:txBody>
      </p:sp>
      <p:sp>
        <p:nvSpPr>
          <p:cNvPr id="5" name="Footer Placeholder 4">
            <a:extLst>
              <a:ext uri="{FF2B5EF4-FFF2-40B4-BE49-F238E27FC236}">
                <a16:creationId xmlns:a16="http://schemas.microsoft.com/office/drawing/2014/main" id="{8C4B6FF1-6E10-A16E-2CD0-6EB150FDC3E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712157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2B6A-74EA-BBBD-8F6C-DB423EADB3B7}"/>
              </a:ext>
            </a:extLst>
          </p:cNvPr>
          <p:cNvSpPr>
            <a:spLocks noGrp="1"/>
          </p:cNvSpPr>
          <p:nvPr>
            <p:ph type="title"/>
          </p:nvPr>
        </p:nvSpPr>
        <p:spPr/>
        <p:txBody>
          <a:bodyPr/>
          <a:lstStyle/>
          <a:p>
            <a:r>
              <a:rPr lang="en-GB" noProof="0" dirty="0"/>
              <a:t>Were you more productive?</a:t>
            </a:r>
          </a:p>
        </p:txBody>
      </p:sp>
      <p:sp>
        <p:nvSpPr>
          <p:cNvPr id="3" name="Text Placeholder 2">
            <a:extLst>
              <a:ext uri="{FF2B5EF4-FFF2-40B4-BE49-F238E27FC236}">
                <a16:creationId xmlns:a16="http://schemas.microsoft.com/office/drawing/2014/main" id="{C9E8DF71-3170-214C-B61D-BB86CBB412AA}"/>
              </a:ext>
            </a:extLst>
          </p:cNvPr>
          <p:cNvSpPr>
            <a:spLocks noGrp="1"/>
          </p:cNvSpPr>
          <p:nvPr>
            <p:ph type="body" sz="quarter" idx="12"/>
          </p:nvPr>
        </p:nvSpPr>
        <p:spPr/>
        <p:txBody>
          <a:bodyPr/>
          <a:lstStyle/>
          <a:p>
            <a:r>
              <a:rPr lang="en-GB" noProof="0" dirty="0"/>
              <a:t>How did you get on putting your new techniques into practice?</a:t>
            </a:r>
          </a:p>
          <a:p>
            <a:endParaRPr lang="en-GB" noProof="0" dirty="0"/>
          </a:p>
          <a:p>
            <a:r>
              <a:rPr lang="en-GB" noProof="0" dirty="0"/>
              <a:t>Give one example of how you used a technique to improve your own productivity. </a:t>
            </a:r>
          </a:p>
          <a:p>
            <a:endParaRPr lang="en-GB" noProof="0" dirty="0"/>
          </a:p>
          <a:p>
            <a:r>
              <a:rPr lang="en-GB" noProof="0" dirty="0"/>
              <a:t>Give examples of any difficulties encountered with the use of the techniques.</a:t>
            </a:r>
          </a:p>
          <a:p>
            <a:endParaRPr lang="en-GB" noProof="0" dirty="0"/>
          </a:p>
          <a:p>
            <a:r>
              <a:rPr lang="en-GB" noProof="0" dirty="0"/>
              <a:t>Input these into the Collaborative wall.</a:t>
            </a:r>
          </a:p>
        </p:txBody>
      </p:sp>
      <p:sp>
        <p:nvSpPr>
          <p:cNvPr id="4" name="Slide Number Placeholder 3">
            <a:extLst>
              <a:ext uri="{FF2B5EF4-FFF2-40B4-BE49-F238E27FC236}">
                <a16:creationId xmlns:a16="http://schemas.microsoft.com/office/drawing/2014/main" id="{25250CD5-2C67-A8F1-71A9-3BE0D9203FCE}"/>
              </a:ext>
            </a:extLst>
          </p:cNvPr>
          <p:cNvSpPr>
            <a:spLocks noGrp="1"/>
          </p:cNvSpPr>
          <p:nvPr>
            <p:ph type="sldNum" sz="quarter" idx="11"/>
          </p:nvPr>
        </p:nvSpPr>
        <p:spPr/>
        <p:txBody>
          <a:bodyPr/>
          <a:lstStyle/>
          <a:p>
            <a:fld id="{DA2C159E-F13C-4A85-9A41-E7669D3E0D70}" type="slidenum">
              <a:rPr lang="en-GB" noProof="0" smtClean="0"/>
              <a:pPr/>
              <a:t>144</a:t>
            </a:fld>
            <a:endParaRPr lang="en-GB" noProof="0" dirty="0"/>
          </a:p>
        </p:txBody>
      </p:sp>
      <p:sp>
        <p:nvSpPr>
          <p:cNvPr id="5" name="Footer Placeholder 4">
            <a:extLst>
              <a:ext uri="{FF2B5EF4-FFF2-40B4-BE49-F238E27FC236}">
                <a16:creationId xmlns:a16="http://schemas.microsoft.com/office/drawing/2014/main" id="{B032DEB8-E58A-EC97-AC44-6D11AE85197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158228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B4F7-CAA4-22D3-363D-393D7898CC72}"/>
              </a:ext>
            </a:extLst>
          </p:cNvPr>
          <p:cNvSpPr>
            <a:spLocks noGrp="1"/>
          </p:cNvSpPr>
          <p:nvPr>
            <p:ph type="title"/>
          </p:nvPr>
        </p:nvSpPr>
        <p:spPr/>
        <p:txBody>
          <a:bodyPr/>
          <a:lstStyle/>
          <a:p>
            <a:r>
              <a:rPr lang="en-GB" noProof="0" dirty="0"/>
              <a:t>Recap prior learning</a:t>
            </a:r>
          </a:p>
        </p:txBody>
      </p:sp>
      <p:sp>
        <p:nvSpPr>
          <p:cNvPr id="3" name="Text Placeholder 2">
            <a:extLst>
              <a:ext uri="{FF2B5EF4-FFF2-40B4-BE49-F238E27FC236}">
                <a16:creationId xmlns:a16="http://schemas.microsoft.com/office/drawing/2014/main" id="{46147311-D322-F3AC-F4AF-6ABECCA8FE54}"/>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Organic.</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Inorganic.</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SWOT.</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PESTLE.</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SMART.</a:t>
            </a:r>
          </a:p>
        </p:txBody>
      </p:sp>
      <p:sp>
        <p:nvSpPr>
          <p:cNvPr id="4" name="Slide Number Placeholder 3">
            <a:extLst>
              <a:ext uri="{FF2B5EF4-FFF2-40B4-BE49-F238E27FC236}">
                <a16:creationId xmlns:a16="http://schemas.microsoft.com/office/drawing/2014/main" id="{1863F540-ED30-5158-5A7E-61A325548F7D}"/>
              </a:ext>
            </a:extLst>
          </p:cNvPr>
          <p:cNvSpPr>
            <a:spLocks noGrp="1"/>
          </p:cNvSpPr>
          <p:nvPr>
            <p:ph type="sldNum" sz="quarter" idx="11"/>
          </p:nvPr>
        </p:nvSpPr>
        <p:spPr/>
        <p:txBody>
          <a:bodyPr/>
          <a:lstStyle/>
          <a:p>
            <a:fld id="{DA2C159E-F13C-4A85-9A41-E7669D3E0D70}" type="slidenum">
              <a:rPr lang="en-GB" noProof="0" smtClean="0"/>
              <a:pPr/>
              <a:t>145</a:t>
            </a:fld>
            <a:endParaRPr lang="en-GB" noProof="0" dirty="0"/>
          </a:p>
        </p:txBody>
      </p:sp>
      <p:sp>
        <p:nvSpPr>
          <p:cNvPr id="5" name="Footer Placeholder 4">
            <a:extLst>
              <a:ext uri="{FF2B5EF4-FFF2-40B4-BE49-F238E27FC236}">
                <a16:creationId xmlns:a16="http://schemas.microsoft.com/office/drawing/2014/main" id="{848D56B3-C802-716C-E8DC-ADB6441541D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415793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3849-A98D-7D71-08C7-183ABE632DD5}"/>
              </a:ext>
            </a:extLst>
          </p:cNvPr>
          <p:cNvSpPr>
            <a:spLocks noGrp="1"/>
          </p:cNvSpPr>
          <p:nvPr>
            <p:ph type="title"/>
          </p:nvPr>
        </p:nvSpPr>
        <p:spPr/>
        <p:txBody>
          <a:bodyPr/>
          <a:lstStyle/>
          <a:p>
            <a:r>
              <a:rPr lang="en-GB" noProof="0" dirty="0"/>
              <a:t>Using evidence to justify decision</a:t>
            </a:r>
          </a:p>
        </p:txBody>
      </p:sp>
      <p:sp>
        <p:nvSpPr>
          <p:cNvPr id="3" name="Text Placeholder 2">
            <a:extLst>
              <a:ext uri="{FF2B5EF4-FFF2-40B4-BE49-F238E27FC236}">
                <a16:creationId xmlns:a16="http://schemas.microsoft.com/office/drawing/2014/main" id="{E62104E6-BBF4-5107-DCB3-C4EFB543A12B}"/>
              </a:ext>
            </a:extLst>
          </p:cNvPr>
          <p:cNvSpPr>
            <a:spLocks noGrp="1"/>
          </p:cNvSpPr>
          <p:nvPr>
            <p:ph type="body" sz="quarter" idx="12"/>
          </p:nvPr>
        </p:nvSpPr>
        <p:spPr/>
        <p:txBody>
          <a:bodyPr/>
          <a:lstStyle/>
          <a:p>
            <a:r>
              <a:rPr lang="en-GB" noProof="0" dirty="0"/>
              <a:t>When justifying, make sure you show or prove that something is reasonable, right, or necessary </a:t>
            </a:r>
          </a:p>
          <a:p>
            <a:endParaRPr lang="en-GB" noProof="0" dirty="0"/>
          </a:p>
          <a:p>
            <a:r>
              <a:rPr lang="en-GB" noProof="0" dirty="0"/>
              <a:t>You do this by providing good reasons or evidence to support an action, decision, or belief.</a:t>
            </a:r>
          </a:p>
        </p:txBody>
      </p:sp>
      <p:sp>
        <p:nvSpPr>
          <p:cNvPr id="4" name="Slide Number Placeholder 3">
            <a:extLst>
              <a:ext uri="{FF2B5EF4-FFF2-40B4-BE49-F238E27FC236}">
                <a16:creationId xmlns:a16="http://schemas.microsoft.com/office/drawing/2014/main" id="{E20C0565-4A99-3BCE-9208-EA50A7ADBF97}"/>
              </a:ext>
            </a:extLst>
          </p:cNvPr>
          <p:cNvSpPr>
            <a:spLocks noGrp="1"/>
          </p:cNvSpPr>
          <p:nvPr>
            <p:ph type="sldNum" sz="quarter" idx="11"/>
          </p:nvPr>
        </p:nvSpPr>
        <p:spPr/>
        <p:txBody>
          <a:bodyPr/>
          <a:lstStyle/>
          <a:p>
            <a:fld id="{DA2C159E-F13C-4A85-9A41-E7669D3E0D70}" type="slidenum">
              <a:rPr lang="en-GB" noProof="0" smtClean="0"/>
              <a:pPr/>
              <a:t>146</a:t>
            </a:fld>
            <a:endParaRPr lang="en-GB" noProof="0" dirty="0"/>
          </a:p>
        </p:txBody>
      </p:sp>
      <p:sp>
        <p:nvSpPr>
          <p:cNvPr id="5" name="Footer Placeholder 4">
            <a:extLst>
              <a:ext uri="{FF2B5EF4-FFF2-40B4-BE49-F238E27FC236}">
                <a16:creationId xmlns:a16="http://schemas.microsoft.com/office/drawing/2014/main" id="{CDC7BD38-C02F-1012-D978-DB46F42DC7F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298665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22C8-6740-DF86-65ED-0FCFCA007E78}"/>
              </a:ext>
            </a:extLst>
          </p:cNvPr>
          <p:cNvSpPr>
            <a:spLocks noGrp="1"/>
          </p:cNvSpPr>
          <p:nvPr>
            <p:ph type="title"/>
          </p:nvPr>
        </p:nvSpPr>
        <p:spPr/>
        <p:txBody>
          <a:bodyPr/>
          <a:lstStyle/>
          <a:p>
            <a:r>
              <a:rPr lang="en-GB" noProof="0" dirty="0"/>
              <a:t>Ideas for the strategic direction</a:t>
            </a:r>
          </a:p>
        </p:txBody>
      </p:sp>
      <p:sp>
        <p:nvSpPr>
          <p:cNvPr id="3" name="Text Placeholder 2">
            <a:extLst>
              <a:ext uri="{FF2B5EF4-FFF2-40B4-BE49-F238E27FC236}">
                <a16:creationId xmlns:a16="http://schemas.microsoft.com/office/drawing/2014/main" id="{AAF64C28-1DF1-1D5D-1A92-F07CBFB2420F}"/>
              </a:ext>
            </a:extLst>
          </p:cNvPr>
          <p:cNvSpPr>
            <a:spLocks noGrp="1"/>
          </p:cNvSpPr>
          <p:nvPr>
            <p:ph type="body" sz="quarter" idx="12"/>
          </p:nvPr>
        </p:nvSpPr>
        <p:spPr/>
        <p:txBody>
          <a:bodyPr/>
          <a:lstStyle/>
          <a:p>
            <a:r>
              <a:rPr lang="en-GB" noProof="0" dirty="0"/>
              <a:t>Individually review the Clothing Company SWOT and PESTLE analyses provided.</a:t>
            </a:r>
          </a:p>
          <a:p>
            <a:endParaRPr lang="en-GB" noProof="0" dirty="0"/>
          </a:p>
          <a:p>
            <a:r>
              <a:rPr lang="en-GB" noProof="0" dirty="0"/>
              <a:t>Produce ideas for the strategic direction of the company. </a:t>
            </a:r>
          </a:p>
          <a:p>
            <a:endParaRPr lang="en-GB" noProof="0" dirty="0"/>
          </a:p>
          <a:p>
            <a:r>
              <a:rPr lang="en-GB" noProof="0" dirty="0"/>
              <a:t>Set at least one SMART objective related to those ideas.</a:t>
            </a:r>
          </a:p>
          <a:p>
            <a:endParaRPr lang="en-GB" noProof="0" dirty="0"/>
          </a:p>
          <a:p>
            <a:r>
              <a:rPr lang="en-GB" noProof="0" dirty="0"/>
              <a:t>Justify the idea, drawing on evidence from the SWOT and PESTLE. </a:t>
            </a:r>
          </a:p>
        </p:txBody>
      </p:sp>
      <p:sp>
        <p:nvSpPr>
          <p:cNvPr id="4" name="Slide Number Placeholder 3">
            <a:extLst>
              <a:ext uri="{FF2B5EF4-FFF2-40B4-BE49-F238E27FC236}">
                <a16:creationId xmlns:a16="http://schemas.microsoft.com/office/drawing/2014/main" id="{50ECB85D-1800-5171-2CA1-D5DBE96CD3F5}"/>
              </a:ext>
            </a:extLst>
          </p:cNvPr>
          <p:cNvSpPr>
            <a:spLocks noGrp="1"/>
          </p:cNvSpPr>
          <p:nvPr>
            <p:ph type="sldNum" sz="quarter" idx="11"/>
          </p:nvPr>
        </p:nvSpPr>
        <p:spPr/>
        <p:txBody>
          <a:bodyPr/>
          <a:lstStyle/>
          <a:p>
            <a:fld id="{DA2C159E-F13C-4A85-9A41-E7669D3E0D70}" type="slidenum">
              <a:rPr lang="en-GB" noProof="0" smtClean="0"/>
              <a:pPr/>
              <a:t>147</a:t>
            </a:fld>
            <a:endParaRPr lang="en-GB" noProof="0" dirty="0"/>
          </a:p>
        </p:txBody>
      </p:sp>
      <p:sp>
        <p:nvSpPr>
          <p:cNvPr id="5" name="Footer Placeholder 4">
            <a:extLst>
              <a:ext uri="{FF2B5EF4-FFF2-40B4-BE49-F238E27FC236}">
                <a16:creationId xmlns:a16="http://schemas.microsoft.com/office/drawing/2014/main" id="{9946B8AC-390E-A233-A78B-AEF1C2F7E94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131861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5C8B-1B91-BCA0-2A06-59B0234F5462}"/>
              </a:ext>
            </a:extLst>
          </p:cNvPr>
          <p:cNvSpPr>
            <a:spLocks noGrp="1"/>
          </p:cNvSpPr>
          <p:nvPr>
            <p:ph type="title"/>
          </p:nvPr>
        </p:nvSpPr>
        <p:spPr/>
        <p:txBody>
          <a:bodyPr/>
          <a:lstStyle/>
          <a:p>
            <a:r>
              <a:rPr lang="en-GB" noProof="0" dirty="0"/>
              <a:t>Critique the idea</a:t>
            </a:r>
          </a:p>
        </p:txBody>
      </p:sp>
      <p:sp>
        <p:nvSpPr>
          <p:cNvPr id="3" name="Text Placeholder 2">
            <a:extLst>
              <a:ext uri="{FF2B5EF4-FFF2-40B4-BE49-F238E27FC236}">
                <a16:creationId xmlns:a16="http://schemas.microsoft.com/office/drawing/2014/main" id="{15730172-6E7F-4521-5B86-23F30893669E}"/>
              </a:ext>
            </a:extLst>
          </p:cNvPr>
          <p:cNvSpPr>
            <a:spLocks noGrp="1"/>
          </p:cNvSpPr>
          <p:nvPr>
            <p:ph type="body" sz="quarter" idx="12"/>
          </p:nvPr>
        </p:nvSpPr>
        <p:spPr/>
        <p:txBody>
          <a:bodyPr/>
          <a:lstStyle/>
          <a:p>
            <a:r>
              <a:rPr lang="en-GB" noProof="0" dirty="0"/>
              <a:t>Write your one idea and an evidence justification using one SMART objective.</a:t>
            </a:r>
          </a:p>
          <a:p>
            <a:endParaRPr lang="en-GB" noProof="0" dirty="0"/>
          </a:p>
          <a:p>
            <a:r>
              <a:rPr lang="en-GB" noProof="0" dirty="0"/>
              <a:t>Pass to another learner.</a:t>
            </a:r>
          </a:p>
          <a:p>
            <a:endParaRPr lang="en-GB" noProof="0" dirty="0"/>
          </a:p>
          <a:p>
            <a:r>
              <a:rPr lang="en-GB" noProof="0" dirty="0"/>
              <a:t>Critique the idea, focusing on the quality of the justification. Can you see any problems or issues to be considered?</a:t>
            </a:r>
          </a:p>
          <a:p>
            <a:endParaRPr lang="en-GB" noProof="0" dirty="0"/>
          </a:p>
          <a:p>
            <a:r>
              <a:rPr lang="en-GB" noProof="0" dirty="0"/>
              <a:t>Now pass to the next learner.</a:t>
            </a:r>
          </a:p>
        </p:txBody>
      </p:sp>
      <p:sp>
        <p:nvSpPr>
          <p:cNvPr id="4" name="Slide Number Placeholder 3">
            <a:extLst>
              <a:ext uri="{FF2B5EF4-FFF2-40B4-BE49-F238E27FC236}">
                <a16:creationId xmlns:a16="http://schemas.microsoft.com/office/drawing/2014/main" id="{3ABEDB2F-71DE-0D75-F93E-15B298879305}"/>
              </a:ext>
            </a:extLst>
          </p:cNvPr>
          <p:cNvSpPr>
            <a:spLocks noGrp="1"/>
          </p:cNvSpPr>
          <p:nvPr>
            <p:ph type="sldNum" sz="quarter" idx="11"/>
          </p:nvPr>
        </p:nvSpPr>
        <p:spPr/>
        <p:txBody>
          <a:bodyPr/>
          <a:lstStyle/>
          <a:p>
            <a:fld id="{DA2C159E-F13C-4A85-9A41-E7669D3E0D70}" type="slidenum">
              <a:rPr lang="en-GB" noProof="0" smtClean="0"/>
              <a:pPr/>
              <a:t>148</a:t>
            </a:fld>
            <a:endParaRPr lang="en-GB" noProof="0" dirty="0"/>
          </a:p>
        </p:txBody>
      </p:sp>
      <p:sp>
        <p:nvSpPr>
          <p:cNvPr id="5" name="Footer Placeholder 4">
            <a:extLst>
              <a:ext uri="{FF2B5EF4-FFF2-40B4-BE49-F238E27FC236}">
                <a16:creationId xmlns:a16="http://schemas.microsoft.com/office/drawing/2014/main" id="{260783EA-D7AC-C3A2-DBCF-F8D974FE170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044577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C738-77F8-8E23-73E6-31539D021F94}"/>
              </a:ext>
            </a:extLst>
          </p:cNvPr>
          <p:cNvSpPr>
            <a:spLocks noGrp="1"/>
          </p:cNvSpPr>
          <p:nvPr>
            <p:ph type="title"/>
          </p:nvPr>
        </p:nvSpPr>
        <p:spPr/>
        <p:txBody>
          <a:bodyPr/>
          <a:lstStyle/>
          <a:p>
            <a:r>
              <a:rPr lang="en-GB" noProof="0" dirty="0"/>
              <a:t>Collaboration </a:t>
            </a:r>
          </a:p>
        </p:txBody>
      </p:sp>
      <p:sp>
        <p:nvSpPr>
          <p:cNvPr id="3" name="Text Placeholder 2">
            <a:extLst>
              <a:ext uri="{FF2B5EF4-FFF2-40B4-BE49-F238E27FC236}">
                <a16:creationId xmlns:a16="http://schemas.microsoft.com/office/drawing/2014/main" id="{BE2072BB-72F6-F70D-9C61-C0A006625FBE}"/>
              </a:ext>
            </a:extLst>
          </p:cNvPr>
          <p:cNvSpPr>
            <a:spLocks noGrp="1"/>
          </p:cNvSpPr>
          <p:nvPr>
            <p:ph type="body" sz="quarter" idx="12"/>
          </p:nvPr>
        </p:nvSpPr>
        <p:spPr/>
        <p:txBody>
          <a:bodyPr/>
          <a:lstStyle/>
          <a:p>
            <a:pPr fontAlgn="t"/>
            <a:r>
              <a:rPr lang="en-GB" noProof="0" dirty="0"/>
              <a:t>Collaboration is when individuals or teams work together to achieve a shared goal by combining skills, knowledge, and resources.</a:t>
            </a:r>
          </a:p>
          <a:p>
            <a:endParaRPr lang="en-GB" noProof="0" dirty="0"/>
          </a:p>
        </p:txBody>
      </p:sp>
      <p:sp>
        <p:nvSpPr>
          <p:cNvPr id="4" name="Slide Number Placeholder 3">
            <a:extLst>
              <a:ext uri="{FF2B5EF4-FFF2-40B4-BE49-F238E27FC236}">
                <a16:creationId xmlns:a16="http://schemas.microsoft.com/office/drawing/2014/main" id="{2FFF73A7-7F03-CC52-4BE5-DE81442F9237}"/>
              </a:ext>
            </a:extLst>
          </p:cNvPr>
          <p:cNvSpPr>
            <a:spLocks noGrp="1"/>
          </p:cNvSpPr>
          <p:nvPr>
            <p:ph type="sldNum" sz="quarter" idx="11"/>
          </p:nvPr>
        </p:nvSpPr>
        <p:spPr/>
        <p:txBody>
          <a:bodyPr/>
          <a:lstStyle/>
          <a:p>
            <a:fld id="{DA2C159E-F13C-4A85-9A41-E7669D3E0D70}" type="slidenum">
              <a:rPr lang="en-GB" noProof="0" smtClean="0"/>
              <a:pPr/>
              <a:t>149</a:t>
            </a:fld>
            <a:endParaRPr lang="en-GB" noProof="0" dirty="0"/>
          </a:p>
        </p:txBody>
      </p:sp>
      <p:sp>
        <p:nvSpPr>
          <p:cNvPr id="5" name="Footer Placeholder 4">
            <a:extLst>
              <a:ext uri="{FF2B5EF4-FFF2-40B4-BE49-F238E27FC236}">
                <a16:creationId xmlns:a16="http://schemas.microsoft.com/office/drawing/2014/main" id="{C6C81F16-A18A-A1F0-328D-4010C303992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0597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2C82-C067-FF1F-DA45-BEBE9B77410B}"/>
              </a:ext>
            </a:extLst>
          </p:cNvPr>
          <p:cNvSpPr>
            <a:spLocks noGrp="1"/>
          </p:cNvSpPr>
          <p:nvPr>
            <p:ph type="title"/>
          </p:nvPr>
        </p:nvSpPr>
        <p:spPr>
          <a:xfrm>
            <a:off x="232950" y="249900"/>
            <a:ext cx="8437563" cy="1529762"/>
          </a:xfrm>
        </p:spPr>
        <p:txBody>
          <a:bodyPr>
            <a:normAutofit/>
          </a:bodyPr>
          <a:lstStyle/>
          <a:p>
            <a:r>
              <a:rPr lang="en-GB" noProof="0" dirty="0"/>
              <a:t>Advantages and disadvantages of strategic alliances</a:t>
            </a:r>
          </a:p>
        </p:txBody>
      </p:sp>
      <p:sp>
        <p:nvSpPr>
          <p:cNvPr id="3" name="Text Placeholder 2">
            <a:extLst>
              <a:ext uri="{FF2B5EF4-FFF2-40B4-BE49-F238E27FC236}">
                <a16:creationId xmlns:a16="http://schemas.microsoft.com/office/drawing/2014/main" id="{F43BC94E-6018-B4C8-82DE-9337DF8F50BF}"/>
              </a:ext>
            </a:extLst>
          </p:cNvPr>
          <p:cNvSpPr>
            <a:spLocks noGrp="1"/>
          </p:cNvSpPr>
          <p:nvPr>
            <p:ph type="body" sz="quarter" idx="12"/>
          </p:nvPr>
        </p:nvSpPr>
        <p:spPr>
          <a:xfrm>
            <a:off x="234000" y="1563638"/>
            <a:ext cx="7667625" cy="3024336"/>
          </a:xfrm>
        </p:spPr>
        <p:txBody>
          <a:bodyPr/>
          <a:lstStyle/>
          <a:p>
            <a:r>
              <a:rPr lang="en-GB" b="1" noProof="0" dirty="0"/>
              <a:t>Advantages:</a:t>
            </a:r>
            <a:endParaRPr lang="en-GB" noProof="0" dirty="0"/>
          </a:p>
          <a:p>
            <a:pPr marL="342900" indent="-342900">
              <a:buFont typeface="Arial" panose="020B0604020202020204" pitchFamily="34" charset="0"/>
              <a:buChar char="•"/>
            </a:pPr>
            <a:r>
              <a:rPr lang="en-GB" noProof="0" dirty="0"/>
              <a:t>Shared risk and investment.</a:t>
            </a:r>
          </a:p>
          <a:p>
            <a:pPr marL="342900" indent="-342900">
              <a:buFont typeface="Arial" panose="020B0604020202020204" pitchFamily="34" charset="0"/>
              <a:buChar char="•"/>
            </a:pPr>
            <a:r>
              <a:rPr lang="en-GB" noProof="0" dirty="0"/>
              <a:t>Access to complementary skills and technologies.</a:t>
            </a:r>
          </a:p>
          <a:p>
            <a:pPr marL="342900" indent="-342900">
              <a:buFont typeface="Arial" panose="020B0604020202020204" pitchFamily="34" charset="0"/>
              <a:buChar char="•"/>
            </a:pPr>
            <a:endParaRPr lang="en-GB" noProof="0" dirty="0"/>
          </a:p>
          <a:p>
            <a:r>
              <a:rPr lang="en-GB" b="1" noProof="0" dirty="0"/>
              <a:t>Disadvantages:</a:t>
            </a:r>
            <a:endParaRPr lang="en-GB" noProof="0" dirty="0"/>
          </a:p>
          <a:p>
            <a:pPr marL="342900" indent="-342900">
              <a:buFont typeface="Arial" panose="020B0604020202020204" pitchFamily="34" charset="0"/>
              <a:buChar char="•"/>
            </a:pPr>
            <a:r>
              <a:rPr lang="en-GB" noProof="0" dirty="0"/>
              <a:t>Limited control over partner’s actions.</a:t>
            </a:r>
          </a:p>
          <a:p>
            <a:pPr marL="342900" indent="-342900">
              <a:buFont typeface="Arial" panose="020B0604020202020204" pitchFamily="34" charset="0"/>
              <a:buChar char="•"/>
            </a:pPr>
            <a:r>
              <a:rPr lang="en-GB" noProof="0" dirty="0"/>
              <a:t>Conflicts in objectives or priorities.</a:t>
            </a:r>
          </a:p>
        </p:txBody>
      </p:sp>
      <p:sp>
        <p:nvSpPr>
          <p:cNvPr id="4" name="Slide Number Placeholder 3">
            <a:extLst>
              <a:ext uri="{FF2B5EF4-FFF2-40B4-BE49-F238E27FC236}">
                <a16:creationId xmlns:a16="http://schemas.microsoft.com/office/drawing/2014/main" id="{E1E1344B-E2F9-2D21-39B2-B30FC4F87037}"/>
              </a:ext>
            </a:extLst>
          </p:cNvPr>
          <p:cNvSpPr>
            <a:spLocks noGrp="1"/>
          </p:cNvSpPr>
          <p:nvPr>
            <p:ph type="sldNum" sz="quarter" idx="11"/>
          </p:nvPr>
        </p:nvSpPr>
        <p:spPr/>
        <p:txBody>
          <a:bodyPr/>
          <a:lstStyle/>
          <a:p>
            <a:fld id="{DA2C159E-F13C-4A85-9A41-E7669D3E0D70}" type="slidenum">
              <a:rPr lang="en-GB" noProof="0" smtClean="0"/>
              <a:pPr/>
              <a:t>15</a:t>
            </a:fld>
            <a:endParaRPr lang="en-GB" noProof="0" dirty="0"/>
          </a:p>
        </p:txBody>
      </p:sp>
      <p:sp>
        <p:nvSpPr>
          <p:cNvPr id="5" name="Footer Placeholder 4">
            <a:extLst>
              <a:ext uri="{FF2B5EF4-FFF2-40B4-BE49-F238E27FC236}">
                <a16:creationId xmlns:a16="http://schemas.microsoft.com/office/drawing/2014/main" id="{A8B60255-7890-C364-909B-9BECD992088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889552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DFDF-5993-0117-2927-49A77C07F8B0}"/>
              </a:ext>
            </a:extLst>
          </p:cNvPr>
          <p:cNvSpPr>
            <a:spLocks noGrp="1"/>
          </p:cNvSpPr>
          <p:nvPr>
            <p:ph type="title"/>
          </p:nvPr>
        </p:nvSpPr>
        <p:spPr/>
        <p:txBody>
          <a:bodyPr/>
          <a:lstStyle/>
          <a:p>
            <a:r>
              <a:rPr lang="en-GB" noProof="0" dirty="0"/>
              <a:t>Key ideas in collaboration theory</a:t>
            </a:r>
          </a:p>
        </p:txBody>
      </p:sp>
      <p:sp>
        <p:nvSpPr>
          <p:cNvPr id="3" name="Text Placeholder 2">
            <a:extLst>
              <a:ext uri="{FF2B5EF4-FFF2-40B4-BE49-F238E27FC236}">
                <a16:creationId xmlns:a16="http://schemas.microsoft.com/office/drawing/2014/main" id="{D82AF532-FF3F-B0E7-C75E-4EA648118F5D}"/>
              </a:ext>
            </a:extLst>
          </p:cNvPr>
          <p:cNvSpPr>
            <a:spLocks noGrp="1"/>
          </p:cNvSpPr>
          <p:nvPr>
            <p:ph type="body" sz="quarter" idx="12"/>
          </p:nvPr>
        </p:nvSpPr>
        <p:spPr>
          <a:xfrm>
            <a:off x="234000" y="986400"/>
            <a:ext cx="7938400" cy="3601574"/>
          </a:xfrm>
        </p:spPr>
        <p:txBody>
          <a:bodyPr/>
          <a:lstStyle/>
          <a:p>
            <a:pPr marL="342900" indent="-342900">
              <a:buFont typeface="Arial" panose="020B0604020202020204" pitchFamily="34" charset="0"/>
              <a:buChar char="•"/>
            </a:pPr>
            <a:r>
              <a:rPr lang="en-GB" noProof="0" dirty="0"/>
              <a:t>Shared goals - everyone works towards a common outcome.</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Communication - clear and open exchange of ideas is essential.</a:t>
            </a:r>
          </a:p>
          <a:p>
            <a:endParaRPr lang="en-GB" noProof="0" dirty="0"/>
          </a:p>
          <a:p>
            <a:pPr marL="342900" indent="-342900">
              <a:buFont typeface="Arial" panose="020B0604020202020204" pitchFamily="34" charset="0"/>
              <a:buChar char="•"/>
            </a:pPr>
            <a:r>
              <a:rPr lang="en-GB" noProof="0" dirty="0"/>
              <a:t>Collective problem-solving - groups generate better solutions together.</a:t>
            </a:r>
          </a:p>
          <a:p>
            <a:pPr marL="342900" indent="-342900">
              <a:buFont typeface="Arial" panose="020B0604020202020204" pitchFamily="34" charset="0"/>
              <a:buChar char="•"/>
            </a:pPr>
            <a:endParaRPr lang="en-GB" noProof="0" dirty="0"/>
          </a:p>
        </p:txBody>
      </p:sp>
      <p:sp>
        <p:nvSpPr>
          <p:cNvPr id="4" name="Slide Number Placeholder 3">
            <a:extLst>
              <a:ext uri="{FF2B5EF4-FFF2-40B4-BE49-F238E27FC236}">
                <a16:creationId xmlns:a16="http://schemas.microsoft.com/office/drawing/2014/main" id="{1B47A79E-BC14-2B89-D9CC-D9E5D2831FBE}"/>
              </a:ext>
            </a:extLst>
          </p:cNvPr>
          <p:cNvSpPr>
            <a:spLocks noGrp="1"/>
          </p:cNvSpPr>
          <p:nvPr>
            <p:ph type="sldNum" sz="quarter" idx="11"/>
          </p:nvPr>
        </p:nvSpPr>
        <p:spPr/>
        <p:txBody>
          <a:bodyPr/>
          <a:lstStyle/>
          <a:p>
            <a:fld id="{DA2C159E-F13C-4A85-9A41-E7669D3E0D70}" type="slidenum">
              <a:rPr lang="en-GB" noProof="0" smtClean="0"/>
              <a:pPr/>
              <a:t>150</a:t>
            </a:fld>
            <a:endParaRPr lang="en-GB" noProof="0" dirty="0"/>
          </a:p>
        </p:txBody>
      </p:sp>
      <p:sp>
        <p:nvSpPr>
          <p:cNvPr id="5" name="Footer Placeholder 4">
            <a:extLst>
              <a:ext uri="{FF2B5EF4-FFF2-40B4-BE49-F238E27FC236}">
                <a16:creationId xmlns:a16="http://schemas.microsoft.com/office/drawing/2014/main" id="{6305FCDD-2502-914D-8AA4-6E9E46FB8F28}"/>
              </a:ext>
            </a:extLst>
          </p:cNvPr>
          <p:cNvSpPr>
            <a:spLocks noGrp="1"/>
          </p:cNvSpPr>
          <p:nvPr>
            <p:ph type="ftr" sz="quarter" idx="10"/>
          </p:nvPr>
        </p:nvSpPr>
        <p:spPr/>
        <p:txBody>
          <a:bodyPr/>
          <a:lstStyle/>
          <a:p>
            <a:r>
              <a:rPr lang="en-GB" noProof="0" dirty="0"/>
              <a:t>Education &amp; Training Foundation</a:t>
            </a:r>
          </a:p>
          <a:p>
            <a:endParaRPr lang="en-GB" noProof="0" dirty="0"/>
          </a:p>
        </p:txBody>
      </p:sp>
    </p:spTree>
    <p:extLst>
      <p:ext uri="{BB962C8B-B14F-4D97-AF65-F5344CB8AC3E}">
        <p14:creationId xmlns:p14="http://schemas.microsoft.com/office/powerpoint/2010/main" val="24413384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5BCD-3CF0-93BD-39E3-5C490886DAB3}"/>
              </a:ext>
            </a:extLst>
          </p:cNvPr>
          <p:cNvSpPr>
            <a:spLocks noGrp="1"/>
          </p:cNvSpPr>
          <p:nvPr>
            <p:ph type="title"/>
          </p:nvPr>
        </p:nvSpPr>
        <p:spPr/>
        <p:txBody>
          <a:bodyPr/>
          <a:lstStyle/>
          <a:p>
            <a:r>
              <a:rPr lang="en-GB" noProof="0" dirty="0"/>
              <a:t>Benefits of collaboration</a:t>
            </a:r>
          </a:p>
        </p:txBody>
      </p:sp>
      <p:sp>
        <p:nvSpPr>
          <p:cNvPr id="3" name="Text Placeholder 2">
            <a:extLst>
              <a:ext uri="{FF2B5EF4-FFF2-40B4-BE49-F238E27FC236}">
                <a16:creationId xmlns:a16="http://schemas.microsoft.com/office/drawing/2014/main" id="{F452E826-7154-F967-D245-6E91B0D330E6}"/>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Improves creativity and innovation. </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Increases efficiency and productivity. </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Supports learning from others’ perspectives.</a:t>
            </a:r>
          </a:p>
          <a:p>
            <a:endParaRPr lang="en-GB" noProof="0" dirty="0"/>
          </a:p>
        </p:txBody>
      </p:sp>
      <p:sp>
        <p:nvSpPr>
          <p:cNvPr id="4" name="Slide Number Placeholder 3">
            <a:extLst>
              <a:ext uri="{FF2B5EF4-FFF2-40B4-BE49-F238E27FC236}">
                <a16:creationId xmlns:a16="http://schemas.microsoft.com/office/drawing/2014/main" id="{1CB8CD25-8D4F-D1A9-D68A-AD12647D61B9}"/>
              </a:ext>
            </a:extLst>
          </p:cNvPr>
          <p:cNvSpPr>
            <a:spLocks noGrp="1"/>
          </p:cNvSpPr>
          <p:nvPr>
            <p:ph type="sldNum" sz="quarter" idx="11"/>
          </p:nvPr>
        </p:nvSpPr>
        <p:spPr/>
        <p:txBody>
          <a:bodyPr/>
          <a:lstStyle/>
          <a:p>
            <a:fld id="{DA2C159E-F13C-4A85-9A41-E7669D3E0D70}" type="slidenum">
              <a:rPr lang="en-GB" noProof="0" smtClean="0"/>
              <a:pPr/>
              <a:t>151</a:t>
            </a:fld>
            <a:endParaRPr lang="en-GB" noProof="0" dirty="0"/>
          </a:p>
        </p:txBody>
      </p:sp>
      <p:sp>
        <p:nvSpPr>
          <p:cNvPr id="5" name="Footer Placeholder 4">
            <a:extLst>
              <a:ext uri="{FF2B5EF4-FFF2-40B4-BE49-F238E27FC236}">
                <a16:creationId xmlns:a16="http://schemas.microsoft.com/office/drawing/2014/main" id="{6B94C93D-BCB4-1C4A-065F-56961FFC9DC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685139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603C-BB23-3E5D-D24D-83FF65858F5F}"/>
              </a:ext>
            </a:extLst>
          </p:cNvPr>
          <p:cNvSpPr>
            <a:spLocks noGrp="1"/>
          </p:cNvSpPr>
          <p:nvPr>
            <p:ph type="title"/>
          </p:nvPr>
        </p:nvSpPr>
        <p:spPr/>
        <p:txBody>
          <a:bodyPr/>
          <a:lstStyle/>
          <a:p>
            <a:r>
              <a:rPr lang="en-GB" noProof="0" dirty="0"/>
              <a:t>Race across 100 miles task</a:t>
            </a:r>
          </a:p>
        </p:txBody>
      </p:sp>
      <p:sp>
        <p:nvSpPr>
          <p:cNvPr id="3" name="Text Placeholder 2">
            <a:extLst>
              <a:ext uri="{FF2B5EF4-FFF2-40B4-BE49-F238E27FC236}">
                <a16:creationId xmlns:a16="http://schemas.microsoft.com/office/drawing/2014/main" id="{FB642602-A25C-0899-2880-E8F7BF26F667}"/>
              </a:ext>
            </a:extLst>
          </p:cNvPr>
          <p:cNvSpPr>
            <a:spLocks noGrp="1"/>
          </p:cNvSpPr>
          <p:nvPr>
            <p:ph type="body" sz="quarter" idx="12"/>
          </p:nvPr>
        </p:nvSpPr>
        <p:spPr/>
        <p:txBody>
          <a:bodyPr/>
          <a:lstStyle/>
          <a:p>
            <a:r>
              <a:rPr lang="en-GB" noProof="0" dirty="0"/>
              <a:t>One person in your group will be the Observer.  </a:t>
            </a:r>
          </a:p>
          <a:p>
            <a:endParaRPr lang="en-GB" noProof="0" dirty="0"/>
          </a:p>
          <a:p>
            <a:r>
              <a:rPr lang="en-GB" noProof="0" dirty="0"/>
              <a:t>Work out the logistics of travelling 100 miles between two points (you will be told which two points). </a:t>
            </a:r>
          </a:p>
          <a:p>
            <a:endParaRPr lang="en-GB" noProof="0" dirty="0"/>
          </a:p>
          <a:p>
            <a:r>
              <a:rPr lang="en-GB" noProof="0" dirty="0"/>
              <a:t>The Observer notes when they see explicit examples of collaboration.</a:t>
            </a:r>
          </a:p>
          <a:p>
            <a:endParaRPr lang="en-GB" noProof="0" dirty="0"/>
          </a:p>
          <a:p>
            <a:r>
              <a:rPr lang="en-GB" noProof="0" dirty="0"/>
              <a:t>The group will total the cost and time spent.</a:t>
            </a:r>
          </a:p>
        </p:txBody>
      </p:sp>
      <p:sp>
        <p:nvSpPr>
          <p:cNvPr id="4" name="Slide Number Placeholder 3">
            <a:extLst>
              <a:ext uri="{FF2B5EF4-FFF2-40B4-BE49-F238E27FC236}">
                <a16:creationId xmlns:a16="http://schemas.microsoft.com/office/drawing/2014/main" id="{B043DB65-53A6-3E78-EC4B-2BF80A5A8E54}"/>
              </a:ext>
            </a:extLst>
          </p:cNvPr>
          <p:cNvSpPr>
            <a:spLocks noGrp="1"/>
          </p:cNvSpPr>
          <p:nvPr>
            <p:ph type="sldNum" sz="quarter" idx="11"/>
          </p:nvPr>
        </p:nvSpPr>
        <p:spPr/>
        <p:txBody>
          <a:bodyPr/>
          <a:lstStyle/>
          <a:p>
            <a:fld id="{DA2C159E-F13C-4A85-9A41-E7669D3E0D70}" type="slidenum">
              <a:rPr lang="en-GB" noProof="0" smtClean="0"/>
              <a:pPr/>
              <a:t>152</a:t>
            </a:fld>
            <a:endParaRPr lang="en-GB" noProof="0" dirty="0"/>
          </a:p>
        </p:txBody>
      </p:sp>
      <p:sp>
        <p:nvSpPr>
          <p:cNvPr id="5" name="Footer Placeholder 4">
            <a:extLst>
              <a:ext uri="{FF2B5EF4-FFF2-40B4-BE49-F238E27FC236}">
                <a16:creationId xmlns:a16="http://schemas.microsoft.com/office/drawing/2014/main" id="{BDE256FC-19C0-EC7A-44EA-A2AC13F1465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294763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727F-1F03-4C35-71DF-024ED95A2A18}"/>
              </a:ext>
            </a:extLst>
          </p:cNvPr>
          <p:cNvSpPr>
            <a:spLocks noGrp="1"/>
          </p:cNvSpPr>
          <p:nvPr>
            <p:ph type="title"/>
          </p:nvPr>
        </p:nvSpPr>
        <p:spPr/>
        <p:txBody>
          <a:bodyPr/>
          <a:lstStyle/>
          <a:p>
            <a:r>
              <a:rPr lang="en-GB" noProof="0" dirty="0"/>
              <a:t>How did you do?</a:t>
            </a:r>
          </a:p>
        </p:txBody>
      </p:sp>
      <p:sp>
        <p:nvSpPr>
          <p:cNvPr id="3" name="Text Placeholder 2">
            <a:extLst>
              <a:ext uri="{FF2B5EF4-FFF2-40B4-BE49-F238E27FC236}">
                <a16:creationId xmlns:a16="http://schemas.microsoft.com/office/drawing/2014/main" id="{05B5457B-6C9F-5F49-5FBA-29D1A985B2B7}"/>
              </a:ext>
            </a:extLst>
          </p:cNvPr>
          <p:cNvSpPr>
            <a:spLocks noGrp="1"/>
          </p:cNvSpPr>
          <p:nvPr>
            <p:ph type="body" sz="quarter" idx="12"/>
          </p:nvPr>
        </p:nvSpPr>
        <p:spPr/>
        <p:txBody>
          <a:bodyPr/>
          <a:lstStyle/>
          <a:p>
            <a:r>
              <a:rPr lang="en-GB" noProof="0" dirty="0"/>
              <a:t>How much money did you spend?</a:t>
            </a:r>
          </a:p>
          <a:p>
            <a:endParaRPr lang="en-GB" noProof="0" dirty="0"/>
          </a:p>
          <a:p>
            <a:r>
              <a:rPr lang="en-GB" noProof="0" dirty="0"/>
              <a:t>How long did it take to travel between the two points?</a:t>
            </a:r>
          </a:p>
          <a:p>
            <a:endParaRPr lang="en-GB" noProof="0" dirty="0"/>
          </a:p>
        </p:txBody>
      </p:sp>
      <p:sp>
        <p:nvSpPr>
          <p:cNvPr id="4" name="Slide Number Placeholder 3">
            <a:extLst>
              <a:ext uri="{FF2B5EF4-FFF2-40B4-BE49-F238E27FC236}">
                <a16:creationId xmlns:a16="http://schemas.microsoft.com/office/drawing/2014/main" id="{9BCD344F-5727-21CF-999C-0CCBA1554B64}"/>
              </a:ext>
            </a:extLst>
          </p:cNvPr>
          <p:cNvSpPr>
            <a:spLocks noGrp="1"/>
          </p:cNvSpPr>
          <p:nvPr>
            <p:ph type="sldNum" sz="quarter" idx="11"/>
          </p:nvPr>
        </p:nvSpPr>
        <p:spPr/>
        <p:txBody>
          <a:bodyPr/>
          <a:lstStyle/>
          <a:p>
            <a:fld id="{DA2C159E-F13C-4A85-9A41-E7669D3E0D70}" type="slidenum">
              <a:rPr lang="en-GB" noProof="0" smtClean="0"/>
              <a:pPr/>
              <a:t>153</a:t>
            </a:fld>
            <a:endParaRPr lang="en-GB" noProof="0" dirty="0"/>
          </a:p>
        </p:txBody>
      </p:sp>
      <p:sp>
        <p:nvSpPr>
          <p:cNvPr id="5" name="Footer Placeholder 4">
            <a:extLst>
              <a:ext uri="{FF2B5EF4-FFF2-40B4-BE49-F238E27FC236}">
                <a16:creationId xmlns:a16="http://schemas.microsoft.com/office/drawing/2014/main" id="{058F1F86-C78E-6144-7302-EF8A15A9530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902302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955C-5742-5822-45A9-DA8632EE86FE}"/>
              </a:ext>
            </a:extLst>
          </p:cNvPr>
          <p:cNvSpPr>
            <a:spLocks noGrp="1"/>
          </p:cNvSpPr>
          <p:nvPr>
            <p:ph type="title"/>
          </p:nvPr>
        </p:nvSpPr>
        <p:spPr/>
        <p:txBody>
          <a:bodyPr/>
          <a:lstStyle/>
          <a:p>
            <a:r>
              <a:rPr lang="en-GB" noProof="0" dirty="0"/>
              <a:t>Observer feedback</a:t>
            </a:r>
          </a:p>
        </p:txBody>
      </p:sp>
      <p:sp>
        <p:nvSpPr>
          <p:cNvPr id="3" name="Text Placeholder 2">
            <a:extLst>
              <a:ext uri="{FF2B5EF4-FFF2-40B4-BE49-F238E27FC236}">
                <a16:creationId xmlns:a16="http://schemas.microsoft.com/office/drawing/2014/main" id="{D65066E7-64C4-B1A7-DCBA-83F75E69A139}"/>
              </a:ext>
            </a:extLst>
          </p:cNvPr>
          <p:cNvSpPr>
            <a:spLocks noGrp="1"/>
          </p:cNvSpPr>
          <p:nvPr>
            <p:ph type="body" sz="quarter" idx="12"/>
          </p:nvPr>
        </p:nvSpPr>
        <p:spPr/>
        <p:txBody>
          <a:bodyPr/>
          <a:lstStyle/>
          <a:p>
            <a:r>
              <a:rPr lang="en-GB" noProof="0" dirty="0"/>
              <a:t>Feedback examples of collaboration observed.</a:t>
            </a:r>
          </a:p>
        </p:txBody>
      </p:sp>
      <p:sp>
        <p:nvSpPr>
          <p:cNvPr id="4" name="Slide Number Placeholder 3">
            <a:extLst>
              <a:ext uri="{FF2B5EF4-FFF2-40B4-BE49-F238E27FC236}">
                <a16:creationId xmlns:a16="http://schemas.microsoft.com/office/drawing/2014/main" id="{E3740CD0-E524-F0E0-5F4D-0C506D4E71AA}"/>
              </a:ext>
            </a:extLst>
          </p:cNvPr>
          <p:cNvSpPr>
            <a:spLocks noGrp="1"/>
          </p:cNvSpPr>
          <p:nvPr>
            <p:ph type="sldNum" sz="quarter" idx="11"/>
          </p:nvPr>
        </p:nvSpPr>
        <p:spPr/>
        <p:txBody>
          <a:bodyPr/>
          <a:lstStyle/>
          <a:p>
            <a:fld id="{DA2C159E-F13C-4A85-9A41-E7669D3E0D70}" type="slidenum">
              <a:rPr lang="en-GB" noProof="0" smtClean="0"/>
              <a:pPr/>
              <a:t>154</a:t>
            </a:fld>
            <a:endParaRPr lang="en-GB" noProof="0" dirty="0"/>
          </a:p>
        </p:txBody>
      </p:sp>
      <p:sp>
        <p:nvSpPr>
          <p:cNvPr id="5" name="Footer Placeholder 4">
            <a:extLst>
              <a:ext uri="{FF2B5EF4-FFF2-40B4-BE49-F238E27FC236}">
                <a16:creationId xmlns:a16="http://schemas.microsoft.com/office/drawing/2014/main" id="{1B1CE1AD-4F53-288C-62B2-5943A6A8A2C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887330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BB29E-08B6-6EE0-B71B-3A34A0AFD1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BB288-32A7-577A-7D02-E24A734622A7}"/>
              </a:ext>
            </a:extLst>
          </p:cNvPr>
          <p:cNvSpPr>
            <a:spLocks noGrp="1"/>
          </p:cNvSpPr>
          <p:nvPr>
            <p:ph type="title"/>
          </p:nvPr>
        </p:nvSpPr>
        <p:spPr/>
        <p:txBody>
          <a:bodyPr/>
          <a:lstStyle/>
          <a:p>
            <a:r>
              <a:rPr lang="en-GB" noProof="0" dirty="0"/>
              <a:t>Apply your collaborative skills</a:t>
            </a:r>
          </a:p>
        </p:txBody>
      </p:sp>
      <p:sp>
        <p:nvSpPr>
          <p:cNvPr id="3" name="Text Placeholder 2">
            <a:extLst>
              <a:ext uri="{FF2B5EF4-FFF2-40B4-BE49-F238E27FC236}">
                <a16:creationId xmlns:a16="http://schemas.microsoft.com/office/drawing/2014/main" id="{583CB15E-C0ED-DAE2-53AB-111A38EFF2C8}"/>
              </a:ext>
            </a:extLst>
          </p:cNvPr>
          <p:cNvSpPr>
            <a:spLocks noGrp="1"/>
          </p:cNvSpPr>
          <p:nvPr>
            <p:ph type="body" sz="quarter" idx="12"/>
          </p:nvPr>
        </p:nvSpPr>
        <p:spPr/>
        <p:txBody>
          <a:bodyPr/>
          <a:lstStyle/>
          <a:p>
            <a:r>
              <a:rPr lang="en-GB" noProof="0" dirty="0"/>
              <a:t>Now work in groups.</a:t>
            </a:r>
          </a:p>
          <a:p>
            <a:endParaRPr lang="en-GB" noProof="0" dirty="0"/>
          </a:p>
          <a:p>
            <a:r>
              <a:rPr lang="en-GB" noProof="0" dirty="0"/>
              <a:t>Go back to the Clothing Company SWOT and PESTLE analyses.</a:t>
            </a:r>
          </a:p>
          <a:p>
            <a:endParaRPr lang="en-GB" noProof="0" dirty="0"/>
          </a:p>
          <a:p>
            <a:r>
              <a:rPr lang="en-GB" noProof="0" dirty="0"/>
              <a:t>Discuss the ideas you produced individually.  Collaboratively agree on three ideas to take forward. Set at least one SMART objective for each idea.</a:t>
            </a:r>
          </a:p>
          <a:p>
            <a:endParaRPr lang="en-GB" noProof="0" dirty="0"/>
          </a:p>
          <a:p>
            <a:r>
              <a:rPr lang="en-GB" noProof="0" dirty="0"/>
              <a:t>Justify with evidence.</a:t>
            </a:r>
          </a:p>
        </p:txBody>
      </p:sp>
      <p:sp>
        <p:nvSpPr>
          <p:cNvPr id="4" name="Slide Number Placeholder 3">
            <a:extLst>
              <a:ext uri="{FF2B5EF4-FFF2-40B4-BE49-F238E27FC236}">
                <a16:creationId xmlns:a16="http://schemas.microsoft.com/office/drawing/2014/main" id="{35945079-5AE9-E717-5032-F740EDF50EAE}"/>
              </a:ext>
            </a:extLst>
          </p:cNvPr>
          <p:cNvSpPr>
            <a:spLocks noGrp="1"/>
          </p:cNvSpPr>
          <p:nvPr>
            <p:ph type="sldNum" sz="quarter" idx="11"/>
          </p:nvPr>
        </p:nvSpPr>
        <p:spPr/>
        <p:txBody>
          <a:bodyPr/>
          <a:lstStyle/>
          <a:p>
            <a:fld id="{DA2C159E-F13C-4A85-9A41-E7669D3E0D70}" type="slidenum">
              <a:rPr lang="en-GB" noProof="0" smtClean="0"/>
              <a:pPr/>
              <a:t>155</a:t>
            </a:fld>
            <a:endParaRPr lang="en-GB" noProof="0" dirty="0"/>
          </a:p>
        </p:txBody>
      </p:sp>
      <p:sp>
        <p:nvSpPr>
          <p:cNvPr id="5" name="Footer Placeholder 4">
            <a:extLst>
              <a:ext uri="{FF2B5EF4-FFF2-40B4-BE49-F238E27FC236}">
                <a16:creationId xmlns:a16="http://schemas.microsoft.com/office/drawing/2014/main" id="{CA83E329-0FE3-1AE9-EACD-100C9CA298E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5871749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0B594-8723-EC10-474E-59E4F4AD0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B8AD1-887B-CA11-6940-471FD6476419}"/>
              </a:ext>
            </a:extLst>
          </p:cNvPr>
          <p:cNvSpPr>
            <a:spLocks noGrp="1"/>
          </p:cNvSpPr>
          <p:nvPr>
            <p:ph type="title"/>
          </p:nvPr>
        </p:nvSpPr>
        <p:spPr/>
        <p:txBody>
          <a:bodyPr/>
          <a:lstStyle/>
          <a:p>
            <a:r>
              <a:rPr lang="en-GB" noProof="0" dirty="0"/>
              <a:t>Clothing Company peer review</a:t>
            </a:r>
          </a:p>
        </p:txBody>
      </p:sp>
      <p:sp>
        <p:nvSpPr>
          <p:cNvPr id="3" name="Text Placeholder 2">
            <a:extLst>
              <a:ext uri="{FF2B5EF4-FFF2-40B4-BE49-F238E27FC236}">
                <a16:creationId xmlns:a16="http://schemas.microsoft.com/office/drawing/2014/main" id="{6162D495-3582-3B56-B81B-3BD135140AB2}"/>
              </a:ext>
            </a:extLst>
          </p:cNvPr>
          <p:cNvSpPr>
            <a:spLocks noGrp="1"/>
          </p:cNvSpPr>
          <p:nvPr>
            <p:ph type="body" sz="quarter" idx="12"/>
          </p:nvPr>
        </p:nvSpPr>
        <p:spPr/>
        <p:txBody>
          <a:bodyPr/>
          <a:lstStyle/>
          <a:p>
            <a:r>
              <a:rPr lang="en-GB" noProof="0" dirty="0"/>
              <a:t>Pass your completed outputs to a peer group.</a:t>
            </a:r>
          </a:p>
          <a:p>
            <a:endParaRPr lang="en-GB" noProof="0" dirty="0"/>
          </a:p>
          <a:p>
            <a:r>
              <a:rPr lang="en-GB" noProof="0" dirty="0"/>
              <a:t>Review what you have been given and complete the Peer review sheet.</a:t>
            </a:r>
          </a:p>
          <a:p>
            <a:endParaRPr lang="en-GB" noProof="0" dirty="0"/>
          </a:p>
        </p:txBody>
      </p:sp>
      <p:sp>
        <p:nvSpPr>
          <p:cNvPr id="4" name="Slide Number Placeholder 3">
            <a:extLst>
              <a:ext uri="{FF2B5EF4-FFF2-40B4-BE49-F238E27FC236}">
                <a16:creationId xmlns:a16="http://schemas.microsoft.com/office/drawing/2014/main" id="{3869A212-5D5E-CF87-B1EF-2380739674DB}"/>
              </a:ext>
            </a:extLst>
          </p:cNvPr>
          <p:cNvSpPr>
            <a:spLocks noGrp="1"/>
          </p:cNvSpPr>
          <p:nvPr>
            <p:ph type="sldNum" sz="quarter" idx="11"/>
          </p:nvPr>
        </p:nvSpPr>
        <p:spPr/>
        <p:txBody>
          <a:bodyPr/>
          <a:lstStyle/>
          <a:p>
            <a:fld id="{DA2C159E-F13C-4A85-9A41-E7669D3E0D70}" type="slidenum">
              <a:rPr lang="en-GB" noProof="0" smtClean="0"/>
              <a:pPr/>
              <a:t>156</a:t>
            </a:fld>
            <a:endParaRPr lang="en-GB" noProof="0" dirty="0"/>
          </a:p>
        </p:txBody>
      </p:sp>
      <p:sp>
        <p:nvSpPr>
          <p:cNvPr id="5" name="Footer Placeholder 4">
            <a:extLst>
              <a:ext uri="{FF2B5EF4-FFF2-40B4-BE49-F238E27FC236}">
                <a16:creationId xmlns:a16="http://schemas.microsoft.com/office/drawing/2014/main" id="{91FB9674-FE43-A218-3203-929826ADD95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3687793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0E3CA-D629-B16D-982E-23E152E61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CCE4E-15AC-5DF8-4A4C-CAB70F88B247}"/>
              </a:ext>
            </a:extLst>
          </p:cNvPr>
          <p:cNvSpPr>
            <a:spLocks noGrp="1"/>
          </p:cNvSpPr>
          <p:nvPr>
            <p:ph type="title"/>
          </p:nvPr>
        </p:nvSpPr>
        <p:spPr/>
        <p:txBody>
          <a:bodyPr/>
          <a:lstStyle/>
          <a:p>
            <a:r>
              <a:rPr lang="en-GB" noProof="0" dirty="0"/>
              <a:t>Did collaboration improve ideas?</a:t>
            </a:r>
          </a:p>
        </p:txBody>
      </p:sp>
      <p:sp>
        <p:nvSpPr>
          <p:cNvPr id="3" name="Text Placeholder 2">
            <a:extLst>
              <a:ext uri="{FF2B5EF4-FFF2-40B4-BE49-F238E27FC236}">
                <a16:creationId xmlns:a16="http://schemas.microsoft.com/office/drawing/2014/main" id="{EAA1FB68-2146-64A4-948B-014F42547183}"/>
              </a:ext>
            </a:extLst>
          </p:cNvPr>
          <p:cNvSpPr>
            <a:spLocks noGrp="1"/>
          </p:cNvSpPr>
          <p:nvPr>
            <p:ph type="body" sz="quarter" idx="12"/>
          </p:nvPr>
        </p:nvSpPr>
        <p:spPr/>
        <p:txBody>
          <a:bodyPr/>
          <a:lstStyle/>
          <a:p>
            <a:r>
              <a:rPr lang="en-GB" noProof="0" dirty="0"/>
              <a:t>Did you find it better to work collaboratively, or were your individual ideas better?</a:t>
            </a:r>
          </a:p>
          <a:p>
            <a:endParaRPr lang="en-GB" noProof="0" dirty="0"/>
          </a:p>
        </p:txBody>
      </p:sp>
      <p:sp>
        <p:nvSpPr>
          <p:cNvPr id="4" name="Slide Number Placeholder 3">
            <a:extLst>
              <a:ext uri="{FF2B5EF4-FFF2-40B4-BE49-F238E27FC236}">
                <a16:creationId xmlns:a16="http://schemas.microsoft.com/office/drawing/2014/main" id="{53C0772E-F61E-BD15-7CE4-32A38BA6ED68}"/>
              </a:ext>
            </a:extLst>
          </p:cNvPr>
          <p:cNvSpPr>
            <a:spLocks noGrp="1"/>
          </p:cNvSpPr>
          <p:nvPr>
            <p:ph type="sldNum" sz="quarter" idx="11"/>
          </p:nvPr>
        </p:nvSpPr>
        <p:spPr/>
        <p:txBody>
          <a:bodyPr/>
          <a:lstStyle/>
          <a:p>
            <a:fld id="{DA2C159E-F13C-4A85-9A41-E7669D3E0D70}" type="slidenum">
              <a:rPr lang="en-GB" noProof="0" smtClean="0"/>
              <a:pPr/>
              <a:t>157</a:t>
            </a:fld>
            <a:endParaRPr lang="en-GB" noProof="0" dirty="0"/>
          </a:p>
        </p:txBody>
      </p:sp>
      <p:sp>
        <p:nvSpPr>
          <p:cNvPr id="5" name="Footer Placeholder 4">
            <a:extLst>
              <a:ext uri="{FF2B5EF4-FFF2-40B4-BE49-F238E27FC236}">
                <a16:creationId xmlns:a16="http://schemas.microsoft.com/office/drawing/2014/main" id="{9CF18EB6-DC90-6B2D-8D23-12BFCF3BBB1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030218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ADB7-5696-3753-F7F7-1716DFC7AC91}"/>
              </a:ext>
            </a:extLst>
          </p:cNvPr>
          <p:cNvSpPr>
            <a:spLocks noGrp="1"/>
          </p:cNvSpPr>
          <p:nvPr>
            <p:ph type="title"/>
          </p:nvPr>
        </p:nvSpPr>
        <p:spPr/>
        <p:txBody>
          <a:bodyPr/>
          <a:lstStyle/>
          <a:p>
            <a:r>
              <a:rPr lang="en-GB" noProof="0" dirty="0"/>
              <a:t>Answer the question</a:t>
            </a:r>
          </a:p>
        </p:txBody>
      </p:sp>
      <p:sp>
        <p:nvSpPr>
          <p:cNvPr id="3" name="Text Placeholder 2">
            <a:extLst>
              <a:ext uri="{FF2B5EF4-FFF2-40B4-BE49-F238E27FC236}">
                <a16:creationId xmlns:a16="http://schemas.microsoft.com/office/drawing/2014/main" id="{B4DB8976-0D23-7EA5-C079-74F49FC2A0B7}"/>
              </a:ext>
            </a:extLst>
          </p:cNvPr>
          <p:cNvSpPr>
            <a:spLocks noGrp="1"/>
          </p:cNvSpPr>
          <p:nvPr>
            <p:ph type="body" sz="quarter" idx="12"/>
          </p:nvPr>
        </p:nvSpPr>
        <p:spPr/>
        <p:txBody>
          <a:bodyPr/>
          <a:lstStyle/>
          <a:p>
            <a:pPr fontAlgn="base"/>
            <a:r>
              <a:rPr lang="en-GB" noProof="0" dirty="0"/>
              <a:t>A business introduces a new project management system to improve team efficiency. Teams are expected to work collaboratively when planning tasks, sharing information, and making decisions about priorities. </a:t>
            </a:r>
          </a:p>
          <a:p>
            <a:pPr fontAlgn="base"/>
            <a:r>
              <a:rPr lang="en-GB" noProof="0" dirty="0"/>
              <a:t> </a:t>
            </a:r>
          </a:p>
          <a:p>
            <a:pPr fontAlgn="base"/>
            <a:r>
              <a:rPr lang="en-GB" noProof="0" dirty="0"/>
              <a:t>Question</a:t>
            </a:r>
          </a:p>
          <a:p>
            <a:pPr fontAlgn="base"/>
            <a:r>
              <a:rPr lang="en-GB" noProof="0" dirty="0"/>
              <a:t>Evaluate the effect of collaboration on decision-making within teams. </a:t>
            </a:r>
          </a:p>
        </p:txBody>
      </p:sp>
      <p:sp>
        <p:nvSpPr>
          <p:cNvPr id="4" name="Slide Number Placeholder 3">
            <a:extLst>
              <a:ext uri="{FF2B5EF4-FFF2-40B4-BE49-F238E27FC236}">
                <a16:creationId xmlns:a16="http://schemas.microsoft.com/office/drawing/2014/main" id="{20E04FB8-0D09-DB6D-1C65-D80ACA4A7180}"/>
              </a:ext>
            </a:extLst>
          </p:cNvPr>
          <p:cNvSpPr>
            <a:spLocks noGrp="1"/>
          </p:cNvSpPr>
          <p:nvPr>
            <p:ph type="sldNum" sz="quarter" idx="11"/>
          </p:nvPr>
        </p:nvSpPr>
        <p:spPr/>
        <p:txBody>
          <a:bodyPr/>
          <a:lstStyle/>
          <a:p>
            <a:fld id="{DA2C159E-F13C-4A85-9A41-E7669D3E0D70}" type="slidenum">
              <a:rPr lang="en-GB" noProof="0" smtClean="0"/>
              <a:pPr/>
              <a:t>158</a:t>
            </a:fld>
            <a:endParaRPr lang="en-GB" noProof="0" dirty="0"/>
          </a:p>
        </p:txBody>
      </p:sp>
      <p:sp>
        <p:nvSpPr>
          <p:cNvPr id="5" name="Footer Placeholder 4">
            <a:extLst>
              <a:ext uri="{FF2B5EF4-FFF2-40B4-BE49-F238E27FC236}">
                <a16:creationId xmlns:a16="http://schemas.microsoft.com/office/drawing/2014/main" id="{0C026C37-D0A0-BDCB-17A8-590FCB390C7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615199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Planning for growth </a:t>
            </a:r>
          </a:p>
        </p:txBody>
      </p:sp>
    </p:spTree>
    <p:extLst>
      <p:ext uri="{BB962C8B-B14F-4D97-AF65-F5344CB8AC3E}">
        <p14:creationId xmlns:p14="http://schemas.microsoft.com/office/powerpoint/2010/main" val="237343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AC5-EFD7-916E-A970-D8EB23358105}"/>
              </a:ext>
            </a:extLst>
          </p:cNvPr>
          <p:cNvSpPr>
            <a:spLocks noGrp="1"/>
          </p:cNvSpPr>
          <p:nvPr>
            <p:ph type="title"/>
          </p:nvPr>
        </p:nvSpPr>
        <p:spPr/>
        <p:txBody>
          <a:bodyPr>
            <a:normAutofit/>
          </a:bodyPr>
          <a:lstStyle/>
          <a:p>
            <a:r>
              <a:rPr lang="en-GB" noProof="0" dirty="0"/>
              <a:t>Joint ventures</a:t>
            </a:r>
          </a:p>
        </p:txBody>
      </p:sp>
      <p:sp>
        <p:nvSpPr>
          <p:cNvPr id="3" name="Text Placeholder 2">
            <a:extLst>
              <a:ext uri="{FF2B5EF4-FFF2-40B4-BE49-F238E27FC236}">
                <a16:creationId xmlns:a16="http://schemas.microsoft.com/office/drawing/2014/main" id="{9700F37E-A916-3951-B29F-0FB0D5A4D0D2}"/>
              </a:ext>
            </a:extLst>
          </p:cNvPr>
          <p:cNvSpPr>
            <a:spLocks noGrp="1"/>
          </p:cNvSpPr>
          <p:nvPr>
            <p:ph type="body" sz="quarter" idx="12"/>
          </p:nvPr>
        </p:nvSpPr>
        <p:spPr/>
        <p:txBody>
          <a:bodyPr/>
          <a:lstStyle/>
          <a:p>
            <a:r>
              <a:rPr lang="en-GB" b="1" noProof="0" dirty="0"/>
              <a:t>Description:</a:t>
            </a:r>
            <a:r>
              <a:rPr lang="en-GB" noProof="0" dirty="0"/>
              <a:t> Two or more businesses create a new entity for a specific project. </a:t>
            </a:r>
          </a:p>
          <a:p>
            <a:endParaRPr lang="en-GB" b="1" noProof="0" dirty="0"/>
          </a:p>
          <a:p>
            <a:r>
              <a:rPr lang="en-GB" b="1" noProof="0" dirty="0"/>
              <a:t>How it supports growth:</a:t>
            </a:r>
            <a:r>
              <a:rPr lang="en-GB" noProof="0" dirty="0"/>
              <a:t> Combines expertise and resources to enter new markets or develop new products.</a:t>
            </a:r>
          </a:p>
          <a:p>
            <a:endParaRPr lang="en-GB" noProof="0" dirty="0"/>
          </a:p>
        </p:txBody>
      </p:sp>
      <p:sp>
        <p:nvSpPr>
          <p:cNvPr id="4" name="Slide Number Placeholder 3">
            <a:extLst>
              <a:ext uri="{FF2B5EF4-FFF2-40B4-BE49-F238E27FC236}">
                <a16:creationId xmlns:a16="http://schemas.microsoft.com/office/drawing/2014/main" id="{862095A3-57B1-3955-DC53-F7E9053746BC}"/>
              </a:ext>
            </a:extLst>
          </p:cNvPr>
          <p:cNvSpPr>
            <a:spLocks noGrp="1"/>
          </p:cNvSpPr>
          <p:nvPr>
            <p:ph type="sldNum" sz="quarter" idx="11"/>
          </p:nvPr>
        </p:nvSpPr>
        <p:spPr/>
        <p:txBody>
          <a:bodyPr/>
          <a:lstStyle/>
          <a:p>
            <a:fld id="{DA2C159E-F13C-4A85-9A41-E7669D3E0D70}" type="slidenum">
              <a:rPr lang="en-GB" noProof="0" smtClean="0"/>
              <a:pPr/>
              <a:t>16</a:t>
            </a:fld>
            <a:endParaRPr lang="en-GB" noProof="0" dirty="0"/>
          </a:p>
        </p:txBody>
      </p:sp>
      <p:sp>
        <p:nvSpPr>
          <p:cNvPr id="5" name="Footer Placeholder 4">
            <a:extLst>
              <a:ext uri="{FF2B5EF4-FFF2-40B4-BE49-F238E27FC236}">
                <a16:creationId xmlns:a16="http://schemas.microsoft.com/office/drawing/2014/main" id="{193F1B54-F588-5FD8-7949-D92EC4E9F22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231380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4B84-372A-5791-1EA4-F13677F86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741D3-8AD9-199E-7A34-B4BA5CF159CE}"/>
              </a:ext>
            </a:extLst>
          </p:cNvPr>
          <p:cNvSpPr>
            <a:spLocks noGrp="1"/>
          </p:cNvSpPr>
          <p:nvPr>
            <p:ph type="title"/>
          </p:nvPr>
        </p:nvSpPr>
        <p:spPr/>
        <p:txBody>
          <a:bodyPr/>
          <a:lstStyle/>
          <a:p>
            <a:r>
              <a:rPr lang="en-GB" noProof="0" dirty="0"/>
              <a:t>Lesson 9 aims</a:t>
            </a:r>
          </a:p>
        </p:txBody>
      </p:sp>
      <p:sp>
        <p:nvSpPr>
          <p:cNvPr id="3" name="Text Placeholder 2">
            <a:extLst>
              <a:ext uri="{FF2B5EF4-FFF2-40B4-BE49-F238E27FC236}">
                <a16:creationId xmlns:a16="http://schemas.microsoft.com/office/drawing/2014/main" id="{49D61941-F328-693F-9A34-B4777B2E4D9C}"/>
              </a:ext>
            </a:extLst>
          </p:cNvPr>
          <p:cNvSpPr>
            <a:spLocks noGrp="1"/>
          </p:cNvSpPr>
          <p:nvPr>
            <p:ph type="body" sz="quarter" idx="12"/>
          </p:nvPr>
        </p:nvSpPr>
        <p:spPr/>
        <p:txBody>
          <a:bodyPr/>
          <a:lstStyle/>
          <a:p>
            <a:r>
              <a:rPr lang="en-GB" noProof="0" dirty="0"/>
              <a:t>Understand how a SWOT and PESTLE analysis can be used to develop growth strategies.</a:t>
            </a:r>
          </a:p>
          <a:p>
            <a:endParaRPr lang="en-GB" noProof="0" dirty="0"/>
          </a:p>
          <a:p>
            <a:r>
              <a:rPr lang="en-GB" noProof="0" dirty="0"/>
              <a:t>Demonstrate how to produce SMART objectives, a Gantt chart and an Outlook calendar of activities.</a:t>
            </a:r>
          </a:p>
        </p:txBody>
      </p:sp>
      <p:sp>
        <p:nvSpPr>
          <p:cNvPr id="4" name="Slide Number Placeholder 3">
            <a:extLst>
              <a:ext uri="{FF2B5EF4-FFF2-40B4-BE49-F238E27FC236}">
                <a16:creationId xmlns:a16="http://schemas.microsoft.com/office/drawing/2014/main" id="{2CDFAEC4-0A47-DAC8-9885-EDEE2802A74F}"/>
              </a:ext>
            </a:extLst>
          </p:cNvPr>
          <p:cNvSpPr>
            <a:spLocks noGrp="1"/>
          </p:cNvSpPr>
          <p:nvPr>
            <p:ph type="sldNum" sz="quarter" idx="11"/>
          </p:nvPr>
        </p:nvSpPr>
        <p:spPr/>
        <p:txBody>
          <a:bodyPr/>
          <a:lstStyle/>
          <a:p>
            <a:fld id="{DA2C159E-F13C-4A85-9A41-E7669D3E0D70}" type="slidenum">
              <a:rPr lang="en-GB" noProof="0" smtClean="0"/>
              <a:pPr/>
              <a:t>160</a:t>
            </a:fld>
            <a:endParaRPr lang="en-GB" noProof="0" dirty="0"/>
          </a:p>
        </p:txBody>
      </p:sp>
      <p:sp>
        <p:nvSpPr>
          <p:cNvPr id="5" name="Footer Placeholder 4">
            <a:extLst>
              <a:ext uri="{FF2B5EF4-FFF2-40B4-BE49-F238E27FC236}">
                <a16:creationId xmlns:a16="http://schemas.microsoft.com/office/drawing/2014/main" id="{D05CDA14-7A96-45DE-1854-84DB1E56EF9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826884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6BDD-6F90-7583-E649-45EE2F3DBB43}"/>
              </a:ext>
            </a:extLst>
          </p:cNvPr>
          <p:cNvSpPr>
            <a:spLocks noGrp="1"/>
          </p:cNvSpPr>
          <p:nvPr>
            <p:ph type="title"/>
          </p:nvPr>
        </p:nvSpPr>
        <p:spPr/>
        <p:txBody>
          <a:bodyPr/>
          <a:lstStyle/>
          <a:p>
            <a:r>
              <a:rPr lang="en-GB" noProof="0" dirty="0" err="1"/>
              <a:t>BrewCo</a:t>
            </a:r>
            <a:r>
              <a:rPr lang="en-GB" noProof="0" dirty="0"/>
              <a:t> Coffee Ltd. case study</a:t>
            </a:r>
          </a:p>
        </p:txBody>
      </p:sp>
      <p:sp>
        <p:nvSpPr>
          <p:cNvPr id="3" name="Text Placeholder 2">
            <a:extLst>
              <a:ext uri="{FF2B5EF4-FFF2-40B4-BE49-F238E27FC236}">
                <a16:creationId xmlns:a16="http://schemas.microsoft.com/office/drawing/2014/main" id="{E81750EB-30FB-1CB0-27EA-DB1E6B56205F}"/>
              </a:ext>
            </a:extLst>
          </p:cNvPr>
          <p:cNvSpPr>
            <a:spLocks noGrp="1"/>
          </p:cNvSpPr>
          <p:nvPr>
            <p:ph type="body" sz="quarter" idx="12"/>
          </p:nvPr>
        </p:nvSpPr>
        <p:spPr/>
        <p:txBody>
          <a:bodyPr/>
          <a:lstStyle/>
          <a:p>
            <a:r>
              <a:rPr lang="en-GB" noProof="0" dirty="0"/>
              <a:t>Individually read the case study.</a:t>
            </a:r>
          </a:p>
          <a:p>
            <a:endParaRPr lang="en-GB" noProof="0" dirty="0"/>
          </a:p>
          <a:p>
            <a:r>
              <a:rPr lang="en-GB" noProof="0" dirty="0"/>
              <a:t>Is there anything in there that is not clear?</a:t>
            </a:r>
          </a:p>
          <a:p>
            <a:endParaRPr lang="en-GB" noProof="0" dirty="0"/>
          </a:p>
        </p:txBody>
      </p:sp>
      <p:sp>
        <p:nvSpPr>
          <p:cNvPr id="4" name="Slide Number Placeholder 3">
            <a:extLst>
              <a:ext uri="{FF2B5EF4-FFF2-40B4-BE49-F238E27FC236}">
                <a16:creationId xmlns:a16="http://schemas.microsoft.com/office/drawing/2014/main" id="{87F358EC-C0F8-685C-F29B-8B55AA849C1E}"/>
              </a:ext>
            </a:extLst>
          </p:cNvPr>
          <p:cNvSpPr>
            <a:spLocks noGrp="1"/>
          </p:cNvSpPr>
          <p:nvPr>
            <p:ph type="sldNum" sz="quarter" idx="11"/>
          </p:nvPr>
        </p:nvSpPr>
        <p:spPr/>
        <p:txBody>
          <a:bodyPr/>
          <a:lstStyle/>
          <a:p>
            <a:fld id="{DA2C159E-F13C-4A85-9A41-E7669D3E0D70}" type="slidenum">
              <a:rPr lang="en-GB" noProof="0" smtClean="0"/>
              <a:pPr/>
              <a:t>161</a:t>
            </a:fld>
            <a:endParaRPr lang="en-GB" noProof="0" dirty="0"/>
          </a:p>
        </p:txBody>
      </p:sp>
      <p:sp>
        <p:nvSpPr>
          <p:cNvPr id="5" name="Footer Placeholder 4">
            <a:extLst>
              <a:ext uri="{FF2B5EF4-FFF2-40B4-BE49-F238E27FC236}">
                <a16:creationId xmlns:a16="http://schemas.microsoft.com/office/drawing/2014/main" id="{53DD7FA8-7C3C-FF88-3696-61EE5A8B934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153615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1DC6-8A1D-D343-3079-11865557C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AC51E-BE9C-D43C-768F-30FDA165BCC9}"/>
              </a:ext>
            </a:extLst>
          </p:cNvPr>
          <p:cNvSpPr>
            <a:spLocks noGrp="1"/>
          </p:cNvSpPr>
          <p:nvPr>
            <p:ph type="title"/>
          </p:nvPr>
        </p:nvSpPr>
        <p:spPr/>
        <p:txBody>
          <a:bodyPr>
            <a:normAutofit/>
          </a:bodyPr>
          <a:lstStyle/>
          <a:p>
            <a:r>
              <a:rPr lang="en-GB" noProof="0" dirty="0" err="1"/>
              <a:t>BrewCo</a:t>
            </a:r>
            <a:r>
              <a:rPr lang="en-GB" noProof="0" dirty="0"/>
              <a:t> Coffee Ltd. growth strategies</a:t>
            </a:r>
          </a:p>
        </p:txBody>
      </p:sp>
      <p:sp>
        <p:nvSpPr>
          <p:cNvPr id="3" name="Text Placeholder 2">
            <a:extLst>
              <a:ext uri="{FF2B5EF4-FFF2-40B4-BE49-F238E27FC236}">
                <a16:creationId xmlns:a16="http://schemas.microsoft.com/office/drawing/2014/main" id="{947CD282-D0E8-DD7D-39E4-C8F4BBD39463}"/>
              </a:ext>
            </a:extLst>
          </p:cNvPr>
          <p:cNvSpPr>
            <a:spLocks noGrp="1"/>
          </p:cNvSpPr>
          <p:nvPr>
            <p:ph type="body" sz="quarter" idx="12"/>
          </p:nvPr>
        </p:nvSpPr>
        <p:spPr>
          <a:xfrm>
            <a:off x="234000" y="807720"/>
            <a:ext cx="7667625" cy="3780254"/>
          </a:xfrm>
        </p:spPr>
        <p:txBody>
          <a:bodyPr/>
          <a:lstStyle/>
          <a:p>
            <a:r>
              <a:rPr lang="en-GB" noProof="0" dirty="0"/>
              <a:t>Work in groups.</a:t>
            </a:r>
          </a:p>
          <a:p>
            <a:endParaRPr lang="en-GB" noProof="0" dirty="0"/>
          </a:p>
          <a:p>
            <a:r>
              <a:rPr lang="en-GB" noProof="0" dirty="0"/>
              <a:t>Discuss the key points highlighted in the case study, and which growth strategies would be appropriate for </a:t>
            </a:r>
            <a:r>
              <a:rPr lang="en-GB" noProof="0" dirty="0" err="1"/>
              <a:t>BrewCo</a:t>
            </a:r>
            <a:r>
              <a:rPr lang="en-GB" noProof="0" dirty="0"/>
              <a:t> Ltd</a:t>
            </a:r>
          </a:p>
          <a:p>
            <a:endParaRPr lang="en-GB" noProof="0" dirty="0"/>
          </a:p>
          <a:p>
            <a:r>
              <a:rPr lang="en-GB" noProof="0" dirty="0"/>
              <a:t>Choose three growth strategies and write a SMART objective for each.</a:t>
            </a:r>
          </a:p>
          <a:p>
            <a:endParaRPr lang="en-GB" noProof="0" dirty="0"/>
          </a:p>
          <a:p>
            <a:r>
              <a:rPr lang="en-GB" noProof="0" dirty="0"/>
              <a:t>Complete the </a:t>
            </a:r>
            <a:r>
              <a:rPr lang="en-GB" noProof="0" dirty="0" err="1"/>
              <a:t>BrewCo</a:t>
            </a:r>
            <a:r>
              <a:rPr lang="en-GB" noProof="0" dirty="0"/>
              <a:t> Coffee Ltd growth strategies activity.</a:t>
            </a:r>
          </a:p>
          <a:p>
            <a:endParaRPr lang="en-GB" noProof="0" dirty="0"/>
          </a:p>
        </p:txBody>
      </p:sp>
      <p:sp>
        <p:nvSpPr>
          <p:cNvPr id="4" name="Slide Number Placeholder 3">
            <a:extLst>
              <a:ext uri="{FF2B5EF4-FFF2-40B4-BE49-F238E27FC236}">
                <a16:creationId xmlns:a16="http://schemas.microsoft.com/office/drawing/2014/main" id="{942102B4-1973-BA2B-3623-AA64B40DD6EA}"/>
              </a:ext>
            </a:extLst>
          </p:cNvPr>
          <p:cNvSpPr>
            <a:spLocks noGrp="1"/>
          </p:cNvSpPr>
          <p:nvPr>
            <p:ph type="sldNum" sz="quarter" idx="11"/>
          </p:nvPr>
        </p:nvSpPr>
        <p:spPr/>
        <p:txBody>
          <a:bodyPr/>
          <a:lstStyle/>
          <a:p>
            <a:fld id="{DA2C159E-F13C-4A85-9A41-E7669D3E0D70}" type="slidenum">
              <a:rPr lang="en-GB" noProof="0" smtClean="0"/>
              <a:pPr/>
              <a:t>162</a:t>
            </a:fld>
            <a:endParaRPr lang="en-GB" noProof="0" dirty="0"/>
          </a:p>
        </p:txBody>
      </p:sp>
      <p:sp>
        <p:nvSpPr>
          <p:cNvPr id="5" name="Footer Placeholder 4">
            <a:extLst>
              <a:ext uri="{FF2B5EF4-FFF2-40B4-BE49-F238E27FC236}">
                <a16:creationId xmlns:a16="http://schemas.microsoft.com/office/drawing/2014/main" id="{F3E0AEE0-AA34-8F20-B1F9-43AC20F5A9F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301898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8584C-C6CF-A8D3-BCDC-82B31D9A9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8EA7B-F05A-19AD-C5DE-0A2061A52799}"/>
              </a:ext>
            </a:extLst>
          </p:cNvPr>
          <p:cNvSpPr>
            <a:spLocks noGrp="1"/>
          </p:cNvSpPr>
          <p:nvPr>
            <p:ph type="title"/>
          </p:nvPr>
        </p:nvSpPr>
        <p:spPr/>
        <p:txBody>
          <a:bodyPr>
            <a:normAutofit/>
          </a:bodyPr>
          <a:lstStyle/>
          <a:p>
            <a:r>
              <a:rPr lang="en-GB" noProof="0" dirty="0"/>
              <a:t>Peer review of growth strategies</a:t>
            </a:r>
          </a:p>
        </p:txBody>
      </p:sp>
      <p:sp>
        <p:nvSpPr>
          <p:cNvPr id="3" name="Text Placeholder 2">
            <a:extLst>
              <a:ext uri="{FF2B5EF4-FFF2-40B4-BE49-F238E27FC236}">
                <a16:creationId xmlns:a16="http://schemas.microsoft.com/office/drawing/2014/main" id="{8C6065EC-2643-F143-F4C4-031AF05D51BA}"/>
              </a:ext>
            </a:extLst>
          </p:cNvPr>
          <p:cNvSpPr>
            <a:spLocks noGrp="1"/>
          </p:cNvSpPr>
          <p:nvPr>
            <p:ph type="body" sz="quarter" idx="12"/>
          </p:nvPr>
        </p:nvSpPr>
        <p:spPr>
          <a:xfrm>
            <a:off x="234000" y="807720"/>
            <a:ext cx="7667625" cy="3780254"/>
          </a:xfrm>
        </p:spPr>
        <p:txBody>
          <a:bodyPr/>
          <a:lstStyle/>
          <a:p>
            <a:r>
              <a:rPr lang="en-GB" noProof="0" dirty="0"/>
              <a:t>Pass your </a:t>
            </a:r>
            <a:r>
              <a:rPr lang="en-GB" noProof="0" dirty="0" err="1"/>
              <a:t>BrewCo</a:t>
            </a:r>
            <a:r>
              <a:rPr lang="en-GB" noProof="0" dirty="0"/>
              <a:t> Coffee Ltd. growth strategies to a peer group.</a:t>
            </a:r>
          </a:p>
          <a:p>
            <a:endParaRPr lang="en-GB" noProof="0" dirty="0"/>
          </a:p>
          <a:p>
            <a:r>
              <a:rPr lang="en-GB" noProof="0" dirty="0"/>
              <a:t>In your groups, discuss the completed materials.</a:t>
            </a:r>
          </a:p>
          <a:p>
            <a:endParaRPr lang="en-GB" noProof="0" dirty="0"/>
          </a:p>
          <a:p>
            <a:r>
              <a:rPr lang="en-GB" noProof="0" dirty="0"/>
              <a:t>Complete the </a:t>
            </a:r>
            <a:r>
              <a:rPr lang="en-GB" noProof="0" dirty="0" err="1"/>
              <a:t>BrewCo</a:t>
            </a:r>
            <a:r>
              <a:rPr lang="en-GB" noProof="0" dirty="0"/>
              <a:t> Coffee Ltd. peer review sheet.</a:t>
            </a:r>
          </a:p>
          <a:p>
            <a:endParaRPr lang="en-GB" noProof="0" dirty="0"/>
          </a:p>
          <a:p>
            <a:r>
              <a:rPr lang="en-GB" noProof="0" dirty="0"/>
              <a:t>Give the completed peer review to the original group.</a:t>
            </a:r>
          </a:p>
        </p:txBody>
      </p:sp>
      <p:sp>
        <p:nvSpPr>
          <p:cNvPr id="4" name="Slide Number Placeholder 3">
            <a:extLst>
              <a:ext uri="{FF2B5EF4-FFF2-40B4-BE49-F238E27FC236}">
                <a16:creationId xmlns:a16="http://schemas.microsoft.com/office/drawing/2014/main" id="{7B3EC7D2-DD28-D2CC-EF88-332552593193}"/>
              </a:ext>
            </a:extLst>
          </p:cNvPr>
          <p:cNvSpPr>
            <a:spLocks noGrp="1"/>
          </p:cNvSpPr>
          <p:nvPr>
            <p:ph type="sldNum" sz="quarter" idx="11"/>
          </p:nvPr>
        </p:nvSpPr>
        <p:spPr/>
        <p:txBody>
          <a:bodyPr/>
          <a:lstStyle/>
          <a:p>
            <a:fld id="{DA2C159E-F13C-4A85-9A41-E7669D3E0D70}" type="slidenum">
              <a:rPr lang="en-GB" noProof="0" smtClean="0"/>
              <a:pPr/>
              <a:t>163</a:t>
            </a:fld>
            <a:endParaRPr lang="en-GB" noProof="0" dirty="0"/>
          </a:p>
        </p:txBody>
      </p:sp>
      <p:sp>
        <p:nvSpPr>
          <p:cNvPr id="5" name="Footer Placeholder 4">
            <a:extLst>
              <a:ext uri="{FF2B5EF4-FFF2-40B4-BE49-F238E27FC236}">
                <a16:creationId xmlns:a16="http://schemas.microsoft.com/office/drawing/2014/main" id="{C2787DC3-BC12-7F8C-C5B6-67875E005B1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1420638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BEEC1-C931-AE8D-C658-9C0F70BD7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29E1F-24C8-B69B-40A5-2E42940B1145}"/>
              </a:ext>
            </a:extLst>
          </p:cNvPr>
          <p:cNvSpPr>
            <a:spLocks noGrp="1"/>
          </p:cNvSpPr>
          <p:nvPr>
            <p:ph type="title"/>
          </p:nvPr>
        </p:nvSpPr>
        <p:spPr/>
        <p:txBody>
          <a:bodyPr>
            <a:normAutofit/>
          </a:bodyPr>
          <a:lstStyle/>
          <a:p>
            <a:r>
              <a:rPr lang="en-GB" noProof="0" dirty="0"/>
              <a:t>Review the feedback</a:t>
            </a:r>
          </a:p>
        </p:txBody>
      </p:sp>
      <p:sp>
        <p:nvSpPr>
          <p:cNvPr id="3" name="Text Placeholder 2">
            <a:extLst>
              <a:ext uri="{FF2B5EF4-FFF2-40B4-BE49-F238E27FC236}">
                <a16:creationId xmlns:a16="http://schemas.microsoft.com/office/drawing/2014/main" id="{DE4C2286-FCAA-7A9C-517A-50164231E137}"/>
              </a:ext>
            </a:extLst>
          </p:cNvPr>
          <p:cNvSpPr>
            <a:spLocks noGrp="1"/>
          </p:cNvSpPr>
          <p:nvPr>
            <p:ph type="body" sz="quarter" idx="12"/>
          </p:nvPr>
        </p:nvSpPr>
        <p:spPr>
          <a:xfrm>
            <a:off x="234000" y="1097280"/>
            <a:ext cx="7667625" cy="3490694"/>
          </a:xfrm>
        </p:spPr>
        <p:txBody>
          <a:bodyPr/>
          <a:lstStyle/>
          <a:p>
            <a:r>
              <a:rPr lang="en-GB" noProof="0" dirty="0"/>
              <a:t>In your groups, read through the feedback on the </a:t>
            </a:r>
            <a:r>
              <a:rPr lang="en-GB" noProof="0" dirty="0" err="1"/>
              <a:t>BrewCo</a:t>
            </a:r>
            <a:r>
              <a:rPr lang="en-GB" noProof="0" dirty="0"/>
              <a:t> Coffee Ltd. peer review sheet.</a:t>
            </a:r>
          </a:p>
          <a:p>
            <a:endParaRPr lang="en-GB" noProof="0" dirty="0"/>
          </a:p>
          <a:p>
            <a:r>
              <a:rPr lang="en-GB" noProof="0" dirty="0"/>
              <a:t>Discuss if any changes need to be made to; </a:t>
            </a:r>
          </a:p>
          <a:p>
            <a:pPr marL="342900" indent="-342900">
              <a:buFont typeface="Arial" panose="020B0604020202020204" pitchFamily="34" charset="0"/>
              <a:buChar char="•"/>
            </a:pPr>
            <a:r>
              <a:rPr lang="en-GB" noProof="0" dirty="0"/>
              <a:t>The growth strategies.</a:t>
            </a:r>
          </a:p>
          <a:p>
            <a:pPr marL="342900" indent="-342900">
              <a:buFont typeface="Arial" panose="020B0604020202020204" pitchFamily="34" charset="0"/>
              <a:buChar char="•"/>
            </a:pPr>
            <a:r>
              <a:rPr lang="en-GB" noProof="0" dirty="0"/>
              <a:t>The rationales.</a:t>
            </a:r>
          </a:p>
          <a:p>
            <a:pPr marL="342900" indent="-342900">
              <a:buFont typeface="Arial" panose="020B0604020202020204" pitchFamily="34" charset="0"/>
              <a:buChar char="•"/>
            </a:pPr>
            <a:r>
              <a:rPr lang="en-GB" noProof="0" dirty="0"/>
              <a:t>The SMART objectives.</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Hand everything in.</a:t>
            </a:r>
          </a:p>
        </p:txBody>
      </p:sp>
      <p:sp>
        <p:nvSpPr>
          <p:cNvPr id="4" name="Slide Number Placeholder 3">
            <a:extLst>
              <a:ext uri="{FF2B5EF4-FFF2-40B4-BE49-F238E27FC236}">
                <a16:creationId xmlns:a16="http://schemas.microsoft.com/office/drawing/2014/main" id="{2B8EA336-E4A7-7541-462A-E59F8E02DEE5}"/>
              </a:ext>
            </a:extLst>
          </p:cNvPr>
          <p:cNvSpPr>
            <a:spLocks noGrp="1"/>
          </p:cNvSpPr>
          <p:nvPr>
            <p:ph type="sldNum" sz="quarter" idx="11"/>
          </p:nvPr>
        </p:nvSpPr>
        <p:spPr/>
        <p:txBody>
          <a:bodyPr/>
          <a:lstStyle/>
          <a:p>
            <a:fld id="{DA2C159E-F13C-4A85-9A41-E7669D3E0D70}" type="slidenum">
              <a:rPr lang="en-GB" noProof="0" smtClean="0"/>
              <a:pPr/>
              <a:t>164</a:t>
            </a:fld>
            <a:endParaRPr lang="en-GB" noProof="0" dirty="0"/>
          </a:p>
        </p:txBody>
      </p:sp>
      <p:sp>
        <p:nvSpPr>
          <p:cNvPr id="5" name="Footer Placeholder 4">
            <a:extLst>
              <a:ext uri="{FF2B5EF4-FFF2-40B4-BE49-F238E27FC236}">
                <a16:creationId xmlns:a16="http://schemas.microsoft.com/office/drawing/2014/main" id="{7E67FC1B-63B2-0139-E50C-EE71213D987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600167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BF33-9DF2-4775-E306-793A0DBBB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B0C6D-4FA3-403B-5B6A-E454502F252F}"/>
              </a:ext>
            </a:extLst>
          </p:cNvPr>
          <p:cNvSpPr>
            <a:spLocks noGrp="1"/>
          </p:cNvSpPr>
          <p:nvPr>
            <p:ph type="title"/>
          </p:nvPr>
        </p:nvSpPr>
        <p:spPr/>
        <p:txBody>
          <a:bodyPr/>
          <a:lstStyle/>
          <a:p>
            <a:r>
              <a:rPr lang="en-GB" noProof="0" dirty="0"/>
              <a:t>Plan to achieve an objective</a:t>
            </a:r>
          </a:p>
        </p:txBody>
      </p:sp>
      <p:sp>
        <p:nvSpPr>
          <p:cNvPr id="3" name="Text Placeholder 2">
            <a:extLst>
              <a:ext uri="{FF2B5EF4-FFF2-40B4-BE49-F238E27FC236}">
                <a16:creationId xmlns:a16="http://schemas.microsoft.com/office/drawing/2014/main" id="{93A526DA-0EF5-CAD6-F221-7EBE43757CE2}"/>
              </a:ext>
            </a:extLst>
          </p:cNvPr>
          <p:cNvSpPr>
            <a:spLocks noGrp="1"/>
          </p:cNvSpPr>
          <p:nvPr>
            <p:ph type="body" sz="quarter" idx="12"/>
          </p:nvPr>
        </p:nvSpPr>
        <p:spPr/>
        <p:txBody>
          <a:bodyPr/>
          <a:lstStyle/>
          <a:p>
            <a:r>
              <a:rPr lang="en-GB" noProof="0" dirty="0"/>
              <a:t>Continue in your groups.</a:t>
            </a:r>
          </a:p>
          <a:p>
            <a:endParaRPr lang="en-GB" noProof="0" dirty="0"/>
          </a:p>
          <a:p>
            <a:r>
              <a:rPr lang="en-GB" noProof="0" dirty="0"/>
              <a:t>Select one of your SMART objectives.</a:t>
            </a:r>
          </a:p>
          <a:p>
            <a:endParaRPr lang="en-GB" noProof="0" dirty="0"/>
          </a:p>
          <a:p>
            <a:r>
              <a:rPr lang="en-GB" noProof="0" dirty="0"/>
              <a:t>Discuss how </a:t>
            </a:r>
            <a:r>
              <a:rPr lang="en-GB" noProof="0" dirty="0" err="1"/>
              <a:t>BrewCo</a:t>
            </a:r>
            <a:r>
              <a:rPr lang="en-GB" noProof="0" dirty="0"/>
              <a:t> Ltd can achieve the objective.  </a:t>
            </a:r>
          </a:p>
          <a:p>
            <a:endParaRPr lang="en-GB" noProof="0" dirty="0"/>
          </a:p>
          <a:p>
            <a:r>
              <a:rPr lang="en-GB" noProof="0" dirty="0"/>
              <a:t>Decide the actions needed, the sequence to follow and any dependencies that will arise.</a:t>
            </a:r>
          </a:p>
          <a:p>
            <a:endParaRPr lang="en-GB" noProof="0" dirty="0"/>
          </a:p>
        </p:txBody>
      </p:sp>
      <p:sp>
        <p:nvSpPr>
          <p:cNvPr id="4" name="Slide Number Placeholder 3">
            <a:extLst>
              <a:ext uri="{FF2B5EF4-FFF2-40B4-BE49-F238E27FC236}">
                <a16:creationId xmlns:a16="http://schemas.microsoft.com/office/drawing/2014/main" id="{182A0E05-AC8C-A35F-777B-DBCA89448FFB}"/>
              </a:ext>
            </a:extLst>
          </p:cNvPr>
          <p:cNvSpPr>
            <a:spLocks noGrp="1"/>
          </p:cNvSpPr>
          <p:nvPr>
            <p:ph type="sldNum" sz="quarter" idx="11"/>
          </p:nvPr>
        </p:nvSpPr>
        <p:spPr/>
        <p:txBody>
          <a:bodyPr/>
          <a:lstStyle/>
          <a:p>
            <a:fld id="{DA2C159E-F13C-4A85-9A41-E7669D3E0D70}" type="slidenum">
              <a:rPr lang="en-GB" noProof="0" smtClean="0"/>
              <a:pPr/>
              <a:t>165</a:t>
            </a:fld>
            <a:endParaRPr lang="en-GB" noProof="0" dirty="0"/>
          </a:p>
        </p:txBody>
      </p:sp>
      <p:sp>
        <p:nvSpPr>
          <p:cNvPr id="5" name="Footer Placeholder 4">
            <a:extLst>
              <a:ext uri="{FF2B5EF4-FFF2-40B4-BE49-F238E27FC236}">
                <a16:creationId xmlns:a16="http://schemas.microsoft.com/office/drawing/2014/main" id="{3C5C033D-BF00-EA8B-25E6-69C0ADD6C2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771548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0E85-57B4-E9B7-BE11-06CB01093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492B0-A9BD-AC4A-7712-7CBE5D2BF73B}"/>
              </a:ext>
            </a:extLst>
          </p:cNvPr>
          <p:cNvSpPr>
            <a:spLocks noGrp="1"/>
          </p:cNvSpPr>
          <p:nvPr>
            <p:ph type="title"/>
          </p:nvPr>
        </p:nvSpPr>
        <p:spPr/>
        <p:txBody>
          <a:bodyPr>
            <a:normAutofit/>
          </a:bodyPr>
          <a:lstStyle/>
          <a:p>
            <a:r>
              <a:rPr lang="en-GB" noProof="0" dirty="0"/>
              <a:t>Create a Gantt chart for the objective</a:t>
            </a:r>
          </a:p>
        </p:txBody>
      </p:sp>
      <p:sp>
        <p:nvSpPr>
          <p:cNvPr id="3" name="Text Placeholder 2">
            <a:extLst>
              <a:ext uri="{FF2B5EF4-FFF2-40B4-BE49-F238E27FC236}">
                <a16:creationId xmlns:a16="http://schemas.microsoft.com/office/drawing/2014/main" id="{DE882BE3-CB78-FBB2-E897-F43F21E8D47D}"/>
              </a:ext>
            </a:extLst>
          </p:cNvPr>
          <p:cNvSpPr>
            <a:spLocks noGrp="1"/>
          </p:cNvSpPr>
          <p:nvPr>
            <p:ph type="body" sz="quarter" idx="12"/>
          </p:nvPr>
        </p:nvSpPr>
        <p:spPr/>
        <p:txBody>
          <a:bodyPr/>
          <a:lstStyle/>
          <a:p>
            <a:r>
              <a:rPr lang="en-GB" noProof="0" dirty="0"/>
              <a:t>Work individually.</a:t>
            </a:r>
          </a:p>
          <a:p>
            <a:endParaRPr lang="en-GB" noProof="0" dirty="0"/>
          </a:p>
          <a:p>
            <a:r>
              <a:rPr lang="en-GB" noProof="0" dirty="0"/>
              <a:t>Open a new workbook in Excel.</a:t>
            </a:r>
          </a:p>
          <a:p>
            <a:endParaRPr lang="en-GB" noProof="0" dirty="0"/>
          </a:p>
          <a:p>
            <a:r>
              <a:rPr lang="en-GB" noProof="0" dirty="0"/>
              <a:t>Create a Gantt chart using information from the discussion you had in your group.</a:t>
            </a:r>
          </a:p>
          <a:p>
            <a:endParaRPr lang="en-GB" noProof="0" dirty="0"/>
          </a:p>
          <a:p>
            <a:r>
              <a:rPr lang="en-GB" noProof="0" dirty="0"/>
              <a:t>Upload the completed spreadsheet for teacher comments.</a:t>
            </a:r>
          </a:p>
          <a:p>
            <a:endParaRPr lang="en-GB" noProof="0" dirty="0"/>
          </a:p>
        </p:txBody>
      </p:sp>
      <p:sp>
        <p:nvSpPr>
          <p:cNvPr id="4" name="Slide Number Placeholder 3">
            <a:extLst>
              <a:ext uri="{FF2B5EF4-FFF2-40B4-BE49-F238E27FC236}">
                <a16:creationId xmlns:a16="http://schemas.microsoft.com/office/drawing/2014/main" id="{0B79FD7E-1D6E-DE23-2569-7D7CEB5C6419}"/>
              </a:ext>
            </a:extLst>
          </p:cNvPr>
          <p:cNvSpPr>
            <a:spLocks noGrp="1"/>
          </p:cNvSpPr>
          <p:nvPr>
            <p:ph type="sldNum" sz="quarter" idx="11"/>
          </p:nvPr>
        </p:nvSpPr>
        <p:spPr/>
        <p:txBody>
          <a:bodyPr/>
          <a:lstStyle/>
          <a:p>
            <a:fld id="{DA2C159E-F13C-4A85-9A41-E7669D3E0D70}" type="slidenum">
              <a:rPr lang="en-GB" noProof="0" smtClean="0"/>
              <a:pPr/>
              <a:t>166</a:t>
            </a:fld>
            <a:endParaRPr lang="en-GB" noProof="0" dirty="0"/>
          </a:p>
        </p:txBody>
      </p:sp>
      <p:sp>
        <p:nvSpPr>
          <p:cNvPr id="5" name="Footer Placeholder 4">
            <a:extLst>
              <a:ext uri="{FF2B5EF4-FFF2-40B4-BE49-F238E27FC236}">
                <a16:creationId xmlns:a16="http://schemas.microsoft.com/office/drawing/2014/main" id="{A1D44880-4FB2-6B8A-A699-96A5C587185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895566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B558-5B54-4904-0CE9-825581E53E67}"/>
              </a:ext>
            </a:extLst>
          </p:cNvPr>
          <p:cNvSpPr>
            <a:spLocks noGrp="1"/>
          </p:cNvSpPr>
          <p:nvPr>
            <p:ph type="title"/>
          </p:nvPr>
        </p:nvSpPr>
        <p:spPr/>
        <p:txBody>
          <a:bodyPr/>
          <a:lstStyle/>
          <a:p>
            <a:r>
              <a:rPr lang="en-GB" noProof="0" dirty="0" err="1"/>
              <a:t>BrewCo</a:t>
            </a:r>
            <a:r>
              <a:rPr lang="en-GB" noProof="0" dirty="0"/>
              <a:t> Coffee Ltd administration task</a:t>
            </a:r>
          </a:p>
        </p:txBody>
      </p:sp>
      <p:sp>
        <p:nvSpPr>
          <p:cNvPr id="3" name="Text Placeholder 2">
            <a:extLst>
              <a:ext uri="{FF2B5EF4-FFF2-40B4-BE49-F238E27FC236}">
                <a16:creationId xmlns:a16="http://schemas.microsoft.com/office/drawing/2014/main" id="{3B644024-57AC-FBC3-517B-8815A0DA4CAE}"/>
              </a:ext>
            </a:extLst>
          </p:cNvPr>
          <p:cNvSpPr>
            <a:spLocks noGrp="1"/>
          </p:cNvSpPr>
          <p:nvPr>
            <p:ph type="body" sz="quarter" idx="12"/>
          </p:nvPr>
        </p:nvSpPr>
        <p:spPr/>
        <p:txBody>
          <a:bodyPr/>
          <a:lstStyle/>
          <a:p>
            <a:r>
              <a:rPr lang="en-GB" noProof="0" dirty="0"/>
              <a:t>Work in groups.</a:t>
            </a:r>
          </a:p>
          <a:p>
            <a:endParaRPr lang="en-GB" noProof="0" dirty="0"/>
          </a:p>
          <a:p>
            <a:r>
              <a:rPr lang="en-GB" noProof="0" dirty="0"/>
              <a:t>Read the </a:t>
            </a:r>
            <a:r>
              <a:rPr lang="en-GB" noProof="0" dirty="0" err="1"/>
              <a:t>BrewCo</a:t>
            </a:r>
            <a:r>
              <a:rPr lang="en-GB" noProof="0" dirty="0"/>
              <a:t> Coffee Ltd. administration task.</a:t>
            </a:r>
          </a:p>
          <a:p>
            <a:endParaRPr lang="en-GB" noProof="0" dirty="0"/>
          </a:p>
          <a:p>
            <a:r>
              <a:rPr lang="en-GB" noProof="0" dirty="0"/>
              <a:t>Discuss the actions needed to complete the task as set out in the case study. Sequence the tasks and determine any dependencies.  </a:t>
            </a:r>
          </a:p>
          <a:p>
            <a:endParaRPr lang="en-GB" noProof="0" dirty="0"/>
          </a:p>
          <a:p>
            <a:r>
              <a:rPr lang="en-GB" noProof="0" dirty="0"/>
              <a:t>Use the information in the case study to help.</a:t>
            </a:r>
          </a:p>
        </p:txBody>
      </p:sp>
      <p:sp>
        <p:nvSpPr>
          <p:cNvPr id="4" name="Slide Number Placeholder 3">
            <a:extLst>
              <a:ext uri="{FF2B5EF4-FFF2-40B4-BE49-F238E27FC236}">
                <a16:creationId xmlns:a16="http://schemas.microsoft.com/office/drawing/2014/main" id="{3F1597BC-5BAB-2E86-467D-FDB651047A71}"/>
              </a:ext>
            </a:extLst>
          </p:cNvPr>
          <p:cNvSpPr>
            <a:spLocks noGrp="1"/>
          </p:cNvSpPr>
          <p:nvPr>
            <p:ph type="sldNum" sz="quarter" idx="11"/>
          </p:nvPr>
        </p:nvSpPr>
        <p:spPr/>
        <p:txBody>
          <a:bodyPr/>
          <a:lstStyle/>
          <a:p>
            <a:fld id="{DA2C159E-F13C-4A85-9A41-E7669D3E0D70}" type="slidenum">
              <a:rPr lang="en-GB" noProof="0" smtClean="0"/>
              <a:pPr/>
              <a:t>167</a:t>
            </a:fld>
            <a:endParaRPr lang="en-GB" noProof="0" dirty="0"/>
          </a:p>
        </p:txBody>
      </p:sp>
      <p:sp>
        <p:nvSpPr>
          <p:cNvPr id="5" name="Footer Placeholder 4">
            <a:extLst>
              <a:ext uri="{FF2B5EF4-FFF2-40B4-BE49-F238E27FC236}">
                <a16:creationId xmlns:a16="http://schemas.microsoft.com/office/drawing/2014/main" id="{375740E8-C6F2-4DEB-B7E8-C726385AE0E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851198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ADF59-6EC0-DE64-7933-A155CF412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36EAE-0822-1096-1513-F109EBEB73E4}"/>
              </a:ext>
            </a:extLst>
          </p:cNvPr>
          <p:cNvSpPr>
            <a:spLocks noGrp="1"/>
          </p:cNvSpPr>
          <p:nvPr>
            <p:ph type="title"/>
          </p:nvPr>
        </p:nvSpPr>
        <p:spPr>
          <a:xfrm>
            <a:off x="232950" y="249900"/>
            <a:ext cx="8437563" cy="1396020"/>
          </a:xfrm>
        </p:spPr>
        <p:txBody>
          <a:bodyPr>
            <a:normAutofit/>
          </a:bodyPr>
          <a:lstStyle/>
          <a:p>
            <a:r>
              <a:rPr lang="en-GB" noProof="0" dirty="0"/>
              <a:t>Create an Outlook calendar for the administrative task</a:t>
            </a:r>
          </a:p>
        </p:txBody>
      </p:sp>
      <p:sp>
        <p:nvSpPr>
          <p:cNvPr id="3" name="Text Placeholder 2">
            <a:extLst>
              <a:ext uri="{FF2B5EF4-FFF2-40B4-BE49-F238E27FC236}">
                <a16:creationId xmlns:a16="http://schemas.microsoft.com/office/drawing/2014/main" id="{E429910D-765F-9E69-78D7-74719FCBED99}"/>
              </a:ext>
            </a:extLst>
          </p:cNvPr>
          <p:cNvSpPr>
            <a:spLocks noGrp="1"/>
          </p:cNvSpPr>
          <p:nvPr>
            <p:ph type="body" sz="quarter" idx="12"/>
          </p:nvPr>
        </p:nvSpPr>
        <p:spPr>
          <a:xfrm>
            <a:off x="234000" y="1645920"/>
            <a:ext cx="7667625" cy="2942054"/>
          </a:xfrm>
        </p:spPr>
        <p:txBody>
          <a:bodyPr/>
          <a:lstStyle/>
          <a:p>
            <a:r>
              <a:rPr lang="en-GB" noProof="0" dirty="0"/>
              <a:t>Work individually.</a:t>
            </a:r>
          </a:p>
          <a:p>
            <a:endParaRPr lang="en-GB" noProof="0" dirty="0"/>
          </a:p>
          <a:p>
            <a:r>
              <a:rPr lang="en-GB" noProof="0" dirty="0"/>
              <a:t>Open Outlook and set up a new workday.</a:t>
            </a:r>
          </a:p>
          <a:p>
            <a:endParaRPr lang="en-GB" noProof="0" dirty="0"/>
          </a:p>
          <a:p>
            <a:r>
              <a:rPr lang="en-GB" noProof="0" dirty="0"/>
              <a:t>Input into your calendar the plans for the working day discussed with your group.</a:t>
            </a:r>
          </a:p>
          <a:p>
            <a:endParaRPr lang="en-GB" noProof="0" dirty="0"/>
          </a:p>
          <a:p>
            <a:r>
              <a:rPr lang="en-GB" noProof="0" dirty="0"/>
              <a:t>Upload for the teacher to review.</a:t>
            </a:r>
          </a:p>
        </p:txBody>
      </p:sp>
      <p:sp>
        <p:nvSpPr>
          <p:cNvPr id="4" name="Slide Number Placeholder 3">
            <a:extLst>
              <a:ext uri="{FF2B5EF4-FFF2-40B4-BE49-F238E27FC236}">
                <a16:creationId xmlns:a16="http://schemas.microsoft.com/office/drawing/2014/main" id="{FFE27D6B-86F4-6A36-1567-03389D57BF5C}"/>
              </a:ext>
            </a:extLst>
          </p:cNvPr>
          <p:cNvSpPr>
            <a:spLocks noGrp="1"/>
          </p:cNvSpPr>
          <p:nvPr>
            <p:ph type="sldNum" sz="quarter" idx="11"/>
          </p:nvPr>
        </p:nvSpPr>
        <p:spPr/>
        <p:txBody>
          <a:bodyPr/>
          <a:lstStyle/>
          <a:p>
            <a:fld id="{DA2C159E-F13C-4A85-9A41-E7669D3E0D70}" type="slidenum">
              <a:rPr lang="en-GB" noProof="0" smtClean="0"/>
              <a:pPr/>
              <a:t>168</a:t>
            </a:fld>
            <a:endParaRPr lang="en-GB" noProof="0" dirty="0"/>
          </a:p>
        </p:txBody>
      </p:sp>
      <p:sp>
        <p:nvSpPr>
          <p:cNvPr id="5" name="Footer Placeholder 4">
            <a:extLst>
              <a:ext uri="{FF2B5EF4-FFF2-40B4-BE49-F238E27FC236}">
                <a16:creationId xmlns:a16="http://schemas.microsoft.com/office/drawing/2014/main" id="{81C8D2E0-A239-00DD-39AE-2F6478E4906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9795642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BDBA-BD52-FE2D-84C8-E44D830E2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72002-A85B-E1D7-F927-4F34496E1C24}"/>
              </a:ext>
            </a:extLst>
          </p:cNvPr>
          <p:cNvSpPr>
            <a:spLocks noGrp="1"/>
          </p:cNvSpPr>
          <p:nvPr>
            <p:ph type="title"/>
          </p:nvPr>
        </p:nvSpPr>
        <p:spPr>
          <a:xfrm>
            <a:off x="232950" y="249900"/>
            <a:ext cx="8437563" cy="618780"/>
          </a:xfrm>
        </p:spPr>
        <p:txBody>
          <a:bodyPr>
            <a:normAutofit/>
          </a:bodyPr>
          <a:lstStyle/>
          <a:p>
            <a:r>
              <a:rPr lang="en-GB" noProof="0" dirty="0"/>
              <a:t>Next steps</a:t>
            </a:r>
          </a:p>
        </p:txBody>
      </p:sp>
      <p:sp>
        <p:nvSpPr>
          <p:cNvPr id="3" name="Text Placeholder 2">
            <a:extLst>
              <a:ext uri="{FF2B5EF4-FFF2-40B4-BE49-F238E27FC236}">
                <a16:creationId xmlns:a16="http://schemas.microsoft.com/office/drawing/2014/main" id="{A7CE1B08-CFFE-1677-ABC5-D49487BEF43A}"/>
              </a:ext>
            </a:extLst>
          </p:cNvPr>
          <p:cNvSpPr>
            <a:spLocks noGrp="1"/>
          </p:cNvSpPr>
          <p:nvPr>
            <p:ph type="body" sz="quarter" idx="12"/>
          </p:nvPr>
        </p:nvSpPr>
        <p:spPr>
          <a:xfrm>
            <a:off x="234000" y="868680"/>
            <a:ext cx="7667625" cy="3719294"/>
          </a:xfrm>
        </p:spPr>
        <p:txBody>
          <a:bodyPr/>
          <a:lstStyle/>
          <a:p>
            <a:r>
              <a:rPr lang="en-GB" noProof="0" dirty="0"/>
              <a:t>In the next lesson, you will get a new case study and will propose growth strategies, write SMART objectives and produce a Gantt chart. You will do this individually.</a:t>
            </a:r>
          </a:p>
          <a:p>
            <a:endParaRPr lang="en-GB" noProof="0" dirty="0"/>
          </a:p>
          <a:p>
            <a:r>
              <a:rPr lang="en-GB" noProof="0" dirty="0"/>
              <a:t>Before then, you will get feedback on what you have done today.</a:t>
            </a:r>
          </a:p>
          <a:p>
            <a:endParaRPr lang="en-GB" noProof="0" dirty="0"/>
          </a:p>
          <a:p>
            <a:r>
              <a:rPr lang="en-GB" noProof="0" dirty="0"/>
              <a:t>Review your feedback. Ask if there is anything you do not understand, then ask. Prepare your notes so that you can use them to help you if needed.</a:t>
            </a:r>
          </a:p>
        </p:txBody>
      </p:sp>
      <p:sp>
        <p:nvSpPr>
          <p:cNvPr id="4" name="Slide Number Placeholder 3">
            <a:extLst>
              <a:ext uri="{FF2B5EF4-FFF2-40B4-BE49-F238E27FC236}">
                <a16:creationId xmlns:a16="http://schemas.microsoft.com/office/drawing/2014/main" id="{261648A1-A66C-619D-7B79-D3BB840D7B1D}"/>
              </a:ext>
            </a:extLst>
          </p:cNvPr>
          <p:cNvSpPr>
            <a:spLocks noGrp="1"/>
          </p:cNvSpPr>
          <p:nvPr>
            <p:ph type="sldNum" sz="quarter" idx="11"/>
          </p:nvPr>
        </p:nvSpPr>
        <p:spPr/>
        <p:txBody>
          <a:bodyPr/>
          <a:lstStyle/>
          <a:p>
            <a:fld id="{DA2C159E-F13C-4A85-9A41-E7669D3E0D70}" type="slidenum">
              <a:rPr lang="en-GB" noProof="0" smtClean="0"/>
              <a:pPr/>
              <a:t>169</a:t>
            </a:fld>
            <a:endParaRPr lang="en-GB" noProof="0" dirty="0"/>
          </a:p>
        </p:txBody>
      </p:sp>
      <p:sp>
        <p:nvSpPr>
          <p:cNvPr id="5" name="Footer Placeholder 4">
            <a:extLst>
              <a:ext uri="{FF2B5EF4-FFF2-40B4-BE49-F238E27FC236}">
                <a16:creationId xmlns:a16="http://schemas.microsoft.com/office/drawing/2014/main" id="{77477A84-BD6D-CB13-4367-791FDB6000D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5185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5D5B-4674-7013-B5F9-2DAEE0244405}"/>
              </a:ext>
            </a:extLst>
          </p:cNvPr>
          <p:cNvSpPr>
            <a:spLocks noGrp="1"/>
          </p:cNvSpPr>
          <p:nvPr>
            <p:ph type="title"/>
          </p:nvPr>
        </p:nvSpPr>
        <p:spPr>
          <a:xfrm>
            <a:off x="232950" y="249900"/>
            <a:ext cx="8437563" cy="1134449"/>
          </a:xfrm>
        </p:spPr>
        <p:txBody>
          <a:bodyPr>
            <a:normAutofit/>
          </a:bodyPr>
          <a:lstStyle/>
          <a:p>
            <a:r>
              <a:rPr lang="en-GB" noProof="0" dirty="0"/>
              <a:t>Advantages and disadvantages of joint ventures</a:t>
            </a:r>
          </a:p>
        </p:txBody>
      </p:sp>
      <p:sp>
        <p:nvSpPr>
          <p:cNvPr id="3" name="Text Placeholder 2">
            <a:extLst>
              <a:ext uri="{FF2B5EF4-FFF2-40B4-BE49-F238E27FC236}">
                <a16:creationId xmlns:a16="http://schemas.microsoft.com/office/drawing/2014/main" id="{005D58CB-FD55-A686-3C77-0E4E42F2DA65}"/>
              </a:ext>
            </a:extLst>
          </p:cNvPr>
          <p:cNvSpPr>
            <a:spLocks noGrp="1"/>
          </p:cNvSpPr>
          <p:nvPr>
            <p:ph type="body" sz="quarter" idx="12"/>
          </p:nvPr>
        </p:nvSpPr>
        <p:spPr>
          <a:xfrm>
            <a:off x="234000" y="1563638"/>
            <a:ext cx="7667625" cy="3024336"/>
          </a:xfrm>
        </p:spPr>
        <p:txBody>
          <a:bodyPr/>
          <a:lstStyle/>
          <a:p>
            <a:r>
              <a:rPr lang="en-GB" b="1" noProof="0" dirty="0"/>
              <a:t>Advantages:</a:t>
            </a:r>
            <a:r>
              <a:rPr lang="en-GB" noProof="0" dirty="0"/>
              <a:t> </a:t>
            </a:r>
          </a:p>
          <a:p>
            <a:pPr lvl="1"/>
            <a:r>
              <a:rPr lang="en-GB" noProof="0" dirty="0"/>
              <a:t>Shared costs and risks for large projects.</a:t>
            </a:r>
          </a:p>
          <a:p>
            <a:pPr lvl="1"/>
            <a:r>
              <a:rPr lang="en-GB" noProof="0" dirty="0"/>
              <a:t>Combines the strengths of multiple companies.</a:t>
            </a:r>
          </a:p>
          <a:p>
            <a:pPr lvl="1"/>
            <a:endParaRPr lang="en-GB" noProof="0" dirty="0"/>
          </a:p>
          <a:p>
            <a:r>
              <a:rPr lang="en-GB" b="1" noProof="0" dirty="0"/>
              <a:t>Disadvantages:</a:t>
            </a:r>
            <a:r>
              <a:rPr lang="en-GB" noProof="0" dirty="0"/>
              <a:t> </a:t>
            </a:r>
          </a:p>
          <a:p>
            <a:pPr lvl="1"/>
            <a:r>
              <a:rPr lang="en-GB" noProof="0" dirty="0"/>
              <a:t>Profit-sharing reduces individual returns.</a:t>
            </a:r>
          </a:p>
          <a:p>
            <a:pPr lvl="1"/>
            <a:r>
              <a:rPr lang="en-GB" noProof="0" dirty="0"/>
              <a:t>Disagreements can disrupt operations.</a:t>
            </a:r>
          </a:p>
          <a:p>
            <a:endParaRPr lang="en-GB" noProof="0" dirty="0"/>
          </a:p>
        </p:txBody>
      </p:sp>
      <p:sp>
        <p:nvSpPr>
          <p:cNvPr id="4" name="Slide Number Placeholder 3">
            <a:extLst>
              <a:ext uri="{FF2B5EF4-FFF2-40B4-BE49-F238E27FC236}">
                <a16:creationId xmlns:a16="http://schemas.microsoft.com/office/drawing/2014/main" id="{32FEB26D-8B64-68D3-E019-C2E50EB8FDE7}"/>
              </a:ext>
            </a:extLst>
          </p:cNvPr>
          <p:cNvSpPr>
            <a:spLocks noGrp="1"/>
          </p:cNvSpPr>
          <p:nvPr>
            <p:ph type="sldNum" sz="quarter" idx="11"/>
          </p:nvPr>
        </p:nvSpPr>
        <p:spPr/>
        <p:txBody>
          <a:bodyPr/>
          <a:lstStyle/>
          <a:p>
            <a:fld id="{DA2C159E-F13C-4A85-9A41-E7669D3E0D70}" type="slidenum">
              <a:rPr lang="en-GB" noProof="0" smtClean="0"/>
              <a:pPr/>
              <a:t>17</a:t>
            </a:fld>
            <a:endParaRPr lang="en-GB" noProof="0" dirty="0"/>
          </a:p>
        </p:txBody>
      </p:sp>
      <p:sp>
        <p:nvSpPr>
          <p:cNvPr id="5" name="Footer Placeholder 4">
            <a:extLst>
              <a:ext uri="{FF2B5EF4-FFF2-40B4-BE49-F238E27FC236}">
                <a16:creationId xmlns:a16="http://schemas.microsoft.com/office/drawing/2014/main" id="{43D4B861-3386-8D8C-6088-CE098ECE1AA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6352587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a:xfrm>
            <a:off x="2447280" y="3258000"/>
            <a:ext cx="6409980" cy="1602360"/>
          </a:xfrm>
        </p:spPr>
        <p:txBody>
          <a:bodyPr/>
          <a:lstStyle/>
          <a:p>
            <a:r>
              <a:rPr lang="en-GB" noProof="0" dirty="0"/>
              <a:t>Consolidation</a:t>
            </a:r>
          </a:p>
        </p:txBody>
      </p:sp>
    </p:spTree>
    <p:extLst>
      <p:ext uri="{BB962C8B-B14F-4D97-AF65-F5344CB8AC3E}">
        <p14:creationId xmlns:p14="http://schemas.microsoft.com/office/powerpoint/2010/main" val="23571171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4B9D-FFEC-2F19-C3F4-9474144A2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AA379-F311-8A50-05D5-393A56A68A56}"/>
              </a:ext>
            </a:extLst>
          </p:cNvPr>
          <p:cNvSpPr>
            <a:spLocks noGrp="1"/>
          </p:cNvSpPr>
          <p:nvPr>
            <p:ph type="title"/>
          </p:nvPr>
        </p:nvSpPr>
        <p:spPr/>
        <p:txBody>
          <a:bodyPr/>
          <a:lstStyle/>
          <a:p>
            <a:r>
              <a:rPr lang="en-GB" noProof="0" dirty="0"/>
              <a:t>Lesson 10 overview</a:t>
            </a:r>
          </a:p>
        </p:txBody>
      </p:sp>
      <p:sp>
        <p:nvSpPr>
          <p:cNvPr id="3" name="Text Placeholder 2">
            <a:extLst>
              <a:ext uri="{FF2B5EF4-FFF2-40B4-BE49-F238E27FC236}">
                <a16:creationId xmlns:a16="http://schemas.microsoft.com/office/drawing/2014/main" id="{1ACEFE0F-26B3-608C-7766-8B24C2BF4D14}"/>
              </a:ext>
            </a:extLst>
          </p:cNvPr>
          <p:cNvSpPr>
            <a:spLocks noGrp="1"/>
          </p:cNvSpPr>
          <p:nvPr>
            <p:ph type="body" sz="quarter" idx="12"/>
          </p:nvPr>
        </p:nvSpPr>
        <p:spPr/>
        <p:txBody>
          <a:bodyPr/>
          <a:lstStyle/>
          <a:p>
            <a:r>
              <a:rPr lang="en-GB" noProof="0" dirty="0"/>
              <a:t>In this lesson, you will analyse a case study. </a:t>
            </a:r>
          </a:p>
          <a:p>
            <a:endParaRPr lang="en-GB" noProof="0" dirty="0"/>
          </a:p>
          <a:p>
            <a:r>
              <a:rPr lang="en-GB" noProof="0" dirty="0"/>
              <a:t>You will carry out a SWOT and PESTLE analysis and use this to develop ideas for growth strategies, writing them as SMART objectives.</a:t>
            </a:r>
          </a:p>
          <a:p>
            <a:endParaRPr lang="en-GB" noProof="0" dirty="0"/>
          </a:p>
          <a:p>
            <a:r>
              <a:rPr lang="en-GB" noProof="0" dirty="0"/>
              <a:t>You will then create a Gantt chart to show how to achieve one of these objectives.</a:t>
            </a:r>
          </a:p>
          <a:p>
            <a:endParaRPr lang="en-GB" noProof="0" dirty="0"/>
          </a:p>
          <a:p>
            <a:r>
              <a:rPr lang="en-GB" noProof="0" dirty="0"/>
              <a:t>You will peer review the work of others.</a:t>
            </a:r>
          </a:p>
        </p:txBody>
      </p:sp>
      <p:sp>
        <p:nvSpPr>
          <p:cNvPr id="4" name="Slide Number Placeholder 3">
            <a:extLst>
              <a:ext uri="{FF2B5EF4-FFF2-40B4-BE49-F238E27FC236}">
                <a16:creationId xmlns:a16="http://schemas.microsoft.com/office/drawing/2014/main" id="{238B3ECB-20A3-38B6-9272-5A2BCC11B7C0}"/>
              </a:ext>
            </a:extLst>
          </p:cNvPr>
          <p:cNvSpPr>
            <a:spLocks noGrp="1"/>
          </p:cNvSpPr>
          <p:nvPr>
            <p:ph type="sldNum" sz="quarter" idx="11"/>
          </p:nvPr>
        </p:nvSpPr>
        <p:spPr/>
        <p:txBody>
          <a:bodyPr/>
          <a:lstStyle/>
          <a:p>
            <a:fld id="{DA2C159E-F13C-4A85-9A41-E7669D3E0D70}" type="slidenum">
              <a:rPr lang="en-GB" noProof="0" smtClean="0"/>
              <a:pPr/>
              <a:t>171</a:t>
            </a:fld>
            <a:endParaRPr lang="en-GB" noProof="0" dirty="0"/>
          </a:p>
        </p:txBody>
      </p:sp>
      <p:sp>
        <p:nvSpPr>
          <p:cNvPr id="5" name="Footer Placeholder 4">
            <a:extLst>
              <a:ext uri="{FF2B5EF4-FFF2-40B4-BE49-F238E27FC236}">
                <a16:creationId xmlns:a16="http://schemas.microsoft.com/office/drawing/2014/main" id="{AD552426-606B-A48E-3B56-181B2516568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6944986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210F-3721-1A55-8E0B-1D165C652FD9}"/>
              </a:ext>
            </a:extLst>
          </p:cNvPr>
          <p:cNvSpPr>
            <a:spLocks noGrp="1"/>
          </p:cNvSpPr>
          <p:nvPr>
            <p:ph type="title"/>
          </p:nvPr>
        </p:nvSpPr>
        <p:spPr/>
        <p:txBody>
          <a:bodyPr/>
          <a:lstStyle/>
          <a:p>
            <a:r>
              <a:rPr lang="en-GB" noProof="0" dirty="0"/>
              <a:t>Case study introduction</a:t>
            </a:r>
          </a:p>
        </p:txBody>
      </p:sp>
      <p:sp>
        <p:nvSpPr>
          <p:cNvPr id="3" name="Text Placeholder 2">
            <a:extLst>
              <a:ext uri="{FF2B5EF4-FFF2-40B4-BE49-F238E27FC236}">
                <a16:creationId xmlns:a16="http://schemas.microsoft.com/office/drawing/2014/main" id="{1BCBC19F-64CD-BDBF-9C05-B9BD44E0B6BE}"/>
              </a:ext>
            </a:extLst>
          </p:cNvPr>
          <p:cNvSpPr>
            <a:spLocks noGrp="1"/>
          </p:cNvSpPr>
          <p:nvPr>
            <p:ph type="body" sz="quarter" idx="12"/>
          </p:nvPr>
        </p:nvSpPr>
        <p:spPr/>
        <p:txBody>
          <a:bodyPr vert="horz" lIns="0" tIns="0" rIns="0" bIns="0" rtlCol="0" anchor="t">
            <a:noAutofit/>
          </a:bodyPr>
          <a:lstStyle/>
          <a:p>
            <a:r>
              <a:rPr lang="en-GB" noProof="0" dirty="0"/>
              <a:t>You have been given a case study – North East Link Logistics Ltd.</a:t>
            </a:r>
          </a:p>
          <a:p>
            <a:endParaRPr lang="en-GB" noProof="0" dirty="0"/>
          </a:p>
          <a:p>
            <a:r>
              <a:rPr lang="en-GB" noProof="0" dirty="0"/>
              <a:t>Read the case study carefully.</a:t>
            </a:r>
          </a:p>
          <a:p>
            <a:endParaRPr lang="en-GB" noProof="0" dirty="0"/>
          </a:p>
          <a:p>
            <a:r>
              <a:rPr lang="en-GB" noProof="0" dirty="0"/>
              <a:t>As you read:</a:t>
            </a:r>
          </a:p>
          <a:p>
            <a:pPr marL="342900" indent="-342900">
              <a:buFont typeface="Arial" panose="020B0604020202020204" pitchFamily="34" charset="0"/>
              <a:buChar char="•"/>
            </a:pPr>
            <a:r>
              <a:rPr lang="en-GB" noProof="0" dirty="0"/>
              <a:t>Identify any terms you do not understand.</a:t>
            </a:r>
          </a:p>
          <a:p>
            <a:pPr marL="342900" indent="-342900">
              <a:buFont typeface="Arial" panose="020B0604020202020204" pitchFamily="34" charset="0"/>
              <a:buChar char="•"/>
            </a:pPr>
            <a:r>
              <a:rPr lang="en-GB" noProof="0" dirty="0">
                <a:cs typeface="Arial"/>
              </a:rPr>
              <a:t>Highlight key points.</a:t>
            </a:r>
          </a:p>
          <a:p>
            <a:pPr marL="342900" indent="-342900">
              <a:buFont typeface="Arial" panose="020B0604020202020204" pitchFamily="34" charset="0"/>
              <a:buChar char="•"/>
            </a:pPr>
            <a:r>
              <a:rPr lang="en-GB" noProof="0" dirty="0"/>
              <a:t>Ask for clarification where needed.</a:t>
            </a:r>
            <a:endParaRPr lang="en-GB" noProof="0" dirty="0">
              <a:cs typeface="Arial"/>
            </a:endParaRPr>
          </a:p>
        </p:txBody>
      </p:sp>
      <p:sp>
        <p:nvSpPr>
          <p:cNvPr id="4" name="Slide Number Placeholder 3">
            <a:extLst>
              <a:ext uri="{FF2B5EF4-FFF2-40B4-BE49-F238E27FC236}">
                <a16:creationId xmlns:a16="http://schemas.microsoft.com/office/drawing/2014/main" id="{408EEFF8-01DC-7E1D-F6EA-2055E0A1C369}"/>
              </a:ext>
            </a:extLst>
          </p:cNvPr>
          <p:cNvSpPr>
            <a:spLocks noGrp="1"/>
          </p:cNvSpPr>
          <p:nvPr>
            <p:ph type="sldNum" sz="quarter" idx="11"/>
          </p:nvPr>
        </p:nvSpPr>
        <p:spPr/>
        <p:txBody>
          <a:bodyPr/>
          <a:lstStyle/>
          <a:p>
            <a:fld id="{DA2C159E-F13C-4A85-9A41-E7669D3E0D70}" type="slidenum">
              <a:rPr lang="en-GB" noProof="0" smtClean="0"/>
              <a:pPr/>
              <a:t>172</a:t>
            </a:fld>
            <a:endParaRPr lang="en-GB" noProof="0" dirty="0"/>
          </a:p>
        </p:txBody>
      </p:sp>
      <p:sp>
        <p:nvSpPr>
          <p:cNvPr id="5" name="Footer Placeholder 4">
            <a:extLst>
              <a:ext uri="{FF2B5EF4-FFF2-40B4-BE49-F238E27FC236}">
                <a16:creationId xmlns:a16="http://schemas.microsoft.com/office/drawing/2014/main" id="{40C9DDE3-B612-BA80-F1AA-846CE52BF8C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09432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9E31-93CD-851E-8EF8-6DBE5B232970}"/>
              </a:ext>
            </a:extLst>
          </p:cNvPr>
          <p:cNvSpPr>
            <a:spLocks noGrp="1"/>
          </p:cNvSpPr>
          <p:nvPr>
            <p:ph type="title"/>
          </p:nvPr>
        </p:nvSpPr>
        <p:spPr/>
        <p:txBody>
          <a:bodyPr/>
          <a:lstStyle/>
          <a:p>
            <a:r>
              <a:rPr lang="en-GB" noProof="0" dirty="0"/>
              <a:t>Initial task</a:t>
            </a:r>
          </a:p>
        </p:txBody>
      </p:sp>
      <p:sp>
        <p:nvSpPr>
          <p:cNvPr id="3" name="Text Placeholder 2">
            <a:extLst>
              <a:ext uri="{FF2B5EF4-FFF2-40B4-BE49-F238E27FC236}">
                <a16:creationId xmlns:a16="http://schemas.microsoft.com/office/drawing/2014/main" id="{C0431792-5453-80B6-BF18-ED4702B7E85D}"/>
              </a:ext>
            </a:extLst>
          </p:cNvPr>
          <p:cNvSpPr>
            <a:spLocks noGrp="1"/>
          </p:cNvSpPr>
          <p:nvPr>
            <p:ph type="body" sz="quarter" idx="12"/>
          </p:nvPr>
        </p:nvSpPr>
        <p:spPr>
          <a:xfrm>
            <a:off x="232950" y="770963"/>
            <a:ext cx="7667625" cy="3601574"/>
          </a:xfrm>
        </p:spPr>
        <p:txBody>
          <a:bodyPr/>
          <a:lstStyle/>
          <a:p>
            <a:r>
              <a:rPr lang="en-GB" noProof="0" dirty="0"/>
              <a:t>Individually carry out a SWOT and PESTLE analysis for the organisation.</a:t>
            </a:r>
          </a:p>
          <a:p>
            <a:endParaRPr lang="en-GB" noProof="0" dirty="0"/>
          </a:p>
          <a:p>
            <a:r>
              <a:rPr lang="en-GB" noProof="0" dirty="0"/>
              <a:t>Use the information in the case study, although you may have to do some research.</a:t>
            </a:r>
          </a:p>
          <a:p>
            <a:endParaRPr lang="en-GB" noProof="0" dirty="0"/>
          </a:p>
          <a:p>
            <a:r>
              <a:rPr lang="en-GB" noProof="0" dirty="0"/>
              <a:t>Based on your analysis, propose growth strategies for the business. Give reasons for your proposals.</a:t>
            </a:r>
          </a:p>
          <a:p>
            <a:endParaRPr lang="en-GB" noProof="0" dirty="0"/>
          </a:p>
          <a:p>
            <a:r>
              <a:rPr lang="en-GB" noProof="0" dirty="0"/>
              <a:t>Select three strategies and produce a SMART objective for each.</a:t>
            </a:r>
          </a:p>
          <a:p>
            <a:endParaRPr lang="en-GB" noProof="0" dirty="0"/>
          </a:p>
        </p:txBody>
      </p:sp>
      <p:sp>
        <p:nvSpPr>
          <p:cNvPr id="4" name="Slide Number Placeholder 3">
            <a:extLst>
              <a:ext uri="{FF2B5EF4-FFF2-40B4-BE49-F238E27FC236}">
                <a16:creationId xmlns:a16="http://schemas.microsoft.com/office/drawing/2014/main" id="{5A849EA0-047A-56A1-9FFF-BB9262971CF6}"/>
              </a:ext>
            </a:extLst>
          </p:cNvPr>
          <p:cNvSpPr>
            <a:spLocks noGrp="1"/>
          </p:cNvSpPr>
          <p:nvPr>
            <p:ph type="sldNum" sz="quarter" idx="11"/>
          </p:nvPr>
        </p:nvSpPr>
        <p:spPr/>
        <p:txBody>
          <a:bodyPr/>
          <a:lstStyle/>
          <a:p>
            <a:fld id="{DA2C159E-F13C-4A85-9A41-E7669D3E0D70}" type="slidenum">
              <a:rPr lang="en-GB" noProof="0" smtClean="0"/>
              <a:pPr/>
              <a:t>173</a:t>
            </a:fld>
            <a:endParaRPr lang="en-GB" noProof="0" dirty="0"/>
          </a:p>
        </p:txBody>
      </p:sp>
      <p:sp>
        <p:nvSpPr>
          <p:cNvPr id="5" name="Footer Placeholder 4">
            <a:extLst>
              <a:ext uri="{FF2B5EF4-FFF2-40B4-BE49-F238E27FC236}">
                <a16:creationId xmlns:a16="http://schemas.microsoft.com/office/drawing/2014/main" id="{468E5A1D-28D5-9671-894D-11BBF347E5C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0086111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0F4-F2EB-34B7-897C-7ECE70B2B5D5}"/>
              </a:ext>
            </a:extLst>
          </p:cNvPr>
          <p:cNvSpPr>
            <a:spLocks noGrp="1"/>
          </p:cNvSpPr>
          <p:nvPr>
            <p:ph type="title"/>
          </p:nvPr>
        </p:nvSpPr>
        <p:spPr/>
        <p:txBody>
          <a:bodyPr/>
          <a:lstStyle/>
          <a:p>
            <a:r>
              <a:rPr lang="en-GB" noProof="0" dirty="0"/>
              <a:t>Turning objectives into a plan</a:t>
            </a:r>
          </a:p>
        </p:txBody>
      </p:sp>
      <p:sp>
        <p:nvSpPr>
          <p:cNvPr id="3" name="Text Placeholder 2">
            <a:extLst>
              <a:ext uri="{FF2B5EF4-FFF2-40B4-BE49-F238E27FC236}">
                <a16:creationId xmlns:a16="http://schemas.microsoft.com/office/drawing/2014/main" id="{5482B4AB-1223-C359-E134-86058B68981C}"/>
              </a:ext>
            </a:extLst>
          </p:cNvPr>
          <p:cNvSpPr>
            <a:spLocks noGrp="1"/>
          </p:cNvSpPr>
          <p:nvPr>
            <p:ph type="body" sz="quarter" idx="12"/>
          </p:nvPr>
        </p:nvSpPr>
        <p:spPr/>
        <p:txBody>
          <a:bodyPr/>
          <a:lstStyle/>
          <a:p>
            <a:r>
              <a:rPr lang="en-GB" noProof="0" dirty="0"/>
              <a:t>Review your SMART objectives and select one that you can turn into a plan.</a:t>
            </a:r>
          </a:p>
          <a:p>
            <a:endParaRPr lang="en-GB" noProof="0" dirty="0"/>
          </a:p>
          <a:p>
            <a:r>
              <a:rPr lang="en-GB" noProof="0" dirty="0"/>
              <a:t>Decide what actions are needed and the sequence to follow. Identify any dependencies in your plan.</a:t>
            </a:r>
          </a:p>
          <a:p>
            <a:endParaRPr lang="en-GB" noProof="0" dirty="0"/>
          </a:p>
          <a:p>
            <a:r>
              <a:rPr lang="en-GB" noProof="0" dirty="0"/>
              <a:t>Produce a Gantt chart to visually represent the plan.</a:t>
            </a:r>
          </a:p>
        </p:txBody>
      </p:sp>
      <p:sp>
        <p:nvSpPr>
          <p:cNvPr id="4" name="Slide Number Placeholder 3">
            <a:extLst>
              <a:ext uri="{FF2B5EF4-FFF2-40B4-BE49-F238E27FC236}">
                <a16:creationId xmlns:a16="http://schemas.microsoft.com/office/drawing/2014/main" id="{B56D3578-3AE1-7319-638A-E7423E5DA89F}"/>
              </a:ext>
            </a:extLst>
          </p:cNvPr>
          <p:cNvSpPr>
            <a:spLocks noGrp="1"/>
          </p:cNvSpPr>
          <p:nvPr>
            <p:ph type="sldNum" sz="quarter" idx="11"/>
          </p:nvPr>
        </p:nvSpPr>
        <p:spPr/>
        <p:txBody>
          <a:bodyPr/>
          <a:lstStyle/>
          <a:p>
            <a:fld id="{DA2C159E-F13C-4A85-9A41-E7669D3E0D70}" type="slidenum">
              <a:rPr lang="en-GB" noProof="0" smtClean="0"/>
              <a:pPr/>
              <a:t>174</a:t>
            </a:fld>
            <a:endParaRPr lang="en-GB" noProof="0" dirty="0"/>
          </a:p>
        </p:txBody>
      </p:sp>
      <p:sp>
        <p:nvSpPr>
          <p:cNvPr id="5" name="Footer Placeholder 4">
            <a:extLst>
              <a:ext uri="{FF2B5EF4-FFF2-40B4-BE49-F238E27FC236}">
                <a16:creationId xmlns:a16="http://schemas.microsoft.com/office/drawing/2014/main" id="{84B40BF2-E932-366C-A3C1-49FFB530C43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559209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0D7C-DF60-7648-DB28-5CA81C32F017}"/>
              </a:ext>
            </a:extLst>
          </p:cNvPr>
          <p:cNvSpPr>
            <a:spLocks noGrp="1"/>
          </p:cNvSpPr>
          <p:nvPr>
            <p:ph type="title"/>
          </p:nvPr>
        </p:nvSpPr>
        <p:spPr/>
        <p:txBody>
          <a:bodyPr/>
          <a:lstStyle/>
          <a:p>
            <a:r>
              <a:rPr lang="en-GB" noProof="0" dirty="0"/>
              <a:t>Peer assessment activity</a:t>
            </a:r>
          </a:p>
        </p:txBody>
      </p:sp>
      <p:sp>
        <p:nvSpPr>
          <p:cNvPr id="3" name="Text Placeholder 2">
            <a:extLst>
              <a:ext uri="{FF2B5EF4-FFF2-40B4-BE49-F238E27FC236}">
                <a16:creationId xmlns:a16="http://schemas.microsoft.com/office/drawing/2014/main" id="{B685D75F-24DF-512E-A788-71A30A637F82}"/>
              </a:ext>
            </a:extLst>
          </p:cNvPr>
          <p:cNvSpPr>
            <a:spLocks noGrp="1"/>
          </p:cNvSpPr>
          <p:nvPr>
            <p:ph type="body" sz="quarter" idx="12"/>
          </p:nvPr>
        </p:nvSpPr>
        <p:spPr/>
        <p:txBody>
          <a:bodyPr/>
          <a:lstStyle/>
          <a:p>
            <a:r>
              <a:rPr lang="en-GB" noProof="0" dirty="0"/>
              <a:t>Upload the Gantt chart for peer review. Pass your SMART objectives, proposed growth strategies and rationale to a peer for review.</a:t>
            </a:r>
          </a:p>
          <a:p>
            <a:endParaRPr lang="en-GB" noProof="0" dirty="0"/>
          </a:p>
          <a:p>
            <a:r>
              <a:rPr lang="en-GB" noProof="0" dirty="0"/>
              <a:t>Review the submitted outputs. Complete the North East Link Logistics Ltd. peer review sheet.</a:t>
            </a:r>
          </a:p>
          <a:p>
            <a:endParaRPr lang="en-GB" noProof="0" dirty="0"/>
          </a:p>
          <a:p>
            <a:endParaRPr lang="en-GB" noProof="0" dirty="0"/>
          </a:p>
        </p:txBody>
      </p:sp>
      <p:sp>
        <p:nvSpPr>
          <p:cNvPr id="4" name="Slide Number Placeholder 3">
            <a:extLst>
              <a:ext uri="{FF2B5EF4-FFF2-40B4-BE49-F238E27FC236}">
                <a16:creationId xmlns:a16="http://schemas.microsoft.com/office/drawing/2014/main" id="{F6820157-6402-34D9-D7A7-64386873F922}"/>
              </a:ext>
            </a:extLst>
          </p:cNvPr>
          <p:cNvSpPr>
            <a:spLocks noGrp="1"/>
          </p:cNvSpPr>
          <p:nvPr>
            <p:ph type="sldNum" sz="quarter" idx="11"/>
          </p:nvPr>
        </p:nvSpPr>
        <p:spPr/>
        <p:txBody>
          <a:bodyPr/>
          <a:lstStyle/>
          <a:p>
            <a:fld id="{DA2C159E-F13C-4A85-9A41-E7669D3E0D70}" type="slidenum">
              <a:rPr lang="en-GB" noProof="0" smtClean="0"/>
              <a:pPr/>
              <a:t>175</a:t>
            </a:fld>
            <a:endParaRPr lang="en-GB" noProof="0" dirty="0"/>
          </a:p>
        </p:txBody>
      </p:sp>
      <p:sp>
        <p:nvSpPr>
          <p:cNvPr id="5" name="Footer Placeholder 4">
            <a:extLst>
              <a:ext uri="{FF2B5EF4-FFF2-40B4-BE49-F238E27FC236}">
                <a16:creationId xmlns:a16="http://schemas.microsoft.com/office/drawing/2014/main" id="{1A63875D-7921-0E68-6DA2-98C8DE03BB1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400461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0C08-97EF-1E6D-72D2-927E93C3AD4C}"/>
              </a:ext>
            </a:extLst>
          </p:cNvPr>
          <p:cNvSpPr>
            <a:spLocks noGrp="1"/>
          </p:cNvSpPr>
          <p:nvPr>
            <p:ph type="title"/>
          </p:nvPr>
        </p:nvSpPr>
        <p:spPr/>
        <p:txBody>
          <a:bodyPr/>
          <a:lstStyle/>
          <a:p>
            <a:r>
              <a:rPr lang="en-GB" noProof="0" dirty="0"/>
              <a:t>Self-assessment</a:t>
            </a:r>
          </a:p>
        </p:txBody>
      </p:sp>
      <p:sp>
        <p:nvSpPr>
          <p:cNvPr id="3" name="Text Placeholder 2">
            <a:extLst>
              <a:ext uri="{FF2B5EF4-FFF2-40B4-BE49-F238E27FC236}">
                <a16:creationId xmlns:a16="http://schemas.microsoft.com/office/drawing/2014/main" id="{20E1D167-FAF1-C152-EC97-2D92E1BE7260}"/>
              </a:ext>
            </a:extLst>
          </p:cNvPr>
          <p:cNvSpPr>
            <a:spLocks noGrp="1"/>
          </p:cNvSpPr>
          <p:nvPr>
            <p:ph type="body" sz="quarter" idx="12"/>
          </p:nvPr>
        </p:nvSpPr>
        <p:spPr/>
        <p:txBody>
          <a:bodyPr/>
          <a:lstStyle/>
          <a:p>
            <a:r>
              <a:rPr lang="en-GB" noProof="0" dirty="0"/>
              <a:t>Read the peer feedback carefully.</a:t>
            </a:r>
          </a:p>
          <a:p>
            <a:endParaRPr lang="en-GB" noProof="0" dirty="0"/>
          </a:p>
          <a:p>
            <a:r>
              <a:rPr lang="en-GB" noProof="0" dirty="0"/>
              <a:t>Complete the Self-assessment section of the peer review form.</a:t>
            </a:r>
          </a:p>
          <a:p>
            <a:endParaRPr lang="en-GB" noProof="0" dirty="0"/>
          </a:p>
          <a:p>
            <a:r>
              <a:rPr lang="en-GB" noProof="0" dirty="0"/>
              <a:t>Make one change to your outputs.</a:t>
            </a:r>
          </a:p>
        </p:txBody>
      </p:sp>
      <p:sp>
        <p:nvSpPr>
          <p:cNvPr id="4" name="Slide Number Placeholder 3">
            <a:extLst>
              <a:ext uri="{FF2B5EF4-FFF2-40B4-BE49-F238E27FC236}">
                <a16:creationId xmlns:a16="http://schemas.microsoft.com/office/drawing/2014/main" id="{313095F2-08A0-3C7F-BAE4-E871F768DC51}"/>
              </a:ext>
            </a:extLst>
          </p:cNvPr>
          <p:cNvSpPr>
            <a:spLocks noGrp="1"/>
          </p:cNvSpPr>
          <p:nvPr>
            <p:ph type="sldNum" sz="quarter" idx="11"/>
          </p:nvPr>
        </p:nvSpPr>
        <p:spPr/>
        <p:txBody>
          <a:bodyPr/>
          <a:lstStyle/>
          <a:p>
            <a:fld id="{DA2C159E-F13C-4A85-9A41-E7669D3E0D70}" type="slidenum">
              <a:rPr lang="en-GB" noProof="0" smtClean="0"/>
              <a:pPr/>
              <a:t>176</a:t>
            </a:fld>
            <a:endParaRPr lang="en-GB" noProof="0" dirty="0"/>
          </a:p>
        </p:txBody>
      </p:sp>
      <p:sp>
        <p:nvSpPr>
          <p:cNvPr id="5" name="Footer Placeholder 4">
            <a:extLst>
              <a:ext uri="{FF2B5EF4-FFF2-40B4-BE49-F238E27FC236}">
                <a16:creationId xmlns:a16="http://schemas.microsoft.com/office/drawing/2014/main" id="{009D5593-C7F3-71E0-C2C4-7FE6BFB1DB2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2167964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ECF92-6859-A268-2633-BC277E241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23B8C-2604-7B9E-40B6-B2470213242F}"/>
              </a:ext>
            </a:extLst>
          </p:cNvPr>
          <p:cNvSpPr>
            <a:spLocks noGrp="1"/>
          </p:cNvSpPr>
          <p:nvPr>
            <p:ph type="title"/>
          </p:nvPr>
        </p:nvSpPr>
        <p:spPr/>
        <p:txBody>
          <a:bodyPr/>
          <a:lstStyle/>
          <a:p>
            <a:r>
              <a:rPr lang="en-GB" noProof="0" dirty="0"/>
              <a:t>Submission</a:t>
            </a:r>
          </a:p>
        </p:txBody>
      </p:sp>
      <p:sp>
        <p:nvSpPr>
          <p:cNvPr id="3" name="Text Placeholder 2">
            <a:extLst>
              <a:ext uri="{FF2B5EF4-FFF2-40B4-BE49-F238E27FC236}">
                <a16:creationId xmlns:a16="http://schemas.microsoft.com/office/drawing/2014/main" id="{D1B77B92-3E4F-5667-BABD-6A38B53E1A8A}"/>
              </a:ext>
            </a:extLst>
          </p:cNvPr>
          <p:cNvSpPr>
            <a:spLocks noGrp="1"/>
          </p:cNvSpPr>
          <p:nvPr>
            <p:ph type="body" sz="quarter" idx="12"/>
          </p:nvPr>
        </p:nvSpPr>
        <p:spPr/>
        <p:txBody>
          <a:bodyPr vert="horz" lIns="0" tIns="0" rIns="0" bIns="0" rtlCol="0" anchor="t">
            <a:noAutofit/>
          </a:bodyPr>
          <a:lstStyle/>
          <a:p>
            <a:r>
              <a:rPr lang="en-GB" noProof="0" dirty="0"/>
              <a:t>Submit the following to the teacher:</a:t>
            </a:r>
          </a:p>
          <a:p>
            <a:pPr marL="342900" indent="-342900">
              <a:buFont typeface="Arial" panose="020B0604020202020204" pitchFamily="34" charset="0"/>
              <a:buChar char="•"/>
            </a:pPr>
            <a:r>
              <a:rPr lang="en-GB" noProof="0" dirty="0"/>
              <a:t>The case study document with the growth strategies and SMART objectives.</a:t>
            </a:r>
          </a:p>
          <a:p>
            <a:pPr marL="342900" indent="-342900">
              <a:buFont typeface="Arial" panose="020B0604020202020204" pitchFamily="34" charset="0"/>
              <a:buChar char="•"/>
            </a:pPr>
            <a:r>
              <a:rPr lang="en-GB" noProof="0" dirty="0"/>
              <a:t>Your Gantt chart.</a:t>
            </a:r>
          </a:p>
          <a:p>
            <a:pPr marL="342900" indent="-342900">
              <a:buFont typeface="Arial" panose="020B0604020202020204" pitchFamily="34" charset="0"/>
              <a:buChar char="•"/>
            </a:pPr>
            <a:r>
              <a:rPr lang="en-GB" noProof="0" dirty="0"/>
              <a:t>The completed peer assessment checklist and your self-assessment.</a:t>
            </a:r>
            <a:endParaRPr lang="en-GB" noProof="0" dirty="0">
              <a:cs typeface="Arial"/>
            </a:endParaRPr>
          </a:p>
        </p:txBody>
      </p:sp>
      <p:sp>
        <p:nvSpPr>
          <p:cNvPr id="4" name="Slide Number Placeholder 3">
            <a:extLst>
              <a:ext uri="{FF2B5EF4-FFF2-40B4-BE49-F238E27FC236}">
                <a16:creationId xmlns:a16="http://schemas.microsoft.com/office/drawing/2014/main" id="{D6CF1556-EBAA-C834-FE2B-54041829B1E7}"/>
              </a:ext>
            </a:extLst>
          </p:cNvPr>
          <p:cNvSpPr>
            <a:spLocks noGrp="1"/>
          </p:cNvSpPr>
          <p:nvPr>
            <p:ph type="sldNum" sz="quarter" idx="11"/>
          </p:nvPr>
        </p:nvSpPr>
        <p:spPr/>
        <p:txBody>
          <a:bodyPr/>
          <a:lstStyle/>
          <a:p>
            <a:fld id="{DA2C159E-F13C-4A85-9A41-E7669D3E0D70}" type="slidenum">
              <a:rPr lang="en-GB" noProof="0" smtClean="0"/>
              <a:pPr/>
              <a:t>177</a:t>
            </a:fld>
            <a:endParaRPr lang="en-GB" noProof="0" dirty="0"/>
          </a:p>
        </p:txBody>
      </p:sp>
      <p:sp>
        <p:nvSpPr>
          <p:cNvPr id="5" name="Footer Placeholder 4">
            <a:extLst>
              <a:ext uri="{FF2B5EF4-FFF2-40B4-BE49-F238E27FC236}">
                <a16:creationId xmlns:a16="http://schemas.microsoft.com/office/drawing/2014/main" id="{9B004FEB-3693-D04E-BEF2-EB34D38A120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2084075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4134-B8FB-3CC8-72F1-6E1C544FBE06}"/>
              </a:ext>
              <a:ext uri="{C183D7F6-B498-43B3-948B-1728B52AA6E4}">
                <adec:decorative xmlns:adec="http://schemas.microsoft.com/office/drawing/2017/decorative" val="0"/>
              </a:ext>
            </a:extLst>
          </p:cNvPr>
          <p:cNvSpPr>
            <a:spLocks noGrp="1"/>
          </p:cNvSpPr>
          <p:nvPr>
            <p:ph type="title"/>
          </p:nvPr>
        </p:nvSpPr>
        <p:spPr>
          <a:xfrm>
            <a:off x="101331" y="135627"/>
            <a:ext cx="8437563" cy="699425"/>
          </a:xfrm>
        </p:spPr>
        <p:txBody>
          <a:bodyPr vert="horz" lIns="0" tIns="0" rIns="0" bIns="0" rtlCol="0" anchor="b" anchorCtr="0">
            <a:normAutofit/>
          </a:bodyPr>
          <a:lstStyle/>
          <a:p>
            <a:r>
              <a:rPr lang="en-GB" noProof="0" dirty="0"/>
              <a:t>Acknowledgements</a:t>
            </a:r>
          </a:p>
        </p:txBody>
      </p:sp>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
        <p:nvSpPr>
          <p:cNvPr id="9" name="TextBox 8">
            <a:extLst>
              <a:ext uri="{FF2B5EF4-FFF2-40B4-BE49-F238E27FC236}">
                <a16:creationId xmlns:a16="http://schemas.microsoft.com/office/drawing/2014/main" id="{93ED7E31-0A20-431C-92C7-87EA77ED0CA9}"/>
              </a:ext>
              <a:ext uri="{C183D7F6-B498-43B3-948B-1728B52AA6E4}">
                <adec:decorative xmlns:adec="http://schemas.microsoft.com/office/drawing/2017/decorative" val="1"/>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noProof="0" dirty="0"/>
              <a:t>PRODUCED BY</a:t>
            </a:r>
          </a:p>
        </p:txBody>
      </p:sp>
      <p:pic>
        <p:nvPicPr>
          <p:cNvPr id="14" name="Picture 13">
            <a:extLst>
              <a:ext uri="{FF2B5EF4-FFF2-40B4-BE49-F238E27FC236}">
                <a16:creationId xmlns:a16="http://schemas.microsoft.com/office/drawing/2014/main" id="{0D793A73-0B68-41C6-96A3-4A06CB6B86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 uri="{C183D7F6-B498-43B3-948B-1728B52AA6E4}">
                <adec:decorative xmlns:adec="http://schemas.microsoft.com/office/drawing/2017/decorative" val="1"/>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noProof="0" dirty="0"/>
              <a:t>FUNDED BY</a:t>
            </a:r>
          </a:p>
        </p:txBody>
      </p:sp>
      <p:sp>
        <p:nvSpPr>
          <p:cNvPr id="17" name="TextBox 16">
            <a:extLst>
              <a:ext uri="{FF2B5EF4-FFF2-40B4-BE49-F238E27FC236}">
                <a16:creationId xmlns:a16="http://schemas.microsoft.com/office/drawing/2014/main" id="{36B2AE06-62E2-47AC-A4B8-78F23C87D5EA}"/>
              </a:ext>
              <a:ext uri="{C183D7F6-B498-43B3-948B-1728B52AA6E4}">
                <adec:decorative xmlns:adec="http://schemas.microsoft.com/office/drawing/2017/decorative" val="0"/>
              </a:ext>
            </a:extLst>
          </p:cNvPr>
          <p:cNvSpPr txBox="1"/>
          <p:nvPr/>
        </p:nvSpPr>
        <p:spPr>
          <a:xfrm>
            <a:off x="1619672" y="2849437"/>
            <a:ext cx="2088232" cy="646331"/>
          </a:xfrm>
          <a:prstGeom prst="rect">
            <a:avLst/>
          </a:prstGeom>
          <a:noFill/>
        </p:spPr>
        <p:txBody>
          <a:bodyPr wrap="square" lIns="0" tIns="0" rIns="0" bIns="0" rtlCol="0">
            <a:spAutoFit/>
          </a:bodyPr>
          <a:lstStyle/>
          <a:p>
            <a:r>
              <a:rPr lang="en-GB" sz="1050" noProof="0" dirty="0"/>
              <a:t>Stockton Riverside College has produced this resource on behalf of the Education and Training Foundation</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noProof="0" dirty="0"/>
              <a:t>This programme is funded by the Department for Education</a:t>
            </a:r>
          </a:p>
        </p:txBody>
      </p:sp>
      <p:sp>
        <p:nvSpPr>
          <p:cNvPr id="18" name="TextBox 17">
            <a:extLst>
              <a:ext uri="{FF2B5EF4-FFF2-40B4-BE49-F238E27FC236}">
                <a16:creationId xmlns:a16="http://schemas.microsoft.com/office/drawing/2014/main" id="{CA481ADA-FC14-4FE3-9F8D-6121602D1055}"/>
              </a:ext>
              <a:ext uri="{C183D7F6-B498-43B3-948B-1728B52AA6E4}">
                <adec:decorative xmlns:adec="http://schemas.microsoft.com/office/drawing/2017/decorative" val="1"/>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noProof="0" dirty="0">
                <a:solidFill>
                  <a:srgbClr val="E51C41"/>
                </a:solidFill>
              </a:rPr>
              <a:t>ET-FOUNDATION.CO.UK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178</a:t>
            </a:fld>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pic>
        <p:nvPicPr>
          <p:cNvPr id="6" name="Picture 5" descr="Stockton Riverside College logo.">
            <a:extLst>
              <a:ext uri="{FF2B5EF4-FFF2-40B4-BE49-F238E27FC236}">
                <a16:creationId xmlns:a16="http://schemas.microsoft.com/office/drawing/2014/main" id="{4FA55C5C-7AFD-0221-DA96-2D7AAE6A1E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6924" y="1389165"/>
            <a:ext cx="1362075" cy="1355090"/>
          </a:xfrm>
          <a:prstGeom prst="rect">
            <a:avLst/>
          </a:prstGeom>
          <a:noFill/>
          <a:ln>
            <a:noFill/>
          </a:ln>
        </p:spPr>
      </p:pic>
    </p:spTree>
    <p:extLst>
      <p:ext uri="{BB962C8B-B14F-4D97-AF65-F5344CB8AC3E}">
        <p14:creationId xmlns:p14="http://schemas.microsoft.com/office/powerpoint/2010/main" val="146042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6EE5-180D-1ECD-3811-2B186393C697}"/>
              </a:ext>
            </a:extLst>
          </p:cNvPr>
          <p:cNvSpPr>
            <a:spLocks noGrp="1"/>
          </p:cNvSpPr>
          <p:nvPr>
            <p:ph type="title"/>
          </p:nvPr>
        </p:nvSpPr>
        <p:spPr/>
        <p:txBody>
          <a:bodyPr>
            <a:normAutofit/>
          </a:bodyPr>
          <a:lstStyle/>
          <a:p>
            <a:r>
              <a:rPr lang="en-GB" noProof="0" dirty="0"/>
              <a:t>Franchising</a:t>
            </a:r>
          </a:p>
        </p:txBody>
      </p:sp>
      <p:sp>
        <p:nvSpPr>
          <p:cNvPr id="3" name="Text Placeholder 2">
            <a:extLst>
              <a:ext uri="{FF2B5EF4-FFF2-40B4-BE49-F238E27FC236}">
                <a16:creationId xmlns:a16="http://schemas.microsoft.com/office/drawing/2014/main" id="{49D42627-0DAE-A035-D781-7718F4092564}"/>
              </a:ext>
            </a:extLst>
          </p:cNvPr>
          <p:cNvSpPr>
            <a:spLocks noGrp="1"/>
          </p:cNvSpPr>
          <p:nvPr>
            <p:ph type="body" sz="quarter" idx="12"/>
          </p:nvPr>
        </p:nvSpPr>
        <p:spPr/>
        <p:txBody>
          <a:bodyPr/>
          <a:lstStyle/>
          <a:p>
            <a:r>
              <a:rPr lang="en-GB" b="1" noProof="0" dirty="0"/>
              <a:t>Description:</a:t>
            </a:r>
            <a:r>
              <a:rPr lang="en-GB" noProof="0" dirty="0"/>
              <a:t> A business allows others to operate under </a:t>
            </a:r>
          </a:p>
          <a:p>
            <a:r>
              <a:rPr lang="en-GB" noProof="0" dirty="0"/>
              <a:t>It’s brand for fees or royalties. </a:t>
            </a:r>
          </a:p>
          <a:p>
            <a:endParaRPr lang="en-GB" b="1" noProof="0" dirty="0"/>
          </a:p>
          <a:p>
            <a:r>
              <a:rPr lang="en-GB" b="1" noProof="0" dirty="0"/>
              <a:t>How it supports growth:</a:t>
            </a:r>
            <a:r>
              <a:rPr lang="en-GB" noProof="0" dirty="0"/>
              <a:t> Expands brand presence quickly with minimal capital investment.</a:t>
            </a:r>
          </a:p>
          <a:p>
            <a:endParaRPr lang="en-GB" noProof="0" dirty="0"/>
          </a:p>
        </p:txBody>
      </p:sp>
      <p:sp>
        <p:nvSpPr>
          <p:cNvPr id="4" name="Slide Number Placeholder 3">
            <a:extLst>
              <a:ext uri="{FF2B5EF4-FFF2-40B4-BE49-F238E27FC236}">
                <a16:creationId xmlns:a16="http://schemas.microsoft.com/office/drawing/2014/main" id="{38C68446-D39A-5707-866D-17FF6A21F526}"/>
              </a:ext>
            </a:extLst>
          </p:cNvPr>
          <p:cNvSpPr>
            <a:spLocks noGrp="1"/>
          </p:cNvSpPr>
          <p:nvPr>
            <p:ph type="sldNum" sz="quarter" idx="11"/>
          </p:nvPr>
        </p:nvSpPr>
        <p:spPr/>
        <p:txBody>
          <a:bodyPr/>
          <a:lstStyle/>
          <a:p>
            <a:fld id="{DA2C159E-F13C-4A85-9A41-E7669D3E0D70}" type="slidenum">
              <a:rPr lang="en-GB" noProof="0" smtClean="0"/>
              <a:pPr/>
              <a:t>18</a:t>
            </a:fld>
            <a:endParaRPr lang="en-GB" noProof="0" dirty="0"/>
          </a:p>
        </p:txBody>
      </p:sp>
      <p:sp>
        <p:nvSpPr>
          <p:cNvPr id="5" name="Footer Placeholder 4">
            <a:extLst>
              <a:ext uri="{FF2B5EF4-FFF2-40B4-BE49-F238E27FC236}">
                <a16:creationId xmlns:a16="http://schemas.microsoft.com/office/drawing/2014/main" id="{86F7498F-A3AE-9A01-CEDD-31E0BC77252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1171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F94B-B935-5183-1430-D4515145BC49}"/>
              </a:ext>
            </a:extLst>
          </p:cNvPr>
          <p:cNvSpPr>
            <a:spLocks noGrp="1"/>
          </p:cNvSpPr>
          <p:nvPr>
            <p:ph type="title"/>
          </p:nvPr>
        </p:nvSpPr>
        <p:spPr>
          <a:xfrm>
            <a:off x="232950" y="249900"/>
            <a:ext cx="8437563" cy="1385746"/>
          </a:xfrm>
        </p:spPr>
        <p:txBody>
          <a:bodyPr>
            <a:normAutofit/>
          </a:bodyPr>
          <a:lstStyle/>
          <a:p>
            <a:r>
              <a:rPr lang="en-GB" noProof="0" dirty="0"/>
              <a:t>Advantages and disadvantages of franchising</a:t>
            </a:r>
          </a:p>
        </p:txBody>
      </p:sp>
      <p:sp>
        <p:nvSpPr>
          <p:cNvPr id="3" name="Text Placeholder 2">
            <a:extLst>
              <a:ext uri="{FF2B5EF4-FFF2-40B4-BE49-F238E27FC236}">
                <a16:creationId xmlns:a16="http://schemas.microsoft.com/office/drawing/2014/main" id="{0E175C96-E473-C6B9-A1B0-B146671BF2F7}"/>
              </a:ext>
            </a:extLst>
          </p:cNvPr>
          <p:cNvSpPr>
            <a:spLocks noGrp="1"/>
          </p:cNvSpPr>
          <p:nvPr>
            <p:ph type="body" sz="quarter" idx="12"/>
          </p:nvPr>
        </p:nvSpPr>
        <p:spPr>
          <a:xfrm>
            <a:off x="252751" y="1534150"/>
            <a:ext cx="7880205" cy="3241534"/>
          </a:xfrm>
        </p:spPr>
        <p:txBody>
          <a:bodyPr/>
          <a:lstStyle/>
          <a:p>
            <a:r>
              <a:rPr lang="en-GB" b="1" noProof="0" dirty="0"/>
              <a:t>Advantages:</a:t>
            </a:r>
            <a:r>
              <a:rPr lang="en-GB" noProof="0" dirty="0"/>
              <a:t> </a:t>
            </a:r>
          </a:p>
          <a:p>
            <a:pPr lvl="1"/>
            <a:r>
              <a:rPr lang="en-GB" noProof="0" dirty="0"/>
              <a:t>Rapid expansion with lower financial risk.</a:t>
            </a:r>
          </a:p>
          <a:p>
            <a:pPr lvl="1"/>
            <a:r>
              <a:rPr lang="en-GB" noProof="0" dirty="0"/>
              <a:t>Franchisees bear operational costs.</a:t>
            </a:r>
          </a:p>
          <a:p>
            <a:endParaRPr lang="en-GB" b="1" noProof="0" dirty="0"/>
          </a:p>
          <a:p>
            <a:r>
              <a:rPr lang="en-GB" b="1" noProof="0" dirty="0"/>
              <a:t>Disadvantages:</a:t>
            </a:r>
            <a:r>
              <a:rPr lang="en-GB" noProof="0" dirty="0"/>
              <a:t> </a:t>
            </a:r>
          </a:p>
          <a:p>
            <a:pPr lvl="1"/>
            <a:r>
              <a:rPr lang="en-GB" noProof="0" dirty="0"/>
              <a:t>Less control over franchisee operations.</a:t>
            </a:r>
          </a:p>
          <a:p>
            <a:pPr lvl="1"/>
            <a:r>
              <a:rPr lang="en-GB" noProof="0" dirty="0"/>
              <a:t>Brand reputation can suffer if franchisees underperform.</a:t>
            </a:r>
          </a:p>
          <a:p>
            <a:endParaRPr lang="en-GB" noProof="0" dirty="0"/>
          </a:p>
        </p:txBody>
      </p:sp>
      <p:sp>
        <p:nvSpPr>
          <p:cNvPr id="4" name="Slide Number Placeholder 3">
            <a:extLst>
              <a:ext uri="{FF2B5EF4-FFF2-40B4-BE49-F238E27FC236}">
                <a16:creationId xmlns:a16="http://schemas.microsoft.com/office/drawing/2014/main" id="{D4B742C6-CC70-35F4-75AD-261ADC5E91C1}"/>
              </a:ext>
            </a:extLst>
          </p:cNvPr>
          <p:cNvSpPr>
            <a:spLocks noGrp="1"/>
          </p:cNvSpPr>
          <p:nvPr>
            <p:ph type="sldNum" sz="quarter" idx="11"/>
          </p:nvPr>
        </p:nvSpPr>
        <p:spPr/>
        <p:txBody>
          <a:bodyPr/>
          <a:lstStyle/>
          <a:p>
            <a:fld id="{DA2C159E-F13C-4A85-9A41-E7669D3E0D70}" type="slidenum">
              <a:rPr lang="en-GB" noProof="0" smtClean="0"/>
              <a:pPr/>
              <a:t>19</a:t>
            </a:fld>
            <a:endParaRPr lang="en-GB" noProof="0" dirty="0"/>
          </a:p>
        </p:txBody>
      </p:sp>
      <p:sp>
        <p:nvSpPr>
          <p:cNvPr id="5" name="Footer Placeholder 4">
            <a:extLst>
              <a:ext uri="{FF2B5EF4-FFF2-40B4-BE49-F238E27FC236}">
                <a16:creationId xmlns:a16="http://schemas.microsoft.com/office/drawing/2014/main" id="{42383A9A-DC5E-F2A0-2AD6-6755FF25C9A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4264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Understanding business growth</a:t>
            </a: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21DA-8F06-07DA-1FF4-213041447A12}"/>
              </a:ext>
            </a:extLst>
          </p:cNvPr>
          <p:cNvSpPr>
            <a:spLocks noGrp="1"/>
          </p:cNvSpPr>
          <p:nvPr>
            <p:ph type="title"/>
          </p:nvPr>
        </p:nvSpPr>
        <p:spPr/>
        <p:txBody>
          <a:bodyPr/>
          <a:lstStyle/>
          <a:p>
            <a:r>
              <a:rPr lang="en-GB" noProof="0" dirty="0"/>
              <a:t>Organic and inorganic case study</a:t>
            </a:r>
          </a:p>
        </p:txBody>
      </p:sp>
      <p:sp>
        <p:nvSpPr>
          <p:cNvPr id="3" name="Text Placeholder 2">
            <a:extLst>
              <a:ext uri="{FF2B5EF4-FFF2-40B4-BE49-F238E27FC236}">
                <a16:creationId xmlns:a16="http://schemas.microsoft.com/office/drawing/2014/main" id="{50C47084-F050-8AB4-3460-23DC87E42204}"/>
              </a:ext>
            </a:extLst>
          </p:cNvPr>
          <p:cNvSpPr>
            <a:spLocks noGrp="1"/>
          </p:cNvSpPr>
          <p:nvPr>
            <p:ph type="body" sz="quarter" idx="12"/>
          </p:nvPr>
        </p:nvSpPr>
        <p:spPr/>
        <p:txBody>
          <a:bodyPr/>
          <a:lstStyle/>
          <a:p>
            <a:r>
              <a:rPr lang="en-GB" noProof="0" dirty="0"/>
              <a:t>Read through the provided organic and inorganic case study. </a:t>
            </a:r>
          </a:p>
          <a:p>
            <a:endParaRPr lang="en-GB" noProof="0" dirty="0"/>
          </a:p>
          <a:p>
            <a:r>
              <a:rPr lang="en-GB" noProof="0" dirty="0"/>
              <a:t>As a group, discuss which strategy or strategies from the presentation would be most effective.</a:t>
            </a:r>
          </a:p>
          <a:p>
            <a:endParaRPr lang="en-GB" noProof="0" dirty="0"/>
          </a:p>
          <a:p>
            <a:r>
              <a:rPr lang="en-GB" noProof="0" dirty="0"/>
              <a:t>Make notes of reasons for choice(s).</a:t>
            </a:r>
          </a:p>
          <a:p>
            <a:endParaRPr lang="en-GB" noProof="0" dirty="0"/>
          </a:p>
          <a:p>
            <a:r>
              <a:rPr lang="en-GB" noProof="0" dirty="0"/>
              <a:t>Produce a poster giving your choice and reasons.</a:t>
            </a:r>
          </a:p>
        </p:txBody>
      </p:sp>
      <p:sp>
        <p:nvSpPr>
          <p:cNvPr id="4" name="Slide Number Placeholder 3">
            <a:extLst>
              <a:ext uri="{FF2B5EF4-FFF2-40B4-BE49-F238E27FC236}">
                <a16:creationId xmlns:a16="http://schemas.microsoft.com/office/drawing/2014/main" id="{C6F066A4-736B-CD84-FFA6-6BF196164CAF}"/>
              </a:ext>
            </a:extLst>
          </p:cNvPr>
          <p:cNvSpPr>
            <a:spLocks noGrp="1"/>
          </p:cNvSpPr>
          <p:nvPr>
            <p:ph type="sldNum" sz="quarter" idx="11"/>
          </p:nvPr>
        </p:nvSpPr>
        <p:spPr/>
        <p:txBody>
          <a:bodyPr/>
          <a:lstStyle/>
          <a:p>
            <a:fld id="{DA2C159E-F13C-4A85-9A41-E7669D3E0D70}" type="slidenum">
              <a:rPr lang="en-GB" noProof="0" smtClean="0"/>
              <a:pPr/>
              <a:t>20</a:t>
            </a:fld>
            <a:endParaRPr lang="en-GB" noProof="0" dirty="0"/>
          </a:p>
        </p:txBody>
      </p:sp>
      <p:sp>
        <p:nvSpPr>
          <p:cNvPr id="5" name="Footer Placeholder 4">
            <a:extLst>
              <a:ext uri="{FF2B5EF4-FFF2-40B4-BE49-F238E27FC236}">
                <a16:creationId xmlns:a16="http://schemas.microsoft.com/office/drawing/2014/main" id="{9F36A260-4F51-8E8D-11F2-60F5B9CEAB9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8965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B08B-D916-E526-C2BD-782BC101D028}"/>
              </a:ext>
            </a:extLst>
          </p:cNvPr>
          <p:cNvSpPr>
            <a:spLocks noGrp="1"/>
          </p:cNvSpPr>
          <p:nvPr>
            <p:ph type="title"/>
          </p:nvPr>
        </p:nvSpPr>
        <p:spPr>
          <a:xfrm>
            <a:off x="232950" y="249900"/>
            <a:ext cx="8437563" cy="1097714"/>
          </a:xfrm>
        </p:spPr>
        <p:txBody>
          <a:bodyPr>
            <a:normAutofit/>
          </a:bodyPr>
          <a:lstStyle/>
          <a:p>
            <a:r>
              <a:rPr lang="en-GB" noProof="0" dirty="0"/>
              <a:t>Peer review organic and inorganic case study</a:t>
            </a:r>
          </a:p>
        </p:txBody>
      </p:sp>
      <p:sp>
        <p:nvSpPr>
          <p:cNvPr id="3" name="Text Placeholder 2">
            <a:extLst>
              <a:ext uri="{FF2B5EF4-FFF2-40B4-BE49-F238E27FC236}">
                <a16:creationId xmlns:a16="http://schemas.microsoft.com/office/drawing/2014/main" id="{4F54A740-BA17-F0E7-DCF7-9B06A396D144}"/>
              </a:ext>
            </a:extLst>
          </p:cNvPr>
          <p:cNvSpPr>
            <a:spLocks noGrp="1"/>
          </p:cNvSpPr>
          <p:nvPr>
            <p:ph type="body" sz="quarter" idx="12"/>
          </p:nvPr>
        </p:nvSpPr>
        <p:spPr>
          <a:xfrm>
            <a:off x="232950" y="1310879"/>
            <a:ext cx="7667625" cy="3456384"/>
          </a:xfrm>
        </p:spPr>
        <p:txBody>
          <a:bodyPr/>
          <a:lstStyle/>
          <a:p>
            <a:r>
              <a:rPr lang="en-GB" noProof="0" dirty="0"/>
              <a:t>Pass your poster to the allocated group.</a:t>
            </a:r>
          </a:p>
          <a:p>
            <a:endParaRPr lang="en-GB" noProof="0" dirty="0"/>
          </a:p>
          <a:p>
            <a:r>
              <a:rPr lang="en-GB" noProof="0" dirty="0"/>
              <a:t>Annotate the poster you have received with feedback.</a:t>
            </a:r>
          </a:p>
          <a:p>
            <a:endParaRPr lang="en-GB" noProof="0" dirty="0"/>
          </a:p>
          <a:p>
            <a:r>
              <a:rPr lang="en-GB" noProof="0" dirty="0"/>
              <a:t>Pass along to the next group.</a:t>
            </a:r>
          </a:p>
          <a:p>
            <a:endParaRPr lang="en-GB" noProof="0" dirty="0"/>
          </a:p>
          <a:p>
            <a:r>
              <a:rPr lang="en-GB" noProof="0" dirty="0"/>
              <a:t>Annotate the new poster with feedback.</a:t>
            </a:r>
          </a:p>
          <a:p>
            <a:endParaRPr lang="en-GB" noProof="0" dirty="0"/>
          </a:p>
          <a:p>
            <a:r>
              <a:rPr lang="en-GB" noProof="0" dirty="0"/>
              <a:t>Return the poster to the original group.</a:t>
            </a:r>
          </a:p>
        </p:txBody>
      </p:sp>
      <p:sp>
        <p:nvSpPr>
          <p:cNvPr id="4" name="Slide Number Placeholder 3">
            <a:extLst>
              <a:ext uri="{FF2B5EF4-FFF2-40B4-BE49-F238E27FC236}">
                <a16:creationId xmlns:a16="http://schemas.microsoft.com/office/drawing/2014/main" id="{4D6AE8C6-C762-78B5-C177-26E454752876}"/>
              </a:ext>
            </a:extLst>
          </p:cNvPr>
          <p:cNvSpPr>
            <a:spLocks noGrp="1"/>
          </p:cNvSpPr>
          <p:nvPr>
            <p:ph type="sldNum" sz="quarter" idx="11"/>
          </p:nvPr>
        </p:nvSpPr>
        <p:spPr/>
        <p:txBody>
          <a:bodyPr/>
          <a:lstStyle/>
          <a:p>
            <a:fld id="{DA2C159E-F13C-4A85-9A41-E7669D3E0D70}" type="slidenum">
              <a:rPr lang="en-GB" noProof="0" smtClean="0"/>
              <a:pPr/>
              <a:t>21</a:t>
            </a:fld>
            <a:endParaRPr lang="en-GB" noProof="0" dirty="0"/>
          </a:p>
        </p:txBody>
      </p:sp>
      <p:sp>
        <p:nvSpPr>
          <p:cNvPr id="5" name="Footer Placeholder 4">
            <a:extLst>
              <a:ext uri="{FF2B5EF4-FFF2-40B4-BE49-F238E27FC236}">
                <a16:creationId xmlns:a16="http://schemas.microsoft.com/office/drawing/2014/main" id="{373F5007-A091-9556-E369-332A65B71C0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58237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6D87-50BB-9943-B7E0-B9C32186CB79}"/>
              </a:ext>
            </a:extLst>
          </p:cNvPr>
          <p:cNvSpPr>
            <a:spLocks noGrp="1"/>
          </p:cNvSpPr>
          <p:nvPr>
            <p:ph type="title"/>
          </p:nvPr>
        </p:nvSpPr>
        <p:spPr/>
        <p:txBody>
          <a:bodyPr/>
          <a:lstStyle/>
          <a:p>
            <a:r>
              <a:rPr lang="en-GB" noProof="0" dirty="0"/>
              <a:t>Reflection</a:t>
            </a:r>
          </a:p>
        </p:txBody>
      </p:sp>
      <p:sp>
        <p:nvSpPr>
          <p:cNvPr id="3" name="Text Placeholder 2">
            <a:extLst>
              <a:ext uri="{FF2B5EF4-FFF2-40B4-BE49-F238E27FC236}">
                <a16:creationId xmlns:a16="http://schemas.microsoft.com/office/drawing/2014/main" id="{A6E374AB-A4E1-226D-800E-25C3A56892FA}"/>
              </a:ext>
            </a:extLst>
          </p:cNvPr>
          <p:cNvSpPr>
            <a:spLocks noGrp="1"/>
          </p:cNvSpPr>
          <p:nvPr>
            <p:ph type="body" sz="quarter" idx="12"/>
          </p:nvPr>
        </p:nvSpPr>
        <p:spPr/>
        <p:txBody>
          <a:bodyPr/>
          <a:lstStyle/>
          <a:p>
            <a:r>
              <a:rPr lang="en-GB" noProof="0" dirty="0"/>
              <a:t>Reflect on the feedback you have received.</a:t>
            </a:r>
          </a:p>
          <a:p>
            <a:endParaRPr lang="en-GB" noProof="0" dirty="0"/>
          </a:p>
          <a:p>
            <a:r>
              <a:rPr lang="en-GB" noProof="0" dirty="0"/>
              <a:t>Improve the reasoning on the poster.</a:t>
            </a:r>
          </a:p>
          <a:p>
            <a:endParaRPr lang="en-GB" noProof="0" dirty="0"/>
          </a:p>
          <a:p>
            <a:r>
              <a:rPr lang="en-GB" noProof="0" dirty="0"/>
              <a:t>Hand the completed poster to the teacher.</a:t>
            </a:r>
          </a:p>
        </p:txBody>
      </p:sp>
      <p:sp>
        <p:nvSpPr>
          <p:cNvPr id="4" name="Slide Number Placeholder 3">
            <a:extLst>
              <a:ext uri="{FF2B5EF4-FFF2-40B4-BE49-F238E27FC236}">
                <a16:creationId xmlns:a16="http://schemas.microsoft.com/office/drawing/2014/main" id="{2A8A04E4-293E-F48E-EF6C-19494E8E03DC}"/>
              </a:ext>
            </a:extLst>
          </p:cNvPr>
          <p:cNvSpPr>
            <a:spLocks noGrp="1"/>
          </p:cNvSpPr>
          <p:nvPr>
            <p:ph type="sldNum" sz="quarter" idx="11"/>
          </p:nvPr>
        </p:nvSpPr>
        <p:spPr/>
        <p:txBody>
          <a:bodyPr/>
          <a:lstStyle/>
          <a:p>
            <a:fld id="{DA2C159E-F13C-4A85-9A41-E7669D3E0D70}" type="slidenum">
              <a:rPr lang="en-GB" noProof="0" smtClean="0"/>
              <a:pPr/>
              <a:t>22</a:t>
            </a:fld>
            <a:endParaRPr lang="en-GB" noProof="0" dirty="0"/>
          </a:p>
        </p:txBody>
      </p:sp>
      <p:sp>
        <p:nvSpPr>
          <p:cNvPr id="5" name="Footer Placeholder 4">
            <a:extLst>
              <a:ext uri="{FF2B5EF4-FFF2-40B4-BE49-F238E27FC236}">
                <a16:creationId xmlns:a16="http://schemas.microsoft.com/office/drawing/2014/main" id="{53C21338-7FD2-5B7B-BE48-4F1F3CB8B71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34790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A856-2295-B05D-098B-C7EF581A57F1}"/>
              </a:ext>
            </a:extLst>
          </p:cNvPr>
          <p:cNvSpPr>
            <a:spLocks noGrp="1"/>
          </p:cNvSpPr>
          <p:nvPr>
            <p:ph type="title"/>
          </p:nvPr>
        </p:nvSpPr>
        <p:spPr/>
        <p:txBody>
          <a:bodyPr>
            <a:normAutofit/>
          </a:bodyPr>
          <a:lstStyle/>
          <a:p>
            <a:r>
              <a:rPr lang="en-GB" noProof="0" dirty="0"/>
              <a:t>Organic growth strategies</a:t>
            </a:r>
          </a:p>
        </p:txBody>
      </p:sp>
      <p:sp>
        <p:nvSpPr>
          <p:cNvPr id="3" name="Text Placeholder 2">
            <a:extLst>
              <a:ext uri="{FF2B5EF4-FFF2-40B4-BE49-F238E27FC236}">
                <a16:creationId xmlns:a16="http://schemas.microsoft.com/office/drawing/2014/main" id="{DDC60237-2353-6CD7-4066-8D4416F13BF8}"/>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Market penetration.</a:t>
            </a:r>
          </a:p>
          <a:p>
            <a:pPr marL="342900" indent="-342900">
              <a:buFont typeface="Arial" panose="020B0604020202020204" pitchFamily="34" charset="0"/>
              <a:buChar char="•"/>
            </a:pPr>
            <a:r>
              <a:rPr lang="en-GB" noProof="0" dirty="0"/>
              <a:t>Product development.</a:t>
            </a:r>
          </a:p>
          <a:p>
            <a:pPr marL="342900" indent="-342900">
              <a:buFont typeface="Arial" panose="020B0604020202020204" pitchFamily="34" charset="0"/>
              <a:buChar char="•"/>
            </a:pPr>
            <a:r>
              <a:rPr lang="en-GB" noProof="0" dirty="0"/>
              <a:t>Market development. </a:t>
            </a:r>
          </a:p>
          <a:p>
            <a:pPr marL="342900" indent="-342900">
              <a:buFont typeface="Arial" panose="020B0604020202020204" pitchFamily="34" charset="0"/>
              <a:buChar char="•"/>
            </a:pPr>
            <a:r>
              <a:rPr lang="en-GB" noProof="0" dirty="0"/>
              <a:t>Diversification.</a:t>
            </a:r>
          </a:p>
          <a:p>
            <a:pPr marL="342900" indent="-342900">
              <a:buFont typeface="Arial" panose="020B0604020202020204" pitchFamily="34" charset="0"/>
              <a:buChar char="•"/>
            </a:pPr>
            <a:r>
              <a:rPr lang="en-GB" noProof="0" dirty="0"/>
              <a:t>Increasing operational efficiency.</a:t>
            </a:r>
          </a:p>
        </p:txBody>
      </p:sp>
      <p:sp>
        <p:nvSpPr>
          <p:cNvPr id="4" name="Slide Number Placeholder 3">
            <a:extLst>
              <a:ext uri="{FF2B5EF4-FFF2-40B4-BE49-F238E27FC236}">
                <a16:creationId xmlns:a16="http://schemas.microsoft.com/office/drawing/2014/main" id="{B243800D-07BC-AA66-5B4F-A818926024BC}"/>
              </a:ext>
            </a:extLst>
          </p:cNvPr>
          <p:cNvSpPr>
            <a:spLocks noGrp="1"/>
          </p:cNvSpPr>
          <p:nvPr>
            <p:ph type="sldNum" sz="quarter" idx="11"/>
          </p:nvPr>
        </p:nvSpPr>
        <p:spPr/>
        <p:txBody>
          <a:bodyPr/>
          <a:lstStyle/>
          <a:p>
            <a:fld id="{DA2C159E-F13C-4A85-9A41-E7669D3E0D70}" type="slidenum">
              <a:rPr lang="en-GB" noProof="0" smtClean="0"/>
              <a:pPr/>
              <a:t>23</a:t>
            </a:fld>
            <a:endParaRPr lang="en-GB" noProof="0" dirty="0"/>
          </a:p>
        </p:txBody>
      </p:sp>
      <p:sp>
        <p:nvSpPr>
          <p:cNvPr id="5" name="Footer Placeholder 4">
            <a:extLst>
              <a:ext uri="{FF2B5EF4-FFF2-40B4-BE49-F238E27FC236}">
                <a16:creationId xmlns:a16="http://schemas.microsoft.com/office/drawing/2014/main" id="{3C87B8F7-FD36-B93D-6222-67FEC566A46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2826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5C39-1D5E-81E5-D65C-9B69E7B11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0428C-5DC9-6DD2-D7BB-912174774F3B}"/>
              </a:ext>
            </a:extLst>
          </p:cNvPr>
          <p:cNvSpPr>
            <a:spLocks noGrp="1"/>
          </p:cNvSpPr>
          <p:nvPr>
            <p:ph type="title"/>
          </p:nvPr>
        </p:nvSpPr>
        <p:spPr/>
        <p:txBody>
          <a:bodyPr>
            <a:normAutofit/>
          </a:bodyPr>
          <a:lstStyle/>
          <a:p>
            <a:r>
              <a:rPr lang="en-GB" noProof="0" dirty="0"/>
              <a:t>Market penetration</a:t>
            </a:r>
          </a:p>
        </p:txBody>
      </p:sp>
      <p:sp>
        <p:nvSpPr>
          <p:cNvPr id="3" name="Text Placeholder 2">
            <a:extLst>
              <a:ext uri="{FF2B5EF4-FFF2-40B4-BE49-F238E27FC236}">
                <a16:creationId xmlns:a16="http://schemas.microsoft.com/office/drawing/2014/main" id="{2A2A8A6C-FBEF-F46F-7553-C5BF1E5DB403}"/>
              </a:ext>
            </a:extLst>
          </p:cNvPr>
          <p:cNvSpPr>
            <a:spLocks noGrp="1"/>
          </p:cNvSpPr>
          <p:nvPr>
            <p:ph type="body" sz="quarter" idx="12"/>
          </p:nvPr>
        </p:nvSpPr>
        <p:spPr/>
        <p:txBody>
          <a:bodyPr/>
          <a:lstStyle/>
          <a:p>
            <a:r>
              <a:rPr lang="en-GB" b="1" noProof="0" dirty="0"/>
              <a:t> </a:t>
            </a:r>
            <a:endParaRPr lang="en-GB" noProof="0" dirty="0"/>
          </a:p>
          <a:p>
            <a:r>
              <a:rPr lang="en-GB" b="1" noProof="0" dirty="0"/>
              <a:t>Description:</a:t>
            </a:r>
            <a:r>
              <a:rPr lang="en-GB" noProof="0" dirty="0"/>
              <a:t> Increasing sales of existing products in current markets through promotions, pricing strategies, or improved customer service.</a:t>
            </a:r>
          </a:p>
          <a:p>
            <a:r>
              <a:rPr lang="en-GB" b="1" noProof="0" dirty="0"/>
              <a:t> </a:t>
            </a:r>
            <a:endParaRPr lang="en-GB" noProof="0" dirty="0"/>
          </a:p>
          <a:p>
            <a:r>
              <a:rPr lang="en-GB" b="1" noProof="0" dirty="0"/>
              <a:t>How it supports growth:</a:t>
            </a:r>
            <a:r>
              <a:rPr lang="en-GB" noProof="0" dirty="0"/>
              <a:t> Boosts revenue without major structural changes.</a:t>
            </a:r>
          </a:p>
          <a:p>
            <a:endParaRPr lang="en-GB" noProof="0" dirty="0"/>
          </a:p>
        </p:txBody>
      </p:sp>
      <p:sp>
        <p:nvSpPr>
          <p:cNvPr id="4" name="Slide Number Placeholder 3">
            <a:extLst>
              <a:ext uri="{FF2B5EF4-FFF2-40B4-BE49-F238E27FC236}">
                <a16:creationId xmlns:a16="http://schemas.microsoft.com/office/drawing/2014/main" id="{04284570-FBB0-8183-4981-C2FD15C6AF00}"/>
              </a:ext>
            </a:extLst>
          </p:cNvPr>
          <p:cNvSpPr>
            <a:spLocks noGrp="1"/>
          </p:cNvSpPr>
          <p:nvPr>
            <p:ph type="sldNum" sz="quarter" idx="11"/>
          </p:nvPr>
        </p:nvSpPr>
        <p:spPr/>
        <p:txBody>
          <a:bodyPr/>
          <a:lstStyle/>
          <a:p>
            <a:fld id="{DA2C159E-F13C-4A85-9A41-E7669D3E0D70}" type="slidenum">
              <a:rPr lang="en-GB" noProof="0" smtClean="0"/>
              <a:pPr/>
              <a:t>24</a:t>
            </a:fld>
            <a:endParaRPr lang="en-GB" noProof="0" dirty="0"/>
          </a:p>
        </p:txBody>
      </p:sp>
      <p:sp>
        <p:nvSpPr>
          <p:cNvPr id="5" name="Footer Placeholder 4">
            <a:extLst>
              <a:ext uri="{FF2B5EF4-FFF2-40B4-BE49-F238E27FC236}">
                <a16:creationId xmlns:a16="http://schemas.microsoft.com/office/drawing/2014/main" id="{0E3E4D10-18BC-2A8E-52C5-049E5512B37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36650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2C6C-236B-B2A8-3BBE-C2F7F21A5E17}"/>
              </a:ext>
            </a:extLst>
          </p:cNvPr>
          <p:cNvSpPr>
            <a:spLocks noGrp="1"/>
          </p:cNvSpPr>
          <p:nvPr>
            <p:ph type="title"/>
          </p:nvPr>
        </p:nvSpPr>
        <p:spPr>
          <a:xfrm>
            <a:off x="232950" y="249900"/>
            <a:ext cx="8437563" cy="1241730"/>
          </a:xfrm>
        </p:spPr>
        <p:txBody>
          <a:bodyPr>
            <a:normAutofit/>
          </a:bodyPr>
          <a:lstStyle/>
          <a:p>
            <a:r>
              <a:rPr lang="en-GB" noProof="0" dirty="0"/>
              <a:t>Advantages and disadvantages of market penetration</a:t>
            </a:r>
          </a:p>
        </p:txBody>
      </p:sp>
      <p:sp>
        <p:nvSpPr>
          <p:cNvPr id="3" name="Text Placeholder 2">
            <a:extLst>
              <a:ext uri="{FF2B5EF4-FFF2-40B4-BE49-F238E27FC236}">
                <a16:creationId xmlns:a16="http://schemas.microsoft.com/office/drawing/2014/main" id="{2F2C11B7-817F-DE03-B5AD-0C1E955170B5}"/>
              </a:ext>
            </a:extLst>
          </p:cNvPr>
          <p:cNvSpPr>
            <a:spLocks noGrp="1"/>
          </p:cNvSpPr>
          <p:nvPr>
            <p:ph type="body" sz="quarter" idx="12"/>
          </p:nvPr>
        </p:nvSpPr>
        <p:spPr>
          <a:xfrm>
            <a:off x="234000" y="1491630"/>
            <a:ext cx="7667625" cy="2808312"/>
          </a:xfrm>
        </p:spPr>
        <p:txBody>
          <a:bodyPr/>
          <a:lstStyle/>
          <a:p>
            <a:r>
              <a:rPr lang="en-GB" b="1" noProof="0" dirty="0"/>
              <a:t>Advantages:</a:t>
            </a:r>
            <a:endParaRPr lang="en-GB" noProof="0" dirty="0"/>
          </a:p>
          <a:p>
            <a:pPr lvl="1"/>
            <a:r>
              <a:rPr lang="en-GB" noProof="0" dirty="0"/>
              <a:t>Low risk as it focuses on familiar markets.</a:t>
            </a:r>
          </a:p>
          <a:p>
            <a:pPr lvl="1"/>
            <a:r>
              <a:rPr lang="en-GB" noProof="0" dirty="0"/>
              <a:t>Cost-effective compared to entering new markets.</a:t>
            </a:r>
          </a:p>
          <a:p>
            <a:r>
              <a:rPr lang="en-GB" noProof="0" dirty="0"/>
              <a:t> </a:t>
            </a:r>
          </a:p>
          <a:p>
            <a:r>
              <a:rPr lang="en-GB" b="1" noProof="0" dirty="0"/>
              <a:t>Disadvantages:</a:t>
            </a:r>
            <a:endParaRPr lang="en-GB" noProof="0" dirty="0"/>
          </a:p>
          <a:p>
            <a:pPr lvl="1"/>
            <a:r>
              <a:rPr lang="en-GB" noProof="0" dirty="0"/>
              <a:t>Limited growth potential if the market is saturated.</a:t>
            </a:r>
          </a:p>
          <a:p>
            <a:pPr lvl="1"/>
            <a:r>
              <a:rPr lang="en-GB" noProof="0" dirty="0"/>
              <a:t>Competitors may respond aggressively with price cuts.</a:t>
            </a:r>
          </a:p>
          <a:p>
            <a:endParaRPr lang="en-GB" noProof="0" dirty="0"/>
          </a:p>
        </p:txBody>
      </p:sp>
      <p:sp>
        <p:nvSpPr>
          <p:cNvPr id="4" name="Slide Number Placeholder 3">
            <a:extLst>
              <a:ext uri="{FF2B5EF4-FFF2-40B4-BE49-F238E27FC236}">
                <a16:creationId xmlns:a16="http://schemas.microsoft.com/office/drawing/2014/main" id="{3D056DAF-9DBF-EB16-F76C-017B7ED265BC}"/>
              </a:ext>
            </a:extLst>
          </p:cNvPr>
          <p:cNvSpPr>
            <a:spLocks noGrp="1"/>
          </p:cNvSpPr>
          <p:nvPr>
            <p:ph type="sldNum" sz="quarter" idx="11"/>
          </p:nvPr>
        </p:nvSpPr>
        <p:spPr/>
        <p:txBody>
          <a:bodyPr/>
          <a:lstStyle/>
          <a:p>
            <a:fld id="{DA2C159E-F13C-4A85-9A41-E7669D3E0D70}" type="slidenum">
              <a:rPr lang="en-GB" noProof="0" smtClean="0"/>
              <a:pPr/>
              <a:t>25</a:t>
            </a:fld>
            <a:endParaRPr lang="en-GB" noProof="0" dirty="0"/>
          </a:p>
        </p:txBody>
      </p:sp>
      <p:sp>
        <p:nvSpPr>
          <p:cNvPr id="5" name="Footer Placeholder 4">
            <a:extLst>
              <a:ext uri="{FF2B5EF4-FFF2-40B4-BE49-F238E27FC236}">
                <a16:creationId xmlns:a16="http://schemas.microsoft.com/office/drawing/2014/main" id="{DA5272FE-B58B-FEE0-AEE4-E64C85A3B3C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6236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5D3F-F97D-11BA-9D83-077FF507EC4C}"/>
              </a:ext>
            </a:extLst>
          </p:cNvPr>
          <p:cNvSpPr>
            <a:spLocks noGrp="1"/>
          </p:cNvSpPr>
          <p:nvPr>
            <p:ph type="title"/>
          </p:nvPr>
        </p:nvSpPr>
        <p:spPr/>
        <p:txBody>
          <a:bodyPr>
            <a:normAutofit/>
          </a:bodyPr>
          <a:lstStyle/>
          <a:p>
            <a:r>
              <a:rPr lang="en-GB" noProof="0" dirty="0"/>
              <a:t>Product development</a:t>
            </a:r>
          </a:p>
        </p:txBody>
      </p:sp>
      <p:sp>
        <p:nvSpPr>
          <p:cNvPr id="3" name="Text Placeholder 2">
            <a:extLst>
              <a:ext uri="{FF2B5EF4-FFF2-40B4-BE49-F238E27FC236}">
                <a16:creationId xmlns:a16="http://schemas.microsoft.com/office/drawing/2014/main" id="{CF3C25CD-1C55-9119-1A36-989F14A380C2}"/>
              </a:ext>
            </a:extLst>
          </p:cNvPr>
          <p:cNvSpPr>
            <a:spLocks noGrp="1"/>
          </p:cNvSpPr>
          <p:nvPr>
            <p:ph type="body" sz="quarter" idx="12"/>
          </p:nvPr>
        </p:nvSpPr>
        <p:spPr/>
        <p:txBody>
          <a:bodyPr/>
          <a:lstStyle/>
          <a:p>
            <a:endParaRPr lang="en-GB" b="1" noProof="0" dirty="0"/>
          </a:p>
          <a:p>
            <a:r>
              <a:rPr lang="en-GB" b="1" noProof="0" dirty="0"/>
              <a:t> </a:t>
            </a:r>
            <a:endParaRPr lang="en-GB" noProof="0" dirty="0"/>
          </a:p>
          <a:p>
            <a:r>
              <a:rPr lang="en-GB" b="1" noProof="0" dirty="0"/>
              <a:t>Description:</a:t>
            </a:r>
            <a:r>
              <a:rPr lang="en-GB" noProof="0" dirty="0"/>
              <a:t> Creating new products or improving existing ones to meet customer needs.</a:t>
            </a:r>
          </a:p>
          <a:p>
            <a:r>
              <a:rPr lang="en-GB" noProof="0" dirty="0"/>
              <a:t> </a:t>
            </a:r>
          </a:p>
          <a:p>
            <a:r>
              <a:rPr lang="en-GB" b="1" noProof="0" dirty="0"/>
              <a:t>How it supports growth:</a:t>
            </a:r>
            <a:r>
              <a:rPr lang="en-GB" noProof="0" dirty="0"/>
              <a:t> Attracts new customers and retains existing ones.</a:t>
            </a:r>
          </a:p>
          <a:p>
            <a:endParaRPr lang="en-GB" noProof="0" dirty="0"/>
          </a:p>
        </p:txBody>
      </p:sp>
      <p:sp>
        <p:nvSpPr>
          <p:cNvPr id="4" name="Slide Number Placeholder 3">
            <a:extLst>
              <a:ext uri="{FF2B5EF4-FFF2-40B4-BE49-F238E27FC236}">
                <a16:creationId xmlns:a16="http://schemas.microsoft.com/office/drawing/2014/main" id="{BF5F4207-76CE-6D23-EF7D-89040416A9B8}"/>
              </a:ext>
            </a:extLst>
          </p:cNvPr>
          <p:cNvSpPr>
            <a:spLocks noGrp="1"/>
          </p:cNvSpPr>
          <p:nvPr>
            <p:ph type="sldNum" sz="quarter" idx="11"/>
          </p:nvPr>
        </p:nvSpPr>
        <p:spPr/>
        <p:txBody>
          <a:bodyPr/>
          <a:lstStyle/>
          <a:p>
            <a:fld id="{DA2C159E-F13C-4A85-9A41-E7669D3E0D70}" type="slidenum">
              <a:rPr lang="en-GB" noProof="0" smtClean="0"/>
              <a:pPr/>
              <a:t>26</a:t>
            </a:fld>
            <a:endParaRPr lang="en-GB" noProof="0" dirty="0"/>
          </a:p>
        </p:txBody>
      </p:sp>
      <p:sp>
        <p:nvSpPr>
          <p:cNvPr id="5" name="Footer Placeholder 4">
            <a:extLst>
              <a:ext uri="{FF2B5EF4-FFF2-40B4-BE49-F238E27FC236}">
                <a16:creationId xmlns:a16="http://schemas.microsoft.com/office/drawing/2014/main" id="{6F0217F3-ED3B-7821-68FE-EF464654207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80584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90311-4F48-70A6-ECE5-6785104B1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EC759-1F19-0E5F-136D-843FC68FBCBF}"/>
              </a:ext>
            </a:extLst>
          </p:cNvPr>
          <p:cNvSpPr>
            <a:spLocks noGrp="1"/>
          </p:cNvSpPr>
          <p:nvPr>
            <p:ph type="title"/>
          </p:nvPr>
        </p:nvSpPr>
        <p:spPr>
          <a:xfrm>
            <a:off x="232950" y="249900"/>
            <a:ext cx="8437563" cy="1385746"/>
          </a:xfrm>
        </p:spPr>
        <p:txBody>
          <a:bodyPr>
            <a:normAutofit/>
          </a:bodyPr>
          <a:lstStyle/>
          <a:p>
            <a:r>
              <a:rPr lang="en-GB" noProof="0" dirty="0"/>
              <a:t>Advantages and disadvantages of product development</a:t>
            </a:r>
          </a:p>
        </p:txBody>
      </p:sp>
      <p:sp>
        <p:nvSpPr>
          <p:cNvPr id="3" name="Text Placeholder 2">
            <a:extLst>
              <a:ext uri="{FF2B5EF4-FFF2-40B4-BE49-F238E27FC236}">
                <a16:creationId xmlns:a16="http://schemas.microsoft.com/office/drawing/2014/main" id="{15547694-4525-9D30-A47D-0DF5C18CE651}"/>
              </a:ext>
            </a:extLst>
          </p:cNvPr>
          <p:cNvSpPr>
            <a:spLocks noGrp="1"/>
          </p:cNvSpPr>
          <p:nvPr>
            <p:ph type="body" sz="quarter" idx="12"/>
          </p:nvPr>
        </p:nvSpPr>
        <p:spPr>
          <a:xfrm>
            <a:off x="234000" y="1491630"/>
            <a:ext cx="7667625" cy="3096344"/>
          </a:xfrm>
        </p:spPr>
        <p:txBody>
          <a:bodyPr/>
          <a:lstStyle/>
          <a:p>
            <a:r>
              <a:rPr lang="en-GB" b="1" noProof="0" dirty="0"/>
              <a:t>Advantages:</a:t>
            </a:r>
            <a:endParaRPr lang="en-GB" noProof="0" dirty="0"/>
          </a:p>
          <a:p>
            <a:pPr lvl="1"/>
            <a:r>
              <a:rPr lang="en-GB" noProof="0" dirty="0"/>
              <a:t>Increases customer loyalty and satisfaction.</a:t>
            </a:r>
          </a:p>
          <a:p>
            <a:pPr lvl="1"/>
            <a:r>
              <a:rPr lang="en-GB" noProof="0" dirty="0"/>
              <a:t>Opens opportunities for upselling and cross-selling.</a:t>
            </a:r>
          </a:p>
          <a:p>
            <a:r>
              <a:rPr lang="en-GB" b="1" noProof="0" dirty="0"/>
              <a:t> </a:t>
            </a:r>
            <a:endParaRPr lang="en-GB" noProof="0" dirty="0"/>
          </a:p>
          <a:p>
            <a:r>
              <a:rPr lang="en-GB" b="1" noProof="0" dirty="0"/>
              <a:t>Disadvantages:</a:t>
            </a:r>
            <a:endParaRPr lang="en-GB" noProof="0" dirty="0"/>
          </a:p>
          <a:p>
            <a:pPr lvl="1"/>
            <a:r>
              <a:rPr lang="en-GB" noProof="0" dirty="0"/>
              <a:t>High research and development costs and time investment.</a:t>
            </a:r>
          </a:p>
          <a:p>
            <a:pPr lvl="1"/>
            <a:r>
              <a:rPr lang="en-GB" noProof="0" dirty="0"/>
              <a:t>Risk of product failure if demand is misjudged.</a:t>
            </a:r>
          </a:p>
        </p:txBody>
      </p:sp>
      <p:sp>
        <p:nvSpPr>
          <p:cNvPr id="4" name="Slide Number Placeholder 3">
            <a:extLst>
              <a:ext uri="{FF2B5EF4-FFF2-40B4-BE49-F238E27FC236}">
                <a16:creationId xmlns:a16="http://schemas.microsoft.com/office/drawing/2014/main" id="{17A135AE-DFCD-BF5E-A7FC-2362A46A7E75}"/>
              </a:ext>
            </a:extLst>
          </p:cNvPr>
          <p:cNvSpPr>
            <a:spLocks noGrp="1"/>
          </p:cNvSpPr>
          <p:nvPr>
            <p:ph type="sldNum" sz="quarter" idx="11"/>
          </p:nvPr>
        </p:nvSpPr>
        <p:spPr/>
        <p:txBody>
          <a:bodyPr/>
          <a:lstStyle/>
          <a:p>
            <a:fld id="{DA2C159E-F13C-4A85-9A41-E7669D3E0D70}" type="slidenum">
              <a:rPr lang="en-GB" noProof="0" smtClean="0"/>
              <a:pPr/>
              <a:t>27</a:t>
            </a:fld>
            <a:endParaRPr lang="en-GB" noProof="0" dirty="0"/>
          </a:p>
        </p:txBody>
      </p:sp>
      <p:sp>
        <p:nvSpPr>
          <p:cNvPr id="5" name="Footer Placeholder 4">
            <a:extLst>
              <a:ext uri="{FF2B5EF4-FFF2-40B4-BE49-F238E27FC236}">
                <a16:creationId xmlns:a16="http://schemas.microsoft.com/office/drawing/2014/main" id="{226FD3A6-B785-77BB-2882-DC532021347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40496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4ACB-1113-C68E-B9A7-68FA44FED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61439-3004-62F7-1090-5741B30D4DFB}"/>
              </a:ext>
            </a:extLst>
          </p:cNvPr>
          <p:cNvSpPr>
            <a:spLocks noGrp="1"/>
          </p:cNvSpPr>
          <p:nvPr>
            <p:ph type="title"/>
          </p:nvPr>
        </p:nvSpPr>
        <p:spPr/>
        <p:txBody>
          <a:bodyPr>
            <a:normAutofit/>
          </a:bodyPr>
          <a:lstStyle/>
          <a:p>
            <a:r>
              <a:rPr lang="en-GB" noProof="0" dirty="0"/>
              <a:t>Market development</a:t>
            </a:r>
          </a:p>
        </p:txBody>
      </p:sp>
      <p:sp>
        <p:nvSpPr>
          <p:cNvPr id="3" name="Text Placeholder 2">
            <a:extLst>
              <a:ext uri="{FF2B5EF4-FFF2-40B4-BE49-F238E27FC236}">
                <a16:creationId xmlns:a16="http://schemas.microsoft.com/office/drawing/2014/main" id="{DD929ABC-68CF-7A80-5B2C-3A53D56F0EB3}"/>
              </a:ext>
            </a:extLst>
          </p:cNvPr>
          <p:cNvSpPr>
            <a:spLocks noGrp="1"/>
          </p:cNvSpPr>
          <p:nvPr>
            <p:ph type="body" sz="quarter" idx="12"/>
          </p:nvPr>
        </p:nvSpPr>
        <p:spPr/>
        <p:txBody>
          <a:bodyPr/>
          <a:lstStyle/>
          <a:p>
            <a:r>
              <a:rPr lang="en-GB" b="1" noProof="0" dirty="0"/>
              <a:t> </a:t>
            </a:r>
            <a:endParaRPr lang="en-GB" noProof="0" dirty="0"/>
          </a:p>
          <a:p>
            <a:r>
              <a:rPr lang="en-GB" b="1" noProof="0" dirty="0"/>
              <a:t>Description:</a:t>
            </a:r>
            <a:r>
              <a:rPr lang="en-GB" noProof="0" dirty="0"/>
              <a:t> Entering new geographical areas or targeting new customer segments with existing products.</a:t>
            </a:r>
          </a:p>
          <a:p>
            <a:r>
              <a:rPr lang="en-GB" noProof="0" dirty="0"/>
              <a:t> </a:t>
            </a:r>
          </a:p>
          <a:p>
            <a:r>
              <a:rPr lang="en-GB" b="1" noProof="0" dirty="0"/>
              <a:t>How it supports growth:</a:t>
            </a:r>
            <a:r>
              <a:rPr lang="en-GB" noProof="0" dirty="0"/>
              <a:t> Expands customer base and revenue streams.</a:t>
            </a:r>
          </a:p>
          <a:p>
            <a:endParaRPr lang="en-GB" noProof="0" dirty="0"/>
          </a:p>
        </p:txBody>
      </p:sp>
      <p:sp>
        <p:nvSpPr>
          <p:cNvPr id="4" name="Slide Number Placeholder 3">
            <a:extLst>
              <a:ext uri="{FF2B5EF4-FFF2-40B4-BE49-F238E27FC236}">
                <a16:creationId xmlns:a16="http://schemas.microsoft.com/office/drawing/2014/main" id="{E24EF5AB-BD7D-2944-9E1D-EAF5A5F7C7BF}"/>
              </a:ext>
            </a:extLst>
          </p:cNvPr>
          <p:cNvSpPr>
            <a:spLocks noGrp="1"/>
          </p:cNvSpPr>
          <p:nvPr>
            <p:ph type="sldNum" sz="quarter" idx="11"/>
          </p:nvPr>
        </p:nvSpPr>
        <p:spPr/>
        <p:txBody>
          <a:bodyPr/>
          <a:lstStyle/>
          <a:p>
            <a:fld id="{DA2C159E-F13C-4A85-9A41-E7669D3E0D70}" type="slidenum">
              <a:rPr lang="en-GB" noProof="0" smtClean="0"/>
              <a:pPr/>
              <a:t>28</a:t>
            </a:fld>
            <a:endParaRPr lang="en-GB" noProof="0" dirty="0"/>
          </a:p>
        </p:txBody>
      </p:sp>
      <p:sp>
        <p:nvSpPr>
          <p:cNvPr id="5" name="Footer Placeholder 4">
            <a:extLst>
              <a:ext uri="{FF2B5EF4-FFF2-40B4-BE49-F238E27FC236}">
                <a16:creationId xmlns:a16="http://schemas.microsoft.com/office/drawing/2014/main" id="{5DF1CA5D-4839-8E62-D33A-BDD319685CA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90434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26ED6-6FE0-3439-1D89-C5E195DF7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B6B3D-69B1-ADB9-D7C8-A0D3A43052E1}"/>
              </a:ext>
            </a:extLst>
          </p:cNvPr>
          <p:cNvSpPr>
            <a:spLocks noGrp="1"/>
          </p:cNvSpPr>
          <p:nvPr>
            <p:ph type="title"/>
          </p:nvPr>
        </p:nvSpPr>
        <p:spPr>
          <a:xfrm>
            <a:off x="232950" y="249900"/>
            <a:ext cx="8437563" cy="1241730"/>
          </a:xfrm>
        </p:spPr>
        <p:txBody>
          <a:bodyPr>
            <a:normAutofit/>
          </a:bodyPr>
          <a:lstStyle/>
          <a:p>
            <a:r>
              <a:rPr lang="en-GB" noProof="0" dirty="0"/>
              <a:t>Advantages and disadvantages of market development</a:t>
            </a:r>
          </a:p>
        </p:txBody>
      </p:sp>
      <p:sp>
        <p:nvSpPr>
          <p:cNvPr id="3" name="Text Placeholder 2">
            <a:extLst>
              <a:ext uri="{FF2B5EF4-FFF2-40B4-BE49-F238E27FC236}">
                <a16:creationId xmlns:a16="http://schemas.microsoft.com/office/drawing/2014/main" id="{9B140B51-0526-F92C-D033-774E5D9155D8}"/>
              </a:ext>
            </a:extLst>
          </p:cNvPr>
          <p:cNvSpPr>
            <a:spLocks noGrp="1"/>
          </p:cNvSpPr>
          <p:nvPr>
            <p:ph type="body" sz="quarter" idx="12"/>
          </p:nvPr>
        </p:nvSpPr>
        <p:spPr>
          <a:xfrm>
            <a:off x="234000" y="1491630"/>
            <a:ext cx="7667625" cy="3096344"/>
          </a:xfrm>
        </p:spPr>
        <p:txBody>
          <a:bodyPr/>
          <a:lstStyle/>
          <a:p>
            <a:r>
              <a:rPr lang="en-GB" noProof="0" dirty="0"/>
              <a:t> </a:t>
            </a:r>
            <a:r>
              <a:rPr lang="en-GB" b="1" noProof="0" dirty="0"/>
              <a:t>Advantages:</a:t>
            </a:r>
            <a:endParaRPr lang="en-GB" noProof="0" dirty="0"/>
          </a:p>
          <a:p>
            <a:pPr lvl="1"/>
            <a:r>
              <a:rPr lang="en-GB" noProof="0" dirty="0"/>
              <a:t>Access to untapped markets.</a:t>
            </a:r>
          </a:p>
          <a:p>
            <a:pPr lvl="1"/>
            <a:r>
              <a:rPr lang="en-GB" noProof="0" dirty="0"/>
              <a:t>Diversifies customer portfolio, reducing risk.</a:t>
            </a:r>
          </a:p>
          <a:p>
            <a:r>
              <a:rPr lang="en-GB" noProof="0" dirty="0"/>
              <a:t> </a:t>
            </a:r>
          </a:p>
          <a:p>
            <a:r>
              <a:rPr lang="en-GB" b="1" noProof="0" dirty="0"/>
              <a:t>Disadvantages:</a:t>
            </a:r>
            <a:endParaRPr lang="en-GB" noProof="0" dirty="0"/>
          </a:p>
          <a:p>
            <a:pPr lvl="1"/>
            <a:r>
              <a:rPr lang="en-GB" noProof="0" dirty="0"/>
              <a:t>Requires significant marketing and distribution investment.</a:t>
            </a:r>
          </a:p>
          <a:p>
            <a:pPr lvl="1"/>
            <a:r>
              <a:rPr lang="en-GB" noProof="0" dirty="0"/>
              <a:t>Cultural and regulatory challenges in new regions.</a:t>
            </a:r>
          </a:p>
          <a:p>
            <a:endParaRPr lang="en-GB" noProof="0" dirty="0"/>
          </a:p>
        </p:txBody>
      </p:sp>
      <p:sp>
        <p:nvSpPr>
          <p:cNvPr id="4" name="Slide Number Placeholder 3">
            <a:extLst>
              <a:ext uri="{FF2B5EF4-FFF2-40B4-BE49-F238E27FC236}">
                <a16:creationId xmlns:a16="http://schemas.microsoft.com/office/drawing/2014/main" id="{9C1714BA-BACC-2DE2-06D6-2076B243453A}"/>
              </a:ext>
            </a:extLst>
          </p:cNvPr>
          <p:cNvSpPr>
            <a:spLocks noGrp="1"/>
          </p:cNvSpPr>
          <p:nvPr>
            <p:ph type="sldNum" sz="quarter" idx="11"/>
          </p:nvPr>
        </p:nvSpPr>
        <p:spPr/>
        <p:txBody>
          <a:bodyPr/>
          <a:lstStyle/>
          <a:p>
            <a:fld id="{DA2C159E-F13C-4A85-9A41-E7669D3E0D70}" type="slidenum">
              <a:rPr lang="en-GB" noProof="0" smtClean="0"/>
              <a:pPr/>
              <a:t>29</a:t>
            </a:fld>
            <a:endParaRPr lang="en-GB" noProof="0" dirty="0"/>
          </a:p>
        </p:txBody>
      </p:sp>
      <p:sp>
        <p:nvSpPr>
          <p:cNvPr id="5" name="Footer Placeholder 4">
            <a:extLst>
              <a:ext uri="{FF2B5EF4-FFF2-40B4-BE49-F238E27FC236}">
                <a16:creationId xmlns:a16="http://schemas.microsoft.com/office/drawing/2014/main" id="{FFCF41EE-926C-C8A0-DD69-7AC04AD271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62859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4C06-D0DA-BFD2-0BCA-A209053E1958}"/>
              </a:ext>
            </a:extLst>
          </p:cNvPr>
          <p:cNvSpPr>
            <a:spLocks noGrp="1"/>
          </p:cNvSpPr>
          <p:nvPr>
            <p:ph type="title"/>
          </p:nvPr>
        </p:nvSpPr>
        <p:spPr/>
        <p:txBody>
          <a:bodyPr/>
          <a:lstStyle/>
          <a:p>
            <a:r>
              <a:rPr lang="en-GB" noProof="0" dirty="0"/>
              <a:t>Lesson 1 aim</a:t>
            </a:r>
          </a:p>
        </p:txBody>
      </p:sp>
      <p:sp>
        <p:nvSpPr>
          <p:cNvPr id="3" name="Text Placeholder 2">
            <a:extLst>
              <a:ext uri="{FF2B5EF4-FFF2-40B4-BE49-F238E27FC236}">
                <a16:creationId xmlns:a16="http://schemas.microsoft.com/office/drawing/2014/main" id="{4722ABF2-717F-55BC-480C-EBF0123A718F}"/>
              </a:ext>
            </a:extLst>
          </p:cNvPr>
          <p:cNvSpPr>
            <a:spLocks noGrp="1"/>
          </p:cNvSpPr>
          <p:nvPr>
            <p:ph type="body" sz="quarter" idx="12"/>
          </p:nvPr>
        </p:nvSpPr>
        <p:spPr/>
        <p:txBody>
          <a:bodyPr/>
          <a:lstStyle/>
          <a:p>
            <a:endParaRPr lang="en-GB" noProof="0" dirty="0"/>
          </a:p>
          <a:p>
            <a:r>
              <a:rPr lang="en-GB" noProof="0" dirty="0"/>
              <a:t>To explore the concept of business growth.</a:t>
            </a:r>
          </a:p>
        </p:txBody>
      </p:sp>
      <p:sp>
        <p:nvSpPr>
          <p:cNvPr id="4" name="Slide Number Placeholder 3">
            <a:extLst>
              <a:ext uri="{FF2B5EF4-FFF2-40B4-BE49-F238E27FC236}">
                <a16:creationId xmlns:a16="http://schemas.microsoft.com/office/drawing/2014/main" id="{292ADB66-797E-0E1A-681F-4AC88263E26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3</a:t>
            </a:fld>
            <a:endParaRPr lang="en-GB" noProof="0" dirty="0"/>
          </a:p>
        </p:txBody>
      </p:sp>
      <p:sp>
        <p:nvSpPr>
          <p:cNvPr id="5" name="Footer Placeholder 4">
            <a:extLst>
              <a:ext uri="{FF2B5EF4-FFF2-40B4-BE49-F238E27FC236}">
                <a16:creationId xmlns:a16="http://schemas.microsoft.com/office/drawing/2014/main" id="{940BC7FE-D766-9AFD-D9C2-225270FF3CD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8385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8C44A-BB61-051F-75D4-B47715F62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C5418-FFBA-6690-9F06-565AA20B09AB}"/>
              </a:ext>
            </a:extLst>
          </p:cNvPr>
          <p:cNvSpPr>
            <a:spLocks noGrp="1"/>
          </p:cNvSpPr>
          <p:nvPr>
            <p:ph type="title"/>
          </p:nvPr>
        </p:nvSpPr>
        <p:spPr/>
        <p:txBody>
          <a:bodyPr>
            <a:normAutofit/>
          </a:bodyPr>
          <a:lstStyle/>
          <a:p>
            <a:r>
              <a:rPr lang="en-GB" noProof="0" dirty="0"/>
              <a:t>Diversification</a:t>
            </a:r>
          </a:p>
        </p:txBody>
      </p:sp>
      <p:sp>
        <p:nvSpPr>
          <p:cNvPr id="3" name="Text Placeholder 2">
            <a:extLst>
              <a:ext uri="{FF2B5EF4-FFF2-40B4-BE49-F238E27FC236}">
                <a16:creationId xmlns:a16="http://schemas.microsoft.com/office/drawing/2014/main" id="{FB4D0633-E92F-A9F1-20C4-B31133719EF5}"/>
              </a:ext>
            </a:extLst>
          </p:cNvPr>
          <p:cNvSpPr>
            <a:spLocks noGrp="1"/>
          </p:cNvSpPr>
          <p:nvPr>
            <p:ph type="body" sz="quarter" idx="12"/>
          </p:nvPr>
        </p:nvSpPr>
        <p:spPr/>
        <p:txBody>
          <a:bodyPr/>
          <a:lstStyle/>
          <a:p>
            <a:r>
              <a:rPr lang="en-GB" b="1" noProof="0" dirty="0"/>
              <a:t>Description:</a:t>
            </a:r>
            <a:r>
              <a:rPr lang="en-GB" noProof="0" dirty="0"/>
              <a:t> Introducing new products into new markets, often unrelated to current offerings.</a:t>
            </a:r>
          </a:p>
          <a:p>
            <a:r>
              <a:rPr lang="en-GB" b="1" noProof="0" dirty="0"/>
              <a:t> </a:t>
            </a:r>
            <a:endParaRPr lang="en-GB" noProof="0" dirty="0"/>
          </a:p>
          <a:p>
            <a:r>
              <a:rPr lang="en-GB" b="1" noProof="0" dirty="0"/>
              <a:t>How it supports growth:</a:t>
            </a:r>
            <a:r>
              <a:rPr lang="en-GB" noProof="0" dirty="0"/>
              <a:t> Reduces dependency on a single product or market.</a:t>
            </a:r>
          </a:p>
          <a:p>
            <a:endParaRPr lang="en-GB" noProof="0" dirty="0"/>
          </a:p>
        </p:txBody>
      </p:sp>
      <p:sp>
        <p:nvSpPr>
          <p:cNvPr id="4" name="Slide Number Placeholder 3">
            <a:extLst>
              <a:ext uri="{FF2B5EF4-FFF2-40B4-BE49-F238E27FC236}">
                <a16:creationId xmlns:a16="http://schemas.microsoft.com/office/drawing/2014/main" id="{E8C389B8-A172-67D6-8EEC-5B947FF43100}"/>
              </a:ext>
            </a:extLst>
          </p:cNvPr>
          <p:cNvSpPr>
            <a:spLocks noGrp="1"/>
          </p:cNvSpPr>
          <p:nvPr>
            <p:ph type="sldNum" sz="quarter" idx="11"/>
          </p:nvPr>
        </p:nvSpPr>
        <p:spPr/>
        <p:txBody>
          <a:bodyPr/>
          <a:lstStyle/>
          <a:p>
            <a:fld id="{DA2C159E-F13C-4A85-9A41-E7669D3E0D70}" type="slidenum">
              <a:rPr lang="en-GB" noProof="0" smtClean="0"/>
              <a:pPr/>
              <a:t>30</a:t>
            </a:fld>
            <a:endParaRPr lang="en-GB" noProof="0" dirty="0"/>
          </a:p>
        </p:txBody>
      </p:sp>
      <p:sp>
        <p:nvSpPr>
          <p:cNvPr id="5" name="Footer Placeholder 4">
            <a:extLst>
              <a:ext uri="{FF2B5EF4-FFF2-40B4-BE49-F238E27FC236}">
                <a16:creationId xmlns:a16="http://schemas.microsoft.com/office/drawing/2014/main" id="{DF48FBA9-BC35-8074-136D-CD8304F59D4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68649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4895E-8E17-42D9-5011-C6BFB03DB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DBB0F-E0D8-BEFC-3195-FDE0FC5D3123}"/>
              </a:ext>
            </a:extLst>
          </p:cNvPr>
          <p:cNvSpPr>
            <a:spLocks noGrp="1"/>
          </p:cNvSpPr>
          <p:nvPr>
            <p:ph type="title"/>
          </p:nvPr>
        </p:nvSpPr>
        <p:spPr>
          <a:xfrm>
            <a:off x="232950" y="249900"/>
            <a:ext cx="8437563" cy="1385746"/>
          </a:xfrm>
        </p:spPr>
        <p:txBody>
          <a:bodyPr>
            <a:normAutofit/>
          </a:bodyPr>
          <a:lstStyle/>
          <a:p>
            <a:r>
              <a:rPr lang="en-GB" noProof="0" dirty="0"/>
              <a:t>Advantages and disadvantages of diversification</a:t>
            </a:r>
          </a:p>
        </p:txBody>
      </p:sp>
      <p:sp>
        <p:nvSpPr>
          <p:cNvPr id="3" name="Text Placeholder 2">
            <a:extLst>
              <a:ext uri="{FF2B5EF4-FFF2-40B4-BE49-F238E27FC236}">
                <a16:creationId xmlns:a16="http://schemas.microsoft.com/office/drawing/2014/main" id="{A335C272-D136-A360-52CE-493FDA6C979B}"/>
              </a:ext>
            </a:extLst>
          </p:cNvPr>
          <p:cNvSpPr>
            <a:spLocks noGrp="1"/>
          </p:cNvSpPr>
          <p:nvPr>
            <p:ph type="body" sz="quarter" idx="12"/>
          </p:nvPr>
        </p:nvSpPr>
        <p:spPr>
          <a:xfrm>
            <a:off x="288751" y="1635646"/>
            <a:ext cx="7667625" cy="2737478"/>
          </a:xfrm>
        </p:spPr>
        <p:txBody>
          <a:bodyPr/>
          <a:lstStyle/>
          <a:p>
            <a:r>
              <a:rPr lang="en-GB" b="1" noProof="0" dirty="0"/>
              <a:t>Advantages:</a:t>
            </a:r>
            <a:endParaRPr lang="en-GB" noProof="0" dirty="0"/>
          </a:p>
          <a:p>
            <a:pPr lvl="1"/>
            <a:r>
              <a:rPr lang="en-GB" noProof="0" dirty="0"/>
              <a:t>Spreads risk across different markets.</a:t>
            </a:r>
          </a:p>
          <a:p>
            <a:pPr lvl="1"/>
            <a:r>
              <a:rPr lang="en-GB" noProof="0" dirty="0"/>
              <a:t>Potential for high returns if successful.</a:t>
            </a:r>
          </a:p>
          <a:p>
            <a:r>
              <a:rPr lang="en-GB" noProof="0" dirty="0"/>
              <a:t> </a:t>
            </a:r>
          </a:p>
          <a:p>
            <a:r>
              <a:rPr lang="en-GB" b="1" noProof="0" dirty="0"/>
              <a:t>Disadvantages:</a:t>
            </a:r>
            <a:endParaRPr lang="en-GB" noProof="0" dirty="0"/>
          </a:p>
          <a:p>
            <a:pPr lvl="1"/>
            <a:r>
              <a:rPr lang="en-GB" noProof="0" dirty="0"/>
              <a:t>Very high risk and complexity.</a:t>
            </a:r>
          </a:p>
          <a:p>
            <a:pPr lvl="1"/>
            <a:r>
              <a:rPr lang="en-GB" noProof="0" dirty="0"/>
              <a:t>Requires substantial resources and expertise.</a:t>
            </a:r>
          </a:p>
          <a:p>
            <a:endParaRPr lang="en-GB" noProof="0" dirty="0"/>
          </a:p>
        </p:txBody>
      </p:sp>
      <p:sp>
        <p:nvSpPr>
          <p:cNvPr id="4" name="Slide Number Placeholder 3">
            <a:extLst>
              <a:ext uri="{FF2B5EF4-FFF2-40B4-BE49-F238E27FC236}">
                <a16:creationId xmlns:a16="http://schemas.microsoft.com/office/drawing/2014/main" id="{B7DE8708-EE39-0743-71B1-3A0856903013}"/>
              </a:ext>
            </a:extLst>
          </p:cNvPr>
          <p:cNvSpPr>
            <a:spLocks noGrp="1"/>
          </p:cNvSpPr>
          <p:nvPr>
            <p:ph type="sldNum" sz="quarter" idx="11"/>
          </p:nvPr>
        </p:nvSpPr>
        <p:spPr/>
        <p:txBody>
          <a:bodyPr/>
          <a:lstStyle/>
          <a:p>
            <a:fld id="{DA2C159E-F13C-4A85-9A41-E7669D3E0D70}" type="slidenum">
              <a:rPr lang="en-GB" noProof="0" smtClean="0"/>
              <a:pPr/>
              <a:t>31</a:t>
            </a:fld>
            <a:endParaRPr lang="en-GB" noProof="0" dirty="0"/>
          </a:p>
        </p:txBody>
      </p:sp>
      <p:sp>
        <p:nvSpPr>
          <p:cNvPr id="5" name="Footer Placeholder 4">
            <a:extLst>
              <a:ext uri="{FF2B5EF4-FFF2-40B4-BE49-F238E27FC236}">
                <a16:creationId xmlns:a16="http://schemas.microsoft.com/office/drawing/2014/main" id="{4673167F-D691-1954-6811-7C246045F70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68232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85937-87CE-05FD-EE7A-59570FA86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C8558-A071-C713-507F-5F91805FC3A3}"/>
              </a:ext>
            </a:extLst>
          </p:cNvPr>
          <p:cNvSpPr>
            <a:spLocks noGrp="1"/>
          </p:cNvSpPr>
          <p:nvPr>
            <p:ph type="title"/>
          </p:nvPr>
        </p:nvSpPr>
        <p:spPr/>
        <p:txBody>
          <a:bodyPr>
            <a:normAutofit fontScale="90000"/>
          </a:bodyPr>
          <a:lstStyle/>
          <a:p>
            <a:r>
              <a:rPr lang="en-GB" noProof="0" dirty="0"/>
              <a:t>Increasing operational efficiency</a:t>
            </a:r>
            <a:br>
              <a:rPr lang="en-GB" noProof="0" dirty="0"/>
            </a:br>
            <a:endParaRPr lang="en-GB" noProof="0" dirty="0"/>
          </a:p>
        </p:txBody>
      </p:sp>
      <p:sp>
        <p:nvSpPr>
          <p:cNvPr id="3" name="Text Placeholder 2">
            <a:extLst>
              <a:ext uri="{FF2B5EF4-FFF2-40B4-BE49-F238E27FC236}">
                <a16:creationId xmlns:a16="http://schemas.microsoft.com/office/drawing/2014/main" id="{32ED8AB1-6FA4-80F6-F7A2-E98FB4ACF585}"/>
              </a:ext>
            </a:extLst>
          </p:cNvPr>
          <p:cNvSpPr>
            <a:spLocks noGrp="1"/>
          </p:cNvSpPr>
          <p:nvPr>
            <p:ph type="body" sz="quarter" idx="12"/>
          </p:nvPr>
        </p:nvSpPr>
        <p:spPr/>
        <p:txBody>
          <a:bodyPr/>
          <a:lstStyle/>
          <a:p>
            <a:r>
              <a:rPr lang="en-GB" b="1" noProof="0" dirty="0"/>
              <a:t> </a:t>
            </a:r>
            <a:endParaRPr lang="en-GB" noProof="0" dirty="0"/>
          </a:p>
          <a:p>
            <a:r>
              <a:rPr lang="en-GB" b="1" noProof="0" dirty="0"/>
              <a:t>Description:</a:t>
            </a:r>
            <a:r>
              <a:rPr lang="en-GB" noProof="0" dirty="0"/>
              <a:t> Improving processes, reducing waste, and enhancing productivity to support higher output.</a:t>
            </a:r>
          </a:p>
          <a:p>
            <a:r>
              <a:rPr lang="en-GB" noProof="0" dirty="0"/>
              <a:t> </a:t>
            </a:r>
          </a:p>
          <a:p>
            <a:r>
              <a:rPr lang="en-GB" b="1" noProof="0" dirty="0"/>
              <a:t>How it supports growth:</a:t>
            </a:r>
            <a:r>
              <a:rPr lang="en-GB" noProof="0" dirty="0"/>
              <a:t> Frees up resources for reinvestment and increases profitability.</a:t>
            </a:r>
          </a:p>
          <a:p>
            <a:endParaRPr lang="en-GB" noProof="0" dirty="0"/>
          </a:p>
        </p:txBody>
      </p:sp>
      <p:sp>
        <p:nvSpPr>
          <p:cNvPr id="4" name="Slide Number Placeholder 3">
            <a:extLst>
              <a:ext uri="{FF2B5EF4-FFF2-40B4-BE49-F238E27FC236}">
                <a16:creationId xmlns:a16="http://schemas.microsoft.com/office/drawing/2014/main" id="{7E3F1882-726C-981A-24FA-991E4EC1AED5}"/>
              </a:ext>
            </a:extLst>
          </p:cNvPr>
          <p:cNvSpPr>
            <a:spLocks noGrp="1"/>
          </p:cNvSpPr>
          <p:nvPr>
            <p:ph type="sldNum" sz="quarter" idx="11"/>
          </p:nvPr>
        </p:nvSpPr>
        <p:spPr/>
        <p:txBody>
          <a:bodyPr/>
          <a:lstStyle/>
          <a:p>
            <a:fld id="{DA2C159E-F13C-4A85-9A41-E7669D3E0D70}" type="slidenum">
              <a:rPr lang="en-GB" noProof="0" smtClean="0"/>
              <a:pPr/>
              <a:t>32</a:t>
            </a:fld>
            <a:endParaRPr lang="en-GB" noProof="0" dirty="0"/>
          </a:p>
        </p:txBody>
      </p:sp>
      <p:sp>
        <p:nvSpPr>
          <p:cNvPr id="5" name="Footer Placeholder 4">
            <a:extLst>
              <a:ext uri="{FF2B5EF4-FFF2-40B4-BE49-F238E27FC236}">
                <a16:creationId xmlns:a16="http://schemas.microsoft.com/office/drawing/2014/main" id="{86768A8C-72B3-CB70-18B6-8A022796F81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23845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1879-6397-AD83-2841-D74870929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72F02-8158-CB6A-258B-B2E083688FF0}"/>
              </a:ext>
            </a:extLst>
          </p:cNvPr>
          <p:cNvSpPr>
            <a:spLocks noGrp="1"/>
          </p:cNvSpPr>
          <p:nvPr>
            <p:ph type="title"/>
          </p:nvPr>
        </p:nvSpPr>
        <p:spPr>
          <a:xfrm>
            <a:off x="232950" y="249900"/>
            <a:ext cx="8437563" cy="1385746"/>
          </a:xfrm>
        </p:spPr>
        <p:txBody>
          <a:bodyPr>
            <a:normAutofit/>
          </a:bodyPr>
          <a:lstStyle/>
          <a:p>
            <a:r>
              <a:rPr lang="en-GB" noProof="0" dirty="0"/>
              <a:t>Advantages and disadvantages of increasing operational efficiency</a:t>
            </a:r>
          </a:p>
        </p:txBody>
      </p:sp>
      <p:sp>
        <p:nvSpPr>
          <p:cNvPr id="3" name="Text Placeholder 2">
            <a:extLst>
              <a:ext uri="{FF2B5EF4-FFF2-40B4-BE49-F238E27FC236}">
                <a16:creationId xmlns:a16="http://schemas.microsoft.com/office/drawing/2014/main" id="{045E04AF-9DD8-9F0A-EEE5-B38FF0B6C4CC}"/>
              </a:ext>
            </a:extLst>
          </p:cNvPr>
          <p:cNvSpPr>
            <a:spLocks noGrp="1"/>
          </p:cNvSpPr>
          <p:nvPr>
            <p:ph type="body" sz="quarter" idx="12"/>
          </p:nvPr>
        </p:nvSpPr>
        <p:spPr>
          <a:xfrm>
            <a:off x="252896" y="1635646"/>
            <a:ext cx="7667625" cy="2809486"/>
          </a:xfrm>
        </p:spPr>
        <p:txBody>
          <a:bodyPr/>
          <a:lstStyle/>
          <a:p>
            <a:r>
              <a:rPr lang="en-GB" noProof="0" dirty="0"/>
              <a:t> </a:t>
            </a:r>
            <a:r>
              <a:rPr lang="en-GB" b="1" noProof="0" dirty="0"/>
              <a:t>Advantages:</a:t>
            </a:r>
            <a:r>
              <a:rPr lang="en-GB" noProof="0" dirty="0"/>
              <a:t> </a:t>
            </a:r>
          </a:p>
          <a:p>
            <a:pPr lvl="1"/>
            <a:r>
              <a:rPr lang="en-GB" noProof="0" dirty="0"/>
              <a:t>Cost savings improve margins.</a:t>
            </a:r>
          </a:p>
          <a:p>
            <a:pPr lvl="1"/>
            <a:r>
              <a:rPr lang="en-GB" noProof="0" dirty="0"/>
              <a:t>Enhances competitiveness in pricing and delivery.</a:t>
            </a:r>
          </a:p>
          <a:p>
            <a:r>
              <a:rPr lang="en-GB" noProof="0" dirty="0"/>
              <a:t> </a:t>
            </a:r>
          </a:p>
          <a:p>
            <a:r>
              <a:rPr lang="en-GB" b="1" noProof="0" dirty="0"/>
              <a:t>Disadvantages:</a:t>
            </a:r>
            <a:endParaRPr lang="en-GB" noProof="0" dirty="0"/>
          </a:p>
          <a:p>
            <a:pPr lvl="1"/>
            <a:r>
              <a:rPr lang="en-GB" noProof="0" dirty="0"/>
              <a:t>May require investment in technology and training.</a:t>
            </a:r>
          </a:p>
          <a:p>
            <a:pPr lvl="1"/>
            <a:r>
              <a:rPr lang="en-GB" noProof="0" dirty="0"/>
              <a:t>Resistance to change from employees.</a:t>
            </a:r>
          </a:p>
          <a:p>
            <a:endParaRPr lang="en-GB" noProof="0" dirty="0"/>
          </a:p>
        </p:txBody>
      </p:sp>
      <p:sp>
        <p:nvSpPr>
          <p:cNvPr id="4" name="Slide Number Placeholder 3">
            <a:extLst>
              <a:ext uri="{FF2B5EF4-FFF2-40B4-BE49-F238E27FC236}">
                <a16:creationId xmlns:a16="http://schemas.microsoft.com/office/drawing/2014/main" id="{244F0746-4111-0D7D-367A-63EA65CD6ED2}"/>
              </a:ext>
            </a:extLst>
          </p:cNvPr>
          <p:cNvSpPr>
            <a:spLocks noGrp="1"/>
          </p:cNvSpPr>
          <p:nvPr>
            <p:ph type="sldNum" sz="quarter" idx="11"/>
          </p:nvPr>
        </p:nvSpPr>
        <p:spPr/>
        <p:txBody>
          <a:bodyPr/>
          <a:lstStyle/>
          <a:p>
            <a:fld id="{DA2C159E-F13C-4A85-9A41-E7669D3E0D70}" type="slidenum">
              <a:rPr lang="en-GB" noProof="0" smtClean="0"/>
              <a:pPr/>
              <a:t>33</a:t>
            </a:fld>
            <a:endParaRPr lang="en-GB" noProof="0" dirty="0"/>
          </a:p>
        </p:txBody>
      </p:sp>
      <p:sp>
        <p:nvSpPr>
          <p:cNvPr id="5" name="Footer Placeholder 4">
            <a:extLst>
              <a:ext uri="{FF2B5EF4-FFF2-40B4-BE49-F238E27FC236}">
                <a16:creationId xmlns:a16="http://schemas.microsoft.com/office/drawing/2014/main" id="{520B8E34-5037-92B5-37B0-5387BE9EE78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08216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B369-F3C2-F07C-3FDE-A3091BDA0CF8}"/>
              </a:ext>
            </a:extLst>
          </p:cNvPr>
          <p:cNvSpPr>
            <a:spLocks noGrp="1"/>
          </p:cNvSpPr>
          <p:nvPr>
            <p:ph type="title"/>
          </p:nvPr>
        </p:nvSpPr>
        <p:spPr/>
        <p:txBody>
          <a:bodyPr/>
          <a:lstStyle/>
          <a:p>
            <a:r>
              <a:rPr lang="en-GB" noProof="0" dirty="0"/>
              <a:t>Organic and inorganic examples task</a:t>
            </a:r>
          </a:p>
        </p:txBody>
      </p:sp>
      <p:sp>
        <p:nvSpPr>
          <p:cNvPr id="3" name="Text Placeholder 2">
            <a:extLst>
              <a:ext uri="{FF2B5EF4-FFF2-40B4-BE49-F238E27FC236}">
                <a16:creationId xmlns:a16="http://schemas.microsoft.com/office/drawing/2014/main" id="{45C3D2EF-9120-EFA4-983D-A8E9B7A50C72}"/>
              </a:ext>
            </a:extLst>
          </p:cNvPr>
          <p:cNvSpPr>
            <a:spLocks noGrp="1"/>
          </p:cNvSpPr>
          <p:nvPr>
            <p:ph type="body" sz="quarter" idx="12"/>
          </p:nvPr>
        </p:nvSpPr>
        <p:spPr/>
        <p:txBody>
          <a:bodyPr/>
          <a:lstStyle/>
          <a:p>
            <a:r>
              <a:rPr lang="en-GB" noProof="0" dirty="0"/>
              <a:t>Refer back to the Organic and inorganic examples provided earlier.</a:t>
            </a:r>
          </a:p>
          <a:p>
            <a:endParaRPr lang="en-GB" noProof="0" dirty="0"/>
          </a:p>
          <a:p>
            <a:r>
              <a:rPr lang="en-GB" noProof="0" dirty="0"/>
              <a:t>Suggest organic growth strategies that could be used for each of the examples given.</a:t>
            </a:r>
          </a:p>
          <a:p>
            <a:endParaRPr lang="en-GB" noProof="0" dirty="0"/>
          </a:p>
          <a:p>
            <a:r>
              <a:rPr lang="en-GB" noProof="0" dirty="0"/>
              <a:t>Make note of your reasons why.</a:t>
            </a:r>
          </a:p>
        </p:txBody>
      </p:sp>
      <p:sp>
        <p:nvSpPr>
          <p:cNvPr id="4" name="Slide Number Placeholder 3">
            <a:extLst>
              <a:ext uri="{FF2B5EF4-FFF2-40B4-BE49-F238E27FC236}">
                <a16:creationId xmlns:a16="http://schemas.microsoft.com/office/drawing/2014/main" id="{73F2B2BD-B132-833A-C2C0-A317321C6B90}"/>
              </a:ext>
            </a:extLst>
          </p:cNvPr>
          <p:cNvSpPr>
            <a:spLocks noGrp="1"/>
          </p:cNvSpPr>
          <p:nvPr>
            <p:ph type="sldNum" sz="quarter" idx="11"/>
          </p:nvPr>
        </p:nvSpPr>
        <p:spPr/>
        <p:txBody>
          <a:bodyPr/>
          <a:lstStyle/>
          <a:p>
            <a:fld id="{DA2C159E-F13C-4A85-9A41-E7669D3E0D70}" type="slidenum">
              <a:rPr lang="en-GB" noProof="0" smtClean="0"/>
              <a:pPr/>
              <a:t>34</a:t>
            </a:fld>
            <a:endParaRPr lang="en-GB" noProof="0" dirty="0"/>
          </a:p>
        </p:txBody>
      </p:sp>
      <p:sp>
        <p:nvSpPr>
          <p:cNvPr id="5" name="Footer Placeholder 4">
            <a:extLst>
              <a:ext uri="{FF2B5EF4-FFF2-40B4-BE49-F238E27FC236}">
                <a16:creationId xmlns:a16="http://schemas.microsoft.com/office/drawing/2014/main" id="{EF9C1918-01E2-B71C-A875-8FF62904699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6627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0596-BF15-EBDD-6B80-A8F2AF2F5024}"/>
              </a:ext>
            </a:extLst>
          </p:cNvPr>
          <p:cNvSpPr>
            <a:spLocks noGrp="1"/>
          </p:cNvSpPr>
          <p:nvPr>
            <p:ph type="title"/>
          </p:nvPr>
        </p:nvSpPr>
        <p:spPr/>
        <p:txBody>
          <a:bodyPr/>
          <a:lstStyle/>
          <a:p>
            <a:r>
              <a:rPr lang="en-GB" noProof="0" dirty="0"/>
              <a:t>Netflix</a:t>
            </a:r>
          </a:p>
        </p:txBody>
      </p:sp>
      <p:sp>
        <p:nvSpPr>
          <p:cNvPr id="3" name="Text Placeholder 2">
            <a:extLst>
              <a:ext uri="{FF2B5EF4-FFF2-40B4-BE49-F238E27FC236}">
                <a16:creationId xmlns:a16="http://schemas.microsoft.com/office/drawing/2014/main" id="{718F558F-99BC-C2BD-47FC-C64DFA1EA1E9}"/>
              </a:ext>
            </a:extLst>
          </p:cNvPr>
          <p:cNvSpPr>
            <a:spLocks noGrp="1"/>
          </p:cNvSpPr>
          <p:nvPr>
            <p:ph type="body" sz="quarter" idx="12"/>
          </p:nvPr>
        </p:nvSpPr>
        <p:spPr/>
        <p:txBody>
          <a:bodyPr/>
          <a:lstStyle/>
          <a:p>
            <a:r>
              <a:rPr lang="en-GB" noProof="0" dirty="0"/>
              <a:t>As I go through the provided Netflix case study, annotate your copy with key points of analysis.</a:t>
            </a:r>
          </a:p>
          <a:p>
            <a:endParaRPr lang="en-GB" noProof="0" dirty="0"/>
          </a:p>
          <a:p>
            <a:r>
              <a:rPr lang="en-GB" noProof="0" dirty="0"/>
              <a:t>In pairs, discuss the answers to the questions related to the Netflix case study.</a:t>
            </a:r>
          </a:p>
          <a:p>
            <a:endParaRPr lang="en-GB" noProof="0" dirty="0"/>
          </a:p>
          <a:p>
            <a:r>
              <a:rPr lang="en-GB" noProof="0" dirty="0"/>
              <a:t>Suggest one new strategy that Netflix could use to support growth.</a:t>
            </a:r>
          </a:p>
          <a:p>
            <a:endParaRPr lang="en-GB" noProof="0" dirty="0"/>
          </a:p>
          <a:p>
            <a:r>
              <a:rPr lang="en-GB" noProof="0" dirty="0"/>
              <a:t>Check your answers. </a:t>
            </a:r>
          </a:p>
        </p:txBody>
      </p:sp>
      <p:sp>
        <p:nvSpPr>
          <p:cNvPr id="4" name="Slide Number Placeholder 3">
            <a:extLst>
              <a:ext uri="{FF2B5EF4-FFF2-40B4-BE49-F238E27FC236}">
                <a16:creationId xmlns:a16="http://schemas.microsoft.com/office/drawing/2014/main" id="{F804A849-4E52-E730-6CEB-FDCD3F55CEC3}"/>
              </a:ext>
            </a:extLst>
          </p:cNvPr>
          <p:cNvSpPr>
            <a:spLocks noGrp="1"/>
          </p:cNvSpPr>
          <p:nvPr>
            <p:ph type="sldNum" sz="quarter" idx="11"/>
          </p:nvPr>
        </p:nvSpPr>
        <p:spPr/>
        <p:txBody>
          <a:bodyPr/>
          <a:lstStyle/>
          <a:p>
            <a:fld id="{DA2C159E-F13C-4A85-9A41-E7669D3E0D70}" type="slidenum">
              <a:rPr lang="en-GB" noProof="0" smtClean="0"/>
              <a:pPr/>
              <a:t>35</a:t>
            </a:fld>
            <a:endParaRPr lang="en-GB" noProof="0" dirty="0"/>
          </a:p>
        </p:txBody>
      </p:sp>
      <p:sp>
        <p:nvSpPr>
          <p:cNvPr id="5" name="Footer Placeholder 4">
            <a:extLst>
              <a:ext uri="{FF2B5EF4-FFF2-40B4-BE49-F238E27FC236}">
                <a16:creationId xmlns:a16="http://schemas.microsoft.com/office/drawing/2014/main" id="{A1D041F1-9757-82D5-9D0B-3454F7F5371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51822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B876-CBB9-833E-0EC6-399AE0F04442}"/>
              </a:ext>
            </a:extLst>
          </p:cNvPr>
          <p:cNvSpPr>
            <a:spLocks noGrp="1"/>
          </p:cNvSpPr>
          <p:nvPr>
            <p:ph type="title"/>
          </p:nvPr>
        </p:nvSpPr>
        <p:spPr/>
        <p:txBody>
          <a:bodyPr/>
          <a:lstStyle/>
          <a:p>
            <a:r>
              <a:rPr lang="en-GB" noProof="0" dirty="0"/>
              <a:t>Reflection lesson 1</a:t>
            </a:r>
          </a:p>
        </p:txBody>
      </p:sp>
      <p:sp>
        <p:nvSpPr>
          <p:cNvPr id="3" name="Text Placeholder 2">
            <a:extLst>
              <a:ext uri="{FF2B5EF4-FFF2-40B4-BE49-F238E27FC236}">
                <a16:creationId xmlns:a16="http://schemas.microsoft.com/office/drawing/2014/main" id="{1F84022E-2CEE-120A-FFC1-1A49333ADA56}"/>
              </a:ext>
            </a:extLst>
          </p:cNvPr>
          <p:cNvSpPr>
            <a:spLocks noGrp="1"/>
          </p:cNvSpPr>
          <p:nvPr>
            <p:ph type="body" sz="quarter" idx="12"/>
          </p:nvPr>
        </p:nvSpPr>
        <p:spPr/>
        <p:txBody>
          <a:bodyPr/>
          <a:lstStyle/>
          <a:p>
            <a:r>
              <a:rPr lang="en-GB" noProof="0" dirty="0"/>
              <a:t>Complete the Reflection template provided and return it to the teacher.</a:t>
            </a:r>
          </a:p>
        </p:txBody>
      </p:sp>
      <p:sp>
        <p:nvSpPr>
          <p:cNvPr id="4" name="Slide Number Placeholder 3">
            <a:extLst>
              <a:ext uri="{FF2B5EF4-FFF2-40B4-BE49-F238E27FC236}">
                <a16:creationId xmlns:a16="http://schemas.microsoft.com/office/drawing/2014/main" id="{7AF03A4E-C922-4720-053D-23ADF09EA619}"/>
              </a:ext>
            </a:extLst>
          </p:cNvPr>
          <p:cNvSpPr>
            <a:spLocks noGrp="1"/>
          </p:cNvSpPr>
          <p:nvPr>
            <p:ph type="sldNum" sz="quarter" idx="11"/>
          </p:nvPr>
        </p:nvSpPr>
        <p:spPr/>
        <p:txBody>
          <a:bodyPr/>
          <a:lstStyle/>
          <a:p>
            <a:fld id="{DA2C159E-F13C-4A85-9A41-E7669D3E0D70}" type="slidenum">
              <a:rPr lang="en-GB" noProof="0" smtClean="0"/>
              <a:pPr/>
              <a:t>36</a:t>
            </a:fld>
            <a:endParaRPr lang="en-GB" noProof="0" dirty="0"/>
          </a:p>
        </p:txBody>
      </p:sp>
      <p:sp>
        <p:nvSpPr>
          <p:cNvPr id="5" name="Footer Placeholder 4">
            <a:extLst>
              <a:ext uri="{FF2B5EF4-FFF2-40B4-BE49-F238E27FC236}">
                <a16:creationId xmlns:a16="http://schemas.microsoft.com/office/drawing/2014/main" id="{AAD1B311-72D9-2869-BD80-9FDAEB760C7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76865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0237-8487-F059-2957-BFCD1E15B466}"/>
              </a:ext>
            </a:extLst>
          </p:cNvPr>
          <p:cNvSpPr>
            <a:spLocks noGrp="1"/>
          </p:cNvSpPr>
          <p:nvPr>
            <p:ph type="title"/>
          </p:nvPr>
        </p:nvSpPr>
        <p:spPr/>
        <p:txBody>
          <a:bodyPr/>
          <a:lstStyle/>
          <a:p>
            <a:r>
              <a:rPr lang="en-GB" noProof="0" dirty="0"/>
              <a:t>Homework lesson 1</a:t>
            </a:r>
          </a:p>
        </p:txBody>
      </p:sp>
      <p:sp>
        <p:nvSpPr>
          <p:cNvPr id="3" name="Text Placeholder 2">
            <a:extLst>
              <a:ext uri="{FF2B5EF4-FFF2-40B4-BE49-F238E27FC236}">
                <a16:creationId xmlns:a16="http://schemas.microsoft.com/office/drawing/2014/main" id="{04D33680-1A38-0359-C935-00D1819D0AB9}"/>
              </a:ext>
            </a:extLst>
          </p:cNvPr>
          <p:cNvSpPr>
            <a:spLocks noGrp="1"/>
          </p:cNvSpPr>
          <p:nvPr>
            <p:ph type="body" sz="quarter" idx="12"/>
          </p:nvPr>
        </p:nvSpPr>
        <p:spPr/>
        <p:txBody>
          <a:bodyPr/>
          <a:lstStyle/>
          <a:p>
            <a:r>
              <a:rPr lang="en-GB" noProof="0" dirty="0"/>
              <a:t>Read through your previous notes.  </a:t>
            </a:r>
          </a:p>
          <a:p>
            <a:endParaRPr lang="en-GB" noProof="0" dirty="0"/>
          </a:p>
          <a:p>
            <a:r>
              <a:rPr lang="en-GB" noProof="0" dirty="0"/>
              <a:t>Perform a SWOT on your Industry Placement organisation. </a:t>
            </a:r>
          </a:p>
        </p:txBody>
      </p:sp>
      <p:sp>
        <p:nvSpPr>
          <p:cNvPr id="4" name="Slide Number Placeholder 3">
            <a:extLst>
              <a:ext uri="{FF2B5EF4-FFF2-40B4-BE49-F238E27FC236}">
                <a16:creationId xmlns:a16="http://schemas.microsoft.com/office/drawing/2014/main" id="{C73A2591-2717-F548-2F61-D712F44E185B}"/>
              </a:ext>
            </a:extLst>
          </p:cNvPr>
          <p:cNvSpPr>
            <a:spLocks noGrp="1"/>
          </p:cNvSpPr>
          <p:nvPr>
            <p:ph type="sldNum" sz="quarter" idx="11"/>
          </p:nvPr>
        </p:nvSpPr>
        <p:spPr/>
        <p:txBody>
          <a:bodyPr/>
          <a:lstStyle/>
          <a:p>
            <a:fld id="{DA2C159E-F13C-4A85-9A41-E7669D3E0D70}" type="slidenum">
              <a:rPr lang="en-GB" noProof="0" smtClean="0"/>
              <a:pPr/>
              <a:t>37</a:t>
            </a:fld>
            <a:endParaRPr lang="en-GB" noProof="0" dirty="0"/>
          </a:p>
        </p:txBody>
      </p:sp>
      <p:sp>
        <p:nvSpPr>
          <p:cNvPr id="5" name="Footer Placeholder 4">
            <a:extLst>
              <a:ext uri="{FF2B5EF4-FFF2-40B4-BE49-F238E27FC236}">
                <a16:creationId xmlns:a16="http://schemas.microsoft.com/office/drawing/2014/main" id="{4B73F7A4-C10D-A7D4-880B-275A1873188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2922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Internal analysis - SWOT</a:t>
            </a:r>
          </a:p>
        </p:txBody>
      </p:sp>
    </p:spTree>
    <p:extLst>
      <p:ext uri="{BB962C8B-B14F-4D97-AF65-F5344CB8AC3E}">
        <p14:creationId xmlns:p14="http://schemas.microsoft.com/office/powerpoint/2010/main" val="3072831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7BA6-DF1A-721A-5B9E-C667353533D9}"/>
              </a:ext>
            </a:extLst>
          </p:cNvPr>
          <p:cNvSpPr>
            <a:spLocks noGrp="1"/>
          </p:cNvSpPr>
          <p:nvPr>
            <p:ph type="title"/>
          </p:nvPr>
        </p:nvSpPr>
        <p:spPr/>
        <p:txBody>
          <a:bodyPr>
            <a:normAutofit/>
          </a:bodyPr>
          <a:lstStyle/>
          <a:p>
            <a:r>
              <a:rPr lang="en-GB" noProof="0" dirty="0"/>
              <a:t>Reviewing business growth </a:t>
            </a:r>
          </a:p>
        </p:txBody>
      </p:sp>
      <p:sp>
        <p:nvSpPr>
          <p:cNvPr id="3" name="Text Placeholder 2">
            <a:extLst>
              <a:ext uri="{FF2B5EF4-FFF2-40B4-BE49-F238E27FC236}">
                <a16:creationId xmlns:a16="http://schemas.microsoft.com/office/drawing/2014/main" id="{61EA45D7-823E-6E89-1A8D-A99B878F89C5}"/>
              </a:ext>
            </a:extLst>
          </p:cNvPr>
          <p:cNvSpPr>
            <a:spLocks noGrp="1"/>
          </p:cNvSpPr>
          <p:nvPr>
            <p:ph type="body" sz="quarter" idx="12"/>
          </p:nvPr>
        </p:nvSpPr>
        <p:spPr/>
        <p:txBody>
          <a:bodyPr/>
          <a:lstStyle/>
          <a:p>
            <a:r>
              <a:rPr lang="en-GB" noProof="0" dirty="0"/>
              <a:t>Let’s look back at your completed Reflection templates and posters.</a:t>
            </a:r>
          </a:p>
        </p:txBody>
      </p:sp>
      <p:sp>
        <p:nvSpPr>
          <p:cNvPr id="4" name="Slide Number Placeholder 3">
            <a:extLst>
              <a:ext uri="{FF2B5EF4-FFF2-40B4-BE49-F238E27FC236}">
                <a16:creationId xmlns:a16="http://schemas.microsoft.com/office/drawing/2014/main" id="{5EF4D952-9D79-B4F0-326B-FBC7A76DD2AB}"/>
              </a:ext>
            </a:extLst>
          </p:cNvPr>
          <p:cNvSpPr>
            <a:spLocks noGrp="1"/>
          </p:cNvSpPr>
          <p:nvPr>
            <p:ph type="sldNum" sz="quarter" idx="11"/>
          </p:nvPr>
        </p:nvSpPr>
        <p:spPr/>
        <p:txBody>
          <a:bodyPr/>
          <a:lstStyle/>
          <a:p>
            <a:fld id="{DA2C159E-F13C-4A85-9A41-E7669D3E0D70}" type="slidenum">
              <a:rPr lang="en-GB" noProof="0" smtClean="0"/>
              <a:pPr/>
              <a:t>39</a:t>
            </a:fld>
            <a:endParaRPr lang="en-GB" noProof="0" dirty="0"/>
          </a:p>
        </p:txBody>
      </p:sp>
      <p:sp>
        <p:nvSpPr>
          <p:cNvPr id="5" name="Footer Placeholder 4">
            <a:extLst>
              <a:ext uri="{FF2B5EF4-FFF2-40B4-BE49-F238E27FC236}">
                <a16:creationId xmlns:a16="http://schemas.microsoft.com/office/drawing/2014/main" id="{D39F8541-AE0B-FD2F-4629-DC0374952FC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5324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6C81-DD7A-19CA-DE16-A22CCFADF24E}"/>
              </a:ext>
            </a:extLst>
          </p:cNvPr>
          <p:cNvSpPr>
            <a:spLocks noGrp="1"/>
          </p:cNvSpPr>
          <p:nvPr>
            <p:ph type="title"/>
          </p:nvPr>
        </p:nvSpPr>
        <p:spPr/>
        <p:txBody>
          <a:bodyPr/>
          <a:lstStyle/>
          <a:p>
            <a:r>
              <a:rPr lang="en-GB" noProof="0" dirty="0" err="1"/>
              <a:t>Blooket</a:t>
            </a:r>
            <a:r>
              <a:rPr lang="en-GB" noProof="0" dirty="0"/>
              <a:t> quiz</a:t>
            </a:r>
          </a:p>
        </p:txBody>
      </p:sp>
      <p:sp>
        <p:nvSpPr>
          <p:cNvPr id="3" name="Text Placeholder 2">
            <a:extLst>
              <a:ext uri="{FF2B5EF4-FFF2-40B4-BE49-F238E27FC236}">
                <a16:creationId xmlns:a16="http://schemas.microsoft.com/office/drawing/2014/main" id="{BB3B712C-27A4-0731-36CE-E2EBE75FBCD0}"/>
              </a:ext>
            </a:extLst>
          </p:cNvPr>
          <p:cNvSpPr>
            <a:spLocks noGrp="1"/>
          </p:cNvSpPr>
          <p:nvPr>
            <p:ph type="body" sz="quarter" idx="12"/>
          </p:nvPr>
        </p:nvSpPr>
        <p:spPr/>
        <p:txBody>
          <a:bodyPr/>
          <a:lstStyle/>
          <a:p>
            <a:r>
              <a:rPr lang="en-GB" sz="600" noProof="0" dirty="0">
                <a:hlinkClick r:id="rId2"/>
              </a:rPr>
              <a:t>https://dashboard.blooket.com/set/692d66b9738f998c8dd28dde</a:t>
            </a:r>
            <a:r>
              <a:rPr lang="en-GB" sz="600" noProof="0" dirty="0"/>
              <a:t> </a:t>
            </a:r>
          </a:p>
        </p:txBody>
      </p:sp>
      <p:sp>
        <p:nvSpPr>
          <p:cNvPr id="4" name="Slide Number Placeholder 3">
            <a:extLst>
              <a:ext uri="{FF2B5EF4-FFF2-40B4-BE49-F238E27FC236}">
                <a16:creationId xmlns:a16="http://schemas.microsoft.com/office/drawing/2014/main" id="{08D22084-E134-065C-FC75-5F78983127B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4</a:t>
            </a:fld>
            <a:endParaRPr lang="en-GB" noProof="0" dirty="0"/>
          </a:p>
        </p:txBody>
      </p:sp>
      <p:sp>
        <p:nvSpPr>
          <p:cNvPr id="5" name="Footer Placeholder 4">
            <a:extLst>
              <a:ext uri="{FF2B5EF4-FFF2-40B4-BE49-F238E27FC236}">
                <a16:creationId xmlns:a16="http://schemas.microsoft.com/office/drawing/2014/main" id="{447F3418-4DA4-C200-F314-E00BCDE104F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pic>
        <p:nvPicPr>
          <p:cNvPr id="7" name="Picture 6" descr="QR code">
            <a:hlinkClick r:id="rId2"/>
            <a:extLst>
              <a:ext uri="{FF2B5EF4-FFF2-40B4-BE49-F238E27FC236}">
                <a16:creationId xmlns:a16="http://schemas.microsoft.com/office/drawing/2014/main" id="{45C8B7DB-F48C-951D-7B98-E9F3CAD63202}"/>
              </a:ext>
            </a:extLst>
          </p:cNvPr>
          <p:cNvPicPr>
            <a:picLocks noChangeAspect="1"/>
          </p:cNvPicPr>
          <p:nvPr/>
        </p:nvPicPr>
        <p:blipFill>
          <a:blip r:embed="rId3"/>
          <a:stretch>
            <a:fillRect/>
          </a:stretch>
        </p:blipFill>
        <p:spPr>
          <a:xfrm>
            <a:off x="3427999" y="1440603"/>
            <a:ext cx="2288003" cy="2262295"/>
          </a:xfrm>
          <a:prstGeom prst="rect">
            <a:avLst/>
          </a:prstGeom>
        </p:spPr>
      </p:pic>
    </p:spTree>
    <p:extLst>
      <p:ext uri="{BB962C8B-B14F-4D97-AF65-F5344CB8AC3E}">
        <p14:creationId xmlns:p14="http://schemas.microsoft.com/office/powerpoint/2010/main" val="783143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28E1-F8FB-0FB4-6999-D452BA460EC8}"/>
              </a:ext>
            </a:extLst>
          </p:cNvPr>
          <p:cNvSpPr>
            <a:spLocks noGrp="1"/>
          </p:cNvSpPr>
          <p:nvPr>
            <p:ph type="title"/>
          </p:nvPr>
        </p:nvSpPr>
        <p:spPr/>
        <p:txBody>
          <a:bodyPr/>
          <a:lstStyle/>
          <a:p>
            <a:r>
              <a:rPr lang="en-GB" noProof="0" dirty="0"/>
              <a:t>Lesson 2 aim</a:t>
            </a:r>
          </a:p>
        </p:txBody>
      </p:sp>
      <p:sp>
        <p:nvSpPr>
          <p:cNvPr id="3" name="Text Placeholder 2">
            <a:extLst>
              <a:ext uri="{FF2B5EF4-FFF2-40B4-BE49-F238E27FC236}">
                <a16:creationId xmlns:a16="http://schemas.microsoft.com/office/drawing/2014/main" id="{18C05C07-DB05-8181-DD9C-0FC95807F249}"/>
              </a:ext>
            </a:extLst>
          </p:cNvPr>
          <p:cNvSpPr>
            <a:spLocks noGrp="1"/>
          </p:cNvSpPr>
          <p:nvPr>
            <p:ph type="body" sz="quarter" idx="12"/>
          </p:nvPr>
        </p:nvSpPr>
        <p:spPr/>
        <p:txBody>
          <a:bodyPr/>
          <a:lstStyle/>
          <a:p>
            <a:r>
              <a:rPr lang="en-GB" noProof="0" dirty="0"/>
              <a:t>Understand the relationship between SWOT analysis and growth strategies. </a:t>
            </a:r>
          </a:p>
        </p:txBody>
      </p:sp>
      <p:sp>
        <p:nvSpPr>
          <p:cNvPr id="4" name="Slide Number Placeholder 3">
            <a:extLst>
              <a:ext uri="{FF2B5EF4-FFF2-40B4-BE49-F238E27FC236}">
                <a16:creationId xmlns:a16="http://schemas.microsoft.com/office/drawing/2014/main" id="{F538791A-6709-17DC-255F-94468542364B}"/>
              </a:ext>
            </a:extLst>
          </p:cNvPr>
          <p:cNvSpPr>
            <a:spLocks noGrp="1"/>
          </p:cNvSpPr>
          <p:nvPr>
            <p:ph type="sldNum" sz="quarter" idx="11"/>
          </p:nvPr>
        </p:nvSpPr>
        <p:spPr/>
        <p:txBody>
          <a:bodyPr/>
          <a:lstStyle/>
          <a:p>
            <a:fld id="{DA2C159E-F13C-4A85-9A41-E7669D3E0D70}" type="slidenum">
              <a:rPr lang="en-GB" noProof="0" smtClean="0"/>
              <a:pPr/>
              <a:t>40</a:t>
            </a:fld>
            <a:endParaRPr lang="en-GB" noProof="0" dirty="0"/>
          </a:p>
        </p:txBody>
      </p:sp>
      <p:sp>
        <p:nvSpPr>
          <p:cNvPr id="5" name="Footer Placeholder 4">
            <a:extLst>
              <a:ext uri="{FF2B5EF4-FFF2-40B4-BE49-F238E27FC236}">
                <a16:creationId xmlns:a16="http://schemas.microsoft.com/office/drawing/2014/main" id="{64BAB9CC-1189-65ED-91D8-93929E7332D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7615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9B66-7C0C-A534-89C9-B45AF40B48AA}"/>
              </a:ext>
            </a:extLst>
          </p:cNvPr>
          <p:cNvSpPr>
            <a:spLocks noGrp="1"/>
          </p:cNvSpPr>
          <p:nvPr>
            <p:ph type="title"/>
          </p:nvPr>
        </p:nvSpPr>
        <p:spPr/>
        <p:txBody>
          <a:bodyPr/>
          <a:lstStyle/>
          <a:p>
            <a:r>
              <a:rPr lang="en-GB" noProof="0" dirty="0"/>
              <a:t>Starter task-lesson 2</a:t>
            </a:r>
          </a:p>
        </p:txBody>
      </p:sp>
      <p:sp>
        <p:nvSpPr>
          <p:cNvPr id="3" name="Text Placeholder 2">
            <a:extLst>
              <a:ext uri="{FF2B5EF4-FFF2-40B4-BE49-F238E27FC236}">
                <a16:creationId xmlns:a16="http://schemas.microsoft.com/office/drawing/2014/main" id="{855B23C5-34A4-F9B9-7A2A-0600C044B3D3}"/>
              </a:ext>
            </a:extLst>
          </p:cNvPr>
          <p:cNvSpPr>
            <a:spLocks noGrp="1"/>
          </p:cNvSpPr>
          <p:nvPr>
            <p:ph type="body" sz="quarter" idx="12"/>
          </p:nvPr>
        </p:nvSpPr>
        <p:spPr/>
        <p:txBody>
          <a:bodyPr/>
          <a:lstStyle/>
          <a:p>
            <a:r>
              <a:rPr lang="en-GB" noProof="0" dirty="0"/>
              <a:t>Individually read the different SWOT statements.</a:t>
            </a:r>
          </a:p>
          <a:p>
            <a:endParaRPr lang="en-GB" noProof="0" dirty="0"/>
          </a:p>
          <a:p>
            <a:r>
              <a:rPr lang="en-GB" noProof="0" dirty="0"/>
              <a:t>Classify each by writing either Strength, Weakness, Opportunity, Threat next to it.</a:t>
            </a:r>
          </a:p>
        </p:txBody>
      </p:sp>
      <p:sp>
        <p:nvSpPr>
          <p:cNvPr id="4" name="Slide Number Placeholder 3">
            <a:extLst>
              <a:ext uri="{FF2B5EF4-FFF2-40B4-BE49-F238E27FC236}">
                <a16:creationId xmlns:a16="http://schemas.microsoft.com/office/drawing/2014/main" id="{45EFF94F-CE49-7040-EEF9-80731927E790}"/>
              </a:ext>
            </a:extLst>
          </p:cNvPr>
          <p:cNvSpPr>
            <a:spLocks noGrp="1"/>
          </p:cNvSpPr>
          <p:nvPr>
            <p:ph type="sldNum" sz="quarter" idx="11"/>
          </p:nvPr>
        </p:nvSpPr>
        <p:spPr/>
        <p:txBody>
          <a:bodyPr/>
          <a:lstStyle/>
          <a:p>
            <a:fld id="{DA2C159E-F13C-4A85-9A41-E7669D3E0D70}" type="slidenum">
              <a:rPr lang="en-GB" noProof="0" smtClean="0"/>
              <a:pPr/>
              <a:t>41</a:t>
            </a:fld>
            <a:endParaRPr lang="en-GB" noProof="0" dirty="0"/>
          </a:p>
        </p:txBody>
      </p:sp>
      <p:sp>
        <p:nvSpPr>
          <p:cNvPr id="5" name="Footer Placeholder 4">
            <a:extLst>
              <a:ext uri="{FF2B5EF4-FFF2-40B4-BE49-F238E27FC236}">
                <a16:creationId xmlns:a16="http://schemas.microsoft.com/office/drawing/2014/main" id="{FB67B4F1-3EC9-3FC8-1C4C-727E5D337DA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49053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3881-DC1D-9EBC-B34D-183DF29C9669}"/>
              </a:ext>
            </a:extLst>
          </p:cNvPr>
          <p:cNvSpPr>
            <a:spLocks noGrp="1"/>
          </p:cNvSpPr>
          <p:nvPr>
            <p:ph type="title"/>
          </p:nvPr>
        </p:nvSpPr>
        <p:spPr/>
        <p:txBody>
          <a:bodyPr/>
          <a:lstStyle/>
          <a:p>
            <a:r>
              <a:rPr lang="en-GB" noProof="0" dirty="0"/>
              <a:t>Check your answers</a:t>
            </a:r>
          </a:p>
        </p:txBody>
      </p:sp>
      <p:sp>
        <p:nvSpPr>
          <p:cNvPr id="3" name="Text Placeholder 2">
            <a:extLst>
              <a:ext uri="{FF2B5EF4-FFF2-40B4-BE49-F238E27FC236}">
                <a16:creationId xmlns:a16="http://schemas.microsoft.com/office/drawing/2014/main" id="{79F9F70E-EBCA-DDD8-7669-51799F82372E}"/>
              </a:ext>
            </a:extLst>
          </p:cNvPr>
          <p:cNvSpPr>
            <a:spLocks noGrp="1"/>
          </p:cNvSpPr>
          <p:nvPr>
            <p:ph type="body" sz="quarter" idx="12"/>
          </p:nvPr>
        </p:nvSpPr>
        <p:spPr/>
        <p:txBody>
          <a:bodyPr/>
          <a:lstStyle/>
          <a:p>
            <a:r>
              <a:rPr lang="en-GB" noProof="0" dirty="0"/>
              <a:t>Learners to check their answers against those provided.</a:t>
            </a:r>
          </a:p>
        </p:txBody>
      </p:sp>
      <p:sp>
        <p:nvSpPr>
          <p:cNvPr id="4" name="Slide Number Placeholder 3">
            <a:extLst>
              <a:ext uri="{FF2B5EF4-FFF2-40B4-BE49-F238E27FC236}">
                <a16:creationId xmlns:a16="http://schemas.microsoft.com/office/drawing/2014/main" id="{D38D5D5D-B325-556C-1508-884467B5E8F2}"/>
              </a:ext>
            </a:extLst>
          </p:cNvPr>
          <p:cNvSpPr>
            <a:spLocks noGrp="1"/>
          </p:cNvSpPr>
          <p:nvPr>
            <p:ph type="sldNum" sz="quarter" idx="11"/>
          </p:nvPr>
        </p:nvSpPr>
        <p:spPr/>
        <p:txBody>
          <a:bodyPr/>
          <a:lstStyle/>
          <a:p>
            <a:fld id="{DA2C159E-F13C-4A85-9A41-E7669D3E0D70}" type="slidenum">
              <a:rPr lang="en-GB" noProof="0" smtClean="0"/>
              <a:pPr/>
              <a:t>42</a:t>
            </a:fld>
            <a:endParaRPr lang="en-GB" noProof="0" dirty="0"/>
          </a:p>
        </p:txBody>
      </p:sp>
      <p:sp>
        <p:nvSpPr>
          <p:cNvPr id="5" name="Footer Placeholder 4">
            <a:extLst>
              <a:ext uri="{FF2B5EF4-FFF2-40B4-BE49-F238E27FC236}">
                <a16:creationId xmlns:a16="http://schemas.microsoft.com/office/drawing/2014/main" id="{0CB98803-4B64-9158-9E21-3734754BB0D7}"/>
              </a:ext>
            </a:extLst>
          </p:cNvPr>
          <p:cNvSpPr>
            <a:spLocks noGrp="1"/>
          </p:cNvSpPr>
          <p:nvPr>
            <p:ph type="ftr" sz="quarter" idx="10"/>
          </p:nvPr>
        </p:nvSpPr>
        <p:spPr/>
        <p:txBody>
          <a:bodyPr/>
          <a:lstStyle/>
          <a:p>
            <a:r>
              <a:rPr lang="en-GB" noProof="0" dirty="0"/>
              <a:t>Education &amp; Training Foundation</a:t>
            </a:r>
          </a:p>
        </p:txBody>
      </p:sp>
      <p:graphicFrame>
        <p:nvGraphicFramePr>
          <p:cNvPr id="6" name="Table 5">
            <a:extLst>
              <a:ext uri="{FF2B5EF4-FFF2-40B4-BE49-F238E27FC236}">
                <a16:creationId xmlns:a16="http://schemas.microsoft.com/office/drawing/2014/main" id="{05879AEF-DFFE-A210-1A96-D4C9284AD610}"/>
              </a:ext>
            </a:extLst>
          </p:cNvPr>
          <p:cNvGraphicFramePr>
            <a:graphicFrameLocks noGrp="1"/>
          </p:cNvGraphicFramePr>
          <p:nvPr>
            <p:extLst>
              <p:ext uri="{D42A27DB-BD31-4B8C-83A1-F6EECF244321}">
                <p14:modId xmlns:p14="http://schemas.microsoft.com/office/powerpoint/2010/main" val="2564527428"/>
              </p:ext>
            </p:extLst>
          </p:nvPr>
        </p:nvGraphicFramePr>
        <p:xfrm>
          <a:off x="232950" y="843558"/>
          <a:ext cx="8437562" cy="3744416"/>
        </p:xfrm>
        <a:graphic>
          <a:graphicData uri="http://schemas.openxmlformats.org/drawingml/2006/table">
            <a:tbl>
              <a:tblPr firstRow="1" bandRow="1">
                <a:tableStyleId>{5C22544A-7EE6-4342-B048-85BDC9FD1C3A}</a:tableStyleId>
              </a:tblPr>
              <a:tblGrid>
                <a:gridCol w="4218781">
                  <a:extLst>
                    <a:ext uri="{9D8B030D-6E8A-4147-A177-3AD203B41FA5}">
                      <a16:colId xmlns:a16="http://schemas.microsoft.com/office/drawing/2014/main" val="332557675"/>
                    </a:ext>
                  </a:extLst>
                </a:gridCol>
                <a:gridCol w="4218781">
                  <a:extLst>
                    <a:ext uri="{9D8B030D-6E8A-4147-A177-3AD203B41FA5}">
                      <a16:colId xmlns:a16="http://schemas.microsoft.com/office/drawing/2014/main" val="3187246218"/>
                    </a:ext>
                  </a:extLst>
                </a:gridCol>
              </a:tblGrid>
              <a:tr h="1872208">
                <a:tc>
                  <a:txBody>
                    <a:bodyPr/>
                    <a:lstStyle/>
                    <a:p>
                      <a:r>
                        <a:rPr lang="en-GB" noProof="0" dirty="0">
                          <a:solidFill>
                            <a:schemeClr val="tx1"/>
                          </a:solidFill>
                        </a:rPr>
                        <a:t>Strengths</a:t>
                      </a:r>
                    </a:p>
                    <a:p>
                      <a:r>
                        <a:rPr lang="en-GB" b="0" noProof="0" dirty="0">
                          <a:solidFill>
                            <a:schemeClr val="tx1"/>
                          </a:solidFill>
                        </a:rPr>
                        <a:t>Strong brand recognition</a:t>
                      </a:r>
                    </a:p>
                    <a:p>
                      <a:r>
                        <a:rPr lang="en-GB" b="0" noProof="0" dirty="0">
                          <a:solidFill>
                            <a:schemeClr val="tx1"/>
                          </a:solidFill>
                        </a:rPr>
                        <a:t>Financial stability</a:t>
                      </a:r>
                    </a:p>
                    <a:p>
                      <a:r>
                        <a:rPr lang="en-GB" b="0" noProof="0" dirty="0">
                          <a:solidFill>
                            <a:schemeClr val="tx1"/>
                          </a:solidFill>
                        </a:rPr>
                        <a:t>Diverse product portfolio</a:t>
                      </a:r>
                    </a:p>
                    <a:p>
                      <a:r>
                        <a:rPr lang="en-GB" b="0" noProof="0" dirty="0">
                          <a:solidFill>
                            <a:schemeClr val="tx1"/>
                          </a:solidFill>
                        </a:rPr>
                        <a:t>Advanced technology infrastructure</a:t>
                      </a:r>
                    </a:p>
                    <a:p>
                      <a:r>
                        <a:rPr lang="en-GB" b="0" noProof="0" dirty="0">
                          <a:solidFill>
                            <a:schemeClr val="tx1"/>
                          </a:solidFill>
                        </a:rPr>
                        <a:t>Skilled workforce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noProof="0" dirty="0">
                          <a:solidFill>
                            <a:schemeClr val="tx1"/>
                          </a:solidFill>
                        </a:rPr>
                        <a:t>Weaknesses</a:t>
                      </a:r>
                    </a:p>
                    <a:p>
                      <a:r>
                        <a:rPr lang="en-GB" b="0" noProof="0" dirty="0">
                          <a:solidFill>
                            <a:schemeClr val="tx1"/>
                          </a:solidFill>
                        </a:rPr>
                        <a:t>Complex organisation structure</a:t>
                      </a:r>
                    </a:p>
                    <a:p>
                      <a:r>
                        <a:rPr lang="en-GB" b="0" noProof="0" dirty="0">
                          <a:solidFill>
                            <a:schemeClr val="tx1"/>
                          </a:solidFill>
                        </a:rPr>
                        <a:t>High operational costs</a:t>
                      </a:r>
                    </a:p>
                    <a:p>
                      <a:r>
                        <a:rPr lang="en-GB" b="0" noProof="0" dirty="0">
                          <a:solidFill>
                            <a:schemeClr val="tx1"/>
                          </a:solidFill>
                        </a:rPr>
                        <a:t>Dependence on key markets</a:t>
                      </a:r>
                    </a:p>
                    <a:p>
                      <a:r>
                        <a:rPr lang="en-GB" b="0" noProof="0" dirty="0">
                          <a:solidFill>
                            <a:schemeClr val="tx1"/>
                          </a:solidFill>
                        </a:rPr>
                        <a:t>Limited agility</a:t>
                      </a:r>
                    </a:p>
                    <a:p>
                      <a:r>
                        <a:rPr lang="en-GB" b="0" noProof="0" dirty="0">
                          <a:solidFill>
                            <a:schemeClr val="tx1"/>
                          </a:solidFill>
                        </a:rPr>
                        <a:t>Legacy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2572887"/>
                  </a:ext>
                </a:extLst>
              </a:tr>
              <a:tr h="1872208">
                <a:tc>
                  <a:txBody>
                    <a:bodyPr/>
                    <a:lstStyle/>
                    <a:p>
                      <a:r>
                        <a:rPr lang="en-GB" b="1" noProof="0" dirty="0">
                          <a:solidFill>
                            <a:schemeClr val="tx1"/>
                          </a:solidFill>
                        </a:rPr>
                        <a:t>Opportunities</a:t>
                      </a:r>
                    </a:p>
                    <a:p>
                      <a:r>
                        <a:rPr lang="en-GB" b="0" noProof="0" dirty="0">
                          <a:solidFill>
                            <a:schemeClr val="tx1"/>
                          </a:solidFill>
                        </a:rPr>
                        <a:t>Emerging markets</a:t>
                      </a:r>
                    </a:p>
                    <a:p>
                      <a:r>
                        <a:rPr lang="en-GB" b="0" noProof="0" dirty="0">
                          <a:solidFill>
                            <a:schemeClr val="tx1"/>
                          </a:solidFill>
                        </a:rPr>
                        <a:t>Digital transformation</a:t>
                      </a:r>
                    </a:p>
                    <a:p>
                      <a:r>
                        <a:rPr lang="en-GB" b="0" noProof="0" dirty="0">
                          <a:solidFill>
                            <a:schemeClr val="tx1"/>
                          </a:solidFill>
                        </a:rPr>
                        <a:t>Sustainability initiatives </a:t>
                      </a:r>
                    </a:p>
                    <a:p>
                      <a:r>
                        <a:rPr lang="en-GB" b="0" noProof="0" dirty="0">
                          <a:solidFill>
                            <a:schemeClr val="tx1"/>
                          </a:solidFill>
                        </a:rPr>
                        <a:t>Strategic partnerships</a:t>
                      </a:r>
                    </a:p>
                    <a:p>
                      <a:r>
                        <a:rPr lang="en-GB" b="0" noProof="0" dirty="0">
                          <a:solidFill>
                            <a:schemeClr val="tx1"/>
                          </a:solidFill>
                        </a:rPr>
                        <a:t>Diversification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noProof="0" dirty="0">
                          <a:solidFill>
                            <a:schemeClr val="tx1"/>
                          </a:solidFill>
                        </a:rPr>
                        <a:t>Threats</a:t>
                      </a:r>
                    </a:p>
                    <a:p>
                      <a:r>
                        <a:rPr lang="en-GB" b="0" noProof="0" dirty="0">
                          <a:solidFill>
                            <a:schemeClr val="tx1"/>
                          </a:solidFill>
                        </a:rPr>
                        <a:t>Intense competition</a:t>
                      </a:r>
                    </a:p>
                    <a:p>
                      <a:r>
                        <a:rPr lang="en-GB" b="0" noProof="0" dirty="0">
                          <a:solidFill>
                            <a:schemeClr val="tx1"/>
                          </a:solidFill>
                        </a:rPr>
                        <a:t>Economic instability</a:t>
                      </a:r>
                    </a:p>
                    <a:p>
                      <a:r>
                        <a:rPr lang="en-GB" b="0" noProof="0" dirty="0">
                          <a:solidFill>
                            <a:schemeClr val="tx1"/>
                          </a:solidFill>
                        </a:rPr>
                        <a:t>Regulatory changes</a:t>
                      </a:r>
                    </a:p>
                    <a:p>
                      <a:r>
                        <a:rPr lang="en-GB" b="0" noProof="0" dirty="0">
                          <a:solidFill>
                            <a:schemeClr val="tx1"/>
                          </a:solidFill>
                        </a:rPr>
                        <a:t>Cybersecurity risks</a:t>
                      </a:r>
                    </a:p>
                    <a:p>
                      <a:r>
                        <a:rPr lang="en-GB" b="0" noProof="0" dirty="0">
                          <a:solidFill>
                            <a:schemeClr val="tx1"/>
                          </a:solidFill>
                        </a:rPr>
                        <a:t>Changing consumer preferences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768572"/>
                  </a:ext>
                </a:extLst>
              </a:tr>
            </a:tbl>
          </a:graphicData>
        </a:graphic>
      </p:graphicFrame>
    </p:spTree>
    <p:extLst>
      <p:ext uri="{BB962C8B-B14F-4D97-AF65-F5344CB8AC3E}">
        <p14:creationId xmlns:p14="http://schemas.microsoft.com/office/powerpoint/2010/main" val="537564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F5AE-F870-019F-03A2-3436F9DD0271}"/>
              </a:ext>
            </a:extLst>
          </p:cNvPr>
          <p:cNvSpPr>
            <a:spLocks noGrp="1"/>
          </p:cNvSpPr>
          <p:nvPr>
            <p:ph type="title"/>
          </p:nvPr>
        </p:nvSpPr>
        <p:spPr/>
        <p:txBody>
          <a:bodyPr/>
          <a:lstStyle/>
          <a:p>
            <a:r>
              <a:rPr lang="en-GB" noProof="0" dirty="0"/>
              <a:t>SWOT analysis Industry Placement</a:t>
            </a:r>
          </a:p>
        </p:txBody>
      </p:sp>
      <p:sp>
        <p:nvSpPr>
          <p:cNvPr id="3" name="Text Placeholder 2">
            <a:extLst>
              <a:ext uri="{FF2B5EF4-FFF2-40B4-BE49-F238E27FC236}">
                <a16:creationId xmlns:a16="http://schemas.microsoft.com/office/drawing/2014/main" id="{D8E1DD4C-F92C-00FD-BD63-29E7877302A5}"/>
              </a:ext>
            </a:extLst>
          </p:cNvPr>
          <p:cNvSpPr>
            <a:spLocks noGrp="1"/>
          </p:cNvSpPr>
          <p:nvPr>
            <p:ph type="body" sz="quarter" idx="12"/>
          </p:nvPr>
        </p:nvSpPr>
        <p:spPr/>
        <p:txBody>
          <a:bodyPr/>
          <a:lstStyle/>
          <a:p>
            <a:r>
              <a:rPr lang="en-GB" noProof="0" dirty="0"/>
              <a:t>Pass homework to a peer.</a:t>
            </a:r>
          </a:p>
          <a:p>
            <a:endParaRPr lang="en-GB" noProof="0" dirty="0"/>
          </a:p>
          <a:p>
            <a:r>
              <a:rPr lang="en-GB" noProof="0" dirty="0"/>
              <a:t>Review the homework given to you.  Indicate if any of the statements in the SWOT analysis are in the wrong classification.</a:t>
            </a:r>
          </a:p>
          <a:p>
            <a:endParaRPr lang="en-GB" noProof="0" dirty="0"/>
          </a:p>
          <a:p>
            <a:r>
              <a:rPr lang="en-GB" noProof="0" dirty="0"/>
              <a:t>Return SWOT back to the original learner.</a:t>
            </a:r>
          </a:p>
          <a:p>
            <a:endParaRPr lang="en-GB" noProof="0" dirty="0"/>
          </a:p>
          <a:p>
            <a:endParaRPr lang="en-GB" noProof="0" dirty="0"/>
          </a:p>
        </p:txBody>
      </p:sp>
      <p:sp>
        <p:nvSpPr>
          <p:cNvPr id="4" name="Slide Number Placeholder 3">
            <a:extLst>
              <a:ext uri="{FF2B5EF4-FFF2-40B4-BE49-F238E27FC236}">
                <a16:creationId xmlns:a16="http://schemas.microsoft.com/office/drawing/2014/main" id="{08C5970A-B557-7F08-DA9E-8AF73F2DB449}"/>
              </a:ext>
            </a:extLst>
          </p:cNvPr>
          <p:cNvSpPr>
            <a:spLocks noGrp="1"/>
          </p:cNvSpPr>
          <p:nvPr>
            <p:ph type="sldNum" sz="quarter" idx="11"/>
          </p:nvPr>
        </p:nvSpPr>
        <p:spPr/>
        <p:txBody>
          <a:bodyPr/>
          <a:lstStyle/>
          <a:p>
            <a:fld id="{DA2C159E-F13C-4A85-9A41-E7669D3E0D70}" type="slidenum">
              <a:rPr lang="en-GB" noProof="0" smtClean="0"/>
              <a:pPr/>
              <a:t>43</a:t>
            </a:fld>
            <a:endParaRPr lang="en-GB" noProof="0" dirty="0"/>
          </a:p>
        </p:txBody>
      </p:sp>
      <p:sp>
        <p:nvSpPr>
          <p:cNvPr id="5" name="Footer Placeholder 4">
            <a:extLst>
              <a:ext uri="{FF2B5EF4-FFF2-40B4-BE49-F238E27FC236}">
                <a16:creationId xmlns:a16="http://schemas.microsoft.com/office/drawing/2014/main" id="{12F332DC-659B-E035-F8FD-9971087FEDA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38488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FDE9-8C66-F534-7329-A62D7A13384D}"/>
              </a:ext>
            </a:extLst>
          </p:cNvPr>
          <p:cNvSpPr>
            <a:spLocks noGrp="1"/>
          </p:cNvSpPr>
          <p:nvPr>
            <p:ph type="title"/>
          </p:nvPr>
        </p:nvSpPr>
        <p:spPr/>
        <p:txBody>
          <a:bodyPr/>
          <a:lstStyle/>
          <a:p>
            <a:r>
              <a:rPr lang="en-GB" noProof="0" dirty="0"/>
              <a:t>Middlesbrough FC Case study</a:t>
            </a:r>
          </a:p>
        </p:txBody>
      </p:sp>
      <p:sp>
        <p:nvSpPr>
          <p:cNvPr id="3" name="Text Placeholder 2">
            <a:extLst>
              <a:ext uri="{FF2B5EF4-FFF2-40B4-BE49-F238E27FC236}">
                <a16:creationId xmlns:a16="http://schemas.microsoft.com/office/drawing/2014/main" id="{84C4B030-46C4-7D28-3B50-6D26428F4995}"/>
              </a:ext>
            </a:extLst>
          </p:cNvPr>
          <p:cNvSpPr>
            <a:spLocks noGrp="1"/>
          </p:cNvSpPr>
          <p:nvPr>
            <p:ph type="body" sz="quarter" idx="12"/>
          </p:nvPr>
        </p:nvSpPr>
        <p:spPr/>
        <p:txBody>
          <a:bodyPr/>
          <a:lstStyle/>
          <a:p>
            <a:r>
              <a:rPr lang="en-GB" noProof="0" dirty="0"/>
              <a:t>Read through the Middlesbrough Football Club case study provided.</a:t>
            </a:r>
          </a:p>
          <a:p>
            <a:endParaRPr lang="en-GB" noProof="0" dirty="0"/>
          </a:p>
          <a:p>
            <a:r>
              <a:rPr lang="en-GB" noProof="0" dirty="0"/>
              <a:t>Ask for clarification of any terminology you are unsure of. </a:t>
            </a:r>
          </a:p>
          <a:p>
            <a:endParaRPr lang="en-GB" noProof="0" dirty="0"/>
          </a:p>
          <a:p>
            <a:endParaRPr lang="en-GB" noProof="0" dirty="0"/>
          </a:p>
        </p:txBody>
      </p:sp>
      <p:sp>
        <p:nvSpPr>
          <p:cNvPr id="4" name="Slide Number Placeholder 3">
            <a:extLst>
              <a:ext uri="{FF2B5EF4-FFF2-40B4-BE49-F238E27FC236}">
                <a16:creationId xmlns:a16="http://schemas.microsoft.com/office/drawing/2014/main" id="{C7816814-400B-8C76-B992-1534AFC644C7}"/>
              </a:ext>
            </a:extLst>
          </p:cNvPr>
          <p:cNvSpPr>
            <a:spLocks noGrp="1"/>
          </p:cNvSpPr>
          <p:nvPr>
            <p:ph type="sldNum" sz="quarter" idx="11"/>
          </p:nvPr>
        </p:nvSpPr>
        <p:spPr/>
        <p:txBody>
          <a:bodyPr/>
          <a:lstStyle/>
          <a:p>
            <a:fld id="{DA2C159E-F13C-4A85-9A41-E7669D3E0D70}" type="slidenum">
              <a:rPr lang="en-GB" noProof="0" smtClean="0"/>
              <a:pPr/>
              <a:t>44</a:t>
            </a:fld>
            <a:endParaRPr lang="en-GB" noProof="0" dirty="0"/>
          </a:p>
        </p:txBody>
      </p:sp>
      <p:sp>
        <p:nvSpPr>
          <p:cNvPr id="5" name="Footer Placeholder 4">
            <a:extLst>
              <a:ext uri="{FF2B5EF4-FFF2-40B4-BE49-F238E27FC236}">
                <a16:creationId xmlns:a16="http://schemas.microsoft.com/office/drawing/2014/main" id="{713AE1AE-766F-1988-1ADC-C4F4FE6D55C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59015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7E51-A9A6-DA58-8F6A-BFD795CC9526}"/>
              </a:ext>
            </a:extLst>
          </p:cNvPr>
          <p:cNvSpPr>
            <a:spLocks noGrp="1"/>
          </p:cNvSpPr>
          <p:nvPr>
            <p:ph type="title"/>
          </p:nvPr>
        </p:nvSpPr>
        <p:spPr/>
        <p:txBody>
          <a:bodyPr/>
          <a:lstStyle/>
          <a:p>
            <a:r>
              <a:rPr lang="en-GB" noProof="0" dirty="0"/>
              <a:t>SWOT analysis indication</a:t>
            </a:r>
          </a:p>
        </p:txBody>
      </p:sp>
      <p:sp>
        <p:nvSpPr>
          <p:cNvPr id="3" name="Text Placeholder 2">
            <a:extLst>
              <a:ext uri="{FF2B5EF4-FFF2-40B4-BE49-F238E27FC236}">
                <a16:creationId xmlns:a16="http://schemas.microsoft.com/office/drawing/2014/main" id="{313634EC-CD59-A61B-E887-28B151A81807}"/>
              </a:ext>
            </a:extLst>
          </p:cNvPr>
          <p:cNvSpPr>
            <a:spLocks noGrp="1"/>
          </p:cNvSpPr>
          <p:nvPr>
            <p:ph type="body" sz="quarter" idx="12"/>
          </p:nvPr>
        </p:nvSpPr>
        <p:spPr/>
        <p:txBody>
          <a:bodyPr/>
          <a:lstStyle/>
          <a:p>
            <a:r>
              <a:rPr lang="en-GB" noProof="0" dirty="0"/>
              <a:t>Individually indicate whether the statements in the case study are:</a:t>
            </a:r>
          </a:p>
          <a:p>
            <a:pPr marL="342900" indent="-342900">
              <a:buFont typeface="Arial" panose="020B0604020202020204" pitchFamily="34" charset="0"/>
              <a:buChar char="•"/>
            </a:pPr>
            <a:r>
              <a:rPr lang="en-GB" noProof="0" dirty="0"/>
              <a:t>Strengths</a:t>
            </a:r>
          </a:p>
          <a:p>
            <a:pPr marL="342900" indent="-342900">
              <a:buFont typeface="Arial" panose="020B0604020202020204" pitchFamily="34" charset="0"/>
              <a:buChar char="•"/>
            </a:pPr>
            <a:r>
              <a:rPr lang="en-GB" noProof="0" dirty="0"/>
              <a:t>Weakness</a:t>
            </a:r>
          </a:p>
          <a:p>
            <a:pPr marL="342900" indent="-342900">
              <a:buFont typeface="Arial" panose="020B0604020202020204" pitchFamily="34" charset="0"/>
              <a:buChar char="•"/>
            </a:pPr>
            <a:r>
              <a:rPr lang="en-GB" noProof="0" dirty="0"/>
              <a:t>Opportunities</a:t>
            </a:r>
          </a:p>
          <a:p>
            <a:pPr marL="342900" indent="-342900">
              <a:buFont typeface="Arial" panose="020B0604020202020204" pitchFamily="34" charset="0"/>
              <a:buChar char="•"/>
            </a:pPr>
            <a:r>
              <a:rPr lang="en-GB" noProof="0" dirty="0"/>
              <a:t>Threats</a:t>
            </a:r>
          </a:p>
          <a:p>
            <a:pPr marL="342900" indent="-342900">
              <a:buFont typeface="Arial" panose="020B0604020202020204" pitchFamily="34" charset="0"/>
              <a:buChar char="•"/>
            </a:pPr>
            <a:r>
              <a:rPr lang="en-GB" noProof="0" dirty="0"/>
              <a:t>Irrelevant.</a:t>
            </a:r>
          </a:p>
          <a:p>
            <a:endParaRPr lang="en-GB" noProof="0" dirty="0"/>
          </a:p>
        </p:txBody>
      </p:sp>
      <p:sp>
        <p:nvSpPr>
          <p:cNvPr id="4" name="Slide Number Placeholder 3">
            <a:extLst>
              <a:ext uri="{FF2B5EF4-FFF2-40B4-BE49-F238E27FC236}">
                <a16:creationId xmlns:a16="http://schemas.microsoft.com/office/drawing/2014/main" id="{CBC1FABB-0288-A38B-EA32-5DE78636A93A}"/>
              </a:ext>
            </a:extLst>
          </p:cNvPr>
          <p:cNvSpPr>
            <a:spLocks noGrp="1"/>
          </p:cNvSpPr>
          <p:nvPr>
            <p:ph type="sldNum" sz="quarter" idx="11"/>
          </p:nvPr>
        </p:nvSpPr>
        <p:spPr/>
        <p:txBody>
          <a:bodyPr/>
          <a:lstStyle/>
          <a:p>
            <a:fld id="{DA2C159E-F13C-4A85-9A41-E7669D3E0D70}" type="slidenum">
              <a:rPr lang="en-GB" noProof="0" smtClean="0"/>
              <a:pPr/>
              <a:t>45</a:t>
            </a:fld>
            <a:endParaRPr lang="en-GB" noProof="0" dirty="0"/>
          </a:p>
        </p:txBody>
      </p:sp>
      <p:sp>
        <p:nvSpPr>
          <p:cNvPr id="5" name="Footer Placeholder 4">
            <a:extLst>
              <a:ext uri="{FF2B5EF4-FFF2-40B4-BE49-F238E27FC236}">
                <a16:creationId xmlns:a16="http://schemas.microsoft.com/office/drawing/2014/main" id="{448C443C-A8A7-3F38-D030-C18996CA840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15953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1840-A614-F639-8D5C-DEFD4369201E}"/>
              </a:ext>
            </a:extLst>
          </p:cNvPr>
          <p:cNvSpPr>
            <a:spLocks noGrp="1"/>
          </p:cNvSpPr>
          <p:nvPr>
            <p:ph type="title"/>
          </p:nvPr>
        </p:nvSpPr>
        <p:spPr/>
        <p:txBody>
          <a:bodyPr>
            <a:normAutofit/>
          </a:bodyPr>
          <a:lstStyle/>
          <a:p>
            <a:r>
              <a:rPr lang="en-GB" noProof="0" dirty="0"/>
              <a:t>Strengths and weaknesses</a:t>
            </a:r>
          </a:p>
        </p:txBody>
      </p:sp>
      <p:sp>
        <p:nvSpPr>
          <p:cNvPr id="4" name="Slide Number Placeholder 3">
            <a:extLst>
              <a:ext uri="{FF2B5EF4-FFF2-40B4-BE49-F238E27FC236}">
                <a16:creationId xmlns:a16="http://schemas.microsoft.com/office/drawing/2014/main" id="{263F2875-5369-F2AB-637B-5703203AFC1E}"/>
              </a:ext>
            </a:extLst>
          </p:cNvPr>
          <p:cNvSpPr>
            <a:spLocks noGrp="1"/>
          </p:cNvSpPr>
          <p:nvPr>
            <p:ph type="sldNum" sz="quarter" idx="11"/>
          </p:nvPr>
        </p:nvSpPr>
        <p:spPr/>
        <p:txBody>
          <a:bodyPr/>
          <a:lstStyle/>
          <a:p>
            <a:fld id="{DA2C159E-F13C-4A85-9A41-E7669D3E0D70}" type="slidenum">
              <a:rPr lang="en-GB" noProof="0" smtClean="0"/>
              <a:pPr/>
              <a:t>46</a:t>
            </a:fld>
            <a:endParaRPr lang="en-GB" noProof="0" dirty="0"/>
          </a:p>
        </p:txBody>
      </p:sp>
      <p:sp>
        <p:nvSpPr>
          <p:cNvPr id="5" name="Footer Placeholder 4">
            <a:extLst>
              <a:ext uri="{FF2B5EF4-FFF2-40B4-BE49-F238E27FC236}">
                <a16:creationId xmlns:a16="http://schemas.microsoft.com/office/drawing/2014/main" id="{7D0D2BA4-45D7-2DE6-96C6-3CB48E014554}"/>
              </a:ext>
            </a:extLst>
          </p:cNvPr>
          <p:cNvSpPr>
            <a:spLocks noGrp="1"/>
          </p:cNvSpPr>
          <p:nvPr>
            <p:ph type="ftr" sz="quarter" idx="10"/>
          </p:nvPr>
        </p:nvSpPr>
        <p:spPr/>
        <p:txBody>
          <a:bodyPr/>
          <a:lstStyle/>
          <a:p>
            <a:r>
              <a:rPr lang="en-GB" noProof="0" dirty="0"/>
              <a:t>Education &amp; Training Foundation</a:t>
            </a:r>
          </a:p>
        </p:txBody>
      </p:sp>
      <p:graphicFrame>
        <p:nvGraphicFramePr>
          <p:cNvPr id="6" name="Table 5">
            <a:extLst>
              <a:ext uri="{FF2B5EF4-FFF2-40B4-BE49-F238E27FC236}">
                <a16:creationId xmlns:a16="http://schemas.microsoft.com/office/drawing/2014/main" id="{A8960330-E8E1-6A1C-31CD-CAD163ED4FE1}"/>
              </a:ext>
            </a:extLst>
          </p:cNvPr>
          <p:cNvGraphicFramePr>
            <a:graphicFrameLocks noGrp="1"/>
          </p:cNvGraphicFramePr>
          <p:nvPr>
            <p:extLst>
              <p:ext uri="{D42A27DB-BD31-4B8C-83A1-F6EECF244321}">
                <p14:modId xmlns:p14="http://schemas.microsoft.com/office/powerpoint/2010/main" val="2163600329"/>
              </p:ext>
            </p:extLst>
          </p:nvPr>
        </p:nvGraphicFramePr>
        <p:xfrm>
          <a:off x="278160" y="949325"/>
          <a:ext cx="7816676" cy="3754120"/>
        </p:xfrm>
        <a:graphic>
          <a:graphicData uri="http://schemas.openxmlformats.org/drawingml/2006/table">
            <a:tbl>
              <a:tblPr firstRow="1" bandRow="1">
                <a:tableStyleId>{5940675A-B579-460E-94D1-54222C63F5DA}</a:tableStyleId>
              </a:tblPr>
              <a:tblGrid>
                <a:gridCol w="3908338">
                  <a:extLst>
                    <a:ext uri="{9D8B030D-6E8A-4147-A177-3AD203B41FA5}">
                      <a16:colId xmlns:a16="http://schemas.microsoft.com/office/drawing/2014/main" val="2657645203"/>
                    </a:ext>
                  </a:extLst>
                </a:gridCol>
                <a:gridCol w="3908338">
                  <a:extLst>
                    <a:ext uri="{9D8B030D-6E8A-4147-A177-3AD203B41FA5}">
                      <a16:colId xmlns:a16="http://schemas.microsoft.com/office/drawing/2014/main" val="2147049789"/>
                    </a:ext>
                  </a:extLst>
                </a:gridCol>
              </a:tblGrid>
              <a:tr h="370840">
                <a:tc>
                  <a:txBody>
                    <a:bodyPr/>
                    <a:lstStyle/>
                    <a:p>
                      <a:r>
                        <a:rPr lang="en-GB" noProof="0" dirty="0"/>
                        <a:t>Strengths</a:t>
                      </a:r>
                    </a:p>
                  </a:txBody>
                  <a:tcPr/>
                </a:tc>
                <a:tc>
                  <a:txBody>
                    <a:bodyPr/>
                    <a:lstStyle/>
                    <a:p>
                      <a:r>
                        <a:rPr lang="en-GB" noProof="0" dirty="0"/>
                        <a:t>Weaknesses</a:t>
                      </a:r>
                    </a:p>
                  </a:txBody>
                  <a:tcPr/>
                </a:tc>
                <a:extLst>
                  <a:ext uri="{0D108BD9-81ED-4DB2-BD59-A6C34878D82A}">
                    <a16:rowId xmlns:a16="http://schemas.microsoft.com/office/drawing/2014/main" val="15808593"/>
                  </a:ext>
                </a:extLst>
              </a:tr>
              <a:tr h="370840">
                <a:tc>
                  <a:txBody>
                    <a:bodyPr/>
                    <a:lstStyle/>
                    <a:p>
                      <a:pPr marL="285750" indent="-285750" fontAlgn="t">
                        <a:lnSpc>
                          <a:spcPct val="100000"/>
                        </a:lnSpc>
                        <a:buFont typeface="Arial" panose="020B0604020202020204" pitchFamily="34" charset="0"/>
                        <a:buChar char="•"/>
                      </a:pPr>
                      <a:r>
                        <a:rPr lang="en-GB" sz="1800" b="0" noProof="0" dirty="0">
                          <a:effectLst/>
                        </a:rPr>
                        <a:t>Strong regional identity</a:t>
                      </a:r>
                    </a:p>
                    <a:p>
                      <a:pPr marL="285750" indent="-285750" fontAlgn="t">
                        <a:lnSpc>
                          <a:spcPct val="100000"/>
                        </a:lnSpc>
                        <a:buFont typeface="Arial" panose="020B0604020202020204" pitchFamily="34" charset="0"/>
                        <a:buChar char="•"/>
                      </a:pPr>
                      <a:r>
                        <a:rPr lang="en-GB" sz="1800" b="0" noProof="0" dirty="0">
                          <a:effectLst/>
                        </a:rPr>
                        <a:t>Modern multi-purpose stadium </a:t>
                      </a:r>
                    </a:p>
                    <a:p>
                      <a:pPr marL="285750" indent="-285750" fontAlgn="t">
                        <a:lnSpc>
                          <a:spcPct val="100000"/>
                        </a:lnSpc>
                        <a:buFont typeface="Arial" panose="020B0604020202020204" pitchFamily="34" charset="0"/>
                        <a:buChar char="•"/>
                      </a:pPr>
                      <a:r>
                        <a:rPr lang="en-GB" sz="1800" b="0" noProof="0" dirty="0">
                          <a:effectLst/>
                        </a:rPr>
                        <a:t>Increased revenues (up 12.8%) </a:t>
                      </a:r>
                    </a:p>
                    <a:p>
                      <a:pPr marL="285750" indent="-285750" fontAlgn="t">
                        <a:lnSpc>
                          <a:spcPct val="100000"/>
                        </a:lnSpc>
                        <a:buFont typeface="Arial" panose="020B0604020202020204" pitchFamily="34" charset="0"/>
                        <a:buChar char="•"/>
                      </a:pPr>
                      <a:r>
                        <a:rPr lang="en-GB" sz="1800" b="0" noProof="0" dirty="0">
                          <a:effectLst/>
                        </a:rPr>
                        <a:t>Growth in matchday and commercial revenue</a:t>
                      </a:r>
                    </a:p>
                    <a:p>
                      <a:pPr marL="285750" indent="-285750" fontAlgn="t">
                        <a:lnSpc>
                          <a:spcPct val="100000"/>
                        </a:lnSpc>
                        <a:buFont typeface="Arial" panose="020B0604020202020204" pitchFamily="34" charset="0"/>
                        <a:buChar char="•"/>
                      </a:pPr>
                      <a:r>
                        <a:rPr lang="en-GB" sz="1800" b="0" noProof="0" dirty="0">
                          <a:effectLst/>
                        </a:rPr>
                        <a:t>Strong fan and sponsor engagement </a:t>
                      </a:r>
                    </a:p>
                    <a:p>
                      <a:pPr marL="285750" indent="-285750" fontAlgn="t">
                        <a:lnSpc>
                          <a:spcPct val="100000"/>
                        </a:lnSpc>
                        <a:buFont typeface="Arial" panose="020B0604020202020204" pitchFamily="34" charset="0"/>
                        <a:buChar char="•"/>
                      </a:pPr>
                      <a:r>
                        <a:rPr lang="en-GB" sz="1800" b="0" noProof="0" dirty="0">
                          <a:effectLst/>
                        </a:rPr>
                        <a:t>Investment in player recruitment and youth development </a:t>
                      </a:r>
                    </a:p>
                    <a:p>
                      <a:pPr marL="285750" indent="-285750" fontAlgn="t">
                        <a:lnSpc>
                          <a:spcPct val="100000"/>
                        </a:lnSpc>
                        <a:buFont typeface="Arial" panose="020B0604020202020204" pitchFamily="34" charset="0"/>
                        <a:buChar char="•"/>
                      </a:pPr>
                      <a:r>
                        <a:rPr lang="en-GB" sz="1800" b="0" noProof="0" dirty="0">
                          <a:effectLst/>
                        </a:rPr>
                        <a:t>Active community engagement </a:t>
                      </a:r>
                    </a:p>
                    <a:p>
                      <a:pPr marL="285750" indent="-285750" fontAlgn="t">
                        <a:lnSpc>
                          <a:spcPct val="100000"/>
                        </a:lnSpc>
                        <a:buFont typeface="Arial" panose="020B0604020202020204" pitchFamily="34" charset="0"/>
                        <a:buChar char="•"/>
                      </a:pPr>
                      <a:r>
                        <a:rPr lang="en-GB" sz="1800" b="0" noProof="0" dirty="0">
                          <a:effectLst/>
                        </a:rPr>
                        <a:t>New leadership </a:t>
                      </a:r>
                    </a:p>
                    <a:p>
                      <a:pPr marL="285750" indent="-285750" fontAlgn="t">
                        <a:lnSpc>
                          <a:spcPct val="100000"/>
                        </a:lnSpc>
                        <a:buFont typeface="Arial" panose="020B0604020202020204" pitchFamily="34" charset="0"/>
                        <a:buChar char="•"/>
                      </a:pPr>
                      <a:r>
                        <a:rPr lang="en-GB" sz="1800" b="0" noProof="0" dirty="0">
                          <a:effectLst/>
                        </a:rPr>
                        <a:t>Digital cashless payment systems</a:t>
                      </a:r>
                      <a:endParaRPr lang="en-GB" sz="1800" b="0" i="0" noProof="0" dirty="0">
                        <a:effectLst/>
                        <a:latin typeface="Segoe UI" panose="020B0502040204020203" pitchFamily="34" charset="0"/>
                      </a:endParaRPr>
                    </a:p>
                  </a:txBody>
                  <a:tcPr/>
                </a:tc>
                <a:tc>
                  <a:txBody>
                    <a:bodyPr/>
                    <a:lstStyle/>
                    <a:p>
                      <a:pPr marL="285750" indent="-285750" fontAlgn="t">
                        <a:lnSpc>
                          <a:spcPct val="100000"/>
                        </a:lnSpc>
                        <a:buFont typeface="Arial" panose="020B0604020202020204" pitchFamily="34" charset="0"/>
                        <a:buChar char="•"/>
                      </a:pPr>
                      <a:r>
                        <a:rPr lang="en-GB" sz="1800" b="0" noProof="0" dirty="0">
                          <a:effectLst/>
                        </a:rPr>
                        <a:t>After‑tax financial loss of £9.6 million.</a:t>
                      </a:r>
                    </a:p>
                    <a:p>
                      <a:pPr marL="285750" indent="-285750" fontAlgn="t">
                        <a:lnSpc>
                          <a:spcPct val="100000"/>
                        </a:lnSpc>
                        <a:buFont typeface="Arial" panose="020B0604020202020204" pitchFamily="34" charset="0"/>
                        <a:buChar char="•"/>
                      </a:pPr>
                      <a:r>
                        <a:rPr lang="en-GB" sz="1800" b="0" noProof="0" dirty="0">
                          <a:effectLst/>
                        </a:rPr>
                        <a:t>Very high wage bill (£31.4 million)</a:t>
                      </a:r>
                    </a:p>
                    <a:p>
                      <a:pPr marL="285750" indent="-285750" fontAlgn="t">
                        <a:lnSpc>
                          <a:spcPct val="100000"/>
                        </a:lnSpc>
                        <a:buFont typeface="Arial" panose="020B0604020202020204" pitchFamily="34" charset="0"/>
                        <a:buChar char="•"/>
                      </a:pPr>
                      <a:r>
                        <a:rPr lang="en-GB" sz="1800" b="0" noProof="0" dirty="0">
                          <a:effectLst/>
                        </a:rPr>
                        <a:t>Heavy spending on player recruitment (£18.8 million)</a:t>
                      </a:r>
                    </a:p>
                    <a:p>
                      <a:pPr marL="285750" indent="-285750" fontAlgn="t">
                        <a:lnSpc>
                          <a:spcPct val="100000"/>
                        </a:lnSpc>
                        <a:buFont typeface="Arial" panose="020B0604020202020204" pitchFamily="34" charset="0"/>
                        <a:buChar char="•"/>
                      </a:pPr>
                      <a:r>
                        <a:rPr lang="en-GB" sz="1800" b="0" noProof="0" dirty="0">
                          <a:effectLst/>
                        </a:rPr>
                        <a:t>Wi‑Fi connectivity issues during large events </a:t>
                      </a:r>
                    </a:p>
                    <a:p>
                      <a:pPr marL="285750" indent="-285750" fontAlgn="t">
                        <a:lnSpc>
                          <a:spcPct val="100000"/>
                        </a:lnSpc>
                        <a:buFont typeface="Arial" panose="020B0604020202020204" pitchFamily="34" charset="0"/>
                        <a:buChar char="•"/>
                      </a:pPr>
                      <a:r>
                        <a:rPr lang="en-GB" sz="1800" b="0" noProof="0" dirty="0">
                          <a:effectLst/>
                        </a:rPr>
                        <a:t>Dependence on performance on the pitch to stabilise finances</a:t>
                      </a:r>
                      <a:endParaRPr lang="en-GB" sz="1800" b="0" i="0" noProof="0" dirty="0">
                        <a:effectLst/>
                        <a:latin typeface="Segoe UI" panose="020B0502040204020203" pitchFamily="34" charset="0"/>
                      </a:endParaRPr>
                    </a:p>
                  </a:txBody>
                  <a:tcPr/>
                </a:tc>
                <a:extLst>
                  <a:ext uri="{0D108BD9-81ED-4DB2-BD59-A6C34878D82A}">
                    <a16:rowId xmlns:a16="http://schemas.microsoft.com/office/drawing/2014/main" val="2076243831"/>
                  </a:ext>
                </a:extLst>
              </a:tr>
            </a:tbl>
          </a:graphicData>
        </a:graphic>
      </p:graphicFrame>
    </p:spTree>
    <p:extLst>
      <p:ext uri="{BB962C8B-B14F-4D97-AF65-F5344CB8AC3E}">
        <p14:creationId xmlns:p14="http://schemas.microsoft.com/office/powerpoint/2010/main" val="2095734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01DA-0319-7AE5-010D-22358A1D8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474BB-39A5-EE5F-5FD9-99CB8BD76812}"/>
              </a:ext>
            </a:extLst>
          </p:cNvPr>
          <p:cNvSpPr>
            <a:spLocks noGrp="1"/>
          </p:cNvSpPr>
          <p:nvPr>
            <p:ph type="title"/>
          </p:nvPr>
        </p:nvSpPr>
        <p:spPr/>
        <p:txBody>
          <a:bodyPr>
            <a:normAutofit/>
          </a:bodyPr>
          <a:lstStyle/>
          <a:p>
            <a:r>
              <a:rPr lang="en-GB" noProof="0" dirty="0"/>
              <a:t>Opportunities and threats</a:t>
            </a:r>
          </a:p>
        </p:txBody>
      </p:sp>
      <p:sp>
        <p:nvSpPr>
          <p:cNvPr id="4" name="Slide Number Placeholder 3">
            <a:extLst>
              <a:ext uri="{FF2B5EF4-FFF2-40B4-BE49-F238E27FC236}">
                <a16:creationId xmlns:a16="http://schemas.microsoft.com/office/drawing/2014/main" id="{7A37ABE9-FC4B-F75B-BFC0-D97B93FEDA9B}"/>
              </a:ext>
            </a:extLst>
          </p:cNvPr>
          <p:cNvSpPr>
            <a:spLocks noGrp="1"/>
          </p:cNvSpPr>
          <p:nvPr>
            <p:ph type="sldNum" sz="quarter" idx="11"/>
          </p:nvPr>
        </p:nvSpPr>
        <p:spPr/>
        <p:txBody>
          <a:bodyPr/>
          <a:lstStyle/>
          <a:p>
            <a:fld id="{DA2C159E-F13C-4A85-9A41-E7669D3E0D70}" type="slidenum">
              <a:rPr lang="en-GB" noProof="0" smtClean="0"/>
              <a:pPr/>
              <a:t>47</a:t>
            </a:fld>
            <a:endParaRPr lang="en-GB" noProof="0" dirty="0"/>
          </a:p>
        </p:txBody>
      </p:sp>
      <p:sp>
        <p:nvSpPr>
          <p:cNvPr id="5" name="Footer Placeholder 4">
            <a:extLst>
              <a:ext uri="{FF2B5EF4-FFF2-40B4-BE49-F238E27FC236}">
                <a16:creationId xmlns:a16="http://schemas.microsoft.com/office/drawing/2014/main" id="{2D12172D-5E48-FC9E-2F3F-D9C33AC4D4E6}"/>
              </a:ext>
            </a:extLst>
          </p:cNvPr>
          <p:cNvSpPr>
            <a:spLocks noGrp="1"/>
          </p:cNvSpPr>
          <p:nvPr>
            <p:ph type="ftr" sz="quarter" idx="10"/>
          </p:nvPr>
        </p:nvSpPr>
        <p:spPr/>
        <p:txBody>
          <a:bodyPr/>
          <a:lstStyle/>
          <a:p>
            <a:r>
              <a:rPr lang="en-GB" noProof="0" dirty="0"/>
              <a:t>Education &amp; Training Foundation</a:t>
            </a:r>
          </a:p>
        </p:txBody>
      </p:sp>
      <p:graphicFrame>
        <p:nvGraphicFramePr>
          <p:cNvPr id="6" name="Table 5">
            <a:extLst>
              <a:ext uri="{FF2B5EF4-FFF2-40B4-BE49-F238E27FC236}">
                <a16:creationId xmlns:a16="http://schemas.microsoft.com/office/drawing/2014/main" id="{D53E4F62-9239-90F1-7009-9FF6A7EF0578}"/>
              </a:ext>
            </a:extLst>
          </p:cNvPr>
          <p:cNvGraphicFramePr>
            <a:graphicFrameLocks noGrp="1"/>
          </p:cNvGraphicFramePr>
          <p:nvPr>
            <p:extLst>
              <p:ext uri="{D42A27DB-BD31-4B8C-83A1-F6EECF244321}">
                <p14:modId xmlns:p14="http://schemas.microsoft.com/office/powerpoint/2010/main" val="2332236938"/>
              </p:ext>
            </p:extLst>
          </p:nvPr>
        </p:nvGraphicFramePr>
        <p:xfrm>
          <a:off x="232950" y="852178"/>
          <a:ext cx="8214330" cy="3778560"/>
        </p:xfrm>
        <a:graphic>
          <a:graphicData uri="http://schemas.openxmlformats.org/drawingml/2006/table">
            <a:tbl>
              <a:tblPr firstRow="1" bandRow="1">
                <a:tableStyleId>{5940675A-B579-460E-94D1-54222C63F5DA}</a:tableStyleId>
              </a:tblPr>
              <a:tblGrid>
                <a:gridCol w="4107165">
                  <a:extLst>
                    <a:ext uri="{9D8B030D-6E8A-4147-A177-3AD203B41FA5}">
                      <a16:colId xmlns:a16="http://schemas.microsoft.com/office/drawing/2014/main" val="2793679513"/>
                    </a:ext>
                  </a:extLst>
                </a:gridCol>
                <a:gridCol w="4107165">
                  <a:extLst>
                    <a:ext uri="{9D8B030D-6E8A-4147-A177-3AD203B41FA5}">
                      <a16:colId xmlns:a16="http://schemas.microsoft.com/office/drawing/2014/main" val="946320618"/>
                    </a:ext>
                  </a:extLst>
                </a:gridCol>
              </a:tblGrid>
              <a:tr h="395280">
                <a:tc>
                  <a:txBody>
                    <a:bodyPr/>
                    <a:lstStyle/>
                    <a:p>
                      <a:pPr>
                        <a:lnSpc>
                          <a:spcPct val="100000"/>
                        </a:lnSpc>
                      </a:pPr>
                      <a:r>
                        <a:rPr lang="en-GB" noProof="0" dirty="0"/>
                        <a:t>Opportunities</a:t>
                      </a:r>
                    </a:p>
                  </a:txBody>
                  <a:tcPr/>
                </a:tc>
                <a:tc>
                  <a:txBody>
                    <a:bodyPr/>
                    <a:lstStyle/>
                    <a:p>
                      <a:r>
                        <a:rPr lang="en-GB" noProof="0" dirty="0"/>
                        <a:t>Threats</a:t>
                      </a:r>
                    </a:p>
                  </a:txBody>
                  <a:tcPr/>
                </a:tc>
                <a:extLst>
                  <a:ext uri="{0D108BD9-81ED-4DB2-BD59-A6C34878D82A}">
                    <a16:rowId xmlns:a16="http://schemas.microsoft.com/office/drawing/2014/main" val="4235964330"/>
                  </a:ext>
                </a:extLst>
              </a:tr>
              <a:tr h="3368682">
                <a:tc>
                  <a:txBody>
                    <a:bodyPr/>
                    <a:lstStyle/>
                    <a:p>
                      <a:pPr marL="285750" indent="-285750" fontAlgn="t">
                        <a:lnSpc>
                          <a:spcPct val="100000"/>
                        </a:lnSpc>
                        <a:buFont typeface="Arial" panose="020B0604020202020204" pitchFamily="34" charset="0"/>
                        <a:buChar char="•"/>
                      </a:pPr>
                      <a:r>
                        <a:rPr lang="en-GB" b="0" i="0" noProof="0" dirty="0">
                          <a:effectLst/>
                          <a:latin typeface="+mn-lt"/>
                        </a:rPr>
                        <a:t>Potential promotion to the Premier League</a:t>
                      </a:r>
                    </a:p>
                    <a:p>
                      <a:pPr marL="285750" indent="-285750" fontAlgn="t">
                        <a:lnSpc>
                          <a:spcPct val="100000"/>
                        </a:lnSpc>
                        <a:buFont typeface="Arial" panose="020B0604020202020204" pitchFamily="34" charset="0"/>
                        <a:buChar char="•"/>
                      </a:pPr>
                      <a:r>
                        <a:rPr lang="en-GB" b="0" i="0" noProof="0" dirty="0">
                          <a:effectLst/>
                          <a:latin typeface="+mn-lt"/>
                        </a:rPr>
                        <a:t>Growing matchday and commercial income trends</a:t>
                      </a:r>
                    </a:p>
                    <a:p>
                      <a:pPr marL="285750" indent="-285750" fontAlgn="t">
                        <a:lnSpc>
                          <a:spcPct val="100000"/>
                        </a:lnSpc>
                        <a:buFont typeface="Arial" panose="020B0604020202020204" pitchFamily="34" charset="0"/>
                        <a:buChar char="•"/>
                      </a:pPr>
                      <a:r>
                        <a:rPr lang="en-GB" b="0" i="0" noProof="0" dirty="0">
                          <a:effectLst/>
                          <a:latin typeface="+mn-lt"/>
                        </a:rPr>
                        <a:t>Expansion of community projects</a:t>
                      </a:r>
                    </a:p>
                    <a:p>
                      <a:pPr marL="285750" indent="-285750" fontAlgn="t">
                        <a:lnSpc>
                          <a:spcPct val="100000"/>
                        </a:lnSpc>
                        <a:buFont typeface="Arial" panose="020B0604020202020204" pitchFamily="34" charset="0"/>
                        <a:buChar char="•"/>
                      </a:pPr>
                      <a:r>
                        <a:rPr lang="en-GB" b="0" i="0" noProof="0" dirty="0">
                          <a:effectLst/>
                          <a:latin typeface="+mn-lt"/>
                        </a:rPr>
                        <a:t>Increased use of the stadium for non‑football events </a:t>
                      </a:r>
                    </a:p>
                    <a:p>
                      <a:pPr marL="285750" indent="-285750" fontAlgn="t">
                        <a:lnSpc>
                          <a:spcPct val="100000"/>
                        </a:lnSpc>
                        <a:buFont typeface="Arial" panose="020B0604020202020204" pitchFamily="34" charset="0"/>
                        <a:buChar char="•"/>
                      </a:pPr>
                      <a:r>
                        <a:rPr lang="en-GB" b="0" i="0" noProof="0" dirty="0">
                          <a:effectLst/>
                          <a:latin typeface="+mn-lt"/>
                        </a:rPr>
                        <a:t>Enhancing fan engagement Sustainability initiatives Increased demand for community health, education, and inclusion initiatives </a:t>
                      </a:r>
                    </a:p>
                    <a:p>
                      <a:pPr marL="285750" indent="-285750" fontAlgn="t">
                        <a:lnSpc>
                          <a:spcPct val="100000"/>
                        </a:lnSpc>
                        <a:buFont typeface="Arial" panose="020B0604020202020204" pitchFamily="34" charset="0"/>
                        <a:buChar char="•"/>
                      </a:pPr>
                      <a:r>
                        <a:rPr lang="en-GB" b="0" i="0" noProof="0" dirty="0">
                          <a:effectLst/>
                          <a:latin typeface="+mn-lt"/>
                        </a:rPr>
                        <a:t>Regeneration of the local area</a:t>
                      </a:r>
                    </a:p>
                  </a:txBody>
                  <a:tcPr/>
                </a:tc>
                <a:tc>
                  <a:txBody>
                    <a:bodyPr/>
                    <a:lstStyle/>
                    <a:p>
                      <a:pPr marL="285750" indent="-285750" fontAlgn="t">
                        <a:lnSpc>
                          <a:spcPct val="100000"/>
                        </a:lnSpc>
                        <a:buFont typeface="Arial" panose="020B0604020202020204" pitchFamily="34" charset="0"/>
                        <a:buChar char="•"/>
                      </a:pPr>
                      <a:r>
                        <a:rPr lang="en-GB" b="0" i="0" noProof="0" dirty="0">
                          <a:effectLst/>
                          <a:latin typeface="+mn-lt"/>
                        </a:rPr>
                        <a:t>Failure to achieve promotion </a:t>
                      </a:r>
                    </a:p>
                    <a:p>
                      <a:pPr marL="285750" indent="-285750" fontAlgn="t">
                        <a:lnSpc>
                          <a:spcPct val="100000"/>
                        </a:lnSpc>
                        <a:buFont typeface="Arial" panose="020B0604020202020204" pitchFamily="34" charset="0"/>
                        <a:buChar char="•"/>
                      </a:pPr>
                      <a:r>
                        <a:rPr lang="en-GB" b="0" i="0" noProof="0" dirty="0">
                          <a:effectLst/>
                          <a:latin typeface="+mn-lt"/>
                        </a:rPr>
                        <a:t>Financial Fair Play regulations</a:t>
                      </a:r>
                    </a:p>
                    <a:p>
                      <a:pPr marL="285750" indent="-285750" fontAlgn="t">
                        <a:lnSpc>
                          <a:spcPct val="100000"/>
                        </a:lnSpc>
                        <a:buFont typeface="Arial" panose="020B0604020202020204" pitchFamily="34" charset="0"/>
                        <a:buChar char="•"/>
                      </a:pPr>
                      <a:r>
                        <a:rPr lang="en-GB" b="0" i="0" noProof="0" dirty="0">
                          <a:effectLst/>
                          <a:latin typeface="+mn-lt"/>
                        </a:rPr>
                        <a:t>Rising operational costs in professional football </a:t>
                      </a:r>
                    </a:p>
                    <a:p>
                      <a:pPr marL="285750" indent="-285750" fontAlgn="t">
                        <a:lnSpc>
                          <a:spcPct val="100000"/>
                        </a:lnSpc>
                        <a:buFont typeface="Arial" panose="020B0604020202020204" pitchFamily="34" charset="0"/>
                        <a:buChar char="•"/>
                      </a:pPr>
                      <a:r>
                        <a:rPr lang="en-GB" b="0" i="0" noProof="0" dirty="0">
                          <a:effectLst/>
                          <a:latin typeface="+mn-lt"/>
                        </a:rPr>
                        <a:t>Regulatory compliance requirements (health &amp; safety, safeguarding, employment law)</a:t>
                      </a:r>
                    </a:p>
                    <a:p>
                      <a:pPr marL="285750" indent="-285750" fontAlgn="t">
                        <a:lnSpc>
                          <a:spcPct val="100000"/>
                        </a:lnSpc>
                        <a:buFont typeface="Arial" panose="020B0604020202020204" pitchFamily="34" charset="0"/>
                        <a:buChar char="•"/>
                      </a:pPr>
                      <a:r>
                        <a:rPr lang="en-GB" b="0" i="0" noProof="0" dirty="0">
                          <a:effectLst/>
                          <a:latin typeface="+mn-lt"/>
                        </a:rPr>
                        <a:t>Planning approval challenges</a:t>
                      </a:r>
                    </a:p>
                    <a:p>
                      <a:pPr marL="285750" indent="-285750" fontAlgn="t">
                        <a:lnSpc>
                          <a:spcPct val="100000"/>
                        </a:lnSpc>
                        <a:buFont typeface="Arial" panose="020B0604020202020204" pitchFamily="34" charset="0"/>
                        <a:buChar char="•"/>
                      </a:pPr>
                      <a:r>
                        <a:rPr lang="en-GB" b="0" i="0" noProof="0" dirty="0">
                          <a:effectLst/>
                          <a:latin typeface="+mn-lt"/>
                        </a:rPr>
                        <a:t>Economic uncertainty</a:t>
                      </a:r>
                    </a:p>
                  </a:txBody>
                  <a:tcPr/>
                </a:tc>
                <a:extLst>
                  <a:ext uri="{0D108BD9-81ED-4DB2-BD59-A6C34878D82A}">
                    <a16:rowId xmlns:a16="http://schemas.microsoft.com/office/drawing/2014/main" val="4136467016"/>
                  </a:ext>
                </a:extLst>
              </a:tr>
            </a:tbl>
          </a:graphicData>
        </a:graphic>
      </p:graphicFrame>
    </p:spTree>
    <p:extLst>
      <p:ext uri="{BB962C8B-B14F-4D97-AF65-F5344CB8AC3E}">
        <p14:creationId xmlns:p14="http://schemas.microsoft.com/office/powerpoint/2010/main" val="180279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8AB3-8D05-2E4A-DDFD-6A29BC6B1EA1}"/>
              </a:ext>
            </a:extLst>
          </p:cNvPr>
          <p:cNvSpPr>
            <a:spLocks noGrp="1"/>
          </p:cNvSpPr>
          <p:nvPr>
            <p:ph type="title"/>
          </p:nvPr>
        </p:nvSpPr>
        <p:spPr/>
        <p:txBody>
          <a:bodyPr/>
          <a:lstStyle/>
          <a:p>
            <a:r>
              <a:rPr lang="en-GB" noProof="0" dirty="0"/>
              <a:t>Create a case study</a:t>
            </a:r>
          </a:p>
        </p:txBody>
      </p:sp>
      <p:sp>
        <p:nvSpPr>
          <p:cNvPr id="3" name="Text Placeholder 2">
            <a:extLst>
              <a:ext uri="{FF2B5EF4-FFF2-40B4-BE49-F238E27FC236}">
                <a16:creationId xmlns:a16="http://schemas.microsoft.com/office/drawing/2014/main" id="{046186A8-CDE8-22CE-35BA-68B8D94845E3}"/>
              </a:ext>
            </a:extLst>
          </p:cNvPr>
          <p:cNvSpPr>
            <a:spLocks noGrp="1"/>
          </p:cNvSpPr>
          <p:nvPr>
            <p:ph type="body" sz="quarter" idx="12"/>
          </p:nvPr>
        </p:nvSpPr>
        <p:spPr/>
        <p:txBody>
          <a:bodyPr/>
          <a:lstStyle/>
          <a:p>
            <a:r>
              <a:rPr lang="en-GB" noProof="0" dirty="0"/>
              <a:t>Create a case study of an organisation, this can be a real business or a fictitious one.</a:t>
            </a:r>
          </a:p>
          <a:p>
            <a:endParaRPr lang="en-GB" noProof="0" dirty="0"/>
          </a:p>
          <a:p>
            <a:r>
              <a:rPr lang="en-GB" noProof="0" dirty="0"/>
              <a:t>The case study should include statements that are:</a:t>
            </a:r>
          </a:p>
          <a:p>
            <a:pPr marL="342900" indent="-342900">
              <a:buFont typeface="Arial" panose="020B0604020202020204" pitchFamily="34" charset="0"/>
              <a:buChar char="•"/>
            </a:pPr>
            <a:r>
              <a:rPr lang="en-GB" noProof="0" dirty="0"/>
              <a:t>Strengths</a:t>
            </a:r>
          </a:p>
          <a:p>
            <a:pPr marL="342900" indent="-342900">
              <a:buFont typeface="Arial" panose="020B0604020202020204" pitchFamily="34" charset="0"/>
              <a:buChar char="•"/>
            </a:pPr>
            <a:r>
              <a:rPr lang="en-GB" noProof="0" dirty="0"/>
              <a:t>Weaknesses</a:t>
            </a:r>
          </a:p>
          <a:p>
            <a:pPr marL="342900" indent="-342900">
              <a:buFont typeface="Arial" panose="020B0604020202020204" pitchFamily="34" charset="0"/>
              <a:buChar char="•"/>
            </a:pPr>
            <a:r>
              <a:rPr lang="en-GB" noProof="0" dirty="0"/>
              <a:t>Opportunities</a:t>
            </a:r>
          </a:p>
          <a:p>
            <a:pPr marL="342900" indent="-342900">
              <a:buFont typeface="Arial" panose="020B0604020202020204" pitchFamily="34" charset="0"/>
              <a:buChar char="•"/>
            </a:pPr>
            <a:r>
              <a:rPr lang="en-GB" noProof="0" dirty="0"/>
              <a:t>Threats </a:t>
            </a:r>
          </a:p>
          <a:p>
            <a:pPr marL="342900" indent="-342900">
              <a:buFont typeface="Arial" panose="020B0604020202020204" pitchFamily="34" charset="0"/>
              <a:buChar char="•"/>
            </a:pPr>
            <a:r>
              <a:rPr lang="en-GB" noProof="0" dirty="0"/>
              <a:t>Irrelevant.</a:t>
            </a:r>
          </a:p>
        </p:txBody>
      </p:sp>
      <p:sp>
        <p:nvSpPr>
          <p:cNvPr id="4" name="Slide Number Placeholder 3">
            <a:extLst>
              <a:ext uri="{FF2B5EF4-FFF2-40B4-BE49-F238E27FC236}">
                <a16:creationId xmlns:a16="http://schemas.microsoft.com/office/drawing/2014/main" id="{2B3F8893-59C6-50B0-9511-684A64A17DAE}"/>
              </a:ext>
            </a:extLst>
          </p:cNvPr>
          <p:cNvSpPr>
            <a:spLocks noGrp="1"/>
          </p:cNvSpPr>
          <p:nvPr>
            <p:ph type="sldNum" sz="quarter" idx="11"/>
          </p:nvPr>
        </p:nvSpPr>
        <p:spPr/>
        <p:txBody>
          <a:bodyPr/>
          <a:lstStyle/>
          <a:p>
            <a:fld id="{DA2C159E-F13C-4A85-9A41-E7669D3E0D70}" type="slidenum">
              <a:rPr lang="en-GB" noProof="0" smtClean="0"/>
              <a:pPr/>
              <a:t>48</a:t>
            </a:fld>
            <a:endParaRPr lang="en-GB" noProof="0" dirty="0"/>
          </a:p>
        </p:txBody>
      </p:sp>
      <p:sp>
        <p:nvSpPr>
          <p:cNvPr id="5" name="Footer Placeholder 4">
            <a:extLst>
              <a:ext uri="{FF2B5EF4-FFF2-40B4-BE49-F238E27FC236}">
                <a16:creationId xmlns:a16="http://schemas.microsoft.com/office/drawing/2014/main" id="{AE2BF368-A700-C72B-CA2E-39F255094F4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08045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D266-E08A-F549-BC08-03D68D67FA5D}"/>
              </a:ext>
            </a:extLst>
          </p:cNvPr>
          <p:cNvSpPr>
            <a:spLocks noGrp="1"/>
          </p:cNvSpPr>
          <p:nvPr>
            <p:ph type="title"/>
          </p:nvPr>
        </p:nvSpPr>
        <p:spPr/>
        <p:txBody>
          <a:bodyPr/>
          <a:lstStyle/>
          <a:p>
            <a:r>
              <a:rPr lang="en-GB" noProof="0" dirty="0"/>
              <a:t>Swap your case study</a:t>
            </a:r>
          </a:p>
        </p:txBody>
      </p:sp>
      <p:sp>
        <p:nvSpPr>
          <p:cNvPr id="3" name="Text Placeholder 2">
            <a:extLst>
              <a:ext uri="{FF2B5EF4-FFF2-40B4-BE49-F238E27FC236}">
                <a16:creationId xmlns:a16="http://schemas.microsoft.com/office/drawing/2014/main" id="{89DBFBAA-49D2-8B55-8A9F-33759C028AAE}"/>
              </a:ext>
            </a:extLst>
          </p:cNvPr>
          <p:cNvSpPr>
            <a:spLocks noGrp="1"/>
          </p:cNvSpPr>
          <p:nvPr>
            <p:ph type="body" sz="quarter" idx="12"/>
          </p:nvPr>
        </p:nvSpPr>
        <p:spPr/>
        <p:txBody>
          <a:bodyPr/>
          <a:lstStyle/>
          <a:p>
            <a:r>
              <a:rPr lang="en-GB" noProof="0" dirty="0"/>
              <a:t>Swap your case study with another group, as identified by the teacher.</a:t>
            </a:r>
          </a:p>
          <a:p>
            <a:endParaRPr lang="en-GB" noProof="0" dirty="0"/>
          </a:p>
          <a:p>
            <a:r>
              <a:rPr lang="en-GB" noProof="0" dirty="0"/>
              <a:t>In your groups indicate whether the statements in the case study are:</a:t>
            </a:r>
          </a:p>
          <a:p>
            <a:pPr marL="342900" indent="-342900">
              <a:buFont typeface="Arial" panose="020B0604020202020204" pitchFamily="34" charset="0"/>
              <a:buChar char="•"/>
            </a:pPr>
            <a:r>
              <a:rPr lang="en-GB" noProof="0" dirty="0"/>
              <a:t>Strengths.</a:t>
            </a:r>
          </a:p>
          <a:p>
            <a:pPr marL="342900" indent="-342900">
              <a:buFont typeface="Arial" panose="020B0604020202020204" pitchFamily="34" charset="0"/>
              <a:buChar char="•"/>
            </a:pPr>
            <a:r>
              <a:rPr lang="en-GB" noProof="0" dirty="0"/>
              <a:t>Weakness.</a:t>
            </a:r>
          </a:p>
          <a:p>
            <a:pPr marL="342900" indent="-342900">
              <a:buFont typeface="Arial" panose="020B0604020202020204" pitchFamily="34" charset="0"/>
              <a:buChar char="•"/>
            </a:pPr>
            <a:r>
              <a:rPr lang="en-GB" noProof="0" dirty="0"/>
              <a:t>Opportunity.</a:t>
            </a:r>
          </a:p>
          <a:p>
            <a:pPr marL="342900" indent="-342900">
              <a:buFont typeface="Arial" panose="020B0604020202020204" pitchFamily="34" charset="0"/>
              <a:buChar char="•"/>
            </a:pPr>
            <a:r>
              <a:rPr lang="en-GB" noProof="0" dirty="0"/>
              <a:t>Threat.</a:t>
            </a:r>
          </a:p>
          <a:p>
            <a:pPr marL="342900" indent="-342900">
              <a:buFont typeface="Arial" panose="020B0604020202020204" pitchFamily="34" charset="0"/>
              <a:buChar char="•"/>
            </a:pPr>
            <a:r>
              <a:rPr lang="en-GB" noProof="0" dirty="0"/>
              <a:t>Irrelevant.</a:t>
            </a:r>
          </a:p>
          <a:p>
            <a:endParaRPr lang="en-GB" noProof="0" dirty="0"/>
          </a:p>
        </p:txBody>
      </p:sp>
      <p:sp>
        <p:nvSpPr>
          <p:cNvPr id="4" name="Slide Number Placeholder 3">
            <a:extLst>
              <a:ext uri="{FF2B5EF4-FFF2-40B4-BE49-F238E27FC236}">
                <a16:creationId xmlns:a16="http://schemas.microsoft.com/office/drawing/2014/main" id="{5DF0D304-6EC3-E675-123A-CADC9BE5C342}"/>
              </a:ext>
            </a:extLst>
          </p:cNvPr>
          <p:cNvSpPr>
            <a:spLocks noGrp="1"/>
          </p:cNvSpPr>
          <p:nvPr>
            <p:ph type="sldNum" sz="quarter" idx="11"/>
          </p:nvPr>
        </p:nvSpPr>
        <p:spPr/>
        <p:txBody>
          <a:bodyPr/>
          <a:lstStyle/>
          <a:p>
            <a:fld id="{DA2C159E-F13C-4A85-9A41-E7669D3E0D70}" type="slidenum">
              <a:rPr lang="en-GB" noProof="0" smtClean="0"/>
              <a:pPr/>
              <a:t>49</a:t>
            </a:fld>
            <a:endParaRPr lang="en-GB" noProof="0" dirty="0"/>
          </a:p>
        </p:txBody>
      </p:sp>
      <p:sp>
        <p:nvSpPr>
          <p:cNvPr id="5" name="Footer Placeholder 4">
            <a:extLst>
              <a:ext uri="{FF2B5EF4-FFF2-40B4-BE49-F238E27FC236}">
                <a16:creationId xmlns:a16="http://schemas.microsoft.com/office/drawing/2014/main" id="{DA4D19BD-7186-D72A-127A-EBF98267B3D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2008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37BA-8B13-92B9-6D87-0396555CBB31}"/>
              </a:ext>
            </a:extLst>
          </p:cNvPr>
          <p:cNvSpPr>
            <a:spLocks noGrp="1"/>
          </p:cNvSpPr>
          <p:nvPr>
            <p:ph type="title"/>
          </p:nvPr>
        </p:nvSpPr>
        <p:spPr/>
        <p:txBody>
          <a:bodyPr/>
          <a:lstStyle/>
          <a:p>
            <a:r>
              <a:rPr lang="en-GB" noProof="0" dirty="0"/>
              <a:t>Misunderstandings/misconceptions</a:t>
            </a:r>
          </a:p>
        </p:txBody>
      </p:sp>
      <p:sp>
        <p:nvSpPr>
          <p:cNvPr id="3" name="Text Placeholder 2">
            <a:extLst>
              <a:ext uri="{FF2B5EF4-FFF2-40B4-BE49-F238E27FC236}">
                <a16:creationId xmlns:a16="http://schemas.microsoft.com/office/drawing/2014/main" id="{4D6EE13C-D068-EABA-F749-869D2E8A9419}"/>
              </a:ext>
            </a:extLst>
          </p:cNvPr>
          <p:cNvSpPr>
            <a:spLocks noGrp="1"/>
          </p:cNvSpPr>
          <p:nvPr>
            <p:ph type="body" sz="quarter" idx="12"/>
          </p:nvPr>
        </p:nvSpPr>
        <p:spPr/>
        <p:txBody>
          <a:bodyPr/>
          <a:lstStyle/>
          <a:p>
            <a:r>
              <a:rPr lang="en-GB" noProof="0" dirty="0"/>
              <a:t>Share with your peers any misunderstandings or misconceptions which arose from the quiz.</a:t>
            </a:r>
          </a:p>
          <a:p>
            <a:endParaRPr lang="en-GB" noProof="0" dirty="0"/>
          </a:p>
          <a:p>
            <a:r>
              <a:rPr lang="en-GB" noProof="0" dirty="0"/>
              <a:t>Support peers with their misunderstandings or misconceptions. </a:t>
            </a:r>
          </a:p>
        </p:txBody>
      </p:sp>
      <p:sp>
        <p:nvSpPr>
          <p:cNvPr id="4" name="Slide Number Placeholder 3">
            <a:extLst>
              <a:ext uri="{FF2B5EF4-FFF2-40B4-BE49-F238E27FC236}">
                <a16:creationId xmlns:a16="http://schemas.microsoft.com/office/drawing/2014/main" id="{A20ED7BD-AE76-55E5-F2ED-3346D37E82F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5</a:t>
            </a:fld>
            <a:endParaRPr lang="en-GB" noProof="0" dirty="0"/>
          </a:p>
        </p:txBody>
      </p:sp>
      <p:sp>
        <p:nvSpPr>
          <p:cNvPr id="5" name="Footer Placeholder 4">
            <a:extLst>
              <a:ext uri="{FF2B5EF4-FFF2-40B4-BE49-F238E27FC236}">
                <a16:creationId xmlns:a16="http://schemas.microsoft.com/office/drawing/2014/main" id="{F7895FD7-5504-B3C0-CDB7-000459DBDF6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77384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FBF6-C33F-9409-33A7-DD469B8FAF3D}"/>
              </a:ext>
            </a:extLst>
          </p:cNvPr>
          <p:cNvSpPr>
            <a:spLocks noGrp="1"/>
          </p:cNvSpPr>
          <p:nvPr>
            <p:ph type="title"/>
          </p:nvPr>
        </p:nvSpPr>
        <p:spPr/>
        <p:txBody>
          <a:bodyPr/>
          <a:lstStyle/>
          <a:p>
            <a:r>
              <a:rPr lang="en-GB" noProof="0" dirty="0"/>
              <a:t>Create a SWOT matrix</a:t>
            </a:r>
          </a:p>
        </p:txBody>
      </p:sp>
      <p:sp>
        <p:nvSpPr>
          <p:cNvPr id="3" name="Text Placeholder 2">
            <a:extLst>
              <a:ext uri="{FF2B5EF4-FFF2-40B4-BE49-F238E27FC236}">
                <a16:creationId xmlns:a16="http://schemas.microsoft.com/office/drawing/2014/main" id="{2915BA17-7F0B-FBF4-1BB7-85441CF04F05}"/>
              </a:ext>
            </a:extLst>
          </p:cNvPr>
          <p:cNvSpPr>
            <a:spLocks noGrp="1"/>
          </p:cNvSpPr>
          <p:nvPr>
            <p:ph type="body" sz="quarter" idx="12"/>
          </p:nvPr>
        </p:nvSpPr>
        <p:spPr/>
        <p:txBody>
          <a:bodyPr/>
          <a:lstStyle/>
          <a:p>
            <a:r>
              <a:rPr lang="en-GB" noProof="0" dirty="0"/>
              <a:t>Individually create a SWOT matrix. </a:t>
            </a:r>
          </a:p>
          <a:p>
            <a:endParaRPr lang="en-GB" noProof="0" dirty="0"/>
          </a:p>
          <a:p>
            <a:r>
              <a:rPr lang="en-GB" noProof="0" dirty="0"/>
              <a:t>This can be completed either on A4 paper or electronically.</a:t>
            </a:r>
          </a:p>
          <a:p>
            <a:endParaRPr lang="en-GB" noProof="0" dirty="0"/>
          </a:p>
          <a:p>
            <a:endParaRPr lang="en-GB" noProof="0" dirty="0"/>
          </a:p>
        </p:txBody>
      </p:sp>
      <p:sp>
        <p:nvSpPr>
          <p:cNvPr id="4" name="Slide Number Placeholder 3">
            <a:extLst>
              <a:ext uri="{FF2B5EF4-FFF2-40B4-BE49-F238E27FC236}">
                <a16:creationId xmlns:a16="http://schemas.microsoft.com/office/drawing/2014/main" id="{6772BA71-A0FD-4447-95CE-7374E38A19D9}"/>
              </a:ext>
            </a:extLst>
          </p:cNvPr>
          <p:cNvSpPr>
            <a:spLocks noGrp="1"/>
          </p:cNvSpPr>
          <p:nvPr>
            <p:ph type="sldNum" sz="quarter" idx="11"/>
          </p:nvPr>
        </p:nvSpPr>
        <p:spPr/>
        <p:txBody>
          <a:bodyPr/>
          <a:lstStyle/>
          <a:p>
            <a:fld id="{DA2C159E-F13C-4A85-9A41-E7669D3E0D70}" type="slidenum">
              <a:rPr lang="en-GB" noProof="0" smtClean="0"/>
              <a:pPr/>
              <a:t>50</a:t>
            </a:fld>
            <a:endParaRPr lang="en-GB" noProof="0" dirty="0"/>
          </a:p>
        </p:txBody>
      </p:sp>
      <p:sp>
        <p:nvSpPr>
          <p:cNvPr id="5" name="Footer Placeholder 4">
            <a:extLst>
              <a:ext uri="{FF2B5EF4-FFF2-40B4-BE49-F238E27FC236}">
                <a16:creationId xmlns:a16="http://schemas.microsoft.com/office/drawing/2014/main" id="{14338413-C66B-BD0C-648B-7992F0E20E3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72175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833F-611F-E2F7-B193-38387044D459}"/>
              </a:ext>
            </a:extLst>
          </p:cNvPr>
          <p:cNvSpPr>
            <a:spLocks noGrp="1"/>
          </p:cNvSpPr>
          <p:nvPr>
            <p:ph type="title"/>
          </p:nvPr>
        </p:nvSpPr>
        <p:spPr/>
        <p:txBody>
          <a:bodyPr/>
          <a:lstStyle/>
          <a:p>
            <a:r>
              <a:rPr lang="en-GB" noProof="0" dirty="0"/>
              <a:t>Peer review the SWOT</a:t>
            </a:r>
          </a:p>
        </p:txBody>
      </p:sp>
      <p:sp>
        <p:nvSpPr>
          <p:cNvPr id="3" name="Text Placeholder 2">
            <a:extLst>
              <a:ext uri="{FF2B5EF4-FFF2-40B4-BE49-F238E27FC236}">
                <a16:creationId xmlns:a16="http://schemas.microsoft.com/office/drawing/2014/main" id="{DEC80472-E351-683D-918B-555447875504}"/>
              </a:ext>
            </a:extLst>
          </p:cNvPr>
          <p:cNvSpPr>
            <a:spLocks noGrp="1"/>
          </p:cNvSpPr>
          <p:nvPr>
            <p:ph type="body" sz="quarter" idx="12"/>
          </p:nvPr>
        </p:nvSpPr>
        <p:spPr/>
        <p:txBody>
          <a:bodyPr/>
          <a:lstStyle/>
          <a:p>
            <a:r>
              <a:rPr lang="en-GB" noProof="0" dirty="0"/>
              <a:t>Pass the case study and SWOT back to the original group.</a:t>
            </a:r>
          </a:p>
          <a:p>
            <a:endParaRPr lang="en-GB" noProof="0" dirty="0"/>
          </a:p>
          <a:p>
            <a:r>
              <a:rPr lang="en-GB" noProof="0" dirty="0"/>
              <a:t>Peer review the matrix against the intended content.</a:t>
            </a:r>
          </a:p>
          <a:p>
            <a:endParaRPr lang="en-GB" noProof="0" dirty="0"/>
          </a:p>
          <a:p>
            <a:r>
              <a:rPr lang="en-GB" noProof="0" dirty="0"/>
              <a:t>Annotate the matrix with feedback if there are any errors.</a:t>
            </a:r>
          </a:p>
        </p:txBody>
      </p:sp>
      <p:sp>
        <p:nvSpPr>
          <p:cNvPr id="4" name="Slide Number Placeholder 3">
            <a:extLst>
              <a:ext uri="{FF2B5EF4-FFF2-40B4-BE49-F238E27FC236}">
                <a16:creationId xmlns:a16="http://schemas.microsoft.com/office/drawing/2014/main" id="{085AE4A4-8378-8C5D-E217-C799AD78E21F}"/>
              </a:ext>
            </a:extLst>
          </p:cNvPr>
          <p:cNvSpPr>
            <a:spLocks noGrp="1"/>
          </p:cNvSpPr>
          <p:nvPr>
            <p:ph type="sldNum" sz="quarter" idx="11"/>
          </p:nvPr>
        </p:nvSpPr>
        <p:spPr/>
        <p:txBody>
          <a:bodyPr/>
          <a:lstStyle/>
          <a:p>
            <a:fld id="{DA2C159E-F13C-4A85-9A41-E7669D3E0D70}" type="slidenum">
              <a:rPr lang="en-GB" noProof="0" smtClean="0"/>
              <a:pPr/>
              <a:t>51</a:t>
            </a:fld>
            <a:endParaRPr lang="en-GB" noProof="0" dirty="0"/>
          </a:p>
        </p:txBody>
      </p:sp>
      <p:sp>
        <p:nvSpPr>
          <p:cNvPr id="5" name="Footer Placeholder 4">
            <a:extLst>
              <a:ext uri="{FF2B5EF4-FFF2-40B4-BE49-F238E27FC236}">
                <a16:creationId xmlns:a16="http://schemas.microsoft.com/office/drawing/2014/main" id="{BF6A8CDF-2D1C-6919-AEBF-0F326B4BB7C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82582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F96F-233A-C870-9443-0D38B565C4BE}"/>
              </a:ext>
            </a:extLst>
          </p:cNvPr>
          <p:cNvSpPr>
            <a:spLocks noGrp="1"/>
          </p:cNvSpPr>
          <p:nvPr>
            <p:ph type="title"/>
          </p:nvPr>
        </p:nvSpPr>
        <p:spPr/>
        <p:txBody>
          <a:bodyPr/>
          <a:lstStyle/>
          <a:p>
            <a:r>
              <a:rPr lang="en-GB" noProof="0" dirty="0"/>
              <a:t>Feedback</a:t>
            </a:r>
          </a:p>
        </p:txBody>
      </p:sp>
      <p:sp>
        <p:nvSpPr>
          <p:cNvPr id="3" name="Text Placeholder 2">
            <a:extLst>
              <a:ext uri="{FF2B5EF4-FFF2-40B4-BE49-F238E27FC236}">
                <a16:creationId xmlns:a16="http://schemas.microsoft.com/office/drawing/2014/main" id="{73ECE2CC-0FB2-4141-50C6-6D723B40EDD1}"/>
              </a:ext>
            </a:extLst>
          </p:cNvPr>
          <p:cNvSpPr>
            <a:spLocks noGrp="1"/>
          </p:cNvSpPr>
          <p:nvPr>
            <p:ph type="body" sz="quarter" idx="12"/>
          </p:nvPr>
        </p:nvSpPr>
        <p:spPr/>
        <p:txBody>
          <a:bodyPr/>
          <a:lstStyle/>
          <a:p>
            <a:r>
              <a:rPr lang="en-GB" noProof="0" dirty="0"/>
              <a:t>Give one key issue identified when completing the tasks.</a:t>
            </a:r>
          </a:p>
        </p:txBody>
      </p:sp>
      <p:sp>
        <p:nvSpPr>
          <p:cNvPr id="4" name="Slide Number Placeholder 3">
            <a:extLst>
              <a:ext uri="{FF2B5EF4-FFF2-40B4-BE49-F238E27FC236}">
                <a16:creationId xmlns:a16="http://schemas.microsoft.com/office/drawing/2014/main" id="{51A8B883-A0EA-09A8-5406-AD27E9ACCD37}"/>
              </a:ext>
            </a:extLst>
          </p:cNvPr>
          <p:cNvSpPr>
            <a:spLocks noGrp="1"/>
          </p:cNvSpPr>
          <p:nvPr>
            <p:ph type="sldNum" sz="quarter" idx="11"/>
          </p:nvPr>
        </p:nvSpPr>
        <p:spPr/>
        <p:txBody>
          <a:bodyPr/>
          <a:lstStyle/>
          <a:p>
            <a:fld id="{DA2C159E-F13C-4A85-9A41-E7669D3E0D70}" type="slidenum">
              <a:rPr lang="en-GB" noProof="0" smtClean="0"/>
              <a:pPr/>
              <a:t>52</a:t>
            </a:fld>
            <a:endParaRPr lang="en-GB" noProof="0" dirty="0"/>
          </a:p>
        </p:txBody>
      </p:sp>
      <p:sp>
        <p:nvSpPr>
          <p:cNvPr id="5" name="Footer Placeholder 4">
            <a:extLst>
              <a:ext uri="{FF2B5EF4-FFF2-40B4-BE49-F238E27FC236}">
                <a16:creationId xmlns:a16="http://schemas.microsoft.com/office/drawing/2014/main" id="{59ECA9D6-BB48-07B9-B04A-6856AFD7B89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88208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4032-8FB2-EB91-A832-12C660DDCD2C}"/>
              </a:ext>
            </a:extLst>
          </p:cNvPr>
          <p:cNvSpPr>
            <a:spLocks noGrp="1"/>
          </p:cNvSpPr>
          <p:nvPr>
            <p:ph type="title"/>
          </p:nvPr>
        </p:nvSpPr>
        <p:spPr/>
        <p:txBody>
          <a:bodyPr/>
          <a:lstStyle/>
          <a:p>
            <a:r>
              <a:rPr lang="en-GB" noProof="0" dirty="0"/>
              <a:t>Different types of growth </a:t>
            </a:r>
          </a:p>
        </p:txBody>
      </p:sp>
      <p:sp>
        <p:nvSpPr>
          <p:cNvPr id="3" name="Text Placeholder 2">
            <a:extLst>
              <a:ext uri="{FF2B5EF4-FFF2-40B4-BE49-F238E27FC236}">
                <a16:creationId xmlns:a16="http://schemas.microsoft.com/office/drawing/2014/main" id="{3F42229F-3B93-5391-C164-C4F78E877D7C}"/>
              </a:ext>
            </a:extLst>
          </p:cNvPr>
          <p:cNvSpPr>
            <a:spLocks noGrp="1"/>
          </p:cNvSpPr>
          <p:nvPr>
            <p:ph type="body" sz="quarter" idx="12"/>
          </p:nvPr>
        </p:nvSpPr>
        <p:spPr/>
        <p:txBody>
          <a:bodyPr/>
          <a:lstStyle/>
          <a:p>
            <a:r>
              <a:rPr lang="en-GB" noProof="0" dirty="0"/>
              <a:t>Inorganic</a:t>
            </a:r>
          </a:p>
          <a:p>
            <a:pPr marL="342900" indent="-342900">
              <a:buFont typeface="Arial" panose="020B0604020202020204" pitchFamily="34" charset="0"/>
              <a:buChar char="•"/>
            </a:pPr>
            <a:r>
              <a:rPr lang="en-GB" noProof="0" dirty="0"/>
              <a:t>Mergers, acquisitions, strategic alliances, joint ventures, franchising.</a:t>
            </a:r>
          </a:p>
          <a:p>
            <a:endParaRPr lang="en-GB" noProof="0" dirty="0"/>
          </a:p>
          <a:p>
            <a:r>
              <a:rPr lang="en-GB" noProof="0" dirty="0"/>
              <a:t>Organic</a:t>
            </a:r>
          </a:p>
          <a:p>
            <a:pPr marL="342900" indent="-342900">
              <a:buFont typeface="Arial" panose="020B0604020202020204" pitchFamily="34" charset="0"/>
              <a:buChar char="•"/>
            </a:pPr>
            <a:r>
              <a:rPr lang="en-GB" noProof="0" dirty="0"/>
              <a:t>Market penetration, product development, market development, diversification, and increasing operational efficiency.</a:t>
            </a:r>
          </a:p>
          <a:p>
            <a:endParaRPr lang="en-GB" noProof="0" dirty="0"/>
          </a:p>
          <a:p>
            <a:r>
              <a:rPr lang="en-GB" noProof="0" dirty="0"/>
              <a:t>.</a:t>
            </a:r>
          </a:p>
        </p:txBody>
      </p:sp>
      <p:sp>
        <p:nvSpPr>
          <p:cNvPr id="4" name="Slide Number Placeholder 3">
            <a:extLst>
              <a:ext uri="{FF2B5EF4-FFF2-40B4-BE49-F238E27FC236}">
                <a16:creationId xmlns:a16="http://schemas.microsoft.com/office/drawing/2014/main" id="{4DF3BF03-C147-6D6F-E1F3-D2DAC4A6E50A}"/>
              </a:ext>
            </a:extLst>
          </p:cNvPr>
          <p:cNvSpPr>
            <a:spLocks noGrp="1"/>
          </p:cNvSpPr>
          <p:nvPr>
            <p:ph type="sldNum" sz="quarter" idx="11"/>
          </p:nvPr>
        </p:nvSpPr>
        <p:spPr/>
        <p:txBody>
          <a:bodyPr/>
          <a:lstStyle/>
          <a:p>
            <a:fld id="{DA2C159E-F13C-4A85-9A41-E7669D3E0D70}" type="slidenum">
              <a:rPr lang="en-GB" noProof="0" smtClean="0"/>
              <a:pPr/>
              <a:t>53</a:t>
            </a:fld>
            <a:endParaRPr lang="en-GB" noProof="0" dirty="0"/>
          </a:p>
        </p:txBody>
      </p:sp>
      <p:sp>
        <p:nvSpPr>
          <p:cNvPr id="5" name="Footer Placeholder 4">
            <a:extLst>
              <a:ext uri="{FF2B5EF4-FFF2-40B4-BE49-F238E27FC236}">
                <a16:creationId xmlns:a16="http://schemas.microsoft.com/office/drawing/2014/main" id="{C11FD946-2883-8FA8-A3FB-7944B072620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1635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E41B-F23D-43E1-F5EF-86A20C73E6F5}"/>
              </a:ext>
            </a:extLst>
          </p:cNvPr>
          <p:cNvSpPr>
            <a:spLocks noGrp="1"/>
          </p:cNvSpPr>
          <p:nvPr>
            <p:ph type="title"/>
          </p:nvPr>
        </p:nvSpPr>
        <p:spPr/>
        <p:txBody>
          <a:bodyPr/>
          <a:lstStyle/>
          <a:p>
            <a:r>
              <a:rPr lang="en-GB" noProof="0" dirty="0"/>
              <a:t>Suggest growth strategies</a:t>
            </a:r>
          </a:p>
        </p:txBody>
      </p:sp>
      <p:sp>
        <p:nvSpPr>
          <p:cNvPr id="3" name="Text Placeholder 2">
            <a:extLst>
              <a:ext uri="{FF2B5EF4-FFF2-40B4-BE49-F238E27FC236}">
                <a16:creationId xmlns:a16="http://schemas.microsoft.com/office/drawing/2014/main" id="{0A172945-6D8B-E004-201E-8A92DD2F70CB}"/>
              </a:ext>
            </a:extLst>
          </p:cNvPr>
          <p:cNvSpPr>
            <a:spLocks noGrp="1"/>
          </p:cNvSpPr>
          <p:nvPr>
            <p:ph type="body" sz="quarter" idx="12"/>
          </p:nvPr>
        </p:nvSpPr>
        <p:spPr/>
        <p:txBody>
          <a:bodyPr/>
          <a:lstStyle/>
          <a:p>
            <a:r>
              <a:rPr lang="en-GB" noProof="0" dirty="0"/>
              <a:t>Refer to the Case study – Middlesbrough Football Club. </a:t>
            </a:r>
          </a:p>
          <a:p>
            <a:endParaRPr lang="en-GB" noProof="0" dirty="0"/>
          </a:p>
          <a:p>
            <a:r>
              <a:rPr lang="en-GB" noProof="0" dirty="0"/>
              <a:t>Identify the types(s) of growth that are appropriate to the organisation.</a:t>
            </a:r>
          </a:p>
          <a:p>
            <a:endParaRPr lang="en-GB" noProof="0" dirty="0"/>
          </a:p>
          <a:p>
            <a:r>
              <a:rPr lang="en-GB" noProof="0" dirty="0"/>
              <a:t>Suggest inorganic and/or organic growth strategies that could be applied based on the SWOT analysis completed. </a:t>
            </a:r>
          </a:p>
        </p:txBody>
      </p:sp>
      <p:sp>
        <p:nvSpPr>
          <p:cNvPr id="4" name="Slide Number Placeholder 3">
            <a:extLst>
              <a:ext uri="{FF2B5EF4-FFF2-40B4-BE49-F238E27FC236}">
                <a16:creationId xmlns:a16="http://schemas.microsoft.com/office/drawing/2014/main" id="{E9C3B380-C62A-4011-FE85-22C988E92F64}"/>
              </a:ext>
            </a:extLst>
          </p:cNvPr>
          <p:cNvSpPr>
            <a:spLocks noGrp="1"/>
          </p:cNvSpPr>
          <p:nvPr>
            <p:ph type="sldNum" sz="quarter" idx="11"/>
          </p:nvPr>
        </p:nvSpPr>
        <p:spPr/>
        <p:txBody>
          <a:bodyPr/>
          <a:lstStyle/>
          <a:p>
            <a:fld id="{DA2C159E-F13C-4A85-9A41-E7669D3E0D70}" type="slidenum">
              <a:rPr lang="en-GB" noProof="0" smtClean="0"/>
              <a:pPr/>
              <a:t>54</a:t>
            </a:fld>
            <a:endParaRPr lang="en-GB" noProof="0" dirty="0"/>
          </a:p>
        </p:txBody>
      </p:sp>
      <p:sp>
        <p:nvSpPr>
          <p:cNvPr id="5" name="Footer Placeholder 4">
            <a:extLst>
              <a:ext uri="{FF2B5EF4-FFF2-40B4-BE49-F238E27FC236}">
                <a16:creationId xmlns:a16="http://schemas.microsoft.com/office/drawing/2014/main" id="{9AEE311C-AEFF-381A-483B-EACC5B0B87E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00277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DD23-96AD-1367-290F-49EC036AF505}"/>
              </a:ext>
            </a:extLst>
          </p:cNvPr>
          <p:cNvSpPr>
            <a:spLocks noGrp="1"/>
          </p:cNvSpPr>
          <p:nvPr>
            <p:ph type="title"/>
          </p:nvPr>
        </p:nvSpPr>
        <p:spPr/>
        <p:txBody>
          <a:bodyPr/>
          <a:lstStyle/>
          <a:p>
            <a:r>
              <a:rPr lang="en-GB" noProof="0" dirty="0"/>
              <a:t>Synthesis</a:t>
            </a:r>
          </a:p>
        </p:txBody>
      </p:sp>
      <p:sp>
        <p:nvSpPr>
          <p:cNvPr id="3" name="Text Placeholder 2">
            <a:extLst>
              <a:ext uri="{FF2B5EF4-FFF2-40B4-BE49-F238E27FC236}">
                <a16:creationId xmlns:a16="http://schemas.microsoft.com/office/drawing/2014/main" id="{298F06DA-4BED-5359-9DC0-5B10ECAF6D03}"/>
              </a:ext>
            </a:extLst>
          </p:cNvPr>
          <p:cNvSpPr>
            <a:spLocks noGrp="1"/>
          </p:cNvSpPr>
          <p:nvPr>
            <p:ph type="body" sz="quarter" idx="12"/>
          </p:nvPr>
        </p:nvSpPr>
        <p:spPr/>
        <p:txBody>
          <a:bodyPr/>
          <a:lstStyle/>
          <a:p>
            <a:r>
              <a:rPr lang="en-GB" noProof="0" dirty="0"/>
              <a:t>Synthesis is the act of combining different ideas or things to make a whole that is new and different from the items considered separately.</a:t>
            </a:r>
          </a:p>
          <a:p>
            <a:endParaRPr lang="en-GB" noProof="0" dirty="0"/>
          </a:p>
          <a:p>
            <a:r>
              <a:rPr lang="en-GB" sz="1600" noProof="0" dirty="0"/>
              <a:t>(Cambridge Dictionary. (2025). </a:t>
            </a:r>
            <a:r>
              <a:rPr lang="en-GB" sz="1600" i="1" noProof="0" dirty="0"/>
              <a:t>Synthesis</a:t>
            </a:r>
            <a:r>
              <a:rPr lang="en-GB" sz="1600" noProof="0" dirty="0"/>
              <a:t>. [Online]. Cambridge Dictionary. Last Updated: 2025. Available at: https://dictionary.cambridge.org/dictionary/english/synthesis [Accessed 8 December 2025])</a:t>
            </a:r>
          </a:p>
        </p:txBody>
      </p:sp>
      <p:sp>
        <p:nvSpPr>
          <p:cNvPr id="4" name="Slide Number Placeholder 3">
            <a:extLst>
              <a:ext uri="{FF2B5EF4-FFF2-40B4-BE49-F238E27FC236}">
                <a16:creationId xmlns:a16="http://schemas.microsoft.com/office/drawing/2014/main" id="{2B4FB1D6-9B71-1B80-3A15-52C35363064A}"/>
              </a:ext>
            </a:extLst>
          </p:cNvPr>
          <p:cNvSpPr>
            <a:spLocks noGrp="1"/>
          </p:cNvSpPr>
          <p:nvPr>
            <p:ph type="sldNum" sz="quarter" idx="11"/>
          </p:nvPr>
        </p:nvSpPr>
        <p:spPr/>
        <p:txBody>
          <a:bodyPr/>
          <a:lstStyle/>
          <a:p>
            <a:fld id="{DA2C159E-F13C-4A85-9A41-E7669D3E0D70}" type="slidenum">
              <a:rPr lang="en-GB" noProof="0" smtClean="0"/>
              <a:pPr/>
              <a:t>55</a:t>
            </a:fld>
            <a:endParaRPr lang="en-GB" noProof="0" dirty="0"/>
          </a:p>
        </p:txBody>
      </p:sp>
      <p:sp>
        <p:nvSpPr>
          <p:cNvPr id="5" name="Footer Placeholder 4">
            <a:extLst>
              <a:ext uri="{FF2B5EF4-FFF2-40B4-BE49-F238E27FC236}">
                <a16:creationId xmlns:a16="http://schemas.microsoft.com/office/drawing/2014/main" id="{24DC940A-6F18-81FD-AED3-6C2CC30633E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017676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4285-4044-3CB8-5485-3A08CFBF57C9}"/>
              </a:ext>
            </a:extLst>
          </p:cNvPr>
          <p:cNvSpPr>
            <a:spLocks noGrp="1"/>
          </p:cNvSpPr>
          <p:nvPr>
            <p:ph type="title"/>
          </p:nvPr>
        </p:nvSpPr>
        <p:spPr/>
        <p:txBody>
          <a:bodyPr/>
          <a:lstStyle/>
          <a:p>
            <a:r>
              <a:rPr lang="en-GB" noProof="0" dirty="0"/>
              <a:t>Plenary-lesson 2</a:t>
            </a:r>
          </a:p>
        </p:txBody>
      </p:sp>
      <p:sp>
        <p:nvSpPr>
          <p:cNvPr id="3" name="Text Placeholder 2">
            <a:extLst>
              <a:ext uri="{FF2B5EF4-FFF2-40B4-BE49-F238E27FC236}">
                <a16:creationId xmlns:a16="http://schemas.microsoft.com/office/drawing/2014/main" id="{0987CCE7-2233-7766-093C-EBA3878EB5A4}"/>
              </a:ext>
            </a:extLst>
          </p:cNvPr>
          <p:cNvSpPr>
            <a:spLocks noGrp="1"/>
          </p:cNvSpPr>
          <p:nvPr>
            <p:ph type="body" sz="quarter" idx="12"/>
          </p:nvPr>
        </p:nvSpPr>
        <p:spPr/>
        <p:txBody>
          <a:bodyPr/>
          <a:lstStyle/>
          <a:p>
            <a:r>
              <a:rPr lang="en-GB" noProof="0" dirty="0"/>
              <a:t>Individually, write an answer to the following question:</a:t>
            </a:r>
          </a:p>
          <a:p>
            <a:endParaRPr lang="en-GB" noProof="0" dirty="0"/>
          </a:p>
          <a:p>
            <a:r>
              <a:rPr lang="en-GB" noProof="0" dirty="0"/>
              <a:t>How does SWOT analysis support growth planning?</a:t>
            </a:r>
          </a:p>
          <a:p>
            <a:endParaRPr lang="en-GB" noProof="0" dirty="0"/>
          </a:p>
          <a:p>
            <a:r>
              <a:rPr lang="en-GB" noProof="0" dirty="0"/>
              <a:t>Develop your answer by working with others.</a:t>
            </a:r>
          </a:p>
          <a:p>
            <a:endParaRPr lang="en-GB" noProof="0" dirty="0"/>
          </a:p>
        </p:txBody>
      </p:sp>
      <p:sp>
        <p:nvSpPr>
          <p:cNvPr id="4" name="Slide Number Placeholder 3">
            <a:extLst>
              <a:ext uri="{FF2B5EF4-FFF2-40B4-BE49-F238E27FC236}">
                <a16:creationId xmlns:a16="http://schemas.microsoft.com/office/drawing/2014/main" id="{856DA21F-F179-CFA9-C1A7-BDFD302C01A6}"/>
              </a:ext>
            </a:extLst>
          </p:cNvPr>
          <p:cNvSpPr>
            <a:spLocks noGrp="1"/>
          </p:cNvSpPr>
          <p:nvPr>
            <p:ph type="sldNum" sz="quarter" idx="11"/>
          </p:nvPr>
        </p:nvSpPr>
        <p:spPr/>
        <p:txBody>
          <a:bodyPr/>
          <a:lstStyle/>
          <a:p>
            <a:fld id="{DA2C159E-F13C-4A85-9A41-E7669D3E0D70}" type="slidenum">
              <a:rPr lang="en-GB" noProof="0" smtClean="0"/>
              <a:pPr/>
              <a:t>56</a:t>
            </a:fld>
            <a:endParaRPr lang="en-GB" noProof="0" dirty="0"/>
          </a:p>
        </p:txBody>
      </p:sp>
      <p:sp>
        <p:nvSpPr>
          <p:cNvPr id="5" name="Footer Placeholder 4">
            <a:extLst>
              <a:ext uri="{FF2B5EF4-FFF2-40B4-BE49-F238E27FC236}">
                <a16:creationId xmlns:a16="http://schemas.microsoft.com/office/drawing/2014/main" id="{555588F8-836E-3E5E-F9B1-1CDEB74FE39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38195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7724-59FB-88F6-28D2-BD80C1C470E0}"/>
              </a:ext>
            </a:extLst>
          </p:cNvPr>
          <p:cNvSpPr>
            <a:spLocks noGrp="1"/>
          </p:cNvSpPr>
          <p:nvPr>
            <p:ph type="title"/>
          </p:nvPr>
        </p:nvSpPr>
        <p:spPr/>
        <p:txBody>
          <a:bodyPr/>
          <a:lstStyle/>
          <a:p>
            <a:r>
              <a:rPr lang="en-GB" noProof="0" dirty="0"/>
              <a:t>Homework-lesson 2</a:t>
            </a:r>
          </a:p>
        </p:txBody>
      </p:sp>
      <p:sp>
        <p:nvSpPr>
          <p:cNvPr id="3" name="Text Placeholder 2">
            <a:extLst>
              <a:ext uri="{FF2B5EF4-FFF2-40B4-BE49-F238E27FC236}">
                <a16:creationId xmlns:a16="http://schemas.microsoft.com/office/drawing/2014/main" id="{36F5D15D-BEAC-0523-47CE-57748F06D8A7}"/>
              </a:ext>
            </a:extLst>
          </p:cNvPr>
          <p:cNvSpPr>
            <a:spLocks noGrp="1"/>
          </p:cNvSpPr>
          <p:nvPr>
            <p:ph type="body" sz="quarter" idx="12"/>
          </p:nvPr>
        </p:nvSpPr>
        <p:spPr/>
        <p:txBody>
          <a:bodyPr/>
          <a:lstStyle/>
          <a:p>
            <a:r>
              <a:rPr lang="en-GB" noProof="0" dirty="0"/>
              <a:t>Focus on the specific part of PESTLE you have been given.</a:t>
            </a:r>
          </a:p>
          <a:p>
            <a:endParaRPr lang="en-GB" noProof="0" dirty="0"/>
          </a:p>
          <a:p>
            <a:r>
              <a:rPr lang="en-GB" noProof="0" dirty="0"/>
              <a:t>Research specific examples of factors a business needs to consider for your particular part of PESTLE. </a:t>
            </a:r>
          </a:p>
        </p:txBody>
      </p:sp>
      <p:sp>
        <p:nvSpPr>
          <p:cNvPr id="4" name="Slide Number Placeholder 3">
            <a:extLst>
              <a:ext uri="{FF2B5EF4-FFF2-40B4-BE49-F238E27FC236}">
                <a16:creationId xmlns:a16="http://schemas.microsoft.com/office/drawing/2014/main" id="{AD272358-05EE-45EA-6D40-B65E94E5010B}"/>
              </a:ext>
            </a:extLst>
          </p:cNvPr>
          <p:cNvSpPr>
            <a:spLocks noGrp="1"/>
          </p:cNvSpPr>
          <p:nvPr>
            <p:ph type="sldNum" sz="quarter" idx="11"/>
          </p:nvPr>
        </p:nvSpPr>
        <p:spPr/>
        <p:txBody>
          <a:bodyPr/>
          <a:lstStyle/>
          <a:p>
            <a:fld id="{DA2C159E-F13C-4A85-9A41-E7669D3E0D70}" type="slidenum">
              <a:rPr lang="en-GB" noProof="0" smtClean="0"/>
              <a:pPr/>
              <a:t>57</a:t>
            </a:fld>
            <a:endParaRPr lang="en-GB" noProof="0" dirty="0"/>
          </a:p>
        </p:txBody>
      </p:sp>
      <p:sp>
        <p:nvSpPr>
          <p:cNvPr id="5" name="Footer Placeholder 4">
            <a:extLst>
              <a:ext uri="{FF2B5EF4-FFF2-40B4-BE49-F238E27FC236}">
                <a16:creationId xmlns:a16="http://schemas.microsoft.com/office/drawing/2014/main" id="{491E532F-A02C-8243-1F68-0B99038323F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79090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External analysis - PESTLE </a:t>
            </a:r>
          </a:p>
        </p:txBody>
      </p:sp>
    </p:spTree>
    <p:extLst>
      <p:ext uri="{BB962C8B-B14F-4D97-AF65-F5344CB8AC3E}">
        <p14:creationId xmlns:p14="http://schemas.microsoft.com/office/powerpoint/2010/main" val="3665392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ACB4-1942-0CAA-18C5-D790C67D34C8}"/>
              </a:ext>
            </a:extLst>
          </p:cNvPr>
          <p:cNvSpPr>
            <a:spLocks noGrp="1"/>
          </p:cNvSpPr>
          <p:nvPr>
            <p:ph type="title"/>
          </p:nvPr>
        </p:nvSpPr>
        <p:spPr/>
        <p:txBody>
          <a:bodyPr/>
          <a:lstStyle/>
          <a:p>
            <a:r>
              <a:rPr lang="en-GB" noProof="0" dirty="0"/>
              <a:t>Lesson 3 aim</a:t>
            </a:r>
          </a:p>
        </p:txBody>
      </p:sp>
      <p:sp>
        <p:nvSpPr>
          <p:cNvPr id="3" name="Text Placeholder 2">
            <a:extLst>
              <a:ext uri="{FF2B5EF4-FFF2-40B4-BE49-F238E27FC236}">
                <a16:creationId xmlns:a16="http://schemas.microsoft.com/office/drawing/2014/main" id="{12E4C7BC-3F03-2516-142C-B46A67413CC5}"/>
              </a:ext>
            </a:extLst>
          </p:cNvPr>
          <p:cNvSpPr>
            <a:spLocks noGrp="1"/>
          </p:cNvSpPr>
          <p:nvPr>
            <p:ph type="body" sz="quarter" idx="12"/>
          </p:nvPr>
        </p:nvSpPr>
        <p:spPr/>
        <p:txBody>
          <a:bodyPr/>
          <a:lstStyle/>
          <a:p>
            <a:r>
              <a:rPr lang="en-GB" noProof="0" dirty="0"/>
              <a:t>To analyse external factors affecting business growth using the PESTLE framework.</a:t>
            </a:r>
          </a:p>
        </p:txBody>
      </p:sp>
      <p:sp>
        <p:nvSpPr>
          <p:cNvPr id="4" name="Slide Number Placeholder 3">
            <a:extLst>
              <a:ext uri="{FF2B5EF4-FFF2-40B4-BE49-F238E27FC236}">
                <a16:creationId xmlns:a16="http://schemas.microsoft.com/office/drawing/2014/main" id="{5918E4B6-F53C-5608-B38F-2EE491B7819C}"/>
              </a:ext>
            </a:extLst>
          </p:cNvPr>
          <p:cNvSpPr>
            <a:spLocks noGrp="1"/>
          </p:cNvSpPr>
          <p:nvPr>
            <p:ph type="sldNum" sz="quarter" idx="11"/>
          </p:nvPr>
        </p:nvSpPr>
        <p:spPr/>
        <p:txBody>
          <a:bodyPr/>
          <a:lstStyle/>
          <a:p>
            <a:fld id="{DA2C159E-F13C-4A85-9A41-E7669D3E0D70}" type="slidenum">
              <a:rPr lang="en-GB" noProof="0" smtClean="0"/>
              <a:pPr/>
              <a:t>59</a:t>
            </a:fld>
            <a:endParaRPr lang="en-GB" noProof="0" dirty="0"/>
          </a:p>
        </p:txBody>
      </p:sp>
      <p:sp>
        <p:nvSpPr>
          <p:cNvPr id="5" name="Footer Placeholder 4">
            <a:extLst>
              <a:ext uri="{FF2B5EF4-FFF2-40B4-BE49-F238E27FC236}">
                <a16:creationId xmlns:a16="http://schemas.microsoft.com/office/drawing/2014/main" id="{1B6AE5E5-592E-D16D-B9D7-5EEB176B06A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7704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D1BD-8857-0251-8C86-7D7E6DFB5076}"/>
              </a:ext>
            </a:extLst>
          </p:cNvPr>
          <p:cNvSpPr>
            <a:spLocks noGrp="1"/>
          </p:cNvSpPr>
          <p:nvPr>
            <p:ph type="title"/>
          </p:nvPr>
        </p:nvSpPr>
        <p:spPr/>
        <p:txBody>
          <a:bodyPr/>
          <a:lstStyle/>
          <a:p>
            <a:r>
              <a:rPr lang="en-GB" noProof="0" dirty="0"/>
              <a:t>Organic growth</a:t>
            </a:r>
          </a:p>
        </p:txBody>
      </p:sp>
      <p:sp>
        <p:nvSpPr>
          <p:cNvPr id="3" name="Text Placeholder 2">
            <a:extLst>
              <a:ext uri="{FF2B5EF4-FFF2-40B4-BE49-F238E27FC236}">
                <a16:creationId xmlns:a16="http://schemas.microsoft.com/office/drawing/2014/main" id="{F9202108-37DC-B3A6-AAA8-C372B18DCABC}"/>
              </a:ext>
            </a:extLst>
          </p:cNvPr>
          <p:cNvSpPr>
            <a:spLocks noGrp="1"/>
          </p:cNvSpPr>
          <p:nvPr>
            <p:ph type="body" sz="quarter" idx="12"/>
          </p:nvPr>
        </p:nvSpPr>
        <p:spPr>
          <a:xfrm>
            <a:off x="234000" y="1001390"/>
            <a:ext cx="7667625" cy="3601574"/>
          </a:xfrm>
        </p:spPr>
        <p:txBody>
          <a:bodyPr/>
          <a:lstStyle/>
          <a:p>
            <a:r>
              <a:rPr lang="en-GB" noProof="0" dirty="0"/>
              <a:t>Organic (or internal) growth involves expansion from within a business, for example, by expanding the product range, or the number of business units and locations.</a:t>
            </a:r>
          </a:p>
          <a:p>
            <a:endParaRPr lang="en-GB" noProof="0" dirty="0"/>
          </a:p>
          <a:p>
            <a:r>
              <a:rPr lang="en-GB" noProof="0" dirty="0"/>
              <a:t>Organic growth builds on the business’s own capabilities and resources. For most businesses, this is the only expansion method used. </a:t>
            </a:r>
          </a:p>
          <a:p>
            <a:endParaRPr lang="en-GB" sz="1200" noProof="0" dirty="0"/>
          </a:p>
          <a:p>
            <a:r>
              <a:rPr lang="en-GB" sz="1200" noProof="0" dirty="0"/>
              <a:t>(Tutor2U. (2023). </a:t>
            </a:r>
            <a:r>
              <a:rPr lang="en-GB" sz="1200" i="1" noProof="0" dirty="0"/>
              <a:t>Organic (Internal) Growth</a:t>
            </a:r>
            <a:r>
              <a:rPr lang="en-GB" sz="1200" noProof="0" dirty="0"/>
              <a:t>. [Online]. Tutor2U. Available at: https://www.tutor2u.net/business/reference/organic-internal-growth?srsltid=AfmBOoo1_wgAYWrAvNqsMlN32 [Accessed 8 December 2025].)</a:t>
            </a:r>
            <a:endParaRPr lang="en-GB" noProof="0" dirty="0"/>
          </a:p>
        </p:txBody>
      </p:sp>
      <p:sp>
        <p:nvSpPr>
          <p:cNvPr id="4" name="Slide Number Placeholder 3">
            <a:extLst>
              <a:ext uri="{FF2B5EF4-FFF2-40B4-BE49-F238E27FC236}">
                <a16:creationId xmlns:a16="http://schemas.microsoft.com/office/drawing/2014/main" id="{3C10A9C6-4644-CFED-EA4F-A46213CDD0F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6</a:t>
            </a:fld>
            <a:endParaRPr lang="en-GB" noProof="0" dirty="0"/>
          </a:p>
        </p:txBody>
      </p:sp>
      <p:sp>
        <p:nvSpPr>
          <p:cNvPr id="5" name="Footer Placeholder 4">
            <a:extLst>
              <a:ext uri="{FF2B5EF4-FFF2-40B4-BE49-F238E27FC236}">
                <a16:creationId xmlns:a16="http://schemas.microsoft.com/office/drawing/2014/main" id="{FE8D20E1-A5E3-25EE-F330-182703653C5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03694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55E2-FBEC-8533-EFB9-158C54FE9A7D}"/>
              </a:ext>
            </a:extLst>
          </p:cNvPr>
          <p:cNvSpPr>
            <a:spLocks noGrp="1"/>
          </p:cNvSpPr>
          <p:nvPr>
            <p:ph type="title"/>
          </p:nvPr>
        </p:nvSpPr>
        <p:spPr/>
        <p:txBody>
          <a:bodyPr/>
          <a:lstStyle/>
          <a:p>
            <a:r>
              <a:rPr lang="en-GB" noProof="0" dirty="0"/>
              <a:t>PESTLE homework</a:t>
            </a:r>
          </a:p>
        </p:txBody>
      </p:sp>
      <p:sp>
        <p:nvSpPr>
          <p:cNvPr id="3" name="Text Placeholder 2">
            <a:extLst>
              <a:ext uri="{FF2B5EF4-FFF2-40B4-BE49-F238E27FC236}">
                <a16:creationId xmlns:a16="http://schemas.microsoft.com/office/drawing/2014/main" id="{A5F497AA-E549-6379-3E80-ED3F73D7D3A1}"/>
              </a:ext>
            </a:extLst>
          </p:cNvPr>
          <p:cNvSpPr>
            <a:spLocks noGrp="1"/>
          </p:cNvSpPr>
          <p:nvPr>
            <p:ph type="body" sz="quarter" idx="12"/>
          </p:nvPr>
        </p:nvSpPr>
        <p:spPr/>
        <p:txBody>
          <a:bodyPr/>
          <a:lstStyle/>
          <a:p>
            <a:r>
              <a:rPr lang="en-GB" noProof="0" dirty="0"/>
              <a:t>Work in groups.</a:t>
            </a:r>
          </a:p>
          <a:p>
            <a:endParaRPr lang="en-GB" noProof="0" dirty="0"/>
          </a:p>
          <a:p>
            <a:r>
              <a:rPr lang="en-GB" noProof="0" dirty="0"/>
              <a:t>Share the results of your homework research.</a:t>
            </a:r>
          </a:p>
          <a:p>
            <a:endParaRPr lang="en-GB" noProof="0" dirty="0"/>
          </a:p>
          <a:p>
            <a:r>
              <a:rPr lang="en-GB" noProof="0" dirty="0"/>
              <a:t>Complete the PESTLE template.</a:t>
            </a:r>
          </a:p>
          <a:p>
            <a:endParaRPr lang="en-GB" noProof="0" dirty="0"/>
          </a:p>
          <a:p>
            <a:r>
              <a:rPr lang="en-GB" noProof="0" dirty="0"/>
              <a:t>Pass to another group. Using a different coloured pen, add to the PESTLE template you have been passed.  </a:t>
            </a:r>
          </a:p>
          <a:p>
            <a:endParaRPr lang="en-GB" noProof="0" dirty="0"/>
          </a:p>
          <a:p>
            <a:r>
              <a:rPr lang="en-GB" noProof="0" dirty="0"/>
              <a:t>Pass to another group and repeat the process.</a:t>
            </a:r>
          </a:p>
        </p:txBody>
      </p:sp>
      <p:sp>
        <p:nvSpPr>
          <p:cNvPr id="4" name="Slide Number Placeholder 3">
            <a:extLst>
              <a:ext uri="{FF2B5EF4-FFF2-40B4-BE49-F238E27FC236}">
                <a16:creationId xmlns:a16="http://schemas.microsoft.com/office/drawing/2014/main" id="{E4704D85-40D4-779E-4EB8-D547605339C5}"/>
              </a:ext>
            </a:extLst>
          </p:cNvPr>
          <p:cNvSpPr>
            <a:spLocks noGrp="1"/>
          </p:cNvSpPr>
          <p:nvPr>
            <p:ph type="sldNum" sz="quarter" idx="11"/>
          </p:nvPr>
        </p:nvSpPr>
        <p:spPr/>
        <p:txBody>
          <a:bodyPr/>
          <a:lstStyle/>
          <a:p>
            <a:fld id="{DA2C159E-F13C-4A85-9A41-E7669D3E0D70}" type="slidenum">
              <a:rPr lang="en-GB" noProof="0" smtClean="0"/>
              <a:pPr/>
              <a:t>60</a:t>
            </a:fld>
            <a:endParaRPr lang="en-GB" noProof="0" dirty="0"/>
          </a:p>
        </p:txBody>
      </p:sp>
      <p:sp>
        <p:nvSpPr>
          <p:cNvPr id="5" name="Footer Placeholder 4">
            <a:extLst>
              <a:ext uri="{FF2B5EF4-FFF2-40B4-BE49-F238E27FC236}">
                <a16:creationId xmlns:a16="http://schemas.microsoft.com/office/drawing/2014/main" id="{A17C1D9F-4715-9F30-34FF-2FBE9A57E1E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59731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9C6-19C9-2355-2856-4415393D7DA2}"/>
              </a:ext>
            </a:extLst>
          </p:cNvPr>
          <p:cNvSpPr>
            <a:spLocks noGrp="1"/>
          </p:cNvSpPr>
          <p:nvPr>
            <p:ph type="title"/>
          </p:nvPr>
        </p:nvSpPr>
        <p:spPr/>
        <p:txBody>
          <a:bodyPr>
            <a:normAutofit/>
          </a:bodyPr>
          <a:lstStyle/>
          <a:p>
            <a:r>
              <a:rPr lang="en-GB" noProof="0" dirty="0"/>
              <a:t>Read the case studies</a:t>
            </a:r>
          </a:p>
        </p:txBody>
      </p:sp>
      <p:sp>
        <p:nvSpPr>
          <p:cNvPr id="3" name="Text Placeholder 2">
            <a:extLst>
              <a:ext uri="{FF2B5EF4-FFF2-40B4-BE49-F238E27FC236}">
                <a16:creationId xmlns:a16="http://schemas.microsoft.com/office/drawing/2014/main" id="{53BC819E-E8D9-9FB0-ABDF-2FFAF26F4C28}"/>
              </a:ext>
            </a:extLst>
          </p:cNvPr>
          <p:cNvSpPr>
            <a:spLocks noGrp="1"/>
          </p:cNvSpPr>
          <p:nvPr>
            <p:ph type="body" sz="quarter" idx="12"/>
          </p:nvPr>
        </p:nvSpPr>
        <p:spPr/>
        <p:txBody>
          <a:bodyPr/>
          <a:lstStyle/>
          <a:p>
            <a:r>
              <a:rPr lang="en-GB" noProof="0" dirty="0"/>
              <a:t>You have two case studies: Fresh Fields Supermarket and Global Bite Foods Ltd.</a:t>
            </a:r>
          </a:p>
          <a:p>
            <a:endParaRPr lang="en-GB" noProof="0" dirty="0"/>
          </a:p>
          <a:p>
            <a:r>
              <a:rPr lang="en-GB" noProof="0" dirty="0"/>
              <a:t>Read through each. Anything not clear?</a:t>
            </a:r>
          </a:p>
          <a:p>
            <a:endParaRPr lang="en-GB" noProof="0" dirty="0"/>
          </a:p>
          <a:p>
            <a:r>
              <a:rPr lang="en-GB" noProof="0" dirty="0"/>
              <a:t>Select the one you want to work on.</a:t>
            </a:r>
          </a:p>
        </p:txBody>
      </p:sp>
      <p:sp>
        <p:nvSpPr>
          <p:cNvPr id="4" name="Slide Number Placeholder 3">
            <a:extLst>
              <a:ext uri="{FF2B5EF4-FFF2-40B4-BE49-F238E27FC236}">
                <a16:creationId xmlns:a16="http://schemas.microsoft.com/office/drawing/2014/main" id="{73632E3B-9AD7-DEDA-B17D-9F4F361AA07C}"/>
              </a:ext>
            </a:extLst>
          </p:cNvPr>
          <p:cNvSpPr>
            <a:spLocks noGrp="1"/>
          </p:cNvSpPr>
          <p:nvPr>
            <p:ph type="sldNum" sz="quarter" idx="11"/>
          </p:nvPr>
        </p:nvSpPr>
        <p:spPr/>
        <p:txBody>
          <a:bodyPr/>
          <a:lstStyle/>
          <a:p>
            <a:fld id="{DA2C159E-F13C-4A85-9A41-E7669D3E0D70}" type="slidenum">
              <a:rPr lang="en-GB" noProof="0" smtClean="0"/>
              <a:pPr/>
              <a:t>61</a:t>
            </a:fld>
            <a:endParaRPr lang="en-GB" noProof="0" dirty="0"/>
          </a:p>
        </p:txBody>
      </p:sp>
      <p:sp>
        <p:nvSpPr>
          <p:cNvPr id="5" name="Footer Placeholder 4">
            <a:extLst>
              <a:ext uri="{FF2B5EF4-FFF2-40B4-BE49-F238E27FC236}">
                <a16:creationId xmlns:a16="http://schemas.microsoft.com/office/drawing/2014/main" id="{35BADAA4-9551-D32D-B8FF-5BD8553F8CE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28298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10CD-6176-3003-28F1-3C0E4CA5E6BB}"/>
              </a:ext>
            </a:extLst>
          </p:cNvPr>
          <p:cNvSpPr>
            <a:spLocks noGrp="1"/>
          </p:cNvSpPr>
          <p:nvPr>
            <p:ph type="title"/>
          </p:nvPr>
        </p:nvSpPr>
        <p:spPr/>
        <p:txBody>
          <a:bodyPr/>
          <a:lstStyle/>
          <a:p>
            <a:r>
              <a:rPr lang="en-GB" noProof="0" dirty="0"/>
              <a:t>Identify the PESTLE factors</a:t>
            </a:r>
          </a:p>
        </p:txBody>
      </p:sp>
      <p:sp>
        <p:nvSpPr>
          <p:cNvPr id="3" name="Text Placeholder 2">
            <a:extLst>
              <a:ext uri="{FF2B5EF4-FFF2-40B4-BE49-F238E27FC236}">
                <a16:creationId xmlns:a16="http://schemas.microsoft.com/office/drawing/2014/main" id="{124319B0-5D29-E204-77D3-C5512FB9067B}"/>
              </a:ext>
            </a:extLst>
          </p:cNvPr>
          <p:cNvSpPr>
            <a:spLocks noGrp="1"/>
          </p:cNvSpPr>
          <p:nvPr>
            <p:ph type="body" sz="quarter" idx="12"/>
          </p:nvPr>
        </p:nvSpPr>
        <p:spPr/>
        <p:txBody>
          <a:bodyPr/>
          <a:lstStyle/>
          <a:p>
            <a:r>
              <a:rPr lang="en-GB" noProof="0" dirty="0"/>
              <a:t>Work in groups.</a:t>
            </a:r>
          </a:p>
          <a:p>
            <a:endParaRPr lang="en-GB" noProof="0" dirty="0"/>
          </a:p>
          <a:p>
            <a:r>
              <a:rPr lang="en-GB" noProof="0" dirty="0"/>
              <a:t>Analyse the case study – refer back to how a case study was analysed and annotated in a previous lesson.</a:t>
            </a:r>
          </a:p>
          <a:p>
            <a:endParaRPr lang="en-GB" noProof="0" dirty="0"/>
          </a:p>
          <a:p>
            <a:r>
              <a:rPr lang="en-GB" noProof="0" dirty="0"/>
              <a:t>Carry out a PESTLE analysis on the organisation in the case study, identifying the PESTLE factors. You can complete a PESTLE template to record your conclusions.</a:t>
            </a:r>
          </a:p>
        </p:txBody>
      </p:sp>
      <p:sp>
        <p:nvSpPr>
          <p:cNvPr id="4" name="Slide Number Placeholder 3">
            <a:extLst>
              <a:ext uri="{FF2B5EF4-FFF2-40B4-BE49-F238E27FC236}">
                <a16:creationId xmlns:a16="http://schemas.microsoft.com/office/drawing/2014/main" id="{C90E33F3-B56C-915D-7C2A-3A21370C25CE}"/>
              </a:ext>
            </a:extLst>
          </p:cNvPr>
          <p:cNvSpPr>
            <a:spLocks noGrp="1"/>
          </p:cNvSpPr>
          <p:nvPr>
            <p:ph type="sldNum" sz="quarter" idx="11"/>
          </p:nvPr>
        </p:nvSpPr>
        <p:spPr/>
        <p:txBody>
          <a:bodyPr/>
          <a:lstStyle/>
          <a:p>
            <a:fld id="{DA2C159E-F13C-4A85-9A41-E7669D3E0D70}" type="slidenum">
              <a:rPr lang="en-GB" noProof="0" smtClean="0"/>
              <a:pPr/>
              <a:t>62</a:t>
            </a:fld>
            <a:endParaRPr lang="en-GB" noProof="0" dirty="0"/>
          </a:p>
        </p:txBody>
      </p:sp>
      <p:sp>
        <p:nvSpPr>
          <p:cNvPr id="5" name="Footer Placeholder 4">
            <a:extLst>
              <a:ext uri="{FF2B5EF4-FFF2-40B4-BE49-F238E27FC236}">
                <a16:creationId xmlns:a16="http://schemas.microsoft.com/office/drawing/2014/main" id="{3E59922F-C6DA-8C11-C87E-97CC71126FA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007893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BFAD5-C4B1-EA22-DE72-C0A214010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DCC8E-14AF-5DD9-4040-18D8365C1312}"/>
              </a:ext>
            </a:extLst>
          </p:cNvPr>
          <p:cNvSpPr>
            <a:spLocks noGrp="1"/>
          </p:cNvSpPr>
          <p:nvPr>
            <p:ph type="title"/>
          </p:nvPr>
        </p:nvSpPr>
        <p:spPr/>
        <p:txBody>
          <a:bodyPr/>
          <a:lstStyle/>
          <a:p>
            <a:r>
              <a:rPr lang="en-GB" noProof="0" dirty="0"/>
              <a:t>What are the PESTLE factors?</a:t>
            </a:r>
          </a:p>
        </p:txBody>
      </p:sp>
      <p:sp>
        <p:nvSpPr>
          <p:cNvPr id="3" name="Text Placeholder 2">
            <a:extLst>
              <a:ext uri="{FF2B5EF4-FFF2-40B4-BE49-F238E27FC236}">
                <a16:creationId xmlns:a16="http://schemas.microsoft.com/office/drawing/2014/main" id="{5CAB4D3E-DB55-8828-4787-9D8553687C7A}"/>
              </a:ext>
            </a:extLst>
          </p:cNvPr>
          <p:cNvSpPr>
            <a:spLocks noGrp="1"/>
          </p:cNvSpPr>
          <p:nvPr>
            <p:ph type="body" sz="quarter" idx="12"/>
          </p:nvPr>
        </p:nvSpPr>
        <p:spPr/>
        <p:txBody>
          <a:bodyPr/>
          <a:lstStyle/>
          <a:p>
            <a:r>
              <a:rPr lang="en-GB" noProof="0" dirty="0"/>
              <a:t>Work in groups.</a:t>
            </a:r>
          </a:p>
          <a:p>
            <a:endParaRPr lang="en-GB" noProof="0" dirty="0"/>
          </a:p>
          <a:p>
            <a:r>
              <a:rPr lang="en-GB" noProof="0" dirty="0"/>
              <a:t>Analyse the case study – refer back to how a case study was analysed and annotated in a previous lesson.</a:t>
            </a:r>
          </a:p>
          <a:p>
            <a:endParaRPr lang="en-GB" noProof="0" dirty="0"/>
          </a:p>
          <a:p>
            <a:r>
              <a:rPr lang="en-GB" noProof="0" dirty="0"/>
              <a:t>Carry out a PESTLE analysis on the organisation in the case study, identifying the PESTLE factors. You can complete a PESTLE template to record your conclusions.</a:t>
            </a:r>
          </a:p>
        </p:txBody>
      </p:sp>
      <p:sp>
        <p:nvSpPr>
          <p:cNvPr id="4" name="Slide Number Placeholder 3">
            <a:extLst>
              <a:ext uri="{FF2B5EF4-FFF2-40B4-BE49-F238E27FC236}">
                <a16:creationId xmlns:a16="http://schemas.microsoft.com/office/drawing/2014/main" id="{2F1C725C-B8DB-1C76-EAD6-3E6DCBA94E64}"/>
              </a:ext>
            </a:extLst>
          </p:cNvPr>
          <p:cNvSpPr>
            <a:spLocks noGrp="1"/>
          </p:cNvSpPr>
          <p:nvPr>
            <p:ph type="sldNum" sz="quarter" idx="11"/>
          </p:nvPr>
        </p:nvSpPr>
        <p:spPr/>
        <p:txBody>
          <a:bodyPr/>
          <a:lstStyle/>
          <a:p>
            <a:fld id="{DA2C159E-F13C-4A85-9A41-E7669D3E0D70}" type="slidenum">
              <a:rPr lang="en-GB" noProof="0" smtClean="0"/>
              <a:pPr/>
              <a:t>63</a:t>
            </a:fld>
            <a:endParaRPr lang="en-GB" noProof="0" dirty="0"/>
          </a:p>
        </p:txBody>
      </p:sp>
      <p:sp>
        <p:nvSpPr>
          <p:cNvPr id="5" name="Footer Placeholder 4">
            <a:extLst>
              <a:ext uri="{FF2B5EF4-FFF2-40B4-BE49-F238E27FC236}">
                <a16:creationId xmlns:a16="http://schemas.microsoft.com/office/drawing/2014/main" id="{C003C473-98F1-A868-5A2B-79BED329C86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367395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5946-7763-7A8A-6B2A-A1F27FD09654}"/>
              </a:ext>
            </a:extLst>
          </p:cNvPr>
          <p:cNvSpPr>
            <a:spLocks noGrp="1"/>
          </p:cNvSpPr>
          <p:nvPr>
            <p:ph type="title"/>
          </p:nvPr>
        </p:nvSpPr>
        <p:spPr/>
        <p:txBody>
          <a:bodyPr>
            <a:normAutofit/>
          </a:bodyPr>
          <a:lstStyle/>
          <a:p>
            <a:r>
              <a:rPr lang="en-GB" noProof="0" dirty="0"/>
              <a:t>Adding a voiceover to a presentation</a:t>
            </a:r>
          </a:p>
        </p:txBody>
      </p:sp>
      <p:sp>
        <p:nvSpPr>
          <p:cNvPr id="3" name="Text Placeholder 2">
            <a:extLst>
              <a:ext uri="{FF2B5EF4-FFF2-40B4-BE49-F238E27FC236}">
                <a16:creationId xmlns:a16="http://schemas.microsoft.com/office/drawing/2014/main" id="{2AFA3757-1EE3-2B3C-DEF3-5FB96A0CA77D}"/>
              </a:ext>
            </a:extLst>
          </p:cNvPr>
          <p:cNvSpPr>
            <a:spLocks noGrp="1"/>
          </p:cNvSpPr>
          <p:nvPr>
            <p:ph type="body" sz="quarter" idx="12"/>
          </p:nvPr>
        </p:nvSpPr>
        <p:spPr/>
        <p:txBody>
          <a:bodyPr/>
          <a:lstStyle/>
          <a:p>
            <a:r>
              <a:rPr lang="en-GB" noProof="0" dirty="0"/>
              <a:t>Watch the demonstration of how to add a voiceover to a presentation.</a:t>
            </a:r>
          </a:p>
          <a:p>
            <a:endParaRPr lang="en-GB" noProof="0" dirty="0"/>
          </a:p>
          <a:p>
            <a:r>
              <a:rPr lang="en-GB" noProof="0" dirty="0"/>
              <a:t>Take notes. Ask questions if anything isn’t clear.</a:t>
            </a:r>
          </a:p>
          <a:p>
            <a:endParaRPr lang="en-GB" noProof="0" dirty="0"/>
          </a:p>
          <a:p>
            <a:endParaRPr lang="en-GB" noProof="0" dirty="0"/>
          </a:p>
        </p:txBody>
      </p:sp>
      <p:sp>
        <p:nvSpPr>
          <p:cNvPr id="4" name="Slide Number Placeholder 3">
            <a:extLst>
              <a:ext uri="{FF2B5EF4-FFF2-40B4-BE49-F238E27FC236}">
                <a16:creationId xmlns:a16="http://schemas.microsoft.com/office/drawing/2014/main" id="{CCD0B8B0-BAE8-0F8F-3468-874BCB20CCA6}"/>
              </a:ext>
            </a:extLst>
          </p:cNvPr>
          <p:cNvSpPr>
            <a:spLocks noGrp="1"/>
          </p:cNvSpPr>
          <p:nvPr>
            <p:ph type="sldNum" sz="quarter" idx="11"/>
          </p:nvPr>
        </p:nvSpPr>
        <p:spPr/>
        <p:txBody>
          <a:bodyPr/>
          <a:lstStyle/>
          <a:p>
            <a:fld id="{DA2C159E-F13C-4A85-9A41-E7669D3E0D70}" type="slidenum">
              <a:rPr lang="en-GB" noProof="0" smtClean="0"/>
              <a:pPr/>
              <a:t>64</a:t>
            </a:fld>
            <a:endParaRPr lang="en-GB" noProof="0" dirty="0"/>
          </a:p>
        </p:txBody>
      </p:sp>
      <p:sp>
        <p:nvSpPr>
          <p:cNvPr id="5" name="Footer Placeholder 4">
            <a:extLst>
              <a:ext uri="{FF2B5EF4-FFF2-40B4-BE49-F238E27FC236}">
                <a16:creationId xmlns:a16="http://schemas.microsoft.com/office/drawing/2014/main" id="{7D79788F-6A95-5518-CCF5-7EDFA44DF88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41235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401F-C619-E8A2-0328-7DE7C83B2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74505-4C44-B028-CBD9-9C7877BC8353}"/>
              </a:ext>
            </a:extLst>
          </p:cNvPr>
          <p:cNvSpPr>
            <a:spLocks noGrp="1"/>
          </p:cNvSpPr>
          <p:nvPr>
            <p:ph type="title"/>
          </p:nvPr>
        </p:nvSpPr>
        <p:spPr/>
        <p:txBody>
          <a:bodyPr>
            <a:normAutofit/>
          </a:bodyPr>
          <a:lstStyle/>
          <a:p>
            <a:r>
              <a:rPr lang="en-GB" noProof="0" dirty="0"/>
              <a:t>Create a presentation</a:t>
            </a:r>
          </a:p>
        </p:txBody>
      </p:sp>
      <p:sp>
        <p:nvSpPr>
          <p:cNvPr id="3" name="Text Placeholder 2">
            <a:extLst>
              <a:ext uri="{FF2B5EF4-FFF2-40B4-BE49-F238E27FC236}">
                <a16:creationId xmlns:a16="http://schemas.microsoft.com/office/drawing/2014/main" id="{4BED6CD9-04D9-B49D-06D8-68BF6176770A}"/>
              </a:ext>
            </a:extLst>
          </p:cNvPr>
          <p:cNvSpPr>
            <a:spLocks noGrp="1"/>
          </p:cNvSpPr>
          <p:nvPr>
            <p:ph type="body" sz="quarter" idx="12"/>
          </p:nvPr>
        </p:nvSpPr>
        <p:spPr/>
        <p:txBody>
          <a:bodyPr/>
          <a:lstStyle/>
          <a:p>
            <a:r>
              <a:rPr lang="en-GB" noProof="0" dirty="0"/>
              <a:t>Produce a slide to show your PESTLE analysis.</a:t>
            </a:r>
          </a:p>
          <a:p>
            <a:endParaRPr lang="en-GB" noProof="0" dirty="0"/>
          </a:p>
          <a:p>
            <a:r>
              <a:rPr lang="en-GB" noProof="0" dirty="0"/>
              <a:t>Prepare a script for a three-minute oral presentation of the key points in the content.</a:t>
            </a:r>
          </a:p>
          <a:p>
            <a:endParaRPr lang="en-GB" noProof="0" dirty="0"/>
          </a:p>
          <a:p>
            <a:r>
              <a:rPr lang="en-GB" noProof="0" dirty="0"/>
              <a:t>Record your script as a voiceover on your slide.</a:t>
            </a:r>
          </a:p>
          <a:p>
            <a:endParaRPr lang="en-GB" noProof="0" dirty="0"/>
          </a:p>
          <a:p>
            <a:r>
              <a:rPr lang="en-GB" noProof="0" dirty="0"/>
              <a:t>Use headphones if it is distracting when other people are talking.</a:t>
            </a:r>
          </a:p>
          <a:p>
            <a:endParaRPr lang="en-GB" noProof="0" dirty="0"/>
          </a:p>
          <a:p>
            <a:endParaRPr lang="en-GB" noProof="0" dirty="0"/>
          </a:p>
        </p:txBody>
      </p:sp>
      <p:sp>
        <p:nvSpPr>
          <p:cNvPr id="4" name="Slide Number Placeholder 3">
            <a:extLst>
              <a:ext uri="{FF2B5EF4-FFF2-40B4-BE49-F238E27FC236}">
                <a16:creationId xmlns:a16="http://schemas.microsoft.com/office/drawing/2014/main" id="{DC24823A-C864-2F88-3F0A-4D6449A44DFE}"/>
              </a:ext>
            </a:extLst>
          </p:cNvPr>
          <p:cNvSpPr>
            <a:spLocks noGrp="1"/>
          </p:cNvSpPr>
          <p:nvPr>
            <p:ph type="sldNum" sz="quarter" idx="11"/>
          </p:nvPr>
        </p:nvSpPr>
        <p:spPr/>
        <p:txBody>
          <a:bodyPr/>
          <a:lstStyle/>
          <a:p>
            <a:fld id="{DA2C159E-F13C-4A85-9A41-E7669D3E0D70}" type="slidenum">
              <a:rPr lang="en-GB" noProof="0" smtClean="0"/>
              <a:pPr/>
              <a:t>65</a:t>
            </a:fld>
            <a:endParaRPr lang="en-GB" noProof="0" dirty="0"/>
          </a:p>
        </p:txBody>
      </p:sp>
      <p:sp>
        <p:nvSpPr>
          <p:cNvPr id="5" name="Footer Placeholder 4">
            <a:extLst>
              <a:ext uri="{FF2B5EF4-FFF2-40B4-BE49-F238E27FC236}">
                <a16:creationId xmlns:a16="http://schemas.microsoft.com/office/drawing/2014/main" id="{24101B13-4E8A-FFFA-089D-B096E6414C4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33626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4FDC-F3A8-7A71-FE21-29FFF5C0EF77}"/>
              </a:ext>
            </a:extLst>
          </p:cNvPr>
          <p:cNvSpPr>
            <a:spLocks noGrp="1"/>
          </p:cNvSpPr>
          <p:nvPr>
            <p:ph type="title"/>
          </p:nvPr>
        </p:nvSpPr>
        <p:spPr/>
        <p:txBody>
          <a:bodyPr>
            <a:normAutofit/>
          </a:bodyPr>
          <a:lstStyle/>
          <a:p>
            <a:r>
              <a:rPr lang="en-GB" noProof="0" dirty="0"/>
              <a:t>Presentation review</a:t>
            </a:r>
          </a:p>
        </p:txBody>
      </p:sp>
      <p:sp>
        <p:nvSpPr>
          <p:cNvPr id="3" name="Text Placeholder 2">
            <a:extLst>
              <a:ext uri="{FF2B5EF4-FFF2-40B4-BE49-F238E27FC236}">
                <a16:creationId xmlns:a16="http://schemas.microsoft.com/office/drawing/2014/main" id="{C784B2E4-BAAC-F70A-AFF0-029F18DF04F2}"/>
              </a:ext>
            </a:extLst>
          </p:cNvPr>
          <p:cNvSpPr>
            <a:spLocks noGrp="1"/>
          </p:cNvSpPr>
          <p:nvPr>
            <p:ph type="body" sz="quarter" idx="12"/>
          </p:nvPr>
        </p:nvSpPr>
        <p:spPr/>
        <p:txBody>
          <a:bodyPr/>
          <a:lstStyle/>
          <a:p>
            <a:r>
              <a:rPr lang="en-GB" noProof="0" dirty="0"/>
              <a:t>Individually download your allocated slide show for peer review.</a:t>
            </a:r>
          </a:p>
          <a:p>
            <a:endParaRPr lang="en-GB" noProof="0" dirty="0"/>
          </a:p>
          <a:p>
            <a:r>
              <a:rPr lang="en-GB" noProof="0" dirty="0"/>
              <a:t>Listen to the slide show and complete the Voiceover checklist.</a:t>
            </a:r>
          </a:p>
          <a:p>
            <a:endParaRPr lang="en-GB" noProof="0" dirty="0"/>
          </a:p>
          <a:p>
            <a:r>
              <a:rPr lang="en-GB" noProof="0" dirty="0"/>
              <a:t>The checklist will ask you to comment on:</a:t>
            </a:r>
          </a:p>
          <a:p>
            <a:pPr marL="342900" indent="-342900">
              <a:buFont typeface="Arial" panose="020B0604020202020204" pitchFamily="34" charset="0"/>
              <a:buChar char="•"/>
            </a:pPr>
            <a:r>
              <a:rPr lang="en-GB" noProof="0" dirty="0"/>
              <a:t>The content – was it accurate?</a:t>
            </a:r>
          </a:p>
          <a:p>
            <a:pPr marL="342900" indent="-342900">
              <a:buFont typeface="Arial" panose="020B0604020202020204" pitchFamily="34" charset="0"/>
              <a:buChar char="•"/>
            </a:pPr>
            <a:r>
              <a:rPr lang="en-GB" noProof="0" dirty="0"/>
              <a:t>The presentation – was it clear, logical, easy to follow?</a:t>
            </a:r>
          </a:p>
        </p:txBody>
      </p:sp>
      <p:sp>
        <p:nvSpPr>
          <p:cNvPr id="4" name="Slide Number Placeholder 3">
            <a:extLst>
              <a:ext uri="{FF2B5EF4-FFF2-40B4-BE49-F238E27FC236}">
                <a16:creationId xmlns:a16="http://schemas.microsoft.com/office/drawing/2014/main" id="{4DD953EE-232A-7670-180F-3C933A932C17}"/>
              </a:ext>
            </a:extLst>
          </p:cNvPr>
          <p:cNvSpPr>
            <a:spLocks noGrp="1"/>
          </p:cNvSpPr>
          <p:nvPr>
            <p:ph type="sldNum" sz="quarter" idx="11"/>
          </p:nvPr>
        </p:nvSpPr>
        <p:spPr/>
        <p:txBody>
          <a:bodyPr/>
          <a:lstStyle/>
          <a:p>
            <a:fld id="{DA2C159E-F13C-4A85-9A41-E7669D3E0D70}" type="slidenum">
              <a:rPr lang="en-GB" noProof="0" smtClean="0"/>
              <a:pPr/>
              <a:t>66</a:t>
            </a:fld>
            <a:endParaRPr lang="en-GB" noProof="0" dirty="0"/>
          </a:p>
        </p:txBody>
      </p:sp>
      <p:sp>
        <p:nvSpPr>
          <p:cNvPr id="5" name="Footer Placeholder 4">
            <a:extLst>
              <a:ext uri="{FF2B5EF4-FFF2-40B4-BE49-F238E27FC236}">
                <a16:creationId xmlns:a16="http://schemas.microsoft.com/office/drawing/2014/main" id="{52A79F10-5FFF-1AFF-C92A-F1ED17CF984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32644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5360-01B3-EC3F-99AB-398340590022}"/>
              </a:ext>
            </a:extLst>
          </p:cNvPr>
          <p:cNvSpPr>
            <a:spLocks noGrp="1"/>
          </p:cNvSpPr>
          <p:nvPr>
            <p:ph type="title"/>
          </p:nvPr>
        </p:nvSpPr>
        <p:spPr>
          <a:xfrm>
            <a:off x="232950" y="51470"/>
            <a:ext cx="8437563" cy="699425"/>
          </a:xfrm>
        </p:spPr>
        <p:txBody>
          <a:bodyPr>
            <a:normAutofit/>
          </a:bodyPr>
          <a:lstStyle/>
          <a:p>
            <a:r>
              <a:rPr lang="en-GB" noProof="0" dirty="0"/>
              <a:t>Reflection on voiceover feedback</a:t>
            </a:r>
          </a:p>
        </p:txBody>
      </p:sp>
      <p:sp>
        <p:nvSpPr>
          <p:cNvPr id="3" name="Text Placeholder 2">
            <a:extLst>
              <a:ext uri="{FF2B5EF4-FFF2-40B4-BE49-F238E27FC236}">
                <a16:creationId xmlns:a16="http://schemas.microsoft.com/office/drawing/2014/main" id="{2B41BE77-5EA4-12EF-BF7D-578F7EF454B3}"/>
              </a:ext>
            </a:extLst>
          </p:cNvPr>
          <p:cNvSpPr>
            <a:spLocks noGrp="1"/>
          </p:cNvSpPr>
          <p:nvPr>
            <p:ph type="body" sz="quarter" idx="12"/>
          </p:nvPr>
        </p:nvSpPr>
        <p:spPr/>
        <p:txBody>
          <a:bodyPr/>
          <a:lstStyle/>
          <a:p>
            <a:r>
              <a:rPr lang="en-GB" noProof="0" dirty="0"/>
              <a:t>In your groups, review the completed Voiceover checklists.</a:t>
            </a:r>
          </a:p>
          <a:p>
            <a:endParaRPr lang="en-GB" noProof="0" dirty="0"/>
          </a:p>
          <a:p>
            <a:r>
              <a:rPr lang="en-GB" noProof="0" dirty="0"/>
              <a:t>Note any comments that appear in multiple checklists.</a:t>
            </a:r>
          </a:p>
          <a:p>
            <a:endParaRPr lang="en-GB" noProof="0" dirty="0"/>
          </a:p>
          <a:p>
            <a:r>
              <a:rPr lang="en-GB" noProof="0" dirty="0"/>
              <a:t>Note any comments that are more unique and only appear in one or two checklists.</a:t>
            </a:r>
          </a:p>
          <a:p>
            <a:endParaRPr lang="en-GB" noProof="0" dirty="0"/>
          </a:p>
          <a:p>
            <a:r>
              <a:rPr lang="en-GB" noProof="0" dirty="0"/>
              <a:t>Discuss and agree on any comments that should be actioned for improvement.</a:t>
            </a:r>
          </a:p>
        </p:txBody>
      </p:sp>
      <p:sp>
        <p:nvSpPr>
          <p:cNvPr id="4" name="Slide Number Placeholder 3">
            <a:extLst>
              <a:ext uri="{FF2B5EF4-FFF2-40B4-BE49-F238E27FC236}">
                <a16:creationId xmlns:a16="http://schemas.microsoft.com/office/drawing/2014/main" id="{28C81868-2077-FFA2-E8D7-42ABFC61D2F5}"/>
              </a:ext>
            </a:extLst>
          </p:cNvPr>
          <p:cNvSpPr>
            <a:spLocks noGrp="1"/>
          </p:cNvSpPr>
          <p:nvPr>
            <p:ph type="sldNum" sz="quarter" idx="11"/>
          </p:nvPr>
        </p:nvSpPr>
        <p:spPr/>
        <p:txBody>
          <a:bodyPr/>
          <a:lstStyle/>
          <a:p>
            <a:fld id="{DA2C159E-F13C-4A85-9A41-E7669D3E0D70}" type="slidenum">
              <a:rPr lang="en-GB" noProof="0" smtClean="0"/>
              <a:pPr/>
              <a:t>67</a:t>
            </a:fld>
            <a:endParaRPr lang="en-GB" noProof="0" dirty="0"/>
          </a:p>
        </p:txBody>
      </p:sp>
      <p:sp>
        <p:nvSpPr>
          <p:cNvPr id="5" name="Footer Placeholder 4">
            <a:extLst>
              <a:ext uri="{FF2B5EF4-FFF2-40B4-BE49-F238E27FC236}">
                <a16:creationId xmlns:a16="http://schemas.microsoft.com/office/drawing/2014/main" id="{6D9C2E97-1C14-8673-951C-8AB88CC1A5D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852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9215-9503-3D22-0A4F-25DCFEBDC035}"/>
              </a:ext>
            </a:extLst>
          </p:cNvPr>
          <p:cNvSpPr>
            <a:spLocks noGrp="1"/>
          </p:cNvSpPr>
          <p:nvPr>
            <p:ph type="title"/>
          </p:nvPr>
        </p:nvSpPr>
        <p:spPr/>
        <p:txBody>
          <a:bodyPr/>
          <a:lstStyle/>
          <a:p>
            <a:r>
              <a:rPr lang="en-GB" noProof="0" dirty="0"/>
              <a:t>Synthesising content</a:t>
            </a:r>
          </a:p>
        </p:txBody>
      </p:sp>
      <p:sp>
        <p:nvSpPr>
          <p:cNvPr id="3" name="Text Placeholder 2">
            <a:extLst>
              <a:ext uri="{FF2B5EF4-FFF2-40B4-BE49-F238E27FC236}">
                <a16:creationId xmlns:a16="http://schemas.microsoft.com/office/drawing/2014/main" id="{214D797B-7E91-0689-C04D-5B393C5AE4E4}"/>
              </a:ext>
            </a:extLst>
          </p:cNvPr>
          <p:cNvSpPr>
            <a:spLocks noGrp="1"/>
          </p:cNvSpPr>
          <p:nvPr>
            <p:ph type="body" sz="quarter" idx="12"/>
          </p:nvPr>
        </p:nvSpPr>
        <p:spPr/>
        <p:txBody>
          <a:bodyPr/>
          <a:lstStyle/>
          <a:p>
            <a:r>
              <a:rPr lang="en-GB" noProof="0" dirty="0"/>
              <a:t>Remember how you developed your answer to a question by synthesising answers that others had given, and used this to further develop your answer.</a:t>
            </a:r>
          </a:p>
          <a:p>
            <a:endParaRPr lang="en-GB" noProof="0" dirty="0"/>
          </a:p>
          <a:p>
            <a:r>
              <a:rPr lang="en-GB" noProof="0" dirty="0"/>
              <a:t>Use that approach to answer the following question:</a:t>
            </a:r>
          </a:p>
          <a:p>
            <a:endParaRPr lang="en-GB" noProof="0" dirty="0"/>
          </a:p>
          <a:p>
            <a:r>
              <a:rPr lang="en-GB" noProof="0" dirty="0"/>
              <a:t>How does a PESTLE analysis support growth planning?</a:t>
            </a:r>
          </a:p>
        </p:txBody>
      </p:sp>
      <p:sp>
        <p:nvSpPr>
          <p:cNvPr id="4" name="Slide Number Placeholder 3">
            <a:extLst>
              <a:ext uri="{FF2B5EF4-FFF2-40B4-BE49-F238E27FC236}">
                <a16:creationId xmlns:a16="http://schemas.microsoft.com/office/drawing/2014/main" id="{6787C820-0A1D-CF0A-87E3-7FB405828DB1}"/>
              </a:ext>
            </a:extLst>
          </p:cNvPr>
          <p:cNvSpPr>
            <a:spLocks noGrp="1"/>
          </p:cNvSpPr>
          <p:nvPr>
            <p:ph type="sldNum" sz="quarter" idx="11"/>
          </p:nvPr>
        </p:nvSpPr>
        <p:spPr/>
        <p:txBody>
          <a:bodyPr/>
          <a:lstStyle/>
          <a:p>
            <a:fld id="{DA2C159E-F13C-4A85-9A41-E7669D3E0D70}" type="slidenum">
              <a:rPr lang="en-GB" noProof="0" smtClean="0"/>
              <a:pPr/>
              <a:t>68</a:t>
            </a:fld>
            <a:endParaRPr lang="en-GB" noProof="0" dirty="0"/>
          </a:p>
        </p:txBody>
      </p:sp>
      <p:sp>
        <p:nvSpPr>
          <p:cNvPr id="5" name="Footer Placeholder 4">
            <a:extLst>
              <a:ext uri="{FF2B5EF4-FFF2-40B4-BE49-F238E27FC236}">
                <a16:creationId xmlns:a16="http://schemas.microsoft.com/office/drawing/2014/main" id="{DD5D6F66-18C6-C157-053A-C9A328E9794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3698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327FF-6624-BCDB-52B3-10E668A8C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208BC-5EDE-4E49-ED77-8B23A11764EB}"/>
              </a:ext>
            </a:extLst>
          </p:cNvPr>
          <p:cNvSpPr>
            <a:spLocks noGrp="1"/>
          </p:cNvSpPr>
          <p:nvPr>
            <p:ph type="title"/>
          </p:nvPr>
        </p:nvSpPr>
        <p:spPr/>
        <p:txBody>
          <a:bodyPr/>
          <a:lstStyle/>
          <a:p>
            <a:r>
              <a:rPr lang="en-GB" noProof="0" dirty="0"/>
              <a:t>Improving your answer</a:t>
            </a:r>
          </a:p>
        </p:txBody>
      </p:sp>
      <p:sp>
        <p:nvSpPr>
          <p:cNvPr id="3" name="Text Placeholder 2">
            <a:extLst>
              <a:ext uri="{FF2B5EF4-FFF2-40B4-BE49-F238E27FC236}">
                <a16:creationId xmlns:a16="http://schemas.microsoft.com/office/drawing/2014/main" id="{F08B7F58-73A7-FBB8-8C40-886DCD859329}"/>
              </a:ext>
            </a:extLst>
          </p:cNvPr>
          <p:cNvSpPr>
            <a:spLocks noGrp="1"/>
          </p:cNvSpPr>
          <p:nvPr>
            <p:ph type="body" sz="quarter" idx="12"/>
          </p:nvPr>
        </p:nvSpPr>
        <p:spPr/>
        <p:txBody>
          <a:bodyPr/>
          <a:lstStyle/>
          <a:p>
            <a:r>
              <a:rPr lang="en-GB" noProof="0" dirty="0"/>
              <a:t>Work with a partner.</a:t>
            </a:r>
          </a:p>
          <a:p>
            <a:endParaRPr lang="en-GB" noProof="0" dirty="0"/>
          </a:p>
          <a:p>
            <a:r>
              <a:rPr lang="en-GB" noProof="0" dirty="0"/>
              <a:t>Discuss your individual answers. Look at how you can synthesise to create a new, improved answer.</a:t>
            </a:r>
          </a:p>
          <a:p>
            <a:endParaRPr lang="en-GB" noProof="0" dirty="0"/>
          </a:p>
          <a:p>
            <a:r>
              <a:rPr lang="en-GB" noProof="0" dirty="0"/>
              <a:t>Access the Collaborative wall.  </a:t>
            </a:r>
          </a:p>
          <a:p>
            <a:endParaRPr lang="en-GB" noProof="0" dirty="0"/>
          </a:p>
          <a:p>
            <a:r>
              <a:rPr lang="en-GB" noProof="0" dirty="0"/>
              <a:t>Add your improved answer there.</a:t>
            </a:r>
          </a:p>
        </p:txBody>
      </p:sp>
      <p:sp>
        <p:nvSpPr>
          <p:cNvPr id="4" name="Slide Number Placeholder 3">
            <a:extLst>
              <a:ext uri="{FF2B5EF4-FFF2-40B4-BE49-F238E27FC236}">
                <a16:creationId xmlns:a16="http://schemas.microsoft.com/office/drawing/2014/main" id="{1C481F41-03F9-B1B0-00E6-753BCC1325E5}"/>
              </a:ext>
            </a:extLst>
          </p:cNvPr>
          <p:cNvSpPr>
            <a:spLocks noGrp="1"/>
          </p:cNvSpPr>
          <p:nvPr>
            <p:ph type="sldNum" sz="quarter" idx="11"/>
          </p:nvPr>
        </p:nvSpPr>
        <p:spPr/>
        <p:txBody>
          <a:bodyPr/>
          <a:lstStyle/>
          <a:p>
            <a:fld id="{DA2C159E-F13C-4A85-9A41-E7669D3E0D70}" type="slidenum">
              <a:rPr lang="en-GB" noProof="0" smtClean="0"/>
              <a:pPr/>
              <a:t>69</a:t>
            </a:fld>
            <a:endParaRPr lang="en-GB" noProof="0" dirty="0"/>
          </a:p>
        </p:txBody>
      </p:sp>
      <p:sp>
        <p:nvSpPr>
          <p:cNvPr id="5" name="Footer Placeholder 4">
            <a:extLst>
              <a:ext uri="{FF2B5EF4-FFF2-40B4-BE49-F238E27FC236}">
                <a16:creationId xmlns:a16="http://schemas.microsoft.com/office/drawing/2014/main" id="{C97EE4E8-FD3D-AF98-0130-D7CCA70E446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7848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43AD-28AB-141F-CBAA-AF6EF1E5748C}"/>
              </a:ext>
            </a:extLst>
          </p:cNvPr>
          <p:cNvSpPr>
            <a:spLocks noGrp="1"/>
          </p:cNvSpPr>
          <p:nvPr>
            <p:ph type="title"/>
          </p:nvPr>
        </p:nvSpPr>
        <p:spPr/>
        <p:txBody>
          <a:bodyPr/>
          <a:lstStyle/>
          <a:p>
            <a:r>
              <a:rPr lang="en-GB" noProof="0" dirty="0"/>
              <a:t>Inorganic growth</a:t>
            </a:r>
          </a:p>
        </p:txBody>
      </p:sp>
      <p:sp>
        <p:nvSpPr>
          <p:cNvPr id="3" name="Text Placeholder 2">
            <a:extLst>
              <a:ext uri="{FF2B5EF4-FFF2-40B4-BE49-F238E27FC236}">
                <a16:creationId xmlns:a16="http://schemas.microsoft.com/office/drawing/2014/main" id="{E750FF5F-B2A0-D57B-60FB-7CA8FD33A7F2}"/>
              </a:ext>
            </a:extLst>
          </p:cNvPr>
          <p:cNvSpPr>
            <a:spLocks noGrp="1"/>
          </p:cNvSpPr>
          <p:nvPr>
            <p:ph type="body" sz="quarter" idx="12"/>
          </p:nvPr>
        </p:nvSpPr>
        <p:spPr/>
        <p:txBody>
          <a:bodyPr/>
          <a:lstStyle/>
          <a:p>
            <a:pPr fontAlgn="base"/>
            <a:r>
              <a:rPr lang="en-GB" noProof="0" dirty="0"/>
              <a:t>External growth (inorganic growth) usually involves a </a:t>
            </a:r>
            <a:r>
              <a:rPr lang="en-GB" b="1" noProof="0" dirty="0"/>
              <a:t>merger</a:t>
            </a:r>
            <a:r>
              <a:rPr lang="en-GB" noProof="0" dirty="0"/>
              <a:t> or </a:t>
            </a:r>
            <a:r>
              <a:rPr lang="en-GB" b="1" noProof="0" dirty="0"/>
              <a:t>takeover</a:t>
            </a:r>
            <a:r>
              <a:rPr lang="en-GB" noProof="0" dirty="0"/>
              <a:t>. A merger occurs when two businesses join to form a new (but larger) business. A takeover occurs when an existing business expands by buying more than half the shares of another business.</a:t>
            </a:r>
          </a:p>
          <a:p>
            <a:pPr fontAlgn="base"/>
            <a:endParaRPr lang="en-GB" noProof="0" dirty="0"/>
          </a:p>
          <a:p>
            <a:pPr fontAlgn="base"/>
            <a:r>
              <a:rPr lang="en-GB" sz="1400" noProof="0" dirty="0"/>
              <a:t>(BBC Bitesize. (2025). Business growth - AQA. [Online]. Bitesize. Available at: https://www.bbc.co.uk/bitesize/guides/zd83vk7/revision/3 [Accessed 8 December 2025].</a:t>
            </a:r>
          </a:p>
          <a:p>
            <a:pPr fontAlgn="base"/>
            <a:endParaRPr lang="en-GB" noProof="0" dirty="0"/>
          </a:p>
          <a:p>
            <a:pPr fontAlgn="base"/>
            <a:endParaRPr lang="en-GB" noProof="0" dirty="0"/>
          </a:p>
          <a:p>
            <a:pPr fontAlgn="base"/>
            <a:endParaRPr lang="en-GB" noProof="0" dirty="0"/>
          </a:p>
          <a:p>
            <a:endParaRPr lang="en-GB" noProof="0" dirty="0"/>
          </a:p>
        </p:txBody>
      </p:sp>
      <p:sp>
        <p:nvSpPr>
          <p:cNvPr id="4" name="Slide Number Placeholder 3">
            <a:extLst>
              <a:ext uri="{FF2B5EF4-FFF2-40B4-BE49-F238E27FC236}">
                <a16:creationId xmlns:a16="http://schemas.microsoft.com/office/drawing/2014/main" id="{8C1451BF-42C6-5EAB-7AE3-E57AFAF9AE1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7</a:t>
            </a:fld>
            <a:endParaRPr lang="en-GB" noProof="0" dirty="0"/>
          </a:p>
        </p:txBody>
      </p:sp>
      <p:sp>
        <p:nvSpPr>
          <p:cNvPr id="5" name="Footer Placeholder 4">
            <a:extLst>
              <a:ext uri="{FF2B5EF4-FFF2-40B4-BE49-F238E27FC236}">
                <a16:creationId xmlns:a16="http://schemas.microsoft.com/office/drawing/2014/main" id="{30EED1C0-2341-EA9A-1530-D42D248878C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330498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5DF1-0DD9-18D7-951C-305776CB4E22}"/>
              </a:ext>
            </a:extLst>
          </p:cNvPr>
          <p:cNvSpPr>
            <a:spLocks noGrp="1"/>
          </p:cNvSpPr>
          <p:nvPr>
            <p:ph type="title"/>
          </p:nvPr>
        </p:nvSpPr>
        <p:spPr/>
        <p:txBody>
          <a:bodyPr/>
          <a:lstStyle/>
          <a:p>
            <a:r>
              <a:rPr lang="en-GB" noProof="0" dirty="0"/>
              <a:t>Homework-lesson 3</a:t>
            </a:r>
          </a:p>
        </p:txBody>
      </p:sp>
      <p:sp>
        <p:nvSpPr>
          <p:cNvPr id="3" name="Text Placeholder 2">
            <a:extLst>
              <a:ext uri="{FF2B5EF4-FFF2-40B4-BE49-F238E27FC236}">
                <a16:creationId xmlns:a16="http://schemas.microsoft.com/office/drawing/2014/main" id="{BF400E94-D96A-DC88-4D8A-8EA69663F8FA}"/>
              </a:ext>
            </a:extLst>
          </p:cNvPr>
          <p:cNvSpPr>
            <a:spLocks noGrp="1"/>
          </p:cNvSpPr>
          <p:nvPr>
            <p:ph type="body" sz="quarter" idx="12"/>
          </p:nvPr>
        </p:nvSpPr>
        <p:spPr/>
        <p:txBody>
          <a:bodyPr/>
          <a:lstStyle/>
          <a:p>
            <a:r>
              <a:rPr lang="en-GB" noProof="0" dirty="0"/>
              <a:t>Choose a local company to research.</a:t>
            </a:r>
          </a:p>
          <a:p>
            <a:endParaRPr lang="en-GB" noProof="0" dirty="0"/>
          </a:p>
          <a:p>
            <a:r>
              <a:rPr lang="en-GB" noProof="0" dirty="0"/>
              <a:t>Select three areas for improvement that the company may need to work on in the future.</a:t>
            </a:r>
          </a:p>
        </p:txBody>
      </p:sp>
      <p:sp>
        <p:nvSpPr>
          <p:cNvPr id="4" name="Slide Number Placeholder 3">
            <a:extLst>
              <a:ext uri="{FF2B5EF4-FFF2-40B4-BE49-F238E27FC236}">
                <a16:creationId xmlns:a16="http://schemas.microsoft.com/office/drawing/2014/main" id="{2229BC45-4110-8037-894F-8E32B1531B16}"/>
              </a:ext>
            </a:extLst>
          </p:cNvPr>
          <p:cNvSpPr>
            <a:spLocks noGrp="1"/>
          </p:cNvSpPr>
          <p:nvPr>
            <p:ph type="sldNum" sz="quarter" idx="11"/>
          </p:nvPr>
        </p:nvSpPr>
        <p:spPr/>
        <p:txBody>
          <a:bodyPr/>
          <a:lstStyle/>
          <a:p>
            <a:fld id="{DA2C159E-F13C-4A85-9A41-E7669D3E0D70}" type="slidenum">
              <a:rPr lang="en-GB" noProof="0" smtClean="0"/>
              <a:pPr/>
              <a:t>70</a:t>
            </a:fld>
            <a:endParaRPr lang="en-GB" noProof="0" dirty="0"/>
          </a:p>
        </p:txBody>
      </p:sp>
      <p:sp>
        <p:nvSpPr>
          <p:cNvPr id="5" name="Footer Placeholder 4">
            <a:extLst>
              <a:ext uri="{FF2B5EF4-FFF2-40B4-BE49-F238E27FC236}">
                <a16:creationId xmlns:a16="http://schemas.microsoft.com/office/drawing/2014/main" id="{0C28005C-7900-85E5-DE2C-72E1079C51B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41530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Setting SMART growth objectives</a:t>
            </a:r>
          </a:p>
        </p:txBody>
      </p:sp>
    </p:spTree>
    <p:extLst>
      <p:ext uri="{BB962C8B-B14F-4D97-AF65-F5344CB8AC3E}">
        <p14:creationId xmlns:p14="http://schemas.microsoft.com/office/powerpoint/2010/main" val="1662210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6250-7343-86C7-2D7C-60CAB7AB51E6}"/>
              </a:ext>
            </a:extLst>
          </p:cNvPr>
          <p:cNvSpPr>
            <a:spLocks noGrp="1"/>
          </p:cNvSpPr>
          <p:nvPr>
            <p:ph type="title"/>
          </p:nvPr>
        </p:nvSpPr>
        <p:spPr/>
        <p:txBody>
          <a:bodyPr/>
          <a:lstStyle/>
          <a:p>
            <a:r>
              <a:rPr lang="en-GB" noProof="0" dirty="0"/>
              <a:t>Lesson 4 aim</a:t>
            </a:r>
          </a:p>
        </p:txBody>
      </p:sp>
      <p:sp>
        <p:nvSpPr>
          <p:cNvPr id="3" name="Text Placeholder 2">
            <a:extLst>
              <a:ext uri="{FF2B5EF4-FFF2-40B4-BE49-F238E27FC236}">
                <a16:creationId xmlns:a16="http://schemas.microsoft.com/office/drawing/2014/main" id="{17707B69-AF2D-E370-62ED-A0ADECFE8B38}"/>
              </a:ext>
            </a:extLst>
          </p:cNvPr>
          <p:cNvSpPr>
            <a:spLocks noGrp="1"/>
          </p:cNvSpPr>
          <p:nvPr>
            <p:ph type="body" sz="quarter" idx="12"/>
          </p:nvPr>
        </p:nvSpPr>
        <p:spPr/>
        <p:txBody>
          <a:bodyPr/>
          <a:lstStyle/>
          <a:p>
            <a:r>
              <a:rPr lang="en-GB" noProof="0" dirty="0"/>
              <a:t>Be able to produce SMART objectives for a business. </a:t>
            </a:r>
          </a:p>
        </p:txBody>
      </p:sp>
      <p:sp>
        <p:nvSpPr>
          <p:cNvPr id="4" name="Slide Number Placeholder 3">
            <a:extLst>
              <a:ext uri="{FF2B5EF4-FFF2-40B4-BE49-F238E27FC236}">
                <a16:creationId xmlns:a16="http://schemas.microsoft.com/office/drawing/2014/main" id="{9C1E6B90-FE7C-9773-5EFB-9330871A8A0C}"/>
              </a:ext>
            </a:extLst>
          </p:cNvPr>
          <p:cNvSpPr>
            <a:spLocks noGrp="1"/>
          </p:cNvSpPr>
          <p:nvPr>
            <p:ph type="sldNum" sz="quarter" idx="11"/>
          </p:nvPr>
        </p:nvSpPr>
        <p:spPr/>
        <p:txBody>
          <a:bodyPr/>
          <a:lstStyle/>
          <a:p>
            <a:fld id="{DA2C159E-F13C-4A85-9A41-E7669D3E0D70}" type="slidenum">
              <a:rPr lang="en-GB" noProof="0" smtClean="0"/>
              <a:pPr/>
              <a:t>72</a:t>
            </a:fld>
            <a:endParaRPr lang="en-GB" noProof="0" dirty="0"/>
          </a:p>
        </p:txBody>
      </p:sp>
      <p:sp>
        <p:nvSpPr>
          <p:cNvPr id="5" name="Footer Placeholder 4">
            <a:extLst>
              <a:ext uri="{FF2B5EF4-FFF2-40B4-BE49-F238E27FC236}">
                <a16:creationId xmlns:a16="http://schemas.microsoft.com/office/drawing/2014/main" id="{97191B74-9A01-8338-25F4-57ECC6C355D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38477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2506A-9550-2E00-33BA-1E20559C3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AB42F-258B-2065-898D-6630BA36FB54}"/>
              </a:ext>
            </a:extLst>
          </p:cNvPr>
          <p:cNvSpPr>
            <a:spLocks noGrp="1"/>
          </p:cNvSpPr>
          <p:nvPr>
            <p:ph type="title"/>
          </p:nvPr>
        </p:nvSpPr>
        <p:spPr/>
        <p:txBody>
          <a:bodyPr/>
          <a:lstStyle/>
          <a:p>
            <a:r>
              <a:rPr lang="en-GB" noProof="0" dirty="0"/>
              <a:t>Business goals and objectives</a:t>
            </a:r>
          </a:p>
        </p:txBody>
      </p:sp>
      <p:sp>
        <p:nvSpPr>
          <p:cNvPr id="3" name="Text Placeholder 2">
            <a:extLst>
              <a:ext uri="{FF2B5EF4-FFF2-40B4-BE49-F238E27FC236}">
                <a16:creationId xmlns:a16="http://schemas.microsoft.com/office/drawing/2014/main" id="{F574CE8C-604C-B4B5-E25A-A95850E17E23}"/>
              </a:ext>
            </a:extLst>
          </p:cNvPr>
          <p:cNvSpPr>
            <a:spLocks noGrp="1"/>
          </p:cNvSpPr>
          <p:nvPr>
            <p:ph type="body" sz="quarter" idx="12"/>
          </p:nvPr>
        </p:nvSpPr>
        <p:spPr/>
        <p:txBody>
          <a:bodyPr/>
          <a:lstStyle/>
          <a:p>
            <a:r>
              <a:rPr lang="en-GB" noProof="0" dirty="0"/>
              <a:t>Business goals: </a:t>
            </a:r>
          </a:p>
          <a:p>
            <a:pPr marL="342900" indent="-342900">
              <a:buFont typeface="Arial" panose="020B0604020202020204" pitchFamily="34" charset="0"/>
              <a:buChar char="•"/>
            </a:pPr>
            <a:r>
              <a:rPr lang="en-GB" noProof="0" dirty="0"/>
              <a:t>Describe what a business wants to achieve overall.</a:t>
            </a:r>
          </a:p>
          <a:p>
            <a:pPr marL="342900" indent="-342900">
              <a:buFont typeface="Arial" panose="020B0604020202020204" pitchFamily="34" charset="0"/>
              <a:buChar char="•"/>
            </a:pPr>
            <a:r>
              <a:rPr lang="en-GB" noProof="0" dirty="0"/>
              <a:t>Are long-term and give the organisation direction </a:t>
            </a:r>
          </a:p>
          <a:p>
            <a:pPr marL="342900" indent="-342900">
              <a:buFont typeface="Arial" panose="020B0604020202020204" pitchFamily="34" charset="0"/>
              <a:buChar char="•"/>
            </a:pPr>
            <a:r>
              <a:rPr lang="en-GB" noProof="0" dirty="0"/>
              <a:t>Are often broad and strategic.</a:t>
            </a:r>
          </a:p>
          <a:p>
            <a:r>
              <a:rPr lang="en-GB" noProof="0" dirty="0"/>
              <a:t>Business objectives:</a:t>
            </a:r>
          </a:p>
          <a:p>
            <a:pPr marL="342900" indent="-342900">
              <a:buFont typeface="Arial" panose="020B0604020202020204" pitchFamily="34" charset="0"/>
              <a:buChar char="•"/>
            </a:pPr>
            <a:r>
              <a:rPr lang="en-GB" noProof="0" dirty="0"/>
              <a:t>Specify how the goals will be achieved.</a:t>
            </a:r>
          </a:p>
          <a:p>
            <a:pPr marL="342900" indent="-342900">
              <a:buFont typeface="Arial" panose="020B0604020202020204" pitchFamily="34" charset="0"/>
              <a:buChar char="•"/>
            </a:pPr>
            <a:r>
              <a:rPr lang="en-GB" noProof="0" dirty="0"/>
              <a:t>Are short to medium term.</a:t>
            </a:r>
          </a:p>
          <a:p>
            <a:pPr marL="342900" indent="-342900">
              <a:buFont typeface="Arial" panose="020B0604020202020204" pitchFamily="34" charset="0"/>
              <a:buChar char="•"/>
            </a:pPr>
            <a:r>
              <a:rPr lang="en-GB" noProof="0" dirty="0"/>
              <a:t>Are specific and measurable.</a:t>
            </a:r>
          </a:p>
          <a:p>
            <a:pPr marL="342900" indent="-342900">
              <a:buFont typeface="Arial" panose="020B0604020202020204" pitchFamily="34" charset="0"/>
              <a:buChar char="•"/>
            </a:pPr>
            <a:r>
              <a:rPr lang="en-GB" noProof="0" dirty="0"/>
              <a:t>Guide day-to-day decision-making.</a:t>
            </a:r>
          </a:p>
        </p:txBody>
      </p:sp>
      <p:sp>
        <p:nvSpPr>
          <p:cNvPr id="4" name="Slide Number Placeholder 3">
            <a:extLst>
              <a:ext uri="{FF2B5EF4-FFF2-40B4-BE49-F238E27FC236}">
                <a16:creationId xmlns:a16="http://schemas.microsoft.com/office/drawing/2014/main" id="{8EAB46FB-F051-6723-8F74-204E92D6A8B6}"/>
              </a:ext>
            </a:extLst>
          </p:cNvPr>
          <p:cNvSpPr>
            <a:spLocks noGrp="1"/>
          </p:cNvSpPr>
          <p:nvPr>
            <p:ph type="sldNum" sz="quarter" idx="11"/>
          </p:nvPr>
        </p:nvSpPr>
        <p:spPr/>
        <p:txBody>
          <a:bodyPr/>
          <a:lstStyle/>
          <a:p>
            <a:fld id="{DA2C159E-F13C-4A85-9A41-E7669D3E0D70}" type="slidenum">
              <a:rPr lang="en-GB" noProof="0" smtClean="0"/>
              <a:pPr/>
              <a:t>73</a:t>
            </a:fld>
            <a:endParaRPr lang="en-GB" noProof="0" dirty="0"/>
          </a:p>
        </p:txBody>
      </p:sp>
      <p:sp>
        <p:nvSpPr>
          <p:cNvPr id="5" name="Footer Placeholder 4">
            <a:extLst>
              <a:ext uri="{FF2B5EF4-FFF2-40B4-BE49-F238E27FC236}">
                <a16:creationId xmlns:a16="http://schemas.microsoft.com/office/drawing/2014/main" id="{5EF39918-1F39-25A3-18BF-FECD8BAEB9F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44874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2E1A7-EA50-F98E-4AD4-458E0E900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CDE90-10F3-32EC-0342-488B70E6A6AA}"/>
              </a:ext>
            </a:extLst>
          </p:cNvPr>
          <p:cNvSpPr>
            <a:spLocks noGrp="1"/>
          </p:cNvSpPr>
          <p:nvPr>
            <p:ph type="title"/>
          </p:nvPr>
        </p:nvSpPr>
        <p:spPr/>
        <p:txBody>
          <a:bodyPr/>
          <a:lstStyle/>
          <a:p>
            <a:r>
              <a:rPr lang="en-GB" noProof="0" dirty="0"/>
              <a:t>Implications of poor objective setting</a:t>
            </a:r>
          </a:p>
        </p:txBody>
      </p:sp>
      <p:sp>
        <p:nvSpPr>
          <p:cNvPr id="3" name="Text Placeholder 2">
            <a:extLst>
              <a:ext uri="{FF2B5EF4-FFF2-40B4-BE49-F238E27FC236}">
                <a16:creationId xmlns:a16="http://schemas.microsoft.com/office/drawing/2014/main" id="{93BBB794-99B2-AF0D-8254-843B96178230}"/>
              </a:ext>
            </a:extLst>
          </p:cNvPr>
          <p:cNvSpPr>
            <a:spLocks noGrp="1"/>
          </p:cNvSpPr>
          <p:nvPr>
            <p:ph type="body" sz="quarter" idx="12"/>
          </p:nvPr>
        </p:nvSpPr>
        <p:spPr/>
        <p:txBody>
          <a:bodyPr/>
          <a:lstStyle/>
          <a:p>
            <a:r>
              <a:rPr lang="en-GB" noProof="0" dirty="0"/>
              <a:t>Poorly written objectives can:</a:t>
            </a:r>
          </a:p>
          <a:p>
            <a:pPr marL="342900" indent="-342900">
              <a:buFont typeface="Arial" panose="020B0604020202020204" pitchFamily="34" charset="0"/>
              <a:buChar char="•"/>
            </a:pPr>
            <a:r>
              <a:rPr lang="en-GB" noProof="0" dirty="0"/>
              <a:t>Create confusion.</a:t>
            </a:r>
          </a:p>
          <a:p>
            <a:pPr marL="342900" indent="-342900">
              <a:buFont typeface="Arial" panose="020B0604020202020204" pitchFamily="34" charset="0"/>
              <a:buChar char="•"/>
            </a:pPr>
            <a:r>
              <a:rPr lang="en-GB" noProof="0" dirty="0"/>
              <a:t>Waste resources.</a:t>
            </a:r>
          </a:p>
          <a:p>
            <a:pPr marL="342900" indent="-342900">
              <a:buFont typeface="Arial" panose="020B0604020202020204" pitchFamily="34" charset="0"/>
              <a:buChar char="•"/>
            </a:pPr>
            <a:r>
              <a:rPr lang="en-GB" noProof="0" dirty="0"/>
              <a:t>Prevent a business from measuring success.</a:t>
            </a:r>
          </a:p>
          <a:p>
            <a:endParaRPr lang="en-GB" noProof="0" dirty="0"/>
          </a:p>
          <a:p>
            <a:r>
              <a:rPr lang="en-GB" noProof="0" dirty="0"/>
              <a:t>If an objective is unclear, the business may work hard to achieve very little.</a:t>
            </a:r>
          </a:p>
        </p:txBody>
      </p:sp>
      <p:sp>
        <p:nvSpPr>
          <p:cNvPr id="4" name="Slide Number Placeholder 3">
            <a:extLst>
              <a:ext uri="{FF2B5EF4-FFF2-40B4-BE49-F238E27FC236}">
                <a16:creationId xmlns:a16="http://schemas.microsoft.com/office/drawing/2014/main" id="{1937EB26-F5BD-299A-A3EB-59D11092EAD9}"/>
              </a:ext>
            </a:extLst>
          </p:cNvPr>
          <p:cNvSpPr>
            <a:spLocks noGrp="1"/>
          </p:cNvSpPr>
          <p:nvPr>
            <p:ph type="sldNum" sz="quarter" idx="11"/>
          </p:nvPr>
        </p:nvSpPr>
        <p:spPr/>
        <p:txBody>
          <a:bodyPr/>
          <a:lstStyle/>
          <a:p>
            <a:fld id="{DA2C159E-F13C-4A85-9A41-E7669D3E0D70}" type="slidenum">
              <a:rPr lang="en-GB" noProof="0" smtClean="0"/>
              <a:pPr/>
              <a:t>74</a:t>
            </a:fld>
            <a:endParaRPr lang="en-GB" noProof="0" dirty="0"/>
          </a:p>
        </p:txBody>
      </p:sp>
      <p:sp>
        <p:nvSpPr>
          <p:cNvPr id="5" name="Footer Placeholder 4">
            <a:extLst>
              <a:ext uri="{FF2B5EF4-FFF2-40B4-BE49-F238E27FC236}">
                <a16:creationId xmlns:a16="http://schemas.microsoft.com/office/drawing/2014/main" id="{7E6C4A57-2DCD-EAB1-E3F6-10BC9A220C3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973412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D583-2CC3-5A1D-6E63-57A1262E5895}"/>
              </a:ext>
            </a:extLst>
          </p:cNvPr>
          <p:cNvSpPr>
            <a:spLocks noGrp="1"/>
          </p:cNvSpPr>
          <p:nvPr>
            <p:ph type="title"/>
          </p:nvPr>
        </p:nvSpPr>
        <p:spPr/>
        <p:txBody>
          <a:bodyPr/>
          <a:lstStyle/>
          <a:p>
            <a:r>
              <a:rPr lang="en-GB" noProof="0" dirty="0"/>
              <a:t>Example of a poorly written objective</a:t>
            </a:r>
          </a:p>
        </p:txBody>
      </p:sp>
      <p:sp>
        <p:nvSpPr>
          <p:cNvPr id="3" name="Text Placeholder 2">
            <a:extLst>
              <a:ext uri="{FF2B5EF4-FFF2-40B4-BE49-F238E27FC236}">
                <a16:creationId xmlns:a16="http://schemas.microsoft.com/office/drawing/2014/main" id="{DB91A5A9-20F4-6483-4285-1F87E0090CE4}"/>
              </a:ext>
            </a:extLst>
          </p:cNvPr>
          <p:cNvSpPr>
            <a:spLocks noGrp="1"/>
          </p:cNvSpPr>
          <p:nvPr>
            <p:ph type="body" sz="quarter" idx="12"/>
          </p:nvPr>
        </p:nvSpPr>
        <p:spPr/>
        <p:txBody>
          <a:bodyPr/>
          <a:lstStyle/>
          <a:p>
            <a:r>
              <a:rPr lang="en-GB" noProof="0" dirty="0"/>
              <a:t>Improve customer satisfaction this year.</a:t>
            </a:r>
          </a:p>
          <a:p>
            <a:endParaRPr lang="en-GB" noProof="0" dirty="0"/>
          </a:p>
          <a:p>
            <a:r>
              <a:rPr lang="en-GB" noProof="0" dirty="0"/>
              <a:t>Why would this be considered a poorly written objective?</a:t>
            </a:r>
          </a:p>
          <a:p>
            <a:endParaRPr lang="en-GB" noProof="0" dirty="0"/>
          </a:p>
        </p:txBody>
      </p:sp>
      <p:sp>
        <p:nvSpPr>
          <p:cNvPr id="4" name="Slide Number Placeholder 3">
            <a:extLst>
              <a:ext uri="{FF2B5EF4-FFF2-40B4-BE49-F238E27FC236}">
                <a16:creationId xmlns:a16="http://schemas.microsoft.com/office/drawing/2014/main" id="{60DB40F7-6CCA-BA39-A7FA-F72FBFB4C80B}"/>
              </a:ext>
            </a:extLst>
          </p:cNvPr>
          <p:cNvSpPr>
            <a:spLocks noGrp="1"/>
          </p:cNvSpPr>
          <p:nvPr>
            <p:ph type="sldNum" sz="quarter" idx="11"/>
          </p:nvPr>
        </p:nvSpPr>
        <p:spPr/>
        <p:txBody>
          <a:bodyPr/>
          <a:lstStyle/>
          <a:p>
            <a:fld id="{DA2C159E-F13C-4A85-9A41-E7669D3E0D70}" type="slidenum">
              <a:rPr lang="en-GB" noProof="0" smtClean="0"/>
              <a:pPr/>
              <a:t>75</a:t>
            </a:fld>
            <a:endParaRPr lang="en-GB" noProof="0" dirty="0"/>
          </a:p>
        </p:txBody>
      </p:sp>
      <p:sp>
        <p:nvSpPr>
          <p:cNvPr id="5" name="Footer Placeholder 4">
            <a:extLst>
              <a:ext uri="{FF2B5EF4-FFF2-40B4-BE49-F238E27FC236}">
                <a16:creationId xmlns:a16="http://schemas.microsoft.com/office/drawing/2014/main" id="{909BC8DC-9314-7634-315C-0B5466054FB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23488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C3EF-A696-6BD8-A02F-0354DA93822E}"/>
              </a:ext>
            </a:extLst>
          </p:cNvPr>
          <p:cNvSpPr>
            <a:spLocks noGrp="1"/>
          </p:cNvSpPr>
          <p:nvPr>
            <p:ph type="title"/>
          </p:nvPr>
        </p:nvSpPr>
        <p:spPr/>
        <p:txBody>
          <a:bodyPr/>
          <a:lstStyle/>
          <a:p>
            <a:r>
              <a:rPr lang="en-GB" noProof="0" dirty="0"/>
              <a:t>SMART objectives</a:t>
            </a:r>
          </a:p>
        </p:txBody>
      </p:sp>
      <p:sp>
        <p:nvSpPr>
          <p:cNvPr id="3" name="Text Placeholder 2">
            <a:extLst>
              <a:ext uri="{FF2B5EF4-FFF2-40B4-BE49-F238E27FC236}">
                <a16:creationId xmlns:a16="http://schemas.microsoft.com/office/drawing/2014/main" id="{6919D3C5-DF19-57BA-7C18-7B02D65616EE}"/>
              </a:ext>
            </a:extLst>
          </p:cNvPr>
          <p:cNvSpPr>
            <a:spLocks noGrp="1"/>
          </p:cNvSpPr>
          <p:nvPr>
            <p:ph type="body" sz="quarter" idx="12"/>
          </p:nvPr>
        </p:nvSpPr>
        <p:spPr/>
        <p:txBody>
          <a:bodyPr/>
          <a:lstStyle/>
          <a:p>
            <a:r>
              <a:rPr lang="en-GB" b="1" noProof="0" dirty="0"/>
              <a:t>S</a:t>
            </a:r>
            <a:r>
              <a:rPr lang="en-GB" noProof="0" dirty="0"/>
              <a:t>pecific – clear and focused.</a:t>
            </a:r>
          </a:p>
          <a:p>
            <a:endParaRPr lang="en-GB" noProof="0" dirty="0"/>
          </a:p>
          <a:p>
            <a:r>
              <a:rPr lang="en-GB" b="1" noProof="0" dirty="0"/>
              <a:t>M</a:t>
            </a:r>
            <a:r>
              <a:rPr lang="en-GB" noProof="0" dirty="0"/>
              <a:t>easurable – quantifiable.</a:t>
            </a:r>
          </a:p>
          <a:p>
            <a:endParaRPr lang="en-GB" noProof="0" dirty="0"/>
          </a:p>
          <a:p>
            <a:r>
              <a:rPr lang="en-GB" b="1" noProof="0" dirty="0"/>
              <a:t>A</a:t>
            </a:r>
            <a:r>
              <a:rPr lang="en-GB" noProof="0" dirty="0"/>
              <a:t>chievable – realistic.</a:t>
            </a:r>
          </a:p>
          <a:p>
            <a:endParaRPr lang="en-GB" noProof="0" dirty="0"/>
          </a:p>
          <a:p>
            <a:r>
              <a:rPr lang="en-GB" b="1" noProof="0" dirty="0"/>
              <a:t>R</a:t>
            </a:r>
            <a:r>
              <a:rPr lang="en-GB" noProof="0" dirty="0"/>
              <a:t>elevant – linked to business growth.</a:t>
            </a:r>
          </a:p>
          <a:p>
            <a:endParaRPr lang="en-GB" noProof="0" dirty="0"/>
          </a:p>
          <a:p>
            <a:r>
              <a:rPr lang="en-GB" b="1" noProof="0" dirty="0"/>
              <a:t>T</a:t>
            </a:r>
            <a:r>
              <a:rPr lang="en-GB" noProof="0" dirty="0"/>
              <a:t>ime-bound – deadline set.</a:t>
            </a:r>
          </a:p>
          <a:p>
            <a:endParaRPr lang="en-GB" noProof="0" dirty="0"/>
          </a:p>
          <a:p>
            <a:endParaRPr lang="en-GB" noProof="0" dirty="0"/>
          </a:p>
        </p:txBody>
      </p:sp>
      <p:sp>
        <p:nvSpPr>
          <p:cNvPr id="4" name="Slide Number Placeholder 3">
            <a:extLst>
              <a:ext uri="{FF2B5EF4-FFF2-40B4-BE49-F238E27FC236}">
                <a16:creationId xmlns:a16="http://schemas.microsoft.com/office/drawing/2014/main" id="{2DF75853-C59A-9ACB-71A9-408C37A326AD}"/>
              </a:ext>
            </a:extLst>
          </p:cNvPr>
          <p:cNvSpPr>
            <a:spLocks noGrp="1"/>
          </p:cNvSpPr>
          <p:nvPr>
            <p:ph type="sldNum" sz="quarter" idx="11"/>
          </p:nvPr>
        </p:nvSpPr>
        <p:spPr/>
        <p:txBody>
          <a:bodyPr/>
          <a:lstStyle/>
          <a:p>
            <a:fld id="{DA2C159E-F13C-4A85-9A41-E7669D3E0D70}" type="slidenum">
              <a:rPr lang="en-GB" noProof="0" smtClean="0"/>
              <a:pPr/>
              <a:t>76</a:t>
            </a:fld>
            <a:endParaRPr lang="en-GB" noProof="0" dirty="0"/>
          </a:p>
        </p:txBody>
      </p:sp>
      <p:sp>
        <p:nvSpPr>
          <p:cNvPr id="5" name="Footer Placeholder 4">
            <a:extLst>
              <a:ext uri="{FF2B5EF4-FFF2-40B4-BE49-F238E27FC236}">
                <a16:creationId xmlns:a16="http://schemas.microsoft.com/office/drawing/2014/main" id="{25D43574-1DEC-9FF8-BD60-80C0FE6A62E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610810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137C-D288-2501-F165-2798B0944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E6FE9-3A6D-4970-7330-6ED173E9C00D}"/>
              </a:ext>
            </a:extLst>
          </p:cNvPr>
          <p:cNvSpPr>
            <a:spLocks noGrp="1"/>
          </p:cNvSpPr>
          <p:nvPr>
            <p:ph type="title"/>
          </p:nvPr>
        </p:nvSpPr>
        <p:spPr/>
        <p:txBody>
          <a:bodyPr/>
          <a:lstStyle/>
          <a:p>
            <a:r>
              <a:rPr lang="en-GB" noProof="0" dirty="0"/>
              <a:t>SMART objective example</a:t>
            </a:r>
          </a:p>
        </p:txBody>
      </p:sp>
      <p:sp>
        <p:nvSpPr>
          <p:cNvPr id="3" name="Text Placeholder 2">
            <a:extLst>
              <a:ext uri="{FF2B5EF4-FFF2-40B4-BE49-F238E27FC236}">
                <a16:creationId xmlns:a16="http://schemas.microsoft.com/office/drawing/2014/main" id="{BCDB7A5F-F7A4-BE3E-B6E0-F17A803CF2AB}"/>
              </a:ext>
            </a:extLst>
          </p:cNvPr>
          <p:cNvSpPr>
            <a:spLocks noGrp="1"/>
          </p:cNvSpPr>
          <p:nvPr>
            <p:ph type="body" sz="quarter" idx="12"/>
          </p:nvPr>
        </p:nvSpPr>
        <p:spPr/>
        <p:txBody>
          <a:bodyPr/>
          <a:lstStyle/>
          <a:p>
            <a:r>
              <a:rPr lang="en-GB" noProof="0" dirty="0"/>
              <a:t>Increase average customer satisfaction survey scores from 78% to 88% by 31 March 2027 by improving staff customer service training and responding to all customer feedback within 48 hours.</a:t>
            </a:r>
          </a:p>
        </p:txBody>
      </p:sp>
      <p:sp>
        <p:nvSpPr>
          <p:cNvPr id="4" name="Slide Number Placeholder 3">
            <a:extLst>
              <a:ext uri="{FF2B5EF4-FFF2-40B4-BE49-F238E27FC236}">
                <a16:creationId xmlns:a16="http://schemas.microsoft.com/office/drawing/2014/main" id="{36623601-0296-B299-AD30-3927A46B3D74}"/>
              </a:ext>
            </a:extLst>
          </p:cNvPr>
          <p:cNvSpPr>
            <a:spLocks noGrp="1"/>
          </p:cNvSpPr>
          <p:nvPr>
            <p:ph type="sldNum" sz="quarter" idx="11"/>
          </p:nvPr>
        </p:nvSpPr>
        <p:spPr/>
        <p:txBody>
          <a:bodyPr/>
          <a:lstStyle/>
          <a:p>
            <a:fld id="{DA2C159E-F13C-4A85-9A41-E7669D3E0D70}" type="slidenum">
              <a:rPr lang="en-GB" noProof="0" smtClean="0"/>
              <a:pPr/>
              <a:t>77</a:t>
            </a:fld>
            <a:endParaRPr lang="en-GB" noProof="0" dirty="0"/>
          </a:p>
        </p:txBody>
      </p:sp>
      <p:sp>
        <p:nvSpPr>
          <p:cNvPr id="5" name="Footer Placeholder 4">
            <a:extLst>
              <a:ext uri="{FF2B5EF4-FFF2-40B4-BE49-F238E27FC236}">
                <a16:creationId xmlns:a16="http://schemas.microsoft.com/office/drawing/2014/main" id="{83569C0F-F7E7-B7C8-35BB-2616540937B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109209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03D0-7C24-D236-F231-C00B9741E6F9}"/>
              </a:ext>
            </a:extLst>
          </p:cNvPr>
          <p:cNvSpPr>
            <a:spLocks noGrp="1"/>
          </p:cNvSpPr>
          <p:nvPr>
            <p:ph type="title"/>
          </p:nvPr>
        </p:nvSpPr>
        <p:spPr/>
        <p:txBody>
          <a:bodyPr/>
          <a:lstStyle/>
          <a:p>
            <a:r>
              <a:rPr lang="en-GB" noProof="0" dirty="0"/>
              <a:t>Draft SMART objectives</a:t>
            </a:r>
          </a:p>
        </p:txBody>
      </p:sp>
      <p:sp>
        <p:nvSpPr>
          <p:cNvPr id="3" name="Text Placeholder 2">
            <a:extLst>
              <a:ext uri="{FF2B5EF4-FFF2-40B4-BE49-F238E27FC236}">
                <a16:creationId xmlns:a16="http://schemas.microsoft.com/office/drawing/2014/main" id="{A1E59407-0EB0-1192-C527-653121C2B844}"/>
              </a:ext>
            </a:extLst>
          </p:cNvPr>
          <p:cNvSpPr>
            <a:spLocks noGrp="1"/>
          </p:cNvSpPr>
          <p:nvPr>
            <p:ph type="body" sz="quarter" idx="12"/>
          </p:nvPr>
        </p:nvSpPr>
        <p:spPr/>
        <p:txBody>
          <a:bodyPr/>
          <a:lstStyle/>
          <a:p>
            <a:endParaRPr lang="en-GB" noProof="0" dirty="0"/>
          </a:p>
          <a:p>
            <a:r>
              <a:rPr lang="en-GB" noProof="0" dirty="0"/>
              <a:t>Work in pairs.</a:t>
            </a:r>
          </a:p>
          <a:p>
            <a:endParaRPr lang="en-GB" noProof="0" dirty="0"/>
          </a:p>
          <a:p>
            <a:r>
              <a:rPr lang="en-GB" noProof="0" dirty="0"/>
              <a:t>Complete the SMART objectives worksheet.</a:t>
            </a:r>
          </a:p>
          <a:p>
            <a:endParaRPr lang="en-GB" noProof="0" dirty="0"/>
          </a:p>
          <a:p>
            <a:r>
              <a:rPr lang="en-GB" noProof="0" dirty="0"/>
              <a:t>Pass the completed worksheet to another pair for review.</a:t>
            </a:r>
          </a:p>
          <a:p>
            <a:endParaRPr lang="en-GB" noProof="0" dirty="0"/>
          </a:p>
          <a:p>
            <a:endParaRPr lang="en-GB" noProof="0" dirty="0"/>
          </a:p>
        </p:txBody>
      </p:sp>
      <p:sp>
        <p:nvSpPr>
          <p:cNvPr id="4" name="Slide Number Placeholder 3">
            <a:extLst>
              <a:ext uri="{FF2B5EF4-FFF2-40B4-BE49-F238E27FC236}">
                <a16:creationId xmlns:a16="http://schemas.microsoft.com/office/drawing/2014/main" id="{E02FA816-8715-F838-2B62-0EF99A93FB1F}"/>
              </a:ext>
            </a:extLst>
          </p:cNvPr>
          <p:cNvSpPr>
            <a:spLocks noGrp="1"/>
          </p:cNvSpPr>
          <p:nvPr>
            <p:ph type="sldNum" sz="quarter" idx="11"/>
          </p:nvPr>
        </p:nvSpPr>
        <p:spPr/>
        <p:txBody>
          <a:bodyPr/>
          <a:lstStyle/>
          <a:p>
            <a:fld id="{DA2C159E-F13C-4A85-9A41-E7669D3E0D70}" type="slidenum">
              <a:rPr lang="en-GB" noProof="0" smtClean="0"/>
              <a:pPr/>
              <a:t>78</a:t>
            </a:fld>
            <a:endParaRPr lang="en-GB" noProof="0" dirty="0"/>
          </a:p>
        </p:txBody>
      </p:sp>
      <p:sp>
        <p:nvSpPr>
          <p:cNvPr id="5" name="Footer Placeholder 4">
            <a:extLst>
              <a:ext uri="{FF2B5EF4-FFF2-40B4-BE49-F238E27FC236}">
                <a16:creationId xmlns:a16="http://schemas.microsoft.com/office/drawing/2014/main" id="{05FC6FE7-680B-15BD-FABF-7F4240DBF14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412618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63CCF-7FC0-71F7-96B6-6B61F18B2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61319-69C2-B241-7090-D2DC7AA779F8}"/>
              </a:ext>
            </a:extLst>
          </p:cNvPr>
          <p:cNvSpPr>
            <a:spLocks noGrp="1"/>
          </p:cNvSpPr>
          <p:nvPr>
            <p:ph type="title"/>
          </p:nvPr>
        </p:nvSpPr>
        <p:spPr/>
        <p:txBody>
          <a:bodyPr>
            <a:normAutofit/>
          </a:bodyPr>
          <a:lstStyle/>
          <a:p>
            <a:r>
              <a:rPr lang="en-GB" noProof="0" dirty="0"/>
              <a:t>Draft SMART objectives again</a:t>
            </a:r>
          </a:p>
        </p:txBody>
      </p:sp>
      <p:sp>
        <p:nvSpPr>
          <p:cNvPr id="3" name="Text Placeholder 2">
            <a:extLst>
              <a:ext uri="{FF2B5EF4-FFF2-40B4-BE49-F238E27FC236}">
                <a16:creationId xmlns:a16="http://schemas.microsoft.com/office/drawing/2014/main" id="{DC9E8C73-E04C-580E-46B1-B01DB48C5CED}"/>
              </a:ext>
            </a:extLst>
          </p:cNvPr>
          <p:cNvSpPr>
            <a:spLocks noGrp="1"/>
          </p:cNvSpPr>
          <p:nvPr>
            <p:ph type="body" sz="quarter" idx="12"/>
          </p:nvPr>
        </p:nvSpPr>
        <p:spPr/>
        <p:txBody>
          <a:bodyPr/>
          <a:lstStyle/>
          <a:p>
            <a:endParaRPr lang="en-GB" noProof="0" dirty="0"/>
          </a:p>
          <a:p>
            <a:r>
              <a:rPr lang="en-GB" noProof="0" dirty="0"/>
              <a:t>Work in groups.</a:t>
            </a:r>
          </a:p>
          <a:p>
            <a:endParaRPr lang="en-GB" noProof="0" dirty="0"/>
          </a:p>
          <a:p>
            <a:r>
              <a:rPr lang="en-GB" noProof="0" dirty="0"/>
              <a:t>Read the Pulse Performance Fitness Ltd. case Study.</a:t>
            </a:r>
          </a:p>
          <a:p>
            <a:endParaRPr lang="en-GB" noProof="0" dirty="0"/>
          </a:p>
          <a:p>
            <a:r>
              <a:rPr lang="en-GB" noProof="0" dirty="0"/>
              <a:t>Write three SMART objectives aligned to business growth for the organisation.</a:t>
            </a:r>
          </a:p>
          <a:p>
            <a:endParaRPr lang="en-GB" noProof="0" dirty="0"/>
          </a:p>
          <a:p>
            <a:r>
              <a:rPr lang="en-GB" noProof="0" dirty="0"/>
              <a:t>Pass to another group for review.</a:t>
            </a:r>
          </a:p>
          <a:p>
            <a:endParaRPr lang="en-GB" noProof="0" dirty="0"/>
          </a:p>
          <a:p>
            <a:endParaRPr lang="en-GB" noProof="0" dirty="0"/>
          </a:p>
        </p:txBody>
      </p:sp>
      <p:sp>
        <p:nvSpPr>
          <p:cNvPr id="4" name="Slide Number Placeholder 3">
            <a:extLst>
              <a:ext uri="{FF2B5EF4-FFF2-40B4-BE49-F238E27FC236}">
                <a16:creationId xmlns:a16="http://schemas.microsoft.com/office/drawing/2014/main" id="{6CCBB17B-AA17-4B57-C33A-7073840387C7}"/>
              </a:ext>
            </a:extLst>
          </p:cNvPr>
          <p:cNvSpPr>
            <a:spLocks noGrp="1"/>
          </p:cNvSpPr>
          <p:nvPr>
            <p:ph type="sldNum" sz="quarter" idx="11"/>
          </p:nvPr>
        </p:nvSpPr>
        <p:spPr/>
        <p:txBody>
          <a:bodyPr/>
          <a:lstStyle/>
          <a:p>
            <a:fld id="{DA2C159E-F13C-4A85-9A41-E7669D3E0D70}" type="slidenum">
              <a:rPr lang="en-GB" noProof="0" smtClean="0"/>
              <a:pPr/>
              <a:t>79</a:t>
            </a:fld>
            <a:endParaRPr lang="en-GB" noProof="0" dirty="0"/>
          </a:p>
        </p:txBody>
      </p:sp>
      <p:sp>
        <p:nvSpPr>
          <p:cNvPr id="5" name="Footer Placeholder 4">
            <a:extLst>
              <a:ext uri="{FF2B5EF4-FFF2-40B4-BE49-F238E27FC236}">
                <a16:creationId xmlns:a16="http://schemas.microsoft.com/office/drawing/2014/main" id="{6F461CD1-70FC-D4DC-752D-98250CD51B0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6359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4FB3-EC11-5137-FAE5-F2305C517065}"/>
              </a:ext>
            </a:extLst>
          </p:cNvPr>
          <p:cNvSpPr>
            <a:spLocks noGrp="1"/>
          </p:cNvSpPr>
          <p:nvPr>
            <p:ph type="title"/>
          </p:nvPr>
        </p:nvSpPr>
        <p:spPr/>
        <p:txBody>
          <a:bodyPr/>
          <a:lstStyle/>
          <a:p>
            <a:r>
              <a:rPr lang="en-GB" noProof="0" dirty="0"/>
              <a:t>Task-Organic and inorganic examples</a:t>
            </a:r>
          </a:p>
        </p:txBody>
      </p:sp>
      <p:sp>
        <p:nvSpPr>
          <p:cNvPr id="3" name="Text Placeholder 2">
            <a:extLst>
              <a:ext uri="{FF2B5EF4-FFF2-40B4-BE49-F238E27FC236}">
                <a16:creationId xmlns:a16="http://schemas.microsoft.com/office/drawing/2014/main" id="{2486EFCD-A6E2-EDCE-5724-5BF22AF10771}"/>
              </a:ext>
            </a:extLst>
          </p:cNvPr>
          <p:cNvSpPr>
            <a:spLocks noGrp="1"/>
          </p:cNvSpPr>
          <p:nvPr>
            <p:ph type="body" sz="quarter" idx="12"/>
          </p:nvPr>
        </p:nvSpPr>
        <p:spPr/>
        <p:txBody>
          <a:bodyPr/>
          <a:lstStyle/>
          <a:p>
            <a:r>
              <a:rPr lang="en-GB" noProof="0" dirty="0"/>
              <a:t>Read through the Organic and inorganic examples.</a:t>
            </a:r>
          </a:p>
          <a:p>
            <a:endParaRPr lang="en-GB" noProof="0" dirty="0"/>
          </a:p>
          <a:p>
            <a:r>
              <a:rPr lang="en-GB" noProof="0" dirty="0"/>
              <a:t>Determine whether the organisation experienced organic or inorganic growth and tick the appropriate box.</a:t>
            </a:r>
          </a:p>
          <a:p>
            <a:endParaRPr lang="en-GB" noProof="0" dirty="0"/>
          </a:p>
          <a:p>
            <a:r>
              <a:rPr lang="en-GB" noProof="0" dirty="0"/>
              <a:t>Check answers against the teacher’s answers.</a:t>
            </a:r>
          </a:p>
        </p:txBody>
      </p:sp>
      <p:sp>
        <p:nvSpPr>
          <p:cNvPr id="4" name="Slide Number Placeholder 3">
            <a:extLst>
              <a:ext uri="{FF2B5EF4-FFF2-40B4-BE49-F238E27FC236}">
                <a16:creationId xmlns:a16="http://schemas.microsoft.com/office/drawing/2014/main" id="{FAB0AD4B-9579-5DFD-CC95-1AFE8B365BA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8</a:t>
            </a:fld>
            <a:endParaRPr lang="en-GB" noProof="0" dirty="0"/>
          </a:p>
        </p:txBody>
      </p:sp>
      <p:sp>
        <p:nvSpPr>
          <p:cNvPr id="5" name="Footer Placeholder 4">
            <a:extLst>
              <a:ext uri="{FF2B5EF4-FFF2-40B4-BE49-F238E27FC236}">
                <a16:creationId xmlns:a16="http://schemas.microsoft.com/office/drawing/2014/main" id="{B8B52EE4-3955-03BA-11FE-53C711DA760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786868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B61E-C06B-7D3E-B663-9C333D203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E1F4A-85BA-9E73-7516-F844588CBE54}"/>
              </a:ext>
            </a:extLst>
          </p:cNvPr>
          <p:cNvSpPr>
            <a:spLocks noGrp="1"/>
          </p:cNvSpPr>
          <p:nvPr>
            <p:ph type="title"/>
          </p:nvPr>
        </p:nvSpPr>
        <p:spPr/>
        <p:txBody>
          <a:bodyPr>
            <a:normAutofit/>
          </a:bodyPr>
          <a:lstStyle/>
          <a:p>
            <a:r>
              <a:rPr lang="en-GB" noProof="0" dirty="0"/>
              <a:t>Review of SMART objectives</a:t>
            </a:r>
          </a:p>
        </p:txBody>
      </p:sp>
      <p:sp>
        <p:nvSpPr>
          <p:cNvPr id="3" name="Text Placeholder 2">
            <a:extLst>
              <a:ext uri="{FF2B5EF4-FFF2-40B4-BE49-F238E27FC236}">
                <a16:creationId xmlns:a16="http://schemas.microsoft.com/office/drawing/2014/main" id="{D5B8F5F8-4827-9480-3A24-83B435D9F57E}"/>
              </a:ext>
            </a:extLst>
          </p:cNvPr>
          <p:cNvSpPr>
            <a:spLocks noGrp="1"/>
          </p:cNvSpPr>
          <p:nvPr>
            <p:ph type="body" sz="quarter" idx="12"/>
          </p:nvPr>
        </p:nvSpPr>
        <p:spPr/>
        <p:txBody>
          <a:bodyPr/>
          <a:lstStyle/>
          <a:p>
            <a:r>
              <a:rPr lang="en-GB" noProof="0" dirty="0"/>
              <a:t>In your groups, make changes to your SMART objectives if needed.</a:t>
            </a:r>
          </a:p>
          <a:p>
            <a:endParaRPr lang="en-GB" noProof="0" dirty="0"/>
          </a:p>
          <a:p>
            <a:r>
              <a:rPr lang="en-GB" noProof="0" dirty="0"/>
              <a:t>Select one of your SMART objectives. Write it on flip chart paper and put it on the wall.</a:t>
            </a:r>
          </a:p>
          <a:p>
            <a:endParaRPr lang="en-GB" noProof="0" dirty="0"/>
          </a:p>
          <a:p>
            <a:r>
              <a:rPr lang="en-GB" noProof="0" dirty="0"/>
              <a:t>In your groups, review three of the SMART objectives.  Use a different coloured marker pen to annotate with feedback.</a:t>
            </a:r>
          </a:p>
          <a:p>
            <a:endParaRPr lang="en-GB" noProof="0" dirty="0"/>
          </a:p>
        </p:txBody>
      </p:sp>
      <p:sp>
        <p:nvSpPr>
          <p:cNvPr id="4" name="Slide Number Placeholder 3">
            <a:extLst>
              <a:ext uri="{FF2B5EF4-FFF2-40B4-BE49-F238E27FC236}">
                <a16:creationId xmlns:a16="http://schemas.microsoft.com/office/drawing/2014/main" id="{504F260C-F6E9-A59E-8D5F-D0B5AAAA09E6}"/>
              </a:ext>
            </a:extLst>
          </p:cNvPr>
          <p:cNvSpPr>
            <a:spLocks noGrp="1"/>
          </p:cNvSpPr>
          <p:nvPr>
            <p:ph type="sldNum" sz="quarter" idx="11"/>
          </p:nvPr>
        </p:nvSpPr>
        <p:spPr/>
        <p:txBody>
          <a:bodyPr/>
          <a:lstStyle/>
          <a:p>
            <a:fld id="{DA2C159E-F13C-4A85-9A41-E7669D3E0D70}" type="slidenum">
              <a:rPr lang="en-GB" noProof="0" smtClean="0"/>
              <a:pPr/>
              <a:t>80</a:t>
            </a:fld>
            <a:endParaRPr lang="en-GB" noProof="0" dirty="0"/>
          </a:p>
        </p:txBody>
      </p:sp>
      <p:sp>
        <p:nvSpPr>
          <p:cNvPr id="5" name="Footer Placeholder 4">
            <a:extLst>
              <a:ext uri="{FF2B5EF4-FFF2-40B4-BE49-F238E27FC236}">
                <a16:creationId xmlns:a16="http://schemas.microsoft.com/office/drawing/2014/main" id="{DA6A3193-1ACE-C9C1-60E8-3EC132008D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15741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D1142-CE3D-4E91-29ED-7A83A6DFD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2700E-98B6-55CA-E4C3-2EE18716F9FF}"/>
              </a:ext>
            </a:extLst>
          </p:cNvPr>
          <p:cNvSpPr>
            <a:spLocks noGrp="1"/>
          </p:cNvSpPr>
          <p:nvPr>
            <p:ph type="title"/>
          </p:nvPr>
        </p:nvSpPr>
        <p:spPr/>
        <p:txBody>
          <a:bodyPr>
            <a:normAutofit/>
          </a:bodyPr>
          <a:lstStyle/>
          <a:p>
            <a:r>
              <a:rPr lang="en-GB" noProof="0" dirty="0"/>
              <a:t>Finalise your SMART objective</a:t>
            </a:r>
          </a:p>
        </p:txBody>
      </p:sp>
      <p:sp>
        <p:nvSpPr>
          <p:cNvPr id="3" name="Text Placeholder 2">
            <a:extLst>
              <a:ext uri="{FF2B5EF4-FFF2-40B4-BE49-F238E27FC236}">
                <a16:creationId xmlns:a16="http://schemas.microsoft.com/office/drawing/2014/main" id="{3594AB1E-4DD6-D544-873A-FA13C0FD907C}"/>
              </a:ext>
            </a:extLst>
          </p:cNvPr>
          <p:cNvSpPr>
            <a:spLocks noGrp="1"/>
          </p:cNvSpPr>
          <p:nvPr>
            <p:ph type="body" sz="quarter" idx="12"/>
          </p:nvPr>
        </p:nvSpPr>
        <p:spPr/>
        <p:txBody>
          <a:bodyPr/>
          <a:lstStyle/>
          <a:p>
            <a:r>
              <a:rPr lang="en-GB" noProof="0" dirty="0"/>
              <a:t>Read through all the feedback on your SMART objective.</a:t>
            </a:r>
          </a:p>
          <a:p>
            <a:endParaRPr lang="en-GB" noProof="0" dirty="0"/>
          </a:p>
          <a:p>
            <a:r>
              <a:rPr lang="en-GB" noProof="0" dirty="0"/>
              <a:t>Make changes to the SMART objective if needed.</a:t>
            </a:r>
          </a:p>
          <a:p>
            <a:endParaRPr lang="en-GB" noProof="0" dirty="0"/>
          </a:p>
          <a:p>
            <a:endParaRPr lang="en-GB" noProof="0" dirty="0"/>
          </a:p>
        </p:txBody>
      </p:sp>
      <p:sp>
        <p:nvSpPr>
          <p:cNvPr id="4" name="Slide Number Placeholder 3">
            <a:extLst>
              <a:ext uri="{FF2B5EF4-FFF2-40B4-BE49-F238E27FC236}">
                <a16:creationId xmlns:a16="http://schemas.microsoft.com/office/drawing/2014/main" id="{0B72FED9-789F-5FA1-44A8-512093D550D1}"/>
              </a:ext>
            </a:extLst>
          </p:cNvPr>
          <p:cNvSpPr>
            <a:spLocks noGrp="1"/>
          </p:cNvSpPr>
          <p:nvPr>
            <p:ph type="sldNum" sz="quarter" idx="11"/>
          </p:nvPr>
        </p:nvSpPr>
        <p:spPr/>
        <p:txBody>
          <a:bodyPr/>
          <a:lstStyle/>
          <a:p>
            <a:fld id="{DA2C159E-F13C-4A85-9A41-E7669D3E0D70}" type="slidenum">
              <a:rPr lang="en-GB" noProof="0" smtClean="0"/>
              <a:pPr/>
              <a:t>81</a:t>
            </a:fld>
            <a:endParaRPr lang="en-GB" noProof="0" dirty="0"/>
          </a:p>
        </p:txBody>
      </p:sp>
      <p:sp>
        <p:nvSpPr>
          <p:cNvPr id="5" name="Footer Placeholder 4">
            <a:extLst>
              <a:ext uri="{FF2B5EF4-FFF2-40B4-BE49-F238E27FC236}">
                <a16:creationId xmlns:a16="http://schemas.microsoft.com/office/drawing/2014/main" id="{406DAAB1-2B4B-FECD-3158-3E3C5085C85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87350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872F6-1363-A753-E5CD-CCF066A9C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D2D62-293C-305C-02E7-495EAD715320}"/>
              </a:ext>
            </a:extLst>
          </p:cNvPr>
          <p:cNvSpPr>
            <a:spLocks noGrp="1"/>
          </p:cNvSpPr>
          <p:nvPr>
            <p:ph type="title"/>
          </p:nvPr>
        </p:nvSpPr>
        <p:spPr/>
        <p:txBody>
          <a:bodyPr/>
          <a:lstStyle/>
          <a:p>
            <a:r>
              <a:rPr lang="en-GB" noProof="0" dirty="0"/>
              <a:t>Review of homework </a:t>
            </a:r>
          </a:p>
        </p:txBody>
      </p:sp>
      <p:sp>
        <p:nvSpPr>
          <p:cNvPr id="3" name="Text Placeholder 2">
            <a:extLst>
              <a:ext uri="{FF2B5EF4-FFF2-40B4-BE49-F238E27FC236}">
                <a16:creationId xmlns:a16="http://schemas.microsoft.com/office/drawing/2014/main" id="{64AE597C-7E1D-4B0B-D455-89F55F3CC43A}"/>
              </a:ext>
            </a:extLst>
          </p:cNvPr>
          <p:cNvSpPr>
            <a:spLocks noGrp="1"/>
          </p:cNvSpPr>
          <p:nvPr>
            <p:ph type="body" sz="quarter" idx="12"/>
          </p:nvPr>
        </p:nvSpPr>
        <p:spPr/>
        <p:txBody>
          <a:bodyPr/>
          <a:lstStyle/>
          <a:p>
            <a:r>
              <a:rPr lang="en-GB" noProof="0" dirty="0"/>
              <a:t>Individually refer to your completed homework.</a:t>
            </a:r>
          </a:p>
          <a:p>
            <a:endParaRPr lang="en-GB" noProof="0" dirty="0"/>
          </a:p>
          <a:p>
            <a:r>
              <a:rPr lang="en-GB" noProof="0" dirty="0"/>
              <a:t>For each of the three ideas for improvement, write a SMART objective.</a:t>
            </a:r>
          </a:p>
          <a:p>
            <a:endParaRPr lang="en-GB" noProof="0" dirty="0"/>
          </a:p>
          <a:p>
            <a:r>
              <a:rPr lang="en-GB" noProof="0" dirty="0"/>
              <a:t>Pass to another learner for peer review.</a:t>
            </a:r>
          </a:p>
          <a:p>
            <a:endParaRPr lang="en-GB" noProof="0" dirty="0"/>
          </a:p>
          <a:p>
            <a:r>
              <a:rPr lang="en-GB" noProof="0" dirty="0"/>
              <a:t>Review your feedback. Make changes to one of your SMART objectives if needed. Hand it in to the teacher.</a:t>
            </a:r>
          </a:p>
        </p:txBody>
      </p:sp>
      <p:sp>
        <p:nvSpPr>
          <p:cNvPr id="4" name="Slide Number Placeholder 3">
            <a:extLst>
              <a:ext uri="{FF2B5EF4-FFF2-40B4-BE49-F238E27FC236}">
                <a16:creationId xmlns:a16="http://schemas.microsoft.com/office/drawing/2014/main" id="{11B59CC5-ABD9-4EBA-4DC1-FC3BA589F8C3}"/>
              </a:ext>
            </a:extLst>
          </p:cNvPr>
          <p:cNvSpPr>
            <a:spLocks noGrp="1"/>
          </p:cNvSpPr>
          <p:nvPr>
            <p:ph type="sldNum" sz="quarter" idx="11"/>
          </p:nvPr>
        </p:nvSpPr>
        <p:spPr/>
        <p:txBody>
          <a:bodyPr/>
          <a:lstStyle/>
          <a:p>
            <a:fld id="{DA2C159E-F13C-4A85-9A41-E7669D3E0D70}" type="slidenum">
              <a:rPr lang="en-GB" noProof="0" smtClean="0"/>
              <a:pPr/>
              <a:t>82</a:t>
            </a:fld>
            <a:endParaRPr lang="en-GB" noProof="0" dirty="0"/>
          </a:p>
        </p:txBody>
      </p:sp>
      <p:sp>
        <p:nvSpPr>
          <p:cNvPr id="5" name="Footer Placeholder 4">
            <a:extLst>
              <a:ext uri="{FF2B5EF4-FFF2-40B4-BE49-F238E27FC236}">
                <a16:creationId xmlns:a16="http://schemas.microsoft.com/office/drawing/2014/main" id="{702AFEFD-6814-11AD-D35C-D52BC936577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105165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E356-CAA8-3BF2-7B57-4292304816B4}"/>
              </a:ext>
            </a:extLst>
          </p:cNvPr>
          <p:cNvSpPr>
            <a:spLocks noGrp="1"/>
          </p:cNvSpPr>
          <p:nvPr>
            <p:ph type="title"/>
          </p:nvPr>
        </p:nvSpPr>
        <p:spPr>
          <a:xfrm>
            <a:off x="232950" y="249900"/>
            <a:ext cx="8437563" cy="1197900"/>
          </a:xfrm>
        </p:spPr>
        <p:txBody>
          <a:bodyPr>
            <a:normAutofit/>
          </a:bodyPr>
          <a:lstStyle/>
          <a:p>
            <a:r>
              <a:rPr lang="en-GB" noProof="0" dirty="0"/>
              <a:t>How easy is it to write SMART objectives?</a:t>
            </a:r>
          </a:p>
        </p:txBody>
      </p:sp>
      <p:sp>
        <p:nvSpPr>
          <p:cNvPr id="3" name="Text Placeholder 2">
            <a:extLst>
              <a:ext uri="{FF2B5EF4-FFF2-40B4-BE49-F238E27FC236}">
                <a16:creationId xmlns:a16="http://schemas.microsoft.com/office/drawing/2014/main" id="{B5F488B1-75BD-F03F-EE80-5421A409506D}"/>
              </a:ext>
            </a:extLst>
          </p:cNvPr>
          <p:cNvSpPr>
            <a:spLocks noGrp="1"/>
          </p:cNvSpPr>
          <p:nvPr>
            <p:ph type="body" sz="quarter" idx="12"/>
          </p:nvPr>
        </p:nvSpPr>
        <p:spPr>
          <a:xfrm>
            <a:off x="234000" y="1447800"/>
            <a:ext cx="7667625" cy="3140174"/>
          </a:xfrm>
        </p:spPr>
        <p:txBody>
          <a:bodyPr/>
          <a:lstStyle/>
          <a:p>
            <a:r>
              <a:rPr lang="en-GB" noProof="0" dirty="0"/>
              <a:t>Access the Poll application.</a:t>
            </a:r>
          </a:p>
          <a:p>
            <a:endParaRPr lang="en-GB" noProof="0" dirty="0"/>
          </a:p>
          <a:p>
            <a:r>
              <a:rPr lang="en-GB" noProof="0" dirty="0"/>
              <a:t>Select one aspect of SMART that you found the most difficult to include when writing SMART objectives.</a:t>
            </a:r>
          </a:p>
        </p:txBody>
      </p:sp>
      <p:sp>
        <p:nvSpPr>
          <p:cNvPr id="4" name="Slide Number Placeholder 3">
            <a:extLst>
              <a:ext uri="{FF2B5EF4-FFF2-40B4-BE49-F238E27FC236}">
                <a16:creationId xmlns:a16="http://schemas.microsoft.com/office/drawing/2014/main" id="{82ADB4F8-65E5-BF4F-489A-C37A7B3D97D2}"/>
              </a:ext>
            </a:extLst>
          </p:cNvPr>
          <p:cNvSpPr>
            <a:spLocks noGrp="1"/>
          </p:cNvSpPr>
          <p:nvPr>
            <p:ph type="sldNum" sz="quarter" idx="11"/>
          </p:nvPr>
        </p:nvSpPr>
        <p:spPr/>
        <p:txBody>
          <a:bodyPr/>
          <a:lstStyle/>
          <a:p>
            <a:fld id="{DA2C159E-F13C-4A85-9A41-E7669D3E0D70}" type="slidenum">
              <a:rPr lang="en-GB" noProof="0" smtClean="0"/>
              <a:pPr/>
              <a:t>83</a:t>
            </a:fld>
            <a:endParaRPr lang="en-GB" noProof="0" dirty="0"/>
          </a:p>
        </p:txBody>
      </p:sp>
      <p:sp>
        <p:nvSpPr>
          <p:cNvPr id="5" name="Footer Placeholder 4">
            <a:extLst>
              <a:ext uri="{FF2B5EF4-FFF2-40B4-BE49-F238E27FC236}">
                <a16:creationId xmlns:a16="http://schemas.microsoft.com/office/drawing/2014/main" id="{E409F05E-1380-309A-C933-FFF5ECEE178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34287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Planning tools – Gantt charts</a:t>
            </a:r>
          </a:p>
        </p:txBody>
      </p:sp>
    </p:spTree>
    <p:extLst>
      <p:ext uri="{BB962C8B-B14F-4D97-AF65-F5344CB8AC3E}">
        <p14:creationId xmlns:p14="http://schemas.microsoft.com/office/powerpoint/2010/main" val="26488548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8061-0AB7-A83F-15F6-A3A45BE1E918}"/>
              </a:ext>
            </a:extLst>
          </p:cNvPr>
          <p:cNvSpPr>
            <a:spLocks noGrp="1"/>
          </p:cNvSpPr>
          <p:nvPr>
            <p:ph type="title"/>
          </p:nvPr>
        </p:nvSpPr>
        <p:spPr/>
        <p:txBody>
          <a:bodyPr/>
          <a:lstStyle/>
          <a:p>
            <a:r>
              <a:rPr lang="en-GB" noProof="0" dirty="0"/>
              <a:t>Lesson 5 aims</a:t>
            </a:r>
          </a:p>
        </p:txBody>
      </p:sp>
      <p:sp>
        <p:nvSpPr>
          <p:cNvPr id="3" name="Text Placeholder 2">
            <a:extLst>
              <a:ext uri="{FF2B5EF4-FFF2-40B4-BE49-F238E27FC236}">
                <a16:creationId xmlns:a16="http://schemas.microsoft.com/office/drawing/2014/main" id="{D0AF0091-F069-876E-F36A-22032D6EB604}"/>
              </a:ext>
            </a:extLst>
          </p:cNvPr>
          <p:cNvSpPr>
            <a:spLocks noGrp="1"/>
          </p:cNvSpPr>
          <p:nvPr>
            <p:ph type="body" sz="quarter" idx="12"/>
          </p:nvPr>
        </p:nvSpPr>
        <p:spPr/>
        <p:txBody>
          <a:bodyPr/>
          <a:lstStyle/>
          <a:p>
            <a:pPr lvl="0"/>
            <a:r>
              <a:rPr lang="en-GB" noProof="0" dirty="0"/>
              <a:t>Understand the importance of structured planning to meet growth objectives.</a:t>
            </a:r>
          </a:p>
          <a:p>
            <a:pPr lvl="0"/>
            <a:endParaRPr lang="en-GB" noProof="0" dirty="0"/>
          </a:p>
          <a:p>
            <a:pPr lvl="0"/>
            <a:r>
              <a:rPr lang="en-GB" noProof="0" dirty="0"/>
              <a:t>Be able to create a Gantt chart using spreadsheet software to visually plan a business growth project.</a:t>
            </a:r>
          </a:p>
          <a:p>
            <a:pPr lvl="0"/>
            <a:endParaRPr lang="en-GB" noProof="0" dirty="0"/>
          </a:p>
          <a:p>
            <a:endParaRPr lang="en-GB" noProof="0" dirty="0"/>
          </a:p>
        </p:txBody>
      </p:sp>
      <p:sp>
        <p:nvSpPr>
          <p:cNvPr id="4" name="Slide Number Placeholder 3">
            <a:extLst>
              <a:ext uri="{FF2B5EF4-FFF2-40B4-BE49-F238E27FC236}">
                <a16:creationId xmlns:a16="http://schemas.microsoft.com/office/drawing/2014/main" id="{0998B817-7C3D-B353-EAE9-27E6673DF187}"/>
              </a:ext>
            </a:extLst>
          </p:cNvPr>
          <p:cNvSpPr>
            <a:spLocks noGrp="1"/>
          </p:cNvSpPr>
          <p:nvPr>
            <p:ph type="sldNum" sz="quarter" idx="11"/>
          </p:nvPr>
        </p:nvSpPr>
        <p:spPr/>
        <p:txBody>
          <a:bodyPr/>
          <a:lstStyle/>
          <a:p>
            <a:fld id="{DA2C159E-F13C-4A85-9A41-E7669D3E0D70}" type="slidenum">
              <a:rPr lang="en-GB" noProof="0" smtClean="0"/>
              <a:pPr/>
              <a:t>85</a:t>
            </a:fld>
            <a:endParaRPr lang="en-GB" noProof="0" dirty="0"/>
          </a:p>
        </p:txBody>
      </p:sp>
      <p:sp>
        <p:nvSpPr>
          <p:cNvPr id="5" name="Footer Placeholder 4">
            <a:extLst>
              <a:ext uri="{FF2B5EF4-FFF2-40B4-BE49-F238E27FC236}">
                <a16:creationId xmlns:a16="http://schemas.microsoft.com/office/drawing/2014/main" id="{3697C28E-23D1-0989-0A8D-35065FDADBF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341316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27B-6C0C-77C6-42EC-8C6027204327}"/>
              </a:ext>
            </a:extLst>
          </p:cNvPr>
          <p:cNvSpPr>
            <a:spLocks noGrp="1"/>
          </p:cNvSpPr>
          <p:nvPr>
            <p:ph type="title"/>
          </p:nvPr>
        </p:nvSpPr>
        <p:spPr/>
        <p:txBody>
          <a:bodyPr/>
          <a:lstStyle/>
          <a:p>
            <a:r>
              <a:rPr lang="en-GB" noProof="0" dirty="0"/>
              <a:t>Sunrise Café </a:t>
            </a:r>
          </a:p>
        </p:txBody>
      </p:sp>
      <p:sp>
        <p:nvSpPr>
          <p:cNvPr id="3" name="Text Placeholder 2">
            <a:extLst>
              <a:ext uri="{FF2B5EF4-FFF2-40B4-BE49-F238E27FC236}">
                <a16:creationId xmlns:a16="http://schemas.microsoft.com/office/drawing/2014/main" id="{9F7FD97D-3801-4A90-C80B-233FECBB3221}"/>
              </a:ext>
            </a:extLst>
          </p:cNvPr>
          <p:cNvSpPr>
            <a:spLocks noGrp="1"/>
          </p:cNvSpPr>
          <p:nvPr>
            <p:ph type="body" sz="quarter" idx="12"/>
          </p:nvPr>
        </p:nvSpPr>
        <p:spPr/>
        <p:txBody>
          <a:bodyPr/>
          <a:lstStyle/>
          <a:p>
            <a:r>
              <a:rPr lang="en-GB" noProof="0" dirty="0"/>
              <a:t>Sunrise Café has decided to extend its opening hours from 3.00 pm to 6.00 pm to attract more customers.  </a:t>
            </a:r>
          </a:p>
          <a:p>
            <a:endParaRPr lang="en-GB" noProof="0" dirty="0"/>
          </a:p>
          <a:p>
            <a:r>
              <a:rPr lang="en-GB" noProof="0" dirty="0"/>
              <a:t>Work in pairs.</a:t>
            </a:r>
          </a:p>
          <a:p>
            <a:endParaRPr lang="en-GB" noProof="0" dirty="0"/>
          </a:p>
          <a:p>
            <a:r>
              <a:rPr lang="en-GB" noProof="0" dirty="0"/>
              <a:t>You will be given a series of cards which set out actions the café needs to take.</a:t>
            </a:r>
          </a:p>
          <a:p>
            <a:endParaRPr lang="en-GB" noProof="0" dirty="0"/>
          </a:p>
          <a:p>
            <a:r>
              <a:rPr lang="en-GB" noProof="0" dirty="0"/>
              <a:t>Organise these into chronological order – the order that they need to happen. </a:t>
            </a:r>
          </a:p>
          <a:p>
            <a:endParaRPr lang="en-GB" sz="2000" noProof="0" dirty="0"/>
          </a:p>
          <a:p>
            <a:endParaRPr lang="en-GB" sz="2000" noProof="0" dirty="0"/>
          </a:p>
        </p:txBody>
      </p:sp>
      <p:sp>
        <p:nvSpPr>
          <p:cNvPr id="4" name="Slide Number Placeholder 3">
            <a:extLst>
              <a:ext uri="{FF2B5EF4-FFF2-40B4-BE49-F238E27FC236}">
                <a16:creationId xmlns:a16="http://schemas.microsoft.com/office/drawing/2014/main" id="{500A5377-942D-CEE2-BEBC-AFFD9997CDBA}"/>
              </a:ext>
            </a:extLst>
          </p:cNvPr>
          <p:cNvSpPr>
            <a:spLocks noGrp="1"/>
          </p:cNvSpPr>
          <p:nvPr>
            <p:ph type="sldNum" sz="quarter" idx="11"/>
          </p:nvPr>
        </p:nvSpPr>
        <p:spPr/>
        <p:txBody>
          <a:bodyPr/>
          <a:lstStyle/>
          <a:p>
            <a:fld id="{DA2C159E-F13C-4A85-9A41-E7669D3E0D70}" type="slidenum">
              <a:rPr lang="en-GB" noProof="0" smtClean="0"/>
              <a:pPr/>
              <a:t>86</a:t>
            </a:fld>
            <a:endParaRPr lang="en-GB" noProof="0" dirty="0"/>
          </a:p>
        </p:txBody>
      </p:sp>
      <p:sp>
        <p:nvSpPr>
          <p:cNvPr id="5" name="Footer Placeholder 4">
            <a:extLst>
              <a:ext uri="{FF2B5EF4-FFF2-40B4-BE49-F238E27FC236}">
                <a16:creationId xmlns:a16="http://schemas.microsoft.com/office/drawing/2014/main" id="{03595BF5-6247-3CFD-D0AB-E2BF2FFE3E5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96691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9244-A8DF-0F9B-21DF-D7AB9D5DA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E2560-7A24-250F-3304-5975F3D26B4F}"/>
              </a:ext>
            </a:extLst>
          </p:cNvPr>
          <p:cNvSpPr>
            <a:spLocks noGrp="1"/>
          </p:cNvSpPr>
          <p:nvPr>
            <p:ph type="title"/>
          </p:nvPr>
        </p:nvSpPr>
        <p:spPr/>
        <p:txBody>
          <a:bodyPr/>
          <a:lstStyle/>
          <a:p>
            <a:r>
              <a:rPr lang="en-GB" noProof="0" dirty="0"/>
              <a:t>Sunrise Café actions</a:t>
            </a:r>
          </a:p>
        </p:txBody>
      </p:sp>
      <p:sp>
        <p:nvSpPr>
          <p:cNvPr id="3" name="Text Placeholder 2">
            <a:extLst>
              <a:ext uri="{FF2B5EF4-FFF2-40B4-BE49-F238E27FC236}">
                <a16:creationId xmlns:a16="http://schemas.microsoft.com/office/drawing/2014/main" id="{762A409B-5773-C6A4-54ED-DD6280053494}"/>
              </a:ext>
            </a:extLst>
          </p:cNvPr>
          <p:cNvSpPr>
            <a:spLocks noGrp="1"/>
          </p:cNvSpPr>
          <p:nvPr>
            <p:ph type="body" sz="quarter" idx="14"/>
          </p:nvPr>
        </p:nvSpPr>
        <p:spPr>
          <a:xfrm>
            <a:off x="251520" y="986400"/>
            <a:ext cx="8437562" cy="3780863"/>
          </a:xfrm>
        </p:spPr>
        <p:txBody>
          <a:bodyPr>
            <a:normAutofit fontScale="85000" lnSpcReduction="10000"/>
          </a:bodyPr>
          <a:lstStyle/>
          <a:p>
            <a:pPr marL="457200" indent="-457200">
              <a:lnSpc>
                <a:spcPct val="110000"/>
              </a:lnSpc>
              <a:buFont typeface="+mj-lt"/>
              <a:buAutoNum type="arabicPeriod"/>
            </a:pPr>
            <a:r>
              <a:rPr lang="en-GB" sz="2800" noProof="0" dirty="0"/>
              <a:t>Inform existing staff about changes to shifts and responsibilities.</a:t>
            </a:r>
          </a:p>
          <a:p>
            <a:pPr marL="457200" indent="-457200">
              <a:lnSpc>
                <a:spcPct val="110000"/>
              </a:lnSpc>
              <a:buFont typeface="+mj-lt"/>
              <a:buAutoNum type="arabicPeriod"/>
            </a:pPr>
            <a:r>
              <a:rPr lang="en-GB" sz="2800" noProof="0" dirty="0"/>
              <a:t>Hire two part-time staff to cover the extra hours.</a:t>
            </a:r>
          </a:p>
          <a:p>
            <a:pPr marL="457200" indent="-457200">
              <a:lnSpc>
                <a:spcPct val="110000"/>
              </a:lnSpc>
              <a:buFont typeface="+mj-lt"/>
              <a:buAutoNum type="arabicPeriod"/>
            </a:pPr>
            <a:r>
              <a:rPr lang="en-GB" sz="2800" noProof="0" dirty="0"/>
              <a:t>Update the staff rota once new employees are hired.</a:t>
            </a:r>
          </a:p>
          <a:p>
            <a:pPr marL="457200" indent="-457200">
              <a:lnSpc>
                <a:spcPct val="110000"/>
              </a:lnSpc>
              <a:buFont typeface="+mj-lt"/>
              <a:buAutoNum type="arabicPeriod"/>
            </a:pPr>
            <a:r>
              <a:rPr lang="en-GB" sz="2800" noProof="0" dirty="0"/>
              <a:t>Train the new staff before the extended hours launch.</a:t>
            </a:r>
          </a:p>
          <a:p>
            <a:pPr marL="457200" indent="-457200">
              <a:lnSpc>
                <a:spcPct val="110000"/>
              </a:lnSpc>
              <a:buFont typeface="+mj-lt"/>
              <a:buAutoNum type="arabicPeriod"/>
            </a:pPr>
            <a:r>
              <a:rPr lang="en-GB" sz="2800" noProof="0" dirty="0"/>
              <a:t>Order additional ingredients and supplies to meet increased demand.</a:t>
            </a:r>
          </a:p>
          <a:p>
            <a:pPr marL="457200" indent="-457200">
              <a:lnSpc>
                <a:spcPct val="110000"/>
              </a:lnSpc>
              <a:buFont typeface="+mj-lt"/>
              <a:buAutoNum type="arabicPeriod"/>
            </a:pPr>
            <a:r>
              <a:rPr lang="en-GB" sz="2800" noProof="0" dirty="0"/>
              <a:t>Update the café’s website and social media with new hours.</a:t>
            </a:r>
          </a:p>
          <a:p>
            <a:pPr marL="457200" indent="-457200">
              <a:lnSpc>
                <a:spcPct val="110000"/>
              </a:lnSpc>
              <a:buFont typeface="+mj-lt"/>
              <a:buAutoNum type="arabicPeriod"/>
            </a:pPr>
            <a:r>
              <a:rPr lang="en-GB" sz="2800" noProof="0" dirty="0"/>
              <a:t>Launch the new hours on the first Monday of next month.</a:t>
            </a:r>
          </a:p>
        </p:txBody>
      </p:sp>
      <p:sp>
        <p:nvSpPr>
          <p:cNvPr id="5" name="Footer Placeholder 4">
            <a:extLst>
              <a:ext uri="{FF2B5EF4-FFF2-40B4-BE49-F238E27FC236}">
                <a16:creationId xmlns:a16="http://schemas.microsoft.com/office/drawing/2014/main" id="{DC1F1B16-A154-C8FE-C684-CA17411BD511}"/>
              </a:ext>
            </a:extLst>
          </p:cNvPr>
          <p:cNvSpPr>
            <a:spLocks noGrp="1"/>
          </p:cNvSpPr>
          <p:nvPr>
            <p:ph type="ftr" sz="quarter" idx="11"/>
          </p:nvPr>
        </p:nvSpPr>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1610CFB1-BA1A-ED55-F2CB-97880EA9B5F6}"/>
              </a:ext>
            </a:extLst>
          </p:cNvPr>
          <p:cNvSpPr>
            <a:spLocks noGrp="1"/>
          </p:cNvSpPr>
          <p:nvPr>
            <p:ph type="sldNum" sz="quarter" idx="12"/>
          </p:nvPr>
        </p:nvSpPr>
        <p:spPr/>
        <p:txBody>
          <a:bodyPr/>
          <a:lstStyle/>
          <a:p>
            <a:fld id="{DA2C159E-F13C-4A85-9A41-E7669D3E0D70}" type="slidenum">
              <a:rPr lang="en-GB" noProof="0" smtClean="0"/>
              <a:pPr/>
              <a:t>87</a:t>
            </a:fld>
            <a:endParaRPr lang="en-GB" noProof="0" dirty="0"/>
          </a:p>
        </p:txBody>
      </p:sp>
    </p:spTree>
    <p:extLst>
      <p:ext uri="{BB962C8B-B14F-4D97-AF65-F5344CB8AC3E}">
        <p14:creationId xmlns:p14="http://schemas.microsoft.com/office/powerpoint/2010/main" val="41191749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45F0-9628-9897-DAD4-A98AB4FF013D}"/>
              </a:ext>
            </a:extLst>
          </p:cNvPr>
          <p:cNvSpPr>
            <a:spLocks noGrp="1"/>
          </p:cNvSpPr>
          <p:nvPr>
            <p:ph type="title"/>
          </p:nvPr>
        </p:nvSpPr>
        <p:spPr/>
        <p:txBody>
          <a:bodyPr/>
          <a:lstStyle/>
          <a:p>
            <a:r>
              <a:rPr lang="en-GB" noProof="0" dirty="0"/>
              <a:t>Need for a structured growth plan</a:t>
            </a:r>
          </a:p>
        </p:txBody>
      </p:sp>
      <p:sp>
        <p:nvSpPr>
          <p:cNvPr id="3" name="Text Placeholder 2">
            <a:extLst>
              <a:ext uri="{FF2B5EF4-FFF2-40B4-BE49-F238E27FC236}">
                <a16:creationId xmlns:a16="http://schemas.microsoft.com/office/drawing/2014/main" id="{CDD49737-16B3-1F11-F855-39558CAAE5BC}"/>
              </a:ext>
            </a:extLst>
          </p:cNvPr>
          <p:cNvSpPr>
            <a:spLocks noGrp="1"/>
          </p:cNvSpPr>
          <p:nvPr>
            <p:ph type="body" sz="quarter" idx="12"/>
          </p:nvPr>
        </p:nvSpPr>
        <p:spPr/>
        <p:txBody>
          <a:bodyPr/>
          <a:lstStyle/>
          <a:p>
            <a:r>
              <a:rPr lang="en-GB" noProof="0" dirty="0"/>
              <a:t>When a business wants to grow, whether it is launching a new product, expanding opening hours or adopting new technology, it cannot rely on guesswork.</a:t>
            </a:r>
          </a:p>
          <a:p>
            <a:endParaRPr lang="en-GB" noProof="0" dirty="0"/>
          </a:p>
          <a:p>
            <a:r>
              <a:rPr lang="en-GB" noProof="0" dirty="0"/>
              <a:t>It requires a growth plan. This helps to ensure that:</a:t>
            </a:r>
          </a:p>
          <a:p>
            <a:pPr marL="342900" indent="-342900">
              <a:buFont typeface="Arial" panose="020B0604020202020204" pitchFamily="34" charset="0"/>
              <a:buChar char="•"/>
            </a:pPr>
            <a:r>
              <a:rPr lang="en-GB" noProof="0" dirty="0"/>
              <a:t>Resources are available.</a:t>
            </a:r>
          </a:p>
          <a:p>
            <a:pPr marL="342900" indent="-342900">
              <a:buFont typeface="Arial" panose="020B0604020202020204" pitchFamily="34" charset="0"/>
              <a:buChar char="•"/>
            </a:pPr>
            <a:r>
              <a:rPr lang="en-GB" noProof="0" dirty="0"/>
              <a:t>Tasks are completed in the correct order.</a:t>
            </a:r>
          </a:p>
          <a:p>
            <a:pPr marL="342900" indent="-342900">
              <a:buFont typeface="Arial" panose="020B0604020202020204" pitchFamily="34" charset="0"/>
              <a:buChar char="•"/>
            </a:pPr>
            <a:r>
              <a:rPr lang="en-GB" noProof="0" dirty="0"/>
              <a:t>Deadlines are realistic.</a:t>
            </a:r>
          </a:p>
          <a:p>
            <a:pPr marL="342900" indent="-342900">
              <a:buFont typeface="Arial" panose="020B0604020202020204" pitchFamily="34" charset="0"/>
              <a:buChar char="•"/>
            </a:pPr>
            <a:r>
              <a:rPr lang="en-GB" noProof="0" dirty="0"/>
              <a:t>The business can monitor progress and respond to delays.</a:t>
            </a:r>
          </a:p>
        </p:txBody>
      </p:sp>
      <p:sp>
        <p:nvSpPr>
          <p:cNvPr id="4" name="Slide Number Placeholder 3">
            <a:extLst>
              <a:ext uri="{FF2B5EF4-FFF2-40B4-BE49-F238E27FC236}">
                <a16:creationId xmlns:a16="http://schemas.microsoft.com/office/drawing/2014/main" id="{F4F243B3-DBA5-9876-A8A9-13B8B360A33A}"/>
              </a:ext>
            </a:extLst>
          </p:cNvPr>
          <p:cNvSpPr>
            <a:spLocks noGrp="1"/>
          </p:cNvSpPr>
          <p:nvPr>
            <p:ph type="sldNum" sz="quarter" idx="11"/>
          </p:nvPr>
        </p:nvSpPr>
        <p:spPr/>
        <p:txBody>
          <a:bodyPr/>
          <a:lstStyle/>
          <a:p>
            <a:fld id="{DA2C159E-F13C-4A85-9A41-E7669D3E0D70}" type="slidenum">
              <a:rPr lang="en-GB" noProof="0" smtClean="0"/>
              <a:pPr/>
              <a:t>88</a:t>
            </a:fld>
            <a:endParaRPr lang="en-GB" noProof="0" dirty="0"/>
          </a:p>
        </p:txBody>
      </p:sp>
      <p:sp>
        <p:nvSpPr>
          <p:cNvPr id="5" name="Footer Placeholder 4">
            <a:extLst>
              <a:ext uri="{FF2B5EF4-FFF2-40B4-BE49-F238E27FC236}">
                <a16:creationId xmlns:a16="http://schemas.microsoft.com/office/drawing/2014/main" id="{5F233942-6777-1D26-4AFC-A249E76DFAC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55763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F7D9-F77A-44FB-D964-F3D2E189F7B6}"/>
              </a:ext>
            </a:extLst>
          </p:cNvPr>
          <p:cNvSpPr>
            <a:spLocks noGrp="1"/>
          </p:cNvSpPr>
          <p:nvPr>
            <p:ph type="title"/>
          </p:nvPr>
        </p:nvSpPr>
        <p:spPr/>
        <p:txBody>
          <a:bodyPr/>
          <a:lstStyle/>
          <a:p>
            <a:r>
              <a:rPr lang="en-GB" noProof="0" dirty="0"/>
              <a:t>Six phases of a growth plan</a:t>
            </a:r>
          </a:p>
        </p:txBody>
      </p:sp>
      <p:sp>
        <p:nvSpPr>
          <p:cNvPr id="3" name="Text Placeholder 2">
            <a:extLst>
              <a:ext uri="{FF2B5EF4-FFF2-40B4-BE49-F238E27FC236}">
                <a16:creationId xmlns:a16="http://schemas.microsoft.com/office/drawing/2014/main" id="{4375777C-BC04-5F47-CC9C-DC7A0F4CB1ED}"/>
              </a:ext>
            </a:extLst>
          </p:cNvPr>
          <p:cNvSpPr>
            <a:spLocks noGrp="1"/>
          </p:cNvSpPr>
          <p:nvPr>
            <p:ph type="body" sz="quarter" idx="12"/>
          </p:nvPr>
        </p:nvSpPr>
        <p:spPr>
          <a:xfrm>
            <a:off x="232950" y="792956"/>
            <a:ext cx="7944800" cy="3974307"/>
          </a:xfrm>
        </p:spPr>
        <p:txBody>
          <a:bodyPr/>
          <a:lstStyle/>
          <a:p>
            <a:r>
              <a:rPr lang="en-GB" noProof="0" dirty="0"/>
              <a:t>A small business wants to launch an online booking system to make customer reservations easier.</a:t>
            </a:r>
          </a:p>
          <a:p>
            <a:pPr marL="457200" indent="-457200">
              <a:buFont typeface="+mj-lt"/>
              <a:buAutoNum type="arabicPeriod"/>
            </a:pPr>
            <a:r>
              <a:rPr lang="en-GB" noProof="0" dirty="0"/>
              <a:t>Research – identify needs, compare options, gather customer feedback.</a:t>
            </a:r>
          </a:p>
          <a:p>
            <a:pPr marL="457200" indent="-457200">
              <a:buFont typeface="+mj-lt"/>
              <a:buAutoNum type="arabicPeriod"/>
            </a:pPr>
            <a:r>
              <a:rPr lang="en-GB" noProof="0" dirty="0"/>
              <a:t>Choose a supplier – decide on the platform or developer.</a:t>
            </a:r>
          </a:p>
          <a:p>
            <a:pPr marL="457200" indent="-457200">
              <a:buFont typeface="+mj-lt"/>
              <a:buAutoNum type="arabicPeriod"/>
            </a:pPr>
            <a:r>
              <a:rPr lang="en-GB" noProof="0" dirty="0"/>
              <a:t>Develop system – build or customise the booking tool.</a:t>
            </a:r>
          </a:p>
          <a:p>
            <a:pPr marL="457200" indent="-457200">
              <a:buFont typeface="+mj-lt"/>
              <a:buAutoNum type="arabicPeriod"/>
            </a:pPr>
            <a:r>
              <a:rPr lang="en-GB" noProof="0" dirty="0"/>
              <a:t>Test system – check for errors, test usability, fix issues.</a:t>
            </a:r>
          </a:p>
          <a:p>
            <a:pPr marL="457200" indent="-457200">
              <a:buFont typeface="+mj-lt"/>
              <a:buAutoNum type="arabicPeriod"/>
            </a:pPr>
            <a:r>
              <a:rPr lang="en-GB" noProof="0" dirty="0"/>
              <a:t>Train staff – ensure employees can use the system.</a:t>
            </a:r>
          </a:p>
          <a:p>
            <a:pPr marL="457200" indent="-457200">
              <a:buFont typeface="+mj-lt"/>
              <a:buAutoNum type="arabicPeriod"/>
            </a:pPr>
            <a:r>
              <a:rPr lang="en-GB" noProof="0" dirty="0"/>
              <a:t>Launch – go live, promote to customers, monitor performance.</a:t>
            </a:r>
          </a:p>
        </p:txBody>
      </p:sp>
      <p:sp>
        <p:nvSpPr>
          <p:cNvPr id="4" name="Slide Number Placeholder 3">
            <a:extLst>
              <a:ext uri="{FF2B5EF4-FFF2-40B4-BE49-F238E27FC236}">
                <a16:creationId xmlns:a16="http://schemas.microsoft.com/office/drawing/2014/main" id="{51F0D869-F0C9-B1F5-6E8D-2EC4F85D24C5}"/>
              </a:ext>
            </a:extLst>
          </p:cNvPr>
          <p:cNvSpPr>
            <a:spLocks noGrp="1"/>
          </p:cNvSpPr>
          <p:nvPr>
            <p:ph type="sldNum" sz="quarter" idx="11"/>
          </p:nvPr>
        </p:nvSpPr>
        <p:spPr/>
        <p:txBody>
          <a:bodyPr/>
          <a:lstStyle/>
          <a:p>
            <a:fld id="{DA2C159E-F13C-4A85-9A41-E7669D3E0D70}" type="slidenum">
              <a:rPr lang="en-GB" noProof="0" smtClean="0"/>
              <a:pPr/>
              <a:t>89</a:t>
            </a:fld>
            <a:endParaRPr lang="en-GB" noProof="0" dirty="0"/>
          </a:p>
        </p:txBody>
      </p:sp>
      <p:sp>
        <p:nvSpPr>
          <p:cNvPr id="5" name="Footer Placeholder 4">
            <a:extLst>
              <a:ext uri="{FF2B5EF4-FFF2-40B4-BE49-F238E27FC236}">
                <a16:creationId xmlns:a16="http://schemas.microsoft.com/office/drawing/2014/main" id="{5E127FAF-5F51-87EE-C44B-CA8874A200F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2001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8A1A-8855-1298-95B0-34AB1A79E039}"/>
              </a:ext>
            </a:extLst>
          </p:cNvPr>
          <p:cNvSpPr>
            <a:spLocks noGrp="1"/>
          </p:cNvSpPr>
          <p:nvPr>
            <p:ph type="title"/>
          </p:nvPr>
        </p:nvSpPr>
        <p:spPr/>
        <p:txBody>
          <a:bodyPr/>
          <a:lstStyle/>
          <a:p>
            <a:r>
              <a:rPr lang="en-GB" noProof="0" dirty="0"/>
              <a:t>Inorganic growth strategies</a:t>
            </a:r>
          </a:p>
        </p:txBody>
      </p:sp>
      <p:sp>
        <p:nvSpPr>
          <p:cNvPr id="3" name="Text Placeholder 2">
            <a:extLst>
              <a:ext uri="{FF2B5EF4-FFF2-40B4-BE49-F238E27FC236}">
                <a16:creationId xmlns:a16="http://schemas.microsoft.com/office/drawing/2014/main" id="{6A826E93-138C-E79D-8067-71EB281A93DC}"/>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Mergers.</a:t>
            </a:r>
          </a:p>
          <a:p>
            <a:pPr marL="342900" indent="-342900">
              <a:buFont typeface="Arial" panose="020B0604020202020204" pitchFamily="34" charset="0"/>
              <a:buChar char="•"/>
            </a:pPr>
            <a:r>
              <a:rPr lang="en-GB" noProof="0" dirty="0"/>
              <a:t>Acquisitions.</a:t>
            </a:r>
          </a:p>
          <a:p>
            <a:pPr marL="342900" indent="-342900">
              <a:buFont typeface="Arial" panose="020B0604020202020204" pitchFamily="34" charset="0"/>
              <a:buChar char="•"/>
            </a:pPr>
            <a:r>
              <a:rPr lang="en-GB" noProof="0" dirty="0"/>
              <a:t>Strategic alliances.</a:t>
            </a:r>
          </a:p>
          <a:p>
            <a:pPr marL="342900" indent="-342900">
              <a:buFont typeface="Arial" panose="020B0604020202020204" pitchFamily="34" charset="0"/>
              <a:buChar char="•"/>
            </a:pPr>
            <a:r>
              <a:rPr lang="en-GB" noProof="0" dirty="0"/>
              <a:t>Joint ventures.</a:t>
            </a:r>
          </a:p>
          <a:p>
            <a:pPr marL="342900" indent="-342900">
              <a:buFont typeface="Arial" panose="020B0604020202020204" pitchFamily="34" charset="0"/>
              <a:buChar char="•"/>
            </a:pPr>
            <a:r>
              <a:rPr lang="en-GB" noProof="0" dirty="0"/>
              <a:t>Franchising.</a:t>
            </a:r>
          </a:p>
        </p:txBody>
      </p:sp>
      <p:sp>
        <p:nvSpPr>
          <p:cNvPr id="4" name="Slide Number Placeholder 3">
            <a:extLst>
              <a:ext uri="{FF2B5EF4-FFF2-40B4-BE49-F238E27FC236}">
                <a16:creationId xmlns:a16="http://schemas.microsoft.com/office/drawing/2014/main" id="{35500BA3-365C-FDBE-0C46-0074C132742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9</a:t>
            </a:fld>
            <a:endParaRPr lang="en-GB" noProof="0" dirty="0"/>
          </a:p>
        </p:txBody>
      </p:sp>
      <p:sp>
        <p:nvSpPr>
          <p:cNvPr id="5" name="Footer Placeholder 4">
            <a:extLst>
              <a:ext uri="{FF2B5EF4-FFF2-40B4-BE49-F238E27FC236}">
                <a16:creationId xmlns:a16="http://schemas.microsoft.com/office/drawing/2014/main" id="{C26016BE-1E4B-C236-DB77-2EC16769E6B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433134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4C429-66D8-869B-EA18-D9A850137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97F84-DCAF-FFA9-DDA0-8D93C840EA68}"/>
              </a:ext>
            </a:extLst>
          </p:cNvPr>
          <p:cNvSpPr>
            <a:spLocks noGrp="1"/>
          </p:cNvSpPr>
          <p:nvPr>
            <p:ph type="title"/>
          </p:nvPr>
        </p:nvSpPr>
        <p:spPr/>
        <p:txBody>
          <a:bodyPr/>
          <a:lstStyle/>
          <a:p>
            <a:r>
              <a:rPr lang="en-GB" noProof="0" dirty="0"/>
              <a:t>What is a dependency?</a:t>
            </a:r>
          </a:p>
        </p:txBody>
      </p:sp>
      <p:sp>
        <p:nvSpPr>
          <p:cNvPr id="3" name="Text Placeholder 2">
            <a:extLst>
              <a:ext uri="{FF2B5EF4-FFF2-40B4-BE49-F238E27FC236}">
                <a16:creationId xmlns:a16="http://schemas.microsoft.com/office/drawing/2014/main" id="{0E698D64-9A00-B720-0F5C-A257364DA4FC}"/>
              </a:ext>
            </a:extLst>
          </p:cNvPr>
          <p:cNvSpPr>
            <a:spLocks noGrp="1"/>
          </p:cNvSpPr>
          <p:nvPr>
            <p:ph type="body" sz="quarter" idx="12"/>
          </p:nvPr>
        </p:nvSpPr>
        <p:spPr/>
        <p:txBody>
          <a:bodyPr/>
          <a:lstStyle/>
          <a:p>
            <a:r>
              <a:rPr lang="en-GB" sz="2200" noProof="0" dirty="0"/>
              <a:t>When planning growth over time, tasks are often dependent on one another.</a:t>
            </a:r>
          </a:p>
          <a:p>
            <a:endParaRPr lang="en-GB" sz="2200" noProof="0" dirty="0"/>
          </a:p>
          <a:p>
            <a:r>
              <a:rPr lang="en-GB" sz="2200" noProof="0" dirty="0"/>
              <a:t>A dependency explains how and when one task can start or finish in relation to another.</a:t>
            </a:r>
          </a:p>
          <a:p>
            <a:endParaRPr lang="en-GB" sz="2200" noProof="0" dirty="0"/>
          </a:p>
        </p:txBody>
      </p:sp>
      <p:sp>
        <p:nvSpPr>
          <p:cNvPr id="4" name="Slide Number Placeholder 3">
            <a:extLst>
              <a:ext uri="{FF2B5EF4-FFF2-40B4-BE49-F238E27FC236}">
                <a16:creationId xmlns:a16="http://schemas.microsoft.com/office/drawing/2014/main" id="{23321533-D0F2-1493-AD23-14F6B6739133}"/>
              </a:ext>
            </a:extLst>
          </p:cNvPr>
          <p:cNvSpPr>
            <a:spLocks noGrp="1"/>
          </p:cNvSpPr>
          <p:nvPr>
            <p:ph type="sldNum" sz="quarter" idx="11"/>
          </p:nvPr>
        </p:nvSpPr>
        <p:spPr/>
        <p:txBody>
          <a:bodyPr/>
          <a:lstStyle/>
          <a:p>
            <a:fld id="{DA2C159E-F13C-4A85-9A41-E7669D3E0D70}" type="slidenum">
              <a:rPr lang="en-GB" noProof="0" smtClean="0"/>
              <a:pPr/>
              <a:t>90</a:t>
            </a:fld>
            <a:endParaRPr lang="en-GB" noProof="0" dirty="0"/>
          </a:p>
        </p:txBody>
      </p:sp>
      <p:sp>
        <p:nvSpPr>
          <p:cNvPr id="5" name="Footer Placeholder 4">
            <a:extLst>
              <a:ext uri="{FF2B5EF4-FFF2-40B4-BE49-F238E27FC236}">
                <a16:creationId xmlns:a16="http://schemas.microsoft.com/office/drawing/2014/main" id="{05D4A56A-23BB-1AEA-A05F-DA5FC17014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29107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F0FE3-3317-C12F-EDD1-C72AA9208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8076B-4744-AC27-93BF-96ACC98D8C50}"/>
              </a:ext>
            </a:extLst>
          </p:cNvPr>
          <p:cNvSpPr>
            <a:spLocks noGrp="1"/>
          </p:cNvSpPr>
          <p:nvPr>
            <p:ph type="title"/>
          </p:nvPr>
        </p:nvSpPr>
        <p:spPr/>
        <p:txBody>
          <a:bodyPr/>
          <a:lstStyle/>
          <a:p>
            <a:r>
              <a:rPr lang="en-GB" noProof="0" dirty="0"/>
              <a:t>Types of dependencies</a:t>
            </a:r>
          </a:p>
        </p:txBody>
      </p:sp>
      <p:sp>
        <p:nvSpPr>
          <p:cNvPr id="3" name="Text Placeholder 2">
            <a:extLst>
              <a:ext uri="{FF2B5EF4-FFF2-40B4-BE49-F238E27FC236}">
                <a16:creationId xmlns:a16="http://schemas.microsoft.com/office/drawing/2014/main" id="{DE44DD16-58B3-A38B-8379-2AF947762FDB}"/>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Lead and Lag Time</a:t>
            </a:r>
            <a:r>
              <a:rPr lang="en-GB" b="1" noProof="0" dirty="0">
                <a:effectLst/>
              </a:rPr>
              <a:t>:</a:t>
            </a:r>
            <a:r>
              <a:rPr lang="en-GB" noProof="0" dirty="0">
                <a:effectLst/>
              </a:rPr>
              <a:t> Dependencies can include offsets. </a:t>
            </a:r>
            <a:r>
              <a:rPr lang="en-GB" i="1" noProof="0" dirty="0">
                <a:effectLst/>
              </a:rPr>
              <a:t>Lag</a:t>
            </a:r>
            <a:r>
              <a:rPr lang="en-GB" noProof="0" dirty="0">
                <a:effectLst/>
              </a:rPr>
              <a:t> is a delay added between tasks, while </a:t>
            </a:r>
            <a:r>
              <a:rPr lang="en-GB" i="1" noProof="0" dirty="0">
                <a:effectLst/>
              </a:rPr>
              <a:t>Lead</a:t>
            </a:r>
            <a:r>
              <a:rPr lang="en-GB" noProof="0" dirty="0">
                <a:effectLst/>
              </a:rPr>
              <a:t> is an overlap, allowing the successor to start earlier.</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effectLst/>
              </a:rPr>
              <a:t>Logical Dependency: Natural, unavoidable sequence of tasks (e.g., buying ingredients before cooking).</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effectLst/>
              </a:rPr>
              <a:t>External Dependency: Dependence on third-party deliverables (e.g., waiting on regulatory approval). </a:t>
            </a:r>
            <a:endParaRPr lang="en-GB" noProof="0" dirty="0"/>
          </a:p>
          <a:p>
            <a:endParaRPr lang="en-GB" sz="2200" noProof="0" dirty="0"/>
          </a:p>
        </p:txBody>
      </p:sp>
      <p:sp>
        <p:nvSpPr>
          <p:cNvPr id="4" name="Slide Number Placeholder 3">
            <a:extLst>
              <a:ext uri="{FF2B5EF4-FFF2-40B4-BE49-F238E27FC236}">
                <a16:creationId xmlns:a16="http://schemas.microsoft.com/office/drawing/2014/main" id="{E0E96741-7747-EB72-557A-1A79C8F01E78}"/>
              </a:ext>
            </a:extLst>
          </p:cNvPr>
          <p:cNvSpPr>
            <a:spLocks noGrp="1"/>
          </p:cNvSpPr>
          <p:nvPr>
            <p:ph type="sldNum" sz="quarter" idx="11"/>
          </p:nvPr>
        </p:nvSpPr>
        <p:spPr/>
        <p:txBody>
          <a:bodyPr/>
          <a:lstStyle/>
          <a:p>
            <a:fld id="{DA2C159E-F13C-4A85-9A41-E7669D3E0D70}" type="slidenum">
              <a:rPr lang="en-GB" noProof="0" smtClean="0"/>
              <a:pPr/>
              <a:t>91</a:t>
            </a:fld>
            <a:endParaRPr lang="en-GB" noProof="0" dirty="0"/>
          </a:p>
        </p:txBody>
      </p:sp>
      <p:sp>
        <p:nvSpPr>
          <p:cNvPr id="5" name="Footer Placeholder 4">
            <a:extLst>
              <a:ext uri="{FF2B5EF4-FFF2-40B4-BE49-F238E27FC236}">
                <a16:creationId xmlns:a16="http://schemas.microsoft.com/office/drawing/2014/main" id="{B6CCE5E9-7E71-AE59-C165-18DDDC37DBE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969211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07033-C234-C9CD-6F1F-059F7267E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4CD6F-0B93-38A2-60FE-55685E4D3E2B}"/>
              </a:ext>
            </a:extLst>
          </p:cNvPr>
          <p:cNvSpPr>
            <a:spLocks noGrp="1"/>
          </p:cNvSpPr>
          <p:nvPr>
            <p:ph type="title"/>
          </p:nvPr>
        </p:nvSpPr>
        <p:spPr/>
        <p:txBody>
          <a:bodyPr/>
          <a:lstStyle/>
          <a:p>
            <a:r>
              <a:rPr lang="en-GB" noProof="0" dirty="0"/>
              <a:t>Dependencies can also be….</a:t>
            </a:r>
          </a:p>
        </p:txBody>
      </p:sp>
      <p:sp>
        <p:nvSpPr>
          <p:cNvPr id="3" name="Text Placeholder 2">
            <a:extLst>
              <a:ext uri="{FF2B5EF4-FFF2-40B4-BE49-F238E27FC236}">
                <a16:creationId xmlns:a16="http://schemas.microsoft.com/office/drawing/2014/main" id="{1356D2BE-25E1-4CD3-6930-76E6259B534F}"/>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Finish to start.</a:t>
            </a:r>
            <a:endParaRPr lang="en-GB" noProof="0" dirty="0">
              <a:effectLst/>
            </a:endParaRP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effectLst/>
              </a:rPr>
              <a:t>Start to start.</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effectLst/>
              </a:rPr>
              <a:t>Finish to finish.</a:t>
            </a:r>
            <a:endParaRPr lang="en-GB" noProof="0" dirty="0"/>
          </a:p>
          <a:p>
            <a:endParaRPr lang="en-GB" sz="2200" noProof="0" dirty="0"/>
          </a:p>
        </p:txBody>
      </p:sp>
      <p:sp>
        <p:nvSpPr>
          <p:cNvPr id="4" name="Slide Number Placeholder 3">
            <a:extLst>
              <a:ext uri="{FF2B5EF4-FFF2-40B4-BE49-F238E27FC236}">
                <a16:creationId xmlns:a16="http://schemas.microsoft.com/office/drawing/2014/main" id="{81C63788-F7BA-02F9-A627-23960C2D41EF}"/>
              </a:ext>
            </a:extLst>
          </p:cNvPr>
          <p:cNvSpPr>
            <a:spLocks noGrp="1"/>
          </p:cNvSpPr>
          <p:nvPr>
            <p:ph type="sldNum" sz="quarter" idx="11"/>
          </p:nvPr>
        </p:nvSpPr>
        <p:spPr/>
        <p:txBody>
          <a:bodyPr/>
          <a:lstStyle/>
          <a:p>
            <a:fld id="{DA2C159E-F13C-4A85-9A41-E7669D3E0D70}" type="slidenum">
              <a:rPr lang="en-GB" noProof="0" smtClean="0"/>
              <a:pPr/>
              <a:t>92</a:t>
            </a:fld>
            <a:endParaRPr lang="en-GB" noProof="0" dirty="0"/>
          </a:p>
        </p:txBody>
      </p:sp>
      <p:sp>
        <p:nvSpPr>
          <p:cNvPr id="5" name="Footer Placeholder 4">
            <a:extLst>
              <a:ext uri="{FF2B5EF4-FFF2-40B4-BE49-F238E27FC236}">
                <a16:creationId xmlns:a16="http://schemas.microsoft.com/office/drawing/2014/main" id="{A5E42C47-0B24-E2D9-6A99-E640FE47189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58888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7122-3790-27A2-0D5D-2B7D8818CE99}"/>
              </a:ext>
            </a:extLst>
          </p:cNvPr>
          <p:cNvSpPr>
            <a:spLocks noGrp="1"/>
          </p:cNvSpPr>
          <p:nvPr>
            <p:ph type="title"/>
          </p:nvPr>
        </p:nvSpPr>
        <p:spPr/>
        <p:txBody>
          <a:bodyPr/>
          <a:lstStyle/>
          <a:p>
            <a:r>
              <a:rPr lang="en-GB" noProof="0" dirty="0"/>
              <a:t>Finish to start</a:t>
            </a:r>
          </a:p>
        </p:txBody>
      </p:sp>
      <p:sp>
        <p:nvSpPr>
          <p:cNvPr id="3" name="Text Placeholder 2">
            <a:extLst>
              <a:ext uri="{FF2B5EF4-FFF2-40B4-BE49-F238E27FC236}">
                <a16:creationId xmlns:a16="http://schemas.microsoft.com/office/drawing/2014/main" id="{7679285E-D997-1A4A-3973-36CAF56A2583}"/>
              </a:ext>
            </a:extLst>
          </p:cNvPr>
          <p:cNvSpPr>
            <a:spLocks noGrp="1"/>
          </p:cNvSpPr>
          <p:nvPr>
            <p:ph type="body" sz="quarter" idx="12"/>
          </p:nvPr>
        </p:nvSpPr>
        <p:spPr/>
        <p:txBody>
          <a:bodyPr/>
          <a:lstStyle/>
          <a:p>
            <a:r>
              <a:rPr lang="en-GB" noProof="0" dirty="0"/>
              <a:t>One task must finish before the next task can start.</a:t>
            </a:r>
          </a:p>
          <a:p>
            <a:endParaRPr lang="en-GB" noProof="0" dirty="0"/>
          </a:p>
          <a:p>
            <a:r>
              <a:rPr lang="en-GB" noProof="0" dirty="0"/>
              <a:t>For example:</a:t>
            </a:r>
          </a:p>
          <a:p>
            <a:r>
              <a:rPr lang="en-GB" noProof="0" dirty="0"/>
              <a:t>Staff must be recruited before they can be trained.</a:t>
            </a:r>
          </a:p>
          <a:p>
            <a:endParaRPr lang="en-GB" noProof="0" dirty="0"/>
          </a:p>
          <a:p>
            <a:r>
              <a:rPr lang="en-GB" noProof="0" dirty="0"/>
              <a:t>Why does this matter?</a:t>
            </a:r>
          </a:p>
          <a:p>
            <a:r>
              <a:rPr lang="en-GB" noProof="0" dirty="0"/>
              <a:t>Prevents tasks from being started too early, causing delays or wasted time.</a:t>
            </a:r>
          </a:p>
        </p:txBody>
      </p:sp>
      <p:sp>
        <p:nvSpPr>
          <p:cNvPr id="4" name="Slide Number Placeholder 3">
            <a:extLst>
              <a:ext uri="{FF2B5EF4-FFF2-40B4-BE49-F238E27FC236}">
                <a16:creationId xmlns:a16="http://schemas.microsoft.com/office/drawing/2014/main" id="{9848C6C2-A9F6-E605-2B27-08C6DB750D85}"/>
              </a:ext>
            </a:extLst>
          </p:cNvPr>
          <p:cNvSpPr>
            <a:spLocks noGrp="1"/>
          </p:cNvSpPr>
          <p:nvPr>
            <p:ph type="sldNum" sz="quarter" idx="11"/>
          </p:nvPr>
        </p:nvSpPr>
        <p:spPr/>
        <p:txBody>
          <a:bodyPr/>
          <a:lstStyle/>
          <a:p>
            <a:fld id="{DA2C159E-F13C-4A85-9A41-E7669D3E0D70}" type="slidenum">
              <a:rPr lang="en-GB" noProof="0" smtClean="0"/>
              <a:pPr/>
              <a:t>93</a:t>
            </a:fld>
            <a:endParaRPr lang="en-GB" noProof="0" dirty="0"/>
          </a:p>
        </p:txBody>
      </p:sp>
      <p:sp>
        <p:nvSpPr>
          <p:cNvPr id="5" name="Footer Placeholder 4">
            <a:extLst>
              <a:ext uri="{FF2B5EF4-FFF2-40B4-BE49-F238E27FC236}">
                <a16:creationId xmlns:a16="http://schemas.microsoft.com/office/drawing/2014/main" id="{9B24100D-97B6-20E1-A8A4-B81DEE63DCC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222027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BBF0-0B74-F429-5E0B-88AC4A27DF6A}"/>
              </a:ext>
            </a:extLst>
          </p:cNvPr>
          <p:cNvSpPr>
            <a:spLocks noGrp="1"/>
          </p:cNvSpPr>
          <p:nvPr>
            <p:ph type="title"/>
          </p:nvPr>
        </p:nvSpPr>
        <p:spPr/>
        <p:txBody>
          <a:bodyPr/>
          <a:lstStyle/>
          <a:p>
            <a:r>
              <a:rPr lang="en-GB" noProof="0" dirty="0"/>
              <a:t>Start to start</a:t>
            </a:r>
          </a:p>
        </p:txBody>
      </p:sp>
      <p:sp>
        <p:nvSpPr>
          <p:cNvPr id="3" name="Text Placeholder 2">
            <a:extLst>
              <a:ext uri="{FF2B5EF4-FFF2-40B4-BE49-F238E27FC236}">
                <a16:creationId xmlns:a16="http://schemas.microsoft.com/office/drawing/2014/main" id="{8EE113CB-6F64-37BD-C3CE-DD0AF47D6660}"/>
              </a:ext>
            </a:extLst>
          </p:cNvPr>
          <p:cNvSpPr>
            <a:spLocks noGrp="1"/>
          </p:cNvSpPr>
          <p:nvPr>
            <p:ph type="body" sz="quarter" idx="12"/>
          </p:nvPr>
        </p:nvSpPr>
        <p:spPr/>
        <p:txBody>
          <a:bodyPr/>
          <a:lstStyle/>
          <a:p>
            <a:r>
              <a:rPr lang="en-GB" noProof="0" dirty="0"/>
              <a:t>One task must start before another task can start, but they can run at the same time.</a:t>
            </a:r>
          </a:p>
          <a:p>
            <a:endParaRPr lang="en-GB" noProof="0" dirty="0"/>
          </a:p>
          <a:p>
            <a:r>
              <a:rPr lang="en-GB" noProof="0" dirty="0"/>
              <a:t>For example:</a:t>
            </a:r>
          </a:p>
          <a:p>
            <a:r>
              <a:rPr lang="en-GB" noProof="0" dirty="0"/>
              <a:t>Menu planning must start before marketing content for the new menu can begin, even though both continue together.</a:t>
            </a:r>
          </a:p>
          <a:p>
            <a:endParaRPr lang="en-GB" noProof="0" dirty="0"/>
          </a:p>
          <a:p>
            <a:r>
              <a:rPr lang="en-GB" noProof="0" dirty="0"/>
              <a:t>Why does it matter?</a:t>
            </a:r>
          </a:p>
          <a:p>
            <a:r>
              <a:rPr lang="en-GB" noProof="0" dirty="0"/>
              <a:t>Allows tasks to overlap and save time in a growth plan.</a:t>
            </a:r>
          </a:p>
        </p:txBody>
      </p:sp>
      <p:sp>
        <p:nvSpPr>
          <p:cNvPr id="4" name="Slide Number Placeholder 3">
            <a:extLst>
              <a:ext uri="{FF2B5EF4-FFF2-40B4-BE49-F238E27FC236}">
                <a16:creationId xmlns:a16="http://schemas.microsoft.com/office/drawing/2014/main" id="{CC5F4029-CD97-58D4-B0CB-C3B224273F03}"/>
              </a:ext>
            </a:extLst>
          </p:cNvPr>
          <p:cNvSpPr>
            <a:spLocks noGrp="1"/>
          </p:cNvSpPr>
          <p:nvPr>
            <p:ph type="sldNum" sz="quarter" idx="11"/>
          </p:nvPr>
        </p:nvSpPr>
        <p:spPr/>
        <p:txBody>
          <a:bodyPr/>
          <a:lstStyle/>
          <a:p>
            <a:fld id="{DA2C159E-F13C-4A85-9A41-E7669D3E0D70}" type="slidenum">
              <a:rPr lang="en-GB" noProof="0" smtClean="0"/>
              <a:pPr/>
              <a:t>94</a:t>
            </a:fld>
            <a:endParaRPr lang="en-GB" noProof="0" dirty="0"/>
          </a:p>
        </p:txBody>
      </p:sp>
      <p:sp>
        <p:nvSpPr>
          <p:cNvPr id="5" name="Footer Placeholder 4">
            <a:extLst>
              <a:ext uri="{FF2B5EF4-FFF2-40B4-BE49-F238E27FC236}">
                <a16:creationId xmlns:a16="http://schemas.microsoft.com/office/drawing/2014/main" id="{A9092EAF-20AB-9CEC-5683-0345B0A4CBE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2810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C9FC-09B9-0EA0-913A-86DAFF2E3253}"/>
              </a:ext>
            </a:extLst>
          </p:cNvPr>
          <p:cNvSpPr>
            <a:spLocks noGrp="1"/>
          </p:cNvSpPr>
          <p:nvPr>
            <p:ph type="title"/>
          </p:nvPr>
        </p:nvSpPr>
        <p:spPr/>
        <p:txBody>
          <a:bodyPr/>
          <a:lstStyle/>
          <a:p>
            <a:r>
              <a:rPr lang="en-GB" noProof="0" dirty="0"/>
              <a:t>Finish to finish</a:t>
            </a:r>
          </a:p>
        </p:txBody>
      </p:sp>
      <p:sp>
        <p:nvSpPr>
          <p:cNvPr id="3" name="Text Placeholder 2">
            <a:extLst>
              <a:ext uri="{FF2B5EF4-FFF2-40B4-BE49-F238E27FC236}">
                <a16:creationId xmlns:a16="http://schemas.microsoft.com/office/drawing/2014/main" id="{BD205469-8E3F-54D0-3639-8A5CA61954F4}"/>
              </a:ext>
            </a:extLst>
          </p:cNvPr>
          <p:cNvSpPr>
            <a:spLocks noGrp="1"/>
          </p:cNvSpPr>
          <p:nvPr>
            <p:ph type="body" sz="quarter" idx="12"/>
          </p:nvPr>
        </p:nvSpPr>
        <p:spPr/>
        <p:txBody>
          <a:bodyPr/>
          <a:lstStyle/>
          <a:p>
            <a:r>
              <a:rPr lang="en-GB" noProof="0" dirty="0"/>
              <a:t>One task must finish at the same time as, or after another task finishes.</a:t>
            </a:r>
          </a:p>
          <a:p>
            <a:endParaRPr lang="en-GB" noProof="0" dirty="0"/>
          </a:p>
          <a:p>
            <a:r>
              <a:rPr lang="en-GB" noProof="0" dirty="0"/>
              <a:t>For example:</a:t>
            </a:r>
          </a:p>
          <a:p>
            <a:r>
              <a:rPr lang="en-GB" noProof="0" dirty="0"/>
              <a:t>Staff training must finish at the same time as final rota confirmation.</a:t>
            </a:r>
          </a:p>
          <a:p>
            <a:endParaRPr lang="en-GB" noProof="0" dirty="0"/>
          </a:p>
          <a:p>
            <a:r>
              <a:rPr lang="en-GB" noProof="0" dirty="0"/>
              <a:t>Why does it matter?</a:t>
            </a:r>
          </a:p>
          <a:p>
            <a:r>
              <a:rPr lang="en-GB" noProof="0" dirty="0"/>
              <a:t>Ensures related activities are completed together before launch.</a:t>
            </a:r>
          </a:p>
        </p:txBody>
      </p:sp>
      <p:sp>
        <p:nvSpPr>
          <p:cNvPr id="4" name="Slide Number Placeholder 3">
            <a:extLst>
              <a:ext uri="{FF2B5EF4-FFF2-40B4-BE49-F238E27FC236}">
                <a16:creationId xmlns:a16="http://schemas.microsoft.com/office/drawing/2014/main" id="{1E772432-1B60-8563-6D74-60B0362F0067}"/>
              </a:ext>
            </a:extLst>
          </p:cNvPr>
          <p:cNvSpPr>
            <a:spLocks noGrp="1"/>
          </p:cNvSpPr>
          <p:nvPr>
            <p:ph type="sldNum" sz="quarter" idx="11"/>
          </p:nvPr>
        </p:nvSpPr>
        <p:spPr/>
        <p:txBody>
          <a:bodyPr/>
          <a:lstStyle/>
          <a:p>
            <a:fld id="{DA2C159E-F13C-4A85-9A41-E7669D3E0D70}" type="slidenum">
              <a:rPr lang="en-GB" noProof="0" smtClean="0"/>
              <a:pPr/>
              <a:t>95</a:t>
            </a:fld>
            <a:endParaRPr lang="en-GB" noProof="0" dirty="0"/>
          </a:p>
        </p:txBody>
      </p:sp>
      <p:sp>
        <p:nvSpPr>
          <p:cNvPr id="5" name="Footer Placeholder 4">
            <a:extLst>
              <a:ext uri="{FF2B5EF4-FFF2-40B4-BE49-F238E27FC236}">
                <a16:creationId xmlns:a16="http://schemas.microsoft.com/office/drawing/2014/main" id="{C42C5978-5785-DFD4-60CD-3AA57A8DA0E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841232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BA8D-EF68-66B3-AF74-2D798FDE3B7F}"/>
              </a:ext>
            </a:extLst>
          </p:cNvPr>
          <p:cNvSpPr>
            <a:spLocks noGrp="1"/>
          </p:cNvSpPr>
          <p:nvPr>
            <p:ph type="title"/>
          </p:nvPr>
        </p:nvSpPr>
        <p:spPr/>
        <p:txBody>
          <a:bodyPr/>
          <a:lstStyle/>
          <a:p>
            <a:r>
              <a:rPr lang="en-GB" noProof="0" dirty="0"/>
              <a:t>Start to finish</a:t>
            </a:r>
          </a:p>
        </p:txBody>
      </p:sp>
      <p:sp>
        <p:nvSpPr>
          <p:cNvPr id="3" name="Text Placeholder 2">
            <a:extLst>
              <a:ext uri="{FF2B5EF4-FFF2-40B4-BE49-F238E27FC236}">
                <a16:creationId xmlns:a16="http://schemas.microsoft.com/office/drawing/2014/main" id="{C4C9CBED-F7E4-E413-F61A-068DFCC336B2}"/>
              </a:ext>
            </a:extLst>
          </p:cNvPr>
          <p:cNvSpPr>
            <a:spLocks noGrp="1"/>
          </p:cNvSpPr>
          <p:nvPr>
            <p:ph type="body" sz="quarter" idx="12"/>
          </p:nvPr>
        </p:nvSpPr>
        <p:spPr/>
        <p:txBody>
          <a:bodyPr/>
          <a:lstStyle/>
          <a:p>
            <a:r>
              <a:rPr lang="en-GB" noProof="0" dirty="0"/>
              <a:t>One task must start before another task can finish.</a:t>
            </a:r>
          </a:p>
          <a:p>
            <a:endParaRPr lang="en-GB" noProof="0" dirty="0"/>
          </a:p>
          <a:p>
            <a:r>
              <a:rPr lang="en-GB" noProof="0" dirty="0"/>
              <a:t>For example:</a:t>
            </a:r>
          </a:p>
          <a:p>
            <a:r>
              <a:rPr lang="en-GB" noProof="0" dirty="0"/>
              <a:t>The new booking system must start opening before the old system can be fully shut down.</a:t>
            </a:r>
          </a:p>
          <a:p>
            <a:endParaRPr lang="en-GB" noProof="0" dirty="0"/>
          </a:p>
          <a:p>
            <a:r>
              <a:rPr lang="en-GB" noProof="0" dirty="0"/>
              <a:t>Why does it matter?</a:t>
            </a:r>
          </a:p>
          <a:p>
            <a:r>
              <a:rPr lang="en-GB" noProof="0" dirty="0"/>
              <a:t>Helps manage change without disrupting business operations. </a:t>
            </a:r>
          </a:p>
        </p:txBody>
      </p:sp>
      <p:sp>
        <p:nvSpPr>
          <p:cNvPr id="4" name="Slide Number Placeholder 3">
            <a:extLst>
              <a:ext uri="{FF2B5EF4-FFF2-40B4-BE49-F238E27FC236}">
                <a16:creationId xmlns:a16="http://schemas.microsoft.com/office/drawing/2014/main" id="{9FFE3C0C-D48D-4265-0E04-A05C23F1FF56}"/>
              </a:ext>
            </a:extLst>
          </p:cNvPr>
          <p:cNvSpPr>
            <a:spLocks noGrp="1"/>
          </p:cNvSpPr>
          <p:nvPr>
            <p:ph type="sldNum" sz="quarter" idx="11"/>
          </p:nvPr>
        </p:nvSpPr>
        <p:spPr/>
        <p:txBody>
          <a:bodyPr/>
          <a:lstStyle/>
          <a:p>
            <a:fld id="{DA2C159E-F13C-4A85-9A41-E7669D3E0D70}" type="slidenum">
              <a:rPr lang="en-GB" noProof="0" smtClean="0"/>
              <a:pPr/>
              <a:t>96</a:t>
            </a:fld>
            <a:endParaRPr lang="en-GB" noProof="0" dirty="0"/>
          </a:p>
        </p:txBody>
      </p:sp>
      <p:sp>
        <p:nvSpPr>
          <p:cNvPr id="5" name="Footer Placeholder 4">
            <a:extLst>
              <a:ext uri="{FF2B5EF4-FFF2-40B4-BE49-F238E27FC236}">
                <a16:creationId xmlns:a16="http://schemas.microsoft.com/office/drawing/2014/main" id="{5C8E35A7-0037-9C32-3857-61787DBA86D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859968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ECDA-00FA-7AB0-2C02-DF4E8A3CA9C4}"/>
              </a:ext>
            </a:extLst>
          </p:cNvPr>
          <p:cNvSpPr>
            <a:spLocks noGrp="1"/>
          </p:cNvSpPr>
          <p:nvPr>
            <p:ph type="title"/>
          </p:nvPr>
        </p:nvSpPr>
        <p:spPr/>
        <p:txBody>
          <a:bodyPr/>
          <a:lstStyle/>
          <a:p>
            <a:r>
              <a:rPr lang="en-GB" noProof="0" dirty="0"/>
              <a:t>Why dependencies matter</a:t>
            </a:r>
          </a:p>
        </p:txBody>
      </p:sp>
      <p:sp>
        <p:nvSpPr>
          <p:cNvPr id="3" name="Text Placeholder 2">
            <a:extLst>
              <a:ext uri="{FF2B5EF4-FFF2-40B4-BE49-F238E27FC236}">
                <a16:creationId xmlns:a16="http://schemas.microsoft.com/office/drawing/2014/main" id="{D832A6F3-C998-32C2-6236-DE70AF9DAFAD}"/>
              </a:ext>
            </a:extLst>
          </p:cNvPr>
          <p:cNvSpPr>
            <a:spLocks noGrp="1"/>
          </p:cNvSpPr>
          <p:nvPr>
            <p:ph type="body" sz="quarter" idx="12"/>
          </p:nvPr>
        </p:nvSpPr>
        <p:spPr/>
        <p:txBody>
          <a:bodyPr/>
          <a:lstStyle/>
          <a:p>
            <a:r>
              <a:rPr lang="en-GB" noProof="0" dirty="0"/>
              <a:t>You cannot test something until it has been built.</a:t>
            </a:r>
          </a:p>
          <a:p>
            <a:endParaRPr lang="en-GB" noProof="0" dirty="0"/>
          </a:p>
          <a:p>
            <a:r>
              <a:rPr lang="en-GB" noProof="0" dirty="0"/>
              <a:t>Tasks need people, tools, and materials to be available. </a:t>
            </a:r>
          </a:p>
          <a:p>
            <a:endParaRPr lang="en-GB" noProof="0" dirty="0"/>
          </a:p>
          <a:p>
            <a:r>
              <a:rPr lang="en-GB" noProof="0" dirty="0"/>
              <a:t>Some tasks need permission before they can start.</a:t>
            </a:r>
          </a:p>
          <a:p>
            <a:endParaRPr lang="en-GB" noProof="0" dirty="0"/>
          </a:p>
          <a:p>
            <a:r>
              <a:rPr lang="en-GB" noProof="0" dirty="0"/>
              <a:t>Tasks must happen in a certain order. Often, one task must be completed before the next one can start.</a:t>
            </a:r>
          </a:p>
        </p:txBody>
      </p:sp>
      <p:sp>
        <p:nvSpPr>
          <p:cNvPr id="4" name="Slide Number Placeholder 3">
            <a:extLst>
              <a:ext uri="{FF2B5EF4-FFF2-40B4-BE49-F238E27FC236}">
                <a16:creationId xmlns:a16="http://schemas.microsoft.com/office/drawing/2014/main" id="{99CAA15D-CD98-83C2-77B3-9C933B95CF2A}"/>
              </a:ext>
            </a:extLst>
          </p:cNvPr>
          <p:cNvSpPr>
            <a:spLocks noGrp="1"/>
          </p:cNvSpPr>
          <p:nvPr>
            <p:ph type="sldNum" sz="quarter" idx="11"/>
          </p:nvPr>
        </p:nvSpPr>
        <p:spPr/>
        <p:txBody>
          <a:bodyPr/>
          <a:lstStyle/>
          <a:p>
            <a:fld id="{DA2C159E-F13C-4A85-9A41-E7669D3E0D70}" type="slidenum">
              <a:rPr lang="en-GB" noProof="0" smtClean="0"/>
              <a:pPr/>
              <a:t>97</a:t>
            </a:fld>
            <a:endParaRPr lang="en-GB" noProof="0" dirty="0"/>
          </a:p>
        </p:txBody>
      </p:sp>
      <p:sp>
        <p:nvSpPr>
          <p:cNvPr id="5" name="Footer Placeholder 4">
            <a:extLst>
              <a:ext uri="{FF2B5EF4-FFF2-40B4-BE49-F238E27FC236}">
                <a16:creationId xmlns:a16="http://schemas.microsoft.com/office/drawing/2014/main" id="{B3E2A5A6-686B-A45E-C4B3-4888CDCCA78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859221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4FBE-DD4C-492E-9567-93D9F125338E}"/>
              </a:ext>
            </a:extLst>
          </p:cNvPr>
          <p:cNvSpPr>
            <a:spLocks noGrp="1"/>
          </p:cNvSpPr>
          <p:nvPr>
            <p:ph type="title"/>
          </p:nvPr>
        </p:nvSpPr>
        <p:spPr/>
        <p:txBody>
          <a:bodyPr/>
          <a:lstStyle/>
          <a:p>
            <a:r>
              <a:rPr lang="en-GB" noProof="0" dirty="0"/>
              <a:t>Introducing Gantt charts</a:t>
            </a:r>
          </a:p>
        </p:txBody>
      </p:sp>
      <p:sp>
        <p:nvSpPr>
          <p:cNvPr id="3" name="Text Placeholder 2">
            <a:extLst>
              <a:ext uri="{FF2B5EF4-FFF2-40B4-BE49-F238E27FC236}">
                <a16:creationId xmlns:a16="http://schemas.microsoft.com/office/drawing/2014/main" id="{484E2AD3-31FD-D427-1346-0E13BD3104D2}"/>
              </a:ext>
            </a:extLst>
          </p:cNvPr>
          <p:cNvSpPr>
            <a:spLocks noGrp="1"/>
          </p:cNvSpPr>
          <p:nvPr>
            <p:ph type="body" sz="quarter" idx="12"/>
          </p:nvPr>
        </p:nvSpPr>
        <p:spPr>
          <a:xfrm>
            <a:off x="232950" y="909909"/>
            <a:ext cx="7667625" cy="3601574"/>
          </a:xfrm>
        </p:spPr>
        <p:txBody>
          <a:bodyPr/>
          <a:lstStyle/>
          <a:p>
            <a:r>
              <a:rPr lang="en-GB" noProof="0" dirty="0"/>
              <a:t>A Gantt chart is a project planning tool that helps businesses to:</a:t>
            </a:r>
          </a:p>
          <a:p>
            <a:pPr marL="342900" indent="-342900">
              <a:buFont typeface="Arial" panose="020B0604020202020204" pitchFamily="34" charset="0"/>
              <a:buChar char="•"/>
            </a:pPr>
            <a:r>
              <a:rPr lang="en-GB" noProof="0" dirty="0"/>
              <a:t>Visualise the project timeline.</a:t>
            </a:r>
          </a:p>
          <a:p>
            <a:pPr marL="342900" indent="-342900">
              <a:buFont typeface="Arial" panose="020B0604020202020204" pitchFamily="34" charset="0"/>
              <a:buChar char="•"/>
            </a:pPr>
            <a:r>
              <a:rPr lang="en-GB" noProof="0" dirty="0"/>
              <a:t>See when each task starts and finishes.</a:t>
            </a:r>
          </a:p>
          <a:p>
            <a:pPr marL="342900" indent="-342900">
              <a:buFont typeface="Arial" panose="020B0604020202020204" pitchFamily="34" charset="0"/>
              <a:buChar char="•"/>
            </a:pPr>
            <a:r>
              <a:rPr lang="en-GB" noProof="0" dirty="0"/>
              <a:t>Understand dependencies.</a:t>
            </a:r>
          </a:p>
          <a:p>
            <a:pPr marL="342900" indent="-342900">
              <a:buFont typeface="Arial" panose="020B0604020202020204" pitchFamily="34" charset="0"/>
              <a:buChar char="•"/>
            </a:pPr>
            <a:r>
              <a:rPr lang="en-GB" noProof="0" dirty="0"/>
              <a:t>Identify overlapping tasks.</a:t>
            </a:r>
          </a:p>
          <a:p>
            <a:pPr marL="342900" indent="-342900">
              <a:buFont typeface="Arial" panose="020B0604020202020204" pitchFamily="34" charset="0"/>
              <a:buChar char="•"/>
            </a:pPr>
            <a:r>
              <a:rPr lang="en-GB" noProof="0" dirty="0"/>
              <a:t>Track milestones.</a:t>
            </a:r>
          </a:p>
          <a:p>
            <a:endParaRPr lang="en-GB" noProof="0" dirty="0"/>
          </a:p>
          <a:p>
            <a:r>
              <a:rPr lang="en-GB" noProof="0" dirty="0"/>
              <a:t>Businesses of all sizes use Gantt charts because they make planning clearer and more efficient.</a:t>
            </a:r>
          </a:p>
        </p:txBody>
      </p:sp>
      <p:sp>
        <p:nvSpPr>
          <p:cNvPr id="4" name="Slide Number Placeholder 3">
            <a:extLst>
              <a:ext uri="{FF2B5EF4-FFF2-40B4-BE49-F238E27FC236}">
                <a16:creationId xmlns:a16="http://schemas.microsoft.com/office/drawing/2014/main" id="{3D8ED4BD-1B08-9E40-E533-88CA342B0817}"/>
              </a:ext>
            </a:extLst>
          </p:cNvPr>
          <p:cNvSpPr>
            <a:spLocks noGrp="1"/>
          </p:cNvSpPr>
          <p:nvPr>
            <p:ph type="sldNum" sz="quarter" idx="11"/>
          </p:nvPr>
        </p:nvSpPr>
        <p:spPr/>
        <p:txBody>
          <a:bodyPr/>
          <a:lstStyle/>
          <a:p>
            <a:fld id="{DA2C159E-F13C-4A85-9A41-E7669D3E0D70}" type="slidenum">
              <a:rPr lang="en-GB" noProof="0" smtClean="0"/>
              <a:pPr/>
              <a:t>98</a:t>
            </a:fld>
            <a:endParaRPr lang="en-GB" noProof="0" dirty="0"/>
          </a:p>
        </p:txBody>
      </p:sp>
      <p:sp>
        <p:nvSpPr>
          <p:cNvPr id="5" name="Footer Placeholder 4">
            <a:extLst>
              <a:ext uri="{FF2B5EF4-FFF2-40B4-BE49-F238E27FC236}">
                <a16:creationId xmlns:a16="http://schemas.microsoft.com/office/drawing/2014/main" id="{ECE501D8-32D8-1853-AE74-8E1C0EF6249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926322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08B8-D30E-EA76-4752-81F0DD32CC29}"/>
              </a:ext>
            </a:extLst>
          </p:cNvPr>
          <p:cNvSpPr>
            <a:spLocks noGrp="1"/>
          </p:cNvSpPr>
          <p:nvPr>
            <p:ph type="title"/>
          </p:nvPr>
        </p:nvSpPr>
        <p:spPr/>
        <p:txBody>
          <a:bodyPr/>
          <a:lstStyle/>
          <a:p>
            <a:r>
              <a:rPr lang="en-GB" noProof="0" dirty="0"/>
              <a:t>Example Gantt chart</a:t>
            </a:r>
          </a:p>
        </p:txBody>
      </p:sp>
      <p:sp>
        <p:nvSpPr>
          <p:cNvPr id="4" name="Slide Number Placeholder 3">
            <a:extLst>
              <a:ext uri="{FF2B5EF4-FFF2-40B4-BE49-F238E27FC236}">
                <a16:creationId xmlns:a16="http://schemas.microsoft.com/office/drawing/2014/main" id="{8A5813C2-83E4-0013-10AF-DAEF86A24CC5}"/>
              </a:ext>
            </a:extLst>
          </p:cNvPr>
          <p:cNvSpPr>
            <a:spLocks noGrp="1"/>
          </p:cNvSpPr>
          <p:nvPr>
            <p:ph type="sldNum" sz="quarter" idx="11"/>
          </p:nvPr>
        </p:nvSpPr>
        <p:spPr/>
        <p:txBody>
          <a:bodyPr/>
          <a:lstStyle/>
          <a:p>
            <a:fld id="{DA2C159E-F13C-4A85-9A41-E7669D3E0D70}" type="slidenum">
              <a:rPr lang="en-GB" noProof="0" smtClean="0"/>
              <a:pPr/>
              <a:t>99</a:t>
            </a:fld>
            <a:endParaRPr lang="en-GB" noProof="0" dirty="0"/>
          </a:p>
        </p:txBody>
      </p:sp>
      <p:sp>
        <p:nvSpPr>
          <p:cNvPr id="5" name="Footer Placeholder 4">
            <a:extLst>
              <a:ext uri="{FF2B5EF4-FFF2-40B4-BE49-F238E27FC236}">
                <a16:creationId xmlns:a16="http://schemas.microsoft.com/office/drawing/2014/main" id="{23012536-C50D-A59E-7F6E-FAAB7A0A4E6A}"/>
              </a:ext>
            </a:extLst>
          </p:cNvPr>
          <p:cNvSpPr>
            <a:spLocks noGrp="1"/>
          </p:cNvSpPr>
          <p:nvPr>
            <p:ph type="ftr" sz="quarter" idx="10"/>
          </p:nvPr>
        </p:nvSpPr>
        <p:spPr/>
        <p:txBody>
          <a:bodyPr/>
          <a:lstStyle/>
          <a:p>
            <a:r>
              <a:rPr lang="en-GB" noProof="0" dirty="0"/>
              <a:t>Education &amp; Training Foundation</a:t>
            </a:r>
          </a:p>
        </p:txBody>
      </p:sp>
      <p:pic>
        <p:nvPicPr>
          <p:cNvPr id="8" name="Picture 7" descr="A Gantt chart titled “Riverside café evening service expansion gantt chart” showing a 12-week plan for launching evening services at a café. Tasks are listed down the left side and coloured bars show when each task takes place across the 12 weeks. Activities include menu development, recruiting staff, staff training, marketing, soft launch events, and the final evening service launch in week 12. The chart shows how tasks overlap and are completed over time.">
            <a:extLst>
              <a:ext uri="{FF2B5EF4-FFF2-40B4-BE49-F238E27FC236}">
                <a16:creationId xmlns:a16="http://schemas.microsoft.com/office/drawing/2014/main" id="{2FA5251F-048F-63AF-0209-15805528B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681" y="817343"/>
            <a:ext cx="6746638" cy="3915206"/>
          </a:xfrm>
          <a:prstGeom prst="rect">
            <a:avLst/>
          </a:prstGeom>
        </p:spPr>
      </p:pic>
    </p:spTree>
    <p:extLst>
      <p:ext uri="{BB962C8B-B14F-4D97-AF65-F5344CB8AC3E}">
        <p14:creationId xmlns:p14="http://schemas.microsoft.com/office/powerpoint/2010/main" val="281605255"/>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6639937f76dbee02ff8fff78a17ca34d">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ffe9571d25e819b0edccd01348b8a609"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2.xml><?xml version="1.0" encoding="utf-8"?>
<ds:datastoreItem xmlns:ds="http://schemas.openxmlformats.org/officeDocument/2006/customXml" ds:itemID="{4A76E745-D9E8-4D93-8B7F-BCE1E4A491AA}">
  <ds:schemaRefs>
    <ds:schemaRef ds:uri="http://purl.org/dc/dcmitype/"/>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2847a094-2edf-4950-a853-13ec668231ed"/>
    <ds:schemaRef ds:uri="http://schemas.openxmlformats.org/package/2006/metadata/core-properties"/>
    <ds:schemaRef ds:uri="414d2ded-29cc-4abd-a1df-c646721ce55b"/>
    <ds:schemaRef ds:uri="http://www.w3.org/XML/1998/namespace"/>
  </ds:schemaRefs>
</ds:datastoreItem>
</file>

<file path=customXml/itemProps3.xml><?xml version="1.0" encoding="utf-8"?>
<ds:datastoreItem xmlns:ds="http://schemas.openxmlformats.org/officeDocument/2006/customXml" ds:itemID="{49D4D757-3F58-4CC1-879B-B18306FFE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d2ded-29cc-4abd-a1df-c646721ce55b"/>
    <ds:schemaRef ds:uri="2847a094-2edf-4950-a853-13ec66823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2095</TotalTime>
  <Words>7580</Words>
  <Application>Microsoft Office PowerPoint</Application>
  <PresentationFormat>On-screen Show (16:9)</PresentationFormat>
  <Paragraphs>1439</Paragraphs>
  <Slides>178</Slides>
  <Notes>53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178</vt:i4>
      </vt:variant>
    </vt:vector>
  </HeadingPairs>
  <TitlesOfParts>
    <vt:vector size="182" baseType="lpstr">
      <vt:lpstr>Arial</vt:lpstr>
      <vt:lpstr>Calibri</vt:lpstr>
      <vt:lpstr>Segoe UI</vt:lpstr>
      <vt:lpstr>ETF Master</vt:lpstr>
      <vt:lpstr>T LEVEL IN MANAGEMENT AND ADMINISTRATION</vt:lpstr>
      <vt:lpstr>Lesson 1</vt:lpstr>
      <vt:lpstr>Lesson 1 aim</vt:lpstr>
      <vt:lpstr>Blooket quiz</vt:lpstr>
      <vt:lpstr>Misunderstandings/misconceptions</vt:lpstr>
      <vt:lpstr>Organic growth</vt:lpstr>
      <vt:lpstr>Inorganic growth</vt:lpstr>
      <vt:lpstr>Task-Organic and inorganic examples</vt:lpstr>
      <vt:lpstr>Inorganic growth strategies</vt:lpstr>
      <vt:lpstr>Mergers</vt:lpstr>
      <vt:lpstr>Advantages and disadvantages of mergers</vt:lpstr>
      <vt:lpstr>Acquisitions</vt:lpstr>
      <vt:lpstr>Advantages and disadvantages of acquisitions</vt:lpstr>
      <vt:lpstr>Strategic alliances </vt:lpstr>
      <vt:lpstr>Advantages and disadvantages of strategic alliances</vt:lpstr>
      <vt:lpstr>Joint ventures</vt:lpstr>
      <vt:lpstr>Advantages and disadvantages of joint ventures</vt:lpstr>
      <vt:lpstr>Franchising</vt:lpstr>
      <vt:lpstr>Advantages and disadvantages of franchising</vt:lpstr>
      <vt:lpstr>Organic and inorganic case study</vt:lpstr>
      <vt:lpstr>Peer review organic and inorganic case study</vt:lpstr>
      <vt:lpstr>Reflection</vt:lpstr>
      <vt:lpstr>Organic growth strategies</vt:lpstr>
      <vt:lpstr>Market penetration</vt:lpstr>
      <vt:lpstr>Advantages and disadvantages of market penetration</vt:lpstr>
      <vt:lpstr>Product development</vt:lpstr>
      <vt:lpstr>Advantages and disadvantages of product development</vt:lpstr>
      <vt:lpstr>Market development</vt:lpstr>
      <vt:lpstr>Advantages and disadvantages of market development</vt:lpstr>
      <vt:lpstr>Diversification</vt:lpstr>
      <vt:lpstr>Advantages and disadvantages of diversification</vt:lpstr>
      <vt:lpstr>Increasing operational efficiency </vt:lpstr>
      <vt:lpstr>Advantages and disadvantages of increasing operational efficiency</vt:lpstr>
      <vt:lpstr>Organic and inorganic examples task</vt:lpstr>
      <vt:lpstr>Netflix</vt:lpstr>
      <vt:lpstr>Reflection lesson 1</vt:lpstr>
      <vt:lpstr>Homework lesson 1</vt:lpstr>
      <vt:lpstr>Lesson 2</vt:lpstr>
      <vt:lpstr>Reviewing business growth </vt:lpstr>
      <vt:lpstr>Lesson 2 aim</vt:lpstr>
      <vt:lpstr>Starter task-lesson 2</vt:lpstr>
      <vt:lpstr>Check your answers</vt:lpstr>
      <vt:lpstr>SWOT analysis Industry Placement</vt:lpstr>
      <vt:lpstr>Middlesbrough FC Case study</vt:lpstr>
      <vt:lpstr>SWOT analysis indication</vt:lpstr>
      <vt:lpstr>Strengths and weaknesses</vt:lpstr>
      <vt:lpstr>Opportunities and threats</vt:lpstr>
      <vt:lpstr>Create a case study</vt:lpstr>
      <vt:lpstr>Swap your case study</vt:lpstr>
      <vt:lpstr>Create a SWOT matrix</vt:lpstr>
      <vt:lpstr>Peer review the SWOT</vt:lpstr>
      <vt:lpstr>Feedback</vt:lpstr>
      <vt:lpstr>Different types of growth </vt:lpstr>
      <vt:lpstr>Suggest growth strategies</vt:lpstr>
      <vt:lpstr>Synthesis</vt:lpstr>
      <vt:lpstr>Plenary-lesson 2</vt:lpstr>
      <vt:lpstr>Homework-lesson 2</vt:lpstr>
      <vt:lpstr>Lesson 3</vt:lpstr>
      <vt:lpstr>Lesson 3 aim</vt:lpstr>
      <vt:lpstr>PESTLE homework</vt:lpstr>
      <vt:lpstr>Read the case studies</vt:lpstr>
      <vt:lpstr>Identify the PESTLE factors</vt:lpstr>
      <vt:lpstr>What are the PESTLE factors?</vt:lpstr>
      <vt:lpstr>Adding a voiceover to a presentation</vt:lpstr>
      <vt:lpstr>Create a presentation</vt:lpstr>
      <vt:lpstr>Presentation review</vt:lpstr>
      <vt:lpstr>Reflection on voiceover feedback</vt:lpstr>
      <vt:lpstr>Synthesising content</vt:lpstr>
      <vt:lpstr>Improving your answer</vt:lpstr>
      <vt:lpstr>Homework-lesson 3</vt:lpstr>
      <vt:lpstr>Lesson 4</vt:lpstr>
      <vt:lpstr>Lesson 4 aim</vt:lpstr>
      <vt:lpstr>Business goals and objectives</vt:lpstr>
      <vt:lpstr>Implications of poor objective setting</vt:lpstr>
      <vt:lpstr>Example of a poorly written objective</vt:lpstr>
      <vt:lpstr>SMART objectives</vt:lpstr>
      <vt:lpstr>SMART objective example</vt:lpstr>
      <vt:lpstr>Draft SMART objectives</vt:lpstr>
      <vt:lpstr>Draft SMART objectives again</vt:lpstr>
      <vt:lpstr>Review of SMART objectives</vt:lpstr>
      <vt:lpstr>Finalise your SMART objective</vt:lpstr>
      <vt:lpstr>Review of homework </vt:lpstr>
      <vt:lpstr>How easy is it to write SMART objectives?</vt:lpstr>
      <vt:lpstr>Lesson 5</vt:lpstr>
      <vt:lpstr>Lesson 5 aims</vt:lpstr>
      <vt:lpstr>Sunrise Café </vt:lpstr>
      <vt:lpstr>Sunrise Café actions</vt:lpstr>
      <vt:lpstr>Need for a structured growth plan</vt:lpstr>
      <vt:lpstr>Six phases of a growth plan</vt:lpstr>
      <vt:lpstr>What is a dependency?</vt:lpstr>
      <vt:lpstr>Types of dependencies</vt:lpstr>
      <vt:lpstr>Dependencies can also be….</vt:lpstr>
      <vt:lpstr>Finish to start</vt:lpstr>
      <vt:lpstr>Start to start</vt:lpstr>
      <vt:lpstr>Finish to finish</vt:lpstr>
      <vt:lpstr>Start to finish</vt:lpstr>
      <vt:lpstr>Why dependencies matter</vt:lpstr>
      <vt:lpstr>Introducing Gantt charts</vt:lpstr>
      <vt:lpstr>Example Gantt chart</vt:lpstr>
      <vt:lpstr>Key features of a Gantt chart</vt:lpstr>
      <vt:lpstr>How to make a Gantt chart</vt:lpstr>
      <vt:lpstr>Riverside Café </vt:lpstr>
      <vt:lpstr>Compare Gantt charts</vt:lpstr>
      <vt:lpstr>Reasons why changes are needed</vt:lpstr>
      <vt:lpstr>Task – timeline shift</vt:lpstr>
      <vt:lpstr>Group discussion</vt:lpstr>
      <vt:lpstr>Exam-style question</vt:lpstr>
      <vt:lpstr>Lesson 6</vt:lpstr>
      <vt:lpstr>Lesson 6 aim</vt:lpstr>
      <vt:lpstr>Planning a focus group meeting</vt:lpstr>
      <vt:lpstr>Timeline shift discussion</vt:lpstr>
      <vt:lpstr>Completed Gantt chart</vt:lpstr>
      <vt:lpstr>AI</vt:lpstr>
      <vt:lpstr>AI search prompts</vt:lpstr>
      <vt:lpstr>AI prompts – Gantt charts</vt:lpstr>
      <vt:lpstr>AI prompts – SWOT</vt:lpstr>
      <vt:lpstr>AI prompts – PESTLE</vt:lpstr>
      <vt:lpstr>Project plan for Riverside Café project</vt:lpstr>
      <vt:lpstr>Share your prompts and AI plan</vt:lpstr>
      <vt:lpstr>Key points for project planning</vt:lpstr>
      <vt:lpstr>Project methodologies</vt:lpstr>
      <vt:lpstr>Lesson 7</vt:lpstr>
      <vt:lpstr>Lesson 7 aim </vt:lpstr>
      <vt:lpstr>How good is your time management?</vt:lpstr>
      <vt:lpstr>Understanding units of time</vt:lpstr>
      <vt:lpstr>Calculating ratio</vt:lpstr>
      <vt:lpstr>What ratio were you productive?</vt:lpstr>
      <vt:lpstr>Common reasons for time wasting</vt:lpstr>
      <vt:lpstr>Pomodoro technique (Ask for a transcript, headphones or the weblink if you prefer)</vt:lpstr>
      <vt:lpstr>Pomodoro workplace task</vt:lpstr>
      <vt:lpstr>Outlook calendar scheduling</vt:lpstr>
      <vt:lpstr>Schedule your Pomodoro tasks</vt:lpstr>
      <vt:lpstr>Eisenhower matrix (Ask for a transcript, headphones or the weblink if you prefer)</vt:lpstr>
      <vt:lpstr>Eisenhower matrix example</vt:lpstr>
      <vt:lpstr>Eisenhower prioritisation task</vt:lpstr>
      <vt:lpstr>Creating a table in PowerPoint </vt:lpstr>
      <vt:lpstr>Creating an Eisenhower matrix in PowerPoint </vt:lpstr>
      <vt:lpstr>Eisenhower peer review</vt:lpstr>
      <vt:lpstr>Review the Eisenhower matrix feedback</vt:lpstr>
      <vt:lpstr>Can you use these techniques?</vt:lpstr>
      <vt:lpstr>Homework-lesson 7</vt:lpstr>
      <vt:lpstr>Lesson 8</vt:lpstr>
      <vt:lpstr>Lesson 8 aim</vt:lpstr>
      <vt:lpstr>Were you more productive?</vt:lpstr>
      <vt:lpstr>Recap prior learning</vt:lpstr>
      <vt:lpstr>Using evidence to justify decision</vt:lpstr>
      <vt:lpstr>Ideas for the strategic direction</vt:lpstr>
      <vt:lpstr>Critique the idea</vt:lpstr>
      <vt:lpstr>Collaboration </vt:lpstr>
      <vt:lpstr>Key ideas in collaboration theory</vt:lpstr>
      <vt:lpstr>Benefits of collaboration</vt:lpstr>
      <vt:lpstr>Race across 100 miles task</vt:lpstr>
      <vt:lpstr>How did you do?</vt:lpstr>
      <vt:lpstr>Observer feedback</vt:lpstr>
      <vt:lpstr>Apply your collaborative skills</vt:lpstr>
      <vt:lpstr>Clothing Company peer review</vt:lpstr>
      <vt:lpstr>Did collaboration improve ideas?</vt:lpstr>
      <vt:lpstr>Answer the question</vt:lpstr>
      <vt:lpstr>Lesson 9</vt:lpstr>
      <vt:lpstr>Lesson 9 aims</vt:lpstr>
      <vt:lpstr>BrewCo Coffee Ltd. case study</vt:lpstr>
      <vt:lpstr>BrewCo Coffee Ltd. growth strategies</vt:lpstr>
      <vt:lpstr>Peer review of growth strategies</vt:lpstr>
      <vt:lpstr>Review the feedback</vt:lpstr>
      <vt:lpstr>Plan to achieve an objective</vt:lpstr>
      <vt:lpstr>Create a Gantt chart for the objective</vt:lpstr>
      <vt:lpstr>BrewCo Coffee Ltd administration task</vt:lpstr>
      <vt:lpstr>Create an Outlook calendar for the administrative task</vt:lpstr>
      <vt:lpstr>Next steps</vt:lpstr>
      <vt:lpstr>Lesson 10</vt:lpstr>
      <vt:lpstr>Lesson 10 overview</vt:lpstr>
      <vt:lpstr>Case study introduction</vt:lpstr>
      <vt:lpstr>Initial task</vt:lpstr>
      <vt:lpstr>Turning objectives into a plan</vt:lpstr>
      <vt:lpstr>Peer assessment activity</vt:lpstr>
      <vt:lpstr>Self-assessment</vt:lpstr>
      <vt:lpstr>Submission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Alex Birch</cp:lastModifiedBy>
  <cp:revision>39</cp:revision>
  <dcterms:created xsi:type="dcterms:W3CDTF">2020-10-20T08:50:32Z</dcterms:created>
  <dcterms:modified xsi:type="dcterms:W3CDTF">2026-06-02T15:17:45Z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y fmtid="{D5CDD505-2E9C-101B-9397-08002B2CF9AE}" pid="4" name="MSIP_Label_67e08e62-16ad-4613-967d-21554f0d2219_Enabled">
    <vt:lpwstr>true</vt:lpwstr>
  </property>
  <property fmtid="{D5CDD505-2E9C-101B-9397-08002B2CF9AE}" pid="5" name="MSIP_Label_67e08e62-16ad-4613-967d-21554f0d2219_SetDate">
    <vt:lpwstr>2025-11-25T10:27:13Z</vt:lpwstr>
  </property>
  <property fmtid="{D5CDD505-2E9C-101B-9397-08002B2CF9AE}" pid="6" name="MSIP_Label_67e08e62-16ad-4613-967d-21554f0d2219_Method">
    <vt:lpwstr>Standard</vt:lpwstr>
  </property>
  <property fmtid="{D5CDD505-2E9C-101B-9397-08002B2CF9AE}" pid="7" name="MSIP_Label_67e08e62-16ad-4613-967d-21554f0d2219_Name">
    <vt:lpwstr>defa4170-0d19-0005-0004-bc88714345d2</vt:lpwstr>
  </property>
  <property fmtid="{D5CDD505-2E9C-101B-9397-08002B2CF9AE}" pid="8" name="MSIP_Label_67e08e62-16ad-4613-967d-21554f0d2219_SiteId">
    <vt:lpwstr>cb811789-d752-4ec2-8215-356e22c04d4f</vt:lpwstr>
  </property>
  <property fmtid="{D5CDD505-2E9C-101B-9397-08002B2CF9AE}" pid="9" name="MSIP_Label_67e08e62-16ad-4613-967d-21554f0d2219_ActionId">
    <vt:lpwstr>7b74e0e9-6fec-4d1e-a8d9-e0d26b3dea78</vt:lpwstr>
  </property>
  <property fmtid="{D5CDD505-2E9C-101B-9397-08002B2CF9AE}" pid="10" name="MSIP_Label_67e08e62-16ad-4613-967d-21554f0d2219_ContentBits">
    <vt:lpwstr>0</vt:lpwstr>
  </property>
  <property fmtid="{D5CDD505-2E9C-101B-9397-08002B2CF9AE}" pid="11" name="MSIP_Label_67e08e62-16ad-4613-967d-21554f0d2219_Tag">
    <vt:lpwstr>10, 3, 0, 1</vt:lpwstr>
  </property>
</Properties>
</file>