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Lst>
  <p:notesMasterIdLst>
    <p:notesMasterId r:id="rId29"/>
  </p:notesMasterIdLst>
  <p:sldIdLst>
    <p:sldId id="261" r:id="rId7"/>
    <p:sldId id="335" r:id="rId8"/>
    <p:sldId id="264" r:id="rId9"/>
    <p:sldId id="336" r:id="rId10"/>
    <p:sldId id="338" r:id="rId11"/>
    <p:sldId id="332" r:id="rId12"/>
    <p:sldId id="340" r:id="rId13"/>
    <p:sldId id="337" r:id="rId14"/>
    <p:sldId id="465" r:id="rId15"/>
    <p:sldId id="474" r:id="rId16"/>
    <p:sldId id="468" r:id="rId17"/>
    <p:sldId id="469" r:id="rId18"/>
    <p:sldId id="470" r:id="rId19"/>
    <p:sldId id="471" r:id="rId20"/>
    <p:sldId id="472" r:id="rId21"/>
    <p:sldId id="473" r:id="rId22"/>
    <p:sldId id="475" r:id="rId23"/>
    <p:sldId id="460" r:id="rId24"/>
    <p:sldId id="476" r:id="rId25"/>
    <p:sldId id="467" r:id="rId26"/>
    <p:sldId id="266" r:id="rId27"/>
    <p:sldId id="32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168830-51D4-4CC1-7858-D21AD9F13162}" name="Sarah Stafford" initials="SS" userId="Sarah Stafford" providerId="None"/>
  <p188:author id="{A3B5DB84-950D-7B36-4E01-DE48024E119B}" name="Olesya Gilmutdinova" initials="OG" userId="S::olesya@newgenpublishing.co.uk::0ad0dfd8-c78a-45b1-8302-82c733b1cefb" providerId="AD"/>
  <p188:author id="{2BCBF286-F53E-EE91-8295-F8C133533240}" name="Stephanie Bentley" initials="SB" userId="2fb974b8e90647fd" providerId="Windows Live"/>
  <p188:author id="{74A8DA8D-EC84-206B-48B7-16142EDB883C}" name="CE" initials="TH" userId="CE" providerId="None"/>
  <p188:author id="{E5B58DDC-298B-B9D5-C478-64E78F3EB0CF}" name="Chess Law" initials="CL" userId="S::chess@newgenpublishing.co.uk::77e1df74-a9d8-491f-a58c-070132422fd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 id="4" name="Lynette Woodward" initials="LW" lastIdx="3" clrIdx="3">
    <p:extLst>
      <p:ext uri="{19B8F6BF-5375-455C-9EA6-DF929625EA0E}">
        <p15:presenceInfo xmlns:p15="http://schemas.microsoft.com/office/powerpoint/2012/main" userId="13fbb54c17c89d99" providerId="Windows Live"/>
      </p:ext>
    </p:extLst>
  </p:cmAuthor>
  <p:cmAuthor id="5" name="Elizabeth Parker" initials="EP" lastIdx="3" clrIdx="4">
    <p:extLst>
      <p:ext uri="{19B8F6BF-5375-455C-9EA6-DF929625EA0E}">
        <p15:presenceInfo xmlns:p15="http://schemas.microsoft.com/office/powerpoint/2012/main" userId="S::elizabeth.parker@newgenpublishing.co.uk::48ed7c66-aa06-4dbb-a923-e20f8fac5870" providerId="AD"/>
      </p:ext>
    </p:extLst>
  </p:cmAuthor>
  <p:cmAuthor id="6" name="Stephanie Colquitt" initials="SC" lastIdx="12" clrIdx="5">
    <p:extLst>
      <p:ext uri="{19B8F6BF-5375-455C-9EA6-DF929625EA0E}">
        <p15:presenceInfo xmlns:p15="http://schemas.microsoft.com/office/powerpoint/2012/main" userId="1bc9ee965db69ad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3D4C"/>
    <a:srgbClr val="DDB172"/>
    <a:srgbClr val="E6C8D9"/>
    <a:srgbClr val="BE0064"/>
    <a:srgbClr val="0071F8"/>
    <a:srgbClr val="9BC8FF"/>
    <a:srgbClr val="008FC9"/>
    <a:srgbClr val="F9D09E"/>
    <a:srgbClr val="C9603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22" autoAdjust="0"/>
    <p:restoredTop sz="87254" autoAdjust="0"/>
  </p:normalViewPr>
  <p:slideViewPr>
    <p:cSldViewPr snapToGrid="0" snapToObjects="1">
      <p:cViewPr varScale="1">
        <p:scale>
          <a:sx n="99" d="100"/>
          <a:sy n="99" d="100"/>
        </p:scale>
        <p:origin x="234"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commentAuthors" Target="commentAuthors.xml"/><Relationship Id="rId35"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Introduce the data in a tabular format. Discuss the similarities of this to the 100 square grid and recap what is known of the probability values. Remind the learners that the key idea is to work out the number of ways an event can happen divided by the total number of possible outcomes.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Ask learners how to calculate probability from data in a table.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Adapt slides to be at the right level for learners where possible.</a:t>
            </a:r>
          </a:p>
          <a:p>
            <a:endParaRPr lang="en-US" b="1" dirty="0"/>
          </a:p>
          <a:p>
            <a:r>
              <a:rPr lang="en-GB" b="1" dirty="0"/>
              <a:t>Answers:</a:t>
            </a:r>
          </a:p>
          <a:p>
            <a:r>
              <a:rPr lang="en-GB" b="0" dirty="0"/>
              <a:t>(a) 13/30. According to the table, there are 13 people who sent fewer than 11 messages that day. The total number is 30. So the probability is 13/30.</a:t>
            </a:r>
          </a:p>
          <a:p>
            <a:endParaRPr lang="en-GB" b="0" dirty="0"/>
          </a:p>
          <a:p>
            <a:r>
              <a:rPr lang="en-GB" b="0" dirty="0"/>
              <a:t>(b) 7/30</a:t>
            </a:r>
            <a:endParaRPr lang="en-US" b="0"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609194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Learners can work in pairs to see if they come up with how many like each type of food. They may list it. They may use some sort of table.  </a:t>
            </a:r>
          </a:p>
          <a:p>
            <a:r>
              <a:rPr lang="en-GB" sz="1200" kern="1200" dirty="0">
                <a:solidFill>
                  <a:schemeClr val="tx1"/>
                </a:solidFill>
                <a:effectLst/>
                <a:latin typeface="+mn-lt"/>
                <a:ea typeface="+mn-ea"/>
                <a:cs typeface="+mn-cs"/>
              </a:rPr>
              <a:t>After a few minutes ask the class for feedback. Has anyone got numbers for each category? How did they do this? Ask them to share this with the class – next slide is left blank so that learners can write/draw up their tables.</a:t>
            </a:r>
          </a:p>
          <a:p>
            <a:r>
              <a:rPr lang="en-GB" sz="1200" kern="1200" dirty="0">
                <a:solidFill>
                  <a:schemeClr val="tx1"/>
                </a:solidFill>
                <a:effectLst/>
                <a:latin typeface="+mn-lt"/>
                <a:ea typeface="+mn-ea"/>
                <a:cs typeface="+mn-cs"/>
              </a:rPr>
              <a:t>The task is to introduce the use of a 2-way table.</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42556860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Learners come up to the board to feed back their figures and method. The data is included on the slide so that checks can be made.</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281353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Introduce concept of two-way tables.</a:t>
            </a:r>
          </a:p>
          <a:p>
            <a:r>
              <a:rPr lang="en-US" sz="1200" kern="1200" dirty="0">
                <a:solidFill>
                  <a:schemeClr val="tx1"/>
                </a:solidFill>
                <a:effectLst/>
                <a:latin typeface="+mn-lt"/>
                <a:ea typeface="+mn-ea"/>
                <a:cs typeface="+mn-cs"/>
              </a:rPr>
              <a:t>Show the example and how it works. Open discussion and questions, but direct learners to how we might fill in the gaps and the key concepts of why the data is arranged in this manner and how probabilities work from the data in this table.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Discuss with the learners how it doesn’t matter which headings go across the top or side of the table.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Discuss the empty cells with learners, and how the missing figures can be found.</a:t>
            </a:r>
            <a:endParaRPr lang="en-GB" sz="1200" kern="1200" dirty="0">
              <a:solidFill>
                <a:schemeClr val="tx1"/>
              </a:solidFill>
              <a:effectLst/>
              <a:latin typeface="+mn-lt"/>
              <a:ea typeface="+mn-ea"/>
              <a:cs typeface="+mn-cs"/>
            </a:endParaRP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0135560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Reveal the 3 questions one at a time, asking learners to write their answers on a mini whiteboard.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Ask learners to explain their reasoning and address any errors or misconceptions that arise.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Next, ask learners to come up with their own questions and challenge their partners to answer – based on the data in the table – how might these be phrased?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complicated can the questions get?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Encourage complex queries such as ‘A person is chosen at random. What is the chance that this person is female and prefers pizza or burgers?’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Extension towards selecting multiple people – discuss what might need to happen if the question was ‘two people were chosen at random…’ discuss the removal of one of the possibilities and the resultant smaller total sample size.</a:t>
            </a:r>
            <a:endParaRPr lang="en-GB" sz="1200" kern="1200" dirty="0">
              <a:solidFill>
                <a:schemeClr val="tx1"/>
              </a:solidFill>
              <a:effectLst/>
              <a:latin typeface="+mn-lt"/>
              <a:ea typeface="+mn-ea"/>
              <a:cs typeface="+mn-cs"/>
            </a:endParaRP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38472967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Learners are to create their own two-way table for the MOT data and answer the probability question.</a:t>
            </a:r>
          </a:p>
          <a:p>
            <a:endParaRPr lang="en-GB" dirty="0"/>
          </a:p>
          <a:p>
            <a:r>
              <a:rPr lang="en-GB" dirty="0"/>
              <a:t>Animation allows some scaffolding at various stages which can be used to support the learners during this task.</a:t>
            </a:r>
          </a:p>
          <a:p>
            <a:endParaRPr lang="en-GB" dirty="0"/>
          </a:p>
          <a:p>
            <a:r>
              <a:rPr lang="en-GB" dirty="0"/>
              <a:t>Reiterate to learners that it doesn’t matter which way round they put pass/fail and Make A/Make B cars (rows or columns). Ask the class if anyone has put pass/fail for the columns. Did they get the same answers? </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891142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Class review. </a:t>
            </a:r>
          </a:p>
          <a:p>
            <a:r>
              <a:rPr lang="en-GB" dirty="0"/>
              <a:t>Did anyone put model across the top? Did they get the same answers?</a:t>
            </a:r>
          </a:p>
          <a:p>
            <a:endParaRPr lang="en-GB" dirty="0"/>
          </a:p>
          <a:p>
            <a:r>
              <a:rPr lang="en-GB" dirty="0"/>
              <a:t>Explain how at level 2 in FS two-way tables are a common question. Sometimes they require the learner just to complete a partially completed table but quite often the learners have to construct the tables too.</a:t>
            </a:r>
          </a:p>
          <a:p>
            <a:endParaRPr lang="en-GB" dirty="0"/>
          </a:p>
          <a:p>
            <a:r>
              <a:rPr lang="en-GB" dirty="0"/>
              <a:t>Exam questions to follow will consolidate this work.</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37546058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0" dirty="0">
                <a:effectLst/>
                <a:latin typeface="Calibri" panose="020F0502020204030204" pitchFamily="34" charset="0"/>
                <a:ea typeface="Calibri" panose="020F0502020204030204" pitchFamily="34" charset="0"/>
                <a:cs typeface="Times New Roman" panose="02020603050405020304" pitchFamily="18" charset="0"/>
              </a:rPr>
              <a:t>Provide learners with a handout of these questions from past papers and ask to work through them independently.</a:t>
            </a:r>
            <a:endParaRPr lang="en-US" b="0" i="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27269448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baseline="0" dirty="0"/>
              <a:t>This is quite a challenging question so may need discussion points about approaches… Could you construct a two-way table?</a:t>
            </a: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1000369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a:t>Answers for review</a:t>
            </a:r>
          </a:p>
        </p:txBody>
      </p:sp>
      <p:sp>
        <p:nvSpPr>
          <p:cNvPr id="4" name="Slide Number Placeholder 3"/>
          <p:cNvSpPr>
            <a:spLocks noGrp="1"/>
          </p:cNvSpPr>
          <p:nvPr>
            <p:ph type="sldNum" sz="quarter" idx="10"/>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3545884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This is a whole class activity and involves ordering events according to their probability of occurring. It can be done in several ways, according to the space available, including:</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285750" lvl="0" indent="-285750">
              <a:lnSpc>
                <a:spcPct val="107000"/>
              </a:lnSpc>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 ‘washing line’ hung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285750" lvl="0" indent="-285750">
              <a:lnSpc>
                <a:spcPct val="107000"/>
              </a:lnSpc>
              <a:spcAft>
                <a:spcPts val="800"/>
              </a:spcAft>
              <a:buFont typeface="Arial" panose="020B0604020202020204" pitchFamily="34" charset="0"/>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Asking learners to stand in a line across the classroom, or along one wall.</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Calibri" panose="020F0502020204030204" pitchFamily="34" charset="0"/>
                <a:cs typeface="Times New Roman" panose="02020603050405020304" pitchFamily="18" charset="0"/>
              </a:rPr>
              <a:t>Mark one end of the line ‘</a:t>
            </a:r>
            <a:r>
              <a:rPr lang="en-US" sz="1800" b="1" dirty="0">
                <a:effectLst/>
                <a:latin typeface="Arial" panose="020B0604020202020204" pitchFamily="34" charset="0"/>
                <a:ea typeface="Calibri" panose="020F0502020204030204" pitchFamily="34" charset="0"/>
                <a:cs typeface="Times New Roman" panose="02020603050405020304" pitchFamily="18" charset="0"/>
              </a:rPr>
              <a:t>impossible</a:t>
            </a:r>
            <a:r>
              <a:rPr lang="en-US" sz="1800" dirty="0">
                <a:effectLst/>
                <a:latin typeface="Arial" panose="020B0604020202020204" pitchFamily="34" charset="0"/>
                <a:ea typeface="Calibri" panose="020F0502020204030204" pitchFamily="34" charset="0"/>
                <a:cs typeface="Times New Roman" panose="02020603050405020304" pitchFamily="18" charset="0"/>
              </a:rPr>
              <a:t>’ and the other end ‘</a:t>
            </a:r>
            <a:r>
              <a:rPr lang="en-US" sz="1800" b="1" dirty="0">
                <a:effectLst/>
                <a:latin typeface="Arial" panose="020B0604020202020204" pitchFamily="34" charset="0"/>
                <a:ea typeface="Calibri" panose="020F0502020204030204" pitchFamily="34" charset="0"/>
                <a:cs typeface="Times New Roman" panose="02020603050405020304" pitchFamily="18" charset="0"/>
              </a:rPr>
              <a:t>certain</a:t>
            </a:r>
            <a:r>
              <a:rPr lang="en-US" sz="1800" dirty="0">
                <a:effectLst/>
                <a:latin typeface="Arial" panose="020B0604020202020204" pitchFamily="34" charset="0"/>
                <a:ea typeface="Calibri" panose="020F0502020204030204" pitchFamily="34" charset="0"/>
                <a:cs typeface="Times New Roman" panose="02020603050405020304" pitchFamily="18" charset="0"/>
              </a:rPr>
              <a:t>’. </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learners to blind pick event cards (also have blank cards for them to write their own events). Then ask them to place themselves (or hang their card) in a line and justify their position. </a:t>
            </a:r>
          </a:p>
          <a:p>
            <a:pPr>
              <a:lnSpc>
                <a:spcPct val="107000"/>
              </a:lnSpc>
              <a:spcAft>
                <a:spcPts val="800"/>
              </a:spcAft>
            </a:pPr>
            <a:r>
              <a:rPr lang="en-GB" sz="1800" dirty="0">
                <a:effectLst/>
                <a:latin typeface="Arial" panose="020B0604020202020204" pitchFamily="34" charset="0"/>
                <a:ea typeface="Calibri" panose="020F0502020204030204" pitchFamily="34" charset="0"/>
                <a:cs typeface="Times New Roman" panose="02020603050405020304" pitchFamily="18" charset="0"/>
              </a:rPr>
              <a:t>Ask probing questions to keep the conversation going, e.g.:</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Why did you place yourself there?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Look to your left and to your right – is your event less likely than one and more likely than the other? If not both of those – should you move or should they move? </a:t>
            </a:r>
          </a:p>
          <a:p>
            <a:pPr marL="285750" indent="-285750">
              <a:lnSpc>
                <a:spcPct val="107000"/>
              </a:lnSpc>
              <a:spcAft>
                <a:spcPts val="800"/>
              </a:spcAft>
              <a:buFont typeface="Arial" panose="020B0604020202020204" pitchFamily="34" charset="0"/>
              <a:buChar char="•"/>
            </a:pPr>
            <a:r>
              <a:rPr lang="en-GB" sz="1800" dirty="0">
                <a:effectLst/>
                <a:latin typeface="Arial" panose="020B0604020202020204" pitchFamily="34" charset="0"/>
                <a:ea typeface="Calibri" panose="020F0502020204030204" pitchFamily="34" charset="0"/>
                <a:cs typeface="Times New Roman" panose="02020603050405020304" pitchFamily="18" charset="0"/>
              </a:rPr>
              <a:t>What if I made a minor change to your scenario – e.g. you bought twice as many lottery tickets, or instead of rain in summer, it is rain in winter?</a:t>
            </a:r>
          </a:p>
        </p:txBody>
      </p:sp>
      <p:sp>
        <p:nvSpPr>
          <p:cNvPr id="4" name="Slide Number Placeholder 3"/>
          <p:cNvSpPr>
            <a:spLocks noGrp="1"/>
          </p:cNvSpPr>
          <p:nvPr>
            <p:ph type="sldNum" sz="quarter" idx="5"/>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664652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a:t>Answers for review</a:t>
            </a:r>
          </a:p>
          <a:p>
            <a:endParaRPr lang="en-US" b="0" baseline="0" dirty="0"/>
          </a:p>
        </p:txBody>
      </p:sp>
      <p:sp>
        <p:nvSpPr>
          <p:cNvPr id="4" name="Slide Number Placeholder 3"/>
          <p:cNvSpPr>
            <a:spLocks noGrp="1"/>
          </p:cNvSpPr>
          <p:nvPr>
            <p:ph type="sldNum" sz="quarter" idx="10"/>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40590516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21</a:t>
            </a:fld>
            <a:endParaRPr lang="en-US"/>
          </a:p>
        </p:txBody>
      </p:sp>
    </p:spTree>
    <p:extLst>
      <p:ext uri="{BB962C8B-B14F-4D97-AF65-F5344CB8AC3E}">
        <p14:creationId xmlns:p14="http://schemas.microsoft.com/office/powerpoint/2010/main" val="36589460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22</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 the number line from 0 to 1 and check understanding through questioning: </a:t>
            </a:r>
          </a:p>
          <a:p>
            <a:pPr marL="171450" indent="-171450">
              <a:buFont typeface="Arial" panose="020B0604020202020204" pitchFamily="34" charset="0"/>
              <a:buChar char="•"/>
            </a:pPr>
            <a:r>
              <a:rPr lang="en-GB" dirty="0"/>
              <a:t>Which number represents ‘</a:t>
            </a:r>
            <a:r>
              <a:rPr lang="en-GB" b="1" dirty="0"/>
              <a:t>impossible</a:t>
            </a:r>
            <a:r>
              <a:rPr lang="en-GB" dirty="0"/>
              <a:t>’ &amp; which represents ‘</a:t>
            </a:r>
            <a:r>
              <a:rPr lang="en-GB" b="1" dirty="0"/>
              <a:t>certain</a:t>
            </a:r>
            <a:r>
              <a:rPr lang="en-GB" dirty="0"/>
              <a:t>’?  </a:t>
            </a:r>
          </a:p>
          <a:p>
            <a:pPr marL="171450" indent="-171450">
              <a:buFont typeface="Arial" panose="020B0604020202020204" pitchFamily="34" charset="0"/>
              <a:buChar char="•"/>
            </a:pPr>
            <a:r>
              <a:rPr lang="en-GB" dirty="0"/>
              <a:t>What number would ‘</a:t>
            </a:r>
            <a:r>
              <a:rPr lang="en-GB" b="1" dirty="0"/>
              <a:t>unlikely</a:t>
            </a:r>
            <a:r>
              <a:rPr lang="en-GB" dirty="0"/>
              <a:t>’ be? What about ‘</a:t>
            </a:r>
            <a:r>
              <a:rPr lang="en-GB" b="1" dirty="0"/>
              <a:t>likely</a:t>
            </a:r>
            <a:r>
              <a:rPr lang="en-GB" dirty="0"/>
              <a:t>’? What label would you use for 0.5?</a:t>
            </a:r>
          </a:p>
          <a:p>
            <a:pPr marL="0" indent="0">
              <a:buFont typeface="Arial" panose="020B0604020202020204" pitchFamily="34" charset="0"/>
              <a:buNone/>
            </a:pPr>
            <a:r>
              <a:rPr lang="en-GB" dirty="0"/>
              <a:t>As learners respond, move the blue labels to the appropriate point on the scale.</a:t>
            </a:r>
          </a:p>
          <a:p>
            <a:r>
              <a:rPr lang="en-GB" dirty="0"/>
              <a:t>Discuss some of the events from the previous activity, and what numbers would they apply to these. </a:t>
            </a:r>
          </a:p>
          <a:p>
            <a:r>
              <a:rPr lang="en-GB" dirty="0"/>
              <a:t>Ask learners to come up with other examples – ask ‘Is that a reasonable chance?’. Identify where each would be positioned on the probability line.</a:t>
            </a:r>
          </a:p>
          <a:p>
            <a:r>
              <a:rPr lang="en-GB" dirty="0">
                <a:cs typeface="Calibri"/>
              </a:rPr>
              <a:t>Finally, highlight the </a:t>
            </a:r>
            <a:r>
              <a:rPr lang="en-GB" b="1" dirty="0">
                <a:cs typeface="Calibri"/>
              </a:rPr>
              <a:t>percentage cards</a:t>
            </a:r>
            <a:r>
              <a:rPr lang="en-GB" dirty="0">
                <a:cs typeface="Calibri"/>
              </a:rPr>
              <a:t>, and ask the class where these would sit on the number line. Move these to the appropriate place.</a:t>
            </a: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basic ideas of probability.  </a:t>
            </a:r>
          </a:p>
          <a:p>
            <a:r>
              <a:rPr lang="en-US" dirty="0"/>
              <a:t>Check that everyone understands the meaning of an ‘</a:t>
            </a:r>
            <a:r>
              <a:rPr lang="en-US" b="1" dirty="0"/>
              <a:t>event</a:t>
            </a:r>
            <a:r>
              <a:rPr lang="en-US" dirty="0"/>
              <a:t>’ and provide examples to illustrate.</a:t>
            </a:r>
          </a:p>
        </p:txBody>
      </p:sp>
      <p:sp>
        <p:nvSpPr>
          <p:cNvPr id="4" name="Slide Number Placeholder 3"/>
          <p:cNvSpPr>
            <a:spLocks noGrp="1"/>
          </p:cNvSpPr>
          <p:nvPr>
            <p:ph type="sldNum" sz="quarter" idx="10"/>
          </p:nvPr>
        </p:nvSpPr>
        <p:spPr/>
        <p:txBody>
          <a:bodyPr/>
          <a:lstStyle/>
          <a:p>
            <a:fld id="{C30292A9-7A47-3844-B146-D6E152DCFCB4}" type="slidenum">
              <a:rPr lang="en-US" smtClean="0"/>
              <a:t>4</a:t>
            </a:fld>
            <a:endParaRPr lang="en-US"/>
          </a:p>
        </p:txBody>
      </p:sp>
    </p:spTree>
    <p:extLst>
      <p:ext uri="{BB962C8B-B14F-4D97-AF65-F5344CB8AC3E}">
        <p14:creationId xmlns:p14="http://schemas.microsoft.com/office/powerpoint/2010/main" val="3580033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Use this slide to </a:t>
            </a:r>
            <a:r>
              <a:rPr lang="en-US" dirty="0" err="1"/>
              <a:t>summarise</a:t>
            </a:r>
            <a:r>
              <a:rPr lang="en-US" dirty="0"/>
              <a:t> the key idea of calculating probabilities of equally likely events.</a:t>
            </a:r>
          </a:p>
          <a:p>
            <a:endParaRPr lang="en-US" dirty="0"/>
          </a:p>
          <a:p>
            <a:r>
              <a:rPr lang="en-US" dirty="0"/>
              <a:t>Provide examples to illustrate the formula – including examples from the grid, but also introduce other contexts – e.g. coins, dice, cards, balls in a bag.</a:t>
            </a: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1666769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Discuss what Emma has said and draw out the misconception – it would only be 1 in 3 if each result was </a:t>
            </a:r>
            <a:r>
              <a:rPr lang="en-US" b="1" dirty="0">
                <a:cs typeface="Calibri"/>
              </a:rPr>
              <a:t>equally likely</a:t>
            </a:r>
            <a:r>
              <a:rPr lang="en-US" dirty="0">
                <a:cs typeface="Calibri"/>
              </a:rPr>
              <a:t>. Is this the case in this scenario? Are Blackburn Rovers as equally likely to win as Manchester United?</a:t>
            </a:r>
          </a:p>
          <a:p>
            <a:r>
              <a:rPr lang="en-US" dirty="0">
                <a:cs typeface="Calibri"/>
              </a:rPr>
              <a:t>How is this different from other probability scenarios – such as the grid or throwing a dice?</a:t>
            </a:r>
          </a:p>
          <a:p>
            <a:r>
              <a:rPr lang="en-US" dirty="0">
                <a:cs typeface="Calibri"/>
              </a:rPr>
              <a:t>What do they think the actual probability would be?</a:t>
            </a:r>
          </a:p>
          <a:p>
            <a:r>
              <a:rPr lang="en-US" dirty="0">
                <a:cs typeface="Calibri"/>
              </a:rPr>
              <a:t>How would this change if it was a different team they were playing?</a:t>
            </a:r>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3998342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work in pairs or small groups and remind them of the probability scale from earlier.</a:t>
            </a:r>
          </a:p>
          <a:p>
            <a:endParaRPr lang="en-GB" dirty="0"/>
          </a:p>
          <a:p>
            <a:r>
              <a:rPr lang="en-GB" dirty="0">
                <a:cs typeface="Calibri"/>
              </a:rPr>
              <a:t>Provide an A3 size probability scale and card set A. Ask each group to agree on the probability of each event happening and write this on the card, then stick the card (using a glue stick) at the appropriate place on the grid. There are 2 blanks provided for learners to make up their own probability statements.</a:t>
            </a:r>
          </a:p>
          <a:p>
            <a:endParaRPr lang="en-GB" dirty="0">
              <a:cs typeface="Calibri"/>
            </a:endParaRPr>
          </a:p>
          <a:p>
            <a:r>
              <a:rPr lang="en-GB" dirty="0">
                <a:cs typeface="Calibri"/>
              </a:rPr>
              <a:t>When learners have completed card set A, give them card set B to work with – these are more challenging. Again, there are two blank cards for learners to write in their own statements.</a:t>
            </a:r>
          </a:p>
          <a:p>
            <a:endParaRPr lang="en-GB" dirty="0">
              <a:cs typeface="Calibri"/>
            </a:endParaRPr>
          </a:p>
          <a:p>
            <a:r>
              <a:rPr lang="en-GB" dirty="0">
                <a:cs typeface="Calibri"/>
              </a:rPr>
              <a:t>When all statements have been placed, tell learners to stick their posters on the wall. Learners should then compare their posters with those of other learners, and note any differences.</a:t>
            </a:r>
          </a:p>
          <a:p>
            <a:endParaRPr lang="en-GB" dirty="0">
              <a:cs typeface="Calibri"/>
            </a:endParaRPr>
          </a:p>
          <a:p>
            <a:r>
              <a:rPr lang="en-GB" dirty="0">
                <a:cs typeface="Calibri"/>
              </a:rPr>
              <a:t>Finally, discuss any differences between posters or anything else learners found difficult, making sure any errors are addressed.</a:t>
            </a:r>
          </a:p>
          <a:p>
            <a:endParaRPr lang="en-GB" dirty="0">
              <a:cs typeface="Calibri"/>
            </a:endParaRPr>
          </a:p>
          <a:p>
            <a:r>
              <a:rPr lang="en-GB" b="1" dirty="0">
                <a:cs typeface="Calibri"/>
              </a:rPr>
              <a:t>Answers:</a:t>
            </a:r>
          </a:p>
          <a:p>
            <a:r>
              <a:rPr lang="en-GB" b="1" dirty="0">
                <a:cs typeface="Calibri"/>
              </a:rPr>
              <a:t>Card set A</a:t>
            </a:r>
          </a:p>
          <a:p>
            <a:r>
              <a:rPr lang="en-GB" dirty="0">
                <a:cs typeface="Calibri"/>
              </a:rPr>
              <a:t>Rolling a 1 on a dice: 1/6</a:t>
            </a:r>
          </a:p>
          <a:p>
            <a:r>
              <a:rPr lang="en-GB" dirty="0">
                <a:cs typeface="Calibri"/>
              </a:rPr>
              <a:t>Flipping a coin and it landing heads: 1/2 </a:t>
            </a:r>
          </a:p>
          <a:p>
            <a:r>
              <a:rPr lang="en-GB" dirty="0">
                <a:cs typeface="Calibri"/>
              </a:rPr>
              <a:t>Not rolling a 6 on a dice: 5/6</a:t>
            </a:r>
          </a:p>
          <a:p>
            <a:r>
              <a:rPr lang="en-GB" dirty="0">
                <a:cs typeface="Calibri"/>
              </a:rPr>
              <a:t>Rolling a 7 on a dice: 0</a:t>
            </a:r>
          </a:p>
          <a:p>
            <a:r>
              <a:rPr lang="en-GB" dirty="0">
                <a:cs typeface="Calibri"/>
              </a:rPr>
              <a:t>An odd number being picked at random from numbers 1 to 20: 10/20 = 1/2</a:t>
            </a:r>
          </a:p>
          <a:p>
            <a:r>
              <a:rPr lang="en-GB" dirty="0">
                <a:cs typeface="Calibri"/>
              </a:rPr>
              <a:t>Spinning a 5 on spinner labelled 1 to 8: 1/8</a:t>
            </a:r>
          </a:p>
          <a:p>
            <a:r>
              <a:rPr lang="en-GB" dirty="0">
                <a:cs typeface="Calibri"/>
              </a:rPr>
              <a:t>Rolling a number less than 7 on a dice: 6/6 = 1</a:t>
            </a:r>
          </a:p>
          <a:p>
            <a:r>
              <a:rPr lang="en-GB" dirty="0">
                <a:cs typeface="Calibri"/>
              </a:rPr>
              <a:t>Drawing a green ball from a bag containing 3 red, 6 green and 1 blue balls: 6/10 = 3/5</a:t>
            </a:r>
          </a:p>
          <a:p>
            <a:r>
              <a:rPr lang="en-GB" dirty="0">
                <a:cs typeface="Calibri"/>
              </a:rPr>
              <a:t>Rolling an even number on a dice: 3/6 = 1/2</a:t>
            </a:r>
          </a:p>
          <a:p>
            <a:r>
              <a:rPr lang="en-GB" dirty="0">
                <a:cs typeface="Calibri"/>
              </a:rPr>
              <a:t>Rolling a number greater than 4 on a dice: 2/6 = 1/3</a:t>
            </a:r>
          </a:p>
          <a:p>
            <a:endParaRPr lang="en-GB" dirty="0">
              <a:cs typeface="Calibri"/>
            </a:endParaRPr>
          </a:p>
          <a:p>
            <a:r>
              <a:rPr lang="en-GB" b="1" dirty="0">
                <a:cs typeface="Calibri"/>
              </a:rPr>
              <a:t>Card set B</a:t>
            </a:r>
          </a:p>
          <a:p>
            <a:r>
              <a:rPr lang="en-GB" dirty="0">
                <a:cs typeface="Calibri"/>
              </a:rPr>
              <a:t>Flipping 2 coins and both landing on tails: ½ × ½ = ¼ </a:t>
            </a:r>
          </a:p>
          <a:p>
            <a:r>
              <a:rPr lang="en-GB" dirty="0">
                <a:cs typeface="Calibri"/>
              </a:rPr>
              <a:t>Spinning a number greater than 2 on a spinner labelled 1 to 8: 6/8 = 3/4</a:t>
            </a:r>
          </a:p>
          <a:p>
            <a:r>
              <a:rPr lang="en-GB" dirty="0">
                <a:cs typeface="Calibri"/>
              </a:rPr>
              <a:t>Rolling an odd number less than 5 on a dice: 2/6 = 1/3</a:t>
            </a:r>
          </a:p>
          <a:p>
            <a:r>
              <a:rPr lang="en-GB" dirty="0">
                <a:cs typeface="Calibri"/>
              </a:rPr>
              <a:t>Drawing a green or red ball from a bag containing 3 red, 5 green or 2 blue balls: 8/10 = 4/5</a:t>
            </a:r>
          </a:p>
          <a:p>
            <a:r>
              <a:rPr lang="en-GB" dirty="0">
                <a:cs typeface="Calibri"/>
              </a:rPr>
              <a:t>Throwing 2 dice and getting a total of 12: 1/6 × 1/6 = 1/36</a:t>
            </a:r>
          </a:p>
          <a:p>
            <a:r>
              <a:rPr lang="en-GB" dirty="0">
                <a:cs typeface="Calibri"/>
              </a:rPr>
              <a:t>An odd number greater than 6 being picked at random from the numbers 1 to 20: 7/20</a:t>
            </a:r>
          </a:p>
        </p:txBody>
      </p:sp>
      <p:sp>
        <p:nvSpPr>
          <p:cNvPr id="4" name="Slide Number Placeholder 3"/>
          <p:cNvSpPr>
            <a:spLocks noGrp="1"/>
          </p:cNvSpPr>
          <p:nvPr>
            <p:ph type="sldNum" sz="quarter" idx="10"/>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3241662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learners to answer the first part of this question working individually at first, but then conferring with their neighbour. </a:t>
            </a:r>
          </a:p>
          <a:p>
            <a:r>
              <a:rPr lang="en-GB" dirty="0"/>
              <a:t>Take feedback and ensure that everyone is clear about how each person’s probability was calculated.</a:t>
            </a:r>
          </a:p>
          <a:p>
            <a:endParaRPr lang="en-GB" dirty="0"/>
          </a:p>
          <a:p>
            <a:r>
              <a:rPr lang="en-GB" dirty="0"/>
              <a:t>Next, reveal the second part of the question. Ask learners to reflect on what Sam says and decide if he is right. Ask volunteers to explain why they think he is or isn’t right.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Probe to bring out the point that the three events only include odd numbers and those even numbers less than 3 (i.e. 2) – so if the dice lands on 4 or 6, no-one wins.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Finish by asking what is the probability of no-one winning?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Answers: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Q1:</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Aisha wins is 3/6 = 1/2</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Sam wins is 0/6 = 0</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probability that Sunil wins is 1/6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So Aisha is most likely to win.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Q2: Sam is not right, as the three events are not ALL possible events. For example, throwing the number 4 or 6 is not included in any of the three events. As a result, the total probability of the three events is not 1 and there is a chance that no one wins the game, e.g., when a 4 or 6 is thrown.</a:t>
            </a:r>
            <a:endParaRPr lang="en-US" b="0" dirty="0"/>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2586505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Highlight that the sum of the probabilities equals 1 </a:t>
            </a:r>
            <a:r>
              <a:rPr lang="en-US" b="1" dirty="0"/>
              <a:t>only if all possible probabilities are included</a:t>
            </a:r>
            <a:r>
              <a:rPr lang="en-US" b="0" dirty="0"/>
              <a:t>.</a:t>
            </a:r>
          </a:p>
          <a:p>
            <a:endParaRPr lang="en-US" b="1" dirty="0"/>
          </a:p>
          <a:p>
            <a:r>
              <a:rPr lang="en-US" b="0" dirty="0"/>
              <a:t>Refer back to the previous example and give further examples.</a:t>
            </a:r>
          </a:p>
          <a:p>
            <a:endParaRPr lang="en-US" b="1" dirty="0"/>
          </a:p>
          <a:p>
            <a:endParaRPr lang="en-US" b="1" dirty="0"/>
          </a:p>
          <a:p>
            <a:endParaRPr lang="en-US" b="0" dirty="0"/>
          </a:p>
        </p:txBody>
      </p:sp>
      <p:sp>
        <p:nvSpPr>
          <p:cNvPr id="4" name="Slide Number Placeholder 3"/>
          <p:cNvSpPr>
            <a:spLocks noGrp="1"/>
          </p:cNvSpPr>
          <p:nvPr>
            <p:ph type="sldNum" sz="quarter" idx="10"/>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3962302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399B2B67-B9A6-604B-A9F3-8AEFEC35E1F5}" type="datetime1">
              <a:rPr lang="en-GB" smtClean="0"/>
              <a:t>24/04/2023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3A47E904-CFA4-7F40-8144-95CC24D5B039}" type="datetime1">
              <a:rPr lang="en-GB" smtClean="0"/>
              <a:t>24/04/2023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FC73062B-FC07-F844-8ADF-441FB0980F94}" type="datetime1">
              <a:rPr lang="en-GB" smtClean="0"/>
              <a:t>24/04/2023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CE61D3DA-F217-F44E-8F04-85459AAC6B9F}"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DA01CE4D-3D96-0D41-8181-8CFBE568034F}"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831DCAE7-FFA6-F844-9861-F312FD065558}"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0EC15F68-543D-8349-B463-748D4275929A}"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AAB876DF-5070-DC44-AC44-FE6DC0A2AAD9}"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AAE112C6-946B-D746-A63B-BB49C062F05A}"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6F54AE12-3FB1-544F-9988-3A6C18992440}"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32BB57B4-1A7C-C149-B2B8-81956FE72FAA}"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D4438D69-EA00-7742-B590-2D5440D97358}" type="datetime1">
              <a:rPr lang="en-GB" smtClean="0"/>
              <a:t>24/04/2023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7A096D2-ABEB-D043-B56E-F0BCB5EEC804}"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875B8325-CADC-E64E-911C-E4A87CABAB16}"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36333C42-DDD8-C04C-87B4-EEFC3B8FC0EA}"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ADA1C88E-3A44-8E4D-A3BD-166ABC180F66}"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5981620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BB265B97-A7F0-E942-9E06-68746BC38A61}"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149114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E5AE38E7-CD57-8141-B748-F235D2C7C25B}"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841760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BD7A8ECE-AA26-F84E-BBEE-7CC1C0DED493}"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477424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D19EF319-91A3-E946-A954-B44FC9EE3429}"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9119149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05166EEE-B6EC-C64F-94A1-4727774C8D4F}"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59640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50F59938-ED68-9A4E-952B-9D89023741C2}"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59775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A1158B7E-E0D1-9346-A1CB-F5AFEF360EEF}" type="datetime1">
              <a:rPr lang="en-GB" smtClean="0"/>
              <a:t>24/04/2023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602ED852-1C79-E748-9847-763538E33586}"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295271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EC4AA301-F69F-F14E-81F3-0B822631FF67}"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433731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34D06113-4FEB-2C43-B760-95AC6000D4D6}"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28474874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4CCAF773-596C-5E4F-8AA3-FDB11D860D5E}"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95056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1450C697-F12B-B74F-B7EB-9A71F3B4C22D}" type="datetime1">
              <a:rPr lang="en-GB" smtClean="0"/>
              <a:t>24/04/2023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B5DB9994-1EDA-4F48-A50D-675B6AA4F96F}" type="datetime1">
              <a:rPr lang="en-GB" smtClean="0"/>
              <a:t>24/04/2023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FC680FAE-E57B-4E45-AC6D-D65F8D0174E3}" type="datetime1">
              <a:rPr lang="en-GB" smtClean="0"/>
              <a:t>24/04/2023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AEC7F17D-8286-EE4C-8CFA-EDC060D4E979}" type="datetime1">
              <a:rPr lang="en-GB" smtClean="0"/>
              <a:t>24/04/2023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84368AD6-8B0C-0549-8512-40773D12BCC2}" type="datetime1">
              <a:rPr lang="en-GB" smtClean="0"/>
              <a:t>24/04/2023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7694D8FF-BBBA-D440-96A6-F636C3190EFE}" type="datetime1">
              <a:rPr lang="en-GB" smtClean="0"/>
              <a:t>24/04/2023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68A5A6-4205-8546-9878-919A8A846D45}" type="datetime1">
              <a:rPr lang="en-GB" smtClean="0"/>
              <a:t>24/04/2023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F7CF4-2659-1041-B600-EB8F0BBC1D53}"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4DD766-B326-5649-A739-44EB10E026A7}"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24839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9.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9.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107563"/>
            <a:ext cx="9144000" cy="3241991"/>
          </a:xfrm>
          <a:ln w="38100">
            <a:solidFill>
              <a:schemeClr val="accent1"/>
            </a:solidFill>
          </a:ln>
        </p:spPr>
        <p:txBody>
          <a:bodyPr>
            <a:normAutofit fontScale="85000" lnSpcReduction="10000"/>
          </a:bodyPr>
          <a:lstStyle/>
          <a:p>
            <a:pPr algn="l">
              <a:lnSpc>
                <a:spcPts val="3200"/>
              </a:lnSpc>
              <a:spcAft>
                <a:spcPts val="600"/>
              </a:spcAft>
            </a:pPr>
            <a:r>
              <a:rPr lang="en-GB" sz="3500" b="1" dirty="0">
                <a:solidFill>
                  <a:schemeClr val="accent1"/>
                </a:solidFill>
                <a:latin typeface="Arial" panose="020B0604020202020204" pitchFamily="34" charset="0"/>
                <a:cs typeface="Arial" panose="020B0604020202020204" pitchFamily="34" charset="0"/>
              </a:rPr>
              <a:t>Objectives</a:t>
            </a:r>
            <a:endParaRPr lang="en-GB" sz="35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Understand the likelihood of events using a probability scale </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Calculate simple probability as a fraction, decimal or percentage, including from a table</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Work out the probability of combined events including the use of diagrams and tables, including two-way tables</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2800" dirty="0">
                <a:latin typeface="Arial" panose="020B0604020202020204" pitchFamily="34" charset="0"/>
                <a:ea typeface="Calibri" panose="020F0502020204030204" pitchFamily="34" charset="0"/>
              </a:rPr>
              <a:t>Identify and correct common misconceptions</a:t>
            </a:r>
          </a:p>
          <a:p>
            <a:pPr algn="l"/>
            <a:endParaRPr lang="en-GB" dirty="0"/>
          </a:p>
        </p:txBody>
      </p:sp>
      <p:sp>
        <p:nvSpPr>
          <p:cNvPr id="11" name="Title 1">
            <a:extLst>
              <a:ext uri="{FF2B5EF4-FFF2-40B4-BE49-F238E27FC236}">
                <a16:creationId xmlns:a16="http://schemas.microsoft.com/office/drawing/2014/main" id="{6D9E5445-66D2-79E2-365D-C2F44490F090}"/>
              </a:ext>
            </a:extLst>
          </p:cNvPr>
          <p:cNvSpPr txBox="1">
            <a:spLocks/>
          </p:cNvSpPr>
          <p:nvPr/>
        </p:nvSpPr>
        <p:spPr>
          <a:xfrm>
            <a:off x="1524000" y="1358535"/>
            <a:ext cx="9144000" cy="1584747"/>
          </a:xfrm>
          <a:prstGeom prst="rect">
            <a:avLst/>
          </a:prstGeom>
          <a:solidFill>
            <a:schemeClr val="accent1"/>
          </a:solidFill>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chemeClr val="bg1"/>
                </a:solidFill>
                <a:latin typeface="Arial" panose="020B0604020202020204" pitchFamily="34" charset="0"/>
                <a:cs typeface="Arial" panose="020B0604020202020204" pitchFamily="34" charset="0"/>
              </a:rPr>
              <a:t>Lesson 12: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Probability </a:t>
            </a:r>
          </a:p>
          <a:p>
            <a:pPr algn="l"/>
            <a:r>
              <a:rPr lang="en-US" sz="4000" b="1" dirty="0">
                <a:solidFill>
                  <a:schemeClr val="bg1"/>
                </a:solidFill>
                <a:latin typeface="Arial" panose="020B0604020202020204" pitchFamily="34" charset="0"/>
                <a:cs typeface="Arial" panose="020B0604020202020204" pitchFamily="34" charset="0"/>
              </a:rPr>
              <a:t>Level 2</a:t>
            </a:r>
            <a:endParaRPr lang="en-GB" sz="4000" dirty="0"/>
          </a:p>
        </p:txBody>
      </p:sp>
      <p:pic>
        <p:nvPicPr>
          <p:cNvPr id="12" name="Picture 11" descr="Text&#10;&#10;Description automatically generated">
            <a:extLst>
              <a:ext uri="{FF2B5EF4-FFF2-40B4-BE49-F238E27FC236}">
                <a16:creationId xmlns:a16="http://schemas.microsoft.com/office/drawing/2014/main" id="{131CC1D8-0B45-AF8F-EF1F-B64E00F0E72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13" name="Picture 12" descr="Graphical user interface&#10;&#10;Description automatically generated">
            <a:extLst>
              <a:ext uri="{FF2B5EF4-FFF2-40B4-BE49-F238E27FC236}">
                <a16:creationId xmlns:a16="http://schemas.microsoft.com/office/drawing/2014/main" id="{AC1E8293-E955-514B-BD05-004C4FB7120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47032" y="14336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Calculate probabilities from a table</a:t>
            </a:r>
          </a:p>
        </p:txBody>
      </p:sp>
      <p:sp>
        <p:nvSpPr>
          <p:cNvPr id="2" name="Slide Number Placeholder 3">
            <a:extLst>
              <a:ext uri="{FF2B5EF4-FFF2-40B4-BE49-F238E27FC236}">
                <a16:creationId xmlns:a16="http://schemas.microsoft.com/office/drawing/2014/main" id="{0B37276A-1D63-DF2F-AB6C-3050CDC6EB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10</a:t>
            </a:fld>
            <a:endParaRPr lang="en-US" dirty="0"/>
          </a:p>
        </p:txBody>
      </p:sp>
      <p:graphicFrame>
        <p:nvGraphicFramePr>
          <p:cNvPr id="3" name="Table 6">
            <a:extLst>
              <a:ext uri="{FF2B5EF4-FFF2-40B4-BE49-F238E27FC236}">
                <a16:creationId xmlns:a16="http://schemas.microsoft.com/office/drawing/2014/main" id="{E40AC058-AC62-646D-D1EC-A2B7A5DD1AA4}"/>
              </a:ext>
            </a:extLst>
          </p:cNvPr>
          <p:cNvGraphicFramePr>
            <a:graphicFrameLocks noGrp="1"/>
          </p:cNvGraphicFramePr>
          <p:nvPr/>
        </p:nvGraphicFramePr>
        <p:xfrm>
          <a:off x="838200" y="2314957"/>
          <a:ext cx="4340942" cy="3902612"/>
        </p:xfrm>
        <a:graphic>
          <a:graphicData uri="http://schemas.openxmlformats.org/drawingml/2006/table">
            <a:tbl>
              <a:tblPr firstRow="1" bandRow="1">
                <a:tableStyleId>{5C22544A-7EE6-4342-B048-85BDC9FD1C3A}</a:tableStyleId>
              </a:tblPr>
              <a:tblGrid>
                <a:gridCol w="2193810">
                  <a:extLst>
                    <a:ext uri="{9D8B030D-6E8A-4147-A177-3AD203B41FA5}">
                      <a16:colId xmlns:a16="http://schemas.microsoft.com/office/drawing/2014/main" val="3571058984"/>
                    </a:ext>
                  </a:extLst>
                </a:gridCol>
                <a:gridCol w="2147132">
                  <a:extLst>
                    <a:ext uri="{9D8B030D-6E8A-4147-A177-3AD203B41FA5}">
                      <a16:colId xmlns:a16="http://schemas.microsoft.com/office/drawing/2014/main" val="2702247420"/>
                    </a:ext>
                  </a:extLst>
                </a:gridCol>
              </a:tblGrid>
              <a:tr h="771946">
                <a:tc>
                  <a:txBody>
                    <a:bodyPr/>
                    <a:lstStyle/>
                    <a:p>
                      <a:pPr algn="ctr"/>
                      <a:r>
                        <a:rPr lang="en-US" dirty="0">
                          <a:solidFill>
                            <a:sysClr val="windowText" lastClr="000000"/>
                          </a:solidFill>
                          <a:latin typeface="Arial" panose="020B0604020202020204" pitchFamily="34" charset="0"/>
                          <a:cs typeface="Arial" panose="020B0604020202020204" pitchFamily="34" charset="0"/>
                        </a:rPr>
                        <a:t>Number of text messages sent</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Number of people</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8332178"/>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3</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961068"/>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3</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5743535"/>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6</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10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7</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1936985"/>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11</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15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10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1938464"/>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16</a:t>
                      </a:r>
                      <a:r>
                        <a:rPr lang="en-GB" sz="1800" kern="1200" dirty="0">
                          <a:solidFill>
                            <a:schemeClr val="tx1"/>
                          </a:solidFill>
                          <a:effectLst/>
                          <a:latin typeface="+mn-lt"/>
                          <a:ea typeface="+mn-ea"/>
                          <a:cs typeface="+mn-cs"/>
                        </a:rPr>
                        <a:t>–</a:t>
                      </a:r>
                      <a:r>
                        <a:rPr lang="en-US" dirty="0">
                          <a:solidFill>
                            <a:sysClr val="windowText" lastClr="000000"/>
                          </a:solidFill>
                          <a:latin typeface="Arial" panose="020B0604020202020204" pitchFamily="34" charset="0"/>
                          <a:cs typeface="Arial" panose="020B0604020202020204" pitchFamily="34" charset="0"/>
                        </a:rPr>
                        <a:t>20</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5</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9585389"/>
                  </a:ext>
                </a:extLst>
              </a:tr>
              <a:tr h="447238">
                <a:tc>
                  <a:txBody>
                    <a:bodyPr/>
                    <a:lstStyle/>
                    <a:p>
                      <a:pPr algn="ctr"/>
                      <a:r>
                        <a:rPr lang="en-US" dirty="0">
                          <a:solidFill>
                            <a:sysClr val="windowText" lastClr="000000"/>
                          </a:solidFill>
                          <a:latin typeface="Arial" panose="020B0604020202020204" pitchFamily="34" charset="0"/>
                          <a:cs typeface="Arial" panose="020B0604020202020204" pitchFamily="34" charset="0"/>
                        </a:rPr>
                        <a:t>21+</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ysClr val="windowText" lastClr="000000"/>
                          </a:solidFill>
                          <a:latin typeface="Arial" panose="020B0604020202020204" pitchFamily="34" charset="0"/>
                          <a:cs typeface="Arial" panose="020B0604020202020204" pitchFamily="34" charset="0"/>
                        </a:rPr>
                        <a:t>2</a:t>
                      </a:r>
                      <a:endParaRPr lang="en-GB"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211576"/>
                  </a:ext>
                </a:extLst>
              </a:tr>
              <a:tr h="447238">
                <a:tc>
                  <a:txBody>
                    <a:bodyPr/>
                    <a:lstStyle/>
                    <a:p>
                      <a:pPr algn="ctr"/>
                      <a:r>
                        <a:rPr lang="en-US" b="1" dirty="0">
                          <a:solidFill>
                            <a:sysClr val="windowText" lastClr="000000"/>
                          </a:solidFill>
                          <a:latin typeface="Arial" panose="020B0604020202020204" pitchFamily="34" charset="0"/>
                          <a:cs typeface="Arial" panose="020B0604020202020204" pitchFamily="34" charset="0"/>
                        </a:rPr>
                        <a:t>Total</a:t>
                      </a:r>
                      <a:endParaRPr lang="en-GB" b="1"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b="1" dirty="0">
                          <a:solidFill>
                            <a:sysClr val="windowText" lastClr="000000"/>
                          </a:solidFill>
                          <a:latin typeface="Arial" panose="020B0604020202020204" pitchFamily="34" charset="0"/>
                          <a:cs typeface="Arial" panose="020B0604020202020204" pitchFamily="34" charset="0"/>
                        </a:rPr>
                        <a:t>30</a:t>
                      </a:r>
                      <a:endParaRPr lang="en-GB" b="1"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8345364"/>
                  </a:ext>
                </a:extLst>
              </a:tr>
            </a:tbl>
          </a:graphicData>
        </a:graphic>
      </p:graphicFrame>
      <p:sp>
        <p:nvSpPr>
          <p:cNvPr id="5" name="Content Placeholder 6">
            <a:extLst>
              <a:ext uri="{FF2B5EF4-FFF2-40B4-BE49-F238E27FC236}">
                <a16:creationId xmlns:a16="http://schemas.microsoft.com/office/drawing/2014/main" id="{409C70E0-31EC-C72F-0CF8-236C34002105}"/>
              </a:ext>
            </a:extLst>
          </p:cNvPr>
          <p:cNvSpPr txBox="1">
            <a:spLocks/>
          </p:cNvSpPr>
          <p:nvPr/>
        </p:nvSpPr>
        <p:spPr>
          <a:xfrm>
            <a:off x="838200" y="1378635"/>
            <a:ext cx="10515600" cy="958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Below is a table that shows the daily number of text messages sent on a single day by members of a class of 30 people.</a:t>
            </a:r>
            <a:endParaRPr lang="en-GB" dirty="0"/>
          </a:p>
        </p:txBody>
      </p:sp>
      <p:sp>
        <p:nvSpPr>
          <p:cNvPr id="7" name="Content Placeholder 6">
            <a:extLst>
              <a:ext uri="{FF2B5EF4-FFF2-40B4-BE49-F238E27FC236}">
                <a16:creationId xmlns:a16="http://schemas.microsoft.com/office/drawing/2014/main" id="{7DF8263B-B30F-E02A-36B8-8E8ED95B7885}"/>
              </a:ext>
            </a:extLst>
          </p:cNvPr>
          <p:cNvSpPr txBox="1">
            <a:spLocks/>
          </p:cNvSpPr>
          <p:nvPr/>
        </p:nvSpPr>
        <p:spPr>
          <a:xfrm>
            <a:off x="5623558" y="2613783"/>
            <a:ext cx="6184900" cy="346633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One of the people is selected at random.</a:t>
            </a:r>
          </a:p>
          <a:p>
            <a:pPr marL="0" indent="0">
              <a:lnSpc>
                <a:spcPts val="2500"/>
              </a:lnSpc>
              <a:spcBef>
                <a:spcPts val="0"/>
              </a:spcBef>
              <a:spcAft>
                <a:spcPts val="600"/>
              </a:spcAft>
              <a:buFont typeface="Arial" panose="020B0604020202020204" pitchFamily="34" charset="0"/>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marL="457200" indent="-457200">
              <a:lnSpc>
                <a:spcPts val="2500"/>
              </a:lnSpc>
              <a:spcBef>
                <a:spcPts val="0"/>
              </a:spcBef>
              <a:spcAft>
                <a:spcPts val="600"/>
              </a:spcAft>
              <a:buAutoNum type="alphaLcParenBoth"/>
            </a:pPr>
            <a:r>
              <a:rPr lang="en-GB" sz="2400" dirty="0">
                <a:latin typeface="Arial" panose="020B0604020202020204" pitchFamily="34" charset="0"/>
                <a:cs typeface="Arial" panose="020B0604020202020204" pitchFamily="34" charset="0"/>
              </a:rPr>
              <a:t>What is the probability that this person sent fewer than 11 text messages that day? How do you know?</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57200" indent="-457200">
              <a:lnSpc>
                <a:spcPts val="2500"/>
              </a:lnSpc>
              <a:spcBef>
                <a:spcPts val="0"/>
              </a:spcBef>
              <a:spcAft>
                <a:spcPts val="600"/>
              </a:spcAft>
              <a:buAutoNum type="alphaLcParenBoth"/>
            </a:pPr>
            <a:r>
              <a:rPr lang="en-GB" sz="2400" dirty="0">
                <a:latin typeface="Arial" panose="020B0604020202020204" pitchFamily="34" charset="0"/>
                <a:cs typeface="Arial" panose="020B0604020202020204" pitchFamily="34" charset="0"/>
              </a:rPr>
              <a:t>What is the probability that this person      sent more than 15 messages that day?</a:t>
            </a:r>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21352FD-BDF4-C010-A030-509E517F3444}"/>
              </a:ext>
            </a:extLst>
          </p:cNvPr>
          <p:cNvSpPr txBox="1"/>
          <p:nvPr/>
        </p:nvSpPr>
        <p:spPr>
          <a:xfrm>
            <a:off x="0" y="16864"/>
            <a:ext cx="1582713"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3697197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11</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1" y="97550"/>
            <a:ext cx="6455136"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Who wants what?</a:t>
            </a:r>
          </a:p>
        </p:txBody>
      </p:sp>
      <p:sp>
        <p:nvSpPr>
          <p:cNvPr id="2" name="Slide Number Placeholder 3">
            <a:extLst>
              <a:ext uri="{FF2B5EF4-FFF2-40B4-BE49-F238E27FC236}">
                <a16:creationId xmlns:a16="http://schemas.microsoft.com/office/drawing/2014/main" id="{0B37276A-1D63-DF2F-AB6C-3050CDC6EB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11</a:t>
            </a:fld>
            <a:endParaRPr lang="en-US" dirty="0"/>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 name="Content Placeholder 6">
            <a:extLst>
              <a:ext uri="{FF2B5EF4-FFF2-40B4-BE49-F238E27FC236}">
                <a16:creationId xmlns:a16="http://schemas.microsoft.com/office/drawing/2014/main" id="{5CAC6977-B3AB-DDEC-F718-602E42EE74E5}"/>
              </a:ext>
            </a:extLst>
          </p:cNvPr>
          <p:cNvSpPr txBox="1">
            <a:spLocks/>
          </p:cNvSpPr>
          <p:nvPr/>
        </p:nvSpPr>
        <p:spPr>
          <a:xfrm>
            <a:off x="493965" y="1387067"/>
            <a:ext cx="6229071" cy="515184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12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A catering company is doing some research to plan for the year. </a:t>
            </a:r>
          </a:p>
          <a:p>
            <a:pPr marL="0" indent="0">
              <a:lnSpc>
                <a:spcPts val="2500"/>
              </a:lnSpc>
              <a:spcBef>
                <a:spcPts val="0"/>
              </a:spcBef>
              <a:spcAft>
                <a:spcPts val="12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They need to work out how many like each type of food from a sample of previous customers.</a:t>
            </a:r>
            <a:endParaRPr lang="en-US" sz="2400" dirty="0">
              <a:latin typeface="Arial" panose="020B0604020202020204" pitchFamily="34" charset="0"/>
              <a:cs typeface="Arial" panose="020B0604020202020204" pitchFamily="34" charset="0"/>
            </a:endParaRPr>
          </a:p>
          <a:p>
            <a:pPr marL="0" indent="0">
              <a:lnSpc>
                <a:spcPts val="2500"/>
              </a:lnSpc>
              <a:spcBef>
                <a:spcPts val="0"/>
              </a:spcBef>
              <a:spcAft>
                <a:spcPts val="1200"/>
              </a:spcAft>
              <a:buFont typeface="Arial" panose="020B0604020202020204" pitchFamily="34" charset="0"/>
              <a:buNone/>
            </a:pPr>
            <a:r>
              <a:rPr lang="en-US" sz="2400" dirty="0">
                <a:latin typeface="Arial" panose="020B0604020202020204" pitchFamily="34" charset="0"/>
                <a:cs typeface="Arial" panose="020B0604020202020204" pitchFamily="34" charset="0"/>
              </a:rPr>
              <a:t>They have the following information:</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7 aged </a:t>
            </a:r>
            <a:r>
              <a:rPr lang="en-US" sz="2400" b="1" dirty="0">
                <a:latin typeface="Arial" panose="020B0604020202020204" pitchFamily="34" charset="0"/>
                <a:cs typeface="Arial" panose="020B0604020202020204" pitchFamily="34" charset="0"/>
              </a:rPr>
              <a:t>over 18 </a:t>
            </a:r>
            <a:r>
              <a:rPr lang="en-US" sz="2400" dirty="0">
                <a:latin typeface="Arial" panose="020B0604020202020204" pitchFamily="34" charset="0"/>
                <a:cs typeface="Arial" panose="020B0604020202020204" pitchFamily="34" charset="0"/>
              </a:rPr>
              <a:t>like pizza</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3 aged</a:t>
            </a:r>
            <a:r>
              <a:rPr lang="en-US" sz="2400" b="1" dirty="0">
                <a:latin typeface="Arial" panose="020B0604020202020204" pitchFamily="34" charset="0"/>
                <a:cs typeface="Arial" panose="020B0604020202020204" pitchFamily="34" charset="0"/>
              </a:rPr>
              <a:t> 18 &amp; under </a:t>
            </a:r>
            <a:r>
              <a:rPr lang="en-US" sz="2400" dirty="0">
                <a:latin typeface="Arial" panose="020B0604020202020204" pitchFamily="34" charset="0"/>
                <a:cs typeface="Arial" panose="020B0604020202020204" pitchFamily="34" charset="0"/>
              </a:rPr>
              <a:t>like burgers</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4 aged </a:t>
            </a:r>
            <a:r>
              <a:rPr lang="en-US" sz="2400" b="1" dirty="0">
                <a:latin typeface="Arial" panose="020B0604020202020204" pitchFamily="34" charset="0"/>
                <a:cs typeface="Arial" panose="020B0604020202020204" pitchFamily="34" charset="0"/>
              </a:rPr>
              <a:t>over 18 </a:t>
            </a:r>
            <a:r>
              <a:rPr lang="en-US" sz="2400" dirty="0">
                <a:latin typeface="Arial" panose="020B0604020202020204" pitchFamily="34" charset="0"/>
                <a:cs typeface="Arial" panose="020B0604020202020204" pitchFamily="34" charset="0"/>
              </a:rPr>
              <a:t>like curry</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12 people in total like pizza the best</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There are 30 people in the sample</a:t>
            </a:r>
          </a:p>
          <a:p>
            <a:pPr>
              <a:lnSpc>
                <a:spcPts val="2500"/>
              </a:lnSpc>
              <a:spcBef>
                <a:spcPts val="0"/>
              </a:spcBef>
              <a:spcAft>
                <a:spcPts val="600"/>
              </a:spcAft>
            </a:pPr>
            <a:r>
              <a:rPr lang="en-US" sz="2400" dirty="0">
                <a:latin typeface="Arial" panose="020B0604020202020204" pitchFamily="34" charset="0"/>
                <a:cs typeface="Arial" panose="020B0604020202020204" pitchFamily="34" charset="0"/>
              </a:rPr>
              <a:t>16 of the people are </a:t>
            </a:r>
            <a:r>
              <a:rPr lang="en-US" sz="2400" b="1" dirty="0">
                <a:latin typeface="Arial" panose="020B0604020202020204" pitchFamily="34" charset="0"/>
                <a:cs typeface="Arial" panose="020B0604020202020204" pitchFamily="34" charset="0"/>
              </a:rPr>
              <a:t>over 18</a:t>
            </a:r>
          </a:p>
          <a:p>
            <a:pPr marL="0" indent="0">
              <a:lnSpc>
                <a:spcPts val="2500"/>
              </a:lnSpc>
              <a:spcBef>
                <a:spcPts val="0"/>
              </a:spcBef>
              <a:spcAft>
                <a:spcPts val="600"/>
              </a:spcAft>
              <a:buFont typeface="Arial" panose="020B0604020202020204" pitchFamily="34" charset="0"/>
              <a:buNone/>
            </a:pPr>
            <a:endParaRPr lang="en-GB" dirty="0"/>
          </a:p>
        </p:txBody>
      </p:sp>
      <p:pic>
        <p:nvPicPr>
          <p:cNvPr id="10" name="Picture 9" descr="Photograph of three burgers lined up on a plate.">
            <a:extLst>
              <a:ext uri="{FF2B5EF4-FFF2-40B4-BE49-F238E27FC236}">
                <a16:creationId xmlns:a16="http://schemas.microsoft.com/office/drawing/2014/main" id="{E5904B84-0E0E-861D-DF0C-22D86CA8B064}"/>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047718" y="1437132"/>
            <a:ext cx="4260759" cy="2840506"/>
          </a:xfrm>
          <a:prstGeom prst="rect">
            <a:avLst/>
          </a:prstGeom>
        </p:spPr>
      </p:pic>
      <p:sp>
        <p:nvSpPr>
          <p:cNvPr id="11" name="Rectangle: Rounded Corners 10">
            <a:extLst>
              <a:ext uri="{FF2B5EF4-FFF2-40B4-BE49-F238E27FC236}">
                <a16:creationId xmlns:a16="http://schemas.microsoft.com/office/drawing/2014/main" id="{7A7748E2-7062-216A-AD5A-F6F12E928A39}"/>
              </a:ext>
            </a:extLst>
          </p:cNvPr>
          <p:cNvSpPr/>
          <p:nvPr/>
        </p:nvSpPr>
        <p:spPr>
          <a:xfrm>
            <a:off x="6659423" y="4505596"/>
            <a:ext cx="5097150" cy="15544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Can you organise the data so we know </a:t>
            </a:r>
            <a:r>
              <a:rPr lang="en-GB" sz="2400" b="1" dirty="0">
                <a:latin typeface="Arial" panose="020B0604020202020204" pitchFamily="34" charset="0"/>
                <a:cs typeface="Arial" panose="020B0604020202020204" pitchFamily="34" charset="0"/>
              </a:rPr>
              <a:t>how many of each age group like each type of food? </a:t>
            </a:r>
          </a:p>
        </p:txBody>
      </p:sp>
      <p:sp>
        <p:nvSpPr>
          <p:cNvPr id="3" name="TextBox 2">
            <a:extLst>
              <a:ext uri="{FF2B5EF4-FFF2-40B4-BE49-F238E27FC236}">
                <a16:creationId xmlns:a16="http://schemas.microsoft.com/office/drawing/2014/main" id="{D2B88CD3-C2BD-C2F3-15E1-BF159B103FBA}"/>
              </a:ext>
            </a:extLst>
          </p:cNvPr>
          <p:cNvSpPr txBox="1"/>
          <p:nvPr/>
        </p:nvSpPr>
        <p:spPr>
          <a:xfrm>
            <a:off x="0" y="16864"/>
            <a:ext cx="1582713"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661121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1" y="97550"/>
            <a:ext cx="6923262" cy="8419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Who wants what? – Feedback</a:t>
            </a:r>
          </a:p>
        </p:txBody>
      </p:sp>
      <p:sp>
        <p:nvSpPr>
          <p:cNvPr id="2" name="Slide Number Placeholder 3">
            <a:extLst>
              <a:ext uri="{FF2B5EF4-FFF2-40B4-BE49-F238E27FC236}">
                <a16:creationId xmlns:a16="http://schemas.microsoft.com/office/drawing/2014/main" id="{0B37276A-1D63-DF2F-AB6C-3050CDC6EB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12</a:t>
            </a:fld>
            <a:endParaRPr lang="en-US" dirty="0"/>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BF903CAF-37C7-A964-D034-D9481343556E}"/>
              </a:ext>
            </a:extLst>
          </p:cNvPr>
          <p:cNvGrpSpPr/>
          <p:nvPr/>
        </p:nvGrpSpPr>
        <p:grpSpPr>
          <a:xfrm>
            <a:off x="7476321" y="1204505"/>
            <a:ext cx="4236423" cy="2596787"/>
            <a:chOff x="7117377" y="3511913"/>
            <a:chExt cx="4236423" cy="2596787"/>
          </a:xfrm>
        </p:grpSpPr>
        <p:sp>
          <p:nvSpPr>
            <p:cNvPr id="5" name="Rectangle: Rounded Corners 4">
              <a:extLst>
                <a:ext uri="{FF2B5EF4-FFF2-40B4-BE49-F238E27FC236}">
                  <a16:creationId xmlns:a16="http://schemas.microsoft.com/office/drawing/2014/main" id="{0898A8B2-46AC-00DE-48FE-4BD42D96292B}"/>
                </a:ext>
              </a:extLst>
            </p:cNvPr>
            <p:cNvSpPr/>
            <p:nvPr/>
          </p:nvSpPr>
          <p:spPr>
            <a:xfrm>
              <a:off x="7117377" y="3511913"/>
              <a:ext cx="4236423" cy="2596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84D5E815-24CD-74DD-230D-74928E269190}"/>
                </a:ext>
              </a:extLst>
            </p:cNvPr>
            <p:cNvSpPr txBox="1"/>
            <p:nvPr/>
          </p:nvSpPr>
          <p:spPr>
            <a:xfrm>
              <a:off x="7369175" y="3611063"/>
              <a:ext cx="3984625" cy="2373086"/>
            </a:xfrm>
            <a:prstGeom prst="rect">
              <a:avLst/>
            </a:prstGeom>
            <a:noFill/>
          </p:spPr>
          <p:txBody>
            <a:bodyPr wrap="square">
              <a:spAutoFit/>
            </a:bodyPr>
            <a:lstStyle/>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7 aged </a:t>
              </a:r>
              <a:r>
                <a:rPr lang="en-US" sz="1800" b="1" dirty="0">
                  <a:solidFill>
                    <a:schemeClr val="bg1"/>
                  </a:solidFill>
                  <a:latin typeface="Arial" panose="020B0604020202020204" pitchFamily="34" charset="0"/>
                  <a:cs typeface="Arial" panose="020B0604020202020204" pitchFamily="34" charset="0"/>
                </a:rPr>
                <a:t>over 18 </a:t>
              </a:r>
              <a:r>
                <a:rPr lang="en-US" sz="1800" dirty="0">
                  <a:solidFill>
                    <a:schemeClr val="bg1"/>
                  </a:solidFill>
                  <a:latin typeface="Arial" panose="020B0604020202020204" pitchFamily="34" charset="0"/>
                  <a:cs typeface="Arial" panose="020B0604020202020204" pitchFamily="34" charset="0"/>
                </a:rPr>
                <a:t>like pizza</a:t>
              </a:r>
            </a:p>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3 aged</a:t>
              </a:r>
              <a:r>
                <a:rPr lang="en-US" sz="1800" b="1" dirty="0">
                  <a:solidFill>
                    <a:schemeClr val="bg1"/>
                  </a:solidFill>
                  <a:latin typeface="Arial" panose="020B0604020202020204" pitchFamily="34" charset="0"/>
                  <a:cs typeface="Arial" panose="020B0604020202020204" pitchFamily="34" charset="0"/>
                </a:rPr>
                <a:t> 18 &amp; under </a:t>
              </a:r>
              <a:r>
                <a:rPr lang="en-US" sz="1800" dirty="0">
                  <a:solidFill>
                    <a:schemeClr val="bg1"/>
                  </a:solidFill>
                  <a:latin typeface="Arial" panose="020B0604020202020204" pitchFamily="34" charset="0"/>
                  <a:cs typeface="Arial" panose="020B0604020202020204" pitchFamily="34" charset="0"/>
                </a:rPr>
                <a:t>like burgers</a:t>
              </a:r>
            </a:p>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4 aged </a:t>
              </a:r>
              <a:r>
                <a:rPr lang="en-US" sz="1800" b="1" dirty="0">
                  <a:solidFill>
                    <a:schemeClr val="bg1"/>
                  </a:solidFill>
                  <a:latin typeface="Arial" panose="020B0604020202020204" pitchFamily="34" charset="0"/>
                  <a:cs typeface="Arial" panose="020B0604020202020204" pitchFamily="34" charset="0"/>
                </a:rPr>
                <a:t>over 18 </a:t>
              </a:r>
              <a:r>
                <a:rPr lang="en-US" sz="1800" dirty="0">
                  <a:solidFill>
                    <a:schemeClr val="bg1"/>
                  </a:solidFill>
                  <a:latin typeface="Arial" panose="020B0604020202020204" pitchFamily="34" charset="0"/>
                  <a:cs typeface="Arial" panose="020B0604020202020204" pitchFamily="34" charset="0"/>
                </a:rPr>
                <a:t>old like curry</a:t>
              </a:r>
            </a:p>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12 people in total like pizza the best</a:t>
              </a:r>
            </a:p>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There are 30 people in the sample</a:t>
              </a:r>
            </a:p>
            <a:p>
              <a:pPr>
                <a:lnSpc>
                  <a:spcPts val="2500"/>
                </a:lnSpc>
                <a:spcBef>
                  <a:spcPts val="0"/>
                </a:spcBef>
                <a:spcAft>
                  <a:spcPts val="600"/>
                </a:spcAft>
              </a:pPr>
              <a:r>
                <a:rPr lang="en-US" sz="1800" dirty="0">
                  <a:solidFill>
                    <a:schemeClr val="bg1"/>
                  </a:solidFill>
                  <a:latin typeface="Arial" panose="020B0604020202020204" pitchFamily="34" charset="0"/>
                  <a:cs typeface="Arial" panose="020B0604020202020204" pitchFamily="34" charset="0"/>
                </a:rPr>
                <a:t>16 of the people are </a:t>
              </a:r>
              <a:r>
                <a:rPr lang="en-US" sz="1800" b="1" dirty="0">
                  <a:solidFill>
                    <a:schemeClr val="bg1"/>
                  </a:solidFill>
                  <a:latin typeface="Arial" panose="020B0604020202020204" pitchFamily="34" charset="0"/>
                  <a:cs typeface="Arial" panose="020B0604020202020204" pitchFamily="34" charset="0"/>
                </a:rPr>
                <a:t>over 18</a:t>
              </a:r>
            </a:p>
          </p:txBody>
        </p:sp>
      </p:grpSp>
      <p:sp>
        <p:nvSpPr>
          <p:cNvPr id="6" name="TextBox 5">
            <a:extLst>
              <a:ext uri="{FF2B5EF4-FFF2-40B4-BE49-F238E27FC236}">
                <a16:creationId xmlns:a16="http://schemas.microsoft.com/office/drawing/2014/main" id="{5D5013E3-05A5-49F5-6029-5E3A6E297449}"/>
              </a:ext>
            </a:extLst>
          </p:cNvPr>
          <p:cNvSpPr txBox="1"/>
          <p:nvPr/>
        </p:nvSpPr>
        <p:spPr>
          <a:xfrm>
            <a:off x="0" y="16864"/>
            <a:ext cx="1582713"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300759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0" y="97550"/>
            <a:ext cx="9458739" cy="8419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Who wants what? – Using a two-way table</a:t>
            </a:r>
          </a:p>
        </p:txBody>
      </p:sp>
      <p:sp>
        <p:nvSpPr>
          <p:cNvPr id="2" name="Slide Number Placeholder 3">
            <a:extLst>
              <a:ext uri="{FF2B5EF4-FFF2-40B4-BE49-F238E27FC236}">
                <a16:creationId xmlns:a16="http://schemas.microsoft.com/office/drawing/2014/main" id="{0B37276A-1D63-DF2F-AB6C-3050CDC6EB7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13</a:t>
            </a:fld>
            <a:endParaRPr lang="en-US" dirty="0"/>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08406A1-3E54-8180-518D-4BB66696EA5E}"/>
              </a:ext>
            </a:extLst>
          </p:cNvPr>
          <p:cNvSpPr txBox="1"/>
          <p:nvPr/>
        </p:nvSpPr>
        <p:spPr>
          <a:xfrm>
            <a:off x="-12709" y="21273"/>
            <a:ext cx="1701817"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6" name="Slide Number Placeholder 3">
            <a:extLst>
              <a:ext uri="{FF2B5EF4-FFF2-40B4-BE49-F238E27FC236}">
                <a16:creationId xmlns:a16="http://schemas.microsoft.com/office/drawing/2014/main" id="{89248E82-051E-FDA9-FE26-BE0E359288F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13</a:t>
            </a:fld>
            <a:endParaRPr lang="en-US" dirty="0"/>
          </a:p>
        </p:txBody>
      </p:sp>
      <p:sp>
        <p:nvSpPr>
          <p:cNvPr id="10" name="Content Placeholder 6">
            <a:extLst>
              <a:ext uri="{FF2B5EF4-FFF2-40B4-BE49-F238E27FC236}">
                <a16:creationId xmlns:a16="http://schemas.microsoft.com/office/drawing/2014/main" id="{665ADD69-D790-B4B5-A81E-96361B823EE0}"/>
              </a:ext>
            </a:extLst>
          </p:cNvPr>
          <p:cNvSpPr txBox="1">
            <a:spLocks/>
          </p:cNvSpPr>
          <p:nvPr/>
        </p:nvSpPr>
        <p:spPr>
          <a:xfrm>
            <a:off x="1225731" y="1336292"/>
            <a:ext cx="10515600" cy="958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cs typeface="Arial" panose="020B0604020202020204" pitchFamily="34" charset="0"/>
              </a:rPr>
              <a:t>A two-way table is an effective way of displaying and working out data:</a:t>
            </a:r>
          </a:p>
          <a:p>
            <a:pPr marL="0" indent="0">
              <a:lnSpc>
                <a:spcPts val="2500"/>
              </a:lnSpc>
              <a:spcBef>
                <a:spcPts val="0"/>
              </a:spcBef>
              <a:spcAft>
                <a:spcPts val="600"/>
              </a:spcAft>
              <a:buFont typeface="Arial" panose="020B0604020202020204" pitchFamily="34" charset="0"/>
              <a:buNone/>
            </a:pPr>
            <a:endParaRPr lang="en-GB" dirty="0"/>
          </a:p>
        </p:txBody>
      </p:sp>
      <p:graphicFrame>
        <p:nvGraphicFramePr>
          <p:cNvPr id="11" name="Table 7">
            <a:extLst>
              <a:ext uri="{FF2B5EF4-FFF2-40B4-BE49-F238E27FC236}">
                <a16:creationId xmlns:a16="http://schemas.microsoft.com/office/drawing/2014/main" id="{91EB851E-BE86-8F13-34E0-D425959B5670}"/>
              </a:ext>
            </a:extLst>
          </p:cNvPr>
          <p:cNvGraphicFramePr>
            <a:graphicFrameLocks noGrp="1"/>
          </p:cNvGraphicFramePr>
          <p:nvPr>
            <p:extLst>
              <p:ext uri="{D42A27DB-BD31-4B8C-83A1-F6EECF244321}">
                <p14:modId xmlns:p14="http://schemas.microsoft.com/office/powerpoint/2010/main" val="1153844954"/>
              </p:ext>
            </p:extLst>
          </p:nvPr>
        </p:nvGraphicFramePr>
        <p:xfrm>
          <a:off x="2873829" y="2384547"/>
          <a:ext cx="6762539" cy="2926007"/>
        </p:xfrm>
        <a:graphic>
          <a:graphicData uri="http://schemas.openxmlformats.org/drawingml/2006/table">
            <a:tbl>
              <a:tblPr firstRow="1" bandRow="1">
                <a:tableStyleId>{5C22544A-7EE6-4342-B048-85BDC9FD1C3A}</a:tableStyleId>
              </a:tblPr>
              <a:tblGrid>
                <a:gridCol w="1240775">
                  <a:extLst>
                    <a:ext uri="{9D8B030D-6E8A-4147-A177-3AD203B41FA5}">
                      <a16:colId xmlns:a16="http://schemas.microsoft.com/office/drawing/2014/main" val="874824895"/>
                    </a:ext>
                  </a:extLst>
                </a:gridCol>
                <a:gridCol w="1380441">
                  <a:extLst>
                    <a:ext uri="{9D8B030D-6E8A-4147-A177-3AD203B41FA5}">
                      <a16:colId xmlns:a16="http://schemas.microsoft.com/office/drawing/2014/main" val="1325838041"/>
                    </a:ext>
                  </a:extLst>
                </a:gridCol>
                <a:gridCol w="1380441">
                  <a:extLst>
                    <a:ext uri="{9D8B030D-6E8A-4147-A177-3AD203B41FA5}">
                      <a16:colId xmlns:a16="http://schemas.microsoft.com/office/drawing/2014/main" val="3706561682"/>
                    </a:ext>
                  </a:extLst>
                </a:gridCol>
                <a:gridCol w="1380441">
                  <a:extLst>
                    <a:ext uri="{9D8B030D-6E8A-4147-A177-3AD203B41FA5}">
                      <a16:colId xmlns:a16="http://schemas.microsoft.com/office/drawing/2014/main" val="452583084"/>
                    </a:ext>
                  </a:extLst>
                </a:gridCol>
                <a:gridCol w="1380441">
                  <a:extLst>
                    <a:ext uri="{9D8B030D-6E8A-4147-A177-3AD203B41FA5}">
                      <a16:colId xmlns:a16="http://schemas.microsoft.com/office/drawing/2014/main" val="4047716363"/>
                    </a:ext>
                  </a:extLst>
                </a:gridCol>
              </a:tblGrid>
              <a:tr h="822887">
                <a:tc>
                  <a:txBody>
                    <a:bodyPr/>
                    <a:lstStyle/>
                    <a:p>
                      <a:endParaRPr lang="en-GB"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chemeClr val="tx1"/>
                          </a:solidFill>
                          <a:latin typeface="Arial" panose="020B0604020202020204" pitchFamily="34" charset="0"/>
                          <a:cs typeface="Arial" panose="020B0604020202020204" pitchFamily="34" charset="0"/>
                        </a:rPr>
                        <a:t>Pizza</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Arial" panose="020B0604020202020204" pitchFamily="34" charset="0"/>
                          <a:cs typeface="Arial" panose="020B0604020202020204" pitchFamily="34" charset="0"/>
                        </a:rPr>
                        <a:t>Burgers</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Arial" panose="020B0604020202020204" pitchFamily="34" charset="0"/>
                          <a:cs typeface="Arial" panose="020B0604020202020204" pitchFamily="34" charset="0"/>
                        </a:rPr>
                        <a:t>Curry</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chemeClr val="tx1"/>
                          </a:solidFill>
                          <a:latin typeface="Arial" panose="020B0604020202020204" pitchFamily="34" charset="0"/>
                          <a:cs typeface="Arial" panose="020B0604020202020204" pitchFamily="34" charset="0"/>
                        </a:rPr>
                        <a:t>Total</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236487007"/>
                  </a:ext>
                </a:extLst>
              </a:tr>
              <a:tr h="751729">
                <a:tc>
                  <a:txBody>
                    <a:bodyPr/>
                    <a:lstStyle/>
                    <a:p>
                      <a:r>
                        <a:rPr lang="en-US" sz="2400" b="1" dirty="0">
                          <a:solidFill>
                            <a:schemeClr val="tx1"/>
                          </a:solidFill>
                          <a:latin typeface="Arial" panose="020B0604020202020204" pitchFamily="34" charset="0"/>
                          <a:cs typeface="Arial" panose="020B0604020202020204" pitchFamily="34" charset="0"/>
                        </a:rPr>
                        <a:t>Over 18</a:t>
                      </a:r>
                      <a:endParaRPr lang="en-GB" sz="2400" b="1"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7</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4</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16</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77176124"/>
                  </a:ext>
                </a:extLst>
              </a:tr>
              <a:tr h="751729">
                <a:tc>
                  <a:txBody>
                    <a:bodyPr/>
                    <a:lstStyle/>
                    <a:p>
                      <a:r>
                        <a:rPr lang="en-US" sz="2400" b="1" dirty="0">
                          <a:solidFill>
                            <a:schemeClr val="tx1"/>
                          </a:solidFill>
                          <a:latin typeface="Arial" panose="020B0604020202020204" pitchFamily="34" charset="0"/>
                          <a:cs typeface="Arial" panose="020B0604020202020204" pitchFamily="34" charset="0"/>
                        </a:rPr>
                        <a:t>18 and under</a:t>
                      </a:r>
                      <a:endParaRPr lang="en-GB" sz="2400" b="1"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3</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32682579"/>
                  </a:ext>
                </a:extLst>
              </a:tr>
              <a:tr h="417627">
                <a:tc>
                  <a:txBody>
                    <a:bodyPr/>
                    <a:lstStyle/>
                    <a:p>
                      <a:r>
                        <a:rPr lang="en-US" sz="2400" b="1" dirty="0">
                          <a:solidFill>
                            <a:schemeClr val="tx1"/>
                          </a:solidFill>
                          <a:latin typeface="Arial" panose="020B0604020202020204" pitchFamily="34" charset="0"/>
                          <a:cs typeface="Arial" panose="020B0604020202020204" pitchFamily="34" charset="0"/>
                        </a:rPr>
                        <a:t>Total</a:t>
                      </a:r>
                      <a:endParaRPr lang="en-GB" sz="2400" b="1"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12</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30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853884388"/>
                  </a:ext>
                </a:extLst>
              </a:tr>
            </a:tbl>
          </a:graphicData>
        </a:graphic>
      </p:graphicFrame>
      <p:sp>
        <p:nvSpPr>
          <p:cNvPr id="12" name="Speech Bubble: Oval 11">
            <a:extLst>
              <a:ext uri="{FF2B5EF4-FFF2-40B4-BE49-F238E27FC236}">
                <a16:creationId xmlns:a16="http://schemas.microsoft.com/office/drawing/2014/main" id="{55D21466-365C-4C13-0056-17DB5662AECA}"/>
              </a:ext>
            </a:extLst>
          </p:cNvPr>
          <p:cNvSpPr/>
          <p:nvPr/>
        </p:nvSpPr>
        <p:spPr>
          <a:xfrm>
            <a:off x="9825446" y="5042252"/>
            <a:ext cx="2142309" cy="1267098"/>
          </a:xfrm>
          <a:prstGeom prst="wedgeEllipseCallout">
            <a:avLst>
              <a:gd name="adj1" fmla="val -76086"/>
              <a:gd name="adj2" fmla="val -411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TOTAL number always goes here</a:t>
            </a:r>
          </a:p>
        </p:txBody>
      </p:sp>
      <p:sp>
        <p:nvSpPr>
          <p:cNvPr id="13" name="Speech Bubble: Oval 12">
            <a:extLst>
              <a:ext uri="{FF2B5EF4-FFF2-40B4-BE49-F238E27FC236}">
                <a16:creationId xmlns:a16="http://schemas.microsoft.com/office/drawing/2014/main" id="{9F540443-F2D6-8995-39AC-16A348472AD9}"/>
              </a:ext>
            </a:extLst>
          </p:cNvPr>
          <p:cNvSpPr/>
          <p:nvPr/>
        </p:nvSpPr>
        <p:spPr>
          <a:xfrm>
            <a:off x="9982200" y="1966146"/>
            <a:ext cx="2142309" cy="1267098"/>
          </a:xfrm>
          <a:prstGeom prst="wedgeEllipseCallout">
            <a:avLst>
              <a:gd name="adj1" fmla="val -77063"/>
              <a:gd name="adj2" fmla="val 115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Always have a TOTAL column</a:t>
            </a:r>
          </a:p>
        </p:txBody>
      </p:sp>
      <p:sp>
        <p:nvSpPr>
          <p:cNvPr id="14" name="Speech Bubble: Oval 13">
            <a:extLst>
              <a:ext uri="{FF2B5EF4-FFF2-40B4-BE49-F238E27FC236}">
                <a16:creationId xmlns:a16="http://schemas.microsoft.com/office/drawing/2014/main" id="{1C1EC05E-FB6D-B60C-DF17-AF11F5666516}"/>
              </a:ext>
            </a:extLst>
          </p:cNvPr>
          <p:cNvSpPr/>
          <p:nvPr/>
        </p:nvSpPr>
        <p:spPr>
          <a:xfrm>
            <a:off x="154577" y="4845816"/>
            <a:ext cx="2142309" cy="1267098"/>
          </a:xfrm>
          <a:prstGeom prst="wedgeEllipseCallout">
            <a:avLst>
              <a:gd name="adj1" fmla="val 80442"/>
              <a:gd name="adj2" fmla="val -293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Always have a TOTAL row at the bottom</a:t>
            </a:r>
          </a:p>
        </p:txBody>
      </p:sp>
      <p:sp>
        <p:nvSpPr>
          <p:cNvPr id="15" name="Speech Bubble: Oval 14">
            <a:extLst>
              <a:ext uri="{FF2B5EF4-FFF2-40B4-BE49-F238E27FC236}">
                <a16:creationId xmlns:a16="http://schemas.microsoft.com/office/drawing/2014/main" id="{2F99082C-2817-53A7-9433-78060BBCEEEF}"/>
              </a:ext>
            </a:extLst>
          </p:cNvPr>
          <p:cNvSpPr/>
          <p:nvPr/>
        </p:nvSpPr>
        <p:spPr>
          <a:xfrm>
            <a:off x="71846" y="1910802"/>
            <a:ext cx="2307772" cy="2125381"/>
          </a:xfrm>
          <a:prstGeom prst="wedgeEllipseCallout">
            <a:avLst>
              <a:gd name="adj1" fmla="val 77113"/>
              <a:gd name="adj2" fmla="val 503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00" dirty="0">
                <a:latin typeface="Arial" panose="020B0604020202020204" pitchFamily="34" charset="0"/>
                <a:cs typeface="Arial" panose="020B0604020202020204" pitchFamily="34" charset="0"/>
              </a:rPr>
              <a:t>Another set of info goes here: age/gender/ nationality etc. Row headings</a:t>
            </a:r>
          </a:p>
        </p:txBody>
      </p:sp>
    </p:spTree>
    <p:extLst>
      <p:ext uri="{BB962C8B-B14F-4D97-AF65-F5344CB8AC3E}">
        <p14:creationId xmlns:p14="http://schemas.microsoft.com/office/powerpoint/2010/main" val="460428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0" y="97550"/>
            <a:ext cx="9458739" cy="8419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Two-way tables and probability</a:t>
            </a:r>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 name="Content Placeholder 6">
            <a:extLst>
              <a:ext uri="{FF2B5EF4-FFF2-40B4-BE49-F238E27FC236}">
                <a16:creationId xmlns:a16="http://schemas.microsoft.com/office/drawing/2014/main" id="{F3CBA3D1-4558-7343-D3DD-6C45DD987A63}"/>
              </a:ext>
            </a:extLst>
          </p:cNvPr>
          <p:cNvSpPr txBox="1">
            <a:spLocks/>
          </p:cNvSpPr>
          <p:nvPr/>
        </p:nvSpPr>
        <p:spPr>
          <a:xfrm>
            <a:off x="3086557" y="5789690"/>
            <a:ext cx="5649480" cy="566660"/>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500"/>
              </a:lnSpc>
              <a:spcBef>
                <a:spcPts val="0"/>
              </a:spcBef>
              <a:spcAft>
                <a:spcPts val="600"/>
              </a:spcAft>
              <a:buFont typeface="Arial" panose="020B0604020202020204" pitchFamily="34" charset="0"/>
              <a:buNone/>
            </a:pPr>
            <a:r>
              <a:rPr lang="en-US" sz="2400" dirty="0">
                <a:latin typeface="Arial" panose="020B0604020202020204" pitchFamily="34" charset="0"/>
                <a:ea typeface="Calibri" panose="020F0502020204030204" pitchFamily="34" charset="0"/>
                <a:cs typeface="Arial" panose="020B0604020202020204" pitchFamily="34" charset="0"/>
              </a:rPr>
              <a:t>What other questions could you ask? </a:t>
            </a:r>
            <a:endParaRPr lang="en-GB" b="1" dirty="0"/>
          </a:p>
        </p:txBody>
      </p:sp>
      <p:graphicFrame>
        <p:nvGraphicFramePr>
          <p:cNvPr id="5" name="Table 7">
            <a:extLst>
              <a:ext uri="{FF2B5EF4-FFF2-40B4-BE49-F238E27FC236}">
                <a16:creationId xmlns:a16="http://schemas.microsoft.com/office/drawing/2014/main" id="{7627DBD4-5E4E-9685-2F77-0B22C45F5368}"/>
              </a:ext>
            </a:extLst>
          </p:cNvPr>
          <p:cNvGraphicFramePr>
            <a:graphicFrameLocks noGrp="1"/>
          </p:cNvGraphicFramePr>
          <p:nvPr>
            <p:extLst>
              <p:ext uri="{D42A27DB-BD31-4B8C-83A1-F6EECF244321}">
                <p14:modId xmlns:p14="http://schemas.microsoft.com/office/powerpoint/2010/main" val="1439656468"/>
              </p:ext>
            </p:extLst>
          </p:nvPr>
        </p:nvGraphicFramePr>
        <p:xfrm>
          <a:off x="2249006" y="2704822"/>
          <a:ext cx="7188200" cy="2827306"/>
        </p:xfrm>
        <a:graphic>
          <a:graphicData uri="http://schemas.openxmlformats.org/drawingml/2006/table">
            <a:tbl>
              <a:tblPr firstRow="1" bandRow="1">
                <a:tableStyleId>{5C22544A-7EE6-4342-B048-85BDC9FD1C3A}</a:tableStyleId>
              </a:tblPr>
              <a:tblGrid>
                <a:gridCol w="1437640">
                  <a:extLst>
                    <a:ext uri="{9D8B030D-6E8A-4147-A177-3AD203B41FA5}">
                      <a16:colId xmlns:a16="http://schemas.microsoft.com/office/drawing/2014/main" val="874824895"/>
                    </a:ext>
                  </a:extLst>
                </a:gridCol>
                <a:gridCol w="1437640">
                  <a:extLst>
                    <a:ext uri="{9D8B030D-6E8A-4147-A177-3AD203B41FA5}">
                      <a16:colId xmlns:a16="http://schemas.microsoft.com/office/drawing/2014/main" val="1325838041"/>
                    </a:ext>
                  </a:extLst>
                </a:gridCol>
                <a:gridCol w="1437640">
                  <a:extLst>
                    <a:ext uri="{9D8B030D-6E8A-4147-A177-3AD203B41FA5}">
                      <a16:colId xmlns:a16="http://schemas.microsoft.com/office/drawing/2014/main" val="3706561682"/>
                    </a:ext>
                  </a:extLst>
                </a:gridCol>
                <a:gridCol w="1437640">
                  <a:extLst>
                    <a:ext uri="{9D8B030D-6E8A-4147-A177-3AD203B41FA5}">
                      <a16:colId xmlns:a16="http://schemas.microsoft.com/office/drawing/2014/main" val="452583084"/>
                    </a:ext>
                  </a:extLst>
                </a:gridCol>
                <a:gridCol w="1437640">
                  <a:extLst>
                    <a:ext uri="{9D8B030D-6E8A-4147-A177-3AD203B41FA5}">
                      <a16:colId xmlns:a16="http://schemas.microsoft.com/office/drawing/2014/main" val="4047716363"/>
                    </a:ext>
                  </a:extLst>
                </a:gridCol>
              </a:tblGrid>
              <a:tr h="620290">
                <a:tc>
                  <a:txBody>
                    <a:bodyPr/>
                    <a:lstStyle/>
                    <a:p>
                      <a:endParaRPr lang="en-GB"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chemeClr val="tx1"/>
                          </a:solidFill>
                          <a:latin typeface="Arial" panose="020B0604020202020204" pitchFamily="34" charset="0"/>
                          <a:cs typeface="Arial" panose="020B0604020202020204" pitchFamily="34" charset="0"/>
                        </a:rPr>
                        <a:t>Pizza</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Arial" panose="020B0604020202020204" pitchFamily="34" charset="0"/>
                          <a:cs typeface="Arial" panose="020B0604020202020204" pitchFamily="34" charset="0"/>
                        </a:rPr>
                        <a:t>Burgers</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tx1"/>
                          </a:solidFill>
                          <a:latin typeface="Arial" panose="020B0604020202020204" pitchFamily="34" charset="0"/>
                          <a:cs typeface="Arial" panose="020B0604020202020204" pitchFamily="34" charset="0"/>
                        </a:rPr>
                        <a:t>Curry</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dirty="0">
                          <a:solidFill>
                            <a:schemeClr val="tx1"/>
                          </a:solidFill>
                          <a:latin typeface="Arial" panose="020B0604020202020204" pitchFamily="34" charset="0"/>
                          <a:cs typeface="Arial" panose="020B0604020202020204" pitchFamily="34" charset="0"/>
                        </a:rPr>
                        <a:t>Total</a:t>
                      </a:r>
                      <a:endParaRPr lang="en-GB" sz="24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236487007"/>
                  </a:ext>
                </a:extLst>
              </a:tr>
              <a:tr h="692028">
                <a:tc>
                  <a:txBody>
                    <a:bodyPr/>
                    <a:lstStyle/>
                    <a:p>
                      <a:r>
                        <a:rPr lang="en-US" sz="2400" b="1" dirty="0">
                          <a:solidFill>
                            <a:schemeClr val="tx1"/>
                          </a:solidFill>
                          <a:latin typeface="Arial" panose="020B0604020202020204" pitchFamily="34" charset="0"/>
                          <a:cs typeface="Arial" panose="020B0604020202020204" pitchFamily="34" charset="0"/>
                        </a:rPr>
                        <a:t>Over 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7</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5</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4</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16</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77176124"/>
                  </a:ext>
                </a:extLst>
              </a:tr>
              <a:tr h="692028">
                <a:tc>
                  <a:txBody>
                    <a:bodyPr/>
                    <a:lstStyle/>
                    <a:p>
                      <a:r>
                        <a:rPr lang="en-US" sz="2400" b="1" dirty="0">
                          <a:solidFill>
                            <a:schemeClr val="tx1"/>
                          </a:solidFill>
                          <a:latin typeface="Arial" panose="020B0604020202020204" pitchFamily="34" charset="0"/>
                          <a:cs typeface="Arial" panose="020B0604020202020204" pitchFamily="34" charset="0"/>
                        </a:rPr>
                        <a:t>18 and under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5</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3</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6</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14</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32682579"/>
                  </a:ext>
                </a:extLst>
              </a:tr>
              <a:tr h="692028">
                <a:tc>
                  <a:txBody>
                    <a:bodyPr/>
                    <a:lstStyle/>
                    <a:p>
                      <a:r>
                        <a:rPr lang="en-US" sz="2400" b="1" dirty="0">
                          <a:solidFill>
                            <a:schemeClr val="tx1"/>
                          </a:solidFill>
                          <a:latin typeface="Arial" panose="020B0604020202020204" pitchFamily="34" charset="0"/>
                          <a:cs typeface="Arial" panose="020B0604020202020204" pitchFamily="34" charset="0"/>
                        </a:rPr>
                        <a:t>Total</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12</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8</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30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853884388"/>
                  </a:ext>
                </a:extLst>
              </a:tr>
            </a:tbl>
          </a:graphicData>
        </a:graphic>
      </p:graphicFrame>
      <p:sp>
        <p:nvSpPr>
          <p:cNvPr id="7" name="TextBox 6">
            <a:extLst>
              <a:ext uri="{FF2B5EF4-FFF2-40B4-BE49-F238E27FC236}">
                <a16:creationId xmlns:a16="http://schemas.microsoft.com/office/drawing/2014/main" id="{FCC35F67-6637-834D-61DA-3FF0DCAA375C}"/>
              </a:ext>
            </a:extLst>
          </p:cNvPr>
          <p:cNvSpPr txBox="1"/>
          <p:nvPr/>
        </p:nvSpPr>
        <p:spPr>
          <a:xfrm>
            <a:off x="1018188" y="1189663"/>
            <a:ext cx="10461049" cy="1200329"/>
          </a:xfrm>
          <a:prstGeom prst="rect">
            <a:avLst/>
          </a:prstGeom>
          <a:noFill/>
        </p:spPr>
        <p:txBody>
          <a:bodyPr wrap="square" rtlCol="0">
            <a:spAutoFit/>
          </a:bodyPr>
          <a:lstStyle/>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is the probability that a customer likes burgers?</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is the probability that a customer is aged 18 or under?</a:t>
            </a:r>
          </a:p>
          <a:p>
            <a:pPr marL="342900" indent="-342900">
              <a:buFont typeface="Arial" panose="020B0604020202020204" pitchFamily="34" charset="0"/>
              <a:buChar char="•"/>
            </a:pPr>
            <a:r>
              <a:rPr lang="en-GB" sz="2400" dirty="0">
                <a:latin typeface="Arial" panose="020B0604020202020204" pitchFamily="34" charset="0"/>
                <a:cs typeface="Arial" panose="020B0604020202020204" pitchFamily="34" charset="0"/>
              </a:rPr>
              <a:t>What is the probability of someone at an over 18s party liking burgers?</a:t>
            </a:r>
          </a:p>
        </p:txBody>
      </p:sp>
      <p:sp>
        <p:nvSpPr>
          <p:cNvPr id="2" name="TextBox 1">
            <a:extLst>
              <a:ext uri="{FF2B5EF4-FFF2-40B4-BE49-F238E27FC236}">
                <a16:creationId xmlns:a16="http://schemas.microsoft.com/office/drawing/2014/main" id="{3B9BCB7E-D68A-BBAD-648C-E642087A8B56}"/>
              </a:ext>
            </a:extLst>
          </p:cNvPr>
          <p:cNvSpPr txBox="1"/>
          <p:nvPr/>
        </p:nvSpPr>
        <p:spPr>
          <a:xfrm>
            <a:off x="0" y="16864"/>
            <a:ext cx="1582713" cy="430887"/>
          </a:xfrm>
          <a:prstGeom prst="rect">
            <a:avLst/>
          </a:prstGeom>
          <a:solidFill>
            <a:schemeClr val="accent1"/>
          </a:solidFill>
          <a:ln>
            <a:solidFill>
              <a:schemeClr val="accent1"/>
            </a:solidFill>
          </a:ln>
          <a:effectLst/>
        </p:spPr>
        <p:txBody>
          <a:bodyPr wrap="square" rtlCol="0">
            <a:spAutoFit/>
          </a:bodyPr>
          <a:lstStyle/>
          <a:p>
            <a:pPr algn="ctr"/>
            <a:r>
              <a:rPr lang="en-GB" sz="2200" b="1" dirty="0">
                <a:solidFill>
                  <a:schemeClr val="bg1"/>
                </a:solidFill>
                <a:latin typeface="Arial" panose="020B0604020202020204" pitchFamily="34" charset="0"/>
                <a:cs typeface="Arial" panose="020B0604020202020204" pitchFamily="34" charset="0"/>
              </a:rPr>
              <a:t>EXPLORE</a:t>
            </a:r>
          </a:p>
        </p:txBody>
      </p:sp>
      <p:sp>
        <p:nvSpPr>
          <p:cNvPr id="4" name="Slide Number Placeholder 3">
            <a:extLst>
              <a:ext uri="{FF2B5EF4-FFF2-40B4-BE49-F238E27FC236}">
                <a16:creationId xmlns:a16="http://schemas.microsoft.com/office/drawing/2014/main" id="{F1BC80D8-8EB7-625C-B7CF-80616DF05C19}"/>
              </a:ext>
            </a:extLst>
          </p:cNvPr>
          <p:cNvSpPr>
            <a:spLocks noGrp="1"/>
          </p:cNvSpPr>
          <p:nvPr>
            <p:ph type="sldNum" sz="quarter" idx="12"/>
          </p:nvPr>
        </p:nvSpPr>
        <p:spPr/>
        <p:txBody>
          <a:bodyPr/>
          <a:lstStyle/>
          <a:p>
            <a:fld id="{892959B6-490E-A144-8C7C-88267F972F69}" type="slidenum">
              <a:rPr lang="en-US" smtClean="0"/>
              <a:t>14</a:t>
            </a:fld>
            <a:endParaRPr lang="en-US"/>
          </a:p>
        </p:txBody>
      </p:sp>
    </p:spTree>
    <p:extLst>
      <p:ext uri="{BB962C8B-B14F-4D97-AF65-F5344CB8AC3E}">
        <p14:creationId xmlns:p14="http://schemas.microsoft.com/office/powerpoint/2010/main" val="209862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dissolve">
                                      <p:cBhvr>
                                        <p:cTn id="2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0" y="97550"/>
            <a:ext cx="9458739" cy="8419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Two-way tables (1)</a:t>
            </a:r>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08406A1-3E54-8180-518D-4BB66696EA5E}"/>
              </a:ext>
            </a:extLst>
          </p:cNvPr>
          <p:cNvSpPr txBox="1"/>
          <p:nvPr/>
        </p:nvSpPr>
        <p:spPr>
          <a:xfrm>
            <a:off x="-182880" y="0"/>
            <a:ext cx="1701817" cy="830997"/>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TURN</a:t>
            </a:r>
          </a:p>
        </p:txBody>
      </p:sp>
      <p:sp>
        <p:nvSpPr>
          <p:cNvPr id="2" name="Content Placeholder 2">
            <a:extLst>
              <a:ext uri="{FF2B5EF4-FFF2-40B4-BE49-F238E27FC236}">
                <a16:creationId xmlns:a16="http://schemas.microsoft.com/office/drawing/2014/main" id="{1F043402-A277-1777-DCCB-C84C0EDE742D}"/>
              </a:ext>
            </a:extLst>
          </p:cNvPr>
          <p:cNvSpPr txBox="1">
            <a:spLocks/>
          </p:cNvSpPr>
          <p:nvPr/>
        </p:nvSpPr>
        <p:spPr>
          <a:xfrm>
            <a:off x="713658" y="1469509"/>
            <a:ext cx="6187474" cy="28075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100 cars took an MOT test, and were graded </a:t>
            </a:r>
            <a:r>
              <a:rPr lang="en-GB" sz="2400" b="1" dirty="0">
                <a:effectLst/>
                <a:latin typeface="Arial" panose="020B0604020202020204" pitchFamily="34" charset="0"/>
                <a:ea typeface="Calibri" panose="020F0502020204030204" pitchFamily="34" charset="0"/>
                <a:cs typeface="Times New Roman" panose="02020603050405020304" pitchFamily="18" charset="0"/>
              </a:rPr>
              <a:t>pass</a:t>
            </a:r>
            <a:r>
              <a:rPr lang="en-GB" sz="2400" dirty="0">
                <a:effectLst/>
                <a:latin typeface="Arial" panose="020B0604020202020204" pitchFamily="34" charset="0"/>
                <a:ea typeface="Calibri" panose="020F0502020204030204" pitchFamily="34" charset="0"/>
                <a:cs typeface="Times New Roman" panose="02020603050405020304" pitchFamily="18" charset="0"/>
              </a:rPr>
              <a:t> or </a:t>
            </a:r>
            <a:r>
              <a:rPr lang="en-GB" sz="2400" b="1" dirty="0">
                <a:effectLst/>
                <a:latin typeface="Arial" panose="020B0604020202020204" pitchFamily="34" charset="0"/>
                <a:ea typeface="Calibri" panose="020F0502020204030204" pitchFamily="34" charset="0"/>
                <a:cs typeface="Times New Roman" panose="02020603050405020304" pitchFamily="18" charset="0"/>
              </a:rPr>
              <a:t>fail</a:t>
            </a:r>
          </a:p>
          <a:p>
            <a:r>
              <a:rPr lang="en-GB" sz="2400" dirty="0">
                <a:latin typeface="Arial" panose="020B0604020202020204" pitchFamily="34" charset="0"/>
                <a:ea typeface="Calibri" panose="020F0502020204030204" pitchFamily="34" charset="0"/>
                <a:cs typeface="Times New Roman" panose="02020603050405020304" pitchFamily="18" charset="0"/>
              </a:rPr>
              <a:t>Two types of cars took the test – Make A and Make B</a:t>
            </a:r>
          </a:p>
          <a:p>
            <a:r>
              <a:rPr lang="en-GB" sz="2400" dirty="0">
                <a:effectLst/>
                <a:latin typeface="Arial" panose="020B0604020202020204" pitchFamily="34" charset="0"/>
                <a:ea typeface="Calibri" panose="020F0502020204030204" pitchFamily="34" charset="0"/>
                <a:cs typeface="Times New Roman" panose="02020603050405020304" pitchFamily="18" charset="0"/>
              </a:rPr>
              <a:t>40 of the cars in the test </a:t>
            </a:r>
            <a:r>
              <a:rPr lang="en-GB" sz="2400" dirty="0">
                <a:latin typeface="Arial" panose="020B0604020202020204" pitchFamily="34" charset="0"/>
                <a:ea typeface="Calibri" panose="020F0502020204030204" pitchFamily="34" charset="0"/>
                <a:cs typeface="Times New Roman" panose="02020603050405020304" pitchFamily="18" charset="0"/>
              </a:rPr>
              <a:t>achieved a </a:t>
            </a:r>
            <a:r>
              <a:rPr lang="en-GB" sz="2400" b="1" dirty="0">
                <a:latin typeface="Arial" panose="020B0604020202020204" pitchFamily="34" charset="0"/>
                <a:ea typeface="Calibri" panose="020F0502020204030204" pitchFamily="34" charset="0"/>
                <a:cs typeface="Times New Roman" panose="02020603050405020304" pitchFamily="18" charset="0"/>
              </a:rPr>
              <a:t>pass</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p>
            <a:r>
              <a:rPr lang="en-GB" sz="2400" dirty="0">
                <a:latin typeface="Arial" panose="020B0604020202020204" pitchFamily="34" charset="0"/>
                <a:ea typeface="Calibri" panose="020F0502020204030204" pitchFamily="34" charset="0"/>
                <a:cs typeface="Times New Roman" panose="02020603050405020304" pitchFamily="18" charset="0"/>
              </a:rPr>
              <a:t>26 of the cars from Make A received a </a:t>
            </a:r>
            <a:r>
              <a:rPr lang="en-GB" sz="2400" b="1" dirty="0">
                <a:latin typeface="Arial" panose="020B0604020202020204" pitchFamily="34" charset="0"/>
                <a:ea typeface="Calibri" panose="020F0502020204030204" pitchFamily="34" charset="0"/>
                <a:cs typeface="Times New Roman" panose="02020603050405020304" pitchFamily="18" charset="0"/>
              </a:rPr>
              <a:t>fail</a:t>
            </a:r>
          </a:p>
          <a:p>
            <a:r>
              <a:rPr lang="en-GB" sz="2400" dirty="0">
                <a:latin typeface="Arial" panose="020B0604020202020204" pitchFamily="34" charset="0"/>
                <a:ea typeface="Calibri" panose="020F0502020204030204" pitchFamily="34" charset="0"/>
                <a:cs typeface="Times New Roman" panose="02020603050405020304" pitchFamily="18" charset="0"/>
              </a:rPr>
              <a:t>50 Make A cars took the test</a:t>
            </a:r>
          </a:p>
          <a:p>
            <a:endParaRPr lang="en-GB" sz="1800" dirty="0">
              <a:latin typeface="Arial" panose="020B060402020202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BB146B6F-372A-46EA-47ED-CB2B96E53C43}"/>
              </a:ext>
            </a:extLst>
          </p:cNvPr>
          <p:cNvSpPr txBox="1">
            <a:spLocks/>
          </p:cNvSpPr>
          <p:nvPr/>
        </p:nvSpPr>
        <p:spPr>
          <a:xfrm>
            <a:off x="713658" y="5073851"/>
            <a:ext cx="8844410" cy="7412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1800" dirty="0">
              <a:latin typeface="Arial" panose="020B0604020202020204" pitchFamily="34" charset="0"/>
              <a:cs typeface="Arial" panose="020B0604020202020204" pitchFamily="34" charset="0"/>
            </a:endParaRPr>
          </a:p>
        </p:txBody>
      </p:sp>
      <p:graphicFrame>
        <p:nvGraphicFramePr>
          <p:cNvPr id="6" name="Table 7">
            <a:extLst>
              <a:ext uri="{FF2B5EF4-FFF2-40B4-BE49-F238E27FC236}">
                <a16:creationId xmlns:a16="http://schemas.microsoft.com/office/drawing/2014/main" id="{1374BE6F-DDFD-C72B-2FEC-3202FAF1AD97}"/>
              </a:ext>
            </a:extLst>
          </p:cNvPr>
          <p:cNvGraphicFramePr>
            <a:graphicFrameLocks noGrp="1"/>
          </p:cNvGraphicFramePr>
          <p:nvPr>
            <p:extLst>
              <p:ext uri="{D42A27DB-BD31-4B8C-83A1-F6EECF244321}">
                <p14:modId xmlns:p14="http://schemas.microsoft.com/office/powerpoint/2010/main" val="1559536701"/>
              </p:ext>
            </p:extLst>
          </p:nvPr>
        </p:nvGraphicFramePr>
        <p:xfrm>
          <a:off x="7198235" y="1331442"/>
          <a:ext cx="4589416" cy="2803760"/>
        </p:xfrm>
        <a:graphic>
          <a:graphicData uri="http://schemas.openxmlformats.org/drawingml/2006/table">
            <a:tbl>
              <a:tblPr firstRow="1" bandRow="1">
                <a:tableStyleId>{5C22544A-7EE6-4342-B048-85BDC9FD1C3A}</a:tableStyleId>
              </a:tblPr>
              <a:tblGrid>
                <a:gridCol w="1147354">
                  <a:extLst>
                    <a:ext uri="{9D8B030D-6E8A-4147-A177-3AD203B41FA5}">
                      <a16:colId xmlns:a16="http://schemas.microsoft.com/office/drawing/2014/main" val="874824895"/>
                    </a:ext>
                  </a:extLst>
                </a:gridCol>
                <a:gridCol w="1147354">
                  <a:extLst>
                    <a:ext uri="{9D8B030D-6E8A-4147-A177-3AD203B41FA5}">
                      <a16:colId xmlns:a16="http://schemas.microsoft.com/office/drawing/2014/main" val="1325838041"/>
                    </a:ext>
                  </a:extLst>
                </a:gridCol>
                <a:gridCol w="1147354">
                  <a:extLst>
                    <a:ext uri="{9D8B030D-6E8A-4147-A177-3AD203B41FA5}">
                      <a16:colId xmlns:a16="http://schemas.microsoft.com/office/drawing/2014/main" val="3706561682"/>
                    </a:ext>
                  </a:extLst>
                </a:gridCol>
                <a:gridCol w="1147354">
                  <a:extLst>
                    <a:ext uri="{9D8B030D-6E8A-4147-A177-3AD203B41FA5}">
                      <a16:colId xmlns:a16="http://schemas.microsoft.com/office/drawing/2014/main" val="4047716363"/>
                    </a:ext>
                  </a:extLst>
                </a:gridCol>
              </a:tblGrid>
              <a:tr h="700940">
                <a:tc>
                  <a:txBody>
                    <a:bodyPr/>
                    <a:lstStyle/>
                    <a:p>
                      <a:pPr algn="ctr"/>
                      <a:endParaRPr lang="en-GB"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236487007"/>
                  </a:ext>
                </a:extLst>
              </a:tr>
              <a:tr h="700940">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77176124"/>
                  </a:ext>
                </a:extLst>
              </a:tr>
              <a:tr h="700940">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32682579"/>
                  </a:ext>
                </a:extLst>
              </a:tr>
              <a:tr h="700940">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endParaRPr lang="en-GB" sz="24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853884388"/>
                  </a:ext>
                </a:extLst>
              </a:tr>
            </a:tbl>
          </a:graphicData>
        </a:graphic>
      </p:graphicFrame>
      <p:sp>
        <p:nvSpPr>
          <p:cNvPr id="10" name="Rectangle: Rounded Corners 9">
            <a:extLst>
              <a:ext uri="{FF2B5EF4-FFF2-40B4-BE49-F238E27FC236}">
                <a16:creationId xmlns:a16="http://schemas.microsoft.com/office/drawing/2014/main" id="{B8E0AFB4-F5F3-1C78-218F-BB4E92FEF5CD}"/>
              </a:ext>
            </a:extLst>
          </p:cNvPr>
          <p:cNvSpPr/>
          <p:nvPr/>
        </p:nvSpPr>
        <p:spPr>
          <a:xfrm>
            <a:off x="1399257" y="4527192"/>
            <a:ext cx="9638857" cy="15936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Construct and complete a two-way table.</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Out of the cars that passed, what is the probability that it is Make B?</a:t>
            </a:r>
          </a:p>
          <a:p>
            <a:endParaRPr lang="en-US" sz="2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4BB315F-F820-B3DB-1E27-89203C71CC8C}"/>
              </a:ext>
            </a:extLst>
          </p:cNvPr>
          <p:cNvSpPr txBox="1"/>
          <p:nvPr/>
        </p:nvSpPr>
        <p:spPr>
          <a:xfrm>
            <a:off x="7406639" y="3558544"/>
            <a:ext cx="953589"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Total</a:t>
            </a:r>
          </a:p>
        </p:txBody>
      </p:sp>
      <p:sp>
        <p:nvSpPr>
          <p:cNvPr id="12" name="TextBox 11">
            <a:extLst>
              <a:ext uri="{FF2B5EF4-FFF2-40B4-BE49-F238E27FC236}">
                <a16:creationId xmlns:a16="http://schemas.microsoft.com/office/drawing/2014/main" id="{A3247F2F-A769-459D-0183-DCAEF8D612D7}"/>
              </a:ext>
            </a:extLst>
          </p:cNvPr>
          <p:cNvSpPr txBox="1"/>
          <p:nvPr/>
        </p:nvSpPr>
        <p:spPr>
          <a:xfrm>
            <a:off x="10834062" y="1527118"/>
            <a:ext cx="953589"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Total</a:t>
            </a:r>
          </a:p>
        </p:txBody>
      </p:sp>
      <p:sp>
        <p:nvSpPr>
          <p:cNvPr id="13" name="TextBox 12">
            <a:extLst>
              <a:ext uri="{FF2B5EF4-FFF2-40B4-BE49-F238E27FC236}">
                <a16:creationId xmlns:a16="http://schemas.microsoft.com/office/drawing/2014/main" id="{7D0CEB49-F569-8E4D-95E3-9BE1CFD2CCAB}"/>
              </a:ext>
            </a:extLst>
          </p:cNvPr>
          <p:cNvSpPr txBox="1"/>
          <p:nvPr/>
        </p:nvSpPr>
        <p:spPr>
          <a:xfrm>
            <a:off x="8360230" y="1526751"/>
            <a:ext cx="1114566" cy="400110"/>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Pass</a:t>
            </a:r>
          </a:p>
        </p:txBody>
      </p:sp>
      <p:sp>
        <p:nvSpPr>
          <p:cNvPr id="14" name="TextBox 13">
            <a:extLst>
              <a:ext uri="{FF2B5EF4-FFF2-40B4-BE49-F238E27FC236}">
                <a16:creationId xmlns:a16="http://schemas.microsoft.com/office/drawing/2014/main" id="{ACE78C90-533B-61A7-716A-8D8FFA4AEAD8}"/>
              </a:ext>
            </a:extLst>
          </p:cNvPr>
          <p:cNvSpPr txBox="1"/>
          <p:nvPr/>
        </p:nvSpPr>
        <p:spPr>
          <a:xfrm>
            <a:off x="9474796" y="1527118"/>
            <a:ext cx="1114566" cy="400110"/>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Fail</a:t>
            </a:r>
          </a:p>
        </p:txBody>
      </p:sp>
      <p:sp>
        <p:nvSpPr>
          <p:cNvPr id="15" name="TextBox 14">
            <a:extLst>
              <a:ext uri="{FF2B5EF4-FFF2-40B4-BE49-F238E27FC236}">
                <a16:creationId xmlns:a16="http://schemas.microsoft.com/office/drawing/2014/main" id="{DF8C7D4F-8826-7388-C035-CA48BC40E550}"/>
              </a:ext>
            </a:extLst>
          </p:cNvPr>
          <p:cNvSpPr txBox="1"/>
          <p:nvPr/>
        </p:nvSpPr>
        <p:spPr>
          <a:xfrm>
            <a:off x="7300759" y="2734220"/>
            <a:ext cx="953589" cy="707886"/>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Make B</a:t>
            </a:r>
          </a:p>
        </p:txBody>
      </p:sp>
      <p:sp>
        <p:nvSpPr>
          <p:cNvPr id="16" name="TextBox 15">
            <a:extLst>
              <a:ext uri="{FF2B5EF4-FFF2-40B4-BE49-F238E27FC236}">
                <a16:creationId xmlns:a16="http://schemas.microsoft.com/office/drawing/2014/main" id="{806E3134-2229-F5AC-1DAE-BC5EAE90F530}"/>
              </a:ext>
            </a:extLst>
          </p:cNvPr>
          <p:cNvSpPr txBox="1"/>
          <p:nvPr/>
        </p:nvSpPr>
        <p:spPr>
          <a:xfrm>
            <a:off x="7300760" y="2026334"/>
            <a:ext cx="953589" cy="707886"/>
          </a:xfrm>
          <a:prstGeom prst="rect">
            <a:avLst/>
          </a:prstGeom>
          <a:noFill/>
        </p:spPr>
        <p:txBody>
          <a:bodyPr wrap="square" rtlCol="0">
            <a:spAutoFit/>
          </a:bodyPr>
          <a:lstStyle/>
          <a:p>
            <a:pPr algn="ctr"/>
            <a:r>
              <a:rPr lang="en-GB" sz="2000" b="1" dirty="0">
                <a:latin typeface="Arial" panose="020B0604020202020204" pitchFamily="34" charset="0"/>
                <a:cs typeface="Arial" panose="020B0604020202020204" pitchFamily="34" charset="0"/>
              </a:rPr>
              <a:t>Make A</a:t>
            </a:r>
          </a:p>
        </p:txBody>
      </p:sp>
      <p:sp>
        <p:nvSpPr>
          <p:cNvPr id="3" name="Slide Number Placeholder 2">
            <a:extLst>
              <a:ext uri="{FF2B5EF4-FFF2-40B4-BE49-F238E27FC236}">
                <a16:creationId xmlns:a16="http://schemas.microsoft.com/office/drawing/2014/main" id="{2E581E7C-9BF7-B9A1-93A4-DA0EC100891D}"/>
              </a:ext>
            </a:extLst>
          </p:cNvPr>
          <p:cNvSpPr>
            <a:spLocks noGrp="1"/>
          </p:cNvSpPr>
          <p:nvPr>
            <p:ph type="sldNum" sz="quarter" idx="12"/>
          </p:nvPr>
        </p:nvSpPr>
        <p:spPr/>
        <p:txBody>
          <a:bodyPr/>
          <a:lstStyle/>
          <a:p>
            <a:fld id="{892959B6-490E-A144-8C7C-88267F972F69}" type="slidenum">
              <a:rPr lang="en-US" smtClean="0"/>
              <a:t>15</a:t>
            </a:fld>
            <a:endParaRPr lang="en-US"/>
          </a:p>
        </p:txBody>
      </p:sp>
    </p:spTree>
    <p:extLst>
      <p:ext uri="{BB962C8B-B14F-4D97-AF65-F5344CB8AC3E}">
        <p14:creationId xmlns:p14="http://schemas.microsoft.com/office/powerpoint/2010/main" val="167173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5060" y="97550"/>
            <a:ext cx="9458739" cy="84190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Two-way tables: class review</a:t>
            </a:r>
          </a:p>
        </p:txBody>
      </p:sp>
      <p:sp>
        <p:nvSpPr>
          <p:cNvPr id="8" name="Isosceles Triangle 11">
            <a:extLst>
              <a:ext uri="{FF2B5EF4-FFF2-40B4-BE49-F238E27FC236}">
                <a16:creationId xmlns:a16="http://schemas.microsoft.com/office/drawing/2014/main" id="{4F1987BF-A18F-E314-96E3-9E0319F77C2A}"/>
              </a:ext>
              <a:ext uri="{C183D7F6-B498-43B3-948B-1728B52AA6E4}">
                <adec:decorative xmlns:adec="http://schemas.microsoft.com/office/drawing/2017/decorative" val="1"/>
              </a:ext>
            </a:extLst>
          </p:cNvPr>
          <p:cNvSpPr/>
          <p:nvPr/>
        </p:nvSpPr>
        <p:spPr>
          <a:xfrm flipV="1">
            <a:off x="0" y="366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408406A1-3E54-8180-518D-4BB66696EA5E}"/>
              </a:ext>
            </a:extLst>
          </p:cNvPr>
          <p:cNvSpPr txBox="1"/>
          <p:nvPr/>
        </p:nvSpPr>
        <p:spPr>
          <a:xfrm>
            <a:off x="0" y="126583"/>
            <a:ext cx="1701817"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3" name="Content Placeholder 2">
            <a:extLst>
              <a:ext uri="{FF2B5EF4-FFF2-40B4-BE49-F238E27FC236}">
                <a16:creationId xmlns:a16="http://schemas.microsoft.com/office/drawing/2014/main" id="{C081B060-172D-9D62-CEAD-0BC498879E27}"/>
              </a:ext>
            </a:extLst>
          </p:cNvPr>
          <p:cNvSpPr txBox="1">
            <a:spLocks/>
          </p:cNvSpPr>
          <p:nvPr/>
        </p:nvSpPr>
        <p:spPr>
          <a:xfrm>
            <a:off x="713658" y="1469509"/>
            <a:ext cx="6187474" cy="20204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effectLst/>
                <a:latin typeface="Arial" panose="020B0604020202020204" pitchFamily="34" charset="0"/>
                <a:ea typeface="Calibri" panose="020F0502020204030204" pitchFamily="34" charset="0"/>
                <a:cs typeface="Times New Roman" panose="02020603050405020304" pitchFamily="18" charset="0"/>
              </a:rPr>
              <a:t>100 cars took an MOT test, and were graded </a:t>
            </a:r>
            <a:r>
              <a:rPr lang="en-GB" sz="2400" b="1" dirty="0">
                <a:effectLst/>
                <a:latin typeface="Arial" panose="020B0604020202020204" pitchFamily="34" charset="0"/>
                <a:ea typeface="Calibri" panose="020F0502020204030204" pitchFamily="34" charset="0"/>
                <a:cs typeface="Times New Roman" panose="02020603050405020304" pitchFamily="18" charset="0"/>
              </a:rPr>
              <a:t>pass</a:t>
            </a:r>
            <a:r>
              <a:rPr lang="en-GB" sz="2400" dirty="0">
                <a:effectLst/>
                <a:latin typeface="Arial" panose="020B0604020202020204" pitchFamily="34" charset="0"/>
                <a:ea typeface="Calibri" panose="020F0502020204030204" pitchFamily="34" charset="0"/>
                <a:cs typeface="Times New Roman" panose="02020603050405020304" pitchFamily="18" charset="0"/>
              </a:rPr>
              <a:t> or </a:t>
            </a:r>
            <a:r>
              <a:rPr lang="en-GB" sz="2400" b="1" dirty="0">
                <a:effectLst/>
                <a:latin typeface="Arial" panose="020B0604020202020204" pitchFamily="34" charset="0"/>
                <a:ea typeface="Calibri" panose="020F0502020204030204" pitchFamily="34" charset="0"/>
                <a:cs typeface="Times New Roman" panose="02020603050405020304" pitchFamily="18" charset="0"/>
              </a:rPr>
              <a:t>fail</a:t>
            </a:r>
          </a:p>
          <a:p>
            <a:r>
              <a:rPr lang="en-GB" sz="2400" dirty="0">
                <a:latin typeface="Arial" panose="020B0604020202020204" pitchFamily="34" charset="0"/>
                <a:ea typeface="Calibri" panose="020F0502020204030204" pitchFamily="34" charset="0"/>
                <a:cs typeface="Times New Roman" panose="02020603050405020304" pitchFamily="18" charset="0"/>
              </a:rPr>
              <a:t>Both Make A and Make B cars took the test</a:t>
            </a:r>
          </a:p>
          <a:p>
            <a:r>
              <a:rPr lang="en-GB" sz="2400" dirty="0">
                <a:effectLst/>
                <a:latin typeface="Arial" panose="020B0604020202020204" pitchFamily="34" charset="0"/>
                <a:ea typeface="Calibri" panose="020F0502020204030204" pitchFamily="34" charset="0"/>
                <a:cs typeface="Times New Roman" panose="02020603050405020304" pitchFamily="18" charset="0"/>
              </a:rPr>
              <a:t>40 of the cars in the test </a:t>
            </a:r>
            <a:r>
              <a:rPr lang="en-GB" sz="2400" dirty="0">
                <a:latin typeface="Arial" panose="020B0604020202020204" pitchFamily="34" charset="0"/>
                <a:ea typeface="Calibri" panose="020F0502020204030204" pitchFamily="34" charset="0"/>
                <a:cs typeface="Times New Roman" panose="02020603050405020304" pitchFamily="18" charset="0"/>
              </a:rPr>
              <a:t>achieved a </a:t>
            </a:r>
            <a:r>
              <a:rPr lang="en-GB" sz="2400" b="1" dirty="0">
                <a:latin typeface="Arial" panose="020B0604020202020204" pitchFamily="34" charset="0"/>
                <a:ea typeface="Calibri" panose="020F0502020204030204" pitchFamily="34" charset="0"/>
                <a:cs typeface="Times New Roman" panose="02020603050405020304" pitchFamily="18" charset="0"/>
              </a:rPr>
              <a:t>pass</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p>
            <a:r>
              <a:rPr lang="en-GB" sz="2400" dirty="0">
                <a:latin typeface="Arial" panose="020B0604020202020204" pitchFamily="34" charset="0"/>
                <a:ea typeface="Calibri" panose="020F0502020204030204" pitchFamily="34" charset="0"/>
                <a:cs typeface="Times New Roman" panose="02020603050405020304" pitchFamily="18" charset="0"/>
              </a:rPr>
              <a:t>26 of the Make A cars received a </a:t>
            </a:r>
            <a:r>
              <a:rPr lang="en-GB" sz="2400" b="1" dirty="0">
                <a:latin typeface="Arial" panose="020B0604020202020204" pitchFamily="34" charset="0"/>
                <a:ea typeface="Calibri" panose="020F0502020204030204" pitchFamily="34" charset="0"/>
                <a:cs typeface="Times New Roman" panose="02020603050405020304" pitchFamily="18" charset="0"/>
              </a:rPr>
              <a:t>fail</a:t>
            </a:r>
          </a:p>
          <a:p>
            <a:r>
              <a:rPr lang="en-GB" sz="2400" dirty="0">
                <a:latin typeface="Arial" panose="020B0604020202020204" pitchFamily="34" charset="0"/>
                <a:ea typeface="Calibri" panose="020F0502020204030204" pitchFamily="34" charset="0"/>
                <a:cs typeface="Times New Roman" panose="02020603050405020304" pitchFamily="18" charset="0"/>
              </a:rPr>
              <a:t>50 Make A cars took the test</a:t>
            </a:r>
          </a:p>
          <a:p>
            <a:endParaRPr lang="en-GB" sz="1800" dirty="0">
              <a:latin typeface="Arial" panose="020B060402020202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158414C4-FCF4-1143-477F-C77720C3833D}"/>
              </a:ext>
            </a:extLst>
          </p:cNvPr>
          <p:cNvSpPr txBox="1">
            <a:spLocks/>
          </p:cNvSpPr>
          <p:nvPr/>
        </p:nvSpPr>
        <p:spPr>
          <a:xfrm>
            <a:off x="713658" y="5073851"/>
            <a:ext cx="8844410" cy="74123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1800" dirty="0">
              <a:latin typeface="Arial" panose="020B0604020202020204" pitchFamily="34" charset="0"/>
              <a:cs typeface="Arial" panose="020B0604020202020204" pitchFamily="34" charset="0"/>
            </a:endParaRPr>
          </a:p>
        </p:txBody>
      </p:sp>
      <p:graphicFrame>
        <p:nvGraphicFramePr>
          <p:cNvPr id="7" name="Table 7">
            <a:extLst>
              <a:ext uri="{FF2B5EF4-FFF2-40B4-BE49-F238E27FC236}">
                <a16:creationId xmlns:a16="http://schemas.microsoft.com/office/drawing/2014/main" id="{0261B731-1A66-54E6-76E6-6F29BD5A199D}"/>
              </a:ext>
            </a:extLst>
          </p:cNvPr>
          <p:cNvGraphicFramePr>
            <a:graphicFrameLocks noGrp="1"/>
          </p:cNvGraphicFramePr>
          <p:nvPr>
            <p:extLst>
              <p:ext uri="{D42A27DB-BD31-4B8C-83A1-F6EECF244321}">
                <p14:modId xmlns:p14="http://schemas.microsoft.com/office/powerpoint/2010/main" val="3784624661"/>
              </p:ext>
            </p:extLst>
          </p:nvPr>
        </p:nvGraphicFramePr>
        <p:xfrm>
          <a:off x="7198235" y="1331442"/>
          <a:ext cx="4589416" cy="3047800"/>
        </p:xfrm>
        <a:graphic>
          <a:graphicData uri="http://schemas.openxmlformats.org/drawingml/2006/table">
            <a:tbl>
              <a:tblPr firstRow="1" bandRow="1">
                <a:tableStyleId>{5C22544A-7EE6-4342-B048-85BDC9FD1C3A}</a:tableStyleId>
              </a:tblPr>
              <a:tblGrid>
                <a:gridCol w="1147354">
                  <a:extLst>
                    <a:ext uri="{9D8B030D-6E8A-4147-A177-3AD203B41FA5}">
                      <a16:colId xmlns:a16="http://schemas.microsoft.com/office/drawing/2014/main" val="874824895"/>
                    </a:ext>
                  </a:extLst>
                </a:gridCol>
                <a:gridCol w="1147354">
                  <a:extLst>
                    <a:ext uri="{9D8B030D-6E8A-4147-A177-3AD203B41FA5}">
                      <a16:colId xmlns:a16="http://schemas.microsoft.com/office/drawing/2014/main" val="1325838041"/>
                    </a:ext>
                  </a:extLst>
                </a:gridCol>
                <a:gridCol w="1147354">
                  <a:extLst>
                    <a:ext uri="{9D8B030D-6E8A-4147-A177-3AD203B41FA5}">
                      <a16:colId xmlns:a16="http://schemas.microsoft.com/office/drawing/2014/main" val="3706561682"/>
                    </a:ext>
                  </a:extLst>
                </a:gridCol>
                <a:gridCol w="1147354">
                  <a:extLst>
                    <a:ext uri="{9D8B030D-6E8A-4147-A177-3AD203B41FA5}">
                      <a16:colId xmlns:a16="http://schemas.microsoft.com/office/drawing/2014/main" val="4047716363"/>
                    </a:ext>
                  </a:extLst>
                </a:gridCol>
              </a:tblGrid>
              <a:tr h="700940">
                <a:tc>
                  <a:txBody>
                    <a:bodyPr/>
                    <a:lstStyle/>
                    <a:p>
                      <a:pPr algn="ct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Pass</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Fail</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Total</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236487007"/>
                  </a:ext>
                </a:extLst>
              </a:tr>
              <a:tr h="700940">
                <a:tc>
                  <a:txBody>
                    <a:bodyPr/>
                    <a:lstStyle/>
                    <a:p>
                      <a:pPr algn="ctr"/>
                      <a:r>
                        <a:rPr lang="en-US" sz="2400" b="1" dirty="0">
                          <a:solidFill>
                            <a:schemeClr val="tx1"/>
                          </a:solidFill>
                          <a:latin typeface="Arial" panose="020B0604020202020204" pitchFamily="34" charset="0"/>
                          <a:cs typeface="Arial" panose="020B0604020202020204" pitchFamily="34" charset="0"/>
                        </a:rPr>
                        <a:t>Make A</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a:solidFill>
                            <a:schemeClr val="tx1"/>
                          </a:solidFill>
                          <a:latin typeface="Arial" panose="020B0604020202020204" pitchFamily="34" charset="0"/>
                          <a:cs typeface="Arial" panose="020B0604020202020204" pitchFamily="34" charset="0"/>
                        </a:rPr>
                        <a:t>24</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26</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1">
                          <a:solidFill>
                            <a:schemeClr val="tx1"/>
                          </a:solidFill>
                          <a:latin typeface="Arial" panose="020B0604020202020204" pitchFamily="34" charset="0"/>
                          <a:cs typeface="Arial" panose="020B0604020202020204" pitchFamily="34" charset="0"/>
                        </a:rPr>
                        <a:t>50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77176124"/>
                  </a:ext>
                </a:extLst>
              </a:tr>
              <a:tr h="700940">
                <a:tc>
                  <a:txBody>
                    <a:bodyPr/>
                    <a:lstStyle/>
                    <a:p>
                      <a:pPr algn="ctr"/>
                      <a:r>
                        <a:rPr lang="en-US" sz="2400" b="1" dirty="0">
                          <a:solidFill>
                            <a:schemeClr val="tx1"/>
                          </a:solidFill>
                          <a:latin typeface="Arial" panose="020B0604020202020204" pitchFamily="34" charset="0"/>
                          <a:cs typeface="Arial" panose="020B0604020202020204" pitchFamily="34" charset="0"/>
                        </a:rPr>
                        <a:t>Make B</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a:solidFill>
                            <a:schemeClr val="tx1"/>
                          </a:solidFill>
                          <a:latin typeface="Arial" panose="020B0604020202020204" pitchFamily="34" charset="0"/>
                          <a:cs typeface="Arial" panose="020B0604020202020204" pitchFamily="34" charset="0"/>
                        </a:rPr>
                        <a:t>16</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50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32682579"/>
                  </a:ext>
                </a:extLst>
              </a:tr>
              <a:tr h="700940">
                <a:tc>
                  <a:txBody>
                    <a:bodyPr/>
                    <a:lstStyle/>
                    <a:p>
                      <a:pPr algn="ctr"/>
                      <a:r>
                        <a:rPr lang="en-US" sz="2400" b="1" dirty="0">
                          <a:solidFill>
                            <a:schemeClr val="tx1"/>
                          </a:solidFill>
                          <a:latin typeface="Arial" panose="020B0604020202020204" pitchFamily="34" charset="0"/>
                          <a:cs typeface="Arial" panose="020B0604020202020204" pitchFamily="34" charset="0"/>
                        </a:rPr>
                        <a:t>Total</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a:solidFill>
                            <a:schemeClr val="tx1"/>
                          </a:solidFill>
                          <a:latin typeface="Arial" panose="020B0604020202020204" pitchFamily="34" charset="0"/>
                          <a:cs typeface="Arial" panose="020B0604020202020204" pitchFamily="34" charset="0"/>
                        </a:rPr>
                        <a:t>40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GB" sz="2400" b="1" dirty="0">
                          <a:solidFill>
                            <a:schemeClr val="tx1"/>
                          </a:solidFill>
                          <a:latin typeface="Arial" panose="020B0604020202020204" pitchFamily="34" charset="0"/>
                          <a:cs typeface="Arial" panose="020B0604020202020204" pitchFamily="34" charset="0"/>
                        </a:rPr>
                        <a:t>60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en-US" sz="2400" b="1" dirty="0">
                          <a:solidFill>
                            <a:schemeClr val="tx1"/>
                          </a:solidFill>
                          <a:latin typeface="Arial" panose="020B0604020202020204" pitchFamily="34" charset="0"/>
                          <a:cs typeface="Arial" panose="020B0604020202020204" pitchFamily="34" charset="0"/>
                        </a:rPr>
                        <a:t>100</a:t>
                      </a:r>
                      <a:endParaRPr lang="en-GB" sz="2400" b="1"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853884388"/>
                  </a:ext>
                </a:extLst>
              </a:tr>
            </a:tbl>
          </a:graphicData>
        </a:graphic>
      </p:graphicFrame>
      <p:sp>
        <p:nvSpPr>
          <p:cNvPr id="17" name="Rectangle: Rounded Corners 16">
            <a:extLst>
              <a:ext uri="{FF2B5EF4-FFF2-40B4-BE49-F238E27FC236}">
                <a16:creationId xmlns:a16="http://schemas.microsoft.com/office/drawing/2014/main" id="{D61CD1C0-5117-3C53-5BAC-DCEC2B73659C}"/>
              </a:ext>
            </a:extLst>
          </p:cNvPr>
          <p:cNvSpPr/>
          <p:nvPr/>
        </p:nvSpPr>
        <p:spPr>
          <a:xfrm>
            <a:off x="1172069" y="4527192"/>
            <a:ext cx="9847862" cy="15936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Out of the cars that passed, what is the probability that it is Make B?</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Probability = 16/40</a:t>
            </a:r>
          </a:p>
          <a:p>
            <a:endParaRPr lang="en-GB" sz="24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57BCD632-B557-7B6B-2B1B-84F888E886AA}"/>
              </a:ext>
            </a:extLst>
          </p:cNvPr>
          <p:cNvSpPr>
            <a:spLocks noGrp="1"/>
          </p:cNvSpPr>
          <p:nvPr>
            <p:ph type="sldNum" sz="quarter" idx="12"/>
          </p:nvPr>
        </p:nvSpPr>
        <p:spPr/>
        <p:txBody>
          <a:bodyPr/>
          <a:lstStyle/>
          <a:p>
            <a:fld id="{892959B6-490E-A144-8C7C-88267F972F69}" type="slidenum">
              <a:rPr lang="en-US" smtClean="0"/>
              <a:t>16</a:t>
            </a:fld>
            <a:endParaRPr lang="en-US"/>
          </a:p>
        </p:txBody>
      </p:sp>
    </p:spTree>
    <p:extLst>
      <p:ext uri="{BB962C8B-B14F-4D97-AF65-F5344CB8AC3E}">
        <p14:creationId xmlns:p14="http://schemas.microsoft.com/office/powerpoint/2010/main" val="27999199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22353" y="50799"/>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6" name="TextBox 5"/>
          <p:cNvSpPr txBox="1"/>
          <p:nvPr/>
        </p:nvSpPr>
        <p:spPr>
          <a:xfrm>
            <a:off x="623456" y="1265563"/>
            <a:ext cx="5556956" cy="1815882"/>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Alex has two sets of four cards.</a:t>
            </a:r>
          </a:p>
          <a:p>
            <a:r>
              <a:rPr lang="en-US" sz="1600" dirty="0">
                <a:latin typeface="Arial" panose="020B0604020202020204" pitchFamily="34" charset="0"/>
                <a:cs typeface="Arial" panose="020B0604020202020204" pitchFamily="34" charset="0"/>
              </a:rPr>
              <a:t>He writes a number on each card.</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Alex picks one card from each set and multiplies the numbers to get a score.</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The table shows some of the scores.</a:t>
            </a:r>
          </a:p>
        </p:txBody>
      </p:sp>
      <p:graphicFrame>
        <p:nvGraphicFramePr>
          <p:cNvPr id="7" name="Table 6"/>
          <p:cNvGraphicFramePr>
            <a:graphicFrameLocks noGrp="1"/>
          </p:cNvGraphicFramePr>
          <p:nvPr>
            <p:extLst>
              <p:ext uri="{D42A27DB-BD31-4B8C-83A1-F6EECF244321}">
                <p14:modId xmlns:p14="http://schemas.microsoft.com/office/powerpoint/2010/main" val="2653789170"/>
              </p:ext>
            </p:extLst>
          </p:nvPr>
        </p:nvGraphicFramePr>
        <p:xfrm>
          <a:off x="795705" y="3322356"/>
          <a:ext cx="4163415" cy="1854200"/>
        </p:xfrm>
        <a:graphic>
          <a:graphicData uri="http://schemas.openxmlformats.org/drawingml/2006/table">
            <a:tbl>
              <a:tblPr firstRow="1" lastRow="1" bandRow="1">
                <a:tableStyleId>{5C22544A-7EE6-4342-B048-85BDC9FD1C3A}</a:tableStyleId>
              </a:tblPr>
              <a:tblGrid>
                <a:gridCol w="832683">
                  <a:extLst>
                    <a:ext uri="{9D8B030D-6E8A-4147-A177-3AD203B41FA5}">
                      <a16:colId xmlns:a16="http://schemas.microsoft.com/office/drawing/2014/main" val="2493754592"/>
                    </a:ext>
                  </a:extLst>
                </a:gridCol>
                <a:gridCol w="832683">
                  <a:extLst>
                    <a:ext uri="{9D8B030D-6E8A-4147-A177-3AD203B41FA5}">
                      <a16:colId xmlns:a16="http://schemas.microsoft.com/office/drawing/2014/main" val="2580177707"/>
                    </a:ext>
                  </a:extLst>
                </a:gridCol>
                <a:gridCol w="832683">
                  <a:extLst>
                    <a:ext uri="{9D8B030D-6E8A-4147-A177-3AD203B41FA5}">
                      <a16:colId xmlns:a16="http://schemas.microsoft.com/office/drawing/2014/main" val="1337875565"/>
                    </a:ext>
                  </a:extLst>
                </a:gridCol>
                <a:gridCol w="832683">
                  <a:extLst>
                    <a:ext uri="{9D8B030D-6E8A-4147-A177-3AD203B41FA5}">
                      <a16:colId xmlns:a16="http://schemas.microsoft.com/office/drawing/2014/main" val="976481370"/>
                    </a:ext>
                  </a:extLst>
                </a:gridCol>
                <a:gridCol w="832683">
                  <a:extLst>
                    <a:ext uri="{9D8B030D-6E8A-4147-A177-3AD203B41FA5}">
                      <a16:colId xmlns:a16="http://schemas.microsoft.com/office/drawing/2014/main" val="2406099110"/>
                    </a:ext>
                  </a:extLst>
                </a:gridCol>
              </a:tblGrid>
              <a:tr h="370840">
                <a:tc>
                  <a:txBody>
                    <a:bodyPr/>
                    <a:lstStyle/>
                    <a:p>
                      <a:pPr algn="ctr"/>
                      <a:r>
                        <a:rPr lang="en-US" sz="1700" b="0" dirty="0">
                          <a:solidFill>
                            <a:schemeClr val="tx1"/>
                          </a:solidFill>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7</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Arial" panose="020B0604020202020204" pitchFamily="34" charset="0"/>
                          <a:cs typeface="Arial" panose="020B0604020202020204" pitchFamily="34" charset="0"/>
                        </a:rPr>
                        <a:t>−9</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3861112"/>
                  </a:ext>
                </a:extLst>
              </a:tr>
              <a:tr h="370840">
                <a:tc>
                  <a:txBody>
                    <a:bodyPr/>
                    <a:lstStyle/>
                    <a:p>
                      <a:pPr algn="r"/>
                      <a:r>
                        <a:rPr lang="en-US" sz="1300" b="1" dirty="0">
                          <a:solidFill>
                            <a:schemeClr val="tx1"/>
                          </a:solidFill>
                          <a:latin typeface="Arial" panose="020B0604020202020204" pitchFamily="34" charset="0"/>
                          <a:cs typeface="Arial" panose="020B060402020202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1361244"/>
                  </a:ext>
                </a:extLst>
              </a:tr>
              <a:tr h="370840">
                <a:tc>
                  <a:txBody>
                    <a:bodyPr/>
                    <a:lstStyle/>
                    <a:p>
                      <a:pPr algn="r"/>
                      <a:r>
                        <a:rPr lang="en-US" sz="1300" b="1" dirty="0">
                          <a:solidFill>
                            <a:schemeClr val="tx1"/>
                          </a:solidFill>
                          <a:latin typeface="Arial" panose="020B0604020202020204" pitchFamily="34" charset="0"/>
                          <a:cs typeface="Arial" panose="020B06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5127819"/>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latin typeface="Arial" panose="020B0604020202020204" pitchFamily="34" charset="0"/>
                          <a:cs typeface="Arial" panose="020B06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6546584"/>
                  </a:ext>
                </a:extLst>
              </a:tr>
              <a:tr h="370840">
                <a:tc>
                  <a:txBody>
                    <a:bodyPr/>
                    <a:lstStyle/>
                    <a:p>
                      <a:pPr algn="r"/>
                      <a:r>
                        <a:rPr lang="en-US" sz="1300" dirty="0">
                          <a:solidFill>
                            <a:schemeClr val="tx1"/>
                          </a:solidFill>
                          <a:latin typeface="Arial" panose="020B0604020202020204" pitchFamily="34" charset="0"/>
                          <a:cs typeface="Arial" panose="020B06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b="0" dirty="0">
                          <a:solidFill>
                            <a:schemeClr val="tx1"/>
                          </a:solidFill>
                          <a:latin typeface="Arial" panose="020B0604020202020204" pitchFamily="34" charset="0"/>
                          <a:cs typeface="Arial" panose="020B0604020202020204" pitchFamily="34"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b="0" dirty="0">
                          <a:solidFill>
                            <a:schemeClr val="tx1"/>
                          </a:solidFill>
                          <a:latin typeface="Arial" panose="020B0604020202020204" pitchFamily="34" charset="0"/>
                          <a:cs typeface="Arial" panose="020B0604020202020204" pitchFamily="34" charset="0"/>
                        </a:rPr>
                        <a:t>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5741355"/>
                  </a:ext>
                </a:extLst>
              </a:tr>
            </a:tbl>
          </a:graphicData>
        </a:graphic>
      </p:graphicFrame>
      <p:cxnSp>
        <p:nvCxnSpPr>
          <p:cNvPr id="18" name="Straight Connector 17"/>
          <p:cNvCxnSpPr/>
          <p:nvPr/>
        </p:nvCxnSpPr>
        <p:spPr>
          <a:xfrm>
            <a:off x="1634837" y="3322356"/>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949884" y="3322356"/>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95705" y="3319975"/>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95705" y="5176556"/>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86469" y="3319831"/>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801893" y="3682060"/>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2904434" y="3059278"/>
            <a:ext cx="775854" cy="292388"/>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Card 1</a:t>
            </a:r>
          </a:p>
        </p:txBody>
      </p:sp>
      <p:sp>
        <p:nvSpPr>
          <p:cNvPr id="28" name="TextBox 27"/>
          <p:cNvSpPr txBox="1"/>
          <p:nvPr/>
        </p:nvSpPr>
        <p:spPr>
          <a:xfrm>
            <a:off x="135097" y="4285234"/>
            <a:ext cx="775854" cy="292388"/>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Card 2</a:t>
            </a:r>
          </a:p>
        </p:txBody>
      </p:sp>
      <p:sp>
        <p:nvSpPr>
          <p:cNvPr id="30" name="TextBox 29"/>
          <p:cNvSpPr txBox="1"/>
          <p:nvPr/>
        </p:nvSpPr>
        <p:spPr>
          <a:xfrm>
            <a:off x="5848575" y="1249675"/>
            <a:ext cx="5066144" cy="338554"/>
          </a:xfrm>
          <a:prstGeom prst="rect">
            <a:avLst/>
          </a:prstGeom>
          <a:noFill/>
        </p:spPr>
        <p:txBody>
          <a:bodyPr wrap="square" rtlCol="0">
            <a:spAutoFit/>
          </a:bodyPr>
          <a:lstStyle/>
          <a:p>
            <a:pPr marL="342900" indent="-342900">
              <a:buAutoNum type="alphaLcParenBoth"/>
            </a:pPr>
            <a:r>
              <a:rPr lang="en-US" sz="1600" dirty="0">
                <a:latin typeface="Arial" panose="020B0604020202020204" pitchFamily="34" charset="0"/>
                <a:cs typeface="Arial" panose="020B0604020202020204" pitchFamily="34" charset="0"/>
              </a:rPr>
              <a:t>Complete the table.</a:t>
            </a:r>
          </a:p>
        </p:txBody>
      </p:sp>
      <p:sp>
        <p:nvSpPr>
          <p:cNvPr id="31" name="TextBox 30"/>
          <p:cNvSpPr txBox="1"/>
          <p:nvPr/>
        </p:nvSpPr>
        <p:spPr>
          <a:xfrm>
            <a:off x="5848575" y="1803047"/>
            <a:ext cx="5556956" cy="4031873"/>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Alex says,</a:t>
            </a:r>
          </a:p>
          <a:p>
            <a:endParaRPr lang="en-US" sz="1600" dirty="0">
              <a:latin typeface="Arial" panose="020B0604020202020204" pitchFamily="34" charset="0"/>
              <a:cs typeface="Arial" panose="020B0604020202020204" pitchFamily="34" charset="0"/>
            </a:endParaRPr>
          </a:p>
          <a:p>
            <a:pPr marL="285750"/>
            <a:r>
              <a:rPr lang="en-US" sz="1600" dirty="0">
                <a:latin typeface="Arial" panose="020B0604020202020204" pitchFamily="34" charset="0"/>
                <a:cs typeface="Arial" panose="020B0604020202020204" pitchFamily="34" charset="0"/>
              </a:rPr>
              <a:t>‘The probability that the score is negative is 0.5, which means there is a 5% chance that the score is negative.’</a:t>
            </a:r>
          </a:p>
          <a:p>
            <a:pPr marL="341313">
              <a:tabLst>
                <a:tab pos="341313" algn="l"/>
              </a:tabLst>
            </a:pPr>
            <a:endParaRPr lang="en-US" sz="1600" dirty="0">
              <a:latin typeface="Arial" panose="020B0604020202020204" pitchFamily="34" charset="0"/>
              <a:cs typeface="Arial" panose="020B0604020202020204" pitchFamily="34" charset="0"/>
            </a:endParaRPr>
          </a:p>
          <a:p>
            <a:pPr marL="320675" indent="-307975">
              <a:buAutoNum type="alphaLcParenBoth" startAt="2"/>
            </a:pPr>
            <a:r>
              <a:rPr lang="en-US" sz="1600" dirty="0">
                <a:latin typeface="Arial" panose="020B0604020202020204" pitchFamily="34" charset="0"/>
                <a:cs typeface="Arial" panose="020B0604020202020204" pitchFamily="34" charset="0"/>
              </a:rPr>
              <a:t>Alex is incorrect.</a:t>
            </a:r>
          </a:p>
          <a:p>
            <a:pPr marL="461963"/>
            <a:r>
              <a:rPr lang="en-US" sz="1600" dirty="0">
                <a:latin typeface="Arial" panose="020B0604020202020204" pitchFamily="34" charset="0"/>
                <a:cs typeface="Arial" panose="020B0604020202020204" pitchFamily="34" charset="0"/>
              </a:rPr>
              <a:t>Explain why.</a:t>
            </a:r>
          </a:p>
          <a:p>
            <a:pPr marL="285750" algn="r"/>
            <a:endParaRPr lang="en-US" sz="1600" b="1" dirty="0">
              <a:latin typeface="Arial" panose="020B0604020202020204" pitchFamily="34" charset="0"/>
              <a:cs typeface="Arial" panose="020B0604020202020204" pitchFamily="34" charset="0"/>
            </a:endParaRPr>
          </a:p>
          <a:p>
            <a:pPr marL="285750" algn="r"/>
            <a:endParaRPr lang="en-US" sz="1600" b="1" dirty="0">
              <a:latin typeface="Arial" panose="020B0604020202020204" pitchFamily="34" charset="0"/>
              <a:cs typeface="Arial" panose="020B0604020202020204" pitchFamily="34" charset="0"/>
            </a:endParaRPr>
          </a:p>
          <a:p>
            <a:pPr marL="285750" algn="r"/>
            <a:endParaRPr lang="en-US" sz="1600" b="1"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Alex picks one card from each set.</a:t>
            </a:r>
          </a:p>
          <a:p>
            <a:endParaRPr lang="en-US" sz="1600" dirty="0">
              <a:latin typeface="Arial" panose="020B0604020202020204" pitchFamily="34" charset="0"/>
              <a:cs typeface="Arial" panose="020B0604020202020204" pitchFamily="34" charset="0"/>
            </a:endParaRPr>
          </a:p>
          <a:p>
            <a:pPr marL="360363" indent="-347663">
              <a:buAutoNum type="alphaLcParenBoth" startAt="3"/>
            </a:pPr>
            <a:r>
              <a:rPr lang="en-US" sz="1600" dirty="0">
                <a:latin typeface="Arial" panose="020B0604020202020204" pitchFamily="34" charset="0"/>
                <a:cs typeface="Arial" panose="020B0604020202020204" pitchFamily="34" charset="0"/>
              </a:rPr>
              <a:t>What is the probability that the score is 14?</a:t>
            </a:r>
          </a:p>
          <a:p>
            <a:pPr marL="285750" algn="r"/>
            <a:endParaRPr lang="en-US"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702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18</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31699" y="74728"/>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a:t>
            </a: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pSp>
        <p:nvGrpSpPr>
          <p:cNvPr id="13" name="Group 12" descr="Worksheet available icon">
            <a:extLst>
              <a:ext uri="{FF2B5EF4-FFF2-40B4-BE49-F238E27FC236}">
                <a16:creationId xmlns:a16="http://schemas.microsoft.com/office/drawing/2014/main" id="{F829BE98-8723-412A-A7EC-94B8C90B3E33}"/>
              </a:ext>
            </a:extLst>
          </p:cNvPr>
          <p:cNvGrpSpPr/>
          <p:nvPr/>
        </p:nvGrpSpPr>
        <p:grpSpPr>
          <a:xfrm>
            <a:off x="9495879" y="211521"/>
            <a:ext cx="2102384" cy="753403"/>
            <a:chOff x="9495879" y="211521"/>
            <a:chExt cx="2102384" cy="753403"/>
          </a:xfrm>
        </p:grpSpPr>
        <p:pic>
          <p:nvPicPr>
            <p:cNvPr id="14" name="Graphic 6" descr="Document">
              <a:extLst>
                <a:ext uri="{FF2B5EF4-FFF2-40B4-BE49-F238E27FC236}">
                  <a16:creationId xmlns:a16="http://schemas.microsoft.com/office/drawing/2014/main" id="{C7E7981D-5965-45BC-9305-693E1A6D144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15" name="TextBox 14">
              <a:extLst>
                <a:ext uri="{FF2B5EF4-FFF2-40B4-BE49-F238E27FC236}">
                  <a16:creationId xmlns:a16="http://schemas.microsoft.com/office/drawing/2014/main" id="{F725BA4D-B44C-44A3-AC6B-84C2B4A0D54B}"/>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TextBox 1">
            <a:extLst>
              <a:ext uri="{FF2B5EF4-FFF2-40B4-BE49-F238E27FC236}">
                <a16:creationId xmlns:a16="http://schemas.microsoft.com/office/drawing/2014/main" id="{793F35AA-F872-DA90-6CB8-0A67B516A165}"/>
              </a:ext>
            </a:extLst>
          </p:cNvPr>
          <p:cNvSpPr txBox="1"/>
          <p:nvPr/>
        </p:nvSpPr>
        <p:spPr>
          <a:xfrm>
            <a:off x="1065644" y="1273686"/>
            <a:ext cx="10060711" cy="4801314"/>
          </a:xfrm>
          <a:prstGeom prst="rect">
            <a:avLst/>
          </a:prstGeom>
          <a:noFill/>
        </p:spPr>
        <p:txBody>
          <a:bodyPr wrap="square" rtlCol="0">
            <a:spAutoFit/>
          </a:bodyPr>
          <a:lstStyle/>
          <a:p>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Benji sells items in a shop and online.</a:t>
            </a:r>
          </a:p>
          <a:p>
            <a:endParaRPr lang="en-US" dirty="0">
              <a:latin typeface="Arial" panose="020B0604020202020204" pitchFamily="34" charset="0"/>
              <a:cs typeface="Arial" panose="020B0604020202020204" pitchFamily="34" charset="0"/>
            </a:endParaRPr>
          </a:p>
          <a:p>
            <a:pPr marL="230188"/>
            <a:r>
              <a:rPr lang="en-US" dirty="0">
                <a:latin typeface="Arial" panose="020B0604020202020204" pitchFamily="34" charset="0"/>
                <a:cs typeface="Arial" panose="020B0604020202020204" pitchFamily="34" charset="0"/>
              </a:rPr>
              <a:t>In a survey he asked 100 people if they</a:t>
            </a:r>
          </a:p>
          <a:p>
            <a:pPr marL="230188"/>
            <a:endParaRPr lang="en-US" dirty="0">
              <a:latin typeface="Arial" panose="020B0604020202020204" pitchFamily="34" charset="0"/>
              <a:cs typeface="Arial" panose="020B0604020202020204" pitchFamily="34" charset="0"/>
            </a:endParaRPr>
          </a:p>
          <a:p>
            <a:pPr marL="973138" lvl="1" indent="-285750">
              <a:buFont typeface="Arial" panose="020B0604020202020204" pitchFamily="34" charset="0"/>
              <a:buChar char="•"/>
            </a:pPr>
            <a:r>
              <a:rPr lang="en-US" dirty="0">
                <a:latin typeface="Arial" panose="020B0604020202020204" pitchFamily="34" charset="0"/>
                <a:cs typeface="Arial" panose="020B0604020202020204" pitchFamily="34" charset="0"/>
              </a:rPr>
              <a:t>prefer to buy items in a shop or online</a:t>
            </a:r>
          </a:p>
          <a:p>
            <a:pPr marL="973138" lvl="1" indent="-285750">
              <a:buFont typeface="Arial" panose="020B0604020202020204" pitchFamily="34" charset="0"/>
              <a:buChar char="•"/>
            </a:pPr>
            <a:r>
              <a:rPr lang="en-US" dirty="0">
                <a:latin typeface="Arial" panose="020B0604020202020204" pitchFamily="34" charset="0"/>
                <a:cs typeface="Arial" panose="020B0604020202020204" pitchFamily="34" charset="0"/>
              </a:rPr>
              <a:t>are aged under 25 years, 25 to 40 years or over 40 years.</a:t>
            </a:r>
          </a:p>
          <a:p>
            <a:pPr marL="687388" lvl="1"/>
            <a:endParaRPr lang="en-US" dirty="0">
              <a:latin typeface="Arial" panose="020B0604020202020204" pitchFamily="34" charset="0"/>
              <a:cs typeface="Arial" panose="020B0604020202020204" pitchFamily="34" charset="0"/>
            </a:endParaRPr>
          </a:p>
          <a:p>
            <a:pPr marL="230188" lvl="1"/>
            <a:r>
              <a:rPr lang="en-US" dirty="0">
                <a:latin typeface="Arial" panose="020B0604020202020204" pitchFamily="34" charset="0"/>
                <a:cs typeface="Arial" panose="020B0604020202020204" pitchFamily="34" charset="0"/>
              </a:rPr>
              <a:t>56 of the 100 people prefer to buy online.</a:t>
            </a:r>
          </a:p>
          <a:p>
            <a:pPr marL="230188" lvl="1"/>
            <a:r>
              <a:rPr lang="en-US" dirty="0">
                <a:latin typeface="Arial" panose="020B0604020202020204" pitchFamily="34" charset="0"/>
                <a:cs typeface="Arial" panose="020B0604020202020204" pitchFamily="34" charset="0"/>
              </a:rPr>
              <a:t>27 of the people aged under 25 years prefer to buy online.</a:t>
            </a:r>
          </a:p>
          <a:p>
            <a:pPr marL="230188" lvl="1"/>
            <a:r>
              <a:rPr lang="en-US" dirty="0">
                <a:latin typeface="Arial" panose="020B0604020202020204" pitchFamily="34" charset="0"/>
                <a:cs typeface="Arial" panose="020B0604020202020204" pitchFamily="34" charset="0"/>
              </a:rPr>
              <a:t>12 of the 33 people aged 25 to 40 years prefer to buy in a shop.</a:t>
            </a:r>
          </a:p>
          <a:p>
            <a:pPr marL="230188" lvl="1"/>
            <a:endParaRPr lang="en-US" dirty="0">
              <a:latin typeface="Arial" panose="020B0604020202020204" pitchFamily="34" charset="0"/>
              <a:cs typeface="Arial" panose="020B0604020202020204" pitchFamily="34" charset="0"/>
            </a:endParaRPr>
          </a:p>
          <a:p>
            <a:pPr marL="230188" lvl="1"/>
            <a:r>
              <a:rPr lang="en-US" dirty="0">
                <a:latin typeface="Arial" panose="020B0604020202020204" pitchFamily="34" charset="0"/>
                <a:cs typeface="Arial" panose="020B0604020202020204" pitchFamily="34" charset="0"/>
              </a:rPr>
              <a:t>Of the people aged over 40 years, 8 prefer to buy online and 17 prefer to buy in a shop.</a:t>
            </a:r>
          </a:p>
          <a:p>
            <a:pPr marL="230188" lvl="1"/>
            <a:endParaRPr lang="en-US" dirty="0">
              <a:latin typeface="Arial" panose="020B0604020202020204" pitchFamily="34" charset="0"/>
              <a:cs typeface="Arial" panose="020B0604020202020204" pitchFamily="34" charset="0"/>
            </a:endParaRPr>
          </a:p>
          <a:p>
            <a:pPr marL="230188" lvl="1"/>
            <a:r>
              <a:rPr lang="en-US" dirty="0">
                <a:latin typeface="Arial" panose="020B0604020202020204" pitchFamily="34" charset="0"/>
                <a:cs typeface="Arial" panose="020B0604020202020204" pitchFamily="34" charset="0"/>
              </a:rPr>
              <a:t>One person who prefers to buy in a shop is chosen at random to win a prize.</a:t>
            </a:r>
          </a:p>
          <a:p>
            <a:pPr marL="230188" lvl="1"/>
            <a:endParaRPr lang="en-US" dirty="0">
              <a:latin typeface="Arial" panose="020B0604020202020204" pitchFamily="34" charset="0"/>
              <a:cs typeface="Arial" panose="020B0604020202020204" pitchFamily="34" charset="0"/>
            </a:endParaRPr>
          </a:p>
          <a:p>
            <a:pPr marL="285750" indent="-52388">
              <a:tabLst>
                <a:tab pos="396875" algn="l"/>
              </a:tabLst>
            </a:pPr>
            <a:r>
              <a:rPr lang="en-US" dirty="0">
                <a:latin typeface="Arial" panose="020B0604020202020204" pitchFamily="34" charset="0"/>
                <a:cs typeface="Arial" panose="020B0604020202020204" pitchFamily="34" charset="0"/>
              </a:rPr>
              <a:t>What is the probability that this person is aged under 25 years?</a:t>
            </a:r>
          </a:p>
          <a:p>
            <a:pPr marL="285750" indent="-52388">
              <a:tabLst>
                <a:tab pos="396875" algn="l"/>
              </a:tabLst>
            </a:pPr>
            <a:r>
              <a:rPr lang="en-US" dirty="0">
                <a:latin typeface="Arial" panose="020B0604020202020204" pitchFamily="34" charset="0"/>
                <a:cs typeface="Arial" panose="020B0604020202020204" pitchFamily="34" charset="0"/>
              </a:rPr>
              <a:t>You </a:t>
            </a:r>
            <a:r>
              <a:rPr lang="en-US" b="1" dirty="0">
                <a:latin typeface="Arial" panose="020B0604020202020204" pitchFamily="34" charset="0"/>
                <a:cs typeface="Arial" panose="020B0604020202020204" pitchFamily="34" charset="0"/>
              </a:rPr>
              <a:t>must</a:t>
            </a:r>
            <a:r>
              <a:rPr lang="en-US" dirty="0">
                <a:latin typeface="Arial" panose="020B0604020202020204" pitchFamily="34" charset="0"/>
                <a:cs typeface="Arial" panose="020B0604020202020204" pitchFamily="34" charset="0"/>
              </a:rPr>
              <a:t> show your working.</a:t>
            </a:r>
          </a:p>
        </p:txBody>
      </p:sp>
    </p:spTree>
    <p:extLst>
      <p:ext uri="{BB962C8B-B14F-4D97-AF65-F5344CB8AC3E}">
        <p14:creationId xmlns:p14="http://schemas.microsoft.com/office/powerpoint/2010/main" val="3399665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a:extLst>
              <a:ext uri="{FF2B5EF4-FFF2-40B4-BE49-F238E27FC236}">
                <a16:creationId xmlns:a16="http://schemas.microsoft.com/office/drawing/2014/main" id="{186A602E-0B30-6CA1-80EB-8BAC216231A5}"/>
              </a:ext>
            </a:extLst>
          </p:cNvPr>
          <p:cNvSpPr txBox="1"/>
          <p:nvPr/>
        </p:nvSpPr>
        <p:spPr>
          <a:xfrm>
            <a:off x="8141530" y="5350578"/>
            <a:ext cx="3074047" cy="369332"/>
          </a:xfrm>
          <a:prstGeom prst="rect">
            <a:avLst/>
          </a:prstGeom>
          <a:noFill/>
          <a:ln>
            <a:solidFill>
              <a:schemeClr val="accent3"/>
            </a:solidFill>
          </a:ln>
        </p:spPr>
        <p:txBody>
          <a:bodyPr wrap="square" rtlCol="0">
            <a:spAutoFit/>
          </a:bodyPr>
          <a:lstStyle/>
          <a:p>
            <a:r>
              <a:rPr lang="en-GB" dirty="0">
                <a:latin typeface="Arial" panose="020B0604020202020204" pitchFamily="34" charset="0"/>
                <a:cs typeface="Arial" panose="020B0604020202020204" pitchFamily="34" charset="0"/>
              </a:rPr>
              <a:t>Probability of 14 = 1/16</a:t>
            </a:r>
          </a:p>
        </p:txBody>
      </p:sp>
      <p:graphicFrame>
        <p:nvGraphicFramePr>
          <p:cNvPr id="26" name="Table 25"/>
          <p:cNvGraphicFramePr>
            <a:graphicFrameLocks noGrp="1"/>
          </p:cNvGraphicFramePr>
          <p:nvPr/>
        </p:nvGraphicFramePr>
        <p:xfrm>
          <a:off x="715428" y="3247524"/>
          <a:ext cx="4163415" cy="1854200"/>
        </p:xfrm>
        <a:graphic>
          <a:graphicData uri="http://schemas.openxmlformats.org/drawingml/2006/table">
            <a:tbl>
              <a:tblPr firstRow="1" lastRow="1" bandRow="1">
                <a:tableStyleId>{5C22544A-7EE6-4342-B048-85BDC9FD1C3A}</a:tableStyleId>
              </a:tblPr>
              <a:tblGrid>
                <a:gridCol w="832683">
                  <a:extLst>
                    <a:ext uri="{9D8B030D-6E8A-4147-A177-3AD203B41FA5}">
                      <a16:colId xmlns:a16="http://schemas.microsoft.com/office/drawing/2014/main" val="2081418990"/>
                    </a:ext>
                  </a:extLst>
                </a:gridCol>
                <a:gridCol w="832683">
                  <a:extLst>
                    <a:ext uri="{9D8B030D-6E8A-4147-A177-3AD203B41FA5}">
                      <a16:colId xmlns:a16="http://schemas.microsoft.com/office/drawing/2014/main" val="3998098639"/>
                    </a:ext>
                  </a:extLst>
                </a:gridCol>
                <a:gridCol w="832683">
                  <a:extLst>
                    <a:ext uri="{9D8B030D-6E8A-4147-A177-3AD203B41FA5}">
                      <a16:colId xmlns:a16="http://schemas.microsoft.com/office/drawing/2014/main" val="3656604581"/>
                    </a:ext>
                  </a:extLst>
                </a:gridCol>
                <a:gridCol w="832683">
                  <a:extLst>
                    <a:ext uri="{9D8B030D-6E8A-4147-A177-3AD203B41FA5}">
                      <a16:colId xmlns:a16="http://schemas.microsoft.com/office/drawing/2014/main" val="1601345005"/>
                    </a:ext>
                  </a:extLst>
                </a:gridCol>
                <a:gridCol w="832683">
                  <a:extLst>
                    <a:ext uri="{9D8B030D-6E8A-4147-A177-3AD203B41FA5}">
                      <a16:colId xmlns:a16="http://schemas.microsoft.com/office/drawing/2014/main" val="3625767576"/>
                    </a:ext>
                  </a:extLst>
                </a:gridCol>
              </a:tblGrid>
              <a:tr h="370840">
                <a:tc>
                  <a:txBody>
                    <a:bodyPr/>
                    <a:lstStyle/>
                    <a:p>
                      <a:pPr algn="ctr"/>
                      <a:r>
                        <a:rPr lang="en-US" sz="1700" b="0" dirty="0">
                          <a:solidFill>
                            <a:schemeClr val="tx1"/>
                          </a:solidFill>
                          <a:latin typeface="Arial" panose="020B0604020202020204" pitchFamily="34" charset="0"/>
                          <a:cs typeface="Arial" panose="020B0604020202020204" pitchFamily="34" charset="0"/>
                        </a:rPr>
                        <a:t>×</a:t>
                      </a:r>
                    </a:p>
                  </a:txBody>
                  <a:tcPr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−5</a:t>
                      </a:r>
                    </a:p>
                  </a:txBody>
                  <a:tcPr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7</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a:solidFill>
                            <a:schemeClr val="tx1"/>
                          </a:solidFill>
                          <a:latin typeface="Arial" panose="020B0604020202020204" pitchFamily="34" charset="0"/>
                          <a:cs typeface="Arial" panose="020B0604020202020204" pitchFamily="34" charset="0"/>
                        </a:rPr>
                        <a:t>−9</a:t>
                      </a: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667976"/>
                  </a:ext>
                </a:extLst>
              </a:tr>
              <a:tr h="370840">
                <a:tc>
                  <a:txBody>
                    <a:bodyPr/>
                    <a:lstStyle/>
                    <a:p>
                      <a:pPr algn="r"/>
                      <a:r>
                        <a:rPr lang="en-US" sz="1300" b="1" dirty="0">
                          <a:solidFill>
                            <a:schemeClr val="tx1"/>
                          </a:solidFill>
                          <a:latin typeface="Arial" panose="020B0604020202020204" pitchFamily="34" charset="0"/>
                          <a:cs typeface="Arial" panose="020B0604020202020204" pitchFamily="34" charset="0"/>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7633994"/>
                  </a:ext>
                </a:extLst>
              </a:tr>
              <a:tr h="370840">
                <a:tc>
                  <a:txBody>
                    <a:bodyPr/>
                    <a:lstStyle/>
                    <a:p>
                      <a:pPr algn="r"/>
                      <a:r>
                        <a:rPr lang="en-US" sz="1300" b="1" dirty="0">
                          <a:solidFill>
                            <a:schemeClr val="tx1"/>
                          </a:solidFill>
                          <a:latin typeface="Arial" panose="020B0604020202020204" pitchFamily="34" charset="0"/>
                          <a:cs typeface="Arial" panose="020B06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−36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003367"/>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300" b="1" dirty="0">
                          <a:solidFill>
                            <a:schemeClr val="tx1"/>
                          </a:solidFill>
                          <a:latin typeface="Arial" panose="020B0604020202020204" pitchFamily="34" charset="0"/>
                          <a:cs typeface="Arial" panose="020B06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dirty="0">
                          <a:solidFill>
                            <a:schemeClr val="tx1"/>
                          </a:solidFill>
                          <a:latin typeface="Arial" panose="020B0604020202020204" pitchFamily="34" charset="0"/>
                          <a:cs typeface="Arial" panose="020B0604020202020204" pitchFamily="34" charset="0"/>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8601603"/>
                  </a:ext>
                </a:extLst>
              </a:tr>
              <a:tr h="370840">
                <a:tc>
                  <a:txBody>
                    <a:bodyPr/>
                    <a:lstStyle/>
                    <a:p>
                      <a:pPr algn="r"/>
                      <a:r>
                        <a:rPr lang="en-US" sz="1300" dirty="0">
                          <a:solidFill>
                            <a:schemeClr val="tx1"/>
                          </a:solidFill>
                          <a:latin typeface="Arial" panose="020B0604020202020204" pitchFamily="34" charset="0"/>
                          <a:cs typeface="Arial" panose="020B06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b="0" dirty="0">
                          <a:solidFill>
                            <a:schemeClr val="tx1"/>
                          </a:solidFill>
                          <a:latin typeface="Arial" panose="020B0604020202020204" pitchFamily="34" charset="0"/>
                          <a:cs typeface="Arial" panose="020B0604020202020204" pitchFamily="34" charset="0"/>
                        </a:rPr>
                        <a:t>−40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300" b="0" dirty="0">
                          <a:solidFill>
                            <a:schemeClr val="tx1"/>
                          </a:solidFill>
                          <a:latin typeface="Arial" panose="020B0604020202020204" pitchFamily="34" charset="0"/>
                          <a:cs typeface="Arial" panose="020B0604020202020204" pitchFamily="34" charset="0"/>
                        </a:rPr>
                        <a:t>56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3012427"/>
                  </a:ext>
                </a:extLst>
              </a:tr>
            </a:tbl>
          </a:graphicData>
        </a:graphic>
      </p:graphicFrame>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19</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05625" y="3713"/>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lvl="0">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(1) </a:t>
            </a:r>
            <a:r>
              <a:rPr lang="en-GB" sz="3600" b="1" dirty="0">
                <a:solidFill>
                  <a:schemeClr val="accent1"/>
                </a:solidFill>
                <a:latin typeface="Arial" panose="020B0604020202020204" pitchFamily="34" charset="0"/>
                <a:cs typeface="Arial" panose="020B0604020202020204" pitchFamily="34" charset="0"/>
              </a:rPr>
              <a:t>– Answer</a:t>
            </a:r>
            <a:endParaRPr lang="en-US" sz="3600" b="1" dirty="0">
              <a:solidFill>
                <a:schemeClr val="accent1"/>
              </a:solidFill>
              <a:latin typeface="Arial" panose="020B0604020202020204" pitchFamily="34" charset="0"/>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8" name="TextBox 7">
            <a:extLst>
              <a:ext uri="{FF2B5EF4-FFF2-40B4-BE49-F238E27FC236}">
                <a16:creationId xmlns:a16="http://schemas.microsoft.com/office/drawing/2014/main" id="{B315C656-6210-361D-DAC1-9A7DA9899829}"/>
              </a:ext>
            </a:extLst>
          </p:cNvPr>
          <p:cNvSpPr txBox="1"/>
          <p:nvPr/>
        </p:nvSpPr>
        <p:spPr>
          <a:xfrm>
            <a:off x="3312761" y="3651430"/>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–18</a:t>
            </a:r>
          </a:p>
        </p:txBody>
      </p:sp>
      <p:sp>
        <p:nvSpPr>
          <p:cNvPr id="9" name="TextBox 8">
            <a:extLst>
              <a:ext uri="{FF2B5EF4-FFF2-40B4-BE49-F238E27FC236}">
                <a16:creationId xmlns:a16="http://schemas.microsoft.com/office/drawing/2014/main" id="{654CB721-563D-F851-B853-80F116B8A293}"/>
              </a:ext>
            </a:extLst>
          </p:cNvPr>
          <p:cNvSpPr txBox="1"/>
          <p:nvPr/>
        </p:nvSpPr>
        <p:spPr>
          <a:xfrm>
            <a:off x="1713684" y="4019452"/>
            <a:ext cx="600839" cy="323165"/>
          </a:xfrm>
          <a:prstGeom prst="rect">
            <a:avLst/>
          </a:prstGeom>
          <a:noFill/>
        </p:spPr>
        <p:txBody>
          <a:bodyPr wrap="square" rtlCol="0" anchor="ctr">
            <a:spAutoFit/>
          </a:bodyPr>
          <a:lstStyle/>
          <a:p>
            <a:r>
              <a:rPr lang="en-GB" sz="1500" dirty="0">
                <a:solidFill>
                  <a:srgbClr val="FF0000"/>
                </a:solidFill>
                <a:latin typeface="Arial" panose="020B0604020202020204" pitchFamily="34" charset="0"/>
                <a:cs typeface="Arial" panose="020B0604020202020204" pitchFamily="34" charset="0"/>
              </a:rPr>
              <a:t>–20</a:t>
            </a:r>
          </a:p>
        </p:txBody>
      </p:sp>
      <p:sp>
        <p:nvSpPr>
          <p:cNvPr id="10" name="TextBox 9">
            <a:extLst>
              <a:ext uri="{FF2B5EF4-FFF2-40B4-BE49-F238E27FC236}">
                <a16:creationId xmlns:a16="http://schemas.microsoft.com/office/drawing/2014/main" id="{7316432B-F6ED-5060-56B0-6149E6711DDC}"/>
              </a:ext>
            </a:extLst>
          </p:cNvPr>
          <p:cNvSpPr txBox="1"/>
          <p:nvPr/>
        </p:nvSpPr>
        <p:spPr>
          <a:xfrm>
            <a:off x="3437420" y="4385168"/>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54</a:t>
            </a:r>
          </a:p>
        </p:txBody>
      </p:sp>
      <p:sp>
        <p:nvSpPr>
          <p:cNvPr id="11" name="TextBox 10">
            <a:extLst>
              <a:ext uri="{FF2B5EF4-FFF2-40B4-BE49-F238E27FC236}">
                <a16:creationId xmlns:a16="http://schemas.microsoft.com/office/drawing/2014/main" id="{EE029042-E5C4-5AC9-2AEE-78D47D145297}"/>
              </a:ext>
            </a:extLst>
          </p:cNvPr>
          <p:cNvSpPr txBox="1"/>
          <p:nvPr/>
        </p:nvSpPr>
        <p:spPr>
          <a:xfrm>
            <a:off x="4162920" y="4399194"/>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–66</a:t>
            </a:r>
          </a:p>
        </p:txBody>
      </p:sp>
      <p:sp>
        <p:nvSpPr>
          <p:cNvPr id="16" name="TextBox 15">
            <a:extLst>
              <a:ext uri="{FF2B5EF4-FFF2-40B4-BE49-F238E27FC236}">
                <a16:creationId xmlns:a16="http://schemas.microsoft.com/office/drawing/2014/main" id="{08CF7F35-1CE6-5EEE-BB63-550DF794A1CD}"/>
              </a:ext>
            </a:extLst>
          </p:cNvPr>
          <p:cNvSpPr txBox="1"/>
          <p:nvPr/>
        </p:nvSpPr>
        <p:spPr>
          <a:xfrm>
            <a:off x="4268768" y="4757137"/>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88</a:t>
            </a:r>
          </a:p>
        </p:txBody>
      </p:sp>
      <p:sp>
        <p:nvSpPr>
          <p:cNvPr id="17" name="TextBox 16">
            <a:extLst>
              <a:ext uri="{FF2B5EF4-FFF2-40B4-BE49-F238E27FC236}">
                <a16:creationId xmlns:a16="http://schemas.microsoft.com/office/drawing/2014/main" id="{88A1E21E-82EA-4E63-06D2-3426293F0793}"/>
              </a:ext>
            </a:extLst>
          </p:cNvPr>
          <p:cNvSpPr txBox="1"/>
          <p:nvPr/>
        </p:nvSpPr>
        <p:spPr>
          <a:xfrm>
            <a:off x="3331530" y="4744924"/>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–72</a:t>
            </a:r>
          </a:p>
        </p:txBody>
      </p:sp>
      <p:sp>
        <p:nvSpPr>
          <p:cNvPr id="18" name="TextBox 17">
            <a:extLst>
              <a:ext uri="{FF2B5EF4-FFF2-40B4-BE49-F238E27FC236}">
                <a16:creationId xmlns:a16="http://schemas.microsoft.com/office/drawing/2014/main" id="{96EC86BA-6E3C-64F7-A686-2E65633340CA}"/>
              </a:ext>
            </a:extLst>
          </p:cNvPr>
          <p:cNvSpPr txBox="1"/>
          <p:nvPr/>
        </p:nvSpPr>
        <p:spPr>
          <a:xfrm>
            <a:off x="4270368" y="4017666"/>
            <a:ext cx="600839" cy="323165"/>
          </a:xfrm>
          <a:prstGeom prst="rect">
            <a:avLst/>
          </a:prstGeom>
          <a:noFill/>
        </p:spPr>
        <p:txBody>
          <a:bodyPr wrap="square" rtlCol="0">
            <a:spAutoFit/>
          </a:bodyPr>
          <a:lstStyle/>
          <a:p>
            <a:r>
              <a:rPr lang="en-GB" sz="1500" dirty="0">
                <a:solidFill>
                  <a:srgbClr val="FF0000"/>
                </a:solidFill>
                <a:latin typeface="Arial" panose="020B0604020202020204" pitchFamily="34" charset="0"/>
                <a:cs typeface="Arial" panose="020B0604020202020204" pitchFamily="34" charset="0"/>
              </a:rPr>
              <a:t>44</a:t>
            </a:r>
          </a:p>
        </p:txBody>
      </p:sp>
      <p:sp>
        <p:nvSpPr>
          <p:cNvPr id="24" name="TextBox 23"/>
          <p:cNvSpPr txBox="1"/>
          <p:nvPr/>
        </p:nvSpPr>
        <p:spPr>
          <a:xfrm>
            <a:off x="736012" y="1212704"/>
            <a:ext cx="5890613" cy="160043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Alex has two sets of four cards.</a:t>
            </a:r>
          </a:p>
          <a:p>
            <a:r>
              <a:rPr lang="en-US" sz="1400" dirty="0">
                <a:latin typeface="Arial" panose="020B0604020202020204" pitchFamily="34" charset="0"/>
                <a:cs typeface="Arial" panose="020B0604020202020204" pitchFamily="34" charset="0"/>
              </a:rPr>
              <a:t>He writes a number on each card.</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Alex picks one card from each set and multiplies the numbers to get a score.</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 table shows some of the scores.</a:t>
            </a:r>
          </a:p>
        </p:txBody>
      </p:sp>
      <p:cxnSp>
        <p:nvCxnSpPr>
          <p:cNvPr id="27" name="Straight Connector 26"/>
          <p:cNvCxnSpPr/>
          <p:nvPr/>
        </p:nvCxnSpPr>
        <p:spPr>
          <a:xfrm>
            <a:off x="721817" y="3239367"/>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09533" y="3601596"/>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21817" y="3239511"/>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21817" y="5086856"/>
            <a:ext cx="4163415" cy="23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1542477" y="3241892"/>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875996" y="3241892"/>
            <a:ext cx="0" cy="18565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904434" y="2978814"/>
            <a:ext cx="775854" cy="292388"/>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Card 1</a:t>
            </a:r>
          </a:p>
        </p:txBody>
      </p:sp>
      <p:sp>
        <p:nvSpPr>
          <p:cNvPr id="34" name="TextBox 33"/>
          <p:cNvSpPr txBox="1"/>
          <p:nvPr/>
        </p:nvSpPr>
        <p:spPr>
          <a:xfrm>
            <a:off x="59469" y="4222074"/>
            <a:ext cx="775854" cy="292388"/>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Card 2</a:t>
            </a:r>
          </a:p>
        </p:txBody>
      </p:sp>
      <p:sp>
        <p:nvSpPr>
          <p:cNvPr id="36" name="TextBox 35"/>
          <p:cNvSpPr txBox="1"/>
          <p:nvPr/>
        </p:nvSpPr>
        <p:spPr>
          <a:xfrm>
            <a:off x="721816" y="5382653"/>
            <a:ext cx="4967783" cy="307777"/>
          </a:xfrm>
          <a:prstGeom prst="rect">
            <a:avLst/>
          </a:prstGeom>
          <a:noFill/>
        </p:spPr>
        <p:txBody>
          <a:bodyPr wrap="square" rtlCol="0">
            <a:spAutoFit/>
          </a:bodyPr>
          <a:lstStyle/>
          <a:p>
            <a:pPr marL="342900" indent="-342900">
              <a:buAutoNum type="alphaLcParenBoth"/>
            </a:pPr>
            <a:r>
              <a:rPr lang="en-US" sz="1400" dirty="0">
                <a:latin typeface="Arial" panose="020B0604020202020204" pitchFamily="34" charset="0"/>
                <a:cs typeface="Arial" panose="020B0604020202020204" pitchFamily="34" charset="0"/>
              </a:rPr>
              <a:t>Complete the table.</a:t>
            </a:r>
          </a:p>
        </p:txBody>
      </p:sp>
      <p:sp>
        <p:nvSpPr>
          <p:cNvPr id="39" name="TextBox 38"/>
          <p:cNvSpPr txBox="1"/>
          <p:nvPr/>
        </p:nvSpPr>
        <p:spPr>
          <a:xfrm>
            <a:off x="6365410" y="1212704"/>
            <a:ext cx="5763314" cy="4616648"/>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Alex says,</a:t>
            </a:r>
          </a:p>
          <a:p>
            <a:endParaRPr lang="en-US" sz="1400" dirty="0">
              <a:latin typeface="Arial" panose="020B0604020202020204" pitchFamily="34" charset="0"/>
              <a:cs typeface="Arial" panose="020B0604020202020204" pitchFamily="34" charset="0"/>
            </a:endParaRPr>
          </a:p>
          <a:p>
            <a:pPr marL="285750"/>
            <a:r>
              <a:rPr lang="en-US" sz="1400" dirty="0">
                <a:latin typeface="Arial" panose="020B0604020202020204" pitchFamily="34" charset="0"/>
                <a:cs typeface="Arial" panose="020B0604020202020204" pitchFamily="34" charset="0"/>
              </a:rPr>
              <a:t>‘The probability that the score is negative is 0.5, which means there</a:t>
            </a:r>
          </a:p>
          <a:p>
            <a:pPr marL="341313">
              <a:tabLst>
                <a:tab pos="341313" algn="l"/>
              </a:tabLst>
            </a:pPr>
            <a:r>
              <a:rPr lang="en-US" sz="1400" dirty="0">
                <a:latin typeface="Arial" panose="020B0604020202020204" pitchFamily="34" charset="0"/>
                <a:cs typeface="Arial" panose="020B0604020202020204" pitchFamily="34" charset="0"/>
              </a:rPr>
              <a:t>is a 5% chance that the score is negative.’</a:t>
            </a:r>
          </a:p>
          <a:p>
            <a:pPr marL="341313">
              <a:tabLst>
                <a:tab pos="341313" algn="l"/>
              </a:tabLst>
            </a:pPr>
            <a:endParaRPr lang="en-US" sz="1400" dirty="0">
              <a:latin typeface="Arial" panose="020B0604020202020204" pitchFamily="34" charset="0"/>
              <a:cs typeface="Arial" panose="020B0604020202020204" pitchFamily="34" charset="0"/>
            </a:endParaRPr>
          </a:p>
          <a:p>
            <a:pPr marL="341313">
              <a:tabLst>
                <a:tab pos="341313" algn="l"/>
              </a:tabLst>
            </a:pPr>
            <a:endParaRPr lang="en-US" sz="1400" dirty="0">
              <a:latin typeface="Arial" panose="020B0604020202020204" pitchFamily="34" charset="0"/>
              <a:cs typeface="Arial" panose="020B0604020202020204" pitchFamily="34" charset="0"/>
            </a:endParaRPr>
          </a:p>
          <a:p>
            <a:pPr marL="341313">
              <a:tabLst>
                <a:tab pos="341313" algn="l"/>
              </a:tabLst>
            </a:pPr>
            <a:endParaRPr lang="en-US" sz="1400" dirty="0">
              <a:latin typeface="Arial" panose="020B0604020202020204" pitchFamily="34" charset="0"/>
              <a:cs typeface="Arial" panose="020B0604020202020204" pitchFamily="34" charset="0"/>
            </a:endParaRPr>
          </a:p>
          <a:p>
            <a:pPr marL="319088" indent="-307975">
              <a:buAutoNum type="alphaLcParenBoth" startAt="2"/>
            </a:pPr>
            <a:r>
              <a:rPr lang="en-US" sz="1400" dirty="0">
                <a:latin typeface="Arial" panose="020B0604020202020204" pitchFamily="34" charset="0"/>
                <a:cs typeface="Arial" panose="020B0604020202020204" pitchFamily="34" charset="0"/>
              </a:rPr>
              <a:t>Alex is incorrect.</a:t>
            </a:r>
          </a:p>
          <a:p>
            <a:pPr marL="461963" indent="-142875"/>
            <a:r>
              <a:rPr lang="en-US" sz="1400" dirty="0">
                <a:latin typeface="Arial" panose="020B0604020202020204" pitchFamily="34" charset="0"/>
                <a:cs typeface="Arial" panose="020B0604020202020204" pitchFamily="34" charset="0"/>
              </a:rPr>
              <a:t>Explain why.</a:t>
            </a:r>
          </a:p>
          <a:p>
            <a:pPr marL="285750" algn="r"/>
            <a:endParaRPr lang="en-US" sz="1400" b="1" dirty="0">
              <a:latin typeface="Arial" panose="020B0604020202020204" pitchFamily="34" charset="0"/>
              <a:cs typeface="Arial" panose="020B0604020202020204" pitchFamily="34" charset="0"/>
            </a:endParaRPr>
          </a:p>
          <a:p>
            <a:pPr marL="285750"/>
            <a:endParaRPr lang="en-US" sz="1400" b="1" dirty="0">
              <a:latin typeface="Arial" panose="020B0604020202020204" pitchFamily="34" charset="0"/>
              <a:cs typeface="Arial" panose="020B0604020202020204" pitchFamily="34" charset="0"/>
            </a:endParaRPr>
          </a:p>
          <a:p>
            <a:pPr marL="285750"/>
            <a:endParaRPr lang="en-US" sz="1400" b="1" dirty="0">
              <a:latin typeface="Arial" panose="020B0604020202020204" pitchFamily="34" charset="0"/>
              <a:cs typeface="Arial" panose="020B0604020202020204" pitchFamily="34" charset="0"/>
            </a:endParaRPr>
          </a:p>
          <a:p>
            <a:pPr marL="285750"/>
            <a:endParaRPr lang="en-US" sz="1400" b="1" dirty="0">
              <a:latin typeface="Arial" panose="020B0604020202020204" pitchFamily="34" charset="0"/>
              <a:cs typeface="Arial" panose="020B0604020202020204" pitchFamily="34" charset="0"/>
            </a:endParaRPr>
          </a:p>
          <a:p>
            <a:pPr marL="285750"/>
            <a:endParaRPr lang="en-US" sz="1400" b="1" dirty="0">
              <a:latin typeface="Arial" panose="020B0604020202020204" pitchFamily="34" charset="0"/>
              <a:cs typeface="Arial" panose="020B0604020202020204" pitchFamily="34" charset="0"/>
            </a:endParaRPr>
          </a:p>
          <a:p>
            <a:pPr marL="285750" algn="r"/>
            <a:endParaRPr lang="en-US" sz="1400" b="1"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Alex picks one card from each set.</a:t>
            </a:r>
          </a:p>
          <a:p>
            <a:endParaRPr lang="en-US" sz="1400" dirty="0">
              <a:latin typeface="Arial" panose="020B0604020202020204" pitchFamily="34" charset="0"/>
              <a:cs typeface="Arial" panose="020B0604020202020204" pitchFamily="34" charset="0"/>
            </a:endParaRPr>
          </a:p>
          <a:p>
            <a:pPr marL="319088" indent="-307975">
              <a:buAutoNum type="alphaLcParenBoth" startAt="3"/>
            </a:pPr>
            <a:r>
              <a:rPr lang="en-US" sz="1400" dirty="0">
                <a:latin typeface="Arial" panose="020B0604020202020204" pitchFamily="34" charset="0"/>
                <a:cs typeface="Arial" panose="020B0604020202020204" pitchFamily="34" charset="0"/>
              </a:rPr>
              <a:t>What is the probability that the score is 14?</a:t>
            </a:r>
          </a:p>
          <a:p>
            <a:pPr marL="285750" algn="r"/>
            <a:endParaRPr lang="en-US" sz="1400" b="1" dirty="0">
              <a:latin typeface="Arial" panose="020B0604020202020204" pitchFamily="34" charset="0"/>
              <a:cs typeface="Arial" panose="020B0604020202020204" pitchFamily="34" charset="0"/>
            </a:endParaRPr>
          </a:p>
          <a:p>
            <a:pPr marL="285750" algn="r"/>
            <a:endParaRPr lang="en-US" sz="1400" b="1" dirty="0">
              <a:latin typeface="Arial" panose="020B0604020202020204" pitchFamily="34" charset="0"/>
              <a:cs typeface="Arial" panose="020B0604020202020204" pitchFamily="34" charset="0"/>
            </a:endParaRPr>
          </a:p>
          <a:p>
            <a:pPr marL="285750" algn="r"/>
            <a:endParaRPr lang="en-US" sz="14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967B91A8-C95B-E6E5-133D-97EE8E9F2D51}"/>
              </a:ext>
            </a:extLst>
          </p:cNvPr>
          <p:cNvSpPr txBox="1"/>
          <p:nvPr/>
        </p:nvSpPr>
        <p:spPr>
          <a:xfrm>
            <a:off x="8129831" y="3247524"/>
            <a:ext cx="3074047" cy="923330"/>
          </a:xfrm>
          <a:prstGeom prst="rect">
            <a:avLst/>
          </a:prstGeom>
          <a:noFill/>
          <a:ln>
            <a:solidFill>
              <a:schemeClr val="accent3"/>
            </a:solidFill>
          </a:ln>
        </p:spPr>
        <p:txBody>
          <a:bodyPr wrap="square" rtlCol="0">
            <a:spAutoFit/>
          </a:bodyPr>
          <a:lstStyle/>
          <a:p>
            <a:r>
              <a:rPr lang="en-GB" dirty="0">
                <a:latin typeface="Arial" panose="020B0604020202020204" pitchFamily="34" charset="0"/>
                <a:cs typeface="Arial" panose="020B0604020202020204" pitchFamily="34" charset="0"/>
              </a:rPr>
              <a:t>0.5 = ½ = 50%</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5% would be 5/100 = 0.05</a:t>
            </a:r>
          </a:p>
        </p:txBody>
      </p:sp>
    </p:spTree>
    <p:extLst>
      <p:ext uri="{BB962C8B-B14F-4D97-AF65-F5344CB8AC3E}">
        <p14:creationId xmlns:p14="http://schemas.microsoft.com/office/powerpoint/2010/main" val="139384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05E3986-FFFF-4470-2FA5-C70368F967AD}"/>
              </a:ext>
            </a:extLst>
          </p:cNvPr>
          <p:cNvSpPr>
            <a:spLocks noGrp="1"/>
          </p:cNvSpPr>
          <p:nvPr>
            <p:ph type="sldNum" sz="quarter" idx="12"/>
          </p:nvPr>
        </p:nvSpPr>
        <p:spPr/>
        <p:txBody>
          <a:bodyPr/>
          <a:lstStyle/>
          <a:p>
            <a:fld id="{892959B6-490E-A144-8C7C-88267F972F69}" type="slidenum">
              <a:rPr lang="en-US" smtClean="0"/>
              <a:t>2</a:t>
            </a:fld>
            <a:endParaRPr lang="en-US"/>
          </a:p>
        </p:txBody>
      </p:sp>
      <p:sp>
        <p:nvSpPr>
          <p:cNvPr id="2" name="Title 1">
            <a:extLst>
              <a:ext uri="{FF2B5EF4-FFF2-40B4-BE49-F238E27FC236}">
                <a16:creationId xmlns:a16="http://schemas.microsoft.com/office/drawing/2014/main" id="{F3438B28-9234-39EF-CA02-CD46651E717F}"/>
              </a:ext>
            </a:extLst>
          </p:cNvPr>
          <p:cNvSpPr>
            <a:spLocks noGrp="1"/>
          </p:cNvSpPr>
          <p:nvPr>
            <p:ph type="title" idx="4294967295"/>
          </p:nvPr>
        </p:nvSpPr>
        <p:spPr>
          <a:xfrm>
            <a:off x="446049" y="406865"/>
            <a:ext cx="10515600" cy="1325563"/>
          </a:xfrm>
          <a:prstGeom prst="rect">
            <a:avLst/>
          </a:prstGeom>
        </p:spPr>
        <p:txBody>
          <a:bodyPr/>
          <a:lstStyle/>
          <a:p>
            <a:pPr algn="ctr"/>
            <a:r>
              <a:rPr lang="en-US" sz="3600" b="1" dirty="0">
                <a:solidFill>
                  <a:schemeClr val="accent1"/>
                </a:solidFill>
                <a:latin typeface="Arial" panose="020B0604020202020204" pitchFamily="34" charset="0"/>
                <a:cs typeface="Arial" panose="020B0604020202020204" pitchFamily="34" charset="0"/>
              </a:rPr>
              <a:t>The line up</a:t>
            </a:r>
            <a:endParaRPr lang="en-GB" sz="3600" b="1" dirty="0">
              <a:solidFill>
                <a:schemeClr val="accent1"/>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DB122902-D872-3277-CA6F-65911F020581}"/>
              </a:ext>
            </a:extLst>
          </p:cNvPr>
          <p:cNvSpPr>
            <a:spLocks noGrp="1"/>
          </p:cNvSpPr>
          <p:nvPr>
            <p:ph idx="4294967295"/>
          </p:nvPr>
        </p:nvSpPr>
        <p:spPr>
          <a:xfrm>
            <a:off x="446049" y="4613740"/>
            <a:ext cx="10515600" cy="1574800"/>
          </a:xfrm>
          <a:prstGeom prst="rect">
            <a:avLst/>
          </a:prstGeom>
        </p:spPr>
        <p:txBody>
          <a:bodyPr vert="horz" lIns="91440" tIns="45720" rIns="91440" bIns="45720" rtlCol="0" anchor="t">
            <a:normAutofit fontScale="92500"/>
          </a:bodyPr>
          <a:lstStyle/>
          <a:p>
            <a:r>
              <a:rPr lang="en-GB" dirty="0">
                <a:latin typeface="Arial" panose="020B0604020202020204" pitchFamily="34" charset="0"/>
                <a:cs typeface="Arial" panose="020B0604020202020204" pitchFamily="34" charset="0"/>
              </a:rPr>
              <a:t>Choose a scenario.</a:t>
            </a:r>
          </a:p>
          <a:p>
            <a:r>
              <a:rPr lang="en-GB" dirty="0">
                <a:latin typeface="Arial" panose="020B0604020202020204" pitchFamily="34" charset="0"/>
                <a:cs typeface="Arial" panose="020B0604020202020204" pitchFamily="34" charset="0"/>
              </a:rPr>
              <a:t>Line up against the wall in order from </a:t>
            </a:r>
            <a:r>
              <a:rPr lang="en-GB" b="1" dirty="0">
                <a:solidFill>
                  <a:schemeClr val="accent1"/>
                </a:solidFill>
                <a:latin typeface="Arial" panose="020B0604020202020204" pitchFamily="34" charset="0"/>
                <a:cs typeface="Arial" panose="020B0604020202020204" pitchFamily="34" charset="0"/>
              </a:rPr>
              <a:t>certain</a:t>
            </a:r>
            <a:r>
              <a:rPr lang="en-GB" dirty="0">
                <a:latin typeface="Arial" panose="020B0604020202020204" pitchFamily="34" charset="0"/>
                <a:cs typeface="Arial" panose="020B0604020202020204" pitchFamily="34" charset="0"/>
              </a:rPr>
              <a:t> to </a:t>
            </a:r>
            <a:r>
              <a:rPr lang="en-GB" b="1" dirty="0">
                <a:solidFill>
                  <a:schemeClr val="accent1"/>
                </a:solidFill>
                <a:latin typeface="Arial" panose="020B0604020202020204" pitchFamily="34" charset="0"/>
                <a:cs typeface="Arial" panose="020B0604020202020204" pitchFamily="34" charset="0"/>
              </a:rPr>
              <a:t>impossible</a:t>
            </a:r>
            <a:r>
              <a:rPr lang="en-GB" dirty="0">
                <a:latin typeface="Arial" panose="020B0604020202020204" pitchFamily="34" charset="0"/>
                <a:cs typeface="Arial" panose="020B0604020202020204" pitchFamily="34" charset="0"/>
              </a:rPr>
              <a:t> according to where your scenario would be on a probability scale.</a:t>
            </a:r>
          </a:p>
        </p:txBody>
      </p:sp>
      <p:grpSp>
        <p:nvGrpSpPr>
          <p:cNvPr id="3" name="Group 2" descr="Worksheet available icon">
            <a:extLst>
              <a:ext uri="{FF2B5EF4-FFF2-40B4-BE49-F238E27FC236}">
                <a16:creationId xmlns:a16="http://schemas.microsoft.com/office/drawing/2014/main" id="{96063C28-90D8-5DFD-05B7-F86B42A27ACC}"/>
              </a:ext>
            </a:extLst>
          </p:cNvPr>
          <p:cNvGrpSpPr/>
          <p:nvPr/>
        </p:nvGrpSpPr>
        <p:grpSpPr>
          <a:xfrm>
            <a:off x="9495879" y="176352"/>
            <a:ext cx="2102384" cy="753403"/>
            <a:chOff x="9495879" y="211521"/>
            <a:chExt cx="2102384" cy="753403"/>
          </a:xfrm>
        </p:grpSpPr>
        <p:pic>
          <p:nvPicPr>
            <p:cNvPr id="6" name="Graphic 6" descr="Document">
              <a:extLst>
                <a:ext uri="{FF2B5EF4-FFF2-40B4-BE49-F238E27FC236}">
                  <a16:creationId xmlns:a16="http://schemas.microsoft.com/office/drawing/2014/main" id="{FD21E7A3-36FE-939C-293F-B126EDA0C2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7" name="TextBox 6">
              <a:extLst>
                <a:ext uri="{FF2B5EF4-FFF2-40B4-BE49-F238E27FC236}">
                  <a16:creationId xmlns:a16="http://schemas.microsoft.com/office/drawing/2014/main" id="{F817505D-9E5C-AD89-8063-49F79068059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9" name="Text Box 50">
            <a:extLst>
              <a:ext uri="{FF2B5EF4-FFF2-40B4-BE49-F238E27FC236}">
                <a16:creationId xmlns:a16="http://schemas.microsoft.com/office/drawing/2014/main" id="{8FCE10E0-8715-004B-0BC8-82B8CE6382C0}"/>
              </a:ext>
            </a:extLst>
          </p:cNvPr>
          <p:cNvSpPr txBox="1"/>
          <p:nvPr/>
        </p:nvSpPr>
        <p:spPr>
          <a:xfrm>
            <a:off x="712128" y="1462515"/>
            <a:ext cx="3171190" cy="89598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GB" sz="2400">
                <a:effectLst/>
                <a:latin typeface="Arial" panose="020B0604020202020204" pitchFamily="34" charset="0"/>
                <a:ea typeface="Calibri" panose="020F0502020204030204" pitchFamily="34" charset="0"/>
              </a:rPr>
              <a:t>What is the probability of…</a:t>
            </a:r>
            <a:endParaRPr lang="en-GB" sz="1200">
              <a:effectLst/>
              <a:latin typeface="Arial" panose="020B0604020202020204" pitchFamily="34" charset="0"/>
              <a:ea typeface="Calibri" panose="020F0502020204030204" pitchFamily="34" charset="0"/>
            </a:endParaRPr>
          </a:p>
        </p:txBody>
      </p:sp>
      <p:sp>
        <p:nvSpPr>
          <p:cNvPr id="11" name="Text Box 49">
            <a:extLst>
              <a:ext uri="{FF2B5EF4-FFF2-40B4-BE49-F238E27FC236}">
                <a16:creationId xmlns:a16="http://schemas.microsoft.com/office/drawing/2014/main" id="{A11A1E05-5C95-34FE-CA86-D23D9E80C835}"/>
              </a:ext>
            </a:extLst>
          </p:cNvPr>
          <p:cNvSpPr txBox="1"/>
          <p:nvPr/>
        </p:nvSpPr>
        <p:spPr>
          <a:xfrm>
            <a:off x="3409022" y="2086343"/>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dirty="0">
                <a:effectLst/>
                <a:latin typeface="Arial" panose="020B0604020202020204" pitchFamily="34" charset="0"/>
                <a:ea typeface="Calibri" panose="020F0502020204030204" pitchFamily="34" charset="0"/>
              </a:rPr>
              <a:t>it snowing today?</a:t>
            </a:r>
            <a:endParaRPr lang="en-GB" sz="1200" dirty="0">
              <a:effectLst/>
              <a:latin typeface="Arial" panose="020B0604020202020204" pitchFamily="34" charset="0"/>
              <a:ea typeface="Calibri" panose="020F0502020204030204" pitchFamily="34" charset="0"/>
            </a:endParaRPr>
          </a:p>
        </p:txBody>
      </p:sp>
      <p:sp>
        <p:nvSpPr>
          <p:cNvPr id="13" name="Text Box 47">
            <a:extLst>
              <a:ext uri="{FF2B5EF4-FFF2-40B4-BE49-F238E27FC236}">
                <a16:creationId xmlns:a16="http://schemas.microsoft.com/office/drawing/2014/main" id="{990C1936-5FF4-9750-88A7-CB1E8C8E284D}"/>
              </a:ext>
            </a:extLst>
          </p:cNvPr>
          <p:cNvSpPr txBox="1"/>
          <p:nvPr/>
        </p:nvSpPr>
        <p:spPr>
          <a:xfrm>
            <a:off x="7323150" y="1896990"/>
            <a:ext cx="3521710" cy="2362835"/>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600"/>
              </a:spcAft>
            </a:pPr>
            <a:r>
              <a:rPr lang="en-GB" sz="4800" b="1">
                <a:effectLst/>
                <a:latin typeface="Arial" panose="020B0604020202020204" pitchFamily="34" charset="0"/>
                <a:ea typeface="Calibri" panose="020F0502020204030204" pitchFamily="34" charset="0"/>
              </a:rPr>
              <a:t>you sleeping tonight?</a:t>
            </a:r>
            <a:endParaRPr lang="en-GB" sz="1200">
              <a:effectLst/>
              <a:latin typeface="Arial" panose="020B0604020202020204" pitchFamily="34" charset="0"/>
              <a:ea typeface="Calibri" panose="020F0502020204030204" pitchFamily="34" charset="0"/>
            </a:endParaRPr>
          </a:p>
        </p:txBody>
      </p:sp>
      <p:grpSp>
        <p:nvGrpSpPr>
          <p:cNvPr id="8" name="Group 7">
            <a:extLst>
              <a:ext uri="{FF2B5EF4-FFF2-40B4-BE49-F238E27FC236}">
                <a16:creationId xmlns:a16="http://schemas.microsoft.com/office/drawing/2014/main" id="{62715053-F7C7-0C6F-D405-FF06A3BF874F}"/>
              </a:ext>
            </a:extLst>
          </p:cNvPr>
          <p:cNvGrpSpPr/>
          <p:nvPr/>
        </p:nvGrpSpPr>
        <p:grpSpPr>
          <a:xfrm>
            <a:off x="-68952" y="-17453"/>
            <a:ext cx="2393052" cy="2261714"/>
            <a:chOff x="-62406" y="-17453"/>
            <a:chExt cx="2126390" cy="1923564"/>
          </a:xfrm>
        </p:grpSpPr>
        <p:sp>
          <p:nvSpPr>
            <p:cNvPr id="10" name="Isosceles Triangle 9">
              <a:extLst>
                <a:ext uri="{FF2B5EF4-FFF2-40B4-BE49-F238E27FC236}">
                  <a16:creationId xmlns:a16="http://schemas.microsoft.com/office/drawing/2014/main" id="{7A546DB9-55F6-0B5F-94F0-A5AE48A9C746}"/>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2" name="TextBox 11">
              <a:extLst>
                <a:ext uri="{FF2B5EF4-FFF2-40B4-BE49-F238E27FC236}">
                  <a16:creationId xmlns:a16="http://schemas.microsoft.com/office/drawing/2014/main" id="{A18F41C5-B146-19C8-75E5-AA0774AD323F}"/>
                </a:ext>
              </a:extLst>
            </p:cNvPr>
            <p:cNvSpPr txBox="1"/>
            <p:nvPr/>
          </p:nvSpPr>
          <p:spPr>
            <a:xfrm>
              <a:off x="-62406" y="-10225"/>
              <a:ext cx="1757612" cy="299010"/>
            </a:xfrm>
            <a:prstGeom prst="rect">
              <a:avLst/>
            </a:prstGeom>
            <a:noFill/>
            <a:ln>
              <a:noFill/>
            </a:ln>
            <a:effectLst/>
          </p:spPr>
          <p:txBody>
            <a:bodyPr wrap="square" rtlCol="0">
              <a:spAutoFit/>
            </a:bodyPr>
            <a:lstStyle/>
            <a:p>
              <a:pPr algn="ctr"/>
              <a:r>
                <a:rPr lang="en-GB" b="1" dirty="0">
                  <a:solidFill>
                    <a:schemeClr val="bg1"/>
                  </a:solidFill>
                  <a:latin typeface="Arial" panose="020B0604020202020204" pitchFamily="34" charset="0"/>
                  <a:cs typeface="Arial" panose="020B0604020202020204" pitchFamily="34" charset="0"/>
                </a:rPr>
                <a:t>INTRODUCTION</a:t>
              </a:r>
              <a:endParaRPr lang="en-GB" sz="2400" b="1" dirty="0">
                <a:solidFill>
                  <a:schemeClr val="bg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427261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56057DD-7D1E-B752-B57B-73DC172D9105}"/>
              </a:ext>
            </a:extLst>
          </p:cNvPr>
          <p:cNvSpPr txBox="1"/>
          <p:nvPr/>
        </p:nvSpPr>
        <p:spPr>
          <a:xfrm>
            <a:off x="1065644" y="1151808"/>
            <a:ext cx="10060711" cy="3493264"/>
          </a:xfrm>
          <a:prstGeom prst="rect">
            <a:avLst/>
          </a:prstGeom>
          <a:noFill/>
        </p:spPr>
        <p:txBody>
          <a:bodyPr wrap="square" rtlCol="0">
            <a:spAutoFit/>
          </a:bodyPr>
          <a:lstStyle/>
          <a:p>
            <a:r>
              <a:rPr lang="en-US" sz="1300" b="1" dirty="0">
                <a:latin typeface="Arial" panose="020B0604020202020204" pitchFamily="34" charset="0"/>
                <a:cs typeface="Arial" panose="020B0604020202020204" pitchFamily="34" charset="0"/>
              </a:rPr>
              <a:t>   </a:t>
            </a:r>
            <a:r>
              <a:rPr lang="en-US" sz="1300" dirty="0">
                <a:latin typeface="Arial" panose="020B0604020202020204" pitchFamily="34" charset="0"/>
                <a:cs typeface="Arial" panose="020B0604020202020204" pitchFamily="34" charset="0"/>
              </a:rPr>
              <a:t>Benji sells items in a shop and online.</a:t>
            </a:r>
          </a:p>
          <a:p>
            <a:endParaRPr lang="en-US" sz="1300" dirty="0">
              <a:latin typeface="Arial" panose="020B0604020202020204" pitchFamily="34" charset="0"/>
              <a:cs typeface="Arial" panose="020B0604020202020204" pitchFamily="34" charset="0"/>
            </a:endParaRPr>
          </a:p>
          <a:p>
            <a:pPr marL="230188" indent="-95250"/>
            <a:r>
              <a:rPr lang="en-US" sz="1300" dirty="0">
                <a:latin typeface="Arial" panose="020B0604020202020204" pitchFamily="34" charset="0"/>
                <a:cs typeface="Arial" panose="020B0604020202020204" pitchFamily="34" charset="0"/>
              </a:rPr>
              <a:t>In a survey he asked 100 people if they</a:t>
            </a:r>
          </a:p>
          <a:p>
            <a:pPr marL="973138" lvl="1" indent="-285750">
              <a:buFont typeface="Arial" panose="020B0604020202020204" pitchFamily="34" charset="0"/>
              <a:buChar char="•"/>
            </a:pPr>
            <a:endParaRPr lang="en-US" sz="1300" dirty="0">
              <a:latin typeface="Arial" panose="020B0604020202020204" pitchFamily="34" charset="0"/>
              <a:cs typeface="Arial" panose="020B0604020202020204" pitchFamily="34" charset="0"/>
            </a:endParaRPr>
          </a:p>
          <a:p>
            <a:pPr marL="579438" lvl="1" indent="-173038">
              <a:buFont typeface="Arial" panose="020B0604020202020204" pitchFamily="34" charset="0"/>
              <a:buChar char="•"/>
            </a:pPr>
            <a:r>
              <a:rPr lang="en-US" sz="1300" dirty="0">
                <a:latin typeface="Arial" panose="020B0604020202020204" pitchFamily="34" charset="0"/>
                <a:cs typeface="Arial" panose="020B0604020202020204" pitchFamily="34" charset="0"/>
              </a:rPr>
              <a:t>prefer to buy items in a shop or online</a:t>
            </a:r>
          </a:p>
          <a:p>
            <a:pPr marL="579438" lvl="1" indent="-173038">
              <a:buFont typeface="Arial" panose="020B0604020202020204" pitchFamily="34" charset="0"/>
              <a:buChar char="•"/>
            </a:pPr>
            <a:r>
              <a:rPr lang="en-US" sz="1300" dirty="0">
                <a:latin typeface="Arial" panose="020B0604020202020204" pitchFamily="34" charset="0"/>
                <a:cs typeface="Arial" panose="020B0604020202020204" pitchFamily="34" charset="0"/>
              </a:rPr>
              <a:t>are aged under 25 years, 25 to 40 years or over 40 years.</a:t>
            </a:r>
          </a:p>
          <a:p>
            <a:pPr marL="687388" lvl="1"/>
            <a:endParaRPr lang="en-US" sz="1300" dirty="0">
              <a:latin typeface="Arial" panose="020B0604020202020204" pitchFamily="34" charset="0"/>
              <a:cs typeface="Arial" panose="020B0604020202020204" pitchFamily="34" charset="0"/>
            </a:endParaRPr>
          </a:p>
          <a:p>
            <a:pPr marL="285750" lvl="1" indent="-150813">
              <a:tabLst>
                <a:tab pos="396875" algn="l"/>
              </a:tabLst>
            </a:pPr>
            <a:r>
              <a:rPr lang="en-US" sz="1300" dirty="0">
                <a:latin typeface="Arial" panose="020B0604020202020204" pitchFamily="34" charset="0"/>
                <a:cs typeface="Arial" panose="020B0604020202020204" pitchFamily="34" charset="0"/>
              </a:rPr>
              <a:t>56 of the 100 people prefer to buy online.</a:t>
            </a:r>
          </a:p>
          <a:p>
            <a:pPr marL="285750" lvl="1" indent="-150813">
              <a:tabLst>
                <a:tab pos="396875" algn="l"/>
              </a:tabLst>
            </a:pPr>
            <a:r>
              <a:rPr lang="en-US" sz="1300" dirty="0">
                <a:latin typeface="Arial" panose="020B0604020202020204" pitchFamily="34" charset="0"/>
                <a:cs typeface="Arial" panose="020B0604020202020204" pitchFamily="34" charset="0"/>
              </a:rPr>
              <a:t>27 of the people aged under 25 years prefer to buy online.</a:t>
            </a:r>
          </a:p>
          <a:p>
            <a:pPr marL="285750" lvl="1" indent="-150813">
              <a:tabLst>
                <a:tab pos="396875" algn="l"/>
              </a:tabLst>
            </a:pPr>
            <a:r>
              <a:rPr lang="en-US" sz="1300" dirty="0">
                <a:latin typeface="Arial" panose="020B0604020202020204" pitchFamily="34" charset="0"/>
                <a:cs typeface="Arial" panose="020B0604020202020204" pitchFamily="34" charset="0"/>
              </a:rPr>
              <a:t>12 of the 33 people aged 25 to 40 years prefer to buy in a shop.</a:t>
            </a:r>
          </a:p>
          <a:p>
            <a:pPr marL="285750" lvl="1" indent="-150813">
              <a:tabLst>
                <a:tab pos="396875" algn="l"/>
              </a:tabLst>
            </a:pPr>
            <a:endParaRPr lang="en-US" sz="1300" dirty="0">
              <a:latin typeface="Arial" panose="020B0604020202020204" pitchFamily="34" charset="0"/>
              <a:cs typeface="Arial" panose="020B0604020202020204" pitchFamily="34" charset="0"/>
            </a:endParaRPr>
          </a:p>
          <a:p>
            <a:pPr marL="285750" lvl="1" indent="-150813">
              <a:tabLst>
                <a:tab pos="396875" algn="l"/>
              </a:tabLst>
            </a:pPr>
            <a:r>
              <a:rPr lang="en-US" sz="1300" dirty="0">
                <a:latin typeface="Arial" panose="020B0604020202020204" pitchFamily="34" charset="0"/>
                <a:cs typeface="Arial" panose="020B0604020202020204" pitchFamily="34" charset="0"/>
              </a:rPr>
              <a:t>Of the people aged over 40 years, 8 prefer to buy online and 17 prefer to buy in a shop.</a:t>
            </a:r>
          </a:p>
          <a:p>
            <a:pPr marL="285750" lvl="1" indent="-150813">
              <a:tabLst>
                <a:tab pos="396875" algn="l"/>
              </a:tabLst>
            </a:pPr>
            <a:endParaRPr lang="en-US" sz="1300" dirty="0">
              <a:latin typeface="Arial" panose="020B0604020202020204" pitchFamily="34" charset="0"/>
              <a:cs typeface="Arial" panose="020B0604020202020204" pitchFamily="34" charset="0"/>
            </a:endParaRPr>
          </a:p>
          <a:p>
            <a:pPr marL="285750" lvl="1" indent="-150813">
              <a:tabLst>
                <a:tab pos="396875" algn="l"/>
              </a:tabLst>
            </a:pPr>
            <a:r>
              <a:rPr lang="en-US" sz="1300" dirty="0">
                <a:latin typeface="Arial" panose="020B0604020202020204" pitchFamily="34" charset="0"/>
                <a:cs typeface="Arial" panose="020B0604020202020204" pitchFamily="34" charset="0"/>
              </a:rPr>
              <a:t>One person who prefers to buy in a shop is chosen at random to win a prize.</a:t>
            </a:r>
          </a:p>
          <a:p>
            <a:pPr marL="285750" lvl="1" indent="-150813">
              <a:tabLst>
                <a:tab pos="396875" algn="l"/>
              </a:tabLst>
            </a:pPr>
            <a:endParaRPr lang="en-US" sz="1300" dirty="0">
              <a:latin typeface="Arial" panose="020B0604020202020204" pitchFamily="34" charset="0"/>
              <a:cs typeface="Arial" panose="020B0604020202020204" pitchFamily="34" charset="0"/>
            </a:endParaRPr>
          </a:p>
          <a:p>
            <a:pPr marL="285750" indent="-150813">
              <a:tabLst>
                <a:tab pos="396875" algn="l"/>
              </a:tabLst>
            </a:pPr>
            <a:r>
              <a:rPr lang="en-US" sz="1300" dirty="0">
                <a:latin typeface="Arial" panose="020B0604020202020204" pitchFamily="34" charset="0"/>
                <a:cs typeface="Arial" panose="020B0604020202020204" pitchFamily="34" charset="0"/>
              </a:rPr>
              <a:t>What is the probability that this person is aged under 25 years?</a:t>
            </a:r>
          </a:p>
          <a:p>
            <a:pPr marL="285750" indent="-150813">
              <a:tabLst>
                <a:tab pos="396875" algn="l"/>
              </a:tabLst>
            </a:pPr>
            <a:r>
              <a:rPr lang="en-US" sz="1300" dirty="0">
                <a:latin typeface="Arial" panose="020B0604020202020204" pitchFamily="34" charset="0"/>
                <a:cs typeface="Arial" panose="020B0604020202020204" pitchFamily="34" charset="0"/>
              </a:rPr>
              <a:t>You </a:t>
            </a:r>
            <a:r>
              <a:rPr lang="en-US" sz="1300" b="1" dirty="0">
                <a:latin typeface="Arial" panose="020B0604020202020204" pitchFamily="34" charset="0"/>
                <a:cs typeface="Arial" panose="020B0604020202020204" pitchFamily="34" charset="0"/>
              </a:rPr>
              <a:t>must</a:t>
            </a:r>
            <a:r>
              <a:rPr lang="en-US" sz="1300" dirty="0">
                <a:latin typeface="Arial" panose="020B0604020202020204" pitchFamily="34" charset="0"/>
                <a:cs typeface="Arial" panose="020B0604020202020204" pitchFamily="34" charset="0"/>
              </a:rPr>
              <a:t> show your working.</a:t>
            </a: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20</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37831" y="72179"/>
            <a:ext cx="7948613"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Practice question (2) </a:t>
            </a:r>
            <a:r>
              <a:rPr lang="en-GB" sz="3600" b="1" dirty="0">
                <a:solidFill>
                  <a:schemeClr val="accent1"/>
                </a:solidFill>
                <a:latin typeface="Arial" panose="020B0604020202020204" pitchFamily="34" charset="0"/>
                <a:cs typeface="Arial" panose="020B0604020202020204" pitchFamily="34" charset="0"/>
              </a:rPr>
              <a:t>– Answer</a:t>
            </a:r>
            <a:endPar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graphicFrame>
        <p:nvGraphicFramePr>
          <p:cNvPr id="5" name="Table 6">
            <a:extLst>
              <a:ext uri="{FF2B5EF4-FFF2-40B4-BE49-F238E27FC236}">
                <a16:creationId xmlns:a16="http://schemas.microsoft.com/office/drawing/2014/main" id="{360F3764-AD4A-A9EB-88A0-F059632253CF}"/>
              </a:ext>
            </a:extLst>
          </p:cNvPr>
          <p:cNvGraphicFramePr>
            <a:graphicFrameLocks noGrp="1"/>
          </p:cNvGraphicFramePr>
          <p:nvPr>
            <p:extLst>
              <p:ext uri="{D42A27DB-BD31-4B8C-83A1-F6EECF244321}">
                <p14:modId xmlns:p14="http://schemas.microsoft.com/office/powerpoint/2010/main" val="3859213030"/>
              </p:ext>
            </p:extLst>
          </p:nvPr>
        </p:nvGraphicFramePr>
        <p:xfrm>
          <a:off x="1295897" y="4708702"/>
          <a:ext cx="6646320" cy="1483360"/>
        </p:xfrm>
        <a:graphic>
          <a:graphicData uri="http://schemas.openxmlformats.org/drawingml/2006/table">
            <a:tbl>
              <a:tblPr firstRow="1" bandRow="1">
                <a:tableStyleId>{5C22544A-7EE6-4342-B048-85BDC9FD1C3A}</a:tableStyleId>
              </a:tblPr>
              <a:tblGrid>
                <a:gridCol w="1329264">
                  <a:extLst>
                    <a:ext uri="{9D8B030D-6E8A-4147-A177-3AD203B41FA5}">
                      <a16:colId xmlns:a16="http://schemas.microsoft.com/office/drawing/2014/main" val="866010790"/>
                    </a:ext>
                  </a:extLst>
                </a:gridCol>
                <a:gridCol w="1329264">
                  <a:extLst>
                    <a:ext uri="{9D8B030D-6E8A-4147-A177-3AD203B41FA5}">
                      <a16:colId xmlns:a16="http://schemas.microsoft.com/office/drawing/2014/main" val="332793627"/>
                    </a:ext>
                  </a:extLst>
                </a:gridCol>
                <a:gridCol w="1329264">
                  <a:extLst>
                    <a:ext uri="{9D8B030D-6E8A-4147-A177-3AD203B41FA5}">
                      <a16:colId xmlns:a16="http://schemas.microsoft.com/office/drawing/2014/main" val="361646408"/>
                    </a:ext>
                  </a:extLst>
                </a:gridCol>
                <a:gridCol w="1329264">
                  <a:extLst>
                    <a:ext uri="{9D8B030D-6E8A-4147-A177-3AD203B41FA5}">
                      <a16:colId xmlns:a16="http://schemas.microsoft.com/office/drawing/2014/main" val="2575153768"/>
                    </a:ext>
                  </a:extLst>
                </a:gridCol>
                <a:gridCol w="1329264">
                  <a:extLst>
                    <a:ext uri="{9D8B030D-6E8A-4147-A177-3AD203B41FA5}">
                      <a16:colId xmlns:a16="http://schemas.microsoft.com/office/drawing/2014/main" val="2321452178"/>
                    </a:ext>
                  </a:extLst>
                </a:gridCol>
              </a:tblGrid>
              <a:tr h="370840">
                <a:tc>
                  <a:txBody>
                    <a:bodyPr/>
                    <a:lstStyle/>
                    <a:p>
                      <a:endParaRPr lang="en-GB">
                        <a:latin typeface="Arial" panose="020B0604020202020204" pitchFamily="34" charset="0"/>
                        <a:cs typeface="Arial" panose="020B0604020202020204" pitchFamily="34" charset="0"/>
                      </a:endParaRPr>
                    </a:p>
                  </a:txBody>
                  <a:tcPr/>
                </a:tc>
                <a:tc>
                  <a:txBody>
                    <a:bodyPr/>
                    <a:lstStyle/>
                    <a:p>
                      <a:r>
                        <a:rPr lang="en-GB" dirty="0">
                          <a:latin typeface="Arial" panose="020B0604020202020204" pitchFamily="34" charset="0"/>
                          <a:cs typeface="Arial" panose="020B0604020202020204" pitchFamily="34" charset="0"/>
                        </a:rPr>
                        <a:t>Under 25</a:t>
                      </a:r>
                    </a:p>
                  </a:txBody>
                  <a:tcPr/>
                </a:tc>
                <a:tc>
                  <a:txBody>
                    <a:bodyPr/>
                    <a:lstStyle/>
                    <a:p>
                      <a:r>
                        <a:rPr lang="en-GB" dirty="0">
                          <a:latin typeface="Arial" panose="020B0604020202020204" pitchFamily="34" charset="0"/>
                          <a:cs typeface="Arial" panose="020B0604020202020204" pitchFamily="34" charset="0"/>
                        </a:rPr>
                        <a:t>25</a:t>
                      </a:r>
                      <a:r>
                        <a:rPr lang="en-GB" sz="1800" b="1" kern="1200" dirty="0">
                          <a:solidFill>
                            <a:schemeClr val="lt1"/>
                          </a:solidFill>
                          <a:latin typeface="Arial" panose="020B0604020202020204" pitchFamily="34" charset="0"/>
                          <a:ea typeface="+mn-ea"/>
                          <a:cs typeface="Arial" panose="020B0604020202020204" pitchFamily="34" charset="0"/>
                        </a:rPr>
                        <a:t>–4</a:t>
                      </a:r>
                      <a:r>
                        <a:rPr lang="en-GB" dirty="0">
                          <a:latin typeface="Arial" panose="020B0604020202020204" pitchFamily="34" charset="0"/>
                          <a:cs typeface="Arial" panose="020B0604020202020204" pitchFamily="34" charset="0"/>
                        </a:rPr>
                        <a:t>0</a:t>
                      </a:r>
                    </a:p>
                  </a:txBody>
                  <a:tcPr/>
                </a:tc>
                <a:tc>
                  <a:txBody>
                    <a:bodyPr/>
                    <a:lstStyle/>
                    <a:p>
                      <a:r>
                        <a:rPr lang="en-GB" dirty="0">
                          <a:latin typeface="Arial" panose="020B0604020202020204" pitchFamily="34" charset="0"/>
                          <a:cs typeface="Arial" panose="020B0604020202020204" pitchFamily="34" charset="0"/>
                        </a:rPr>
                        <a:t>Over 40</a:t>
                      </a:r>
                    </a:p>
                  </a:txBody>
                  <a:tcPr/>
                </a:tc>
                <a:tc>
                  <a:txBody>
                    <a:bodyPr/>
                    <a:lstStyle/>
                    <a:p>
                      <a:r>
                        <a:rPr lang="en-GB" dirty="0">
                          <a:latin typeface="Arial" panose="020B0604020202020204" pitchFamily="34" charset="0"/>
                          <a:cs typeface="Arial" panose="020B0604020202020204" pitchFamily="34" charset="0"/>
                        </a:rPr>
                        <a:t>Total</a:t>
                      </a:r>
                    </a:p>
                  </a:txBody>
                  <a:tcPr/>
                </a:tc>
                <a:extLst>
                  <a:ext uri="{0D108BD9-81ED-4DB2-BD59-A6C34878D82A}">
                    <a16:rowId xmlns:a16="http://schemas.microsoft.com/office/drawing/2014/main" val="29126217"/>
                  </a:ext>
                </a:extLst>
              </a:tr>
              <a:tr h="370840">
                <a:tc>
                  <a:txBody>
                    <a:bodyPr/>
                    <a:lstStyle/>
                    <a:p>
                      <a:r>
                        <a:rPr lang="en-GB" dirty="0">
                          <a:latin typeface="Arial" panose="020B0604020202020204" pitchFamily="34" charset="0"/>
                          <a:cs typeface="Arial" panose="020B0604020202020204" pitchFamily="34" charset="0"/>
                        </a:rPr>
                        <a:t>Shop</a:t>
                      </a:r>
                    </a:p>
                  </a:txBody>
                  <a:tcPr/>
                </a:tc>
                <a:tc>
                  <a:txBody>
                    <a:bodyPr/>
                    <a:lstStyle/>
                    <a:p>
                      <a:r>
                        <a:rPr lang="en-GB" b="1" dirty="0">
                          <a:latin typeface="Arial" panose="020B0604020202020204" pitchFamily="34" charset="0"/>
                          <a:cs typeface="Arial" panose="020B0604020202020204" pitchFamily="34" charset="0"/>
                        </a:rPr>
                        <a:t>15</a:t>
                      </a:r>
                    </a:p>
                  </a:txBody>
                  <a:tcPr/>
                </a:tc>
                <a:tc>
                  <a:txBody>
                    <a:bodyPr/>
                    <a:lstStyle/>
                    <a:p>
                      <a:r>
                        <a:rPr lang="en-GB" dirty="0">
                          <a:solidFill>
                            <a:schemeClr val="tx1"/>
                          </a:solidFill>
                          <a:latin typeface="Arial" panose="020B0604020202020204" pitchFamily="34" charset="0"/>
                          <a:cs typeface="Arial" panose="020B0604020202020204" pitchFamily="34" charset="0"/>
                        </a:rPr>
                        <a:t>12</a:t>
                      </a:r>
                    </a:p>
                  </a:txBody>
                  <a:tcPr/>
                </a:tc>
                <a:tc>
                  <a:txBody>
                    <a:bodyPr/>
                    <a:lstStyle/>
                    <a:p>
                      <a:r>
                        <a:rPr lang="en-GB" dirty="0">
                          <a:solidFill>
                            <a:schemeClr val="tx1"/>
                          </a:solidFill>
                          <a:latin typeface="Arial" panose="020B0604020202020204" pitchFamily="34" charset="0"/>
                          <a:cs typeface="Arial" panose="020B0604020202020204" pitchFamily="34" charset="0"/>
                        </a:rPr>
                        <a:t>17</a:t>
                      </a:r>
                    </a:p>
                  </a:txBody>
                  <a:tcPr/>
                </a:tc>
                <a:tc>
                  <a:txBody>
                    <a:bodyPr/>
                    <a:lstStyle/>
                    <a:p>
                      <a:r>
                        <a:rPr lang="en-GB" b="1" dirty="0">
                          <a:solidFill>
                            <a:schemeClr val="tx1"/>
                          </a:solidFill>
                          <a:latin typeface="Arial" panose="020B0604020202020204" pitchFamily="34" charset="0"/>
                          <a:cs typeface="Arial" panose="020B0604020202020204" pitchFamily="34" charset="0"/>
                        </a:rPr>
                        <a:t>44</a:t>
                      </a:r>
                    </a:p>
                  </a:txBody>
                  <a:tcPr/>
                </a:tc>
                <a:extLst>
                  <a:ext uri="{0D108BD9-81ED-4DB2-BD59-A6C34878D82A}">
                    <a16:rowId xmlns:a16="http://schemas.microsoft.com/office/drawing/2014/main" val="3502418650"/>
                  </a:ext>
                </a:extLst>
              </a:tr>
              <a:tr h="370840">
                <a:tc>
                  <a:txBody>
                    <a:bodyPr/>
                    <a:lstStyle/>
                    <a:p>
                      <a:r>
                        <a:rPr lang="en-GB" dirty="0">
                          <a:latin typeface="Arial" panose="020B0604020202020204" pitchFamily="34" charset="0"/>
                          <a:cs typeface="Arial" panose="020B0604020202020204" pitchFamily="34" charset="0"/>
                        </a:rPr>
                        <a:t>Online</a:t>
                      </a:r>
                    </a:p>
                  </a:txBody>
                  <a:tcPr/>
                </a:tc>
                <a:tc>
                  <a:txBody>
                    <a:bodyPr/>
                    <a:lstStyle/>
                    <a:p>
                      <a:r>
                        <a:rPr lang="en-GB" dirty="0">
                          <a:solidFill>
                            <a:schemeClr val="tx1"/>
                          </a:solidFill>
                          <a:latin typeface="Arial" panose="020B0604020202020204" pitchFamily="34" charset="0"/>
                          <a:cs typeface="Arial" panose="020B0604020202020204" pitchFamily="34" charset="0"/>
                        </a:rPr>
                        <a:t>27</a:t>
                      </a:r>
                    </a:p>
                  </a:txBody>
                  <a:tcPr/>
                </a:tc>
                <a:tc>
                  <a:txBody>
                    <a:bodyPr/>
                    <a:lstStyle/>
                    <a:p>
                      <a:r>
                        <a:rPr lang="en-GB" b="1" dirty="0">
                          <a:solidFill>
                            <a:schemeClr val="tx1"/>
                          </a:solidFill>
                          <a:latin typeface="Arial" panose="020B0604020202020204" pitchFamily="34" charset="0"/>
                          <a:cs typeface="Arial" panose="020B0604020202020204" pitchFamily="34" charset="0"/>
                        </a:rPr>
                        <a:t>21</a:t>
                      </a:r>
                    </a:p>
                  </a:txBody>
                  <a:tcPr/>
                </a:tc>
                <a:tc>
                  <a:txBody>
                    <a:bodyPr/>
                    <a:lstStyle/>
                    <a:p>
                      <a:r>
                        <a:rPr lang="en-GB" dirty="0">
                          <a:solidFill>
                            <a:schemeClr val="tx1"/>
                          </a:solidFill>
                          <a:latin typeface="Arial" panose="020B0604020202020204" pitchFamily="34" charset="0"/>
                          <a:cs typeface="Arial" panose="020B0604020202020204" pitchFamily="34" charset="0"/>
                        </a:rPr>
                        <a:t>8</a:t>
                      </a:r>
                    </a:p>
                  </a:txBody>
                  <a:tcPr/>
                </a:tc>
                <a:tc>
                  <a:txBody>
                    <a:bodyPr/>
                    <a:lstStyle/>
                    <a:p>
                      <a:r>
                        <a:rPr lang="en-GB" dirty="0">
                          <a:solidFill>
                            <a:schemeClr val="tx1"/>
                          </a:solidFill>
                          <a:latin typeface="Arial" panose="020B0604020202020204" pitchFamily="34" charset="0"/>
                          <a:cs typeface="Arial" panose="020B0604020202020204" pitchFamily="34" charset="0"/>
                        </a:rPr>
                        <a:t>56</a:t>
                      </a:r>
                    </a:p>
                  </a:txBody>
                  <a:tcPr/>
                </a:tc>
                <a:extLst>
                  <a:ext uri="{0D108BD9-81ED-4DB2-BD59-A6C34878D82A}">
                    <a16:rowId xmlns:a16="http://schemas.microsoft.com/office/drawing/2014/main" val="1544728489"/>
                  </a:ext>
                </a:extLst>
              </a:tr>
              <a:tr h="370840">
                <a:tc>
                  <a:txBody>
                    <a:bodyPr/>
                    <a:lstStyle/>
                    <a:p>
                      <a:r>
                        <a:rPr lang="en-GB" dirty="0">
                          <a:latin typeface="Arial" panose="020B0604020202020204" pitchFamily="34" charset="0"/>
                          <a:cs typeface="Arial" panose="020B0604020202020204" pitchFamily="34" charset="0"/>
                        </a:rPr>
                        <a:t>Total</a:t>
                      </a:r>
                    </a:p>
                  </a:txBody>
                  <a:tcPr/>
                </a:tc>
                <a:tc>
                  <a:txBody>
                    <a:bodyPr/>
                    <a:lstStyle/>
                    <a:p>
                      <a:r>
                        <a:rPr lang="en-GB" b="1" dirty="0">
                          <a:latin typeface="Arial" panose="020B0604020202020204" pitchFamily="34" charset="0"/>
                          <a:cs typeface="Arial" panose="020B0604020202020204" pitchFamily="34" charset="0"/>
                        </a:rPr>
                        <a:t>42</a:t>
                      </a:r>
                    </a:p>
                  </a:txBody>
                  <a:tcPr/>
                </a:tc>
                <a:tc>
                  <a:txBody>
                    <a:bodyPr/>
                    <a:lstStyle/>
                    <a:p>
                      <a:r>
                        <a:rPr lang="en-GB" dirty="0">
                          <a:solidFill>
                            <a:schemeClr val="tx1"/>
                          </a:solidFill>
                          <a:latin typeface="Arial" panose="020B0604020202020204" pitchFamily="34" charset="0"/>
                          <a:cs typeface="Arial" panose="020B0604020202020204" pitchFamily="34" charset="0"/>
                        </a:rPr>
                        <a:t>33</a:t>
                      </a:r>
                    </a:p>
                  </a:txBody>
                  <a:tcPr/>
                </a:tc>
                <a:tc>
                  <a:txBody>
                    <a:bodyPr/>
                    <a:lstStyle/>
                    <a:p>
                      <a:r>
                        <a:rPr lang="en-GB" b="1" dirty="0">
                          <a:solidFill>
                            <a:schemeClr val="tx1"/>
                          </a:solidFill>
                          <a:latin typeface="Arial" panose="020B0604020202020204" pitchFamily="34" charset="0"/>
                          <a:cs typeface="Arial" panose="020B0604020202020204" pitchFamily="34" charset="0"/>
                        </a:rPr>
                        <a:t>25</a:t>
                      </a:r>
                    </a:p>
                  </a:txBody>
                  <a:tcPr/>
                </a:tc>
                <a:tc>
                  <a:txBody>
                    <a:bodyPr/>
                    <a:lstStyle/>
                    <a:p>
                      <a:r>
                        <a:rPr lang="en-GB" dirty="0">
                          <a:solidFill>
                            <a:schemeClr val="tx1"/>
                          </a:solidFill>
                          <a:latin typeface="Arial" panose="020B0604020202020204" pitchFamily="34" charset="0"/>
                          <a:cs typeface="Arial" panose="020B0604020202020204" pitchFamily="34" charset="0"/>
                        </a:rPr>
                        <a:t>100</a:t>
                      </a:r>
                    </a:p>
                  </a:txBody>
                  <a:tcPr/>
                </a:tc>
                <a:extLst>
                  <a:ext uri="{0D108BD9-81ED-4DB2-BD59-A6C34878D82A}">
                    <a16:rowId xmlns:a16="http://schemas.microsoft.com/office/drawing/2014/main" val="800256598"/>
                  </a:ext>
                </a:extLst>
              </a:tr>
            </a:tbl>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CB2F16E-2711-4D54-016A-71B73EAD0040}"/>
                  </a:ext>
                </a:extLst>
              </p:cNvPr>
              <p:cNvSpPr txBox="1"/>
              <p:nvPr/>
            </p:nvSpPr>
            <p:spPr>
              <a:xfrm>
                <a:off x="9786444" y="3090884"/>
                <a:ext cx="2116832" cy="1170641"/>
              </a:xfrm>
              <a:prstGeom prst="rect">
                <a:avLst/>
              </a:prstGeom>
              <a:noFill/>
              <a:ln>
                <a:solidFill>
                  <a:schemeClr val="accent3"/>
                </a:solidFill>
              </a:ln>
            </p:spPr>
            <p:txBody>
              <a:bodyPr wrap="square" rtlCol="0">
                <a:spAutoFit/>
              </a:bodyPr>
              <a:lstStyle/>
              <a:p>
                <a:r>
                  <a:rPr lang="en-GB" sz="2800" dirty="0">
                    <a:latin typeface="Arial" panose="020B0604020202020204" pitchFamily="34" charset="0"/>
                    <a:cs typeface="Arial" panose="020B0604020202020204" pitchFamily="34" charset="0"/>
                  </a:rPr>
                  <a:t>Probability = </a:t>
                </a:r>
                <a14:m>
                  <m:oMath xmlns:m="http://schemas.openxmlformats.org/officeDocument/2006/math">
                    <m:f>
                      <m:fPr>
                        <m:ctrlPr>
                          <a:rPr lang="en-GB" sz="2800" i="1" smtClean="0">
                            <a:latin typeface="Cambria Math" panose="02040503050406030204" pitchFamily="18" charset="0"/>
                            <a:cs typeface="Arial" panose="020B0604020202020204" pitchFamily="34" charset="0"/>
                          </a:rPr>
                        </m:ctrlPr>
                      </m:fPr>
                      <m:num>
                        <m:r>
                          <a:rPr lang="en-GB" sz="2800" b="0" i="1" smtClean="0">
                            <a:latin typeface="Cambria Math" panose="02040503050406030204" pitchFamily="18" charset="0"/>
                            <a:cs typeface="Arial" panose="020B0604020202020204" pitchFamily="34" charset="0"/>
                          </a:rPr>
                          <m:t>15</m:t>
                        </m:r>
                      </m:num>
                      <m:den>
                        <m:r>
                          <a:rPr lang="en-GB" sz="2800" b="0" i="1" smtClean="0">
                            <a:latin typeface="Cambria Math" panose="02040503050406030204" pitchFamily="18" charset="0"/>
                            <a:cs typeface="Arial" panose="020B0604020202020204" pitchFamily="34" charset="0"/>
                          </a:rPr>
                          <m:t>44</m:t>
                        </m:r>
                      </m:den>
                    </m:f>
                  </m:oMath>
                </a14:m>
                <a:endParaRPr lang="en-GB" sz="2800" dirty="0">
                  <a:latin typeface="Arial" panose="020B0604020202020204" pitchFamily="34" charset="0"/>
                  <a:cs typeface="Arial" panose="020B0604020202020204" pitchFamily="34" charset="0"/>
                </a:endParaRPr>
              </a:p>
            </p:txBody>
          </p:sp>
        </mc:Choice>
        <mc:Fallback xmlns="">
          <p:sp>
            <p:nvSpPr>
              <p:cNvPr id="9" name="TextBox 8">
                <a:extLst>
                  <a:ext uri="{FF2B5EF4-FFF2-40B4-BE49-F238E27FC236}">
                    <a16:creationId xmlns:a16="http://schemas.microsoft.com/office/drawing/2014/main" id="{FCB2F16E-2711-4D54-016A-71B73EAD0040}"/>
                  </a:ext>
                </a:extLst>
              </p:cNvPr>
              <p:cNvSpPr txBox="1">
                <a:spLocks noRot="1" noChangeAspect="1" noMove="1" noResize="1" noEditPoints="1" noAdjustHandles="1" noChangeArrowheads="1" noChangeShapeType="1" noTextEdit="1"/>
              </p:cNvSpPr>
              <p:nvPr/>
            </p:nvSpPr>
            <p:spPr>
              <a:xfrm>
                <a:off x="9786444" y="3090884"/>
                <a:ext cx="2116832" cy="1170641"/>
              </a:xfrm>
              <a:prstGeom prst="rect">
                <a:avLst/>
              </a:prstGeom>
              <a:blipFill>
                <a:blip r:embed="rId4"/>
                <a:stretch>
                  <a:fillRect l="-5325" t="-4255" b="-3191"/>
                </a:stretch>
              </a:blipFill>
              <a:ln>
                <a:solidFill>
                  <a:schemeClr val="accent3"/>
                </a:solidFill>
              </a:ln>
            </p:spPr>
            <p:txBody>
              <a:bodyPr/>
              <a:lstStyle/>
              <a:p>
                <a:r>
                  <a:rPr lang="en-US">
                    <a:noFill/>
                  </a:rPr>
                  <a:t> </a:t>
                </a:r>
              </a:p>
            </p:txBody>
          </p:sp>
        </mc:Fallback>
      </mc:AlternateContent>
      <p:sp>
        <p:nvSpPr>
          <p:cNvPr id="3" name="Rectangle 2">
            <a:extLst>
              <a:ext uri="{FF2B5EF4-FFF2-40B4-BE49-F238E27FC236}">
                <a16:creationId xmlns:a16="http://schemas.microsoft.com/office/drawing/2014/main" id="{5EB8CE9A-6F31-CEA5-B442-9A5261319C67}"/>
              </a:ext>
            </a:extLst>
          </p:cNvPr>
          <p:cNvSpPr/>
          <p:nvPr/>
        </p:nvSpPr>
        <p:spPr>
          <a:xfrm>
            <a:off x="9692977" y="3105741"/>
            <a:ext cx="2296195" cy="1140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8929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419497" y="433421"/>
            <a:ext cx="9144000" cy="1590141"/>
          </a:xfrm>
          <a:solidFill>
            <a:schemeClr val="accent1"/>
          </a:solidFill>
          <a:ln>
            <a:solidFill>
              <a:schemeClr val="accent1"/>
            </a:solidFill>
          </a:ln>
        </p:spPr>
        <p:txBody>
          <a:bodyPr>
            <a:normAutofit fontScale="90000"/>
          </a:bodyPr>
          <a:lstStyle/>
          <a:p>
            <a:pPr algn="l"/>
            <a:r>
              <a:rPr lang="en-US" sz="4000" b="1" dirty="0">
                <a:solidFill>
                  <a:schemeClr val="bg1"/>
                </a:solidFill>
                <a:latin typeface="Arial" panose="020B0604020202020204" pitchFamily="34" charset="0"/>
                <a:cs typeface="Arial" panose="020B0604020202020204" pitchFamily="34" charset="0"/>
              </a:rPr>
              <a:t>Lesson review: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Probability</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Level 2</a:t>
            </a:r>
            <a:endParaRPr lang="en-GB" sz="4000" dirty="0"/>
          </a:p>
        </p:txBody>
      </p:sp>
      <p:sp>
        <p:nvSpPr>
          <p:cNvPr id="4" name="Slide Number Placeholder 3">
            <a:extLst>
              <a:ext uri="{FF2B5EF4-FFF2-40B4-BE49-F238E27FC236}">
                <a16:creationId xmlns:a16="http://schemas.microsoft.com/office/drawing/2014/main" id="{8D6827A3-B91F-4385-896A-93F2EEC9C0C2}"/>
              </a:ext>
            </a:extLst>
          </p:cNvPr>
          <p:cNvSpPr>
            <a:spLocks noGrp="1"/>
          </p:cNvSpPr>
          <p:nvPr>
            <p:ph type="sldNum" sz="quarter" idx="12"/>
          </p:nvPr>
        </p:nvSpPr>
        <p:spPr/>
        <p:txBody>
          <a:bodyPr/>
          <a:lstStyle/>
          <a:p>
            <a:fld id="{A75AAEF5-C690-5D4B-B5C7-510283CCFE4D}" type="slidenum">
              <a:rPr lang="en-US" smtClean="0"/>
              <a:t>21</a:t>
            </a:fld>
            <a:endParaRPr lang="en-US" dirty="0"/>
          </a:p>
        </p:txBody>
      </p:sp>
      <p:sp>
        <p:nvSpPr>
          <p:cNvPr id="8" name="Subtitle 2">
            <a:extLst>
              <a:ext uri="{FF2B5EF4-FFF2-40B4-BE49-F238E27FC236}">
                <a16:creationId xmlns:a16="http://schemas.microsoft.com/office/drawing/2014/main" id="{6D17EB91-628E-46AE-9928-24046C5C62CF}"/>
              </a:ext>
            </a:extLst>
          </p:cNvPr>
          <p:cNvSpPr txBox="1">
            <a:spLocks/>
          </p:cNvSpPr>
          <p:nvPr/>
        </p:nvSpPr>
        <p:spPr>
          <a:xfrm>
            <a:off x="1427544" y="2229633"/>
            <a:ext cx="9144000" cy="3540972"/>
          </a:xfrm>
          <a:prstGeom prst="rect">
            <a:avLst/>
          </a:prstGeom>
          <a:ln w="38100">
            <a:solidFill>
              <a:schemeClr val="accent1"/>
            </a:solidFill>
          </a:ln>
        </p:spPr>
        <p:txBody>
          <a:bodyPr vert="horz" lIns="91440" tIns="45720" rIns="91440" bIns="45720" rtlCol="0" anchor="ctr">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ts val="3200"/>
              </a:lnSpc>
              <a:spcAft>
                <a:spcPts val="600"/>
              </a:spcAft>
            </a:pPr>
            <a:r>
              <a:rPr lang="en-GB" sz="12800" b="1" dirty="0">
                <a:solidFill>
                  <a:schemeClr val="accent1"/>
                </a:solidFill>
                <a:latin typeface="Arial" panose="020B0604020202020204" pitchFamily="34" charset="0"/>
                <a:cs typeface="Arial" panose="020B0604020202020204" pitchFamily="34" charset="0"/>
              </a:rPr>
              <a:t>Objectives</a:t>
            </a:r>
            <a:endParaRPr lang="en-GB" sz="12800" dirty="0">
              <a:solidFill>
                <a:schemeClr val="accent1"/>
              </a:solidFill>
              <a:latin typeface="Arial" panose="020B0604020202020204" pitchFamily="34" charset="0"/>
              <a:cs typeface="Arial" panose="020B0604020202020204" pitchFamily="34" charset="0"/>
            </a:endParaRP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9600" dirty="0">
                <a:latin typeface="Arial" panose="020B0604020202020204" pitchFamily="34" charset="0"/>
                <a:ea typeface="Calibri" panose="020F0502020204030204" pitchFamily="34" charset="0"/>
              </a:rPr>
              <a:t>Understand the likelihood of events using a probability scale </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9600" dirty="0">
                <a:latin typeface="Arial" panose="020B0604020202020204" pitchFamily="34" charset="0"/>
                <a:ea typeface="Calibri" panose="020F0502020204030204" pitchFamily="34" charset="0"/>
              </a:rPr>
              <a:t>Calculate simple probability as a fraction, decimal or percentage, including from a table</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9600" dirty="0">
                <a:latin typeface="Arial" panose="020B0604020202020204" pitchFamily="34" charset="0"/>
                <a:ea typeface="Calibri" panose="020F0502020204030204" pitchFamily="34" charset="0"/>
              </a:rPr>
              <a:t>Work out the probability of combined events including the use of diagrams and tables, including two-way tables</a:t>
            </a:r>
          </a:p>
          <a:p>
            <a:pPr marL="266700" lvl="0" indent="-266700" algn="l">
              <a:lnSpc>
                <a:spcPct val="110000"/>
              </a:lnSpc>
              <a:spcBef>
                <a:spcPts val="400"/>
              </a:spcBef>
              <a:spcAft>
                <a:spcPts val="400"/>
              </a:spcAft>
              <a:buClr>
                <a:schemeClr val="accent1"/>
              </a:buClr>
              <a:buFont typeface="Arial" panose="020B0604020202020204" pitchFamily="34" charset="0"/>
              <a:buChar char="•"/>
            </a:pPr>
            <a:r>
              <a:rPr lang="en-GB" sz="9600" dirty="0">
                <a:latin typeface="Arial" panose="020B0604020202020204" pitchFamily="34" charset="0"/>
                <a:ea typeface="Calibri" panose="020F0502020204030204" pitchFamily="34" charset="0"/>
              </a:rPr>
              <a:t>Identify and correct common misconceptions</a:t>
            </a:r>
          </a:p>
        </p:txBody>
      </p:sp>
    </p:spTree>
    <p:extLst>
      <p:ext uri="{BB962C8B-B14F-4D97-AF65-F5344CB8AC3E}">
        <p14:creationId xmlns:p14="http://schemas.microsoft.com/office/powerpoint/2010/main" val="4136096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12: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22</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8081"/>
            <a:ext cx="9144000" cy="2697626"/>
          </a:xfrm>
          <a:solidFill>
            <a:schemeClr val="bg1"/>
          </a:solidFill>
          <a:ln w="38100">
            <a:solidFill>
              <a:schemeClr val="accent1"/>
            </a:solidFill>
          </a:ln>
        </p:spPr>
        <p:txBody>
          <a:bodyPr>
            <a:normAutofit/>
          </a:bodyPr>
          <a:lstStyle/>
          <a:p>
            <a:pPr algn="l">
              <a:lnSpc>
                <a:spcPct val="120000"/>
              </a:lnSpc>
              <a:spcBef>
                <a:spcPts val="0"/>
              </a:spcBef>
            </a:pPr>
            <a:r>
              <a:rPr kumimoji="0" lang="en-GB" sz="22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Photos</a:t>
            </a:r>
          </a:p>
          <a:p>
            <a:pPr algn="l">
              <a:lnSpc>
                <a:spcPct val="120000"/>
              </a:lnSpc>
              <a:spcBef>
                <a:spcPts val="0"/>
              </a:spcBef>
            </a:pPr>
            <a:r>
              <a:rPr lang="en-GB" sz="2200" b="1" dirty="0">
                <a:effectLst/>
                <a:latin typeface="Arial" panose="020B0604020202020204" pitchFamily="34" charset="0"/>
                <a:ea typeface="Times New Roman" panose="02020603050405020304" pitchFamily="18" charset="0"/>
                <a:cs typeface="Arial" panose="020B0604020202020204" pitchFamily="34" charset="0"/>
              </a:rPr>
              <a:t>Shutterstock.com: </a:t>
            </a:r>
            <a:r>
              <a:rPr lang="en-GB" sz="2200" dirty="0" err="1">
                <a:effectLst/>
                <a:latin typeface="Arial" panose="020B0604020202020204" pitchFamily="34" charset="0"/>
                <a:ea typeface="Times New Roman" panose="02020603050405020304" pitchFamily="18" charset="0"/>
                <a:cs typeface="Arial" panose="020B0604020202020204" pitchFamily="34" charset="0"/>
              </a:rPr>
              <a:t>Ferveez</a:t>
            </a:r>
            <a:r>
              <a:rPr lang="en-GB" sz="2200" dirty="0">
                <a:effectLst/>
                <a:latin typeface="Arial" panose="020B0604020202020204" pitchFamily="34" charset="0"/>
                <a:ea typeface="Times New Roman" panose="02020603050405020304" pitchFamily="18" charset="0"/>
                <a:cs typeface="Arial" panose="020B0604020202020204" pitchFamily="34" charset="0"/>
              </a:rPr>
              <a:t> </a:t>
            </a:r>
            <a:r>
              <a:rPr lang="en-GB" sz="2200" dirty="0" err="1">
                <a:effectLst/>
                <a:latin typeface="Arial" panose="020B0604020202020204" pitchFamily="34" charset="0"/>
                <a:ea typeface="Times New Roman" panose="02020603050405020304" pitchFamily="18" charset="0"/>
                <a:cs typeface="Arial" panose="020B0604020202020204" pitchFamily="34" charset="0"/>
              </a:rPr>
              <a:t>Mohideen</a:t>
            </a:r>
            <a:r>
              <a:rPr lang="en-GB" sz="2200" dirty="0">
                <a:effectLst/>
                <a:latin typeface="Arial" panose="020B0604020202020204" pitchFamily="34" charset="0"/>
                <a:ea typeface="Times New Roman" panose="02020603050405020304" pitchFamily="18" charset="0"/>
                <a:cs typeface="Arial" panose="020B0604020202020204" pitchFamily="34" charset="0"/>
              </a:rPr>
              <a:t>,</a:t>
            </a:r>
            <a:r>
              <a:rPr lang="en-GB" sz="2200" b="1" dirty="0">
                <a:effectLst/>
                <a:latin typeface="Arial" panose="020B0604020202020204" pitchFamily="34" charset="0"/>
                <a:ea typeface="Times New Roman" panose="02020603050405020304" pitchFamily="18" charset="0"/>
                <a:cs typeface="Arial" panose="020B0604020202020204" pitchFamily="34" charset="0"/>
              </a:rPr>
              <a:t> </a:t>
            </a:r>
            <a:r>
              <a:rPr lang="en-GB" sz="2200" dirty="0">
                <a:effectLst/>
                <a:latin typeface="Arial" panose="020B0604020202020204" pitchFamily="34" charset="0"/>
                <a:ea typeface="Times New Roman" panose="02020603050405020304" pitchFamily="18" charset="0"/>
                <a:cs typeface="Arial" panose="020B0604020202020204" pitchFamily="34" charset="0"/>
              </a:rPr>
              <a:t>Vectorfair.com</a:t>
            </a:r>
          </a:p>
          <a:p>
            <a:pPr algn="l">
              <a:lnSpc>
                <a:spcPct val="120000"/>
              </a:lnSpc>
              <a:spcBef>
                <a:spcPts val="0"/>
              </a:spcBef>
            </a:pPr>
            <a:r>
              <a:rPr kumimoji="0" lang="en-US" sz="22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Text acknowledgements</a:t>
            </a:r>
          </a:p>
          <a:p>
            <a:pPr algn="l"/>
            <a:r>
              <a:rPr lang="en-GB" sz="22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Past Paper 3 Mathematics Level 2 (Calculator) PMAT2/C03 Question 7, Pearson Edexcel Functional Skills, Practice Paper 3 Mathematics Level 2 (Calculator) PRACL2/C03 Question 8</a:t>
            </a:r>
            <a:endParaRPr lang="en-GB" sz="2200" dirty="0">
              <a:latin typeface="Arial" panose="020B0604020202020204" pitchFamily="34" charset="0"/>
              <a:cs typeface="Arial" panose="020B0604020202020204" pitchFamily="34" charset="0"/>
            </a:endParaRPr>
          </a:p>
        </p:txBody>
      </p:sp>
      <p:pic>
        <p:nvPicPr>
          <p:cNvPr id="8" name="Picture 7" descr="Text&#10;&#10;Description automatically generated">
            <a:extLst>
              <a:ext uri="{FF2B5EF4-FFF2-40B4-BE49-F238E27FC236}">
                <a16:creationId xmlns:a16="http://schemas.microsoft.com/office/drawing/2014/main" id="{F1080D19-270E-65FB-9EDD-1C515535D9A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57709"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scale</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700577" y="4849541"/>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985983" y="5327688"/>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2491766" y="4859034"/>
            <a:ext cx="115713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1857709" y="5827116"/>
            <a:ext cx="1010242"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3264842" y="5342479"/>
            <a:ext cx="1113975" cy="333375"/>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1440946123"/>
              </p:ext>
            </p:extLst>
          </p:nvPr>
        </p:nvGraphicFramePr>
        <p:xfrm>
          <a:off x="332022" y="1665591"/>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811648503"/>
              </p:ext>
            </p:extLst>
          </p:nvPr>
        </p:nvGraphicFramePr>
        <p:xfrm>
          <a:off x="218660" y="2627636"/>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6566135" y="5663286"/>
            <a:ext cx="970375"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7429019" y="4843369"/>
            <a:ext cx="880568"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8003524" y="5485951"/>
            <a:ext cx="88056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9438375" y="5488837"/>
            <a:ext cx="1022433"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8969140" y="4642465"/>
            <a:ext cx="1013060"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grpSp>
        <p:nvGrpSpPr>
          <p:cNvPr id="3" name="Group 2">
            <a:extLst>
              <a:ext uri="{FF2B5EF4-FFF2-40B4-BE49-F238E27FC236}">
                <a16:creationId xmlns:a16="http://schemas.microsoft.com/office/drawing/2014/main" id="{B73C9A50-9A85-F618-06CD-D8FDB79DF69C}"/>
              </a:ext>
            </a:extLst>
          </p:cNvPr>
          <p:cNvGrpSpPr/>
          <p:nvPr/>
        </p:nvGrpSpPr>
        <p:grpSpPr>
          <a:xfrm>
            <a:off x="-27606" y="-17453"/>
            <a:ext cx="2091590" cy="1923564"/>
            <a:chOff x="-27606" y="-17453"/>
            <a:chExt cx="2091590" cy="1923564"/>
          </a:xfrm>
        </p:grpSpPr>
        <p:sp>
          <p:nvSpPr>
            <p:cNvPr id="10" name="Isosceles Triangle 9">
              <a:extLst>
                <a:ext uri="{FF2B5EF4-FFF2-40B4-BE49-F238E27FC236}">
                  <a16:creationId xmlns:a16="http://schemas.microsoft.com/office/drawing/2014/main" id="{563975AA-B764-F8F4-5C8D-60AFD07E163F}"/>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endParaRPr>
            </a:p>
          </p:txBody>
        </p:sp>
        <p:sp>
          <p:nvSpPr>
            <p:cNvPr id="11" name="TextBox 10">
              <a:extLst>
                <a:ext uri="{FF2B5EF4-FFF2-40B4-BE49-F238E27FC236}">
                  <a16:creationId xmlns:a16="http://schemas.microsoft.com/office/drawing/2014/main" id="{E2F98EDA-FF84-B8A9-8673-BD50CE015FD0}"/>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438307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9138" y="14102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470805"/>
            <a:ext cx="8212347" cy="391639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45175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latin typeface="Arial" panose="020B0604020202020204" pitchFamily="34" charset="0"/>
                <a:cs typeface="Arial" panose="020B0604020202020204" pitchFamily="34" charset="0"/>
              </a:endParaRPr>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098367"/>
            <a:ext cx="7551002" cy="3200876"/>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is a number showing the likelihood that an </a:t>
            </a:r>
            <a:r>
              <a:rPr lang="en-US" sz="2400" b="1" dirty="0">
                <a:solidFill>
                  <a:schemeClr val="tx1"/>
                </a:solidFill>
                <a:latin typeface="Arial" panose="020B0604020202020204" pitchFamily="34" charset="0"/>
                <a:cs typeface="Arial" panose="020B0604020202020204" pitchFamily="34" charset="0"/>
              </a:rPr>
              <a:t>event</a:t>
            </a:r>
            <a:r>
              <a:rPr lang="en-US" sz="2400" dirty="0">
                <a:solidFill>
                  <a:schemeClr val="tx1"/>
                </a:solidFill>
                <a:latin typeface="Arial" panose="020B0604020202020204" pitchFamily="34" charset="0"/>
                <a:cs typeface="Arial" panose="020B0604020202020204" pitchFamily="34" charset="0"/>
              </a:rPr>
              <a:t> will occur.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Probabilities can be expressed as </a:t>
            </a:r>
            <a:r>
              <a:rPr lang="en-US" sz="2400" b="1" dirty="0">
                <a:solidFill>
                  <a:schemeClr val="tx1"/>
                </a:solidFill>
                <a:latin typeface="Arial" panose="020B0604020202020204" pitchFamily="34" charset="0"/>
                <a:cs typeface="Arial" panose="020B0604020202020204" pitchFamily="34" charset="0"/>
              </a:rPr>
              <a:t>decimals</a:t>
            </a:r>
            <a:r>
              <a:rPr lang="en-US" sz="2400" dirty="0">
                <a:solidFill>
                  <a:schemeClr val="tx1"/>
                </a:solidFill>
                <a:latin typeface="Arial" panose="020B0604020202020204" pitchFamily="34" charset="0"/>
                <a:cs typeface="Arial" panose="020B0604020202020204" pitchFamily="34" charset="0"/>
              </a:rPr>
              <a:t> or </a:t>
            </a:r>
            <a:r>
              <a:rPr lang="en-US" sz="2400" b="1" dirty="0">
                <a:solidFill>
                  <a:schemeClr val="tx1"/>
                </a:solidFill>
                <a:latin typeface="Arial" panose="020B0604020202020204" pitchFamily="34" charset="0"/>
                <a:cs typeface="Arial" panose="020B0604020202020204" pitchFamily="34" charset="0"/>
              </a:rPr>
              <a:t>fractions</a:t>
            </a:r>
            <a:r>
              <a:rPr lang="en-US" sz="2400" dirty="0">
                <a:solidFill>
                  <a:schemeClr val="tx1"/>
                </a:solidFill>
                <a:latin typeface="Arial" panose="020B0604020202020204" pitchFamily="34" charset="0"/>
                <a:cs typeface="Arial" panose="020B0604020202020204" pitchFamily="34" charset="0"/>
              </a:rPr>
              <a:t> between 0 and 1</a:t>
            </a:r>
            <a:r>
              <a:rPr lang="en-US" sz="2400" dirty="0">
                <a:latin typeface="Arial" panose="020B0604020202020204" pitchFamily="34" charset="0"/>
                <a:cs typeface="Arial" panose="020B0604020202020204" pitchFamily="34" charset="0"/>
              </a:rPr>
              <a:t>, or </a:t>
            </a:r>
            <a:r>
              <a:rPr lang="en-US" sz="2400" dirty="0">
                <a:solidFill>
                  <a:schemeClr val="tx1"/>
                </a:solidFill>
                <a:latin typeface="Arial" panose="020B0604020202020204" pitchFamily="34" charset="0"/>
                <a:cs typeface="Arial" panose="020B0604020202020204" pitchFamily="34" charset="0"/>
              </a:rPr>
              <a:t>as </a:t>
            </a:r>
            <a:r>
              <a:rPr lang="en-US" sz="2400" b="1" dirty="0">
                <a:solidFill>
                  <a:schemeClr val="tx1"/>
                </a:solidFill>
                <a:latin typeface="Arial" panose="020B0604020202020204" pitchFamily="34" charset="0"/>
                <a:cs typeface="Arial" panose="020B0604020202020204" pitchFamily="34" charset="0"/>
              </a:rPr>
              <a:t>percentages</a:t>
            </a:r>
            <a:r>
              <a:rPr lang="en-US" sz="2400" dirty="0">
                <a:solidFill>
                  <a:schemeClr val="tx1"/>
                </a:solidFill>
                <a:latin typeface="Arial" panose="020B0604020202020204" pitchFamily="34" charset="0"/>
                <a:cs typeface="Arial" panose="020B0604020202020204" pitchFamily="34" charset="0"/>
              </a:rPr>
              <a:t> between 0% and 100%. </a:t>
            </a:r>
          </a:p>
          <a:p>
            <a:pPr marL="285750" indent="-285750">
              <a:spcAft>
                <a:spcPts val="600"/>
              </a:spcAft>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 probability of </a:t>
            </a:r>
            <a:r>
              <a:rPr lang="en-US" sz="2400" b="1" dirty="0">
                <a:solidFill>
                  <a:schemeClr val="tx1"/>
                </a:solidFill>
                <a:latin typeface="Arial" panose="020B0604020202020204" pitchFamily="34" charset="0"/>
                <a:cs typeface="Arial" panose="020B0604020202020204" pitchFamily="34" charset="0"/>
              </a:rPr>
              <a:t>0</a:t>
            </a:r>
            <a:r>
              <a:rPr lang="en-US" sz="2400" dirty="0">
                <a:solidFill>
                  <a:schemeClr val="tx1"/>
                </a:solidFill>
                <a:latin typeface="Arial" panose="020B0604020202020204" pitchFamily="34" charset="0"/>
                <a:cs typeface="Arial" panose="020B0604020202020204" pitchFamily="34" charset="0"/>
              </a:rPr>
              <a:t> indicates that an event is </a:t>
            </a:r>
            <a:r>
              <a:rPr lang="en-US" sz="2400" b="1" dirty="0">
                <a:solidFill>
                  <a:schemeClr val="tx1"/>
                </a:solidFill>
                <a:latin typeface="Arial" panose="020B0604020202020204" pitchFamily="34" charset="0"/>
                <a:cs typeface="Arial" panose="020B0604020202020204" pitchFamily="34" charset="0"/>
              </a:rPr>
              <a:t>impossible</a:t>
            </a:r>
            <a:r>
              <a:rPr lang="en-US" sz="2400" dirty="0">
                <a:solidFill>
                  <a:schemeClr val="tx1"/>
                </a:solidFill>
                <a:latin typeface="Arial" panose="020B0604020202020204" pitchFamily="34" charset="0"/>
                <a:cs typeface="Arial" panose="020B0604020202020204" pitchFamily="34" charset="0"/>
              </a:rPr>
              <a:t>, while a probability of </a:t>
            </a:r>
            <a:r>
              <a:rPr lang="en-US" sz="2400" b="1" dirty="0">
                <a:solidFill>
                  <a:schemeClr val="tx1"/>
                </a:solidFill>
                <a:latin typeface="Arial" panose="020B0604020202020204" pitchFamily="34" charset="0"/>
                <a:cs typeface="Arial" panose="020B0604020202020204" pitchFamily="34" charset="0"/>
              </a:rPr>
              <a:t>1</a:t>
            </a:r>
            <a:r>
              <a:rPr lang="en-US" sz="2400" dirty="0">
                <a:solidFill>
                  <a:schemeClr val="tx1"/>
                </a:solidFill>
                <a:latin typeface="Arial" panose="020B0604020202020204" pitchFamily="34" charset="0"/>
                <a:cs typeface="Arial" panose="020B0604020202020204" pitchFamily="34" charset="0"/>
              </a:rPr>
              <a:t> means an event is </a:t>
            </a:r>
            <a:r>
              <a:rPr lang="en-US" sz="2400" b="1" dirty="0">
                <a:solidFill>
                  <a:schemeClr val="tx1"/>
                </a:solidFill>
                <a:latin typeface="Arial" panose="020B0604020202020204" pitchFamily="34" charset="0"/>
                <a:cs typeface="Arial" panose="020B0604020202020204" pitchFamily="34" charset="0"/>
              </a:rPr>
              <a:t>certain</a:t>
            </a:r>
            <a:r>
              <a:rPr lang="en-US" sz="2400" dirty="0">
                <a:solidFill>
                  <a:schemeClr val="tx1"/>
                </a:solidFill>
                <a:latin typeface="Arial" panose="020B0604020202020204" pitchFamily="34" charset="0"/>
                <a:cs typeface="Arial" panose="020B0604020202020204" pitchFamily="34" charset="0"/>
              </a:rPr>
              <a:t> to happen. </a:t>
            </a:r>
            <a:endParaRPr lang="en-GB" sz="2400" dirty="0">
              <a:solidFill>
                <a:schemeClr val="tx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D8DF8568-AEAE-8C78-CD0A-AE37D4B7E25F}"/>
              </a:ext>
            </a:extLst>
          </p:cNvPr>
          <p:cNvGrpSpPr/>
          <p:nvPr/>
        </p:nvGrpSpPr>
        <p:grpSpPr>
          <a:xfrm>
            <a:off x="-27606" y="-17453"/>
            <a:ext cx="2091590" cy="1923564"/>
            <a:chOff x="-27606" y="-17453"/>
            <a:chExt cx="2091590" cy="1923564"/>
          </a:xfrm>
        </p:grpSpPr>
        <p:sp>
          <p:nvSpPr>
            <p:cNvPr id="5" name="Isosceles Triangle 4">
              <a:extLst>
                <a:ext uri="{FF2B5EF4-FFF2-40B4-BE49-F238E27FC236}">
                  <a16:creationId xmlns:a16="http://schemas.microsoft.com/office/drawing/2014/main" id="{DB011C6B-3A4A-862A-384D-1B7F6A7B91A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CC1DCE6-638A-55A8-628F-00D30E79A20C}"/>
                </a:ext>
              </a:extLst>
            </p:cNvPr>
            <p:cNvSpPr txBox="1"/>
            <p:nvPr/>
          </p:nvSpPr>
          <p:spPr>
            <a:xfrm>
              <a:off x="-10800" y="111600"/>
              <a:ext cx="159317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grpSp>
    </p:spTree>
    <p:extLst>
      <p:ext uri="{BB962C8B-B14F-4D97-AF65-F5344CB8AC3E}">
        <p14:creationId xmlns:p14="http://schemas.microsoft.com/office/powerpoint/2010/main" val="12351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5</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63984" y="53398"/>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Probability of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70338" y="169111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984738" y="1800665"/>
            <a:ext cx="10594145" cy="3586530"/>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1167619" y="2797393"/>
            <a:ext cx="10186182" cy="1800493"/>
          </a:xfrm>
          <a:prstGeom prst="rect">
            <a:avLst/>
          </a:prstGeom>
          <a:noFill/>
        </p:spPr>
        <p:txBody>
          <a:bodyPr wrap="square" rtlCol="0">
            <a:spAutoFit/>
          </a:bodyPr>
          <a:lstStyle/>
          <a:p>
            <a:pPr>
              <a:spcAft>
                <a:spcPts val="600"/>
              </a:spcAft>
            </a:pPr>
            <a:r>
              <a:rPr lang="en-US" sz="2400" dirty="0">
                <a:solidFill>
                  <a:schemeClr val="tx1"/>
                </a:solidFill>
                <a:latin typeface="Arial" panose="020B0604020202020204" pitchFamily="34" charset="0"/>
                <a:cs typeface="Arial" panose="020B0604020202020204" pitchFamily="34" charset="0"/>
              </a:rPr>
              <a:t>The probability of an event = </a:t>
            </a:r>
            <a:r>
              <a:rPr lang="en-US" sz="2400" u="sng" dirty="0">
                <a:solidFill>
                  <a:schemeClr val="tx1"/>
                </a:solidFill>
                <a:latin typeface="Arial" panose="020B0604020202020204" pitchFamily="34" charset="0"/>
                <a:cs typeface="Arial" panose="020B0604020202020204" pitchFamily="34" charset="0"/>
              </a:rPr>
              <a:t>the number of ways the event can happen</a:t>
            </a:r>
          </a:p>
          <a:p>
            <a:pPr>
              <a:spcAft>
                <a:spcPts val="600"/>
              </a:spcAft>
            </a:pPr>
            <a:r>
              <a:rPr lang="en-US" sz="2400" dirty="0">
                <a:solidFill>
                  <a:schemeClr val="tx1"/>
                </a:solidFill>
                <a:latin typeface="Arial" panose="020B0604020202020204" pitchFamily="34" charset="0"/>
                <a:cs typeface="Arial" panose="020B0604020202020204" pitchFamily="34" charset="0"/>
              </a:rPr>
              <a:t>				   the total number of equally likely outcomes</a:t>
            </a:r>
          </a:p>
          <a:p>
            <a:pPr>
              <a:spcAft>
                <a:spcPts val="600"/>
              </a:spcAft>
            </a:pPr>
            <a:endParaRPr lang="en-US" sz="2400" dirty="0">
              <a:latin typeface="Arial" panose="020B0604020202020204" pitchFamily="34" charset="0"/>
              <a:cs typeface="Arial" panose="020B0604020202020204" pitchFamily="34" charset="0"/>
            </a:endParaRPr>
          </a:p>
          <a:p>
            <a:pPr>
              <a:spcAft>
                <a:spcPts val="600"/>
              </a:spcAft>
            </a:pPr>
            <a:r>
              <a:rPr lang="en-US" sz="2400" dirty="0">
                <a:solidFill>
                  <a:schemeClr val="tx1"/>
                </a:solidFill>
                <a:latin typeface="Arial" panose="020B0604020202020204" pitchFamily="34" charset="0"/>
                <a:cs typeface="Arial" panose="020B0604020202020204" pitchFamily="34" charset="0"/>
              </a:rPr>
              <a:t>The total probability of all possible events = 1</a:t>
            </a:r>
            <a:endParaRPr lang="en-GB" sz="2400" dirty="0">
              <a:solidFill>
                <a:schemeClr val="tx1"/>
              </a:solidFill>
              <a:latin typeface="Arial" panose="020B0604020202020204" pitchFamily="34" charset="0"/>
              <a:cs typeface="Arial" panose="020B0604020202020204" pitchFamily="34" charset="0"/>
            </a:endParaRPr>
          </a:p>
        </p:txBody>
      </p:sp>
      <p:sp>
        <p:nvSpPr>
          <p:cNvPr id="3" name="Isosceles Triangle 2">
            <a:extLst>
              <a:ext uri="{FF2B5EF4-FFF2-40B4-BE49-F238E27FC236}">
                <a16:creationId xmlns:a16="http://schemas.microsoft.com/office/drawing/2014/main" id="{1CF78B15-CBD2-BB0C-974A-EED729AE1308}"/>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A077084D-1A7C-906F-E6E1-016EA5DFD39E}"/>
              </a:ext>
            </a:extLst>
          </p:cNvPr>
          <p:cNvSpPr txBox="1"/>
          <p:nvPr/>
        </p:nvSpPr>
        <p:spPr>
          <a:xfrm>
            <a:off x="-72000" y="-52622"/>
            <a:ext cx="1679451"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Tree>
    <p:extLst>
      <p:ext uri="{BB962C8B-B14F-4D97-AF65-F5344CB8AC3E}">
        <p14:creationId xmlns:p14="http://schemas.microsoft.com/office/powerpoint/2010/main" val="4120211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B3596F-9B21-F120-8C37-BF2294DCE4F0}"/>
              </a:ext>
            </a:extLst>
          </p:cNvPr>
          <p:cNvSpPr>
            <a:spLocks noGrp="1"/>
          </p:cNvSpPr>
          <p:nvPr>
            <p:ph idx="4294967295"/>
          </p:nvPr>
        </p:nvSpPr>
        <p:spPr>
          <a:xfrm>
            <a:off x="632637" y="1825625"/>
            <a:ext cx="10515600" cy="4351338"/>
          </a:xfrm>
          <a:prstGeom prst="rect">
            <a:avLst/>
          </a:prstGeom>
        </p:spPr>
        <p:txBody>
          <a:bodyPr lIns="91440" tIns="45720" rIns="91440" bIns="45720" anchor="t"/>
          <a:lstStyle/>
          <a:p>
            <a:pPr marL="0" indent="0">
              <a:buNone/>
            </a:pPr>
            <a:r>
              <a:rPr lang="en-GB" dirty="0">
                <a:latin typeface="Arial" panose="020B0604020202020204" pitchFamily="34" charset="0"/>
                <a:cs typeface="Arial" panose="020B0604020202020204" pitchFamily="34" charset="0"/>
              </a:rPr>
              <a:t>Emma supports her local football team, Blackburn Rovers.</a:t>
            </a:r>
          </a:p>
          <a:p>
            <a:pPr marL="0" indent="0">
              <a:buNone/>
            </a:pPr>
            <a:r>
              <a:rPr lang="en-GB" dirty="0">
                <a:latin typeface="Arial" panose="020B0604020202020204" pitchFamily="34" charset="0"/>
                <a:cs typeface="Arial" panose="020B0604020202020204" pitchFamily="34" charset="0"/>
              </a:rPr>
              <a:t>On Saturday, they are playing against Manchester United.  </a:t>
            </a:r>
          </a:p>
          <a:p>
            <a:pPr marL="0" indent="0">
              <a:buNone/>
            </a:pPr>
            <a:r>
              <a:rPr lang="en-GB" dirty="0">
                <a:latin typeface="Arial" panose="020B0604020202020204" pitchFamily="34" charset="0"/>
                <a:cs typeface="Arial" panose="020B0604020202020204" pitchFamily="34" charset="0"/>
              </a:rPr>
              <a:t>Emma says they can either win, lose or draw. Therefore they have a 1 in 3 chance of winning.</a:t>
            </a:r>
          </a:p>
          <a:p>
            <a:pPr marL="0" indent="0">
              <a:buNone/>
            </a:pPr>
            <a:r>
              <a:rPr lang="en-GB" dirty="0">
                <a:latin typeface="Arial" panose="020B0604020202020204" pitchFamily="34" charset="0"/>
                <a:cs typeface="Arial" panose="020B0604020202020204" pitchFamily="34" charset="0"/>
              </a:rPr>
              <a:t>Is she correct?</a:t>
            </a:r>
          </a:p>
          <a:p>
            <a:pPr marL="0" indent="0">
              <a:buNone/>
            </a:pPr>
            <a:endParaRPr lang="en-GB" b="1" dirty="0">
              <a:latin typeface="Arial" panose="020B0604020202020204" pitchFamily="34" charset="0"/>
              <a:cs typeface="Arial" panose="020B0604020202020204" pitchFamily="34" charset="0"/>
            </a:endParaRPr>
          </a:p>
        </p:txBody>
      </p:sp>
      <p:pic>
        <p:nvPicPr>
          <p:cNvPr id="6" name="Picture 5" descr="A black and white line drawing of a stick person. This image shows a smiling girl with shoulder length hair. She is standing, facing forwards with arms outstretched.">
            <a:extLst>
              <a:ext uri="{FF2B5EF4-FFF2-40B4-BE49-F238E27FC236}">
                <a16:creationId xmlns:a16="http://schemas.microsoft.com/office/drawing/2014/main" id="{A08C7E95-4772-FDBC-A458-6F378E76333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4710113" y="3771202"/>
            <a:ext cx="2563114" cy="2563114"/>
          </a:xfrm>
          <a:prstGeom prst="rect">
            <a:avLst/>
          </a:prstGeom>
        </p:spPr>
      </p:pic>
      <p:sp>
        <p:nvSpPr>
          <p:cNvPr id="4" name="Slide Number Placeholder 3">
            <a:extLst>
              <a:ext uri="{FF2B5EF4-FFF2-40B4-BE49-F238E27FC236}">
                <a16:creationId xmlns:a16="http://schemas.microsoft.com/office/drawing/2014/main" id="{699DE84B-5630-5F04-D9B0-9587C84C3AE6}"/>
              </a:ext>
            </a:extLst>
          </p:cNvPr>
          <p:cNvSpPr>
            <a:spLocks noGrp="1"/>
          </p:cNvSpPr>
          <p:nvPr>
            <p:ph type="sldNum" sz="quarter" idx="12"/>
          </p:nvPr>
        </p:nvSpPr>
        <p:spPr/>
        <p:txBody>
          <a:bodyPr/>
          <a:lstStyle/>
          <a:p>
            <a:fld id="{892959B6-490E-A144-8C7C-88267F972F69}" type="slidenum">
              <a:rPr lang="en-US" smtClean="0"/>
              <a:t>6</a:t>
            </a:fld>
            <a:endParaRPr lang="en-US" dirty="0"/>
          </a:p>
        </p:txBody>
      </p:sp>
      <p:sp>
        <p:nvSpPr>
          <p:cNvPr id="2" name="Title 1">
            <a:extLst>
              <a:ext uri="{FF2B5EF4-FFF2-40B4-BE49-F238E27FC236}">
                <a16:creationId xmlns:a16="http://schemas.microsoft.com/office/drawing/2014/main" id="{A159DC6D-BE21-A932-E061-28CBDCE5F050}"/>
              </a:ext>
            </a:extLst>
          </p:cNvPr>
          <p:cNvSpPr>
            <a:spLocks noGrp="1"/>
          </p:cNvSpPr>
          <p:nvPr>
            <p:ph type="title" idx="4294967295"/>
          </p:nvPr>
        </p:nvSpPr>
        <p:spPr>
          <a:xfrm>
            <a:off x="1849961" y="262856"/>
            <a:ext cx="9512300" cy="692150"/>
          </a:xfrm>
          <a:prstGeom prst="rect">
            <a:avLst/>
          </a:prstGeom>
        </p:spPr>
        <p:txBody>
          <a:bodyPr lIns="91440" tIns="45720" rIns="91440" bIns="45720" anchor="t"/>
          <a:lstStyle/>
          <a:p>
            <a:r>
              <a:rPr lang="en-GB" sz="3600" b="1" dirty="0">
                <a:solidFill>
                  <a:schemeClr val="accent1"/>
                </a:solidFill>
                <a:latin typeface="Arial"/>
                <a:cs typeface="Arial"/>
              </a:rPr>
              <a:t>Football match</a:t>
            </a:r>
            <a:endParaRPr lang="en-GB" sz="3600" b="1" dirty="0">
              <a:solidFill>
                <a:schemeClr val="accent1"/>
              </a:solidFill>
            </a:endParaRPr>
          </a:p>
        </p:txBody>
      </p:sp>
      <p:sp>
        <p:nvSpPr>
          <p:cNvPr id="9" name="Isosceles Triangle 8">
            <a:extLst>
              <a:ext uri="{FF2B5EF4-FFF2-40B4-BE49-F238E27FC236}">
                <a16:creationId xmlns:a16="http://schemas.microsoft.com/office/drawing/2014/main" id="{AE97EFEE-2EC7-A5E8-E934-432F9027436B}"/>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4B1B4131-73AC-B58D-43B9-3A5A9CEAB2A9}"/>
              </a:ext>
            </a:extLst>
          </p:cNvPr>
          <p:cNvSpPr txBox="1"/>
          <p:nvPr/>
        </p:nvSpPr>
        <p:spPr>
          <a:xfrm>
            <a:off x="135103" y="0"/>
            <a:ext cx="1406193"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601678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7</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744116" y="109928"/>
            <a:ext cx="7751763" cy="9286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Probability of events given</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cs typeface="Arial" panose="020B0604020202020204" pitchFamily="34" charset="0"/>
            </a:endParaRPr>
          </a:p>
        </p:txBody>
      </p:sp>
      <p:sp>
        <p:nvSpPr>
          <p:cNvPr id="5" name="Text Box 3">
            <a:extLst>
              <a:ext uri="{FF2B5EF4-FFF2-40B4-BE49-F238E27FC236}">
                <a16:creationId xmlns:a16="http://schemas.microsoft.com/office/drawing/2014/main" id="{2A4495B5-7F28-4F8A-861D-31DAC39A5736}"/>
              </a:ext>
            </a:extLst>
          </p:cNvPr>
          <p:cNvSpPr txBox="1">
            <a:spLocks noChangeArrowheads="1"/>
          </p:cNvSpPr>
          <p:nvPr/>
        </p:nvSpPr>
        <p:spPr bwMode="auto">
          <a:xfrm>
            <a:off x="10844860" y="1888281"/>
            <a:ext cx="1122500" cy="342868"/>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100%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Text Box 4">
            <a:extLst>
              <a:ext uri="{FF2B5EF4-FFF2-40B4-BE49-F238E27FC236}">
                <a16:creationId xmlns:a16="http://schemas.microsoft.com/office/drawing/2014/main" id="{262CD707-1BB5-4760-95A6-697EEB5B677A}"/>
              </a:ext>
            </a:extLst>
          </p:cNvPr>
          <p:cNvSpPr txBox="1">
            <a:spLocks noChangeArrowheads="1"/>
          </p:cNvSpPr>
          <p:nvPr/>
        </p:nvSpPr>
        <p:spPr bwMode="auto">
          <a:xfrm>
            <a:off x="5554734" y="1816190"/>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50%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Text Box 5">
            <a:extLst>
              <a:ext uri="{FF2B5EF4-FFF2-40B4-BE49-F238E27FC236}">
                <a16:creationId xmlns:a16="http://schemas.microsoft.com/office/drawing/2014/main" id="{3D7A34F9-FFF8-455B-A9C6-778F092872E8}"/>
              </a:ext>
            </a:extLst>
          </p:cNvPr>
          <p:cNvSpPr txBox="1">
            <a:spLocks noChangeArrowheads="1"/>
          </p:cNvSpPr>
          <p:nvPr/>
        </p:nvSpPr>
        <p:spPr bwMode="auto">
          <a:xfrm>
            <a:off x="8381447" y="1816190"/>
            <a:ext cx="1049720" cy="359921"/>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75%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Text Box 6">
            <a:extLst>
              <a:ext uri="{FF2B5EF4-FFF2-40B4-BE49-F238E27FC236}">
                <a16:creationId xmlns:a16="http://schemas.microsoft.com/office/drawing/2014/main" id="{4F3344A3-5AEF-4436-B75B-65E092715E34}"/>
              </a:ext>
            </a:extLst>
          </p:cNvPr>
          <p:cNvSpPr txBox="1">
            <a:spLocks noChangeArrowheads="1"/>
          </p:cNvSpPr>
          <p:nvPr/>
        </p:nvSpPr>
        <p:spPr bwMode="auto">
          <a:xfrm>
            <a:off x="2668069" y="1843371"/>
            <a:ext cx="1049720" cy="332740"/>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25% Chance </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Text Box 13">
            <a:extLst>
              <a:ext uri="{FF2B5EF4-FFF2-40B4-BE49-F238E27FC236}">
                <a16:creationId xmlns:a16="http://schemas.microsoft.com/office/drawing/2014/main" id="{72C08D50-0CB1-44A2-8DE5-38BB0E6F7509}"/>
              </a:ext>
            </a:extLst>
          </p:cNvPr>
          <p:cNvSpPr txBox="1">
            <a:spLocks noChangeArrowheads="1"/>
          </p:cNvSpPr>
          <p:nvPr/>
        </p:nvSpPr>
        <p:spPr bwMode="auto">
          <a:xfrm>
            <a:off x="218660" y="1812881"/>
            <a:ext cx="951875" cy="348162"/>
          </a:xfrm>
          <a:prstGeom prst="rect">
            <a:avLst/>
          </a:prstGeom>
          <a:solidFill>
            <a:schemeClr val="accent6">
              <a:lumMod val="20000"/>
              <a:lumOff val="80000"/>
            </a:schemeClr>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Aft>
                <a:spcPct val="0"/>
              </a:spcAft>
              <a:buClrTx/>
              <a:buSzTx/>
              <a:buFontTx/>
              <a:buNone/>
              <a:tabLst/>
            </a:pPr>
            <a:endParaRPr kumimoji="0" lang="en-US" altLang="en-US" sz="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ctr" defTabSz="914400" rtl="0" eaLnBrk="0" fontAlgn="base" latinLnBrk="0" hangingPunct="0">
              <a:lnSpc>
                <a:spcPct val="100000"/>
              </a:lnSpc>
              <a:spcAft>
                <a:spcPct val="0"/>
              </a:spcAft>
              <a:buClrTx/>
              <a:buSzTx/>
              <a:buFontTx/>
              <a:buNone/>
              <a:tabLst/>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No Chance</a:t>
            </a:r>
            <a:endParaRPr kumimoji="0" lang="en-US"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aphicFrame>
        <p:nvGraphicFramePr>
          <p:cNvPr id="12" name="Table 11">
            <a:extLst>
              <a:ext uri="{FF2B5EF4-FFF2-40B4-BE49-F238E27FC236}">
                <a16:creationId xmlns:a16="http://schemas.microsoft.com/office/drawing/2014/main" id="{593BE68D-9228-4AB9-99F2-5AF0C3F07328}"/>
              </a:ext>
            </a:extLst>
          </p:cNvPr>
          <p:cNvGraphicFramePr>
            <a:graphicFrameLocks noGrp="1"/>
          </p:cNvGraphicFramePr>
          <p:nvPr>
            <p:extLst>
              <p:ext uri="{D42A27DB-BD31-4B8C-83A1-F6EECF244321}">
                <p14:modId xmlns:p14="http://schemas.microsoft.com/office/powerpoint/2010/main" val="421521492"/>
              </p:ext>
            </p:extLst>
          </p:nvPr>
        </p:nvGraphicFramePr>
        <p:xfrm>
          <a:off x="332022" y="2306553"/>
          <a:ext cx="11416030" cy="929264"/>
        </p:xfrm>
        <a:graphic>
          <a:graphicData uri="http://schemas.openxmlformats.org/drawingml/2006/table">
            <a:tbl>
              <a:tblPr firstRow="1" bandRow="1">
                <a:tableStyleId>{5C22544A-7EE6-4342-B048-85BDC9FD1C3A}</a:tableStyleId>
              </a:tblPr>
              <a:tblGrid>
                <a:gridCol w="1141603">
                  <a:extLst>
                    <a:ext uri="{9D8B030D-6E8A-4147-A177-3AD203B41FA5}">
                      <a16:colId xmlns:a16="http://schemas.microsoft.com/office/drawing/2014/main" val="2565244045"/>
                    </a:ext>
                  </a:extLst>
                </a:gridCol>
                <a:gridCol w="1141603">
                  <a:extLst>
                    <a:ext uri="{9D8B030D-6E8A-4147-A177-3AD203B41FA5}">
                      <a16:colId xmlns:a16="http://schemas.microsoft.com/office/drawing/2014/main" val="1527511156"/>
                    </a:ext>
                  </a:extLst>
                </a:gridCol>
                <a:gridCol w="1141603">
                  <a:extLst>
                    <a:ext uri="{9D8B030D-6E8A-4147-A177-3AD203B41FA5}">
                      <a16:colId xmlns:a16="http://schemas.microsoft.com/office/drawing/2014/main" val="395255751"/>
                    </a:ext>
                  </a:extLst>
                </a:gridCol>
                <a:gridCol w="1141603">
                  <a:extLst>
                    <a:ext uri="{9D8B030D-6E8A-4147-A177-3AD203B41FA5}">
                      <a16:colId xmlns:a16="http://schemas.microsoft.com/office/drawing/2014/main" val="994199489"/>
                    </a:ext>
                  </a:extLst>
                </a:gridCol>
                <a:gridCol w="1141603">
                  <a:extLst>
                    <a:ext uri="{9D8B030D-6E8A-4147-A177-3AD203B41FA5}">
                      <a16:colId xmlns:a16="http://schemas.microsoft.com/office/drawing/2014/main" val="368146290"/>
                    </a:ext>
                  </a:extLst>
                </a:gridCol>
                <a:gridCol w="1141603">
                  <a:extLst>
                    <a:ext uri="{9D8B030D-6E8A-4147-A177-3AD203B41FA5}">
                      <a16:colId xmlns:a16="http://schemas.microsoft.com/office/drawing/2014/main" val="3883441204"/>
                    </a:ext>
                  </a:extLst>
                </a:gridCol>
                <a:gridCol w="1141603">
                  <a:extLst>
                    <a:ext uri="{9D8B030D-6E8A-4147-A177-3AD203B41FA5}">
                      <a16:colId xmlns:a16="http://schemas.microsoft.com/office/drawing/2014/main" val="3111880499"/>
                    </a:ext>
                  </a:extLst>
                </a:gridCol>
                <a:gridCol w="1141603">
                  <a:extLst>
                    <a:ext uri="{9D8B030D-6E8A-4147-A177-3AD203B41FA5}">
                      <a16:colId xmlns:a16="http://schemas.microsoft.com/office/drawing/2014/main" val="255184184"/>
                    </a:ext>
                  </a:extLst>
                </a:gridCol>
                <a:gridCol w="1141603">
                  <a:extLst>
                    <a:ext uri="{9D8B030D-6E8A-4147-A177-3AD203B41FA5}">
                      <a16:colId xmlns:a16="http://schemas.microsoft.com/office/drawing/2014/main" val="904229777"/>
                    </a:ext>
                  </a:extLst>
                </a:gridCol>
                <a:gridCol w="1141603">
                  <a:extLst>
                    <a:ext uri="{9D8B030D-6E8A-4147-A177-3AD203B41FA5}">
                      <a16:colId xmlns:a16="http://schemas.microsoft.com/office/drawing/2014/main" val="1404682887"/>
                    </a:ext>
                  </a:extLst>
                </a:gridCol>
              </a:tblGrid>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66584973"/>
                  </a:ext>
                </a:extLst>
              </a:tr>
              <a:tr h="464632">
                <a:tc>
                  <a:txBody>
                    <a:bodyPr/>
                    <a:lstStyle/>
                    <a:p>
                      <a:endParaRPr lang="en-GB"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734662510"/>
                  </a:ext>
                </a:extLst>
              </a:tr>
            </a:tbl>
          </a:graphicData>
        </a:graphic>
      </p:graphicFrame>
      <p:graphicFrame>
        <p:nvGraphicFramePr>
          <p:cNvPr id="13" name="Table 12">
            <a:extLst>
              <a:ext uri="{FF2B5EF4-FFF2-40B4-BE49-F238E27FC236}">
                <a16:creationId xmlns:a16="http://schemas.microsoft.com/office/drawing/2014/main" id="{FC5D49FB-37AD-4BD2-AC41-936A57C15F27}"/>
              </a:ext>
            </a:extLst>
          </p:cNvPr>
          <p:cNvGraphicFramePr>
            <a:graphicFrameLocks noGrp="1"/>
          </p:cNvGraphicFramePr>
          <p:nvPr>
            <p:extLst>
              <p:ext uri="{D42A27DB-BD31-4B8C-83A1-F6EECF244321}">
                <p14:modId xmlns:p14="http://schemas.microsoft.com/office/powerpoint/2010/main" val="2625894952"/>
              </p:ext>
            </p:extLst>
          </p:nvPr>
        </p:nvGraphicFramePr>
        <p:xfrm>
          <a:off x="218660" y="3268598"/>
          <a:ext cx="11973340" cy="764646"/>
        </p:xfrm>
        <a:graphic>
          <a:graphicData uri="http://schemas.openxmlformats.org/drawingml/2006/table">
            <a:tbl>
              <a:tblPr firstRow="1" bandRow="1">
                <a:tableStyleId>{5C22544A-7EE6-4342-B048-85BDC9FD1C3A}</a:tableStyleId>
              </a:tblPr>
              <a:tblGrid>
                <a:gridCol w="983974">
                  <a:extLst>
                    <a:ext uri="{9D8B030D-6E8A-4147-A177-3AD203B41FA5}">
                      <a16:colId xmlns:a16="http://schemas.microsoft.com/office/drawing/2014/main" val="1217474290"/>
                    </a:ext>
                  </a:extLst>
                </a:gridCol>
                <a:gridCol w="1222513">
                  <a:extLst>
                    <a:ext uri="{9D8B030D-6E8A-4147-A177-3AD203B41FA5}">
                      <a16:colId xmlns:a16="http://schemas.microsoft.com/office/drawing/2014/main" val="447811184"/>
                    </a:ext>
                  </a:extLst>
                </a:gridCol>
                <a:gridCol w="1143000">
                  <a:extLst>
                    <a:ext uri="{9D8B030D-6E8A-4147-A177-3AD203B41FA5}">
                      <a16:colId xmlns:a16="http://schemas.microsoft.com/office/drawing/2014/main" val="3571697782"/>
                    </a:ext>
                  </a:extLst>
                </a:gridCol>
                <a:gridCol w="1172817">
                  <a:extLst>
                    <a:ext uri="{9D8B030D-6E8A-4147-A177-3AD203B41FA5}">
                      <a16:colId xmlns:a16="http://schemas.microsoft.com/office/drawing/2014/main" val="4097801190"/>
                    </a:ext>
                  </a:extLst>
                </a:gridCol>
                <a:gridCol w="1133061">
                  <a:extLst>
                    <a:ext uri="{9D8B030D-6E8A-4147-A177-3AD203B41FA5}">
                      <a16:colId xmlns:a16="http://schemas.microsoft.com/office/drawing/2014/main" val="3482162201"/>
                    </a:ext>
                  </a:extLst>
                </a:gridCol>
                <a:gridCol w="1172817">
                  <a:extLst>
                    <a:ext uri="{9D8B030D-6E8A-4147-A177-3AD203B41FA5}">
                      <a16:colId xmlns:a16="http://schemas.microsoft.com/office/drawing/2014/main" val="1432990566"/>
                    </a:ext>
                  </a:extLst>
                </a:gridCol>
                <a:gridCol w="1093305">
                  <a:extLst>
                    <a:ext uri="{9D8B030D-6E8A-4147-A177-3AD203B41FA5}">
                      <a16:colId xmlns:a16="http://schemas.microsoft.com/office/drawing/2014/main" val="3533123245"/>
                    </a:ext>
                  </a:extLst>
                </a:gridCol>
                <a:gridCol w="1123122">
                  <a:extLst>
                    <a:ext uri="{9D8B030D-6E8A-4147-A177-3AD203B41FA5}">
                      <a16:colId xmlns:a16="http://schemas.microsoft.com/office/drawing/2014/main" val="1402321904"/>
                    </a:ext>
                  </a:extLst>
                </a:gridCol>
                <a:gridCol w="1143000">
                  <a:extLst>
                    <a:ext uri="{9D8B030D-6E8A-4147-A177-3AD203B41FA5}">
                      <a16:colId xmlns:a16="http://schemas.microsoft.com/office/drawing/2014/main" val="2811285288"/>
                    </a:ext>
                  </a:extLst>
                </a:gridCol>
                <a:gridCol w="1785731">
                  <a:extLst>
                    <a:ext uri="{9D8B030D-6E8A-4147-A177-3AD203B41FA5}">
                      <a16:colId xmlns:a16="http://schemas.microsoft.com/office/drawing/2014/main" val="2745143942"/>
                    </a:ext>
                  </a:extLst>
                </a:gridCol>
              </a:tblGrid>
              <a:tr h="382323">
                <a:tc>
                  <a:txBody>
                    <a:bodyPr/>
                    <a:lstStyle/>
                    <a:p>
                      <a:r>
                        <a:rPr lang="en-GB" dirty="0">
                          <a:solidFill>
                            <a:schemeClr val="tx1"/>
                          </a:solidFill>
                        </a:rPr>
                        <a:t>0</a:t>
                      </a:r>
                    </a:p>
                  </a:txBody>
                  <a:tcPr>
                    <a:noFill/>
                  </a:tcPr>
                </a:tc>
                <a:tc>
                  <a:txBody>
                    <a:bodyPr/>
                    <a:lstStyle/>
                    <a:p>
                      <a:r>
                        <a:rPr lang="en-GB" dirty="0">
                          <a:solidFill>
                            <a:schemeClr val="tx1"/>
                          </a:solidFill>
                        </a:rPr>
                        <a:t>0.1</a:t>
                      </a:r>
                    </a:p>
                  </a:txBody>
                  <a:tcPr>
                    <a:noFill/>
                  </a:tcPr>
                </a:tc>
                <a:tc>
                  <a:txBody>
                    <a:bodyPr/>
                    <a:lstStyle/>
                    <a:p>
                      <a:r>
                        <a:rPr lang="en-GB" dirty="0">
                          <a:solidFill>
                            <a:schemeClr val="tx1"/>
                          </a:solidFill>
                        </a:rPr>
                        <a:t>0.2</a:t>
                      </a:r>
                    </a:p>
                  </a:txBody>
                  <a:tcPr>
                    <a:noFill/>
                  </a:tcPr>
                </a:tc>
                <a:tc>
                  <a:txBody>
                    <a:bodyPr/>
                    <a:lstStyle/>
                    <a:p>
                      <a:r>
                        <a:rPr lang="en-GB" dirty="0">
                          <a:solidFill>
                            <a:schemeClr val="tx1"/>
                          </a:solidFill>
                        </a:rPr>
                        <a:t>0.3</a:t>
                      </a:r>
                    </a:p>
                  </a:txBody>
                  <a:tcPr>
                    <a:noFill/>
                  </a:tcPr>
                </a:tc>
                <a:tc>
                  <a:txBody>
                    <a:bodyPr/>
                    <a:lstStyle/>
                    <a:p>
                      <a:r>
                        <a:rPr lang="en-GB" dirty="0">
                          <a:solidFill>
                            <a:schemeClr val="tx1"/>
                          </a:solidFill>
                        </a:rPr>
                        <a:t>0.4</a:t>
                      </a:r>
                    </a:p>
                  </a:txBody>
                  <a:tcPr>
                    <a:noFill/>
                  </a:tcPr>
                </a:tc>
                <a:tc>
                  <a:txBody>
                    <a:bodyPr/>
                    <a:lstStyle/>
                    <a:p>
                      <a:r>
                        <a:rPr lang="en-GB" dirty="0">
                          <a:solidFill>
                            <a:schemeClr val="tx1"/>
                          </a:solidFill>
                        </a:rPr>
                        <a:t>0.5</a:t>
                      </a:r>
                    </a:p>
                  </a:txBody>
                  <a:tcPr>
                    <a:noFill/>
                  </a:tcPr>
                </a:tc>
                <a:tc>
                  <a:txBody>
                    <a:bodyPr/>
                    <a:lstStyle/>
                    <a:p>
                      <a:r>
                        <a:rPr lang="en-GB" dirty="0">
                          <a:solidFill>
                            <a:schemeClr val="tx1"/>
                          </a:solidFill>
                        </a:rPr>
                        <a:t>0.6</a:t>
                      </a:r>
                    </a:p>
                  </a:txBody>
                  <a:tcPr>
                    <a:noFill/>
                  </a:tcPr>
                </a:tc>
                <a:tc>
                  <a:txBody>
                    <a:bodyPr/>
                    <a:lstStyle/>
                    <a:p>
                      <a:r>
                        <a:rPr lang="en-GB" dirty="0">
                          <a:solidFill>
                            <a:schemeClr val="tx1"/>
                          </a:solidFill>
                        </a:rPr>
                        <a:t>0.7</a:t>
                      </a:r>
                    </a:p>
                  </a:txBody>
                  <a:tcPr>
                    <a:noFill/>
                  </a:tcPr>
                </a:tc>
                <a:tc>
                  <a:txBody>
                    <a:bodyPr/>
                    <a:lstStyle/>
                    <a:p>
                      <a:r>
                        <a:rPr lang="en-GB" dirty="0">
                          <a:solidFill>
                            <a:schemeClr val="tx1"/>
                          </a:solidFill>
                        </a:rPr>
                        <a:t>0.8</a:t>
                      </a:r>
                    </a:p>
                  </a:txBody>
                  <a:tcPr>
                    <a:noFill/>
                  </a:tcPr>
                </a:tc>
                <a:tc>
                  <a:txBody>
                    <a:bodyPr/>
                    <a:lstStyle/>
                    <a:p>
                      <a:r>
                        <a:rPr lang="en-GB" dirty="0">
                          <a:solidFill>
                            <a:schemeClr val="tx1"/>
                          </a:solidFill>
                        </a:rPr>
                        <a:t>0.9                1</a:t>
                      </a:r>
                    </a:p>
                  </a:txBody>
                  <a:tcPr>
                    <a:noFill/>
                  </a:tcPr>
                </a:tc>
                <a:extLst>
                  <a:ext uri="{0D108BD9-81ED-4DB2-BD59-A6C34878D82A}">
                    <a16:rowId xmlns:a16="http://schemas.microsoft.com/office/drawing/2014/main" val="2548902093"/>
                  </a:ext>
                </a:extLst>
              </a:tr>
              <a:tr h="382323">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tc>
                  <a:txBody>
                    <a:bodyPr/>
                    <a:lstStyle/>
                    <a:p>
                      <a:endParaRPr lang="en-GB" dirty="0">
                        <a:solidFill>
                          <a:schemeClr val="tx1"/>
                        </a:solidFill>
                      </a:endParaRPr>
                    </a:p>
                  </a:txBody>
                  <a:tcPr>
                    <a:noFill/>
                  </a:tcPr>
                </a:tc>
                <a:extLst>
                  <a:ext uri="{0D108BD9-81ED-4DB2-BD59-A6C34878D82A}">
                    <a16:rowId xmlns:a16="http://schemas.microsoft.com/office/drawing/2014/main" val="1795818457"/>
                  </a:ext>
                </a:extLst>
              </a:tr>
            </a:tbl>
          </a:graphicData>
        </a:graphic>
      </p:graphicFrame>
      <p:sp>
        <p:nvSpPr>
          <p:cNvPr id="15" name="Text Box 2">
            <a:extLst>
              <a:ext uri="{FF2B5EF4-FFF2-40B4-BE49-F238E27FC236}">
                <a16:creationId xmlns:a16="http://schemas.microsoft.com/office/drawing/2014/main" id="{B1052EC7-49E4-42BF-BC53-B9DB782EB571}"/>
              </a:ext>
            </a:extLst>
          </p:cNvPr>
          <p:cNvSpPr txBox="1"/>
          <p:nvPr/>
        </p:nvSpPr>
        <p:spPr>
          <a:xfrm>
            <a:off x="2689160" y="3785764"/>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Unlikely </a:t>
            </a:r>
          </a:p>
        </p:txBody>
      </p:sp>
      <p:sp>
        <p:nvSpPr>
          <p:cNvPr id="16" name="Text Box 7">
            <a:extLst>
              <a:ext uri="{FF2B5EF4-FFF2-40B4-BE49-F238E27FC236}">
                <a16:creationId xmlns:a16="http://schemas.microsoft.com/office/drawing/2014/main" id="{131A9DE3-A15B-4C53-9B31-6AA279F40658}"/>
              </a:ext>
            </a:extLst>
          </p:cNvPr>
          <p:cNvSpPr txBox="1"/>
          <p:nvPr/>
        </p:nvSpPr>
        <p:spPr>
          <a:xfrm>
            <a:off x="8354050" y="3786565"/>
            <a:ext cx="951875" cy="348162"/>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Likely </a:t>
            </a:r>
          </a:p>
        </p:txBody>
      </p:sp>
      <p:sp>
        <p:nvSpPr>
          <p:cNvPr id="17" name="Text Box 8">
            <a:extLst>
              <a:ext uri="{FF2B5EF4-FFF2-40B4-BE49-F238E27FC236}">
                <a16:creationId xmlns:a16="http://schemas.microsoft.com/office/drawing/2014/main" id="{7A868310-0B30-45C7-89B0-B72067A374E5}"/>
              </a:ext>
            </a:extLst>
          </p:cNvPr>
          <p:cNvSpPr txBox="1"/>
          <p:nvPr/>
        </p:nvSpPr>
        <p:spPr>
          <a:xfrm>
            <a:off x="11213979" y="3829442"/>
            <a:ext cx="75338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pPr>
            <a:endParaRPr lang="en-GB" sz="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Certain</a:t>
            </a:r>
          </a:p>
        </p:txBody>
      </p:sp>
      <p:sp>
        <p:nvSpPr>
          <p:cNvPr id="18" name="Text Box 9">
            <a:extLst>
              <a:ext uri="{FF2B5EF4-FFF2-40B4-BE49-F238E27FC236}">
                <a16:creationId xmlns:a16="http://schemas.microsoft.com/office/drawing/2014/main" id="{FECC6299-8701-471C-9115-495EF0C31702}"/>
              </a:ext>
            </a:extLst>
          </p:cNvPr>
          <p:cNvSpPr txBox="1"/>
          <p:nvPr/>
        </p:nvSpPr>
        <p:spPr>
          <a:xfrm>
            <a:off x="5490514" y="3785408"/>
            <a:ext cx="1060932" cy="348163"/>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n-GB" sz="1100" dirty="0">
                <a:effectLst/>
                <a:latin typeface="Arial" panose="020B0604020202020204" pitchFamily="34" charset="0"/>
                <a:ea typeface="Calibri" panose="020F0502020204030204" pitchFamily="34" charset="0"/>
                <a:cs typeface="Arial" panose="020B0604020202020204" pitchFamily="34" charset="0"/>
              </a:rPr>
              <a:t>Even chance </a:t>
            </a:r>
          </a:p>
        </p:txBody>
      </p:sp>
      <p:sp>
        <p:nvSpPr>
          <p:cNvPr id="19" name="Text Box 10">
            <a:extLst>
              <a:ext uri="{FF2B5EF4-FFF2-40B4-BE49-F238E27FC236}">
                <a16:creationId xmlns:a16="http://schemas.microsoft.com/office/drawing/2014/main" id="{0540D9A7-44B6-4EED-A06E-EEF452314DC4}"/>
              </a:ext>
            </a:extLst>
          </p:cNvPr>
          <p:cNvSpPr txBox="1"/>
          <p:nvPr/>
        </p:nvSpPr>
        <p:spPr>
          <a:xfrm>
            <a:off x="218660" y="3762275"/>
            <a:ext cx="929449" cy="332740"/>
          </a:xfrm>
          <a:prstGeom prst="rect">
            <a:avLst/>
          </a:prstGeom>
          <a:solidFill>
            <a:schemeClr val="accent5">
              <a:lumMod val="20000"/>
              <a:lumOff val="80000"/>
            </a:schemeClr>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GB" sz="200" dirty="0">
              <a:effectLst/>
              <a:latin typeface="Arial" panose="020B0604020202020204" pitchFamily="34" charset="0"/>
              <a:ea typeface="Calibri" panose="020F0502020204030204" pitchFamily="34" charset="0"/>
              <a:cs typeface="Arial" panose="020B0604020202020204" pitchFamily="34" charset="0"/>
            </a:endParaRPr>
          </a:p>
          <a:p>
            <a:pPr algn="ctr"/>
            <a:r>
              <a:rPr lang="en-GB" sz="1100" dirty="0">
                <a:effectLst/>
                <a:latin typeface="Arial" panose="020B0604020202020204" pitchFamily="34" charset="0"/>
                <a:ea typeface="Calibri" panose="020F0502020204030204" pitchFamily="34" charset="0"/>
                <a:cs typeface="Arial" panose="020B0604020202020204" pitchFamily="34" charset="0"/>
              </a:rPr>
              <a:t>Impossible </a:t>
            </a:r>
          </a:p>
        </p:txBody>
      </p:sp>
      <p:sp>
        <p:nvSpPr>
          <p:cNvPr id="2" name="Isosceles Triangle 11">
            <a:extLst>
              <a:ext uri="{FF2B5EF4-FFF2-40B4-BE49-F238E27FC236}">
                <a16:creationId xmlns:a16="http://schemas.microsoft.com/office/drawing/2014/main" id="{4C5F45E4-BA5A-C955-67B0-5F5790142750}"/>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D0FF236-2519-6D50-F94E-5A4733D21654}"/>
              </a:ext>
            </a:extLst>
          </p:cNvPr>
          <p:cNvSpPr txBox="1"/>
          <p:nvPr/>
        </p:nvSpPr>
        <p:spPr>
          <a:xfrm>
            <a:off x="-2911" y="12277"/>
            <a:ext cx="1082193" cy="830997"/>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YOUR </a:t>
            </a:r>
          </a:p>
          <a:p>
            <a:pPr algn="ctr"/>
            <a:r>
              <a:rPr lang="en-GB" sz="2400" b="1" dirty="0">
                <a:solidFill>
                  <a:schemeClr val="bg1"/>
                </a:solidFill>
                <a:latin typeface="Arial" panose="020B0604020202020204" pitchFamily="34" charset="0"/>
                <a:cs typeface="Arial" panose="020B0604020202020204" pitchFamily="34" charset="0"/>
              </a:rPr>
              <a:t>TURN</a:t>
            </a:r>
          </a:p>
        </p:txBody>
      </p:sp>
      <p:sp>
        <p:nvSpPr>
          <p:cNvPr id="10" name="TextBox 9">
            <a:extLst>
              <a:ext uri="{FF2B5EF4-FFF2-40B4-BE49-F238E27FC236}">
                <a16:creationId xmlns:a16="http://schemas.microsoft.com/office/drawing/2014/main" id="{217DACCA-37D7-E170-1FBC-10BB9E431A10}"/>
              </a:ext>
            </a:extLst>
          </p:cNvPr>
          <p:cNvSpPr txBox="1"/>
          <p:nvPr/>
        </p:nvSpPr>
        <p:spPr>
          <a:xfrm>
            <a:off x="633046" y="4814397"/>
            <a:ext cx="9349154" cy="1200329"/>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In pairs, discuss the probability questions you have been given.</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Decide the probability of each event happening, and place it on the probability scale you have been given.</a:t>
            </a:r>
          </a:p>
        </p:txBody>
      </p:sp>
      <p:grpSp>
        <p:nvGrpSpPr>
          <p:cNvPr id="11" name="Group 10" descr="Worksheet available icon">
            <a:extLst>
              <a:ext uri="{FF2B5EF4-FFF2-40B4-BE49-F238E27FC236}">
                <a16:creationId xmlns:a16="http://schemas.microsoft.com/office/drawing/2014/main" id="{7ABE61A9-3655-114C-C164-38011D6774E5}"/>
              </a:ext>
            </a:extLst>
          </p:cNvPr>
          <p:cNvGrpSpPr/>
          <p:nvPr/>
        </p:nvGrpSpPr>
        <p:grpSpPr>
          <a:xfrm>
            <a:off x="9495879" y="176352"/>
            <a:ext cx="2102384" cy="753403"/>
            <a:chOff x="9495879" y="211521"/>
            <a:chExt cx="2102384" cy="753403"/>
          </a:xfrm>
        </p:grpSpPr>
        <p:pic>
          <p:nvPicPr>
            <p:cNvPr id="14" name="Graphic 6" descr="Document">
              <a:extLst>
                <a:ext uri="{FF2B5EF4-FFF2-40B4-BE49-F238E27FC236}">
                  <a16:creationId xmlns:a16="http://schemas.microsoft.com/office/drawing/2014/main" id="{B05FBEF7-EFBA-22F8-FA95-ACF2202710F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20" name="TextBox 19">
              <a:extLst>
                <a:ext uri="{FF2B5EF4-FFF2-40B4-BE49-F238E27FC236}">
                  <a16:creationId xmlns:a16="http://schemas.microsoft.com/office/drawing/2014/main" id="{EB6FCB21-6B11-4739-CDBD-0598B72E064C}"/>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252481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4BE7C88-83B8-3A65-D041-C50315F882AD}"/>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2" name="Title 1">
            <a:extLst>
              <a:ext uri="{FF2B5EF4-FFF2-40B4-BE49-F238E27FC236}">
                <a16:creationId xmlns:a16="http://schemas.microsoft.com/office/drawing/2014/main" id="{B9FD24CF-559D-E2D8-EDFB-900068844405}"/>
              </a:ext>
            </a:extLst>
          </p:cNvPr>
          <p:cNvSpPr>
            <a:spLocks noGrp="1"/>
          </p:cNvSpPr>
          <p:nvPr>
            <p:ph type="title" idx="4294967295"/>
          </p:nvPr>
        </p:nvSpPr>
        <p:spPr>
          <a:xfrm>
            <a:off x="1964925" y="273843"/>
            <a:ext cx="9142412" cy="814388"/>
          </a:xfrm>
          <a:prstGeom prst="rect">
            <a:avLst/>
          </a:prstGeom>
        </p:spPr>
        <p:txBody>
          <a:bodyPr/>
          <a:lstStyle/>
          <a:p>
            <a:r>
              <a:rPr lang="en-US" sz="3600" b="1" dirty="0">
                <a:solidFill>
                  <a:schemeClr val="accent1"/>
                </a:solidFill>
                <a:latin typeface="Arial" panose="020B0604020202020204" pitchFamily="34" charset="0"/>
                <a:cs typeface="Arial" panose="020B0604020202020204" pitchFamily="34" charset="0"/>
              </a:rPr>
              <a:t>Dice game</a:t>
            </a:r>
            <a:endParaRPr lang="en-GB" sz="3600" b="1" dirty="0">
              <a:solidFill>
                <a:schemeClr val="accent1"/>
              </a:solidFill>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FC5E2C38-6050-0654-7CD6-9AFF840F8C89}"/>
              </a:ext>
            </a:extLst>
          </p:cNvPr>
          <p:cNvSpPr>
            <a:spLocks noGrp="1"/>
          </p:cNvSpPr>
          <p:nvPr>
            <p:ph idx="4294967295"/>
          </p:nvPr>
        </p:nvSpPr>
        <p:spPr>
          <a:xfrm>
            <a:off x="838200" y="1377950"/>
            <a:ext cx="10515600" cy="4799013"/>
          </a:xfrm>
          <a:prstGeom prst="rect">
            <a:avLst/>
          </a:prstGeom>
        </p:spPr>
        <p:txBody>
          <a:bodyPr/>
          <a:lstStyle/>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In a game, there are three events for an ordinary fair dice.</a:t>
            </a: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odd number</a:t>
            </a:r>
            <a:r>
              <a:rPr lang="en-US" sz="2400" dirty="0">
                <a:effectLst/>
                <a:latin typeface="Arial" panose="020B0604020202020204" pitchFamily="34" charset="0"/>
                <a:ea typeface="Calibri" panose="020F0502020204030204" pitchFamily="34" charset="0"/>
                <a:cs typeface="Arial" panose="020B0604020202020204" pitchFamily="34" charset="0"/>
              </a:rPr>
              <a:t>, Aisha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t>
            </a:r>
            <a:r>
              <a:rPr lang="en-US" sz="2400" b="1" dirty="0">
                <a:effectLst/>
                <a:latin typeface="Arial" panose="020B0604020202020204" pitchFamily="34" charset="0"/>
                <a:ea typeface="Calibri" panose="020F0502020204030204" pitchFamily="34" charset="0"/>
                <a:cs typeface="Arial" panose="020B0604020202020204" pitchFamily="34" charset="0"/>
              </a:rPr>
              <a:t>greater than 6</a:t>
            </a:r>
            <a:r>
              <a:rPr lang="en-US" sz="2400" dirty="0">
                <a:effectLst/>
                <a:latin typeface="Arial" panose="020B0604020202020204" pitchFamily="34" charset="0"/>
                <a:ea typeface="Calibri" panose="020F0502020204030204" pitchFamily="34" charset="0"/>
                <a:cs typeface="Arial" panose="020B0604020202020204" pitchFamily="34" charset="0"/>
              </a:rPr>
              <a:t>, Sam wins a prize.</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ts val="2500"/>
              </a:lnSpc>
              <a:spcBef>
                <a:spcPts val="0"/>
              </a:spcBef>
              <a:spcAft>
                <a:spcPts val="600"/>
              </a:spcAft>
              <a:buFont typeface="Arial" panose="020B0604020202020204" pitchFamily="34" charset="0"/>
              <a:buChar char="•"/>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If the number is an </a:t>
            </a:r>
            <a:r>
              <a:rPr lang="en-US" sz="2400" b="1" dirty="0">
                <a:effectLst/>
                <a:latin typeface="Arial" panose="020B0604020202020204" pitchFamily="34" charset="0"/>
                <a:ea typeface="Calibri" panose="020F0502020204030204" pitchFamily="34" charset="0"/>
                <a:cs typeface="Arial" panose="020B0604020202020204" pitchFamily="34" charset="0"/>
              </a:rPr>
              <a:t>even number less than 3</a:t>
            </a:r>
            <a:r>
              <a:rPr lang="en-US" sz="2400" dirty="0">
                <a:effectLst/>
                <a:latin typeface="Arial" panose="020B0604020202020204" pitchFamily="34" charset="0"/>
                <a:ea typeface="Calibri" panose="020F0502020204030204" pitchFamily="34" charset="0"/>
                <a:cs typeface="Arial" panose="020B0604020202020204" pitchFamily="34" charset="0"/>
              </a:rPr>
              <a:t>, Sunil wins a prize.</a:t>
            </a:r>
            <a:endParaRPr lang="en-GB" sz="2400" dirty="0">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lvl="0" indent="0">
              <a:lnSpc>
                <a:spcPts val="2500"/>
              </a:lnSpc>
              <a:spcBef>
                <a:spcPts val="0"/>
              </a:spcBef>
              <a:spcAft>
                <a:spcPts val="600"/>
              </a:spcAft>
              <a:buNone/>
              <a:tabLst>
                <a:tab pos="457200" algn="l"/>
              </a:tabLst>
            </a:pPr>
            <a:r>
              <a:rPr lang="en-US" sz="2400" dirty="0">
                <a:effectLst/>
                <a:latin typeface="Arial" panose="020B0604020202020204" pitchFamily="34" charset="0"/>
                <a:ea typeface="Calibri" panose="020F0502020204030204" pitchFamily="34" charset="0"/>
                <a:cs typeface="Arial" panose="020B0604020202020204" pitchFamily="34" charset="0"/>
              </a:rPr>
              <a:t>Who is most likely to win?</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a:effectLst/>
                <a:latin typeface="Arial" panose="020B0604020202020204" pitchFamily="34" charset="0"/>
                <a:ea typeface="Calibri" panose="020F0502020204030204" pitchFamily="34" charset="0"/>
                <a:cs typeface="Arial" panose="020B0604020202020204" pitchFamily="34" charset="0"/>
              </a:rPr>
              <a:t>Sam says,</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457200" lvl="1" indent="0">
              <a:lnSpc>
                <a:spcPts val="2500"/>
              </a:lnSpc>
              <a:spcBef>
                <a:spcPts val="0"/>
              </a:spcBef>
              <a:spcAft>
                <a:spcPts val="600"/>
              </a:spcAft>
              <a:buNone/>
            </a:pPr>
            <a:r>
              <a:rPr lang="en-US" dirty="0">
                <a:latin typeface="Arial" panose="020B0604020202020204" pitchFamily="34" charset="0"/>
                <a:ea typeface="Calibri" panose="020F0502020204030204" pitchFamily="34" charset="0"/>
                <a:cs typeface="Arial" panose="020B0604020202020204" pitchFamily="34" charset="0"/>
              </a:rPr>
              <a:t>‘</a:t>
            </a:r>
            <a:r>
              <a:rPr lang="en-US" dirty="0">
                <a:effectLst/>
                <a:latin typeface="Arial" panose="020B0604020202020204" pitchFamily="34" charset="0"/>
                <a:ea typeface="Calibri" panose="020F0502020204030204" pitchFamily="34" charset="0"/>
                <a:cs typeface="Arial" panose="020B0604020202020204" pitchFamily="34" charset="0"/>
              </a:rPr>
              <a:t>The probabilities should add up to 1, so one of us is certain to win.’</a:t>
            </a:r>
            <a:endParaRPr lang="en-GB"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endParaRPr lang="en-US" sz="2400" dirty="0">
              <a:effectLst/>
              <a:latin typeface="Arial" panose="020B0604020202020204" pitchFamily="34" charset="0"/>
              <a:ea typeface="Calibri" panose="020F0502020204030204" pitchFamily="34" charset="0"/>
              <a:cs typeface="Arial" panose="020B0604020202020204" pitchFamily="34" charset="0"/>
            </a:endParaRPr>
          </a:p>
          <a:p>
            <a:pPr marL="0" indent="0">
              <a:lnSpc>
                <a:spcPts val="2500"/>
              </a:lnSpc>
              <a:spcBef>
                <a:spcPts val="0"/>
              </a:spcBef>
              <a:spcAft>
                <a:spcPts val="600"/>
              </a:spcAft>
              <a:buNone/>
            </a:pPr>
            <a:r>
              <a:rPr lang="en-US" sz="2400" dirty="0">
                <a:effectLst/>
                <a:latin typeface="Arial" panose="020B0604020202020204" pitchFamily="34" charset="0"/>
                <a:ea typeface="Calibri" panose="020F0502020204030204" pitchFamily="34" charset="0"/>
                <a:cs typeface="Arial" panose="020B0604020202020204" pitchFamily="34" charset="0"/>
              </a:rPr>
              <a:t>Is Sam right?</a:t>
            </a:r>
            <a:endParaRPr lang="en-GB" sz="2400" dirty="0">
              <a:effectLst/>
              <a:latin typeface="Arial" panose="020B0604020202020204" pitchFamily="34" charset="0"/>
              <a:ea typeface="Calibri" panose="020F050202020403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8" name="Isosceles Triangle 11">
            <a:extLst>
              <a:ext uri="{FF2B5EF4-FFF2-40B4-BE49-F238E27FC236}">
                <a16:creationId xmlns:a16="http://schemas.microsoft.com/office/drawing/2014/main" id="{B8DE1D11-3DFA-B929-D94A-C9ECB91FDAE2}"/>
              </a:ext>
              <a:ext uri="{C183D7F6-B498-43B3-948B-1728B52AA6E4}">
                <adec:decorative xmlns:adec="http://schemas.microsoft.com/office/drawing/2017/decorative" val="1"/>
              </a:ext>
            </a:extLst>
          </p:cNvPr>
          <p:cNvSpPr/>
          <p:nvPr/>
        </p:nvSpPr>
        <p:spPr>
          <a:xfrm flipV="1">
            <a:off x="-27606" y="-52622"/>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75D7B940-40C7-DF70-1A15-5C09A314B876}"/>
              </a:ext>
            </a:extLst>
          </p:cNvPr>
          <p:cNvSpPr txBox="1"/>
          <p:nvPr/>
        </p:nvSpPr>
        <p:spPr>
          <a:xfrm>
            <a:off x="0" y="3404"/>
            <a:ext cx="1406193" cy="461665"/>
          </a:xfrm>
          <a:prstGeom prst="rect">
            <a:avLst/>
          </a:prstGeom>
          <a:solidFill>
            <a:schemeClr val="accent1"/>
          </a:solidFill>
          <a:ln>
            <a:solidFill>
              <a:schemeClr val="accent1"/>
            </a:solid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Tree>
    <p:extLst>
      <p:ext uri="{BB962C8B-B14F-4D97-AF65-F5344CB8AC3E}">
        <p14:creationId xmlns:p14="http://schemas.microsoft.com/office/powerpoint/2010/main" val="9467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8" end="8"/>
                                            </p:txEl>
                                          </p:spTgt>
                                        </p:tgtEl>
                                        <p:attrNameLst>
                                          <p:attrName>style.visibility</p:attrName>
                                        </p:attrNameLst>
                                      </p:cBhvr>
                                      <p:to>
                                        <p:strVal val="visible"/>
                                      </p:to>
                                    </p:set>
                                    <p:animEffect transition="in" filter="dissolve">
                                      <p:cBhvr>
                                        <p:cTn id="7" dur="500"/>
                                        <p:tgtEl>
                                          <p:spTgt spid="7">
                                            <p:txEl>
                                              <p:pRg st="8" end="8"/>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7">
                                            <p:txEl>
                                              <p:pRg st="9" end="9"/>
                                            </p:txEl>
                                          </p:spTgt>
                                        </p:tgtEl>
                                        <p:attrNameLst>
                                          <p:attrName>style.visibility</p:attrName>
                                        </p:attrNameLst>
                                      </p:cBhvr>
                                      <p:to>
                                        <p:strVal val="visible"/>
                                      </p:to>
                                    </p:set>
                                    <p:animEffect transition="in" filter="dissolve">
                                      <p:cBhvr>
                                        <p:cTn id="10" dur="500"/>
                                        <p:tgtEl>
                                          <p:spTgt spid="7">
                                            <p:txEl>
                                              <p:pRg st="9" end="9"/>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7">
                                            <p:txEl>
                                              <p:pRg st="11" end="11"/>
                                            </p:txEl>
                                          </p:spTgt>
                                        </p:tgtEl>
                                        <p:attrNameLst>
                                          <p:attrName>style.visibility</p:attrName>
                                        </p:attrNameLst>
                                      </p:cBhvr>
                                      <p:to>
                                        <p:strVal val="visible"/>
                                      </p:to>
                                    </p:set>
                                    <p:animEffect transition="in" filter="dissolve">
                                      <p:cBhvr>
                                        <p:cTn id="1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9</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247032" y="143364"/>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Sum of all possible events</a:t>
            </a: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855453" y="1215478"/>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769853" y="1635617"/>
            <a:ext cx="8212347" cy="347729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523220"/>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851045"/>
            <a:ext cx="7551002" cy="523220"/>
          </a:xfrm>
          <a:prstGeom prst="rect">
            <a:avLst/>
          </a:prstGeom>
          <a:noFill/>
        </p:spPr>
        <p:txBody>
          <a:bodyPr wrap="square" rtlCol="0">
            <a:spAutoFit/>
          </a:bodyPr>
          <a:lstStyle/>
          <a:p>
            <a:pPr>
              <a:spcAft>
                <a:spcPts val="600"/>
              </a:spcAft>
            </a:pPr>
            <a:r>
              <a:rPr lang="en-US" sz="2800" dirty="0">
                <a:solidFill>
                  <a:schemeClr val="tx1"/>
                </a:solidFill>
                <a:latin typeface="Arial" panose="020B0604020202020204" pitchFamily="34" charset="0"/>
                <a:cs typeface="Arial" panose="020B0604020202020204" pitchFamily="34" charset="0"/>
              </a:rPr>
              <a:t>The total probability of </a:t>
            </a:r>
            <a:r>
              <a:rPr lang="en-US" sz="2800" b="1" dirty="0">
                <a:solidFill>
                  <a:schemeClr val="accent1"/>
                </a:solidFill>
                <a:latin typeface="Arial" panose="020B0604020202020204" pitchFamily="34" charset="0"/>
                <a:cs typeface="Arial" panose="020B0604020202020204" pitchFamily="34" charset="0"/>
              </a:rPr>
              <a:t>all</a:t>
            </a:r>
            <a:r>
              <a:rPr lang="en-US" sz="2800" dirty="0">
                <a:solidFill>
                  <a:schemeClr val="tx1"/>
                </a:solidFill>
                <a:latin typeface="Arial" panose="020B0604020202020204" pitchFamily="34" charset="0"/>
                <a:cs typeface="Arial" panose="020B0604020202020204" pitchFamily="34" charset="0"/>
              </a:rPr>
              <a:t> possible events = 1</a:t>
            </a:r>
            <a:endParaRPr lang="en-GB"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1366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54519A-5C88-4765-8DF4-097EB505FC69}">
  <ds:schemaRefs>
    <ds:schemaRef ds:uri="http://schemas.microsoft.com/office/2006/metadata/properties"/>
    <ds:schemaRef ds:uri="http://schemas.microsoft.com/office/2006/documentManagement/types"/>
    <ds:schemaRef ds:uri="http://schemas.openxmlformats.org/package/2006/metadata/core-properties"/>
    <ds:schemaRef ds:uri="http://purl.org/dc/terms/"/>
    <ds:schemaRef ds:uri="http://purl.org/dc/elements/1.1/"/>
    <ds:schemaRef ds:uri="http://schemas.microsoft.com/office/infopath/2007/PartnerControls"/>
    <ds:schemaRef ds:uri="http://www.w3.org/XML/1998/namespace"/>
    <ds:schemaRef ds:uri="c5cf19a6-e467-491d-9af0-5a70f09a6a41"/>
    <ds:schemaRef ds:uri="a943fffa-545b-4eca-b17d-5f9a138dda08"/>
    <ds:schemaRef ds:uri="http://purl.org/dc/dcmitype/"/>
  </ds:schemaRefs>
</ds:datastoreItem>
</file>

<file path=customXml/itemProps2.xml><?xml version="1.0" encoding="utf-8"?>
<ds:datastoreItem xmlns:ds="http://schemas.openxmlformats.org/officeDocument/2006/customXml" ds:itemID="{D6849AE7-5012-4487-A31B-61EF0ED480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41587</TotalTime>
  <Words>3704</Words>
  <Application>Microsoft Office PowerPoint</Application>
  <PresentationFormat>Widescreen</PresentationFormat>
  <Paragraphs>603</Paragraphs>
  <Slides>22</Slides>
  <Notes>22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22</vt:i4>
      </vt:variant>
    </vt:vector>
  </HeadingPairs>
  <TitlesOfParts>
    <vt:vector size="29" baseType="lpstr">
      <vt:lpstr>Arial</vt:lpstr>
      <vt:lpstr>Calibri</vt:lpstr>
      <vt:lpstr>Calibri Light</vt:lpstr>
      <vt:lpstr>Cambria Math</vt:lpstr>
      <vt:lpstr>Office Theme</vt:lpstr>
      <vt:lpstr>Custom Design</vt:lpstr>
      <vt:lpstr>1_Custom Design</vt:lpstr>
      <vt:lpstr>PowerPoint Presentation</vt:lpstr>
      <vt:lpstr>The line up</vt:lpstr>
      <vt:lpstr>Probability scale</vt:lpstr>
      <vt:lpstr>Probability</vt:lpstr>
      <vt:lpstr>Probability of events</vt:lpstr>
      <vt:lpstr>Football match</vt:lpstr>
      <vt:lpstr>Probability of events given</vt:lpstr>
      <vt:lpstr>Dice game</vt:lpstr>
      <vt:lpstr>Sum of all possible events</vt:lpstr>
      <vt:lpstr>Calculate probabilities from a table</vt:lpstr>
      <vt:lpstr>Who wants what?</vt:lpstr>
      <vt:lpstr>Who wants what? – Feedback</vt:lpstr>
      <vt:lpstr>Who wants what? – Using a two-way table</vt:lpstr>
      <vt:lpstr>Two-way tables and probability</vt:lpstr>
      <vt:lpstr>Two-way tables (1)</vt:lpstr>
      <vt:lpstr>Two-way tables: class review</vt:lpstr>
      <vt:lpstr>Practice question (1)</vt:lpstr>
      <vt:lpstr>Practice question (2)</vt:lpstr>
      <vt:lpstr>Practice question (1) – Answer</vt:lpstr>
      <vt:lpstr>Practice question (2) – Answer</vt:lpstr>
      <vt:lpstr>Lesson review:  Probability Level 2</vt:lpstr>
      <vt:lpstr>Lesson 12: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Chess Law</cp:lastModifiedBy>
  <cp:revision>633</cp:revision>
  <dcterms:created xsi:type="dcterms:W3CDTF">2019-07-11T15:46:02Z</dcterms:created>
  <dcterms:modified xsi:type="dcterms:W3CDTF">2023-04-24T13:50:10Z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