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4" r:id="rId4"/>
    <p:sldMasterId id="2147483660" r:id="rId5"/>
    <p:sldMasterId id="2147483676" r:id="rId6"/>
    <p:sldMasterId id="2147483688" r:id="rId7"/>
  </p:sldMasterIdLst>
  <p:notesMasterIdLst>
    <p:notesMasterId r:id="rId36"/>
  </p:notesMasterIdLst>
  <p:sldIdLst>
    <p:sldId id="367" r:id="rId8"/>
    <p:sldId id="264" r:id="rId9"/>
    <p:sldId id="316" r:id="rId10"/>
    <p:sldId id="339" r:id="rId11"/>
    <p:sldId id="344" r:id="rId12"/>
    <p:sldId id="362" r:id="rId13"/>
    <p:sldId id="345" r:id="rId14"/>
    <p:sldId id="363" r:id="rId15"/>
    <p:sldId id="327" r:id="rId16"/>
    <p:sldId id="347" r:id="rId17"/>
    <p:sldId id="329" r:id="rId18"/>
    <p:sldId id="328" r:id="rId19"/>
    <p:sldId id="348" r:id="rId20"/>
    <p:sldId id="257" r:id="rId21"/>
    <p:sldId id="258" r:id="rId22"/>
    <p:sldId id="259" r:id="rId23"/>
    <p:sldId id="305" r:id="rId24"/>
    <p:sldId id="341" r:id="rId25"/>
    <p:sldId id="354" r:id="rId26"/>
    <p:sldId id="355" r:id="rId27"/>
    <p:sldId id="359" r:id="rId28"/>
    <p:sldId id="361" r:id="rId29"/>
    <p:sldId id="356" r:id="rId30"/>
    <p:sldId id="368" r:id="rId31"/>
    <p:sldId id="333" r:id="rId32"/>
    <p:sldId id="295" r:id="rId33"/>
    <p:sldId id="366" r:id="rId34"/>
    <p:sldId id="325"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8E3DE15-358D-1D6E-1E66-EE0360334EA6}" name="Martin Payne" initials="MP" userId="bbc95f081e4651e9" providerId="Windows Live"/>
  <p188:author id="{6F39AC1C-7B49-93FF-9D4D-5A7A69B6E107}" name="Rose Parkin" initials="RP" userId="a9affac8917e8dd4" providerId="Windows Live"/>
  <p188:author id="{E68DBF29-173B-1EE4-E980-EBF86C79181A}" name="Editor" initials="FR" userId="Editor" providerId="None"/>
  <p188:author id="{DB168830-51D4-4CC1-7858-D21AD9F13162}" name="Sarah Stafford" initials="SS" userId="Sarah Stafford" providerId="None"/>
  <p188:author id="{6C085DBD-E017-59BB-A493-C212501941EA}" name="Elizabeth Parker" initials="EP" userId="S::elizabeth.parker@newgenpublishing.co.uk::48ed7c66-aa06-4dbb-a923-e20f8fac587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ollett, Clare" initials="CC" lastIdx="18" clrIdx="0">
    <p:extLst>
      <p:ext uri="{19B8F6BF-5375-455C-9EA6-DF929625EA0E}">
        <p15:presenceInfo xmlns:p15="http://schemas.microsoft.com/office/powerpoint/2012/main" userId="S::Clare.Collett@Pearson.com::a376c1f8-5148-4d55-9c90-6113c98c8476" providerId="AD"/>
      </p:ext>
    </p:extLst>
  </p:cmAuthor>
  <p:cmAuthor id="2" name="Veronica Wastell" initials="VW" lastIdx="3" clrIdx="1">
    <p:extLst>
      <p:ext uri="{19B8F6BF-5375-455C-9EA6-DF929625EA0E}">
        <p15:presenceInfo xmlns:p15="http://schemas.microsoft.com/office/powerpoint/2012/main" userId="Veronica Wastell" providerId="None"/>
      </p:ext>
    </p:extLst>
  </p:cmAuthor>
  <p:cmAuthor id="3" name="Marie Joubert" initials="MJ" lastIdx="6" clrIdx="2">
    <p:extLst>
      <p:ext uri="{19B8F6BF-5375-455C-9EA6-DF929625EA0E}">
        <p15:presenceInfo xmlns:p15="http://schemas.microsoft.com/office/powerpoint/2012/main" userId="S::marie.joubert1@nottingham.ac.uk::8784a254-284d-4fcc-ace7-66743a4258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5D6"/>
    <a:srgbClr val="E6C8D9"/>
    <a:srgbClr val="F9D09E"/>
    <a:srgbClr val="B4C7E7"/>
    <a:srgbClr val="9BC8FF"/>
    <a:srgbClr val="BE0064"/>
    <a:srgbClr val="0071F8"/>
    <a:srgbClr val="008FC9"/>
    <a:srgbClr val="DD3D4C"/>
    <a:srgbClr val="C9603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47208F-B266-6E45-AF04-6A92DB93D1C9}" v="20" dt="2023-03-30T09:49:47.5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6953" autoAdjust="0"/>
    <p:restoredTop sz="65578" autoAdjust="0"/>
  </p:normalViewPr>
  <p:slideViewPr>
    <p:cSldViewPr snapToGrid="0" snapToObjects="1">
      <p:cViewPr varScale="1">
        <p:scale>
          <a:sx n="72" d="100"/>
          <a:sy n="72" d="100"/>
        </p:scale>
        <p:origin x="216" y="400"/>
      </p:cViewPr>
      <p:guideLst>
        <p:guide orient="horz" pos="2160"/>
        <p:guide pos="3840"/>
      </p:guideLst>
    </p:cSldViewPr>
  </p:slideViewPr>
  <p:outlineViewPr>
    <p:cViewPr>
      <p:scale>
        <a:sx n="33" d="100"/>
        <a:sy n="33" d="100"/>
      </p:scale>
      <p:origin x="0" y="0"/>
    </p:cViewPr>
  </p:outlin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viewProps" Target="viewProps.xml"/><Relationship Id="rId21" Type="http://schemas.openxmlformats.org/officeDocument/2006/relationships/slide" Target="slides/slide14.xml"/><Relationship Id="rId34" Type="http://schemas.openxmlformats.org/officeDocument/2006/relationships/slide" Target="slides/slide27.xml"/><Relationship Id="rId42" Type="http://schemas.microsoft.com/office/2016/11/relationships/changesInfo" Target="changesInfos/changesInfo1.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notesMaster" Target="notesMasters/notes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microsoft.com/office/2015/10/relationships/revisionInfo" Target="revisionInfo.xml"/><Relationship Id="rId8" Type="http://schemas.openxmlformats.org/officeDocument/2006/relationships/slide" Target="slides/slide1.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ve Pardoe" userId="6fa2db72-1fdb-41be-8a25-f49a2205c689" providerId="ADAL" clId="{1D47208F-B266-6E45-AF04-6A92DB93D1C9}"/>
    <pc:docChg chg="undo custSel addSld delSld modSld">
      <pc:chgData name="Steve Pardoe" userId="6fa2db72-1fdb-41be-8a25-f49a2205c689" providerId="ADAL" clId="{1D47208F-B266-6E45-AF04-6A92DB93D1C9}" dt="2023-03-30T09:30:23.292" v="638" actId="20577"/>
      <pc:docMkLst>
        <pc:docMk/>
      </pc:docMkLst>
      <pc:sldChg chg="add">
        <pc:chgData name="Steve Pardoe" userId="6fa2db72-1fdb-41be-8a25-f49a2205c689" providerId="ADAL" clId="{1D47208F-B266-6E45-AF04-6A92DB93D1C9}" dt="2023-03-30T09:04:17.064" v="4"/>
        <pc:sldMkLst>
          <pc:docMk/>
          <pc:sldMk cId="3250959063" sldId="257"/>
        </pc:sldMkLst>
      </pc:sldChg>
      <pc:sldChg chg="add">
        <pc:chgData name="Steve Pardoe" userId="6fa2db72-1fdb-41be-8a25-f49a2205c689" providerId="ADAL" clId="{1D47208F-B266-6E45-AF04-6A92DB93D1C9}" dt="2023-03-30T09:04:17.064" v="4"/>
        <pc:sldMkLst>
          <pc:docMk/>
          <pc:sldMk cId="2420616974" sldId="258"/>
        </pc:sldMkLst>
      </pc:sldChg>
      <pc:sldChg chg="add">
        <pc:chgData name="Steve Pardoe" userId="6fa2db72-1fdb-41be-8a25-f49a2205c689" providerId="ADAL" clId="{1D47208F-B266-6E45-AF04-6A92DB93D1C9}" dt="2023-03-30T09:04:17.064" v="4"/>
        <pc:sldMkLst>
          <pc:docMk/>
          <pc:sldMk cId="2590598160" sldId="259"/>
        </pc:sldMkLst>
      </pc:sldChg>
      <pc:sldChg chg="addSp delSp modSp mod delAnim modAnim modNotesTx">
        <pc:chgData name="Steve Pardoe" userId="6fa2db72-1fdb-41be-8a25-f49a2205c689" providerId="ADAL" clId="{1D47208F-B266-6E45-AF04-6A92DB93D1C9}" dt="2023-03-30T09:30:23.292" v="638" actId="20577"/>
        <pc:sldMkLst>
          <pc:docMk/>
          <pc:sldMk cId="2492550608" sldId="295"/>
        </pc:sldMkLst>
        <pc:spChg chg="del">
          <ac:chgData name="Steve Pardoe" userId="6fa2db72-1fdb-41be-8a25-f49a2205c689" providerId="ADAL" clId="{1D47208F-B266-6E45-AF04-6A92DB93D1C9}" dt="2023-03-30T09:19:11.168" v="70" actId="478"/>
          <ac:spMkLst>
            <pc:docMk/>
            <pc:sldMk cId="2492550608" sldId="295"/>
            <ac:spMk id="7" creationId="{C84FB0A4-740D-3941-2ECF-51F68DEB244D}"/>
          </ac:spMkLst>
        </pc:spChg>
        <pc:spChg chg="add mod">
          <ac:chgData name="Steve Pardoe" userId="6fa2db72-1fdb-41be-8a25-f49a2205c689" providerId="ADAL" clId="{1D47208F-B266-6E45-AF04-6A92DB93D1C9}" dt="2023-03-30T09:23:48.769" v="102" actId="1076"/>
          <ac:spMkLst>
            <pc:docMk/>
            <pc:sldMk cId="2492550608" sldId="295"/>
            <ac:spMk id="9" creationId="{C1456016-3C18-E5D3-B4CC-468A27374D96}"/>
          </ac:spMkLst>
        </pc:spChg>
        <pc:spChg chg="del">
          <ac:chgData name="Steve Pardoe" userId="6fa2db72-1fdb-41be-8a25-f49a2205c689" providerId="ADAL" clId="{1D47208F-B266-6E45-AF04-6A92DB93D1C9}" dt="2023-03-30T09:19:16.468" v="72" actId="478"/>
          <ac:spMkLst>
            <pc:docMk/>
            <pc:sldMk cId="2492550608" sldId="295"/>
            <ac:spMk id="10" creationId="{605B13A3-BE31-44A7-A606-38729832003E}"/>
          </ac:spMkLst>
        </pc:spChg>
        <pc:spChg chg="add mod">
          <ac:chgData name="Steve Pardoe" userId="6fa2db72-1fdb-41be-8a25-f49a2205c689" providerId="ADAL" clId="{1D47208F-B266-6E45-AF04-6A92DB93D1C9}" dt="2023-03-30T09:25:36.668" v="183" actId="14100"/>
          <ac:spMkLst>
            <pc:docMk/>
            <pc:sldMk cId="2492550608" sldId="295"/>
            <ac:spMk id="11" creationId="{0092AC84-5677-9CEB-B697-C01E79F9B027}"/>
          </ac:spMkLst>
        </pc:spChg>
        <pc:spChg chg="add mod">
          <ac:chgData name="Steve Pardoe" userId="6fa2db72-1fdb-41be-8a25-f49a2205c689" providerId="ADAL" clId="{1D47208F-B266-6E45-AF04-6A92DB93D1C9}" dt="2023-03-30T09:25:19.185" v="179" actId="1076"/>
          <ac:spMkLst>
            <pc:docMk/>
            <pc:sldMk cId="2492550608" sldId="295"/>
            <ac:spMk id="12" creationId="{D7041F44-6515-15E1-A4E7-5FD25B7874B1}"/>
          </ac:spMkLst>
        </pc:spChg>
        <pc:spChg chg="add mod">
          <ac:chgData name="Steve Pardoe" userId="6fa2db72-1fdb-41be-8a25-f49a2205c689" providerId="ADAL" clId="{1D47208F-B266-6E45-AF04-6A92DB93D1C9}" dt="2023-03-30T09:25:27.432" v="181" actId="14100"/>
          <ac:spMkLst>
            <pc:docMk/>
            <pc:sldMk cId="2492550608" sldId="295"/>
            <ac:spMk id="16" creationId="{B158AA71-EC23-6039-4341-1141C491EE6C}"/>
          </ac:spMkLst>
        </pc:spChg>
        <pc:spChg chg="del">
          <ac:chgData name="Steve Pardoe" userId="6fa2db72-1fdb-41be-8a25-f49a2205c689" providerId="ADAL" clId="{1D47208F-B266-6E45-AF04-6A92DB93D1C9}" dt="2023-03-30T09:19:14.059" v="71" actId="478"/>
          <ac:spMkLst>
            <pc:docMk/>
            <pc:sldMk cId="2492550608" sldId="295"/>
            <ac:spMk id="26" creationId="{933FF9F9-D308-4FD4-A610-20E99515B5EB}"/>
          </ac:spMkLst>
        </pc:spChg>
        <pc:spChg chg="del">
          <ac:chgData name="Steve Pardoe" userId="6fa2db72-1fdb-41be-8a25-f49a2205c689" providerId="ADAL" clId="{1D47208F-B266-6E45-AF04-6A92DB93D1C9}" dt="2023-03-30T09:19:18.492" v="73" actId="478"/>
          <ac:spMkLst>
            <pc:docMk/>
            <pc:sldMk cId="2492550608" sldId="295"/>
            <ac:spMk id="31" creationId="{00000000-0000-0000-0000-000000000000}"/>
          </ac:spMkLst>
        </pc:spChg>
      </pc:sldChg>
      <pc:sldChg chg="addSp delSp modSp mod modAnim modNotesTx">
        <pc:chgData name="Steve Pardoe" userId="6fa2db72-1fdb-41be-8a25-f49a2205c689" providerId="ADAL" clId="{1D47208F-B266-6E45-AF04-6A92DB93D1C9}" dt="2023-03-30T09:29:16.028" v="495" actId="20577"/>
        <pc:sldMkLst>
          <pc:docMk/>
          <pc:sldMk cId="4110128663" sldId="333"/>
        </pc:sldMkLst>
        <pc:spChg chg="mod">
          <ac:chgData name="Steve Pardoe" userId="6fa2db72-1fdb-41be-8a25-f49a2205c689" providerId="ADAL" clId="{1D47208F-B266-6E45-AF04-6A92DB93D1C9}" dt="2023-03-30T09:18:39.404" v="64" actId="1076"/>
          <ac:spMkLst>
            <pc:docMk/>
            <pc:sldMk cId="4110128663" sldId="333"/>
            <ac:spMk id="2" creationId="{9195E73C-2051-0869-3A3B-BCDC67DA5869}"/>
          </ac:spMkLst>
        </pc:spChg>
        <pc:spChg chg="add mod">
          <ac:chgData name="Steve Pardoe" userId="6fa2db72-1fdb-41be-8a25-f49a2205c689" providerId="ADAL" clId="{1D47208F-B266-6E45-AF04-6A92DB93D1C9}" dt="2023-03-30T09:17:10.472" v="51" actId="1076"/>
          <ac:spMkLst>
            <pc:docMk/>
            <pc:sldMk cId="4110128663" sldId="333"/>
            <ac:spMk id="8" creationId="{59449DDD-0454-34EB-6EA0-E0019833C829}"/>
          </ac:spMkLst>
        </pc:spChg>
        <pc:spChg chg="add del mod">
          <ac:chgData name="Steve Pardoe" userId="6fa2db72-1fdb-41be-8a25-f49a2205c689" providerId="ADAL" clId="{1D47208F-B266-6E45-AF04-6A92DB93D1C9}" dt="2023-03-30T09:17:21.547" v="52" actId="478"/>
          <ac:spMkLst>
            <pc:docMk/>
            <pc:sldMk cId="4110128663" sldId="333"/>
            <ac:spMk id="9" creationId="{02BD880E-9B00-168E-FE8B-47B90B322098}"/>
          </ac:spMkLst>
        </pc:spChg>
        <pc:spChg chg="mod">
          <ac:chgData name="Steve Pardoe" userId="6fa2db72-1fdb-41be-8a25-f49a2205c689" providerId="ADAL" clId="{1D47208F-B266-6E45-AF04-6A92DB93D1C9}" dt="2023-03-30T09:18:46.244" v="65" actId="1076"/>
          <ac:spMkLst>
            <pc:docMk/>
            <pc:sldMk cId="4110128663" sldId="333"/>
            <ac:spMk id="10" creationId="{605B13A3-BE31-44A7-A606-38729832003E}"/>
          </ac:spMkLst>
        </pc:spChg>
        <pc:spChg chg="add mod">
          <ac:chgData name="Steve Pardoe" userId="6fa2db72-1fdb-41be-8a25-f49a2205c689" providerId="ADAL" clId="{1D47208F-B266-6E45-AF04-6A92DB93D1C9}" dt="2023-03-30T09:17:27.449" v="53" actId="1076"/>
          <ac:spMkLst>
            <pc:docMk/>
            <pc:sldMk cId="4110128663" sldId="333"/>
            <ac:spMk id="11" creationId="{34F50670-5F6A-2BDF-1147-3EBBF087DA24}"/>
          </ac:spMkLst>
        </pc:spChg>
        <pc:spChg chg="add mod">
          <ac:chgData name="Steve Pardoe" userId="6fa2db72-1fdb-41be-8a25-f49a2205c689" providerId="ADAL" clId="{1D47208F-B266-6E45-AF04-6A92DB93D1C9}" dt="2023-03-30T09:17:27.449" v="53" actId="1076"/>
          <ac:spMkLst>
            <pc:docMk/>
            <pc:sldMk cId="4110128663" sldId="333"/>
            <ac:spMk id="12" creationId="{48D7481C-F6A9-B263-FE4E-F8D304FA26EB}"/>
          </ac:spMkLst>
        </pc:spChg>
        <pc:spChg chg="add mod">
          <ac:chgData name="Steve Pardoe" userId="6fa2db72-1fdb-41be-8a25-f49a2205c689" providerId="ADAL" clId="{1D47208F-B266-6E45-AF04-6A92DB93D1C9}" dt="2023-03-30T09:17:27.449" v="53" actId="1076"/>
          <ac:spMkLst>
            <pc:docMk/>
            <pc:sldMk cId="4110128663" sldId="333"/>
            <ac:spMk id="16" creationId="{33418287-11B1-02AB-28FF-E9694CD74286}"/>
          </ac:spMkLst>
        </pc:spChg>
        <pc:spChg chg="add mod">
          <ac:chgData name="Steve Pardoe" userId="6fa2db72-1fdb-41be-8a25-f49a2205c689" providerId="ADAL" clId="{1D47208F-B266-6E45-AF04-6A92DB93D1C9}" dt="2023-03-30T09:18:18.159" v="61" actId="20577"/>
          <ac:spMkLst>
            <pc:docMk/>
            <pc:sldMk cId="4110128663" sldId="333"/>
            <ac:spMk id="17" creationId="{5BB6D823-4BA5-A6A7-CE0D-2B24074EDBB6}"/>
          </ac:spMkLst>
        </pc:spChg>
        <pc:spChg chg="add mod">
          <ac:chgData name="Steve Pardoe" userId="6fa2db72-1fdb-41be-8a25-f49a2205c689" providerId="ADAL" clId="{1D47208F-B266-6E45-AF04-6A92DB93D1C9}" dt="2023-03-30T09:18:35.692" v="63" actId="1076"/>
          <ac:spMkLst>
            <pc:docMk/>
            <pc:sldMk cId="4110128663" sldId="333"/>
            <ac:spMk id="18" creationId="{F1F83F10-AB24-061E-CC3F-9C1F16A9D32C}"/>
          </ac:spMkLst>
        </pc:spChg>
        <pc:spChg chg="add mod">
          <ac:chgData name="Steve Pardoe" userId="6fa2db72-1fdb-41be-8a25-f49a2205c689" providerId="ADAL" clId="{1D47208F-B266-6E45-AF04-6A92DB93D1C9}" dt="2023-03-30T09:18:54.228" v="68" actId="20577"/>
          <ac:spMkLst>
            <pc:docMk/>
            <pc:sldMk cId="4110128663" sldId="333"/>
            <ac:spMk id="19" creationId="{E40F8873-52D3-9A8D-F2FA-36D9BF802D4F}"/>
          </ac:spMkLst>
        </pc:spChg>
        <pc:spChg chg="add mod">
          <ac:chgData name="Steve Pardoe" userId="6fa2db72-1fdb-41be-8a25-f49a2205c689" providerId="ADAL" clId="{1D47208F-B266-6E45-AF04-6A92DB93D1C9}" dt="2023-03-30T09:18:59.800" v="69" actId="1076"/>
          <ac:spMkLst>
            <pc:docMk/>
            <pc:sldMk cId="4110128663" sldId="333"/>
            <ac:spMk id="20" creationId="{34763A80-6BCC-C732-82E6-0A33514CA469}"/>
          </ac:spMkLst>
        </pc:spChg>
        <pc:spChg chg="mod">
          <ac:chgData name="Steve Pardoe" userId="6fa2db72-1fdb-41be-8a25-f49a2205c689" providerId="ADAL" clId="{1D47208F-B266-6E45-AF04-6A92DB93D1C9}" dt="2023-03-30T09:18:46.244" v="65" actId="1076"/>
          <ac:spMkLst>
            <pc:docMk/>
            <pc:sldMk cId="4110128663" sldId="333"/>
            <ac:spMk id="26" creationId="{933FF9F9-D308-4FD4-A610-20E99515B5EB}"/>
          </ac:spMkLst>
        </pc:spChg>
        <pc:spChg chg="mod">
          <ac:chgData name="Steve Pardoe" userId="6fa2db72-1fdb-41be-8a25-f49a2205c689" providerId="ADAL" clId="{1D47208F-B266-6E45-AF04-6A92DB93D1C9}" dt="2023-03-30T09:18:46.244" v="65" actId="1076"/>
          <ac:spMkLst>
            <pc:docMk/>
            <pc:sldMk cId="4110128663" sldId="333"/>
            <ac:spMk id="31" creationId="{00000000-0000-0000-0000-000000000000}"/>
          </ac:spMkLst>
        </pc:spChg>
      </pc:sldChg>
      <pc:sldChg chg="del">
        <pc:chgData name="Steve Pardoe" userId="6fa2db72-1fdb-41be-8a25-f49a2205c689" providerId="ADAL" clId="{1D47208F-B266-6E45-AF04-6A92DB93D1C9}" dt="2023-03-30T09:04:23.173" v="6" actId="2696"/>
        <pc:sldMkLst>
          <pc:docMk/>
          <pc:sldMk cId="955817339" sldId="336"/>
        </pc:sldMkLst>
      </pc:sldChg>
      <pc:sldChg chg="modSp">
        <pc:chgData name="Steve Pardoe" userId="6fa2db72-1fdb-41be-8a25-f49a2205c689" providerId="ADAL" clId="{1D47208F-B266-6E45-AF04-6A92DB93D1C9}" dt="2023-03-30T08:01:15.893" v="1" actId="20577"/>
        <pc:sldMkLst>
          <pc:docMk/>
          <pc:sldMk cId="725681095" sldId="344"/>
        </pc:sldMkLst>
        <pc:spChg chg="mod">
          <ac:chgData name="Steve Pardoe" userId="6fa2db72-1fdb-41be-8a25-f49a2205c689" providerId="ADAL" clId="{1D47208F-B266-6E45-AF04-6A92DB93D1C9}" dt="2023-03-30T08:01:15.893" v="1" actId="20577"/>
          <ac:spMkLst>
            <pc:docMk/>
            <pc:sldMk cId="725681095" sldId="344"/>
            <ac:spMk id="42" creationId="{93480003-8E34-4E7A-8518-8261AAD68D14}"/>
          </ac:spMkLst>
        </pc:spChg>
      </pc:sldChg>
      <pc:sldChg chg="modSp mod">
        <pc:chgData name="Steve Pardoe" userId="6fa2db72-1fdb-41be-8a25-f49a2205c689" providerId="ADAL" clId="{1D47208F-B266-6E45-AF04-6A92DB93D1C9}" dt="2023-03-30T09:12:05.922" v="43" actId="1076"/>
        <pc:sldMkLst>
          <pc:docMk/>
          <pc:sldMk cId="3325922540" sldId="356"/>
        </pc:sldMkLst>
        <pc:spChg chg="mod">
          <ac:chgData name="Steve Pardoe" userId="6fa2db72-1fdb-41be-8a25-f49a2205c689" providerId="ADAL" clId="{1D47208F-B266-6E45-AF04-6A92DB93D1C9}" dt="2023-03-30T09:11:50.711" v="40" actId="1076"/>
          <ac:spMkLst>
            <pc:docMk/>
            <pc:sldMk cId="3325922540" sldId="356"/>
            <ac:spMk id="2" creationId="{00000000-0000-0000-0000-000000000000}"/>
          </ac:spMkLst>
        </pc:spChg>
        <pc:spChg chg="mod">
          <ac:chgData name="Steve Pardoe" userId="6fa2db72-1fdb-41be-8a25-f49a2205c689" providerId="ADAL" clId="{1D47208F-B266-6E45-AF04-6A92DB93D1C9}" dt="2023-03-30T09:11:31.856" v="36" actId="1076"/>
          <ac:spMkLst>
            <pc:docMk/>
            <pc:sldMk cId="3325922540" sldId="356"/>
            <ac:spMk id="24" creationId="{00000000-0000-0000-0000-000000000000}"/>
          </ac:spMkLst>
        </pc:spChg>
        <pc:spChg chg="mod">
          <ac:chgData name="Steve Pardoe" userId="6fa2db72-1fdb-41be-8a25-f49a2205c689" providerId="ADAL" clId="{1D47208F-B266-6E45-AF04-6A92DB93D1C9}" dt="2023-03-30T09:11:10.482" v="34" actId="1076"/>
          <ac:spMkLst>
            <pc:docMk/>
            <pc:sldMk cId="3325922540" sldId="356"/>
            <ac:spMk id="34" creationId="{00000000-0000-0000-0000-000000000000}"/>
          </ac:spMkLst>
        </pc:spChg>
        <pc:spChg chg="mod">
          <ac:chgData name="Steve Pardoe" userId="6fa2db72-1fdb-41be-8a25-f49a2205c689" providerId="ADAL" clId="{1D47208F-B266-6E45-AF04-6A92DB93D1C9}" dt="2023-03-30T09:11:44.288" v="39" actId="1076"/>
          <ac:spMkLst>
            <pc:docMk/>
            <pc:sldMk cId="3325922540" sldId="356"/>
            <ac:spMk id="36" creationId="{00000000-0000-0000-0000-000000000000}"/>
          </ac:spMkLst>
        </pc:spChg>
        <pc:spChg chg="mod">
          <ac:chgData name="Steve Pardoe" userId="6fa2db72-1fdb-41be-8a25-f49a2205c689" providerId="ADAL" clId="{1D47208F-B266-6E45-AF04-6A92DB93D1C9}" dt="2023-03-30T09:12:05.922" v="43" actId="1076"/>
          <ac:spMkLst>
            <pc:docMk/>
            <pc:sldMk cId="3325922540" sldId="356"/>
            <ac:spMk id="59" creationId="{00000000-0000-0000-0000-000000000000}"/>
          </ac:spMkLst>
        </pc:spChg>
        <pc:graphicFrameChg chg="mod">
          <ac:chgData name="Steve Pardoe" userId="6fa2db72-1fdb-41be-8a25-f49a2205c689" providerId="ADAL" clId="{1D47208F-B266-6E45-AF04-6A92DB93D1C9}" dt="2023-03-30T09:10:47.634" v="32" actId="1076"/>
          <ac:graphicFrameMkLst>
            <pc:docMk/>
            <pc:sldMk cId="3325922540" sldId="356"/>
            <ac:graphicFrameMk id="12" creationId="{EA19CD92-2C69-DB64-B387-2C9079D6DF96}"/>
          </ac:graphicFrameMkLst>
        </pc:graphicFrameChg>
      </pc:sldChg>
      <pc:sldChg chg="del">
        <pc:chgData name="Steve Pardoe" userId="6fa2db72-1fdb-41be-8a25-f49a2205c689" providerId="ADAL" clId="{1D47208F-B266-6E45-AF04-6A92DB93D1C9}" dt="2023-03-30T09:04:25.302" v="7" actId="2696"/>
        <pc:sldMkLst>
          <pc:docMk/>
          <pc:sldMk cId="3111129292" sldId="358"/>
        </pc:sldMkLst>
      </pc:sldChg>
      <pc:sldChg chg="modSp">
        <pc:chgData name="Steve Pardoe" userId="6fa2db72-1fdb-41be-8a25-f49a2205c689" providerId="ADAL" clId="{1D47208F-B266-6E45-AF04-6A92DB93D1C9}" dt="2023-03-30T08:01:21.343" v="3" actId="20577"/>
        <pc:sldMkLst>
          <pc:docMk/>
          <pc:sldMk cId="1678170048" sldId="362"/>
        </pc:sldMkLst>
        <pc:spChg chg="mod">
          <ac:chgData name="Steve Pardoe" userId="6fa2db72-1fdb-41be-8a25-f49a2205c689" providerId="ADAL" clId="{1D47208F-B266-6E45-AF04-6A92DB93D1C9}" dt="2023-03-30T08:01:21.343" v="3" actId="20577"/>
          <ac:spMkLst>
            <pc:docMk/>
            <pc:sldMk cId="1678170048" sldId="362"/>
            <ac:spMk id="54" creationId="{71CBF9DC-2FC6-BA4A-BCE8-0087F9A88565}"/>
          </ac:spMkLst>
        </pc:spChg>
      </pc:sldChg>
      <pc:sldChg chg="del">
        <pc:chgData name="Steve Pardoe" userId="6fa2db72-1fdb-41be-8a25-f49a2205c689" providerId="ADAL" clId="{1D47208F-B266-6E45-AF04-6A92DB93D1C9}" dt="2023-03-30T09:04:21.312" v="5" actId="2696"/>
        <pc:sldMkLst>
          <pc:docMk/>
          <pc:sldMk cId="3139682505" sldId="365"/>
        </pc:sldMkLst>
      </pc:sldChg>
      <pc:sldChg chg="modSp mod">
        <pc:chgData name="Steve Pardoe" userId="6fa2db72-1fdb-41be-8a25-f49a2205c689" providerId="ADAL" clId="{1D47208F-B266-6E45-AF04-6A92DB93D1C9}" dt="2023-03-30T09:10:28.613" v="31" actId="1076"/>
        <pc:sldMkLst>
          <pc:docMk/>
          <pc:sldMk cId="2894914058" sldId="368"/>
        </pc:sldMkLst>
        <pc:spChg chg="mod">
          <ac:chgData name="Steve Pardoe" userId="6fa2db72-1fdb-41be-8a25-f49a2205c689" providerId="ADAL" clId="{1D47208F-B266-6E45-AF04-6A92DB93D1C9}" dt="2023-03-30T09:10:15.233" v="28" actId="1076"/>
          <ac:spMkLst>
            <pc:docMk/>
            <pc:sldMk cId="2894914058" sldId="368"/>
            <ac:spMk id="2" creationId="{00000000-0000-0000-0000-000000000000}"/>
          </ac:spMkLst>
        </pc:spChg>
        <pc:spChg chg="mod">
          <ac:chgData name="Steve Pardoe" userId="6fa2db72-1fdb-41be-8a25-f49a2205c689" providerId="ADAL" clId="{1D47208F-B266-6E45-AF04-6A92DB93D1C9}" dt="2023-03-30T09:10:11.283" v="27" actId="1076"/>
          <ac:spMkLst>
            <pc:docMk/>
            <pc:sldMk cId="2894914058" sldId="368"/>
            <ac:spMk id="24" creationId="{00000000-0000-0000-0000-000000000000}"/>
          </ac:spMkLst>
        </pc:spChg>
        <pc:spChg chg="mod">
          <ac:chgData name="Steve Pardoe" userId="6fa2db72-1fdb-41be-8a25-f49a2205c689" providerId="ADAL" clId="{1D47208F-B266-6E45-AF04-6A92DB93D1C9}" dt="2023-03-30T09:08:53.131" v="17" actId="948"/>
          <ac:spMkLst>
            <pc:docMk/>
            <pc:sldMk cId="2894914058" sldId="368"/>
            <ac:spMk id="34" creationId="{00000000-0000-0000-0000-000000000000}"/>
          </ac:spMkLst>
        </pc:spChg>
        <pc:spChg chg="mod">
          <ac:chgData name="Steve Pardoe" userId="6fa2db72-1fdb-41be-8a25-f49a2205c689" providerId="ADAL" clId="{1D47208F-B266-6E45-AF04-6A92DB93D1C9}" dt="2023-03-30T09:10:08.505" v="26" actId="1076"/>
          <ac:spMkLst>
            <pc:docMk/>
            <pc:sldMk cId="2894914058" sldId="368"/>
            <ac:spMk id="36" creationId="{00000000-0000-0000-0000-000000000000}"/>
          </ac:spMkLst>
        </pc:spChg>
        <pc:spChg chg="mod">
          <ac:chgData name="Steve Pardoe" userId="6fa2db72-1fdb-41be-8a25-f49a2205c689" providerId="ADAL" clId="{1D47208F-B266-6E45-AF04-6A92DB93D1C9}" dt="2023-03-30T09:10:28.613" v="31" actId="1076"/>
          <ac:spMkLst>
            <pc:docMk/>
            <pc:sldMk cId="2894914058" sldId="368"/>
            <ac:spMk id="59" creationId="{00000000-0000-0000-0000-000000000000}"/>
          </ac:spMkLst>
        </pc:spChg>
        <pc:graphicFrameChg chg="mod">
          <ac:chgData name="Steve Pardoe" userId="6fa2db72-1fdb-41be-8a25-f49a2205c689" providerId="ADAL" clId="{1D47208F-B266-6E45-AF04-6A92DB93D1C9}" dt="2023-03-30T09:08:34.556" v="15" actId="1076"/>
          <ac:graphicFrameMkLst>
            <pc:docMk/>
            <pc:sldMk cId="2894914058" sldId="368"/>
            <ac:graphicFrameMk id="3" creationId="{F8F56FAC-F6A9-ABE9-2249-12C86B4F3562}"/>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25C08C-1EE7-2E4B-BEDD-2CD36E772CA0}" type="datetimeFigureOut">
              <a:rPr lang="en-US" smtClean="0"/>
              <a:t>3/30/23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0292A9-7A47-3844-B146-D6E152DCFCB4}" type="slidenum">
              <a:rPr lang="en-US" smtClean="0"/>
              <a:t>‹#›</a:t>
            </a:fld>
            <a:endParaRPr lang="en-US"/>
          </a:p>
        </p:txBody>
      </p:sp>
    </p:spTree>
    <p:extLst>
      <p:ext uri="{BB962C8B-B14F-4D97-AF65-F5344CB8AC3E}">
        <p14:creationId xmlns:p14="http://schemas.microsoft.com/office/powerpoint/2010/main" val="3911700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0292A9-7A47-3844-B146-D6E152DCFCB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70172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10</a:t>
            </a:fld>
            <a:endParaRPr lang="en-US"/>
          </a:p>
        </p:txBody>
      </p:sp>
    </p:spTree>
    <p:extLst>
      <p:ext uri="{BB962C8B-B14F-4D97-AF65-F5344CB8AC3E}">
        <p14:creationId xmlns:p14="http://schemas.microsoft.com/office/powerpoint/2010/main" val="34387541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Ask learners to work on the activity in pairs. Provide each pair with flip chart paper and marker pens.</a:t>
            </a:r>
          </a:p>
          <a:p>
            <a:endParaRPr lang="en-US" baseline="0" dirty="0"/>
          </a:p>
          <a:p>
            <a:r>
              <a:rPr lang="en-US" baseline="0" dirty="0"/>
              <a:t>Model some examples from the class. Identify any challenging combinations or any that allow you to explore misconceptions.</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Learners can use all of the quantities multiple times to make 100% </a:t>
            </a:r>
            <a:r>
              <a:rPr lang="en-GB" sz="1200" kern="1200" baseline="0" dirty="0">
                <a:solidFill>
                  <a:schemeClr val="tx1"/>
                </a:solidFill>
                <a:effectLst/>
                <a:latin typeface="+mn-lt"/>
                <a:ea typeface="+mn-ea"/>
                <a:cs typeface="+mn-cs"/>
              </a:rPr>
              <a:t>and add in more to make the total of 1.</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Learners should be challenged to find as many different solutions as possible using all fractions, decimals and percentages. </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Learners then represent their answers using bar models. </a:t>
            </a:r>
          </a:p>
          <a:p>
            <a:r>
              <a:rPr lang="en-US" baseline="0" dirty="0"/>
              <a:t> </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11</a:t>
            </a:fld>
            <a:endParaRPr lang="en-US"/>
          </a:p>
        </p:txBody>
      </p:sp>
    </p:spTree>
    <p:extLst>
      <p:ext uri="{BB962C8B-B14F-4D97-AF65-F5344CB8AC3E}">
        <p14:creationId xmlns:p14="http://schemas.microsoft.com/office/powerpoint/2010/main" val="23214905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Bars for </a:t>
                </a:r>
                <a14:m>
                  <m:oMath xmlns:m="http://schemas.openxmlformats.org/officeDocument/2006/math">
                    <m:f>
                      <m:fPr>
                        <m:ctrlPr>
                          <a:rPr lang="en-GB" sz="1200" b="0" i="1" dirty="0" smtClean="0">
                            <a:solidFill>
                              <a:schemeClr val="accent5">
                                <a:lumMod val="50000"/>
                              </a:schemeClr>
                            </a:solidFill>
                            <a:latin typeface="Cambria Math" panose="02040503050406030204" pitchFamily="18" charset="0"/>
                          </a:rPr>
                        </m:ctrlPr>
                      </m:fPr>
                      <m:num>
                        <m:r>
                          <a:rPr lang="en-SG" sz="1200" b="0" i="1" dirty="0" smtClean="0">
                            <a:solidFill>
                              <a:schemeClr val="accent5">
                                <a:lumMod val="50000"/>
                              </a:schemeClr>
                            </a:solidFill>
                            <a:latin typeface="Cambria Math" panose="02040503050406030204" pitchFamily="18" charset="0"/>
                          </a:rPr>
                          <m:t>1</m:t>
                        </m:r>
                      </m:num>
                      <m:den>
                        <m:r>
                          <a:rPr lang="en-SG" sz="1200" b="0" i="1" dirty="0" smtClean="0">
                            <a:solidFill>
                              <a:schemeClr val="accent5">
                                <a:lumMod val="50000"/>
                              </a:schemeClr>
                            </a:solidFill>
                            <a:latin typeface="Cambria Math" panose="02040503050406030204" pitchFamily="18" charset="0"/>
                          </a:rPr>
                          <m:t>10</m:t>
                        </m:r>
                      </m:den>
                    </m:f>
                  </m:oMath>
                </a14:m>
                <a:r>
                  <a:rPr lang="en-GB" sz="1200" b="0"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and tenths are shown to</a:t>
                </a:r>
                <a:r>
                  <a:rPr lang="en-GB" sz="1200" kern="1200" baseline="0" dirty="0">
                    <a:solidFill>
                      <a:schemeClr val="tx1"/>
                    </a:solidFill>
                    <a:effectLst/>
                    <a:latin typeface="+mn-lt"/>
                    <a:ea typeface="+mn-ea"/>
                    <a:cs typeface="+mn-cs"/>
                  </a:rPr>
                  <a:t> model an answer.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Encourage learners to apply variation when developing their own ideas. </a:t>
                </a:r>
                <a:endParaRPr lang="en-GB" sz="1200" kern="1200" dirty="0">
                  <a:solidFill>
                    <a:schemeClr val="tx1"/>
                  </a:solidFill>
                  <a:effectLst/>
                  <a:latin typeface="+mn-lt"/>
                  <a:ea typeface="+mn-ea"/>
                  <a:cs typeface="+mn-cs"/>
                </a:endParaRPr>
              </a:p>
              <a:p>
                <a:endParaRPr lang="en-GB" sz="1200" b="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Stretch and challenge</a:t>
                </a:r>
              </a:p>
              <a:p>
                <a:r>
                  <a:rPr lang="en-GB" sz="1200" b="0" kern="1200" dirty="0">
                    <a:solidFill>
                      <a:schemeClr val="tx1"/>
                    </a:solidFill>
                    <a:effectLst/>
                    <a:latin typeface="+mn-lt"/>
                    <a:ea typeface="+mn-ea"/>
                    <a:cs typeface="+mn-cs"/>
                  </a:rPr>
                  <a:t>Ask learners could use at least one of each fraction/decimal/percentage and can create their own combinations with new fraction/decimal/percentage amounts.</a:t>
                </a:r>
              </a:p>
              <a:p>
                <a:endParaRPr lang="en-GB" sz="1200" b="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Misconceptions</a:t>
                </a:r>
              </a:p>
              <a:p>
                <a:r>
                  <a:rPr lang="en-GB" sz="1200" b="0" kern="1200" dirty="0">
                    <a:solidFill>
                      <a:schemeClr val="tx1"/>
                    </a:solidFill>
                    <a:effectLst/>
                    <a:latin typeface="+mn-lt"/>
                    <a:ea typeface="+mn-ea"/>
                    <a:cs typeface="+mn-cs"/>
                  </a:rPr>
                  <a:t>Learners do not understand place value and think that 0.9 is </a:t>
                </a:r>
                <a14:m>
                  <m:oMath xmlns:m="http://schemas.openxmlformats.org/officeDocument/2006/math">
                    <m:f>
                      <m:fPr>
                        <m:ctrlPr>
                          <a:rPr lang="en-GB" sz="1200" b="0" i="1" dirty="0" smtClean="0">
                            <a:solidFill>
                              <a:schemeClr val="accent5">
                                <a:lumMod val="50000"/>
                              </a:schemeClr>
                            </a:solidFill>
                            <a:latin typeface="Cambria Math" panose="02040503050406030204" pitchFamily="18" charset="0"/>
                          </a:rPr>
                        </m:ctrlPr>
                      </m:fPr>
                      <m:num>
                        <m:r>
                          <a:rPr lang="en-SG" sz="1200" b="0" i="1" dirty="0" smtClean="0">
                            <a:solidFill>
                              <a:schemeClr val="accent5">
                                <a:lumMod val="50000"/>
                              </a:schemeClr>
                            </a:solidFill>
                            <a:latin typeface="Cambria Math" panose="02040503050406030204" pitchFamily="18" charset="0"/>
                          </a:rPr>
                          <m:t>9</m:t>
                        </m:r>
                      </m:num>
                      <m:den>
                        <m:r>
                          <a:rPr lang="en-SG" sz="1200" b="0" i="1" dirty="0" smtClean="0">
                            <a:solidFill>
                              <a:schemeClr val="accent5">
                                <a:lumMod val="50000"/>
                              </a:schemeClr>
                            </a:solidFill>
                            <a:latin typeface="Cambria Math" panose="02040503050406030204" pitchFamily="18" charset="0"/>
                          </a:rPr>
                          <m:t>100</m:t>
                        </m:r>
                      </m:den>
                    </m:f>
                  </m:oMath>
                </a14:m>
                <a:r>
                  <a:rPr lang="en-GB" sz="1200" b="0" kern="1200" dirty="0">
                    <a:solidFill>
                      <a:schemeClr val="tx1"/>
                    </a:solidFill>
                    <a:effectLst/>
                    <a:latin typeface="+mn-lt"/>
                    <a:ea typeface="+mn-ea"/>
                    <a:cs typeface="+mn-cs"/>
                  </a:rPr>
                  <a:t>  or that 0.15 is greater than 0.2.</a:t>
                </a:r>
              </a:p>
              <a:p>
                <a:r>
                  <a:rPr lang="en-GB" sz="1200" b="0" kern="1200" dirty="0">
                    <a:solidFill>
                      <a:schemeClr val="tx1"/>
                    </a:solidFill>
                    <a:effectLst/>
                    <a:latin typeface="+mn-lt"/>
                    <a:ea typeface="+mn-ea"/>
                    <a:cs typeface="+mn-cs"/>
                  </a:rPr>
                  <a:t>Learners order fractions using only the numerator and do not grasp equivalence and think </a:t>
                </a:r>
                <a14:m>
                  <m:oMath xmlns:m="http://schemas.openxmlformats.org/officeDocument/2006/math">
                    <m:f>
                      <m:fPr>
                        <m:ctrlPr>
                          <a:rPr lang="en-GB" sz="1200" b="0" i="1" dirty="0" smtClean="0">
                            <a:solidFill>
                              <a:schemeClr val="accent5">
                                <a:lumMod val="50000"/>
                              </a:schemeClr>
                            </a:solidFill>
                            <a:latin typeface="Cambria Math" panose="02040503050406030204" pitchFamily="18" charset="0"/>
                          </a:rPr>
                        </m:ctrlPr>
                      </m:fPr>
                      <m:num>
                        <m:r>
                          <a:rPr lang="en-SG" sz="1200" b="0" i="1" dirty="0" smtClean="0">
                            <a:solidFill>
                              <a:schemeClr val="accent5">
                                <a:lumMod val="50000"/>
                              </a:schemeClr>
                            </a:solidFill>
                            <a:latin typeface="Cambria Math" panose="02040503050406030204" pitchFamily="18" charset="0"/>
                          </a:rPr>
                          <m:t>2</m:t>
                        </m:r>
                      </m:num>
                      <m:den>
                        <m:r>
                          <a:rPr lang="en-SG" sz="1200" b="0" i="1" dirty="0" smtClean="0">
                            <a:solidFill>
                              <a:schemeClr val="accent5">
                                <a:lumMod val="50000"/>
                              </a:schemeClr>
                            </a:solidFill>
                            <a:latin typeface="Cambria Math" panose="02040503050406030204" pitchFamily="18" charset="0"/>
                          </a:rPr>
                          <m:t>3</m:t>
                        </m:r>
                      </m:den>
                    </m:f>
                  </m:oMath>
                </a14:m>
                <a:r>
                  <a:rPr lang="en-GB" sz="1200" b="0" kern="1200" dirty="0">
                    <a:solidFill>
                      <a:schemeClr val="tx1"/>
                    </a:solidFill>
                    <a:effectLst/>
                    <a:latin typeface="+mn-lt"/>
                    <a:ea typeface="+mn-ea"/>
                    <a:cs typeface="+mn-cs"/>
                  </a:rPr>
                  <a:t> , </a:t>
                </a:r>
                <a14:m>
                  <m:oMath xmlns:m="http://schemas.openxmlformats.org/officeDocument/2006/math">
                    <m:f>
                      <m:fPr>
                        <m:ctrlPr>
                          <a:rPr lang="en-GB" sz="1200" b="0" i="1" dirty="0" smtClean="0">
                            <a:solidFill>
                              <a:schemeClr val="accent5">
                                <a:lumMod val="50000"/>
                              </a:schemeClr>
                            </a:solidFill>
                            <a:latin typeface="Cambria Math" panose="02040503050406030204" pitchFamily="18" charset="0"/>
                          </a:rPr>
                        </m:ctrlPr>
                      </m:fPr>
                      <m:num>
                        <m:r>
                          <a:rPr lang="en-SG" sz="1200" b="0" i="1" dirty="0" smtClean="0">
                            <a:solidFill>
                              <a:schemeClr val="accent5">
                                <a:lumMod val="50000"/>
                              </a:schemeClr>
                            </a:solidFill>
                            <a:latin typeface="Cambria Math" panose="02040503050406030204" pitchFamily="18" charset="0"/>
                          </a:rPr>
                          <m:t>3</m:t>
                        </m:r>
                      </m:num>
                      <m:den>
                        <m:r>
                          <a:rPr lang="en-SG" sz="1200" b="0" i="1" dirty="0" smtClean="0">
                            <a:solidFill>
                              <a:schemeClr val="accent5">
                                <a:lumMod val="50000"/>
                              </a:schemeClr>
                            </a:solidFill>
                            <a:latin typeface="Cambria Math" panose="02040503050406030204" pitchFamily="18" charset="0"/>
                          </a:rPr>
                          <m:t>5</m:t>
                        </m:r>
                      </m:den>
                    </m:f>
                  </m:oMath>
                </a14:m>
                <a:r>
                  <a:rPr lang="en-GB" sz="1200" b="0" kern="1200" dirty="0">
                    <a:solidFill>
                      <a:schemeClr val="tx1"/>
                    </a:solidFill>
                    <a:effectLst/>
                    <a:latin typeface="+mn-lt"/>
                    <a:ea typeface="+mn-ea"/>
                    <a:cs typeface="+mn-cs"/>
                  </a:rPr>
                  <a:t> , </a:t>
                </a:r>
                <a14:m>
                  <m:oMath xmlns:m="http://schemas.openxmlformats.org/officeDocument/2006/math">
                    <m:f>
                      <m:fPr>
                        <m:ctrlPr>
                          <a:rPr lang="en-GB" sz="1200" b="0" i="1" dirty="0" smtClean="0">
                            <a:solidFill>
                              <a:schemeClr val="accent5">
                                <a:lumMod val="50000"/>
                              </a:schemeClr>
                            </a:solidFill>
                            <a:latin typeface="Cambria Math" panose="02040503050406030204" pitchFamily="18" charset="0"/>
                          </a:rPr>
                        </m:ctrlPr>
                      </m:fPr>
                      <m:num>
                        <m:r>
                          <a:rPr lang="en-SG" sz="1200" b="0" i="1" dirty="0" smtClean="0">
                            <a:solidFill>
                              <a:schemeClr val="accent5">
                                <a:lumMod val="50000"/>
                              </a:schemeClr>
                            </a:solidFill>
                            <a:latin typeface="Cambria Math" panose="02040503050406030204" pitchFamily="18" charset="0"/>
                          </a:rPr>
                          <m:t>4</m:t>
                        </m:r>
                      </m:num>
                      <m:den>
                        <m:r>
                          <a:rPr lang="en-SG" sz="1200" b="0" i="1" dirty="0" smtClean="0">
                            <a:solidFill>
                              <a:schemeClr val="accent5">
                                <a:lumMod val="50000"/>
                              </a:schemeClr>
                            </a:solidFill>
                            <a:latin typeface="Cambria Math" panose="02040503050406030204" pitchFamily="18" charset="0"/>
                          </a:rPr>
                          <m:t>9</m:t>
                        </m:r>
                      </m:den>
                    </m:f>
                  </m:oMath>
                </a14:m>
                <a:r>
                  <a:rPr lang="en-GB" sz="1200" b="0" kern="1200" dirty="0">
                    <a:solidFill>
                      <a:schemeClr val="tx1"/>
                    </a:solidFill>
                    <a:effectLst/>
                    <a:latin typeface="+mn-lt"/>
                    <a:ea typeface="+mn-ea"/>
                    <a:cs typeface="+mn-cs"/>
                  </a:rPr>
                  <a:t> , </a:t>
                </a:r>
                <a14:m>
                  <m:oMath xmlns:m="http://schemas.openxmlformats.org/officeDocument/2006/math">
                    <m:f>
                      <m:fPr>
                        <m:ctrlPr>
                          <a:rPr lang="en-GB" sz="1200" b="0" i="1" dirty="0" smtClean="0">
                            <a:solidFill>
                              <a:schemeClr val="accent5">
                                <a:lumMod val="50000"/>
                              </a:schemeClr>
                            </a:solidFill>
                            <a:latin typeface="Cambria Math" panose="02040503050406030204" pitchFamily="18" charset="0"/>
                          </a:rPr>
                        </m:ctrlPr>
                      </m:fPr>
                      <m:num>
                        <m:r>
                          <a:rPr lang="en-SG" sz="1200" b="0" i="1" dirty="0" smtClean="0">
                            <a:solidFill>
                              <a:schemeClr val="accent5">
                                <a:lumMod val="50000"/>
                              </a:schemeClr>
                            </a:solidFill>
                            <a:latin typeface="Cambria Math" panose="02040503050406030204" pitchFamily="18" charset="0"/>
                          </a:rPr>
                          <m:t>5</m:t>
                        </m:r>
                      </m:num>
                      <m:den>
                        <m:r>
                          <a:rPr lang="en-SG" sz="1200" b="0" i="1" dirty="0" smtClean="0">
                            <a:solidFill>
                              <a:schemeClr val="accent5">
                                <a:lumMod val="50000"/>
                              </a:schemeClr>
                            </a:solidFill>
                            <a:latin typeface="Cambria Math" panose="02040503050406030204" pitchFamily="18" charset="0"/>
                          </a:rPr>
                          <m:t>8</m:t>
                        </m:r>
                      </m:den>
                    </m:f>
                  </m:oMath>
                </a14:m>
                <a:r>
                  <a:rPr lang="en-GB" sz="1200" b="0" kern="1200" dirty="0">
                    <a:solidFill>
                      <a:schemeClr val="tx1"/>
                    </a:solidFill>
                    <a:effectLst/>
                    <a:latin typeface="+mn-lt"/>
                    <a:ea typeface="+mn-ea"/>
                    <a:cs typeface="+mn-cs"/>
                  </a:rPr>
                  <a:t>  are in order of smallest first.</a:t>
                </a:r>
              </a:p>
              <a:p>
                <a:r>
                  <a:rPr lang="en-GB" sz="1200" b="0" kern="1200" dirty="0">
                    <a:solidFill>
                      <a:schemeClr val="tx1"/>
                    </a:solidFill>
                    <a:effectLst/>
                    <a:latin typeface="+mn-lt"/>
                    <a:ea typeface="+mn-ea"/>
                    <a:cs typeface="+mn-cs"/>
                  </a:rPr>
                  <a:t>Learners are unable to work out thirds and think one third is equivalent to 0.3</a:t>
                </a:r>
              </a:p>
              <a:p>
                <a:r>
                  <a:rPr lang="en-GB" sz="1200" b="0" kern="1200" dirty="0">
                    <a:solidFill>
                      <a:schemeClr val="tx1"/>
                    </a:solidFill>
                    <a:effectLst/>
                    <a:latin typeface="+mn-lt"/>
                    <a:ea typeface="+mn-ea"/>
                    <a:cs typeface="+mn-cs"/>
                  </a:rPr>
                  <a:t>Learners are only able to use double and double again and do not know that 0.2 is </a:t>
                </a:r>
                <a14:m>
                  <m:oMath xmlns:m="http://schemas.openxmlformats.org/officeDocument/2006/math">
                    <m:f>
                      <m:fPr>
                        <m:ctrlPr>
                          <a:rPr lang="en-GB" sz="1200" b="0" i="1" dirty="0" smtClean="0">
                            <a:solidFill>
                              <a:schemeClr val="accent5">
                                <a:lumMod val="50000"/>
                              </a:schemeClr>
                            </a:solidFill>
                            <a:latin typeface="Cambria Math" panose="02040503050406030204" pitchFamily="18" charset="0"/>
                          </a:rPr>
                        </m:ctrlPr>
                      </m:fPr>
                      <m:num>
                        <m:r>
                          <a:rPr lang="en-SG" sz="1200" b="0" i="1" dirty="0" smtClean="0">
                            <a:solidFill>
                              <a:schemeClr val="accent5">
                                <a:lumMod val="50000"/>
                              </a:schemeClr>
                            </a:solidFill>
                            <a:latin typeface="Cambria Math" panose="02040503050406030204" pitchFamily="18" charset="0"/>
                          </a:rPr>
                          <m:t>1</m:t>
                        </m:r>
                      </m:num>
                      <m:den>
                        <m:r>
                          <a:rPr lang="en-SG" sz="1200" b="0" i="1" dirty="0" smtClean="0">
                            <a:solidFill>
                              <a:schemeClr val="accent5">
                                <a:lumMod val="50000"/>
                              </a:schemeClr>
                            </a:solidFill>
                            <a:latin typeface="Cambria Math" panose="02040503050406030204" pitchFamily="18" charset="0"/>
                          </a:rPr>
                          <m:t>5</m:t>
                        </m:r>
                      </m:den>
                    </m:f>
                  </m:oMath>
                </a14:m>
                <a:r>
                  <a:rPr lang="en-GB" sz="1200" b="0" kern="1200" dirty="0">
                    <a:solidFill>
                      <a:schemeClr val="tx1"/>
                    </a:solidFill>
                    <a:effectLst/>
                    <a:latin typeface="+mn-lt"/>
                    <a:ea typeface="+mn-ea"/>
                    <a:cs typeface="+mn-cs"/>
                  </a:rPr>
                  <a:t>.</a:t>
                </a:r>
              </a:p>
              <a:p>
                <a:endParaRPr lang="en-GB" sz="1200" b="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This activity allows for exploration of different outcomes, while helping to highlight common misconceptions with fractions/decimals/percentages .</a:t>
                </a:r>
              </a:p>
              <a:p>
                <a:endParaRPr lang="en-US" dirty="0"/>
              </a:p>
            </p:txBody>
          </p:sp>
        </mc:Choice>
        <mc:Fallback xmlns="">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Bars for </a:t>
                </a:r>
                <a:r>
                  <a:rPr lang="en-SG" sz="1200" b="0" i="0" dirty="0">
                    <a:solidFill>
                      <a:schemeClr val="accent5">
                        <a:lumMod val="50000"/>
                      </a:schemeClr>
                    </a:solidFill>
                    <a:latin typeface="Cambria Math" panose="02040503050406030204" pitchFamily="18" charset="0"/>
                  </a:rPr>
                  <a:t>1</a:t>
                </a:r>
                <a:r>
                  <a:rPr lang="en-GB" sz="1200" b="0" i="0" dirty="0">
                    <a:solidFill>
                      <a:schemeClr val="accent5">
                        <a:lumMod val="50000"/>
                      </a:schemeClr>
                    </a:solidFill>
                    <a:latin typeface="Cambria Math" panose="02040503050406030204" pitchFamily="18" charset="0"/>
                  </a:rPr>
                  <a:t>/</a:t>
                </a:r>
                <a:r>
                  <a:rPr lang="en-SG" sz="1200" b="0" i="0" dirty="0">
                    <a:solidFill>
                      <a:schemeClr val="accent5">
                        <a:lumMod val="50000"/>
                      </a:schemeClr>
                    </a:solidFill>
                    <a:latin typeface="Cambria Math" panose="02040503050406030204" pitchFamily="18" charset="0"/>
                  </a:rPr>
                  <a:t>10</a:t>
                </a:r>
                <a:r>
                  <a:rPr lang="en-GB" sz="1200" b="0"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and tenths are shown to</a:t>
                </a:r>
                <a:r>
                  <a:rPr lang="en-GB" sz="1200" kern="1200" baseline="0" dirty="0">
                    <a:solidFill>
                      <a:schemeClr val="tx1"/>
                    </a:solidFill>
                    <a:effectLst/>
                    <a:latin typeface="+mn-lt"/>
                    <a:ea typeface="+mn-ea"/>
                    <a:cs typeface="+mn-cs"/>
                  </a:rPr>
                  <a:t> model an answer.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Encourage learners to apply variation when developing their own ideas. </a:t>
                </a:r>
                <a:endParaRPr lang="en-GB" sz="1200" kern="1200" dirty="0">
                  <a:solidFill>
                    <a:schemeClr val="tx1"/>
                  </a:solidFill>
                  <a:effectLst/>
                  <a:latin typeface="+mn-lt"/>
                  <a:ea typeface="+mn-ea"/>
                  <a:cs typeface="+mn-cs"/>
                </a:endParaRPr>
              </a:p>
              <a:p>
                <a:endParaRPr lang="en-GB" sz="1200" b="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Stretch and challenge</a:t>
                </a:r>
              </a:p>
              <a:p>
                <a:r>
                  <a:rPr lang="en-GB" sz="1200" b="0" kern="1200" dirty="0">
                    <a:solidFill>
                      <a:schemeClr val="tx1"/>
                    </a:solidFill>
                    <a:effectLst/>
                    <a:latin typeface="+mn-lt"/>
                    <a:ea typeface="+mn-ea"/>
                    <a:cs typeface="+mn-cs"/>
                  </a:rPr>
                  <a:t>Ask learners could use at least one of each fraction/decimal/percentage and can create their own combinations with new fraction/decimal/percentage amounts.</a:t>
                </a:r>
              </a:p>
              <a:p>
                <a:endParaRPr lang="en-GB" sz="1200" b="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Misconceptions</a:t>
                </a:r>
              </a:p>
              <a:p>
                <a:r>
                  <a:rPr lang="en-GB" sz="1200" b="0" kern="1200" dirty="0">
                    <a:solidFill>
                      <a:schemeClr val="tx1"/>
                    </a:solidFill>
                    <a:effectLst/>
                    <a:latin typeface="+mn-lt"/>
                    <a:ea typeface="+mn-ea"/>
                    <a:cs typeface="+mn-cs"/>
                  </a:rPr>
                  <a:t>Learners do not understand place value and think that 0.9 is </a:t>
                </a:r>
                <a:r>
                  <a:rPr lang="en-SG" sz="1200" b="0" i="0" dirty="0">
                    <a:solidFill>
                      <a:schemeClr val="accent5">
                        <a:lumMod val="50000"/>
                      </a:schemeClr>
                    </a:solidFill>
                    <a:latin typeface="Cambria Math" panose="02040503050406030204" pitchFamily="18" charset="0"/>
                  </a:rPr>
                  <a:t>9</a:t>
                </a:r>
                <a:r>
                  <a:rPr lang="en-GB" sz="1200" b="0" i="0" dirty="0">
                    <a:solidFill>
                      <a:schemeClr val="accent5">
                        <a:lumMod val="50000"/>
                      </a:schemeClr>
                    </a:solidFill>
                    <a:latin typeface="Cambria Math" panose="02040503050406030204" pitchFamily="18" charset="0"/>
                  </a:rPr>
                  <a:t>/</a:t>
                </a:r>
                <a:r>
                  <a:rPr lang="en-SG" sz="1200" b="0" i="0" dirty="0">
                    <a:solidFill>
                      <a:schemeClr val="accent5">
                        <a:lumMod val="50000"/>
                      </a:schemeClr>
                    </a:solidFill>
                    <a:latin typeface="Cambria Math" panose="02040503050406030204" pitchFamily="18" charset="0"/>
                  </a:rPr>
                  <a:t>100</a:t>
                </a:r>
                <a:r>
                  <a:rPr lang="en-GB" sz="1200" b="0" kern="1200" dirty="0">
                    <a:solidFill>
                      <a:schemeClr val="tx1"/>
                    </a:solidFill>
                    <a:effectLst/>
                    <a:latin typeface="+mn-lt"/>
                    <a:ea typeface="+mn-ea"/>
                    <a:cs typeface="+mn-cs"/>
                  </a:rPr>
                  <a:t>  or that 0.15 is greater than 0.2.</a:t>
                </a:r>
              </a:p>
              <a:p>
                <a:r>
                  <a:rPr lang="en-GB" sz="1200" b="0" kern="1200" dirty="0">
                    <a:solidFill>
                      <a:schemeClr val="tx1"/>
                    </a:solidFill>
                    <a:effectLst/>
                    <a:latin typeface="+mn-lt"/>
                    <a:ea typeface="+mn-ea"/>
                    <a:cs typeface="+mn-cs"/>
                  </a:rPr>
                  <a:t>Learners order fractions using only the numerator and do not grasp equivalence and think </a:t>
                </a:r>
                <a:r>
                  <a:rPr lang="en-SG" sz="1200" b="0" i="0" dirty="0">
                    <a:solidFill>
                      <a:schemeClr val="accent5">
                        <a:lumMod val="50000"/>
                      </a:schemeClr>
                    </a:solidFill>
                    <a:latin typeface="Cambria Math" panose="02040503050406030204" pitchFamily="18" charset="0"/>
                  </a:rPr>
                  <a:t>2</a:t>
                </a:r>
                <a:r>
                  <a:rPr lang="en-GB" sz="1200" b="0" i="0" dirty="0">
                    <a:solidFill>
                      <a:schemeClr val="accent5">
                        <a:lumMod val="50000"/>
                      </a:schemeClr>
                    </a:solidFill>
                    <a:latin typeface="Cambria Math" panose="02040503050406030204" pitchFamily="18" charset="0"/>
                  </a:rPr>
                  <a:t>/</a:t>
                </a:r>
                <a:r>
                  <a:rPr lang="en-SG" sz="1200" b="0" i="0" dirty="0">
                    <a:solidFill>
                      <a:schemeClr val="accent5">
                        <a:lumMod val="50000"/>
                      </a:schemeClr>
                    </a:solidFill>
                    <a:latin typeface="Cambria Math" panose="02040503050406030204" pitchFamily="18" charset="0"/>
                  </a:rPr>
                  <a:t>3</a:t>
                </a:r>
                <a:r>
                  <a:rPr lang="en-GB" sz="1200" b="0" kern="1200" dirty="0">
                    <a:solidFill>
                      <a:schemeClr val="tx1"/>
                    </a:solidFill>
                    <a:effectLst/>
                    <a:latin typeface="+mn-lt"/>
                    <a:ea typeface="+mn-ea"/>
                    <a:cs typeface="+mn-cs"/>
                  </a:rPr>
                  <a:t> , </a:t>
                </a:r>
                <a:r>
                  <a:rPr lang="en-SG" sz="1200" b="0" i="0" dirty="0">
                    <a:solidFill>
                      <a:schemeClr val="accent5">
                        <a:lumMod val="50000"/>
                      </a:schemeClr>
                    </a:solidFill>
                    <a:latin typeface="Cambria Math" panose="02040503050406030204" pitchFamily="18" charset="0"/>
                  </a:rPr>
                  <a:t>3</a:t>
                </a:r>
                <a:r>
                  <a:rPr lang="en-GB" sz="1200" b="0" i="0" dirty="0">
                    <a:solidFill>
                      <a:schemeClr val="accent5">
                        <a:lumMod val="50000"/>
                      </a:schemeClr>
                    </a:solidFill>
                    <a:latin typeface="Cambria Math" panose="02040503050406030204" pitchFamily="18" charset="0"/>
                  </a:rPr>
                  <a:t>/</a:t>
                </a:r>
                <a:r>
                  <a:rPr lang="en-SG" sz="1200" b="0" i="0" dirty="0">
                    <a:solidFill>
                      <a:schemeClr val="accent5">
                        <a:lumMod val="50000"/>
                      </a:schemeClr>
                    </a:solidFill>
                    <a:latin typeface="Cambria Math" panose="02040503050406030204" pitchFamily="18" charset="0"/>
                  </a:rPr>
                  <a:t>5</a:t>
                </a:r>
                <a:r>
                  <a:rPr lang="en-GB" sz="1200" b="0" kern="1200" dirty="0">
                    <a:solidFill>
                      <a:schemeClr val="tx1"/>
                    </a:solidFill>
                    <a:effectLst/>
                    <a:latin typeface="+mn-lt"/>
                    <a:ea typeface="+mn-ea"/>
                    <a:cs typeface="+mn-cs"/>
                  </a:rPr>
                  <a:t> , </a:t>
                </a:r>
                <a:r>
                  <a:rPr lang="en-SG" sz="1200" b="0" i="0" dirty="0">
                    <a:solidFill>
                      <a:schemeClr val="accent5">
                        <a:lumMod val="50000"/>
                      </a:schemeClr>
                    </a:solidFill>
                    <a:latin typeface="Cambria Math" panose="02040503050406030204" pitchFamily="18" charset="0"/>
                  </a:rPr>
                  <a:t>4</a:t>
                </a:r>
                <a:r>
                  <a:rPr lang="en-GB" sz="1200" b="0" i="0" dirty="0">
                    <a:solidFill>
                      <a:schemeClr val="accent5">
                        <a:lumMod val="50000"/>
                      </a:schemeClr>
                    </a:solidFill>
                    <a:latin typeface="Cambria Math" panose="02040503050406030204" pitchFamily="18" charset="0"/>
                  </a:rPr>
                  <a:t>/</a:t>
                </a:r>
                <a:r>
                  <a:rPr lang="en-SG" sz="1200" b="0" i="0" dirty="0">
                    <a:solidFill>
                      <a:schemeClr val="accent5">
                        <a:lumMod val="50000"/>
                      </a:schemeClr>
                    </a:solidFill>
                    <a:latin typeface="Cambria Math" panose="02040503050406030204" pitchFamily="18" charset="0"/>
                  </a:rPr>
                  <a:t>9</a:t>
                </a:r>
                <a:r>
                  <a:rPr lang="en-GB" sz="1200" b="0" kern="1200" dirty="0">
                    <a:solidFill>
                      <a:schemeClr val="tx1"/>
                    </a:solidFill>
                    <a:effectLst/>
                    <a:latin typeface="+mn-lt"/>
                    <a:ea typeface="+mn-ea"/>
                    <a:cs typeface="+mn-cs"/>
                  </a:rPr>
                  <a:t> , </a:t>
                </a:r>
                <a:r>
                  <a:rPr lang="en-SG" sz="1200" b="0" i="0" dirty="0">
                    <a:solidFill>
                      <a:schemeClr val="accent5">
                        <a:lumMod val="50000"/>
                      </a:schemeClr>
                    </a:solidFill>
                    <a:latin typeface="Cambria Math" panose="02040503050406030204" pitchFamily="18" charset="0"/>
                  </a:rPr>
                  <a:t>5</a:t>
                </a:r>
                <a:r>
                  <a:rPr lang="en-GB" sz="1200" b="0" i="0" dirty="0">
                    <a:solidFill>
                      <a:schemeClr val="accent5">
                        <a:lumMod val="50000"/>
                      </a:schemeClr>
                    </a:solidFill>
                    <a:latin typeface="Cambria Math" panose="02040503050406030204" pitchFamily="18" charset="0"/>
                  </a:rPr>
                  <a:t>/</a:t>
                </a:r>
                <a:r>
                  <a:rPr lang="en-SG" sz="1200" b="0" i="0" dirty="0">
                    <a:solidFill>
                      <a:schemeClr val="accent5">
                        <a:lumMod val="50000"/>
                      </a:schemeClr>
                    </a:solidFill>
                    <a:latin typeface="Cambria Math" panose="02040503050406030204" pitchFamily="18" charset="0"/>
                  </a:rPr>
                  <a:t>8</a:t>
                </a:r>
                <a:r>
                  <a:rPr lang="en-GB" sz="1200" b="0" kern="1200" dirty="0">
                    <a:solidFill>
                      <a:schemeClr val="tx1"/>
                    </a:solidFill>
                    <a:effectLst/>
                    <a:latin typeface="+mn-lt"/>
                    <a:ea typeface="+mn-ea"/>
                    <a:cs typeface="+mn-cs"/>
                  </a:rPr>
                  <a:t>  are in order of smallest first.</a:t>
                </a:r>
              </a:p>
              <a:p>
                <a:r>
                  <a:rPr lang="en-GB" sz="1200" b="0" kern="1200" dirty="0">
                    <a:solidFill>
                      <a:schemeClr val="tx1"/>
                    </a:solidFill>
                    <a:effectLst/>
                    <a:latin typeface="+mn-lt"/>
                    <a:ea typeface="+mn-ea"/>
                    <a:cs typeface="+mn-cs"/>
                  </a:rPr>
                  <a:t>Learners are unable to work out thirds and think one third is equivalent to 0.3</a:t>
                </a:r>
              </a:p>
              <a:p>
                <a:r>
                  <a:rPr lang="en-GB" sz="1200" b="0" kern="1200" dirty="0">
                    <a:solidFill>
                      <a:schemeClr val="tx1"/>
                    </a:solidFill>
                    <a:effectLst/>
                    <a:latin typeface="+mn-lt"/>
                    <a:ea typeface="+mn-ea"/>
                    <a:cs typeface="+mn-cs"/>
                  </a:rPr>
                  <a:t>Learners are only able to use double and double again and do not know that 0.2 is </a:t>
                </a:r>
                <a:r>
                  <a:rPr lang="en-SG" sz="1200" b="0" i="0" dirty="0">
                    <a:solidFill>
                      <a:schemeClr val="accent5">
                        <a:lumMod val="50000"/>
                      </a:schemeClr>
                    </a:solidFill>
                    <a:latin typeface="Cambria Math" panose="02040503050406030204" pitchFamily="18" charset="0"/>
                  </a:rPr>
                  <a:t>1</a:t>
                </a:r>
                <a:r>
                  <a:rPr lang="en-GB" sz="1200" b="0" i="0" dirty="0">
                    <a:solidFill>
                      <a:schemeClr val="accent5">
                        <a:lumMod val="50000"/>
                      </a:schemeClr>
                    </a:solidFill>
                    <a:latin typeface="Cambria Math" panose="02040503050406030204" pitchFamily="18" charset="0"/>
                  </a:rPr>
                  <a:t>/</a:t>
                </a:r>
                <a:r>
                  <a:rPr lang="en-SG" sz="1200" b="0" i="0" dirty="0">
                    <a:solidFill>
                      <a:schemeClr val="accent5">
                        <a:lumMod val="50000"/>
                      </a:schemeClr>
                    </a:solidFill>
                    <a:latin typeface="Cambria Math" panose="02040503050406030204" pitchFamily="18" charset="0"/>
                  </a:rPr>
                  <a:t>5</a:t>
                </a:r>
                <a:r>
                  <a:rPr lang="en-GB" sz="1200" b="0" kern="1200" dirty="0">
                    <a:solidFill>
                      <a:schemeClr val="tx1"/>
                    </a:solidFill>
                    <a:effectLst/>
                    <a:latin typeface="+mn-lt"/>
                    <a:ea typeface="+mn-ea"/>
                    <a:cs typeface="+mn-cs"/>
                  </a:rPr>
                  <a:t>.</a:t>
                </a:r>
              </a:p>
              <a:p>
                <a:endParaRPr lang="en-GB" sz="1200" b="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This activity allows for exploration of different outcomes, while helping to highlight common misconceptions with fractions/decimals/percentages .</a:t>
                </a:r>
              </a:p>
              <a:p>
                <a:endParaRPr lang="en-US" dirty="0"/>
              </a:p>
            </p:txBody>
          </p:sp>
        </mc:Fallback>
      </mc:AlternateContent>
      <p:sp>
        <p:nvSpPr>
          <p:cNvPr id="4" name="Slide Number Placeholder 3"/>
          <p:cNvSpPr>
            <a:spLocks noGrp="1"/>
          </p:cNvSpPr>
          <p:nvPr>
            <p:ph type="sldNum" sz="quarter" idx="10"/>
          </p:nvPr>
        </p:nvSpPr>
        <p:spPr/>
        <p:txBody>
          <a:bodyPr/>
          <a:lstStyle/>
          <a:p>
            <a:fld id="{C30292A9-7A47-3844-B146-D6E152DCFCB4}" type="slidenum">
              <a:rPr lang="en-US" smtClean="0"/>
              <a:t>12</a:t>
            </a:fld>
            <a:endParaRPr lang="en-US"/>
          </a:p>
        </p:txBody>
      </p:sp>
    </p:spTree>
    <p:extLst>
      <p:ext uri="{BB962C8B-B14F-4D97-AF65-F5344CB8AC3E}">
        <p14:creationId xmlns:p14="http://schemas.microsoft.com/office/powerpoint/2010/main" val="30705461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groups to share some of the combinations they have come up with.</a:t>
            </a:r>
          </a:p>
          <a:p>
            <a:endParaRPr lang="en-US" dirty="0"/>
          </a:p>
          <a:p>
            <a:r>
              <a:rPr lang="en-US" dirty="0"/>
              <a:t>Identify complex combinations or combinations that draw out misconceptions. </a:t>
            </a:r>
          </a:p>
        </p:txBody>
      </p:sp>
      <p:sp>
        <p:nvSpPr>
          <p:cNvPr id="4" name="Slide Number Placeholder 3"/>
          <p:cNvSpPr>
            <a:spLocks noGrp="1"/>
          </p:cNvSpPr>
          <p:nvPr>
            <p:ph type="sldNum" sz="quarter" idx="10"/>
          </p:nvPr>
        </p:nvSpPr>
        <p:spPr/>
        <p:txBody>
          <a:bodyPr/>
          <a:lstStyle/>
          <a:p>
            <a:fld id="{C30292A9-7A47-3844-B146-D6E152DCFCB4}" type="slidenum">
              <a:rPr lang="en-US" smtClean="0"/>
              <a:t>13</a:t>
            </a:fld>
            <a:endParaRPr lang="en-US"/>
          </a:p>
        </p:txBody>
      </p:sp>
    </p:spTree>
    <p:extLst>
      <p:ext uri="{BB962C8B-B14F-4D97-AF65-F5344CB8AC3E}">
        <p14:creationId xmlns:p14="http://schemas.microsoft.com/office/powerpoint/2010/main" val="25105715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baseline="0" dirty="0"/>
              <a:t>Tutors may model the question on the whiteboard.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baseline="0" dirty="0"/>
              <a:t>Before showing the animations, ask learners how they can represent the question in a bar model.</a:t>
            </a:r>
          </a:p>
          <a:p>
            <a:pPr marL="171450" indent="-171450">
              <a:buFont typeface="Arial" panose="020B0604020202020204" pitchFamily="34" charset="0"/>
              <a:buChar char="•"/>
            </a:pPr>
            <a:r>
              <a:rPr lang="en-US" b="0" i="1" baseline="0" dirty="0"/>
              <a:t>What information does the question tell them? How would they show this on the bar model?</a:t>
            </a:r>
          </a:p>
          <a:p>
            <a:pPr marL="171450" indent="-171450">
              <a:buFont typeface="Arial" panose="020B0604020202020204" pitchFamily="34" charset="0"/>
              <a:buChar char="•"/>
            </a:pPr>
            <a:r>
              <a:rPr lang="en-US" b="0" i="1" baseline="0" dirty="0"/>
              <a:t>What is it that they are trying to find?  How would they show this on the bar model?</a:t>
            </a:r>
          </a:p>
          <a:p>
            <a:pPr marL="171450" indent="-171450">
              <a:buFont typeface="Arial" panose="020B0604020202020204" pitchFamily="34" charset="0"/>
              <a:buChar char="•"/>
            </a:pPr>
            <a:r>
              <a:rPr lang="en-US" b="0" i="1" baseline="0" dirty="0"/>
              <a:t>How could the bar be divided up? Would they divide the bar into sections 10% or 20%?  How many 20%s are there in 100%?  How many 10%s?</a:t>
            </a:r>
          </a:p>
          <a:p>
            <a:pPr marL="171450" indent="-171450">
              <a:buFont typeface="Arial" panose="020B0604020202020204" pitchFamily="34" charset="0"/>
              <a:buChar char="•"/>
            </a:pPr>
            <a:r>
              <a:rPr lang="en-US" b="0" i="1" baseline="0" dirty="0"/>
              <a:t>What would be the money value of each section?</a:t>
            </a:r>
          </a:p>
          <a:p>
            <a:pPr marL="171450" indent="-171450">
              <a:buFont typeface="Arial" panose="020B0604020202020204" pitchFamily="34" charset="0"/>
              <a:buChar char="•"/>
            </a:pPr>
            <a:r>
              <a:rPr lang="en-US" b="0" i="1" baseline="0" dirty="0"/>
              <a:t>So what would be the discount?  … and what would be the sale price of the jacket?</a:t>
            </a:r>
          </a:p>
        </p:txBody>
      </p:sp>
      <p:sp>
        <p:nvSpPr>
          <p:cNvPr id="4" name="Slide Number Placeholder 3"/>
          <p:cNvSpPr>
            <a:spLocks noGrp="1"/>
          </p:cNvSpPr>
          <p:nvPr>
            <p:ph type="sldNum" sz="quarter" idx="5"/>
          </p:nvPr>
        </p:nvSpPr>
        <p:spPr/>
        <p:txBody>
          <a:bodyPr/>
          <a:lstStyle/>
          <a:p>
            <a:fld id="{17E30401-5CFE-C745-94BA-F37F7E093528}" type="slidenum">
              <a:rPr lang="en-GB" smtClean="0"/>
              <a:t>14</a:t>
            </a:fld>
            <a:endParaRPr lang="en-GB"/>
          </a:p>
        </p:txBody>
      </p:sp>
    </p:spTree>
    <p:extLst>
      <p:ext uri="{BB962C8B-B14F-4D97-AF65-F5344CB8AC3E}">
        <p14:creationId xmlns:p14="http://schemas.microsoft.com/office/powerpoint/2010/main" val="31373012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r>
                  <a:rPr lang="en-US" b="0" baseline="0" dirty="0"/>
                  <a:t>Tutors may model the question on the whiteboard. </a:t>
                </a:r>
              </a:p>
              <a:p>
                <a:r>
                  <a:rPr lang="en-GB" sz="1200" kern="1200" dirty="0">
                    <a:solidFill>
                      <a:schemeClr val="tx1"/>
                    </a:solidFill>
                    <a:effectLst/>
                    <a:latin typeface="+mn-lt"/>
                    <a:ea typeface="+mn-ea"/>
                    <a:cs typeface="+mn-cs"/>
                  </a:rPr>
                  <a:t>It is important</a:t>
                </a:r>
                <a:r>
                  <a:rPr lang="en-GB" sz="1200" kern="1200" baseline="0" dirty="0">
                    <a:solidFill>
                      <a:schemeClr val="tx1"/>
                    </a:solidFill>
                    <a:effectLst/>
                    <a:latin typeface="+mn-lt"/>
                    <a:ea typeface="+mn-ea"/>
                    <a:cs typeface="+mn-cs"/>
                  </a:rPr>
                  <a:t> to show connections. Guide learners to see 20% is the same as </a:t>
                </a:r>
                <a14:m>
                  <m:oMath xmlns:m="http://schemas.openxmlformats.org/officeDocument/2006/math">
                    <m:f>
                      <m:fPr>
                        <m:ctrlPr>
                          <a:rPr lang="en-GB" sz="1200" b="0" i="1" dirty="0" smtClean="0">
                            <a:solidFill>
                              <a:schemeClr val="accent5">
                                <a:lumMod val="50000"/>
                              </a:schemeClr>
                            </a:solidFill>
                            <a:latin typeface="Cambria Math" panose="02040503050406030204" pitchFamily="18" charset="0"/>
                          </a:rPr>
                        </m:ctrlPr>
                      </m:fPr>
                      <m:num>
                        <m:r>
                          <a:rPr lang="en-SG" sz="1200" b="0" i="1" dirty="0" smtClean="0">
                            <a:solidFill>
                              <a:schemeClr val="accent5">
                                <a:lumMod val="50000"/>
                              </a:schemeClr>
                            </a:solidFill>
                            <a:latin typeface="Cambria Math" panose="02040503050406030204" pitchFamily="18" charset="0"/>
                          </a:rPr>
                          <m:t>1</m:t>
                        </m:r>
                      </m:num>
                      <m:den>
                        <m:r>
                          <a:rPr lang="en-SG" sz="1200" b="0" i="1" dirty="0" smtClean="0">
                            <a:solidFill>
                              <a:schemeClr val="accent5">
                                <a:lumMod val="50000"/>
                              </a:schemeClr>
                            </a:solidFill>
                            <a:latin typeface="Cambria Math" panose="02040503050406030204" pitchFamily="18" charset="0"/>
                          </a:rPr>
                          <m:t>5</m:t>
                        </m:r>
                      </m:den>
                    </m:f>
                  </m:oMath>
                </a14:m>
                <a:r>
                  <a:rPr lang="en-GB" sz="1200" b="0" i="1" kern="1200" dirty="0">
                    <a:solidFill>
                      <a:schemeClr val="tx1"/>
                    </a:solidFill>
                    <a:effectLst/>
                    <a:latin typeface="+mn-lt"/>
                    <a:ea typeface="+mn-ea"/>
                    <a:cs typeface="+mn-cs"/>
                  </a:rPr>
                  <a:t> </a:t>
                </a:r>
                <a:r>
                  <a:rPr lang="en-GB" sz="1200" kern="1200" baseline="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Ask</a:t>
                </a:r>
                <a:r>
                  <a:rPr lang="en-GB" sz="1200" kern="1200" baseline="0" dirty="0">
                    <a:solidFill>
                      <a:schemeClr val="tx1"/>
                    </a:solidFill>
                    <a:effectLst/>
                    <a:latin typeface="+mn-lt"/>
                    <a:ea typeface="+mn-ea"/>
                    <a:cs typeface="+mn-cs"/>
                  </a:rPr>
                  <a:t> learners to label the bar. </a:t>
                </a:r>
              </a:p>
              <a:p>
                <a:pPr marL="171450" indent="-171450">
                  <a:buFont typeface="Arial" panose="020B0604020202020204" pitchFamily="34" charset="0"/>
                  <a:buChar char="•"/>
                </a:pPr>
                <a:r>
                  <a:rPr lang="en-US" b="0" i="1" baseline="0" dirty="0"/>
                  <a:t>What information does the question tell them? How would they show this on the bar model?</a:t>
                </a:r>
              </a:p>
              <a:p>
                <a:pPr marL="171450" indent="-171450">
                  <a:buFont typeface="Arial" panose="020B0604020202020204" pitchFamily="34" charset="0"/>
                  <a:buChar char="•"/>
                </a:pPr>
                <a:r>
                  <a:rPr lang="en-US" b="0" i="1" baseline="0" dirty="0"/>
                  <a:t>What is it that they are trying to find?  How would they show this on the bar model?</a:t>
                </a:r>
              </a:p>
              <a:p>
                <a:pPr marL="171450" indent="-171450">
                  <a:buFont typeface="Arial" panose="020B0604020202020204" pitchFamily="34" charset="0"/>
                  <a:buChar char="•"/>
                </a:pPr>
                <a:r>
                  <a:rPr lang="en-US" b="0" i="1" baseline="0" dirty="0"/>
                  <a:t>How could it be divided up? What value does the whole bar represent? </a:t>
                </a:r>
              </a:p>
              <a:p>
                <a:pPr marL="171450" indent="-171450">
                  <a:buFont typeface="Arial" panose="020B0604020202020204" pitchFamily="34" charset="0"/>
                  <a:buChar char="•"/>
                </a:pPr>
                <a:r>
                  <a:rPr lang="en-US" i="1" dirty="0"/>
                  <a:t>The</a:t>
                </a:r>
                <a:r>
                  <a:rPr lang="en-US" i="1" baseline="0" dirty="0"/>
                  <a:t> whole bar represents 100%.  How many 20% are in 100? So, 20% is the same as </a:t>
                </a:r>
                <a14:m>
                  <m:oMath xmlns:m="http://schemas.openxmlformats.org/officeDocument/2006/math">
                    <m:f>
                      <m:fPr>
                        <m:ctrlPr>
                          <a:rPr lang="en-GB" sz="1200" b="0" i="1" dirty="0" smtClean="0">
                            <a:solidFill>
                              <a:schemeClr val="accent5">
                                <a:lumMod val="50000"/>
                              </a:schemeClr>
                            </a:solidFill>
                            <a:latin typeface="Cambria Math" panose="02040503050406030204" pitchFamily="18" charset="0"/>
                          </a:rPr>
                        </m:ctrlPr>
                      </m:fPr>
                      <m:num>
                        <m:r>
                          <a:rPr lang="en-SG" sz="1200" b="0" i="1" dirty="0" smtClean="0">
                            <a:solidFill>
                              <a:schemeClr val="accent5">
                                <a:lumMod val="50000"/>
                              </a:schemeClr>
                            </a:solidFill>
                            <a:latin typeface="Cambria Math" panose="02040503050406030204" pitchFamily="18" charset="0"/>
                          </a:rPr>
                          <m:t>1</m:t>
                        </m:r>
                      </m:num>
                      <m:den>
                        <m:r>
                          <a:rPr lang="en-SG" sz="1200" b="0" i="1" dirty="0" smtClean="0">
                            <a:solidFill>
                              <a:schemeClr val="accent5">
                                <a:lumMod val="50000"/>
                              </a:schemeClr>
                            </a:solidFill>
                            <a:latin typeface="Cambria Math" panose="02040503050406030204" pitchFamily="18" charset="0"/>
                          </a:rPr>
                          <m:t>5</m:t>
                        </m:r>
                      </m:den>
                    </m:f>
                  </m:oMath>
                </a14:m>
                <a:r>
                  <a:rPr lang="en-GB" sz="1200" b="0" i="1" kern="1200" dirty="0">
                    <a:solidFill>
                      <a:schemeClr val="tx1"/>
                    </a:solidFill>
                    <a:effectLst/>
                    <a:latin typeface="+mn-lt"/>
                    <a:ea typeface="+mn-ea"/>
                    <a:cs typeface="+mn-cs"/>
                  </a:rPr>
                  <a:t> </a:t>
                </a:r>
                <a:r>
                  <a:rPr lang="en-US" i="1" baseline="0" dirty="0"/>
                  <a:t>.</a:t>
                </a:r>
              </a:p>
              <a:p>
                <a:pPr marL="171450" indent="-171450">
                  <a:buFont typeface="Arial" panose="020B0604020202020204" pitchFamily="34" charset="0"/>
                  <a:buChar char="•"/>
                </a:pPr>
                <a:r>
                  <a:rPr lang="en-US" i="1" baseline="0" dirty="0"/>
                  <a:t>How much is </a:t>
                </a:r>
                <a14:m>
                  <m:oMath xmlns:m="http://schemas.openxmlformats.org/officeDocument/2006/math">
                    <m:f>
                      <m:fPr>
                        <m:ctrlPr>
                          <a:rPr lang="en-GB" sz="1200" b="0" i="1" dirty="0" smtClean="0">
                            <a:solidFill>
                              <a:schemeClr val="accent5">
                                <a:lumMod val="50000"/>
                              </a:schemeClr>
                            </a:solidFill>
                            <a:latin typeface="Cambria Math" panose="02040503050406030204" pitchFamily="18" charset="0"/>
                          </a:rPr>
                        </m:ctrlPr>
                      </m:fPr>
                      <m:num>
                        <m:r>
                          <a:rPr lang="en-SG" sz="1200" b="0" i="1" dirty="0" smtClean="0">
                            <a:solidFill>
                              <a:schemeClr val="accent5">
                                <a:lumMod val="50000"/>
                              </a:schemeClr>
                            </a:solidFill>
                            <a:latin typeface="Cambria Math" panose="02040503050406030204" pitchFamily="18" charset="0"/>
                          </a:rPr>
                          <m:t>1</m:t>
                        </m:r>
                      </m:num>
                      <m:den>
                        <m:r>
                          <a:rPr lang="en-SG" sz="1200" b="0" i="1" dirty="0" smtClean="0">
                            <a:solidFill>
                              <a:schemeClr val="accent5">
                                <a:lumMod val="50000"/>
                              </a:schemeClr>
                            </a:solidFill>
                            <a:latin typeface="Cambria Math" panose="02040503050406030204" pitchFamily="18" charset="0"/>
                          </a:rPr>
                          <m:t>5</m:t>
                        </m:r>
                      </m:den>
                    </m:f>
                  </m:oMath>
                </a14:m>
                <a:r>
                  <a:rPr lang="en-GB" sz="1200" b="0" i="1" kern="1200" dirty="0">
                    <a:solidFill>
                      <a:schemeClr val="tx1"/>
                    </a:solidFill>
                    <a:effectLst/>
                    <a:latin typeface="+mn-lt"/>
                    <a:ea typeface="+mn-ea"/>
                    <a:cs typeface="+mn-cs"/>
                  </a:rPr>
                  <a:t> </a:t>
                </a:r>
                <a:r>
                  <a:rPr lang="en-US" i="1" baseline="0" dirty="0"/>
                  <a:t> worth? </a:t>
                </a:r>
              </a:p>
              <a:p>
                <a:pPr marL="171450" indent="-171450">
                  <a:buFont typeface="Arial" panose="020B0604020202020204" pitchFamily="34" charset="0"/>
                  <a:buChar char="•"/>
                </a:pPr>
                <a:r>
                  <a:rPr lang="en-US" i="1" baseline="0" dirty="0"/>
                  <a:t>So how much has the TV been discounted by?</a:t>
                </a:r>
              </a:p>
              <a:p>
                <a:pPr marL="171450" indent="-171450">
                  <a:buFont typeface="Arial" panose="020B0604020202020204" pitchFamily="34" charset="0"/>
                  <a:buChar char="•"/>
                </a:pPr>
                <a:r>
                  <a:rPr lang="en-US" i="1" baseline="0" dirty="0"/>
                  <a:t>What is the original cost of the TV set? </a:t>
                </a:r>
              </a:p>
              <a:p>
                <a:endParaRPr lang="en-GB" dirty="0"/>
              </a:p>
            </p:txBody>
          </p:sp>
        </mc:Choice>
        <mc:Fallback xmlns="">
          <p:sp>
            <p:nvSpPr>
              <p:cNvPr id="3" name="Notes Placeholder 2"/>
              <p:cNvSpPr>
                <a:spLocks noGrp="1"/>
              </p:cNvSpPr>
              <p:nvPr>
                <p:ph type="body" idx="1"/>
              </p:nvPr>
            </p:nvSpPr>
            <p:spPr/>
            <p:txBody>
              <a:bodyPr/>
              <a:lstStyle/>
              <a:p>
                <a:r>
                  <a:rPr lang="en-US" b="0" baseline="0" dirty="0"/>
                  <a:t>Tutors may model the question on the whiteboard. </a:t>
                </a:r>
              </a:p>
              <a:p>
                <a:r>
                  <a:rPr lang="en-GB" sz="1200" kern="1200" dirty="0">
                    <a:solidFill>
                      <a:schemeClr val="tx1"/>
                    </a:solidFill>
                    <a:effectLst/>
                    <a:latin typeface="+mn-lt"/>
                    <a:ea typeface="+mn-ea"/>
                    <a:cs typeface="+mn-cs"/>
                  </a:rPr>
                  <a:t>It is important</a:t>
                </a:r>
                <a:r>
                  <a:rPr lang="en-GB" sz="1200" kern="1200" baseline="0" dirty="0">
                    <a:solidFill>
                      <a:schemeClr val="tx1"/>
                    </a:solidFill>
                    <a:effectLst/>
                    <a:latin typeface="+mn-lt"/>
                    <a:ea typeface="+mn-ea"/>
                    <a:cs typeface="+mn-cs"/>
                  </a:rPr>
                  <a:t> to show connections. Guide learners to see 20% is the same as </a:t>
                </a:r>
                <a:r>
                  <a:rPr lang="en-SG" sz="1200" b="0" i="0" dirty="0">
                    <a:solidFill>
                      <a:schemeClr val="accent5">
                        <a:lumMod val="50000"/>
                      </a:schemeClr>
                    </a:solidFill>
                    <a:latin typeface="Cambria Math" panose="02040503050406030204" pitchFamily="18" charset="0"/>
                  </a:rPr>
                  <a:t>1</a:t>
                </a:r>
                <a:r>
                  <a:rPr lang="en-GB" sz="1200" b="0" i="0" dirty="0">
                    <a:solidFill>
                      <a:schemeClr val="accent5">
                        <a:lumMod val="50000"/>
                      </a:schemeClr>
                    </a:solidFill>
                    <a:latin typeface="Cambria Math" panose="02040503050406030204" pitchFamily="18" charset="0"/>
                  </a:rPr>
                  <a:t>/</a:t>
                </a:r>
                <a:r>
                  <a:rPr lang="en-SG" sz="1200" b="0" i="0" dirty="0">
                    <a:solidFill>
                      <a:schemeClr val="accent5">
                        <a:lumMod val="50000"/>
                      </a:schemeClr>
                    </a:solidFill>
                    <a:latin typeface="Cambria Math" panose="02040503050406030204" pitchFamily="18" charset="0"/>
                  </a:rPr>
                  <a:t>5</a:t>
                </a:r>
                <a:r>
                  <a:rPr lang="en-GB" sz="1200" b="0" i="1" kern="1200" dirty="0">
                    <a:solidFill>
                      <a:schemeClr val="tx1"/>
                    </a:solidFill>
                    <a:effectLst/>
                    <a:latin typeface="+mn-lt"/>
                    <a:ea typeface="+mn-ea"/>
                    <a:cs typeface="+mn-cs"/>
                  </a:rPr>
                  <a:t> </a:t>
                </a:r>
                <a:r>
                  <a:rPr lang="en-GB" sz="1200" kern="1200" baseline="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Ask</a:t>
                </a:r>
                <a:r>
                  <a:rPr lang="en-GB" sz="1200" kern="1200" baseline="0" dirty="0">
                    <a:solidFill>
                      <a:schemeClr val="tx1"/>
                    </a:solidFill>
                    <a:effectLst/>
                    <a:latin typeface="+mn-lt"/>
                    <a:ea typeface="+mn-ea"/>
                    <a:cs typeface="+mn-cs"/>
                  </a:rPr>
                  <a:t> learners to label the bar. </a:t>
                </a:r>
              </a:p>
              <a:p>
                <a:pPr marL="171450" indent="-171450">
                  <a:buFont typeface="Arial" panose="020B0604020202020204" pitchFamily="34" charset="0"/>
                  <a:buChar char="•"/>
                </a:pPr>
                <a:r>
                  <a:rPr lang="en-US" b="0" i="1" baseline="0" dirty="0"/>
                  <a:t>What information does the question tell them? How would they show this on the bar model?</a:t>
                </a:r>
              </a:p>
              <a:p>
                <a:pPr marL="171450" indent="-171450">
                  <a:buFont typeface="Arial" panose="020B0604020202020204" pitchFamily="34" charset="0"/>
                  <a:buChar char="•"/>
                </a:pPr>
                <a:r>
                  <a:rPr lang="en-US" b="0" i="1" baseline="0" dirty="0"/>
                  <a:t>What is it that they are trying to find?  How would they show this on the bar model?</a:t>
                </a:r>
              </a:p>
              <a:p>
                <a:pPr marL="171450" indent="-171450">
                  <a:buFont typeface="Arial" panose="020B0604020202020204" pitchFamily="34" charset="0"/>
                  <a:buChar char="•"/>
                </a:pPr>
                <a:r>
                  <a:rPr lang="en-US" b="0" i="1" baseline="0" dirty="0"/>
                  <a:t>How could it be divided up? What value does the whole bar represent? </a:t>
                </a:r>
              </a:p>
              <a:p>
                <a:pPr marL="171450" indent="-171450">
                  <a:buFont typeface="Arial" panose="020B0604020202020204" pitchFamily="34" charset="0"/>
                  <a:buChar char="•"/>
                </a:pPr>
                <a:r>
                  <a:rPr lang="en-US" i="1" dirty="0"/>
                  <a:t>The</a:t>
                </a:r>
                <a:r>
                  <a:rPr lang="en-US" i="1" baseline="0" dirty="0"/>
                  <a:t> whole bar represents 100%.  How many 20% are in 100? So, 20% is the same as </a:t>
                </a:r>
                <a:r>
                  <a:rPr lang="en-SG" sz="1200" b="0" i="0" dirty="0">
                    <a:solidFill>
                      <a:schemeClr val="accent5">
                        <a:lumMod val="50000"/>
                      </a:schemeClr>
                    </a:solidFill>
                    <a:latin typeface="Cambria Math" panose="02040503050406030204" pitchFamily="18" charset="0"/>
                  </a:rPr>
                  <a:t>1</a:t>
                </a:r>
                <a:r>
                  <a:rPr lang="en-GB" sz="1200" b="0" i="0" dirty="0">
                    <a:solidFill>
                      <a:schemeClr val="accent5">
                        <a:lumMod val="50000"/>
                      </a:schemeClr>
                    </a:solidFill>
                    <a:latin typeface="Cambria Math" panose="02040503050406030204" pitchFamily="18" charset="0"/>
                  </a:rPr>
                  <a:t>/</a:t>
                </a:r>
                <a:r>
                  <a:rPr lang="en-SG" sz="1200" b="0" i="0" dirty="0">
                    <a:solidFill>
                      <a:schemeClr val="accent5">
                        <a:lumMod val="50000"/>
                      </a:schemeClr>
                    </a:solidFill>
                    <a:latin typeface="Cambria Math" panose="02040503050406030204" pitchFamily="18" charset="0"/>
                  </a:rPr>
                  <a:t>5</a:t>
                </a:r>
                <a:r>
                  <a:rPr lang="en-GB" sz="1200" b="0" i="1" kern="1200" dirty="0">
                    <a:solidFill>
                      <a:schemeClr val="tx1"/>
                    </a:solidFill>
                    <a:effectLst/>
                    <a:latin typeface="+mn-lt"/>
                    <a:ea typeface="+mn-ea"/>
                    <a:cs typeface="+mn-cs"/>
                  </a:rPr>
                  <a:t> </a:t>
                </a:r>
                <a:r>
                  <a:rPr lang="en-US" i="1" baseline="0" dirty="0"/>
                  <a:t>.</a:t>
                </a:r>
              </a:p>
              <a:p>
                <a:pPr marL="171450" indent="-171450">
                  <a:buFont typeface="Arial" panose="020B0604020202020204" pitchFamily="34" charset="0"/>
                  <a:buChar char="•"/>
                </a:pPr>
                <a:r>
                  <a:rPr lang="en-US" i="1" baseline="0" dirty="0"/>
                  <a:t>How much is </a:t>
                </a:r>
                <a:r>
                  <a:rPr lang="en-SG" sz="1200" b="0" i="0" dirty="0">
                    <a:solidFill>
                      <a:schemeClr val="accent5">
                        <a:lumMod val="50000"/>
                      </a:schemeClr>
                    </a:solidFill>
                    <a:latin typeface="Cambria Math" panose="02040503050406030204" pitchFamily="18" charset="0"/>
                  </a:rPr>
                  <a:t>1</a:t>
                </a:r>
                <a:r>
                  <a:rPr lang="en-GB" sz="1200" b="0" i="0" dirty="0">
                    <a:solidFill>
                      <a:schemeClr val="accent5">
                        <a:lumMod val="50000"/>
                      </a:schemeClr>
                    </a:solidFill>
                    <a:latin typeface="Cambria Math" panose="02040503050406030204" pitchFamily="18" charset="0"/>
                  </a:rPr>
                  <a:t>/</a:t>
                </a:r>
                <a:r>
                  <a:rPr lang="en-SG" sz="1200" b="0" i="0" dirty="0">
                    <a:solidFill>
                      <a:schemeClr val="accent5">
                        <a:lumMod val="50000"/>
                      </a:schemeClr>
                    </a:solidFill>
                    <a:latin typeface="Cambria Math" panose="02040503050406030204" pitchFamily="18" charset="0"/>
                  </a:rPr>
                  <a:t>5</a:t>
                </a:r>
                <a:r>
                  <a:rPr lang="en-GB" sz="1200" b="0" i="1" kern="1200" dirty="0">
                    <a:solidFill>
                      <a:schemeClr val="tx1"/>
                    </a:solidFill>
                    <a:effectLst/>
                    <a:latin typeface="+mn-lt"/>
                    <a:ea typeface="+mn-ea"/>
                    <a:cs typeface="+mn-cs"/>
                  </a:rPr>
                  <a:t> </a:t>
                </a:r>
                <a:r>
                  <a:rPr lang="en-US" i="1" baseline="0" dirty="0"/>
                  <a:t> worth? </a:t>
                </a:r>
              </a:p>
              <a:p>
                <a:pPr marL="171450" indent="-171450">
                  <a:buFont typeface="Arial" panose="020B0604020202020204" pitchFamily="34" charset="0"/>
                  <a:buChar char="•"/>
                </a:pPr>
                <a:r>
                  <a:rPr lang="en-US" i="1" baseline="0" dirty="0"/>
                  <a:t>So how much has the TV been discounted by?</a:t>
                </a:r>
              </a:p>
              <a:p>
                <a:pPr marL="171450" indent="-171450">
                  <a:buFont typeface="Arial" panose="020B0604020202020204" pitchFamily="34" charset="0"/>
                  <a:buChar char="•"/>
                </a:pPr>
                <a:r>
                  <a:rPr lang="en-US" i="1" baseline="0" dirty="0"/>
                  <a:t>What is the original cost of the TV set? </a:t>
                </a:r>
              </a:p>
              <a:p>
                <a:endParaRPr lang="en-GB" dirty="0"/>
              </a:p>
            </p:txBody>
          </p:sp>
        </mc:Fallback>
      </mc:AlternateContent>
      <p:sp>
        <p:nvSpPr>
          <p:cNvPr id="4" name="Slide Number Placeholder 3"/>
          <p:cNvSpPr>
            <a:spLocks noGrp="1"/>
          </p:cNvSpPr>
          <p:nvPr>
            <p:ph type="sldNum" sz="quarter" idx="5"/>
          </p:nvPr>
        </p:nvSpPr>
        <p:spPr/>
        <p:txBody>
          <a:bodyPr/>
          <a:lstStyle/>
          <a:p>
            <a:fld id="{17E30401-5CFE-C745-94BA-F37F7E093528}" type="slidenum">
              <a:rPr lang="en-GB" smtClean="0"/>
              <a:t>15</a:t>
            </a:fld>
            <a:endParaRPr lang="en-GB"/>
          </a:p>
        </p:txBody>
      </p:sp>
    </p:spTree>
    <p:extLst>
      <p:ext uri="{BB962C8B-B14F-4D97-AF65-F5344CB8AC3E}">
        <p14:creationId xmlns:p14="http://schemas.microsoft.com/office/powerpoint/2010/main" val="16330319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r>
                  <a:rPr lang="en-GB" dirty="0"/>
                  <a:t>This slide shows the same question, except the 20% discount is now shown as 1/5 discount.</a:t>
                </a:r>
              </a:p>
              <a:p>
                <a:r>
                  <a:rPr lang="en-GB" sz="1200" kern="1200" dirty="0">
                    <a:solidFill>
                      <a:schemeClr val="tx1"/>
                    </a:solidFill>
                    <a:effectLst/>
                    <a:latin typeface="+mn-lt"/>
                    <a:ea typeface="+mn-ea"/>
                    <a:cs typeface="+mn-cs"/>
                  </a:rPr>
                  <a:t>Ask</a:t>
                </a:r>
                <a:r>
                  <a:rPr lang="en-GB" sz="1200" kern="1200" baseline="0" dirty="0">
                    <a:solidFill>
                      <a:schemeClr val="tx1"/>
                    </a:solidFill>
                    <a:effectLst/>
                    <a:latin typeface="+mn-lt"/>
                    <a:ea typeface="+mn-ea"/>
                    <a:cs typeface="+mn-cs"/>
                  </a:rPr>
                  <a:t> learners to label the bar and work through the question.</a:t>
                </a:r>
              </a:p>
              <a:p>
                <a:r>
                  <a:rPr lang="en-US" b="0" baseline="0" dirty="0"/>
                  <a:t>How would it be divided up? What value does the whole bar represent? How much does it part represent.</a:t>
                </a:r>
              </a:p>
              <a:p>
                <a:r>
                  <a:rPr lang="en-GB" sz="1200" kern="1200" baseline="0" dirty="0">
                    <a:solidFill>
                      <a:schemeClr val="tx1"/>
                    </a:solidFill>
                    <a:effectLst/>
                    <a:latin typeface="+mn-lt"/>
                    <a:ea typeface="+mn-ea"/>
                    <a:cs typeface="+mn-cs"/>
                  </a:rPr>
                  <a:t>Ask learners which section represents what they need to find.</a:t>
                </a:r>
              </a:p>
              <a:p>
                <a:endParaRPr lang="en-US" dirty="0"/>
              </a:p>
              <a:p>
                <a:r>
                  <a:rPr lang="en-US" i="1" dirty="0"/>
                  <a:t>The</a:t>
                </a:r>
                <a:r>
                  <a:rPr lang="en-US" i="1" baseline="0" dirty="0"/>
                  <a:t> whole bar represents £300.  How many 20% are in 100? So, 20% is the same as </a:t>
                </a:r>
                <a14:m>
                  <m:oMath xmlns:m="http://schemas.openxmlformats.org/officeDocument/2006/math">
                    <m:f>
                      <m:fPr>
                        <m:ctrlPr>
                          <a:rPr lang="en-GB" sz="1200" b="0" i="1" dirty="0" smtClean="0">
                            <a:solidFill>
                              <a:schemeClr val="accent5">
                                <a:lumMod val="50000"/>
                              </a:schemeClr>
                            </a:solidFill>
                            <a:latin typeface="Cambria Math" panose="02040503050406030204" pitchFamily="18" charset="0"/>
                          </a:rPr>
                        </m:ctrlPr>
                      </m:fPr>
                      <m:num>
                        <m:r>
                          <a:rPr lang="en-SG" sz="1200" b="0" i="1" dirty="0" smtClean="0">
                            <a:solidFill>
                              <a:schemeClr val="accent5">
                                <a:lumMod val="50000"/>
                              </a:schemeClr>
                            </a:solidFill>
                            <a:latin typeface="Cambria Math" panose="02040503050406030204" pitchFamily="18" charset="0"/>
                          </a:rPr>
                          <m:t>1</m:t>
                        </m:r>
                      </m:num>
                      <m:den>
                        <m:r>
                          <a:rPr lang="en-SG" sz="1200" b="0" i="1" dirty="0" smtClean="0">
                            <a:solidFill>
                              <a:schemeClr val="accent5">
                                <a:lumMod val="50000"/>
                              </a:schemeClr>
                            </a:solidFill>
                            <a:latin typeface="Cambria Math" panose="02040503050406030204" pitchFamily="18" charset="0"/>
                          </a:rPr>
                          <m:t>5</m:t>
                        </m:r>
                      </m:den>
                    </m:f>
                  </m:oMath>
                </a14:m>
                <a:r>
                  <a:rPr lang="en-GB" sz="1200" b="0" i="1" kern="1200" dirty="0">
                    <a:solidFill>
                      <a:schemeClr val="tx1"/>
                    </a:solidFill>
                    <a:effectLst/>
                    <a:latin typeface="+mn-lt"/>
                    <a:ea typeface="+mn-ea"/>
                    <a:cs typeface="+mn-cs"/>
                  </a:rPr>
                  <a:t> </a:t>
                </a:r>
                <a:r>
                  <a:rPr lang="en-US" i="1" baseline="0" dirty="0"/>
                  <a:t>.</a:t>
                </a:r>
              </a:p>
              <a:p>
                <a:r>
                  <a:rPr lang="en-US" i="1" baseline="0" dirty="0"/>
                  <a:t>How much is </a:t>
                </a:r>
                <a14:m>
                  <m:oMath xmlns:m="http://schemas.openxmlformats.org/officeDocument/2006/math">
                    <m:f>
                      <m:fPr>
                        <m:ctrlPr>
                          <a:rPr lang="en-GB" sz="1200" b="0" i="1" dirty="0" smtClean="0">
                            <a:solidFill>
                              <a:schemeClr val="accent5">
                                <a:lumMod val="50000"/>
                              </a:schemeClr>
                            </a:solidFill>
                            <a:latin typeface="Cambria Math" panose="02040503050406030204" pitchFamily="18" charset="0"/>
                          </a:rPr>
                        </m:ctrlPr>
                      </m:fPr>
                      <m:num>
                        <m:r>
                          <a:rPr lang="en-SG" sz="1200" b="0" i="1" dirty="0" smtClean="0">
                            <a:solidFill>
                              <a:schemeClr val="accent5">
                                <a:lumMod val="50000"/>
                              </a:schemeClr>
                            </a:solidFill>
                            <a:latin typeface="Cambria Math" panose="02040503050406030204" pitchFamily="18" charset="0"/>
                          </a:rPr>
                          <m:t>1</m:t>
                        </m:r>
                      </m:num>
                      <m:den>
                        <m:r>
                          <a:rPr lang="en-SG" sz="1200" b="0" i="1" dirty="0" smtClean="0">
                            <a:solidFill>
                              <a:schemeClr val="accent5">
                                <a:lumMod val="50000"/>
                              </a:schemeClr>
                            </a:solidFill>
                            <a:latin typeface="Cambria Math" panose="02040503050406030204" pitchFamily="18" charset="0"/>
                          </a:rPr>
                          <m:t>5</m:t>
                        </m:r>
                      </m:den>
                    </m:f>
                  </m:oMath>
                </a14:m>
                <a:r>
                  <a:rPr lang="en-GB" sz="1200" b="0" i="1" kern="1200" dirty="0">
                    <a:solidFill>
                      <a:schemeClr val="tx1"/>
                    </a:solidFill>
                    <a:effectLst/>
                    <a:latin typeface="+mn-lt"/>
                    <a:ea typeface="+mn-ea"/>
                    <a:cs typeface="+mn-cs"/>
                  </a:rPr>
                  <a:t> </a:t>
                </a:r>
                <a:r>
                  <a:rPr lang="en-US" i="1" baseline="0" dirty="0"/>
                  <a:t> worth? </a:t>
                </a:r>
              </a:p>
              <a:p>
                <a:r>
                  <a:rPr lang="en-US" i="1" baseline="0" dirty="0"/>
                  <a:t>What is the original cost of the TV set? </a:t>
                </a:r>
              </a:p>
            </p:txBody>
          </p:sp>
        </mc:Choice>
        <mc:Fallback xmlns="">
          <p:sp>
            <p:nvSpPr>
              <p:cNvPr id="3" name="Notes Placeholder 2"/>
              <p:cNvSpPr>
                <a:spLocks noGrp="1"/>
              </p:cNvSpPr>
              <p:nvPr>
                <p:ph type="body" idx="1"/>
              </p:nvPr>
            </p:nvSpPr>
            <p:spPr/>
            <p:txBody>
              <a:bodyPr/>
              <a:lstStyle/>
              <a:p>
                <a:r>
                  <a:rPr lang="en-GB" dirty="0"/>
                  <a:t>This slide shows the same question, except the 20% discount is now shown as 1/5 discount.</a:t>
                </a:r>
              </a:p>
              <a:p>
                <a:r>
                  <a:rPr lang="en-GB" sz="1200" kern="1200" dirty="0">
                    <a:solidFill>
                      <a:schemeClr val="tx1"/>
                    </a:solidFill>
                    <a:effectLst/>
                    <a:latin typeface="+mn-lt"/>
                    <a:ea typeface="+mn-ea"/>
                    <a:cs typeface="+mn-cs"/>
                  </a:rPr>
                  <a:t>Ask</a:t>
                </a:r>
                <a:r>
                  <a:rPr lang="en-GB" sz="1200" kern="1200" baseline="0" dirty="0">
                    <a:solidFill>
                      <a:schemeClr val="tx1"/>
                    </a:solidFill>
                    <a:effectLst/>
                    <a:latin typeface="+mn-lt"/>
                    <a:ea typeface="+mn-ea"/>
                    <a:cs typeface="+mn-cs"/>
                  </a:rPr>
                  <a:t> learners to label the bar and work through the question.</a:t>
                </a:r>
              </a:p>
              <a:p>
                <a:r>
                  <a:rPr lang="en-US" b="0" baseline="0" dirty="0"/>
                  <a:t>How would it be divided up? What value does the whole bar represent? How much does it part represent.</a:t>
                </a:r>
              </a:p>
              <a:p>
                <a:r>
                  <a:rPr lang="en-GB" sz="1200" kern="1200" baseline="0" dirty="0">
                    <a:solidFill>
                      <a:schemeClr val="tx1"/>
                    </a:solidFill>
                    <a:effectLst/>
                    <a:latin typeface="+mn-lt"/>
                    <a:ea typeface="+mn-ea"/>
                    <a:cs typeface="+mn-cs"/>
                  </a:rPr>
                  <a:t>Ask learners which section represents what they need to find.</a:t>
                </a:r>
              </a:p>
              <a:p>
                <a:endParaRPr lang="en-US" dirty="0"/>
              </a:p>
              <a:p>
                <a:r>
                  <a:rPr lang="en-US" i="1" dirty="0"/>
                  <a:t>The</a:t>
                </a:r>
                <a:r>
                  <a:rPr lang="en-US" i="1" baseline="0" dirty="0"/>
                  <a:t> whole bar represents £300.  How many 20% are in 100? So, 20% is the same as </a:t>
                </a:r>
                <a:r>
                  <a:rPr lang="en-SG" sz="1200" b="0" i="0" dirty="0">
                    <a:solidFill>
                      <a:schemeClr val="accent5">
                        <a:lumMod val="50000"/>
                      </a:schemeClr>
                    </a:solidFill>
                    <a:latin typeface="Cambria Math" panose="02040503050406030204" pitchFamily="18" charset="0"/>
                  </a:rPr>
                  <a:t>1</a:t>
                </a:r>
                <a:r>
                  <a:rPr lang="en-GB" sz="1200" b="0" i="0" dirty="0">
                    <a:solidFill>
                      <a:schemeClr val="accent5">
                        <a:lumMod val="50000"/>
                      </a:schemeClr>
                    </a:solidFill>
                    <a:latin typeface="Cambria Math" panose="02040503050406030204" pitchFamily="18" charset="0"/>
                  </a:rPr>
                  <a:t>/</a:t>
                </a:r>
                <a:r>
                  <a:rPr lang="en-SG" sz="1200" b="0" i="0" dirty="0">
                    <a:solidFill>
                      <a:schemeClr val="accent5">
                        <a:lumMod val="50000"/>
                      </a:schemeClr>
                    </a:solidFill>
                    <a:latin typeface="Cambria Math" panose="02040503050406030204" pitchFamily="18" charset="0"/>
                  </a:rPr>
                  <a:t>5</a:t>
                </a:r>
                <a:r>
                  <a:rPr lang="en-GB" sz="1200" b="0" i="1" kern="1200" dirty="0">
                    <a:solidFill>
                      <a:schemeClr val="tx1"/>
                    </a:solidFill>
                    <a:effectLst/>
                    <a:latin typeface="+mn-lt"/>
                    <a:ea typeface="+mn-ea"/>
                    <a:cs typeface="+mn-cs"/>
                  </a:rPr>
                  <a:t> </a:t>
                </a:r>
                <a:r>
                  <a:rPr lang="en-US" i="1" baseline="0" dirty="0"/>
                  <a:t>.</a:t>
                </a:r>
              </a:p>
              <a:p>
                <a:r>
                  <a:rPr lang="en-US" i="1" baseline="0" dirty="0"/>
                  <a:t>How much is </a:t>
                </a:r>
                <a:r>
                  <a:rPr lang="en-SG" sz="1200" b="0" i="0" dirty="0">
                    <a:solidFill>
                      <a:schemeClr val="accent5">
                        <a:lumMod val="50000"/>
                      </a:schemeClr>
                    </a:solidFill>
                    <a:latin typeface="Cambria Math" panose="02040503050406030204" pitchFamily="18" charset="0"/>
                  </a:rPr>
                  <a:t>1</a:t>
                </a:r>
                <a:r>
                  <a:rPr lang="en-GB" sz="1200" b="0" i="0" dirty="0">
                    <a:solidFill>
                      <a:schemeClr val="accent5">
                        <a:lumMod val="50000"/>
                      </a:schemeClr>
                    </a:solidFill>
                    <a:latin typeface="Cambria Math" panose="02040503050406030204" pitchFamily="18" charset="0"/>
                  </a:rPr>
                  <a:t>/</a:t>
                </a:r>
                <a:r>
                  <a:rPr lang="en-SG" sz="1200" b="0" i="0" dirty="0">
                    <a:solidFill>
                      <a:schemeClr val="accent5">
                        <a:lumMod val="50000"/>
                      </a:schemeClr>
                    </a:solidFill>
                    <a:latin typeface="Cambria Math" panose="02040503050406030204" pitchFamily="18" charset="0"/>
                  </a:rPr>
                  <a:t>5</a:t>
                </a:r>
                <a:r>
                  <a:rPr lang="en-GB" sz="1200" b="0" i="1" kern="1200" dirty="0">
                    <a:solidFill>
                      <a:schemeClr val="tx1"/>
                    </a:solidFill>
                    <a:effectLst/>
                    <a:latin typeface="+mn-lt"/>
                    <a:ea typeface="+mn-ea"/>
                    <a:cs typeface="+mn-cs"/>
                  </a:rPr>
                  <a:t> </a:t>
                </a:r>
                <a:r>
                  <a:rPr lang="en-US" i="1" baseline="0" dirty="0"/>
                  <a:t> worth? </a:t>
                </a:r>
              </a:p>
              <a:p>
                <a:r>
                  <a:rPr lang="en-US" i="1" baseline="0" dirty="0"/>
                  <a:t>What is the original cost of the TV set? </a:t>
                </a:r>
              </a:p>
            </p:txBody>
          </p:sp>
        </mc:Fallback>
      </mc:AlternateContent>
      <p:sp>
        <p:nvSpPr>
          <p:cNvPr id="4" name="Slide Number Placeholder 3"/>
          <p:cNvSpPr>
            <a:spLocks noGrp="1"/>
          </p:cNvSpPr>
          <p:nvPr>
            <p:ph type="sldNum" sz="quarter" idx="5"/>
          </p:nvPr>
        </p:nvSpPr>
        <p:spPr/>
        <p:txBody>
          <a:bodyPr/>
          <a:lstStyle/>
          <a:p>
            <a:fld id="{17E30401-5CFE-C745-94BA-F37F7E093528}" type="slidenum">
              <a:rPr lang="en-GB" smtClean="0"/>
              <a:t>16</a:t>
            </a:fld>
            <a:endParaRPr lang="en-GB"/>
          </a:p>
        </p:txBody>
      </p:sp>
    </p:spTree>
    <p:extLst>
      <p:ext uri="{BB962C8B-B14F-4D97-AF65-F5344CB8AC3E}">
        <p14:creationId xmlns:p14="http://schemas.microsoft.com/office/powerpoint/2010/main" val="9916172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Provide each learner with a copy of the ‘Problem-solving with bar models’ handout. Learners can work individually or in pairs for peer support. </a:t>
            </a:r>
          </a:p>
          <a:p>
            <a:endParaRPr lang="en-US" b="0" dirty="0"/>
          </a:p>
          <a:p>
            <a:r>
              <a:rPr lang="en-US" b="0" dirty="0"/>
              <a:t>Encourage learners to think</a:t>
            </a:r>
            <a:r>
              <a:rPr lang="en-US" b="0" baseline="0" dirty="0"/>
              <a:t> for themselves. Use probing questions, rather than showing them how to do it. </a:t>
            </a:r>
          </a:p>
        </p:txBody>
      </p:sp>
      <p:sp>
        <p:nvSpPr>
          <p:cNvPr id="4" name="Slide Number Placeholder 3"/>
          <p:cNvSpPr>
            <a:spLocks noGrp="1"/>
          </p:cNvSpPr>
          <p:nvPr>
            <p:ph type="sldNum" sz="quarter" idx="10"/>
          </p:nvPr>
        </p:nvSpPr>
        <p:spPr/>
        <p:txBody>
          <a:bodyPr/>
          <a:lstStyle/>
          <a:p>
            <a:fld id="{C30292A9-7A47-3844-B146-D6E152DCFCB4}" type="slidenum">
              <a:rPr lang="en-US" smtClean="0"/>
              <a:t>17</a:t>
            </a:fld>
            <a:endParaRPr lang="en-US"/>
          </a:p>
        </p:txBody>
      </p:sp>
    </p:spTree>
    <p:extLst>
      <p:ext uri="{BB962C8B-B14F-4D97-AF65-F5344CB8AC3E}">
        <p14:creationId xmlns:p14="http://schemas.microsoft.com/office/powerpoint/2010/main" val="26460766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Slides 18 to 24 show suggested bar models and solutions for the ‘Problem-solving with bar models’ handout.</a:t>
            </a:r>
          </a:p>
        </p:txBody>
      </p:sp>
      <p:sp>
        <p:nvSpPr>
          <p:cNvPr id="4" name="Slide Number Placeholder 3"/>
          <p:cNvSpPr>
            <a:spLocks noGrp="1"/>
          </p:cNvSpPr>
          <p:nvPr>
            <p:ph type="sldNum" sz="quarter" idx="10"/>
          </p:nvPr>
        </p:nvSpPr>
        <p:spPr/>
        <p:txBody>
          <a:bodyPr/>
          <a:lstStyle/>
          <a:p>
            <a:fld id="{C30292A9-7A47-3844-B146-D6E152DCFCB4}" type="slidenum">
              <a:rPr lang="en-US" smtClean="0"/>
              <a:t>18</a:t>
            </a:fld>
            <a:endParaRPr lang="en-US"/>
          </a:p>
        </p:txBody>
      </p:sp>
    </p:spTree>
    <p:extLst>
      <p:ext uri="{BB962C8B-B14F-4D97-AF65-F5344CB8AC3E}">
        <p14:creationId xmlns:p14="http://schemas.microsoft.com/office/powerpoint/2010/main" val="11476520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baseline="0" dirty="0"/>
              <a:t>Modelled answer for each question from handout 2</a:t>
            </a:r>
            <a:endParaRPr lang="en-US" b="0" dirty="0"/>
          </a:p>
          <a:p>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19</a:t>
            </a:fld>
            <a:endParaRPr lang="en-US"/>
          </a:p>
        </p:txBody>
      </p:sp>
    </p:spTree>
    <p:extLst>
      <p:ext uri="{BB962C8B-B14F-4D97-AF65-F5344CB8AC3E}">
        <p14:creationId xmlns:p14="http://schemas.microsoft.com/office/powerpoint/2010/main" val="41128517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r>
                  <a:rPr lang="en-US" dirty="0"/>
                  <a:t>Discuss with the learners. Guide them to see that 0.05 is not equal to the other three quantities on the card. Ask learners to suggest what number should be on the card instead of 0.05 so that all the quantities have the same value. (0.5)</a:t>
                </a:r>
              </a:p>
              <a:p>
                <a:r>
                  <a:rPr lang="en-US" dirty="0"/>
                  <a:t> </a:t>
                </a:r>
              </a:p>
              <a:p>
                <a:r>
                  <a:rPr lang="en-US" baseline="0" dirty="0"/>
                  <a:t>Make the link between </a:t>
                </a:r>
                <a14:m>
                  <m:oMath xmlns:m="http://schemas.openxmlformats.org/officeDocument/2006/math">
                    <m:f>
                      <m:fPr>
                        <m:ctrlPr>
                          <a:rPr lang="en-GB" sz="1200" b="0" i="1" smtClean="0">
                            <a:latin typeface="Cambria Math" panose="02040503050406030204" pitchFamily="18" charset="0"/>
                          </a:rPr>
                        </m:ctrlPr>
                      </m:fPr>
                      <m:num>
                        <m:r>
                          <a:rPr lang="en-US" sz="1200" b="0" i="1" smtClean="0">
                            <a:latin typeface="Cambria Math" panose="02040503050406030204" pitchFamily="18" charset="0"/>
                          </a:rPr>
                          <m:t>5</m:t>
                        </m:r>
                      </m:num>
                      <m:den>
                        <m:r>
                          <a:rPr lang="en-US" sz="1200" b="0" i="1" smtClean="0">
                            <a:latin typeface="Cambria Math" panose="02040503050406030204" pitchFamily="18" charset="0"/>
                          </a:rPr>
                          <m:t>1</m:t>
                        </m:r>
                        <m:r>
                          <a:rPr lang="en-GB" sz="1200" b="0" i="1" smtClean="0">
                            <a:latin typeface="Cambria Math"/>
                          </a:rPr>
                          <m:t>0</m:t>
                        </m:r>
                      </m:den>
                    </m:f>
                  </m:oMath>
                </a14:m>
                <a:r>
                  <a:rPr lang="en-US" b="0" baseline="0" dirty="0"/>
                  <a:t> </a:t>
                </a:r>
                <a:r>
                  <a:rPr lang="en-US" baseline="0" dirty="0"/>
                  <a:t>and 0.5 in terms of place value. </a:t>
                </a:r>
              </a:p>
              <a:p>
                <a:r>
                  <a:rPr lang="en-US" baseline="0" dirty="0"/>
                  <a:t> </a:t>
                </a:r>
                <a:endParaRPr lang="en-US" dirty="0"/>
              </a:p>
            </p:txBody>
          </p:sp>
        </mc:Choice>
        <mc:Fallback xmlns="">
          <p:sp>
            <p:nvSpPr>
              <p:cNvPr id="3" name="Notes Placeholder 2"/>
              <p:cNvSpPr>
                <a:spLocks noGrp="1"/>
              </p:cNvSpPr>
              <p:nvPr>
                <p:ph type="body" idx="1"/>
              </p:nvPr>
            </p:nvSpPr>
            <p:spPr/>
            <p:txBody>
              <a:bodyPr/>
              <a:lstStyle/>
              <a:p>
                <a:r>
                  <a:rPr lang="en-US" dirty="0"/>
                  <a:t>Discuss with the learners. Guide them to see that 0.05 is not equal to the other three quantities on the card. Ask learners to suggest what number should be on the card instead of 0.05 so that all the quantities have the same value. (0.5)</a:t>
                </a:r>
              </a:p>
              <a:p>
                <a:r>
                  <a:rPr lang="en-US" dirty="0"/>
                  <a:t> </a:t>
                </a:r>
              </a:p>
              <a:p>
                <a:r>
                  <a:rPr lang="en-US" baseline="0" dirty="0"/>
                  <a:t>Make the link between </a:t>
                </a:r>
                <a:r>
                  <a:rPr lang="en-US" sz="1200" b="0" i="0">
                    <a:latin typeface="Cambria Math" panose="02040503050406030204" pitchFamily="18" charset="0"/>
                  </a:rPr>
                  <a:t>5</a:t>
                </a:r>
                <a:r>
                  <a:rPr lang="en-GB" sz="1200" b="0" i="0">
                    <a:latin typeface="Cambria Math" panose="02040503050406030204" pitchFamily="18" charset="0"/>
                  </a:rPr>
                  <a:t>/</a:t>
                </a:r>
                <a:r>
                  <a:rPr lang="en-US" sz="1200" b="0" i="0">
                    <a:latin typeface="Cambria Math" panose="02040503050406030204" pitchFamily="18" charset="0"/>
                  </a:rPr>
                  <a:t>1</a:t>
                </a:r>
                <a:r>
                  <a:rPr lang="en-GB" sz="1200" b="0" i="0">
                    <a:latin typeface="Cambria Math"/>
                  </a:rPr>
                  <a:t>0</a:t>
                </a:r>
                <a:r>
                  <a:rPr lang="en-US" b="0" baseline="0" dirty="0"/>
                  <a:t> </a:t>
                </a:r>
                <a:r>
                  <a:rPr lang="en-US" baseline="0" dirty="0"/>
                  <a:t>and 0.5 in terms of place value. </a:t>
                </a:r>
              </a:p>
              <a:p>
                <a:r>
                  <a:rPr lang="en-US" baseline="0" dirty="0"/>
                  <a:t> </a:t>
                </a:r>
                <a:endParaRPr lang="en-US" dirty="0"/>
              </a:p>
            </p:txBody>
          </p:sp>
        </mc:Fallback>
      </mc:AlternateContent>
      <p:sp>
        <p:nvSpPr>
          <p:cNvPr id="4" name="Slide Number Placeholder 3"/>
          <p:cNvSpPr>
            <a:spLocks noGrp="1"/>
          </p:cNvSpPr>
          <p:nvPr>
            <p:ph type="sldNum" sz="quarter" idx="10"/>
          </p:nvPr>
        </p:nvSpPr>
        <p:spPr/>
        <p:txBody>
          <a:bodyPr/>
          <a:lstStyle/>
          <a:p>
            <a:fld id="{C30292A9-7A47-3844-B146-D6E152DCFCB4}" type="slidenum">
              <a:rPr lang="en-US" smtClean="0"/>
              <a:t>2</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20</a:t>
            </a:fld>
            <a:endParaRPr lang="en-US"/>
          </a:p>
        </p:txBody>
      </p:sp>
    </p:spTree>
    <p:extLst>
      <p:ext uri="{BB962C8B-B14F-4D97-AF65-F5344CB8AC3E}">
        <p14:creationId xmlns:p14="http://schemas.microsoft.com/office/powerpoint/2010/main" val="31665426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21</a:t>
            </a:fld>
            <a:endParaRPr lang="en-US"/>
          </a:p>
        </p:txBody>
      </p:sp>
    </p:spTree>
    <p:extLst>
      <p:ext uri="{BB962C8B-B14F-4D97-AF65-F5344CB8AC3E}">
        <p14:creationId xmlns:p14="http://schemas.microsoft.com/office/powerpoint/2010/main" val="10292637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22</a:t>
            </a:fld>
            <a:endParaRPr lang="en-US"/>
          </a:p>
        </p:txBody>
      </p:sp>
    </p:spTree>
    <p:extLst>
      <p:ext uri="{BB962C8B-B14F-4D97-AF65-F5344CB8AC3E}">
        <p14:creationId xmlns:p14="http://schemas.microsoft.com/office/powerpoint/2010/main" val="3845580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23</a:t>
            </a:fld>
            <a:endParaRPr lang="en-US"/>
          </a:p>
        </p:txBody>
      </p:sp>
    </p:spTree>
    <p:extLst>
      <p:ext uri="{BB962C8B-B14F-4D97-AF65-F5344CB8AC3E}">
        <p14:creationId xmlns:p14="http://schemas.microsoft.com/office/powerpoint/2010/main" val="12123985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24</a:t>
            </a:fld>
            <a:endParaRPr lang="en-US"/>
          </a:p>
        </p:txBody>
      </p:sp>
    </p:spTree>
    <p:extLst>
      <p:ext uri="{BB962C8B-B14F-4D97-AF65-F5344CB8AC3E}">
        <p14:creationId xmlns:p14="http://schemas.microsoft.com/office/powerpoint/2010/main" val="20874974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baseline="0" dirty="0"/>
              <a:t>Learners can work through the questions on this slide independently, using the accompanying worksheet.</a:t>
            </a:r>
          </a:p>
          <a:p>
            <a:endParaRPr lang="en-US" b="0" baseline="0" dirty="0"/>
          </a:p>
          <a:p>
            <a:r>
              <a:rPr lang="en-US" b="0" baseline="0" dirty="0"/>
              <a:t>Alternatively, teachers can do this as a whole class activity, with learners writing answers on mini-whiteboards.</a:t>
            </a:r>
          </a:p>
        </p:txBody>
      </p:sp>
      <p:sp>
        <p:nvSpPr>
          <p:cNvPr id="4" name="Slide Number Placeholder 3"/>
          <p:cNvSpPr>
            <a:spLocks noGrp="1"/>
          </p:cNvSpPr>
          <p:nvPr>
            <p:ph type="sldNum" sz="quarter" idx="10"/>
          </p:nvPr>
        </p:nvSpPr>
        <p:spPr/>
        <p:txBody>
          <a:bodyPr/>
          <a:lstStyle/>
          <a:p>
            <a:fld id="{C30292A9-7A47-3844-B146-D6E152DCFCB4}" type="slidenum">
              <a:rPr lang="en-US" smtClean="0"/>
              <a:t>25</a:t>
            </a:fld>
            <a:endParaRPr lang="en-US"/>
          </a:p>
        </p:txBody>
      </p:sp>
    </p:spTree>
    <p:extLst>
      <p:ext uri="{BB962C8B-B14F-4D97-AF65-F5344CB8AC3E}">
        <p14:creationId xmlns:p14="http://schemas.microsoft.com/office/powerpoint/2010/main" val="31085665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baseline="0" dirty="0"/>
              <a:t>Use this question as an extension, if time allows.</a:t>
            </a:r>
          </a:p>
          <a:p>
            <a:r>
              <a:rPr lang="en-US" b="0" baseline="0" dirty="0"/>
              <a:t>When taking feedback, make sure learners explain their methods before revealing </a:t>
            </a:r>
            <a:r>
              <a:rPr lang="en-US" b="0" baseline="0"/>
              <a:t>the answer.</a:t>
            </a:r>
            <a:endParaRPr lang="en-US" b="0" baseline="0" dirty="0"/>
          </a:p>
        </p:txBody>
      </p:sp>
      <p:sp>
        <p:nvSpPr>
          <p:cNvPr id="4" name="Slide Number Placeholder 3"/>
          <p:cNvSpPr>
            <a:spLocks noGrp="1"/>
          </p:cNvSpPr>
          <p:nvPr>
            <p:ph type="sldNum" sz="quarter" idx="10"/>
          </p:nvPr>
        </p:nvSpPr>
        <p:spPr/>
        <p:txBody>
          <a:bodyPr/>
          <a:lstStyle/>
          <a:p>
            <a:fld id="{C30292A9-7A47-3844-B146-D6E152DCFCB4}" type="slidenum">
              <a:rPr lang="en-US" smtClean="0"/>
              <a:t>26</a:t>
            </a:fld>
            <a:endParaRPr lang="en-US"/>
          </a:p>
        </p:txBody>
      </p:sp>
    </p:spTree>
    <p:extLst>
      <p:ext uri="{BB962C8B-B14F-4D97-AF65-F5344CB8AC3E}">
        <p14:creationId xmlns:p14="http://schemas.microsoft.com/office/powerpoint/2010/main" val="12583504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K"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0292A9-7A47-3844-B146-D6E152DCFCB4}" type="slidenum">
              <a:rPr kumimoji="0" lang="en-UK"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589460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28</a:t>
            </a:fld>
            <a:endParaRPr lang="en-US"/>
          </a:p>
        </p:txBody>
      </p:sp>
    </p:spTree>
    <p:extLst>
      <p:ext uri="{BB962C8B-B14F-4D97-AF65-F5344CB8AC3E}">
        <p14:creationId xmlns:p14="http://schemas.microsoft.com/office/powerpoint/2010/main" val="14644550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Ask</a:t>
                </a:r>
                <a:r>
                  <a:rPr lang="en-GB" sz="1200" kern="1200" baseline="0" dirty="0">
                    <a:solidFill>
                      <a:schemeClr val="tx1"/>
                    </a:solidFill>
                    <a:effectLst/>
                    <a:latin typeface="+mn-lt"/>
                    <a:ea typeface="+mn-ea"/>
                    <a:cs typeface="+mn-cs"/>
                  </a:rPr>
                  <a:t> learners to suggest what fraction the coloured part of the picture shows. Accept all variations, including </a:t>
                </a:r>
                <a14:m>
                  <m:oMath xmlns:m="http://schemas.openxmlformats.org/officeDocument/2006/math">
                    <m:f>
                      <m:fPr>
                        <m:ctrlPr>
                          <a:rPr lang="en-GB" sz="1200" b="0" i="1" smtClean="0">
                            <a:latin typeface="Cambria Math" panose="02040503050406030204" pitchFamily="18" charset="0"/>
                          </a:rPr>
                        </m:ctrlPr>
                      </m:fPr>
                      <m:num>
                        <m:r>
                          <a:rPr lang="en-US" sz="1200" b="0" i="1" smtClean="0">
                            <a:latin typeface="Cambria Math" panose="02040503050406030204" pitchFamily="18" charset="0"/>
                          </a:rPr>
                          <m:t>5</m:t>
                        </m:r>
                        <m:r>
                          <a:rPr lang="en-SG" sz="1200" b="0" i="1" smtClean="0">
                            <a:latin typeface="Cambria Math" panose="02040503050406030204" pitchFamily="18" charset="0"/>
                          </a:rPr>
                          <m:t>0</m:t>
                        </m:r>
                      </m:num>
                      <m:den>
                        <m:r>
                          <a:rPr lang="en-US" sz="1200" b="0" i="1" smtClean="0">
                            <a:latin typeface="Cambria Math" panose="02040503050406030204" pitchFamily="18" charset="0"/>
                          </a:rPr>
                          <m:t>1</m:t>
                        </m:r>
                        <m:r>
                          <a:rPr lang="en-SG" sz="1200" b="0" i="1" smtClean="0">
                            <a:latin typeface="Cambria Math" panose="02040503050406030204" pitchFamily="18" charset="0"/>
                          </a:rPr>
                          <m:t>0</m:t>
                        </m:r>
                        <m:r>
                          <a:rPr lang="en-GB" sz="1200" b="0" i="1" smtClean="0">
                            <a:latin typeface="Cambria Math"/>
                          </a:rPr>
                          <m:t>0</m:t>
                        </m:r>
                      </m:den>
                    </m:f>
                  </m:oMath>
                </a14:m>
                <a:r>
                  <a:rPr lang="en-US" b="0" baseline="0" dirty="0"/>
                  <a:t> </a:t>
                </a:r>
                <a:r>
                  <a:rPr lang="en-GB" sz="1200" kern="1200" baseline="0" dirty="0">
                    <a:solidFill>
                      <a:schemeClr val="tx1"/>
                    </a:solidFill>
                    <a:effectLst/>
                    <a:latin typeface="+mn-lt"/>
                    <a:ea typeface="+mn-ea"/>
                    <a:cs typeface="+mn-cs"/>
                  </a:rPr>
                  <a:t> and </a:t>
                </a:r>
                <a14:m>
                  <m:oMath xmlns:m="http://schemas.openxmlformats.org/officeDocument/2006/math">
                    <m:f>
                      <m:fPr>
                        <m:ctrlPr>
                          <a:rPr lang="en-GB" sz="1200" b="0" i="1" smtClean="0">
                            <a:latin typeface="Cambria Math" panose="02040503050406030204" pitchFamily="18" charset="0"/>
                          </a:rPr>
                        </m:ctrlPr>
                      </m:fPr>
                      <m:num>
                        <m:r>
                          <a:rPr lang="en-US" sz="1200" b="0" i="1" smtClean="0">
                            <a:latin typeface="Cambria Math" panose="02040503050406030204" pitchFamily="18" charset="0"/>
                          </a:rPr>
                          <m:t>5</m:t>
                        </m:r>
                      </m:num>
                      <m:den>
                        <m:r>
                          <a:rPr lang="en-US" sz="1200" b="0" i="1" smtClean="0">
                            <a:latin typeface="Cambria Math" panose="02040503050406030204" pitchFamily="18" charset="0"/>
                          </a:rPr>
                          <m:t>1</m:t>
                        </m:r>
                        <m:r>
                          <a:rPr lang="en-GB" sz="1200" b="0" i="1" smtClean="0">
                            <a:latin typeface="Cambria Math"/>
                          </a:rPr>
                          <m:t>0</m:t>
                        </m:r>
                      </m:den>
                    </m:f>
                  </m:oMath>
                </a14:m>
                <a:r>
                  <a:rPr lang="en-US" b="0" baseline="0" dirty="0"/>
                  <a:t> </a:t>
                </a:r>
                <a:r>
                  <a:rPr lang="en-GB" sz="1200" kern="1200" baseline="0" dirty="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Ask learners what percentage of the picture is coloured.</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Ask: </a:t>
                </a:r>
                <a:r>
                  <a:rPr lang="en-GB" sz="1200" i="1" kern="1200" dirty="0">
                    <a:solidFill>
                      <a:schemeClr val="tx1"/>
                    </a:solidFill>
                    <a:effectLst/>
                    <a:latin typeface="+mn-lt"/>
                    <a:ea typeface="+mn-ea"/>
                    <a:cs typeface="+mn-cs"/>
                  </a:rPr>
                  <a:t>If 50% is 0.5 then what is 10 % as a decimal/fraction? What is 30% etc. </a:t>
                </a:r>
              </a:p>
              <a:p>
                <a:endParaRPr lang="en-US" dirty="0"/>
              </a:p>
            </p:txBody>
          </p:sp>
        </mc:Choice>
        <mc:Fallback xmlns="">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Ask</a:t>
                </a:r>
                <a:r>
                  <a:rPr lang="en-GB" sz="1200" kern="1200" baseline="0" dirty="0">
                    <a:solidFill>
                      <a:schemeClr val="tx1"/>
                    </a:solidFill>
                    <a:effectLst/>
                    <a:latin typeface="+mn-lt"/>
                    <a:ea typeface="+mn-ea"/>
                    <a:cs typeface="+mn-cs"/>
                  </a:rPr>
                  <a:t> learners to suggest what fraction the coloured part of the picture shows. Accept all variations, including </a:t>
                </a:r>
                <a:r>
                  <a:rPr lang="en-US" sz="1200" b="0" i="0">
                    <a:latin typeface="Cambria Math" panose="02040503050406030204" pitchFamily="18" charset="0"/>
                  </a:rPr>
                  <a:t>5</a:t>
                </a:r>
                <a:r>
                  <a:rPr lang="en-SG" sz="1200" b="0" i="0">
                    <a:latin typeface="Cambria Math" panose="02040503050406030204" pitchFamily="18" charset="0"/>
                  </a:rPr>
                  <a:t>0</a:t>
                </a:r>
                <a:r>
                  <a:rPr lang="en-GB" sz="1200" b="0" i="0">
                    <a:latin typeface="Cambria Math" panose="02040503050406030204" pitchFamily="18" charset="0"/>
                  </a:rPr>
                  <a:t>/</a:t>
                </a:r>
                <a:r>
                  <a:rPr lang="en-US" sz="1200" b="0" i="0">
                    <a:latin typeface="Cambria Math" panose="02040503050406030204" pitchFamily="18" charset="0"/>
                  </a:rPr>
                  <a:t>1</a:t>
                </a:r>
                <a:r>
                  <a:rPr lang="en-SG" sz="1200" b="0" i="0">
                    <a:latin typeface="Cambria Math" panose="02040503050406030204" pitchFamily="18" charset="0"/>
                  </a:rPr>
                  <a:t>0</a:t>
                </a:r>
                <a:r>
                  <a:rPr lang="en-GB" sz="1200" b="0" i="0">
                    <a:latin typeface="Cambria Math"/>
                  </a:rPr>
                  <a:t>0</a:t>
                </a:r>
                <a:r>
                  <a:rPr lang="en-US" b="0" baseline="0" dirty="0"/>
                  <a:t> </a:t>
                </a:r>
                <a:r>
                  <a:rPr lang="en-GB" sz="1200" kern="1200" baseline="0" dirty="0">
                    <a:solidFill>
                      <a:schemeClr val="tx1"/>
                    </a:solidFill>
                    <a:effectLst/>
                    <a:latin typeface="+mn-lt"/>
                    <a:ea typeface="+mn-ea"/>
                    <a:cs typeface="+mn-cs"/>
                  </a:rPr>
                  <a:t> and </a:t>
                </a:r>
                <a:r>
                  <a:rPr lang="en-US" sz="1200" b="0" i="0">
                    <a:latin typeface="Cambria Math" panose="02040503050406030204" pitchFamily="18" charset="0"/>
                  </a:rPr>
                  <a:t>5</a:t>
                </a:r>
                <a:r>
                  <a:rPr lang="en-GB" sz="1200" b="0" i="0">
                    <a:latin typeface="Cambria Math" panose="02040503050406030204" pitchFamily="18" charset="0"/>
                  </a:rPr>
                  <a:t>/</a:t>
                </a:r>
                <a:r>
                  <a:rPr lang="en-US" sz="1200" b="0" i="0">
                    <a:latin typeface="Cambria Math" panose="02040503050406030204" pitchFamily="18" charset="0"/>
                  </a:rPr>
                  <a:t>1</a:t>
                </a:r>
                <a:r>
                  <a:rPr lang="en-GB" sz="1200" b="0" i="0">
                    <a:latin typeface="Cambria Math"/>
                  </a:rPr>
                  <a:t>0</a:t>
                </a:r>
                <a:r>
                  <a:rPr lang="en-US" b="0" baseline="0" dirty="0"/>
                  <a:t> </a:t>
                </a:r>
                <a:r>
                  <a:rPr lang="en-GB" sz="1200" kern="1200" baseline="0" dirty="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Ask learners what percentage of the picture is coloured.</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Ask: </a:t>
                </a:r>
                <a:r>
                  <a:rPr lang="en-GB" sz="1200" i="1" kern="1200" dirty="0">
                    <a:solidFill>
                      <a:schemeClr val="tx1"/>
                    </a:solidFill>
                    <a:effectLst/>
                    <a:latin typeface="+mn-lt"/>
                    <a:ea typeface="+mn-ea"/>
                    <a:cs typeface="+mn-cs"/>
                  </a:rPr>
                  <a:t>If 50% is 0.5 then what is 10 % as a decimal/fraction? What is 30% etc. </a:t>
                </a:r>
              </a:p>
              <a:p>
                <a:endParaRPr lang="en-US" dirty="0"/>
              </a:p>
            </p:txBody>
          </p:sp>
        </mc:Fallback>
      </mc:AlternateContent>
      <p:sp>
        <p:nvSpPr>
          <p:cNvPr id="4" name="Slide Number Placeholder 3"/>
          <p:cNvSpPr>
            <a:spLocks noGrp="1"/>
          </p:cNvSpPr>
          <p:nvPr>
            <p:ph type="sldNum" sz="quarter" idx="10"/>
          </p:nvPr>
        </p:nvSpPr>
        <p:spPr/>
        <p:txBody>
          <a:bodyPr/>
          <a:lstStyle/>
          <a:p>
            <a:fld id="{C30292A9-7A47-3844-B146-D6E152DCFCB4}" type="slidenum">
              <a:rPr lang="en-US" smtClean="0"/>
              <a:t>3</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Ask </a:t>
                </a:r>
                <a:r>
                  <a:rPr lang="en-GB" sz="1200" kern="1200" baseline="0" dirty="0">
                    <a:solidFill>
                      <a:schemeClr val="tx1"/>
                    </a:solidFill>
                    <a:effectLst/>
                    <a:latin typeface="+mn-lt"/>
                    <a:ea typeface="+mn-ea"/>
                    <a:cs typeface="+mn-cs"/>
                  </a:rPr>
                  <a:t>learners what the coloured part of the diagram represents. Encourage all variations (</a:t>
                </a:r>
                <a14:m>
                  <m:oMath xmlns:m="http://schemas.openxmlformats.org/officeDocument/2006/math">
                    <m:f>
                      <m:fPr>
                        <m:ctrlPr>
                          <a:rPr lang="en-GB" sz="1200" b="0" i="1" smtClean="0">
                            <a:latin typeface="Cambria Math" panose="02040503050406030204" pitchFamily="18" charset="0"/>
                          </a:rPr>
                        </m:ctrlPr>
                      </m:fPr>
                      <m:num>
                        <m:r>
                          <a:rPr lang="en-SG" sz="1200" b="0" i="1" smtClean="0">
                            <a:latin typeface="Cambria Math" panose="02040503050406030204" pitchFamily="18" charset="0"/>
                          </a:rPr>
                          <m:t>12</m:t>
                        </m:r>
                      </m:num>
                      <m:den>
                        <m:r>
                          <a:rPr lang="en-US" sz="1200" b="0" i="1" smtClean="0">
                            <a:latin typeface="Cambria Math" panose="02040503050406030204" pitchFamily="18" charset="0"/>
                          </a:rPr>
                          <m:t>1</m:t>
                        </m:r>
                        <m:r>
                          <a:rPr lang="en-SG" sz="1200" b="0" i="1" smtClean="0">
                            <a:latin typeface="Cambria Math" panose="02040503050406030204" pitchFamily="18" charset="0"/>
                          </a:rPr>
                          <m:t>0</m:t>
                        </m:r>
                        <m:r>
                          <a:rPr lang="en-GB" sz="1200" b="0" i="1" smtClean="0">
                            <a:latin typeface="Cambria Math"/>
                          </a:rPr>
                          <m:t>0</m:t>
                        </m:r>
                      </m:den>
                    </m:f>
                  </m:oMath>
                </a14:m>
                <a:r>
                  <a:rPr lang="en-US" b="0" baseline="0" dirty="0"/>
                  <a:t> </a:t>
                </a:r>
                <a:r>
                  <a:rPr lang="en-GB" sz="1200" kern="1200" baseline="0" dirty="0">
                    <a:solidFill>
                      <a:schemeClr val="tx1"/>
                    </a:solidFill>
                    <a:effectLst/>
                    <a:latin typeface="+mn-lt"/>
                    <a:ea typeface="+mn-ea"/>
                    <a:cs typeface="+mn-cs"/>
                  </a:rPr>
                  <a:t>, </a:t>
                </a:r>
                <a14:m>
                  <m:oMath xmlns:m="http://schemas.openxmlformats.org/officeDocument/2006/math">
                    <m:f>
                      <m:fPr>
                        <m:ctrlPr>
                          <a:rPr lang="en-GB" sz="1200" b="0" i="1" smtClean="0">
                            <a:latin typeface="Cambria Math" panose="02040503050406030204" pitchFamily="18" charset="0"/>
                          </a:rPr>
                        </m:ctrlPr>
                      </m:fPr>
                      <m:num>
                        <m:r>
                          <a:rPr lang="en-SG" sz="1200" b="0" i="1" smtClean="0">
                            <a:latin typeface="Cambria Math" panose="02040503050406030204" pitchFamily="18" charset="0"/>
                          </a:rPr>
                          <m:t>3</m:t>
                        </m:r>
                      </m:num>
                      <m:den>
                        <m:r>
                          <a:rPr lang="en-SG" sz="1200" b="0" i="1" smtClean="0">
                            <a:latin typeface="Cambria Math" panose="02040503050406030204" pitchFamily="18" charset="0"/>
                          </a:rPr>
                          <m:t>2</m:t>
                        </m:r>
                        <m:r>
                          <a:rPr lang="en-GB" sz="1200" b="0" i="1" smtClean="0">
                            <a:latin typeface="Cambria Math"/>
                          </a:rPr>
                          <m:t>0</m:t>
                        </m:r>
                      </m:den>
                    </m:f>
                  </m:oMath>
                </a14:m>
                <a:r>
                  <a:rPr lang="en-US" b="0" baseline="0" dirty="0"/>
                  <a:t> </a:t>
                </a:r>
                <a:r>
                  <a:rPr lang="en-GB" sz="1200" kern="1200" baseline="0" dirty="0">
                    <a:solidFill>
                      <a:schemeClr val="tx1"/>
                    </a:solidFill>
                    <a:effectLst/>
                    <a:latin typeface="+mn-lt"/>
                    <a:ea typeface="+mn-ea"/>
                    <a:cs typeface="+mn-cs"/>
                  </a:rPr>
                  <a:t>, </a:t>
                </a:r>
                <a14:m>
                  <m:oMath xmlns:m="http://schemas.openxmlformats.org/officeDocument/2006/math">
                    <m:f>
                      <m:fPr>
                        <m:ctrlPr>
                          <a:rPr lang="en-GB" sz="1200" b="0" i="1" smtClean="0">
                            <a:latin typeface="Cambria Math" panose="02040503050406030204" pitchFamily="18" charset="0"/>
                          </a:rPr>
                        </m:ctrlPr>
                      </m:fPr>
                      <m:num>
                        <m:r>
                          <a:rPr lang="en-SG" sz="1200" b="0" i="1" smtClean="0">
                            <a:latin typeface="Cambria Math" panose="02040503050406030204" pitchFamily="18" charset="0"/>
                          </a:rPr>
                          <m:t>6</m:t>
                        </m:r>
                      </m:num>
                      <m:den>
                        <m:r>
                          <a:rPr lang="en-SG" sz="1200" b="0" i="1" smtClean="0">
                            <a:latin typeface="Cambria Math" panose="02040503050406030204" pitchFamily="18" charset="0"/>
                          </a:rPr>
                          <m:t>5</m:t>
                        </m:r>
                        <m:r>
                          <a:rPr lang="en-GB" sz="1200" b="0" i="1" smtClean="0">
                            <a:latin typeface="Cambria Math"/>
                          </a:rPr>
                          <m:t>0</m:t>
                        </m:r>
                      </m:den>
                    </m:f>
                  </m:oMath>
                </a14:m>
                <a:r>
                  <a:rPr lang="en-US" b="0" baseline="0" dirty="0"/>
                  <a:t> </a:t>
                </a:r>
                <a:r>
                  <a:rPr lang="en-GB" sz="1200" b="0" kern="1200" baseline="0" dirty="0">
                    <a:solidFill>
                      <a:schemeClr val="tx1"/>
                    </a:solidFill>
                    <a:effectLst/>
                    <a:latin typeface="+mn-lt"/>
                    <a:ea typeface="+mn-ea"/>
                    <a:cs typeface="+mn-cs"/>
                  </a:rPr>
                  <a:t> etc.)</a:t>
                </a:r>
                <a:endParaRPr lang="en-GB"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Ask learners what percentage of the picture is coloured. How do they write this percentage a decimal? </a:t>
                </a:r>
                <a:endParaRPr lang="en-GB" sz="1200" kern="1200" dirty="0">
                  <a:solidFill>
                    <a:schemeClr val="tx1"/>
                  </a:solidFill>
                  <a:effectLst/>
                  <a:latin typeface="+mn-lt"/>
                  <a:ea typeface="+mn-ea"/>
                  <a:cs typeface="+mn-cs"/>
                </a:endParaRPr>
              </a:p>
              <a:p>
                <a:endParaRPr lang="en-US" dirty="0"/>
              </a:p>
            </p:txBody>
          </p:sp>
        </mc:Choice>
        <mc:Fallback xmlns="">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Ask </a:t>
                </a:r>
                <a:r>
                  <a:rPr lang="en-GB" sz="1200" kern="1200" baseline="0" dirty="0">
                    <a:solidFill>
                      <a:schemeClr val="tx1"/>
                    </a:solidFill>
                    <a:effectLst/>
                    <a:latin typeface="+mn-lt"/>
                    <a:ea typeface="+mn-ea"/>
                    <a:cs typeface="+mn-cs"/>
                  </a:rPr>
                  <a:t>learners what the coloured part of the diagram represents. Encourage all variations (</a:t>
                </a:r>
                <a:r>
                  <a:rPr lang="en-SG" sz="1200" b="0" i="0">
                    <a:latin typeface="Cambria Math" panose="02040503050406030204" pitchFamily="18" charset="0"/>
                  </a:rPr>
                  <a:t>12</a:t>
                </a:r>
                <a:r>
                  <a:rPr lang="en-GB" sz="1200" b="0" i="0">
                    <a:latin typeface="Cambria Math" panose="02040503050406030204" pitchFamily="18" charset="0"/>
                  </a:rPr>
                  <a:t>/</a:t>
                </a:r>
                <a:r>
                  <a:rPr lang="en-US" sz="1200" b="0" i="0">
                    <a:latin typeface="Cambria Math" panose="02040503050406030204" pitchFamily="18" charset="0"/>
                  </a:rPr>
                  <a:t>1</a:t>
                </a:r>
                <a:r>
                  <a:rPr lang="en-SG" sz="1200" b="0" i="0">
                    <a:latin typeface="Cambria Math" panose="02040503050406030204" pitchFamily="18" charset="0"/>
                  </a:rPr>
                  <a:t>0</a:t>
                </a:r>
                <a:r>
                  <a:rPr lang="en-GB" sz="1200" b="0" i="0">
                    <a:latin typeface="Cambria Math"/>
                  </a:rPr>
                  <a:t>0</a:t>
                </a:r>
                <a:r>
                  <a:rPr lang="en-US" b="0" baseline="0" dirty="0"/>
                  <a:t> </a:t>
                </a:r>
                <a:r>
                  <a:rPr lang="en-GB" sz="1200" kern="1200" baseline="0" dirty="0">
                    <a:solidFill>
                      <a:schemeClr val="tx1"/>
                    </a:solidFill>
                    <a:effectLst/>
                    <a:latin typeface="+mn-lt"/>
                    <a:ea typeface="+mn-ea"/>
                    <a:cs typeface="+mn-cs"/>
                  </a:rPr>
                  <a:t>, </a:t>
                </a:r>
                <a:r>
                  <a:rPr lang="en-SG" sz="1200" b="0" i="0">
                    <a:latin typeface="Cambria Math" panose="02040503050406030204" pitchFamily="18" charset="0"/>
                  </a:rPr>
                  <a:t>3</a:t>
                </a:r>
                <a:r>
                  <a:rPr lang="en-GB" sz="1200" b="0" i="0">
                    <a:latin typeface="Cambria Math" panose="02040503050406030204" pitchFamily="18" charset="0"/>
                  </a:rPr>
                  <a:t>/</a:t>
                </a:r>
                <a:r>
                  <a:rPr lang="en-SG" sz="1200" b="0" i="0">
                    <a:latin typeface="Cambria Math" panose="02040503050406030204" pitchFamily="18" charset="0"/>
                  </a:rPr>
                  <a:t>2</a:t>
                </a:r>
                <a:r>
                  <a:rPr lang="en-GB" sz="1200" b="0" i="0">
                    <a:latin typeface="Cambria Math"/>
                  </a:rPr>
                  <a:t>0</a:t>
                </a:r>
                <a:r>
                  <a:rPr lang="en-US" b="0" baseline="0" dirty="0"/>
                  <a:t> </a:t>
                </a:r>
                <a:r>
                  <a:rPr lang="en-GB" sz="1200" kern="1200" baseline="0" dirty="0">
                    <a:solidFill>
                      <a:schemeClr val="tx1"/>
                    </a:solidFill>
                    <a:effectLst/>
                    <a:latin typeface="+mn-lt"/>
                    <a:ea typeface="+mn-ea"/>
                    <a:cs typeface="+mn-cs"/>
                  </a:rPr>
                  <a:t>, </a:t>
                </a:r>
                <a:r>
                  <a:rPr lang="en-SG" sz="1200" b="0" i="0">
                    <a:latin typeface="Cambria Math" panose="02040503050406030204" pitchFamily="18" charset="0"/>
                  </a:rPr>
                  <a:t>6</a:t>
                </a:r>
                <a:r>
                  <a:rPr lang="en-GB" sz="1200" b="0" i="0">
                    <a:latin typeface="Cambria Math" panose="02040503050406030204" pitchFamily="18" charset="0"/>
                  </a:rPr>
                  <a:t>/</a:t>
                </a:r>
                <a:r>
                  <a:rPr lang="en-SG" sz="1200" b="0" i="0">
                    <a:latin typeface="Cambria Math" panose="02040503050406030204" pitchFamily="18" charset="0"/>
                  </a:rPr>
                  <a:t>5</a:t>
                </a:r>
                <a:r>
                  <a:rPr lang="en-GB" sz="1200" b="0" i="0">
                    <a:latin typeface="Cambria Math"/>
                  </a:rPr>
                  <a:t>0</a:t>
                </a:r>
                <a:r>
                  <a:rPr lang="en-US" b="0" baseline="0" dirty="0"/>
                  <a:t> </a:t>
                </a:r>
                <a:r>
                  <a:rPr lang="en-GB" sz="1200" b="0" kern="1200" baseline="0" dirty="0">
                    <a:solidFill>
                      <a:schemeClr val="tx1"/>
                    </a:solidFill>
                    <a:effectLst/>
                    <a:latin typeface="+mn-lt"/>
                    <a:ea typeface="+mn-ea"/>
                    <a:cs typeface="+mn-cs"/>
                  </a:rPr>
                  <a:t> etc.)</a:t>
                </a:r>
                <a:endParaRPr lang="en-GB"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Ask learners what percentage of the picture is coloured. How do they write this percentage a decimal? </a:t>
                </a:r>
                <a:endParaRPr lang="en-GB" sz="1200" kern="1200" dirty="0">
                  <a:solidFill>
                    <a:schemeClr val="tx1"/>
                  </a:solidFill>
                  <a:effectLst/>
                  <a:latin typeface="+mn-lt"/>
                  <a:ea typeface="+mn-ea"/>
                  <a:cs typeface="+mn-cs"/>
                </a:endParaRPr>
              </a:p>
              <a:p>
                <a:endParaRPr lang="en-US" dirty="0"/>
              </a:p>
            </p:txBody>
          </p:sp>
        </mc:Fallback>
      </mc:AlternateContent>
      <p:sp>
        <p:nvSpPr>
          <p:cNvPr id="4" name="Slide Number Placeholder 3"/>
          <p:cNvSpPr>
            <a:spLocks noGrp="1"/>
          </p:cNvSpPr>
          <p:nvPr>
            <p:ph type="sldNum" sz="quarter" idx="10"/>
          </p:nvPr>
        </p:nvSpPr>
        <p:spPr/>
        <p:txBody>
          <a:bodyPr/>
          <a:lstStyle/>
          <a:p>
            <a:fld id="{C30292A9-7A47-3844-B146-D6E152DCFCB4}" type="slidenum">
              <a:rPr lang="en-US" smtClean="0"/>
              <a:t>4</a:t>
            </a:fld>
            <a:endParaRPr lang="en-US"/>
          </a:p>
        </p:txBody>
      </p:sp>
    </p:spTree>
    <p:extLst>
      <p:ext uri="{BB962C8B-B14F-4D97-AF65-F5344CB8AC3E}">
        <p14:creationId xmlns:p14="http://schemas.microsoft.com/office/powerpoint/2010/main" val="39485572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Encourage learners to discuss in pairs. Ask learners to write their explanations on mini whiteboards.</a:t>
            </a:r>
          </a:p>
        </p:txBody>
      </p:sp>
      <p:sp>
        <p:nvSpPr>
          <p:cNvPr id="4" name="Slide Number Placeholder 3"/>
          <p:cNvSpPr>
            <a:spLocks noGrp="1"/>
          </p:cNvSpPr>
          <p:nvPr>
            <p:ph type="sldNum" sz="quarter" idx="10"/>
          </p:nvPr>
        </p:nvSpPr>
        <p:spPr/>
        <p:txBody>
          <a:bodyPr/>
          <a:lstStyle/>
          <a:p>
            <a:fld id="{C30292A9-7A47-3844-B146-D6E152DCFCB4}" type="slidenum">
              <a:rPr lang="en-US" smtClean="0"/>
              <a:t>5</a:t>
            </a:fld>
            <a:endParaRPr lang="en-US"/>
          </a:p>
        </p:txBody>
      </p:sp>
    </p:spTree>
    <p:extLst>
      <p:ext uri="{BB962C8B-B14F-4D97-AF65-F5344CB8AC3E}">
        <p14:creationId xmlns:p14="http://schemas.microsoft.com/office/powerpoint/2010/main" val="1586622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some pairs to share their explanations.</a:t>
            </a:r>
          </a:p>
        </p:txBody>
      </p:sp>
      <p:sp>
        <p:nvSpPr>
          <p:cNvPr id="4" name="Slide Number Placeholder 3"/>
          <p:cNvSpPr>
            <a:spLocks noGrp="1"/>
          </p:cNvSpPr>
          <p:nvPr>
            <p:ph type="sldNum" sz="quarter" idx="10"/>
          </p:nvPr>
        </p:nvSpPr>
        <p:spPr/>
        <p:txBody>
          <a:bodyPr/>
          <a:lstStyle/>
          <a:p>
            <a:fld id="{C30292A9-7A47-3844-B146-D6E152DCFCB4}" type="slidenum">
              <a:rPr lang="en-US" smtClean="0"/>
              <a:t>6</a:t>
            </a:fld>
            <a:endParaRPr lang="en-US"/>
          </a:p>
        </p:txBody>
      </p:sp>
    </p:spTree>
    <p:extLst>
      <p:ext uri="{BB962C8B-B14F-4D97-AF65-F5344CB8AC3E}">
        <p14:creationId xmlns:p14="http://schemas.microsoft.com/office/powerpoint/2010/main" val="14960442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Encourage learners to discuss in pairs. Ask learners to write their explanations on mini whiteboards.</a:t>
            </a:r>
          </a:p>
        </p:txBody>
      </p:sp>
      <p:sp>
        <p:nvSpPr>
          <p:cNvPr id="4" name="Slide Number Placeholder 3"/>
          <p:cNvSpPr>
            <a:spLocks noGrp="1"/>
          </p:cNvSpPr>
          <p:nvPr>
            <p:ph type="sldNum" sz="quarter" idx="10"/>
          </p:nvPr>
        </p:nvSpPr>
        <p:spPr/>
        <p:txBody>
          <a:bodyPr/>
          <a:lstStyle/>
          <a:p>
            <a:fld id="{C30292A9-7A47-3844-B146-D6E152DCFCB4}" type="slidenum">
              <a:rPr lang="en-US" smtClean="0"/>
              <a:t>7</a:t>
            </a:fld>
            <a:endParaRPr lang="en-US"/>
          </a:p>
        </p:txBody>
      </p:sp>
    </p:spTree>
    <p:extLst>
      <p:ext uri="{BB962C8B-B14F-4D97-AF65-F5344CB8AC3E}">
        <p14:creationId xmlns:p14="http://schemas.microsoft.com/office/powerpoint/2010/main" val="19509927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Ask some pairs to share their explanations.</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8</a:t>
            </a:fld>
            <a:endParaRPr lang="en-US"/>
          </a:p>
        </p:txBody>
      </p:sp>
    </p:spTree>
    <p:extLst>
      <p:ext uri="{BB962C8B-B14F-4D97-AF65-F5344CB8AC3E}">
        <p14:creationId xmlns:p14="http://schemas.microsoft.com/office/powerpoint/2010/main" val="34202472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If learners are struggling, encourage them to use to grids or bar models to help them compare the values.</a:t>
            </a:r>
          </a:p>
        </p:txBody>
      </p:sp>
      <p:sp>
        <p:nvSpPr>
          <p:cNvPr id="4" name="Slide Number Placeholder 3"/>
          <p:cNvSpPr>
            <a:spLocks noGrp="1"/>
          </p:cNvSpPr>
          <p:nvPr>
            <p:ph type="sldNum" sz="quarter" idx="10"/>
          </p:nvPr>
        </p:nvSpPr>
        <p:spPr/>
        <p:txBody>
          <a:bodyPr/>
          <a:lstStyle/>
          <a:p>
            <a:fld id="{C30292A9-7A47-3844-B146-D6E152DCFCB4}" type="slidenum">
              <a:rPr lang="en-US" smtClean="0"/>
              <a:t>9</a:t>
            </a:fld>
            <a:endParaRPr lang="en-US"/>
          </a:p>
        </p:txBody>
      </p:sp>
    </p:spTree>
    <p:extLst>
      <p:ext uri="{BB962C8B-B14F-4D97-AF65-F5344CB8AC3E}">
        <p14:creationId xmlns:p14="http://schemas.microsoft.com/office/powerpoint/2010/main" val="3199411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48144BD-0A74-C343-84B2-D8F01B20524B}"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3/30/23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83231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D5B38A18-D63C-654F-A494-634F276E3E8E}" type="datetime1">
              <a:rPr lang="en-US" smtClean="0"/>
              <a:t>3/30/23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56696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4C329174-E8AA-2147-9375-45B31203D791}" type="datetime1">
              <a:rPr lang="en-US" smtClean="0"/>
              <a:t>3/30/23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5880382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899A88EE-9189-5A4E-9528-35D4F42BEA3C}" type="datetime1">
              <a:rPr lang="en-US" smtClean="0"/>
              <a:t>3/30/23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5383199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7032B1FB-8BFA-A84E-B83A-BE54B3EA6B17}" type="datetime1">
              <a:rPr lang="en-US" smtClean="0"/>
              <a:t>3/30/23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7004295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A6E590D3-6790-B348-A017-66135251B151}" type="datetime1">
              <a:rPr lang="en-US" smtClean="0"/>
              <a:t>3/30/23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7426640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FC356D6D-65C6-8E4B-9F66-DF088DE91A33}" type="datetime1">
              <a:rPr lang="en-US" smtClean="0"/>
              <a:t>3/30/23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042392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E9299-7A4A-CF4C-8CAB-26B755E61A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D758C2-1153-B944-8767-1B9FC695E2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295346-481B-9148-9F45-047F4B17DC95}"/>
              </a:ext>
            </a:extLst>
          </p:cNvPr>
          <p:cNvSpPr>
            <a:spLocks noGrp="1"/>
          </p:cNvSpPr>
          <p:nvPr>
            <p:ph type="dt" sz="half" idx="10"/>
          </p:nvPr>
        </p:nvSpPr>
        <p:spPr/>
        <p:txBody>
          <a:bodyPr/>
          <a:lstStyle/>
          <a:p>
            <a:fld id="{FC300532-AFFC-6B4B-A157-C5716CAB66AF}" type="datetime1">
              <a:rPr lang="en-UK" smtClean="0"/>
              <a:t>30/03/2023</a:t>
            </a:fld>
            <a:endParaRPr lang="en-US"/>
          </a:p>
        </p:txBody>
      </p:sp>
      <p:sp>
        <p:nvSpPr>
          <p:cNvPr id="5" name="Footer Placeholder 4">
            <a:extLst>
              <a:ext uri="{FF2B5EF4-FFF2-40B4-BE49-F238E27FC236}">
                <a16:creationId xmlns:a16="http://schemas.microsoft.com/office/drawing/2014/main" id="{614CA7E3-54F5-CE4C-A0C9-173A337E03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58FADA-7263-6346-880C-D8050662ABCF}"/>
              </a:ext>
            </a:extLst>
          </p:cNvPr>
          <p:cNvSpPr>
            <a:spLocks noGrp="1"/>
          </p:cNvSpPr>
          <p:nvPr>
            <p:ph type="sldNum" sz="quarter" idx="12"/>
          </p:nvPr>
        </p:nvSpPr>
        <p:spPr/>
        <p:txBody>
          <a:bodyPr/>
          <a:lstStyle/>
          <a:p>
            <a:fld id="{A75AAEF5-C690-5D4B-B5C7-510283CCFE4D}" type="slidenum">
              <a:rPr lang="en-UK" smtClean="0"/>
              <a:t>‹#›</a:t>
            </a:fld>
            <a:endParaRPr lang="en-US"/>
          </a:p>
        </p:txBody>
      </p:sp>
    </p:spTree>
    <p:extLst>
      <p:ext uri="{BB962C8B-B14F-4D97-AF65-F5344CB8AC3E}">
        <p14:creationId xmlns:p14="http://schemas.microsoft.com/office/powerpoint/2010/main" val="2840345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BBF6-712C-894B-B338-770EE55BCD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FE58E9-0799-7844-87FB-63296043F8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A0A057-D11A-AF46-A095-382D89609D75}"/>
              </a:ext>
            </a:extLst>
          </p:cNvPr>
          <p:cNvSpPr>
            <a:spLocks noGrp="1"/>
          </p:cNvSpPr>
          <p:nvPr>
            <p:ph type="dt" sz="half" idx="10"/>
          </p:nvPr>
        </p:nvSpPr>
        <p:spPr/>
        <p:txBody>
          <a:bodyPr/>
          <a:lstStyle/>
          <a:p>
            <a:fld id="{490D23E7-40F4-C14B-965A-8AC6D86EFD48}" type="datetime1">
              <a:rPr lang="en-UK" smtClean="0"/>
              <a:t>30/03/2023</a:t>
            </a:fld>
            <a:endParaRPr lang="en-US"/>
          </a:p>
        </p:txBody>
      </p:sp>
      <p:sp>
        <p:nvSpPr>
          <p:cNvPr id="5" name="Footer Placeholder 4">
            <a:extLst>
              <a:ext uri="{FF2B5EF4-FFF2-40B4-BE49-F238E27FC236}">
                <a16:creationId xmlns:a16="http://schemas.microsoft.com/office/drawing/2014/main" id="{071B5B23-F3DA-BA40-BDB9-E14D617B76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93DFE2-06A3-8A4B-A944-ECD3E22A4A0A}"/>
              </a:ext>
            </a:extLst>
          </p:cNvPr>
          <p:cNvSpPr>
            <a:spLocks noGrp="1"/>
          </p:cNvSpPr>
          <p:nvPr>
            <p:ph type="sldNum" sz="quarter" idx="12"/>
          </p:nvPr>
        </p:nvSpPr>
        <p:spPr/>
        <p:txBody>
          <a:bodyPr/>
          <a:lstStyle/>
          <a:p>
            <a:fld id="{A75AAEF5-C690-5D4B-B5C7-510283CCFE4D}" type="slidenum">
              <a:rPr lang="en-UK" smtClean="0"/>
              <a:t>‹#›</a:t>
            </a:fld>
            <a:endParaRPr lang="en-US"/>
          </a:p>
        </p:txBody>
      </p:sp>
    </p:spTree>
    <p:extLst>
      <p:ext uri="{BB962C8B-B14F-4D97-AF65-F5344CB8AC3E}">
        <p14:creationId xmlns:p14="http://schemas.microsoft.com/office/powerpoint/2010/main" val="11770910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B25C-5BC8-5741-96E2-575DEB0A00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7A4623-1CC0-D846-B84F-4C72F5F133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7FA13E-7A12-1042-9D21-E96427238DD3}"/>
              </a:ext>
            </a:extLst>
          </p:cNvPr>
          <p:cNvSpPr>
            <a:spLocks noGrp="1"/>
          </p:cNvSpPr>
          <p:nvPr>
            <p:ph type="dt" sz="half" idx="10"/>
          </p:nvPr>
        </p:nvSpPr>
        <p:spPr/>
        <p:txBody>
          <a:bodyPr/>
          <a:lstStyle/>
          <a:p>
            <a:fld id="{7A1AC4B9-12C9-FB44-AC9D-ED994028918A}" type="datetime1">
              <a:rPr lang="en-UK" smtClean="0"/>
              <a:t>30/03/2023</a:t>
            </a:fld>
            <a:endParaRPr lang="en-US"/>
          </a:p>
        </p:txBody>
      </p:sp>
      <p:sp>
        <p:nvSpPr>
          <p:cNvPr id="5" name="Footer Placeholder 4">
            <a:extLst>
              <a:ext uri="{FF2B5EF4-FFF2-40B4-BE49-F238E27FC236}">
                <a16:creationId xmlns:a16="http://schemas.microsoft.com/office/drawing/2014/main" id="{5400A479-4CBC-5B4D-8D62-578763717E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8F5A7C-FA91-BE4F-A72B-317008C8822D}"/>
              </a:ext>
            </a:extLst>
          </p:cNvPr>
          <p:cNvSpPr>
            <a:spLocks noGrp="1"/>
          </p:cNvSpPr>
          <p:nvPr>
            <p:ph type="sldNum" sz="quarter" idx="12"/>
          </p:nvPr>
        </p:nvSpPr>
        <p:spPr/>
        <p:txBody>
          <a:bodyPr/>
          <a:lstStyle/>
          <a:p>
            <a:fld id="{A75AAEF5-C690-5D4B-B5C7-510283CCFE4D}" type="slidenum">
              <a:rPr lang="en-UK" smtClean="0"/>
              <a:t>‹#›</a:t>
            </a:fld>
            <a:endParaRPr lang="en-US"/>
          </a:p>
        </p:txBody>
      </p:sp>
    </p:spTree>
    <p:extLst>
      <p:ext uri="{BB962C8B-B14F-4D97-AF65-F5344CB8AC3E}">
        <p14:creationId xmlns:p14="http://schemas.microsoft.com/office/powerpoint/2010/main" val="14199941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571B6-3CF8-454F-AAA8-40717B48C2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EDA33-B84D-6F4D-A145-D2B700B5F5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DF14CB-76BE-E74C-B7EB-9E85283743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BDD26B-D800-9244-BC67-6035178ABCAB}"/>
              </a:ext>
            </a:extLst>
          </p:cNvPr>
          <p:cNvSpPr>
            <a:spLocks noGrp="1"/>
          </p:cNvSpPr>
          <p:nvPr>
            <p:ph type="dt" sz="half" idx="10"/>
          </p:nvPr>
        </p:nvSpPr>
        <p:spPr/>
        <p:txBody>
          <a:bodyPr/>
          <a:lstStyle/>
          <a:p>
            <a:fld id="{1101DFF8-D00C-FB44-B806-B6B270705AEB}" type="datetime1">
              <a:rPr lang="en-UK" smtClean="0"/>
              <a:t>30/03/2023</a:t>
            </a:fld>
            <a:endParaRPr lang="en-US"/>
          </a:p>
        </p:txBody>
      </p:sp>
      <p:sp>
        <p:nvSpPr>
          <p:cNvPr id="6" name="Footer Placeholder 5">
            <a:extLst>
              <a:ext uri="{FF2B5EF4-FFF2-40B4-BE49-F238E27FC236}">
                <a16:creationId xmlns:a16="http://schemas.microsoft.com/office/drawing/2014/main" id="{80FA71B0-1356-CE44-839D-14B49C3AC0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3BD825-FDD3-AE47-868C-0405C300388F}"/>
              </a:ext>
            </a:extLst>
          </p:cNvPr>
          <p:cNvSpPr>
            <a:spLocks noGrp="1"/>
          </p:cNvSpPr>
          <p:nvPr>
            <p:ph type="sldNum" sz="quarter" idx="12"/>
          </p:nvPr>
        </p:nvSpPr>
        <p:spPr/>
        <p:txBody>
          <a:bodyPr/>
          <a:lstStyle/>
          <a:p>
            <a:fld id="{A75AAEF5-C690-5D4B-B5C7-510283CCFE4D}" type="slidenum">
              <a:rPr lang="en-UK" smtClean="0"/>
              <a:t>‹#›</a:t>
            </a:fld>
            <a:endParaRPr lang="en-US"/>
          </a:p>
        </p:txBody>
      </p:sp>
    </p:spTree>
    <p:extLst>
      <p:ext uri="{BB962C8B-B14F-4D97-AF65-F5344CB8AC3E}">
        <p14:creationId xmlns:p14="http://schemas.microsoft.com/office/powerpoint/2010/main" val="785179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B06753-10E6-4A77-CEF1-E83964682DE9}"/>
              </a:ext>
            </a:extLst>
          </p:cNvPr>
          <p:cNvSpPr>
            <a:spLocks noGrp="1"/>
          </p:cNvSpPr>
          <p:nvPr>
            <p:ph type="dt" sz="half" idx="10"/>
          </p:nvPr>
        </p:nvSpPr>
        <p:spPr/>
        <p:txBody>
          <a:bodyPr/>
          <a:lstStyle/>
          <a:p>
            <a:fld id="{BB87F646-B274-43A1-BEBF-E6DA3289C891}" type="datetimeFigureOut">
              <a:rPr lang="en-GB" smtClean="0"/>
              <a:t>30/03/2023</a:t>
            </a:fld>
            <a:endParaRPr lang="en-GB"/>
          </a:p>
        </p:txBody>
      </p:sp>
      <p:sp>
        <p:nvSpPr>
          <p:cNvPr id="3" name="Footer Placeholder 2">
            <a:extLst>
              <a:ext uri="{FF2B5EF4-FFF2-40B4-BE49-F238E27FC236}">
                <a16:creationId xmlns:a16="http://schemas.microsoft.com/office/drawing/2014/main" id="{E72D4361-0189-08A1-7CF0-C65C54CA274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00BB2E6-B8EC-99A9-FB54-2DE1870FB2DC}"/>
              </a:ext>
            </a:extLst>
          </p:cNvPr>
          <p:cNvSpPr>
            <a:spLocks noGrp="1"/>
          </p:cNvSpPr>
          <p:nvPr>
            <p:ph type="sldNum" sz="quarter" idx="12"/>
          </p:nvPr>
        </p:nvSpPr>
        <p:spPr/>
        <p:txBody>
          <a:bodyPr/>
          <a:lstStyle/>
          <a:p>
            <a:fld id="{88EB60F3-3439-4EE1-9102-FBDBC532166B}" type="slidenum">
              <a:rPr lang="en-GB" smtClean="0"/>
              <a:t>‹#›</a:t>
            </a:fld>
            <a:endParaRPr lang="en-GB"/>
          </a:p>
        </p:txBody>
      </p:sp>
    </p:spTree>
    <p:extLst>
      <p:ext uri="{BB962C8B-B14F-4D97-AF65-F5344CB8AC3E}">
        <p14:creationId xmlns:p14="http://schemas.microsoft.com/office/powerpoint/2010/main" val="19332441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1DBAD-EF53-8641-957C-47C8A0CF61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338973-FBEB-0B45-8B22-E682B77755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504063-3ECF-2A40-B4B2-D798607021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E6B636-F832-FE46-AFAC-A655154482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6203D1-709A-F440-A2B2-2354D0328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105BDA-E7DE-A54B-A53D-AA1179002A8E}"/>
              </a:ext>
            </a:extLst>
          </p:cNvPr>
          <p:cNvSpPr>
            <a:spLocks noGrp="1"/>
          </p:cNvSpPr>
          <p:nvPr>
            <p:ph type="dt" sz="half" idx="10"/>
          </p:nvPr>
        </p:nvSpPr>
        <p:spPr/>
        <p:txBody>
          <a:bodyPr/>
          <a:lstStyle/>
          <a:p>
            <a:fld id="{F58EA0CC-CB2D-324E-AC2B-9E0B7B128A47}" type="datetime1">
              <a:rPr lang="en-UK" smtClean="0"/>
              <a:t>30/03/2023</a:t>
            </a:fld>
            <a:endParaRPr lang="en-US"/>
          </a:p>
        </p:txBody>
      </p:sp>
      <p:sp>
        <p:nvSpPr>
          <p:cNvPr id="8" name="Footer Placeholder 7">
            <a:extLst>
              <a:ext uri="{FF2B5EF4-FFF2-40B4-BE49-F238E27FC236}">
                <a16:creationId xmlns:a16="http://schemas.microsoft.com/office/drawing/2014/main" id="{F763DB5F-F468-FE46-A96D-BDEFCD3C69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046405-2AE0-C14B-8959-4DBC7D1B1D47}"/>
              </a:ext>
            </a:extLst>
          </p:cNvPr>
          <p:cNvSpPr>
            <a:spLocks noGrp="1"/>
          </p:cNvSpPr>
          <p:nvPr>
            <p:ph type="sldNum" sz="quarter" idx="12"/>
          </p:nvPr>
        </p:nvSpPr>
        <p:spPr/>
        <p:txBody>
          <a:bodyPr/>
          <a:lstStyle/>
          <a:p>
            <a:fld id="{A75AAEF5-C690-5D4B-B5C7-510283CCFE4D}" type="slidenum">
              <a:rPr lang="en-UK" smtClean="0"/>
              <a:t>‹#›</a:t>
            </a:fld>
            <a:endParaRPr lang="en-US"/>
          </a:p>
        </p:txBody>
      </p:sp>
    </p:spTree>
    <p:extLst>
      <p:ext uri="{BB962C8B-B14F-4D97-AF65-F5344CB8AC3E}">
        <p14:creationId xmlns:p14="http://schemas.microsoft.com/office/powerpoint/2010/main" val="32263060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E6E30-01CA-B54F-A141-0B9C6CC42A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7C3E65-99BB-E540-A491-F9EE12CBA358}"/>
              </a:ext>
            </a:extLst>
          </p:cNvPr>
          <p:cNvSpPr>
            <a:spLocks noGrp="1"/>
          </p:cNvSpPr>
          <p:nvPr>
            <p:ph type="dt" sz="half" idx="10"/>
          </p:nvPr>
        </p:nvSpPr>
        <p:spPr/>
        <p:txBody>
          <a:bodyPr/>
          <a:lstStyle/>
          <a:p>
            <a:fld id="{15D9A89F-5B75-E346-8D1C-51D16750FD93}" type="datetime1">
              <a:rPr lang="en-UK" smtClean="0"/>
              <a:t>30/03/2023</a:t>
            </a:fld>
            <a:endParaRPr lang="en-US"/>
          </a:p>
        </p:txBody>
      </p:sp>
      <p:sp>
        <p:nvSpPr>
          <p:cNvPr id="4" name="Footer Placeholder 3">
            <a:extLst>
              <a:ext uri="{FF2B5EF4-FFF2-40B4-BE49-F238E27FC236}">
                <a16:creationId xmlns:a16="http://schemas.microsoft.com/office/drawing/2014/main" id="{87000866-511C-3941-A764-EBB155AE57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C9C672-EE08-4046-BB96-26736A94282F}"/>
              </a:ext>
            </a:extLst>
          </p:cNvPr>
          <p:cNvSpPr>
            <a:spLocks noGrp="1"/>
          </p:cNvSpPr>
          <p:nvPr>
            <p:ph type="sldNum" sz="quarter" idx="12"/>
          </p:nvPr>
        </p:nvSpPr>
        <p:spPr/>
        <p:txBody>
          <a:bodyPr/>
          <a:lstStyle/>
          <a:p>
            <a:fld id="{A75AAEF5-C690-5D4B-B5C7-510283CCFE4D}" type="slidenum">
              <a:rPr lang="en-UK" smtClean="0"/>
              <a:t>‹#›</a:t>
            </a:fld>
            <a:endParaRPr lang="en-US"/>
          </a:p>
        </p:txBody>
      </p:sp>
    </p:spTree>
    <p:extLst>
      <p:ext uri="{BB962C8B-B14F-4D97-AF65-F5344CB8AC3E}">
        <p14:creationId xmlns:p14="http://schemas.microsoft.com/office/powerpoint/2010/main" val="38945504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9E546-42AD-D14C-9301-45E199364AE9}"/>
              </a:ext>
            </a:extLst>
          </p:cNvPr>
          <p:cNvSpPr>
            <a:spLocks noGrp="1"/>
          </p:cNvSpPr>
          <p:nvPr>
            <p:ph type="dt" sz="half" idx="10"/>
          </p:nvPr>
        </p:nvSpPr>
        <p:spPr/>
        <p:txBody>
          <a:bodyPr/>
          <a:lstStyle/>
          <a:p>
            <a:fld id="{F13AE772-966B-1946-9ABE-AC27881A4A01}" type="datetime1">
              <a:rPr lang="en-UK" smtClean="0"/>
              <a:t>30/03/2023</a:t>
            </a:fld>
            <a:endParaRPr lang="en-US"/>
          </a:p>
        </p:txBody>
      </p:sp>
      <p:sp>
        <p:nvSpPr>
          <p:cNvPr id="3" name="Footer Placeholder 2">
            <a:extLst>
              <a:ext uri="{FF2B5EF4-FFF2-40B4-BE49-F238E27FC236}">
                <a16:creationId xmlns:a16="http://schemas.microsoft.com/office/drawing/2014/main" id="{9615A7F6-2EC6-B54D-8FA8-D9EF76EC53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D52C0A-9B3B-624B-A092-B4A616BDE35F}"/>
              </a:ext>
            </a:extLst>
          </p:cNvPr>
          <p:cNvSpPr>
            <a:spLocks noGrp="1"/>
          </p:cNvSpPr>
          <p:nvPr>
            <p:ph type="sldNum" sz="quarter" idx="12"/>
          </p:nvPr>
        </p:nvSpPr>
        <p:spPr/>
        <p:txBody>
          <a:bodyPr/>
          <a:lstStyle/>
          <a:p>
            <a:fld id="{A75AAEF5-C690-5D4B-B5C7-510283CCFE4D}" type="slidenum">
              <a:rPr lang="en-UK" smtClean="0"/>
              <a:t>‹#›</a:t>
            </a:fld>
            <a:endParaRPr lang="en-US"/>
          </a:p>
        </p:txBody>
      </p:sp>
    </p:spTree>
    <p:extLst>
      <p:ext uri="{BB962C8B-B14F-4D97-AF65-F5344CB8AC3E}">
        <p14:creationId xmlns:p14="http://schemas.microsoft.com/office/powerpoint/2010/main" val="38567233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0682B-29D1-9B46-A84B-E30E72B0F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4C740C-FBAA-6C4B-A863-5BBBA5CBC5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31B158-757E-AE41-B565-37ED88B1A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865F3C-6C02-BB45-8932-C69F3CAAFBCB}"/>
              </a:ext>
            </a:extLst>
          </p:cNvPr>
          <p:cNvSpPr>
            <a:spLocks noGrp="1"/>
          </p:cNvSpPr>
          <p:nvPr>
            <p:ph type="dt" sz="half" idx="10"/>
          </p:nvPr>
        </p:nvSpPr>
        <p:spPr/>
        <p:txBody>
          <a:bodyPr/>
          <a:lstStyle/>
          <a:p>
            <a:fld id="{726698A7-B758-DD40-8590-83E3E30C99FC}" type="datetime1">
              <a:rPr lang="en-UK" smtClean="0"/>
              <a:t>30/03/2023</a:t>
            </a:fld>
            <a:endParaRPr lang="en-US"/>
          </a:p>
        </p:txBody>
      </p:sp>
      <p:sp>
        <p:nvSpPr>
          <p:cNvPr id="6" name="Footer Placeholder 5">
            <a:extLst>
              <a:ext uri="{FF2B5EF4-FFF2-40B4-BE49-F238E27FC236}">
                <a16:creationId xmlns:a16="http://schemas.microsoft.com/office/drawing/2014/main" id="{92C2AC59-F5EC-594E-9C3B-39CA8EF72D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41DF19-4F9F-5340-B271-B255C0A916D7}"/>
              </a:ext>
            </a:extLst>
          </p:cNvPr>
          <p:cNvSpPr>
            <a:spLocks noGrp="1"/>
          </p:cNvSpPr>
          <p:nvPr>
            <p:ph type="sldNum" sz="quarter" idx="12"/>
          </p:nvPr>
        </p:nvSpPr>
        <p:spPr/>
        <p:txBody>
          <a:bodyPr/>
          <a:lstStyle/>
          <a:p>
            <a:fld id="{A75AAEF5-C690-5D4B-B5C7-510283CCFE4D}" type="slidenum">
              <a:rPr lang="en-UK" smtClean="0"/>
              <a:t>‹#›</a:t>
            </a:fld>
            <a:endParaRPr lang="en-US"/>
          </a:p>
        </p:txBody>
      </p:sp>
    </p:spTree>
    <p:extLst>
      <p:ext uri="{BB962C8B-B14F-4D97-AF65-F5344CB8AC3E}">
        <p14:creationId xmlns:p14="http://schemas.microsoft.com/office/powerpoint/2010/main" val="107157400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9186C-FEC9-2943-96A2-78568536FD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2AED95-B008-8747-B10E-38272F70FC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0E3CE7C-B467-854B-B6A6-FB7EC70DF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A31EA-73C9-F847-BC58-915C2EFC2DF6}"/>
              </a:ext>
            </a:extLst>
          </p:cNvPr>
          <p:cNvSpPr>
            <a:spLocks noGrp="1"/>
          </p:cNvSpPr>
          <p:nvPr>
            <p:ph type="dt" sz="half" idx="10"/>
          </p:nvPr>
        </p:nvSpPr>
        <p:spPr/>
        <p:txBody>
          <a:bodyPr/>
          <a:lstStyle/>
          <a:p>
            <a:fld id="{2E405BBD-3E32-C644-8DE8-2C42C7A22893}" type="datetime1">
              <a:rPr lang="en-UK" smtClean="0"/>
              <a:t>30/03/2023</a:t>
            </a:fld>
            <a:endParaRPr lang="en-US"/>
          </a:p>
        </p:txBody>
      </p:sp>
      <p:sp>
        <p:nvSpPr>
          <p:cNvPr id="6" name="Footer Placeholder 5">
            <a:extLst>
              <a:ext uri="{FF2B5EF4-FFF2-40B4-BE49-F238E27FC236}">
                <a16:creationId xmlns:a16="http://schemas.microsoft.com/office/drawing/2014/main" id="{4975143B-FCE1-B642-A9D9-CA2BA60397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6B9DFA-1F03-D14A-88EF-5089C19F4D7A}"/>
              </a:ext>
            </a:extLst>
          </p:cNvPr>
          <p:cNvSpPr>
            <a:spLocks noGrp="1"/>
          </p:cNvSpPr>
          <p:nvPr>
            <p:ph type="sldNum" sz="quarter" idx="12"/>
          </p:nvPr>
        </p:nvSpPr>
        <p:spPr/>
        <p:txBody>
          <a:bodyPr/>
          <a:lstStyle/>
          <a:p>
            <a:fld id="{A75AAEF5-C690-5D4B-B5C7-510283CCFE4D}" type="slidenum">
              <a:rPr lang="en-UK" smtClean="0"/>
              <a:t>‹#›</a:t>
            </a:fld>
            <a:endParaRPr lang="en-US"/>
          </a:p>
        </p:txBody>
      </p:sp>
    </p:spTree>
    <p:extLst>
      <p:ext uri="{BB962C8B-B14F-4D97-AF65-F5344CB8AC3E}">
        <p14:creationId xmlns:p14="http://schemas.microsoft.com/office/powerpoint/2010/main" val="201393319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66B33-5A5D-9340-BCC9-7C2AC9BE89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2C00CF-AFD8-BF4A-A0BA-E817DCCDFC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CB277A-C330-5846-877B-A41F5A6FD899}"/>
              </a:ext>
            </a:extLst>
          </p:cNvPr>
          <p:cNvSpPr>
            <a:spLocks noGrp="1"/>
          </p:cNvSpPr>
          <p:nvPr>
            <p:ph type="dt" sz="half" idx="10"/>
          </p:nvPr>
        </p:nvSpPr>
        <p:spPr/>
        <p:txBody>
          <a:bodyPr/>
          <a:lstStyle/>
          <a:p>
            <a:fld id="{2C6AB177-FA41-CE43-A4F3-2784EC194D6E}" type="datetime1">
              <a:rPr lang="en-UK" smtClean="0"/>
              <a:t>30/03/2023</a:t>
            </a:fld>
            <a:endParaRPr lang="en-US"/>
          </a:p>
        </p:txBody>
      </p:sp>
      <p:sp>
        <p:nvSpPr>
          <p:cNvPr id="5" name="Footer Placeholder 4">
            <a:extLst>
              <a:ext uri="{FF2B5EF4-FFF2-40B4-BE49-F238E27FC236}">
                <a16:creationId xmlns:a16="http://schemas.microsoft.com/office/drawing/2014/main" id="{F1DDB542-32A0-B041-ABC1-F2BF9E7F78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FB01DE-E4A2-9E4A-9F5E-920011075211}"/>
              </a:ext>
            </a:extLst>
          </p:cNvPr>
          <p:cNvSpPr>
            <a:spLocks noGrp="1"/>
          </p:cNvSpPr>
          <p:nvPr>
            <p:ph type="sldNum" sz="quarter" idx="12"/>
          </p:nvPr>
        </p:nvSpPr>
        <p:spPr/>
        <p:txBody>
          <a:bodyPr/>
          <a:lstStyle/>
          <a:p>
            <a:fld id="{A75AAEF5-C690-5D4B-B5C7-510283CCFE4D}" type="slidenum">
              <a:rPr lang="en-UK" smtClean="0"/>
              <a:t>‹#›</a:t>
            </a:fld>
            <a:endParaRPr lang="en-US"/>
          </a:p>
        </p:txBody>
      </p:sp>
    </p:spTree>
    <p:extLst>
      <p:ext uri="{BB962C8B-B14F-4D97-AF65-F5344CB8AC3E}">
        <p14:creationId xmlns:p14="http://schemas.microsoft.com/office/powerpoint/2010/main" val="1050033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888DED-5D49-0D49-9626-848FD149FA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705394-05C5-2442-AEE2-630A13F3B7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A01C0A-FBB6-AF43-BCEF-0A9F36242D25}"/>
              </a:ext>
            </a:extLst>
          </p:cNvPr>
          <p:cNvSpPr>
            <a:spLocks noGrp="1"/>
          </p:cNvSpPr>
          <p:nvPr>
            <p:ph type="dt" sz="half" idx="10"/>
          </p:nvPr>
        </p:nvSpPr>
        <p:spPr/>
        <p:txBody>
          <a:bodyPr/>
          <a:lstStyle/>
          <a:p>
            <a:fld id="{7D578521-1942-204E-9D75-7B1AB6186D23}" type="datetime1">
              <a:rPr lang="en-UK" smtClean="0"/>
              <a:t>30/03/2023</a:t>
            </a:fld>
            <a:endParaRPr lang="en-US"/>
          </a:p>
        </p:txBody>
      </p:sp>
      <p:sp>
        <p:nvSpPr>
          <p:cNvPr id="5" name="Footer Placeholder 4">
            <a:extLst>
              <a:ext uri="{FF2B5EF4-FFF2-40B4-BE49-F238E27FC236}">
                <a16:creationId xmlns:a16="http://schemas.microsoft.com/office/drawing/2014/main" id="{5FE63140-48CF-E94E-B47A-EB7847D17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4FDEEE-7B90-9644-8191-DDC372D97522}"/>
              </a:ext>
            </a:extLst>
          </p:cNvPr>
          <p:cNvSpPr>
            <a:spLocks noGrp="1"/>
          </p:cNvSpPr>
          <p:nvPr>
            <p:ph type="sldNum" sz="quarter" idx="12"/>
          </p:nvPr>
        </p:nvSpPr>
        <p:spPr/>
        <p:txBody>
          <a:bodyPr/>
          <a:lstStyle/>
          <a:p>
            <a:fld id="{A75AAEF5-C690-5D4B-B5C7-510283CCFE4D}" type="slidenum">
              <a:rPr lang="en-UK" smtClean="0"/>
              <a:t>‹#›</a:t>
            </a:fld>
            <a:endParaRPr lang="en-US"/>
          </a:p>
        </p:txBody>
      </p:sp>
    </p:spTree>
    <p:extLst>
      <p:ext uri="{BB962C8B-B14F-4D97-AF65-F5344CB8AC3E}">
        <p14:creationId xmlns:p14="http://schemas.microsoft.com/office/powerpoint/2010/main" val="26562764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E9299-7A4A-CF4C-8CAB-26B755E61A8A}"/>
              </a:ext>
            </a:extLst>
          </p:cNvPr>
          <p:cNvSpPr>
            <a:spLocks noGrp="1"/>
          </p:cNvSpPr>
          <p:nvPr>
            <p:ph type="ctrTitle"/>
          </p:nvPr>
        </p:nvSpPr>
        <p:spPr>
          <a:xfrm>
            <a:off x="1524000" y="1122363"/>
            <a:ext cx="9144000" cy="2387600"/>
          </a:xfrm>
        </p:spPr>
        <p:txBody>
          <a:bodyPr anchor="b">
            <a:normAutofit/>
          </a:bodyPr>
          <a:lstStyle>
            <a:lvl1pPr algn="ctr">
              <a:defRPr sz="4000"/>
            </a:lvl1pPr>
          </a:lstStyle>
          <a:p>
            <a:r>
              <a:rPr lang="en-US" dirty="0"/>
              <a:t>Click to edit Master title style</a:t>
            </a:r>
          </a:p>
        </p:txBody>
      </p:sp>
      <p:sp>
        <p:nvSpPr>
          <p:cNvPr id="3" name="Subtitle 2">
            <a:extLst>
              <a:ext uri="{FF2B5EF4-FFF2-40B4-BE49-F238E27FC236}">
                <a16:creationId xmlns:a16="http://schemas.microsoft.com/office/drawing/2014/main" id="{65D758C2-1153-B944-8767-1B9FC695E29A}"/>
              </a:ext>
            </a:extLst>
          </p:cNvPr>
          <p:cNvSpPr>
            <a:spLocks noGrp="1"/>
          </p:cNvSpPr>
          <p:nvPr>
            <p:ph type="subTitle" idx="1"/>
          </p:nvPr>
        </p:nvSpPr>
        <p:spPr>
          <a:xfrm>
            <a:off x="1524000" y="3602038"/>
            <a:ext cx="9144000" cy="1655762"/>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F295346-481B-9148-9F45-047F4B17DC95}"/>
              </a:ext>
            </a:extLst>
          </p:cNvPr>
          <p:cNvSpPr>
            <a:spLocks noGrp="1"/>
          </p:cNvSpPr>
          <p:nvPr>
            <p:ph type="dt" sz="half" idx="10"/>
          </p:nvPr>
        </p:nvSpPr>
        <p:spPr/>
        <p:txBody>
          <a:bodyPr/>
          <a:lstStyle/>
          <a:p>
            <a:fld id="{FC300532-AFFC-6B4B-A157-C5716CAB66AF}" type="datetime1">
              <a:rPr lang="en-US" smtClean="0"/>
              <a:t>3/30/23</a:t>
            </a:fld>
            <a:endParaRPr lang="en-US"/>
          </a:p>
        </p:txBody>
      </p:sp>
      <p:sp>
        <p:nvSpPr>
          <p:cNvPr id="5" name="Footer Placeholder 4">
            <a:extLst>
              <a:ext uri="{FF2B5EF4-FFF2-40B4-BE49-F238E27FC236}">
                <a16:creationId xmlns:a16="http://schemas.microsoft.com/office/drawing/2014/main" id="{614CA7E3-54F5-CE4C-A0C9-173A337E03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58FADA-7263-6346-880C-D8050662ABC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0720030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BBF6-712C-894B-B338-770EE55BCDD4}"/>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3DFE58E9-0799-7844-87FB-63296043F8E8}"/>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90A0A057-D11A-AF46-A095-382D89609D75}"/>
              </a:ext>
            </a:extLst>
          </p:cNvPr>
          <p:cNvSpPr>
            <a:spLocks noGrp="1"/>
          </p:cNvSpPr>
          <p:nvPr>
            <p:ph type="dt" sz="half" idx="10"/>
          </p:nvPr>
        </p:nvSpPr>
        <p:spPr/>
        <p:txBody>
          <a:bodyPr/>
          <a:lstStyle/>
          <a:p>
            <a:fld id="{490D23E7-40F4-C14B-965A-8AC6D86EFD48}" type="datetime1">
              <a:rPr lang="en-US" smtClean="0"/>
              <a:t>3/30/23</a:t>
            </a:fld>
            <a:endParaRPr lang="en-US"/>
          </a:p>
        </p:txBody>
      </p:sp>
      <p:sp>
        <p:nvSpPr>
          <p:cNvPr id="5" name="Footer Placeholder 4">
            <a:extLst>
              <a:ext uri="{FF2B5EF4-FFF2-40B4-BE49-F238E27FC236}">
                <a16:creationId xmlns:a16="http://schemas.microsoft.com/office/drawing/2014/main" id="{071B5B23-F3DA-BA40-BDB9-E14D617B76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93DFE2-06A3-8A4B-A944-ECD3E22A4A0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996052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B25C-5BC8-5741-96E2-575DEB0A00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7A4623-1CC0-D846-B84F-4C72F5F133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7FA13E-7A12-1042-9D21-E96427238DD3}"/>
              </a:ext>
            </a:extLst>
          </p:cNvPr>
          <p:cNvSpPr>
            <a:spLocks noGrp="1"/>
          </p:cNvSpPr>
          <p:nvPr>
            <p:ph type="dt" sz="half" idx="10"/>
          </p:nvPr>
        </p:nvSpPr>
        <p:spPr/>
        <p:txBody>
          <a:bodyPr/>
          <a:lstStyle/>
          <a:p>
            <a:fld id="{7A1AC4B9-12C9-FB44-AC9D-ED994028918A}" type="datetime1">
              <a:rPr lang="en-US" smtClean="0"/>
              <a:t>3/30/23</a:t>
            </a:fld>
            <a:endParaRPr lang="en-US"/>
          </a:p>
        </p:txBody>
      </p:sp>
      <p:sp>
        <p:nvSpPr>
          <p:cNvPr id="5" name="Footer Placeholder 4">
            <a:extLst>
              <a:ext uri="{FF2B5EF4-FFF2-40B4-BE49-F238E27FC236}">
                <a16:creationId xmlns:a16="http://schemas.microsoft.com/office/drawing/2014/main" id="{5400A479-4CBC-5B4D-8D62-578763717E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8F5A7C-FA91-BE4F-A72B-317008C8822D}"/>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827250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05A9E283-DB39-F44B-AFA4-F687808D57BF}" type="datetime1">
              <a:rPr lang="en-US" smtClean="0"/>
              <a:t>3/30/23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13180136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571B6-3CF8-454F-AAA8-40717B48C2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EDA33-B84D-6F4D-A145-D2B700B5F5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DF14CB-76BE-E74C-B7EB-9E85283743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BDD26B-D800-9244-BC67-6035178ABCAB}"/>
              </a:ext>
            </a:extLst>
          </p:cNvPr>
          <p:cNvSpPr>
            <a:spLocks noGrp="1"/>
          </p:cNvSpPr>
          <p:nvPr>
            <p:ph type="dt" sz="half" idx="10"/>
          </p:nvPr>
        </p:nvSpPr>
        <p:spPr/>
        <p:txBody>
          <a:bodyPr/>
          <a:lstStyle/>
          <a:p>
            <a:fld id="{1101DFF8-D00C-FB44-B806-B6B270705AEB}" type="datetime1">
              <a:rPr lang="en-US" smtClean="0"/>
              <a:t>3/30/23</a:t>
            </a:fld>
            <a:endParaRPr lang="en-US"/>
          </a:p>
        </p:txBody>
      </p:sp>
      <p:sp>
        <p:nvSpPr>
          <p:cNvPr id="6" name="Footer Placeholder 5">
            <a:extLst>
              <a:ext uri="{FF2B5EF4-FFF2-40B4-BE49-F238E27FC236}">
                <a16:creationId xmlns:a16="http://schemas.microsoft.com/office/drawing/2014/main" id="{80FA71B0-1356-CE44-839D-14B49C3AC0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3BD825-FDD3-AE47-868C-0405C300388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76213726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1DBAD-EF53-8641-957C-47C8A0CF61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338973-FBEB-0B45-8B22-E682B77755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504063-3ECF-2A40-B4B2-D798607021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E6B636-F832-FE46-AFAC-A655154482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6203D1-709A-F440-A2B2-2354D0328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105BDA-E7DE-A54B-A53D-AA1179002A8E}"/>
              </a:ext>
            </a:extLst>
          </p:cNvPr>
          <p:cNvSpPr>
            <a:spLocks noGrp="1"/>
          </p:cNvSpPr>
          <p:nvPr>
            <p:ph type="dt" sz="half" idx="10"/>
          </p:nvPr>
        </p:nvSpPr>
        <p:spPr/>
        <p:txBody>
          <a:bodyPr/>
          <a:lstStyle/>
          <a:p>
            <a:fld id="{F58EA0CC-CB2D-324E-AC2B-9E0B7B128A47}" type="datetime1">
              <a:rPr lang="en-US" smtClean="0"/>
              <a:t>3/30/23</a:t>
            </a:fld>
            <a:endParaRPr lang="en-US"/>
          </a:p>
        </p:txBody>
      </p:sp>
      <p:sp>
        <p:nvSpPr>
          <p:cNvPr id="8" name="Footer Placeholder 7">
            <a:extLst>
              <a:ext uri="{FF2B5EF4-FFF2-40B4-BE49-F238E27FC236}">
                <a16:creationId xmlns:a16="http://schemas.microsoft.com/office/drawing/2014/main" id="{F763DB5F-F468-FE46-A96D-BDEFCD3C69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046405-2AE0-C14B-8959-4DBC7D1B1D4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7610205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E6E30-01CA-B54F-A141-0B9C6CC42A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7C3E65-99BB-E540-A491-F9EE12CBA358}"/>
              </a:ext>
            </a:extLst>
          </p:cNvPr>
          <p:cNvSpPr>
            <a:spLocks noGrp="1"/>
          </p:cNvSpPr>
          <p:nvPr>
            <p:ph type="dt" sz="half" idx="10"/>
          </p:nvPr>
        </p:nvSpPr>
        <p:spPr/>
        <p:txBody>
          <a:bodyPr/>
          <a:lstStyle/>
          <a:p>
            <a:fld id="{15D9A89F-5B75-E346-8D1C-51D16750FD93}" type="datetime1">
              <a:rPr lang="en-US" smtClean="0"/>
              <a:t>3/30/23</a:t>
            </a:fld>
            <a:endParaRPr lang="en-US"/>
          </a:p>
        </p:txBody>
      </p:sp>
      <p:sp>
        <p:nvSpPr>
          <p:cNvPr id="4" name="Footer Placeholder 3">
            <a:extLst>
              <a:ext uri="{FF2B5EF4-FFF2-40B4-BE49-F238E27FC236}">
                <a16:creationId xmlns:a16="http://schemas.microsoft.com/office/drawing/2014/main" id="{87000866-511C-3941-A764-EBB155AE57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C9C672-EE08-4046-BB96-26736A94282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74058331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9E546-42AD-D14C-9301-45E199364AE9}"/>
              </a:ext>
            </a:extLst>
          </p:cNvPr>
          <p:cNvSpPr>
            <a:spLocks noGrp="1"/>
          </p:cNvSpPr>
          <p:nvPr>
            <p:ph type="dt" sz="half" idx="10"/>
          </p:nvPr>
        </p:nvSpPr>
        <p:spPr/>
        <p:txBody>
          <a:bodyPr/>
          <a:lstStyle/>
          <a:p>
            <a:fld id="{F13AE772-966B-1946-9ABE-AC27881A4A01}" type="datetime1">
              <a:rPr lang="en-US" smtClean="0"/>
              <a:t>3/30/23</a:t>
            </a:fld>
            <a:endParaRPr lang="en-US"/>
          </a:p>
        </p:txBody>
      </p:sp>
      <p:sp>
        <p:nvSpPr>
          <p:cNvPr id="3" name="Footer Placeholder 2">
            <a:extLst>
              <a:ext uri="{FF2B5EF4-FFF2-40B4-BE49-F238E27FC236}">
                <a16:creationId xmlns:a16="http://schemas.microsoft.com/office/drawing/2014/main" id="{9615A7F6-2EC6-B54D-8FA8-D9EF76EC53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D52C0A-9B3B-624B-A092-B4A616BDE35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5361382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0682B-29D1-9B46-A84B-E30E72B0F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4C740C-FBAA-6C4B-A863-5BBBA5CBC5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31B158-757E-AE41-B565-37ED88B1A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865F3C-6C02-BB45-8932-C69F3CAAFBCB}"/>
              </a:ext>
            </a:extLst>
          </p:cNvPr>
          <p:cNvSpPr>
            <a:spLocks noGrp="1"/>
          </p:cNvSpPr>
          <p:nvPr>
            <p:ph type="dt" sz="half" idx="10"/>
          </p:nvPr>
        </p:nvSpPr>
        <p:spPr/>
        <p:txBody>
          <a:bodyPr/>
          <a:lstStyle/>
          <a:p>
            <a:fld id="{726698A7-B758-DD40-8590-83E3E30C99FC}" type="datetime1">
              <a:rPr lang="en-US" smtClean="0"/>
              <a:t>3/30/23</a:t>
            </a:fld>
            <a:endParaRPr lang="en-US"/>
          </a:p>
        </p:txBody>
      </p:sp>
      <p:sp>
        <p:nvSpPr>
          <p:cNvPr id="6" name="Footer Placeholder 5">
            <a:extLst>
              <a:ext uri="{FF2B5EF4-FFF2-40B4-BE49-F238E27FC236}">
                <a16:creationId xmlns:a16="http://schemas.microsoft.com/office/drawing/2014/main" id="{92C2AC59-F5EC-594E-9C3B-39CA8EF72D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41DF19-4F9F-5340-B271-B255C0A916D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290790030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9186C-FEC9-2943-96A2-78568536FD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2AED95-B008-8747-B10E-38272F70FC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0E3CE7C-B467-854B-B6A6-FB7EC70DF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A31EA-73C9-F847-BC58-915C2EFC2DF6}"/>
              </a:ext>
            </a:extLst>
          </p:cNvPr>
          <p:cNvSpPr>
            <a:spLocks noGrp="1"/>
          </p:cNvSpPr>
          <p:nvPr>
            <p:ph type="dt" sz="half" idx="10"/>
          </p:nvPr>
        </p:nvSpPr>
        <p:spPr/>
        <p:txBody>
          <a:bodyPr/>
          <a:lstStyle/>
          <a:p>
            <a:fld id="{2E405BBD-3E32-C644-8DE8-2C42C7A22893}" type="datetime1">
              <a:rPr lang="en-US" smtClean="0"/>
              <a:t>3/30/23</a:t>
            </a:fld>
            <a:endParaRPr lang="en-US"/>
          </a:p>
        </p:txBody>
      </p:sp>
      <p:sp>
        <p:nvSpPr>
          <p:cNvPr id="6" name="Footer Placeholder 5">
            <a:extLst>
              <a:ext uri="{FF2B5EF4-FFF2-40B4-BE49-F238E27FC236}">
                <a16:creationId xmlns:a16="http://schemas.microsoft.com/office/drawing/2014/main" id="{4975143B-FCE1-B642-A9D9-CA2BA60397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6B9DFA-1F03-D14A-88EF-5089C19F4D7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12538428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66B33-5A5D-9340-BCC9-7C2AC9BE89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2C00CF-AFD8-BF4A-A0BA-E817DCCDFC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CB277A-C330-5846-877B-A41F5A6FD899}"/>
              </a:ext>
            </a:extLst>
          </p:cNvPr>
          <p:cNvSpPr>
            <a:spLocks noGrp="1"/>
          </p:cNvSpPr>
          <p:nvPr>
            <p:ph type="dt" sz="half" idx="10"/>
          </p:nvPr>
        </p:nvSpPr>
        <p:spPr/>
        <p:txBody>
          <a:bodyPr/>
          <a:lstStyle/>
          <a:p>
            <a:fld id="{2C6AB177-FA41-CE43-A4F3-2784EC194D6E}" type="datetime1">
              <a:rPr lang="en-US" smtClean="0"/>
              <a:t>3/30/23</a:t>
            </a:fld>
            <a:endParaRPr lang="en-US"/>
          </a:p>
        </p:txBody>
      </p:sp>
      <p:sp>
        <p:nvSpPr>
          <p:cNvPr id="5" name="Footer Placeholder 4">
            <a:extLst>
              <a:ext uri="{FF2B5EF4-FFF2-40B4-BE49-F238E27FC236}">
                <a16:creationId xmlns:a16="http://schemas.microsoft.com/office/drawing/2014/main" id="{F1DDB542-32A0-B041-ABC1-F2BF9E7F78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FB01DE-E4A2-9E4A-9F5E-920011075211}"/>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268500748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888DED-5D49-0D49-9626-848FD149FA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705394-05C5-2442-AEE2-630A13F3B7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A01C0A-FBB6-AF43-BCEF-0A9F36242D25}"/>
              </a:ext>
            </a:extLst>
          </p:cNvPr>
          <p:cNvSpPr>
            <a:spLocks noGrp="1"/>
          </p:cNvSpPr>
          <p:nvPr>
            <p:ph type="dt" sz="half" idx="10"/>
          </p:nvPr>
        </p:nvSpPr>
        <p:spPr/>
        <p:txBody>
          <a:bodyPr/>
          <a:lstStyle/>
          <a:p>
            <a:fld id="{7D578521-1942-204E-9D75-7B1AB6186D23}" type="datetime1">
              <a:rPr lang="en-US" smtClean="0"/>
              <a:t>3/30/23</a:t>
            </a:fld>
            <a:endParaRPr lang="en-US"/>
          </a:p>
        </p:txBody>
      </p:sp>
      <p:sp>
        <p:nvSpPr>
          <p:cNvPr id="5" name="Footer Placeholder 4">
            <a:extLst>
              <a:ext uri="{FF2B5EF4-FFF2-40B4-BE49-F238E27FC236}">
                <a16:creationId xmlns:a16="http://schemas.microsoft.com/office/drawing/2014/main" id="{5FE63140-48CF-E94E-B47A-EB7847D17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4FDEEE-7B90-9644-8191-DDC372D97522}"/>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500689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848144BD-0A74-C343-84B2-D8F01B20524B}" type="datetime1">
              <a:rPr lang="en-US" smtClean="0"/>
              <a:t>3/30/23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213987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sz="3600" b="1" baseline="0">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D5B38A18-D63C-654F-A494-634F276E3E8E}" type="datetime1">
              <a:rPr lang="en-US" smtClean="0"/>
              <a:t>3/30/23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052473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848144BD-0A74-C343-84B2-D8F01B20524B}" type="datetime1">
              <a:rPr lang="en-US" smtClean="0"/>
              <a:t>3/30/23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209329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50B8A290-B8B3-DF49-A0D1-C9992EDB112D}" type="datetime1">
              <a:rPr lang="en-US" smtClean="0"/>
              <a:t>3/30/23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05162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C57218E9-7F47-C044-907D-624F6064ACA4}" type="datetime1">
              <a:rPr lang="en-US" smtClean="0"/>
              <a:t>3/30/23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32109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F400DCB8-AD22-A54F-9910-29E01F6E01AB}" type="datetime1">
              <a:rPr lang="en-US" smtClean="0"/>
              <a:t>3/30/23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6375700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3.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4.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4.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94C01E3-789F-164C-A668-09207D43FCA9}"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3/30/23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10906298" y="6356350"/>
            <a:ext cx="447502"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6408192"/>
      </p:ext>
    </p:extLst>
  </p:cSld>
  <p:clrMap bg1="lt1" tx1="dk1" bg2="lt2" tx2="dk2" accent1="accent1" accent2="accent2" accent3="accent3" accent4="accent4" accent5="accent5" accent6="accent6" hlink="hlink" folHlink="folHlink"/>
  <p:sldLayoutIdLst>
    <p:sldLayoutId id="2147483675" r:id="rId1"/>
    <p:sldLayoutId id="2147483700"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C01E3-789F-164C-A668-09207D43FCA9}" type="datetime1">
              <a:rPr lang="en-US" smtClean="0"/>
              <a:t>3/30/23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rgbClr val="BE006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837151"/>
      </p:ext>
    </p:extLst>
  </p:cSld>
  <p:clrMap bg1="lt1" tx1="dk1" bg2="lt2" tx2="dk2" accent1="accent1" accent2="accent2" accent3="accent3" accent4="accent4" accent5="accent5" accent6="accent6" hlink="hlink" folHlink="folHlink"/>
  <p:sldLayoutIdLst>
    <p:sldLayoutId id="2147483661" r:id="rId1"/>
    <p:sldLayoutId id="2147483672" r:id="rId2"/>
    <p:sldLayoutId id="2147483673"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09BE31-4571-0E40-805F-BA98CF6C51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A16792C-EF41-644D-8712-B3CE832D52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F5CA98-0782-2A49-B1CA-9A7E99284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F4E2D3-EC21-BF4A-B917-324189F30406}" type="datetime1">
              <a:rPr lang="en-UK" smtClean="0"/>
              <a:t>30/03/2023</a:t>
            </a:fld>
            <a:endParaRPr lang="en-US"/>
          </a:p>
        </p:txBody>
      </p:sp>
      <p:sp>
        <p:nvSpPr>
          <p:cNvPr id="5" name="Footer Placeholder 4">
            <a:extLst>
              <a:ext uri="{FF2B5EF4-FFF2-40B4-BE49-F238E27FC236}">
                <a16:creationId xmlns:a16="http://schemas.microsoft.com/office/drawing/2014/main" id="{6D0E0CFD-0BC6-8842-AFDB-7AAC0BAD59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CCDDF30-F721-7F45-97FF-8B0353251D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AAEF5-C690-5D4B-B5C7-510283CCFE4D}" type="slidenum">
              <a:rPr lang="en-UK" smtClean="0"/>
              <a:t>‹#›</a:t>
            </a:fld>
            <a:endParaRPr lang="en-US"/>
          </a:p>
        </p:txBody>
      </p:sp>
    </p:spTree>
    <p:extLst>
      <p:ext uri="{BB962C8B-B14F-4D97-AF65-F5344CB8AC3E}">
        <p14:creationId xmlns:p14="http://schemas.microsoft.com/office/powerpoint/2010/main" val="2682805412"/>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09BE31-4571-0E40-805F-BA98CF6C51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A16792C-EF41-644D-8712-B3CE832D52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8F5CA98-0782-2A49-B1CA-9A7E99284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F4E2D3-EC21-BF4A-B917-324189F30406}" type="datetime1">
              <a:rPr lang="en-US" smtClean="0"/>
              <a:t>3/30/23</a:t>
            </a:fld>
            <a:endParaRPr lang="en-US"/>
          </a:p>
        </p:txBody>
      </p:sp>
      <p:sp>
        <p:nvSpPr>
          <p:cNvPr id="5" name="Footer Placeholder 4">
            <a:extLst>
              <a:ext uri="{FF2B5EF4-FFF2-40B4-BE49-F238E27FC236}">
                <a16:creationId xmlns:a16="http://schemas.microsoft.com/office/drawing/2014/main" id="{6D0E0CFD-0BC6-8842-AFDB-7AAC0BAD59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CCDDF30-F721-7F45-97FF-8B0353251D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AAEF5-C690-5D4B-B5C7-510283CCFE4D}" type="slidenum">
              <a:rPr lang="en-US" smtClean="0"/>
              <a:t>‹#›</a:t>
            </a:fld>
            <a:endParaRPr lang="en-US"/>
          </a:p>
        </p:txBody>
      </p:sp>
    </p:spTree>
    <p:extLst>
      <p:ext uri="{BB962C8B-B14F-4D97-AF65-F5344CB8AC3E}">
        <p14:creationId xmlns:p14="http://schemas.microsoft.com/office/powerpoint/2010/main" val="871500860"/>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hf hdr="0" ftr="0" dt="0"/>
  <p:txStyles>
    <p:titleStyle>
      <a:lvl1pPr algn="l" defTabSz="914400" rtl="0" eaLnBrk="1" latinLnBrk="0" hangingPunct="1">
        <a:lnSpc>
          <a:spcPct val="90000"/>
        </a:lnSpc>
        <a:spcBef>
          <a:spcPct val="0"/>
        </a:spcBef>
        <a:buNone/>
        <a:defRPr sz="3600" b="1" kern="1200">
          <a:solidFill>
            <a:schemeClr val="accent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7.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6.png"/><Relationship Id="rId7" Type="http://schemas.openxmlformats.org/officeDocument/2006/relationships/image" Target="../media/image41.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40.png"/><Relationship Id="rId5" Type="http://schemas.openxmlformats.org/officeDocument/2006/relationships/image" Target="../media/image39.png"/><Relationship Id="rId4" Type="http://schemas.openxmlformats.org/officeDocument/2006/relationships/image" Target="../media/image38.png"/></Relationships>
</file>

<file path=ppt/slides/_rels/slide12.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43.png"/></Relationships>
</file>

<file path=ppt/slides/_rels/slide13.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43.png"/></Relationships>
</file>

<file path=ppt/slides/_rels/slide14.xml.rels><?xml version="1.0" encoding="UTF-8" standalone="yes"?>
<Relationships xmlns="http://schemas.openxmlformats.org/package/2006/relationships"><Relationship Id="rId3" Type="http://schemas.openxmlformats.org/officeDocument/2006/relationships/image" Target="../media/image4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4.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4.jpe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46.png"/><Relationship Id="rId4" Type="http://schemas.openxmlformats.org/officeDocument/2006/relationships/image" Target="../media/image45.emf"/></Relationships>
</file>

<file path=ppt/slides/_rels/slide17.xml.rels><?xml version="1.0" encoding="UTF-8" standalone="yes"?>
<Relationships xmlns="http://schemas.openxmlformats.org/package/2006/relationships"><Relationship Id="rId3" Type="http://schemas.openxmlformats.org/officeDocument/2006/relationships/image" Target="../media/image33.png"/><Relationship Id="rId7" Type="http://schemas.openxmlformats.org/officeDocument/2006/relationships/image" Target="../media/image49.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48.png"/><Relationship Id="rId5" Type="http://schemas.openxmlformats.org/officeDocument/2006/relationships/image" Target="../media/image47.png"/><Relationship Id="rId4" Type="http://schemas.openxmlformats.org/officeDocument/2006/relationships/image" Target="../media/image34.svg"/></Relationships>
</file>

<file path=ppt/slides/_rels/slide18.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4.jpe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7.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image" Target="../media/image51.png"/><Relationship Id="rId7" Type="http://schemas.openxmlformats.org/officeDocument/2006/relationships/image" Target="../media/image52.emf"/><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oleObject" Target="../embeddings/oleObject2.bin"/><Relationship Id="rId5" Type="http://schemas.openxmlformats.org/officeDocument/2006/relationships/image" Target="../media/image51.wmf"/><Relationship Id="rId4" Type="http://schemas.openxmlformats.org/officeDocument/2006/relationships/oleObject" Target="../embeddings/oleObject1.bin"/><Relationship Id="rId9" Type="http://schemas.openxmlformats.org/officeDocument/2006/relationships/image" Target="../media/image53.wmf"/></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image" Target="../media/image55.png"/><Relationship Id="rId7" Type="http://schemas.openxmlformats.org/officeDocument/2006/relationships/image" Target="../media/image55.emf"/><Relationship Id="rId2" Type="http://schemas.openxmlformats.org/officeDocument/2006/relationships/notesSlide" Target="../notesSlides/notesSlide24.xml"/><Relationship Id="rId1" Type="http://schemas.openxmlformats.org/officeDocument/2006/relationships/slideLayout" Target="../slideLayouts/slideLayout1.xml"/><Relationship Id="rId6" Type="http://schemas.openxmlformats.org/officeDocument/2006/relationships/oleObject" Target="../embeddings/oleObject5.bin"/><Relationship Id="rId5" Type="http://schemas.openxmlformats.org/officeDocument/2006/relationships/image" Target="../media/image54.wmf"/><Relationship Id="rId4" Type="http://schemas.openxmlformats.org/officeDocument/2006/relationships/oleObject" Target="../embeddings/oleObject4.bin"/><Relationship Id="rId9" Type="http://schemas.openxmlformats.org/officeDocument/2006/relationships/image" Target="../media/image56.wmf"/></Relationships>
</file>

<file path=ppt/slides/_rels/slide25.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25.xml"/><Relationship Id="rId1" Type="http://schemas.openxmlformats.org/officeDocument/2006/relationships/slideLayout" Target="../slideLayouts/slideLayout1.xml"/><Relationship Id="rId6" Type="http://schemas.openxmlformats.org/officeDocument/2006/relationships/image" Target="../media/image58.png"/><Relationship Id="rId5" Type="http://schemas.openxmlformats.org/officeDocument/2006/relationships/image" Target="../media/image57.png"/><Relationship Id="rId4" Type="http://schemas.openxmlformats.org/officeDocument/2006/relationships/image" Target="../media/image34.svg"/></Relationships>
</file>

<file path=ppt/slides/_rels/slide26.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26.xml"/><Relationship Id="rId1" Type="http://schemas.openxmlformats.org/officeDocument/2006/relationships/slideLayout" Target="../slideLayouts/slideLayout1.xml"/><Relationship Id="rId5" Type="http://schemas.openxmlformats.org/officeDocument/2006/relationships/image" Target="../media/image59.png"/><Relationship Id="rId4" Type="http://schemas.openxmlformats.org/officeDocument/2006/relationships/image" Target="../media/image34.sv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57.jpe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s>
</file>

<file path=ppt/slides/_rels/slide6.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0.png"/><Relationship Id="rId5" Type="http://schemas.openxmlformats.org/officeDocument/2006/relationships/image" Target="../media/image19.png"/><Relationship Id="rId10" Type="http://schemas.openxmlformats.org/officeDocument/2006/relationships/image" Target="../media/image24.png"/><Relationship Id="rId4" Type="http://schemas.openxmlformats.org/officeDocument/2006/relationships/image" Target="../media/image18.png"/><Relationship Id="rId9" Type="http://schemas.openxmlformats.org/officeDocument/2006/relationships/image" Target="../media/image23.png"/></Relationships>
</file>

<file path=ppt/slides/_rels/slide7.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8.png"/><Relationship Id="rId5" Type="http://schemas.openxmlformats.org/officeDocument/2006/relationships/image" Target="../media/image27.png"/><Relationship Id="rId10" Type="http://schemas.openxmlformats.org/officeDocument/2006/relationships/image" Target="../media/image32.png"/><Relationship Id="rId4" Type="http://schemas.openxmlformats.org/officeDocument/2006/relationships/image" Target="../media/image26.png"/><Relationship Id="rId9" Type="http://schemas.openxmlformats.org/officeDocument/2006/relationships/image" Target="../media/image31.png"/></Relationships>
</file>

<file path=ppt/slides/_rels/slide8.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8.png"/><Relationship Id="rId5" Type="http://schemas.openxmlformats.org/officeDocument/2006/relationships/image" Target="../media/image27.png"/><Relationship Id="rId10" Type="http://schemas.openxmlformats.org/officeDocument/2006/relationships/image" Target="../media/image32.png"/><Relationship Id="rId4" Type="http://schemas.openxmlformats.org/officeDocument/2006/relationships/image" Target="../media/image26.png"/><Relationship Id="rId9" Type="http://schemas.openxmlformats.org/officeDocument/2006/relationships/image" Target="../media/image31.png"/></Relationships>
</file>

<file path=ppt/slides/_rels/slide9.xml.rels><?xml version="1.0" encoding="UTF-8" standalone="yes"?>
<Relationships xmlns="http://schemas.openxmlformats.org/package/2006/relationships"><Relationship Id="rId3" Type="http://schemas.openxmlformats.org/officeDocument/2006/relationships/image" Target="../media/image260.png"/><Relationship Id="rId7" Type="http://schemas.openxmlformats.org/officeDocument/2006/relationships/image" Target="../media/image34.sv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33.png"/><Relationship Id="rId5" Type="http://schemas.openxmlformats.org/officeDocument/2006/relationships/image" Target="../media/image280.png"/><Relationship Id="rId4" Type="http://schemas.openxmlformats.org/officeDocument/2006/relationships/image" Target="../media/image27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358535"/>
            <a:ext cx="9144000" cy="1622649"/>
          </a:xfrm>
          <a:solidFill>
            <a:schemeClr val="accent1"/>
          </a:solidFill>
        </p:spPr>
        <p:txBody>
          <a:bodyPr>
            <a:normAutofit fontScale="90000"/>
          </a:bodyPr>
          <a:lstStyle/>
          <a:p>
            <a:pPr algn="l"/>
            <a:r>
              <a:rPr lang="en-US" sz="4000" b="1" dirty="0">
                <a:solidFill>
                  <a:schemeClr val="bg1"/>
                </a:solidFill>
                <a:latin typeface="Arial" panose="020B0604020202020204" pitchFamily="34" charset="0"/>
                <a:cs typeface="Arial" panose="020B0604020202020204" pitchFamily="34" charset="0"/>
              </a:rPr>
              <a:t>Lesson 19: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‘Benchmark’ percentages and equivalent fractions and decimals</a:t>
            </a:r>
            <a:endParaRPr lang="en-GB" sz="4000"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5AAEF5-C690-5D4B-B5C7-510283CCFE4D}"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280612"/>
            <a:ext cx="9144000" cy="2601787"/>
          </a:xfrm>
          <a:ln w="38100">
            <a:solidFill>
              <a:schemeClr val="accent1"/>
            </a:solidFill>
          </a:ln>
        </p:spPr>
        <p:txBody>
          <a:bodyPr>
            <a:normAutofit fontScale="92500" lnSpcReduction="20000"/>
          </a:bodyPr>
          <a:lstStyle/>
          <a:p>
            <a:pPr algn="l">
              <a:lnSpc>
                <a:spcPts val="3100"/>
              </a:lnSpc>
              <a:spcAft>
                <a:spcPts val="600"/>
              </a:spcAft>
            </a:pPr>
            <a:r>
              <a:rPr lang="en-GB" sz="2800" b="1" dirty="0">
                <a:solidFill>
                  <a:schemeClr val="accent1"/>
                </a:solidFill>
                <a:latin typeface="Arial" panose="020B0604020202020204" pitchFamily="34" charset="0"/>
                <a:cs typeface="Arial" panose="020B0604020202020204" pitchFamily="34" charset="0"/>
              </a:rPr>
              <a:t>Objectives</a:t>
            </a:r>
            <a:endParaRPr lang="en-GB" sz="2800" dirty="0">
              <a:solidFill>
                <a:schemeClr val="accent1"/>
              </a:solidFill>
              <a:latin typeface="Arial" panose="020B0604020202020204" pitchFamily="34" charset="0"/>
              <a:cs typeface="Arial" panose="020B0604020202020204" pitchFamily="34" charset="0"/>
            </a:endParaRPr>
          </a:p>
          <a:p>
            <a:pPr marL="231775" indent="-231775" algn="l">
              <a:lnSpc>
                <a:spcPct val="120000"/>
              </a:lnSpc>
              <a:spcBef>
                <a:spcPts val="0"/>
              </a:spcBef>
              <a:buFont typeface="Arial" panose="020B0604020202020204" pitchFamily="34" charset="0"/>
              <a:buChar char="•"/>
            </a:pPr>
            <a:r>
              <a:rPr lang="en-US" sz="2800" dirty="0">
                <a:latin typeface="Arial" panose="020B0604020202020204" pitchFamily="34" charset="0"/>
                <a:cs typeface="Arial" panose="020B0604020202020204" pitchFamily="34" charset="0"/>
              </a:rPr>
              <a:t>Work with equivalent fractions, decimals and percentages using multiple representations</a:t>
            </a:r>
          </a:p>
          <a:p>
            <a:pPr marL="231775" indent="-231775" algn="l">
              <a:lnSpc>
                <a:spcPct val="120000"/>
              </a:lnSpc>
              <a:spcBef>
                <a:spcPts val="0"/>
              </a:spcBef>
              <a:buFont typeface="Arial" panose="020B0604020202020204" pitchFamily="34" charset="0"/>
              <a:buChar char="•"/>
            </a:pPr>
            <a:r>
              <a:rPr lang="en-US" sz="2800" dirty="0">
                <a:latin typeface="Arial" panose="020B0604020202020204" pitchFamily="34" charset="0"/>
                <a:cs typeface="Arial" panose="020B0604020202020204" pitchFamily="34" charset="0"/>
              </a:rPr>
              <a:t>Use benchmark percentages and bar models to solve non calculator percentage problems</a:t>
            </a:r>
          </a:p>
          <a:p>
            <a:pPr algn="l">
              <a:lnSpc>
                <a:spcPct val="120000"/>
              </a:lnSpc>
              <a:spcBef>
                <a:spcPts val="0"/>
              </a:spcBef>
            </a:pPr>
            <a:r>
              <a:rPr lang="en-US" sz="2800" b="1" dirty="0">
                <a:latin typeface="Arial" panose="020B0604020202020204" pitchFamily="34" charset="0"/>
                <a:cs typeface="Arial" panose="020B0604020202020204" pitchFamily="34" charset="0"/>
              </a:rPr>
              <a:t>This is a non calculator lesson</a:t>
            </a:r>
          </a:p>
        </p:txBody>
      </p:sp>
      <p:sp>
        <p:nvSpPr>
          <p:cNvPr id="8" name="TextBox 7">
            <a:extLst>
              <a:ext uri="{FF2B5EF4-FFF2-40B4-BE49-F238E27FC236}">
                <a16:creationId xmlns:a16="http://schemas.microsoft.com/office/drawing/2014/main" id="{E42EA291-BECB-B057-D1AC-A8F41504F455}"/>
              </a:ext>
            </a:extLst>
          </p:cNvPr>
          <p:cNvSpPr txBox="1"/>
          <p:nvPr/>
        </p:nvSpPr>
        <p:spPr>
          <a:xfrm>
            <a:off x="4673600" y="234074"/>
            <a:ext cx="3473556"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000000"/>
                </a:solidFill>
                <a:effectLst/>
                <a:highlight>
                  <a:srgbClr val="FFFF00"/>
                </a:highlight>
                <a:uLnTx/>
                <a:uFillTx/>
                <a:latin typeface="Calibri" panose="020F0502020204030204" pitchFamily="34" charset="0"/>
                <a:ea typeface="Calibri" panose="020F0502020204030204" pitchFamily="34" charset="0"/>
                <a:cs typeface="Times New Roman" panose="02020603050405020304" pitchFamily="18" charset="0"/>
              </a:rPr>
              <a:t> </a:t>
            </a: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9" name="Picture 8" descr="Text&#10;&#10;Description automatically generated">
            <a:extLst>
              <a:ext uri="{FF2B5EF4-FFF2-40B4-BE49-F238E27FC236}">
                <a16:creationId xmlns:a16="http://schemas.microsoft.com/office/drawing/2014/main" id="{E54720B1-0BBA-46B3-BB57-AF8A6A03B52F}"/>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pic>
        <p:nvPicPr>
          <p:cNvPr id="7" name="Picture 6" descr="Graphical user interface&#10;&#10;Description automatically generated">
            <a:extLst>
              <a:ext uri="{FF2B5EF4-FFF2-40B4-BE49-F238E27FC236}">
                <a16:creationId xmlns:a16="http://schemas.microsoft.com/office/drawing/2014/main" id="{44D65F8A-BF2C-45E1-91CF-A5589D819C0F}"/>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459601" y="262672"/>
            <a:ext cx="2123825" cy="796434"/>
          </a:xfrm>
          <a:prstGeom prst="rect">
            <a:avLst/>
          </a:prstGeom>
        </p:spPr>
      </p:pic>
    </p:spTree>
    <p:extLst>
      <p:ext uri="{BB962C8B-B14F-4D97-AF65-F5344CB8AC3E}">
        <p14:creationId xmlns:p14="http://schemas.microsoft.com/office/powerpoint/2010/main" val="1983729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3A399E-A079-4972-986A-8F5EFC549EED}"/>
              </a:ext>
            </a:extLst>
          </p:cNvPr>
          <p:cNvSpPr txBox="1"/>
          <p:nvPr/>
        </p:nvSpPr>
        <p:spPr>
          <a:xfrm>
            <a:off x="450533" y="1328754"/>
            <a:ext cx="10850571" cy="584775"/>
          </a:xfrm>
          <a:prstGeom prst="rect">
            <a:avLst/>
          </a:prstGeom>
          <a:noFill/>
        </p:spPr>
        <p:txBody>
          <a:bodyPr wrap="square" rtlCol="0">
            <a:spAutoFit/>
          </a:bodyPr>
          <a:lstStyle/>
          <a:p>
            <a:r>
              <a:rPr lang="en-GB" sz="3200" dirty="0">
                <a:solidFill>
                  <a:srgbClr val="000000"/>
                </a:solidFill>
                <a:latin typeface="Arial" panose="020B0604020202020204" pitchFamily="34" charset="0"/>
                <a:cs typeface="Arial" panose="020B0604020202020204" pitchFamily="34" charset="0"/>
              </a:rPr>
              <a:t> </a:t>
            </a:r>
            <a:endParaRPr lang="en-US" sz="3200" dirty="0">
              <a:latin typeface="Arial" panose="020B0604020202020204" pitchFamily="34" charset="0"/>
              <a:cs typeface="Arial" panose="020B0604020202020204" pitchFamily="34" charset="0"/>
            </a:endParaRPr>
          </a:p>
        </p:txBody>
      </p:sp>
      <p:pic>
        <p:nvPicPr>
          <p:cNvPr id="6" name="Picture 5"/>
          <p:cNvPicPr>
            <a:picLocks noChangeAspect="1"/>
          </p:cNvPicPr>
          <p:nvPr/>
        </p:nvPicPr>
        <p:blipFill>
          <a:blip r:embed="rId3"/>
          <a:stretch>
            <a:fillRect/>
          </a:stretch>
        </p:blipFill>
        <p:spPr>
          <a:xfrm>
            <a:off x="2292584" y="1113888"/>
            <a:ext cx="7692798" cy="5139074"/>
          </a:xfrm>
          <a:prstGeom prst="rect">
            <a:avLst/>
          </a:prstGeom>
        </p:spPr>
      </p:pic>
      <p:sp>
        <p:nvSpPr>
          <p:cNvPr id="2" name="Slide Number Placeholder 5">
            <a:extLst>
              <a:ext uri="{FF2B5EF4-FFF2-40B4-BE49-F238E27FC236}">
                <a16:creationId xmlns:a16="http://schemas.microsoft.com/office/drawing/2014/main" id="{785B82A5-DFC9-ED73-406A-3377E4AA4892}"/>
              </a:ext>
            </a:extLst>
          </p:cNvPr>
          <p:cNvSpPr txBox="1">
            <a:spLocks/>
          </p:cNvSpPr>
          <p:nvPr/>
        </p:nvSpPr>
        <p:spPr>
          <a:xfrm>
            <a:off x="10906298" y="6356350"/>
            <a:ext cx="447502"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92959B6-490E-A144-8C7C-88267F972F69}" type="slidenum">
              <a:rPr lang="en-US" smtClean="0"/>
              <a:pPr/>
              <a:t>10</a:t>
            </a:fld>
            <a:endParaRPr lang="en-US" dirty="0"/>
          </a:p>
        </p:txBody>
      </p:sp>
      <p:sp>
        <p:nvSpPr>
          <p:cNvPr id="5" name="Title 1">
            <a:extLst>
              <a:ext uri="{FF2B5EF4-FFF2-40B4-BE49-F238E27FC236}">
                <a16:creationId xmlns:a16="http://schemas.microsoft.com/office/drawing/2014/main" id="{8E126927-0985-443C-C602-320E8E74CCD6}"/>
              </a:ext>
            </a:extLst>
          </p:cNvPr>
          <p:cNvSpPr txBox="1">
            <a:spLocks/>
          </p:cNvSpPr>
          <p:nvPr/>
        </p:nvSpPr>
        <p:spPr>
          <a:xfrm>
            <a:off x="2292584" y="112167"/>
            <a:ext cx="74134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2900" b="1" dirty="0">
                <a:solidFill>
                  <a:schemeClr val="accent1"/>
                </a:solidFill>
                <a:latin typeface="Arial" panose="020B0604020202020204" pitchFamily="34" charset="0"/>
                <a:cs typeface="Arial" panose="020B0604020202020204" pitchFamily="34" charset="0"/>
              </a:rPr>
              <a:t>Card sort – answers</a:t>
            </a:r>
          </a:p>
        </p:txBody>
      </p:sp>
      <p:grpSp>
        <p:nvGrpSpPr>
          <p:cNvPr id="7" name="Group 6">
            <a:extLst>
              <a:ext uri="{FF2B5EF4-FFF2-40B4-BE49-F238E27FC236}">
                <a16:creationId xmlns:a16="http://schemas.microsoft.com/office/drawing/2014/main" id="{B98F4CEF-DCCD-EE21-4896-81A8E9A5E4B8}"/>
              </a:ext>
            </a:extLst>
          </p:cNvPr>
          <p:cNvGrpSpPr/>
          <p:nvPr/>
        </p:nvGrpSpPr>
        <p:grpSpPr>
          <a:xfrm>
            <a:off x="0" y="0"/>
            <a:ext cx="2095417" cy="1923564"/>
            <a:chOff x="0" y="0"/>
            <a:chExt cx="2095417" cy="1923564"/>
          </a:xfrm>
        </p:grpSpPr>
        <p:sp>
          <p:nvSpPr>
            <p:cNvPr id="9" name="Isosceles Triangle 8">
              <a:extLst>
                <a:ext uri="{FF2B5EF4-FFF2-40B4-BE49-F238E27FC236}">
                  <a16:creationId xmlns:a16="http://schemas.microsoft.com/office/drawing/2014/main" id="{E0B2C4E7-1468-9234-0A70-92B8F4DB9F72}"/>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2FCA337D-82F0-C1C9-C2E7-83502B74B94C}"/>
                </a:ext>
              </a:extLst>
            </p:cNvPr>
            <p:cNvSpPr txBox="1"/>
            <p:nvPr/>
          </p:nvSpPr>
          <p:spPr>
            <a:xfrm>
              <a:off x="0" y="123231"/>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Tree>
    <p:extLst>
      <p:ext uri="{BB962C8B-B14F-4D97-AF65-F5344CB8AC3E}">
        <p14:creationId xmlns:p14="http://schemas.microsoft.com/office/powerpoint/2010/main" val="3878441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11</a:t>
            </a:fld>
            <a:endParaRPr lang="en-US" dirty="0"/>
          </a:p>
        </p:txBody>
      </p:sp>
      <p:sp>
        <p:nvSpPr>
          <p:cNvPr id="6" name="Cloud 5">
            <a:extLst>
              <a:ext uri="{FF2B5EF4-FFF2-40B4-BE49-F238E27FC236}">
                <a16:creationId xmlns:a16="http://schemas.microsoft.com/office/drawing/2014/main" id="{92953CF1-3C79-4A51-A79A-67E5B918F9A1}"/>
              </a:ext>
            </a:extLst>
          </p:cNvPr>
          <p:cNvSpPr/>
          <p:nvPr/>
        </p:nvSpPr>
        <p:spPr>
          <a:xfrm>
            <a:off x="965970" y="1094156"/>
            <a:ext cx="10304174" cy="3327369"/>
          </a:xfrm>
          <a:prstGeom prst="clou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8C9A35B7-0D32-43D0-AC4F-35DE3C38E736}"/>
                  </a:ext>
                </a:extLst>
              </p:cNvPr>
              <p:cNvSpPr txBox="1"/>
              <p:nvPr/>
            </p:nvSpPr>
            <p:spPr>
              <a:xfrm>
                <a:off x="6011489" y="1863080"/>
                <a:ext cx="935582" cy="770831"/>
              </a:xfrm>
              <a:prstGeom prst="rect">
                <a:avLst/>
              </a:prstGeom>
              <a:solidFill>
                <a:schemeClr val="accent1">
                  <a:lumMod val="40000"/>
                  <a:lumOff val="60000"/>
                </a:schemeClr>
              </a:solidFill>
            </p:spPr>
            <p:txBody>
              <a:bodyPr vert="horz" wrap="square" lIns="76243" tIns="38121" rIns="76243" bIns="38121" rtlCol="0">
                <a:spAutoFit/>
              </a:bodyPr>
              <a:lstStyle/>
              <a:p>
                <a:pPr algn="ctr"/>
                <a14:m>
                  <m:oMathPara xmlns:m="http://schemas.openxmlformats.org/officeDocument/2006/math">
                    <m:oMathParaPr>
                      <m:jc m:val="centerGroup"/>
                    </m:oMathParaPr>
                    <m:oMath xmlns:m="http://schemas.openxmlformats.org/officeDocument/2006/math">
                      <m:f>
                        <m:fPr>
                          <m:ctrlPr>
                            <a:rPr lang="en-GB" sz="2400" b="1" i="1" smtClean="0">
                              <a:latin typeface="Cambria Math" panose="02040503050406030204" pitchFamily="18" charset="0"/>
                            </a:rPr>
                          </m:ctrlPr>
                        </m:fPr>
                        <m:num>
                          <m:r>
                            <a:rPr lang="en-GB" sz="2400" b="1" i="1" smtClean="0">
                              <a:latin typeface="Cambria Math"/>
                            </a:rPr>
                            <m:t>𝟏</m:t>
                          </m:r>
                        </m:num>
                        <m:den>
                          <m:r>
                            <a:rPr lang="en-US" sz="2400" b="1" i="1" smtClean="0">
                              <a:latin typeface="Cambria Math" panose="02040503050406030204" pitchFamily="18" charset="0"/>
                            </a:rPr>
                            <m:t>𝟐</m:t>
                          </m:r>
                        </m:den>
                      </m:f>
                    </m:oMath>
                  </m:oMathPara>
                </a14:m>
                <a:endParaRPr lang="en-GB" sz="2400" dirty="0">
                  <a:solidFill>
                    <a:srgbClr val="000000"/>
                  </a:solidFill>
                </a:endParaRPr>
              </a:p>
            </p:txBody>
          </p:sp>
        </mc:Choice>
        <mc:Fallback xmlns="">
          <p:sp>
            <p:nvSpPr>
              <p:cNvPr id="8" name="TextBox 7">
                <a:extLst>
                  <a:ext uri="{FF2B5EF4-FFF2-40B4-BE49-F238E27FC236}">
                    <a16:creationId xmlns:a16="http://schemas.microsoft.com/office/drawing/2014/main" id="{8C9A35B7-0D32-43D0-AC4F-35DE3C38E736}"/>
                  </a:ext>
                </a:extLst>
              </p:cNvPr>
              <p:cNvSpPr txBox="1">
                <a:spLocks noRot="1" noChangeAspect="1" noMove="1" noResize="1" noEditPoints="1" noAdjustHandles="1" noChangeArrowheads="1" noChangeShapeType="1" noTextEdit="1"/>
              </p:cNvSpPr>
              <p:nvPr/>
            </p:nvSpPr>
            <p:spPr>
              <a:xfrm>
                <a:off x="6011489" y="1863080"/>
                <a:ext cx="935582" cy="770831"/>
              </a:xfrm>
              <a:prstGeom prst="rect">
                <a:avLst/>
              </a:prstGeom>
              <a:blipFill>
                <a:blip r:embed="rId3"/>
                <a:stretch>
                  <a:fillRect/>
                </a:stretch>
              </a:blipFill>
            </p:spPr>
            <p:txBody>
              <a:bodyPr/>
              <a:lstStyle/>
              <a:p>
                <a:r>
                  <a:rPr lang="en-SG">
                    <a:noFill/>
                  </a:rPr>
                  <a:t> </a:t>
                </a:r>
              </a:p>
            </p:txBody>
          </p:sp>
        </mc:Fallback>
      </mc:AlternateContent>
      <p:sp>
        <p:nvSpPr>
          <p:cNvPr id="9" name="TextBox 8">
            <a:extLst>
              <a:ext uri="{FF2B5EF4-FFF2-40B4-BE49-F238E27FC236}">
                <a16:creationId xmlns:a16="http://schemas.microsoft.com/office/drawing/2014/main" id="{4AF8E034-EE64-48A9-B201-CF0E1DFC40D3}"/>
              </a:ext>
            </a:extLst>
          </p:cNvPr>
          <p:cNvSpPr txBox="1"/>
          <p:nvPr/>
        </p:nvSpPr>
        <p:spPr>
          <a:xfrm>
            <a:off x="5965665" y="2757461"/>
            <a:ext cx="969038" cy="446318"/>
          </a:xfrm>
          <a:prstGeom prst="rect">
            <a:avLst/>
          </a:prstGeom>
          <a:solidFill>
            <a:schemeClr val="accent1">
              <a:lumMod val="40000"/>
              <a:lumOff val="60000"/>
            </a:schemeClr>
          </a:solidFill>
        </p:spPr>
        <p:txBody>
          <a:bodyPr vert="horz" wrap="square" lIns="76243" tIns="38121" rIns="76243" bIns="38121" rtlCol="0">
            <a:spAutoFit/>
          </a:bodyPr>
          <a:lstStyle/>
          <a:p>
            <a:pPr algn="ctr"/>
            <a:r>
              <a:rPr lang="en-GB" sz="2400" dirty="0"/>
              <a:t>25%</a:t>
            </a:r>
          </a:p>
        </p:txBody>
      </p:sp>
      <p:sp>
        <p:nvSpPr>
          <p:cNvPr id="10" name="TextBox 9">
            <a:extLst>
              <a:ext uri="{FF2B5EF4-FFF2-40B4-BE49-F238E27FC236}">
                <a16:creationId xmlns:a16="http://schemas.microsoft.com/office/drawing/2014/main" id="{F3CC97F0-FD84-4961-B4B5-053EABA7DC71}"/>
              </a:ext>
            </a:extLst>
          </p:cNvPr>
          <p:cNvSpPr txBox="1"/>
          <p:nvPr/>
        </p:nvSpPr>
        <p:spPr>
          <a:xfrm>
            <a:off x="3724345" y="1946175"/>
            <a:ext cx="969038" cy="446318"/>
          </a:xfrm>
          <a:prstGeom prst="rect">
            <a:avLst/>
          </a:prstGeom>
          <a:solidFill>
            <a:schemeClr val="accent1">
              <a:lumMod val="40000"/>
              <a:lumOff val="60000"/>
            </a:schemeClr>
          </a:solidFill>
        </p:spPr>
        <p:txBody>
          <a:bodyPr vert="horz" wrap="square" lIns="76243" tIns="38121" rIns="76243" bIns="38121" rtlCol="0">
            <a:spAutoFit/>
          </a:bodyPr>
          <a:lstStyle/>
          <a:p>
            <a:pPr algn="ctr"/>
            <a:r>
              <a:rPr lang="en-GB" sz="2400" dirty="0">
                <a:latin typeface="Arial" panose="020B0604020202020204" pitchFamily="34" charset="0"/>
                <a:cs typeface="Arial" panose="020B0604020202020204" pitchFamily="34" charset="0"/>
              </a:rPr>
              <a:t>20%</a:t>
            </a:r>
          </a:p>
        </p:txBody>
      </p:sp>
      <p:sp>
        <p:nvSpPr>
          <p:cNvPr id="13" name="TextBox 12">
            <a:extLst>
              <a:ext uri="{FF2B5EF4-FFF2-40B4-BE49-F238E27FC236}">
                <a16:creationId xmlns:a16="http://schemas.microsoft.com/office/drawing/2014/main" id="{4184E6B1-D39C-40CD-9BD6-CAA8A795D9E3}"/>
              </a:ext>
            </a:extLst>
          </p:cNvPr>
          <p:cNvSpPr txBox="1"/>
          <p:nvPr/>
        </p:nvSpPr>
        <p:spPr>
          <a:xfrm>
            <a:off x="1672753" y="3241967"/>
            <a:ext cx="891506" cy="446318"/>
          </a:xfrm>
          <a:prstGeom prst="rect">
            <a:avLst/>
          </a:prstGeom>
          <a:solidFill>
            <a:schemeClr val="accent1">
              <a:lumMod val="40000"/>
              <a:lumOff val="60000"/>
            </a:schemeClr>
          </a:solidFill>
        </p:spPr>
        <p:txBody>
          <a:bodyPr vert="horz" wrap="square" lIns="76243" tIns="38121" rIns="76243" bIns="38121" rtlCol="0">
            <a:spAutoFit/>
          </a:bodyPr>
          <a:lstStyle/>
          <a:p>
            <a:pPr algn="ctr"/>
            <a:r>
              <a:rPr lang="en-GB" sz="2400" dirty="0">
                <a:latin typeface="Arial" panose="020B0604020202020204" pitchFamily="34" charset="0"/>
                <a:cs typeface="Arial" panose="020B0604020202020204" pitchFamily="34" charset="0"/>
              </a:rPr>
              <a:t>5%</a:t>
            </a:r>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1E07FEE0-9741-4E54-9006-14B28712D62A}"/>
                  </a:ext>
                </a:extLst>
              </p:cNvPr>
              <p:cNvSpPr txBox="1"/>
              <p:nvPr/>
            </p:nvSpPr>
            <p:spPr>
              <a:xfrm>
                <a:off x="4937058" y="1335967"/>
                <a:ext cx="755356" cy="768458"/>
              </a:xfrm>
              <a:prstGeom prst="rect">
                <a:avLst/>
              </a:prstGeom>
              <a:solidFill>
                <a:schemeClr val="accent1">
                  <a:lumMod val="40000"/>
                  <a:lumOff val="60000"/>
                </a:schemeClr>
              </a:solidFill>
            </p:spPr>
            <p:txBody>
              <a:bodyPr vert="horz" wrap="square" lIns="76243" tIns="38121" rIns="76243" bIns="38121" rtlCol="0">
                <a:spAutoFit/>
              </a:bodyPr>
              <a:lstStyle/>
              <a:p>
                <a:pPr algn="ctr"/>
                <a14:m>
                  <m:oMathPara xmlns:m="http://schemas.openxmlformats.org/officeDocument/2006/math">
                    <m:oMathParaPr>
                      <m:jc m:val="centerGroup"/>
                    </m:oMathParaPr>
                    <m:oMath xmlns:m="http://schemas.openxmlformats.org/officeDocument/2006/math">
                      <m:f>
                        <m:fPr>
                          <m:ctrlPr>
                            <a:rPr lang="en-GB" sz="2400" b="1" i="1" smtClean="0">
                              <a:latin typeface="Cambria Math" panose="02040503050406030204" pitchFamily="18" charset="0"/>
                            </a:rPr>
                          </m:ctrlPr>
                        </m:fPr>
                        <m:num>
                          <m:r>
                            <a:rPr lang="en-GB" sz="2400" b="1" i="1" smtClean="0">
                              <a:latin typeface="Cambria Math"/>
                            </a:rPr>
                            <m:t>𝟏</m:t>
                          </m:r>
                        </m:num>
                        <m:den>
                          <m:r>
                            <a:rPr lang="en-US" sz="2400" b="1" i="1" smtClean="0">
                              <a:latin typeface="Cambria Math" panose="02040503050406030204" pitchFamily="18" charset="0"/>
                            </a:rPr>
                            <m:t>𝟓</m:t>
                          </m:r>
                        </m:den>
                      </m:f>
                    </m:oMath>
                  </m:oMathPara>
                </a14:m>
                <a:endParaRPr lang="en-GB" sz="2400" dirty="0">
                  <a:solidFill>
                    <a:srgbClr val="000000"/>
                  </a:solidFill>
                </a:endParaRPr>
              </a:p>
            </p:txBody>
          </p:sp>
        </mc:Choice>
        <mc:Fallback xmlns="">
          <p:sp>
            <p:nvSpPr>
              <p:cNvPr id="14" name="TextBox 13">
                <a:extLst>
                  <a:ext uri="{FF2B5EF4-FFF2-40B4-BE49-F238E27FC236}">
                    <a16:creationId xmlns:a16="http://schemas.microsoft.com/office/drawing/2014/main" id="{1E07FEE0-9741-4E54-9006-14B28712D62A}"/>
                  </a:ext>
                </a:extLst>
              </p:cNvPr>
              <p:cNvSpPr txBox="1">
                <a:spLocks noRot="1" noChangeAspect="1" noMove="1" noResize="1" noEditPoints="1" noAdjustHandles="1" noChangeArrowheads="1" noChangeShapeType="1" noTextEdit="1"/>
              </p:cNvSpPr>
              <p:nvPr/>
            </p:nvSpPr>
            <p:spPr>
              <a:xfrm>
                <a:off x="4937058" y="1335967"/>
                <a:ext cx="755356" cy="768458"/>
              </a:xfrm>
              <a:prstGeom prst="rect">
                <a:avLst/>
              </a:prstGeom>
              <a:blipFill>
                <a:blip r:embed="rId4"/>
                <a:stretch>
                  <a:fillRect/>
                </a:stretch>
              </a:blipFill>
            </p:spPr>
            <p:txBody>
              <a:bodyPr/>
              <a:lstStyle/>
              <a:p>
                <a:r>
                  <a:rPr lang="en-SG">
                    <a:noFill/>
                  </a:rPr>
                  <a:t> </a:t>
                </a:r>
              </a:p>
            </p:txBody>
          </p:sp>
        </mc:Fallback>
      </mc:AlternateContent>
      <p:sp>
        <p:nvSpPr>
          <p:cNvPr id="15" name="TextBox 14">
            <a:extLst>
              <a:ext uri="{FF2B5EF4-FFF2-40B4-BE49-F238E27FC236}">
                <a16:creationId xmlns:a16="http://schemas.microsoft.com/office/drawing/2014/main" id="{4D770FC3-AB42-4C1C-8685-6F26F3FA6868}"/>
              </a:ext>
            </a:extLst>
          </p:cNvPr>
          <p:cNvSpPr txBox="1"/>
          <p:nvPr/>
        </p:nvSpPr>
        <p:spPr>
          <a:xfrm>
            <a:off x="2155402" y="2265442"/>
            <a:ext cx="1371798" cy="815650"/>
          </a:xfrm>
          <a:prstGeom prst="rect">
            <a:avLst/>
          </a:prstGeom>
          <a:solidFill>
            <a:schemeClr val="accent1">
              <a:lumMod val="40000"/>
              <a:lumOff val="60000"/>
            </a:schemeClr>
          </a:solidFill>
        </p:spPr>
        <p:txBody>
          <a:bodyPr vert="horz" wrap="square" lIns="76243" tIns="38121" rIns="76243" bIns="38121" rtlCol="0">
            <a:spAutoFit/>
          </a:bodyPr>
          <a:lstStyle/>
          <a:p>
            <a:pPr algn="ctr"/>
            <a:r>
              <a:rPr lang="en-GB" sz="2400" dirty="0">
                <a:solidFill>
                  <a:srgbClr val="000000"/>
                </a:solidFill>
                <a:latin typeface="Arial" panose="020B0604020202020204" pitchFamily="34" charset="0"/>
                <a:cs typeface="Arial" panose="020B0604020202020204" pitchFamily="34" charset="0"/>
              </a:rPr>
              <a:t>One quarter</a:t>
            </a:r>
          </a:p>
        </p:txBody>
      </p:sp>
      <p:sp>
        <p:nvSpPr>
          <p:cNvPr id="16" name="TextBox 15">
            <a:extLst>
              <a:ext uri="{FF2B5EF4-FFF2-40B4-BE49-F238E27FC236}">
                <a16:creationId xmlns:a16="http://schemas.microsoft.com/office/drawing/2014/main" id="{09B1D5D2-7757-483C-B6D2-2E784D6BAB30}"/>
              </a:ext>
            </a:extLst>
          </p:cNvPr>
          <p:cNvSpPr txBox="1"/>
          <p:nvPr/>
        </p:nvSpPr>
        <p:spPr>
          <a:xfrm>
            <a:off x="3271042" y="3493037"/>
            <a:ext cx="969038" cy="446318"/>
          </a:xfrm>
          <a:prstGeom prst="rect">
            <a:avLst/>
          </a:prstGeom>
          <a:solidFill>
            <a:schemeClr val="accent1">
              <a:lumMod val="40000"/>
              <a:lumOff val="60000"/>
            </a:schemeClr>
          </a:solidFill>
        </p:spPr>
        <p:txBody>
          <a:bodyPr vert="horz" wrap="square" lIns="76243" tIns="38121" rIns="76243" bIns="38121" rtlCol="0">
            <a:spAutoFit/>
          </a:bodyPr>
          <a:lstStyle/>
          <a:p>
            <a:pPr algn="ctr"/>
            <a:r>
              <a:rPr lang="en-GB" sz="2400" dirty="0">
                <a:latin typeface="Arial" panose="020B0604020202020204" pitchFamily="34" charset="0"/>
                <a:cs typeface="Arial" panose="020B0604020202020204" pitchFamily="34" charset="0"/>
              </a:rPr>
              <a:t>75%</a:t>
            </a:r>
          </a:p>
        </p:txBody>
      </p:sp>
      <p:sp>
        <p:nvSpPr>
          <p:cNvPr id="17" name="TextBox 16">
            <a:extLst>
              <a:ext uri="{FF2B5EF4-FFF2-40B4-BE49-F238E27FC236}">
                <a16:creationId xmlns:a16="http://schemas.microsoft.com/office/drawing/2014/main" id="{A18622FE-CC6C-4AF6-A0E9-247C8164C907}"/>
              </a:ext>
            </a:extLst>
          </p:cNvPr>
          <p:cNvSpPr txBox="1"/>
          <p:nvPr/>
        </p:nvSpPr>
        <p:spPr>
          <a:xfrm>
            <a:off x="2558162" y="1603243"/>
            <a:ext cx="969038" cy="446318"/>
          </a:xfrm>
          <a:prstGeom prst="rect">
            <a:avLst/>
          </a:prstGeom>
          <a:solidFill>
            <a:schemeClr val="accent1">
              <a:lumMod val="40000"/>
              <a:lumOff val="60000"/>
            </a:schemeClr>
          </a:solidFill>
        </p:spPr>
        <p:txBody>
          <a:bodyPr vert="horz" wrap="square" lIns="76243" tIns="38121" rIns="76243" bIns="38121" rtlCol="0">
            <a:spAutoFit/>
          </a:bodyPr>
          <a:lstStyle/>
          <a:p>
            <a:pPr algn="ctr"/>
            <a:r>
              <a:rPr lang="en-US" sz="2400" dirty="0">
                <a:solidFill>
                  <a:srgbClr val="000000"/>
                </a:solidFill>
              </a:rPr>
              <a:t>0</a:t>
            </a:r>
            <a:r>
              <a:rPr lang="en-GB" sz="2400" dirty="0">
                <a:solidFill>
                  <a:srgbClr val="000000"/>
                </a:solidFill>
              </a:rPr>
              <a:t>.01</a:t>
            </a:r>
          </a:p>
        </p:txBody>
      </p:sp>
      <p:sp>
        <p:nvSpPr>
          <p:cNvPr id="18" name="TextBox 17">
            <a:extLst>
              <a:ext uri="{FF2B5EF4-FFF2-40B4-BE49-F238E27FC236}">
                <a16:creationId xmlns:a16="http://schemas.microsoft.com/office/drawing/2014/main" id="{1B1D53A4-3658-4753-A1AC-7A93F5214B4E}"/>
              </a:ext>
            </a:extLst>
          </p:cNvPr>
          <p:cNvSpPr txBox="1"/>
          <p:nvPr/>
        </p:nvSpPr>
        <p:spPr>
          <a:xfrm>
            <a:off x="6847779" y="1276698"/>
            <a:ext cx="969038" cy="815650"/>
          </a:xfrm>
          <a:prstGeom prst="rect">
            <a:avLst/>
          </a:prstGeom>
          <a:solidFill>
            <a:schemeClr val="accent1">
              <a:lumMod val="40000"/>
              <a:lumOff val="60000"/>
            </a:schemeClr>
          </a:solidFill>
        </p:spPr>
        <p:txBody>
          <a:bodyPr vert="horz" wrap="square" lIns="76243" tIns="38121" rIns="76243" bIns="38121" rtlCol="0">
            <a:spAutoFit/>
          </a:bodyPr>
          <a:lstStyle/>
          <a:p>
            <a:pPr algn="ctr"/>
            <a:r>
              <a:rPr lang="en-GB" sz="2400" dirty="0">
                <a:latin typeface="Arial" panose="020B0604020202020204" pitchFamily="34" charset="0"/>
                <a:cs typeface="Arial" panose="020B0604020202020204" pitchFamily="34" charset="0"/>
              </a:rPr>
              <a:t>12.5%</a:t>
            </a:r>
          </a:p>
        </p:txBody>
      </p:sp>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C2F775A6-A71B-4D57-A084-68227B9D09D3}"/>
                  </a:ext>
                </a:extLst>
              </p:cNvPr>
              <p:cNvSpPr txBox="1"/>
              <p:nvPr/>
            </p:nvSpPr>
            <p:spPr>
              <a:xfrm>
                <a:off x="8778960" y="1472911"/>
                <a:ext cx="755356" cy="768458"/>
              </a:xfrm>
              <a:prstGeom prst="rect">
                <a:avLst/>
              </a:prstGeom>
              <a:solidFill>
                <a:schemeClr val="accent1">
                  <a:lumMod val="40000"/>
                  <a:lumOff val="60000"/>
                </a:schemeClr>
              </a:solidFill>
            </p:spPr>
            <p:txBody>
              <a:bodyPr vert="horz" wrap="square" lIns="76243" tIns="38121" rIns="76243" bIns="38121" rtlCol="0">
                <a:spAutoFit/>
              </a:bodyPr>
              <a:lstStyle/>
              <a:p>
                <a:pPr algn="ctr"/>
                <a14:m>
                  <m:oMathPara xmlns:m="http://schemas.openxmlformats.org/officeDocument/2006/math">
                    <m:oMathParaPr>
                      <m:jc m:val="centerGroup"/>
                    </m:oMathParaPr>
                    <m:oMath xmlns:m="http://schemas.openxmlformats.org/officeDocument/2006/math">
                      <m:f>
                        <m:fPr>
                          <m:ctrlPr>
                            <a:rPr lang="en-GB" sz="2400" b="1" i="1" smtClean="0">
                              <a:latin typeface="Cambria Math" panose="02040503050406030204" pitchFamily="18" charset="0"/>
                            </a:rPr>
                          </m:ctrlPr>
                        </m:fPr>
                        <m:num>
                          <m:r>
                            <a:rPr lang="en-US" sz="2400" b="1" i="1" smtClean="0">
                              <a:latin typeface="Cambria Math" panose="02040503050406030204" pitchFamily="18" charset="0"/>
                            </a:rPr>
                            <m:t>𝟑</m:t>
                          </m:r>
                        </m:num>
                        <m:den>
                          <m:r>
                            <a:rPr lang="en-US" sz="2400" b="1" i="1" smtClean="0">
                              <a:latin typeface="Cambria Math" panose="02040503050406030204" pitchFamily="18" charset="0"/>
                            </a:rPr>
                            <m:t>𝟒</m:t>
                          </m:r>
                        </m:den>
                      </m:f>
                    </m:oMath>
                  </m:oMathPara>
                </a14:m>
                <a:endParaRPr lang="en-GB" sz="2400" dirty="0">
                  <a:solidFill>
                    <a:srgbClr val="000000"/>
                  </a:solidFill>
                </a:endParaRPr>
              </a:p>
            </p:txBody>
          </p:sp>
        </mc:Choice>
        <mc:Fallback xmlns="">
          <p:sp>
            <p:nvSpPr>
              <p:cNvPr id="19" name="TextBox 18">
                <a:extLst>
                  <a:ext uri="{FF2B5EF4-FFF2-40B4-BE49-F238E27FC236}">
                    <a16:creationId xmlns:a16="http://schemas.microsoft.com/office/drawing/2014/main" id="{C2F775A6-A71B-4D57-A084-68227B9D09D3}"/>
                  </a:ext>
                </a:extLst>
              </p:cNvPr>
              <p:cNvSpPr txBox="1">
                <a:spLocks noRot="1" noChangeAspect="1" noMove="1" noResize="1" noEditPoints="1" noAdjustHandles="1" noChangeArrowheads="1" noChangeShapeType="1" noTextEdit="1"/>
              </p:cNvSpPr>
              <p:nvPr/>
            </p:nvSpPr>
            <p:spPr>
              <a:xfrm>
                <a:off x="8778960" y="1472911"/>
                <a:ext cx="755356" cy="768458"/>
              </a:xfrm>
              <a:prstGeom prst="rect">
                <a:avLst/>
              </a:prstGeom>
              <a:blipFill>
                <a:blip r:embed="rId5"/>
                <a:stretch>
                  <a:fillRect/>
                </a:stretch>
              </a:blipFill>
            </p:spPr>
            <p:txBody>
              <a:bodyPr/>
              <a:lstStyle/>
              <a:p>
                <a:r>
                  <a:rPr lang="en-SG">
                    <a:noFill/>
                  </a:rPr>
                  <a:t> </a:t>
                </a:r>
              </a:p>
            </p:txBody>
          </p:sp>
        </mc:Fallback>
      </mc:AlternateContent>
      <p:sp>
        <p:nvSpPr>
          <p:cNvPr id="20" name="TextBox 19">
            <a:extLst>
              <a:ext uri="{FF2B5EF4-FFF2-40B4-BE49-F238E27FC236}">
                <a16:creationId xmlns:a16="http://schemas.microsoft.com/office/drawing/2014/main" id="{51C1AAD6-ABEC-4601-9EF8-92B60623756A}"/>
              </a:ext>
            </a:extLst>
          </p:cNvPr>
          <p:cNvSpPr txBox="1"/>
          <p:nvPr/>
        </p:nvSpPr>
        <p:spPr>
          <a:xfrm>
            <a:off x="7179517" y="3041736"/>
            <a:ext cx="969038" cy="446318"/>
          </a:xfrm>
          <a:prstGeom prst="rect">
            <a:avLst/>
          </a:prstGeom>
          <a:solidFill>
            <a:schemeClr val="accent1">
              <a:lumMod val="40000"/>
              <a:lumOff val="60000"/>
            </a:schemeClr>
          </a:solidFill>
        </p:spPr>
        <p:txBody>
          <a:bodyPr vert="horz" wrap="square" lIns="76243" tIns="38121" rIns="76243" bIns="38121" rtlCol="0">
            <a:spAutoFit/>
          </a:bodyPr>
          <a:lstStyle/>
          <a:p>
            <a:pPr algn="ctr"/>
            <a:r>
              <a:rPr lang="en-GB" sz="2400" dirty="0">
                <a:solidFill>
                  <a:srgbClr val="000000"/>
                </a:solidFill>
                <a:latin typeface="Arial" panose="020B0604020202020204" pitchFamily="34" charset="0"/>
                <a:cs typeface="Arial" panose="020B0604020202020204" pitchFamily="34" charset="0"/>
              </a:rPr>
              <a:t>0.15</a:t>
            </a:r>
          </a:p>
        </p:txBody>
      </p: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582B2B4C-4188-44B8-9927-848C9475B91E}"/>
                  </a:ext>
                </a:extLst>
              </p:cNvPr>
              <p:cNvSpPr txBox="1"/>
              <p:nvPr/>
            </p:nvSpPr>
            <p:spPr>
              <a:xfrm>
                <a:off x="4221329" y="2506501"/>
                <a:ext cx="935582" cy="768458"/>
              </a:xfrm>
              <a:prstGeom prst="rect">
                <a:avLst/>
              </a:prstGeom>
              <a:solidFill>
                <a:schemeClr val="accent1">
                  <a:lumMod val="40000"/>
                  <a:lumOff val="60000"/>
                </a:schemeClr>
              </a:solidFill>
            </p:spPr>
            <p:txBody>
              <a:bodyPr vert="horz" wrap="square" lIns="76243" tIns="38121" rIns="76243" bIns="38121" rtlCol="0">
                <a:spAutoFit/>
              </a:bodyPr>
              <a:lstStyle/>
              <a:p>
                <a:pPr algn="ctr"/>
                <a14:m>
                  <m:oMathPara xmlns:m="http://schemas.openxmlformats.org/officeDocument/2006/math">
                    <m:oMathParaPr>
                      <m:jc m:val="centerGroup"/>
                    </m:oMathParaPr>
                    <m:oMath xmlns:m="http://schemas.openxmlformats.org/officeDocument/2006/math">
                      <m:f>
                        <m:fPr>
                          <m:ctrlPr>
                            <a:rPr lang="en-GB" sz="2400" b="1" i="1" smtClean="0">
                              <a:latin typeface="Cambria Math" panose="02040503050406030204" pitchFamily="18" charset="0"/>
                            </a:rPr>
                          </m:ctrlPr>
                        </m:fPr>
                        <m:num>
                          <m:r>
                            <a:rPr lang="en-GB" sz="2400" b="1" i="1" smtClean="0">
                              <a:latin typeface="Cambria Math"/>
                            </a:rPr>
                            <m:t>𝟏</m:t>
                          </m:r>
                        </m:num>
                        <m:den>
                          <m:r>
                            <a:rPr lang="en-US" sz="2400" b="1" i="1" smtClean="0">
                              <a:latin typeface="Cambria Math" panose="02040503050406030204" pitchFamily="18" charset="0"/>
                            </a:rPr>
                            <m:t>𝟐𝟎</m:t>
                          </m:r>
                        </m:den>
                      </m:f>
                    </m:oMath>
                  </m:oMathPara>
                </a14:m>
                <a:endParaRPr lang="en-GB" sz="2400" dirty="0">
                  <a:solidFill>
                    <a:srgbClr val="000000"/>
                  </a:solidFill>
                </a:endParaRPr>
              </a:p>
            </p:txBody>
          </p:sp>
        </mc:Choice>
        <mc:Fallback xmlns="">
          <p:sp>
            <p:nvSpPr>
              <p:cNvPr id="23" name="TextBox 22">
                <a:extLst>
                  <a:ext uri="{FF2B5EF4-FFF2-40B4-BE49-F238E27FC236}">
                    <a16:creationId xmlns:a16="http://schemas.microsoft.com/office/drawing/2014/main" id="{582B2B4C-4188-44B8-9927-848C9475B91E}"/>
                  </a:ext>
                </a:extLst>
              </p:cNvPr>
              <p:cNvSpPr txBox="1">
                <a:spLocks noRot="1" noChangeAspect="1" noMove="1" noResize="1" noEditPoints="1" noAdjustHandles="1" noChangeArrowheads="1" noChangeShapeType="1" noTextEdit="1"/>
              </p:cNvSpPr>
              <p:nvPr/>
            </p:nvSpPr>
            <p:spPr>
              <a:xfrm>
                <a:off x="4221329" y="2506501"/>
                <a:ext cx="935582" cy="768458"/>
              </a:xfrm>
              <a:prstGeom prst="rect">
                <a:avLst/>
              </a:prstGeom>
              <a:blipFill>
                <a:blip r:embed="rId6"/>
                <a:stretch>
                  <a:fillRect/>
                </a:stretch>
              </a:blipFill>
            </p:spPr>
            <p:txBody>
              <a:bodyPr/>
              <a:lstStyle/>
              <a:p>
                <a:r>
                  <a:rPr lang="en-SG">
                    <a:noFill/>
                  </a:rPr>
                  <a:t> </a:t>
                </a:r>
              </a:p>
            </p:txBody>
          </p:sp>
        </mc:Fallback>
      </mc:AlternateContent>
      <p:sp>
        <p:nvSpPr>
          <p:cNvPr id="24" name="TextBox 23">
            <a:extLst>
              <a:ext uri="{FF2B5EF4-FFF2-40B4-BE49-F238E27FC236}">
                <a16:creationId xmlns:a16="http://schemas.microsoft.com/office/drawing/2014/main" id="{104CCA69-BB1B-44ED-BE36-8BBCEE50E16B}"/>
              </a:ext>
            </a:extLst>
          </p:cNvPr>
          <p:cNvSpPr txBox="1"/>
          <p:nvPr/>
        </p:nvSpPr>
        <p:spPr>
          <a:xfrm>
            <a:off x="5700423" y="3440417"/>
            <a:ext cx="1200248" cy="815650"/>
          </a:xfrm>
          <a:prstGeom prst="rect">
            <a:avLst/>
          </a:prstGeom>
          <a:solidFill>
            <a:schemeClr val="accent1">
              <a:lumMod val="40000"/>
              <a:lumOff val="60000"/>
            </a:schemeClr>
          </a:solidFill>
        </p:spPr>
        <p:txBody>
          <a:bodyPr vert="horz" wrap="square" lIns="76243" tIns="38121" rIns="76243" bIns="38121" rtlCol="0">
            <a:spAutoFit/>
          </a:bodyPr>
          <a:lstStyle/>
          <a:p>
            <a:pPr algn="ctr"/>
            <a:r>
              <a:rPr lang="en-GB" sz="2400" dirty="0">
                <a:solidFill>
                  <a:srgbClr val="000000"/>
                </a:solidFill>
                <a:latin typeface="Arial" panose="020B0604020202020204" pitchFamily="34" charset="0"/>
                <a:cs typeface="Arial" panose="020B0604020202020204" pitchFamily="34" charset="0"/>
              </a:rPr>
              <a:t>One tenth</a:t>
            </a:r>
          </a:p>
        </p:txBody>
      </p:sp>
      <p:sp>
        <p:nvSpPr>
          <p:cNvPr id="25" name="TextBox 24">
            <a:extLst>
              <a:ext uri="{FF2B5EF4-FFF2-40B4-BE49-F238E27FC236}">
                <a16:creationId xmlns:a16="http://schemas.microsoft.com/office/drawing/2014/main" id="{8DEFAC4F-FCB2-472D-B946-684581D9251A}"/>
              </a:ext>
            </a:extLst>
          </p:cNvPr>
          <p:cNvSpPr txBox="1"/>
          <p:nvPr/>
        </p:nvSpPr>
        <p:spPr>
          <a:xfrm>
            <a:off x="7425456" y="2088364"/>
            <a:ext cx="969038" cy="446318"/>
          </a:xfrm>
          <a:prstGeom prst="rect">
            <a:avLst/>
          </a:prstGeom>
          <a:solidFill>
            <a:schemeClr val="accent1">
              <a:lumMod val="40000"/>
              <a:lumOff val="60000"/>
            </a:schemeClr>
          </a:solidFill>
        </p:spPr>
        <p:txBody>
          <a:bodyPr vert="horz" wrap="square" lIns="76243" tIns="38121" rIns="76243" bIns="38121" rtlCol="0">
            <a:spAutoFit/>
          </a:bodyPr>
          <a:lstStyle/>
          <a:p>
            <a:pPr algn="ctr"/>
            <a:r>
              <a:rPr lang="en-GB" sz="2400" dirty="0">
                <a:latin typeface="Arial" panose="020B0604020202020204" pitchFamily="34" charset="0"/>
                <a:cs typeface="Arial" panose="020B0604020202020204" pitchFamily="34" charset="0"/>
              </a:rPr>
              <a:t>10%</a:t>
            </a:r>
          </a:p>
        </p:txBody>
      </p:sp>
      <p:sp>
        <p:nvSpPr>
          <p:cNvPr id="27" name="TextBox 26">
            <a:extLst>
              <a:ext uri="{FF2B5EF4-FFF2-40B4-BE49-F238E27FC236}">
                <a16:creationId xmlns:a16="http://schemas.microsoft.com/office/drawing/2014/main" id="{DFE39B98-4638-4A70-B072-CB7C49725239}"/>
              </a:ext>
            </a:extLst>
          </p:cNvPr>
          <p:cNvSpPr txBox="1"/>
          <p:nvPr/>
        </p:nvSpPr>
        <p:spPr>
          <a:xfrm>
            <a:off x="682388" y="4421525"/>
            <a:ext cx="10781731" cy="1938992"/>
          </a:xfrm>
          <a:prstGeom prst="rect">
            <a:avLst/>
          </a:prstGeom>
          <a:noFill/>
        </p:spPr>
        <p:txBody>
          <a:bodyPr wrap="square">
            <a:spAutoFit/>
          </a:bodyPr>
          <a:lstStyle/>
          <a:p>
            <a:pPr marL="457200" indent="-457200">
              <a:buFont typeface="Arial" panose="020B0604020202020204" pitchFamily="34" charset="0"/>
              <a:buChar char="•"/>
            </a:pPr>
            <a:r>
              <a:rPr lang="en-GB" sz="2400" dirty="0">
                <a:solidFill>
                  <a:srgbClr val="000000"/>
                </a:solidFill>
                <a:latin typeface="Arial" panose="020B0604020202020204" pitchFamily="34" charset="0"/>
                <a:cs typeface="Arial" panose="020B0604020202020204" pitchFamily="34" charset="0"/>
              </a:rPr>
              <a:t>You may use each fraction, decimal and percentage more than once, and add in new ones.</a:t>
            </a:r>
          </a:p>
          <a:p>
            <a:pPr marL="457200" indent="-457200">
              <a:buFont typeface="Arial" panose="020B0604020202020204" pitchFamily="34" charset="0"/>
              <a:buChar char="•"/>
            </a:pPr>
            <a:r>
              <a:rPr lang="en-GB" sz="2400" dirty="0">
                <a:solidFill>
                  <a:srgbClr val="000000"/>
                </a:solidFill>
                <a:latin typeface="Arial" panose="020B0604020202020204" pitchFamily="34" charset="0"/>
                <a:cs typeface="Arial" panose="020B0604020202020204" pitchFamily="34" charset="0"/>
              </a:rPr>
              <a:t>Find different combinations of fractions, decimals and percentages that add up to one. </a:t>
            </a:r>
          </a:p>
          <a:p>
            <a:pPr marL="457200" indent="-457200">
              <a:buFont typeface="Arial" panose="020B0604020202020204" pitchFamily="34" charset="0"/>
              <a:buChar char="•"/>
            </a:pPr>
            <a:r>
              <a:rPr lang="en-GB" sz="2400" dirty="0">
                <a:solidFill>
                  <a:srgbClr val="000000"/>
                </a:solidFill>
                <a:latin typeface="Arial" panose="020B0604020202020204" pitchFamily="34" charset="0"/>
                <a:cs typeface="Arial" panose="020B0604020202020204" pitchFamily="34" charset="0"/>
              </a:rPr>
              <a:t>Represent the combinations using a bar model. </a:t>
            </a:r>
          </a:p>
        </p:txBody>
      </p:sp>
      <p:sp>
        <p:nvSpPr>
          <p:cNvPr id="29" name="TextBox 28">
            <a:extLst>
              <a:ext uri="{FF2B5EF4-FFF2-40B4-BE49-F238E27FC236}">
                <a16:creationId xmlns:a16="http://schemas.microsoft.com/office/drawing/2014/main" id="{8D073E93-9A30-4333-AAB3-D5688056A905}"/>
              </a:ext>
            </a:extLst>
          </p:cNvPr>
          <p:cNvSpPr txBox="1"/>
          <p:nvPr/>
        </p:nvSpPr>
        <p:spPr>
          <a:xfrm>
            <a:off x="9559659" y="2518509"/>
            <a:ext cx="969038" cy="446318"/>
          </a:xfrm>
          <a:prstGeom prst="rect">
            <a:avLst/>
          </a:prstGeom>
          <a:solidFill>
            <a:schemeClr val="accent1">
              <a:lumMod val="40000"/>
              <a:lumOff val="60000"/>
            </a:schemeClr>
          </a:solidFill>
        </p:spPr>
        <p:txBody>
          <a:bodyPr vert="horz" wrap="square" lIns="76243" tIns="38121" rIns="76243" bIns="38121" rtlCol="0">
            <a:spAutoFit/>
          </a:bodyPr>
          <a:lstStyle/>
          <a:p>
            <a:pPr algn="ctr"/>
            <a:r>
              <a:rPr lang="en-GB" sz="2400" dirty="0">
                <a:solidFill>
                  <a:srgbClr val="000000"/>
                </a:solidFill>
                <a:latin typeface="Arial" panose="020B0604020202020204" pitchFamily="34" charset="0"/>
                <a:cs typeface="Arial" panose="020B0604020202020204" pitchFamily="34" charset="0"/>
              </a:rPr>
              <a:t>0.5</a:t>
            </a:r>
          </a:p>
        </p:txBody>
      </p:sp>
      <mc:AlternateContent xmlns:mc="http://schemas.openxmlformats.org/markup-compatibility/2006" xmlns:a14="http://schemas.microsoft.com/office/drawing/2010/main">
        <mc:Choice Requires="a14">
          <p:sp>
            <p:nvSpPr>
              <p:cNvPr id="30" name="TextBox 29">
                <a:extLst>
                  <a:ext uri="{FF2B5EF4-FFF2-40B4-BE49-F238E27FC236}">
                    <a16:creationId xmlns:a16="http://schemas.microsoft.com/office/drawing/2014/main" id="{8636179C-C807-4DD3-B27E-E28B78AE59A8}"/>
                  </a:ext>
                </a:extLst>
              </p:cNvPr>
              <p:cNvSpPr txBox="1"/>
              <p:nvPr/>
            </p:nvSpPr>
            <p:spPr>
              <a:xfrm>
                <a:off x="8334068" y="2998802"/>
                <a:ext cx="935582" cy="770831"/>
              </a:xfrm>
              <a:prstGeom prst="rect">
                <a:avLst/>
              </a:prstGeom>
              <a:solidFill>
                <a:schemeClr val="accent1">
                  <a:lumMod val="40000"/>
                  <a:lumOff val="60000"/>
                </a:schemeClr>
              </a:solidFill>
            </p:spPr>
            <p:txBody>
              <a:bodyPr vert="horz" wrap="square" lIns="76243" tIns="38121" rIns="76243" bIns="38121" rtlCol="0">
                <a:spAutoFit/>
              </a:bodyPr>
              <a:lstStyle/>
              <a:p>
                <a:pPr algn="ctr"/>
                <a14:m>
                  <m:oMathPara xmlns:m="http://schemas.openxmlformats.org/officeDocument/2006/math">
                    <m:oMathParaPr>
                      <m:jc m:val="centerGroup"/>
                    </m:oMathParaPr>
                    <m:oMath xmlns:m="http://schemas.openxmlformats.org/officeDocument/2006/math">
                      <m:f>
                        <m:fPr>
                          <m:ctrlPr>
                            <a:rPr lang="en-GB" sz="2400" b="1" i="1" smtClean="0">
                              <a:latin typeface="Cambria Math" panose="02040503050406030204" pitchFamily="18" charset="0"/>
                            </a:rPr>
                          </m:ctrlPr>
                        </m:fPr>
                        <m:num>
                          <m:r>
                            <a:rPr lang="en-GB" sz="2400" b="1" i="1" smtClean="0">
                              <a:latin typeface="Cambria Math"/>
                            </a:rPr>
                            <m:t>𝟏</m:t>
                          </m:r>
                        </m:num>
                        <m:den>
                          <m:r>
                            <a:rPr lang="en-US" sz="2400" b="1" i="1" smtClean="0">
                              <a:latin typeface="Cambria Math" panose="02040503050406030204" pitchFamily="18" charset="0"/>
                            </a:rPr>
                            <m:t>𝟑</m:t>
                          </m:r>
                        </m:den>
                      </m:f>
                    </m:oMath>
                  </m:oMathPara>
                </a14:m>
                <a:endParaRPr lang="en-GB" sz="2400" dirty="0">
                  <a:solidFill>
                    <a:srgbClr val="000000"/>
                  </a:solidFill>
                </a:endParaRPr>
              </a:p>
            </p:txBody>
          </p:sp>
        </mc:Choice>
        <mc:Fallback xmlns="">
          <p:sp>
            <p:nvSpPr>
              <p:cNvPr id="30" name="TextBox 29">
                <a:extLst>
                  <a:ext uri="{FF2B5EF4-FFF2-40B4-BE49-F238E27FC236}">
                    <a16:creationId xmlns:a16="http://schemas.microsoft.com/office/drawing/2014/main" id="{8636179C-C807-4DD3-B27E-E28B78AE59A8}"/>
                  </a:ext>
                </a:extLst>
              </p:cNvPr>
              <p:cNvSpPr txBox="1">
                <a:spLocks noRot="1" noChangeAspect="1" noMove="1" noResize="1" noEditPoints="1" noAdjustHandles="1" noChangeArrowheads="1" noChangeShapeType="1" noTextEdit="1"/>
              </p:cNvSpPr>
              <p:nvPr/>
            </p:nvSpPr>
            <p:spPr>
              <a:xfrm>
                <a:off x="8334068" y="2998802"/>
                <a:ext cx="935582" cy="770831"/>
              </a:xfrm>
              <a:prstGeom prst="rect">
                <a:avLst/>
              </a:prstGeom>
              <a:blipFill>
                <a:blip r:embed="rId7"/>
                <a:stretch>
                  <a:fillRect/>
                </a:stretch>
              </a:blipFill>
            </p:spPr>
            <p:txBody>
              <a:bodyPr/>
              <a:lstStyle/>
              <a:p>
                <a:r>
                  <a:rPr lang="en-SG">
                    <a:noFill/>
                  </a:rPr>
                  <a:t> </a:t>
                </a:r>
              </a:p>
            </p:txBody>
          </p:sp>
        </mc:Fallback>
      </mc:AlternateContent>
      <p:sp>
        <p:nvSpPr>
          <p:cNvPr id="31" name="Title 1">
            <a:extLst>
              <a:ext uri="{FF2B5EF4-FFF2-40B4-BE49-F238E27FC236}">
                <a16:creationId xmlns:a16="http://schemas.microsoft.com/office/drawing/2014/main" id="{E4ED1465-E866-4046-B51A-06B352EA8EBE}"/>
              </a:ext>
            </a:extLst>
          </p:cNvPr>
          <p:cNvSpPr txBox="1">
            <a:spLocks/>
          </p:cNvSpPr>
          <p:nvPr/>
        </p:nvSpPr>
        <p:spPr>
          <a:xfrm>
            <a:off x="1762298" y="44764"/>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Add to make 1</a:t>
            </a:r>
          </a:p>
        </p:txBody>
      </p:sp>
      <p:grpSp>
        <p:nvGrpSpPr>
          <p:cNvPr id="2" name="Group 1">
            <a:extLst>
              <a:ext uri="{FF2B5EF4-FFF2-40B4-BE49-F238E27FC236}">
                <a16:creationId xmlns:a16="http://schemas.microsoft.com/office/drawing/2014/main" id="{C46686C5-C4F0-5FFA-4D75-77CB6083F405}"/>
              </a:ext>
            </a:extLst>
          </p:cNvPr>
          <p:cNvGrpSpPr/>
          <p:nvPr/>
        </p:nvGrpSpPr>
        <p:grpSpPr>
          <a:xfrm>
            <a:off x="-52551" y="0"/>
            <a:ext cx="2147968" cy="1923564"/>
            <a:chOff x="-52551" y="0"/>
            <a:chExt cx="2147968" cy="1923564"/>
          </a:xfrm>
        </p:grpSpPr>
        <p:sp>
          <p:nvSpPr>
            <p:cNvPr id="3" name="Isosceles Triangle 2">
              <a:extLst>
                <a:ext uri="{FF2B5EF4-FFF2-40B4-BE49-F238E27FC236}">
                  <a16:creationId xmlns:a16="http://schemas.microsoft.com/office/drawing/2014/main" id="{059A6364-5EE3-F4EF-4E12-14F44479BC08}"/>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7228C4A6-3BF4-EC9D-50A7-4889D10F5281}"/>
                </a:ext>
              </a:extLst>
            </p:cNvPr>
            <p:cNvSpPr txBox="1"/>
            <p:nvPr/>
          </p:nvSpPr>
          <p:spPr>
            <a:xfrm>
              <a:off x="-52551" y="123231"/>
              <a:ext cx="1671145"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EXPLORE</a:t>
              </a:r>
            </a:p>
          </p:txBody>
        </p:sp>
      </p:grpSp>
    </p:spTree>
    <p:extLst>
      <p:ext uri="{BB962C8B-B14F-4D97-AF65-F5344CB8AC3E}">
        <p14:creationId xmlns:p14="http://schemas.microsoft.com/office/powerpoint/2010/main" val="25152779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3"/>
          <a:stretch>
            <a:fillRect/>
          </a:stretch>
        </p:blipFill>
        <p:spPr>
          <a:xfrm>
            <a:off x="6310858" y="2123889"/>
            <a:ext cx="5495925" cy="1152525"/>
          </a:xfrm>
          <a:prstGeom prst="rect">
            <a:avLst/>
          </a:prstGeom>
        </p:spPr>
      </p:pic>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12</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524000" y="239318"/>
            <a:ext cx="9144000" cy="10160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How many ways to make 1?</a:t>
            </a:r>
          </a:p>
        </p:txBody>
      </p:sp>
      <p:cxnSp>
        <p:nvCxnSpPr>
          <p:cNvPr id="8" name="Straight Arrow Connector 7"/>
          <p:cNvCxnSpPr/>
          <p:nvPr/>
        </p:nvCxnSpPr>
        <p:spPr>
          <a:xfrm flipH="1" flipV="1">
            <a:off x="1755601" y="2315716"/>
            <a:ext cx="1115860" cy="588572"/>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4102797" y="4113482"/>
            <a:ext cx="0" cy="779807"/>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1768127" y="4015857"/>
            <a:ext cx="1103334" cy="487529"/>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flipV="1">
            <a:off x="4158080" y="1755705"/>
            <a:ext cx="4175" cy="823465"/>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5527447" y="2410734"/>
            <a:ext cx="910931" cy="493554"/>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5464738" y="4015857"/>
            <a:ext cx="776983" cy="722327"/>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0" name="Left Brace 29"/>
          <p:cNvSpPr/>
          <p:nvPr/>
        </p:nvSpPr>
        <p:spPr>
          <a:xfrm rot="5400000">
            <a:off x="10103006" y="875162"/>
            <a:ext cx="414331" cy="2502701"/>
          </a:xfrm>
          <a:prstGeom prst="leftBrace">
            <a:avLst>
              <a:gd name="adj1" fmla="val 28921"/>
              <a:gd name="adj2" fmla="val 50000"/>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1" name="Left Brace 30"/>
          <p:cNvSpPr/>
          <p:nvPr/>
        </p:nvSpPr>
        <p:spPr>
          <a:xfrm rot="5400000">
            <a:off x="7344075" y="1153504"/>
            <a:ext cx="414331" cy="1947499"/>
          </a:xfrm>
          <a:prstGeom prst="leftBrace">
            <a:avLst>
              <a:gd name="adj1" fmla="val 38803"/>
              <a:gd name="adj2" fmla="val 50000"/>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3" name="Left Brace 32"/>
          <p:cNvSpPr/>
          <p:nvPr/>
        </p:nvSpPr>
        <p:spPr>
          <a:xfrm rot="16200000">
            <a:off x="8696285" y="2904167"/>
            <a:ext cx="276851" cy="448221"/>
          </a:xfrm>
          <a:prstGeom prst="leftBrace">
            <a:avLst>
              <a:gd name="adj1" fmla="val 19832"/>
              <a:gd name="adj2" fmla="val 50000"/>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4" name="TextBox 33"/>
          <p:cNvSpPr txBox="1"/>
          <p:nvPr/>
        </p:nvSpPr>
        <p:spPr>
          <a:xfrm>
            <a:off x="7179486" y="1450963"/>
            <a:ext cx="912328" cy="523220"/>
          </a:xfrm>
          <a:prstGeom prst="rect">
            <a:avLst/>
          </a:prstGeom>
          <a:noFill/>
        </p:spPr>
        <p:txBody>
          <a:bodyPr wrap="square" rtlCol="0">
            <a:spAutoFit/>
          </a:bodyPr>
          <a:lstStyle/>
          <a:p>
            <a:r>
              <a:rPr lang="en-GB" sz="2800" dirty="0">
                <a:solidFill>
                  <a:schemeClr val="accent5">
                    <a:lumMod val="50000"/>
                  </a:schemeClr>
                </a:solidFill>
              </a:rPr>
              <a:t>40%</a:t>
            </a:r>
          </a:p>
        </p:txBody>
      </p:sp>
      <p:sp>
        <p:nvSpPr>
          <p:cNvPr id="35" name="TextBox 34"/>
          <p:cNvSpPr txBox="1"/>
          <p:nvPr/>
        </p:nvSpPr>
        <p:spPr>
          <a:xfrm>
            <a:off x="9993970" y="1400344"/>
            <a:ext cx="912328" cy="523220"/>
          </a:xfrm>
          <a:prstGeom prst="rect">
            <a:avLst/>
          </a:prstGeom>
          <a:noFill/>
        </p:spPr>
        <p:txBody>
          <a:bodyPr wrap="square" rtlCol="0">
            <a:spAutoFit/>
          </a:bodyPr>
          <a:lstStyle/>
          <a:p>
            <a:r>
              <a:rPr lang="en-GB" sz="2800" dirty="0">
                <a:solidFill>
                  <a:schemeClr val="accent5">
                    <a:lumMod val="50000"/>
                  </a:schemeClr>
                </a:solidFill>
              </a:rPr>
              <a:t>0.5</a:t>
            </a:r>
          </a:p>
        </p:txBody>
      </p:sp>
      <mc:AlternateContent xmlns:mc="http://schemas.openxmlformats.org/markup-compatibility/2006" xmlns:a14="http://schemas.microsoft.com/office/drawing/2010/main">
        <mc:Choice Requires="a14">
          <p:sp>
            <p:nvSpPr>
              <p:cNvPr id="36" name="TextBox 35"/>
              <p:cNvSpPr txBox="1"/>
              <p:nvPr/>
            </p:nvSpPr>
            <p:spPr>
              <a:xfrm>
                <a:off x="8057413" y="3343760"/>
                <a:ext cx="1554594"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2800" i="1" dirty="0" smtClean="0">
                              <a:solidFill>
                                <a:schemeClr val="accent5">
                                  <a:lumMod val="50000"/>
                                </a:schemeClr>
                              </a:solidFill>
                              <a:latin typeface="Cambria Math" panose="02040503050406030204" pitchFamily="18" charset="0"/>
                            </a:rPr>
                          </m:ctrlPr>
                        </m:fPr>
                        <m:num>
                          <m:r>
                            <a:rPr lang="en-SG" sz="2800" b="0" i="1" dirty="0" smtClean="0">
                              <a:solidFill>
                                <a:schemeClr val="accent5">
                                  <a:lumMod val="50000"/>
                                </a:schemeClr>
                              </a:solidFill>
                              <a:latin typeface="Cambria Math" panose="02040503050406030204" pitchFamily="18" charset="0"/>
                            </a:rPr>
                            <m:t>1</m:t>
                          </m:r>
                        </m:num>
                        <m:den>
                          <m:r>
                            <a:rPr lang="en-SG" sz="2800" b="0" i="1" dirty="0" smtClean="0">
                              <a:solidFill>
                                <a:schemeClr val="accent5">
                                  <a:lumMod val="50000"/>
                                </a:schemeClr>
                              </a:solidFill>
                              <a:latin typeface="Cambria Math" panose="02040503050406030204" pitchFamily="18" charset="0"/>
                            </a:rPr>
                            <m:t>10</m:t>
                          </m:r>
                        </m:den>
                      </m:f>
                    </m:oMath>
                  </m:oMathPara>
                </a14:m>
                <a:endParaRPr lang="en-GB" sz="2800" dirty="0">
                  <a:solidFill>
                    <a:schemeClr val="accent5">
                      <a:lumMod val="50000"/>
                    </a:schemeClr>
                  </a:solidFill>
                </a:endParaRPr>
              </a:p>
            </p:txBody>
          </p:sp>
        </mc:Choice>
        <mc:Fallback xmlns="">
          <p:sp>
            <p:nvSpPr>
              <p:cNvPr id="36" name="TextBox 35"/>
              <p:cNvSpPr txBox="1">
                <a:spLocks noRot="1" noChangeAspect="1" noMove="1" noResize="1" noEditPoints="1" noAdjustHandles="1" noChangeArrowheads="1" noChangeShapeType="1" noTextEdit="1"/>
              </p:cNvSpPr>
              <p:nvPr/>
            </p:nvSpPr>
            <p:spPr>
              <a:xfrm>
                <a:off x="8057413" y="3343760"/>
                <a:ext cx="1554594" cy="901785"/>
              </a:xfrm>
              <a:prstGeom prst="rect">
                <a:avLst/>
              </a:prstGeom>
              <a:blipFill>
                <a:blip r:embed="rId4"/>
                <a:stretch>
                  <a:fillRect/>
                </a:stretch>
              </a:blipFill>
            </p:spPr>
            <p:txBody>
              <a:bodyPr/>
              <a:lstStyle/>
              <a:p>
                <a:r>
                  <a:rPr lang="en-SG">
                    <a:noFill/>
                  </a:rPr>
                  <a:t> </a:t>
                </a:r>
              </a:p>
            </p:txBody>
          </p:sp>
        </mc:Fallback>
      </mc:AlternateContent>
      <p:sp>
        <p:nvSpPr>
          <p:cNvPr id="37" name="Rounded Rectangle 36"/>
          <p:cNvSpPr/>
          <p:nvPr/>
        </p:nvSpPr>
        <p:spPr>
          <a:xfrm>
            <a:off x="3254118" y="2781368"/>
            <a:ext cx="1816274" cy="1089174"/>
          </a:xfrm>
          <a:prstGeom prst="roundRect">
            <a:avLst/>
          </a:prstGeom>
          <a:solidFill>
            <a:schemeClr val="accent5">
              <a:lumMod val="40000"/>
              <a:lumOff val="6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3200" b="1" dirty="0">
                <a:solidFill>
                  <a:schemeClr val="tx1"/>
                </a:solidFill>
              </a:rPr>
              <a:t>Make 1</a:t>
            </a:r>
          </a:p>
        </p:txBody>
      </p:sp>
      <p:grpSp>
        <p:nvGrpSpPr>
          <p:cNvPr id="2" name="Group 1">
            <a:extLst>
              <a:ext uri="{FF2B5EF4-FFF2-40B4-BE49-F238E27FC236}">
                <a16:creationId xmlns:a16="http://schemas.microsoft.com/office/drawing/2014/main" id="{C2BD6489-CA5C-6D11-41B4-5C6BBE1DB19A}"/>
              </a:ext>
            </a:extLst>
          </p:cNvPr>
          <p:cNvGrpSpPr/>
          <p:nvPr/>
        </p:nvGrpSpPr>
        <p:grpSpPr>
          <a:xfrm>
            <a:off x="-52551" y="0"/>
            <a:ext cx="2147968" cy="1923564"/>
            <a:chOff x="-52551" y="0"/>
            <a:chExt cx="2147968" cy="1923564"/>
          </a:xfrm>
        </p:grpSpPr>
        <p:sp>
          <p:nvSpPr>
            <p:cNvPr id="3" name="Isosceles Triangle 2">
              <a:extLst>
                <a:ext uri="{FF2B5EF4-FFF2-40B4-BE49-F238E27FC236}">
                  <a16:creationId xmlns:a16="http://schemas.microsoft.com/office/drawing/2014/main" id="{2528F2DB-8268-ABAE-FF4B-183975211A04}"/>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621B6FFE-5564-6060-7603-8BAF37B4FF85}"/>
                </a:ext>
              </a:extLst>
            </p:cNvPr>
            <p:cNvSpPr txBox="1"/>
            <p:nvPr/>
          </p:nvSpPr>
          <p:spPr>
            <a:xfrm>
              <a:off x="-52551" y="123231"/>
              <a:ext cx="1671145"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EXPLORE</a:t>
              </a:r>
            </a:p>
          </p:txBody>
        </p:sp>
      </p:grpSp>
    </p:spTree>
    <p:extLst>
      <p:ext uri="{BB962C8B-B14F-4D97-AF65-F5344CB8AC3E}">
        <p14:creationId xmlns:p14="http://schemas.microsoft.com/office/powerpoint/2010/main" val="17064567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13</a:t>
            </a:fld>
            <a:endParaRPr lang="en-US" dirty="0"/>
          </a:p>
        </p:txBody>
      </p:sp>
      <p:grpSp>
        <p:nvGrpSpPr>
          <p:cNvPr id="2" name="Group 1">
            <a:extLst>
              <a:ext uri="{FF2B5EF4-FFF2-40B4-BE49-F238E27FC236}">
                <a16:creationId xmlns:a16="http://schemas.microsoft.com/office/drawing/2014/main" id="{85400275-F27A-6780-29E6-BFDD8AF6B010}"/>
              </a:ext>
            </a:extLst>
          </p:cNvPr>
          <p:cNvGrpSpPr/>
          <p:nvPr/>
        </p:nvGrpSpPr>
        <p:grpSpPr>
          <a:xfrm>
            <a:off x="0" y="0"/>
            <a:ext cx="2095417" cy="1923564"/>
            <a:chOff x="0" y="0"/>
            <a:chExt cx="2095417" cy="1923564"/>
          </a:xfrm>
        </p:grpSpPr>
        <p:sp>
          <p:nvSpPr>
            <p:cNvPr id="3" name="Isosceles Triangle 2">
              <a:extLst>
                <a:ext uri="{FF2B5EF4-FFF2-40B4-BE49-F238E27FC236}">
                  <a16:creationId xmlns:a16="http://schemas.microsoft.com/office/drawing/2014/main" id="{B1652D0D-C296-283D-DA98-62FC09A22FB7}"/>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ED873EFD-6A7D-1A3B-D171-EA4E0552F2B9}"/>
                </a:ext>
              </a:extLst>
            </p:cNvPr>
            <p:cNvSpPr txBox="1"/>
            <p:nvPr/>
          </p:nvSpPr>
          <p:spPr>
            <a:xfrm>
              <a:off x="0" y="123231"/>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pic>
        <p:nvPicPr>
          <p:cNvPr id="6" name="Picture 5">
            <a:extLst>
              <a:ext uri="{FF2B5EF4-FFF2-40B4-BE49-F238E27FC236}">
                <a16:creationId xmlns:a16="http://schemas.microsoft.com/office/drawing/2014/main" id="{8862FDE0-5FA1-EB95-47DF-F0FD856C268E}"/>
              </a:ext>
            </a:extLst>
          </p:cNvPr>
          <p:cNvPicPr>
            <a:picLocks noChangeAspect="1"/>
          </p:cNvPicPr>
          <p:nvPr/>
        </p:nvPicPr>
        <p:blipFill>
          <a:blip r:embed="rId3"/>
          <a:stretch>
            <a:fillRect/>
          </a:stretch>
        </p:blipFill>
        <p:spPr>
          <a:xfrm>
            <a:off x="6310858" y="2123889"/>
            <a:ext cx="5495925" cy="1152525"/>
          </a:xfrm>
          <a:prstGeom prst="rect">
            <a:avLst/>
          </a:prstGeom>
        </p:spPr>
      </p:pic>
      <p:cxnSp>
        <p:nvCxnSpPr>
          <p:cNvPr id="7" name="Straight Arrow Connector 6">
            <a:extLst>
              <a:ext uri="{FF2B5EF4-FFF2-40B4-BE49-F238E27FC236}">
                <a16:creationId xmlns:a16="http://schemas.microsoft.com/office/drawing/2014/main" id="{BBEC8EF2-BEED-D8A2-85F1-C359AB43DD2C}"/>
              </a:ext>
            </a:extLst>
          </p:cNvPr>
          <p:cNvCxnSpPr/>
          <p:nvPr/>
        </p:nvCxnSpPr>
        <p:spPr>
          <a:xfrm flipH="1" flipV="1">
            <a:off x="1755601" y="2315716"/>
            <a:ext cx="1115860" cy="588572"/>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77E07545-3994-E151-B37F-8B55D4FBAAF9}"/>
              </a:ext>
            </a:extLst>
          </p:cNvPr>
          <p:cNvCxnSpPr/>
          <p:nvPr/>
        </p:nvCxnSpPr>
        <p:spPr>
          <a:xfrm>
            <a:off x="4102797" y="4113482"/>
            <a:ext cx="0" cy="779807"/>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1A479A3E-1547-42AB-2A52-BBC20F498430}"/>
              </a:ext>
            </a:extLst>
          </p:cNvPr>
          <p:cNvCxnSpPr/>
          <p:nvPr/>
        </p:nvCxnSpPr>
        <p:spPr>
          <a:xfrm flipH="1">
            <a:off x="1768127" y="4015857"/>
            <a:ext cx="1103334" cy="487529"/>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AF2E6F42-96F7-98C7-A5A4-BFA37BBD4122}"/>
              </a:ext>
            </a:extLst>
          </p:cNvPr>
          <p:cNvCxnSpPr/>
          <p:nvPr/>
        </p:nvCxnSpPr>
        <p:spPr>
          <a:xfrm flipH="1" flipV="1">
            <a:off x="4158080" y="1755705"/>
            <a:ext cx="4175" cy="823465"/>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A39FDF67-5050-91BB-C1A3-5B152A4A63D2}"/>
              </a:ext>
            </a:extLst>
          </p:cNvPr>
          <p:cNvCxnSpPr/>
          <p:nvPr/>
        </p:nvCxnSpPr>
        <p:spPr>
          <a:xfrm flipV="1">
            <a:off x="5527447" y="2410734"/>
            <a:ext cx="910931" cy="493554"/>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1F752BDA-1F55-2311-286F-957159EA0199}"/>
              </a:ext>
            </a:extLst>
          </p:cNvPr>
          <p:cNvCxnSpPr/>
          <p:nvPr/>
        </p:nvCxnSpPr>
        <p:spPr>
          <a:xfrm>
            <a:off x="5464738" y="4015857"/>
            <a:ext cx="776983" cy="722327"/>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Left Brace 15">
            <a:extLst>
              <a:ext uri="{FF2B5EF4-FFF2-40B4-BE49-F238E27FC236}">
                <a16:creationId xmlns:a16="http://schemas.microsoft.com/office/drawing/2014/main" id="{973EDE6C-E233-71ED-26D5-3D2519136621}"/>
              </a:ext>
            </a:extLst>
          </p:cNvPr>
          <p:cNvSpPr/>
          <p:nvPr/>
        </p:nvSpPr>
        <p:spPr>
          <a:xfrm rot="5400000">
            <a:off x="10103006" y="875162"/>
            <a:ext cx="414331" cy="2502701"/>
          </a:xfrm>
          <a:prstGeom prst="leftBrace">
            <a:avLst>
              <a:gd name="adj1" fmla="val 28921"/>
              <a:gd name="adj2" fmla="val 50000"/>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8" name="Left Brace 17">
            <a:extLst>
              <a:ext uri="{FF2B5EF4-FFF2-40B4-BE49-F238E27FC236}">
                <a16:creationId xmlns:a16="http://schemas.microsoft.com/office/drawing/2014/main" id="{E27ACAA7-F2E0-4E80-9FE1-CEE992D4CE67}"/>
              </a:ext>
            </a:extLst>
          </p:cNvPr>
          <p:cNvSpPr/>
          <p:nvPr/>
        </p:nvSpPr>
        <p:spPr>
          <a:xfrm rot="5400000">
            <a:off x="7344075" y="1153504"/>
            <a:ext cx="414331" cy="1947499"/>
          </a:xfrm>
          <a:prstGeom prst="leftBrace">
            <a:avLst>
              <a:gd name="adj1" fmla="val 38803"/>
              <a:gd name="adj2" fmla="val 50000"/>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1" name="Left Brace 20">
            <a:extLst>
              <a:ext uri="{FF2B5EF4-FFF2-40B4-BE49-F238E27FC236}">
                <a16:creationId xmlns:a16="http://schemas.microsoft.com/office/drawing/2014/main" id="{4E37B999-0496-A91A-EA12-A8E01AB86662}"/>
              </a:ext>
            </a:extLst>
          </p:cNvPr>
          <p:cNvSpPr/>
          <p:nvPr/>
        </p:nvSpPr>
        <p:spPr>
          <a:xfrm rot="16200000">
            <a:off x="8696285" y="2904167"/>
            <a:ext cx="276851" cy="448221"/>
          </a:xfrm>
          <a:prstGeom prst="leftBrace">
            <a:avLst>
              <a:gd name="adj1" fmla="val 19832"/>
              <a:gd name="adj2" fmla="val 50000"/>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3" name="TextBox 22">
            <a:extLst>
              <a:ext uri="{FF2B5EF4-FFF2-40B4-BE49-F238E27FC236}">
                <a16:creationId xmlns:a16="http://schemas.microsoft.com/office/drawing/2014/main" id="{CB1F849D-8ECC-000F-F59A-37F66A3F4E77}"/>
              </a:ext>
            </a:extLst>
          </p:cNvPr>
          <p:cNvSpPr txBox="1"/>
          <p:nvPr/>
        </p:nvSpPr>
        <p:spPr>
          <a:xfrm>
            <a:off x="7179486" y="1450963"/>
            <a:ext cx="912328" cy="523220"/>
          </a:xfrm>
          <a:prstGeom prst="rect">
            <a:avLst/>
          </a:prstGeom>
          <a:noFill/>
        </p:spPr>
        <p:txBody>
          <a:bodyPr wrap="square" rtlCol="0">
            <a:spAutoFit/>
          </a:bodyPr>
          <a:lstStyle/>
          <a:p>
            <a:r>
              <a:rPr lang="en-GB" sz="2800" dirty="0">
                <a:solidFill>
                  <a:schemeClr val="accent5">
                    <a:lumMod val="50000"/>
                  </a:schemeClr>
                </a:solidFill>
              </a:rPr>
              <a:t>40%</a:t>
            </a:r>
          </a:p>
        </p:txBody>
      </p:sp>
      <p:sp>
        <p:nvSpPr>
          <p:cNvPr id="24" name="TextBox 23">
            <a:extLst>
              <a:ext uri="{FF2B5EF4-FFF2-40B4-BE49-F238E27FC236}">
                <a16:creationId xmlns:a16="http://schemas.microsoft.com/office/drawing/2014/main" id="{479DDD38-E36F-AA05-4D8F-D9B20D212B56}"/>
              </a:ext>
            </a:extLst>
          </p:cNvPr>
          <p:cNvSpPr txBox="1"/>
          <p:nvPr/>
        </p:nvSpPr>
        <p:spPr>
          <a:xfrm>
            <a:off x="9993970" y="1400344"/>
            <a:ext cx="912328" cy="523220"/>
          </a:xfrm>
          <a:prstGeom prst="rect">
            <a:avLst/>
          </a:prstGeom>
          <a:noFill/>
        </p:spPr>
        <p:txBody>
          <a:bodyPr wrap="square" rtlCol="0">
            <a:spAutoFit/>
          </a:bodyPr>
          <a:lstStyle/>
          <a:p>
            <a:r>
              <a:rPr lang="en-GB" sz="2800" dirty="0">
                <a:solidFill>
                  <a:schemeClr val="accent5">
                    <a:lumMod val="50000"/>
                  </a:schemeClr>
                </a:solidFill>
              </a:rPr>
              <a:t>0.5</a:t>
            </a:r>
          </a:p>
        </p:txBody>
      </p:sp>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01092829-363C-1EA9-1218-BDB228A5AB7B}"/>
                  </a:ext>
                </a:extLst>
              </p:cNvPr>
              <p:cNvSpPr txBox="1"/>
              <p:nvPr/>
            </p:nvSpPr>
            <p:spPr>
              <a:xfrm>
                <a:off x="8057413" y="3343760"/>
                <a:ext cx="1554594"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2800" i="1" dirty="0" smtClean="0">
                              <a:solidFill>
                                <a:schemeClr val="accent5">
                                  <a:lumMod val="50000"/>
                                </a:schemeClr>
                              </a:solidFill>
                              <a:latin typeface="Cambria Math" panose="02040503050406030204" pitchFamily="18" charset="0"/>
                            </a:rPr>
                          </m:ctrlPr>
                        </m:fPr>
                        <m:num>
                          <m:r>
                            <a:rPr lang="en-SG" sz="2800" b="0" i="1" dirty="0" smtClean="0">
                              <a:solidFill>
                                <a:schemeClr val="accent5">
                                  <a:lumMod val="50000"/>
                                </a:schemeClr>
                              </a:solidFill>
                              <a:latin typeface="Cambria Math" panose="02040503050406030204" pitchFamily="18" charset="0"/>
                            </a:rPr>
                            <m:t>1</m:t>
                          </m:r>
                        </m:num>
                        <m:den>
                          <m:r>
                            <a:rPr lang="en-SG" sz="2800" b="0" i="1" dirty="0" smtClean="0">
                              <a:solidFill>
                                <a:schemeClr val="accent5">
                                  <a:lumMod val="50000"/>
                                </a:schemeClr>
                              </a:solidFill>
                              <a:latin typeface="Cambria Math" panose="02040503050406030204" pitchFamily="18" charset="0"/>
                            </a:rPr>
                            <m:t>10</m:t>
                          </m:r>
                        </m:den>
                      </m:f>
                    </m:oMath>
                  </m:oMathPara>
                </a14:m>
                <a:endParaRPr lang="en-GB" sz="2800" dirty="0">
                  <a:solidFill>
                    <a:schemeClr val="accent5">
                      <a:lumMod val="50000"/>
                    </a:schemeClr>
                  </a:solidFill>
                </a:endParaRPr>
              </a:p>
            </p:txBody>
          </p:sp>
        </mc:Choice>
        <mc:Fallback xmlns="">
          <p:sp>
            <p:nvSpPr>
              <p:cNvPr id="26" name="TextBox 25">
                <a:extLst>
                  <a:ext uri="{FF2B5EF4-FFF2-40B4-BE49-F238E27FC236}">
                    <a16:creationId xmlns:a16="http://schemas.microsoft.com/office/drawing/2014/main" id="{01092829-363C-1EA9-1218-BDB228A5AB7B}"/>
                  </a:ext>
                </a:extLst>
              </p:cNvPr>
              <p:cNvSpPr txBox="1">
                <a:spLocks noRot="1" noChangeAspect="1" noMove="1" noResize="1" noEditPoints="1" noAdjustHandles="1" noChangeArrowheads="1" noChangeShapeType="1" noTextEdit="1"/>
              </p:cNvSpPr>
              <p:nvPr/>
            </p:nvSpPr>
            <p:spPr>
              <a:xfrm>
                <a:off x="8057413" y="3343760"/>
                <a:ext cx="1554594" cy="901785"/>
              </a:xfrm>
              <a:prstGeom prst="rect">
                <a:avLst/>
              </a:prstGeom>
              <a:blipFill>
                <a:blip r:embed="rId5"/>
                <a:stretch>
                  <a:fillRect/>
                </a:stretch>
              </a:blipFill>
            </p:spPr>
            <p:txBody>
              <a:bodyPr/>
              <a:lstStyle/>
              <a:p>
                <a:r>
                  <a:rPr lang="en-SG">
                    <a:noFill/>
                  </a:rPr>
                  <a:t> </a:t>
                </a:r>
              </a:p>
            </p:txBody>
          </p:sp>
        </mc:Fallback>
      </mc:AlternateContent>
      <p:sp>
        <p:nvSpPr>
          <p:cNvPr id="27" name="Rounded Rectangle 36">
            <a:extLst>
              <a:ext uri="{FF2B5EF4-FFF2-40B4-BE49-F238E27FC236}">
                <a16:creationId xmlns:a16="http://schemas.microsoft.com/office/drawing/2014/main" id="{6DBE483B-057C-37B9-1DA5-EC1561451B0D}"/>
              </a:ext>
            </a:extLst>
          </p:cNvPr>
          <p:cNvSpPr/>
          <p:nvPr/>
        </p:nvSpPr>
        <p:spPr>
          <a:xfrm>
            <a:off x="3254118" y="2781368"/>
            <a:ext cx="1816274" cy="1089174"/>
          </a:xfrm>
          <a:prstGeom prst="roundRect">
            <a:avLst/>
          </a:prstGeom>
          <a:solidFill>
            <a:schemeClr val="accent5">
              <a:lumMod val="40000"/>
              <a:lumOff val="6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3200" b="1" dirty="0">
                <a:solidFill>
                  <a:schemeClr val="tx1"/>
                </a:solidFill>
              </a:rPr>
              <a:t>Make 1</a:t>
            </a:r>
          </a:p>
        </p:txBody>
      </p:sp>
      <p:sp>
        <p:nvSpPr>
          <p:cNvPr id="28" name="Title 1">
            <a:extLst>
              <a:ext uri="{FF2B5EF4-FFF2-40B4-BE49-F238E27FC236}">
                <a16:creationId xmlns:a16="http://schemas.microsoft.com/office/drawing/2014/main" id="{51356EA0-1DBA-B723-4073-A1C318E1F253}"/>
              </a:ext>
            </a:extLst>
          </p:cNvPr>
          <p:cNvSpPr txBox="1">
            <a:spLocks/>
          </p:cNvSpPr>
          <p:nvPr/>
        </p:nvSpPr>
        <p:spPr>
          <a:xfrm>
            <a:off x="1524000" y="239318"/>
            <a:ext cx="9144000" cy="10160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How many ways to make 1? (2)</a:t>
            </a:r>
          </a:p>
        </p:txBody>
      </p:sp>
    </p:spTree>
    <p:extLst>
      <p:ext uri="{BB962C8B-B14F-4D97-AF65-F5344CB8AC3E}">
        <p14:creationId xmlns:p14="http://schemas.microsoft.com/office/powerpoint/2010/main" val="37694205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D916EB7-8720-10E3-8C52-65D44693042B}"/>
              </a:ext>
            </a:extLst>
          </p:cNvPr>
          <p:cNvSpPr/>
          <p:nvPr/>
        </p:nvSpPr>
        <p:spPr>
          <a:xfrm>
            <a:off x="2729132" y="4120891"/>
            <a:ext cx="6316394" cy="64711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 name="Straight Connector 3">
            <a:extLst>
              <a:ext uri="{FF2B5EF4-FFF2-40B4-BE49-F238E27FC236}">
                <a16:creationId xmlns:a16="http://schemas.microsoft.com/office/drawing/2014/main" id="{FB946ADC-AF52-1EB8-ABF6-72D6ABC29DDE}"/>
              </a:ext>
            </a:extLst>
          </p:cNvPr>
          <p:cNvCxnSpPr/>
          <p:nvPr/>
        </p:nvCxnSpPr>
        <p:spPr>
          <a:xfrm>
            <a:off x="3334043" y="4120891"/>
            <a:ext cx="0" cy="64711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97485F7F-7A11-016A-16CF-AAEA2C1AE729}"/>
              </a:ext>
            </a:extLst>
          </p:cNvPr>
          <p:cNvCxnSpPr/>
          <p:nvPr/>
        </p:nvCxnSpPr>
        <p:spPr>
          <a:xfrm>
            <a:off x="3950677" y="4120891"/>
            <a:ext cx="0" cy="64711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A2FDA96A-83B2-7CED-91BC-B062BF949357}"/>
              </a:ext>
            </a:extLst>
          </p:cNvPr>
          <p:cNvCxnSpPr/>
          <p:nvPr/>
        </p:nvCxnSpPr>
        <p:spPr>
          <a:xfrm>
            <a:off x="4555588" y="4120891"/>
            <a:ext cx="0" cy="647114"/>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C29AE9D-9BE3-A27A-FA74-DC2493F202EF}"/>
              </a:ext>
            </a:extLst>
          </p:cNvPr>
          <p:cNvCxnSpPr/>
          <p:nvPr/>
        </p:nvCxnSpPr>
        <p:spPr>
          <a:xfrm>
            <a:off x="5146431" y="4120891"/>
            <a:ext cx="0" cy="647114"/>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B1FA903E-FFF5-5773-146D-3A9B3102640A}"/>
              </a:ext>
            </a:extLst>
          </p:cNvPr>
          <p:cNvCxnSpPr/>
          <p:nvPr/>
        </p:nvCxnSpPr>
        <p:spPr>
          <a:xfrm>
            <a:off x="5751341" y="4120891"/>
            <a:ext cx="0" cy="64711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3F73ECB-8313-2E18-E501-8584B35A5151}"/>
              </a:ext>
            </a:extLst>
          </p:cNvPr>
          <p:cNvCxnSpPr/>
          <p:nvPr/>
        </p:nvCxnSpPr>
        <p:spPr>
          <a:xfrm>
            <a:off x="6384387" y="4120891"/>
            <a:ext cx="0" cy="647114"/>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CA3AF81-4EE1-C1D9-0602-56FB832365AC}"/>
              </a:ext>
            </a:extLst>
          </p:cNvPr>
          <p:cNvCxnSpPr/>
          <p:nvPr/>
        </p:nvCxnSpPr>
        <p:spPr>
          <a:xfrm>
            <a:off x="7045570" y="4120891"/>
            <a:ext cx="0" cy="64711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F796152-D339-F2CC-C981-F181EC83FBCA}"/>
              </a:ext>
            </a:extLst>
          </p:cNvPr>
          <p:cNvCxnSpPr/>
          <p:nvPr/>
        </p:nvCxnSpPr>
        <p:spPr>
          <a:xfrm>
            <a:off x="8311662" y="4120891"/>
            <a:ext cx="0" cy="647114"/>
          </a:xfrm>
          <a:prstGeom prst="line">
            <a:avLst/>
          </a:prstGeom>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F56661B1-2943-D129-601C-1E5705519C7B}"/>
              </a:ext>
            </a:extLst>
          </p:cNvPr>
          <p:cNvSpPr txBox="1"/>
          <p:nvPr/>
        </p:nvSpPr>
        <p:spPr>
          <a:xfrm>
            <a:off x="2879194" y="4293275"/>
            <a:ext cx="318857" cy="369332"/>
          </a:xfrm>
          <a:prstGeom prst="rect">
            <a:avLst/>
          </a:prstGeom>
          <a:noFill/>
        </p:spPr>
        <p:txBody>
          <a:bodyPr wrap="square" rtlCol="0">
            <a:spAutoFit/>
          </a:bodyPr>
          <a:lstStyle/>
          <a:p>
            <a:r>
              <a:rPr lang="en-US" dirty="0"/>
              <a:t>8</a:t>
            </a:r>
            <a:endParaRPr lang="en-GB" dirty="0"/>
          </a:p>
        </p:txBody>
      </p:sp>
      <p:sp>
        <p:nvSpPr>
          <p:cNvPr id="18" name="TextBox 17">
            <a:extLst>
              <a:ext uri="{FF2B5EF4-FFF2-40B4-BE49-F238E27FC236}">
                <a16:creationId xmlns:a16="http://schemas.microsoft.com/office/drawing/2014/main" id="{35447EC8-EB81-C70F-3E8C-FFB6478D4F1B}"/>
              </a:ext>
            </a:extLst>
          </p:cNvPr>
          <p:cNvSpPr txBox="1"/>
          <p:nvPr/>
        </p:nvSpPr>
        <p:spPr>
          <a:xfrm>
            <a:off x="3470036" y="4293275"/>
            <a:ext cx="318857" cy="369332"/>
          </a:xfrm>
          <a:prstGeom prst="rect">
            <a:avLst/>
          </a:prstGeom>
          <a:noFill/>
        </p:spPr>
        <p:txBody>
          <a:bodyPr wrap="square" rtlCol="0">
            <a:spAutoFit/>
          </a:bodyPr>
          <a:lstStyle/>
          <a:p>
            <a:r>
              <a:rPr lang="en-US" dirty="0"/>
              <a:t>8</a:t>
            </a:r>
            <a:endParaRPr lang="en-GB" dirty="0"/>
          </a:p>
        </p:txBody>
      </p:sp>
      <p:sp>
        <p:nvSpPr>
          <p:cNvPr id="19" name="TextBox 18">
            <a:extLst>
              <a:ext uri="{FF2B5EF4-FFF2-40B4-BE49-F238E27FC236}">
                <a16:creationId xmlns:a16="http://schemas.microsoft.com/office/drawing/2014/main" id="{9C497039-1BEF-8E01-126A-F6DD384472AB}"/>
              </a:ext>
            </a:extLst>
          </p:cNvPr>
          <p:cNvSpPr txBox="1"/>
          <p:nvPr/>
        </p:nvSpPr>
        <p:spPr>
          <a:xfrm>
            <a:off x="4100739" y="4293275"/>
            <a:ext cx="318857" cy="369332"/>
          </a:xfrm>
          <a:prstGeom prst="rect">
            <a:avLst/>
          </a:prstGeom>
          <a:noFill/>
        </p:spPr>
        <p:txBody>
          <a:bodyPr wrap="square" rtlCol="0">
            <a:spAutoFit/>
          </a:bodyPr>
          <a:lstStyle/>
          <a:p>
            <a:r>
              <a:rPr lang="en-US" dirty="0"/>
              <a:t>8</a:t>
            </a:r>
            <a:endParaRPr lang="en-GB" dirty="0"/>
          </a:p>
        </p:txBody>
      </p:sp>
      <p:sp>
        <p:nvSpPr>
          <p:cNvPr id="20" name="TextBox 19">
            <a:extLst>
              <a:ext uri="{FF2B5EF4-FFF2-40B4-BE49-F238E27FC236}">
                <a16:creationId xmlns:a16="http://schemas.microsoft.com/office/drawing/2014/main" id="{CB07F893-7E04-C0DA-3238-6E2052AF8F37}"/>
              </a:ext>
            </a:extLst>
          </p:cNvPr>
          <p:cNvSpPr txBox="1"/>
          <p:nvPr/>
        </p:nvSpPr>
        <p:spPr>
          <a:xfrm>
            <a:off x="4675165" y="4293275"/>
            <a:ext cx="318857" cy="369332"/>
          </a:xfrm>
          <a:prstGeom prst="rect">
            <a:avLst/>
          </a:prstGeom>
          <a:noFill/>
        </p:spPr>
        <p:txBody>
          <a:bodyPr wrap="square" rtlCol="0">
            <a:spAutoFit/>
          </a:bodyPr>
          <a:lstStyle/>
          <a:p>
            <a:r>
              <a:rPr lang="en-US" dirty="0"/>
              <a:t>8</a:t>
            </a:r>
            <a:endParaRPr lang="en-GB" dirty="0"/>
          </a:p>
        </p:txBody>
      </p:sp>
      <p:sp>
        <p:nvSpPr>
          <p:cNvPr id="21" name="TextBox 20">
            <a:extLst>
              <a:ext uri="{FF2B5EF4-FFF2-40B4-BE49-F238E27FC236}">
                <a16:creationId xmlns:a16="http://schemas.microsoft.com/office/drawing/2014/main" id="{FAFAC1FB-C99E-977D-3211-49071F8F0EBB}"/>
              </a:ext>
            </a:extLst>
          </p:cNvPr>
          <p:cNvSpPr txBox="1"/>
          <p:nvPr/>
        </p:nvSpPr>
        <p:spPr>
          <a:xfrm>
            <a:off x="5266007" y="4293275"/>
            <a:ext cx="318857" cy="369332"/>
          </a:xfrm>
          <a:prstGeom prst="rect">
            <a:avLst/>
          </a:prstGeom>
          <a:noFill/>
        </p:spPr>
        <p:txBody>
          <a:bodyPr wrap="square" rtlCol="0">
            <a:spAutoFit/>
          </a:bodyPr>
          <a:lstStyle/>
          <a:p>
            <a:r>
              <a:rPr lang="en-US" dirty="0"/>
              <a:t>8</a:t>
            </a:r>
            <a:endParaRPr lang="en-GB" dirty="0"/>
          </a:p>
        </p:txBody>
      </p:sp>
      <p:sp>
        <p:nvSpPr>
          <p:cNvPr id="22" name="TextBox 21">
            <a:extLst>
              <a:ext uri="{FF2B5EF4-FFF2-40B4-BE49-F238E27FC236}">
                <a16:creationId xmlns:a16="http://schemas.microsoft.com/office/drawing/2014/main" id="{21E662FB-B126-04F9-9EF0-7186A5098B3F}"/>
              </a:ext>
            </a:extLst>
          </p:cNvPr>
          <p:cNvSpPr txBox="1"/>
          <p:nvPr/>
        </p:nvSpPr>
        <p:spPr>
          <a:xfrm>
            <a:off x="5903737" y="4293275"/>
            <a:ext cx="318857" cy="369332"/>
          </a:xfrm>
          <a:prstGeom prst="rect">
            <a:avLst/>
          </a:prstGeom>
          <a:noFill/>
        </p:spPr>
        <p:txBody>
          <a:bodyPr wrap="square" rtlCol="0">
            <a:spAutoFit/>
          </a:bodyPr>
          <a:lstStyle/>
          <a:p>
            <a:r>
              <a:rPr lang="en-US" dirty="0"/>
              <a:t>8</a:t>
            </a:r>
            <a:endParaRPr lang="en-GB" dirty="0"/>
          </a:p>
        </p:txBody>
      </p:sp>
      <p:sp>
        <p:nvSpPr>
          <p:cNvPr id="23" name="TextBox 22">
            <a:extLst>
              <a:ext uri="{FF2B5EF4-FFF2-40B4-BE49-F238E27FC236}">
                <a16:creationId xmlns:a16="http://schemas.microsoft.com/office/drawing/2014/main" id="{E3FCE70A-AB0D-09F5-B080-0E1AA1620C8C}"/>
              </a:ext>
            </a:extLst>
          </p:cNvPr>
          <p:cNvSpPr txBox="1"/>
          <p:nvPr/>
        </p:nvSpPr>
        <p:spPr>
          <a:xfrm>
            <a:off x="6508646" y="4293275"/>
            <a:ext cx="318857" cy="369332"/>
          </a:xfrm>
          <a:prstGeom prst="rect">
            <a:avLst/>
          </a:prstGeom>
          <a:noFill/>
        </p:spPr>
        <p:txBody>
          <a:bodyPr wrap="square" rtlCol="0">
            <a:spAutoFit/>
          </a:bodyPr>
          <a:lstStyle/>
          <a:p>
            <a:r>
              <a:rPr lang="en-US" dirty="0"/>
              <a:t>8</a:t>
            </a:r>
            <a:endParaRPr lang="en-GB" dirty="0"/>
          </a:p>
        </p:txBody>
      </p:sp>
      <p:sp>
        <p:nvSpPr>
          <p:cNvPr id="24" name="TextBox 23">
            <a:extLst>
              <a:ext uri="{FF2B5EF4-FFF2-40B4-BE49-F238E27FC236}">
                <a16:creationId xmlns:a16="http://schemas.microsoft.com/office/drawing/2014/main" id="{50DCAB48-D623-04F3-1EE9-600762FC7A00}"/>
              </a:ext>
            </a:extLst>
          </p:cNvPr>
          <p:cNvSpPr txBox="1"/>
          <p:nvPr/>
        </p:nvSpPr>
        <p:spPr>
          <a:xfrm>
            <a:off x="7188597" y="4293275"/>
            <a:ext cx="318857" cy="369332"/>
          </a:xfrm>
          <a:prstGeom prst="rect">
            <a:avLst/>
          </a:prstGeom>
          <a:noFill/>
        </p:spPr>
        <p:txBody>
          <a:bodyPr wrap="square" rtlCol="0">
            <a:spAutoFit/>
          </a:bodyPr>
          <a:lstStyle/>
          <a:p>
            <a:r>
              <a:rPr lang="en-US" dirty="0"/>
              <a:t>8</a:t>
            </a:r>
            <a:endParaRPr lang="en-GB" dirty="0"/>
          </a:p>
        </p:txBody>
      </p:sp>
      <p:sp>
        <p:nvSpPr>
          <p:cNvPr id="25" name="TextBox 24">
            <a:extLst>
              <a:ext uri="{FF2B5EF4-FFF2-40B4-BE49-F238E27FC236}">
                <a16:creationId xmlns:a16="http://schemas.microsoft.com/office/drawing/2014/main" id="{BFB1CEB5-9B87-AD2C-EA7E-95240F674551}"/>
              </a:ext>
            </a:extLst>
          </p:cNvPr>
          <p:cNvSpPr txBox="1"/>
          <p:nvPr/>
        </p:nvSpPr>
        <p:spPr>
          <a:xfrm>
            <a:off x="7793507" y="4293275"/>
            <a:ext cx="318857" cy="369332"/>
          </a:xfrm>
          <a:prstGeom prst="rect">
            <a:avLst/>
          </a:prstGeom>
          <a:noFill/>
        </p:spPr>
        <p:txBody>
          <a:bodyPr wrap="square" rtlCol="0">
            <a:spAutoFit/>
          </a:bodyPr>
          <a:lstStyle/>
          <a:p>
            <a:r>
              <a:rPr lang="en-US" dirty="0"/>
              <a:t>8</a:t>
            </a:r>
            <a:endParaRPr lang="en-GB" dirty="0"/>
          </a:p>
        </p:txBody>
      </p:sp>
      <p:sp>
        <p:nvSpPr>
          <p:cNvPr id="26" name="TextBox 25">
            <a:extLst>
              <a:ext uri="{FF2B5EF4-FFF2-40B4-BE49-F238E27FC236}">
                <a16:creationId xmlns:a16="http://schemas.microsoft.com/office/drawing/2014/main" id="{7D120BE0-8B3D-0F8F-A9B6-303673C4FCD2}"/>
              </a:ext>
            </a:extLst>
          </p:cNvPr>
          <p:cNvSpPr txBox="1"/>
          <p:nvPr/>
        </p:nvSpPr>
        <p:spPr>
          <a:xfrm>
            <a:off x="8509795" y="4293275"/>
            <a:ext cx="318857" cy="369332"/>
          </a:xfrm>
          <a:prstGeom prst="rect">
            <a:avLst/>
          </a:prstGeom>
          <a:noFill/>
        </p:spPr>
        <p:txBody>
          <a:bodyPr wrap="square" rtlCol="0">
            <a:spAutoFit/>
          </a:bodyPr>
          <a:lstStyle/>
          <a:p>
            <a:r>
              <a:rPr lang="en-US" dirty="0"/>
              <a:t>8</a:t>
            </a:r>
            <a:endParaRPr lang="en-GB" dirty="0"/>
          </a:p>
        </p:txBody>
      </p:sp>
      <p:sp>
        <p:nvSpPr>
          <p:cNvPr id="27" name="Google Shape;410;p14">
            <a:extLst>
              <a:ext uri="{FF2B5EF4-FFF2-40B4-BE49-F238E27FC236}">
                <a16:creationId xmlns:a16="http://schemas.microsoft.com/office/drawing/2014/main" id="{E9097253-3035-0337-BBF5-8178E9DA7BB5}"/>
              </a:ext>
            </a:extLst>
          </p:cNvPr>
          <p:cNvSpPr/>
          <p:nvPr/>
        </p:nvSpPr>
        <p:spPr>
          <a:xfrm rot="5400000">
            <a:off x="5132610" y="1321670"/>
            <a:ext cx="121259" cy="4914478"/>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9" name="Google Shape;409;p14">
            <a:extLst>
              <a:ext uri="{FF2B5EF4-FFF2-40B4-BE49-F238E27FC236}">
                <a16:creationId xmlns:a16="http://schemas.microsoft.com/office/drawing/2014/main" id="{AB1B7795-F4AE-29B6-30E8-DF3F991B8BD1}"/>
              </a:ext>
            </a:extLst>
          </p:cNvPr>
          <p:cNvSpPr/>
          <p:nvPr/>
        </p:nvSpPr>
        <p:spPr>
          <a:xfrm rot="-5400000">
            <a:off x="5842752" y="1935738"/>
            <a:ext cx="89154" cy="6316393"/>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30" name="Google Shape;317;p11">
            <a:extLst>
              <a:ext uri="{FF2B5EF4-FFF2-40B4-BE49-F238E27FC236}">
                <a16:creationId xmlns:a16="http://schemas.microsoft.com/office/drawing/2014/main" id="{9B269539-7D84-57F8-2E4E-F2FDF4DB90E7}"/>
              </a:ext>
            </a:extLst>
          </p:cNvPr>
          <p:cNvSpPr txBox="1"/>
          <p:nvPr/>
        </p:nvSpPr>
        <p:spPr>
          <a:xfrm>
            <a:off x="4776866" y="3136462"/>
            <a:ext cx="351378"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a:t>
            </a:r>
            <a:endParaRPr dirty="0"/>
          </a:p>
        </p:txBody>
      </p:sp>
      <p:sp>
        <p:nvSpPr>
          <p:cNvPr id="31" name="Google Shape;317;p11">
            <a:extLst>
              <a:ext uri="{FF2B5EF4-FFF2-40B4-BE49-F238E27FC236}">
                <a16:creationId xmlns:a16="http://schemas.microsoft.com/office/drawing/2014/main" id="{ED17CC66-290C-DA60-E29B-75F21174DD4E}"/>
              </a:ext>
            </a:extLst>
          </p:cNvPr>
          <p:cNvSpPr txBox="1"/>
          <p:nvPr/>
        </p:nvSpPr>
        <p:spPr>
          <a:xfrm>
            <a:off x="5500866" y="5158274"/>
            <a:ext cx="772925"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£80</a:t>
            </a:r>
            <a:endParaRPr dirty="0"/>
          </a:p>
        </p:txBody>
      </p:sp>
      <p:sp>
        <p:nvSpPr>
          <p:cNvPr id="32" name="TextBox 31">
            <a:extLst>
              <a:ext uri="{FF2B5EF4-FFF2-40B4-BE49-F238E27FC236}">
                <a16:creationId xmlns:a16="http://schemas.microsoft.com/office/drawing/2014/main" id="{CD233B8B-C5D6-EE95-4DEC-871FBFEDADFB}"/>
              </a:ext>
            </a:extLst>
          </p:cNvPr>
          <p:cNvSpPr txBox="1"/>
          <p:nvPr/>
        </p:nvSpPr>
        <p:spPr>
          <a:xfrm>
            <a:off x="1486274" y="1233289"/>
            <a:ext cx="8029184" cy="1754326"/>
          </a:xfrm>
          <a:prstGeom prst="rect">
            <a:avLst/>
          </a:prstGeom>
          <a:noFill/>
        </p:spPr>
        <p:txBody>
          <a:bodyPr wrap="square" rtlCol="0">
            <a:spAutoFit/>
          </a:bodyPr>
          <a:lstStyle/>
          <a:p>
            <a:r>
              <a:rPr lang="en-GB" sz="3600" dirty="0"/>
              <a:t>A jacket is on sale with 20% off. The original price is £80.</a:t>
            </a:r>
          </a:p>
          <a:p>
            <a:r>
              <a:rPr lang="en-GB" sz="3600" dirty="0"/>
              <a:t>What was the sale price for the jacket?</a:t>
            </a:r>
          </a:p>
        </p:txBody>
      </p:sp>
      <p:sp>
        <p:nvSpPr>
          <p:cNvPr id="33" name="Google Shape;267;p11">
            <a:extLst>
              <a:ext uri="{FF2B5EF4-FFF2-40B4-BE49-F238E27FC236}">
                <a16:creationId xmlns:a16="http://schemas.microsoft.com/office/drawing/2014/main" id="{A969E0B6-C5BB-1943-AF56-F642FC06E61E}"/>
              </a:ext>
            </a:extLst>
          </p:cNvPr>
          <p:cNvSpPr/>
          <p:nvPr/>
        </p:nvSpPr>
        <p:spPr>
          <a:xfrm rot="10800000" flipH="1">
            <a:off x="0" y="0"/>
            <a:ext cx="2091590" cy="1923564"/>
          </a:xfrm>
          <a:prstGeom prst="triangle">
            <a:avLst>
              <a:gd name="adj" fmla="val 0"/>
            </a:avLst>
          </a:prstGeom>
          <a:solidFill>
            <a:srgbClr val="D8E2F3"/>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a:solidFill>
                  <a:schemeClr val="lt1"/>
                </a:solidFill>
                <a:latin typeface="Calibri"/>
                <a:ea typeface="Calibri"/>
                <a:cs typeface="Calibri"/>
                <a:sym typeface="Calibri"/>
              </a:rPr>
              <a:t>c</a:t>
            </a:r>
            <a:endParaRPr/>
          </a:p>
        </p:txBody>
      </p:sp>
      <p:sp>
        <p:nvSpPr>
          <p:cNvPr id="34" name="Google Shape;268;p11">
            <a:extLst>
              <a:ext uri="{FF2B5EF4-FFF2-40B4-BE49-F238E27FC236}">
                <a16:creationId xmlns:a16="http://schemas.microsoft.com/office/drawing/2014/main" id="{4D6DEFE5-5ED3-1BF8-B23B-4E696B1EBBC4}"/>
              </a:ext>
            </a:extLst>
          </p:cNvPr>
          <p:cNvSpPr txBox="1"/>
          <p:nvPr/>
        </p:nvSpPr>
        <p:spPr>
          <a:xfrm>
            <a:off x="1594" y="44117"/>
            <a:ext cx="1636178" cy="430887"/>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200" b="1" dirty="0">
                <a:solidFill>
                  <a:schemeClr val="lt1"/>
                </a:solidFill>
                <a:latin typeface="Arial"/>
                <a:ea typeface="Arial"/>
                <a:cs typeface="Arial"/>
                <a:sym typeface="Arial"/>
              </a:rPr>
              <a:t>DISCUSS</a:t>
            </a:r>
            <a:endParaRPr sz="2200" b="1" dirty="0">
              <a:solidFill>
                <a:schemeClr val="lt1"/>
              </a:solidFill>
              <a:latin typeface="Arial"/>
              <a:ea typeface="Arial"/>
              <a:cs typeface="Arial"/>
              <a:sym typeface="Arial"/>
            </a:endParaRPr>
          </a:p>
        </p:txBody>
      </p:sp>
      <p:sp>
        <p:nvSpPr>
          <p:cNvPr id="35" name="Title 1">
            <a:extLst>
              <a:ext uri="{FF2B5EF4-FFF2-40B4-BE49-F238E27FC236}">
                <a16:creationId xmlns:a16="http://schemas.microsoft.com/office/drawing/2014/main" id="{CB5BAAC2-E732-AF16-F250-873F3E35DD46}"/>
              </a:ext>
            </a:extLst>
          </p:cNvPr>
          <p:cNvSpPr txBox="1">
            <a:spLocks/>
          </p:cNvSpPr>
          <p:nvPr/>
        </p:nvSpPr>
        <p:spPr>
          <a:xfrm>
            <a:off x="2151399" y="0"/>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sz="3600" b="1">
                <a:solidFill>
                  <a:schemeClr val="accent1"/>
                </a:solidFill>
                <a:latin typeface="Arial" panose="020B0604020202020204" pitchFamily="34" charset="0"/>
                <a:cs typeface="Arial" panose="020B0604020202020204" pitchFamily="34" charset="0"/>
              </a:rPr>
              <a:t>Percentages without a calculator </a:t>
            </a:r>
            <a:endParaRPr lang="en-US" sz="3600" b="1" dirty="0">
              <a:solidFill>
                <a:schemeClr val="accent1"/>
              </a:solidFill>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1DCDCEE0-ED7A-6EEB-DAA1-F64977612BE2}"/>
              </a:ext>
            </a:extLst>
          </p:cNvPr>
          <p:cNvSpPr txBox="1"/>
          <p:nvPr/>
        </p:nvSpPr>
        <p:spPr>
          <a:xfrm>
            <a:off x="8601948" y="5637520"/>
            <a:ext cx="3421029" cy="461665"/>
          </a:xfrm>
          <a:prstGeom prst="rect">
            <a:avLst/>
          </a:prstGeom>
          <a:noFill/>
        </p:spPr>
        <p:txBody>
          <a:bodyPr wrap="square" rtlCol="0">
            <a:spAutoFit/>
          </a:bodyPr>
          <a:lstStyle/>
          <a:p>
            <a:r>
              <a:rPr lang="en-US" sz="2400" dirty="0"/>
              <a:t>Answer = £80 -16= £64</a:t>
            </a:r>
            <a:endParaRPr lang="en-GB" sz="2400" dirty="0"/>
          </a:p>
        </p:txBody>
      </p:sp>
      <p:pic>
        <p:nvPicPr>
          <p:cNvPr id="37" name="Picture 36">
            <a:extLst>
              <a:ext uri="{FF2B5EF4-FFF2-40B4-BE49-F238E27FC236}">
                <a16:creationId xmlns:a16="http://schemas.microsoft.com/office/drawing/2014/main" id="{88F05285-6728-8FAA-F1F2-19075A7CC01E}"/>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9098879" y="856856"/>
            <a:ext cx="2924098" cy="3166283"/>
          </a:xfrm>
          <a:prstGeom prst="rect">
            <a:avLst/>
          </a:prstGeom>
        </p:spPr>
      </p:pic>
      <p:sp>
        <p:nvSpPr>
          <p:cNvPr id="3" name="Google Shape;410;p14">
            <a:extLst>
              <a:ext uri="{FF2B5EF4-FFF2-40B4-BE49-F238E27FC236}">
                <a16:creationId xmlns:a16="http://schemas.microsoft.com/office/drawing/2014/main" id="{5D5EDC60-3E63-2714-8504-8B07F8B0D1CA}"/>
              </a:ext>
            </a:extLst>
          </p:cNvPr>
          <p:cNvSpPr/>
          <p:nvPr/>
        </p:nvSpPr>
        <p:spPr>
          <a:xfrm rot="5400000">
            <a:off x="8302527" y="3092439"/>
            <a:ext cx="121260" cy="1364738"/>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5" name="Google Shape;317;p11">
            <a:extLst>
              <a:ext uri="{FF2B5EF4-FFF2-40B4-BE49-F238E27FC236}">
                <a16:creationId xmlns:a16="http://schemas.microsoft.com/office/drawing/2014/main" id="{397C410F-95A7-E695-D179-1B1CAFFF70D5}"/>
              </a:ext>
            </a:extLst>
          </p:cNvPr>
          <p:cNvSpPr txBox="1"/>
          <p:nvPr/>
        </p:nvSpPr>
        <p:spPr>
          <a:xfrm>
            <a:off x="7976694" y="3123762"/>
            <a:ext cx="851958"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cs typeface="Calibri"/>
                <a:sym typeface="Calibri"/>
              </a:rPr>
              <a:t>20%</a:t>
            </a:r>
            <a:endParaRPr dirty="0"/>
          </a:p>
        </p:txBody>
      </p:sp>
      <p:cxnSp>
        <p:nvCxnSpPr>
          <p:cNvPr id="15" name="Straight Connector 14">
            <a:extLst>
              <a:ext uri="{FF2B5EF4-FFF2-40B4-BE49-F238E27FC236}">
                <a16:creationId xmlns:a16="http://schemas.microsoft.com/office/drawing/2014/main" id="{5D19B7B8-7A37-0461-8EEF-54DF261A207A}"/>
              </a:ext>
            </a:extLst>
          </p:cNvPr>
          <p:cNvCxnSpPr>
            <a:cxnSpLocks/>
          </p:cNvCxnSpPr>
          <p:nvPr/>
        </p:nvCxnSpPr>
        <p:spPr>
          <a:xfrm>
            <a:off x="7650479" y="3961173"/>
            <a:ext cx="0" cy="993913"/>
          </a:xfrm>
          <a:prstGeom prst="line">
            <a:avLst/>
          </a:prstGeom>
          <a:ln w="28575"/>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250959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dissolve">
                                      <p:cBhvr>
                                        <p:cTn id="12" dur="500"/>
                                        <p:tgtEl>
                                          <p:spTgt spid="29"/>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1"/>
                                        </p:tgtEl>
                                        <p:attrNameLst>
                                          <p:attrName>style.visibility</p:attrName>
                                        </p:attrNameLst>
                                      </p:cBhvr>
                                      <p:to>
                                        <p:strVal val="visible"/>
                                      </p:to>
                                    </p:set>
                                    <p:animEffect transition="in" filter="dissolve">
                                      <p:cBhvr>
                                        <p:cTn id="15" dur="500"/>
                                        <p:tgtEl>
                                          <p:spTgt spid="31"/>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dissolve">
                                      <p:cBhvr>
                                        <p:cTn id="20" dur="500"/>
                                        <p:tgtEl>
                                          <p:spTgt spid="15"/>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dissolve">
                                      <p:cBhvr>
                                        <p:cTn id="23" dur="500"/>
                                        <p:tgtEl>
                                          <p:spTgt spid="3"/>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dissolve">
                                      <p:cBhvr>
                                        <p:cTn id="26" dur="5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dissolve">
                                      <p:cBhvr>
                                        <p:cTn id="31" dur="500"/>
                                        <p:tgtEl>
                                          <p:spTgt spid="27"/>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30"/>
                                        </p:tgtEl>
                                        <p:attrNameLst>
                                          <p:attrName>style.visibility</p:attrName>
                                        </p:attrNameLst>
                                      </p:cBhvr>
                                      <p:to>
                                        <p:strVal val="visible"/>
                                      </p:to>
                                    </p:set>
                                    <p:animEffect transition="in" filter="dissolve">
                                      <p:cBhvr>
                                        <p:cTn id="34" dur="500"/>
                                        <p:tgtEl>
                                          <p:spTgt spid="30"/>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presetSubtype="0" fill="hold" nodeType="click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dissolve">
                                      <p:cBhvr>
                                        <p:cTn id="39" dur="500"/>
                                        <p:tgtEl>
                                          <p:spTgt spid="4"/>
                                        </p:tgtEl>
                                      </p:cBhvr>
                                    </p:animEffect>
                                  </p:childTnLst>
                                </p:cTn>
                              </p:par>
                              <p:par>
                                <p:cTn id="40" presetID="9" presetClass="entr" presetSubtype="0" fill="hold" nodeType="with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dissolve">
                                      <p:cBhvr>
                                        <p:cTn id="42" dur="500"/>
                                        <p:tgtEl>
                                          <p:spTgt spid="7"/>
                                        </p:tgtEl>
                                      </p:cBhvr>
                                    </p:animEffect>
                                  </p:childTnLst>
                                </p:cTn>
                              </p:par>
                              <p:par>
                                <p:cTn id="43" presetID="9" presetClass="entr" presetSubtype="0" fill="hold" nodeType="with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dissolve">
                                      <p:cBhvr>
                                        <p:cTn id="45" dur="500"/>
                                        <p:tgtEl>
                                          <p:spTgt spid="8"/>
                                        </p:tgtEl>
                                      </p:cBhvr>
                                    </p:animEffect>
                                  </p:childTnLst>
                                </p:cTn>
                              </p:par>
                              <p:par>
                                <p:cTn id="46" presetID="9" presetClass="entr" presetSubtype="0" fill="hold" nodeType="withEffect">
                                  <p:stCondLst>
                                    <p:cond delay="0"/>
                                  </p:stCondLst>
                                  <p:childTnLst>
                                    <p:set>
                                      <p:cBhvr>
                                        <p:cTn id="47" dur="1" fill="hold">
                                          <p:stCondLst>
                                            <p:cond delay="0"/>
                                          </p:stCondLst>
                                        </p:cTn>
                                        <p:tgtEl>
                                          <p:spTgt spid="9"/>
                                        </p:tgtEl>
                                        <p:attrNameLst>
                                          <p:attrName>style.visibility</p:attrName>
                                        </p:attrNameLst>
                                      </p:cBhvr>
                                      <p:to>
                                        <p:strVal val="visible"/>
                                      </p:to>
                                    </p:set>
                                    <p:animEffect transition="in" filter="dissolve">
                                      <p:cBhvr>
                                        <p:cTn id="48" dur="500"/>
                                        <p:tgtEl>
                                          <p:spTgt spid="9"/>
                                        </p:tgtEl>
                                      </p:cBhvr>
                                    </p:animEffect>
                                  </p:childTnLst>
                                </p:cTn>
                              </p:par>
                              <p:par>
                                <p:cTn id="49" presetID="9" presetClass="entr" presetSubtype="0" fill="hold" nodeType="with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dissolve">
                                      <p:cBhvr>
                                        <p:cTn id="51" dur="500"/>
                                        <p:tgtEl>
                                          <p:spTgt spid="10"/>
                                        </p:tgtEl>
                                      </p:cBhvr>
                                    </p:animEffect>
                                  </p:childTnLst>
                                </p:cTn>
                              </p:par>
                              <p:par>
                                <p:cTn id="52" presetID="9" presetClass="entr" presetSubtype="0" fill="hold" nodeType="withEffect">
                                  <p:stCondLst>
                                    <p:cond delay="0"/>
                                  </p:stCondLst>
                                  <p:childTnLst>
                                    <p:set>
                                      <p:cBhvr>
                                        <p:cTn id="53" dur="1" fill="hold">
                                          <p:stCondLst>
                                            <p:cond delay="0"/>
                                          </p:stCondLst>
                                        </p:cTn>
                                        <p:tgtEl>
                                          <p:spTgt spid="11"/>
                                        </p:tgtEl>
                                        <p:attrNameLst>
                                          <p:attrName>style.visibility</p:attrName>
                                        </p:attrNameLst>
                                      </p:cBhvr>
                                      <p:to>
                                        <p:strVal val="visible"/>
                                      </p:to>
                                    </p:set>
                                    <p:animEffect transition="in" filter="dissolve">
                                      <p:cBhvr>
                                        <p:cTn id="54" dur="500"/>
                                        <p:tgtEl>
                                          <p:spTgt spid="11"/>
                                        </p:tgtEl>
                                      </p:cBhvr>
                                    </p:animEffect>
                                  </p:childTnLst>
                                </p:cTn>
                              </p:par>
                              <p:par>
                                <p:cTn id="55" presetID="9" presetClass="entr" presetSubtype="0" fill="hold" nodeType="with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dissolve">
                                      <p:cBhvr>
                                        <p:cTn id="57" dur="500"/>
                                        <p:tgtEl>
                                          <p:spTgt spid="12"/>
                                        </p:tgtEl>
                                      </p:cBhvr>
                                    </p:animEffect>
                                  </p:childTnLst>
                                </p:cTn>
                              </p:par>
                              <p:par>
                                <p:cTn id="58" presetID="9" presetClass="entr" presetSubtype="0" fill="hold" nodeType="withEffect">
                                  <p:stCondLst>
                                    <p:cond delay="0"/>
                                  </p:stCondLst>
                                  <p:childTnLst>
                                    <p:set>
                                      <p:cBhvr>
                                        <p:cTn id="59" dur="1" fill="hold">
                                          <p:stCondLst>
                                            <p:cond delay="0"/>
                                          </p:stCondLst>
                                        </p:cTn>
                                        <p:tgtEl>
                                          <p:spTgt spid="14"/>
                                        </p:tgtEl>
                                        <p:attrNameLst>
                                          <p:attrName>style.visibility</p:attrName>
                                        </p:attrNameLst>
                                      </p:cBhvr>
                                      <p:to>
                                        <p:strVal val="visible"/>
                                      </p:to>
                                    </p:set>
                                    <p:animEffect transition="in" filter="dissolve">
                                      <p:cBhvr>
                                        <p:cTn id="60" dur="500"/>
                                        <p:tgtEl>
                                          <p:spTgt spid="14"/>
                                        </p:tgtEl>
                                      </p:cBhvr>
                                    </p:animEffect>
                                  </p:childTnLst>
                                </p:cTn>
                              </p:par>
                            </p:childTnLst>
                          </p:cTn>
                        </p:par>
                      </p:childTnLst>
                    </p:cTn>
                  </p:par>
                  <p:par>
                    <p:cTn id="61" fill="hold">
                      <p:stCondLst>
                        <p:cond delay="indefinite"/>
                      </p:stCondLst>
                      <p:childTnLst>
                        <p:par>
                          <p:cTn id="62" fill="hold">
                            <p:stCondLst>
                              <p:cond delay="0"/>
                            </p:stCondLst>
                            <p:childTnLst>
                              <p:par>
                                <p:cTn id="63" presetID="9" presetClass="entr" presetSubtype="0" fill="hold" grpId="0" nodeType="clickEffect">
                                  <p:stCondLst>
                                    <p:cond delay="0"/>
                                  </p:stCondLst>
                                  <p:childTnLst>
                                    <p:set>
                                      <p:cBhvr>
                                        <p:cTn id="64" dur="1" fill="hold">
                                          <p:stCondLst>
                                            <p:cond delay="0"/>
                                          </p:stCondLst>
                                        </p:cTn>
                                        <p:tgtEl>
                                          <p:spTgt spid="16"/>
                                        </p:tgtEl>
                                        <p:attrNameLst>
                                          <p:attrName>style.visibility</p:attrName>
                                        </p:attrNameLst>
                                      </p:cBhvr>
                                      <p:to>
                                        <p:strVal val="visible"/>
                                      </p:to>
                                    </p:set>
                                    <p:animEffect transition="in" filter="dissolve">
                                      <p:cBhvr>
                                        <p:cTn id="65" dur="500"/>
                                        <p:tgtEl>
                                          <p:spTgt spid="16"/>
                                        </p:tgtEl>
                                      </p:cBhvr>
                                    </p:animEffect>
                                  </p:childTnLst>
                                </p:cTn>
                              </p:par>
                              <p:par>
                                <p:cTn id="66" presetID="9" presetClass="entr" presetSubtype="0" fill="hold" grpId="0" nodeType="withEffect">
                                  <p:stCondLst>
                                    <p:cond delay="0"/>
                                  </p:stCondLst>
                                  <p:childTnLst>
                                    <p:set>
                                      <p:cBhvr>
                                        <p:cTn id="67" dur="1" fill="hold">
                                          <p:stCondLst>
                                            <p:cond delay="0"/>
                                          </p:stCondLst>
                                        </p:cTn>
                                        <p:tgtEl>
                                          <p:spTgt spid="18"/>
                                        </p:tgtEl>
                                        <p:attrNameLst>
                                          <p:attrName>style.visibility</p:attrName>
                                        </p:attrNameLst>
                                      </p:cBhvr>
                                      <p:to>
                                        <p:strVal val="visible"/>
                                      </p:to>
                                    </p:set>
                                    <p:animEffect transition="in" filter="dissolve">
                                      <p:cBhvr>
                                        <p:cTn id="68" dur="500"/>
                                        <p:tgtEl>
                                          <p:spTgt spid="18"/>
                                        </p:tgtEl>
                                      </p:cBhvr>
                                    </p:animEffect>
                                  </p:childTnLst>
                                </p:cTn>
                              </p:par>
                              <p:par>
                                <p:cTn id="69" presetID="9" presetClass="entr" presetSubtype="0" fill="hold" grpId="0" nodeType="withEffect">
                                  <p:stCondLst>
                                    <p:cond delay="0"/>
                                  </p:stCondLst>
                                  <p:childTnLst>
                                    <p:set>
                                      <p:cBhvr>
                                        <p:cTn id="70" dur="1" fill="hold">
                                          <p:stCondLst>
                                            <p:cond delay="0"/>
                                          </p:stCondLst>
                                        </p:cTn>
                                        <p:tgtEl>
                                          <p:spTgt spid="19"/>
                                        </p:tgtEl>
                                        <p:attrNameLst>
                                          <p:attrName>style.visibility</p:attrName>
                                        </p:attrNameLst>
                                      </p:cBhvr>
                                      <p:to>
                                        <p:strVal val="visible"/>
                                      </p:to>
                                    </p:set>
                                    <p:animEffect transition="in" filter="dissolve">
                                      <p:cBhvr>
                                        <p:cTn id="71" dur="500"/>
                                        <p:tgtEl>
                                          <p:spTgt spid="19"/>
                                        </p:tgtEl>
                                      </p:cBhvr>
                                    </p:animEffect>
                                  </p:childTnLst>
                                </p:cTn>
                              </p:par>
                              <p:par>
                                <p:cTn id="72" presetID="9" presetClass="entr" presetSubtype="0" fill="hold" grpId="0" nodeType="withEffect">
                                  <p:stCondLst>
                                    <p:cond delay="0"/>
                                  </p:stCondLst>
                                  <p:childTnLst>
                                    <p:set>
                                      <p:cBhvr>
                                        <p:cTn id="73" dur="1" fill="hold">
                                          <p:stCondLst>
                                            <p:cond delay="0"/>
                                          </p:stCondLst>
                                        </p:cTn>
                                        <p:tgtEl>
                                          <p:spTgt spid="20"/>
                                        </p:tgtEl>
                                        <p:attrNameLst>
                                          <p:attrName>style.visibility</p:attrName>
                                        </p:attrNameLst>
                                      </p:cBhvr>
                                      <p:to>
                                        <p:strVal val="visible"/>
                                      </p:to>
                                    </p:set>
                                    <p:animEffect transition="in" filter="dissolve">
                                      <p:cBhvr>
                                        <p:cTn id="74" dur="500"/>
                                        <p:tgtEl>
                                          <p:spTgt spid="20"/>
                                        </p:tgtEl>
                                      </p:cBhvr>
                                    </p:animEffect>
                                  </p:childTnLst>
                                </p:cTn>
                              </p:par>
                              <p:par>
                                <p:cTn id="75" presetID="9" presetClass="entr" presetSubtype="0" fill="hold" grpId="0" nodeType="withEffect">
                                  <p:stCondLst>
                                    <p:cond delay="0"/>
                                  </p:stCondLst>
                                  <p:childTnLst>
                                    <p:set>
                                      <p:cBhvr>
                                        <p:cTn id="76" dur="1" fill="hold">
                                          <p:stCondLst>
                                            <p:cond delay="0"/>
                                          </p:stCondLst>
                                        </p:cTn>
                                        <p:tgtEl>
                                          <p:spTgt spid="21"/>
                                        </p:tgtEl>
                                        <p:attrNameLst>
                                          <p:attrName>style.visibility</p:attrName>
                                        </p:attrNameLst>
                                      </p:cBhvr>
                                      <p:to>
                                        <p:strVal val="visible"/>
                                      </p:to>
                                    </p:set>
                                    <p:animEffect transition="in" filter="dissolve">
                                      <p:cBhvr>
                                        <p:cTn id="77" dur="500"/>
                                        <p:tgtEl>
                                          <p:spTgt spid="21"/>
                                        </p:tgtEl>
                                      </p:cBhvr>
                                    </p:animEffect>
                                  </p:childTnLst>
                                </p:cTn>
                              </p:par>
                              <p:par>
                                <p:cTn id="78" presetID="9" presetClass="entr" presetSubtype="0" fill="hold" grpId="0" nodeType="withEffect">
                                  <p:stCondLst>
                                    <p:cond delay="0"/>
                                  </p:stCondLst>
                                  <p:childTnLst>
                                    <p:set>
                                      <p:cBhvr>
                                        <p:cTn id="79" dur="1" fill="hold">
                                          <p:stCondLst>
                                            <p:cond delay="0"/>
                                          </p:stCondLst>
                                        </p:cTn>
                                        <p:tgtEl>
                                          <p:spTgt spid="22"/>
                                        </p:tgtEl>
                                        <p:attrNameLst>
                                          <p:attrName>style.visibility</p:attrName>
                                        </p:attrNameLst>
                                      </p:cBhvr>
                                      <p:to>
                                        <p:strVal val="visible"/>
                                      </p:to>
                                    </p:set>
                                    <p:animEffect transition="in" filter="dissolve">
                                      <p:cBhvr>
                                        <p:cTn id="80" dur="500"/>
                                        <p:tgtEl>
                                          <p:spTgt spid="22"/>
                                        </p:tgtEl>
                                      </p:cBhvr>
                                    </p:animEffect>
                                  </p:childTnLst>
                                </p:cTn>
                              </p:par>
                              <p:par>
                                <p:cTn id="81" presetID="9" presetClass="entr" presetSubtype="0" fill="hold" grpId="0" nodeType="withEffect">
                                  <p:stCondLst>
                                    <p:cond delay="0"/>
                                  </p:stCondLst>
                                  <p:childTnLst>
                                    <p:set>
                                      <p:cBhvr>
                                        <p:cTn id="82" dur="1" fill="hold">
                                          <p:stCondLst>
                                            <p:cond delay="0"/>
                                          </p:stCondLst>
                                        </p:cTn>
                                        <p:tgtEl>
                                          <p:spTgt spid="23"/>
                                        </p:tgtEl>
                                        <p:attrNameLst>
                                          <p:attrName>style.visibility</p:attrName>
                                        </p:attrNameLst>
                                      </p:cBhvr>
                                      <p:to>
                                        <p:strVal val="visible"/>
                                      </p:to>
                                    </p:set>
                                    <p:animEffect transition="in" filter="dissolve">
                                      <p:cBhvr>
                                        <p:cTn id="83" dur="500"/>
                                        <p:tgtEl>
                                          <p:spTgt spid="23"/>
                                        </p:tgtEl>
                                      </p:cBhvr>
                                    </p:animEffect>
                                  </p:childTnLst>
                                </p:cTn>
                              </p:par>
                              <p:par>
                                <p:cTn id="84" presetID="9" presetClass="entr" presetSubtype="0" fill="hold" grpId="0" nodeType="withEffect">
                                  <p:stCondLst>
                                    <p:cond delay="0"/>
                                  </p:stCondLst>
                                  <p:childTnLst>
                                    <p:set>
                                      <p:cBhvr>
                                        <p:cTn id="85" dur="1" fill="hold">
                                          <p:stCondLst>
                                            <p:cond delay="0"/>
                                          </p:stCondLst>
                                        </p:cTn>
                                        <p:tgtEl>
                                          <p:spTgt spid="24"/>
                                        </p:tgtEl>
                                        <p:attrNameLst>
                                          <p:attrName>style.visibility</p:attrName>
                                        </p:attrNameLst>
                                      </p:cBhvr>
                                      <p:to>
                                        <p:strVal val="visible"/>
                                      </p:to>
                                    </p:set>
                                    <p:animEffect transition="in" filter="dissolve">
                                      <p:cBhvr>
                                        <p:cTn id="86" dur="500"/>
                                        <p:tgtEl>
                                          <p:spTgt spid="24"/>
                                        </p:tgtEl>
                                      </p:cBhvr>
                                    </p:animEffect>
                                  </p:childTnLst>
                                </p:cTn>
                              </p:par>
                              <p:par>
                                <p:cTn id="87" presetID="9" presetClass="entr" presetSubtype="0" fill="hold" grpId="0" nodeType="withEffect">
                                  <p:stCondLst>
                                    <p:cond delay="0"/>
                                  </p:stCondLst>
                                  <p:childTnLst>
                                    <p:set>
                                      <p:cBhvr>
                                        <p:cTn id="88" dur="1" fill="hold">
                                          <p:stCondLst>
                                            <p:cond delay="0"/>
                                          </p:stCondLst>
                                        </p:cTn>
                                        <p:tgtEl>
                                          <p:spTgt spid="25"/>
                                        </p:tgtEl>
                                        <p:attrNameLst>
                                          <p:attrName>style.visibility</p:attrName>
                                        </p:attrNameLst>
                                      </p:cBhvr>
                                      <p:to>
                                        <p:strVal val="visible"/>
                                      </p:to>
                                    </p:set>
                                    <p:animEffect transition="in" filter="dissolve">
                                      <p:cBhvr>
                                        <p:cTn id="89" dur="500"/>
                                        <p:tgtEl>
                                          <p:spTgt spid="25"/>
                                        </p:tgtEl>
                                      </p:cBhvr>
                                    </p:animEffect>
                                  </p:childTnLst>
                                </p:cTn>
                              </p:par>
                              <p:par>
                                <p:cTn id="90" presetID="9" presetClass="entr" presetSubtype="0" fill="hold" grpId="0" nodeType="withEffect">
                                  <p:stCondLst>
                                    <p:cond delay="0"/>
                                  </p:stCondLst>
                                  <p:childTnLst>
                                    <p:set>
                                      <p:cBhvr>
                                        <p:cTn id="91" dur="1" fill="hold">
                                          <p:stCondLst>
                                            <p:cond delay="0"/>
                                          </p:stCondLst>
                                        </p:cTn>
                                        <p:tgtEl>
                                          <p:spTgt spid="26"/>
                                        </p:tgtEl>
                                        <p:attrNameLst>
                                          <p:attrName>style.visibility</p:attrName>
                                        </p:attrNameLst>
                                      </p:cBhvr>
                                      <p:to>
                                        <p:strVal val="visible"/>
                                      </p:to>
                                    </p:set>
                                    <p:animEffect transition="in" filter="dissolve">
                                      <p:cBhvr>
                                        <p:cTn id="92" dur="500"/>
                                        <p:tgtEl>
                                          <p:spTgt spid="26"/>
                                        </p:tgtEl>
                                      </p:cBhvr>
                                    </p:animEffec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grpId="0" nodeType="clickEffect">
                                  <p:stCondLst>
                                    <p:cond delay="0"/>
                                  </p:stCondLst>
                                  <p:childTnLst>
                                    <p:set>
                                      <p:cBhvr>
                                        <p:cTn id="96" dur="1" fill="hold">
                                          <p:stCondLst>
                                            <p:cond delay="0"/>
                                          </p:stCondLst>
                                        </p:cTn>
                                        <p:tgtEl>
                                          <p:spTgt spid="36"/>
                                        </p:tgtEl>
                                        <p:attrNameLst>
                                          <p:attrName>style.visibility</p:attrName>
                                        </p:attrNameLst>
                                      </p:cBhvr>
                                      <p:to>
                                        <p:strVal val="visible"/>
                                      </p:to>
                                    </p:set>
                                    <p:animEffect transition="in" filter="dissolve">
                                      <p:cBhvr>
                                        <p:cTn id="97"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6" grpId="0"/>
      <p:bldP spid="18" grpId="0"/>
      <p:bldP spid="19" grpId="0"/>
      <p:bldP spid="20" grpId="0"/>
      <p:bldP spid="21" grpId="0"/>
      <p:bldP spid="22" grpId="0"/>
      <p:bldP spid="23" grpId="0"/>
      <p:bldP spid="24" grpId="0"/>
      <p:bldP spid="25" grpId="0"/>
      <p:bldP spid="26" grpId="0"/>
      <p:bldP spid="27" grpId="0" animBg="1"/>
      <p:bldP spid="29" grpId="0" animBg="1"/>
      <p:bldP spid="30" grpId="0"/>
      <p:bldP spid="31" grpId="0"/>
      <p:bldP spid="36" grpId="0"/>
      <p:bldP spid="3" grpId="0" animBg="1"/>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67;p11">
            <a:extLst>
              <a:ext uri="{FF2B5EF4-FFF2-40B4-BE49-F238E27FC236}">
                <a16:creationId xmlns:a16="http://schemas.microsoft.com/office/drawing/2014/main" id="{611C47EE-033F-F2A1-5E72-5043B0C1B2FA}"/>
              </a:ext>
            </a:extLst>
          </p:cNvPr>
          <p:cNvSpPr/>
          <p:nvPr/>
        </p:nvSpPr>
        <p:spPr>
          <a:xfrm rot="10800000" flipH="1">
            <a:off x="0" y="0"/>
            <a:ext cx="2091590" cy="1923564"/>
          </a:xfrm>
          <a:prstGeom prst="triangle">
            <a:avLst>
              <a:gd name="adj" fmla="val 0"/>
            </a:avLst>
          </a:prstGeom>
          <a:solidFill>
            <a:srgbClr val="D8E2F3"/>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a:solidFill>
                  <a:schemeClr val="lt1"/>
                </a:solidFill>
                <a:latin typeface="Calibri"/>
                <a:ea typeface="Calibri"/>
                <a:cs typeface="Calibri"/>
                <a:sym typeface="Calibri"/>
              </a:rPr>
              <a:t>c</a:t>
            </a:r>
            <a:endParaRPr/>
          </a:p>
        </p:txBody>
      </p:sp>
      <p:sp>
        <p:nvSpPr>
          <p:cNvPr id="5" name="Google Shape;268;p11">
            <a:extLst>
              <a:ext uri="{FF2B5EF4-FFF2-40B4-BE49-F238E27FC236}">
                <a16:creationId xmlns:a16="http://schemas.microsoft.com/office/drawing/2014/main" id="{D50A755B-6593-0086-A04A-ECEAD97C2D65}"/>
              </a:ext>
            </a:extLst>
          </p:cNvPr>
          <p:cNvSpPr txBox="1"/>
          <p:nvPr/>
        </p:nvSpPr>
        <p:spPr>
          <a:xfrm>
            <a:off x="1594" y="44117"/>
            <a:ext cx="1636178" cy="430887"/>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200" b="1" dirty="0">
                <a:solidFill>
                  <a:schemeClr val="lt1"/>
                </a:solidFill>
                <a:latin typeface="Arial"/>
                <a:ea typeface="Arial"/>
                <a:cs typeface="Arial"/>
                <a:sym typeface="Arial"/>
              </a:rPr>
              <a:t>DISCUSS</a:t>
            </a:r>
            <a:endParaRPr sz="2200" b="1" dirty="0">
              <a:solidFill>
                <a:schemeClr val="lt1"/>
              </a:solidFill>
              <a:latin typeface="Arial"/>
              <a:ea typeface="Arial"/>
              <a:cs typeface="Arial"/>
              <a:sym typeface="Arial"/>
            </a:endParaRPr>
          </a:p>
        </p:txBody>
      </p:sp>
      <p:sp>
        <p:nvSpPr>
          <p:cNvPr id="6" name="Title 1">
            <a:extLst>
              <a:ext uri="{FF2B5EF4-FFF2-40B4-BE49-F238E27FC236}">
                <a16:creationId xmlns:a16="http://schemas.microsoft.com/office/drawing/2014/main" id="{9AF93054-DF42-F6B9-3B22-5D464BA443BE}"/>
              </a:ext>
            </a:extLst>
          </p:cNvPr>
          <p:cNvSpPr txBox="1">
            <a:spLocks/>
          </p:cNvSpPr>
          <p:nvPr/>
        </p:nvSpPr>
        <p:spPr>
          <a:xfrm>
            <a:off x="2151399" y="0"/>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sz="3600" b="1">
                <a:solidFill>
                  <a:schemeClr val="accent1"/>
                </a:solidFill>
                <a:latin typeface="Arial" panose="020B0604020202020204" pitchFamily="34" charset="0"/>
                <a:cs typeface="Arial" panose="020B0604020202020204" pitchFamily="34" charset="0"/>
              </a:rPr>
              <a:t>Percentages without a calculator </a:t>
            </a:r>
            <a:endParaRPr lang="en-US" sz="3600" b="1" dirty="0">
              <a:solidFill>
                <a:schemeClr val="accent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DBB1316E-CADB-DC33-2009-19B390B398AF}"/>
              </a:ext>
            </a:extLst>
          </p:cNvPr>
          <p:cNvSpPr txBox="1"/>
          <p:nvPr/>
        </p:nvSpPr>
        <p:spPr>
          <a:xfrm>
            <a:off x="1027134" y="1215290"/>
            <a:ext cx="10058400" cy="1815882"/>
          </a:xfrm>
          <a:prstGeom prst="rect">
            <a:avLst/>
          </a:prstGeom>
          <a:noFill/>
        </p:spPr>
        <p:txBody>
          <a:bodyPr wrap="square" rtlCol="0">
            <a:spAutoFit/>
          </a:bodyPr>
          <a:lstStyle/>
          <a:p>
            <a:r>
              <a:rPr lang="en-GB" sz="2800" dirty="0"/>
              <a:t>A TV is on sale with 20% off. The sale price is £300.</a:t>
            </a:r>
          </a:p>
          <a:p>
            <a:r>
              <a:rPr lang="en-GB" sz="2800" dirty="0"/>
              <a:t>What was the original cost of the TV? </a:t>
            </a:r>
          </a:p>
          <a:p>
            <a:r>
              <a:rPr lang="en-GB" sz="2800" dirty="0"/>
              <a:t>Draw a bar model to show what you already know, and what you need to find out?</a:t>
            </a:r>
          </a:p>
        </p:txBody>
      </p:sp>
      <p:sp>
        <p:nvSpPr>
          <p:cNvPr id="8" name="Rectangle 7">
            <a:extLst>
              <a:ext uri="{FF2B5EF4-FFF2-40B4-BE49-F238E27FC236}">
                <a16:creationId xmlns:a16="http://schemas.microsoft.com/office/drawing/2014/main" id="{A354AA97-0B20-6FB3-3219-747283CBC558}"/>
              </a:ext>
            </a:extLst>
          </p:cNvPr>
          <p:cNvSpPr/>
          <p:nvPr/>
        </p:nvSpPr>
        <p:spPr>
          <a:xfrm>
            <a:off x="1619188" y="4520697"/>
            <a:ext cx="5878892" cy="8268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a:extLst>
              <a:ext uri="{FF2B5EF4-FFF2-40B4-BE49-F238E27FC236}">
                <a16:creationId xmlns:a16="http://schemas.microsoft.com/office/drawing/2014/main" id="{3DEF15F9-C2CC-EDAE-4A7F-8DCD68F0B1AB}"/>
              </a:ext>
            </a:extLst>
          </p:cNvPr>
          <p:cNvCxnSpPr>
            <a:cxnSpLocks/>
          </p:cNvCxnSpPr>
          <p:nvPr/>
        </p:nvCxnSpPr>
        <p:spPr>
          <a:xfrm>
            <a:off x="2799470" y="4528061"/>
            <a:ext cx="0" cy="8268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5F826193-8A81-EA50-7450-1694FFB398CB}"/>
              </a:ext>
            </a:extLst>
          </p:cNvPr>
          <p:cNvCxnSpPr>
            <a:cxnSpLocks/>
          </p:cNvCxnSpPr>
          <p:nvPr/>
        </p:nvCxnSpPr>
        <p:spPr>
          <a:xfrm>
            <a:off x="4031645" y="4528061"/>
            <a:ext cx="0" cy="81949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4D686B9-C9AA-9BF2-564F-4AD396008A6D}"/>
              </a:ext>
            </a:extLst>
          </p:cNvPr>
          <p:cNvCxnSpPr>
            <a:cxnSpLocks/>
          </p:cNvCxnSpPr>
          <p:nvPr/>
        </p:nvCxnSpPr>
        <p:spPr>
          <a:xfrm>
            <a:off x="5145727" y="4528061"/>
            <a:ext cx="0" cy="81949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06D1CB4-4A7F-7A4A-2C68-BF4FDAF4B46B}"/>
              </a:ext>
            </a:extLst>
          </p:cNvPr>
          <p:cNvCxnSpPr>
            <a:cxnSpLocks/>
          </p:cNvCxnSpPr>
          <p:nvPr/>
        </p:nvCxnSpPr>
        <p:spPr>
          <a:xfrm>
            <a:off x="6358362" y="4355676"/>
            <a:ext cx="0" cy="1100852"/>
          </a:xfrm>
          <a:prstGeom prst="line">
            <a:avLst/>
          </a:prstGeom>
          <a:ln w="28575"/>
        </p:spPr>
        <p:style>
          <a:lnRef idx="3">
            <a:schemeClr val="accent2"/>
          </a:lnRef>
          <a:fillRef idx="0">
            <a:schemeClr val="accent2"/>
          </a:fillRef>
          <a:effectRef idx="2">
            <a:schemeClr val="accent2"/>
          </a:effectRef>
          <a:fontRef idx="minor">
            <a:schemeClr val="tx1"/>
          </a:fontRef>
        </p:style>
      </p:cxnSp>
      <p:sp>
        <p:nvSpPr>
          <p:cNvPr id="18" name="TextBox 17">
            <a:extLst>
              <a:ext uri="{FF2B5EF4-FFF2-40B4-BE49-F238E27FC236}">
                <a16:creationId xmlns:a16="http://schemas.microsoft.com/office/drawing/2014/main" id="{51E06483-7D23-1132-EA51-890B582858A5}"/>
              </a:ext>
            </a:extLst>
          </p:cNvPr>
          <p:cNvSpPr txBox="1"/>
          <p:nvPr/>
        </p:nvSpPr>
        <p:spPr>
          <a:xfrm>
            <a:off x="2015731" y="4737765"/>
            <a:ext cx="424364" cy="369332"/>
          </a:xfrm>
          <a:prstGeom prst="rect">
            <a:avLst/>
          </a:prstGeom>
          <a:noFill/>
        </p:spPr>
        <p:txBody>
          <a:bodyPr wrap="square" rtlCol="0">
            <a:spAutoFit/>
          </a:bodyPr>
          <a:lstStyle/>
          <a:p>
            <a:r>
              <a:rPr lang="en-US" dirty="0"/>
              <a:t>75</a:t>
            </a:r>
            <a:endParaRPr lang="en-GB" dirty="0"/>
          </a:p>
        </p:txBody>
      </p:sp>
      <p:sp>
        <p:nvSpPr>
          <p:cNvPr id="19" name="TextBox 18">
            <a:extLst>
              <a:ext uri="{FF2B5EF4-FFF2-40B4-BE49-F238E27FC236}">
                <a16:creationId xmlns:a16="http://schemas.microsoft.com/office/drawing/2014/main" id="{AD9B0853-9DA3-7AE5-2202-DE2E7CA459FF}"/>
              </a:ext>
            </a:extLst>
          </p:cNvPr>
          <p:cNvSpPr txBox="1"/>
          <p:nvPr/>
        </p:nvSpPr>
        <p:spPr>
          <a:xfrm>
            <a:off x="3188859" y="4749462"/>
            <a:ext cx="424364" cy="369332"/>
          </a:xfrm>
          <a:prstGeom prst="rect">
            <a:avLst/>
          </a:prstGeom>
          <a:noFill/>
        </p:spPr>
        <p:txBody>
          <a:bodyPr wrap="square" rtlCol="0">
            <a:spAutoFit/>
          </a:bodyPr>
          <a:lstStyle/>
          <a:p>
            <a:r>
              <a:rPr lang="en-US" dirty="0"/>
              <a:t>75</a:t>
            </a:r>
            <a:endParaRPr lang="en-GB" dirty="0"/>
          </a:p>
        </p:txBody>
      </p:sp>
      <p:sp>
        <p:nvSpPr>
          <p:cNvPr id="20" name="TextBox 19">
            <a:extLst>
              <a:ext uri="{FF2B5EF4-FFF2-40B4-BE49-F238E27FC236}">
                <a16:creationId xmlns:a16="http://schemas.microsoft.com/office/drawing/2014/main" id="{8450F6D4-628B-FB96-A833-CA6682C16681}"/>
              </a:ext>
            </a:extLst>
          </p:cNvPr>
          <p:cNvSpPr txBox="1"/>
          <p:nvPr/>
        </p:nvSpPr>
        <p:spPr>
          <a:xfrm>
            <a:off x="4349072" y="4759382"/>
            <a:ext cx="440781" cy="369332"/>
          </a:xfrm>
          <a:prstGeom prst="rect">
            <a:avLst/>
          </a:prstGeom>
          <a:noFill/>
        </p:spPr>
        <p:txBody>
          <a:bodyPr wrap="square" rtlCol="0">
            <a:spAutoFit/>
          </a:bodyPr>
          <a:lstStyle/>
          <a:p>
            <a:r>
              <a:rPr lang="en-US" dirty="0"/>
              <a:t>75</a:t>
            </a:r>
            <a:endParaRPr lang="en-GB" dirty="0"/>
          </a:p>
        </p:txBody>
      </p:sp>
      <p:sp>
        <p:nvSpPr>
          <p:cNvPr id="21" name="TextBox 20">
            <a:extLst>
              <a:ext uri="{FF2B5EF4-FFF2-40B4-BE49-F238E27FC236}">
                <a16:creationId xmlns:a16="http://schemas.microsoft.com/office/drawing/2014/main" id="{FF5C380C-7C87-155D-A46E-7898F8188359}"/>
              </a:ext>
            </a:extLst>
          </p:cNvPr>
          <p:cNvSpPr txBox="1"/>
          <p:nvPr/>
        </p:nvSpPr>
        <p:spPr>
          <a:xfrm>
            <a:off x="6710912" y="4749462"/>
            <a:ext cx="438447" cy="369332"/>
          </a:xfrm>
          <a:prstGeom prst="rect">
            <a:avLst/>
          </a:prstGeom>
          <a:noFill/>
        </p:spPr>
        <p:txBody>
          <a:bodyPr wrap="square" rtlCol="0">
            <a:spAutoFit/>
          </a:bodyPr>
          <a:lstStyle/>
          <a:p>
            <a:r>
              <a:rPr lang="en-US" dirty="0"/>
              <a:t>75</a:t>
            </a:r>
            <a:endParaRPr lang="en-GB" dirty="0"/>
          </a:p>
        </p:txBody>
      </p:sp>
      <p:sp>
        <p:nvSpPr>
          <p:cNvPr id="22" name="TextBox 21">
            <a:extLst>
              <a:ext uri="{FF2B5EF4-FFF2-40B4-BE49-F238E27FC236}">
                <a16:creationId xmlns:a16="http://schemas.microsoft.com/office/drawing/2014/main" id="{9244DBFB-07FC-8C9A-20C5-4C9BB0999434}"/>
              </a:ext>
            </a:extLst>
          </p:cNvPr>
          <p:cNvSpPr txBox="1"/>
          <p:nvPr/>
        </p:nvSpPr>
        <p:spPr>
          <a:xfrm>
            <a:off x="5493464" y="4765878"/>
            <a:ext cx="452511" cy="369332"/>
          </a:xfrm>
          <a:prstGeom prst="rect">
            <a:avLst/>
          </a:prstGeom>
          <a:noFill/>
        </p:spPr>
        <p:txBody>
          <a:bodyPr wrap="square" rtlCol="0">
            <a:spAutoFit/>
          </a:bodyPr>
          <a:lstStyle/>
          <a:p>
            <a:r>
              <a:rPr lang="en-US" dirty="0"/>
              <a:t>75</a:t>
            </a:r>
            <a:endParaRPr lang="en-GB" dirty="0"/>
          </a:p>
        </p:txBody>
      </p:sp>
      <p:sp>
        <p:nvSpPr>
          <p:cNvPr id="28" name="Google Shape;410;p14">
            <a:extLst>
              <a:ext uri="{FF2B5EF4-FFF2-40B4-BE49-F238E27FC236}">
                <a16:creationId xmlns:a16="http://schemas.microsoft.com/office/drawing/2014/main" id="{AA995BD5-B92E-9EF1-56AD-BEDBDE73C5BE}"/>
              </a:ext>
            </a:extLst>
          </p:cNvPr>
          <p:cNvSpPr/>
          <p:nvPr/>
        </p:nvSpPr>
        <p:spPr>
          <a:xfrm rot="5400000">
            <a:off x="4436015" y="1281376"/>
            <a:ext cx="226656" cy="5860310"/>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9" name="Google Shape;409;p14">
            <a:extLst>
              <a:ext uri="{FF2B5EF4-FFF2-40B4-BE49-F238E27FC236}">
                <a16:creationId xmlns:a16="http://schemas.microsoft.com/office/drawing/2014/main" id="{FC9ECA3E-D7D6-3AD3-7AF6-5E5841A96580}"/>
              </a:ext>
            </a:extLst>
          </p:cNvPr>
          <p:cNvSpPr/>
          <p:nvPr/>
        </p:nvSpPr>
        <p:spPr>
          <a:xfrm rot="-5400000">
            <a:off x="3915046" y="3211911"/>
            <a:ext cx="116333" cy="4670882"/>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30" name="Google Shape;317;p11">
            <a:extLst>
              <a:ext uri="{FF2B5EF4-FFF2-40B4-BE49-F238E27FC236}">
                <a16:creationId xmlns:a16="http://schemas.microsoft.com/office/drawing/2014/main" id="{11F88CAB-D3B9-64A9-AA68-4FB380B7FEBA}"/>
              </a:ext>
            </a:extLst>
          </p:cNvPr>
          <p:cNvSpPr txBox="1"/>
          <p:nvPr/>
        </p:nvSpPr>
        <p:spPr>
          <a:xfrm>
            <a:off x="4031645" y="3552727"/>
            <a:ext cx="351378"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a:t>
            </a:r>
            <a:endParaRPr dirty="0"/>
          </a:p>
        </p:txBody>
      </p:sp>
      <p:sp>
        <p:nvSpPr>
          <p:cNvPr id="31" name="Google Shape;317;p11">
            <a:extLst>
              <a:ext uri="{FF2B5EF4-FFF2-40B4-BE49-F238E27FC236}">
                <a16:creationId xmlns:a16="http://schemas.microsoft.com/office/drawing/2014/main" id="{30DE9ABF-8A12-60A5-9B8C-E9BEDE251DA2}"/>
              </a:ext>
            </a:extLst>
          </p:cNvPr>
          <p:cNvSpPr txBox="1"/>
          <p:nvPr/>
        </p:nvSpPr>
        <p:spPr>
          <a:xfrm>
            <a:off x="3519268" y="5598155"/>
            <a:ext cx="987084"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£300</a:t>
            </a:r>
            <a:endParaRPr dirty="0"/>
          </a:p>
        </p:txBody>
      </p:sp>
      <p:sp>
        <p:nvSpPr>
          <p:cNvPr id="33" name="TextBox 32">
            <a:extLst>
              <a:ext uri="{FF2B5EF4-FFF2-40B4-BE49-F238E27FC236}">
                <a16:creationId xmlns:a16="http://schemas.microsoft.com/office/drawing/2014/main" id="{4F610FC2-3A9D-110A-03D8-A94C2C519732}"/>
              </a:ext>
            </a:extLst>
          </p:cNvPr>
          <p:cNvSpPr txBox="1"/>
          <p:nvPr/>
        </p:nvSpPr>
        <p:spPr>
          <a:xfrm>
            <a:off x="8141497" y="5890503"/>
            <a:ext cx="3849361" cy="461665"/>
          </a:xfrm>
          <a:prstGeom prst="rect">
            <a:avLst/>
          </a:prstGeom>
          <a:noFill/>
        </p:spPr>
        <p:txBody>
          <a:bodyPr wrap="square" rtlCol="0">
            <a:spAutoFit/>
          </a:bodyPr>
          <a:lstStyle/>
          <a:p>
            <a:r>
              <a:rPr lang="en-US" sz="2400" dirty="0"/>
              <a:t>Answer = £300 + £75= £375</a:t>
            </a:r>
            <a:endParaRPr lang="en-GB" sz="2400" dirty="0"/>
          </a:p>
        </p:txBody>
      </p:sp>
      <p:pic>
        <p:nvPicPr>
          <p:cNvPr id="34" name="Picture 33">
            <a:extLst>
              <a:ext uri="{FF2B5EF4-FFF2-40B4-BE49-F238E27FC236}">
                <a16:creationId xmlns:a16="http://schemas.microsoft.com/office/drawing/2014/main" id="{6422F37D-EE78-6409-85EC-B32A035E4F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7940356" y="2846685"/>
            <a:ext cx="4251644" cy="2834429"/>
          </a:xfrm>
          <a:prstGeom prst="rect">
            <a:avLst/>
          </a:prstGeom>
        </p:spPr>
      </p:pic>
      <p:sp>
        <p:nvSpPr>
          <p:cNvPr id="17" name="Google Shape;409;p14">
            <a:extLst>
              <a:ext uri="{FF2B5EF4-FFF2-40B4-BE49-F238E27FC236}">
                <a16:creationId xmlns:a16="http://schemas.microsoft.com/office/drawing/2014/main" id="{00D32706-650E-B7D3-5F6D-DF71365D770D}"/>
              </a:ext>
            </a:extLst>
          </p:cNvPr>
          <p:cNvSpPr/>
          <p:nvPr/>
        </p:nvSpPr>
        <p:spPr>
          <a:xfrm rot="-5400000">
            <a:off x="6899465" y="4977569"/>
            <a:ext cx="122349" cy="1145582"/>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3" name="Google Shape;317;p11">
            <a:extLst>
              <a:ext uri="{FF2B5EF4-FFF2-40B4-BE49-F238E27FC236}">
                <a16:creationId xmlns:a16="http://schemas.microsoft.com/office/drawing/2014/main" id="{8D27F4C2-53DE-78D8-4DE6-398BF1B3FA1F}"/>
              </a:ext>
            </a:extLst>
          </p:cNvPr>
          <p:cNvSpPr txBox="1"/>
          <p:nvPr/>
        </p:nvSpPr>
        <p:spPr>
          <a:xfrm>
            <a:off x="6609320" y="5628913"/>
            <a:ext cx="804204"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20%</a:t>
            </a:r>
            <a:endParaRPr dirty="0"/>
          </a:p>
        </p:txBody>
      </p:sp>
      <p:sp>
        <p:nvSpPr>
          <p:cNvPr id="24" name="Google Shape;317;p11">
            <a:extLst>
              <a:ext uri="{FF2B5EF4-FFF2-40B4-BE49-F238E27FC236}">
                <a16:creationId xmlns:a16="http://schemas.microsoft.com/office/drawing/2014/main" id="{C6EB2083-D64D-259E-B9FA-7B20E0E22714}"/>
              </a:ext>
            </a:extLst>
          </p:cNvPr>
          <p:cNvSpPr txBox="1"/>
          <p:nvPr/>
        </p:nvSpPr>
        <p:spPr>
          <a:xfrm>
            <a:off x="3578757" y="5968715"/>
            <a:ext cx="804204"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80%</a:t>
            </a:r>
            <a:endParaRPr dirty="0"/>
          </a:p>
        </p:txBody>
      </p:sp>
    </p:spTree>
    <p:extLst>
      <p:ext uri="{BB962C8B-B14F-4D97-AF65-F5344CB8AC3E}">
        <p14:creationId xmlns:p14="http://schemas.microsoft.com/office/powerpoint/2010/main" val="2420616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ssolve">
                                      <p:cBhvr>
                                        <p:cTn id="12" dur="500"/>
                                        <p:tgtEl>
                                          <p:spTgt spid="12"/>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dissolve">
                                      <p:cBhvr>
                                        <p:cTn id="15" dur="500"/>
                                        <p:tgtEl>
                                          <p:spTgt spid="17"/>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dissolve">
                                      <p:cBhvr>
                                        <p:cTn id="18" dur="500"/>
                                        <p:tgtEl>
                                          <p:spTgt spid="23"/>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29"/>
                                        </p:tgtEl>
                                        <p:attrNameLst>
                                          <p:attrName>style.visibility</p:attrName>
                                        </p:attrNameLst>
                                      </p:cBhvr>
                                      <p:to>
                                        <p:strVal val="visible"/>
                                      </p:to>
                                    </p:set>
                                    <p:animEffect transition="in" filter="dissolve">
                                      <p:cBhvr>
                                        <p:cTn id="23" dur="500"/>
                                        <p:tgtEl>
                                          <p:spTgt spid="29"/>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31"/>
                                        </p:tgtEl>
                                        <p:attrNameLst>
                                          <p:attrName>style.visibility</p:attrName>
                                        </p:attrNameLst>
                                      </p:cBhvr>
                                      <p:to>
                                        <p:strVal val="visible"/>
                                      </p:to>
                                    </p:set>
                                    <p:animEffect transition="in" filter="dissolve">
                                      <p:cBhvr>
                                        <p:cTn id="26" dur="500"/>
                                        <p:tgtEl>
                                          <p:spTgt spid="31"/>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30"/>
                                        </p:tgtEl>
                                        <p:attrNameLst>
                                          <p:attrName>style.visibility</p:attrName>
                                        </p:attrNameLst>
                                      </p:cBhvr>
                                      <p:to>
                                        <p:strVal val="visible"/>
                                      </p:to>
                                    </p:set>
                                    <p:animEffect transition="in" filter="dissolve">
                                      <p:cBhvr>
                                        <p:cTn id="31" dur="500"/>
                                        <p:tgtEl>
                                          <p:spTgt spid="30"/>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28"/>
                                        </p:tgtEl>
                                        <p:attrNameLst>
                                          <p:attrName>style.visibility</p:attrName>
                                        </p:attrNameLst>
                                      </p:cBhvr>
                                      <p:to>
                                        <p:strVal val="visible"/>
                                      </p:to>
                                    </p:set>
                                    <p:animEffect transition="in" filter="dissolve">
                                      <p:cBhvr>
                                        <p:cTn id="34" dur="500"/>
                                        <p:tgtEl>
                                          <p:spTgt spid="28"/>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animEffect transition="in" filter="dissolve">
                                      <p:cBhvr>
                                        <p:cTn id="39" dur="500"/>
                                        <p:tgtEl>
                                          <p:spTgt spid="24"/>
                                        </p:tgtEl>
                                      </p:cBhvr>
                                    </p:animEffec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nodeType="click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dissolve">
                                      <p:cBhvr>
                                        <p:cTn id="44" dur="500"/>
                                        <p:tgtEl>
                                          <p:spTgt spid="11"/>
                                        </p:tgtEl>
                                      </p:cBhvr>
                                    </p:animEffect>
                                  </p:childTnLst>
                                </p:cTn>
                              </p:par>
                              <p:par>
                                <p:cTn id="45" presetID="9" presetClass="entr" presetSubtype="0" fill="hold" nodeType="with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dissolve">
                                      <p:cBhvr>
                                        <p:cTn id="47" dur="500"/>
                                        <p:tgtEl>
                                          <p:spTgt spid="10"/>
                                        </p:tgtEl>
                                      </p:cBhvr>
                                    </p:animEffect>
                                  </p:childTnLst>
                                </p:cTn>
                              </p:par>
                              <p:par>
                                <p:cTn id="48" presetID="9" presetClass="entr" presetSubtype="0" fill="hold" nodeType="withEffect">
                                  <p:stCondLst>
                                    <p:cond delay="0"/>
                                  </p:stCondLst>
                                  <p:childTnLst>
                                    <p:set>
                                      <p:cBhvr>
                                        <p:cTn id="49" dur="1" fill="hold">
                                          <p:stCondLst>
                                            <p:cond delay="0"/>
                                          </p:stCondLst>
                                        </p:cTn>
                                        <p:tgtEl>
                                          <p:spTgt spid="9"/>
                                        </p:tgtEl>
                                        <p:attrNameLst>
                                          <p:attrName>style.visibility</p:attrName>
                                        </p:attrNameLst>
                                      </p:cBhvr>
                                      <p:to>
                                        <p:strVal val="visible"/>
                                      </p:to>
                                    </p:set>
                                    <p:animEffect transition="in" filter="dissolve">
                                      <p:cBhvr>
                                        <p:cTn id="50" dur="500"/>
                                        <p:tgtEl>
                                          <p:spTgt spid="9"/>
                                        </p:tgtEl>
                                      </p:cBhvr>
                                    </p:animEffect>
                                  </p:childTnLst>
                                </p:cTn>
                              </p:par>
                            </p:childTnLst>
                          </p:cTn>
                        </p:par>
                      </p:childTnLst>
                    </p:cTn>
                  </p:par>
                  <p:par>
                    <p:cTn id="51" fill="hold">
                      <p:stCondLst>
                        <p:cond delay="indefinite"/>
                      </p:stCondLst>
                      <p:childTnLst>
                        <p:par>
                          <p:cTn id="52" fill="hold">
                            <p:stCondLst>
                              <p:cond delay="0"/>
                            </p:stCondLst>
                            <p:childTnLst>
                              <p:par>
                                <p:cTn id="53" presetID="9" presetClass="entr" presetSubtype="0"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animEffect transition="in" filter="dissolve">
                                      <p:cBhvr>
                                        <p:cTn id="55" dur="500"/>
                                        <p:tgtEl>
                                          <p:spTgt spid="18"/>
                                        </p:tgtEl>
                                      </p:cBhvr>
                                    </p:animEffect>
                                  </p:childTnLst>
                                </p:cTn>
                              </p:par>
                              <p:par>
                                <p:cTn id="56" presetID="9" presetClass="entr" presetSubtype="0" fill="hold" grpId="0" nodeType="with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dissolve">
                                      <p:cBhvr>
                                        <p:cTn id="58" dur="500"/>
                                        <p:tgtEl>
                                          <p:spTgt spid="19"/>
                                        </p:tgtEl>
                                      </p:cBhvr>
                                    </p:animEffect>
                                  </p:childTnLst>
                                </p:cTn>
                              </p:par>
                              <p:par>
                                <p:cTn id="59" presetID="9" presetClass="entr" presetSubtype="0" fill="hold" grpId="0" nodeType="withEffect">
                                  <p:stCondLst>
                                    <p:cond delay="0"/>
                                  </p:stCondLst>
                                  <p:childTnLst>
                                    <p:set>
                                      <p:cBhvr>
                                        <p:cTn id="60" dur="1" fill="hold">
                                          <p:stCondLst>
                                            <p:cond delay="0"/>
                                          </p:stCondLst>
                                        </p:cTn>
                                        <p:tgtEl>
                                          <p:spTgt spid="20"/>
                                        </p:tgtEl>
                                        <p:attrNameLst>
                                          <p:attrName>style.visibility</p:attrName>
                                        </p:attrNameLst>
                                      </p:cBhvr>
                                      <p:to>
                                        <p:strVal val="visible"/>
                                      </p:to>
                                    </p:set>
                                    <p:animEffect transition="in" filter="dissolve">
                                      <p:cBhvr>
                                        <p:cTn id="61" dur="500"/>
                                        <p:tgtEl>
                                          <p:spTgt spid="20"/>
                                        </p:tgtEl>
                                      </p:cBhvr>
                                    </p:animEffect>
                                  </p:childTnLst>
                                </p:cTn>
                              </p:par>
                              <p:par>
                                <p:cTn id="62" presetID="9" presetClass="entr" presetSubtype="0" fill="hold" grpId="0" nodeType="withEffect">
                                  <p:stCondLst>
                                    <p:cond delay="0"/>
                                  </p:stCondLst>
                                  <p:childTnLst>
                                    <p:set>
                                      <p:cBhvr>
                                        <p:cTn id="63" dur="1" fill="hold">
                                          <p:stCondLst>
                                            <p:cond delay="0"/>
                                          </p:stCondLst>
                                        </p:cTn>
                                        <p:tgtEl>
                                          <p:spTgt spid="22"/>
                                        </p:tgtEl>
                                        <p:attrNameLst>
                                          <p:attrName>style.visibility</p:attrName>
                                        </p:attrNameLst>
                                      </p:cBhvr>
                                      <p:to>
                                        <p:strVal val="visible"/>
                                      </p:to>
                                    </p:set>
                                    <p:animEffect transition="in" filter="dissolve">
                                      <p:cBhvr>
                                        <p:cTn id="64" dur="500"/>
                                        <p:tgtEl>
                                          <p:spTgt spid="22"/>
                                        </p:tgtEl>
                                      </p:cBhvr>
                                    </p:animEffect>
                                  </p:childTnLst>
                                </p:cTn>
                              </p:par>
                            </p:childTnLst>
                          </p:cTn>
                        </p:par>
                      </p:childTnLst>
                    </p:cTn>
                  </p:par>
                  <p:par>
                    <p:cTn id="65" fill="hold">
                      <p:stCondLst>
                        <p:cond delay="indefinite"/>
                      </p:stCondLst>
                      <p:childTnLst>
                        <p:par>
                          <p:cTn id="66" fill="hold">
                            <p:stCondLst>
                              <p:cond delay="0"/>
                            </p:stCondLst>
                            <p:childTnLst>
                              <p:par>
                                <p:cTn id="67" presetID="9" presetClass="entr" presetSubtype="0" fill="hold" grpId="0" nodeType="clickEffect">
                                  <p:stCondLst>
                                    <p:cond delay="0"/>
                                  </p:stCondLst>
                                  <p:childTnLst>
                                    <p:set>
                                      <p:cBhvr>
                                        <p:cTn id="68" dur="1" fill="hold">
                                          <p:stCondLst>
                                            <p:cond delay="0"/>
                                          </p:stCondLst>
                                        </p:cTn>
                                        <p:tgtEl>
                                          <p:spTgt spid="21"/>
                                        </p:tgtEl>
                                        <p:attrNameLst>
                                          <p:attrName>style.visibility</p:attrName>
                                        </p:attrNameLst>
                                      </p:cBhvr>
                                      <p:to>
                                        <p:strVal val="visible"/>
                                      </p:to>
                                    </p:set>
                                    <p:animEffect transition="in" filter="dissolve">
                                      <p:cBhvr>
                                        <p:cTn id="69" dur="500"/>
                                        <p:tgtEl>
                                          <p:spTgt spid="21"/>
                                        </p:tgtEl>
                                      </p:cBhvr>
                                    </p:animEffect>
                                  </p:childTnLst>
                                </p:cTn>
                              </p:par>
                            </p:childTnLst>
                          </p:cTn>
                        </p:par>
                      </p:childTnLst>
                    </p:cTn>
                  </p:par>
                  <p:par>
                    <p:cTn id="70" fill="hold">
                      <p:stCondLst>
                        <p:cond delay="indefinite"/>
                      </p:stCondLst>
                      <p:childTnLst>
                        <p:par>
                          <p:cTn id="71" fill="hold">
                            <p:stCondLst>
                              <p:cond delay="0"/>
                            </p:stCondLst>
                            <p:childTnLst>
                              <p:par>
                                <p:cTn id="72" presetID="9" presetClass="entr" presetSubtype="0" fill="hold" grpId="0" nodeType="clickEffect">
                                  <p:stCondLst>
                                    <p:cond delay="0"/>
                                  </p:stCondLst>
                                  <p:childTnLst>
                                    <p:set>
                                      <p:cBhvr>
                                        <p:cTn id="73" dur="1" fill="hold">
                                          <p:stCondLst>
                                            <p:cond delay="0"/>
                                          </p:stCondLst>
                                        </p:cTn>
                                        <p:tgtEl>
                                          <p:spTgt spid="33"/>
                                        </p:tgtEl>
                                        <p:attrNameLst>
                                          <p:attrName>style.visibility</p:attrName>
                                        </p:attrNameLst>
                                      </p:cBhvr>
                                      <p:to>
                                        <p:strVal val="visible"/>
                                      </p:to>
                                    </p:set>
                                    <p:animEffect transition="in" filter="dissolve">
                                      <p:cBhvr>
                                        <p:cTn id="74"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8" grpId="0"/>
      <p:bldP spid="19" grpId="0"/>
      <p:bldP spid="20" grpId="0"/>
      <p:bldP spid="21" grpId="0"/>
      <p:bldP spid="22" grpId="0"/>
      <p:bldP spid="28" grpId="0" animBg="1"/>
      <p:bldP spid="29" grpId="0" animBg="1"/>
      <p:bldP spid="30" grpId="0"/>
      <p:bldP spid="31" grpId="0"/>
      <p:bldP spid="33" grpId="0"/>
      <p:bldP spid="17" grpId="0" animBg="1"/>
      <p:bldP spid="23" grpId="0"/>
      <p:bldP spid="2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67;p11">
            <a:extLst>
              <a:ext uri="{FF2B5EF4-FFF2-40B4-BE49-F238E27FC236}">
                <a16:creationId xmlns:a16="http://schemas.microsoft.com/office/drawing/2014/main" id="{611C47EE-033F-F2A1-5E72-5043B0C1B2FA}"/>
              </a:ext>
            </a:extLst>
          </p:cNvPr>
          <p:cNvSpPr/>
          <p:nvPr/>
        </p:nvSpPr>
        <p:spPr>
          <a:xfrm rot="10800000" flipH="1">
            <a:off x="0" y="0"/>
            <a:ext cx="2091590" cy="1923564"/>
          </a:xfrm>
          <a:prstGeom prst="triangle">
            <a:avLst>
              <a:gd name="adj" fmla="val 0"/>
            </a:avLst>
          </a:prstGeom>
          <a:solidFill>
            <a:srgbClr val="D8E2F3"/>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a:solidFill>
                  <a:schemeClr val="lt1"/>
                </a:solidFill>
                <a:latin typeface="Calibri"/>
                <a:ea typeface="Calibri"/>
                <a:cs typeface="Calibri"/>
                <a:sym typeface="Calibri"/>
              </a:rPr>
              <a:t>c</a:t>
            </a:r>
            <a:endParaRPr/>
          </a:p>
        </p:txBody>
      </p:sp>
      <p:sp>
        <p:nvSpPr>
          <p:cNvPr id="5" name="Google Shape;268;p11">
            <a:extLst>
              <a:ext uri="{FF2B5EF4-FFF2-40B4-BE49-F238E27FC236}">
                <a16:creationId xmlns:a16="http://schemas.microsoft.com/office/drawing/2014/main" id="{D50A755B-6593-0086-A04A-ECEAD97C2D65}"/>
              </a:ext>
            </a:extLst>
          </p:cNvPr>
          <p:cNvSpPr txBox="1"/>
          <p:nvPr/>
        </p:nvSpPr>
        <p:spPr>
          <a:xfrm>
            <a:off x="1594" y="44117"/>
            <a:ext cx="1636178" cy="430887"/>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200" b="1" dirty="0">
                <a:solidFill>
                  <a:schemeClr val="lt1"/>
                </a:solidFill>
                <a:latin typeface="Arial"/>
                <a:ea typeface="Arial"/>
                <a:cs typeface="Arial"/>
                <a:sym typeface="Arial"/>
              </a:rPr>
              <a:t>DISCUSS</a:t>
            </a:r>
            <a:endParaRPr sz="2200" b="1" dirty="0">
              <a:solidFill>
                <a:schemeClr val="lt1"/>
              </a:solidFill>
              <a:latin typeface="Arial"/>
              <a:ea typeface="Arial"/>
              <a:cs typeface="Arial"/>
              <a:sym typeface="Arial"/>
            </a:endParaRPr>
          </a:p>
        </p:txBody>
      </p:sp>
      <p:sp>
        <p:nvSpPr>
          <p:cNvPr id="6" name="Title 1">
            <a:extLst>
              <a:ext uri="{FF2B5EF4-FFF2-40B4-BE49-F238E27FC236}">
                <a16:creationId xmlns:a16="http://schemas.microsoft.com/office/drawing/2014/main" id="{9AF93054-DF42-F6B9-3B22-5D464BA443BE}"/>
              </a:ext>
            </a:extLst>
          </p:cNvPr>
          <p:cNvSpPr txBox="1">
            <a:spLocks/>
          </p:cNvSpPr>
          <p:nvPr/>
        </p:nvSpPr>
        <p:spPr>
          <a:xfrm>
            <a:off x="2151399" y="0"/>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sz="3600" b="1">
                <a:solidFill>
                  <a:schemeClr val="accent1"/>
                </a:solidFill>
                <a:latin typeface="Arial" panose="020B0604020202020204" pitchFamily="34" charset="0"/>
                <a:cs typeface="Arial" panose="020B0604020202020204" pitchFamily="34" charset="0"/>
              </a:rPr>
              <a:t>Percentages without a calculator </a:t>
            </a:r>
            <a:endParaRPr lang="en-US" sz="3600" b="1" dirty="0">
              <a:solidFill>
                <a:schemeClr val="accent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DBB1316E-CADB-DC33-2009-19B390B398AF}"/>
              </a:ext>
            </a:extLst>
          </p:cNvPr>
          <p:cNvSpPr txBox="1"/>
          <p:nvPr/>
        </p:nvSpPr>
        <p:spPr>
          <a:xfrm>
            <a:off x="1027134" y="1215290"/>
            <a:ext cx="10058400" cy="1815882"/>
          </a:xfrm>
          <a:prstGeom prst="rect">
            <a:avLst/>
          </a:prstGeom>
          <a:noFill/>
        </p:spPr>
        <p:txBody>
          <a:bodyPr wrap="square" rtlCol="0">
            <a:spAutoFit/>
          </a:bodyPr>
          <a:lstStyle/>
          <a:p>
            <a:r>
              <a:rPr lang="en-GB" sz="2800" dirty="0"/>
              <a:t>A TV is on sale with   off. The sale price is £300.</a:t>
            </a:r>
          </a:p>
          <a:p>
            <a:r>
              <a:rPr lang="en-GB" sz="2800" dirty="0"/>
              <a:t>What was the original cost of the TV? </a:t>
            </a:r>
          </a:p>
          <a:p>
            <a:r>
              <a:rPr lang="en-GB" sz="2800" dirty="0"/>
              <a:t>Draw a bar model to show what you already know, and what you need to find out?</a:t>
            </a:r>
          </a:p>
        </p:txBody>
      </p:sp>
      <p:sp>
        <p:nvSpPr>
          <p:cNvPr id="33" name="TextBox 32">
            <a:extLst>
              <a:ext uri="{FF2B5EF4-FFF2-40B4-BE49-F238E27FC236}">
                <a16:creationId xmlns:a16="http://schemas.microsoft.com/office/drawing/2014/main" id="{4F610FC2-3A9D-110A-03D8-A94C2C519732}"/>
              </a:ext>
            </a:extLst>
          </p:cNvPr>
          <p:cNvSpPr txBox="1"/>
          <p:nvPr/>
        </p:nvSpPr>
        <p:spPr>
          <a:xfrm>
            <a:off x="8141497" y="5890503"/>
            <a:ext cx="3849361" cy="461665"/>
          </a:xfrm>
          <a:prstGeom prst="rect">
            <a:avLst/>
          </a:prstGeom>
          <a:noFill/>
        </p:spPr>
        <p:txBody>
          <a:bodyPr wrap="square" rtlCol="0">
            <a:spAutoFit/>
          </a:bodyPr>
          <a:lstStyle/>
          <a:p>
            <a:r>
              <a:rPr lang="en-US" sz="2400" dirty="0"/>
              <a:t>Answer = £300 + £75= £375</a:t>
            </a:r>
            <a:endParaRPr lang="en-GB" sz="2400" dirty="0"/>
          </a:p>
        </p:txBody>
      </p:sp>
      <p:pic>
        <p:nvPicPr>
          <p:cNvPr id="34" name="Picture 33">
            <a:extLst>
              <a:ext uri="{FF2B5EF4-FFF2-40B4-BE49-F238E27FC236}">
                <a16:creationId xmlns:a16="http://schemas.microsoft.com/office/drawing/2014/main" id="{6422F37D-EE78-6409-85EC-B32A035E4F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7940356" y="2846685"/>
            <a:ext cx="4251644" cy="2834429"/>
          </a:xfrm>
          <a:prstGeom prst="rect">
            <a:avLst/>
          </a:prstGeom>
        </p:spPr>
      </p:pic>
      <p:pic>
        <p:nvPicPr>
          <p:cNvPr id="3" name="Picture 2">
            <a:extLst>
              <a:ext uri="{FF2B5EF4-FFF2-40B4-BE49-F238E27FC236}">
                <a16:creationId xmlns:a16="http://schemas.microsoft.com/office/drawing/2014/main" id="{AE5424FB-3098-05A2-0606-61670879481F}"/>
              </a:ext>
            </a:extLst>
          </p:cNvPr>
          <p:cNvPicPr>
            <a:picLocks noChangeAspect="1"/>
          </p:cNvPicPr>
          <p:nvPr/>
        </p:nvPicPr>
        <p:blipFill>
          <a:blip r:embed="rId4"/>
          <a:stretch>
            <a:fillRect/>
          </a:stretch>
        </p:blipFill>
        <p:spPr>
          <a:xfrm>
            <a:off x="3887759" y="1146643"/>
            <a:ext cx="295275" cy="695325"/>
          </a:xfrm>
          <a:prstGeom prst="rect">
            <a:avLst/>
          </a:prstGeom>
        </p:spPr>
      </p:pic>
      <p:sp>
        <p:nvSpPr>
          <p:cNvPr id="2" name="Rectangle 1">
            <a:extLst>
              <a:ext uri="{FF2B5EF4-FFF2-40B4-BE49-F238E27FC236}">
                <a16:creationId xmlns:a16="http://schemas.microsoft.com/office/drawing/2014/main" id="{8353E3E5-6F87-D310-DE66-6461B19BAE2C}"/>
              </a:ext>
            </a:extLst>
          </p:cNvPr>
          <p:cNvSpPr/>
          <p:nvPr/>
        </p:nvSpPr>
        <p:spPr>
          <a:xfrm>
            <a:off x="1252879" y="4249323"/>
            <a:ext cx="5878892" cy="8268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Straight Connector 7">
            <a:extLst>
              <a:ext uri="{FF2B5EF4-FFF2-40B4-BE49-F238E27FC236}">
                <a16:creationId xmlns:a16="http://schemas.microsoft.com/office/drawing/2014/main" id="{CB5C31C1-56E8-B21D-C686-45C9D79AE3CC}"/>
              </a:ext>
            </a:extLst>
          </p:cNvPr>
          <p:cNvCxnSpPr>
            <a:cxnSpLocks/>
          </p:cNvCxnSpPr>
          <p:nvPr/>
        </p:nvCxnSpPr>
        <p:spPr>
          <a:xfrm>
            <a:off x="2433161" y="4256687"/>
            <a:ext cx="0" cy="826862"/>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803C70B-17EB-FB5D-56DE-336C6A2D8482}"/>
              </a:ext>
            </a:extLst>
          </p:cNvPr>
          <p:cNvCxnSpPr>
            <a:cxnSpLocks/>
          </p:cNvCxnSpPr>
          <p:nvPr/>
        </p:nvCxnSpPr>
        <p:spPr>
          <a:xfrm>
            <a:off x="3665336" y="4256687"/>
            <a:ext cx="0" cy="81949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2D19B05-2B70-5342-2832-876BCA84B1A3}"/>
              </a:ext>
            </a:extLst>
          </p:cNvPr>
          <p:cNvCxnSpPr>
            <a:cxnSpLocks/>
          </p:cNvCxnSpPr>
          <p:nvPr/>
        </p:nvCxnSpPr>
        <p:spPr>
          <a:xfrm>
            <a:off x="4779418" y="4256687"/>
            <a:ext cx="0" cy="81949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5593E1F3-DB40-C991-202A-4574C0308322}"/>
              </a:ext>
            </a:extLst>
          </p:cNvPr>
          <p:cNvCxnSpPr>
            <a:cxnSpLocks/>
          </p:cNvCxnSpPr>
          <p:nvPr/>
        </p:nvCxnSpPr>
        <p:spPr>
          <a:xfrm>
            <a:off x="5992053" y="4084302"/>
            <a:ext cx="0" cy="1100852"/>
          </a:xfrm>
          <a:prstGeom prst="line">
            <a:avLst/>
          </a:prstGeom>
          <a:ln w="28575"/>
        </p:spPr>
        <p:style>
          <a:lnRef idx="3">
            <a:schemeClr val="accent2"/>
          </a:lnRef>
          <a:fillRef idx="0">
            <a:schemeClr val="accent2"/>
          </a:fillRef>
          <a:effectRef idx="2">
            <a:schemeClr val="accent2"/>
          </a:effectRef>
          <a:fontRef idx="minor">
            <a:schemeClr val="tx1"/>
          </a:fontRef>
        </p:style>
      </p:cxnSp>
      <p:sp>
        <p:nvSpPr>
          <p:cNvPr id="12" name="TextBox 11">
            <a:extLst>
              <a:ext uri="{FF2B5EF4-FFF2-40B4-BE49-F238E27FC236}">
                <a16:creationId xmlns:a16="http://schemas.microsoft.com/office/drawing/2014/main" id="{BA605060-C07D-B71A-E53E-FFEA52E60FD3}"/>
              </a:ext>
            </a:extLst>
          </p:cNvPr>
          <p:cNvSpPr txBox="1"/>
          <p:nvPr/>
        </p:nvSpPr>
        <p:spPr>
          <a:xfrm>
            <a:off x="1649422" y="4466391"/>
            <a:ext cx="424364" cy="369332"/>
          </a:xfrm>
          <a:prstGeom prst="rect">
            <a:avLst/>
          </a:prstGeom>
          <a:noFill/>
        </p:spPr>
        <p:txBody>
          <a:bodyPr wrap="square" rtlCol="0">
            <a:spAutoFit/>
          </a:bodyPr>
          <a:lstStyle/>
          <a:p>
            <a:r>
              <a:rPr lang="en-US" dirty="0"/>
              <a:t>75</a:t>
            </a:r>
            <a:endParaRPr lang="en-GB" dirty="0"/>
          </a:p>
        </p:txBody>
      </p:sp>
      <p:sp>
        <p:nvSpPr>
          <p:cNvPr id="13" name="TextBox 12">
            <a:extLst>
              <a:ext uri="{FF2B5EF4-FFF2-40B4-BE49-F238E27FC236}">
                <a16:creationId xmlns:a16="http://schemas.microsoft.com/office/drawing/2014/main" id="{00E8ED47-B80E-FC25-CB77-75CD5E94DC81}"/>
              </a:ext>
            </a:extLst>
          </p:cNvPr>
          <p:cNvSpPr txBox="1"/>
          <p:nvPr/>
        </p:nvSpPr>
        <p:spPr>
          <a:xfrm>
            <a:off x="2822550" y="4478088"/>
            <a:ext cx="424364" cy="369332"/>
          </a:xfrm>
          <a:prstGeom prst="rect">
            <a:avLst/>
          </a:prstGeom>
          <a:noFill/>
        </p:spPr>
        <p:txBody>
          <a:bodyPr wrap="square" rtlCol="0">
            <a:spAutoFit/>
          </a:bodyPr>
          <a:lstStyle/>
          <a:p>
            <a:r>
              <a:rPr lang="en-US" dirty="0"/>
              <a:t>75</a:t>
            </a:r>
            <a:endParaRPr lang="en-GB" dirty="0"/>
          </a:p>
        </p:txBody>
      </p:sp>
      <p:sp>
        <p:nvSpPr>
          <p:cNvPr id="18" name="TextBox 17">
            <a:extLst>
              <a:ext uri="{FF2B5EF4-FFF2-40B4-BE49-F238E27FC236}">
                <a16:creationId xmlns:a16="http://schemas.microsoft.com/office/drawing/2014/main" id="{591B2E79-4BE1-9DDE-9E70-A2B52FEC103D}"/>
              </a:ext>
            </a:extLst>
          </p:cNvPr>
          <p:cNvSpPr txBox="1"/>
          <p:nvPr/>
        </p:nvSpPr>
        <p:spPr>
          <a:xfrm>
            <a:off x="3982763" y="4488008"/>
            <a:ext cx="440781" cy="369332"/>
          </a:xfrm>
          <a:prstGeom prst="rect">
            <a:avLst/>
          </a:prstGeom>
          <a:noFill/>
        </p:spPr>
        <p:txBody>
          <a:bodyPr wrap="square" rtlCol="0">
            <a:spAutoFit/>
          </a:bodyPr>
          <a:lstStyle/>
          <a:p>
            <a:r>
              <a:rPr lang="en-US" dirty="0"/>
              <a:t>75</a:t>
            </a:r>
            <a:endParaRPr lang="en-GB" dirty="0"/>
          </a:p>
        </p:txBody>
      </p:sp>
      <p:sp>
        <p:nvSpPr>
          <p:cNvPr id="19" name="TextBox 18">
            <a:extLst>
              <a:ext uri="{FF2B5EF4-FFF2-40B4-BE49-F238E27FC236}">
                <a16:creationId xmlns:a16="http://schemas.microsoft.com/office/drawing/2014/main" id="{AA746C4B-71C4-7D0C-DC4D-C1C8285E3053}"/>
              </a:ext>
            </a:extLst>
          </p:cNvPr>
          <p:cNvSpPr txBox="1"/>
          <p:nvPr/>
        </p:nvSpPr>
        <p:spPr>
          <a:xfrm>
            <a:off x="6344603" y="4478088"/>
            <a:ext cx="438447" cy="369332"/>
          </a:xfrm>
          <a:prstGeom prst="rect">
            <a:avLst/>
          </a:prstGeom>
          <a:noFill/>
        </p:spPr>
        <p:txBody>
          <a:bodyPr wrap="square" rtlCol="0">
            <a:spAutoFit/>
          </a:bodyPr>
          <a:lstStyle/>
          <a:p>
            <a:r>
              <a:rPr lang="en-US" dirty="0"/>
              <a:t>75</a:t>
            </a:r>
            <a:endParaRPr lang="en-GB" dirty="0"/>
          </a:p>
        </p:txBody>
      </p:sp>
      <p:sp>
        <p:nvSpPr>
          <p:cNvPr id="20" name="TextBox 19">
            <a:extLst>
              <a:ext uri="{FF2B5EF4-FFF2-40B4-BE49-F238E27FC236}">
                <a16:creationId xmlns:a16="http://schemas.microsoft.com/office/drawing/2014/main" id="{4A28C8DF-BB70-CCC4-61AD-ED62031D466D}"/>
              </a:ext>
            </a:extLst>
          </p:cNvPr>
          <p:cNvSpPr txBox="1"/>
          <p:nvPr/>
        </p:nvSpPr>
        <p:spPr>
          <a:xfrm>
            <a:off x="5127155" y="4494504"/>
            <a:ext cx="452511" cy="369332"/>
          </a:xfrm>
          <a:prstGeom prst="rect">
            <a:avLst/>
          </a:prstGeom>
          <a:noFill/>
        </p:spPr>
        <p:txBody>
          <a:bodyPr wrap="square" rtlCol="0">
            <a:spAutoFit/>
          </a:bodyPr>
          <a:lstStyle/>
          <a:p>
            <a:r>
              <a:rPr lang="en-US" dirty="0"/>
              <a:t>75</a:t>
            </a:r>
            <a:endParaRPr lang="en-GB" dirty="0"/>
          </a:p>
        </p:txBody>
      </p:sp>
      <p:sp>
        <p:nvSpPr>
          <p:cNvPr id="21" name="Google Shape;410;p14">
            <a:extLst>
              <a:ext uri="{FF2B5EF4-FFF2-40B4-BE49-F238E27FC236}">
                <a16:creationId xmlns:a16="http://schemas.microsoft.com/office/drawing/2014/main" id="{67F038C0-12F4-2BDD-4B7F-7188331C5D33}"/>
              </a:ext>
            </a:extLst>
          </p:cNvPr>
          <p:cNvSpPr/>
          <p:nvPr/>
        </p:nvSpPr>
        <p:spPr>
          <a:xfrm rot="5400000">
            <a:off x="4069706" y="1010002"/>
            <a:ext cx="226656" cy="5860310"/>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2" name="Google Shape;409;p14">
            <a:extLst>
              <a:ext uri="{FF2B5EF4-FFF2-40B4-BE49-F238E27FC236}">
                <a16:creationId xmlns:a16="http://schemas.microsoft.com/office/drawing/2014/main" id="{6AA19765-CFF8-781A-A720-B71EA69848E7}"/>
              </a:ext>
            </a:extLst>
          </p:cNvPr>
          <p:cNvSpPr/>
          <p:nvPr/>
        </p:nvSpPr>
        <p:spPr>
          <a:xfrm rot="-5400000">
            <a:off x="3548737" y="2940537"/>
            <a:ext cx="116333" cy="4670882"/>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3" name="Google Shape;317;p11">
            <a:extLst>
              <a:ext uri="{FF2B5EF4-FFF2-40B4-BE49-F238E27FC236}">
                <a16:creationId xmlns:a16="http://schemas.microsoft.com/office/drawing/2014/main" id="{DD9AC97B-78EA-57A7-194D-0C225D79CD9C}"/>
              </a:ext>
            </a:extLst>
          </p:cNvPr>
          <p:cNvSpPr txBox="1"/>
          <p:nvPr/>
        </p:nvSpPr>
        <p:spPr>
          <a:xfrm>
            <a:off x="3665336" y="3281353"/>
            <a:ext cx="351378"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a:t>
            </a:r>
            <a:endParaRPr dirty="0"/>
          </a:p>
        </p:txBody>
      </p:sp>
      <p:sp>
        <p:nvSpPr>
          <p:cNvPr id="28" name="Google Shape;317;p11">
            <a:extLst>
              <a:ext uri="{FF2B5EF4-FFF2-40B4-BE49-F238E27FC236}">
                <a16:creationId xmlns:a16="http://schemas.microsoft.com/office/drawing/2014/main" id="{D02AC183-5149-79BB-D6F5-1FB2C649F7CD}"/>
              </a:ext>
            </a:extLst>
          </p:cNvPr>
          <p:cNvSpPr txBox="1"/>
          <p:nvPr/>
        </p:nvSpPr>
        <p:spPr>
          <a:xfrm>
            <a:off x="3152959" y="5326781"/>
            <a:ext cx="987084"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£300</a:t>
            </a:r>
            <a:endParaRPr dirty="0"/>
          </a:p>
        </p:txBody>
      </p:sp>
      <p:sp>
        <p:nvSpPr>
          <p:cNvPr id="29" name="Google Shape;409;p14">
            <a:extLst>
              <a:ext uri="{FF2B5EF4-FFF2-40B4-BE49-F238E27FC236}">
                <a16:creationId xmlns:a16="http://schemas.microsoft.com/office/drawing/2014/main" id="{46767E52-8B49-42B9-AC70-F6CCB30FC91A}"/>
              </a:ext>
            </a:extLst>
          </p:cNvPr>
          <p:cNvSpPr/>
          <p:nvPr/>
        </p:nvSpPr>
        <p:spPr>
          <a:xfrm rot="-5400000">
            <a:off x="6533156" y="4706195"/>
            <a:ext cx="122349" cy="1145582"/>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pic>
        <p:nvPicPr>
          <p:cNvPr id="40" name="Picture 39">
            <a:extLst>
              <a:ext uri="{FF2B5EF4-FFF2-40B4-BE49-F238E27FC236}">
                <a16:creationId xmlns:a16="http://schemas.microsoft.com/office/drawing/2014/main" id="{5899FB8F-CC79-4AAB-E350-1C46768471A7}"/>
              </a:ext>
            </a:extLst>
          </p:cNvPr>
          <p:cNvPicPr>
            <a:picLocks noChangeAspect="1"/>
          </p:cNvPicPr>
          <p:nvPr/>
        </p:nvPicPr>
        <p:blipFill>
          <a:blip r:embed="rId4"/>
          <a:stretch>
            <a:fillRect/>
          </a:stretch>
        </p:blipFill>
        <p:spPr>
          <a:xfrm>
            <a:off x="6416188" y="5426010"/>
            <a:ext cx="295275" cy="695325"/>
          </a:xfrm>
          <a:prstGeom prst="rect">
            <a:avLst/>
          </a:prstGeom>
        </p:spPr>
      </p:pic>
      <mc:AlternateContent xmlns:mc="http://schemas.openxmlformats.org/markup-compatibility/2006" xmlns:a14="http://schemas.microsoft.com/office/drawing/2010/main">
        <mc:Choice Requires="a14">
          <p:sp>
            <p:nvSpPr>
              <p:cNvPr id="42" name="TextBox 41">
                <a:extLst>
                  <a:ext uri="{FF2B5EF4-FFF2-40B4-BE49-F238E27FC236}">
                    <a16:creationId xmlns:a16="http://schemas.microsoft.com/office/drawing/2014/main" id="{8761CF62-20F4-3C27-1BA6-89625DBFDA21}"/>
                  </a:ext>
                </a:extLst>
              </p:cNvPr>
              <p:cNvSpPr txBox="1"/>
              <p:nvPr/>
            </p:nvSpPr>
            <p:spPr>
              <a:xfrm>
                <a:off x="3555931" y="5774898"/>
                <a:ext cx="181139" cy="51943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GB" i="1" smtClean="0">
                              <a:latin typeface="Cambria Math" panose="02040503050406030204" pitchFamily="18" charset="0"/>
                            </a:rPr>
                          </m:ctrlPr>
                        </m:fPr>
                        <m:num>
                          <m:r>
                            <a:rPr lang="en-GB" b="0" i="1" smtClean="0">
                              <a:latin typeface="Cambria Math" panose="02040503050406030204" pitchFamily="18" charset="0"/>
                            </a:rPr>
                            <m:t>4</m:t>
                          </m:r>
                        </m:num>
                        <m:den>
                          <m:r>
                            <a:rPr lang="en-GB" b="0" i="1" smtClean="0">
                              <a:latin typeface="Cambria Math" panose="02040503050406030204" pitchFamily="18" charset="0"/>
                            </a:rPr>
                            <m:t>5</m:t>
                          </m:r>
                        </m:den>
                      </m:f>
                    </m:oMath>
                  </m:oMathPara>
                </a14:m>
                <a:endParaRPr lang="en-GB" dirty="0"/>
              </a:p>
            </p:txBody>
          </p:sp>
        </mc:Choice>
        <mc:Fallback xmlns="">
          <p:sp>
            <p:nvSpPr>
              <p:cNvPr id="42" name="TextBox 41">
                <a:extLst>
                  <a:ext uri="{FF2B5EF4-FFF2-40B4-BE49-F238E27FC236}">
                    <a16:creationId xmlns:a16="http://schemas.microsoft.com/office/drawing/2014/main" id="{8761CF62-20F4-3C27-1BA6-89625DBFDA21}"/>
                  </a:ext>
                </a:extLst>
              </p:cNvPr>
              <p:cNvSpPr txBox="1">
                <a:spLocks noRot="1" noChangeAspect="1" noMove="1" noResize="1" noEditPoints="1" noAdjustHandles="1" noChangeArrowheads="1" noChangeShapeType="1" noTextEdit="1"/>
              </p:cNvSpPr>
              <p:nvPr/>
            </p:nvSpPr>
            <p:spPr>
              <a:xfrm>
                <a:off x="3555931" y="5774898"/>
                <a:ext cx="181139" cy="519438"/>
              </a:xfrm>
              <a:prstGeom prst="rect">
                <a:avLst/>
              </a:prstGeom>
              <a:blipFill>
                <a:blip r:embed="rId5"/>
                <a:stretch>
                  <a:fillRect l="-25000" r="-31250" b="-14286"/>
                </a:stretch>
              </a:blipFill>
            </p:spPr>
            <p:txBody>
              <a:bodyPr/>
              <a:lstStyle/>
              <a:p>
                <a:r>
                  <a:rPr lang="en-GB">
                    <a:noFill/>
                  </a:rPr>
                  <a:t> </a:t>
                </a:r>
              </a:p>
            </p:txBody>
          </p:sp>
        </mc:Fallback>
      </mc:AlternateContent>
    </p:spTree>
    <p:extLst>
      <p:ext uri="{BB962C8B-B14F-4D97-AF65-F5344CB8AC3E}">
        <p14:creationId xmlns:p14="http://schemas.microsoft.com/office/powerpoint/2010/main" val="2590598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dissolv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nodeType="click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dissolve">
                                      <p:cBhvr>
                                        <p:cTn id="16" dur="500"/>
                                        <p:tgtEl>
                                          <p:spTgt spid="11"/>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29"/>
                                        </p:tgtEl>
                                        <p:attrNameLst>
                                          <p:attrName>style.visibility</p:attrName>
                                        </p:attrNameLst>
                                      </p:cBhvr>
                                      <p:to>
                                        <p:strVal val="visible"/>
                                      </p:to>
                                    </p:set>
                                    <p:animEffect transition="in" filter="dissolve">
                                      <p:cBhvr>
                                        <p:cTn id="19" dur="500"/>
                                        <p:tgtEl>
                                          <p:spTgt spid="29"/>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dissolve">
                                      <p:cBhvr>
                                        <p:cTn id="24" dur="500"/>
                                        <p:tgtEl>
                                          <p:spTgt spid="22"/>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28"/>
                                        </p:tgtEl>
                                        <p:attrNameLst>
                                          <p:attrName>style.visibility</p:attrName>
                                        </p:attrNameLst>
                                      </p:cBhvr>
                                      <p:to>
                                        <p:strVal val="visible"/>
                                      </p:to>
                                    </p:set>
                                    <p:animEffect transition="in" filter="dissolve">
                                      <p:cBhvr>
                                        <p:cTn id="27" dur="500"/>
                                        <p:tgtEl>
                                          <p:spTgt spid="28"/>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dissolve">
                                      <p:cBhvr>
                                        <p:cTn id="32" dur="500"/>
                                        <p:tgtEl>
                                          <p:spTgt spid="23"/>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dissolve">
                                      <p:cBhvr>
                                        <p:cTn id="35" dur="500"/>
                                        <p:tgtEl>
                                          <p:spTgt spid="21"/>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dissolve">
                                      <p:cBhvr>
                                        <p:cTn id="40" dur="500"/>
                                        <p:tgtEl>
                                          <p:spTgt spid="10"/>
                                        </p:tgtEl>
                                      </p:cBhvr>
                                    </p:animEffect>
                                  </p:childTnLst>
                                </p:cTn>
                              </p:par>
                              <p:par>
                                <p:cTn id="41" presetID="9" presetClass="entr" presetSubtype="0" fill="hold" nodeType="with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dissolve">
                                      <p:cBhvr>
                                        <p:cTn id="43" dur="500"/>
                                        <p:tgtEl>
                                          <p:spTgt spid="9"/>
                                        </p:tgtEl>
                                      </p:cBhvr>
                                    </p:animEffect>
                                  </p:childTnLst>
                                </p:cTn>
                              </p:par>
                              <p:par>
                                <p:cTn id="44" presetID="9" presetClass="entr" presetSubtype="0" fill="hold" nodeType="with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dissolve">
                                      <p:cBhvr>
                                        <p:cTn id="46" dur="500"/>
                                        <p:tgtEl>
                                          <p:spTgt spid="8"/>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animEffect transition="in" filter="dissolve">
                                      <p:cBhvr>
                                        <p:cTn id="51" dur="500"/>
                                        <p:tgtEl>
                                          <p:spTgt spid="12"/>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13"/>
                                        </p:tgtEl>
                                        <p:attrNameLst>
                                          <p:attrName>style.visibility</p:attrName>
                                        </p:attrNameLst>
                                      </p:cBhvr>
                                      <p:to>
                                        <p:strVal val="visible"/>
                                      </p:to>
                                    </p:set>
                                    <p:animEffect transition="in" filter="dissolve">
                                      <p:cBhvr>
                                        <p:cTn id="54" dur="500"/>
                                        <p:tgtEl>
                                          <p:spTgt spid="13"/>
                                        </p:tgtEl>
                                      </p:cBhvr>
                                    </p:animEffect>
                                  </p:childTnLst>
                                </p:cTn>
                              </p:par>
                              <p:par>
                                <p:cTn id="55" presetID="9" presetClass="entr" presetSubtype="0" fill="hold" grpId="0" nodeType="with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dissolve">
                                      <p:cBhvr>
                                        <p:cTn id="57" dur="500"/>
                                        <p:tgtEl>
                                          <p:spTgt spid="18"/>
                                        </p:tgtEl>
                                      </p:cBhvr>
                                    </p:animEffect>
                                  </p:childTnLst>
                                </p:cTn>
                              </p:par>
                              <p:par>
                                <p:cTn id="58" presetID="9" presetClass="entr" presetSubtype="0" fill="hold" grpId="0" nodeType="withEffect">
                                  <p:stCondLst>
                                    <p:cond delay="0"/>
                                  </p:stCondLst>
                                  <p:childTnLst>
                                    <p:set>
                                      <p:cBhvr>
                                        <p:cTn id="59" dur="1" fill="hold">
                                          <p:stCondLst>
                                            <p:cond delay="0"/>
                                          </p:stCondLst>
                                        </p:cTn>
                                        <p:tgtEl>
                                          <p:spTgt spid="20"/>
                                        </p:tgtEl>
                                        <p:attrNameLst>
                                          <p:attrName>style.visibility</p:attrName>
                                        </p:attrNameLst>
                                      </p:cBhvr>
                                      <p:to>
                                        <p:strVal val="visible"/>
                                      </p:to>
                                    </p:set>
                                    <p:animEffect transition="in" filter="dissolve">
                                      <p:cBhvr>
                                        <p:cTn id="60" dur="500"/>
                                        <p:tgtEl>
                                          <p:spTgt spid="20"/>
                                        </p:tgtEl>
                                      </p:cBhvr>
                                    </p:animEffect>
                                  </p:childTnLst>
                                </p:cTn>
                              </p:par>
                            </p:childTnLst>
                          </p:cTn>
                        </p:par>
                      </p:childTnLst>
                    </p:cTn>
                  </p:par>
                  <p:par>
                    <p:cTn id="61" fill="hold">
                      <p:stCondLst>
                        <p:cond delay="indefinite"/>
                      </p:stCondLst>
                      <p:childTnLst>
                        <p:par>
                          <p:cTn id="62" fill="hold">
                            <p:stCondLst>
                              <p:cond delay="0"/>
                            </p:stCondLst>
                            <p:childTnLst>
                              <p:par>
                                <p:cTn id="63" presetID="9" presetClass="entr" presetSubtype="0" fill="hold" grpId="0" nodeType="clickEffect">
                                  <p:stCondLst>
                                    <p:cond delay="0"/>
                                  </p:stCondLst>
                                  <p:childTnLst>
                                    <p:set>
                                      <p:cBhvr>
                                        <p:cTn id="64" dur="1" fill="hold">
                                          <p:stCondLst>
                                            <p:cond delay="0"/>
                                          </p:stCondLst>
                                        </p:cTn>
                                        <p:tgtEl>
                                          <p:spTgt spid="19"/>
                                        </p:tgtEl>
                                        <p:attrNameLst>
                                          <p:attrName>style.visibility</p:attrName>
                                        </p:attrNameLst>
                                      </p:cBhvr>
                                      <p:to>
                                        <p:strVal val="visible"/>
                                      </p:to>
                                    </p:set>
                                    <p:animEffect transition="in" filter="dissolve">
                                      <p:cBhvr>
                                        <p:cTn id="6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2" grpId="0" animBg="1"/>
      <p:bldP spid="12" grpId="0"/>
      <p:bldP spid="13" grpId="0"/>
      <p:bldP spid="18" grpId="0"/>
      <p:bldP spid="19" grpId="0"/>
      <p:bldP spid="20" grpId="0"/>
      <p:bldP spid="21" grpId="0" animBg="1"/>
      <p:bldP spid="22" grpId="0" animBg="1"/>
      <p:bldP spid="23" grpId="0"/>
      <p:bldP spid="28" grpId="0"/>
      <p:bldP spid="2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17</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095417" y="100792"/>
            <a:ext cx="7376153" cy="846138"/>
          </a:xfrm>
          <a:prstGeom prst="rect">
            <a:avLst/>
          </a:prstGeom>
          <a:solidFill>
            <a:schemeClr val="bg1"/>
          </a:solid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Problem-solving</a:t>
            </a:r>
            <a:r>
              <a:rPr kumimoji="0" lang="en-US" sz="3600" b="1" i="0" u="none" strike="noStrike" kern="1200" cap="none" spc="0" normalizeH="0" noProof="0" dirty="0">
                <a:ln>
                  <a:noFill/>
                </a:ln>
                <a:solidFill>
                  <a:schemeClr val="accent1"/>
                </a:solidFill>
                <a:effectLst/>
                <a:uLnTx/>
                <a:uFillTx/>
                <a:latin typeface="Arial" panose="020B0604020202020204" pitchFamily="34" charset="0"/>
                <a:ea typeface="+mj-ea"/>
                <a:cs typeface="Arial" panose="020B0604020202020204" pitchFamily="34" charset="0"/>
              </a:rPr>
              <a:t> with bar models </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grpSp>
        <p:nvGrpSpPr>
          <p:cNvPr id="18" name="Group 17"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9"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20" name="TextBox 19">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grpSp>
        <p:nvGrpSpPr>
          <p:cNvPr id="5" name="Group 4">
            <a:extLst>
              <a:ext uri="{FF2B5EF4-FFF2-40B4-BE49-F238E27FC236}">
                <a16:creationId xmlns:a16="http://schemas.microsoft.com/office/drawing/2014/main" id="{D2734966-F246-8BA4-1E4E-DE5470D2822E}"/>
              </a:ext>
            </a:extLst>
          </p:cNvPr>
          <p:cNvGrpSpPr/>
          <p:nvPr/>
        </p:nvGrpSpPr>
        <p:grpSpPr>
          <a:xfrm>
            <a:off x="-52551" y="0"/>
            <a:ext cx="2147968" cy="1923564"/>
            <a:chOff x="-52551" y="0"/>
            <a:chExt cx="2147968" cy="1923564"/>
          </a:xfrm>
        </p:grpSpPr>
        <p:sp>
          <p:nvSpPr>
            <p:cNvPr id="7" name="Isosceles Triangle 6">
              <a:extLst>
                <a:ext uri="{FF2B5EF4-FFF2-40B4-BE49-F238E27FC236}">
                  <a16:creationId xmlns:a16="http://schemas.microsoft.com/office/drawing/2014/main" id="{666C86A7-494D-4254-4531-0F40745A8DC4}"/>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6FB227C9-D80E-F55D-BD34-2BE704517ED9}"/>
                </a:ext>
              </a:extLst>
            </p:cNvPr>
            <p:cNvSpPr txBox="1"/>
            <p:nvPr/>
          </p:nvSpPr>
          <p:spPr>
            <a:xfrm>
              <a:off x="-52551" y="70681"/>
              <a:ext cx="1671145" cy="830997"/>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TURN</a:t>
              </a:r>
            </a:p>
          </p:txBody>
        </p:sp>
      </p:grpSp>
      <p:pic>
        <p:nvPicPr>
          <p:cNvPr id="9" name="Picture 8">
            <a:extLst>
              <a:ext uri="{FF2B5EF4-FFF2-40B4-BE49-F238E27FC236}">
                <a16:creationId xmlns:a16="http://schemas.microsoft.com/office/drawing/2014/main" id="{CB2D0E40-31C0-0ED9-2400-59BA04877C03}"/>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47122" y="1265084"/>
            <a:ext cx="3132183" cy="4500000"/>
          </a:xfrm>
          <a:prstGeom prst="rect">
            <a:avLst/>
          </a:prstGeom>
        </p:spPr>
      </p:pic>
      <p:pic>
        <p:nvPicPr>
          <p:cNvPr id="12" name="Picture 11">
            <a:extLst>
              <a:ext uri="{FF2B5EF4-FFF2-40B4-BE49-F238E27FC236}">
                <a16:creationId xmlns:a16="http://schemas.microsoft.com/office/drawing/2014/main" id="{8E92F9A6-C371-F7E8-4A0A-388A26E6F962}"/>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rot="20482360">
            <a:off x="3004293" y="1645612"/>
            <a:ext cx="3120690" cy="4500000"/>
          </a:xfrm>
          <a:prstGeom prst="rect">
            <a:avLst/>
          </a:prstGeom>
        </p:spPr>
      </p:pic>
      <p:pic>
        <p:nvPicPr>
          <p:cNvPr id="13" name="Picture 12">
            <a:extLst>
              <a:ext uri="{FF2B5EF4-FFF2-40B4-BE49-F238E27FC236}">
                <a16:creationId xmlns:a16="http://schemas.microsoft.com/office/drawing/2014/main" id="{1F5821FB-9A0B-7E98-1AFB-34B4F9119392}"/>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rot="1319741">
            <a:off x="7688111" y="1514863"/>
            <a:ext cx="3127700" cy="4500000"/>
          </a:xfrm>
          <a:prstGeom prst="rect">
            <a:avLst/>
          </a:prstGeom>
        </p:spPr>
      </p:pic>
    </p:spTree>
    <p:extLst>
      <p:ext uri="{BB962C8B-B14F-4D97-AF65-F5344CB8AC3E}">
        <p14:creationId xmlns:p14="http://schemas.microsoft.com/office/powerpoint/2010/main" val="35412158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8F243F3-F2D8-4BB3-9F06-288B4370968A}"/>
              </a:ext>
            </a:extLst>
          </p:cNvPr>
          <p:cNvPicPr>
            <a:picLocks noChangeAspect="1"/>
          </p:cNvPicPr>
          <p:nvPr/>
        </p:nvPicPr>
        <p:blipFill>
          <a:blip r:embed="rId3"/>
          <a:stretch>
            <a:fillRect/>
          </a:stretch>
        </p:blipFill>
        <p:spPr>
          <a:xfrm>
            <a:off x="2268955" y="3033388"/>
            <a:ext cx="7302700" cy="1306799"/>
          </a:xfrm>
          <a:prstGeom prst="rect">
            <a:avLst/>
          </a:prstGeom>
        </p:spPr>
      </p:pic>
      <p:sp>
        <p:nvSpPr>
          <p:cNvPr id="2" name="Rectangle 1"/>
          <p:cNvSpPr/>
          <p:nvPr/>
        </p:nvSpPr>
        <p:spPr>
          <a:xfrm>
            <a:off x="7926345" y="3208076"/>
            <a:ext cx="1350769" cy="932866"/>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18</a:t>
            </a:fld>
            <a:endParaRPr lang="en-US" dirty="0"/>
          </a:p>
        </p:txBody>
      </p:sp>
      <p:sp>
        <p:nvSpPr>
          <p:cNvPr id="3" name="TextBox 2"/>
          <p:cNvSpPr txBox="1"/>
          <p:nvPr/>
        </p:nvSpPr>
        <p:spPr>
          <a:xfrm>
            <a:off x="1077238" y="1087741"/>
            <a:ext cx="10133557" cy="1200329"/>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Jack saves 20% of his monthly wage.</a:t>
            </a:r>
          </a:p>
          <a:p>
            <a:r>
              <a:rPr lang="en-GB" sz="2400" dirty="0">
                <a:latin typeface="Arial" panose="020B0604020202020204" pitchFamily="34" charset="0"/>
                <a:cs typeface="Arial" panose="020B0604020202020204" pitchFamily="34" charset="0"/>
              </a:rPr>
              <a:t>Jack is paid £900 per month.</a:t>
            </a:r>
          </a:p>
          <a:p>
            <a:r>
              <a:rPr lang="en-GB" sz="2400" dirty="0">
                <a:latin typeface="Arial" panose="020B0604020202020204" pitchFamily="34" charset="0"/>
                <a:cs typeface="Arial" panose="020B0604020202020204" pitchFamily="34" charset="0"/>
              </a:rPr>
              <a:t>How much does Jack save each month? </a:t>
            </a:r>
          </a:p>
        </p:txBody>
      </p:sp>
      <p:sp>
        <p:nvSpPr>
          <p:cNvPr id="5" name="TextBox 4"/>
          <p:cNvSpPr txBox="1"/>
          <p:nvPr/>
        </p:nvSpPr>
        <p:spPr>
          <a:xfrm>
            <a:off x="5542104" y="4695697"/>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£900</a:t>
            </a:r>
          </a:p>
        </p:txBody>
      </p:sp>
      <p:sp>
        <p:nvSpPr>
          <p:cNvPr id="17" name="TextBox 16"/>
          <p:cNvSpPr txBox="1"/>
          <p:nvPr/>
        </p:nvSpPr>
        <p:spPr>
          <a:xfrm>
            <a:off x="2840775" y="3502121"/>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£180</a:t>
            </a:r>
          </a:p>
        </p:txBody>
      </p:sp>
      <p:sp>
        <p:nvSpPr>
          <p:cNvPr id="18" name="TextBox 17"/>
          <p:cNvSpPr txBox="1"/>
          <p:nvPr/>
        </p:nvSpPr>
        <p:spPr>
          <a:xfrm>
            <a:off x="4264794" y="3502121"/>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£180</a:t>
            </a:r>
          </a:p>
        </p:txBody>
      </p:sp>
      <p:sp>
        <p:nvSpPr>
          <p:cNvPr id="19" name="TextBox 18"/>
          <p:cNvSpPr txBox="1"/>
          <p:nvPr/>
        </p:nvSpPr>
        <p:spPr>
          <a:xfrm>
            <a:off x="5542104" y="3502121"/>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£180</a:t>
            </a:r>
          </a:p>
        </p:txBody>
      </p:sp>
      <p:sp>
        <p:nvSpPr>
          <p:cNvPr id="20" name="TextBox 19"/>
          <p:cNvSpPr txBox="1"/>
          <p:nvPr/>
        </p:nvSpPr>
        <p:spPr>
          <a:xfrm>
            <a:off x="6838056" y="3496150"/>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£180</a:t>
            </a:r>
          </a:p>
        </p:txBody>
      </p:sp>
      <p:sp>
        <p:nvSpPr>
          <p:cNvPr id="23" name="TextBox 22"/>
          <p:cNvSpPr txBox="1"/>
          <p:nvPr/>
        </p:nvSpPr>
        <p:spPr>
          <a:xfrm>
            <a:off x="4923177" y="2445433"/>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80%</a:t>
            </a:r>
          </a:p>
        </p:txBody>
      </p:sp>
      <p:sp>
        <p:nvSpPr>
          <p:cNvPr id="24" name="TextBox 23"/>
          <p:cNvSpPr txBox="1"/>
          <p:nvPr/>
        </p:nvSpPr>
        <p:spPr>
          <a:xfrm>
            <a:off x="8366469" y="2538229"/>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20%</a:t>
            </a:r>
          </a:p>
        </p:txBody>
      </p:sp>
      <p:sp>
        <p:nvSpPr>
          <p:cNvPr id="21" name="TextBox 20"/>
          <p:cNvSpPr txBox="1"/>
          <p:nvPr/>
        </p:nvSpPr>
        <p:spPr>
          <a:xfrm>
            <a:off x="8252539" y="3492545"/>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£180</a:t>
            </a:r>
          </a:p>
        </p:txBody>
      </p:sp>
      <p:sp>
        <p:nvSpPr>
          <p:cNvPr id="6" name="TextBox 5"/>
          <p:cNvSpPr txBox="1"/>
          <p:nvPr/>
        </p:nvSpPr>
        <p:spPr>
          <a:xfrm>
            <a:off x="4690892" y="5618712"/>
            <a:ext cx="2672433" cy="461665"/>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Answer: £180</a:t>
            </a:r>
          </a:p>
        </p:txBody>
      </p:sp>
      <p:grpSp>
        <p:nvGrpSpPr>
          <p:cNvPr id="7" name="Group 6">
            <a:extLst>
              <a:ext uri="{FF2B5EF4-FFF2-40B4-BE49-F238E27FC236}">
                <a16:creationId xmlns:a16="http://schemas.microsoft.com/office/drawing/2014/main" id="{A9F3E6F7-085D-9894-7A3C-F70EEAC16B80}"/>
              </a:ext>
            </a:extLst>
          </p:cNvPr>
          <p:cNvGrpSpPr/>
          <p:nvPr/>
        </p:nvGrpSpPr>
        <p:grpSpPr>
          <a:xfrm>
            <a:off x="-52551" y="0"/>
            <a:ext cx="2147968" cy="1923564"/>
            <a:chOff x="-52551" y="0"/>
            <a:chExt cx="2147968" cy="1923564"/>
          </a:xfrm>
        </p:grpSpPr>
        <p:sp>
          <p:nvSpPr>
            <p:cNvPr id="9" name="Isosceles Triangle 8">
              <a:extLst>
                <a:ext uri="{FF2B5EF4-FFF2-40B4-BE49-F238E27FC236}">
                  <a16:creationId xmlns:a16="http://schemas.microsoft.com/office/drawing/2014/main" id="{056A5D60-EA6B-E0DD-B29A-C5150DE0E98A}"/>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FE476083-FF49-5F6A-8FE9-D406DC689E7A}"/>
                </a:ext>
              </a:extLst>
            </p:cNvPr>
            <p:cNvSpPr txBox="1"/>
            <p:nvPr/>
          </p:nvSpPr>
          <p:spPr>
            <a:xfrm>
              <a:off x="-52551" y="70681"/>
              <a:ext cx="1671145"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sp>
        <p:nvSpPr>
          <p:cNvPr id="13" name="Title 1">
            <a:extLst>
              <a:ext uri="{FF2B5EF4-FFF2-40B4-BE49-F238E27FC236}">
                <a16:creationId xmlns:a16="http://schemas.microsoft.com/office/drawing/2014/main" id="{0685CAD4-CE15-6421-6322-C16460076BF2}"/>
              </a:ext>
            </a:extLst>
          </p:cNvPr>
          <p:cNvSpPr txBox="1">
            <a:spLocks/>
          </p:cNvSpPr>
          <p:nvPr/>
        </p:nvSpPr>
        <p:spPr>
          <a:xfrm>
            <a:off x="1848768" y="178690"/>
            <a:ext cx="9091069" cy="8461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Problem-solving with bar models (a)</a:t>
            </a:r>
          </a:p>
        </p:txBody>
      </p:sp>
      <p:sp>
        <p:nvSpPr>
          <p:cNvPr id="10" name="Left Brace 9">
            <a:extLst>
              <a:ext uri="{FF2B5EF4-FFF2-40B4-BE49-F238E27FC236}">
                <a16:creationId xmlns:a16="http://schemas.microsoft.com/office/drawing/2014/main" id="{79F1413C-933A-5210-BDC3-7D0186EC1147}"/>
              </a:ext>
            </a:extLst>
          </p:cNvPr>
          <p:cNvSpPr/>
          <p:nvPr/>
        </p:nvSpPr>
        <p:spPr>
          <a:xfrm rot="5400000">
            <a:off x="8416892" y="2369282"/>
            <a:ext cx="349394" cy="1272484"/>
          </a:xfrm>
          <a:prstGeom prst="leftBrace">
            <a:avLst>
              <a:gd name="adj1" fmla="val 18663"/>
              <a:gd name="adj2" fmla="val 50000"/>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latin typeface="Arial" panose="020B0604020202020204" pitchFamily="34" charset="0"/>
              <a:cs typeface="Arial" panose="020B0604020202020204" pitchFamily="34" charset="0"/>
            </a:endParaRPr>
          </a:p>
        </p:txBody>
      </p:sp>
      <p:sp>
        <p:nvSpPr>
          <p:cNvPr id="11" name="Left Brace 10">
            <a:extLst>
              <a:ext uri="{FF2B5EF4-FFF2-40B4-BE49-F238E27FC236}">
                <a16:creationId xmlns:a16="http://schemas.microsoft.com/office/drawing/2014/main" id="{D70B1282-8D4F-6C7E-CD5B-159316C869AB}"/>
              </a:ext>
            </a:extLst>
          </p:cNvPr>
          <p:cNvSpPr/>
          <p:nvPr/>
        </p:nvSpPr>
        <p:spPr>
          <a:xfrm rot="16200000" flipV="1">
            <a:off x="5745607" y="1060592"/>
            <a:ext cx="349394" cy="6761749"/>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latin typeface="Arial" panose="020B0604020202020204" pitchFamily="34" charset="0"/>
              <a:cs typeface="Arial" panose="020B0604020202020204" pitchFamily="34" charset="0"/>
            </a:endParaRPr>
          </a:p>
        </p:txBody>
      </p:sp>
      <p:sp>
        <p:nvSpPr>
          <p:cNvPr id="15" name="Left Brace 14">
            <a:extLst>
              <a:ext uri="{FF2B5EF4-FFF2-40B4-BE49-F238E27FC236}">
                <a16:creationId xmlns:a16="http://schemas.microsoft.com/office/drawing/2014/main" id="{F34FDB95-E74D-9DAB-9A95-A0026601FB9A}"/>
              </a:ext>
            </a:extLst>
          </p:cNvPr>
          <p:cNvSpPr/>
          <p:nvPr/>
        </p:nvSpPr>
        <p:spPr>
          <a:xfrm rot="5400000">
            <a:off x="5051976" y="318195"/>
            <a:ext cx="349394" cy="5374488"/>
          </a:xfrm>
          <a:prstGeom prst="leftBrace">
            <a:avLst>
              <a:gd name="adj1" fmla="val 18663"/>
              <a:gd name="adj2" fmla="val 50000"/>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6346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19</a:t>
            </a:fld>
            <a:endParaRPr lang="en-US" dirty="0"/>
          </a:p>
        </p:txBody>
      </p:sp>
      <p:sp>
        <p:nvSpPr>
          <p:cNvPr id="3" name="TextBox 2"/>
          <p:cNvSpPr txBox="1"/>
          <p:nvPr/>
        </p:nvSpPr>
        <p:spPr>
          <a:xfrm>
            <a:off x="1077238" y="1087741"/>
            <a:ext cx="10133557" cy="1569660"/>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At a school, 15% of the students were late to class at least once during the week. </a:t>
            </a:r>
          </a:p>
          <a:p>
            <a:r>
              <a:rPr lang="en-US" sz="2400" dirty="0">
                <a:latin typeface="Arial" panose="020B0604020202020204" pitchFamily="34" charset="0"/>
                <a:cs typeface="Arial" panose="020B0604020202020204" pitchFamily="34" charset="0"/>
              </a:rPr>
              <a:t>There are 2500 students in the school.</a:t>
            </a:r>
          </a:p>
          <a:p>
            <a:r>
              <a:rPr lang="en-US" sz="2400" dirty="0">
                <a:latin typeface="Arial" panose="020B0604020202020204" pitchFamily="34" charset="0"/>
                <a:cs typeface="Arial" panose="020B0604020202020204" pitchFamily="34" charset="0"/>
              </a:rPr>
              <a:t>How many students were late at least on once in that week?</a:t>
            </a:r>
          </a:p>
        </p:txBody>
      </p:sp>
      <p:sp>
        <p:nvSpPr>
          <p:cNvPr id="5" name="TextBox 4"/>
          <p:cNvSpPr txBox="1"/>
          <p:nvPr/>
        </p:nvSpPr>
        <p:spPr>
          <a:xfrm>
            <a:off x="5542103" y="4775990"/>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2500</a:t>
            </a:r>
          </a:p>
        </p:txBody>
      </p:sp>
      <p:sp>
        <p:nvSpPr>
          <p:cNvPr id="17" name="TextBox 16"/>
          <p:cNvSpPr txBox="1"/>
          <p:nvPr/>
        </p:nvSpPr>
        <p:spPr>
          <a:xfrm>
            <a:off x="2139436" y="3709001"/>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£250</a:t>
            </a:r>
          </a:p>
        </p:txBody>
      </p:sp>
      <p:sp>
        <p:nvSpPr>
          <p:cNvPr id="23" name="TextBox 22"/>
          <p:cNvSpPr txBox="1"/>
          <p:nvPr/>
        </p:nvSpPr>
        <p:spPr>
          <a:xfrm>
            <a:off x="5187680" y="2774120"/>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85%</a:t>
            </a:r>
          </a:p>
        </p:txBody>
      </p:sp>
      <p:sp>
        <p:nvSpPr>
          <p:cNvPr id="24" name="TextBox 23"/>
          <p:cNvSpPr txBox="1"/>
          <p:nvPr/>
        </p:nvSpPr>
        <p:spPr>
          <a:xfrm>
            <a:off x="9030835" y="2843464"/>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15%</a:t>
            </a:r>
          </a:p>
        </p:txBody>
      </p:sp>
      <p:graphicFrame>
        <p:nvGraphicFramePr>
          <p:cNvPr id="25" name="Table 24"/>
          <p:cNvGraphicFramePr>
            <a:graphicFrameLocks noGrp="1"/>
          </p:cNvGraphicFramePr>
          <p:nvPr>
            <p:extLst>
              <p:ext uri="{D42A27DB-BD31-4B8C-83A1-F6EECF244321}">
                <p14:modId xmlns:p14="http://schemas.microsoft.com/office/powerpoint/2010/main" val="778343093"/>
              </p:ext>
            </p:extLst>
          </p:nvPr>
        </p:nvGraphicFramePr>
        <p:xfrm>
          <a:off x="2139437" y="3489267"/>
          <a:ext cx="7696720" cy="824189"/>
        </p:xfrm>
        <a:graphic>
          <a:graphicData uri="http://schemas.openxmlformats.org/drawingml/2006/table">
            <a:tbl>
              <a:tblPr firstRow="1" bandRow="1">
                <a:tableStyleId>{5C22544A-7EE6-4342-B048-85BDC9FD1C3A}</a:tableStyleId>
              </a:tblPr>
              <a:tblGrid>
                <a:gridCol w="769672">
                  <a:extLst>
                    <a:ext uri="{9D8B030D-6E8A-4147-A177-3AD203B41FA5}">
                      <a16:colId xmlns:a16="http://schemas.microsoft.com/office/drawing/2014/main" val="2094479400"/>
                    </a:ext>
                  </a:extLst>
                </a:gridCol>
                <a:gridCol w="769672">
                  <a:extLst>
                    <a:ext uri="{9D8B030D-6E8A-4147-A177-3AD203B41FA5}">
                      <a16:colId xmlns:a16="http://schemas.microsoft.com/office/drawing/2014/main" val="849682220"/>
                    </a:ext>
                  </a:extLst>
                </a:gridCol>
                <a:gridCol w="769672">
                  <a:extLst>
                    <a:ext uri="{9D8B030D-6E8A-4147-A177-3AD203B41FA5}">
                      <a16:colId xmlns:a16="http://schemas.microsoft.com/office/drawing/2014/main" val="2906111743"/>
                    </a:ext>
                  </a:extLst>
                </a:gridCol>
                <a:gridCol w="769672">
                  <a:extLst>
                    <a:ext uri="{9D8B030D-6E8A-4147-A177-3AD203B41FA5}">
                      <a16:colId xmlns:a16="http://schemas.microsoft.com/office/drawing/2014/main" val="368822164"/>
                    </a:ext>
                  </a:extLst>
                </a:gridCol>
                <a:gridCol w="769672">
                  <a:extLst>
                    <a:ext uri="{9D8B030D-6E8A-4147-A177-3AD203B41FA5}">
                      <a16:colId xmlns:a16="http://schemas.microsoft.com/office/drawing/2014/main" val="81976614"/>
                    </a:ext>
                  </a:extLst>
                </a:gridCol>
                <a:gridCol w="769672">
                  <a:extLst>
                    <a:ext uri="{9D8B030D-6E8A-4147-A177-3AD203B41FA5}">
                      <a16:colId xmlns:a16="http://schemas.microsoft.com/office/drawing/2014/main" val="3310080029"/>
                    </a:ext>
                  </a:extLst>
                </a:gridCol>
                <a:gridCol w="769672">
                  <a:extLst>
                    <a:ext uri="{9D8B030D-6E8A-4147-A177-3AD203B41FA5}">
                      <a16:colId xmlns:a16="http://schemas.microsoft.com/office/drawing/2014/main" val="884600277"/>
                    </a:ext>
                  </a:extLst>
                </a:gridCol>
                <a:gridCol w="769672">
                  <a:extLst>
                    <a:ext uri="{9D8B030D-6E8A-4147-A177-3AD203B41FA5}">
                      <a16:colId xmlns:a16="http://schemas.microsoft.com/office/drawing/2014/main" val="3959215442"/>
                    </a:ext>
                  </a:extLst>
                </a:gridCol>
                <a:gridCol w="769672">
                  <a:extLst>
                    <a:ext uri="{9D8B030D-6E8A-4147-A177-3AD203B41FA5}">
                      <a16:colId xmlns:a16="http://schemas.microsoft.com/office/drawing/2014/main" val="1914862238"/>
                    </a:ext>
                  </a:extLst>
                </a:gridCol>
                <a:gridCol w="769672">
                  <a:extLst>
                    <a:ext uri="{9D8B030D-6E8A-4147-A177-3AD203B41FA5}">
                      <a16:colId xmlns:a16="http://schemas.microsoft.com/office/drawing/2014/main" val="3716833148"/>
                    </a:ext>
                  </a:extLst>
                </a:gridCol>
              </a:tblGrid>
              <a:tr h="824189">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500284223"/>
                  </a:ext>
                </a:extLst>
              </a:tr>
            </a:tbl>
          </a:graphicData>
        </a:graphic>
      </p:graphicFrame>
      <p:sp>
        <p:nvSpPr>
          <p:cNvPr id="26" name="TextBox 25"/>
          <p:cNvSpPr txBox="1"/>
          <p:nvPr/>
        </p:nvSpPr>
        <p:spPr>
          <a:xfrm>
            <a:off x="2991635" y="3709001"/>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250</a:t>
            </a:r>
          </a:p>
        </p:txBody>
      </p:sp>
      <p:sp>
        <p:nvSpPr>
          <p:cNvPr id="27" name="TextBox 26"/>
          <p:cNvSpPr txBox="1"/>
          <p:nvPr/>
        </p:nvSpPr>
        <p:spPr>
          <a:xfrm>
            <a:off x="3707277" y="3709001"/>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250</a:t>
            </a:r>
          </a:p>
        </p:txBody>
      </p:sp>
      <p:sp>
        <p:nvSpPr>
          <p:cNvPr id="28" name="TextBox 27"/>
          <p:cNvSpPr txBox="1"/>
          <p:nvPr/>
        </p:nvSpPr>
        <p:spPr>
          <a:xfrm>
            <a:off x="4541636" y="3709001"/>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250</a:t>
            </a:r>
          </a:p>
        </p:txBody>
      </p:sp>
      <p:sp>
        <p:nvSpPr>
          <p:cNvPr id="29" name="TextBox 28"/>
          <p:cNvSpPr txBox="1"/>
          <p:nvPr/>
        </p:nvSpPr>
        <p:spPr>
          <a:xfrm>
            <a:off x="5239438" y="3709001"/>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250</a:t>
            </a:r>
          </a:p>
        </p:txBody>
      </p:sp>
      <p:sp>
        <p:nvSpPr>
          <p:cNvPr id="30" name="TextBox 29"/>
          <p:cNvSpPr txBox="1"/>
          <p:nvPr/>
        </p:nvSpPr>
        <p:spPr>
          <a:xfrm>
            <a:off x="6005636" y="3709001"/>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250</a:t>
            </a:r>
          </a:p>
        </p:txBody>
      </p:sp>
      <p:sp>
        <p:nvSpPr>
          <p:cNvPr id="31" name="TextBox 30"/>
          <p:cNvSpPr txBox="1"/>
          <p:nvPr/>
        </p:nvSpPr>
        <p:spPr>
          <a:xfrm>
            <a:off x="6773389" y="3709001"/>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250</a:t>
            </a:r>
          </a:p>
        </p:txBody>
      </p:sp>
      <p:sp>
        <p:nvSpPr>
          <p:cNvPr id="32" name="TextBox 31"/>
          <p:cNvSpPr txBox="1"/>
          <p:nvPr/>
        </p:nvSpPr>
        <p:spPr>
          <a:xfrm>
            <a:off x="7537020" y="3704257"/>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250</a:t>
            </a:r>
          </a:p>
        </p:txBody>
      </p:sp>
      <p:sp>
        <p:nvSpPr>
          <p:cNvPr id="33" name="TextBox 32"/>
          <p:cNvSpPr txBox="1"/>
          <p:nvPr/>
        </p:nvSpPr>
        <p:spPr>
          <a:xfrm>
            <a:off x="9112684" y="3725896"/>
            <a:ext cx="688502" cy="369332"/>
          </a:xfrm>
          <a:prstGeom prst="rect">
            <a:avLst/>
          </a:prstGeom>
          <a:solidFill>
            <a:schemeClr val="accent2">
              <a:lumMod val="20000"/>
              <a:lumOff val="80000"/>
            </a:schemeClr>
          </a:solidFill>
        </p:spPr>
        <p:txBody>
          <a:bodyPr wrap="square" rtlCol="0">
            <a:spAutoFit/>
          </a:bodyPr>
          <a:lstStyle/>
          <a:p>
            <a:r>
              <a:rPr lang="en-GB" dirty="0">
                <a:latin typeface="Arial" panose="020B0604020202020204" pitchFamily="34" charset="0"/>
                <a:cs typeface="Arial" panose="020B0604020202020204" pitchFamily="34" charset="0"/>
              </a:rPr>
              <a:t>250</a:t>
            </a:r>
          </a:p>
        </p:txBody>
      </p:sp>
      <p:cxnSp>
        <p:nvCxnSpPr>
          <p:cNvPr id="6" name="Straight Connector 5"/>
          <p:cNvCxnSpPr/>
          <p:nvPr/>
        </p:nvCxnSpPr>
        <p:spPr>
          <a:xfrm>
            <a:off x="8696291" y="3476828"/>
            <a:ext cx="0" cy="824189"/>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2164489" y="3730353"/>
            <a:ext cx="657095" cy="3604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5" name="TextBox 34"/>
          <p:cNvSpPr txBox="1"/>
          <p:nvPr/>
        </p:nvSpPr>
        <p:spPr>
          <a:xfrm>
            <a:off x="2206250" y="3709001"/>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250</a:t>
            </a:r>
          </a:p>
        </p:txBody>
      </p:sp>
      <p:sp>
        <p:nvSpPr>
          <p:cNvPr id="36" name="TextBox 35"/>
          <p:cNvSpPr txBox="1"/>
          <p:nvPr/>
        </p:nvSpPr>
        <p:spPr>
          <a:xfrm rot="16200000">
            <a:off x="8027648" y="3607646"/>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125</a:t>
            </a:r>
          </a:p>
        </p:txBody>
      </p:sp>
      <p:sp>
        <p:nvSpPr>
          <p:cNvPr id="38" name="TextBox 37"/>
          <p:cNvSpPr txBox="1"/>
          <p:nvPr/>
        </p:nvSpPr>
        <p:spPr>
          <a:xfrm rot="16200000">
            <a:off x="8503277" y="3710398"/>
            <a:ext cx="746590" cy="369332"/>
          </a:xfrm>
          <a:prstGeom prst="rect">
            <a:avLst/>
          </a:prstGeom>
          <a:solidFill>
            <a:schemeClr val="accent2">
              <a:lumMod val="20000"/>
              <a:lumOff val="80000"/>
            </a:schemeClr>
          </a:solidFill>
        </p:spPr>
        <p:txBody>
          <a:bodyPr wrap="square" rtlCol="0">
            <a:spAutoFit/>
          </a:bodyPr>
          <a:lstStyle/>
          <a:p>
            <a:r>
              <a:rPr lang="en-GB" dirty="0">
                <a:latin typeface="Arial" panose="020B0604020202020204" pitchFamily="34" charset="0"/>
                <a:cs typeface="Arial" panose="020B0604020202020204" pitchFamily="34" charset="0"/>
              </a:rPr>
              <a:t>125</a:t>
            </a:r>
          </a:p>
        </p:txBody>
      </p:sp>
      <p:sp>
        <p:nvSpPr>
          <p:cNvPr id="40" name="TextBox 39"/>
          <p:cNvSpPr txBox="1"/>
          <p:nvPr/>
        </p:nvSpPr>
        <p:spPr>
          <a:xfrm>
            <a:off x="3597442" y="5626098"/>
            <a:ext cx="4295273" cy="523220"/>
          </a:xfrm>
          <a:prstGeom prst="rect">
            <a:avLst/>
          </a:prstGeom>
          <a:noFill/>
        </p:spPr>
        <p:txBody>
          <a:bodyPr wrap="square" rtlCol="0">
            <a:spAutoFit/>
          </a:bodyPr>
          <a:lstStyle/>
          <a:p>
            <a:pPr algn="ctr"/>
            <a:r>
              <a:rPr lang="en-GB" sz="2800" b="1" dirty="0">
                <a:latin typeface="Arial" panose="020B0604020202020204" pitchFamily="34" charset="0"/>
                <a:cs typeface="Arial" panose="020B0604020202020204" pitchFamily="34" charset="0"/>
              </a:rPr>
              <a:t>Answer: 375 students</a:t>
            </a:r>
          </a:p>
        </p:txBody>
      </p:sp>
      <p:grpSp>
        <p:nvGrpSpPr>
          <p:cNvPr id="2" name="Group 1">
            <a:extLst>
              <a:ext uri="{FF2B5EF4-FFF2-40B4-BE49-F238E27FC236}">
                <a16:creationId xmlns:a16="http://schemas.microsoft.com/office/drawing/2014/main" id="{435A2BF3-F419-7B26-6BF8-BBF228EAD2B0}"/>
              </a:ext>
            </a:extLst>
          </p:cNvPr>
          <p:cNvGrpSpPr/>
          <p:nvPr/>
        </p:nvGrpSpPr>
        <p:grpSpPr>
          <a:xfrm>
            <a:off x="-52551" y="0"/>
            <a:ext cx="2147968" cy="1923564"/>
            <a:chOff x="-52551" y="0"/>
            <a:chExt cx="2147968" cy="1923564"/>
          </a:xfrm>
        </p:grpSpPr>
        <p:sp>
          <p:nvSpPr>
            <p:cNvPr id="8" name="Isosceles Triangle 7">
              <a:extLst>
                <a:ext uri="{FF2B5EF4-FFF2-40B4-BE49-F238E27FC236}">
                  <a16:creationId xmlns:a16="http://schemas.microsoft.com/office/drawing/2014/main" id="{CF844689-47B9-673F-51D4-3F57F1FD9290}"/>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D34D6A9-6A26-DE80-C4F8-ABBE5242EEA7}"/>
                </a:ext>
              </a:extLst>
            </p:cNvPr>
            <p:cNvSpPr txBox="1"/>
            <p:nvPr/>
          </p:nvSpPr>
          <p:spPr>
            <a:xfrm>
              <a:off x="-52551" y="70681"/>
              <a:ext cx="1671145"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sp>
        <p:nvSpPr>
          <p:cNvPr id="10" name="Left Brace 9">
            <a:extLst>
              <a:ext uri="{FF2B5EF4-FFF2-40B4-BE49-F238E27FC236}">
                <a16:creationId xmlns:a16="http://schemas.microsoft.com/office/drawing/2014/main" id="{DF70AFB7-2F8C-9E2C-3D19-3D84C5DC5FFB}"/>
              </a:ext>
            </a:extLst>
          </p:cNvPr>
          <p:cNvSpPr/>
          <p:nvPr/>
        </p:nvSpPr>
        <p:spPr>
          <a:xfrm rot="16200000" flipV="1">
            <a:off x="5805737" y="677467"/>
            <a:ext cx="349394" cy="7711445"/>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latin typeface="Arial" panose="020B0604020202020204" pitchFamily="34" charset="0"/>
              <a:cs typeface="Arial" panose="020B0604020202020204" pitchFamily="34" charset="0"/>
            </a:endParaRPr>
          </a:p>
        </p:txBody>
      </p:sp>
      <p:sp>
        <p:nvSpPr>
          <p:cNvPr id="11" name="Left Brace 10">
            <a:extLst>
              <a:ext uri="{FF2B5EF4-FFF2-40B4-BE49-F238E27FC236}">
                <a16:creationId xmlns:a16="http://schemas.microsoft.com/office/drawing/2014/main" id="{5AAB84A2-4029-CFCB-5A89-796B35D77BEF}"/>
              </a:ext>
            </a:extLst>
          </p:cNvPr>
          <p:cNvSpPr/>
          <p:nvPr/>
        </p:nvSpPr>
        <p:spPr>
          <a:xfrm rot="5400000">
            <a:off x="5261195" y="30728"/>
            <a:ext cx="349394" cy="6542806"/>
          </a:xfrm>
          <a:prstGeom prst="leftBrace">
            <a:avLst>
              <a:gd name="adj1" fmla="val 18663"/>
              <a:gd name="adj2" fmla="val 50000"/>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latin typeface="Arial" panose="020B0604020202020204" pitchFamily="34" charset="0"/>
              <a:cs typeface="Arial" panose="020B0604020202020204" pitchFamily="34" charset="0"/>
            </a:endParaRPr>
          </a:p>
        </p:txBody>
      </p:sp>
      <p:sp>
        <p:nvSpPr>
          <p:cNvPr id="12" name="Left Brace 11">
            <a:extLst>
              <a:ext uri="{FF2B5EF4-FFF2-40B4-BE49-F238E27FC236}">
                <a16:creationId xmlns:a16="http://schemas.microsoft.com/office/drawing/2014/main" id="{FDA07496-904C-473A-52C6-0900245C0118}"/>
              </a:ext>
            </a:extLst>
          </p:cNvPr>
          <p:cNvSpPr/>
          <p:nvPr/>
        </p:nvSpPr>
        <p:spPr>
          <a:xfrm rot="5400000" flipV="1">
            <a:off x="9102982" y="2805742"/>
            <a:ext cx="349394" cy="1047018"/>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latin typeface="Arial" panose="020B0604020202020204" pitchFamily="34" charset="0"/>
              <a:cs typeface="Arial" panose="020B0604020202020204" pitchFamily="34" charset="0"/>
            </a:endParaRPr>
          </a:p>
        </p:txBody>
      </p:sp>
      <p:sp>
        <p:nvSpPr>
          <p:cNvPr id="13" name="Title 1">
            <a:extLst>
              <a:ext uri="{FF2B5EF4-FFF2-40B4-BE49-F238E27FC236}">
                <a16:creationId xmlns:a16="http://schemas.microsoft.com/office/drawing/2014/main" id="{A46780B1-5C12-2D2A-AC2C-A3D33266F840}"/>
              </a:ext>
            </a:extLst>
          </p:cNvPr>
          <p:cNvSpPr txBox="1">
            <a:spLocks/>
          </p:cNvSpPr>
          <p:nvPr/>
        </p:nvSpPr>
        <p:spPr>
          <a:xfrm>
            <a:off x="1848768" y="178690"/>
            <a:ext cx="9091069" cy="8461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Problem-solving with bar models (b)</a:t>
            </a:r>
          </a:p>
        </p:txBody>
      </p:sp>
      <p:cxnSp>
        <p:nvCxnSpPr>
          <p:cNvPr id="15" name="Straight Connector 14">
            <a:extLst>
              <a:ext uri="{FF2B5EF4-FFF2-40B4-BE49-F238E27FC236}">
                <a16:creationId xmlns:a16="http://schemas.microsoft.com/office/drawing/2014/main" id="{4DD90699-C094-91E9-BE7C-FA1130526464}"/>
              </a:ext>
            </a:extLst>
          </p:cNvPr>
          <p:cNvCxnSpPr/>
          <p:nvPr/>
        </p:nvCxnSpPr>
        <p:spPr>
          <a:xfrm>
            <a:off x="8691906" y="3521769"/>
            <a:ext cx="0" cy="779248"/>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961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3994150" y="221434"/>
            <a:ext cx="4203700" cy="10160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Is </a:t>
            </a:r>
            <a:r>
              <a:rPr lang="en-US" sz="3600" b="1" dirty="0" err="1">
                <a:solidFill>
                  <a:schemeClr val="accent1"/>
                </a:solidFill>
                <a:latin typeface="Arial" panose="020B0604020202020204" pitchFamily="34" charset="0"/>
                <a:cs typeface="Arial" panose="020B0604020202020204" pitchFamily="34" charset="0"/>
              </a:rPr>
              <a:t>Yaima</a:t>
            </a:r>
            <a:r>
              <a:rPr lang="en-US" sz="3600" b="1" dirty="0">
                <a:solidFill>
                  <a:schemeClr val="accent1"/>
                </a:solidFill>
                <a:latin typeface="Arial" panose="020B0604020202020204" pitchFamily="34" charset="0"/>
                <a:cs typeface="Arial" panose="020B0604020202020204" pitchFamily="34" charset="0"/>
              </a:rPr>
              <a:t> correct?</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grpSp>
        <p:nvGrpSpPr>
          <p:cNvPr id="9" name="Group 8">
            <a:extLst>
              <a:ext uri="{FF2B5EF4-FFF2-40B4-BE49-F238E27FC236}">
                <a16:creationId xmlns:a16="http://schemas.microsoft.com/office/drawing/2014/main" id="{55E673BC-CF56-43AD-92EF-4DAEA2771DBC}"/>
              </a:ext>
            </a:extLst>
          </p:cNvPr>
          <p:cNvGrpSpPr/>
          <p:nvPr/>
        </p:nvGrpSpPr>
        <p:grpSpPr>
          <a:xfrm>
            <a:off x="6727316" y="1375775"/>
            <a:ext cx="3254884" cy="2572065"/>
            <a:chOff x="3658744" y="850982"/>
            <a:chExt cx="2065384" cy="1884314"/>
          </a:xfrm>
        </p:grpSpPr>
        <p:grpSp>
          <p:nvGrpSpPr>
            <p:cNvPr id="10" name="Group 9">
              <a:extLst>
                <a:ext uri="{FF2B5EF4-FFF2-40B4-BE49-F238E27FC236}">
                  <a16:creationId xmlns:a16="http://schemas.microsoft.com/office/drawing/2014/main" id="{2D952B2F-3769-4EDE-9956-DDE235FA292B}"/>
                </a:ext>
              </a:extLst>
            </p:cNvPr>
            <p:cNvGrpSpPr/>
            <p:nvPr/>
          </p:nvGrpSpPr>
          <p:grpSpPr>
            <a:xfrm>
              <a:off x="3658744" y="850982"/>
              <a:ext cx="2065384" cy="1857938"/>
              <a:chOff x="4065270" y="1172464"/>
              <a:chExt cx="2096517" cy="2095755"/>
            </a:xfrm>
          </p:grpSpPr>
          <p:sp>
            <p:nvSpPr>
              <p:cNvPr id="14" name="Freeform 19">
                <a:extLst>
                  <a:ext uri="{FF2B5EF4-FFF2-40B4-BE49-F238E27FC236}">
                    <a16:creationId xmlns:a16="http://schemas.microsoft.com/office/drawing/2014/main" id="{7AE88C5D-3D8A-415D-93B3-D5C74F55F1D0}"/>
                  </a:ext>
                </a:extLst>
              </p:cNvPr>
              <p:cNvSpPr/>
              <p:nvPr/>
            </p:nvSpPr>
            <p:spPr>
              <a:xfrm>
                <a:off x="4066032" y="1172464"/>
                <a:ext cx="2095755" cy="2095755"/>
              </a:xfrm>
              <a:custGeom>
                <a:avLst/>
                <a:gdLst/>
                <a:ahLst/>
                <a:cxnLst/>
                <a:rect l="0" t="0" r="0" b="0"/>
                <a:pathLst>
                  <a:path w="2095755" h="2095755">
                    <a:moveTo>
                      <a:pt x="0" y="0"/>
                    </a:moveTo>
                    <a:lnTo>
                      <a:pt x="2095754" y="0"/>
                    </a:lnTo>
                    <a:lnTo>
                      <a:pt x="2095754" y="2095754"/>
                    </a:lnTo>
                    <a:lnTo>
                      <a:pt x="0" y="2095754"/>
                    </a:lnTo>
                    <a:close/>
                  </a:path>
                </a:pathLst>
              </a:custGeom>
              <a:solidFill>
                <a:schemeClr val="accent1">
                  <a:alpha val="1000"/>
                </a:schemeClr>
              </a:solidFill>
              <a:ln w="38100" cap="flat" cmpd="sng" algn="ctr">
                <a:solidFill>
                  <a:srgbClr val="0000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63214" rtl="0" eaLnBrk="1" latinLnBrk="0" hangingPunct="1">
                  <a:defRPr sz="1300" kern="1200">
                    <a:solidFill>
                      <a:schemeClr val="lt1"/>
                    </a:solidFill>
                    <a:latin typeface="+mn-lt"/>
                    <a:ea typeface="+mn-ea"/>
                    <a:cs typeface="+mn-cs"/>
                  </a:defRPr>
                </a:lvl1pPr>
                <a:lvl2pPr marL="331607" algn="l" defTabSz="663214" rtl="0" eaLnBrk="1" latinLnBrk="0" hangingPunct="1">
                  <a:defRPr sz="1300" kern="1200">
                    <a:solidFill>
                      <a:schemeClr val="lt1"/>
                    </a:solidFill>
                    <a:latin typeface="+mn-lt"/>
                    <a:ea typeface="+mn-ea"/>
                    <a:cs typeface="+mn-cs"/>
                  </a:defRPr>
                </a:lvl2pPr>
                <a:lvl3pPr marL="663214" algn="l" defTabSz="663214" rtl="0" eaLnBrk="1" latinLnBrk="0" hangingPunct="1">
                  <a:defRPr sz="1300" kern="1200">
                    <a:solidFill>
                      <a:schemeClr val="lt1"/>
                    </a:solidFill>
                    <a:latin typeface="+mn-lt"/>
                    <a:ea typeface="+mn-ea"/>
                    <a:cs typeface="+mn-cs"/>
                  </a:defRPr>
                </a:lvl3pPr>
                <a:lvl4pPr marL="994821" algn="l" defTabSz="663214" rtl="0" eaLnBrk="1" latinLnBrk="0" hangingPunct="1">
                  <a:defRPr sz="1300" kern="1200">
                    <a:solidFill>
                      <a:schemeClr val="lt1"/>
                    </a:solidFill>
                    <a:latin typeface="+mn-lt"/>
                    <a:ea typeface="+mn-ea"/>
                    <a:cs typeface="+mn-cs"/>
                  </a:defRPr>
                </a:lvl4pPr>
                <a:lvl5pPr marL="1326429" algn="l" defTabSz="663214" rtl="0" eaLnBrk="1" latinLnBrk="0" hangingPunct="1">
                  <a:defRPr sz="1300" kern="1200">
                    <a:solidFill>
                      <a:schemeClr val="lt1"/>
                    </a:solidFill>
                    <a:latin typeface="+mn-lt"/>
                    <a:ea typeface="+mn-ea"/>
                    <a:cs typeface="+mn-cs"/>
                  </a:defRPr>
                </a:lvl5pPr>
                <a:lvl6pPr marL="1658036" algn="l" defTabSz="663214" rtl="0" eaLnBrk="1" latinLnBrk="0" hangingPunct="1">
                  <a:defRPr sz="1300" kern="1200">
                    <a:solidFill>
                      <a:schemeClr val="lt1"/>
                    </a:solidFill>
                    <a:latin typeface="+mn-lt"/>
                    <a:ea typeface="+mn-ea"/>
                    <a:cs typeface="+mn-cs"/>
                  </a:defRPr>
                </a:lvl6pPr>
                <a:lvl7pPr marL="1989643" algn="l" defTabSz="663214" rtl="0" eaLnBrk="1" latinLnBrk="0" hangingPunct="1">
                  <a:defRPr sz="1300" kern="1200">
                    <a:solidFill>
                      <a:schemeClr val="lt1"/>
                    </a:solidFill>
                    <a:latin typeface="+mn-lt"/>
                    <a:ea typeface="+mn-ea"/>
                    <a:cs typeface="+mn-cs"/>
                  </a:defRPr>
                </a:lvl7pPr>
                <a:lvl8pPr marL="2321250" algn="l" defTabSz="663214" rtl="0" eaLnBrk="1" latinLnBrk="0" hangingPunct="1">
                  <a:defRPr sz="1300" kern="1200">
                    <a:solidFill>
                      <a:schemeClr val="lt1"/>
                    </a:solidFill>
                    <a:latin typeface="+mn-lt"/>
                    <a:ea typeface="+mn-ea"/>
                    <a:cs typeface="+mn-cs"/>
                  </a:defRPr>
                </a:lvl8pPr>
                <a:lvl9pPr marL="2652857" algn="l" defTabSz="663214" rtl="0" eaLnBrk="1" latinLnBrk="0" hangingPunct="1">
                  <a:defRPr sz="1300" kern="1200">
                    <a:solidFill>
                      <a:schemeClr val="lt1"/>
                    </a:solidFill>
                    <a:latin typeface="+mn-lt"/>
                    <a:ea typeface="+mn-ea"/>
                    <a:cs typeface="+mn-cs"/>
                  </a:defRPr>
                </a:lvl9pPr>
              </a:lstStyle>
              <a:p>
                <a:pPr algn="ctr"/>
                <a:endParaRPr lang="en-GB" sz="2000"/>
              </a:p>
            </p:txBody>
          </p:sp>
          <p:cxnSp>
            <p:nvCxnSpPr>
              <p:cNvPr id="15" name="Straight Connector 14">
                <a:extLst>
                  <a:ext uri="{FF2B5EF4-FFF2-40B4-BE49-F238E27FC236}">
                    <a16:creationId xmlns:a16="http://schemas.microsoft.com/office/drawing/2014/main" id="{27EF001F-AD41-42C7-BD5B-B8323ABDB01D}"/>
                  </a:ext>
                </a:extLst>
              </p:cNvPr>
              <p:cNvCxnSpPr/>
              <p:nvPr/>
            </p:nvCxnSpPr>
            <p:spPr>
              <a:xfrm flipV="1">
                <a:off x="4080002" y="1181227"/>
                <a:ext cx="2073021" cy="2075561"/>
              </a:xfrm>
              <a:prstGeom prst="line">
                <a:avLst/>
              </a:prstGeom>
              <a:ln w="38100" cap="flat" cmpd="sng" algn="ctr">
                <a:solidFill>
                  <a:srgbClr val="000000"/>
                </a:solidFill>
                <a:prstDash val="solid"/>
                <a:round/>
                <a:headEnd type="none" w="med" len="sm"/>
                <a:tailEnd type="none" w="med" len="sm"/>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2940E15-F8F4-4022-92E0-87AFE7DBBC19}"/>
                  </a:ext>
                </a:extLst>
              </p:cNvPr>
              <p:cNvCxnSpPr/>
              <p:nvPr/>
            </p:nvCxnSpPr>
            <p:spPr>
              <a:xfrm>
                <a:off x="4065270" y="1173480"/>
                <a:ext cx="2089785" cy="2083308"/>
              </a:xfrm>
              <a:prstGeom prst="line">
                <a:avLst/>
              </a:prstGeom>
              <a:ln w="38100" cap="flat" cmpd="sng" algn="ctr">
                <a:solidFill>
                  <a:srgbClr val="000000"/>
                </a:solidFill>
                <a:prstDash val="solid"/>
                <a:round/>
                <a:headEnd type="none" w="med" len="sm"/>
                <a:tailEnd type="none" w="med" len="sm"/>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7" name="TextBox 26">
                    <a:extLst>
                      <a:ext uri="{FF2B5EF4-FFF2-40B4-BE49-F238E27FC236}">
                        <a16:creationId xmlns:a16="http://schemas.microsoft.com/office/drawing/2014/main" id="{0C53CFAF-C7A1-460A-B406-410DDF754186}"/>
                      </a:ext>
                    </a:extLst>
                  </p:cNvPr>
                  <p:cNvSpPr txBox="1"/>
                  <p:nvPr/>
                </p:nvSpPr>
                <p:spPr>
                  <a:xfrm>
                    <a:off x="4080002" y="1934358"/>
                    <a:ext cx="692395" cy="457505"/>
                  </a:xfrm>
                  <a:prstGeom prst="rect">
                    <a:avLst/>
                  </a:prstGeom>
                  <a:noFill/>
                </p:spPr>
                <p:txBody>
                  <a:bodyPr vert="horz" rtlCol="0">
                    <a:spAutoFit/>
                  </a:bodyPr>
                  <a:lstStyle>
                    <a:defPPr>
                      <a:defRPr lang="en-US"/>
                    </a:defPPr>
                    <a:lvl1pPr marL="0" algn="l" defTabSz="663214" rtl="0" eaLnBrk="1" latinLnBrk="0" hangingPunct="1">
                      <a:defRPr sz="1300" kern="1200">
                        <a:solidFill>
                          <a:schemeClr val="tx1"/>
                        </a:solidFill>
                        <a:latin typeface="+mn-lt"/>
                        <a:ea typeface="+mn-ea"/>
                        <a:cs typeface="+mn-cs"/>
                      </a:defRPr>
                    </a:lvl1pPr>
                    <a:lvl2pPr marL="331607" algn="l" defTabSz="663214" rtl="0" eaLnBrk="1" latinLnBrk="0" hangingPunct="1">
                      <a:defRPr sz="1300" kern="1200">
                        <a:solidFill>
                          <a:schemeClr val="tx1"/>
                        </a:solidFill>
                        <a:latin typeface="+mn-lt"/>
                        <a:ea typeface="+mn-ea"/>
                        <a:cs typeface="+mn-cs"/>
                      </a:defRPr>
                    </a:lvl2pPr>
                    <a:lvl3pPr marL="663214" algn="l" defTabSz="663214" rtl="0" eaLnBrk="1" latinLnBrk="0" hangingPunct="1">
                      <a:defRPr sz="1300" kern="1200">
                        <a:solidFill>
                          <a:schemeClr val="tx1"/>
                        </a:solidFill>
                        <a:latin typeface="+mn-lt"/>
                        <a:ea typeface="+mn-ea"/>
                        <a:cs typeface="+mn-cs"/>
                      </a:defRPr>
                    </a:lvl3pPr>
                    <a:lvl4pPr marL="994821" algn="l" defTabSz="663214" rtl="0" eaLnBrk="1" latinLnBrk="0" hangingPunct="1">
                      <a:defRPr sz="1300" kern="1200">
                        <a:solidFill>
                          <a:schemeClr val="tx1"/>
                        </a:solidFill>
                        <a:latin typeface="+mn-lt"/>
                        <a:ea typeface="+mn-ea"/>
                        <a:cs typeface="+mn-cs"/>
                      </a:defRPr>
                    </a:lvl4pPr>
                    <a:lvl5pPr marL="1326429" algn="l" defTabSz="663214" rtl="0" eaLnBrk="1" latinLnBrk="0" hangingPunct="1">
                      <a:defRPr sz="1300" kern="1200">
                        <a:solidFill>
                          <a:schemeClr val="tx1"/>
                        </a:solidFill>
                        <a:latin typeface="+mn-lt"/>
                        <a:ea typeface="+mn-ea"/>
                        <a:cs typeface="+mn-cs"/>
                      </a:defRPr>
                    </a:lvl5pPr>
                    <a:lvl6pPr marL="1658036" algn="l" defTabSz="663214" rtl="0" eaLnBrk="1" latinLnBrk="0" hangingPunct="1">
                      <a:defRPr sz="1300" kern="1200">
                        <a:solidFill>
                          <a:schemeClr val="tx1"/>
                        </a:solidFill>
                        <a:latin typeface="+mn-lt"/>
                        <a:ea typeface="+mn-ea"/>
                        <a:cs typeface="+mn-cs"/>
                      </a:defRPr>
                    </a:lvl6pPr>
                    <a:lvl7pPr marL="1989643" algn="l" defTabSz="663214" rtl="0" eaLnBrk="1" latinLnBrk="0" hangingPunct="1">
                      <a:defRPr sz="1300" kern="1200">
                        <a:solidFill>
                          <a:schemeClr val="tx1"/>
                        </a:solidFill>
                        <a:latin typeface="+mn-lt"/>
                        <a:ea typeface="+mn-ea"/>
                        <a:cs typeface="+mn-cs"/>
                      </a:defRPr>
                    </a:lvl7pPr>
                    <a:lvl8pPr marL="2321250" algn="l" defTabSz="663214" rtl="0" eaLnBrk="1" latinLnBrk="0" hangingPunct="1">
                      <a:defRPr sz="1300" kern="1200">
                        <a:solidFill>
                          <a:schemeClr val="tx1"/>
                        </a:solidFill>
                        <a:latin typeface="+mn-lt"/>
                        <a:ea typeface="+mn-ea"/>
                        <a:cs typeface="+mn-cs"/>
                      </a:defRPr>
                    </a:lvl8pPr>
                    <a:lvl9pPr marL="2652857" algn="l" defTabSz="663214" rtl="0" eaLnBrk="1" latinLnBrk="0" hangingPunct="1">
                      <a:defRPr sz="13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GB" sz="2000" i="1" dirty="0">
                              <a:solidFill>
                                <a:srgbClr val="000000"/>
                              </a:solidFill>
                              <a:latin typeface="Cambria Math" panose="02040503050406030204" pitchFamily="18" charset="0"/>
                            </a:rPr>
                            <m:t>5</m:t>
                          </m:r>
                          <m:r>
                            <a:rPr lang="en-GB" sz="2000" b="0" i="1" dirty="0" smtClean="0">
                              <a:solidFill>
                                <a:srgbClr val="000000"/>
                              </a:solidFill>
                              <a:latin typeface="Cambria Math"/>
                            </a:rPr>
                            <m:t>0</m:t>
                          </m:r>
                          <m:r>
                            <a:rPr lang="en-GB" sz="2000" i="1" dirty="0" smtClean="0">
                              <a:solidFill>
                                <a:srgbClr val="000000"/>
                              </a:solidFill>
                              <a:latin typeface="Cambria Math"/>
                            </a:rPr>
                            <m:t>%</m:t>
                          </m:r>
                        </m:oMath>
                      </m:oMathPara>
                    </a14:m>
                    <a:endParaRPr lang="en-GB" sz="2000" dirty="0">
                      <a:solidFill>
                        <a:srgbClr val="000000"/>
                      </a:solidFill>
                    </a:endParaRPr>
                  </a:p>
                </p:txBody>
              </p:sp>
            </mc:Choice>
            <mc:Fallback xmlns="">
              <p:sp>
                <p:nvSpPr>
                  <p:cNvPr id="17" name="TextBox 26">
                    <a:extLst>
                      <a:ext uri="{FF2B5EF4-FFF2-40B4-BE49-F238E27FC236}">
                        <a16:creationId xmlns:a16="http://schemas.microsoft.com/office/drawing/2014/main" id="{0C53CFAF-C7A1-460A-B406-410DDF754186}"/>
                      </a:ext>
                    </a:extLst>
                  </p:cNvPr>
                  <p:cNvSpPr txBox="1">
                    <a:spLocks noRot="1" noChangeAspect="1" noMove="1" noResize="1" noEditPoints="1" noAdjustHandles="1" noChangeArrowheads="1" noChangeShapeType="1" noTextEdit="1"/>
                  </p:cNvSpPr>
                  <p:nvPr/>
                </p:nvSpPr>
                <p:spPr>
                  <a:xfrm>
                    <a:off x="4080002" y="1934358"/>
                    <a:ext cx="692395" cy="457505"/>
                  </a:xfrm>
                  <a:prstGeom prst="rect">
                    <a:avLst/>
                  </a:prstGeom>
                  <a:blipFill>
                    <a:blip r:embed="rId4"/>
                    <a:stretch>
                      <a:fillRect/>
                    </a:stretch>
                  </a:blipFill>
                </p:spPr>
                <p:txBody>
                  <a:bodyPr/>
                  <a:lstStyle/>
                  <a:p>
                    <a:r>
                      <a:rPr lang="en-GB">
                        <a:noFill/>
                      </a:rPr>
                      <a:t> </a:t>
                    </a:r>
                  </a:p>
                </p:txBody>
              </p:sp>
            </mc:Fallback>
          </mc:AlternateContent>
        </p:grpSp>
        <mc:AlternateContent xmlns:mc="http://schemas.openxmlformats.org/markup-compatibility/2006" xmlns:a14="http://schemas.microsoft.com/office/drawing/2010/main">
          <mc:Choice Requires="a14">
            <p:sp>
              <p:nvSpPr>
                <p:cNvPr id="11" name="TextBox 3">
                  <a:extLst>
                    <a:ext uri="{FF2B5EF4-FFF2-40B4-BE49-F238E27FC236}">
                      <a16:creationId xmlns:a16="http://schemas.microsoft.com/office/drawing/2014/main" id="{72E21115-F7D4-4EEC-9E5A-1F0708CAE1F3}"/>
                    </a:ext>
                  </a:extLst>
                </p:cNvPr>
                <p:cNvSpPr txBox="1"/>
                <p:nvPr/>
              </p:nvSpPr>
              <p:spPr>
                <a:xfrm>
                  <a:off x="4945863" y="1556412"/>
                  <a:ext cx="750362" cy="414219"/>
                </a:xfrm>
                <a:prstGeom prst="roundRect">
                  <a:avLst/>
                </a:prstGeom>
                <a:noFill/>
                <a:ln>
                  <a:noFill/>
                </a:ln>
              </p:spPr>
              <p:txBody>
                <a:bodyPr wrap="square" rtlCol="0">
                  <a:spAutoFit/>
                </a:bodyPr>
                <a:lstStyle>
                  <a:defPPr>
                    <a:defRPr lang="en-US"/>
                  </a:defPPr>
                  <a:lvl1pPr marL="0" algn="l" defTabSz="663214" rtl="0" eaLnBrk="1" latinLnBrk="0" hangingPunct="1">
                    <a:defRPr sz="1300" kern="1200">
                      <a:solidFill>
                        <a:schemeClr val="tx1"/>
                      </a:solidFill>
                      <a:latin typeface="+mn-lt"/>
                      <a:ea typeface="+mn-ea"/>
                      <a:cs typeface="+mn-cs"/>
                    </a:defRPr>
                  </a:lvl1pPr>
                  <a:lvl2pPr marL="331607" algn="l" defTabSz="663214" rtl="0" eaLnBrk="1" latinLnBrk="0" hangingPunct="1">
                    <a:defRPr sz="1300" kern="1200">
                      <a:solidFill>
                        <a:schemeClr val="tx1"/>
                      </a:solidFill>
                      <a:latin typeface="+mn-lt"/>
                      <a:ea typeface="+mn-ea"/>
                      <a:cs typeface="+mn-cs"/>
                    </a:defRPr>
                  </a:lvl2pPr>
                  <a:lvl3pPr marL="663214" algn="l" defTabSz="663214" rtl="0" eaLnBrk="1" latinLnBrk="0" hangingPunct="1">
                    <a:defRPr sz="1300" kern="1200">
                      <a:solidFill>
                        <a:schemeClr val="tx1"/>
                      </a:solidFill>
                      <a:latin typeface="+mn-lt"/>
                      <a:ea typeface="+mn-ea"/>
                      <a:cs typeface="+mn-cs"/>
                    </a:defRPr>
                  </a:lvl3pPr>
                  <a:lvl4pPr marL="994821" algn="l" defTabSz="663214" rtl="0" eaLnBrk="1" latinLnBrk="0" hangingPunct="1">
                    <a:defRPr sz="1300" kern="1200">
                      <a:solidFill>
                        <a:schemeClr val="tx1"/>
                      </a:solidFill>
                      <a:latin typeface="+mn-lt"/>
                      <a:ea typeface="+mn-ea"/>
                      <a:cs typeface="+mn-cs"/>
                    </a:defRPr>
                  </a:lvl4pPr>
                  <a:lvl5pPr marL="1326429" algn="l" defTabSz="663214" rtl="0" eaLnBrk="1" latinLnBrk="0" hangingPunct="1">
                    <a:defRPr sz="1300" kern="1200">
                      <a:solidFill>
                        <a:schemeClr val="tx1"/>
                      </a:solidFill>
                      <a:latin typeface="+mn-lt"/>
                      <a:ea typeface="+mn-ea"/>
                      <a:cs typeface="+mn-cs"/>
                    </a:defRPr>
                  </a:lvl5pPr>
                  <a:lvl6pPr marL="1658036" algn="l" defTabSz="663214" rtl="0" eaLnBrk="1" latinLnBrk="0" hangingPunct="1">
                    <a:defRPr sz="1300" kern="1200">
                      <a:solidFill>
                        <a:schemeClr val="tx1"/>
                      </a:solidFill>
                      <a:latin typeface="+mn-lt"/>
                      <a:ea typeface="+mn-ea"/>
                      <a:cs typeface="+mn-cs"/>
                    </a:defRPr>
                  </a:lvl6pPr>
                  <a:lvl7pPr marL="1989643" algn="l" defTabSz="663214" rtl="0" eaLnBrk="1" latinLnBrk="0" hangingPunct="1">
                    <a:defRPr sz="1300" kern="1200">
                      <a:solidFill>
                        <a:schemeClr val="tx1"/>
                      </a:solidFill>
                      <a:latin typeface="+mn-lt"/>
                      <a:ea typeface="+mn-ea"/>
                      <a:cs typeface="+mn-cs"/>
                    </a:defRPr>
                  </a:lvl7pPr>
                  <a:lvl8pPr marL="2321250" algn="l" defTabSz="663214" rtl="0" eaLnBrk="1" latinLnBrk="0" hangingPunct="1">
                    <a:defRPr sz="1300" kern="1200">
                      <a:solidFill>
                        <a:schemeClr val="tx1"/>
                      </a:solidFill>
                      <a:latin typeface="+mn-lt"/>
                      <a:ea typeface="+mn-ea"/>
                      <a:cs typeface="+mn-cs"/>
                    </a:defRPr>
                  </a:lvl8pPr>
                  <a:lvl9pPr marL="2652857" algn="l" defTabSz="663214" rtl="0" eaLnBrk="1" latinLnBrk="0" hangingPunct="1">
                    <a:defRPr sz="13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1800" b="1" i="1" smtClean="0">
                            <a:latin typeface="Cambria Math" panose="02040503050406030204" pitchFamily="18" charset="0"/>
                          </a:rPr>
                          <m:t>𝟎</m:t>
                        </m:r>
                        <m:r>
                          <a:rPr lang="en-US" sz="1800" b="1" i="1" smtClean="0">
                            <a:latin typeface="Cambria Math" panose="02040503050406030204" pitchFamily="18" charset="0"/>
                          </a:rPr>
                          <m:t>.</m:t>
                        </m:r>
                        <m:r>
                          <a:rPr lang="en-US" sz="1800" b="1" i="1" smtClean="0">
                            <a:latin typeface="Cambria Math" panose="02040503050406030204" pitchFamily="18" charset="0"/>
                          </a:rPr>
                          <m:t>𝟎𝟓</m:t>
                        </m:r>
                      </m:oMath>
                    </m:oMathPara>
                  </a14:m>
                  <a:endParaRPr lang="en-GB" sz="1800" b="1" dirty="0"/>
                </a:p>
              </p:txBody>
            </p:sp>
          </mc:Choice>
          <mc:Fallback xmlns="">
            <p:sp>
              <p:nvSpPr>
                <p:cNvPr id="11" name="TextBox 3">
                  <a:extLst>
                    <a:ext uri="{FF2B5EF4-FFF2-40B4-BE49-F238E27FC236}">
                      <a16:creationId xmlns:a16="http://schemas.microsoft.com/office/drawing/2014/main" id="{72E21115-F7D4-4EEC-9E5A-1F0708CAE1F3}"/>
                    </a:ext>
                  </a:extLst>
                </p:cNvPr>
                <p:cNvSpPr txBox="1">
                  <a:spLocks noRot="1" noChangeAspect="1" noMove="1" noResize="1" noEditPoints="1" noAdjustHandles="1" noChangeArrowheads="1" noChangeShapeType="1" noTextEdit="1"/>
                </p:cNvSpPr>
                <p:nvPr/>
              </p:nvSpPr>
              <p:spPr>
                <a:xfrm>
                  <a:off x="4945863" y="1556412"/>
                  <a:ext cx="750362" cy="414219"/>
                </a:xfrm>
                <a:prstGeom prst="roundRect">
                  <a:avLst/>
                </a:prstGeom>
                <a:blipFill>
                  <a:blip r:embed="rId5"/>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 name="TextBox 3">
                  <a:extLst>
                    <a:ext uri="{FF2B5EF4-FFF2-40B4-BE49-F238E27FC236}">
                      <a16:creationId xmlns:a16="http://schemas.microsoft.com/office/drawing/2014/main" id="{2CA2C864-57B0-42E5-874F-857A37637D6A}"/>
                    </a:ext>
                  </a:extLst>
                </p:cNvPr>
                <p:cNvSpPr txBox="1"/>
                <p:nvPr/>
              </p:nvSpPr>
              <p:spPr>
                <a:xfrm>
                  <a:off x="4270427" y="858750"/>
                  <a:ext cx="750362" cy="687273"/>
                </a:xfrm>
                <a:prstGeom prst="roundRect">
                  <a:avLst/>
                </a:prstGeom>
                <a:noFill/>
                <a:ln>
                  <a:noFill/>
                </a:ln>
              </p:spPr>
              <p:txBody>
                <a:bodyPr wrap="square" rtlCol="0">
                  <a:spAutoFit/>
                </a:bodyPr>
                <a:lstStyle>
                  <a:defPPr>
                    <a:defRPr lang="en-US"/>
                  </a:defPPr>
                  <a:lvl1pPr marL="0" algn="l" defTabSz="663214" rtl="0" eaLnBrk="1" latinLnBrk="0" hangingPunct="1">
                    <a:defRPr sz="1300" kern="1200">
                      <a:solidFill>
                        <a:schemeClr val="tx1"/>
                      </a:solidFill>
                      <a:latin typeface="+mn-lt"/>
                      <a:ea typeface="+mn-ea"/>
                      <a:cs typeface="+mn-cs"/>
                    </a:defRPr>
                  </a:lvl1pPr>
                  <a:lvl2pPr marL="331607" algn="l" defTabSz="663214" rtl="0" eaLnBrk="1" latinLnBrk="0" hangingPunct="1">
                    <a:defRPr sz="1300" kern="1200">
                      <a:solidFill>
                        <a:schemeClr val="tx1"/>
                      </a:solidFill>
                      <a:latin typeface="+mn-lt"/>
                      <a:ea typeface="+mn-ea"/>
                      <a:cs typeface="+mn-cs"/>
                    </a:defRPr>
                  </a:lvl2pPr>
                  <a:lvl3pPr marL="663214" algn="l" defTabSz="663214" rtl="0" eaLnBrk="1" latinLnBrk="0" hangingPunct="1">
                    <a:defRPr sz="1300" kern="1200">
                      <a:solidFill>
                        <a:schemeClr val="tx1"/>
                      </a:solidFill>
                      <a:latin typeface="+mn-lt"/>
                      <a:ea typeface="+mn-ea"/>
                      <a:cs typeface="+mn-cs"/>
                    </a:defRPr>
                  </a:lvl3pPr>
                  <a:lvl4pPr marL="994821" algn="l" defTabSz="663214" rtl="0" eaLnBrk="1" latinLnBrk="0" hangingPunct="1">
                    <a:defRPr sz="1300" kern="1200">
                      <a:solidFill>
                        <a:schemeClr val="tx1"/>
                      </a:solidFill>
                      <a:latin typeface="+mn-lt"/>
                      <a:ea typeface="+mn-ea"/>
                      <a:cs typeface="+mn-cs"/>
                    </a:defRPr>
                  </a:lvl4pPr>
                  <a:lvl5pPr marL="1326429" algn="l" defTabSz="663214" rtl="0" eaLnBrk="1" latinLnBrk="0" hangingPunct="1">
                    <a:defRPr sz="1300" kern="1200">
                      <a:solidFill>
                        <a:schemeClr val="tx1"/>
                      </a:solidFill>
                      <a:latin typeface="+mn-lt"/>
                      <a:ea typeface="+mn-ea"/>
                      <a:cs typeface="+mn-cs"/>
                    </a:defRPr>
                  </a:lvl5pPr>
                  <a:lvl6pPr marL="1658036" algn="l" defTabSz="663214" rtl="0" eaLnBrk="1" latinLnBrk="0" hangingPunct="1">
                    <a:defRPr sz="1300" kern="1200">
                      <a:solidFill>
                        <a:schemeClr val="tx1"/>
                      </a:solidFill>
                      <a:latin typeface="+mn-lt"/>
                      <a:ea typeface="+mn-ea"/>
                      <a:cs typeface="+mn-cs"/>
                    </a:defRPr>
                  </a:lvl6pPr>
                  <a:lvl7pPr marL="1989643" algn="l" defTabSz="663214" rtl="0" eaLnBrk="1" latinLnBrk="0" hangingPunct="1">
                    <a:defRPr sz="1300" kern="1200">
                      <a:solidFill>
                        <a:schemeClr val="tx1"/>
                      </a:solidFill>
                      <a:latin typeface="+mn-lt"/>
                      <a:ea typeface="+mn-ea"/>
                      <a:cs typeface="+mn-cs"/>
                    </a:defRPr>
                  </a:lvl7pPr>
                  <a:lvl8pPr marL="2321250" algn="l" defTabSz="663214" rtl="0" eaLnBrk="1" latinLnBrk="0" hangingPunct="1">
                    <a:defRPr sz="1300" kern="1200">
                      <a:solidFill>
                        <a:schemeClr val="tx1"/>
                      </a:solidFill>
                      <a:latin typeface="+mn-lt"/>
                      <a:ea typeface="+mn-ea"/>
                      <a:cs typeface="+mn-cs"/>
                    </a:defRPr>
                  </a:lvl8pPr>
                  <a:lvl9pPr marL="2652857" algn="l" defTabSz="663214" rtl="0" eaLnBrk="1" latinLnBrk="0" hangingPunct="1">
                    <a:defRPr sz="13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1800" b="1" i="1" smtClean="0">
                                <a:latin typeface="Cambria Math" panose="02040503050406030204" pitchFamily="18" charset="0"/>
                              </a:rPr>
                            </m:ctrlPr>
                          </m:fPr>
                          <m:num>
                            <m:r>
                              <a:rPr lang="en-GB" sz="1800" b="1" i="1" smtClean="0">
                                <a:latin typeface="Cambria Math"/>
                              </a:rPr>
                              <m:t>𝟏</m:t>
                            </m:r>
                          </m:num>
                          <m:den>
                            <m:r>
                              <a:rPr lang="en-US" sz="1800" b="1" i="1" smtClean="0">
                                <a:latin typeface="Cambria Math" panose="02040503050406030204" pitchFamily="18" charset="0"/>
                              </a:rPr>
                              <m:t>𝟐</m:t>
                            </m:r>
                          </m:den>
                        </m:f>
                      </m:oMath>
                    </m:oMathPara>
                  </a14:m>
                  <a:endParaRPr lang="en-GB" sz="1800" b="1" dirty="0"/>
                </a:p>
              </p:txBody>
            </p:sp>
          </mc:Choice>
          <mc:Fallback xmlns="">
            <p:sp>
              <p:nvSpPr>
                <p:cNvPr id="12" name="TextBox 3">
                  <a:extLst>
                    <a:ext uri="{FF2B5EF4-FFF2-40B4-BE49-F238E27FC236}">
                      <a16:creationId xmlns:a16="http://schemas.microsoft.com/office/drawing/2014/main" id="{2CA2C864-57B0-42E5-874F-857A37637D6A}"/>
                    </a:ext>
                  </a:extLst>
                </p:cNvPr>
                <p:cNvSpPr txBox="1">
                  <a:spLocks noRot="1" noChangeAspect="1" noMove="1" noResize="1" noEditPoints="1" noAdjustHandles="1" noChangeArrowheads="1" noChangeShapeType="1" noTextEdit="1"/>
                </p:cNvSpPr>
                <p:nvPr/>
              </p:nvSpPr>
              <p:spPr>
                <a:xfrm>
                  <a:off x="4270427" y="858750"/>
                  <a:ext cx="750362" cy="687273"/>
                </a:xfrm>
                <a:prstGeom prst="roundRect">
                  <a:avLst/>
                </a:prstGeom>
                <a:blipFill>
                  <a:blip r:embed="rId6"/>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3" name="TextBox 3">
                  <a:extLst>
                    <a:ext uri="{FF2B5EF4-FFF2-40B4-BE49-F238E27FC236}">
                      <a16:creationId xmlns:a16="http://schemas.microsoft.com/office/drawing/2014/main" id="{09551F5E-73DA-4EF5-A5DB-B125E1588A89}"/>
                    </a:ext>
                  </a:extLst>
                </p:cNvPr>
                <p:cNvSpPr txBox="1"/>
                <p:nvPr/>
              </p:nvSpPr>
              <p:spPr>
                <a:xfrm>
                  <a:off x="4303644" y="2021272"/>
                  <a:ext cx="750362" cy="714024"/>
                </a:xfrm>
                <a:prstGeom prst="roundRect">
                  <a:avLst/>
                </a:prstGeom>
                <a:noFill/>
                <a:ln>
                  <a:noFill/>
                </a:ln>
              </p:spPr>
              <p:txBody>
                <a:bodyPr wrap="square" rtlCol="0">
                  <a:spAutoFit/>
                </a:bodyPr>
                <a:lstStyle>
                  <a:defPPr>
                    <a:defRPr lang="en-US"/>
                  </a:defPPr>
                  <a:lvl1pPr marL="0" algn="l" defTabSz="663214" rtl="0" eaLnBrk="1" latinLnBrk="0" hangingPunct="1">
                    <a:defRPr sz="1300" kern="1200">
                      <a:solidFill>
                        <a:schemeClr val="tx1"/>
                      </a:solidFill>
                      <a:latin typeface="+mn-lt"/>
                      <a:ea typeface="+mn-ea"/>
                      <a:cs typeface="+mn-cs"/>
                    </a:defRPr>
                  </a:lvl1pPr>
                  <a:lvl2pPr marL="331607" algn="l" defTabSz="663214" rtl="0" eaLnBrk="1" latinLnBrk="0" hangingPunct="1">
                    <a:defRPr sz="1300" kern="1200">
                      <a:solidFill>
                        <a:schemeClr val="tx1"/>
                      </a:solidFill>
                      <a:latin typeface="+mn-lt"/>
                      <a:ea typeface="+mn-ea"/>
                      <a:cs typeface="+mn-cs"/>
                    </a:defRPr>
                  </a:lvl2pPr>
                  <a:lvl3pPr marL="663214" algn="l" defTabSz="663214" rtl="0" eaLnBrk="1" latinLnBrk="0" hangingPunct="1">
                    <a:defRPr sz="1300" kern="1200">
                      <a:solidFill>
                        <a:schemeClr val="tx1"/>
                      </a:solidFill>
                      <a:latin typeface="+mn-lt"/>
                      <a:ea typeface="+mn-ea"/>
                      <a:cs typeface="+mn-cs"/>
                    </a:defRPr>
                  </a:lvl3pPr>
                  <a:lvl4pPr marL="994821" algn="l" defTabSz="663214" rtl="0" eaLnBrk="1" latinLnBrk="0" hangingPunct="1">
                    <a:defRPr sz="1300" kern="1200">
                      <a:solidFill>
                        <a:schemeClr val="tx1"/>
                      </a:solidFill>
                      <a:latin typeface="+mn-lt"/>
                      <a:ea typeface="+mn-ea"/>
                      <a:cs typeface="+mn-cs"/>
                    </a:defRPr>
                  </a:lvl4pPr>
                  <a:lvl5pPr marL="1326429" algn="l" defTabSz="663214" rtl="0" eaLnBrk="1" latinLnBrk="0" hangingPunct="1">
                    <a:defRPr sz="1300" kern="1200">
                      <a:solidFill>
                        <a:schemeClr val="tx1"/>
                      </a:solidFill>
                      <a:latin typeface="+mn-lt"/>
                      <a:ea typeface="+mn-ea"/>
                      <a:cs typeface="+mn-cs"/>
                    </a:defRPr>
                  </a:lvl5pPr>
                  <a:lvl6pPr marL="1658036" algn="l" defTabSz="663214" rtl="0" eaLnBrk="1" latinLnBrk="0" hangingPunct="1">
                    <a:defRPr sz="1300" kern="1200">
                      <a:solidFill>
                        <a:schemeClr val="tx1"/>
                      </a:solidFill>
                      <a:latin typeface="+mn-lt"/>
                      <a:ea typeface="+mn-ea"/>
                      <a:cs typeface="+mn-cs"/>
                    </a:defRPr>
                  </a:lvl6pPr>
                  <a:lvl7pPr marL="1989643" algn="l" defTabSz="663214" rtl="0" eaLnBrk="1" latinLnBrk="0" hangingPunct="1">
                    <a:defRPr sz="1300" kern="1200">
                      <a:solidFill>
                        <a:schemeClr val="tx1"/>
                      </a:solidFill>
                      <a:latin typeface="+mn-lt"/>
                      <a:ea typeface="+mn-ea"/>
                      <a:cs typeface="+mn-cs"/>
                    </a:defRPr>
                  </a:lvl7pPr>
                  <a:lvl8pPr marL="2321250" algn="l" defTabSz="663214" rtl="0" eaLnBrk="1" latinLnBrk="0" hangingPunct="1">
                    <a:defRPr sz="1300" kern="1200">
                      <a:solidFill>
                        <a:schemeClr val="tx1"/>
                      </a:solidFill>
                      <a:latin typeface="+mn-lt"/>
                      <a:ea typeface="+mn-ea"/>
                      <a:cs typeface="+mn-cs"/>
                    </a:defRPr>
                  </a:lvl8pPr>
                  <a:lvl9pPr marL="2652857" algn="l" defTabSz="663214" rtl="0" eaLnBrk="1" latinLnBrk="0" hangingPunct="1">
                    <a:defRPr sz="13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1800" b="1" i="1" smtClean="0">
                                <a:latin typeface="Cambria Math" panose="02040503050406030204" pitchFamily="18" charset="0"/>
                              </a:rPr>
                            </m:ctrlPr>
                          </m:fPr>
                          <m:num>
                            <m:r>
                              <a:rPr lang="en-US" sz="1800" b="1" i="1" smtClean="0">
                                <a:latin typeface="Cambria Math" panose="02040503050406030204" pitchFamily="18" charset="0"/>
                              </a:rPr>
                              <m:t>𝟓</m:t>
                            </m:r>
                          </m:num>
                          <m:den>
                            <m:r>
                              <a:rPr lang="en-US" sz="1800" b="1" i="1" smtClean="0">
                                <a:latin typeface="Cambria Math" panose="02040503050406030204" pitchFamily="18" charset="0"/>
                              </a:rPr>
                              <m:t>𝟏</m:t>
                            </m:r>
                            <m:r>
                              <a:rPr lang="en-GB" sz="1800" b="1" i="1" smtClean="0">
                                <a:latin typeface="Cambria Math"/>
                              </a:rPr>
                              <m:t>𝟎</m:t>
                            </m:r>
                          </m:den>
                        </m:f>
                      </m:oMath>
                    </m:oMathPara>
                  </a14:m>
                  <a:endParaRPr lang="en-GB" sz="1800" b="1" dirty="0"/>
                </a:p>
              </p:txBody>
            </p:sp>
          </mc:Choice>
          <mc:Fallback xmlns="">
            <p:sp>
              <p:nvSpPr>
                <p:cNvPr id="13" name="TextBox 3">
                  <a:extLst>
                    <a:ext uri="{FF2B5EF4-FFF2-40B4-BE49-F238E27FC236}">
                      <a16:creationId xmlns:a16="http://schemas.microsoft.com/office/drawing/2014/main" id="{09551F5E-73DA-4EF5-A5DB-B125E1588A89}"/>
                    </a:ext>
                  </a:extLst>
                </p:cNvPr>
                <p:cNvSpPr txBox="1">
                  <a:spLocks noRot="1" noChangeAspect="1" noMove="1" noResize="1" noEditPoints="1" noAdjustHandles="1" noChangeArrowheads="1" noChangeShapeType="1" noTextEdit="1"/>
                </p:cNvSpPr>
                <p:nvPr/>
              </p:nvSpPr>
              <p:spPr>
                <a:xfrm>
                  <a:off x="4303644" y="2021272"/>
                  <a:ext cx="750362" cy="714024"/>
                </a:xfrm>
                <a:prstGeom prst="roundRect">
                  <a:avLst/>
                </a:prstGeom>
                <a:blipFill>
                  <a:blip r:embed="rId7"/>
                  <a:stretch>
                    <a:fillRect/>
                  </a:stretch>
                </a:blipFill>
                <a:ln>
                  <a:noFill/>
                </a:ln>
              </p:spPr>
              <p:txBody>
                <a:bodyPr/>
                <a:lstStyle/>
                <a:p>
                  <a:r>
                    <a:rPr lang="en-GB">
                      <a:noFill/>
                    </a:rPr>
                    <a:t> </a:t>
                  </a:r>
                </a:p>
              </p:txBody>
            </p:sp>
          </mc:Fallback>
        </mc:AlternateContent>
      </p:grpSp>
      <p:grpSp>
        <p:nvGrpSpPr>
          <p:cNvPr id="18" name="Group 17">
            <a:extLst>
              <a:ext uri="{FF2B5EF4-FFF2-40B4-BE49-F238E27FC236}">
                <a16:creationId xmlns:a16="http://schemas.microsoft.com/office/drawing/2014/main" id="{5B3212E3-71F1-47B3-B0F5-74C57671826E}"/>
              </a:ext>
            </a:extLst>
          </p:cNvPr>
          <p:cNvGrpSpPr/>
          <p:nvPr/>
        </p:nvGrpSpPr>
        <p:grpSpPr>
          <a:xfrm>
            <a:off x="2309645" y="1493437"/>
            <a:ext cx="3900817" cy="1823921"/>
            <a:chOff x="3851920" y="2350359"/>
            <a:chExt cx="3456384" cy="861138"/>
          </a:xfrm>
        </p:grpSpPr>
        <p:sp>
          <p:nvSpPr>
            <p:cNvPr id="19" name="Rounded Rectangular Callout 2">
              <a:extLst>
                <a:ext uri="{FF2B5EF4-FFF2-40B4-BE49-F238E27FC236}">
                  <a16:creationId xmlns:a16="http://schemas.microsoft.com/office/drawing/2014/main" id="{3C4185BA-8ECC-4639-ACE0-075EABD52219}"/>
                </a:ext>
              </a:extLst>
            </p:cNvPr>
            <p:cNvSpPr/>
            <p:nvPr/>
          </p:nvSpPr>
          <p:spPr>
            <a:xfrm>
              <a:off x="3851920" y="2350359"/>
              <a:ext cx="3456384" cy="861138"/>
            </a:xfrm>
            <a:prstGeom prst="wedgeRoundRectCallout">
              <a:avLst>
                <a:gd name="adj1" fmla="val -61933"/>
                <a:gd name="adj2" fmla="val -5240"/>
                <a:gd name="adj3" fmla="val 16667"/>
              </a:avLst>
            </a:prstGeom>
            <a:solidFill>
              <a:srgbClr val="B4C7E7"/>
            </a:solidFill>
            <a:ln>
              <a:solidFill>
                <a:srgbClr val="B4C7E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24C8CB50-30E3-4CFA-9FB8-8DF2C3513683}"/>
                </a:ext>
              </a:extLst>
            </p:cNvPr>
            <p:cNvSpPr txBox="1"/>
            <p:nvPr/>
          </p:nvSpPr>
          <p:spPr>
            <a:xfrm>
              <a:off x="4079754" y="2388940"/>
              <a:ext cx="3093642" cy="673620"/>
            </a:xfrm>
            <a:prstGeom prst="rect">
              <a:avLst/>
            </a:prstGeom>
            <a:noFill/>
          </p:spPr>
          <p:txBody>
            <a:bodyPr vert="horz" wrap="square" lIns="74615" tIns="37308" rIns="74615" bIns="37308" rtlCol="0">
              <a:spAutoFit/>
            </a:bodyPr>
            <a:lstStyle/>
            <a:p>
              <a:r>
                <a:rPr lang="en-US" sz="2400" dirty="0">
                  <a:latin typeface="Arial" panose="020B0604020202020204" pitchFamily="34" charset="0"/>
                  <a:cs typeface="Arial" panose="020B0604020202020204" pitchFamily="34" charset="0"/>
                </a:rPr>
                <a:t>On this card, the fractions, decimal and percentage all have the same value. </a:t>
              </a:r>
              <a:endParaRPr lang="en-GB" sz="2400" dirty="0">
                <a:solidFill>
                  <a:srgbClr val="000000"/>
                </a:solidFill>
                <a:latin typeface="Arial" panose="020B0604020202020204" pitchFamily="34" charset="0"/>
                <a:cs typeface="Arial" panose="020B0604020202020204" pitchFamily="34" charset="0"/>
              </a:endParaRPr>
            </a:p>
          </p:txBody>
        </p:sp>
      </p:grpSp>
      <p:sp>
        <p:nvSpPr>
          <p:cNvPr id="5" name="TextBox 4">
            <a:extLst>
              <a:ext uri="{FF2B5EF4-FFF2-40B4-BE49-F238E27FC236}">
                <a16:creationId xmlns:a16="http://schemas.microsoft.com/office/drawing/2014/main" id="{391484D1-10EF-4F52-ACC9-AE0EAA7563AA}"/>
              </a:ext>
            </a:extLst>
          </p:cNvPr>
          <p:cNvSpPr txBox="1"/>
          <p:nvPr/>
        </p:nvSpPr>
        <p:spPr>
          <a:xfrm>
            <a:off x="1046371" y="5044523"/>
            <a:ext cx="9703145" cy="954107"/>
          </a:xfrm>
          <a:prstGeom prst="rect">
            <a:avLst/>
          </a:prstGeom>
          <a:noFill/>
        </p:spPr>
        <p:txBody>
          <a:bodyPr wrap="square" rtlCol="0">
            <a:spAutoFit/>
          </a:bodyPr>
          <a:lstStyle/>
          <a:p>
            <a:pPr algn="ctr"/>
            <a:r>
              <a:rPr lang="en-US" sz="2800" b="0" i="0" dirty="0" err="1">
                <a:effectLst/>
                <a:latin typeface="Arial" panose="020B0604020202020204" pitchFamily="34" charset="0"/>
                <a:cs typeface="Arial" panose="020B0604020202020204" pitchFamily="34" charset="0"/>
              </a:rPr>
              <a:t>Yaima</a:t>
            </a:r>
            <a:r>
              <a:rPr lang="en-US" sz="2800" b="0" i="0" dirty="0">
                <a:effectLst/>
                <a:latin typeface="Arial" panose="020B0604020202020204" pitchFamily="34" charset="0"/>
                <a:cs typeface="Arial" panose="020B0604020202020204" pitchFamily="34" charset="0"/>
              </a:rPr>
              <a:t> is not correct. Why?</a:t>
            </a:r>
          </a:p>
          <a:p>
            <a:pPr algn="ctr"/>
            <a:r>
              <a:rPr lang="en-US" sz="2800" b="0" i="0" dirty="0">
                <a:effectLst/>
                <a:latin typeface="Arial" panose="020B0604020202020204" pitchFamily="34" charset="0"/>
                <a:cs typeface="Arial" panose="020B0604020202020204" pitchFamily="34" charset="0"/>
              </a:rPr>
              <a:t>How do you know this?</a:t>
            </a:r>
            <a:endParaRPr lang="en-GB" sz="2800" dirty="0">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1143E1CF-04E9-64E3-D90D-FCF49FE69838}"/>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1046371" y="2084741"/>
            <a:ext cx="665407" cy="1958467"/>
          </a:xfrm>
          <a:prstGeom prst="rect">
            <a:avLst/>
          </a:prstGeom>
        </p:spPr>
      </p:pic>
      <p:sp>
        <p:nvSpPr>
          <p:cNvPr id="2" name="TextBox 1">
            <a:extLst>
              <a:ext uri="{FF2B5EF4-FFF2-40B4-BE49-F238E27FC236}">
                <a16:creationId xmlns:a16="http://schemas.microsoft.com/office/drawing/2014/main" id="{054358CC-8F16-520F-5F50-C4AF2A0CA273}"/>
              </a:ext>
            </a:extLst>
          </p:cNvPr>
          <p:cNvSpPr txBox="1"/>
          <p:nvPr/>
        </p:nvSpPr>
        <p:spPr>
          <a:xfrm>
            <a:off x="781558" y="4080831"/>
            <a:ext cx="1036610" cy="461665"/>
          </a:xfrm>
          <a:prstGeom prst="rect">
            <a:avLst/>
          </a:prstGeom>
          <a:noFill/>
        </p:spPr>
        <p:txBody>
          <a:bodyPr wrap="square" rtlCol="0">
            <a:spAutoFit/>
          </a:bodyPr>
          <a:lstStyle/>
          <a:p>
            <a:pPr algn="ctr"/>
            <a:r>
              <a:rPr lang="en-GB" sz="2400" dirty="0" err="1">
                <a:latin typeface="Arial" panose="020B0604020202020204" pitchFamily="34" charset="0"/>
                <a:cs typeface="Arial" panose="020B0604020202020204" pitchFamily="34" charset="0"/>
              </a:rPr>
              <a:t>Yaima</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83072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20</a:t>
            </a:fld>
            <a:endParaRPr lang="en-US" dirty="0"/>
          </a:p>
        </p:txBody>
      </p:sp>
      <p:sp>
        <p:nvSpPr>
          <p:cNvPr id="5" name="TextBox 4"/>
          <p:cNvSpPr txBox="1"/>
          <p:nvPr/>
        </p:nvSpPr>
        <p:spPr>
          <a:xfrm>
            <a:off x="5775375" y="4845192"/>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640</a:t>
            </a:r>
          </a:p>
        </p:txBody>
      </p:sp>
      <p:sp>
        <p:nvSpPr>
          <p:cNvPr id="17" name="TextBox 16"/>
          <p:cNvSpPr txBox="1"/>
          <p:nvPr/>
        </p:nvSpPr>
        <p:spPr>
          <a:xfrm>
            <a:off x="2186312" y="3753348"/>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£250</a:t>
            </a:r>
          </a:p>
        </p:txBody>
      </p:sp>
      <p:sp>
        <p:nvSpPr>
          <p:cNvPr id="23" name="TextBox 22"/>
          <p:cNvSpPr txBox="1"/>
          <p:nvPr/>
        </p:nvSpPr>
        <p:spPr>
          <a:xfrm>
            <a:off x="4434115" y="2808606"/>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65%</a:t>
            </a:r>
          </a:p>
        </p:txBody>
      </p:sp>
      <p:sp>
        <p:nvSpPr>
          <p:cNvPr id="24" name="TextBox 23"/>
          <p:cNvSpPr txBox="1"/>
          <p:nvPr/>
        </p:nvSpPr>
        <p:spPr>
          <a:xfrm>
            <a:off x="8274948" y="2831256"/>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35%</a:t>
            </a:r>
          </a:p>
        </p:txBody>
      </p:sp>
      <p:graphicFrame>
        <p:nvGraphicFramePr>
          <p:cNvPr id="25" name="Table 24"/>
          <p:cNvGraphicFramePr>
            <a:graphicFrameLocks noGrp="1"/>
          </p:cNvGraphicFramePr>
          <p:nvPr>
            <p:extLst>
              <p:ext uri="{D42A27DB-BD31-4B8C-83A1-F6EECF244321}">
                <p14:modId xmlns:p14="http://schemas.microsoft.com/office/powerpoint/2010/main" val="3507014843"/>
              </p:ext>
            </p:extLst>
          </p:nvPr>
        </p:nvGraphicFramePr>
        <p:xfrm>
          <a:off x="2186313" y="3533614"/>
          <a:ext cx="7696720" cy="824189"/>
        </p:xfrm>
        <a:graphic>
          <a:graphicData uri="http://schemas.openxmlformats.org/drawingml/2006/table">
            <a:tbl>
              <a:tblPr firstRow="1" bandRow="1">
                <a:tableStyleId>{5C22544A-7EE6-4342-B048-85BDC9FD1C3A}</a:tableStyleId>
              </a:tblPr>
              <a:tblGrid>
                <a:gridCol w="769672">
                  <a:extLst>
                    <a:ext uri="{9D8B030D-6E8A-4147-A177-3AD203B41FA5}">
                      <a16:colId xmlns:a16="http://schemas.microsoft.com/office/drawing/2014/main" val="2094479400"/>
                    </a:ext>
                  </a:extLst>
                </a:gridCol>
                <a:gridCol w="769672">
                  <a:extLst>
                    <a:ext uri="{9D8B030D-6E8A-4147-A177-3AD203B41FA5}">
                      <a16:colId xmlns:a16="http://schemas.microsoft.com/office/drawing/2014/main" val="849682220"/>
                    </a:ext>
                  </a:extLst>
                </a:gridCol>
                <a:gridCol w="769672">
                  <a:extLst>
                    <a:ext uri="{9D8B030D-6E8A-4147-A177-3AD203B41FA5}">
                      <a16:colId xmlns:a16="http://schemas.microsoft.com/office/drawing/2014/main" val="2906111743"/>
                    </a:ext>
                  </a:extLst>
                </a:gridCol>
                <a:gridCol w="769672">
                  <a:extLst>
                    <a:ext uri="{9D8B030D-6E8A-4147-A177-3AD203B41FA5}">
                      <a16:colId xmlns:a16="http://schemas.microsoft.com/office/drawing/2014/main" val="368822164"/>
                    </a:ext>
                  </a:extLst>
                </a:gridCol>
                <a:gridCol w="769672">
                  <a:extLst>
                    <a:ext uri="{9D8B030D-6E8A-4147-A177-3AD203B41FA5}">
                      <a16:colId xmlns:a16="http://schemas.microsoft.com/office/drawing/2014/main" val="81976614"/>
                    </a:ext>
                  </a:extLst>
                </a:gridCol>
                <a:gridCol w="769672">
                  <a:extLst>
                    <a:ext uri="{9D8B030D-6E8A-4147-A177-3AD203B41FA5}">
                      <a16:colId xmlns:a16="http://schemas.microsoft.com/office/drawing/2014/main" val="3310080029"/>
                    </a:ext>
                  </a:extLst>
                </a:gridCol>
                <a:gridCol w="769672">
                  <a:extLst>
                    <a:ext uri="{9D8B030D-6E8A-4147-A177-3AD203B41FA5}">
                      <a16:colId xmlns:a16="http://schemas.microsoft.com/office/drawing/2014/main" val="884600277"/>
                    </a:ext>
                  </a:extLst>
                </a:gridCol>
                <a:gridCol w="769672">
                  <a:extLst>
                    <a:ext uri="{9D8B030D-6E8A-4147-A177-3AD203B41FA5}">
                      <a16:colId xmlns:a16="http://schemas.microsoft.com/office/drawing/2014/main" val="3959215442"/>
                    </a:ext>
                  </a:extLst>
                </a:gridCol>
                <a:gridCol w="769672">
                  <a:extLst>
                    <a:ext uri="{9D8B030D-6E8A-4147-A177-3AD203B41FA5}">
                      <a16:colId xmlns:a16="http://schemas.microsoft.com/office/drawing/2014/main" val="1914862238"/>
                    </a:ext>
                  </a:extLst>
                </a:gridCol>
                <a:gridCol w="769672">
                  <a:extLst>
                    <a:ext uri="{9D8B030D-6E8A-4147-A177-3AD203B41FA5}">
                      <a16:colId xmlns:a16="http://schemas.microsoft.com/office/drawing/2014/main" val="3716833148"/>
                    </a:ext>
                  </a:extLst>
                </a:gridCol>
              </a:tblGrid>
              <a:tr h="824189">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500284223"/>
                  </a:ext>
                </a:extLst>
              </a:tr>
            </a:tbl>
          </a:graphicData>
        </a:graphic>
      </p:graphicFrame>
      <p:sp>
        <p:nvSpPr>
          <p:cNvPr id="26" name="TextBox 25"/>
          <p:cNvSpPr txBox="1"/>
          <p:nvPr/>
        </p:nvSpPr>
        <p:spPr>
          <a:xfrm>
            <a:off x="3038511" y="3753348"/>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64</a:t>
            </a:r>
          </a:p>
        </p:txBody>
      </p:sp>
      <p:sp>
        <p:nvSpPr>
          <p:cNvPr id="27" name="TextBox 26"/>
          <p:cNvSpPr txBox="1"/>
          <p:nvPr/>
        </p:nvSpPr>
        <p:spPr>
          <a:xfrm>
            <a:off x="3754153" y="3753348"/>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64</a:t>
            </a:r>
          </a:p>
        </p:txBody>
      </p:sp>
      <p:sp>
        <p:nvSpPr>
          <p:cNvPr id="28" name="TextBox 27"/>
          <p:cNvSpPr txBox="1"/>
          <p:nvPr/>
        </p:nvSpPr>
        <p:spPr>
          <a:xfrm>
            <a:off x="4588512" y="3753348"/>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64</a:t>
            </a:r>
          </a:p>
        </p:txBody>
      </p:sp>
      <p:sp>
        <p:nvSpPr>
          <p:cNvPr id="29" name="TextBox 28"/>
          <p:cNvSpPr txBox="1"/>
          <p:nvPr/>
        </p:nvSpPr>
        <p:spPr>
          <a:xfrm>
            <a:off x="5286314" y="3753348"/>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64</a:t>
            </a:r>
          </a:p>
        </p:txBody>
      </p:sp>
      <p:sp>
        <p:nvSpPr>
          <p:cNvPr id="30" name="TextBox 29"/>
          <p:cNvSpPr txBox="1"/>
          <p:nvPr/>
        </p:nvSpPr>
        <p:spPr>
          <a:xfrm>
            <a:off x="6052512" y="3753348"/>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64</a:t>
            </a:r>
          </a:p>
        </p:txBody>
      </p:sp>
      <p:sp>
        <p:nvSpPr>
          <p:cNvPr id="31" name="TextBox 30"/>
          <p:cNvSpPr txBox="1"/>
          <p:nvPr/>
        </p:nvSpPr>
        <p:spPr>
          <a:xfrm>
            <a:off x="8486319" y="3776039"/>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64</a:t>
            </a:r>
          </a:p>
        </p:txBody>
      </p:sp>
      <p:sp>
        <p:nvSpPr>
          <p:cNvPr id="32" name="TextBox 31"/>
          <p:cNvSpPr txBox="1"/>
          <p:nvPr/>
        </p:nvSpPr>
        <p:spPr>
          <a:xfrm>
            <a:off x="7715614" y="3774700"/>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64</a:t>
            </a:r>
          </a:p>
        </p:txBody>
      </p:sp>
      <p:sp>
        <p:nvSpPr>
          <p:cNvPr id="33" name="TextBox 32"/>
          <p:cNvSpPr txBox="1"/>
          <p:nvPr/>
        </p:nvSpPr>
        <p:spPr>
          <a:xfrm>
            <a:off x="9127147" y="3778587"/>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64</a:t>
            </a:r>
          </a:p>
        </p:txBody>
      </p:sp>
      <p:cxnSp>
        <p:nvCxnSpPr>
          <p:cNvPr id="6" name="Straight Connector 5"/>
          <p:cNvCxnSpPr/>
          <p:nvPr/>
        </p:nvCxnSpPr>
        <p:spPr>
          <a:xfrm>
            <a:off x="7187030" y="3521175"/>
            <a:ext cx="0" cy="824189"/>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2211365" y="3774700"/>
            <a:ext cx="657095" cy="3604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5" name="TextBox 34"/>
          <p:cNvSpPr txBox="1"/>
          <p:nvPr/>
        </p:nvSpPr>
        <p:spPr>
          <a:xfrm>
            <a:off x="2253126" y="3753348"/>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64</a:t>
            </a:r>
          </a:p>
        </p:txBody>
      </p:sp>
      <p:sp>
        <p:nvSpPr>
          <p:cNvPr id="36" name="TextBox 35"/>
          <p:cNvSpPr txBox="1"/>
          <p:nvPr/>
        </p:nvSpPr>
        <p:spPr>
          <a:xfrm rot="16200000">
            <a:off x="6576264" y="3538220"/>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32</a:t>
            </a:r>
          </a:p>
        </p:txBody>
      </p:sp>
      <p:sp>
        <p:nvSpPr>
          <p:cNvPr id="34" name="TextBox 33"/>
          <p:cNvSpPr txBox="1"/>
          <p:nvPr/>
        </p:nvSpPr>
        <p:spPr>
          <a:xfrm>
            <a:off x="1200194" y="1237209"/>
            <a:ext cx="6752680" cy="1200329"/>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640 fans attended a local rugby match.    </a:t>
            </a:r>
          </a:p>
          <a:p>
            <a:r>
              <a:rPr lang="en-US" sz="2400" dirty="0">
                <a:latin typeface="Arial" panose="020B0604020202020204" pitchFamily="34" charset="0"/>
                <a:cs typeface="Arial" panose="020B0604020202020204" pitchFamily="34" charset="0"/>
              </a:rPr>
              <a:t>35% of the fans were women. </a:t>
            </a:r>
          </a:p>
          <a:p>
            <a:r>
              <a:rPr lang="en-US" sz="2400" dirty="0">
                <a:latin typeface="Arial" panose="020B0604020202020204" pitchFamily="34" charset="0"/>
                <a:cs typeface="Arial" panose="020B0604020202020204" pitchFamily="34" charset="0"/>
              </a:rPr>
              <a:t>How many women attended the match?</a:t>
            </a:r>
          </a:p>
        </p:txBody>
      </p:sp>
      <p:sp>
        <p:nvSpPr>
          <p:cNvPr id="37" name="TextBox 36"/>
          <p:cNvSpPr txBox="1"/>
          <p:nvPr/>
        </p:nvSpPr>
        <p:spPr>
          <a:xfrm rot="16200000">
            <a:off x="6960830" y="3754823"/>
            <a:ext cx="811749" cy="369332"/>
          </a:xfrm>
          <a:prstGeom prst="rect">
            <a:avLst/>
          </a:prstGeom>
          <a:solidFill>
            <a:schemeClr val="accent2">
              <a:lumMod val="20000"/>
              <a:lumOff val="80000"/>
            </a:schemeClr>
          </a:solidFill>
        </p:spPr>
        <p:txBody>
          <a:bodyPr wrap="square" rtlCol="0">
            <a:spAutoFit/>
          </a:bodyPr>
          <a:lstStyle/>
          <a:p>
            <a:pPr algn="ctr"/>
            <a:r>
              <a:rPr lang="en-GB" dirty="0">
                <a:latin typeface="Arial" panose="020B0604020202020204" pitchFamily="34" charset="0"/>
                <a:cs typeface="Arial" panose="020B0604020202020204" pitchFamily="34" charset="0"/>
              </a:rPr>
              <a:t>32</a:t>
            </a:r>
          </a:p>
        </p:txBody>
      </p:sp>
      <p:sp>
        <p:nvSpPr>
          <p:cNvPr id="41" name="TextBox 40"/>
          <p:cNvSpPr txBox="1"/>
          <p:nvPr/>
        </p:nvSpPr>
        <p:spPr>
          <a:xfrm>
            <a:off x="3890711" y="5592904"/>
            <a:ext cx="3660660" cy="523220"/>
          </a:xfrm>
          <a:prstGeom prst="rect">
            <a:avLst/>
          </a:prstGeom>
          <a:noFill/>
        </p:spPr>
        <p:txBody>
          <a:bodyPr wrap="square" rtlCol="0">
            <a:spAutoFit/>
          </a:bodyPr>
          <a:lstStyle/>
          <a:p>
            <a:pPr algn="ctr"/>
            <a:r>
              <a:rPr lang="en-GB" sz="2800" b="1" dirty="0">
                <a:latin typeface="Arial" panose="020B0604020202020204" pitchFamily="34" charset="0"/>
                <a:cs typeface="Arial" panose="020B0604020202020204" pitchFamily="34" charset="0"/>
              </a:rPr>
              <a:t>Answer: 224 women</a:t>
            </a:r>
          </a:p>
        </p:txBody>
      </p:sp>
      <p:grpSp>
        <p:nvGrpSpPr>
          <p:cNvPr id="3" name="Group 2">
            <a:extLst>
              <a:ext uri="{FF2B5EF4-FFF2-40B4-BE49-F238E27FC236}">
                <a16:creationId xmlns:a16="http://schemas.microsoft.com/office/drawing/2014/main" id="{3BEF7ED3-6B7D-554C-59A0-1D6EA2259022}"/>
              </a:ext>
            </a:extLst>
          </p:cNvPr>
          <p:cNvGrpSpPr/>
          <p:nvPr/>
        </p:nvGrpSpPr>
        <p:grpSpPr>
          <a:xfrm>
            <a:off x="-52551" y="0"/>
            <a:ext cx="2147968" cy="1923564"/>
            <a:chOff x="-52551" y="0"/>
            <a:chExt cx="2147968" cy="1923564"/>
          </a:xfrm>
        </p:grpSpPr>
        <p:sp>
          <p:nvSpPr>
            <p:cNvPr id="8" name="Isosceles Triangle 7">
              <a:extLst>
                <a:ext uri="{FF2B5EF4-FFF2-40B4-BE49-F238E27FC236}">
                  <a16:creationId xmlns:a16="http://schemas.microsoft.com/office/drawing/2014/main" id="{BA17141A-8E7A-D253-5234-C19433D3BCB8}"/>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F893C9B1-F6A5-BAED-1786-A41412C7C2DD}"/>
                </a:ext>
              </a:extLst>
            </p:cNvPr>
            <p:cNvSpPr txBox="1"/>
            <p:nvPr/>
          </p:nvSpPr>
          <p:spPr>
            <a:xfrm>
              <a:off x="-52551" y="70681"/>
              <a:ext cx="1671145"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sp>
        <p:nvSpPr>
          <p:cNvPr id="10" name="Title 1">
            <a:extLst>
              <a:ext uri="{FF2B5EF4-FFF2-40B4-BE49-F238E27FC236}">
                <a16:creationId xmlns:a16="http://schemas.microsoft.com/office/drawing/2014/main" id="{CBA199B9-A756-ED9E-2928-1D58FD7615B2}"/>
              </a:ext>
            </a:extLst>
          </p:cNvPr>
          <p:cNvSpPr txBox="1">
            <a:spLocks/>
          </p:cNvSpPr>
          <p:nvPr/>
        </p:nvSpPr>
        <p:spPr>
          <a:xfrm>
            <a:off x="1848768" y="178690"/>
            <a:ext cx="9091069" cy="8461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Problem-solving with bar models (c)</a:t>
            </a:r>
          </a:p>
        </p:txBody>
      </p:sp>
      <p:sp>
        <p:nvSpPr>
          <p:cNvPr id="11" name="Left Brace 10">
            <a:extLst>
              <a:ext uri="{FF2B5EF4-FFF2-40B4-BE49-F238E27FC236}">
                <a16:creationId xmlns:a16="http://schemas.microsoft.com/office/drawing/2014/main" id="{84C7A8CF-9DA1-E5F9-C96B-B9E32F92F48B}"/>
              </a:ext>
            </a:extLst>
          </p:cNvPr>
          <p:cNvSpPr/>
          <p:nvPr/>
        </p:nvSpPr>
        <p:spPr>
          <a:xfrm rot="16200000" flipV="1">
            <a:off x="5877332" y="658407"/>
            <a:ext cx="349394" cy="7854636"/>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latin typeface="Arial" panose="020B0604020202020204" pitchFamily="34" charset="0"/>
              <a:cs typeface="Arial" panose="020B0604020202020204" pitchFamily="34" charset="0"/>
            </a:endParaRPr>
          </a:p>
        </p:txBody>
      </p:sp>
      <p:sp>
        <p:nvSpPr>
          <p:cNvPr id="12" name="Left Brace 11">
            <a:extLst>
              <a:ext uri="{FF2B5EF4-FFF2-40B4-BE49-F238E27FC236}">
                <a16:creationId xmlns:a16="http://schemas.microsoft.com/office/drawing/2014/main" id="{6C00068B-51DA-F359-EBA4-D770AF88D542}"/>
              </a:ext>
            </a:extLst>
          </p:cNvPr>
          <p:cNvSpPr/>
          <p:nvPr/>
        </p:nvSpPr>
        <p:spPr>
          <a:xfrm rot="5400000">
            <a:off x="4501064" y="843394"/>
            <a:ext cx="349394" cy="5022544"/>
          </a:xfrm>
          <a:prstGeom prst="leftBrace">
            <a:avLst>
              <a:gd name="adj1" fmla="val 18663"/>
              <a:gd name="adj2" fmla="val 50000"/>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latin typeface="Arial" panose="020B0604020202020204" pitchFamily="34" charset="0"/>
              <a:cs typeface="Arial" panose="020B0604020202020204" pitchFamily="34" charset="0"/>
            </a:endParaRPr>
          </a:p>
        </p:txBody>
      </p:sp>
      <p:sp>
        <p:nvSpPr>
          <p:cNvPr id="13" name="Left Brace 12">
            <a:extLst>
              <a:ext uri="{FF2B5EF4-FFF2-40B4-BE49-F238E27FC236}">
                <a16:creationId xmlns:a16="http://schemas.microsoft.com/office/drawing/2014/main" id="{AA2F1530-AD23-F328-D2B9-E29D79DFB93C}"/>
              </a:ext>
            </a:extLst>
          </p:cNvPr>
          <p:cNvSpPr/>
          <p:nvPr/>
        </p:nvSpPr>
        <p:spPr>
          <a:xfrm rot="5400000" flipV="1">
            <a:off x="8362832" y="1998805"/>
            <a:ext cx="349394" cy="2691012"/>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latin typeface="Arial" panose="020B0604020202020204" pitchFamily="34" charset="0"/>
              <a:cs typeface="Arial" panose="020B0604020202020204" pitchFamily="34" charset="0"/>
            </a:endParaRPr>
          </a:p>
        </p:txBody>
      </p:sp>
      <p:cxnSp>
        <p:nvCxnSpPr>
          <p:cNvPr id="14" name="Straight Connector 13">
            <a:extLst>
              <a:ext uri="{FF2B5EF4-FFF2-40B4-BE49-F238E27FC236}">
                <a16:creationId xmlns:a16="http://schemas.microsoft.com/office/drawing/2014/main" id="{12711D6F-DE7C-8696-9323-551B23016921}"/>
              </a:ext>
            </a:extLst>
          </p:cNvPr>
          <p:cNvCxnSpPr/>
          <p:nvPr/>
        </p:nvCxnSpPr>
        <p:spPr>
          <a:xfrm>
            <a:off x="7187033" y="3521769"/>
            <a:ext cx="0" cy="779248"/>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59411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21</a:t>
            </a:fld>
            <a:endParaRPr lang="en-US" dirty="0"/>
          </a:p>
        </p:txBody>
      </p:sp>
      <p:sp>
        <p:nvSpPr>
          <p:cNvPr id="5" name="TextBox 4"/>
          <p:cNvSpPr txBox="1"/>
          <p:nvPr/>
        </p:nvSpPr>
        <p:spPr>
          <a:xfrm>
            <a:off x="5794899" y="4787411"/>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80</a:t>
            </a:r>
          </a:p>
        </p:txBody>
      </p:sp>
      <p:sp>
        <p:nvSpPr>
          <p:cNvPr id="17" name="TextBox 16"/>
          <p:cNvSpPr txBox="1"/>
          <p:nvPr/>
        </p:nvSpPr>
        <p:spPr>
          <a:xfrm>
            <a:off x="2222726" y="3787806"/>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£250</a:t>
            </a:r>
          </a:p>
        </p:txBody>
      </p:sp>
      <p:sp>
        <p:nvSpPr>
          <p:cNvPr id="23" name="TextBox 22"/>
          <p:cNvSpPr txBox="1"/>
          <p:nvPr/>
        </p:nvSpPr>
        <p:spPr>
          <a:xfrm>
            <a:off x="4255625" y="2858348"/>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60%</a:t>
            </a:r>
          </a:p>
        </p:txBody>
      </p:sp>
      <p:sp>
        <p:nvSpPr>
          <p:cNvPr id="24" name="TextBox 23"/>
          <p:cNvSpPr txBox="1"/>
          <p:nvPr/>
        </p:nvSpPr>
        <p:spPr>
          <a:xfrm>
            <a:off x="7917167" y="2906609"/>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40%</a:t>
            </a:r>
          </a:p>
        </p:txBody>
      </p:sp>
      <p:graphicFrame>
        <p:nvGraphicFramePr>
          <p:cNvPr id="25" name="Table 24"/>
          <p:cNvGraphicFramePr>
            <a:graphicFrameLocks noGrp="1"/>
          </p:cNvGraphicFramePr>
          <p:nvPr>
            <p:extLst>
              <p:ext uri="{D42A27DB-BD31-4B8C-83A1-F6EECF244321}">
                <p14:modId xmlns:p14="http://schemas.microsoft.com/office/powerpoint/2010/main" val="1909817192"/>
              </p:ext>
            </p:extLst>
          </p:nvPr>
        </p:nvGraphicFramePr>
        <p:xfrm>
          <a:off x="2176240" y="3568072"/>
          <a:ext cx="7696720" cy="824189"/>
        </p:xfrm>
        <a:graphic>
          <a:graphicData uri="http://schemas.openxmlformats.org/drawingml/2006/table">
            <a:tbl>
              <a:tblPr firstRow="1" bandRow="1">
                <a:tableStyleId>{5C22544A-7EE6-4342-B048-85BDC9FD1C3A}</a:tableStyleId>
              </a:tblPr>
              <a:tblGrid>
                <a:gridCol w="769672">
                  <a:extLst>
                    <a:ext uri="{9D8B030D-6E8A-4147-A177-3AD203B41FA5}">
                      <a16:colId xmlns:a16="http://schemas.microsoft.com/office/drawing/2014/main" val="2094479400"/>
                    </a:ext>
                  </a:extLst>
                </a:gridCol>
                <a:gridCol w="769672">
                  <a:extLst>
                    <a:ext uri="{9D8B030D-6E8A-4147-A177-3AD203B41FA5}">
                      <a16:colId xmlns:a16="http://schemas.microsoft.com/office/drawing/2014/main" val="849682220"/>
                    </a:ext>
                  </a:extLst>
                </a:gridCol>
                <a:gridCol w="769672">
                  <a:extLst>
                    <a:ext uri="{9D8B030D-6E8A-4147-A177-3AD203B41FA5}">
                      <a16:colId xmlns:a16="http://schemas.microsoft.com/office/drawing/2014/main" val="2906111743"/>
                    </a:ext>
                  </a:extLst>
                </a:gridCol>
                <a:gridCol w="769672">
                  <a:extLst>
                    <a:ext uri="{9D8B030D-6E8A-4147-A177-3AD203B41FA5}">
                      <a16:colId xmlns:a16="http://schemas.microsoft.com/office/drawing/2014/main" val="368822164"/>
                    </a:ext>
                  </a:extLst>
                </a:gridCol>
                <a:gridCol w="769672">
                  <a:extLst>
                    <a:ext uri="{9D8B030D-6E8A-4147-A177-3AD203B41FA5}">
                      <a16:colId xmlns:a16="http://schemas.microsoft.com/office/drawing/2014/main" val="81976614"/>
                    </a:ext>
                  </a:extLst>
                </a:gridCol>
                <a:gridCol w="769672">
                  <a:extLst>
                    <a:ext uri="{9D8B030D-6E8A-4147-A177-3AD203B41FA5}">
                      <a16:colId xmlns:a16="http://schemas.microsoft.com/office/drawing/2014/main" val="3310080029"/>
                    </a:ext>
                  </a:extLst>
                </a:gridCol>
                <a:gridCol w="769672">
                  <a:extLst>
                    <a:ext uri="{9D8B030D-6E8A-4147-A177-3AD203B41FA5}">
                      <a16:colId xmlns:a16="http://schemas.microsoft.com/office/drawing/2014/main" val="884600277"/>
                    </a:ext>
                  </a:extLst>
                </a:gridCol>
                <a:gridCol w="769672">
                  <a:extLst>
                    <a:ext uri="{9D8B030D-6E8A-4147-A177-3AD203B41FA5}">
                      <a16:colId xmlns:a16="http://schemas.microsoft.com/office/drawing/2014/main" val="3959215442"/>
                    </a:ext>
                  </a:extLst>
                </a:gridCol>
                <a:gridCol w="769672">
                  <a:extLst>
                    <a:ext uri="{9D8B030D-6E8A-4147-A177-3AD203B41FA5}">
                      <a16:colId xmlns:a16="http://schemas.microsoft.com/office/drawing/2014/main" val="1914862238"/>
                    </a:ext>
                  </a:extLst>
                </a:gridCol>
                <a:gridCol w="769672">
                  <a:extLst>
                    <a:ext uri="{9D8B030D-6E8A-4147-A177-3AD203B41FA5}">
                      <a16:colId xmlns:a16="http://schemas.microsoft.com/office/drawing/2014/main" val="3716833148"/>
                    </a:ext>
                  </a:extLst>
                </a:gridCol>
              </a:tblGrid>
              <a:tr h="824189">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0284223"/>
                  </a:ext>
                </a:extLst>
              </a:tr>
            </a:tbl>
          </a:graphicData>
        </a:graphic>
      </p:graphicFrame>
      <p:sp>
        <p:nvSpPr>
          <p:cNvPr id="26" name="TextBox 25"/>
          <p:cNvSpPr txBox="1"/>
          <p:nvPr/>
        </p:nvSpPr>
        <p:spPr>
          <a:xfrm>
            <a:off x="3074925" y="3787806"/>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8</a:t>
            </a:r>
          </a:p>
        </p:txBody>
      </p:sp>
      <p:sp>
        <p:nvSpPr>
          <p:cNvPr id="27" name="TextBox 26"/>
          <p:cNvSpPr txBox="1"/>
          <p:nvPr/>
        </p:nvSpPr>
        <p:spPr>
          <a:xfrm>
            <a:off x="3790567" y="3787806"/>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8</a:t>
            </a:r>
          </a:p>
        </p:txBody>
      </p:sp>
      <p:sp>
        <p:nvSpPr>
          <p:cNvPr id="28" name="TextBox 27"/>
          <p:cNvSpPr txBox="1"/>
          <p:nvPr/>
        </p:nvSpPr>
        <p:spPr>
          <a:xfrm>
            <a:off x="4624926" y="3787806"/>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8</a:t>
            </a:r>
          </a:p>
        </p:txBody>
      </p:sp>
      <p:sp>
        <p:nvSpPr>
          <p:cNvPr id="29" name="TextBox 28"/>
          <p:cNvSpPr txBox="1"/>
          <p:nvPr/>
        </p:nvSpPr>
        <p:spPr>
          <a:xfrm>
            <a:off x="5445913" y="3787806"/>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8</a:t>
            </a:r>
          </a:p>
        </p:txBody>
      </p:sp>
      <p:sp>
        <p:nvSpPr>
          <p:cNvPr id="30" name="TextBox 29"/>
          <p:cNvSpPr txBox="1"/>
          <p:nvPr/>
        </p:nvSpPr>
        <p:spPr>
          <a:xfrm>
            <a:off x="6292178" y="3823123"/>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8</a:t>
            </a:r>
          </a:p>
        </p:txBody>
      </p:sp>
      <p:sp>
        <p:nvSpPr>
          <p:cNvPr id="31" name="TextBox 30"/>
          <p:cNvSpPr txBox="1"/>
          <p:nvPr/>
        </p:nvSpPr>
        <p:spPr>
          <a:xfrm>
            <a:off x="8522733" y="3810497"/>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8</a:t>
            </a:r>
          </a:p>
        </p:txBody>
      </p:sp>
      <p:sp>
        <p:nvSpPr>
          <p:cNvPr id="32" name="TextBox 31"/>
          <p:cNvSpPr txBox="1"/>
          <p:nvPr/>
        </p:nvSpPr>
        <p:spPr>
          <a:xfrm>
            <a:off x="7785205" y="3809158"/>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8</a:t>
            </a:r>
          </a:p>
        </p:txBody>
      </p:sp>
      <p:sp>
        <p:nvSpPr>
          <p:cNvPr id="33" name="TextBox 32"/>
          <p:cNvSpPr txBox="1"/>
          <p:nvPr/>
        </p:nvSpPr>
        <p:spPr>
          <a:xfrm>
            <a:off x="9200130" y="3783062"/>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8</a:t>
            </a:r>
          </a:p>
        </p:txBody>
      </p:sp>
      <p:sp>
        <p:nvSpPr>
          <p:cNvPr id="35" name="TextBox 34"/>
          <p:cNvSpPr txBox="1"/>
          <p:nvPr/>
        </p:nvSpPr>
        <p:spPr>
          <a:xfrm>
            <a:off x="2355609" y="3800245"/>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8</a:t>
            </a:r>
          </a:p>
        </p:txBody>
      </p:sp>
      <p:sp>
        <p:nvSpPr>
          <p:cNvPr id="34" name="TextBox 33"/>
          <p:cNvSpPr txBox="1"/>
          <p:nvPr/>
        </p:nvSpPr>
        <p:spPr>
          <a:xfrm>
            <a:off x="1200194" y="1310779"/>
            <a:ext cx="7074753" cy="1200329"/>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The total marks for an exam was 80 marks.                                    </a:t>
            </a:r>
          </a:p>
          <a:p>
            <a:r>
              <a:rPr lang="en-US" sz="2400" dirty="0">
                <a:latin typeface="Arial" panose="020B0604020202020204" pitchFamily="34" charset="0"/>
                <a:cs typeface="Arial" panose="020B0604020202020204" pitchFamily="34" charset="0"/>
              </a:rPr>
              <a:t>A student needs to get 60% of the marks to pass.</a:t>
            </a:r>
          </a:p>
          <a:p>
            <a:r>
              <a:rPr lang="en-US" sz="2400" dirty="0">
                <a:latin typeface="Arial" panose="020B0604020202020204" pitchFamily="34" charset="0"/>
                <a:cs typeface="Arial" panose="020B0604020202020204" pitchFamily="34" charset="0"/>
              </a:rPr>
              <a:t>How many marks does the student need to pass?</a:t>
            </a:r>
          </a:p>
        </p:txBody>
      </p:sp>
      <p:sp>
        <p:nvSpPr>
          <p:cNvPr id="41" name="TextBox 40"/>
          <p:cNvSpPr txBox="1"/>
          <p:nvPr/>
        </p:nvSpPr>
        <p:spPr>
          <a:xfrm>
            <a:off x="6983230" y="3800245"/>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8</a:t>
            </a:r>
          </a:p>
        </p:txBody>
      </p:sp>
      <p:sp>
        <p:nvSpPr>
          <p:cNvPr id="42" name="TextBox 41"/>
          <p:cNvSpPr txBox="1"/>
          <p:nvPr/>
        </p:nvSpPr>
        <p:spPr>
          <a:xfrm>
            <a:off x="4018547" y="5622381"/>
            <a:ext cx="3898620" cy="523220"/>
          </a:xfrm>
          <a:prstGeom prst="rect">
            <a:avLst/>
          </a:prstGeom>
          <a:noFill/>
        </p:spPr>
        <p:txBody>
          <a:bodyPr wrap="square" rtlCol="0">
            <a:spAutoFit/>
          </a:bodyPr>
          <a:lstStyle/>
          <a:p>
            <a:pPr algn="ctr"/>
            <a:r>
              <a:rPr lang="en-GB" sz="2800" b="1" dirty="0">
                <a:latin typeface="Arial" panose="020B0604020202020204" pitchFamily="34" charset="0"/>
                <a:cs typeface="Arial" panose="020B0604020202020204" pitchFamily="34" charset="0"/>
              </a:rPr>
              <a:t>Answer: 48 marks</a:t>
            </a:r>
          </a:p>
        </p:txBody>
      </p:sp>
      <p:grpSp>
        <p:nvGrpSpPr>
          <p:cNvPr id="3" name="Group 2">
            <a:extLst>
              <a:ext uri="{FF2B5EF4-FFF2-40B4-BE49-F238E27FC236}">
                <a16:creationId xmlns:a16="http://schemas.microsoft.com/office/drawing/2014/main" id="{CA8E41CA-B53C-3034-2311-5B4A289D3428}"/>
              </a:ext>
            </a:extLst>
          </p:cNvPr>
          <p:cNvGrpSpPr/>
          <p:nvPr/>
        </p:nvGrpSpPr>
        <p:grpSpPr>
          <a:xfrm>
            <a:off x="-52551" y="0"/>
            <a:ext cx="2147968" cy="1923564"/>
            <a:chOff x="-52551" y="0"/>
            <a:chExt cx="2147968" cy="1923564"/>
          </a:xfrm>
        </p:grpSpPr>
        <p:sp>
          <p:nvSpPr>
            <p:cNvPr id="6" name="Isosceles Triangle 5">
              <a:extLst>
                <a:ext uri="{FF2B5EF4-FFF2-40B4-BE49-F238E27FC236}">
                  <a16:creationId xmlns:a16="http://schemas.microsoft.com/office/drawing/2014/main" id="{DEFBD8C1-317B-3811-31BA-E64109722ADE}"/>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64AC8630-CC3E-8C32-C236-5BE5D61F37E3}"/>
                </a:ext>
              </a:extLst>
            </p:cNvPr>
            <p:cNvSpPr txBox="1"/>
            <p:nvPr/>
          </p:nvSpPr>
          <p:spPr>
            <a:xfrm>
              <a:off x="-52551" y="70681"/>
              <a:ext cx="1671145"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sp>
        <p:nvSpPr>
          <p:cNvPr id="8" name="Title 1">
            <a:extLst>
              <a:ext uri="{FF2B5EF4-FFF2-40B4-BE49-F238E27FC236}">
                <a16:creationId xmlns:a16="http://schemas.microsoft.com/office/drawing/2014/main" id="{A448E8E3-45A9-880F-4490-7DF4B1FA539B}"/>
              </a:ext>
            </a:extLst>
          </p:cNvPr>
          <p:cNvSpPr txBox="1">
            <a:spLocks/>
          </p:cNvSpPr>
          <p:nvPr/>
        </p:nvSpPr>
        <p:spPr>
          <a:xfrm>
            <a:off x="1848768" y="178690"/>
            <a:ext cx="9091069" cy="8461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Problem-solving with bar models (d)</a:t>
            </a:r>
          </a:p>
        </p:txBody>
      </p:sp>
      <p:sp>
        <p:nvSpPr>
          <p:cNvPr id="9" name="Left Brace 8">
            <a:extLst>
              <a:ext uri="{FF2B5EF4-FFF2-40B4-BE49-F238E27FC236}">
                <a16:creationId xmlns:a16="http://schemas.microsoft.com/office/drawing/2014/main" id="{7A21D456-6341-F18F-9489-528DAFDEF289}"/>
              </a:ext>
            </a:extLst>
          </p:cNvPr>
          <p:cNvSpPr/>
          <p:nvPr/>
        </p:nvSpPr>
        <p:spPr>
          <a:xfrm rot="16200000" flipV="1">
            <a:off x="5837897" y="764354"/>
            <a:ext cx="349394" cy="7696720"/>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latin typeface="Arial" panose="020B0604020202020204" pitchFamily="34" charset="0"/>
              <a:cs typeface="Arial" panose="020B0604020202020204" pitchFamily="34" charset="0"/>
            </a:endParaRPr>
          </a:p>
        </p:txBody>
      </p:sp>
      <p:sp>
        <p:nvSpPr>
          <p:cNvPr id="10" name="Left Brace 9">
            <a:extLst>
              <a:ext uri="{FF2B5EF4-FFF2-40B4-BE49-F238E27FC236}">
                <a16:creationId xmlns:a16="http://schemas.microsoft.com/office/drawing/2014/main" id="{D942260F-32D2-EE22-9E1A-59BE6B3CD1A8}"/>
              </a:ext>
            </a:extLst>
          </p:cNvPr>
          <p:cNvSpPr/>
          <p:nvPr/>
        </p:nvSpPr>
        <p:spPr>
          <a:xfrm rot="5400000">
            <a:off x="4319090" y="1116630"/>
            <a:ext cx="349394" cy="4603614"/>
          </a:xfrm>
          <a:prstGeom prst="leftBrace">
            <a:avLst>
              <a:gd name="adj1" fmla="val 18663"/>
              <a:gd name="adj2" fmla="val 50000"/>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latin typeface="Arial" panose="020B0604020202020204" pitchFamily="34" charset="0"/>
              <a:cs typeface="Arial" panose="020B0604020202020204" pitchFamily="34" charset="0"/>
            </a:endParaRPr>
          </a:p>
        </p:txBody>
      </p:sp>
      <p:sp>
        <p:nvSpPr>
          <p:cNvPr id="11" name="Left Brace 10">
            <a:extLst>
              <a:ext uri="{FF2B5EF4-FFF2-40B4-BE49-F238E27FC236}">
                <a16:creationId xmlns:a16="http://schemas.microsoft.com/office/drawing/2014/main" id="{24593341-ECCC-EBE7-F12C-E287CDF2C01F}"/>
              </a:ext>
            </a:extLst>
          </p:cNvPr>
          <p:cNvSpPr/>
          <p:nvPr/>
        </p:nvSpPr>
        <p:spPr>
          <a:xfrm rot="5400000" flipV="1">
            <a:off x="8181860" y="1889992"/>
            <a:ext cx="349394" cy="3008793"/>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01978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8F243F3-F2D8-4BB3-9F06-288B4370968A}"/>
              </a:ext>
            </a:extLst>
          </p:cNvPr>
          <p:cNvPicPr>
            <a:picLocks noChangeAspect="1"/>
          </p:cNvPicPr>
          <p:nvPr/>
        </p:nvPicPr>
        <p:blipFill>
          <a:blip r:embed="rId3"/>
          <a:stretch>
            <a:fillRect/>
          </a:stretch>
        </p:blipFill>
        <p:spPr>
          <a:xfrm>
            <a:off x="1518477" y="3190278"/>
            <a:ext cx="7302700" cy="1306799"/>
          </a:xfrm>
          <a:prstGeom prst="rect">
            <a:avLst/>
          </a:prstGeom>
        </p:spPr>
      </p:pic>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22</a:t>
            </a:fld>
            <a:endParaRPr lang="en-US" dirty="0"/>
          </a:p>
        </p:txBody>
      </p:sp>
      <p:sp>
        <p:nvSpPr>
          <p:cNvPr id="5" name="TextBox 4"/>
          <p:cNvSpPr txBox="1"/>
          <p:nvPr/>
        </p:nvSpPr>
        <p:spPr>
          <a:xfrm>
            <a:off x="4905389" y="4584196"/>
            <a:ext cx="1686011"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120% = £900</a:t>
            </a:r>
          </a:p>
        </p:txBody>
      </p:sp>
      <p:sp>
        <p:nvSpPr>
          <p:cNvPr id="17" name="TextBox 16"/>
          <p:cNvSpPr txBox="1"/>
          <p:nvPr/>
        </p:nvSpPr>
        <p:spPr>
          <a:xfrm>
            <a:off x="2090297" y="3659011"/>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£150</a:t>
            </a:r>
          </a:p>
        </p:txBody>
      </p:sp>
      <p:sp>
        <p:nvSpPr>
          <p:cNvPr id="18" name="TextBox 17"/>
          <p:cNvSpPr txBox="1"/>
          <p:nvPr/>
        </p:nvSpPr>
        <p:spPr>
          <a:xfrm>
            <a:off x="3514316" y="3659011"/>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£150</a:t>
            </a:r>
          </a:p>
        </p:txBody>
      </p:sp>
      <p:sp>
        <p:nvSpPr>
          <p:cNvPr id="19" name="TextBox 18"/>
          <p:cNvSpPr txBox="1"/>
          <p:nvPr/>
        </p:nvSpPr>
        <p:spPr>
          <a:xfrm>
            <a:off x="4791626" y="3659011"/>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£150</a:t>
            </a:r>
          </a:p>
        </p:txBody>
      </p:sp>
      <p:sp>
        <p:nvSpPr>
          <p:cNvPr id="20" name="TextBox 19"/>
          <p:cNvSpPr txBox="1"/>
          <p:nvPr/>
        </p:nvSpPr>
        <p:spPr>
          <a:xfrm>
            <a:off x="6087578" y="3653040"/>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£150</a:t>
            </a:r>
          </a:p>
        </p:txBody>
      </p:sp>
      <p:sp>
        <p:nvSpPr>
          <p:cNvPr id="23" name="TextBox 22"/>
          <p:cNvSpPr txBox="1"/>
          <p:nvPr/>
        </p:nvSpPr>
        <p:spPr>
          <a:xfrm>
            <a:off x="4467247" y="2597807"/>
            <a:ext cx="1801205"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100% = £750</a:t>
            </a:r>
          </a:p>
        </p:txBody>
      </p:sp>
      <p:sp>
        <p:nvSpPr>
          <p:cNvPr id="24" name="TextBox 23"/>
          <p:cNvSpPr txBox="1"/>
          <p:nvPr/>
        </p:nvSpPr>
        <p:spPr>
          <a:xfrm>
            <a:off x="8838830" y="2597811"/>
            <a:ext cx="852199" cy="400110"/>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20%</a:t>
            </a:r>
          </a:p>
        </p:txBody>
      </p:sp>
      <p:sp>
        <p:nvSpPr>
          <p:cNvPr id="21" name="TextBox 20"/>
          <p:cNvSpPr txBox="1"/>
          <p:nvPr/>
        </p:nvSpPr>
        <p:spPr>
          <a:xfrm>
            <a:off x="7502061" y="3649435"/>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£150</a:t>
            </a:r>
          </a:p>
        </p:txBody>
      </p:sp>
      <p:sp>
        <p:nvSpPr>
          <p:cNvPr id="6" name="Rectangle 5"/>
          <p:cNvSpPr/>
          <p:nvPr/>
        </p:nvSpPr>
        <p:spPr>
          <a:xfrm>
            <a:off x="1745111" y="1202710"/>
            <a:ext cx="6096000" cy="1200329"/>
          </a:xfrm>
          <a:prstGeom prst="rect">
            <a:avLst/>
          </a:prstGeom>
        </p:spPr>
        <p:txBody>
          <a:bodyPr>
            <a:spAutoFit/>
          </a:bodyPr>
          <a:lstStyle/>
          <a:p>
            <a:r>
              <a:rPr lang="en-US" sz="2400" dirty="0">
                <a:latin typeface="Arial" panose="020B0604020202020204" pitchFamily="34" charset="0"/>
                <a:cs typeface="Arial" panose="020B0604020202020204" pitchFamily="34" charset="0"/>
              </a:rPr>
              <a:t>Asha’s salary was £750 a month at first.</a:t>
            </a:r>
          </a:p>
          <a:p>
            <a:r>
              <a:rPr lang="en-US" sz="2400" dirty="0">
                <a:latin typeface="Arial" panose="020B0604020202020204" pitchFamily="34" charset="0"/>
                <a:cs typeface="Arial" panose="020B0604020202020204" pitchFamily="34" charset="0"/>
              </a:rPr>
              <a:t>She gets a 20% increase in her salary. </a:t>
            </a:r>
          </a:p>
          <a:p>
            <a:r>
              <a:rPr lang="en-US" sz="2400" dirty="0">
                <a:latin typeface="Arial" panose="020B0604020202020204" pitchFamily="34" charset="0"/>
                <a:cs typeface="Arial" panose="020B0604020202020204" pitchFamily="34" charset="0"/>
              </a:rPr>
              <a:t>What is Asha’s new monthly salary?</a:t>
            </a:r>
          </a:p>
        </p:txBody>
      </p:sp>
      <p:sp>
        <p:nvSpPr>
          <p:cNvPr id="7" name="Rectangle 6"/>
          <p:cNvSpPr/>
          <p:nvPr/>
        </p:nvSpPr>
        <p:spPr>
          <a:xfrm>
            <a:off x="7163439" y="3370471"/>
            <a:ext cx="1355345" cy="9240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28" name="Rectangle 27"/>
          <p:cNvSpPr/>
          <p:nvPr/>
        </p:nvSpPr>
        <p:spPr>
          <a:xfrm>
            <a:off x="8518785" y="3378080"/>
            <a:ext cx="1355345" cy="929919"/>
          </a:xfrm>
          <a:prstGeom prst="rect">
            <a:avLst/>
          </a:prstGeom>
          <a:solidFill>
            <a:schemeClr val="accent2">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29" name="TextBox 28"/>
          <p:cNvSpPr txBox="1"/>
          <p:nvPr/>
        </p:nvSpPr>
        <p:spPr>
          <a:xfrm>
            <a:off x="8838830" y="3647827"/>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£150</a:t>
            </a:r>
          </a:p>
        </p:txBody>
      </p:sp>
      <p:sp>
        <p:nvSpPr>
          <p:cNvPr id="30" name="TextBox 29"/>
          <p:cNvSpPr txBox="1"/>
          <p:nvPr/>
        </p:nvSpPr>
        <p:spPr>
          <a:xfrm>
            <a:off x="4366515" y="5632918"/>
            <a:ext cx="2796924" cy="523220"/>
          </a:xfrm>
          <a:prstGeom prst="rect">
            <a:avLst/>
          </a:prstGeom>
          <a:noFill/>
        </p:spPr>
        <p:txBody>
          <a:bodyPr wrap="square" rtlCol="0">
            <a:spAutoFit/>
          </a:bodyPr>
          <a:lstStyle/>
          <a:p>
            <a:pPr algn="ctr"/>
            <a:r>
              <a:rPr lang="en-GB" sz="2800" b="1" dirty="0">
                <a:latin typeface="Arial" panose="020B0604020202020204" pitchFamily="34" charset="0"/>
                <a:cs typeface="Arial" panose="020B0604020202020204" pitchFamily="34" charset="0"/>
              </a:rPr>
              <a:t>Answer: £900</a:t>
            </a:r>
          </a:p>
        </p:txBody>
      </p:sp>
      <p:grpSp>
        <p:nvGrpSpPr>
          <p:cNvPr id="3" name="Group 2">
            <a:extLst>
              <a:ext uri="{FF2B5EF4-FFF2-40B4-BE49-F238E27FC236}">
                <a16:creationId xmlns:a16="http://schemas.microsoft.com/office/drawing/2014/main" id="{B415FD12-B74C-F817-3EEF-01F24BDB12E7}"/>
              </a:ext>
            </a:extLst>
          </p:cNvPr>
          <p:cNvGrpSpPr/>
          <p:nvPr/>
        </p:nvGrpSpPr>
        <p:grpSpPr>
          <a:xfrm>
            <a:off x="-52551" y="0"/>
            <a:ext cx="2147968" cy="1923564"/>
            <a:chOff x="-52551" y="0"/>
            <a:chExt cx="2147968" cy="1923564"/>
          </a:xfrm>
        </p:grpSpPr>
        <p:sp>
          <p:nvSpPr>
            <p:cNvPr id="9" name="Isosceles Triangle 8">
              <a:extLst>
                <a:ext uri="{FF2B5EF4-FFF2-40B4-BE49-F238E27FC236}">
                  <a16:creationId xmlns:a16="http://schemas.microsoft.com/office/drawing/2014/main" id="{48613569-9B13-E40D-CAD1-33A66291B0D9}"/>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07FDD679-E3DF-AA5E-8EBD-8B8B69D7258B}"/>
                </a:ext>
              </a:extLst>
            </p:cNvPr>
            <p:cNvSpPr txBox="1"/>
            <p:nvPr/>
          </p:nvSpPr>
          <p:spPr>
            <a:xfrm>
              <a:off x="-52551" y="70681"/>
              <a:ext cx="1671145"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sp>
        <p:nvSpPr>
          <p:cNvPr id="10" name="Title 1">
            <a:extLst>
              <a:ext uri="{FF2B5EF4-FFF2-40B4-BE49-F238E27FC236}">
                <a16:creationId xmlns:a16="http://schemas.microsoft.com/office/drawing/2014/main" id="{BB10EA2C-3C85-239D-326B-A77F8FE34719}"/>
              </a:ext>
            </a:extLst>
          </p:cNvPr>
          <p:cNvSpPr txBox="1">
            <a:spLocks/>
          </p:cNvSpPr>
          <p:nvPr/>
        </p:nvSpPr>
        <p:spPr>
          <a:xfrm>
            <a:off x="1848768" y="178690"/>
            <a:ext cx="9091069" cy="8461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Problem-solving with bar models (e)</a:t>
            </a:r>
          </a:p>
        </p:txBody>
      </p:sp>
      <p:sp>
        <p:nvSpPr>
          <p:cNvPr id="11" name="Left Brace 10">
            <a:extLst>
              <a:ext uri="{FF2B5EF4-FFF2-40B4-BE49-F238E27FC236}">
                <a16:creationId xmlns:a16="http://schemas.microsoft.com/office/drawing/2014/main" id="{7DDF922F-D4E7-11AF-15E2-ADA265B21524}"/>
              </a:ext>
            </a:extLst>
          </p:cNvPr>
          <p:cNvSpPr/>
          <p:nvPr/>
        </p:nvSpPr>
        <p:spPr>
          <a:xfrm rot="16200000" flipV="1">
            <a:off x="5630244" y="436351"/>
            <a:ext cx="349394" cy="8119659"/>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latin typeface="Arial" panose="020B0604020202020204" pitchFamily="34" charset="0"/>
              <a:cs typeface="Arial" panose="020B0604020202020204" pitchFamily="34" charset="0"/>
            </a:endParaRPr>
          </a:p>
        </p:txBody>
      </p:sp>
      <p:sp>
        <p:nvSpPr>
          <p:cNvPr id="13" name="Left Brace 12">
            <a:extLst>
              <a:ext uri="{FF2B5EF4-FFF2-40B4-BE49-F238E27FC236}">
                <a16:creationId xmlns:a16="http://schemas.microsoft.com/office/drawing/2014/main" id="{1BAFA203-010C-E341-F384-9525458252DA}"/>
              </a:ext>
            </a:extLst>
          </p:cNvPr>
          <p:cNvSpPr/>
          <p:nvPr/>
        </p:nvSpPr>
        <p:spPr>
          <a:xfrm rot="5400000">
            <a:off x="4971124" y="-204159"/>
            <a:ext cx="349394" cy="6745928"/>
          </a:xfrm>
          <a:prstGeom prst="leftBrace">
            <a:avLst>
              <a:gd name="adj1" fmla="val 18663"/>
              <a:gd name="adj2" fmla="val 50000"/>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latin typeface="Arial" panose="020B0604020202020204" pitchFamily="34" charset="0"/>
              <a:cs typeface="Arial" panose="020B0604020202020204" pitchFamily="34" charset="0"/>
            </a:endParaRPr>
          </a:p>
        </p:txBody>
      </p:sp>
      <p:sp>
        <p:nvSpPr>
          <p:cNvPr id="14" name="Left Brace 13">
            <a:extLst>
              <a:ext uri="{FF2B5EF4-FFF2-40B4-BE49-F238E27FC236}">
                <a16:creationId xmlns:a16="http://schemas.microsoft.com/office/drawing/2014/main" id="{260E76E4-59F7-DD82-D6E2-4A6F3FE42B26}"/>
              </a:ext>
            </a:extLst>
          </p:cNvPr>
          <p:cNvSpPr/>
          <p:nvPr/>
        </p:nvSpPr>
        <p:spPr>
          <a:xfrm rot="5400000" flipV="1">
            <a:off x="9017081" y="2495814"/>
            <a:ext cx="349394" cy="1345985"/>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50867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33"/>
          <p:cNvSpPr txBox="1"/>
          <p:nvPr/>
        </p:nvSpPr>
        <p:spPr>
          <a:xfrm>
            <a:off x="1068544" y="1053003"/>
            <a:ext cx="10818838" cy="1785104"/>
          </a:xfrm>
          <a:prstGeom prst="rect">
            <a:avLst/>
          </a:prstGeom>
          <a:noFill/>
        </p:spPr>
        <p:txBody>
          <a:bodyPr wrap="square" rtlCol="0">
            <a:spAutoFit/>
          </a:bodyPr>
          <a:lstStyle/>
          <a:p>
            <a:pPr>
              <a:spcAft>
                <a:spcPts val="1200"/>
              </a:spcAft>
            </a:pPr>
            <a:r>
              <a:rPr lang="en-US" sz="2000" dirty="0">
                <a:latin typeface="Arial" panose="020B0604020202020204" pitchFamily="34" charset="0"/>
                <a:cs typeface="Arial" panose="020B0604020202020204" pitchFamily="34" charset="0"/>
              </a:rPr>
              <a:t>A company is collecting donations for charity.</a:t>
            </a:r>
          </a:p>
          <a:p>
            <a:pPr>
              <a:spcAft>
                <a:spcPts val="1800"/>
              </a:spcAft>
            </a:pPr>
            <a:r>
              <a:rPr lang="en-US" sz="2000" dirty="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rPr>
              <a:t>    of employees donate on the first day.</a:t>
            </a:r>
          </a:p>
          <a:p>
            <a:pPr>
              <a:spcAft>
                <a:spcPts val="600"/>
              </a:spcAft>
            </a:pPr>
            <a:r>
              <a:rPr lang="en-GB" sz="2000" dirty="0">
                <a:latin typeface="Arial" panose="020B0604020202020204" pitchFamily="34" charset="0"/>
                <a:cs typeface="Arial" panose="020B0604020202020204" pitchFamily="34" charset="0"/>
              </a:rPr>
              <a:t>30% of the remaining employees donate the following day. </a:t>
            </a:r>
          </a:p>
          <a:p>
            <a:pPr>
              <a:spcAft>
                <a:spcPts val="600"/>
              </a:spcAft>
            </a:pPr>
            <a:r>
              <a:rPr lang="en-GB" sz="2000" dirty="0">
                <a:latin typeface="Arial" panose="020B0604020202020204" pitchFamily="34" charset="0"/>
                <a:cs typeface="Arial" panose="020B0604020202020204" pitchFamily="34" charset="0"/>
              </a:rPr>
              <a:t>There are 800 employees in the company. How many employees donated to charity?</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23</a:t>
            </a:fld>
            <a:endParaRPr lang="en-US" dirty="0"/>
          </a:p>
        </p:txBody>
      </p:sp>
      <p:sp>
        <p:nvSpPr>
          <p:cNvPr id="5" name="TextBox 4"/>
          <p:cNvSpPr txBox="1"/>
          <p:nvPr/>
        </p:nvSpPr>
        <p:spPr>
          <a:xfrm>
            <a:off x="1371046" y="5738471"/>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30%</a:t>
            </a:r>
          </a:p>
        </p:txBody>
      </p:sp>
      <p:sp>
        <p:nvSpPr>
          <p:cNvPr id="17" name="TextBox 16"/>
          <p:cNvSpPr txBox="1"/>
          <p:nvPr/>
        </p:nvSpPr>
        <p:spPr>
          <a:xfrm>
            <a:off x="642445" y="4067736"/>
            <a:ext cx="852199"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£250</a:t>
            </a:r>
          </a:p>
        </p:txBody>
      </p:sp>
      <p:sp>
        <p:nvSpPr>
          <p:cNvPr id="24" name="TextBox 23"/>
          <p:cNvSpPr txBox="1"/>
          <p:nvPr/>
        </p:nvSpPr>
        <p:spPr>
          <a:xfrm>
            <a:off x="8729512" y="4252402"/>
            <a:ext cx="2122713" cy="830997"/>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30% = 192</a:t>
            </a:r>
          </a:p>
          <a:p>
            <a:r>
              <a:rPr lang="en-GB" sz="2400" dirty="0">
                <a:latin typeface="Arial" panose="020B0604020202020204" pitchFamily="34" charset="0"/>
                <a:cs typeface="Arial" panose="020B0604020202020204" pitchFamily="34" charset="0"/>
              </a:rPr>
              <a:t>70% = 448</a:t>
            </a:r>
          </a:p>
        </p:txBody>
      </p:sp>
      <p:graphicFrame>
        <p:nvGraphicFramePr>
          <p:cNvPr id="25" name="Table 24"/>
          <p:cNvGraphicFramePr>
            <a:graphicFrameLocks noGrp="1"/>
          </p:cNvGraphicFramePr>
          <p:nvPr>
            <p:extLst>
              <p:ext uri="{D42A27DB-BD31-4B8C-83A1-F6EECF244321}">
                <p14:modId xmlns:p14="http://schemas.microsoft.com/office/powerpoint/2010/main" val="1165085387"/>
              </p:ext>
            </p:extLst>
          </p:nvPr>
        </p:nvGraphicFramePr>
        <p:xfrm>
          <a:off x="642446" y="3848002"/>
          <a:ext cx="6799960" cy="728161"/>
        </p:xfrm>
        <a:graphic>
          <a:graphicData uri="http://schemas.openxmlformats.org/drawingml/2006/table">
            <a:tbl>
              <a:tblPr firstRow="1" bandRow="1">
                <a:tableStyleId>{5C22544A-7EE6-4342-B048-85BDC9FD1C3A}</a:tableStyleId>
              </a:tblPr>
              <a:tblGrid>
                <a:gridCol w="679996">
                  <a:extLst>
                    <a:ext uri="{9D8B030D-6E8A-4147-A177-3AD203B41FA5}">
                      <a16:colId xmlns:a16="http://schemas.microsoft.com/office/drawing/2014/main" val="2094479400"/>
                    </a:ext>
                  </a:extLst>
                </a:gridCol>
                <a:gridCol w="679996">
                  <a:extLst>
                    <a:ext uri="{9D8B030D-6E8A-4147-A177-3AD203B41FA5}">
                      <a16:colId xmlns:a16="http://schemas.microsoft.com/office/drawing/2014/main" val="849682220"/>
                    </a:ext>
                  </a:extLst>
                </a:gridCol>
                <a:gridCol w="679996">
                  <a:extLst>
                    <a:ext uri="{9D8B030D-6E8A-4147-A177-3AD203B41FA5}">
                      <a16:colId xmlns:a16="http://schemas.microsoft.com/office/drawing/2014/main" val="2906111743"/>
                    </a:ext>
                  </a:extLst>
                </a:gridCol>
                <a:gridCol w="679996">
                  <a:extLst>
                    <a:ext uri="{9D8B030D-6E8A-4147-A177-3AD203B41FA5}">
                      <a16:colId xmlns:a16="http://schemas.microsoft.com/office/drawing/2014/main" val="368822164"/>
                    </a:ext>
                  </a:extLst>
                </a:gridCol>
                <a:gridCol w="679996">
                  <a:extLst>
                    <a:ext uri="{9D8B030D-6E8A-4147-A177-3AD203B41FA5}">
                      <a16:colId xmlns:a16="http://schemas.microsoft.com/office/drawing/2014/main" val="81976614"/>
                    </a:ext>
                  </a:extLst>
                </a:gridCol>
                <a:gridCol w="679996">
                  <a:extLst>
                    <a:ext uri="{9D8B030D-6E8A-4147-A177-3AD203B41FA5}">
                      <a16:colId xmlns:a16="http://schemas.microsoft.com/office/drawing/2014/main" val="3310080029"/>
                    </a:ext>
                  </a:extLst>
                </a:gridCol>
                <a:gridCol w="679996">
                  <a:extLst>
                    <a:ext uri="{9D8B030D-6E8A-4147-A177-3AD203B41FA5}">
                      <a16:colId xmlns:a16="http://schemas.microsoft.com/office/drawing/2014/main" val="884600277"/>
                    </a:ext>
                  </a:extLst>
                </a:gridCol>
                <a:gridCol w="679996">
                  <a:extLst>
                    <a:ext uri="{9D8B030D-6E8A-4147-A177-3AD203B41FA5}">
                      <a16:colId xmlns:a16="http://schemas.microsoft.com/office/drawing/2014/main" val="3959215442"/>
                    </a:ext>
                  </a:extLst>
                </a:gridCol>
                <a:gridCol w="679996">
                  <a:extLst>
                    <a:ext uri="{9D8B030D-6E8A-4147-A177-3AD203B41FA5}">
                      <a16:colId xmlns:a16="http://schemas.microsoft.com/office/drawing/2014/main" val="1914862238"/>
                    </a:ext>
                  </a:extLst>
                </a:gridCol>
                <a:gridCol w="679996">
                  <a:extLst>
                    <a:ext uri="{9D8B030D-6E8A-4147-A177-3AD203B41FA5}">
                      <a16:colId xmlns:a16="http://schemas.microsoft.com/office/drawing/2014/main" val="3716833148"/>
                    </a:ext>
                  </a:extLst>
                </a:gridCol>
              </a:tblGrid>
              <a:tr h="728161">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0284223"/>
                  </a:ext>
                </a:extLst>
              </a:tr>
            </a:tbl>
          </a:graphicData>
        </a:graphic>
      </p:graphicFrame>
      <p:sp>
        <p:nvSpPr>
          <p:cNvPr id="7" name="Rectangle 6"/>
          <p:cNvSpPr/>
          <p:nvPr/>
        </p:nvSpPr>
        <p:spPr>
          <a:xfrm>
            <a:off x="667498" y="4089088"/>
            <a:ext cx="657095" cy="3604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5" name="TextBox 34"/>
          <p:cNvSpPr txBox="1"/>
          <p:nvPr/>
        </p:nvSpPr>
        <p:spPr>
          <a:xfrm>
            <a:off x="632378" y="4032146"/>
            <a:ext cx="657095"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80</a:t>
            </a:r>
          </a:p>
        </p:txBody>
      </p:sp>
      <mc:AlternateContent xmlns:mc="http://schemas.openxmlformats.org/markup-compatibility/2006" xmlns:a14="http://schemas.microsoft.com/office/drawing/2010/main">
        <mc:Choice Requires="a14">
          <p:sp>
            <p:nvSpPr>
              <p:cNvPr id="36" name="TextBox 35"/>
              <p:cNvSpPr txBox="1"/>
              <p:nvPr/>
            </p:nvSpPr>
            <p:spPr>
              <a:xfrm>
                <a:off x="8687161" y="2904181"/>
                <a:ext cx="2198416" cy="1218539"/>
              </a:xfrm>
              <a:prstGeom prst="rect">
                <a:avLst/>
              </a:prstGeom>
              <a:noFill/>
            </p:spPr>
            <p:txBody>
              <a:bodyPr wrap="square" rtlCol="0">
                <a:spAutoFit/>
              </a:bodyPr>
              <a:lstStyle/>
              <a:p>
                <a:pPr>
                  <a:spcAft>
                    <a:spcPts val="600"/>
                  </a:spcAft>
                </a:pPr>
                <a14:m>
                  <m:oMath xmlns:m="http://schemas.openxmlformats.org/officeDocument/2006/math">
                    <m:f>
                      <m:fPr>
                        <m:ctrlPr>
                          <a:rPr lang="en-GB" sz="2400" i="1" smtClean="0">
                            <a:solidFill>
                              <a:schemeClr val="tx1"/>
                            </a:solidFill>
                            <a:latin typeface="Cambria Math" panose="02040503050406030204" pitchFamily="18" charset="0"/>
                            <a:cs typeface="Arial" panose="020B0604020202020204" pitchFamily="34" charset="0"/>
                          </a:rPr>
                        </m:ctrlPr>
                      </m:fPr>
                      <m:num>
                        <m:r>
                          <a:rPr lang="en-SG" sz="2400" b="0" i="1" smtClean="0">
                            <a:solidFill>
                              <a:schemeClr val="tx1"/>
                            </a:solidFill>
                            <a:latin typeface="Cambria Math" panose="02040503050406030204" pitchFamily="18" charset="0"/>
                            <a:cs typeface="Arial" panose="020B0604020202020204" pitchFamily="34" charset="0"/>
                          </a:rPr>
                          <m:t>2</m:t>
                        </m:r>
                      </m:num>
                      <m:den>
                        <m:r>
                          <a:rPr lang="en-SG" sz="2400" b="0" i="1" smtClean="0">
                            <a:solidFill>
                              <a:schemeClr val="tx1"/>
                            </a:solidFill>
                            <a:latin typeface="Cambria Math" panose="02040503050406030204" pitchFamily="18" charset="0"/>
                            <a:cs typeface="Arial" panose="020B0604020202020204" pitchFamily="34" charset="0"/>
                          </a:rPr>
                          <m:t>10</m:t>
                        </m:r>
                      </m:den>
                    </m:f>
                  </m:oMath>
                </a14:m>
                <a:r>
                  <a:rPr lang="en-GB" sz="2400" dirty="0">
                    <a:solidFill>
                      <a:schemeClr val="tx1"/>
                    </a:solidFill>
                    <a:latin typeface="Arial" panose="020B0604020202020204" pitchFamily="34" charset="0"/>
                    <a:cs typeface="Arial" panose="020B0604020202020204" pitchFamily="34" charset="0"/>
                  </a:rPr>
                  <a:t> = 160</a:t>
                </a:r>
              </a:p>
              <a:p>
                <a:pPr>
                  <a:spcAft>
                    <a:spcPts val="600"/>
                  </a:spcAft>
                </a:pPr>
                <a14:m>
                  <m:oMath xmlns:m="http://schemas.openxmlformats.org/officeDocument/2006/math">
                    <m:f>
                      <m:fPr>
                        <m:ctrlPr>
                          <a:rPr lang="en-GB" sz="2400" i="1" smtClean="0">
                            <a:solidFill>
                              <a:schemeClr val="tx1"/>
                            </a:solidFill>
                            <a:latin typeface="Cambria Math" panose="02040503050406030204" pitchFamily="18" charset="0"/>
                            <a:cs typeface="Arial" panose="020B0604020202020204" pitchFamily="34" charset="0"/>
                          </a:rPr>
                        </m:ctrlPr>
                      </m:fPr>
                      <m:num>
                        <m:r>
                          <a:rPr lang="en-SG" sz="2400" b="0" i="1" smtClean="0">
                            <a:solidFill>
                              <a:schemeClr val="tx1"/>
                            </a:solidFill>
                            <a:latin typeface="Cambria Math" panose="02040503050406030204" pitchFamily="18" charset="0"/>
                            <a:cs typeface="Arial" panose="020B0604020202020204" pitchFamily="34" charset="0"/>
                          </a:rPr>
                          <m:t>8</m:t>
                        </m:r>
                      </m:num>
                      <m:den>
                        <m:r>
                          <a:rPr lang="en-SG" sz="2400" b="0" i="1" smtClean="0">
                            <a:solidFill>
                              <a:schemeClr val="tx1"/>
                            </a:solidFill>
                            <a:latin typeface="Cambria Math" panose="02040503050406030204" pitchFamily="18" charset="0"/>
                            <a:cs typeface="Arial" panose="020B0604020202020204" pitchFamily="34" charset="0"/>
                          </a:rPr>
                          <m:t>10</m:t>
                        </m:r>
                      </m:den>
                    </m:f>
                  </m:oMath>
                </a14:m>
                <a:r>
                  <a:rPr lang="en-GB" sz="2400" dirty="0">
                    <a:solidFill>
                      <a:schemeClr val="tx1"/>
                    </a:solidFill>
                    <a:latin typeface="Arial" panose="020B0604020202020204" pitchFamily="34" charset="0"/>
                    <a:cs typeface="Arial" panose="020B0604020202020204" pitchFamily="34" charset="0"/>
                  </a:rPr>
                  <a:t> = 640</a:t>
                </a:r>
              </a:p>
            </p:txBody>
          </p:sp>
        </mc:Choice>
        <mc:Fallback xmlns="">
          <p:sp>
            <p:nvSpPr>
              <p:cNvPr id="36" name="TextBox 35"/>
              <p:cNvSpPr txBox="1">
                <a:spLocks noRot="1" noChangeAspect="1" noMove="1" noResize="1" noEditPoints="1" noAdjustHandles="1" noChangeArrowheads="1" noChangeShapeType="1" noTextEdit="1"/>
              </p:cNvSpPr>
              <p:nvPr/>
            </p:nvSpPr>
            <p:spPr>
              <a:xfrm>
                <a:off x="8687161" y="2904181"/>
                <a:ext cx="2198416" cy="1218539"/>
              </a:xfrm>
              <a:prstGeom prst="rect">
                <a:avLst/>
              </a:prstGeom>
              <a:blipFill>
                <a:blip r:embed="rId3"/>
                <a:stretch>
                  <a:fillRect b="-3093"/>
                </a:stretch>
              </a:blipFill>
            </p:spPr>
            <p:txBody>
              <a:bodyPr/>
              <a:lstStyle/>
              <a:p>
                <a:r>
                  <a:rPr lang="en-GB">
                    <a:noFill/>
                  </a:rPr>
                  <a:t> </a:t>
                </a:r>
              </a:p>
            </p:txBody>
          </p:sp>
        </mc:Fallback>
      </mc:AlternateContent>
      <p:sp>
        <p:nvSpPr>
          <p:cNvPr id="42" name="TextBox 41"/>
          <p:cNvSpPr txBox="1"/>
          <p:nvPr/>
        </p:nvSpPr>
        <p:spPr>
          <a:xfrm>
            <a:off x="624606" y="4907062"/>
            <a:ext cx="852199"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£250</a:t>
            </a:r>
          </a:p>
        </p:txBody>
      </p:sp>
      <p:graphicFrame>
        <p:nvGraphicFramePr>
          <p:cNvPr id="43" name="Table 42"/>
          <p:cNvGraphicFramePr>
            <a:graphicFrameLocks noGrp="1"/>
          </p:cNvGraphicFramePr>
          <p:nvPr>
            <p:extLst>
              <p:ext uri="{D42A27DB-BD31-4B8C-83A1-F6EECF244321}">
                <p14:modId xmlns:p14="http://schemas.microsoft.com/office/powerpoint/2010/main" val="2090553664"/>
              </p:ext>
            </p:extLst>
          </p:nvPr>
        </p:nvGraphicFramePr>
        <p:xfrm>
          <a:off x="641860" y="4732169"/>
          <a:ext cx="6799960" cy="683320"/>
        </p:xfrm>
        <a:graphic>
          <a:graphicData uri="http://schemas.openxmlformats.org/drawingml/2006/table">
            <a:tbl>
              <a:tblPr firstRow="1" bandRow="1">
                <a:tableStyleId>{5C22544A-7EE6-4342-B048-85BDC9FD1C3A}</a:tableStyleId>
              </a:tblPr>
              <a:tblGrid>
                <a:gridCol w="679996">
                  <a:extLst>
                    <a:ext uri="{9D8B030D-6E8A-4147-A177-3AD203B41FA5}">
                      <a16:colId xmlns:a16="http://schemas.microsoft.com/office/drawing/2014/main" val="2094479400"/>
                    </a:ext>
                  </a:extLst>
                </a:gridCol>
                <a:gridCol w="679996">
                  <a:extLst>
                    <a:ext uri="{9D8B030D-6E8A-4147-A177-3AD203B41FA5}">
                      <a16:colId xmlns:a16="http://schemas.microsoft.com/office/drawing/2014/main" val="849682220"/>
                    </a:ext>
                  </a:extLst>
                </a:gridCol>
                <a:gridCol w="679996">
                  <a:extLst>
                    <a:ext uri="{9D8B030D-6E8A-4147-A177-3AD203B41FA5}">
                      <a16:colId xmlns:a16="http://schemas.microsoft.com/office/drawing/2014/main" val="2906111743"/>
                    </a:ext>
                  </a:extLst>
                </a:gridCol>
                <a:gridCol w="679996">
                  <a:extLst>
                    <a:ext uri="{9D8B030D-6E8A-4147-A177-3AD203B41FA5}">
                      <a16:colId xmlns:a16="http://schemas.microsoft.com/office/drawing/2014/main" val="368822164"/>
                    </a:ext>
                  </a:extLst>
                </a:gridCol>
                <a:gridCol w="679996">
                  <a:extLst>
                    <a:ext uri="{9D8B030D-6E8A-4147-A177-3AD203B41FA5}">
                      <a16:colId xmlns:a16="http://schemas.microsoft.com/office/drawing/2014/main" val="81976614"/>
                    </a:ext>
                  </a:extLst>
                </a:gridCol>
                <a:gridCol w="679996">
                  <a:extLst>
                    <a:ext uri="{9D8B030D-6E8A-4147-A177-3AD203B41FA5}">
                      <a16:colId xmlns:a16="http://schemas.microsoft.com/office/drawing/2014/main" val="3310080029"/>
                    </a:ext>
                  </a:extLst>
                </a:gridCol>
                <a:gridCol w="679996">
                  <a:extLst>
                    <a:ext uri="{9D8B030D-6E8A-4147-A177-3AD203B41FA5}">
                      <a16:colId xmlns:a16="http://schemas.microsoft.com/office/drawing/2014/main" val="884600277"/>
                    </a:ext>
                  </a:extLst>
                </a:gridCol>
                <a:gridCol w="679996">
                  <a:extLst>
                    <a:ext uri="{9D8B030D-6E8A-4147-A177-3AD203B41FA5}">
                      <a16:colId xmlns:a16="http://schemas.microsoft.com/office/drawing/2014/main" val="3959215442"/>
                    </a:ext>
                  </a:extLst>
                </a:gridCol>
                <a:gridCol w="679996">
                  <a:extLst>
                    <a:ext uri="{9D8B030D-6E8A-4147-A177-3AD203B41FA5}">
                      <a16:colId xmlns:a16="http://schemas.microsoft.com/office/drawing/2014/main" val="1914862238"/>
                    </a:ext>
                  </a:extLst>
                </a:gridCol>
                <a:gridCol w="679996">
                  <a:extLst>
                    <a:ext uri="{9D8B030D-6E8A-4147-A177-3AD203B41FA5}">
                      <a16:colId xmlns:a16="http://schemas.microsoft.com/office/drawing/2014/main" val="3716833148"/>
                    </a:ext>
                  </a:extLst>
                </a:gridCol>
              </a:tblGrid>
              <a:tr h="683320">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0284223"/>
                  </a:ext>
                </a:extLst>
              </a:tr>
            </a:tbl>
          </a:graphicData>
        </a:graphic>
      </p:graphicFrame>
      <p:sp>
        <p:nvSpPr>
          <p:cNvPr id="44" name="TextBox 43"/>
          <p:cNvSpPr txBox="1"/>
          <p:nvPr/>
        </p:nvSpPr>
        <p:spPr>
          <a:xfrm>
            <a:off x="1963909" y="4907062"/>
            <a:ext cx="740143"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64</a:t>
            </a:r>
          </a:p>
        </p:txBody>
      </p:sp>
      <p:sp>
        <p:nvSpPr>
          <p:cNvPr id="45" name="TextBox 44"/>
          <p:cNvSpPr txBox="1"/>
          <p:nvPr/>
        </p:nvSpPr>
        <p:spPr>
          <a:xfrm>
            <a:off x="2681664" y="4907062"/>
            <a:ext cx="693353"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64</a:t>
            </a:r>
          </a:p>
        </p:txBody>
      </p:sp>
      <p:sp>
        <p:nvSpPr>
          <p:cNvPr id="46" name="TextBox 45"/>
          <p:cNvSpPr txBox="1"/>
          <p:nvPr/>
        </p:nvSpPr>
        <p:spPr>
          <a:xfrm>
            <a:off x="3313621" y="4907062"/>
            <a:ext cx="714507"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64</a:t>
            </a:r>
          </a:p>
        </p:txBody>
      </p:sp>
      <p:sp>
        <p:nvSpPr>
          <p:cNvPr id="47" name="TextBox 46"/>
          <p:cNvSpPr txBox="1"/>
          <p:nvPr/>
        </p:nvSpPr>
        <p:spPr>
          <a:xfrm>
            <a:off x="4027149" y="4907062"/>
            <a:ext cx="693353"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64</a:t>
            </a:r>
          </a:p>
        </p:txBody>
      </p:sp>
      <p:sp>
        <p:nvSpPr>
          <p:cNvPr id="48" name="TextBox 47"/>
          <p:cNvSpPr txBox="1"/>
          <p:nvPr/>
        </p:nvSpPr>
        <p:spPr>
          <a:xfrm>
            <a:off x="6093953" y="4929753"/>
            <a:ext cx="641056"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64</a:t>
            </a:r>
          </a:p>
        </p:txBody>
      </p:sp>
      <p:sp>
        <p:nvSpPr>
          <p:cNvPr id="49" name="TextBox 48"/>
          <p:cNvSpPr txBox="1"/>
          <p:nvPr/>
        </p:nvSpPr>
        <p:spPr>
          <a:xfrm>
            <a:off x="5411261" y="4928414"/>
            <a:ext cx="667499"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64</a:t>
            </a:r>
          </a:p>
        </p:txBody>
      </p:sp>
      <p:sp>
        <p:nvSpPr>
          <p:cNvPr id="50" name="TextBox 49"/>
          <p:cNvSpPr txBox="1"/>
          <p:nvPr/>
        </p:nvSpPr>
        <p:spPr>
          <a:xfrm>
            <a:off x="6791600" y="4902318"/>
            <a:ext cx="600503"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64</a:t>
            </a:r>
          </a:p>
        </p:txBody>
      </p:sp>
      <p:sp>
        <p:nvSpPr>
          <p:cNvPr id="51" name="Rectangle 50"/>
          <p:cNvSpPr/>
          <p:nvPr/>
        </p:nvSpPr>
        <p:spPr>
          <a:xfrm>
            <a:off x="649659" y="4928414"/>
            <a:ext cx="657095" cy="3604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52" name="TextBox 51"/>
          <p:cNvSpPr txBox="1"/>
          <p:nvPr/>
        </p:nvSpPr>
        <p:spPr>
          <a:xfrm>
            <a:off x="691420" y="4907062"/>
            <a:ext cx="623133"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64</a:t>
            </a:r>
          </a:p>
        </p:txBody>
      </p:sp>
      <p:sp>
        <p:nvSpPr>
          <p:cNvPr id="53" name="TextBox 52"/>
          <p:cNvSpPr txBox="1"/>
          <p:nvPr/>
        </p:nvSpPr>
        <p:spPr>
          <a:xfrm>
            <a:off x="1331807" y="4907062"/>
            <a:ext cx="651056"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64</a:t>
            </a:r>
          </a:p>
        </p:txBody>
      </p:sp>
      <p:sp>
        <p:nvSpPr>
          <p:cNvPr id="54" name="TextBox 53"/>
          <p:cNvSpPr txBox="1"/>
          <p:nvPr/>
        </p:nvSpPr>
        <p:spPr>
          <a:xfrm>
            <a:off x="4737756" y="4934311"/>
            <a:ext cx="693353"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64</a:t>
            </a:r>
          </a:p>
        </p:txBody>
      </p:sp>
      <p:sp>
        <p:nvSpPr>
          <p:cNvPr id="70" name="TextBox 69"/>
          <p:cNvSpPr txBox="1"/>
          <p:nvPr/>
        </p:nvSpPr>
        <p:spPr>
          <a:xfrm>
            <a:off x="4737756" y="5778807"/>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70%</a:t>
            </a:r>
          </a:p>
        </p:txBody>
      </p:sp>
      <p:sp>
        <p:nvSpPr>
          <p:cNvPr id="2" name="TextBox 1"/>
          <p:cNvSpPr txBox="1"/>
          <p:nvPr/>
        </p:nvSpPr>
        <p:spPr>
          <a:xfrm>
            <a:off x="8687161" y="5226489"/>
            <a:ext cx="2472323"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160 + 192 = 352</a:t>
            </a:r>
          </a:p>
        </p:txBody>
      </p:sp>
      <p:sp>
        <p:nvSpPr>
          <p:cNvPr id="59" name="TextBox 58"/>
          <p:cNvSpPr txBox="1"/>
          <p:nvPr/>
        </p:nvSpPr>
        <p:spPr>
          <a:xfrm>
            <a:off x="8120001" y="5799380"/>
            <a:ext cx="3767381" cy="461665"/>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Answer: 352 employees</a:t>
            </a:r>
          </a:p>
        </p:txBody>
      </p:sp>
      <p:grpSp>
        <p:nvGrpSpPr>
          <p:cNvPr id="6" name="Group 5">
            <a:extLst>
              <a:ext uri="{FF2B5EF4-FFF2-40B4-BE49-F238E27FC236}">
                <a16:creationId xmlns:a16="http://schemas.microsoft.com/office/drawing/2014/main" id="{74AA9384-DE58-434D-B1BC-B8F668779BC1}"/>
              </a:ext>
            </a:extLst>
          </p:cNvPr>
          <p:cNvGrpSpPr/>
          <p:nvPr/>
        </p:nvGrpSpPr>
        <p:grpSpPr>
          <a:xfrm>
            <a:off x="-52551" y="0"/>
            <a:ext cx="2147968" cy="1923564"/>
            <a:chOff x="-52551" y="0"/>
            <a:chExt cx="2147968" cy="1923564"/>
          </a:xfrm>
        </p:grpSpPr>
        <p:sp>
          <p:nvSpPr>
            <p:cNvPr id="8" name="Isosceles Triangle 7">
              <a:extLst>
                <a:ext uri="{FF2B5EF4-FFF2-40B4-BE49-F238E27FC236}">
                  <a16:creationId xmlns:a16="http://schemas.microsoft.com/office/drawing/2014/main" id="{990A865E-129B-AC45-CD3C-A1AA18CDF691}"/>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65B8F127-EC17-8EA3-AA89-099464DEB648}"/>
                </a:ext>
              </a:extLst>
            </p:cNvPr>
            <p:cNvSpPr txBox="1"/>
            <p:nvPr/>
          </p:nvSpPr>
          <p:spPr>
            <a:xfrm>
              <a:off x="-52551" y="70681"/>
              <a:ext cx="1671145"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graphicFrame>
        <p:nvGraphicFramePr>
          <p:cNvPr id="12" name="Object 11">
            <a:extLst>
              <a:ext uri="{FF2B5EF4-FFF2-40B4-BE49-F238E27FC236}">
                <a16:creationId xmlns:a16="http://schemas.microsoft.com/office/drawing/2014/main" id="{EA19CD92-2C69-DB64-B387-2C9079D6DF96}"/>
              </a:ext>
            </a:extLst>
          </p:cNvPr>
          <p:cNvGraphicFramePr>
            <a:graphicFrameLocks noChangeAspect="1"/>
          </p:cNvGraphicFramePr>
          <p:nvPr>
            <p:extLst>
              <p:ext uri="{D42A27DB-BD31-4B8C-83A1-F6EECF244321}">
                <p14:modId xmlns:p14="http://schemas.microsoft.com/office/powerpoint/2010/main" val="3908026214"/>
              </p:ext>
            </p:extLst>
          </p:nvPr>
        </p:nvGraphicFramePr>
        <p:xfrm>
          <a:off x="1121163" y="1479402"/>
          <a:ext cx="336620" cy="574235"/>
        </p:xfrm>
        <a:graphic>
          <a:graphicData uri="http://schemas.openxmlformats.org/presentationml/2006/ole">
            <mc:AlternateContent xmlns:mc="http://schemas.openxmlformats.org/markup-compatibility/2006">
              <mc:Choice xmlns:v="urn:schemas-microsoft-com:vml" Requires="v">
                <p:oleObj name="Equation" r:id="rId4" imgW="215640" imgH="368280" progId="Equation.DSMT4">
                  <p:embed/>
                </p:oleObj>
              </mc:Choice>
              <mc:Fallback>
                <p:oleObj name="Equation" r:id="rId4" imgW="215640" imgH="368280" progId="Equation.DSMT4">
                  <p:embed/>
                  <p:pic>
                    <p:nvPicPr>
                      <p:cNvPr id="12" name="Object 11">
                        <a:extLst>
                          <a:ext uri="{FF2B5EF4-FFF2-40B4-BE49-F238E27FC236}">
                            <a16:creationId xmlns:a16="http://schemas.microsoft.com/office/drawing/2014/main" id="{EA19CD92-2C69-DB64-B387-2C9079D6DF96}"/>
                          </a:ext>
                        </a:extLst>
                      </p:cNvPr>
                      <p:cNvPicPr/>
                      <p:nvPr/>
                    </p:nvPicPr>
                    <p:blipFill>
                      <a:blip r:embed="rId5"/>
                      <a:stretch>
                        <a:fillRect/>
                      </a:stretch>
                    </p:blipFill>
                    <p:spPr>
                      <a:xfrm>
                        <a:off x="1121163" y="1479402"/>
                        <a:ext cx="336620" cy="574235"/>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B6379BB8-DC81-9697-1EC4-260D0FB2FDA9}"/>
              </a:ext>
            </a:extLst>
          </p:cNvPr>
          <p:cNvGraphicFramePr>
            <a:graphicFrameLocks noChangeAspect="1"/>
          </p:cNvGraphicFramePr>
          <p:nvPr>
            <p:extLst>
              <p:ext uri="{D42A27DB-BD31-4B8C-83A1-F6EECF244321}">
                <p14:modId xmlns:p14="http://schemas.microsoft.com/office/powerpoint/2010/main" val="597892877"/>
              </p:ext>
            </p:extLst>
          </p:nvPr>
        </p:nvGraphicFramePr>
        <p:xfrm>
          <a:off x="1202771" y="2901434"/>
          <a:ext cx="336550" cy="573087"/>
        </p:xfrm>
        <a:graphic>
          <a:graphicData uri="http://schemas.openxmlformats.org/presentationml/2006/ole">
            <mc:AlternateContent xmlns:mc="http://schemas.openxmlformats.org/markup-compatibility/2006">
              <mc:Choice xmlns:v="urn:schemas-microsoft-com:vml" Requires="v">
                <p:oleObj name="Equation" r:id="rId6" imgW="336985" imgH="573141" progId="Equation.DSMT4">
                  <p:embed/>
                </p:oleObj>
              </mc:Choice>
              <mc:Fallback>
                <p:oleObj name="Equation" r:id="rId6" imgW="336985" imgH="573141" progId="Equation.DSMT4">
                  <p:embed/>
                  <p:pic>
                    <p:nvPicPr>
                      <p:cNvPr id="13" name="Object 12">
                        <a:extLst>
                          <a:ext uri="{FF2B5EF4-FFF2-40B4-BE49-F238E27FC236}">
                            <a16:creationId xmlns:a16="http://schemas.microsoft.com/office/drawing/2014/main" id="{B6379BB8-DC81-9697-1EC4-260D0FB2FDA9}"/>
                          </a:ext>
                        </a:extLst>
                      </p:cNvPr>
                      <p:cNvPicPr/>
                      <p:nvPr/>
                    </p:nvPicPr>
                    <p:blipFill>
                      <a:blip r:embed="rId7"/>
                      <a:stretch>
                        <a:fillRect/>
                      </a:stretch>
                    </p:blipFill>
                    <p:spPr>
                      <a:xfrm>
                        <a:off x="1202771" y="2901434"/>
                        <a:ext cx="336550" cy="573087"/>
                      </a:xfrm>
                      <a:prstGeom prst="rect">
                        <a:avLst/>
                      </a:prstGeom>
                    </p:spPr>
                  </p:pic>
                </p:oleObj>
              </mc:Fallback>
            </mc:AlternateContent>
          </a:graphicData>
        </a:graphic>
      </p:graphicFrame>
      <p:graphicFrame>
        <p:nvGraphicFramePr>
          <p:cNvPr id="14" name="Object 13">
            <a:extLst>
              <a:ext uri="{FF2B5EF4-FFF2-40B4-BE49-F238E27FC236}">
                <a16:creationId xmlns:a16="http://schemas.microsoft.com/office/drawing/2014/main" id="{9ADD0791-5D94-FF51-A700-986830319B83}"/>
              </a:ext>
            </a:extLst>
          </p:cNvPr>
          <p:cNvGraphicFramePr>
            <a:graphicFrameLocks noChangeAspect="1"/>
          </p:cNvGraphicFramePr>
          <p:nvPr>
            <p:extLst>
              <p:ext uri="{D42A27DB-BD31-4B8C-83A1-F6EECF244321}">
                <p14:modId xmlns:p14="http://schemas.microsoft.com/office/powerpoint/2010/main" val="2465549106"/>
              </p:ext>
            </p:extLst>
          </p:nvPr>
        </p:nvGraphicFramePr>
        <p:xfrm>
          <a:off x="4569481" y="2892270"/>
          <a:ext cx="336550" cy="574115"/>
        </p:xfrm>
        <a:graphic>
          <a:graphicData uri="http://schemas.openxmlformats.org/presentationml/2006/ole">
            <mc:AlternateContent xmlns:mc="http://schemas.openxmlformats.org/markup-compatibility/2006">
              <mc:Choice xmlns:v="urn:schemas-microsoft-com:vml" Requires="v">
                <p:oleObj name="Equation" r:id="rId8" imgW="215640" imgH="368280" progId="Equation.DSMT4">
                  <p:embed/>
                </p:oleObj>
              </mc:Choice>
              <mc:Fallback>
                <p:oleObj name="Equation" r:id="rId8" imgW="215640" imgH="368280" progId="Equation.DSMT4">
                  <p:embed/>
                  <p:pic>
                    <p:nvPicPr>
                      <p:cNvPr id="14" name="Object 13">
                        <a:extLst>
                          <a:ext uri="{FF2B5EF4-FFF2-40B4-BE49-F238E27FC236}">
                            <a16:creationId xmlns:a16="http://schemas.microsoft.com/office/drawing/2014/main" id="{9ADD0791-5D94-FF51-A700-986830319B83}"/>
                          </a:ext>
                        </a:extLst>
                      </p:cNvPr>
                      <p:cNvPicPr/>
                      <p:nvPr/>
                    </p:nvPicPr>
                    <p:blipFill>
                      <a:blip r:embed="rId9"/>
                      <a:stretch>
                        <a:fillRect/>
                      </a:stretch>
                    </p:blipFill>
                    <p:spPr>
                      <a:xfrm>
                        <a:off x="4569481" y="2892270"/>
                        <a:ext cx="336550" cy="574115"/>
                      </a:xfrm>
                      <a:prstGeom prst="rect">
                        <a:avLst/>
                      </a:prstGeom>
                    </p:spPr>
                  </p:pic>
                </p:oleObj>
              </mc:Fallback>
            </mc:AlternateContent>
          </a:graphicData>
        </a:graphic>
      </p:graphicFrame>
      <p:sp>
        <p:nvSpPr>
          <p:cNvPr id="10" name="Title 1">
            <a:extLst>
              <a:ext uri="{FF2B5EF4-FFF2-40B4-BE49-F238E27FC236}">
                <a16:creationId xmlns:a16="http://schemas.microsoft.com/office/drawing/2014/main" id="{3D1BB958-5799-BBBE-C7B1-E1199934C907}"/>
              </a:ext>
            </a:extLst>
          </p:cNvPr>
          <p:cNvSpPr txBox="1">
            <a:spLocks/>
          </p:cNvSpPr>
          <p:nvPr/>
        </p:nvSpPr>
        <p:spPr>
          <a:xfrm>
            <a:off x="1848768" y="178690"/>
            <a:ext cx="9091069" cy="8461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Problem-solving with bar models (f)</a:t>
            </a:r>
          </a:p>
        </p:txBody>
      </p:sp>
      <p:sp>
        <p:nvSpPr>
          <p:cNvPr id="11" name="TextBox 10">
            <a:extLst>
              <a:ext uri="{FF2B5EF4-FFF2-40B4-BE49-F238E27FC236}">
                <a16:creationId xmlns:a16="http://schemas.microsoft.com/office/drawing/2014/main" id="{8476F823-CCD5-F145-A1FF-EBCC70DDA433}"/>
              </a:ext>
            </a:extLst>
          </p:cNvPr>
          <p:cNvSpPr txBox="1"/>
          <p:nvPr/>
        </p:nvSpPr>
        <p:spPr>
          <a:xfrm>
            <a:off x="1281219" y="4040813"/>
            <a:ext cx="657095"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80</a:t>
            </a:r>
          </a:p>
        </p:txBody>
      </p:sp>
      <p:sp>
        <p:nvSpPr>
          <p:cNvPr id="15" name="TextBox 14">
            <a:extLst>
              <a:ext uri="{FF2B5EF4-FFF2-40B4-BE49-F238E27FC236}">
                <a16:creationId xmlns:a16="http://schemas.microsoft.com/office/drawing/2014/main" id="{95B6C29C-35B7-31DD-592D-75AC20E682EF}"/>
              </a:ext>
            </a:extLst>
          </p:cNvPr>
          <p:cNvSpPr txBox="1"/>
          <p:nvPr/>
        </p:nvSpPr>
        <p:spPr>
          <a:xfrm>
            <a:off x="1992673" y="4041318"/>
            <a:ext cx="657095"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80</a:t>
            </a:r>
          </a:p>
        </p:txBody>
      </p:sp>
      <p:sp>
        <p:nvSpPr>
          <p:cNvPr id="16" name="TextBox 15">
            <a:extLst>
              <a:ext uri="{FF2B5EF4-FFF2-40B4-BE49-F238E27FC236}">
                <a16:creationId xmlns:a16="http://schemas.microsoft.com/office/drawing/2014/main" id="{A8ED234E-6751-D522-FBD2-5E6796FF5796}"/>
              </a:ext>
            </a:extLst>
          </p:cNvPr>
          <p:cNvSpPr txBox="1"/>
          <p:nvPr/>
        </p:nvSpPr>
        <p:spPr>
          <a:xfrm>
            <a:off x="2641514" y="4049985"/>
            <a:ext cx="657095"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80</a:t>
            </a:r>
          </a:p>
        </p:txBody>
      </p:sp>
      <p:sp>
        <p:nvSpPr>
          <p:cNvPr id="37" name="TextBox 36">
            <a:extLst>
              <a:ext uri="{FF2B5EF4-FFF2-40B4-BE49-F238E27FC236}">
                <a16:creationId xmlns:a16="http://schemas.microsoft.com/office/drawing/2014/main" id="{E5251E12-695E-66BE-CC07-F05579089A6F}"/>
              </a:ext>
            </a:extLst>
          </p:cNvPr>
          <p:cNvSpPr txBox="1"/>
          <p:nvPr/>
        </p:nvSpPr>
        <p:spPr>
          <a:xfrm>
            <a:off x="3382321" y="4062558"/>
            <a:ext cx="657095"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80</a:t>
            </a:r>
          </a:p>
        </p:txBody>
      </p:sp>
      <p:sp>
        <p:nvSpPr>
          <p:cNvPr id="38" name="TextBox 37">
            <a:extLst>
              <a:ext uri="{FF2B5EF4-FFF2-40B4-BE49-F238E27FC236}">
                <a16:creationId xmlns:a16="http://schemas.microsoft.com/office/drawing/2014/main" id="{7F470409-0568-2BC7-0379-A96C36512A1D}"/>
              </a:ext>
            </a:extLst>
          </p:cNvPr>
          <p:cNvSpPr txBox="1"/>
          <p:nvPr/>
        </p:nvSpPr>
        <p:spPr>
          <a:xfrm>
            <a:off x="3976521" y="4058564"/>
            <a:ext cx="657095"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80</a:t>
            </a:r>
          </a:p>
        </p:txBody>
      </p:sp>
      <p:sp>
        <p:nvSpPr>
          <p:cNvPr id="39" name="TextBox 38">
            <a:extLst>
              <a:ext uri="{FF2B5EF4-FFF2-40B4-BE49-F238E27FC236}">
                <a16:creationId xmlns:a16="http://schemas.microsoft.com/office/drawing/2014/main" id="{793C60D0-1923-8ABB-E3AE-37E984518DF0}"/>
              </a:ext>
            </a:extLst>
          </p:cNvPr>
          <p:cNvSpPr txBox="1"/>
          <p:nvPr/>
        </p:nvSpPr>
        <p:spPr>
          <a:xfrm>
            <a:off x="4683655" y="4059069"/>
            <a:ext cx="657095"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80</a:t>
            </a:r>
          </a:p>
        </p:txBody>
      </p:sp>
      <p:sp>
        <p:nvSpPr>
          <p:cNvPr id="60" name="TextBox 59">
            <a:extLst>
              <a:ext uri="{FF2B5EF4-FFF2-40B4-BE49-F238E27FC236}">
                <a16:creationId xmlns:a16="http://schemas.microsoft.com/office/drawing/2014/main" id="{3E6662C7-ECAD-B7FB-F744-6A4FA0EF8F28}"/>
              </a:ext>
            </a:extLst>
          </p:cNvPr>
          <p:cNvSpPr txBox="1"/>
          <p:nvPr/>
        </p:nvSpPr>
        <p:spPr>
          <a:xfrm>
            <a:off x="5376695" y="4067736"/>
            <a:ext cx="657095"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80</a:t>
            </a:r>
          </a:p>
        </p:txBody>
      </p:sp>
      <p:sp>
        <p:nvSpPr>
          <p:cNvPr id="61" name="TextBox 60">
            <a:extLst>
              <a:ext uri="{FF2B5EF4-FFF2-40B4-BE49-F238E27FC236}">
                <a16:creationId xmlns:a16="http://schemas.microsoft.com/office/drawing/2014/main" id="{3AF65106-D010-D1B4-8F35-C4254A419B5A}"/>
              </a:ext>
            </a:extLst>
          </p:cNvPr>
          <p:cNvSpPr txBox="1"/>
          <p:nvPr/>
        </p:nvSpPr>
        <p:spPr>
          <a:xfrm>
            <a:off x="6069823" y="4063587"/>
            <a:ext cx="657095"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80</a:t>
            </a:r>
          </a:p>
        </p:txBody>
      </p:sp>
      <p:sp>
        <p:nvSpPr>
          <p:cNvPr id="62" name="TextBox 61">
            <a:extLst>
              <a:ext uri="{FF2B5EF4-FFF2-40B4-BE49-F238E27FC236}">
                <a16:creationId xmlns:a16="http://schemas.microsoft.com/office/drawing/2014/main" id="{4CDCD6F1-1D5C-FEE7-E4EA-D8B552B61D51}"/>
              </a:ext>
            </a:extLst>
          </p:cNvPr>
          <p:cNvSpPr txBox="1"/>
          <p:nvPr/>
        </p:nvSpPr>
        <p:spPr>
          <a:xfrm>
            <a:off x="6735008" y="4059069"/>
            <a:ext cx="657095"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80</a:t>
            </a:r>
          </a:p>
        </p:txBody>
      </p:sp>
      <p:sp>
        <p:nvSpPr>
          <p:cNvPr id="63" name="Left Brace 62">
            <a:extLst>
              <a:ext uri="{FF2B5EF4-FFF2-40B4-BE49-F238E27FC236}">
                <a16:creationId xmlns:a16="http://schemas.microsoft.com/office/drawing/2014/main" id="{37C5F6AC-4472-6C7F-BBB4-051B14AE4B81}"/>
              </a:ext>
            </a:extLst>
          </p:cNvPr>
          <p:cNvSpPr/>
          <p:nvPr/>
        </p:nvSpPr>
        <p:spPr>
          <a:xfrm rot="16200000" flipV="1">
            <a:off x="1471411" y="4580944"/>
            <a:ext cx="349394" cy="2007324"/>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latin typeface="Arial" panose="020B0604020202020204" pitchFamily="34" charset="0"/>
              <a:cs typeface="Arial" panose="020B0604020202020204" pitchFamily="34" charset="0"/>
            </a:endParaRPr>
          </a:p>
        </p:txBody>
      </p:sp>
      <p:sp>
        <p:nvSpPr>
          <p:cNvPr id="64" name="Left Brace 63">
            <a:extLst>
              <a:ext uri="{FF2B5EF4-FFF2-40B4-BE49-F238E27FC236}">
                <a16:creationId xmlns:a16="http://schemas.microsoft.com/office/drawing/2014/main" id="{C1873BE9-1230-CD3E-1F3D-C9B898F693C4}"/>
              </a:ext>
            </a:extLst>
          </p:cNvPr>
          <p:cNvSpPr/>
          <p:nvPr/>
        </p:nvSpPr>
        <p:spPr>
          <a:xfrm rot="5400000">
            <a:off x="4565655" y="966917"/>
            <a:ext cx="349394" cy="5404109"/>
          </a:xfrm>
          <a:prstGeom prst="leftBrace">
            <a:avLst>
              <a:gd name="adj1" fmla="val 18663"/>
              <a:gd name="adj2" fmla="val 50000"/>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latin typeface="Arial" panose="020B0604020202020204" pitchFamily="34" charset="0"/>
              <a:cs typeface="Arial" panose="020B0604020202020204" pitchFamily="34" charset="0"/>
            </a:endParaRPr>
          </a:p>
        </p:txBody>
      </p:sp>
      <p:sp>
        <p:nvSpPr>
          <p:cNvPr id="65" name="Left Brace 64">
            <a:extLst>
              <a:ext uri="{FF2B5EF4-FFF2-40B4-BE49-F238E27FC236}">
                <a16:creationId xmlns:a16="http://schemas.microsoft.com/office/drawing/2014/main" id="{E2A42F2D-5F7A-D85C-DAA0-EA7B4A824876}"/>
              </a:ext>
            </a:extLst>
          </p:cNvPr>
          <p:cNvSpPr/>
          <p:nvPr/>
        </p:nvSpPr>
        <p:spPr>
          <a:xfrm rot="5400000" flipV="1">
            <a:off x="1122901" y="2983987"/>
            <a:ext cx="349394" cy="1345985"/>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latin typeface="Arial" panose="020B0604020202020204" pitchFamily="34" charset="0"/>
              <a:cs typeface="Arial" panose="020B0604020202020204" pitchFamily="34" charset="0"/>
            </a:endParaRPr>
          </a:p>
        </p:txBody>
      </p:sp>
      <p:sp>
        <p:nvSpPr>
          <p:cNvPr id="66" name="Left Brace 65">
            <a:extLst>
              <a:ext uri="{FF2B5EF4-FFF2-40B4-BE49-F238E27FC236}">
                <a16:creationId xmlns:a16="http://schemas.microsoft.com/office/drawing/2014/main" id="{D0A9EAE5-0F92-3BFE-8D44-AAA01A318567}"/>
              </a:ext>
            </a:extLst>
          </p:cNvPr>
          <p:cNvSpPr/>
          <p:nvPr/>
        </p:nvSpPr>
        <p:spPr>
          <a:xfrm rot="16200000" flipV="1">
            <a:off x="4887338" y="3210253"/>
            <a:ext cx="349394" cy="4760743"/>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59225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 name="Table 25">
            <a:extLst>
              <a:ext uri="{FF2B5EF4-FFF2-40B4-BE49-F238E27FC236}">
                <a16:creationId xmlns:a16="http://schemas.microsoft.com/office/drawing/2014/main" id="{5C201E16-6C35-B1E6-E331-97C873D7A1D7}"/>
              </a:ext>
            </a:extLst>
          </p:cNvPr>
          <p:cNvGraphicFramePr>
            <a:graphicFrameLocks noGrp="1"/>
          </p:cNvGraphicFramePr>
          <p:nvPr>
            <p:extLst>
              <p:ext uri="{D42A27DB-BD31-4B8C-83A1-F6EECF244321}">
                <p14:modId xmlns:p14="http://schemas.microsoft.com/office/powerpoint/2010/main" val="3731600965"/>
              </p:ext>
            </p:extLst>
          </p:nvPr>
        </p:nvGraphicFramePr>
        <p:xfrm>
          <a:off x="642446" y="4701666"/>
          <a:ext cx="6799960" cy="728161"/>
        </p:xfrm>
        <a:graphic>
          <a:graphicData uri="http://schemas.openxmlformats.org/drawingml/2006/table">
            <a:tbl>
              <a:tblPr firstRow="1" bandRow="1">
                <a:tableStyleId>{5C22544A-7EE6-4342-B048-85BDC9FD1C3A}</a:tableStyleId>
              </a:tblPr>
              <a:tblGrid>
                <a:gridCol w="679996">
                  <a:extLst>
                    <a:ext uri="{9D8B030D-6E8A-4147-A177-3AD203B41FA5}">
                      <a16:colId xmlns:a16="http://schemas.microsoft.com/office/drawing/2014/main" val="2094479400"/>
                    </a:ext>
                  </a:extLst>
                </a:gridCol>
                <a:gridCol w="679996">
                  <a:extLst>
                    <a:ext uri="{9D8B030D-6E8A-4147-A177-3AD203B41FA5}">
                      <a16:colId xmlns:a16="http://schemas.microsoft.com/office/drawing/2014/main" val="849682220"/>
                    </a:ext>
                  </a:extLst>
                </a:gridCol>
                <a:gridCol w="679996">
                  <a:extLst>
                    <a:ext uri="{9D8B030D-6E8A-4147-A177-3AD203B41FA5}">
                      <a16:colId xmlns:a16="http://schemas.microsoft.com/office/drawing/2014/main" val="2906111743"/>
                    </a:ext>
                  </a:extLst>
                </a:gridCol>
                <a:gridCol w="679996">
                  <a:extLst>
                    <a:ext uri="{9D8B030D-6E8A-4147-A177-3AD203B41FA5}">
                      <a16:colId xmlns:a16="http://schemas.microsoft.com/office/drawing/2014/main" val="368822164"/>
                    </a:ext>
                  </a:extLst>
                </a:gridCol>
                <a:gridCol w="679996">
                  <a:extLst>
                    <a:ext uri="{9D8B030D-6E8A-4147-A177-3AD203B41FA5}">
                      <a16:colId xmlns:a16="http://schemas.microsoft.com/office/drawing/2014/main" val="81976614"/>
                    </a:ext>
                  </a:extLst>
                </a:gridCol>
                <a:gridCol w="679996">
                  <a:extLst>
                    <a:ext uri="{9D8B030D-6E8A-4147-A177-3AD203B41FA5}">
                      <a16:colId xmlns:a16="http://schemas.microsoft.com/office/drawing/2014/main" val="3310080029"/>
                    </a:ext>
                  </a:extLst>
                </a:gridCol>
                <a:gridCol w="679996">
                  <a:extLst>
                    <a:ext uri="{9D8B030D-6E8A-4147-A177-3AD203B41FA5}">
                      <a16:colId xmlns:a16="http://schemas.microsoft.com/office/drawing/2014/main" val="884600277"/>
                    </a:ext>
                  </a:extLst>
                </a:gridCol>
                <a:gridCol w="679996">
                  <a:extLst>
                    <a:ext uri="{9D8B030D-6E8A-4147-A177-3AD203B41FA5}">
                      <a16:colId xmlns:a16="http://schemas.microsoft.com/office/drawing/2014/main" val="3959215442"/>
                    </a:ext>
                  </a:extLst>
                </a:gridCol>
                <a:gridCol w="679996">
                  <a:extLst>
                    <a:ext uri="{9D8B030D-6E8A-4147-A177-3AD203B41FA5}">
                      <a16:colId xmlns:a16="http://schemas.microsoft.com/office/drawing/2014/main" val="1914862238"/>
                    </a:ext>
                  </a:extLst>
                </a:gridCol>
                <a:gridCol w="679996">
                  <a:extLst>
                    <a:ext uri="{9D8B030D-6E8A-4147-A177-3AD203B41FA5}">
                      <a16:colId xmlns:a16="http://schemas.microsoft.com/office/drawing/2014/main" val="3716833148"/>
                    </a:ext>
                  </a:extLst>
                </a:gridCol>
              </a:tblGrid>
              <a:tr h="728161">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86" marR="80786" marT="40393" marB="4039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0284223"/>
                  </a:ext>
                </a:extLst>
              </a:tr>
            </a:tbl>
          </a:graphicData>
        </a:graphic>
      </p:graphicFrame>
      <p:graphicFrame>
        <p:nvGraphicFramePr>
          <p:cNvPr id="22" name="Table 21">
            <a:extLst>
              <a:ext uri="{FF2B5EF4-FFF2-40B4-BE49-F238E27FC236}">
                <a16:creationId xmlns:a16="http://schemas.microsoft.com/office/drawing/2014/main" id="{5978767F-3AD7-1B22-32DE-D485A0CD7C26}"/>
              </a:ext>
            </a:extLst>
          </p:cNvPr>
          <p:cNvGraphicFramePr>
            <a:graphicFrameLocks noGrp="1"/>
          </p:cNvGraphicFramePr>
          <p:nvPr>
            <p:extLst>
              <p:ext uri="{D42A27DB-BD31-4B8C-83A1-F6EECF244321}">
                <p14:modId xmlns:p14="http://schemas.microsoft.com/office/powerpoint/2010/main" val="4187996904"/>
              </p:ext>
            </p:extLst>
          </p:nvPr>
        </p:nvGraphicFramePr>
        <p:xfrm>
          <a:off x="632378" y="3865021"/>
          <a:ext cx="6799370" cy="728098"/>
        </p:xfrm>
        <a:graphic>
          <a:graphicData uri="http://schemas.openxmlformats.org/drawingml/2006/table">
            <a:tbl>
              <a:tblPr firstRow="1" bandRow="1">
                <a:tableStyleId>{5C22544A-7EE6-4342-B048-85BDC9FD1C3A}</a:tableStyleId>
              </a:tblPr>
              <a:tblGrid>
                <a:gridCol w="679937">
                  <a:extLst>
                    <a:ext uri="{9D8B030D-6E8A-4147-A177-3AD203B41FA5}">
                      <a16:colId xmlns:a16="http://schemas.microsoft.com/office/drawing/2014/main" val="2094479400"/>
                    </a:ext>
                  </a:extLst>
                </a:gridCol>
                <a:gridCol w="679937">
                  <a:extLst>
                    <a:ext uri="{9D8B030D-6E8A-4147-A177-3AD203B41FA5}">
                      <a16:colId xmlns:a16="http://schemas.microsoft.com/office/drawing/2014/main" val="849682220"/>
                    </a:ext>
                  </a:extLst>
                </a:gridCol>
                <a:gridCol w="679937">
                  <a:extLst>
                    <a:ext uri="{9D8B030D-6E8A-4147-A177-3AD203B41FA5}">
                      <a16:colId xmlns:a16="http://schemas.microsoft.com/office/drawing/2014/main" val="2906111743"/>
                    </a:ext>
                  </a:extLst>
                </a:gridCol>
                <a:gridCol w="679937">
                  <a:extLst>
                    <a:ext uri="{9D8B030D-6E8A-4147-A177-3AD203B41FA5}">
                      <a16:colId xmlns:a16="http://schemas.microsoft.com/office/drawing/2014/main" val="368822164"/>
                    </a:ext>
                  </a:extLst>
                </a:gridCol>
                <a:gridCol w="679937">
                  <a:extLst>
                    <a:ext uri="{9D8B030D-6E8A-4147-A177-3AD203B41FA5}">
                      <a16:colId xmlns:a16="http://schemas.microsoft.com/office/drawing/2014/main" val="81976614"/>
                    </a:ext>
                  </a:extLst>
                </a:gridCol>
                <a:gridCol w="679937">
                  <a:extLst>
                    <a:ext uri="{9D8B030D-6E8A-4147-A177-3AD203B41FA5}">
                      <a16:colId xmlns:a16="http://schemas.microsoft.com/office/drawing/2014/main" val="3310080029"/>
                    </a:ext>
                  </a:extLst>
                </a:gridCol>
                <a:gridCol w="679937">
                  <a:extLst>
                    <a:ext uri="{9D8B030D-6E8A-4147-A177-3AD203B41FA5}">
                      <a16:colId xmlns:a16="http://schemas.microsoft.com/office/drawing/2014/main" val="884600277"/>
                    </a:ext>
                  </a:extLst>
                </a:gridCol>
                <a:gridCol w="679937">
                  <a:extLst>
                    <a:ext uri="{9D8B030D-6E8A-4147-A177-3AD203B41FA5}">
                      <a16:colId xmlns:a16="http://schemas.microsoft.com/office/drawing/2014/main" val="3959215442"/>
                    </a:ext>
                  </a:extLst>
                </a:gridCol>
                <a:gridCol w="679937">
                  <a:extLst>
                    <a:ext uri="{9D8B030D-6E8A-4147-A177-3AD203B41FA5}">
                      <a16:colId xmlns:a16="http://schemas.microsoft.com/office/drawing/2014/main" val="1914862238"/>
                    </a:ext>
                  </a:extLst>
                </a:gridCol>
                <a:gridCol w="679937">
                  <a:extLst>
                    <a:ext uri="{9D8B030D-6E8A-4147-A177-3AD203B41FA5}">
                      <a16:colId xmlns:a16="http://schemas.microsoft.com/office/drawing/2014/main" val="3716833148"/>
                    </a:ext>
                  </a:extLst>
                </a:gridCol>
              </a:tblGrid>
              <a:tr h="728098">
                <a:tc>
                  <a:txBody>
                    <a:bodyPr/>
                    <a:lstStyle/>
                    <a:p>
                      <a:endParaRPr lang="en-GB" sz="1600" dirty="0"/>
                    </a:p>
                  </a:txBody>
                  <a:tcPr marL="80779" marR="80779" marT="40390" marB="4039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sz="1600" dirty="0"/>
                    </a:p>
                  </a:txBody>
                  <a:tcPr marL="80779" marR="80779" marT="40390" marB="4039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79" marR="80779" marT="40390" marB="4039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79" marR="80779" marT="40390" marB="4039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79" marR="80779" marT="40390" marB="4039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79" marR="80779" marT="40390" marB="4039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79" marR="80779" marT="40390" marB="4039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79" marR="80779" marT="40390" marB="4039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79" marR="80779" marT="40390" marB="4039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sz="1600" dirty="0"/>
                    </a:p>
                  </a:txBody>
                  <a:tcPr marL="80779" marR="80779" marT="40390" marB="4039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0284223"/>
                  </a:ext>
                </a:extLst>
              </a:tr>
            </a:tbl>
          </a:graphicData>
        </a:graphic>
      </p:graphicFrame>
      <p:sp>
        <p:nvSpPr>
          <p:cNvPr id="34" name="TextBox 33"/>
          <p:cNvSpPr txBox="1"/>
          <p:nvPr/>
        </p:nvSpPr>
        <p:spPr>
          <a:xfrm>
            <a:off x="1080181" y="1197209"/>
            <a:ext cx="10818838" cy="1631216"/>
          </a:xfrm>
          <a:prstGeom prst="rect">
            <a:avLst/>
          </a:prstGeom>
          <a:noFill/>
        </p:spPr>
        <p:txBody>
          <a:bodyPr wrap="square" rtlCol="0">
            <a:spAutoFit/>
          </a:bodyPr>
          <a:lstStyle/>
          <a:p>
            <a:pPr>
              <a:spcAft>
                <a:spcPts val="1200"/>
              </a:spcAft>
            </a:pPr>
            <a:r>
              <a:rPr lang="en-US" sz="2000" dirty="0">
                <a:latin typeface="Arial" panose="020B0604020202020204" pitchFamily="34" charset="0"/>
                <a:cs typeface="Arial" panose="020B0604020202020204" pitchFamily="34" charset="0"/>
              </a:rPr>
              <a:t>Omar has a bake sale. He sells      of his cakes by 10 a.m. </a:t>
            </a:r>
          </a:p>
          <a:p>
            <a:pPr>
              <a:spcAft>
                <a:spcPts val="600"/>
              </a:spcAft>
            </a:pPr>
            <a:r>
              <a:rPr lang="en-US" sz="2000" dirty="0">
                <a:latin typeface="Arial" panose="020B0604020202020204" pitchFamily="34" charset="0"/>
                <a:cs typeface="Arial" panose="020B0604020202020204" pitchFamily="34" charset="0"/>
              </a:rPr>
              <a:t>He sells 20% of the remaining cakes by noon. </a:t>
            </a:r>
          </a:p>
          <a:p>
            <a:pPr>
              <a:spcAft>
                <a:spcPts val="600"/>
              </a:spcAft>
            </a:pPr>
            <a:r>
              <a:rPr lang="en-US" sz="2000" dirty="0">
                <a:latin typeface="Arial" panose="020B0604020202020204" pitchFamily="34" charset="0"/>
                <a:cs typeface="Arial" panose="020B0604020202020204" pitchFamily="34" charset="0"/>
              </a:rPr>
              <a:t>Omar started the day with 200 cakes.</a:t>
            </a:r>
          </a:p>
          <a:p>
            <a:pPr>
              <a:spcAft>
                <a:spcPts val="600"/>
              </a:spcAft>
            </a:pPr>
            <a:r>
              <a:rPr lang="en-US" sz="2000" dirty="0">
                <a:latin typeface="Arial" panose="020B0604020202020204" pitchFamily="34" charset="0"/>
                <a:cs typeface="Arial" panose="020B0604020202020204" pitchFamily="34" charset="0"/>
              </a:rPr>
              <a:t>How many cakes are left at noon? </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24</a:t>
            </a:fld>
            <a:endParaRPr lang="en-US" dirty="0"/>
          </a:p>
        </p:txBody>
      </p:sp>
      <p:sp>
        <p:nvSpPr>
          <p:cNvPr id="24" name="TextBox 23"/>
          <p:cNvSpPr txBox="1"/>
          <p:nvPr/>
        </p:nvSpPr>
        <p:spPr>
          <a:xfrm>
            <a:off x="8309550" y="3853798"/>
            <a:ext cx="2122713" cy="830997"/>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20% = 36</a:t>
            </a:r>
          </a:p>
          <a:p>
            <a:r>
              <a:rPr lang="en-GB" sz="2400" dirty="0">
                <a:latin typeface="Arial" panose="020B0604020202020204" pitchFamily="34" charset="0"/>
                <a:cs typeface="Arial" panose="020B0604020202020204" pitchFamily="34" charset="0"/>
              </a:rPr>
              <a:t>80% = 144</a:t>
            </a:r>
          </a:p>
        </p:txBody>
      </p:sp>
      <p:sp>
        <p:nvSpPr>
          <p:cNvPr id="7" name="Rectangle 6"/>
          <p:cNvSpPr/>
          <p:nvPr/>
        </p:nvSpPr>
        <p:spPr>
          <a:xfrm>
            <a:off x="667498" y="4089088"/>
            <a:ext cx="657095" cy="3604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5" name="TextBox 34"/>
          <p:cNvSpPr txBox="1"/>
          <p:nvPr/>
        </p:nvSpPr>
        <p:spPr>
          <a:xfrm>
            <a:off x="632378" y="4032146"/>
            <a:ext cx="657095"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20</a:t>
            </a:r>
          </a:p>
        </p:txBody>
      </p:sp>
      <mc:AlternateContent xmlns:mc="http://schemas.openxmlformats.org/markup-compatibility/2006" xmlns:a14="http://schemas.microsoft.com/office/drawing/2010/main">
        <mc:Choice Requires="a14">
          <p:sp>
            <p:nvSpPr>
              <p:cNvPr id="36" name="TextBox 35"/>
              <p:cNvSpPr txBox="1"/>
              <p:nvPr/>
            </p:nvSpPr>
            <p:spPr>
              <a:xfrm>
                <a:off x="8271699" y="2339875"/>
                <a:ext cx="2198416" cy="1251240"/>
              </a:xfrm>
              <a:prstGeom prst="rect">
                <a:avLst/>
              </a:prstGeom>
              <a:noFill/>
            </p:spPr>
            <p:txBody>
              <a:bodyPr wrap="square" rtlCol="0">
                <a:spAutoFit/>
              </a:bodyPr>
              <a:lstStyle/>
              <a:p>
                <a:pPr>
                  <a:spcAft>
                    <a:spcPts val="600"/>
                  </a:spcAft>
                </a:pPr>
                <a14:m>
                  <m:oMath xmlns:m="http://schemas.openxmlformats.org/officeDocument/2006/math">
                    <m:f>
                      <m:fPr>
                        <m:ctrlPr>
                          <a:rPr lang="en-GB" sz="2400" i="1" smtClean="0">
                            <a:solidFill>
                              <a:schemeClr val="tx1"/>
                            </a:solidFill>
                            <a:latin typeface="Cambria Math" panose="02040503050406030204" pitchFamily="18" charset="0"/>
                            <a:cs typeface="Arial" panose="020B0604020202020204" pitchFamily="34" charset="0"/>
                          </a:rPr>
                        </m:ctrlPr>
                      </m:fPr>
                      <m:num>
                        <m:r>
                          <a:rPr lang="en-SG" sz="2400" b="0" i="1" smtClean="0">
                            <a:solidFill>
                              <a:schemeClr val="tx1"/>
                            </a:solidFill>
                            <a:latin typeface="Cambria Math" panose="02040503050406030204" pitchFamily="18" charset="0"/>
                            <a:cs typeface="Arial" panose="020B0604020202020204" pitchFamily="34" charset="0"/>
                          </a:rPr>
                          <m:t>1</m:t>
                        </m:r>
                      </m:num>
                      <m:den>
                        <m:r>
                          <a:rPr lang="en-SG" sz="2400" b="0" i="1" smtClean="0">
                            <a:solidFill>
                              <a:schemeClr val="tx1"/>
                            </a:solidFill>
                            <a:latin typeface="Cambria Math" panose="02040503050406030204" pitchFamily="18" charset="0"/>
                            <a:cs typeface="Arial" panose="020B0604020202020204" pitchFamily="34" charset="0"/>
                          </a:rPr>
                          <m:t>10</m:t>
                        </m:r>
                      </m:den>
                    </m:f>
                  </m:oMath>
                </a14:m>
                <a:r>
                  <a:rPr lang="en-GB" sz="2400" dirty="0">
                    <a:solidFill>
                      <a:schemeClr val="tx1"/>
                    </a:solidFill>
                    <a:latin typeface="Arial" panose="020B0604020202020204" pitchFamily="34" charset="0"/>
                    <a:cs typeface="Arial" panose="020B0604020202020204" pitchFamily="34" charset="0"/>
                  </a:rPr>
                  <a:t> = </a:t>
                </a:r>
                <a:r>
                  <a:rPr lang="en-GB" sz="2400" dirty="0">
                    <a:latin typeface="Arial" panose="020B0604020202020204" pitchFamily="34" charset="0"/>
                    <a:cs typeface="Arial" panose="020B0604020202020204" pitchFamily="34" charset="0"/>
                  </a:rPr>
                  <a:t>20</a:t>
                </a:r>
                <a:endParaRPr lang="en-GB" sz="2400" dirty="0">
                  <a:solidFill>
                    <a:schemeClr val="tx1"/>
                  </a:solidFill>
                  <a:latin typeface="Arial" panose="020B0604020202020204" pitchFamily="34" charset="0"/>
                  <a:cs typeface="Arial" panose="020B0604020202020204" pitchFamily="34" charset="0"/>
                </a:endParaRPr>
              </a:p>
              <a:p>
                <a:pPr>
                  <a:spcAft>
                    <a:spcPts val="600"/>
                  </a:spcAft>
                </a:pPr>
                <a14:m>
                  <m:oMath xmlns:m="http://schemas.openxmlformats.org/officeDocument/2006/math">
                    <m:f>
                      <m:fPr>
                        <m:ctrlPr>
                          <a:rPr lang="en-GB" sz="2400" i="1" smtClean="0">
                            <a:solidFill>
                              <a:schemeClr val="tx1"/>
                            </a:solidFill>
                            <a:latin typeface="Cambria Math" panose="02040503050406030204" pitchFamily="18" charset="0"/>
                            <a:cs typeface="Arial" panose="020B0604020202020204" pitchFamily="34" charset="0"/>
                          </a:rPr>
                        </m:ctrlPr>
                      </m:fPr>
                      <m:num>
                        <m:r>
                          <a:rPr lang="en-SG" sz="2400" b="0" i="1" smtClean="0">
                            <a:solidFill>
                              <a:schemeClr val="tx1"/>
                            </a:solidFill>
                            <a:latin typeface="Cambria Math" panose="02040503050406030204" pitchFamily="18" charset="0"/>
                            <a:cs typeface="Arial" panose="020B0604020202020204" pitchFamily="34" charset="0"/>
                          </a:rPr>
                          <m:t>9</m:t>
                        </m:r>
                      </m:num>
                      <m:den>
                        <m:r>
                          <a:rPr lang="en-SG" sz="2400" b="0" i="1" smtClean="0">
                            <a:solidFill>
                              <a:schemeClr val="tx1"/>
                            </a:solidFill>
                            <a:latin typeface="Cambria Math" panose="02040503050406030204" pitchFamily="18" charset="0"/>
                            <a:cs typeface="Arial" panose="020B0604020202020204" pitchFamily="34" charset="0"/>
                          </a:rPr>
                          <m:t>10</m:t>
                        </m:r>
                      </m:den>
                    </m:f>
                  </m:oMath>
                </a14:m>
                <a:r>
                  <a:rPr lang="en-GB" sz="2400" dirty="0">
                    <a:solidFill>
                      <a:schemeClr val="tx1"/>
                    </a:solidFill>
                    <a:latin typeface="Arial" panose="020B0604020202020204" pitchFamily="34" charset="0"/>
                    <a:cs typeface="Arial" panose="020B0604020202020204" pitchFamily="34" charset="0"/>
                  </a:rPr>
                  <a:t> = </a:t>
                </a:r>
                <a:r>
                  <a:rPr lang="en-GB" sz="2400" dirty="0">
                    <a:latin typeface="Arial" panose="020B0604020202020204" pitchFamily="34" charset="0"/>
                    <a:cs typeface="Arial" panose="020B0604020202020204" pitchFamily="34" charset="0"/>
                  </a:rPr>
                  <a:t>180</a:t>
                </a:r>
                <a:endParaRPr lang="en-GB" sz="2400" dirty="0">
                  <a:solidFill>
                    <a:schemeClr val="tx1"/>
                  </a:solidFill>
                  <a:latin typeface="Arial" panose="020B0604020202020204" pitchFamily="34" charset="0"/>
                  <a:cs typeface="Arial" panose="020B0604020202020204" pitchFamily="34" charset="0"/>
                </a:endParaRPr>
              </a:p>
            </p:txBody>
          </p:sp>
        </mc:Choice>
        <mc:Fallback xmlns="">
          <p:sp>
            <p:nvSpPr>
              <p:cNvPr id="36" name="TextBox 35"/>
              <p:cNvSpPr txBox="1">
                <a:spLocks noRot="1" noChangeAspect="1" noMove="1" noResize="1" noEditPoints="1" noAdjustHandles="1" noChangeArrowheads="1" noChangeShapeType="1" noTextEdit="1"/>
              </p:cNvSpPr>
              <p:nvPr/>
            </p:nvSpPr>
            <p:spPr>
              <a:xfrm>
                <a:off x="8271699" y="2339875"/>
                <a:ext cx="2198416" cy="1251240"/>
              </a:xfrm>
              <a:prstGeom prst="rect">
                <a:avLst/>
              </a:prstGeom>
              <a:blipFill>
                <a:blip r:embed="rId3"/>
                <a:stretch>
                  <a:fillRect b="-1010"/>
                </a:stretch>
              </a:blipFill>
            </p:spPr>
            <p:txBody>
              <a:bodyPr/>
              <a:lstStyle/>
              <a:p>
                <a:r>
                  <a:rPr lang="en-GB">
                    <a:noFill/>
                  </a:rPr>
                  <a:t> </a:t>
                </a:r>
              </a:p>
            </p:txBody>
          </p:sp>
        </mc:Fallback>
      </mc:AlternateContent>
      <p:sp>
        <p:nvSpPr>
          <p:cNvPr id="44" name="TextBox 43"/>
          <p:cNvSpPr txBox="1"/>
          <p:nvPr/>
        </p:nvSpPr>
        <p:spPr>
          <a:xfrm>
            <a:off x="1963909" y="4907062"/>
            <a:ext cx="740143"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18</a:t>
            </a:r>
          </a:p>
        </p:txBody>
      </p:sp>
      <p:sp>
        <p:nvSpPr>
          <p:cNvPr id="45" name="TextBox 44"/>
          <p:cNvSpPr txBox="1"/>
          <p:nvPr/>
        </p:nvSpPr>
        <p:spPr>
          <a:xfrm>
            <a:off x="2681664" y="4907062"/>
            <a:ext cx="693353"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18</a:t>
            </a:r>
          </a:p>
        </p:txBody>
      </p:sp>
      <p:sp>
        <p:nvSpPr>
          <p:cNvPr id="46" name="TextBox 45"/>
          <p:cNvSpPr txBox="1"/>
          <p:nvPr/>
        </p:nvSpPr>
        <p:spPr>
          <a:xfrm>
            <a:off x="3313621" y="4907062"/>
            <a:ext cx="714507"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18</a:t>
            </a:r>
          </a:p>
        </p:txBody>
      </p:sp>
      <p:sp>
        <p:nvSpPr>
          <p:cNvPr id="47" name="TextBox 46"/>
          <p:cNvSpPr txBox="1"/>
          <p:nvPr/>
        </p:nvSpPr>
        <p:spPr>
          <a:xfrm>
            <a:off x="4027149" y="4907062"/>
            <a:ext cx="693353"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18</a:t>
            </a:r>
          </a:p>
        </p:txBody>
      </p:sp>
      <p:sp>
        <p:nvSpPr>
          <p:cNvPr id="48" name="TextBox 47"/>
          <p:cNvSpPr txBox="1"/>
          <p:nvPr/>
        </p:nvSpPr>
        <p:spPr>
          <a:xfrm>
            <a:off x="6093953" y="4929753"/>
            <a:ext cx="641056"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18</a:t>
            </a:r>
          </a:p>
        </p:txBody>
      </p:sp>
      <p:sp>
        <p:nvSpPr>
          <p:cNvPr id="49" name="TextBox 48"/>
          <p:cNvSpPr txBox="1"/>
          <p:nvPr/>
        </p:nvSpPr>
        <p:spPr>
          <a:xfrm>
            <a:off x="5411261" y="4928414"/>
            <a:ext cx="667499"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18</a:t>
            </a:r>
          </a:p>
        </p:txBody>
      </p:sp>
      <p:sp>
        <p:nvSpPr>
          <p:cNvPr id="50" name="TextBox 49"/>
          <p:cNvSpPr txBox="1"/>
          <p:nvPr/>
        </p:nvSpPr>
        <p:spPr>
          <a:xfrm>
            <a:off x="6791600" y="4926592"/>
            <a:ext cx="600503"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18</a:t>
            </a:r>
          </a:p>
        </p:txBody>
      </p:sp>
      <p:sp>
        <p:nvSpPr>
          <p:cNvPr id="51" name="Rectangle 50"/>
          <p:cNvSpPr/>
          <p:nvPr/>
        </p:nvSpPr>
        <p:spPr>
          <a:xfrm>
            <a:off x="649659" y="4928414"/>
            <a:ext cx="657095" cy="3604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53" name="TextBox 52"/>
          <p:cNvSpPr txBox="1"/>
          <p:nvPr/>
        </p:nvSpPr>
        <p:spPr>
          <a:xfrm>
            <a:off x="1331807" y="4907062"/>
            <a:ext cx="651056"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18</a:t>
            </a:r>
          </a:p>
        </p:txBody>
      </p:sp>
      <p:sp>
        <p:nvSpPr>
          <p:cNvPr id="54" name="TextBox 53"/>
          <p:cNvSpPr txBox="1"/>
          <p:nvPr/>
        </p:nvSpPr>
        <p:spPr>
          <a:xfrm>
            <a:off x="4737756" y="4934311"/>
            <a:ext cx="693353"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18</a:t>
            </a:r>
          </a:p>
        </p:txBody>
      </p:sp>
      <p:sp>
        <p:nvSpPr>
          <p:cNvPr id="2" name="TextBox 1"/>
          <p:cNvSpPr txBox="1"/>
          <p:nvPr/>
        </p:nvSpPr>
        <p:spPr>
          <a:xfrm>
            <a:off x="8309550" y="4928306"/>
            <a:ext cx="2902065" cy="830997"/>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20 + 36 = 56</a:t>
            </a:r>
          </a:p>
          <a:p>
            <a:r>
              <a:rPr lang="en-GB" sz="2400" dirty="0">
                <a:latin typeface="Arial" panose="020B0604020202020204" pitchFamily="34" charset="0"/>
                <a:cs typeface="Arial" panose="020B0604020202020204" pitchFamily="34" charset="0"/>
              </a:rPr>
              <a:t>200 – 56 =144</a:t>
            </a:r>
          </a:p>
        </p:txBody>
      </p:sp>
      <p:sp>
        <p:nvSpPr>
          <p:cNvPr id="59" name="TextBox 58"/>
          <p:cNvSpPr txBox="1"/>
          <p:nvPr/>
        </p:nvSpPr>
        <p:spPr>
          <a:xfrm>
            <a:off x="8309550" y="5791153"/>
            <a:ext cx="3249621" cy="461665"/>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Answer: 144 cakes</a:t>
            </a:r>
          </a:p>
        </p:txBody>
      </p:sp>
      <p:grpSp>
        <p:nvGrpSpPr>
          <p:cNvPr id="6" name="Group 5">
            <a:extLst>
              <a:ext uri="{FF2B5EF4-FFF2-40B4-BE49-F238E27FC236}">
                <a16:creationId xmlns:a16="http://schemas.microsoft.com/office/drawing/2014/main" id="{74AA9384-DE58-434D-B1BC-B8F668779BC1}"/>
              </a:ext>
            </a:extLst>
          </p:cNvPr>
          <p:cNvGrpSpPr/>
          <p:nvPr/>
        </p:nvGrpSpPr>
        <p:grpSpPr>
          <a:xfrm>
            <a:off x="-52551" y="0"/>
            <a:ext cx="2147968" cy="1923564"/>
            <a:chOff x="-52551" y="0"/>
            <a:chExt cx="2147968" cy="1923564"/>
          </a:xfrm>
        </p:grpSpPr>
        <p:sp>
          <p:nvSpPr>
            <p:cNvPr id="8" name="Isosceles Triangle 7">
              <a:extLst>
                <a:ext uri="{FF2B5EF4-FFF2-40B4-BE49-F238E27FC236}">
                  <a16:creationId xmlns:a16="http://schemas.microsoft.com/office/drawing/2014/main" id="{990A865E-129B-AC45-CD3C-A1AA18CDF691}"/>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65B8F127-EC17-8EA3-AA89-099464DEB648}"/>
                </a:ext>
              </a:extLst>
            </p:cNvPr>
            <p:cNvSpPr txBox="1"/>
            <p:nvPr/>
          </p:nvSpPr>
          <p:spPr>
            <a:xfrm>
              <a:off x="-52551" y="70681"/>
              <a:ext cx="1671145"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sp>
        <p:nvSpPr>
          <p:cNvPr id="10" name="Title 1">
            <a:extLst>
              <a:ext uri="{FF2B5EF4-FFF2-40B4-BE49-F238E27FC236}">
                <a16:creationId xmlns:a16="http://schemas.microsoft.com/office/drawing/2014/main" id="{3D1BB958-5799-BBBE-C7B1-E1199934C907}"/>
              </a:ext>
            </a:extLst>
          </p:cNvPr>
          <p:cNvSpPr txBox="1">
            <a:spLocks/>
          </p:cNvSpPr>
          <p:nvPr/>
        </p:nvSpPr>
        <p:spPr>
          <a:xfrm>
            <a:off x="1848768" y="178690"/>
            <a:ext cx="9091069" cy="8461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Problem-solving with bar models (g)</a:t>
            </a:r>
          </a:p>
        </p:txBody>
      </p:sp>
      <p:sp>
        <p:nvSpPr>
          <p:cNvPr id="11" name="TextBox 10">
            <a:extLst>
              <a:ext uri="{FF2B5EF4-FFF2-40B4-BE49-F238E27FC236}">
                <a16:creationId xmlns:a16="http://schemas.microsoft.com/office/drawing/2014/main" id="{8476F823-CCD5-F145-A1FF-EBCC70DDA433}"/>
              </a:ext>
            </a:extLst>
          </p:cNvPr>
          <p:cNvSpPr txBox="1"/>
          <p:nvPr/>
        </p:nvSpPr>
        <p:spPr>
          <a:xfrm>
            <a:off x="1281219" y="4040813"/>
            <a:ext cx="657095"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20</a:t>
            </a:r>
          </a:p>
        </p:txBody>
      </p:sp>
      <p:sp>
        <p:nvSpPr>
          <p:cNvPr id="15" name="TextBox 14">
            <a:extLst>
              <a:ext uri="{FF2B5EF4-FFF2-40B4-BE49-F238E27FC236}">
                <a16:creationId xmlns:a16="http://schemas.microsoft.com/office/drawing/2014/main" id="{95B6C29C-35B7-31DD-592D-75AC20E682EF}"/>
              </a:ext>
            </a:extLst>
          </p:cNvPr>
          <p:cNvSpPr txBox="1"/>
          <p:nvPr/>
        </p:nvSpPr>
        <p:spPr>
          <a:xfrm>
            <a:off x="1992673" y="4041318"/>
            <a:ext cx="657095"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20</a:t>
            </a:r>
          </a:p>
        </p:txBody>
      </p:sp>
      <p:sp>
        <p:nvSpPr>
          <p:cNvPr id="16" name="TextBox 15">
            <a:extLst>
              <a:ext uri="{FF2B5EF4-FFF2-40B4-BE49-F238E27FC236}">
                <a16:creationId xmlns:a16="http://schemas.microsoft.com/office/drawing/2014/main" id="{A8ED234E-6751-D522-FBD2-5E6796FF5796}"/>
              </a:ext>
            </a:extLst>
          </p:cNvPr>
          <p:cNvSpPr txBox="1"/>
          <p:nvPr/>
        </p:nvSpPr>
        <p:spPr>
          <a:xfrm>
            <a:off x="2641514" y="4049985"/>
            <a:ext cx="657095"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20</a:t>
            </a:r>
          </a:p>
        </p:txBody>
      </p:sp>
      <p:sp>
        <p:nvSpPr>
          <p:cNvPr id="37" name="TextBox 36">
            <a:extLst>
              <a:ext uri="{FF2B5EF4-FFF2-40B4-BE49-F238E27FC236}">
                <a16:creationId xmlns:a16="http://schemas.microsoft.com/office/drawing/2014/main" id="{E5251E12-695E-66BE-CC07-F05579089A6F}"/>
              </a:ext>
            </a:extLst>
          </p:cNvPr>
          <p:cNvSpPr txBox="1"/>
          <p:nvPr/>
        </p:nvSpPr>
        <p:spPr>
          <a:xfrm>
            <a:off x="3382321" y="4062558"/>
            <a:ext cx="657095"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20</a:t>
            </a:r>
          </a:p>
        </p:txBody>
      </p:sp>
      <p:sp>
        <p:nvSpPr>
          <p:cNvPr id="38" name="TextBox 37">
            <a:extLst>
              <a:ext uri="{FF2B5EF4-FFF2-40B4-BE49-F238E27FC236}">
                <a16:creationId xmlns:a16="http://schemas.microsoft.com/office/drawing/2014/main" id="{7F470409-0568-2BC7-0379-A96C36512A1D}"/>
              </a:ext>
            </a:extLst>
          </p:cNvPr>
          <p:cNvSpPr txBox="1"/>
          <p:nvPr/>
        </p:nvSpPr>
        <p:spPr>
          <a:xfrm>
            <a:off x="3976521" y="4058564"/>
            <a:ext cx="657095"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20</a:t>
            </a:r>
          </a:p>
        </p:txBody>
      </p:sp>
      <p:sp>
        <p:nvSpPr>
          <p:cNvPr id="39" name="TextBox 38">
            <a:extLst>
              <a:ext uri="{FF2B5EF4-FFF2-40B4-BE49-F238E27FC236}">
                <a16:creationId xmlns:a16="http://schemas.microsoft.com/office/drawing/2014/main" id="{793C60D0-1923-8ABB-E3AE-37E984518DF0}"/>
              </a:ext>
            </a:extLst>
          </p:cNvPr>
          <p:cNvSpPr txBox="1"/>
          <p:nvPr/>
        </p:nvSpPr>
        <p:spPr>
          <a:xfrm>
            <a:off x="4683655" y="4059069"/>
            <a:ext cx="657095"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20</a:t>
            </a:r>
          </a:p>
        </p:txBody>
      </p:sp>
      <p:sp>
        <p:nvSpPr>
          <p:cNvPr id="60" name="TextBox 59">
            <a:extLst>
              <a:ext uri="{FF2B5EF4-FFF2-40B4-BE49-F238E27FC236}">
                <a16:creationId xmlns:a16="http://schemas.microsoft.com/office/drawing/2014/main" id="{3E6662C7-ECAD-B7FB-F744-6A4FA0EF8F28}"/>
              </a:ext>
            </a:extLst>
          </p:cNvPr>
          <p:cNvSpPr txBox="1"/>
          <p:nvPr/>
        </p:nvSpPr>
        <p:spPr>
          <a:xfrm>
            <a:off x="5376695" y="4067736"/>
            <a:ext cx="657095"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20</a:t>
            </a:r>
          </a:p>
        </p:txBody>
      </p:sp>
      <p:sp>
        <p:nvSpPr>
          <p:cNvPr id="61" name="TextBox 60">
            <a:extLst>
              <a:ext uri="{FF2B5EF4-FFF2-40B4-BE49-F238E27FC236}">
                <a16:creationId xmlns:a16="http://schemas.microsoft.com/office/drawing/2014/main" id="{3AF65106-D010-D1B4-8F35-C4254A419B5A}"/>
              </a:ext>
            </a:extLst>
          </p:cNvPr>
          <p:cNvSpPr txBox="1"/>
          <p:nvPr/>
        </p:nvSpPr>
        <p:spPr>
          <a:xfrm>
            <a:off x="6069823" y="4063587"/>
            <a:ext cx="657095"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20</a:t>
            </a:r>
          </a:p>
        </p:txBody>
      </p:sp>
      <p:sp>
        <p:nvSpPr>
          <p:cNvPr id="62" name="TextBox 61">
            <a:extLst>
              <a:ext uri="{FF2B5EF4-FFF2-40B4-BE49-F238E27FC236}">
                <a16:creationId xmlns:a16="http://schemas.microsoft.com/office/drawing/2014/main" id="{4CDCD6F1-1D5C-FEE7-E4EA-D8B552B61D51}"/>
              </a:ext>
            </a:extLst>
          </p:cNvPr>
          <p:cNvSpPr txBox="1"/>
          <p:nvPr/>
        </p:nvSpPr>
        <p:spPr>
          <a:xfrm>
            <a:off x="6735008" y="4059069"/>
            <a:ext cx="657095"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20</a:t>
            </a:r>
          </a:p>
        </p:txBody>
      </p:sp>
      <p:sp>
        <p:nvSpPr>
          <p:cNvPr id="63" name="Left Brace 62">
            <a:extLst>
              <a:ext uri="{FF2B5EF4-FFF2-40B4-BE49-F238E27FC236}">
                <a16:creationId xmlns:a16="http://schemas.microsoft.com/office/drawing/2014/main" id="{37C5F6AC-4472-6C7F-BBB4-051B14AE4B81}"/>
              </a:ext>
            </a:extLst>
          </p:cNvPr>
          <p:cNvSpPr/>
          <p:nvPr/>
        </p:nvSpPr>
        <p:spPr>
          <a:xfrm rot="16200000" flipV="1">
            <a:off x="1142863" y="4909492"/>
            <a:ext cx="349394" cy="1350227"/>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latin typeface="Arial" panose="020B0604020202020204" pitchFamily="34" charset="0"/>
              <a:cs typeface="Arial" panose="020B0604020202020204" pitchFamily="34" charset="0"/>
            </a:endParaRPr>
          </a:p>
        </p:txBody>
      </p:sp>
      <p:sp>
        <p:nvSpPr>
          <p:cNvPr id="64" name="Left Brace 63">
            <a:extLst>
              <a:ext uri="{FF2B5EF4-FFF2-40B4-BE49-F238E27FC236}">
                <a16:creationId xmlns:a16="http://schemas.microsoft.com/office/drawing/2014/main" id="{C1873BE9-1230-CD3E-1F3D-C9B898F693C4}"/>
              </a:ext>
            </a:extLst>
          </p:cNvPr>
          <p:cNvSpPr/>
          <p:nvPr/>
        </p:nvSpPr>
        <p:spPr>
          <a:xfrm rot="5400000">
            <a:off x="4212410" y="613672"/>
            <a:ext cx="349394" cy="6110600"/>
          </a:xfrm>
          <a:prstGeom prst="leftBrace">
            <a:avLst>
              <a:gd name="adj1" fmla="val 18663"/>
              <a:gd name="adj2" fmla="val 50000"/>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latin typeface="Arial" panose="020B0604020202020204" pitchFamily="34" charset="0"/>
              <a:cs typeface="Arial" panose="020B0604020202020204" pitchFamily="34" charset="0"/>
            </a:endParaRPr>
          </a:p>
        </p:txBody>
      </p:sp>
      <p:sp>
        <p:nvSpPr>
          <p:cNvPr id="65" name="Left Brace 64">
            <a:extLst>
              <a:ext uri="{FF2B5EF4-FFF2-40B4-BE49-F238E27FC236}">
                <a16:creationId xmlns:a16="http://schemas.microsoft.com/office/drawing/2014/main" id="{E2A42F2D-5F7A-D85C-DAA0-EA7B4A824876}"/>
              </a:ext>
            </a:extLst>
          </p:cNvPr>
          <p:cNvSpPr/>
          <p:nvPr/>
        </p:nvSpPr>
        <p:spPr>
          <a:xfrm rot="5400000" flipV="1">
            <a:off x="799904" y="3306985"/>
            <a:ext cx="349394" cy="699989"/>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latin typeface="Arial" panose="020B0604020202020204" pitchFamily="34" charset="0"/>
              <a:cs typeface="Arial" panose="020B0604020202020204" pitchFamily="34" charset="0"/>
            </a:endParaRPr>
          </a:p>
        </p:txBody>
      </p:sp>
      <p:sp>
        <p:nvSpPr>
          <p:cNvPr id="66" name="Left Brace 65">
            <a:extLst>
              <a:ext uri="{FF2B5EF4-FFF2-40B4-BE49-F238E27FC236}">
                <a16:creationId xmlns:a16="http://schemas.microsoft.com/office/drawing/2014/main" id="{D0A9EAE5-0F92-3BFE-8D44-AAA01A318567}"/>
              </a:ext>
            </a:extLst>
          </p:cNvPr>
          <p:cNvSpPr/>
          <p:nvPr/>
        </p:nvSpPr>
        <p:spPr>
          <a:xfrm rot="16200000" flipV="1">
            <a:off x="4542843" y="2865758"/>
            <a:ext cx="349394" cy="5449733"/>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latin typeface="Arial" panose="020B0604020202020204" pitchFamily="34" charset="0"/>
              <a:cs typeface="Arial" panose="020B0604020202020204" pitchFamily="34" charset="0"/>
            </a:endParaRPr>
          </a:p>
        </p:txBody>
      </p:sp>
      <p:graphicFrame>
        <p:nvGraphicFramePr>
          <p:cNvPr id="3" name="Object 2">
            <a:extLst>
              <a:ext uri="{FF2B5EF4-FFF2-40B4-BE49-F238E27FC236}">
                <a16:creationId xmlns:a16="http://schemas.microsoft.com/office/drawing/2014/main" id="{F8F56FAC-F6A9-ABE9-2249-12C86B4F3562}"/>
              </a:ext>
            </a:extLst>
          </p:cNvPr>
          <p:cNvGraphicFramePr>
            <a:graphicFrameLocks noChangeAspect="1"/>
          </p:cNvGraphicFramePr>
          <p:nvPr>
            <p:extLst>
              <p:ext uri="{D42A27DB-BD31-4B8C-83A1-F6EECF244321}">
                <p14:modId xmlns:p14="http://schemas.microsoft.com/office/powerpoint/2010/main" val="2427810112"/>
              </p:ext>
            </p:extLst>
          </p:nvPr>
        </p:nvGraphicFramePr>
        <p:xfrm>
          <a:off x="4757179" y="1121453"/>
          <a:ext cx="333105" cy="568238"/>
        </p:xfrm>
        <a:graphic>
          <a:graphicData uri="http://schemas.openxmlformats.org/presentationml/2006/ole">
            <mc:AlternateContent xmlns:mc="http://schemas.openxmlformats.org/markup-compatibility/2006">
              <mc:Choice xmlns:v="urn:schemas-microsoft-com:vml" Requires="v">
                <p:oleObj name="Equation" r:id="rId4" imgW="215640" imgH="368280" progId="Equation.DSMT4">
                  <p:embed/>
                </p:oleObj>
              </mc:Choice>
              <mc:Fallback>
                <p:oleObj name="Equation" r:id="rId4" imgW="215640" imgH="368280" progId="Equation.DSMT4">
                  <p:embed/>
                  <p:pic>
                    <p:nvPicPr>
                      <p:cNvPr id="3" name="Object 2">
                        <a:extLst>
                          <a:ext uri="{FF2B5EF4-FFF2-40B4-BE49-F238E27FC236}">
                            <a16:creationId xmlns:a16="http://schemas.microsoft.com/office/drawing/2014/main" id="{F8F56FAC-F6A9-ABE9-2249-12C86B4F3562}"/>
                          </a:ext>
                        </a:extLst>
                      </p:cNvPr>
                      <p:cNvPicPr/>
                      <p:nvPr/>
                    </p:nvPicPr>
                    <p:blipFill>
                      <a:blip r:embed="rId5"/>
                      <a:stretch>
                        <a:fillRect/>
                      </a:stretch>
                    </p:blipFill>
                    <p:spPr>
                      <a:xfrm>
                        <a:off x="4757179" y="1121453"/>
                        <a:ext cx="333105" cy="568238"/>
                      </a:xfrm>
                      <a:prstGeom prst="rect">
                        <a:avLst/>
                      </a:prstGeom>
                    </p:spPr>
                  </p:pic>
                </p:oleObj>
              </mc:Fallback>
            </mc:AlternateContent>
          </a:graphicData>
        </a:graphic>
      </p:graphicFrame>
      <p:sp>
        <p:nvSpPr>
          <p:cNvPr id="18" name="TextBox 17">
            <a:extLst>
              <a:ext uri="{FF2B5EF4-FFF2-40B4-BE49-F238E27FC236}">
                <a16:creationId xmlns:a16="http://schemas.microsoft.com/office/drawing/2014/main" id="{606519A9-D778-6F98-F985-FFD94737F419}"/>
              </a:ext>
            </a:extLst>
          </p:cNvPr>
          <p:cNvSpPr txBox="1"/>
          <p:nvPr/>
        </p:nvSpPr>
        <p:spPr>
          <a:xfrm>
            <a:off x="1412008" y="5765322"/>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20%</a:t>
            </a:r>
          </a:p>
        </p:txBody>
      </p:sp>
      <p:sp>
        <p:nvSpPr>
          <p:cNvPr id="19" name="TextBox 18">
            <a:extLst>
              <a:ext uri="{FF2B5EF4-FFF2-40B4-BE49-F238E27FC236}">
                <a16:creationId xmlns:a16="http://schemas.microsoft.com/office/drawing/2014/main" id="{C1B839DB-E3E2-9DD8-D07B-FE433FE68A8A}"/>
              </a:ext>
            </a:extLst>
          </p:cNvPr>
          <p:cNvSpPr txBox="1"/>
          <p:nvPr/>
        </p:nvSpPr>
        <p:spPr>
          <a:xfrm>
            <a:off x="4497633" y="5805989"/>
            <a:ext cx="8521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80%</a:t>
            </a:r>
          </a:p>
        </p:txBody>
      </p:sp>
      <p:graphicFrame>
        <p:nvGraphicFramePr>
          <p:cNvPr id="20" name="Object 19">
            <a:extLst>
              <a:ext uri="{FF2B5EF4-FFF2-40B4-BE49-F238E27FC236}">
                <a16:creationId xmlns:a16="http://schemas.microsoft.com/office/drawing/2014/main" id="{ABB80F5C-20A8-999E-9346-47D73E5CF993}"/>
              </a:ext>
            </a:extLst>
          </p:cNvPr>
          <p:cNvGraphicFramePr>
            <a:graphicFrameLocks noChangeAspect="1"/>
          </p:cNvGraphicFramePr>
          <p:nvPr>
            <p:extLst>
              <p:ext uri="{D42A27DB-BD31-4B8C-83A1-F6EECF244321}">
                <p14:modId xmlns:p14="http://schemas.microsoft.com/office/powerpoint/2010/main" val="4061458360"/>
              </p:ext>
            </p:extLst>
          </p:nvPr>
        </p:nvGraphicFramePr>
        <p:xfrm>
          <a:off x="836298" y="2909947"/>
          <a:ext cx="333375" cy="566737"/>
        </p:xfrm>
        <a:graphic>
          <a:graphicData uri="http://schemas.openxmlformats.org/presentationml/2006/ole">
            <mc:AlternateContent xmlns:mc="http://schemas.openxmlformats.org/markup-compatibility/2006">
              <mc:Choice xmlns:v="urn:schemas-microsoft-com:vml" Requires="v">
                <p:oleObj name="Equation" r:id="rId6" imgW="333745" imgH="567020" progId="Equation.DSMT4">
                  <p:embed/>
                </p:oleObj>
              </mc:Choice>
              <mc:Fallback>
                <p:oleObj name="Equation" r:id="rId6" imgW="333745" imgH="567020" progId="Equation.DSMT4">
                  <p:embed/>
                  <p:pic>
                    <p:nvPicPr>
                      <p:cNvPr id="20" name="Object 19">
                        <a:extLst>
                          <a:ext uri="{FF2B5EF4-FFF2-40B4-BE49-F238E27FC236}">
                            <a16:creationId xmlns:a16="http://schemas.microsoft.com/office/drawing/2014/main" id="{ABB80F5C-20A8-999E-9346-47D73E5CF993}"/>
                          </a:ext>
                        </a:extLst>
                      </p:cNvPr>
                      <p:cNvPicPr/>
                      <p:nvPr/>
                    </p:nvPicPr>
                    <p:blipFill>
                      <a:blip r:embed="rId7"/>
                      <a:stretch>
                        <a:fillRect/>
                      </a:stretch>
                    </p:blipFill>
                    <p:spPr>
                      <a:xfrm>
                        <a:off x="836298" y="2909947"/>
                        <a:ext cx="333375" cy="566737"/>
                      </a:xfrm>
                      <a:prstGeom prst="rect">
                        <a:avLst/>
                      </a:prstGeom>
                    </p:spPr>
                  </p:pic>
                </p:oleObj>
              </mc:Fallback>
            </mc:AlternateContent>
          </a:graphicData>
        </a:graphic>
      </p:graphicFrame>
      <p:graphicFrame>
        <p:nvGraphicFramePr>
          <p:cNvPr id="21" name="Object 20">
            <a:extLst>
              <a:ext uri="{FF2B5EF4-FFF2-40B4-BE49-F238E27FC236}">
                <a16:creationId xmlns:a16="http://schemas.microsoft.com/office/drawing/2014/main" id="{71FFBD2D-0CA8-D64E-1044-3F700CF2339E}"/>
              </a:ext>
            </a:extLst>
          </p:cNvPr>
          <p:cNvGraphicFramePr>
            <a:graphicFrameLocks noChangeAspect="1"/>
          </p:cNvGraphicFramePr>
          <p:nvPr>
            <p:extLst>
              <p:ext uri="{D42A27DB-BD31-4B8C-83A1-F6EECF244321}">
                <p14:modId xmlns:p14="http://schemas.microsoft.com/office/powerpoint/2010/main" val="1301214485"/>
              </p:ext>
            </p:extLst>
          </p:nvPr>
        </p:nvGraphicFramePr>
        <p:xfrm>
          <a:off x="4197381" y="2917541"/>
          <a:ext cx="333375" cy="568699"/>
        </p:xfrm>
        <a:graphic>
          <a:graphicData uri="http://schemas.openxmlformats.org/presentationml/2006/ole">
            <mc:AlternateContent xmlns:mc="http://schemas.openxmlformats.org/markup-compatibility/2006">
              <mc:Choice xmlns:v="urn:schemas-microsoft-com:vml" Requires="v">
                <p:oleObj name="Equation" r:id="rId8" imgW="215640" imgH="368280" progId="Equation.DSMT4">
                  <p:embed/>
                </p:oleObj>
              </mc:Choice>
              <mc:Fallback>
                <p:oleObj name="Equation" r:id="rId8" imgW="215640" imgH="368280" progId="Equation.DSMT4">
                  <p:embed/>
                  <p:pic>
                    <p:nvPicPr>
                      <p:cNvPr id="21" name="Object 20">
                        <a:extLst>
                          <a:ext uri="{FF2B5EF4-FFF2-40B4-BE49-F238E27FC236}">
                            <a16:creationId xmlns:a16="http://schemas.microsoft.com/office/drawing/2014/main" id="{71FFBD2D-0CA8-D64E-1044-3F700CF2339E}"/>
                          </a:ext>
                        </a:extLst>
                      </p:cNvPr>
                      <p:cNvPicPr/>
                      <p:nvPr/>
                    </p:nvPicPr>
                    <p:blipFill>
                      <a:blip r:embed="rId9"/>
                      <a:stretch>
                        <a:fillRect/>
                      </a:stretch>
                    </p:blipFill>
                    <p:spPr>
                      <a:xfrm>
                        <a:off x="4197381" y="2917541"/>
                        <a:ext cx="333375" cy="568699"/>
                      </a:xfrm>
                      <a:prstGeom prst="rect">
                        <a:avLst/>
                      </a:prstGeom>
                    </p:spPr>
                  </p:pic>
                </p:oleObj>
              </mc:Fallback>
            </mc:AlternateContent>
          </a:graphicData>
        </a:graphic>
      </p:graphicFrame>
      <p:sp>
        <p:nvSpPr>
          <p:cNvPr id="27" name="TextBox 26">
            <a:extLst>
              <a:ext uri="{FF2B5EF4-FFF2-40B4-BE49-F238E27FC236}">
                <a16:creationId xmlns:a16="http://schemas.microsoft.com/office/drawing/2014/main" id="{C817D82B-7FDC-3F34-EC4B-7B88A12443CB}"/>
              </a:ext>
            </a:extLst>
          </p:cNvPr>
          <p:cNvSpPr txBox="1"/>
          <p:nvPr/>
        </p:nvSpPr>
        <p:spPr>
          <a:xfrm>
            <a:off x="630163" y="4926592"/>
            <a:ext cx="651056"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18</a:t>
            </a:r>
          </a:p>
        </p:txBody>
      </p:sp>
    </p:spTree>
    <p:extLst>
      <p:ext uri="{BB962C8B-B14F-4D97-AF65-F5344CB8AC3E}">
        <p14:creationId xmlns:p14="http://schemas.microsoft.com/office/powerpoint/2010/main" val="28949140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25</a:t>
            </a:fld>
            <a:endParaRPr lang="en-US" dirty="0"/>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26" name="Rounded Rectangle 23">
            <a:extLst>
              <a:ext uri="{FF2B5EF4-FFF2-40B4-BE49-F238E27FC236}">
                <a16:creationId xmlns:a16="http://schemas.microsoft.com/office/drawing/2014/main" id="{933FF9F9-D308-4FD4-A610-20E99515B5EB}"/>
              </a:ext>
              <a:ext uri="{C183D7F6-B498-43B3-948B-1728B52AA6E4}">
                <adec:decorative xmlns:adec="http://schemas.microsoft.com/office/drawing/2017/decorative" val="1"/>
              </a:ext>
            </a:extLst>
          </p:cNvPr>
          <p:cNvSpPr/>
          <p:nvPr/>
        </p:nvSpPr>
        <p:spPr>
          <a:xfrm>
            <a:off x="8722494" y="3038373"/>
            <a:ext cx="2117302" cy="971999"/>
          </a:xfrm>
          <a:prstGeom prst="round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p:cNvSpPr txBox="1"/>
          <p:nvPr/>
        </p:nvSpPr>
        <p:spPr>
          <a:xfrm>
            <a:off x="8945057" y="3379689"/>
            <a:ext cx="1688673" cy="461665"/>
          </a:xfrm>
          <a:prstGeom prst="rect">
            <a:avLst/>
          </a:prstGeom>
          <a:noFill/>
        </p:spPr>
        <p:txBody>
          <a:bodyPr wrap="square" rtlCol="0">
            <a:spAutoFit/>
          </a:bodyPr>
          <a:lstStyle/>
          <a:p>
            <a:pPr algn="ctr"/>
            <a:r>
              <a:rPr lang="en-US" sz="2400" dirty="0">
                <a:latin typeface="Arial" panose="020B0604020202020204" pitchFamily="34" charset="0"/>
                <a:cs typeface="Arial" panose="020B0604020202020204" pitchFamily="34" charset="0"/>
              </a:rPr>
              <a:t>23%</a:t>
            </a:r>
          </a:p>
        </p:txBody>
      </p:sp>
      <p:sp>
        <p:nvSpPr>
          <p:cNvPr id="10" name="Rectangle 9" descr="Pink rectangle covering the answer">
            <a:extLst>
              <a:ext uri="{FF2B5EF4-FFF2-40B4-BE49-F238E27FC236}">
                <a16:creationId xmlns:a16="http://schemas.microsoft.com/office/drawing/2014/main" id="{605B13A3-BE31-44A7-A606-38729832003E}"/>
              </a:ext>
            </a:extLst>
          </p:cNvPr>
          <p:cNvSpPr/>
          <p:nvPr/>
        </p:nvSpPr>
        <p:spPr>
          <a:xfrm>
            <a:off x="8918106" y="3162899"/>
            <a:ext cx="1769548" cy="72294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9195E73C-2051-0869-3A3B-BCDC67DA5869}"/>
              </a:ext>
            </a:extLst>
          </p:cNvPr>
          <p:cNvSpPr txBox="1"/>
          <p:nvPr/>
        </p:nvSpPr>
        <p:spPr>
          <a:xfrm>
            <a:off x="1690216" y="3394367"/>
            <a:ext cx="3960571" cy="461665"/>
          </a:xfrm>
          <a:prstGeom prst="rect">
            <a:avLst/>
          </a:prstGeom>
          <a:noFill/>
        </p:spPr>
        <p:txBody>
          <a:bodyPr wrap="none" rtlCol="0">
            <a:spAutoFit/>
          </a:bodyPr>
          <a:lstStyle/>
          <a:p>
            <a:r>
              <a:rPr lang="en-GB" sz="2400" dirty="0">
                <a:latin typeface="Arial" panose="020B0604020202020204" pitchFamily="34" charset="0"/>
                <a:cs typeface="Arial" panose="020B0604020202020204" pitchFamily="34" charset="0"/>
              </a:rPr>
              <a:t>Write 0.23 as a percentage.</a:t>
            </a:r>
          </a:p>
        </p:txBody>
      </p:sp>
      <p:sp>
        <p:nvSpPr>
          <p:cNvPr id="3" name="Title 1">
            <a:extLst>
              <a:ext uri="{FF2B5EF4-FFF2-40B4-BE49-F238E27FC236}">
                <a16:creationId xmlns:a16="http://schemas.microsoft.com/office/drawing/2014/main" id="{18C3FD7C-C177-32AF-FDE3-E2A1AF1DA7EB}"/>
              </a:ext>
            </a:extLst>
          </p:cNvPr>
          <p:cNvSpPr txBox="1">
            <a:spLocks/>
          </p:cNvSpPr>
          <p:nvPr/>
        </p:nvSpPr>
        <p:spPr>
          <a:xfrm>
            <a:off x="2593061" y="85913"/>
            <a:ext cx="5744823"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Practice question (1)</a:t>
            </a:r>
          </a:p>
        </p:txBody>
      </p:sp>
      <p:grpSp>
        <p:nvGrpSpPr>
          <p:cNvPr id="5" name="Group 4">
            <a:extLst>
              <a:ext uri="{FF2B5EF4-FFF2-40B4-BE49-F238E27FC236}">
                <a16:creationId xmlns:a16="http://schemas.microsoft.com/office/drawing/2014/main" id="{FF8DA863-41A5-845A-6DF4-95507DD72B9D}"/>
              </a:ext>
            </a:extLst>
          </p:cNvPr>
          <p:cNvGrpSpPr/>
          <p:nvPr/>
        </p:nvGrpSpPr>
        <p:grpSpPr>
          <a:xfrm>
            <a:off x="-252000" y="-54000"/>
            <a:ext cx="2315984" cy="1960111"/>
            <a:chOff x="-252000" y="-54000"/>
            <a:chExt cx="2315984" cy="1960111"/>
          </a:xfrm>
          <a:solidFill>
            <a:schemeClr val="accent1"/>
          </a:solidFill>
        </p:grpSpPr>
        <p:sp>
          <p:nvSpPr>
            <p:cNvPr id="6" name="Isosceles Triangle 5">
              <a:extLst>
                <a:ext uri="{FF2B5EF4-FFF2-40B4-BE49-F238E27FC236}">
                  <a16:creationId xmlns:a16="http://schemas.microsoft.com/office/drawing/2014/main" id="{143A918F-9409-8000-F515-03C7173A650F}"/>
                </a:ext>
              </a:extLst>
            </p:cNvPr>
            <p:cNvSpPr/>
            <p:nvPr/>
          </p:nvSpPr>
          <p:spPr>
            <a:xfrm flipV="1">
              <a:off x="-27606" y="-17453"/>
              <a:ext cx="2091590" cy="1923564"/>
            </a:xfrm>
            <a:prstGeom prst="triangle">
              <a:avLst>
                <a:gd name="adj" fmla="val 0"/>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0B4CFAA8-4910-867F-713F-B3925B17F7AB}"/>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gr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59449DDD-0454-34EB-6EA0-E0019833C829}"/>
                  </a:ext>
                </a:extLst>
              </p:cNvPr>
              <p:cNvSpPr txBox="1"/>
              <p:nvPr/>
            </p:nvSpPr>
            <p:spPr>
              <a:xfrm>
                <a:off x="1681793" y="5191864"/>
                <a:ext cx="6128084" cy="461665"/>
              </a:xfrm>
              <a:prstGeom prst="rect">
                <a:avLst/>
              </a:prstGeom>
              <a:noFill/>
            </p:spPr>
            <p:txBody>
              <a:bodyPr wrap="square">
                <a:spAutoFit/>
              </a:bodyPr>
              <a:lstStyle/>
              <a:p>
                <a:r>
                  <a:rPr lang="en-IN" sz="2400" dirty="0">
                    <a:latin typeface="Arial" panose="020B0604020202020204" pitchFamily="34" charset="0"/>
                    <a:cs typeface="Arial" panose="020B0604020202020204" pitchFamily="34" charset="0"/>
                  </a:rPr>
                  <a:t>Write 0.4 as a percentage.</a:t>
                </a:r>
                <a14:m>
                  <m:oMath xmlns:m="http://schemas.openxmlformats.org/officeDocument/2006/math">
                    <m:r>
                      <a:rPr lang="en-IN" sz="2400" b="0" i="1" smtClean="0">
                        <a:latin typeface="Cambria Math" panose="02040503050406030204" pitchFamily="18" charset="0"/>
                      </a:rPr>
                      <m:t> </m:t>
                    </m:r>
                  </m:oMath>
                </a14:m>
                <a:endParaRPr lang="en-GB" sz="2400" dirty="0"/>
              </a:p>
            </p:txBody>
          </p:sp>
        </mc:Choice>
        <mc:Fallback xmlns="">
          <p:sp>
            <p:nvSpPr>
              <p:cNvPr id="8" name="TextBox 7">
                <a:extLst>
                  <a:ext uri="{FF2B5EF4-FFF2-40B4-BE49-F238E27FC236}">
                    <a16:creationId xmlns:a16="http://schemas.microsoft.com/office/drawing/2014/main" id="{59449DDD-0454-34EB-6EA0-E0019833C829}"/>
                  </a:ext>
                </a:extLst>
              </p:cNvPr>
              <p:cNvSpPr txBox="1">
                <a:spLocks noRot="1" noChangeAspect="1" noMove="1" noResize="1" noEditPoints="1" noAdjustHandles="1" noChangeArrowheads="1" noChangeShapeType="1" noTextEdit="1"/>
              </p:cNvSpPr>
              <p:nvPr/>
            </p:nvSpPr>
            <p:spPr>
              <a:xfrm>
                <a:off x="1681793" y="5191864"/>
                <a:ext cx="6128084" cy="461665"/>
              </a:xfrm>
              <a:prstGeom prst="rect">
                <a:avLst/>
              </a:prstGeom>
              <a:blipFill>
                <a:blip r:embed="rId5"/>
                <a:stretch>
                  <a:fillRect l="-1656" t="-8108" b="-29730"/>
                </a:stretch>
              </a:blipFill>
            </p:spPr>
            <p:txBody>
              <a:bodyPr/>
              <a:lstStyle/>
              <a:p>
                <a:r>
                  <a:rPr lang="en-GB">
                    <a:noFill/>
                  </a:rPr>
                  <a:t> </a:t>
                </a:r>
              </a:p>
            </p:txBody>
          </p:sp>
        </mc:Fallback>
      </mc:AlternateContent>
      <p:sp>
        <p:nvSpPr>
          <p:cNvPr id="11" name="Rounded Rectangle 23">
            <a:extLst>
              <a:ext uri="{FF2B5EF4-FFF2-40B4-BE49-F238E27FC236}">
                <a16:creationId xmlns:a16="http://schemas.microsoft.com/office/drawing/2014/main" id="{34F50670-5F6A-2BDF-1147-3EBBF087DA24}"/>
              </a:ext>
              <a:ext uri="{C183D7F6-B498-43B3-948B-1728B52AA6E4}">
                <adec:decorative xmlns:adec="http://schemas.microsoft.com/office/drawing/2017/decorative" val="1"/>
              </a:ext>
            </a:extLst>
          </p:cNvPr>
          <p:cNvSpPr/>
          <p:nvPr/>
        </p:nvSpPr>
        <p:spPr>
          <a:xfrm>
            <a:off x="8727558" y="4784088"/>
            <a:ext cx="2117302" cy="971999"/>
          </a:xfrm>
          <a:prstGeom prst="round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48D7481C-F6A9-B263-FE4E-F8D304FA26EB}"/>
              </a:ext>
            </a:extLst>
          </p:cNvPr>
          <p:cNvSpPr txBox="1"/>
          <p:nvPr/>
        </p:nvSpPr>
        <p:spPr>
          <a:xfrm>
            <a:off x="8950121" y="5125404"/>
            <a:ext cx="1688673" cy="461665"/>
          </a:xfrm>
          <a:prstGeom prst="rect">
            <a:avLst/>
          </a:prstGeom>
          <a:noFill/>
        </p:spPr>
        <p:txBody>
          <a:bodyPr wrap="square" rtlCol="0">
            <a:spAutoFit/>
          </a:bodyPr>
          <a:lstStyle/>
          <a:p>
            <a:pPr algn="ctr"/>
            <a:r>
              <a:rPr lang="en-US" sz="2400" dirty="0">
                <a:latin typeface="Arial" panose="020B0604020202020204" pitchFamily="34" charset="0"/>
                <a:cs typeface="Arial" panose="020B0604020202020204" pitchFamily="34" charset="0"/>
              </a:rPr>
              <a:t>40%</a:t>
            </a:r>
          </a:p>
        </p:txBody>
      </p:sp>
      <p:sp>
        <p:nvSpPr>
          <p:cNvPr id="16" name="Rectangle 15" descr="Pink rectangle covering the answer">
            <a:extLst>
              <a:ext uri="{FF2B5EF4-FFF2-40B4-BE49-F238E27FC236}">
                <a16:creationId xmlns:a16="http://schemas.microsoft.com/office/drawing/2014/main" id="{33418287-11B1-02AB-28FF-E9694CD74286}"/>
              </a:ext>
            </a:extLst>
          </p:cNvPr>
          <p:cNvSpPr/>
          <p:nvPr/>
        </p:nvSpPr>
        <p:spPr>
          <a:xfrm>
            <a:off x="8909683" y="4908614"/>
            <a:ext cx="1769548" cy="72294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5BB6D823-4BA5-A6A7-CE0D-2B24074EDBB6}"/>
                  </a:ext>
                </a:extLst>
              </p:cNvPr>
              <p:cNvSpPr txBox="1"/>
              <p:nvPr/>
            </p:nvSpPr>
            <p:spPr>
              <a:xfrm>
                <a:off x="1681793" y="1614137"/>
                <a:ext cx="3575851" cy="613886"/>
              </a:xfrm>
              <a:prstGeom prst="rect">
                <a:avLst/>
              </a:prstGeom>
              <a:noFill/>
            </p:spPr>
            <p:txBody>
              <a:bodyPr wrap="none" rtlCol="0">
                <a:spAutoFit/>
              </a:bodyPr>
              <a:lstStyle/>
              <a:p>
                <a:r>
                  <a:rPr lang="en-IN" sz="2400" dirty="0">
                    <a:effectLst/>
                    <a:latin typeface="Arial" panose="020B0604020202020204" pitchFamily="34" charset="0"/>
                    <a:ea typeface="Calibri" panose="020F0502020204030204" pitchFamily="34" charset="0"/>
                    <a:cs typeface="Arial" panose="020B0604020202020204" pitchFamily="34" charset="0"/>
                  </a:rPr>
                  <a:t>Write </a:t>
                </a:r>
                <a14:m>
                  <m:oMath xmlns:m="http://schemas.openxmlformats.org/officeDocument/2006/math">
                    <m:f>
                      <m:fPr>
                        <m:ctrlPr>
                          <a:rPr lang="en-GB" sz="2400" i="1">
                            <a:effectLst/>
                            <a:latin typeface="Cambria Math" panose="02040503050406030204" pitchFamily="18" charset="0"/>
                          </a:rPr>
                        </m:ctrlPr>
                      </m:fPr>
                      <m:num>
                        <m:r>
                          <a:rPr lang="en-IN" sz="2400" i="1">
                            <a:effectLst/>
                            <a:latin typeface="Cambria Math" panose="02040503050406030204" pitchFamily="18" charset="0"/>
                            <a:ea typeface="Calibri" panose="020F0502020204030204" pitchFamily="34" charset="0"/>
                            <a:cs typeface="Arial" panose="020B0604020202020204" pitchFamily="34" charset="0"/>
                          </a:rPr>
                          <m:t>1</m:t>
                        </m:r>
                      </m:num>
                      <m:den>
                        <m:r>
                          <a:rPr lang="en-IN" sz="2400" i="1">
                            <a:effectLst/>
                            <a:latin typeface="Cambria Math" panose="02040503050406030204" pitchFamily="18" charset="0"/>
                            <a:ea typeface="Calibri" panose="020F0502020204030204" pitchFamily="34" charset="0"/>
                            <a:cs typeface="Arial" panose="020B0604020202020204" pitchFamily="34" charset="0"/>
                          </a:rPr>
                          <m:t>4</m:t>
                        </m:r>
                      </m:den>
                    </m:f>
                  </m:oMath>
                </a14:m>
                <a:r>
                  <a:rPr lang="en-IN" sz="2400" dirty="0">
                    <a:effectLst/>
                    <a:latin typeface="Arial" panose="020B0604020202020204" pitchFamily="34" charset="0"/>
                    <a:ea typeface="Calibri" panose="020F0502020204030204" pitchFamily="34" charset="0"/>
                    <a:cs typeface="Arial" panose="020B0604020202020204" pitchFamily="34" charset="0"/>
                  </a:rPr>
                  <a:t> as a percentage</a:t>
                </a:r>
                <a:r>
                  <a:rPr lang="en-GB" sz="2400" dirty="0">
                    <a:latin typeface="Arial" panose="020B0604020202020204" pitchFamily="34" charset="0"/>
                    <a:cs typeface="Arial" panose="020B0604020202020204" pitchFamily="34" charset="0"/>
                  </a:rPr>
                  <a:t>.</a:t>
                </a:r>
              </a:p>
            </p:txBody>
          </p:sp>
        </mc:Choice>
        <mc:Fallback xmlns="">
          <p:sp>
            <p:nvSpPr>
              <p:cNvPr id="17" name="TextBox 16">
                <a:extLst>
                  <a:ext uri="{FF2B5EF4-FFF2-40B4-BE49-F238E27FC236}">
                    <a16:creationId xmlns:a16="http://schemas.microsoft.com/office/drawing/2014/main" id="{5BB6D823-4BA5-A6A7-CE0D-2B24074EDBB6}"/>
                  </a:ext>
                </a:extLst>
              </p:cNvPr>
              <p:cNvSpPr txBox="1">
                <a:spLocks noRot="1" noChangeAspect="1" noMove="1" noResize="1" noEditPoints="1" noAdjustHandles="1" noChangeArrowheads="1" noChangeShapeType="1" noTextEdit="1"/>
              </p:cNvSpPr>
              <p:nvPr/>
            </p:nvSpPr>
            <p:spPr>
              <a:xfrm>
                <a:off x="1681793" y="1614137"/>
                <a:ext cx="3575851" cy="613886"/>
              </a:xfrm>
              <a:prstGeom prst="rect">
                <a:avLst/>
              </a:prstGeom>
              <a:blipFill>
                <a:blip r:embed="rId6"/>
                <a:stretch>
                  <a:fillRect l="-2837" b="-8163"/>
                </a:stretch>
              </a:blipFill>
            </p:spPr>
            <p:txBody>
              <a:bodyPr/>
              <a:lstStyle/>
              <a:p>
                <a:r>
                  <a:rPr lang="en-GB">
                    <a:noFill/>
                  </a:rPr>
                  <a:t> </a:t>
                </a:r>
              </a:p>
            </p:txBody>
          </p:sp>
        </mc:Fallback>
      </mc:AlternateContent>
      <p:sp>
        <p:nvSpPr>
          <p:cNvPr id="18" name="Rounded Rectangle 23">
            <a:extLst>
              <a:ext uri="{FF2B5EF4-FFF2-40B4-BE49-F238E27FC236}">
                <a16:creationId xmlns:a16="http://schemas.microsoft.com/office/drawing/2014/main" id="{F1F83F10-AB24-061E-CC3F-9C1F16A9D32C}"/>
              </a:ext>
              <a:ext uri="{C183D7F6-B498-43B3-948B-1728B52AA6E4}">
                <adec:decorative xmlns:adec="http://schemas.microsoft.com/office/drawing/2017/decorative" val="1"/>
              </a:ext>
            </a:extLst>
          </p:cNvPr>
          <p:cNvSpPr/>
          <p:nvPr/>
        </p:nvSpPr>
        <p:spPr>
          <a:xfrm>
            <a:off x="8722494" y="1482089"/>
            <a:ext cx="2117302" cy="971999"/>
          </a:xfrm>
          <a:prstGeom prst="round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Box 18">
            <a:extLst>
              <a:ext uri="{FF2B5EF4-FFF2-40B4-BE49-F238E27FC236}">
                <a16:creationId xmlns:a16="http://schemas.microsoft.com/office/drawing/2014/main" id="{E40F8873-52D3-9A8D-F2FA-36D9BF802D4F}"/>
              </a:ext>
            </a:extLst>
          </p:cNvPr>
          <p:cNvSpPr txBox="1"/>
          <p:nvPr/>
        </p:nvSpPr>
        <p:spPr>
          <a:xfrm>
            <a:off x="8945057" y="1823405"/>
            <a:ext cx="1688673" cy="461665"/>
          </a:xfrm>
          <a:prstGeom prst="rect">
            <a:avLst/>
          </a:prstGeom>
          <a:noFill/>
        </p:spPr>
        <p:txBody>
          <a:bodyPr wrap="square" rtlCol="0">
            <a:spAutoFit/>
          </a:bodyPr>
          <a:lstStyle/>
          <a:p>
            <a:pPr algn="ctr"/>
            <a:r>
              <a:rPr lang="en-US" sz="2400" dirty="0">
                <a:latin typeface="Arial" panose="020B0604020202020204" pitchFamily="34" charset="0"/>
                <a:cs typeface="Arial" panose="020B0604020202020204" pitchFamily="34" charset="0"/>
              </a:rPr>
              <a:t>25%</a:t>
            </a:r>
          </a:p>
        </p:txBody>
      </p:sp>
      <p:sp>
        <p:nvSpPr>
          <p:cNvPr id="20" name="Rectangle 19" descr="Pink rectangle covering the answer">
            <a:extLst>
              <a:ext uri="{FF2B5EF4-FFF2-40B4-BE49-F238E27FC236}">
                <a16:creationId xmlns:a16="http://schemas.microsoft.com/office/drawing/2014/main" id="{34763A80-6BCC-C732-82E6-0A33514CA469}"/>
              </a:ext>
            </a:extLst>
          </p:cNvPr>
          <p:cNvSpPr/>
          <p:nvPr/>
        </p:nvSpPr>
        <p:spPr>
          <a:xfrm>
            <a:off x="8904619" y="1606615"/>
            <a:ext cx="1769548" cy="72294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10128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6" grpId="0" animBg="1"/>
      <p:bldP spid="20"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26</a:t>
            </a:fld>
            <a:endParaRPr lang="en-US" dirty="0"/>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2" name="Title 1">
            <a:extLst>
              <a:ext uri="{FF2B5EF4-FFF2-40B4-BE49-F238E27FC236}">
                <a16:creationId xmlns:a16="http://schemas.microsoft.com/office/drawing/2014/main" id="{801ED6D8-B0C2-5EDD-6B8E-D7BF8662D0FC}"/>
              </a:ext>
            </a:extLst>
          </p:cNvPr>
          <p:cNvSpPr txBox="1">
            <a:spLocks/>
          </p:cNvSpPr>
          <p:nvPr/>
        </p:nvSpPr>
        <p:spPr>
          <a:xfrm>
            <a:off x="2593061" y="85913"/>
            <a:ext cx="5744823"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Practice question (2)</a:t>
            </a:r>
          </a:p>
        </p:txBody>
      </p:sp>
      <p:grpSp>
        <p:nvGrpSpPr>
          <p:cNvPr id="3" name="Group 2">
            <a:extLst>
              <a:ext uri="{FF2B5EF4-FFF2-40B4-BE49-F238E27FC236}">
                <a16:creationId xmlns:a16="http://schemas.microsoft.com/office/drawing/2014/main" id="{A1878D47-8BE0-FE00-25DB-F1338EDD00D0}"/>
              </a:ext>
            </a:extLst>
          </p:cNvPr>
          <p:cNvGrpSpPr/>
          <p:nvPr/>
        </p:nvGrpSpPr>
        <p:grpSpPr>
          <a:xfrm>
            <a:off x="-252000" y="-54000"/>
            <a:ext cx="2315984" cy="1960111"/>
            <a:chOff x="-252000" y="-54000"/>
            <a:chExt cx="2315984" cy="1960111"/>
          </a:xfrm>
          <a:solidFill>
            <a:schemeClr val="accent1"/>
          </a:solidFill>
        </p:grpSpPr>
        <p:sp>
          <p:nvSpPr>
            <p:cNvPr id="5" name="Isosceles Triangle 4">
              <a:extLst>
                <a:ext uri="{FF2B5EF4-FFF2-40B4-BE49-F238E27FC236}">
                  <a16:creationId xmlns:a16="http://schemas.microsoft.com/office/drawing/2014/main" id="{92BF81E1-4ADD-92DB-F2FC-A30D5D25C425}"/>
                </a:ext>
              </a:extLst>
            </p:cNvPr>
            <p:cNvSpPr/>
            <p:nvPr/>
          </p:nvSpPr>
          <p:spPr>
            <a:xfrm flipV="1">
              <a:off x="-27606" y="-17453"/>
              <a:ext cx="2091590" cy="1923564"/>
            </a:xfrm>
            <a:prstGeom prst="triangle">
              <a:avLst>
                <a:gd name="adj" fmla="val 0"/>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EE7C48D7-4A6A-C090-5CD5-B9E2AC2ACCB2}"/>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gr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C1456016-3C18-E5D3-B4CC-468A27374D96}"/>
                  </a:ext>
                </a:extLst>
              </p:cNvPr>
              <p:cNvSpPr txBox="1"/>
              <p:nvPr/>
            </p:nvSpPr>
            <p:spPr>
              <a:xfrm>
                <a:off x="736012" y="1446173"/>
                <a:ext cx="7936625" cy="4632678"/>
              </a:xfrm>
              <a:prstGeom prst="rect">
                <a:avLst/>
              </a:prstGeom>
              <a:noFill/>
            </p:spPr>
            <p:txBody>
              <a:bodyPr wrap="square">
                <a:spAutoFit/>
              </a:bodyPr>
              <a:lstStyle/>
              <a:p>
                <a:pPr>
                  <a:spcAft>
                    <a:spcPts val="1800"/>
                  </a:spcAft>
                </a:pPr>
                <a:r>
                  <a:rPr lang="en-US" sz="2400" dirty="0">
                    <a:effectLst/>
                    <a:latin typeface="Arial" panose="020B0604020202020204" pitchFamily="34" charset="0"/>
                    <a:ea typeface="Calibri" panose="020F0502020204030204" pitchFamily="34" charset="0"/>
                    <a:cs typeface="Arial" panose="020B0604020202020204" pitchFamily="34" charset="0"/>
                  </a:rPr>
                  <a:t>In a shop, a TV has a normal price of £500</a:t>
                </a:r>
                <a:r>
                  <a:rPr lang="en-GB" sz="2400" dirty="0">
                    <a:effectLst/>
                    <a:latin typeface="Arial" panose="020B0604020202020204" pitchFamily="34" charset="0"/>
                    <a:ea typeface="Calibri" panose="020F0502020204030204" pitchFamily="34" charset="0"/>
                    <a:cs typeface="Arial" panose="020B0604020202020204" pitchFamily="34" charset="0"/>
                  </a:rPr>
                  <a:t>.  </a:t>
                </a:r>
                <a:r>
                  <a:rPr lang="en-US" sz="2400" dirty="0">
                    <a:effectLst/>
                    <a:latin typeface="Arial" panose="020B0604020202020204" pitchFamily="34" charset="0"/>
                    <a:ea typeface="Calibri" panose="020F0502020204030204" pitchFamily="34" charset="0"/>
                    <a:cs typeface="Arial" panose="020B0604020202020204" pitchFamily="34" charset="0"/>
                  </a:rPr>
                  <a:t>The shop has a sale. </a:t>
                </a:r>
                <a:endParaRPr lang="en-GB" sz="2400" dirty="0">
                  <a:effectLst/>
                  <a:latin typeface="Arial" panose="020B0604020202020204" pitchFamily="34" charset="0"/>
                  <a:ea typeface="Calibri" panose="020F0502020204030204" pitchFamily="34" charset="0"/>
                  <a:cs typeface="Arial" panose="020B0604020202020204" pitchFamily="34" charset="0"/>
                </a:endParaRPr>
              </a:p>
              <a:p>
                <a:r>
                  <a:rPr lang="en-US" sz="2400" dirty="0">
                    <a:effectLst/>
                    <a:latin typeface="Arial" panose="020B0604020202020204" pitchFamily="34" charset="0"/>
                    <a:ea typeface="Calibri" panose="020F0502020204030204" pitchFamily="34" charset="0"/>
                    <a:cs typeface="Arial" panose="020B0604020202020204" pitchFamily="34" charset="0"/>
                  </a:rPr>
                  <a:t>On Monday, the normal price of the TV is reduced by </a:t>
                </a:r>
                <a14:m>
                  <m:oMath xmlns:m="http://schemas.openxmlformats.org/officeDocument/2006/math">
                    <m:f>
                      <m:fPr>
                        <m:ctrlPr>
                          <a:rPr lang="en-GB" sz="2400" i="1">
                            <a:effectLst/>
                            <a:latin typeface="Cambria Math" panose="02040503050406030204" pitchFamily="18" charset="0"/>
                            <a:ea typeface="Calibri" panose="020F0502020204030204" pitchFamily="34" charset="0"/>
                          </a:rPr>
                        </m:ctrlPr>
                      </m:fPr>
                      <m:num>
                        <m:r>
                          <a:rPr lang="en-IN" sz="2400" i="1">
                            <a:effectLst/>
                            <a:latin typeface="Cambria Math" panose="02040503050406030204" pitchFamily="18" charset="0"/>
                            <a:ea typeface="Calibri" panose="020F0502020204030204" pitchFamily="34" charset="0"/>
                          </a:rPr>
                          <m:t>1</m:t>
                        </m:r>
                      </m:num>
                      <m:den>
                        <m:r>
                          <a:rPr lang="en-IN" sz="2400" i="1">
                            <a:effectLst/>
                            <a:latin typeface="Cambria Math" panose="02040503050406030204" pitchFamily="18" charset="0"/>
                            <a:ea typeface="Calibri" panose="020F0502020204030204" pitchFamily="34" charset="0"/>
                          </a:rPr>
                          <m:t>10</m:t>
                        </m:r>
                      </m:den>
                    </m:f>
                  </m:oMath>
                </a14:m>
                <a:r>
                  <a:rPr lang="en-US" sz="2400" dirty="0">
                    <a:effectLst/>
                    <a:latin typeface="Arial" panose="020B0604020202020204" pitchFamily="34" charset="0"/>
                    <a:ea typeface="Calibri" panose="020F0502020204030204" pitchFamily="34" charset="0"/>
                    <a:cs typeface="Arial" panose="020B0604020202020204" pitchFamily="34" charset="0"/>
                  </a:rPr>
                  <a:t> to give the sale price.</a:t>
                </a:r>
                <a:endParaRPr lang="en-GB" sz="2400" dirty="0">
                  <a:effectLst/>
                  <a:latin typeface="Arial" panose="020B0604020202020204" pitchFamily="34" charset="0"/>
                  <a:ea typeface="Calibri" panose="020F0502020204030204" pitchFamily="34" charset="0"/>
                  <a:cs typeface="Arial" panose="020B0604020202020204" pitchFamily="34" charset="0"/>
                </a:endParaRPr>
              </a:p>
              <a:p>
                <a:pPr>
                  <a:spcAft>
                    <a:spcPts val="1800"/>
                  </a:spcAft>
                </a:pPr>
                <a:r>
                  <a:rPr lang="en-US" sz="2400" dirty="0">
                    <a:effectLst/>
                    <a:latin typeface="Arial" panose="020B0604020202020204" pitchFamily="34" charset="0"/>
                    <a:ea typeface="Calibri" panose="020F0502020204030204" pitchFamily="34" charset="0"/>
                    <a:cs typeface="Arial" panose="020B0604020202020204" pitchFamily="34" charset="0"/>
                  </a:rPr>
                  <a:t>On Tuesday, the sale price of the TV is reduced by 20%</a:t>
                </a:r>
                <a:endParaRPr lang="en-GB" sz="2400" dirty="0">
                  <a:effectLst/>
                  <a:latin typeface="Arial" panose="020B0604020202020204" pitchFamily="34" charset="0"/>
                  <a:ea typeface="Calibri" panose="020F0502020204030204" pitchFamily="34" charset="0"/>
                  <a:cs typeface="Arial" panose="020B0604020202020204" pitchFamily="34" charset="0"/>
                </a:endParaRPr>
              </a:p>
              <a:p>
                <a:r>
                  <a:rPr lang="en-US" sz="2400" dirty="0">
                    <a:effectLst/>
                    <a:latin typeface="Arial" panose="020B0604020202020204" pitchFamily="34" charset="0"/>
                    <a:ea typeface="Calibri" panose="020F0502020204030204" pitchFamily="34" charset="0"/>
                    <a:cs typeface="Arial" panose="020B0604020202020204" pitchFamily="34" charset="0"/>
                  </a:rPr>
                  <a:t>Chris wants to buy the TV.</a:t>
                </a:r>
                <a:endParaRPr lang="en-GB" sz="2400" dirty="0">
                  <a:effectLst/>
                  <a:latin typeface="Arial" panose="020B0604020202020204" pitchFamily="34" charset="0"/>
                  <a:ea typeface="Calibri" panose="020F0502020204030204" pitchFamily="34" charset="0"/>
                  <a:cs typeface="Arial" panose="020B0604020202020204" pitchFamily="34" charset="0"/>
                </a:endParaRPr>
              </a:p>
              <a:p>
                <a:r>
                  <a:rPr lang="en-US" sz="2400" dirty="0">
                    <a:effectLst/>
                    <a:latin typeface="Arial" panose="020B0604020202020204" pitchFamily="34" charset="0"/>
                    <a:ea typeface="Calibri" panose="020F0502020204030204" pitchFamily="34" charset="0"/>
                    <a:cs typeface="Arial" panose="020B0604020202020204" pitchFamily="34" charset="0"/>
                  </a:rPr>
                  <a:t>He has £400 to spend on the TV.  </a:t>
                </a:r>
                <a:endParaRPr lang="en-GB" sz="2400" dirty="0">
                  <a:effectLst/>
                  <a:latin typeface="Arial" panose="020B0604020202020204" pitchFamily="34" charset="0"/>
                  <a:ea typeface="Calibri" panose="020F0502020204030204" pitchFamily="34" charset="0"/>
                  <a:cs typeface="Arial" panose="020B0604020202020204" pitchFamily="34" charset="0"/>
                </a:endParaRPr>
              </a:p>
              <a:p>
                <a:pPr>
                  <a:spcAft>
                    <a:spcPts val="1800"/>
                  </a:spcAft>
                </a:pPr>
                <a:r>
                  <a:rPr lang="en-US" sz="2400" dirty="0">
                    <a:effectLst/>
                    <a:latin typeface="Arial" panose="020B0604020202020204" pitchFamily="34" charset="0"/>
                    <a:ea typeface="Calibri" panose="020F0502020204030204" pitchFamily="34" charset="0"/>
                    <a:cs typeface="Arial" panose="020B0604020202020204" pitchFamily="34" charset="0"/>
                  </a:rPr>
                  <a:t>Does Chris have enough money to buy the TV on Tuesday?</a:t>
                </a:r>
                <a:endParaRPr lang="en-GB" sz="2400" dirty="0">
                  <a:effectLst/>
                  <a:latin typeface="Arial" panose="020B0604020202020204" pitchFamily="34" charset="0"/>
                  <a:ea typeface="Calibri" panose="020F0502020204030204" pitchFamily="34" charset="0"/>
                  <a:cs typeface="Arial" panose="020B0604020202020204" pitchFamily="34" charset="0"/>
                </a:endParaRPr>
              </a:p>
              <a:p>
                <a:pPr>
                  <a:spcAft>
                    <a:spcPts val="1200"/>
                  </a:spcAft>
                </a:pPr>
                <a:r>
                  <a:rPr lang="en-US" sz="2400" dirty="0">
                    <a:effectLst/>
                    <a:latin typeface="Arial" panose="020B0604020202020204" pitchFamily="34" charset="0"/>
                    <a:ea typeface="Calibri" panose="020F0502020204030204" pitchFamily="34" charset="0"/>
                    <a:cs typeface="Arial" panose="020B0604020202020204" pitchFamily="34" charset="0"/>
                  </a:rPr>
                  <a:t>You must show how you get your answer. </a:t>
                </a:r>
                <a:endParaRPr lang="en-GB" sz="2400" dirty="0">
                  <a:effectLst/>
                  <a:latin typeface="Arial" panose="020B0604020202020204" pitchFamily="34" charset="0"/>
                  <a:ea typeface="Calibri" panose="020F0502020204030204" pitchFamily="34" charset="0"/>
                  <a:cs typeface="Arial" panose="020B0604020202020204" pitchFamily="34" charset="0"/>
                </a:endParaRPr>
              </a:p>
            </p:txBody>
          </p:sp>
        </mc:Choice>
        <mc:Fallback xmlns="">
          <p:sp>
            <p:nvSpPr>
              <p:cNvPr id="9" name="TextBox 8">
                <a:extLst>
                  <a:ext uri="{FF2B5EF4-FFF2-40B4-BE49-F238E27FC236}">
                    <a16:creationId xmlns:a16="http://schemas.microsoft.com/office/drawing/2014/main" id="{C1456016-3C18-E5D3-B4CC-468A27374D96}"/>
                  </a:ext>
                </a:extLst>
              </p:cNvPr>
              <p:cNvSpPr txBox="1">
                <a:spLocks noRot="1" noChangeAspect="1" noMove="1" noResize="1" noEditPoints="1" noAdjustHandles="1" noChangeArrowheads="1" noChangeShapeType="1" noTextEdit="1"/>
              </p:cNvSpPr>
              <p:nvPr/>
            </p:nvSpPr>
            <p:spPr>
              <a:xfrm>
                <a:off x="736012" y="1446173"/>
                <a:ext cx="7936625" cy="4632678"/>
              </a:xfrm>
              <a:prstGeom prst="rect">
                <a:avLst/>
              </a:prstGeom>
              <a:blipFill>
                <a:blip r:embed="rId5"/>
                <a:stretch>
                  <a:fillRect l="-1278" t="-1093" b="-2186"/>
                </a:stretch>
              </a:blipFill>
            </p:spPr>
            <p:txBody>
              <a:bodyPr/>
              <a:lstStyle/>
              <a:p>
                <a:r>
                  <a:rPr lang="en-GB">
                    <a:noFill/>
                  </a:rPr>
                  <a:t> </a:t>
                </a:r>
              </a:p>
            </p:txBody>
          </p:sp>
        </mc:Fallback>
      </mc:AlternateContent>
      <p:sp>
        <p:nvSpPr>
          <p:cNvPr id="11" name="Rounded Rectangle 23">
            <a:extLst>
              <a:ext uri="{FF2B5EF4-FFF2-40B4-BE49-F238E27FC236}">
                <a16:creationId xmlns:a16="http://schemas.microsoft.com/office/drawing/2014/main" id="{0092AC84-5677-9CEB-B697-C01E79F9B027}"/>
              </a:ext>
              <a:ext uri="{C183D7F6-B498-43B3-948B-1728B52AA6E4}">
                <adec:decorative xmlns:adec="http://schemas.microsoft.com/office/drawing/2017/decorative" val="1"/>
              </a:ext>
            </a:extLst>
          </p:cNvPr>
          <p:cNvSpPr/>
          <p:nvPr/>
        </p:nvSpPr>
        <p:spPr>
          <a:xfrm>
            <a:off x="8528322" y="4280684"/>
            <a:ext cx="3485002" cy="1798167"/>
          </a:xfrm>
          <a:prstGeom prst="round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D7041F44-6515-15E1-A4E7-5FD25B7874B1}"/>
              </a:ext>
            </a:extLst>
          </p:cNvPr>
          <p:cNvSpPr txBox="1"/>
          <p:nvPr/>
        </p:nvSpPr>
        <p:spPr>
          <a:xfrm>
            <a:off x="8651414" y="4398539"/>
            <a:ext cx="3121571" cy="1569660"/>
          </a:xfrm>
          <a:prstGeom prst="rect">
            <a:avLst/>
          </a:prstGeom>
          <a:noFill/>
        </p:spPr>
        <p:txBody>
          <a:bodyPr wrap="square" rtlCol="0">
            <a:spAutoFit/>
          </a:bodyPr>
          <a:lstStyle/>
          <a:p>
            <a:pPr algn="ctr"/>
            <a:r>
              <a:rPr lang="en-US" sz="2400" dirty="0">
                <a:latin typeface="Arial" panose="020B0604020202020204" pitchFamily="34" charset="0"/>
                <a:cs typeface="Arial" panose="020B0604020202020204" pitchFamily="34" charset="0"/>
              </a:rPr>
              <a:t>Monday price = £450</a:t>
            </a:r>
          </a:p>
          <a:p>
            <a:pPr algn="ctr"/>
            <a:r>
              <a:rPr lang="en-US" sz="2400" dirty="0">
                <a:latin typeface="Arial" panose="020B0604020202020204" pitchFamily="34" charset="0"/>
                <a:cs typeface="Arial" panose="020B0604020202020204" pitchFamily="34" charset="0"/>
              </a:rPr>
              <a:t>Tuesday price = £360</a:t>
            </a:r>
          </a:p>
          <a:p>
            <a:pPr algn="ctr"/>
            <a:r>
              <a:rPr lang="en-US" sz="2400" dirty="0">
                <a:latin typeface="Arial" panose="020B0604020202020204" pitchFamily="34" charset="0"/>
                <a:cs typeface="Arial" panose="020B0604020202020204" pitchFamily="34" charset="0"/>
              </a:rPr>
              <a:t>Yes, Chris has enough money</a:t>
            </a:r>
          </a:p>
        </p:txBody>
      </p:sp>
      <p:sp>
        <p:nvSpPr>
          <p:cNvPr id="16" name="Rectangle 15" descr="Pink rectangle covering the answer">
            <a:extLst>
              <a:ext uri="{FF2B5EF4-FFF2-40B4-BE49-F238E27FC236}">
                <a16:creationId xmlns:a16="http://schemas.microsoft.com/office/drawing/2014/main" id="{B158AA71-EC23-6039-4341-1141C491EE6C}"/>
              </a:ext>
            </a:extLst>
          </p:cNvPr>
          <p:cNvSpPr/>
          <p:nvPr/>
        </p:nvSpPr>
        <p:spPr>
          <a:xfrm>
            <a:off x="8651414" y="4410944"/>
            <a:ext cx="3235786" cy="1569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92550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419497" y="433421"/>
            <a:ext cx="9144000" cy="1395379"/>
          </a:xfrm>
          <a:solidFill>
            <a:schemeClr val="accent1"/>
          </a:solidFill>
          <a:ln>
            <a:solidFill>
              <a:schemeClr val="accent1"/>
            </a:solidFill>
          </a:ln>
        </p:spPr>
        <p:txBody>
          <a:bodyPr>
            <a:normAutofit/>
          </a:bodyPr>
          <a:lstStyle/>
          <a:p>
            <a:pPr algn="l"/>
            <a:r>
              <a:rPr lang="en-UK" sz="4000" b="1" dirty="0">
                <a:solidFill>
                  <a:schemeClr val="bg1"/>
                </a:solidFill>
                <a:latin typeface="Arial" panose="020B0604020202020204" pitchFamily="34" charset="0"/>
                <a:cs typeface="Arial" panose="020B0604020202020204" pitchFamily="34" charset="0"/>
              </a:rPr>
              <a:t>Lesson review: </a:t>
            </a:r>
            <a:br>
              <a:rPr lang="en-UK" sz="4000" b="1" dirty="0">
                <a:solidFill>
                  <a:schemeClr val="bg1"/>
                </a:solidFill>
                <a:latin typeface="Arial" panose="020B0604020202020204" pitchFamily="34" charset="0"/>
                <a:cs typeface="Arial" panose="020B0604020202020204" pitchFamily="34" charset="0"/>
              </a:rPr>
            </a:br>
            <a:r>
              <a:rPr lang="en-GB" sz="4000" b="1" dirty="0">
                <a:solidFill>
                  <a:schemeClr val="bg1"/>
                </a:solidFill>
                <a:latin typeface="Arial" panose="020B0604020202020204" pitchFamily="34" charset="0"/>
                <a:cs typeface="Arial" panose="020B0604020202020204" pitchFamily="34" charset="0"/>
              </a:rPr>
              <a:t>Fractions, decimals and percentages</a:t>
            </a:r>
            <a:endParaRPr lang="en-GB" sz="4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8D6827A3-B91F-4385-896A-93F2EEC9C0C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5AAEF5-C690-5D4B-B5C7-510283CCFE4D}" type="slidenum">
              <a:rPr kumimoji="0" lang="en-UK"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K"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7" name="Subtitle 2">
            <a:extLst>
              <a:ext uri="{FF2B5EF4-FFF2-40B4-BE49-F238E27FC236}">
                <a16:creationId xmlns:a16="http://schemas.microsoft.com/office/drawing/2014/main" id="{4A6E6B01-D6D4-4632-81FA-2B8297A43750}"/>
              </a:ext>
            </a:extLst>
          </p:cNvPr>
          <p:cNvSpPr txBox="1">
            <a:spLocks/>
          </p:cNvSpPr>
          <p:nvPr/>
        </p:nvSpPr>
        <p:spPr>
          <a:xfrm>
            <a:off x="1419497" y="2298815"/>
            <a:ext cx="9144000" cy="2733675"/>
          </a:xfrm>
          <a:prstGeom prst="rect">
            <a:avLst/>
          </a:prstGeom>
          <a:ln w="38100">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100"/>
              </a:lnSpc>
              <a:spcAft>
                <a:spcPts val="600"/>
              </a:spcAft>
              <a:buNone/>
            </a:pPr>
            <a:r>
              <a:rPr lang="en-GB" b="1" dirty="0">
                <a:solidFill>
                  <a:schemeClr val="accent1"/>
                </a:solidFill>
                <a:latin typeface="Arial" panose="020B0604020202020204" pitchFamily="34" charset="0"/>
                <a:cs typeface="Arial" panose="020B0604020202020204" pitchFamily="34" charset="0"/>
              </a:rPr>
              <a:t>Objectives</a:t>
            </a:r>
            <a:endParaRPr lang="en-GB" sz="2600" dirty="0">
              <a:solidFill>
                <a:schemeClr val="accent1"/>
              </a:solidFill>
              <a:latin typeface="Arial" panose="020B0604020202020204" pitchFamily="34" charset="0"/>
              <a:cs typeface="Arial" panose="020B0604020202020204" pitchFamily="34" charset="0"/>
            </a:endParaRPr>
          </a:p>
          <a:p>
            <a:pPr marL="342900" indent="-342900">
              <a:lnSpc>
                <a:spcPts val="3100"/>
              </a:lnSpc>
              <a:spcAft>
                <a:spcPts val="600"/>
              </a:spcAft>
            </a:pPr>
            <a:r>
              <a:rPr lang="en-GB" dirty="0">
                <a:latin typeface="Arial" panose="020B0604020202020204" pitchFamily="34" charset="0"/>
                <a:cs typeface="Arial" panose="020B0604020202020204" pitchFamily="34" charset="0"/>
              </a:rPr>
              <a:t>Work with equivalent fractions, decimals and percentages using multiple representations</a:t>
            </a:r>
          </a:p>
          <a:p>
            <a:pPr marL="342900" indent="-342900"/>
            <a:r>
              <a:rPr lang="en-GB" dirty="0">
                <a:latin typeface="Arial" panose="020B0604020202020204" pitchFamily="34" charset="0"/>
                <a:cs typeface="Arial" panose="020B0604020202020204" pitchFamily="34" charset="0"/>
              </a:rPr>
              <a:t>Use benchmark percentages and bar models to solve non calculator percentage problems</a:t>
            </a:r>
          </a:p>
          <a:p>
            <a:pPr marL="342900" indent="-342900"/>
            <a:endParaRPr lang="en-GB" dirty="0">
              <a:latin typeface="Arial" panose="020B0604020202020204" pitchFamily="34" charset="0"/>
              <a:cs typeface="Arial" panose="020B0604020202020204" pitchFamily="34" charset="0"/>
            </a:endParaRPr>
          </a:p>
        </p:txBody>
      </p:sp>
      <p:sp>
        <p:nvSpPr>
          <p:cNvPr id="8" name="Subtitle 2">
            <a:extLst>
              <a:ext uri="{FF2B5EF4-FFF2-40B4-BE49-F238E27FC236}">
                <a16:creationId xmlns:a16="http://schemas.microsoft.com/office/drawing/2014/main" id="{A39C226E-61A2-F88F-4E67-100BC9F97BAF}"/>
              </a:ext>
            </a:extLst>
          </p:cNvPr>
          <p:cNvSpPr txBox="1">
            <a:spLocks/>
          </p:cNvSpPr>
          <p:nvPr/>
        </p:nvSpPr>
        <p:spPr>
          <a:xfrm>
            <a:off x="1419497" y="5245915"/>
            <a:ext cx="9558936" cy="1080077"/>
          </a:xfrm>
          <a:prstGeom prst="rect">
            <a:avLst/>
          </a:prstGeom>
          <a:ln w="38100">
            <a:noFill/>
          </a:ln>
        </p:spPr>
        <p:txBody>
          <a:bodyPr vert="horz" lIns="91440" tIns="45720" rIns="91440" bIns="45720" rtlCol="0">
            <a:normAutofit fontScale="850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ts val="3100"/>
              </a:lnSpc>
              <a:spcAft>
                <a:spcPts val="600"/>
              </a:spcAft>
            </a:pPr>
            <a:r>
              <a:rPr lang="en-GB" sz="2800" b="1" dirty="0">
                <a:solidFill>
                  <a:schemeClr val="accent1"/>
                </a:solidFill>
                <a:latin typeface="Arial" panose="020B0604020202020204" pitchFamily="34" charset="0"/>
                <a:cs typeface="Arial" panose="020B0604020202020204" pitchFamily="34" charset="0"/>
              </a:rPr>
              <a:t>Suggested further steps/areas to work on</a:t>
            </a:r>
          </a:p>
          <a:p>
            <a:pPr marL="231775" indent="-231775" algn="l">
              <a:lnSpc>
                <a:spcPts val="3100"/>
              </a:lnSpc>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Fraction, decimal and percentage equivalence in shapes</a:t>
            </a:r>
          </a:p>
        </p:txBody>
      </p:sp>
    </p:spTree>
    <p:extLst>
      <p:ext uri="{BB962C8B-B14F-4D97-AF65-F5344CB8AC3E}">
        <p14:creationId xmlns:p14="http://schemas.microsoft.com/office/powerpoint/2010/main" val="14019794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28</a:t>
            </a:fld>
            <a:endParaRPr lang="en-US" dirty="0"/>
          </a:p>
        </p:txBody>
      </p:sp>
      <p:sp>
        <p:nvSpPr>
          <p:cNvPr id="2" name="Title 1">
            <a:extLst>
              <a:ext uri="{FF2B5EF4-FFF2-40B4-BE49-F238E27FC236}">
                <a16:creationId xmlns:a16="http://schemas.microsoft.com/office/drawing/2014/main" id="{71B8AF66-BDEC-4533-9866-E930CF55A033}"/>
              </a:ext>
            </a:extLst>
          </p:cNvPr>
          <p:cNvSpPr>
            <a:spLocks noGrp="1"/>
          </p:cNvSpPr>
          <p:nvPr>
            <p:ph type="ctrTitle" idx="4294967295"/>
          </p:nvPr>
        </p:nvSpPr>
        <p:spPr>
          <a:xfrm>
            <a:off x="1797269" y="1466850"/>
            <a:ext cx="9144000" cy="1322388"/>
          </a:xfrm>
          <a:prstGeom prst="rect">
            <a:avLst/>
          </a:prstGeo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19: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Credits</a:t>
            </a:r>
            <a:endParaRPr lang="en-GB" sz="40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6D17EB91-628E-46AE-9928-24046C5C62CF}"/>
              </a:ext>
            </a:extLst>
          </p:cNvPr>
          <p:cNvSpPr>
            <a:spLocks noGrp="1"/>
          </p:cNvSpPr>
          <p:nvPr>
            <p:ph type="subTitle" idx="4294967295"/>
          </p:nvPr>
        </p:nvSpPr>
        <p:spPr>
          <a:xfrm>
            <a:off x="1797269" y="3047999"/>
            <a:ext cx="9144000" cy="3070168"/>
          </a:xfrm>
          <a:prstGeom prst="rect">
            <a:avLst/>
          </a:prstGeom>
          <a:solidFill>
            <a:schemeClr val="bg1"/>
          </a:solidFill>
          <a:ln w="38100">
            <a:solidFill>
              <a:schemeClr val="accent1"/>
            </a:solidFill>
          </a:ln>
        </p:spPr>
        <p:txBody>
          <a:bodyPr>
            <a:normAutofit fontScale="47500" lnSpcReduction="20000"/>
          </a:bodyPr>
          <a:lstStyle/>
          <a:p>
            <a:pPr marL="0" indent="0" algn="l">
              <a:lnSpc>
                <a:spcPct val="120000"/>
              </a:lnSpc>
              <a:spcBef>
                <a:spcPts val="0"/>
              </a:spcBef>
              <a:buNone/>
            </a:pPr>
            <a:r>
              <a:rPr kumimoji="0" lang="en-US" sz="44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Text acknowledgements</a:t>
            </a:r>
          </a:p>
          <a:p>
            <a:pPr marL="0" indent="0" algn="l">
              <a:lnSpc>
                <a:spcPct val="120000"/>
              </a:lnSpc>
              <a:spcBef>
                <a:spcPts val="0"/>
              </a:spcBef>
              <a:buNone/>
            </a:pPr>
            <a:r>
              <a:rPr kumimoji="0" lang="en-US" sz="4400" i="0"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Pearson Edexcel 1MA1/2F Level 1/Level 2 GCSE (9−1) Mathematics Paper 2 (Calculator) Foundation Tier November 2020, Pearson Edexcel 1MA1/2F Level 1/Level 2 GCSE (9 – 1) Mathematics Paper 2 (Calculator) Foundation Tier November 2019, Pearson Edexcel 1MA1/1F Level 1/Level 2 GCSE (9−1) Mathematics Paper 1 </a:t>
            </a:r>
            <a:r>
              <a:rPr kumimoji="0" lang="en-US" sz="4400" i="0" u="none" strike="noStrike" kern="1200" cap="none" spc="0" normalizeH="0" baseline="0" noProof="0">
                <a:ln>
                  <a:noFill/>
                </a:ln>
                <a:effectLst/>
                <a:uLnTx/>
                <a:uFillTx/>
                <a:latin typeface="Arial" panose="020B0604020202020204" pitchFamily="34" charset="0"/>
                <a:ea typeface="+mj-ea"/>
                <a:cs typeface="Arial" panose="020B0604020202020204" pitchFamily="34" charset="0"/>
              </a:rPr>
              <a:t>(Non Calculator</a:t>
            </a:r>
            <a:r>
              <a:rPr kumimoji="0" lang="en-US" sz="4400" i="0"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 Foundation Tier November 2020</a:t>
            </a:r>
          </a:p>
          <a:p>
            <a:pPr marL="0" indent="0">
              <a:lnSpc>
                <a:spcPct val="120000"/>
              </a:lnSpc>
              <a:spcBef>
                <a:spcPts val="0"/>
              </a:spcBef>
              <a:buNone/>
            </a:pPr>
            <a:r>
              <a:rPr kumimoji="0" lang="en-US" sz="44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Photos</a:t>
            </a:r>
          </a:p>
          <a:p>
            <a:pPr marL="0" indent="0" algn="l">
              <a:lnSpc>
                <a:spcPct val="120000"/>
              </a:lnSpc>
              <a:spcBef>
                <a:spcPts val="0"/>
              </a:spcBef>
              <a:buNone/>
            </a:pPr>
            <a:r>
              <a:rPr kumimoji="0" lang="en-US" sz="4400" i="0"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Shutterstock.com: </a:t>
            </a:r>
            <a:r>
              <a:rPr kumimoji="0" lang="en-US" sz="4400" i="0" u="none" strike="noStrike" kern="1200" cap="none" spc="0" normalizeH="0" baseline="0" noProof="0" dirty="0" err="1">
                <a:ln>
                  <a:noFill/>
                </a:ln>
                <a:effectLst/>
                <a:uLnTx/>
                <a:uFillTx/>
                <a:latin typeface="Arial" panose="020B0604020202020204" pitchFamily="34" charset="0"/>
                <a:ea typeface="+mj-ea"/>
                <a:cs typeface="Arial" panose="020B0604020202020204" pitchFamily="34" charset="0"/>
              </a:rPr>
              <a:t>Karkas</a:t>
            </a:r>
            <a:r>
              <a:rPr kumimoji="0" lang="en-US" sz="4400" i="0"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 Sergey </a:t>
            </a:r>
            <a:r>
              <a:rPr kumimoji="0" lang="en-US" sz="4400" i="0" u="none" strike="noStrike" kern="1200" cap="none" spc="0" normalizeH="0" baseline="0" noProof="0" dirty="0" err="1">
                <a:ln>
                  <a:noFill/>
                </a:ln>
                <a:effectLst/>
                <a:uLnTx/>
                <a:uFillTx/>
                <a:latin typeface="Arial" panose="020B0604020202020204" pitchFamily="34" charset="0"/>
                <a:ea typeface="+mj-ea"/>
                <a:cs typeface="Arial" panose="020B0604020202020204" pitchFamily="34" charset="0"/>
              </a:rPr>
              <a:t>Slonitskyi</a:t>
            </a:r>
            <a:r>
              <a:rPr kumimoji="0" lang="en-US" sz="4400" i="0"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 </a:t>
            </a:r>
          </a:p>
          <a:p>
            <a:pPr marL="0" indent="0" algn="l">
              <a:lnSpc>
                <a:spcPct val="120000"/>
              </a:lnSpc>
              <a:spcBef>
                <a:spcPts val="0"/>
              </a:spcBef>
              <a:buNone/>
            </a:pPr>
            <a:endParaRPr kumimoji="0" lang="en-US" sz="34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a:p>
            <a:pPr marL="0" indent="0" algn="l">
              <a:lnSpc>
                <a:spcPts val="3100"/>
              </a:lnSpc>
              <a:spcAft>
                <a:spcPts val="600"/>
              </a:spcAft>
              <a:buNone/>
            </a:pPr>
            <a:endParaRPr lang="en-GB" sz="11200" dirty="0">
              <a:latin typeface="Arial" panose="020B0604020202020204" pitchFamily="34" charset="0"/>
              <a:cs typeface="Arial" panose="020B0604020202020204" pitchFamily="34" charset="0"/>
            </a:endParaRPr>
          </a:p>
          <a:p>
            <a:pPr algn="l"/>
            <a:endParaRPr lang="en-GB"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pic>
        <p:nvPicPr>
          <p:cNvPr id="9" name="Picture 8" descr="Text&#10;&#10;Description automatically generated">
            <a:extLst>
              <a:ext uri="{FF2B5EF4-FFF2-40B4-BE49-F238E27FC236}">
                <a16:creationId xmlns:a16="http://schemas.microsoft.com/office/drawing/2014/main" id="{ABBF48FB-A223-49D1-8128-CBB0CFABC2B3}"/>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91691" y="262672"/>
            <a:ext cx="3897745" cy="638948"/>
          </a:xfrm>
          <a:prstGeom prst="rect">
            <a:avLst/>
          </a:prstGeom>
        </p:spPr>
      </p:pic>
    </p:spTree>
    <p:extLst>
      <p:ext uri="{BB962C8B-B14F-4D97-AF65-F5344CB8AC3E}">
        <p14:creationId xmlns:p14="http://schemas.microsoft.com/office/powerpoint/2010/main" val="3114241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3</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976438" y="136525"/>
            <a:ext cx="10215562" cy="1017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Matching fractions, decimals and percentages </a:t>
            </a:r>
          </a:p>
        </p:txBody>
      </p:sp>
      <p:pic>
        <p:nvPicPr>
          <p:cNvPr id="34" name="Picture 33"/>
          <p:cNvPicPr>
            <a:picLocks noChangeAspect="1"/>
          </p:cNvPicPr>
          <p:nvPr/>
        </p:nvPicPr>
        <p:blipFill>
          <a:blip r:embed="rId3"/>
          <a:stretch>
            <a:fillRect/>
          </a:stretch>
        </p:blipFill>
        <p:spPr>
          <a:xfrm>
            <a:off x="5509113" y="1504053"/>
            <a:ext cx="5200650" cy="4676775"/>
          </a:xfrm>
          <a:prstGeom prst="rect">
            <a:avLst/>
          </a:prstGeom>
        </p:spPr>
      </p:pic>
      <p:sp>
        <p:nvSpPr>
          <p:cNvPr id="8" name="TextBox 7">
            <a:extLst>
              <a:ext uri="{FF2B5EF4-FFF2-40B4-BE49-F238E27FC236}">
                <a16:creationId xmlns:a16="http://schemas.microsoft.com/office/drawing/2014/main" id="{2CFFF050-5FD9-4D0A-8A72-680005AE915C}"/>
              </a:ext>
            </a:extLst>
          </p:cNvPr>
          <p:cNvSpPr txBox="1"/>
          <p:nvPr/>
        </p:nvSpPr>
        <p:spPr>
          <a:xfrm>
            <a:off x="796585" y="2746180"/>
            <a:ext cx="4591077" cy="1060230"/>
          </a:xfrm>
          <a:prstGeom prst="rect">
            <a:avLst/>
          </a:prstGeom>
          <a:noFill/>
        </p:spPr>
        <p:txBody>
          <a:bodyPr vert="horz" wrap="square" lIns="74615" tIns="37308" rIns="74615" bIns="37308" rtlCol="0">
            <a:spAutoFit/>
          </a:bodyPr>
          <a:lstStyle/>
          <a:p>
            <a:pPr algn="ctr"/>
            <a:r>
              <a:rPr lang="en-GB" sz="3200" dirty="0">
                <a:solidFill>
                  <a:srgbClr val="000000"/>
                </a:solidFill>
                <a:latin typeface="Arial" panose="020B0604020202020204" pitchFamily="34" charset="0"/>
                <a:cs typeface="Arial" panose="020B0604020202020204" pitchFamily="34" charset="0"/>
              </a:rPr>
              <a:t>What fraction does the coloured part represent?</a:t>
            </a:r>
          </a:p>
        </p:txBody>
      </p:sp>
      <p:grpSp>
        <p:nvGrpSpPr>
          <p:cNvPr id="2" name="Group 1">
            <a:extLst>
              <a:ext uri="{FF2B5EF4-FFF2-40B4-BE49-F238E27FC236}">
                <a16:creationId xmlns:a16="http://schemas.microsoft.com/office/drawing/2014/main" id="{4C1F49D8-B918-A212-D4DD-F21D660D92A0}"/>
              </a:ext>
            </a:extLst>
          </p:cNvPr>
          <p:cNvGrpSpPr/>
          <p:nvPr/>
        </p:nvGrpSpPr>
        <p:grpSpPr>
          <a:xfrm>
            <a:off x="0" y="0"/>
            <a:ext cx="2095417" cy="1923564"/>
            <a:chOff x="0" y="0"/>
            <a:chExt cx="2095417" cy="1923564"/>
          </a:xfrm>
        </p:grpSpPr>
        <p:sp>
          <p:nvSpPr>
            <p:cNvPr id="3" name="Isosceles Triangle 2">
              <a:extLst>
                <a:ext uri="{FF2B5EF4-FFF2-40B4-BE49-F238E27FC236}">
                  <a16:creationId xmlns:a16="http://schemas.microsoft.com/office/drawing/2014/main" id="{52994B9D-E421-EAE0-4B0D-1CD2D72BB87E}"/>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80AA632F-6BB6-3320-E735-555563E0FB46}"/>
                </a:ext>
              </a:extLst>
            </p:cNvPr>
            <p:cNvSpPr txBox="1"/>
            <p:nvPr/>
          </p:nvSpPr>
          <p:spPr>
            <a:xfrm>
              <a:off x="0" y="123231"/>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Tree>
    <p:extLst>
      <p:ext uri="{BB962C8B-B14F-4D97-AF65-F5344CB8AC3E}">
        <p14:creationId xmlns:p14="http://schemas.microsoft.com/office/powerpoint/2010/main" val="1183814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4</a:t>
            </a:fld>
            <a:endParaRPr lang="en-US" dirty="0"/>
          </a:p>
        </p:txBody>
      </p:sp>
      <p:pic>
        <p:nvPicPr>
          <p:cNvPr id="2" name="Picture 1"/>
          <p:cNvPicPr>
            <a:picLocks noChangeAspect="1"/>
          </p:cNvPicPr>
          <p:nvPr/>
        </p:nvPicPr>
        <p:blipFill>
          <a:blip r:embed="rId3"/>
          <a:stretch>
            <a:fillRect/>
          </a:stretch>
        </p:blipFill>
        <p:spPr>
          <a:xfrm>
            <a:off x="5640699" y="1495244"/>
            <a:ext cx="5153025" cy="4714875"/>
          </a:xfrm>
          <a:prstGeom prst="rect">
            <a:avLst/>
          </a:prstGeom>
        </p:spPr>
      </p:pic>
      <p:sp>
        <p:nvSpPr>
          <p:cNvPr id="8" name="TextBox 7">
            <a:extLst>
              <a:ext uri="{FF2B5EF4-FFF2-40B4-BE49-F238E27FC236}">
                <a16:creationId xmlns:a16="http://schemas.microsoft.com/office/drawing/2014/main" id="{A4BB4D90-B41F-4E87-AC0D-4D46EB089462}"/>
              </a:ext>
            </a:extLst>
          </p:cNvPr>
          <p:cNvSpPr txBox="1"/>
          <p:nvPr/>
        </p:nvSpPr>
        <p:spPr>
          <a:xfrm>
            <a:off x="1049622" y="1904437"/>
            <a:ext cx="4591077" cy="3522442"/>
          </a:xfrm>
          <a:prstGeom prst="rect">
            <a:avLst/>
          </a:prstGeom>
          <a:noFill/>
        </p:spPr>
        <p:txBody>
          <a:bodyPr vert="horz" wrap="square" lIns="74615" tIns="37308" rIns="74615" bIns="37308" rtlCol="0">
            <a:spAutoFit/>
          </a:bodyPr>
          <a:lstStyle/>
          <a:p>
            <a:pPr marL="457200" indent="-457200">
              <a:buFont typeface="Arial" panose="020B0604020202020204" pitchFamily="34" charset="0"/>
              <a:buChar char="•"/>
            </a:pPr>
            <a:r>
              <a:rPr lang="en-GB" sz="3200" dirty="0">
                <a:solidFill>
                  <a:srgbClr val="000000"/>
                </a:solidFill>
                <a:latin typeface="Arial" panose="020B0604020202020204" pitchFamily="34" charset="0"/>
                <a:cs typeface="Arial" panose="020B0604020202020204" pitchFamily="34" charset="0"/>
              </a:rPr>
              <a:t>What fraction does the coloured part represent? </a:t>
            </a:r>
          </a:p>
          <a:p>
            <a:pPr marL="457200" indent="-457200">
              <a:buFont typeface="Arial" panose="020B0604020202020204" pitchFamily="34" charset="0"/>
              <a:buChar char="•"/>
            </a:pPr>
            <a:endParaRPr lang="en-GB" sz="3200" dirty="0">
              <a:solidFill>
                <a:srgbClr val="00000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3200" dirty="0">
                <a:solidFill>
                  <a:srgbClr val="000000"/>
                </a:solidFill>
                <a:latin typeface="Arial" panose="020B0604020202020204" pitchFamily="34" charset="0"/>
                <a:cs typeface="Arial" panose="020B0604020202020204" pitchFamily="34" charset="0"/>
              </a:rPr>
              <a:t>What are some equivalent fractions for your answer?</a:t>
            </a:r>
          </a:p>
        </p:txBody>
      </p:sp>
      <p:grpSp>
        <p:nvGrpSpPr>
          <p:cNvPr id="6" name="Group 5">
            <a:extLst>
              <a:ext uri="{FF2B5EF4-FFF2-40B4-BE49-F238E27FC236}">
                <a16:creationId xmlns:a16="http://schemas.microsoft.com/office/drawing/2014/main" id="{91DC785E-7D82-1D6D-819F-CD18CCF26A8D}"/>
              </a:ext>
            </a:extLst>
          </p:cNvPr>
          <p:cNvGrpSpPr/>
          <p:nvPr/>
        </p:nvGrpSpPr>
        <p:grpSpPr>
          <a:xfrm>
            <a:off x="0" y="0"/>
            <a:ext cx="2095417" cy="1923564"/>
            <a:chOff x="0" y="0"/>
            <a:chExt cx="2095417" cy="1923564"/>
          </a:xfrm>
        </p:grpSpPr>
        <p:sp>
          <p:nvSpPr>
            <p:cNvPr id="12" name="Isosceles Triangle 11">
              <a:extLst>
                <a:ext uri="{FF2B5EF4-FFF2-40B4-BE49-F238E27FC236}">
                  <a16:creationId xmlns:a16="http://schemas.microsoft.com/office/drawing/2014/main" id="{5CF7945B-E272-A19C-4D49-63150D461B91}"/>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BCD27DF8-73D7-ED55-EFFD-316E5F5C0D66}"/>
                </a:ext>
              </a:extLst>
            </p:cNvPr>
            <p:cNvSpPr txBox="1"/>
            <p:nvPr/>
          </p:nvSpPr>
          <p:spPr>
            <a:xfrm>
              <a:off x="0" y="123231"/>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
        <p:nvSpPr>
          <p:cNvPr id="14" name="Title 1">
            <a:extLst>
              <a:ext uri="{FF2B5EF4-FFF2-40B4-BE49-F238E27FC236}">
                <a16:creationId xmlns:a16="http://schemas.microsoft.com/office/drawing/2014/main" id="{F281189B-8ABC-4432-68BB-4BB1C6B70439}"/>
              </a:ext>
            </a:extLst>
          </p:cNvPr>
          <p:cNvSpPr txBox="1">
            <a:spLocks/>
          </p:cNvSpPr>
          <p:nvPr/>
        </p:nvSpPr>
        <p:spPr>
          <a:xfrm>
            <a:off x="1976438" y="136525"/>
            <a:ext cx="9154017" cy="1017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sz="3200" b="1" dirty="0">
                <a:solidFill>
                  <a:schemeClr val="accent1"/>
                </a:solidFill>
                <a:latin typeface="Arial" panose="020B0604020202020204" pitchFamily="34" charset="0"/>
                <a:cs typeface="Arial" panose="020B0604020202020204" pitchFamily="34" charset="0"/>
              </a:rPr>
              <a:t>Matching Fractions, Decimals and Percentages </a:t>
            </a:r>
          </a:p>
        </p:txBody>
      </p:sp>
    </p:spTree>
    <p:extLst>
      <p:ext uri="{BB962C8B-B14F-4D97-AF65-F5344CB8AC3E}">
        <p14:creationId xmlns:p14="http://schemas.microsoft.com/office/powerpoint/2010/main" val="38039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5</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650157" y="163758"/>
            <a:ext cx="7150735" cy="1017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Which of these are true? </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13" name="Rectangle 12">
            <a:extLst>
              <a:ext uri="{FF2B5EF4-FFF2-40B4-BE49-F238E27FC236}">
                <a16:creationId xmlns:a16="http://schemas.microsoft.com/office/drawing/2014/main" id="{0DCF3653-1BDB-4B23-9741-D25801D2856A}"/>
              </a:ext>
            </a:extLst>
          </p:cNvPr>
          <p:cNvSpPr/>
          <p:nvPr/>
        </p:nvSpPr>
        <p:spPr>
          <a:xfrm>
            <a:off x="2846740" y="5298084"/>
            <a:ext cx="6876178" cy="954107"/>
          </a:xfrm>
          <a:prstGeom prst="rect">
            <a:avLst/>
          </a:prstGeom>
        </p:spPr>
        <p:txBody>
          <a:bodyPr wrap="none">
            <a:spAutoFit/>
          </a:bodyPr>
          <a:lstStyle/>
          <a:p>
            <a:pPr algn="ctr"/>
            <a:r>
              <a:rPr lang="en-GB" sz="2800" dirty="0">
                <a:latin typeface="Arial" panose="020B0604020202020204" pitchFamily="34" charset="0"/>
                <a:cs typeface="Arial" panose="020B0604020202020204" pitchFamily="34" charset="0"/>
              </a:rPr>
              <a:t>Which of these are true?</a:t>
            </a:r>
          </a:p>
          <a:p>
            <a:pPr algn="ctr"/>
            <a:r>
              <a:rPr lang="en-GB" sz="2800" dirty="0">
                <a:latin typeface="Arial" panose="020B0604020202020204" pitchFamily="34" charset="0"/>
                <a:cs typeface="Arial" panose="020B0604020202020204" pitchFamily="34" charset="0"/>
              </a:rPr>
              <a:t>Explain why, using diagrams or otherwise.</a:t>
            </a:r>
          </a:p>
        </p:txBody>
      </p:sp>
      <p:sp>
        <p:nvSpPr>
          <p:cNvPr id="15" name="Rounded Rectangle 6">
            <a:extLst>
              <a:ext uri="{FF2B5EF4-FFF2-40B4-BE49-F238E27FC236}">
                <a16:creationId xmlns:a16="http://schemas.microsoft.com/office/drawing/2014/main" id="{0AE5830F-DF27-4A44-8B52-990F6F795B25}"/>
              </a:ext>
            </a:extLst>
          </p:cNvPr>
          <p:cNvSpPr/>
          <p:nvPr/>
        </p:nvSpPr>
        <p:spPr>
          <a:xfrm>
            <a:off x="1900130" y="1223666"/>
            <a:ext cx="3183294" cy="1621934"/>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16" name="TextBox 3">
                <a:extLst>
                  <a:ext uri="{FF2B5EF4-FFF2-40B4-BE49-F238E27FC236}">
                    <a16:creationId xmlns:a16="http://schemas.microsoft.com/office/drawing/2014/main" id="{D3782BDE-1C2F-47CF-9A12-0537197D9EE7}"/>
                  </a:ext>
                </a:extLst>
              </p:cNvPr>
              <p:cNvSpPr txBox="1"/>
              <p:nvPr/>
            </p:nvSpPr>
            <p:spPr>
              <a:xfrm>
                <a:off x="2362856" y="1328905"/>
                <a:ext cx="483884" cy="1359988"/>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US" sz="4400" b="0" i="1" smtClean="0">
                              <a:latin typeface="Cambria Math" panose="02040503050406030204" pitchFamily="18" charset="0"/>
                            </a:rPr>
                            <m:t>1</m:t>
                          </m:r>
                        </m:num>
                        <m:den>
                          <m:r>
                            <a:rPr lang="en-US" sz="4400" b="0" i="1" smtClean="0">
                              <a:latin typeface="Cambria Math" panose="02040503050406030204" pitchFamily="18" charset="0"/>
                            </a:rPr>
                            <m:t>2</m:t>
                          </m:r>
                        </m:den>
                      </m:f>
                    </m:oMath>
                  </m:oMathPara>
                </a14:m>
                <a:endParaRPr lang="en-GB" sz="4400" dirty="0"/>
              </a:p>
            </p:txBody>
          </p:sp>
        </mc:Choice>
        <mc:Fallback xmlns="">
          <p:sp>
            <p:nvSpPr>
              <p:cNvPr id="16" name="TextBox 3">
                <a:extLst>
                  <a:ext uri="{FF2B5EF4-FFF2-40B4-BE49-F238E27FC236}">
                    <a16:creationId xmlns:a16="http://schemas.microsoft.com/office/drawing/2014/main" id="{D3782BDE-1C2F-47CF-9A12-0537197D9EE7}"/>
                  </a:ext>
                </a:extLst>
              </p:cNvPr>
              <p:cNvSpPr txBox="1">
                <a:spLocks noRot="1" noChangeAspect="1" noMove="1" noResize="1" noEditPoints="1" noAdjustHandles="1" noChangeArrowheads="1" noChangeShapeType="1" noTextEdit="1"/>
              </p:cNvSpPr>
              <p:nvPr/>
            </p:nvSpPr>
            <p:spPr>
              <a:xfrm>
                <a:off x="2362856" y="1328905"/>
                <a:ext cx="483884" cy="1359988"/>
              </a:xfrm>
              <a:prstGeom prst="rect">
                <a:avLst/>
              </a:prstGeom>
              <a:blipFill>
                <a:blip r:embed="rId3"/>
                <a:stretch>
                  <a:fillRect/>
                </a:stretch>
              </a:blipFill>
              <a:ln>
                <a:noFill/>
              </a:ln>
            </p:spPr>
            <p:txBody>
              <a:bodyPr/>
              <a:lstStyle/>
              <a:p>
                <a:r>
                  <a:rPr lang="en-SG">
                    <a:noFill/>
                  </a:rPr>
                  <a:t> </a:t>
                </a:r>
              </a:p>
            </p:txBody>
          </p:sp>
        </mc:Fallback>
      </mc:AlternateContent>
      <p:sp>
        <p:nvSpPr>
          <p:cNvPr id="17" name="TextBox 16">
            <a:extLst>
              <a:ext uri="{FF2B5EF4-FFF2-40B4-BE49-F238E27FC236}">
                <a16:creationId xmlns:a16="http://schemas.microsoft.com/office/drawing/2014/main" id="{4B9B0A2C-2666-4E13-9770-833CD9C64E9A}"/>
              </a:ext>
            </a:extLst>
          </p:cNvPr>
          <p:cNvSpPr txBox="1"/>
          <p:nvPr/>
        </p:nvSpPr>
        <p:spPr>
          <a:xfrm>
            <a:off x="2876313" y="1581550"/>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mc:AlternateContent xmlns:mc="http://schemas.openxmlformats.org/markup-compatibility/2006" xmlns:a14="http://schemas.microsoft.com/office/drawing/2010/main">
        <mc:Choice Requires="a14">
          <p:sp>
            <p:nvSpPr>
              <p:cNvPr id="20" name="TextBox 3">
                <a:extLst>
                  <a:ext uri="{FF2B5EF4-FFF2-40B4-BE49-F238E27FC236}">
                    <a16:creationId xmlns:a16="http://schemas.microsoft.com/office/drawing/2014/main" id="{22543C0B-F8CA-452D-B67E-9326627C48CF}"/>
                  </a:ext>
                </a:extLst>
              </p:cNvPr>
              <p:cNvSpPr txBox="1"/>
              <p:nvPr/>
            </p:nvSpPr>
            <p:spPr>
              <a:xfrm>
                <a:off x="3414459" y="1649912"/>
                <a:ext cx="1127205"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5</m:t>
                      </m:r>
                      <m:r>
                        <a:rPr lang="en-US" sz="4400" b="0" i="1" smtClean="0">
                          <a:latin typeface="Cambria Math" panose="02040503050406030204" pitchFamily="18" charset="0"/>
                        </a:rPr>
                        <m:t>0%</m:t>
                      </m:r>
                    </m:oMath>
                  </m:oMathPara>
                </a14:m>
                <a:endParaRPr lang="en-GB" sz="4400" dirty="0"/>
              </a:p>
            </p:txBody>
          </p:sp>
        </mc:Choice>
        <mc:Fallback xmlns="">
          <p:sp>
            <p:nvSpPr>
              <p:cNvPr id="20" name="TextBox 3">
                <a:extLst>
                  <a:ext uri="{FF2B5EF4-FFF2-40B4-BE49-F238E27FC236}">
                    <a16:creationId xmlns:a16="http://schemas.microsoft.com/office/drawing/2014/main" id="{22543C0B-F8CA-452D-B67E-9326627C48CF}"/>
                  </a:ext>
                </a:extLst>
              </p:cNvPr>
              <p:cNvSpPr txBox="1">
                <a:spLocks noRot="1" noChangeAspect="1" noMove="1" noResize="1" noEditPoints="1" noAdjustHandles="1" noChangeArrowheads="1" noChangeShapeType="1" noTextEdit="1"/>
              </p:cNvSpPr>
              <p:nvPr/>
            </p:nvSpPr>
            <p:spPr>
              <a:xfrm>
                <a:off x="3414459" y="1649912"/>
                <a:ext cx="1127205" cy="769441"/>
              </a:xfrm>
              <a:prstGeom prst="rect">
                <a:avLst/>
              </a:prstGeom>
              <a:blipFill>
                <a:blip r:embed="rId4"/>
                <a:stretch>
                  <a:fillRect r="-5405"/>
                </a:stretch>
              </a:blipFill>
              <a:ln>
                <a:noFill/>
              </a:ln>
            </p:spPr>
            <p:txBody>
              <a:bodyPr/>
              <a:lstStyle/>
              <a:p>
                <a:r>
                  <a:rPr lang="en-SG">
                    <a:noFill/>
                  </a:rPr>
                  <a:t> </a:t>
                </a:r>
              </a:p>
            </p:txBody>
          </p:sp>
        </mc:Fallback>
      </mc:AlternateContent>
      <p:grpSp>
        <p:nvGrpSpPr>
          <p:cNvPr id="29" name="Group 28">
            <a:extLst>
              <a:ext uri="{FF2B5EF4-FFF2-40B4-BE49-F238E27FC236}">
                <a16:creationId xmlns:a16="http://schemas.microsoft.com/office/drawing/2014/main" id="{1D34E99D-A2B1-4C40-8A3B-8AE277E5DDDC}"/>
              </a:ext>
            </a:extLst>
          </p:cNvPr>
          <p:cNvGrpSpPr/>
          <p:nvPr/>
        </p:nvGrpSpPr>
        <p:grpSpPr>
          <a:xfrm>
            <a:off x="1900130" y="3312503"/>
            <a:ext cx="3030560" cy="1708216"/>
            <a:chOff x="3595394" y="3548604"/>
            <a:chExt cx="2237901" cy="1621934"/>
          </a:xfrm>
          <a:solidFill>
            <a:schemeClr val="accent1">
              <a:lumMod val="40000"/>
              <a:lumOff val="60000"/>
            </a:schemeClr>
          </a:solidFill>
        </p:grpSpPr>
        <p:sp>
          <p:nvSpPr>
            <p:cNvPr id="30" name="Rounded Rectangle 6">
              <a:extLst>
                <a:ext uri="{FF2B5EF4-FFF2-40B4-BE49-F238E27FC236}">
                  <a16:creationId xmlns:a16="http://schemas.microsoft.com/office/drawing/2014/main" id="{8F5D7929-6D74-4560-84C2-D84EF93899F1}"/>
                </a:ext>
              </a:extLst>
            </p:cNvPr>
            <p:cNvSpPr/>
            <p:nvPr/>
          </p:nvSpPr>
          <p:spPr>
            <a:xfrm>
              <a:off x="3595394" y="3548604"/>
              <a:ext cx="2237901"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31" name="TextBox 3">
                  <a:extLst>
                    <a:ext uri="{FF2B5EF4-FFF2-40B4-BE49-F238E27FC236}">
                      <a16:creationId xmlns:a16="http://schemas.microsoft.com/office/drawing/2014/main" id="{06275F1A-6AE3-4AE3-8EB3-CABCB3E3344D}"/>
                    </a:ext>
                  </a:extLst>
                </p:cNvPr>
                <p:cNvSpPr txBox="1"/>
                <p:nvPr/>
              </p:nvSpPr>
              <p:spPr>
                <a:xfrm>
                  <a:off x="5032749" y="3677842"/>
                  <a:ext cx="578211" cy="1359988"/>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US" sz="4400" b="0" i="1" smtClean="0">
                                <a:latin typeface="Cambria Math" panose="02040503050406030204" pitchFamily="18" charset="0"/>
                              </a:rPr>
                              <m:t>1</m:t>
                            </m:r>
                          </m:num>
                          <m:den>
                            <m:r>
                              <a:rPr lang="en-US" sz="4400" b="0" i="1" smtClean="0">
                                <a:latin typeface="Cambria Math" panose="02040503050406030204" pitchFamily="18" charset="0"/>
                              </a:rPr>
                              <m:t>10</m:t>
                            </m:r>
                          </m:den>
                        </m:f>
                      </m:oMath>
                    </m:oMathPara>
                  </a14:m>
                  <a:endParaRPr lang="en-GB" sz="4400" dirty="0"/>
                </a:p>
              </p:txBody>
            </p:sp>
          </mc:Choice>
          <mc:Fallback xmlns="">
            <p:sp>
              <p:nvSpPr>
                <p:cNvPr id="31" name="TextBox 3">
                  <a:extLst>
                    <a:ext uri="{FF2B5EF4-FFF2-40B4-BE49-F238E27FC236}">
                      <a16:creationId xmlns:a16="http://schemas.microsoft.com/office/drawing/2014/main" id="{06275F1A-6AE3-4AE3-8EB3-CABCB3E3344D}"/>
                    </a:ext>
                  </a:extLst>
                </p:cNvPr>
                <p:cNvSpPr txBox="1">
                  <a:spLocks noRot="1" noChangeAspect="1" noMove="1" noResize="1" noEditPoints="1" noAdjustHandles="1" noChangeArrowheads="1" noChangeShapeType="1" noTextEdit="1"/>
                </p:cNvSpPr>
                <p:nvPr/>
              </p:nvSpPr>
              <p:spPr>
                <a:xfrm>
                  <a:off x="5032749" y="3677842"/>
                  <a:ext cx="578211" cy="1359988"/>
                </a:xfrm>
                <a:prstGeom prst="rect">
                  <a:avLst/>
                </a:prstGeom>
                <a:blipFill>
                  <a:blip r:embed="rId5"/>
                  <a:stretch>
                    <a:fillRect/>
                  </a:stretch>
                </a:blipFill>
                <a:ln>
                  <a:noFill/>
                </a:ln>
              </p:spPr>
              <p:txBody>
                <a:bodyPr/>
                <a:lstStyle/>
                <a:p>
                  <a:r>
                    <a:rPr lang="en-SG">
                      <a:noFill/>
                    </a:rPr>
                    <a:t> </a:t>
                  </a:r>
                </a:p>
              </p:txBody>
            </p:sp>
          </mc:Fallback>
        </mc:AlternateContent>
      </p:grpSp>
      <p:sp>
        <p:nvSpPr>
          <p:cNvPr id="32" name="TextBox 31">
            <a:extLst>
              <a:ext uri="{FF2B5EF4-FFF2-40B4-BE49-F238E27FC236}">
                <a16:creationId xmlns:a16="http://schemas.microsoft.com/office/drawing/2014/main" id="{0713E674-077E-41ED-B677-2056F90FAB68}"/>
              </a:ext>
            </a:extLst>
          </p:cNvPr>
          <p:cNvSpPr txBox="1"/>
          <p:nvPr/>
        </p:nvSpPr>
        <p:spPr>
          <a:xfrm>
            <a:off x="3149803" y="3743546"/>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mc:AlternateContent xmlns:mc="http://schemas.openxmlformats.org/markup-compatibility/2006" xmlns:a14="http://schemas.microsoft.com/office/drawing/2010/main">
        <mc:Choice Requires="a14">
          <p:sp>
            <p:nvSpPr>
              <p:cNvPr id="35" name="TextBox 3">
                <a:extLst>
                  <a:ext uri="{FF2B5EF4-FFF2-40B4-BE49-F238E27FC236}">
                    <a16:creationId xmlns:a16="http://schemas.microsoft.com/office/drawing/2014/main" id="{304A4A65-4B33-45A5-9360-AC79A0509EFB}"/>
                  </a:ext>
                </a:extLst>
              </p:cNvPr>
              <p:cNvSpPr txBox="1"/>
              <p:nvPr/>
            </p:nvSpPr>
            <p:spPr>
              <a:xfrm>
                <a:off x="2042748" y="3820490"/>
                <a:ext cx="1107055"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0</m:t>
                      </m:r>
                      <m:r>
                        <a:rPr lang="en-US" sz="4400" b="0" i="1" smtClean="0">
                          <a:latin typeface="Cambria Math" panose="02040503050406030204" pitchFamily="18" charset="0"/>
                        </a:rPr>
                        <m:t>.01</m:t>
                      </m:r>
                    </m:oMath>
                  </m:oMathPara>
                </a14:m>
                <a:endParaRPr lang="en-GB" sz="4400" dirty="0"/>
              </a:p>
            </p:txBody>
          </p:sp>
        </mc:Choice>
        <mc:Fallback xmlns="">
          <p:sp>
            <p:nvSpPr>
              <p:cNvPr id="35" name="TextBox 3">
                <a:extLst>
                  <a:ext uri="{FF2B5EF4-FFF2-40B4-BE49-F238E27FC236}">
                    <a16:creationId xmlns:a16="http://schemas.microsoft.com/office/drawing/2014/main" id="{304A4A65-4B33-45A5-9360-AC79A0509EFB}"/>
                  </a:ext>
                </a:extLst>
              </p:cNvPr>
              <p:cNvSpPr txBox="1">
                <a:spLocks noRot="1" noChangeAspect="1" noMove="1" noResize="1" noEditPoints="1" noAdjustHandles="1" noChangeArrowheads="1" noChangeShapeType="1" noTextEdit="1"/>
              </p:cNvSpPr>
              <p:nvPr/>
            </p:nvSpPr>
            <p:spPr>
              <a:xfrm>
                <a:off x="2042748" y="3820490"/>
                <a:ext cx="1107055" cy="769441"/>
              </a:xfrm>
              <a:prstGeom prst="rect">
                <a:avLst/>
              </a:prstGeom>
              <a:blipFill>
                <a:blip r:embed="rId6"/>
                <a:stretch>
                  <a:fillRect/>
                </a:stretch>
              </a:blipFill>
              <a:ln>
                <a:noFill/>
              </a:ln>
            </p:spPr>
            <p:txBody>
              <a:bodyPr/>
              <a:lstStyle/>
              <a:p>
                <a:r>
                  <a:rPr lang="en-SG">
                    <a:noFill/>
                  </a:rPr>
                  <a:t> </a:t>
                </a:r>
              </a:p>
            </p:txBody>
          </p:sp>
        </mc:Fallback>
      </mc:AlternateContent>
      <p:grpSp>
        <p:nvGrpSpPr>
          <p:cNvPr id="36" name="Group 35">
            <a:extLst>
              <a:ext uri="{FF2B5EF4-FFF2-40B4-BE49-F238E27FC236}">
                <a16:creationId xmlns:a16="http://schemas.microsoft.com/office/drawing/2014/main" id="{3731A62C-B461-46EE-9A3E-95A400D66C42}"/>
              </a:ext>
            </a:extLst>
          </p:cNvPr>
          <p:cNvGrpSpPr/>
          <p:nvPr/>
        </p:nvGrpSpPr>
        <p:grpSpPr>
          <a:xfrm>
            <a:off x="7096734" y="1244038"/>
            <a:ext cx="2777657" cy="1621934"/>
            <a:chOff x="5140503" y="3548604"/>
            <a:chExt cx="3319124" cy="1621934"/>
          </a:xfrm>
          <a:solidFill>
            <a:schemeClr val="accent1">
              <a:lumMod val="40000"/>
              <a:lumOff val="60000"/>
            </a:schemeClr>
          </a:solidFill>
        </p:grpSpPr>
        <p:sp>
          <p:nvSpPr>
            <p:cNvPr id="37" name="Rounded Rectangle 6">
              <a:extLst>
                <a:ext uri="{FF2B5EF4-FFF2-40B4-BE49-F238E27FC236}">
                  <a16:creationId xmlns:a16="http://schemas.microsoft.com/office/drawing/2014/main" id="{A947BFC6-DE09-40AE-89F5-5174877DBF8C}"/>
                </a:ext>
              </a:extLst>
            </p:cNvPr>
            <p:cNvSpPr/>
            <p:nvPr/>
          </p:nvSpPr>
          <p:spPr>
            <a:xfrm>
              <a:off x="5140503" y="3548604"/>
              <a:ext cx="3319124"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38" name="TextBox 3">
                  <a:extLst>
                    <a:ext uri="{FF2B5EF4-FFF2-40B4-BE49-F238E27FC236}">
                      <a16:creationId xmlns:a16="http://schemas.microsoft.com/office/drawing/2014/main" id="{C6FAB82E-B310-47A6-8401-5BA8D95A6DE6}"/>
                    </a:ext>
                  </a:extLst>
                </p:cNvPr>
                <p:cNvSpPr txBox="1"/>
                <p:nvPr/>
              </p:nvSpPr>
              <p:spPr>
                <a:xfrm>
                  <a:off x="5464946" y="3664911"/>
                  <a:ext cx="578211" cy="1359988"/>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US" sz="4400" b="0" i="1" smtClean="0">
                                <a:latin typeface="Cambria Math" panose="02040503050406030204" pitchFamily="18" charset="0"/>
                              </a:rPr>
                              <m:t>1</m:t>
                            </m:r>
                          </m:num>
                          <m:den>
                            <m:r>
                              <a:rPr lang="en-US" sz="4400" b="0" i="1" smtClean="0">
                                <a:latin typeface="Cambria Math" panose="02040503050406030204" pitchFamily="18" charset="0"/>
                              </a:rPr>
                              <m:t>3</m:t>
                            </m:r>
                          </m:den>
                        </m:f>
                      </m:oMath>
                    </m:oMathPara>
                  </a14:m>
                  <a:endParaRPr lang="en-GB" sz="4400" dirty="0"/>
                </a:p>
              </p:txBody>
            </p:sp>
          </mc:Choice>
          <mc:Fallback xmlns="">
            <p:sp>
              <p:nvSpPr>
                <p:cNvPr id="38" name="TextBox 3">
                  <a:extLst>
                    <a:ext uri="{FF2B5EF4-FFF2-40B4-BE49-F238E27FC236}">
                      <a16:creationId xmlns:a16="http://schemas.microsoft.com/office/drawing/2014/main" id="{C6FAB82E-B310-47A6-8401-5BA8D95A6DE6}"/>
                    </a:ext>
                  </a:extLst>
                </p:cNvPr>
                <p:cNvSpPr txBox="1">
                  <a:spLocks noRot="1" noChangeAspect="1" noMove="1" noResize="1" noEditPoints="1" noAdjustHandles="1" noChangeArrowheads="1" noChangeShapeType="1" noTextEdit="1"/>
                </p:cNvSpPr>
                <p:nvPr/>
              </p:nvSpPr>
              <p:spPr>
                <a:xfrm>
                  <a:off x="5464946" y="3664911"/>
                  <a:ext cx="578211" cy="1359988"/>
                </a:xfrm>
                <a:prstGeom prst="rect">
                  <a:avLst/>
                </a:prstGeom>
                <a:blipFill>
                  <a:blip r:embed="rId7"/>
                  <a:stretch>
                    <a:fillRect/>
                  </a:stretch>
                </a:blipFill>
                <a:ln>
                  <a:noFill/>
                </a:ln>
              </p:spPr>
              <p:txBody>
                <a:bodyPr/>
                <a:lstStyle/>
                <a:p>
                  <a:r>
                    <a:rPr lang="en-SG">
                      <a:noFill/>
                    </a:rPr>
                    <a:t> </a:t>
                  </a:r>
                </a:p>
              </p:txBody>
            </p:sp>
          </mc:Fallback>
        </mc:AlternateContent>
      </p:grpSp>
      <p:sp>
        <p:nvSpPr>
          <p:cNvPr id="39" name="TextBox 38">
            <a:extLst>
              <a:ext uri="{FF2B5EF4-FFF2-40B4-BE49-F238E27FC236}">
                <a16:creationId xmlns:a16="http://schemas.microsoft.com/office/drawing/2014/main" id="{EDE4E09D-328F-4915-927A-422494133455}"/>
              </a:ext>
            </a:extLst>
          </p:cNvPr>
          <p:cNvSpPr txBox="1"/>
          <p:nvPr/>
        </p:nvSpPr>
        <p:spPr>
          <a:xfrm>
            <a:off x="7942922" y="1559916"/>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mc:AlternateContent xmlns:mc="http://schemas.openxmlformats.org/markup-compatibility/2006" xmlns:a14="http://schemas.microsoft.com/office/drawing/2010/main">
        <mc:Choice Requires="a14">
          <p:sp>
            <p:nvSpPr>
              <p:cNvPr id="42" name="TextBox 3">
                <a:extLst>
                  <a:ext uri="{FF2B5EF4-FFF2-40B4-BE49-F238E27FC236}">
                    <a16:creationId xmlns:a16="http://schemas.microsoft.com/office/drawing/2014/main" id="{93480003-8E34-4E7A-8518-8261AAD68D14}"/>
                  </a:ext>
                </a:extLst>
              </p:cNvPr>
              <p:cNvSpPr txBox="1"/>
              <p:nvPr/>
            </p:nvSpPr>
            <p:spPr>
              <a:xfrm>
                <a:off x="8563023" y="1649912"/>
                <a:ext cx="665360"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3</m:t>
                      </m:r>
                      <m:r>
                        <a:rPr lang="en-GB" sz="4400" b="0" i="1" smtClean="0">
                          <a:latin typeface="Cambria Math" panose="02040503050406030204" pitchFamily="18" charset="0"/>
                        </a:rPr>
                        <m:t>0</m:t>
                      </m:r>
                      <m:r>
                        <a:rPr lang="en-US" sz="4400" b="0" i="1" smtClean="0">
                          <a:latin typeface="Cambria Math" panose="02040503050406030204" pitchFamily="18" charset="0"/>
                        </a:rPr>
                        <m:t>%</m:t>
                      </m:r>
                    </m:oMath>
                  </m:oMathPara>
                </a14:m>
                <a:endParaRPr lang="en-GB" sz="4400" dirty="0"/>
              </a:p>
            </p:txBody>
          </p:sp>
        </mc:Choice>
        <mc:Fallback xmlns="">
          <p:sp>
            <p:nvSpPr>
              <p:cNvPr id="42" name="TextBox 3">
                <a:extLst>
                  <a:ext uri="{FF2B5EF4-FFF2-40B4-BE49-F238E27FC236}">
                    <a16:creationId xmlns:a16="http://schemas.microsoft.com/office/drawing/2014/main" id="{93480003-8E34-4E7A-8518-8261AAD68D14}"/>
                  </a:ext>
                </a:extLst>
              </p:cNvPr>
              <p:cNvSpPr txBox="1">
                <a:spLocks noRot="1" noChangeAspect="1" noMove="1" noResize="1" noEditPoints="1" noAdjustHandles="1" noChangeArrowheads="1" noChangeShapeType="1" noTextEdit="1"/>
              </p:cNvSpPr>
              <p:nvPr/>
            </p:nvSpPr>
            <p:spPr>
              <a:xfrm>
                <a:off x="8563023" y="1649912"/>
                <a:ext cx="665360" cy="769441"/>
              </a:xfrm>
              <a:prstGeom prst="rect">
                <a:avLst/>
              </a:prstGeom>
              <a:blipFill>
                <a:blip r:embed="rId8"/>
                <a:stretch>
                  <a:fillRect l="-15094" r="-111321" b="-3279"/>
                </a:stretch>
              </a:blipFill>
              <a:ln>
                <a:noFill/>
              </a:ln>
            </p:spPr>
            <p:txBody>
              <a:bodyPr/>
              <a:lstStyle/>
              <a:p>
                <a:r>
                  <a:rPr lang="en-GB">
                    <a:noFill/>
                  </a:rPr>
                  <a:t> </a:t>
                </a:r>
              </a:p>
            </p:txBody>
          </p:sp>
        </mc:Fallback>
      </mc:AlternateContent>
      <p:grpSp>
        <p:nvGrpSpPr>
          <p:cNvPr id="47" name="Group 46">
            <a:extLst>
              <a:ext uri="{FF2B5EF4-FFF2-40B4-BE49-F238E27FC236}">
                <a16:creationId xmlns:a16="http://schemas.microsoft.com/office/drawing/2014/main" id="{A19C15CA-7BF5-4F12-9828-26BB68AE929B}"/>
              </a:ext>
            </a:extLst>
          </p:cNvPr>
          <p:cNvGrpSpPr/>
          <p:nvPr/>
        </p:nvGrpSpPr>
        <p:grpSpPr>
          <a:xfrm>
            <a:off x="7034836" y="3312503"/>
            <a:ext cx="3097489" cy="1621934"/>
            <a:chOff x="2131992" y="3548604"/>
            <a:chExt cx="3701303" cy="1621934"/>
          </a:xfrm>
          <a:solidFill>
            <a:schemeClr val="accent1">
              <a:lumMod val="40000"/>
              <a:lumOff val="60000"/>
            </a:schemeClr>
          </a:solidFill>
        </p:grpSpPr>
        <p:sp>
          <p:nvSpPr>
            <p:cNvPr id="48" name="Rounded Rectangle 6">
              <a:extLst>
                <a:ext uri="{FF2B5EF4-FFF2-40B4-BE49-F238E27FC236}">
                  <a16:creationId xmlns:a16="http://schemas.microsoft.com/office/drawing/2014/main" id="{2C1BAF0E-43A9-4548-9D99-A7E78487FF13}"/>
                </a:ext>
              </a:extLst>
            </p:cNvPr>
            <p:cNvSpPr/>
            <p:nvPr/>
          </p:nvSpPr>
          <p:spPr>
            <a:xfrm>
              <a:off x="2131992" y="3548604"/>
              <a:ext cx="3701303"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49" name="TextBox 3">
                  <a:extLst>
                    <a:ext uri="{FF2B5EF4-FFF2-40B4-BE49-F238E27FC236}">
                      <a16:creationId xmlns:a16="http://schemas.microsoft.com/office/drawing/2014/main" id="{14DDB92E-F30A-4A71-A3C0-D7451219C9C4}"/>
                    </a:ext>
                  </a:extLst>
                </p:cNvPr>
                <p:cNvSpPr txBox="1"/>
                <p:nvPr/>
              </p:nvSpPr>
              <p:spPr>
                <a:xfrm>
                  <a:off x="4909456" y="3677842"/>
                  <a:ext cx="578211" cy="1359988"/>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US" sz="4400" b="0" i="1" smtClean="0">
                                <a:latin typeface="Cambria Math" panose="02040503050406030204" pitchFamily="18" charset="0"/>
                              </a:rPr>
                              <m:t>1</m:t>
                            </m:r>
                          </m:num>
                          <m:den>
                            <m:r>
                              <a:rPr lang="en-US" sz="4400" b="0" i="1" smtClean="0">
                                <a:latin typeface="Cambria Math" panose="02040503050406030204" pitchFamily="18" charset="0"/>
                              </a:rPr>
                              <m:t>5</m:t>
                            </m:r>
                          </m:den>
                        </m:f>
                      </m:oMath>
                    </m:oMathPara>
                  </a14:m>
                  <a:endParaRPr lang="en-GB" sz="4400" dirty="0"/>
                </a:p>
              </p:txBody>
            </p:sp>
          </mc:Choice>
          <mc:Fallback xmlns="">
            <p:sp>
              <p:nvSpPr>
                <p:cNvPr id="49" name="TextBox 3">
                  <a:extLst>
                    <a:ext uri="{FF2B5EF4-FFF2-40B4-BE49-F238E27FC236}">
                      <a16:creationId xmlns:a16="http://schemas.microsoft.com/office/drawing/2014/main" id="{14DDB92E-F30A-4A71-A3C0-D7451219C9C4}"/>
                    </a:ext>
                  </a:extLst>
                </p:cNvPr>
                <p:cNvSpPr txBox="1">
                  <a:spLocks noRot="1" noChangeAspect="1" noMove="1" noResize="1" noEditPoints="1" noAdjustHandles="1" noChangeArrowheads="1" noChangeShapeType="1" noTextEdit="1"/>
                </p:cNvSpPr>
                <p:nvPr/>
              </p:nvSpPr>
              <p:spPr>
                <a:xfrm>
                  <a:off x="4909456" y="3677842"/>
                  <a:ext cx="578211" cy="1359988"/>
                </a:xfrm>
                <a:prstGeom prst="rect">
                  <a:avLst/>
                </a:prstGeom>
                <a:blipFill>
                  <a:blip r:embed="rId9"/>
                  <a:stretch>
                    <a:fillRect/>
                  </a:stretch>
                </a:blipFill>
                <a:ln>
                  <a:noFill/>
                </a:ln>
              </p:spPr>
              <p:txBody>
                <a:bodyPr/>
                <a:lstStyle/>
                <a:p>
                  <a:r>
                    <a:rPr lang="en-SG">
                      <a:noFill/>
                    </a:rPr>
                    <a:t> </a:t>
                  </a:r>
                </a:p>
              </p:txBody>
            </p:sp>
          </mc:Fallback>
        </mc:AlternateContent>
      </p:grpSp>
      <p:sp>
        <p:nvSpPr>
          <p:cNvPr id="50" name="TextBox 49">
            <a:extLst>
              <a:ext uri="{FF2B5EF4-FFF2-40B4-BE49-F238E27FC236}">
                <a16:creationId xmlns:a16="http://schemas.microsoft.com/office/drawing/2014/main" id="{42635575-2B73-46CC-B12C-F8F449F5A82F}"/>
              </a:ext>
            </a:extLst>
          </p:cNvPr>
          <p:cNvSpPr txBox="1"/>
          <p:nvPr/>
        </p:nvSpPr>
        <p:spPr>
          <a:xfrm>
            <a:off x="8777759" y="3702646"/>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mc:AlternateContent xmlns:mc="http://schemas.openxmlformats.org/markup-compatibility/2006" xmlns:a14="http://schemas.microsoft.com/office/drawing/2010/main">
        <mc:Choice Requires="a14">
          <p:sp>
            <p:nvSpPr>
              <p:cNvPr id="53" name="TextBox 3">
                <a:extLst>
                  <a:ext uri="{FF2B5EF4-FFF2-40B4-BE49-F238E27FC236}">
                    <a16:creationId xmlns:a16="http://schemas.microsoft.com/office/drawing/2014/main" id="{995083CC-29F1-407A-BFD7-179D1B8283CA}"/>
                  </a:ext>
                </a:extLst>
              </p:cNvPr>
              <p:cNvSpPr txBox="1"/>
              <p:nvPr/>
            </p:nvSpPr>
            <p:spPr>
              <a:xfrm>
                <a:off x="7344297" y="3779590"/>
                <a:ext cx="1239283"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a:latin typeface="Cambria Math" panose="02040503050406030204" pitchFamily="18" charset="0"/>
                        </a:rPr>
                        <m:t>2</m:t>
                      </m:r>
                      <m:r>
                        <a:rPr lang="en-US" sz="4400" b="0" i="1" smtClean="0">
                          <a:latin typeface="Cambria Math" panose="02040503050406030204" pitchFamily="18" charset="0"/>
                        </a:rPr>
                        <m:t>0%</m:t>
                      </m:r>
                    </m:oMath>
                  </m:oMathPara>
                </a14:m>
                <a:endParaRPr lang="en-GB" sz="4400" dirty="0"/>
              </a:p>
            </p:txBody>
          </p:sp>
        </mc:Choice>
        <mc:Fallback xmlns="">
          <p:sp>
            <p:nvSpPr>
              <p:cNvPr id="53" name="TextBox 3">
                <a:extLst>
                  <a:ext uri="{FF2B5EF4-FFF2-40B4-BE49-F238E27FC236}">
                    <a16:creationId xmlns:a16="http://schemas.microsoft.com/office/drawing/2014/main" id="{995083CC-29F1-407A-BFD7-179D1B8283CA}"/>
                  </a:ext>
                </a:extLst>
              </p:cNvPr>
              <p:cNvSpPr txBox="1">
                <a:spLocks noRot="1" noChangeAspect="1" noMove="1" noResize="1" noEditPoints="1" noAdjustHandles="1" noChangeArrowheads="1" noChangeShapeType="1" noTextEdit="1"/>
              </p:cNvSpPr>
              <p:nvPr/>
            </p:nvSpPr>
            <p:spPr>
              <a:xfrm>
                <a:off x="7344297" y="3779590"/>
                <a:ext cx="1239283" cy="769441"/>
              </a:xfrm>
              <a:prstGeom prst="rect">
                <a:avLst/>
              </a:prstGeom>
              <a:blipFill>
                <a:blip r:embed="rId10"/>
                <a:stretch>
                  <a:fillRect/>
                </a:stretch>
              </a:blipFill>
              <a:ln>
                <a:noFill/>
              </a:ln>
            </p:spPr>
            <p:txBody>
              <a:bodyPr/>
              <a:lstStyle/>
              <a:p>
                <a:r>
                  <a:rPr lang="en-SG">
                    <a:noFill/>
                  </a:rPr>
                  <a:t> </a:t>
                </a:r>
              </a:p>
            </p:txBody>
          </p:sp>
        </mc:Fallback>
      </mc:AlternateContent>
      <p:grpSp>
        <p:nvGrpSpPr>
          <p:cNvPr id="7" name="Group 6">
            <a:extLst>
              <a:ext uri="{FF2B5EF4-FFF2-40B4-BE49-F238E27FC236}">
                <a16:creationId xmlns:a16="http://schemas.microsoft.com/office/drawing/2014/main" id="{9AA1E233-35E3-FD68-4EF1-472B91CD23A0}"/>
              </a:ext>
            </a:extLst>
          </p:cNvPr>
          <p:cNvGrpSpPr/>
          <p:nvPr/>
        </p:nvGrpSpPr>
        <p:grpSpPr>
          <a:xfrm>
            <a:off x="0" y="0"/>
            <a:ext cx="2095417" cy="1923564"/>
            <a:chOff x="0" y="0"/>
            <a:chExt cx="2095417" cy="1923564"/>
          </a:xfrm>
        </p:grpSpPr>
        <p:sp>
          <p:nvSpPr>
            <p:cNvPr id="3" name="Isosceles Triangle 2">
              <a:extLst>
                <a:ext uri="{FF2B5EF4-FFF2-40B4-BE49-F238E27FC236}">
                  <a16:creationId xmlns:a16="http://schemas.microsoft.com/office/drawing/2014/main" id="{027B7D6F-8B28-A809-B3F8-03C46A44DF54}"/>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86576D8A-D100-4E65-162A-64C8C368911F}"/>
                </a:ext>
              </a:extLst>
            </p:cNvPr>
            <p:cNvSpPr txBox="1"/>
            <p:nvPr/>
          </p:nvSpPr>
          <p:spPr>
            <a:xfrm>
              <a:off x="0" y="123231"/>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Tree>
    <p:extLst>
      <p:ext uri="{BB962C8B-B14F-4D97-AF65-F5344CB8AC3E}">
        <p14:creationId xmlns:p14="http://schemas.microsoft.com/office/powerpoint/2010/main" val="725681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6</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926470" y="109166"/>
            <a:ext cx="9160135" cy="1017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Answers: Which of these are true? </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grpSp>
        <p:nvGrpSpPr>
          <p:cNvPr id="7" name="Group 6">
            <a:extLst>
              <a:ext uri="{FF2B5EF4-FFF2-40B4-BE49-F238E27FC236}">
                <a16:creationId xmlns:a16="http://schemas.microsoft.com/office/drawing/2014/main" id="{9AA1E233-35E3-FD68-4EF1-472B91CD23A0}"/>
              </a:ext>
            </a:extLst>
          </p:cNvPr>
          <p:cNvGrpSpPr/>
          <p:nvPr/>
        </p:nvGrpSpPr>
        <p:grpSpPr>
          <a:xfrm>
            <a:off x="0" y="0"/>
            <a:ext cx="2095417" cy="1923564"/>
            <a:chOff x="0" y="0"/>
            <a:chExt cx="2095417" cy="1923564"/>
          </a:xfrm>
        </p:grpSpPr>
        <p:sp>
          <p:nvSpPr>
            <p:cNvPr id="3" name="Isosceles Triangle 2">
              <a:extLst>
                <a:ext uri="{FF2B5EF4-FFF2-40B4-BE49-F238E27FC236}">
                  <a16:creationId xmlns:a16="http://schemas.microsoft.com/office/drawing/2014/main" id="{027B7D6F-8B28-A809-B3F8-03C46A44DF54}"/>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86576D8A-D100-4E65-162A-64C8C368911F}"/>
                </a:ext>
              </a:extLst>
            </p:cNvPr>
            <p:cNvSpPr txBox="1"/>
            <p:nvPr/>
          </p:nvSpPr>
          <p:spPr>
            <a:xfrm>
              <a:off x="0" y="123231"/>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
        <p:nvSpPr>
          <p:cNvPr id="9" name="Freeform 32">
            <a:extLst>
              <a:ext uri="{FF2B5EF4-FFF2-40B4-BE49-F238E27FC236}">
                <a16:creationId xmlns:a16="http://schemas.microsoft.com/office/drawing/2014/main" id="{C01D3814-D0BA-E393-7C48-B8D4503F7625}"/>
              </a:ext>
            </a:extLst>
          </p:cNvPr>
          <p:cNvSpPr/>
          <p:nvPr/>
        </p:nvSpPr>
        <p:spPr>
          <a:xfrm>
            <a:off x="4928784" y="1883173"/>
            <a:ext cx="1120027" cy="749680"/>
          </a:xfrm>
          <a:custGeom>
            <a:avLst/>
            <a:gdLst/>
            <a:ahLst/>
            <a:cxnLst/>
            <a:rect l="0" t="0" r="0" b="0"/>
            <a:pathLst>
              <a:path w="1244474" h="1032892">
                <a:moveTo>
                  <a:pt x="1244473" y="96139"/>
                </a:moveTo>
                <a:lnTo>
                  <a:pt x="355473" y="1032891"/>
                </a:lnTo>
                <a:lnTo>
                  <a:pt x="0" y="658241"/>
                </a:lnTo>
                <a:lnTo>
                  <a:pt x="91567" y="562102"/>
                </a:lnTo>
                <a:lnTo>
                  <a:pt x="355473" y="840486"/>
                </a:lnTo>
                <a:lnTo>
                  <a:pt x="1152906" y="0"/>
                </a:lnTo>
                <a:close/>
              </a:path>
            </a:pathLst>
          </a:custGeom>
          <a:solidFill>
            <a:srgbClr val="00FF00"/>
          </a:solidFill>
          <a:ln w="38100" cap="flat" cmpd="sng" algn="ctr">
            <a:solidFill>
              <a:srgbClr val="00FF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4615" tIns="37308" rIns="74615" bIns="37308" rtlCol="0" anchor="ctr"/>
          <a:lstStyle/>
          <a:p>
            <a:pPr algn="ctr"/>
            <a:endParaRPr lang="en-GB"/>
          </a:p>
        </p:txBody>
      </p:sp>
      <p:sp>
        <p:nvSpPr>
          <p:cNvPr id="10" name="Freeform 32">
            <a:extLst>
              <a:ext uri="{FF2B5EF4-FFF2-40B4-BE49-F238E27FC236}">
                <a16:creationId xmlns:a16="http://schemas.microsoft.com/office/drawing/2014/main" id="{16264B8B-C9E0-AB27-8946-7E85E1F2D5EA}"/>
              </a:ext>
            </a:extLst>
          </p:cNvPr>
          <p:cNvSpPr/>
          <p:nvPr/>
        </p:nvSpPr>
        <p:spPr>
          <a:xfrm>
            <a:off x="10317576" y="4163932"/>
            <a:ext cx="1120027" cy="749680"/>
          </a:xfrm>
          <a:custGeom>
            <a:avLst/>
            <a:gdLst/>
            <a:ahLst/>
            <a:cxnLst/>
            <a:rect l="0" t="0" r="0" b="0"/>
            <a:pathLst>
              <a:path w="1244474" h="1032892">
                <a:moveTo>
                  <a:pt x="1244473" y="96139"/>
                </a:moveTo>
                <a:lnTo>
                  <a:pt x="355473" y="1032891"/>
                </a:lnTo>
                <a:lnTo>
                  <a:pt x="0" y="658241"/>
                </a:lnTo>
                <a:lnTo>
                  <a:pt x="91567" y="562102"/>
                </a:lnTo>
                <a:lnTo>
                  <a:pt x="355473" y="840486"/>
                </a:lnTo>
                <a:lnTo>
                  <a:pt x="1152906" y="0"/>
                </a:lnTo>
                <a:close/>
              </a:path>
            </a:pathLst>
          </a:custGeom>
          <a:solidFill>
            <a:srgbClr val="00FF00"/>
          </a:solidFill>
          <a:ln w="38100" cap="flat" cmpd="sng" algn="ctr">
            <a:solidFill>
              <a:srgbClr val="00FF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4615" tIns="37308" rIns="74615" bIns="37308" rtlCol="0" anchor="ctr"/>
          <a:lstStyle/>
          <a:p>
            <a:pPr algn="ctr"/>
            <a:endParaRPr lang="en-GB"/>
          </a:p>
        </p:txBody>
      </p:sp>
      <p:sp>
        <p:nvSpPr>
          <p:cNvPr id="11" name="Freeform 33">
            <a:extLst>
              <a:ext uri="{FF2B5EF4-FFF2-40B4-BE49-F238E27FC236}">
                <a16:creationId xmlns:a16="http://schemas.microsoft.com/office/drawing/2014/main" id="{ACFB9170-FB74-7A56-FA6C-D84E3645D9AD}"/>
              </a:ext>
            </a:extLst>
          </p:cNvPr>
          <p:cNvSpPr/>
          <p:nvPr/>
        </p:nvSpPr>
        <p:spPr>
          <a:xfrm>
            <a:off x="4826240" y="4042364"/>
            <a:ext cx="963207" cy="886322"/>
          </a:xfrm>
          <a:custGeom>
            <a:avLst/>
            <a:gdLst/>
            <a:ahLst/>
            <a:cxnLst/>
            <a:rect l="0" t="0" r="0" b="0"/>
            <a:pathLst>
              <a:path w="1070230" h="1095122">
                <a:moveTo>
                  <a:pt x="535178" y="465455"/>
                </a:moveTo>
                <a:lnTo>
                  <a:pt x="989838" y="0"/>
                </a:lnTo>
                <a:lnTo>
                  <a:pt x="1070229" y="82042"/>
                </a:lnTo>
                <a:lnTo>
                  <a:pt x="615569" y="547497"/>
                </a:lnTo>
                <a:lnTo>
                  <a:pt x="1070229" y="1012952"/>
                </a:lnTo>
                <a:lnTo>
                  <a:pt x="989838" y="1095121"/>
                </a:lnTo>
                <a:lnTo>
                  <a:pt x="535178" y="629666"/>
                </a:lnTo>
                <a:lnTo>
                  <a:pt x="80391" y="1095121"/>
                </a:lnTo>
                <a:lnTo>
                  <a:pt x="0" y="1012952"/>
                </a:lnTo>
                <a:lnTo>
                  <a:pt x="454787" y="547497"/>
                </a:lnTo>
                <a:lnTo>
                  <a:pt x="0" y="82042"/>
                </a:lnTo>
                <a:lnTo>
                  <a:pt x="80391" y="0"/>
                </a:lnTo>
                <a:close/>
              </a:path>
            </a:pathLst>
          </a:custGeom>
          <a:solidFill>
            <a:srgbClr val="FF0000"/>
          </a:solidFill>
          <a:ln w="38100" cap="flat" cmpd="sng" algn="ctr">
            <a:solidFill>
              <a:srgbClr val="FF00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4615" tIns="37308" rIns="74615" bIns="37308" rtlCol="0" anchor="ctr"/>
          <a:lstStyle/>
          <a:p>
            <a:pPr algn="ctr"/>
            <a:endParaRPr lang="en-GB"/>
          </a:p>
        </p:txBody>
      </p:sp>
      <p:sp>
        <p:nvSpPr>
          <p:cNvPr id="2" name="Rounded Rectangle 6">
            <a:extLst>
              <a:ext uri="{FF2B5EF4-FFF2-40B4-BE49-F238E27FC236}">
                <a16:creationId xmlns:a16="http://schemas.microsoft.com/office/drawing/2014/main" id="{B590C7A3-91D2-BE2F-0F4D-45C2CCE96BC3}"/>
              </a:ext>
            </a:extLst>
          </p:cNvPr>
          <p:cNvSpPr/>
          <p:nvPr/>
        </p:nvSpPr>
        <p:spPr>
          <a:xfrm>
            <a:off x="1520168" y="1562522"/>
            <a:ext cx="3183294" cy="1621934"/>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5" name="TextBox 3">
                <a:extLst>
                  <a:ext uri="{FF2B5EF4-FFF2-40B4-BE49-F238E27FC236}">
                    <a16:creationId xmlns:a16="http://schemas.microsoft.com/office/drawing/2014/main" id="{564EA228-4C11-8DBA-9416-CE7D2AF98782}"/>
                  </a:ext>
                </a:extLst>
              </p:cNvPr>
              <p:cNvSpPr txBox="1"/>
              <p:nvPr/>
            </p:nvSpPr>
            <p:spPr>
              <a:xfrm>
                <a:off x="1982894" y="1667761"/>
                <a:ext cx="483884" cy="1359988"/>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US" sz="4400" b="0" i="1" smtClean="0">
                              <a:latin typeface="Cambria Math" panose="02040503050406030204" pitchFamily="18" charset="0"/>
                            </a:rPr>
                            <m:t>1</m:t>
                          </m:r>
                        </m:num>
                        <m:den>
                          <m:r>
                            <a:rPr lang="en-US" sz="4400" b="0" i="1" smtClean="0">
                              <a:latin typeface="Cambria Math" panose="02040503050406030204" pitchFamily="18" charset="0"/>
                            </a:rPr>
                            <m:t>2</m:t>
                          </m:r>
                        </m:den>
                      </m:f>
                    </m:oMath>
                  </m:oMathPara>
                </a14:m>
                <a:endParaRPr lang="en-GB" sz="4400" dirty="0"/>
              </a:p>
            </p:txBody>
          </p:sp>
        </mc:Choice>
        <mc:Fallback xmlns="">
          <p:sp>
            <p:nvSpPr>
              <p:cNvPr id="5" name="TextBox 3">
                <a:extLst>
                  <a:ext uri="{FF2B5EF4-FFF2-40B4-BE49-F238E27FC236}">
                    <a16:creationId xmlns:a16="http://schemas.microsoft.com/office/drawing/2014/main" id="{564EA228-4C11-8DBA-9416-CE7D2AF98782}"/>
                  </a:ext>
                </a:extLst>
              </p:cNvPr>
              <p:cNvSpPr txBox="1">
                <a:spLocks noRot="1" noChangeAspect="1" noMove="1" noResize="1" noEditPoints="1" noAdjustHandles="1" noChangeArrowheads="1" noChangeShapeType="1" noTextEdit="1"/>
              </p:cNvSpPr>
              <p:nvPr/>
            </p:nvSpPr>
            <p:spPr>
              <a:xfrm>
                <a:off x="1982894" y="1667761"/>
                <a:ext cx="483884" cy="1359988"/>
              </a:xfrm>
              <a:prstGeom prst="rect">
                <a:avLst/>
              </a:prstGeom>
              <a:blipFill>
                <a:blip r:embed="rId3"/>
                <a:stretch>
                  <a:fillRect/>
                </a:stretch>
              </a:blipFill>
              <a:ln>
                <a:noFill/>
              </a:ln>
            </p:spPr>
            <p:txBody>
              <a:bodyPr/>
              <a:lstStyle/>
              <a:p>
                <a:r>
                  <a:rPr lang="en-SG">
                    <a:noFill/>
                  </a:rPr>
                  <a:t> </a:t>
                </a:r>
              </a:p>
            </p:txBody>
          </p:sp>
        </mc:Fallback>
      </mc:AlternateContent>
      <p:sp>
        <p:nvSpPr>
          <p:cNvPr id="8" name="TextBox 7">
            <a:extLst>
              <a:ext uri="{FF2B5EF4-FFF2-40B4-BE49-F238E27FC236}">
                <a16:creationId xmlns:a16="http://schemas.microsoft.com/office/drawing/2014/main" id="{7A9168C7-D00E-9420-9EA3-E8EAA24182EF}"/>
              </a:ext>
            </a:extLst>
          </p:cNvPr>
          <p:cNvSpPr txBox="1"/>
          <p:nvPr/>
        </p:nvSpPr>
        <p:spPr>
          <a:xfrm>
            <a:off x="2496351" y="1920406"/>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mc:AlternateContent xmlns:mc="http://schemas.openxmlformats.org/markup-compatibility/2006" xmlns:a14="http://schemas.microsoft.com/office/drawing/2010/main">
        <mc:Choice Requires="a14">
          <p:sp>
            <p:nvSpPr>
              <p:cNvPr id="21" name="TextBox 3">
                <a:extLst>
                  <a:ext uri="{FF2B5EF4-FFF2-40B4-BE49-F238E27FC236}">
                    <a16:creationId xmlns:a16="http://schemas.microsoft.com/office/drawing/2014/main" id="{56A7EE83-3C6A-D027-3D9B-4A0AAA8024A1}"/>
                  </a:ext>
                </a:extLst>
              </p:cNvPr>
              <p:cNvSpPr txBox="1"/>
              <p:nvPr/>
            </p:nvSpPr>
            <p:spPr>
              <a:xfrm>
                <a:off x="3034497" y="1988768"/>
                <a:ext cx="1127205"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5</m:t>
                      </m:r>
                      <m:r>
                        <a:rPr lang="en-US" sz="4400" b="0" i="1" smtClean="0">
                          <a:latin typeface="Cambria Math" panose="02040503050406030204" pitchFamily="18" charset="0"/>
                        </a:rPr>
                        <m:t>0%</m:t>
                      </m:r>
                    </m:oMath>
                  </m:oMathPara>
                </a14:m>
                <a:endParaRPr lang="en-GB" sz="4400" dirty="0"/>
              </a:p>
            </p:txBody>
          </p:sp>
        </mc:Choice>
        <mc:Fallback xmlns="">
          <p:sp>
            <p:nvSpPr>
              <p:cNvPr id="21" name="TextBox 3">
                <a:extLst>
                  <a:ext uri="{FF2B5EF4-FFF2-40B4-BE49-F238E27FC236}">
                    <a16:creationId xmlns:a16="http://schemas.microsoft.com/office/drawing/2014/main" id="{56A7EE83-3C6A-D027-3D9B-4A0AAA8024A1}"/>
                  </a:ext>
                </a:extLst>
              </p:cNvPr>
              <p:cNvSpPr txBox="1">
                <a:spLocks noRot="1" noChangeAspect="1" noMove="1" noResize="1" noEditPoints="1" noAdjustHandles="1" noChangeArrowheads="1" noChangeShapeType="1" noTextEdit="1"/>
              </p:cNvSpPr>
              <p:nvPr/>
            </p:nvSpPr>
            <p:spPr>
              <a:xfrm>
                <a:off x="3034497" y="1988768"/>
                <a:ext cx="1127205" cy="769441"/>
              </a:xfrm>
              <a:prstGeom prst="rect">
                <a:avLst/>
              </a:prstGeom>
              <a:blipFill>
                <a:blip r:embed="rId4"/>
                <a:stretch>
                  <a:fillRect r="-4865"/>
                </a:stretch>
              </a:blipFill>
              <a:ln>
                <a:noFill/>
              </a:ln>
            </p:spPr>
            <p:txBody>
              <a:bodyPr/>
              <a:lstStyle/>
              <a:p>
                <a:r>
                  <a:rPr lang="en-SG">
                    <a:noFill/>
                  </a:rPr>
                  <a:t> </a:t>
                </a:r>
              </a:p>
            </p:txBody>
          </p:sp>
        </mc:Fallback>
      </mc:AlternateContent>
      <p:grpSp>
        <p:nvGrpSpPr>
          <p:cNvPr id="23" name="Group 22">
            <a:extLst>
              <a:ext uri="{FF2B5EF4-FFF2-40B4-BE49-F238E27FC236}">
                <a16:creationId xmlns:a16="http://schemas.microsoft.com/office/drawing/2014/main" id="{DF7B248C-64D6-31EB-D956-F720E95BB446}"/>
              </a:ext>
            </a:extLst>
          </p:cNvPr>
          <p:cNvGrpSpPr/>
          <p:nvPr/>
        </p:nvGrpSpPr>
        <p:grpSpPr>
          <a:xfrm>
            <a:off x="1501353" y="3614114"/>
            <a:ext cx="3030560" cy="1708216"/>
            <a:chOff x="3595394" y="3548604"/>
            <a:chExt cx="2237901" cy="1621934"/>
          </a:xfrm>
          <a:solidFill>
            <a:schemeClr val="accent1">
              <a:lumMod val="40000"/>
              <a:lumOff val="60000"/>
            </a:schemeClr>
          </a:solidFill>
        </p:grpSpPr>
        <p:sp>
          <p:nvSpPr>
            <p:cNvPr id="24" name="Rounded Rectangle 6">
              <a:extLst>
                <a:ext uri="{FF2B5EF4-FFF2-40B4-BE49-F238E27FC236}">
                  <a16:creationId xmlns:a16="http://schemas.microsoft.com/office/drawing/2014/main" id="{AA860F07-F864-75CD-E0BE-9D1A2954FD27}"/>
                </a:ext>
              </a:extLst>
            </p:cNvPr>
            <p:cNvSpPr/>
            <p:nvPr/>
          </p:nvSpPr>
          <p:spPr>
            <a:xfrm>
              <a:off x="3595394" y="3548604"/>
              <a:ext cx="2237901"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25" name="TextBox 3">
                  <a:extLst>
                    <a:ext uri="{FF2B5EF4-FFF2-40B4-BE49-F238E27FC236}">
                      <a16:creationId xmlns:a16="http://schemas.microsoft.com/office/drawing/2014/main" id="{5316AF81-7BC4-F061-35C6-978628FF3385}"/>
                    </a:ext>
                  </a:extLst>
                </p:cNvPr>
                <p:cNvSpPr txBox="1"/>
                <p:nvPr/>
              </p:nvSpPr>
              <p:spPr>
                <a:xfrm>
                  <a:off x="5032749" y="3677842"/>
                  <a:ext cx="578211" cy="1359988"/>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US" sz="4400" b="0" i="1" smtClean="0">
                                <a:latin typeface="Cambria Math" panose="02040503050406030204" pitchFamily="18" charset="0"/>
                              </a:rPr>
                              <m:t>1</m:t>
                            </m:r>
                          </m:num>
                          <m:den>
                            <m:r>
                              <a:rPr lang="en-US" sz="4400" b="0" i="1" smtClean="0">
                                <a:latin typeface="Cambria Math" panose="02040503050406030204" pitchFamily="18" charset="0"/>
                              </a:rPr>
                              <m:t>10</m:t>
                            </m:r>
                          </m:den>
                        </m:f>
                      </m:oMath>
                    </m:oMathPara>
                  </a14:m>
                  <a:endParaRPr lang="en-GB" sz="4400" dirty="0"/>
                </a:p>
              </p:txBody>
            </p:sp>
          </mc:Choice>
          <mc:Fallback xmlns="">
            <p:sp>
              <p:nvSpPr>
                <p:cNvPr id="25" name="TextBox 3">
                  <a:extLst>
                    <a:ext uri="{FF2B5EF4-FFF2-40B4-BE49-F238E27FC236}">
                      <a16:creationId xmlns:a16="http://schemas.microsoft.com/office/drawing/2014/main" id="{5316AF81-7BC4-F061-35C6-978628FF3385}"/>
                    </a:ext>
                  </a:extLst>
                </p:cNvPr>
                <p:cNvSpPr txBox="1">
                  <a:spLocks noRot="1" noChangeAspect="1" noMove="1" noResize="1" noEditPoints="1" noAdjustHandles="1" noChangeArrowheads="1" noChangeShapeType="1" noTextEdit="1"/>
                </p:cNvSpPr>
                <p:nvPr/>
              </p:nvSpPr>
              <p:spPr>
                <a:xfrm>
                  <a:off x="5032749" y="3677842"/>
                  <a:ext cx="578211" cy="1359988"/>
                </a:xfrm>
                <a:prstGeom prst="rect">
                  <a:avLst/>
                </a:prstGeom>
                <a:blipFill>
                  <a:blip r:embed="rId5"/>
                  <a:stretch>
                    <a:fillRect/>
                  </a:stretch>
                </a:blipFill>
                <a:ln>
                  <a:noFill/>
                </a:ln>
              </p:spPr>
              <p:txBody>
                <a:bodyPr/>
                <a:lstStyle/>
                <a:p>
                  <a:r>
                    <a:rPr lang="en-SG">
                      <a:noFill/>
                    </a:rPr>
                    <a:t> </a:t>
                  </a:r>
                </a:p>
              </p:txBody>
            </p:sp>
          </mc:Fallback>
        </mc:AlternateContent>
      </p:grpSp>
      <p:sp>
        <p:nvSpPr>
          <p:cNvPr id="26" name="TextBox 25">
            <a:extLst>
              <a:ext uri="{FF2B5EF4-FFF2-40B4-BE49-F238E27FC236}">
                <a16:creationId xmlns:a16="http://schemas.microsoft.com/office/drawing/2014/main" id="{1421D5EA-4D7D-38F1-84AE-9815454A84B4}"/>
              </a:ext>
            </a:extLst>
          </p:cNvPr>
          <p:cNvSpPr txBox="1"/>
          <p:nvPr/>
        </p:nvSpPr>
        <p:spPr>
          <a:xfrm>
            <a:off x="2751026" y="4045157"/>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mc:AlternateContent xmlns:mc="http://schemas.openxmlformats.org/markup-compatibility/2006" xmlns:a14="http://schemas.microsoft.com/office/drawing/2010/main">
        <mc:Choice Requires="a14">
          <p:sp>
            <p:nvSpPr>
              <p:cNvPr id="27" name="TextBox 3">
                <a:extLst>
                  <a:ext uri="{FF2B5EF4-FFF2-40B4-BE49-F238E27FC236}">
                    <a16:creationId xmlns:a16="http://schemas.microsoft.com/office/drawing/2014/main" id="{FBF34C92-1343-DC16-EA37-F1B650E03D99}"/>
                  </a:ext>
                </a:extLst>
              </p:cNvPr>
              <p:cNvSpPr txBox="1"/>
              <p:nvPr/>
            </p:nvSpPr>
            <p:spPr>
              <a:xfrm>
                <a:off x="1643971" y="4122101"/>
                <a:ext cx="1107055"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0</m:t>
                      </m:r>
                      <m:r>
                        <a:rPr lang="en-US" sz="4400" b="0" i="1" smtClean="0">
                          <a:latin typeface="Cambria Math" panose="02040503050406030204" pitchFamily="18" charset="0"/>
                        </a:rPr>
                        <m:t>.01</m:t>
                      </m:r>
                    </m:oMath>
                  </m:oMathPara>
                </a14:m>
                <a:endParaRPr lang="en-GB" sz="4400" dirty="0"/>
              </a:p>
            </p:txBody>
          </p:sp>
        </mc:Choice>
        <mc:Fallback xmlns="">
          <p:sp>
            <p:nvSpPr>
              <p:cNvPr id="27" name="TextBox 3">
                <a:extLst>
                  <a:ext uri="{FF2B5EF4-FFF2-40B4-BE49-F238E27FC236}">
                    <a16:creationId xmlns:a16="http://schemas.microsoft.com/office/drawing/2014/main" id="{FBF34C92-1343-DC16-EA37-F1B650E03D99}"/>
                  </a:ext>
                </a:extLst>
              </p:cNvPr>
              <p:cNvSpPr txBox="1">
                <a:spLocks noRot="1" noChangeAspect="1" noMove="1" noResize="1" noEditPoints="1" noAdjustHandles="1" noChangeArrowheads="1" noChangeShapeType="1" noTextEdit="1"/>
              </p:cNvSpPr>
              <p:nvPr/>
            </p:nvSpPr>
            <p:spPr>
              <a:xfrm>
                <a:off x="1643971" y="4122101"/>
                <a:ext cx="1107055" cy="769441"/>
              </a:xfrm>
              <a:prstGeom prst="rect">
                <a:avLst/>
              </a:prstGeom>
              <a:blipFill>
                <a:blip r:embed="rId6"/>
                <a:stretch>
                  <a:fillRect/>
                </a:stretch>
              </a:blipFill>
              <a:ln>
                <a:noFill/>
              </a:ln>
            </p:spPr>
            <p:txBody>
              <a:bodyPr/>
              <a:lstStyle/>
              <a:p>
                <a:r>
                  <a:rPr lang="en-SG">
                    <a:noFill/>
                  </a:rPr>
                  <a:t> </a:t>
                </a:r>
              </a:p>
            </p:txBody>
          </p:sp>
        </mc:Fallback>
      </mc:AlternateContent>
      <p:sp>
        <p:nvSpPr>
          <p:cNvPr id="28" name="Freeform 33">
            <a:extLst>
              <a:ext uri="{FF2B5EF4-FFF2-40B4-BE49-F238E27FC236}">
                <a16:creationId xmlns:a16="http://schemas.microsoft.com/office/drawing/2014/main" id="{CC441542-E97B-323D-2A1D-5C6B61FEEBD6}"/>
              </a:ext>
            </a:extLst>
          </p:cNvPr>
          <p:cNvSpPr/>
          <p:nvPr/>
        </p:nvSpPr>
        <p:spPr>
          <a:xfrm>
            <a:off x="10123398" y="1902895"/>
            <a:ext cx="963207" cy="886322"/>
          </a:xfrm>
          <a:custGeom>
            <a:avLst/>
            <a:gdLst/>
            <a:ahLst/>
            <a:cxnLst/>
            <a:rect l="0" t="0" r="0" b="0"/>
            <a:pathLst>
              <a:path w="1070230" h="1095122">
                <a:moveTo>
                  <a:pt x="535178" y="465455"/>
                </a:moveTo>
                <a:lnTo>
                  <a:pt x="989838" y="0"/>
                </a:lnTo>
                <a:lnTo>
                  <a:pt x="1070229" y="82042"/>
                </a:lnTo>
                <a:lnTo>
                  <a:pt x="615569" y="547497"/>
                </a:lnTo>
                <a:lnTo>
                  <a:pt x="1070229" y="1012952"/>
                </a:lnTo>
                <a:lnTo>
                  <a:pt x="989838" y="1095121"/>
                </a:lnTo>
                <a:lnTo>
                  <a:pt x="535178" y="629666"/>
                </a:lnTo>
                <a:lnTo>
                  <a:pt x="80391" y="1095121"/>
                </a:lnTo>
                <a:lnTo>
                  <a:pt x="0" y="1012952"/>
                </a:lnTo>
                <a:lnTo>
                  <a:pt x="454787" y="547497"/>
                </a:lnTo>
                <a:lnTo>
                  <a:pt x="0" y="82042"/>
                </a:lnTo>
                <a:lnTo>
                  <a:pt x="80391" y="0"/>
                </a:lnTo>
                <a:close/>
              </a:path>
            </a:pathLst>
          </a:custGeom>
          <a:solidFill>
            <a:srgbClr val="FF0000"/>
          </a:solidFill>
          <a:ln w="38100" cap="flat" cmpd="sng" algn="ctr">
            <a:solidFill>
              <a:srgbClr val="FF00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4615" tIns="37308" rIns="74615" bIns="37308" rtlCol="0" anchor="ctr"/>
          <a:lstStyle/>
          <a:p>
            <a:pPr algn="ctr"/>
            <a:endParaRPr lang="en-GB"/>
          </a:p>
        </p:txBody>
      </p:sp>
      <p:grpSp>
        <p:nvGrpSpPr>
          <p:cNvPr id="43" name="Group 42">
            <a:extLst>
              <a:ext uri="{FF2B5EF4-FFF2-40B4-BE49-F238E27FC236}">
                <a16:creationId xmlns:a16="http://schemas.microsoft.com/office/drawing/2014/main" id="{E71549A6-C347-70CD-5B04-F3979B85E9B6}"/>
              </a:ext>
            </a:extLst>
          </p:cNvPr>
          <p:cNvGrpSpPr/>
          <p:nvPr/>
        </p:nvGrpSpPr>
        <p:grpSpPr>
          <a:xfrm>
            <a:off x="7096734" y="1558188"/>
            <a:ext cx="2777657" cy="1621934"/>
            <a:chOff x="5140503" y="3548604"/>
            <a:chExt cx="3319124" cy="1621934"/>
          </a:xfrm>
          <a:solidFill>
            <a:schemeClr val="accent1">
              <a:lumMod val="40000"/>
              <a:lumOff val="60000"/>
            </a:schemeClr>
          </a:solidFill>
        </p:grpSpPr>
        <p:sp>
          <p:nvSpPr>
            <p:cNvPr id="44" name="Rounded Rectangle 6">
              <a:extLst>
                <a:ext uri="{FF2B5EF4-FFF2-40B4-BE49-F238E27FC236}">
                  <a16:creationId xmlns:a16="http://schemas.microsoft.com/office/drawing/2014/main" id="{2345F5CF-9A9E-C7DA-7707-60C4FD5AB650}"/>
                </a:ext>
              </a:extLst>
            </p:cNvPr>
            <p:cNvSpPr/>
            <p:nvPr/>
          </p:nvSpPr>
          <p:spPr>
            <a:xfrm>
              <a:off x="5140503" y="3548604"/>
              <a:ext cx="3319124"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45" name="TextBox 3">
                  <a:extLst>
                    <a:ext uri="{FF2B5EF4-FFF2-40B4-BE49-F238E27FC236}">
                      <a16:creationId xmlns:a16="http://schemas.microsoft.com/office/drawing/2014/main" id="{5FF13446-ACBE-469F-FAD9-B507CA5AA828}"/>
                    </a:ext>
                  </a:extLst>
                </p:cNvPr>
                <p:cNvSpPr txBox="1"/>
                <p:nvPr/>
              </p:nvSpPr>
              <p:spPr>
                <a:xfrm>
                  <a:off x="5464946" y="3664911"/>
                  <a:ext cx="578211" cy="1359988"/>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US" sz="4400" b="0" i="1" smtClean="0">
                                <a:latin typeface="Cambria Math" panose="02040503050406030204" pitchFamily="18" charset="0"/>
                              </a:rPr>
                              <m:t>1</m:t>
                            </m:r>
                          </m:num>
                          <m:den>
                            <m:r>
                              <a:rPr lang="en-US" sz="4400" b="0" i="1" smtClean="0">
                                <a:latin typeface="Cambria Math" panose="02040503050406030204" pitchFamily="18" charset="0"/>
                              </a:rPr>
                              <m:t>3</m:t>
                            </m:r>
                          </m:den>
                        </m:f>
                      </m:oMath>
                    </m:oMathPara>
                  </a14:m>
                  <a:endParaRPr lang="en-GB" sz="4400" dirty="0"/>
                </a:p>
              </p:txBody>
            </p:sp>
          </mc:Choice>
          <mc:Fallback xmlns="">
            <p:sp>
              <p:nvSpPr>
                <p:cNvPr id="45" name="TextBox 3">
                  <a:extLst>
                    <a:ext uri="{FF2B5EF4-FFF2-40B4-BE49-F238E27FC236}">
                      <a16:creationId xmlns:a16="http://schemas.microsoft.com/office/drawing/2014/main" id="{5FF13446-ACBE-469F-FAD9-B507CA5AA828}"/>
                    </a:ext>
                  </a:extLst>
                </p:cNvPr>
                <p:cNvSpPr txBox="1">
                  <a:spLocks noRot="1" noChangeAspect="1" noMove="1" noResize="1" noEditPoints="1" noAdjustHandles="1" noChangeArrowheads="1" noChangeShapeType="1" noTextEdit="1"/>
                </p:cNvSpPr>
                <p:nvPr/>
              </p:nvSpPr>
              <p:spPr>
                <a:xfrm>
                  <a:off x="5464946" y="3664911"/>
                  <a:ext cx="578211" cy="1359988"/>
                </a:xfrm>
                <a:prstGeom prst="rect">
                  <a:avLst/>
                </a:prstGeom>
                <a:blipFill>
                  <a:blip r:embed="rId7"/>
                  <a:stretch>
                    <a:fillRect/>
                  </a:stretch>
                </a:blipFill>
                <a:ln>
                  <a:noFill/>
                </a:ln>
              </p:spPr>
              <p:txBody>
                <a:bodyPr/>
                <a:lstStyle/>
                <a:p>
                  <a:r>
                    <a:rPr lang="en-SG">
                      <a:noFill/>
                    </a:rPr>
                    <a:t> </a:t>
                  </a:r>
                </a:p>
              </p:txBody>
            </p:sp>
          </mc:Fallback>
        </mc:AlternateContent>
      </p:grpSp>
      <p:sp>
        <p:nvSpPr>
          <p:cNvPr id="46" name="TextBox 45">
            <a:extLst>
              <a:ext uri="{FF2B5EF4-FFF2-40B4-BE49-F238E27FC236}">
                <a16:creationId xmlns:a16="http://schemas.microsoft.com/office/drawing/2014/main" id="{18970AA6-E58F-EE9A-921B-863615274804}"/>
              </a:ext>
            </a:extLst>
          </p:cNvPr>
          <p:cNvSpPr txBox="1"/>
          <p:nvPr/>
        </p:nvSpPr>
        <p:spPr>
          <a:xfrm>
            <a:off x="7942922" y="1874066"/>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mc:AlternateContent xmlns:mc="http://schemas.openxmlformats.org/markup-compatibility/2006" xmlns:a14="http://schemas.microsoft.com/office/drawing/2010/main">
        <mc:Choice Requires="a14">
          <p:sp>
            <p:nvSpPr>
              <p:cNvPr id="54" name="TextBox 3">
                <a:extLst>
                  <a:ext uri="{FF2B5EF4-FFF2-40B4-BE49-F238E27FC236}">
                    <a16:creationId xmlns:a16="http://schemas.microsoft.com/office/drawing/2014/main" id="{71CBF9DC-2FC6-BA4A-BCE8-0087F9A88565}"/>
                  </a:ext>
                </a:extLst>
              </p:cNvPr>
              <p:cNvSpPr txBox="1"/>
              <p:nvPr/>
            </p:nvSpPr>
            <p:spPr>
              <a:xfrm>
                <a:off x="8563023" y="1964062"/>
                <a:ext cx="665360"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3</m:t>
                      </m:r>
                      <m:r>
                        <a:rPr lang="en-GB" sz="4400" b="0" i="1" smtClean="0">
                          <a:latin typeface="Cambria Math" panose="02040503050406030204" pitchFamily="18" charset="0"/>
                        </a:rPr>
                        <m:t>0</m:t>
                      </m:r>
                      <m:r>
                        <a:rPr lang="en-US" sz="4400" b="0" i="1" smtClean="0">
                          <a:latin typeface="Cambria Math" panose="02040503050406030204" pitchFamily="18" charset="0"/>
                        </a:rPr>
                        <m:t>%</m:t>
                      </m:r>
                    </m:oMath>
                  </m:oMathPara>
                </a14:m>
                <a:endParaRPr lang="en-GB" sz="4400" dirty="0"/>
              </a:p>
            </p:txBody>
          </p:sp>
        </mc:Choice>
        <mc:Fallback xmlns="">
          <p:sp>
            <p:nvSpPr>
              <p:cNvPr id="54" name="TextBox 3">
                <a:extLst>
                  <a:ext uri="{FF2B5EF4-FFF2-40B4-BE49-F238E27FC236}">
                    <a16:creationId xmlns:a16="http://schemas.microsoft.com/office/drawing/2014/main" id="{71CBF9DC-2FC6-BA4A-BCE8-0087F9A88565}"/>
                  </a:ext>
                </a:extLst>
              </p:cNvPr>
              <p:cNvSpPr txBox="1">
                <a:spLocks noRot="1" noChangeAspect="1" noMove="1" noResize="1" noEditPoints="1" noAdjustHandles="1" noChangeArrowheads="1" noChangeShapeType="1" noTextEdit="1"/>
              </p:cNvSpPr>
              <p:nvPr/>
            </p:nvSpPr>
            <p:spPr>
              <a:xfrm>
                <a:off x="8563023" y="1964062"/>
                <a:ext cx="665360" cy="769441"/>
              </a:xfrm>
              <a:prstGeom prst="rect">
                <a:avLst/>
              </a:prstGeom>
              <a:blipFill>
                <a:blip r:embed="rId8"/>
                <a:stretch>
                  <a:fillRect l="-15094" r="-111321" b="-3226"/>
                </a:stretch>
              </a:blipFill>
              <a:ln>
                <a:noFill/>
              </a:ln>
            </p:spPr>
            <p:txBody>
              <a:bodyPr/>
              <a:lstStyle/>
              <a:p>
                <a:r>
                  <a:rPr lang="en-GB">
                    <a:noFill/>
                  </a:rPr>
                  <a:t> </a:t>
                </a:r>
              </a:p>
            </p:txBody>
          </p:sp>
        </mc:Fallback>
      </mc:AlternateContent>
      <p:grpSp>
        <p:nvGrpSpPr>
          <p:cNvPr id="55" name="Group 54">
            <a:extLst>
              <a:ext uri="{FF2B5EF4-FFF2-40B4-BE49-F238E27FC236}">
                <a16:creationId xmlns:a16="http://schemas.microsoft.com/office/drawing/2014/main" id="{47E439AD-CE54-8545-4876-6F6EA62EFB16}"/>
              </a:ext>
            </a:extLst>
          </p:cNvPr>
          <p:cNvGrpSpPr/>
          <p:nvPr/>
        </p:nvGrpSpPr>
        <p:grpSpPr>
          <a:xfrm>
            <a:off x="7025909" y="3659331"/>
            <a:ext cx="3097489" cy="1621934"/>
            <a:chOff x="2131992" y="3548604"/>
            <a:chExt cx="3701303" cy="1621934"/>
          </a:xfrm>
          <a:solidFill>
            <a:schemeClr val="accent1">
              <a:lumMod val="40000"/>
              <a:lumOff val="60000"/>
            </a:schemeClr>
          </a:solidFill>
        </p:grpSpPr>
        <p:sp>
          <p:nvSpPr>
            <p:cNvPr id="56" name="Rounded Rectangle 6">
              <a:extLst>
                <a:ext uri="{FF2B5EF4-FFF2-40B4-BE49-F238E27FC236}">
                  <a16:creationId xmlns:a16="http://schemas.microsoft.com/office/drawing/2014/main" id="{FBC8EFCD-B4E1-A1C1-272E-D1146A22CB58}"/>
                </a:ext>
              </a:extLst>
            </p:cNvPr>
            <p:cNvSpPr/>
            <p:nvPr/>
          </p:nvSpPr>
          <p:spPr>
            <a:xfrm>
              <a:off x="2131992" y="3548604"/>
              <a:ext cx="3701303"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57" name="TextBox 3">
                  <a:extLst>
                    <a:ext uri="{FF2B5EF4-FFF2-40B4-BE49-F238E27FC236}">
                      <a16:creationId xmlns:a16="http://schemas.microsoft.com/office/drawing/2014/main" id="{DFC8E393-443E-A581-F9D1-C602E121A7BF}"/>
                    </a:ext>
                  </a:extLst>
                </p:cNvPr>
                <p:cNvSpPr txBox="1"/>
                <p:nvPr/>
              </p:nvSpPr>
              <p:spPr>
                <a:xfrm>
                  <a:off x="4909456" y="3677842"/>
                  <a:ext cx="578211" cy="1359988"/>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US" sz="4400" b="0" i="1" smtClean="0">
                                <a:latin typeface="Cambria Math" panose="02040503050406030204" pitchFamily="18" charset="0"/>
                              </a:rPr>
                              <m:t>1</m:t>
                            </m:r>
                          </m:num>
                          <m:den>
                            <m:r>
                              <a:rPr lang="en-US" sz="4400" b="0" i="1" smtClean="0">
                                <a:latin typeface="Cambria Math" panose="02040503050406030204" pitchFamily="18" charset="0"/>
                              </a:rPr>
                              <m:t>5</m:t>
                            </m:r>
                          </m:den>
                        </m:f>
                      </m:oMath>
                    </m:oMathPara>
                  </a14:m>
                  <a:endParaRPr lang="en-GB" sz="4400" dirty="0"/>
                </a:p>
              </p:txBody>
            </p:sp>
          </mc:Choice>
          <mc:Fallback xmlns="">
            <p:sp>
              <p:nvSpPr>
                <p:cNvPr id="57" name="TextBox 3">
                  <a:extLst>
                    <a:ext uri="{FF2B5EF4-FFF2-40B4-BE49-F238E27FC236}">
                      <a16:creationId xmlns:a16="http://schemas.microsoft.com/office/drawing/2014/main" id="{DFC8E393-443E-A581-F9D1-C602E121A7BF}"/>
                    </a:ext>
                  </a:extLst>
                </p:cNvPr>
                <p:cNvSpPr txBox="1">
                  <a:spLocks noRot="1" noChangeAspect="1" noMove="1" noResize="1" noEditPoints="1" noAdjustHandles="1" noChangeArrowheads="1" noChangeShapeType="1" noTextEdit="1"/>
                </p:cNvSpPr>
                <p:nvPr/>
              </p:nvSpPr>
              <p:spPr>
                <a:xfrm>
                  <a:off x="4909456" y="3677842"/>
                  <a:ext cx="578211" cy="1359988"/>
                </a:xfrm>
                <a:prstGeom prst="rect">
                  <a:avLst/>
                </a:prstGeom>
                <a:blipFill>
                  <a:blip r:embed="rId9"/>
                  <a:stretch>
                    <a:fillRect/>
                  </a:stretch>
                </a:blipFill>
                <a:ln>
                  <a:noFill/>
                </a:ln>
              </p:spPr>
              <p:txBody>
                <a:bodyPr/>
                <a:lstStyle/>
                <a:p>
                  <a:r>
                    <a:rPr lang="en-SG">
                      <a:noFill/>
                    </a:rPr>
                    <a:t> </a:t>
                  </a:r>
                </a:p>
              </p:txBody>
            </p:sp>
          </mc:Fallback>
        </mc:AlternateContent>
      </p:grpSp>
      <p:sp>
        <p:nvSpPr>
          <p:cNvPr id="58" name="TextBox 57">
            <a:extLst>
              <a:ext uri="{FF2B5EF4-FFF2-40B4-BE49-F238E27FC236}">
                <a16:creationId xmlns:a16="http://schemas.microsoft.com/office/drawing/2014/main" id="{9BDE0D02-6259-CACB-D9A8-E8F24A3BE9BE}"/>
              </a:ext>
            </a:extLst>
          </p:cNvPr>
          <p:cNvSpPr txBox="1"/>
          <p:nvPr/>
        </p:nvSpPr>
        <p:spPr>
          <a:xfrm>
            <a:off x="8768832" y="4049474"/>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mc:AlternateContent xmlns:mc="http://schemas.openxmlformats.org/markup-compatibility/2006" xmlns:a14="http://schemas.microsoft.com/office/drawing/2010/main">
        <mc:Choice Requires="a14">
          <p:sp>
            <p:nvSpPr>
              <p:cNvPr id="59" name="TextBox 3">
                <a:extLst>
                  <a:ext uri="{FF2B5EF4-FFF2-40B4-BE49-F238E27FC236}">
                    <a16:creationId xmlns:a16="http://schemas.microsoft.com/office/drawing/2014/main" id="{6F361268-C5EC-CA91-851E-03331F2F21DC}"/>
                  </a:ext>
                </a:extLst>
              </p:cNvPr>
              <p:cNvSpPr txBox="1"/>
              <p:nvPr/>
            </p:nvSpPr>
            <p:spPr>
              <a:xfrm>
                <a:off x="7335370" y="4126418"/>
                <a:ext cx="1239283"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a:latin typeface="Cambria Math" panose="02040503050406030204" pitchFamily="18" charset="0"/>
                        </a:rPr>
                        <m:t>2</m:t>
                      </m:r>
                      <m:r>
                        <a:rPr lang="en-US" sz="4400" b="0" i="1" smtClean="0">
                          <a:latin typeface="Cambria Math" panose="02040503050406030204" pitchFamily="18" charset="0"/>
                        </a:rPr>
                        <m:t>0%</m:t>
                      </m:r>
                    </m:oMath>
                  </m:oMathPara>
                </a14:m>
                <a:endParaRPr lang="en-GB" sz="4400" dirty="0"/>
              </a:p>
            </p:txBody>
          </p:sp>
        </mc:Choice>
        <mc:Fallback xmlns="">
          <p:sp>
            <p:nvSpPr>
              <p:cNvPr id="59" name="TextBox 3">
                <a:extLst>
                  <a:ext uri="{FF2B5EF4-FFF2-40B4-BE49-F238E27FC236}">
                    <a16:creationId xmlns:a16="http://schemas.microsoft.com/office/drawing/2014/main" id="{6F361268-C5EC-CA91-851E-03331F2F21DC}"/>
                  </a:ext>
                </a:extLst>
              </p:cNvPr>
              <p:cNvSpPr txBox="1">
                <a:spLocks noRot="1" noChangeAspect="1" noMove="1" noResize="1" noEditPoints="1" noAdjustHandles="1" noChangeArrowheads="1" noChangeShapeType="1" noTextEdit="1"/>
              </p:cNvSpPr>
              <p:nvPr/>
            </p:nvSpPr>
            <p:spPr>
              <a:xfrm>
                <a:off x="7335370" y="4126418"/>
                <a:ext cx="1239283" cy="769441"/>
              </a:xfrm>
              <a:prstGeom prst="rect">
                <a:avLst/>
              </a:prstGeom>
              <a:blipFill>
                <a:blip r:embed="rId10"/>
                <a:stretch>
                  <a:fillRect/>
                </a:stretch>
              </a:blipFill>
              <a:ln>
                <a:noFill/>
              </a:ln>
            </p:spPr>
            <p:txBody>
              <a:bodyPr/>
              <a:lstStyle/>
              <a:p>
                <a:r>
                  <a:rPr lang="en-SG">
                    <a:noFill/>
                  </a:rPr>
                  <a:t> </a:t>
                </a:r>
              </a:p>
            </p:txBody>
          </p:sp>
        </mc:Fallback>
      </mc:AlternateContent>
    </p:spTree>
    <p:extLst>
      <p:ext uri="{BB962C8B-B14F-4D97-AF65-F5344CB8AC3E}">
        <p14:creationId xmlns:p14="http://schemas.microsoft.com/office/powerpoint/2010/main" val="1678170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7</a:t>
            </a:fld>
            <a:endParaRPr lang="en-US" dirty="0"/>
          </a:p>
        </p:txBody>
      </p:sp>
      <p:grpSp>
        <p:nvGrpSpPr>
          <p:cNvPr id="14" name="Group 13">
            <a:extLst>
              <a:ext uri="{FF2B5EF4-FFF2-40B4-BE49-F238E27FC236}">
                <a16:creationId xmlns:a16="http://schemas.microsoft.com/office/drawing/2014/main" id="{61F53C88-DD29-4A78-9C4B-EB9A0BD25676}"/>
              </a:ext>
            </a:extLst>
          </p:cNvPr>
          <p:cNvGrpSpPr/>
          <p:nvPr/>
        </p:nvGrpSpPr>
        <p:grpSpPr>
          <a:xfrm>
            <a:off x="6484761" y="3305696"/>
            <a:ext cx="3056442" cy="1621934"/>
            <a:chOff x="5140503" y="3548604"/>
            <a:chExt cx="3652255" cy="1621934"/>
          </a:xfrm>
          <a:solidFill>
            <a:schemeClr val="accent1">
              <a:lumMod val="40000"/>
              <a:lumOff val="60000"/>
            </a:schemeClr>
          </a:solidFill>
        </p:grpSpPr>
        <p:sp>
          <p:nvSpPr>
            <p:cNvPr id="15" name="Rounded Rectangle 6">
              <a:extLst>
                <a:ext uri="{FF2B5EF4-FFF2-40B4-BE49-F238E27FC236}">
                  <a16:creationId xmlns:a16="http://schemas.microsoft.com/office/drawing/2014/main" id="{0AE5830F-DF27-4A44-8B52-990F6F795B25}"/>
                </a:ext>
              </a:extLst>
            </p:cNvPr>
            <p:cNvSpPr/>
            <p:nvPr/>
          </p:nvSpPr>
          <p:spPr>
            <a:xfrm>
              <a:off x="5140503" y="3548604"/>
              <a:ext cx="3652255"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16" name="TextBox 3">
                  <a:extLst>
                    <a:ext uri="{FF2B5EF4-FFF2-40B4-BE49-F238E27FC236}">
                      <a16:creationId xmlns:a16="http://schemas.microsoft.com/office/drawing/2014/main" id="{D3782BDE-1C2F-47CF-9A12-0537197D9EE7}"/>
                    </a:ext>
                  </a:extLst>
                </p:cNvPr>
                <p:cNvSpPr txBox="1"/>
                <p:nvPr/>
              </p:nvSpPr>
              <p:spPr>
                <a:xfrm>
                  <a:off x="5289237" y="3671661"/>
                  <a:ext cx="578211" cy="1359988"/>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US" sz="4400" b="0" i="1" smtClean="0">
                                <a:latin typeface="Cambria Math" panose="02040503050406030204" pitchFamily="18" charset="0"/>
                              </a:rPr>
                              <m:t>1</m:t>
                            </m:r>
                          </m:num>
                          <m:den>
                            <m:r>
                              <a:rPr lang="en-GB" sz="4400" b="0" i="1" smtClean="0">
                                <a:latin typeface="Cambria Math" panose="02040503050406030204" pitchFamily="18" charset="0"/>
                              </a:rPr>
                              <m:t>8</m:t>
                            </m:r>
                          </m:den>
                        </m:f>
                      </m:oMath>
                    </m:oMathPara>
                  </a14:m>
                  <a:endParaRPr lang="en-GB" sz="4400" dirty="0"/>
                </a:p>
              </p:txBody>
            </p:sp>
          </mc:Choice>
          <mc:Fallback xmlns="">
            <p:sp>
              <p:nvSpPr>
                <p:cNvPr id="16" name="TextBox 3">
                  <a:extLst>
                    <a:ext uri="{FF2B5EF4-FFF2-40B4-BE49-F238E27FC236}">
                      <a16:creationId xmlns:a16="http://schemas.microsoft.com/office/drawing/2014/main" id="{D3782BDE-1C2F-47CF-9A12-0537197D9EE7}"/>
                    </a:ext>
                  </a:extLst>
                </p:cNvPr>
                <p:cNvSpPr txBox="1">
                  <a:spLocks noRot="1" noChangeAspect="1" noMove="1" noResize="1" noEditPoints="1" noAdjustHandles="1" noChangeArrowheads="1" noChangeShapeType="1" noTextEdit="1"/>
                </p:cNvSpPr>
                <p:nvPr/>
              </p:nvSpPr>
              <p:spPr>
                <a:xfrm>
                  <a:off x="5289237" y="3671661"/>
                  <a:ext cx="578211" cy="1359988"/>
                </a:xfrm>
                <a:prstGeom prst="rect">
                  <a:avLst/>
                </a:prstGeom>
                <a:blipFill>
                  <a:blip r:embed="rId3"/>
                  <a:stretch>
                    <a:fillRect/>
                  </a:stretch>
                </a:blipFill>
                <a:ln>
                  <a:noFill/>
                </a:ln>
              </p:spPr>
              <p:txBody>
                <a:bodyPr/>
                <a:lstStyle/>
                <a:p>
                  <a:r>
                    <a:rPr lang="en-SG">
                      <a:noFill/>
                    </a:rPr>
                    <a:t> </a:t>
                  </a:r>
                </a:p>
              </p:txBody>
            </p:sp>
          </mc:Fallback>
        </mc:AlternateContent>
      </p:grpSp>
      <p:sp>
        <p:nvSpPr>
          <p:cNvPr id="17" name="TextBox 16">
            <a:extLst>
              <a:ext uri="{FF2B5EF4-FFF2-40B4-BE49-F238E27FC236}">
                <a16:creationId xmlns:a16="http://schemas.microsoft.com/office/drawing/2014/main" id="{4B9B0A2C-2666-4E13-9770-833CD9C64E9A}"/>
              </a:ext>
            </a:extLst>
          </p:cNvPr>
          <p:cNvSpPr txBox="1"/>
          <p:nvPr/>
        </p:nvSpPr>
        <p:spPr>
          <a:xfrm>
            <a:off x="7059418" y="3707243"/>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p:grpSp>
        <p:nvGrpSpPr>
          <p:cNvPr id="18" name="Group 17">
            <a:extLst>
              <a:ext uri="{FF2B5EF4-FFF2-40B4-BE49-F238E27FC236}">
                <a16:creationId xmlns:a16="http://schemas.microsoft.com/office/drawing/2014/main" id="{9E0FBF15-6EF2-4802-9525-D9372CAE027A}"/>
              </a:ext>
            </a:extLst>
          </p:cNvPr>
          <p:cNvGrpSpPr/>
          <p:nvPr/>
        </p:nvGrpSpPr>
        <p:grpSpPr>
          <a:xfrm>
            <a:off x="7593983" y="3701104"/>
            <a:ext cx="1947221" cy="1226526"/>
            <a:chOff x="5132755" y="3585597"/>
            <a:chExt cx="1506489" cy="1226526"/>
          </a:xfrm>
          <a:solidFill>
            <a:schemeClr val="accent1">
              <a:lumMod val="40000"/>
              <a:lumOff val="60000"/>
            </a:schemeClr>
          </a:solidFill>
        </p:grpSpPr>
        <p:sp>
          <p:nvSpPr>
            <p:cNvPr id="19" name="Rounded Rectangle 6">
              <a:extLst>
                <a:ext uri="{FF2B5EF4-FFF2-40B4-BE49-F238E27FC236}">
                  <a16:creationId xmlns:a16="http://schemas.microsoft.com/office/drawing/2014/main" id="{2A504747-2C82-4AA5-B43C-EF97AEFFF6ED}"/>
                </a:ext>
              </a:extLst>
            </p:cNvPr>
            <p:cNvSpPr/>
            <p:nvPr/>
          </p:nvSpPr>
          <p:spPr>
            <a:xfrm>
              <a:off x="5132755" y="3585597"/>
              <a:ext cx="1506489" cy="1226526"/>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20" name="TextBox 3">
                  <a:extLst>
                    <a:ext uri="{FF2B5EF4-FFF2-40B4-BE49-F238E27FC236}">
                      <a16:creationId xmlns:a16="http://schemas.microsoft.com/office/drawing/2014/main" id="{22543C0B-F8CA-452D-B67E-9326627C48CF}"/>
                    </a:ext>
                  </a:extLst>
                </p:cNvPr>
                <p:cNvSpPr txBox="1"/>
                <p:nvPr/>
              </p:nvSpPr>
              <p:spPr>
                <a:xfrm>
                  <a:off x="5175841" y="3677842"/>
                  <a:ext cx="578211" cy="769441"/>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1</m:t>
                        </m:r>
                        <m:r>
                          <a:rPr lang="en-GB" sz="4400" b="0" i="1" smtClean="0">
                            <a:latin typeface="Cambria Math" panose="02040503050406030204" pitchFamily="18" charset="0"/>
                          </a:rPr>
                          <m:t>2.5</m:t>
                        </m:r>
                        <m:r>
                          <a:rPr lang="en-US" sz="4400" b="0" i="1" smtClean="0">
                            <a:latin typeface="Cambria Math" panose="02040503050406030204" pitchFamily="18" charset="0"/>
                          </a:rPr>
                          <m:t>%</m:t>
                        </m:r>
                      </m:oMath>
                    </m:oMathPara>
                  </a14:m>
                  <a:endParaRPr lang="en-GB" sz="4400" dirty="0"/>
                </a:p>
              </p:txBody>
            </p:sp>
          </mc:Choice>
          <mc:Fallback xmlns="">
            <p:sp>
              <p:nvSpPr>
                <p:cNvPr id="20" name="TextBox 3">
                  <a:extLst>
                    <a:ext uri="{FF2B5EF4-FFF2-40B4-BE49-F238E27FC236}">
                      <a16:creationId xmlns:a16="http://schemas.microsoft.com/office/drawing/2014/main" id="{22543C0B-F8CA-452D-B67E-9326627C48CF}"/>
                    </a:ext>
                  </a:extLst>
                </p:cNvPr>
                <p:cNvSpPr txBox="1">
                  <a:spLocks noRot="1" noChangeAspect="1" noMove="1" noResize="1" noEditPoints="1" noAdjustHandles="1" noChangeArrowheads="1" noChangeShapeType="1" noTextEdit="1"/>
                </p:cNvSpPr>
                <p:nvPr/>
              </p:nvSpPr>
              <p:spPr>
                <a:xfrm>
                  <a:off x="5175841" y="3677842"/>
                  <a:ext cx="578211" cy="769441"/>
                </a:xfrm>
                <a:prstGeom prst="rect">
                  <a:avLst/>
                </a:prstGeom>
                <a:blipFill>
                  <a:blip r:embed="rId4"/>
                  <a:stretch>
                    <a:fillRect r="-116393"/>
                  </a:stretch>
                </a:blipFill>
                <a:ln>
                  <a:noFill/>
                </a:ln>
              </p:spPr>
              <p:txBody>
                <a:bodyPr/>
                <a:lstStyle/>
                <a:p>
                  <a:r>
                    <a:rPr lang="en-SG">
                      <a:noFill/>
                    </a:rPr>
                    <a:t> </a:t>
                  </a:r>
                </a:p>
              </p:txBody>
            </p:sp>
          </mc:Fallback>
        </mc:AlternateContent>
      </p:grpSp>
      <p:grpSp>
        <p:nvGrpSpPr>
          <p:cNvPr id="26" name="Group 25">
            <a:extLst>
              <a:ext uri="{FF2B5EF4-FFF2-40B4-BE49-F238E27FC236}">
                <a16:creationId xmlns:a16="http://schemas.microsoft.com/office/drawing/2014/main" id="{0323DD65-6FE5-43CE-A4C4-70A51C5F054B}"/>
              </a:ext>
            </a:extLst>
          </p:cNvPr>
          <p:cNvGrpSpPr/>
          <p:nvPr/>
        </p:nvGrpSpPr>
        <p:grpSpPr>
          <a:xfrm>
            <a:off x="6429070" y="1607283"/>
            <a:ext cx="3283726" cy="1226526"/>
            <a:chOff x="5074271" y="3507669"/>
            <a:chExt cx="3923844" cy="1226526"/>
          </a:xfrm>
          <a:solidFill>
            <a:schemeClr val="accent1">
              <a:lumMod val="40000"/>
              <a:lumOff val="60000"/>
            </a:schemeClr>
          </a:solidFill>
        </p:grpSpPr>
        <p:sp>
          <p:nvSpPr>
            <p:cNvPr id="27" name="Rounded Rectangle 6">
              <a:extLst>
                <a:ext uri="{FF2B5EF4-FFF2-40B4-BE49-F238E27FC236}">
                  <a16:creationId xmlns:a16="http://schemas.microsoft.com/office/drawing/2014/main" id="{366D743D-2D18-4CCB-A2DD-1AC05E88A353}"/>
                </a:ext>
              </a:extLst>
            </p:cNvPr>
            <p:cNvSpPr/>
            <p:nvPr/>
          </p:nvSpPr>
          <p:spPr>
            <a:xfrm>
              <a:off x="5074271" y="3507669"/>
              <a:ext cx="3923844" cy="1226526"/>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28" name="TextBox 3">
                  <a:extLst>
                    <a:ext uri="{FF2B5EF4-FFF2-40B4-BE49-F238E27FC236}">
                      <a16:creationId xmlns:a16="http://schemas.microsoft.com/office/drawing/2014/main" id="{995083CC-29F1-407A-BFD7-179D1B8283CA}"/>
                    </a:ext>
                  </a:extLst>
                </p:cNvPr>
                <p:cNvSpPr txBox="1"/>
                <p:nvPr/>
              </p:nvSpPr>
              <p:spPr>
                <a:xfrm>
                  <a:off x="5175841" y="3677842"/>
                  <a:ext cx="578211" cy="769441"/>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6</m:t>
                        </m:r>
                        <m:r>
                          <a:rPr lang="en-GB" sz="4400" b="0" i="1" smtClean="0">
                            <a:latin typeface="Cambria Math" panose="02040503050406030204" pitchFamily="18" charset="0"/>
                          </a:rPr>
                          <m:t>3</m:t>
                        </m:r>
                        <m:r>
                          <a:rPr lang="en-US" sz="4400" b="0" i="1" smtClean="0">
                            <a:latin typeface="Cambria Math" panose="02040503050406030204" pitchFamily="18" charset="0"/>
                          </a:rPr>
                          <m:t>%</m:t>
                        </m:r>
                      </m:oMath>
                    </m:oMathPara>
                  </a14:m>
                  <a:endParaRPr lang="en-GB" sz="4400" dirty="0"/>
                </a:p>
              </p:txBody>
            </p:sp>
          </mc:Choice>
          <mc:Fallback xmlns="">
            <p:sp>
              <p:nvSpPr>
                <p:cNvPr id="28" name="TextBox 3">
                  <a:extLst>
                    <a:ext uri="{FF2B5EF4-FFF2-40B4-BE49-F238E27FC236}">
                      <a16:creationId xmlns:a16="http://schemas.microsoft.com/office/drawing/2014/main" id="{995083CC-29F1-407A-BFD7-179D1B8283CA}"/>
                    </a:ext>
                  </a:extLst>
                </p:cNvPr>
                <p:cNvSpPr txBox="1">
                  <a:spLocks noRot="1" noChangeAspect="1" noMove="1" noResize="1" noEditPoints="1" noAdjustHandles="1" noChangeArrowheads="1" noChangeShapeType="1" noTextEdit="1"/>
                </p:cNvSpPr>
                <p:nvPr/>
              </p:nvSpPr>
              <p:spPr>
                <a:xfrm>
                  <a:off x="5175841" y="3677842"/>
                  <a:ext cx="578211" cy="769441"/>
                </a:xfrm>
                <a:prstGeom prst="rect">
                  <a:avLst/>
                </a:prstGeom>
                <a:blipFill>
                  <a:blip r:embed="rId5"/>
                  <a:stretch>
                    <a:fillRect r="-145570"/>
                  </a:stretch>
                </a:blipFill>
                <a:ln>
                  <a:noFill/>
                </a:ln>
              </p:spPr>
              <p:txBody>
                <a:bodyPr/>
                <a:lstStyle/>
                <a:p>
                  <a:r>
                    <a:rPr lang="en-SG">
                      <a:noFill/>
                    </a:rPr>
                    <a:t> </a:t>
                  </a:r>
                </a:p>
              </p:txBody>
            </p:sp>
          </mc:Fallback>
        </mc:AlternateContent>
      </p:grpSp>
      <p:grpSp>
        <p:nvGrpSpPr>
          <p:cNvPr id="29" name="Group 28">
            <a:extLst>
              <a:ext uri="{FF2B5EF4-FFF2-40B4-BE49-F238E27FC236}">
                <a16:creationId xmlns:a16="http://schemas.microsoft.com/office/drawing/2014/main" id="{1D34E99D-A2B1-4C40-8A3B-8AE277E5DDDC}"/>
              </a:ext>
            </a:extLst>
          </p:cNvPr>
          <p:cNvGrpSpPr/>
          <p:nvPr/>
        </p:nvGrpSpPr>
        <p:grpSpPr>
          <a:xfrm>
            <a:off x="1985848" y="1403637"/>
            <a:ext cx="2760642" cy="1708216"/>
            <a:chOff x="3794714" y="3548604"/>
            <a:chExt cx="2038582" cy="1621934"/>
          </a:xfrm>
          <a:solidFill>
            <a:schemeClr val="accent1">
              <a:lumMod val="40000"/>
              <a:lumOff val="60000"/>
            </a:schemeClr>
          </a:solidFill>
        </p:grpSpPr>
        <p:sp>
          <p:nvSpPr>
            <p:cNvPr id="30" name="Rounded Rectangle 6">
              <a:extLst>
                <a:ext uri="{FF2B5EF4-FFF2-40B4-BE49-F238E27FC236}">
                  <a16:creationId xmlns:a16="http://schemas.microsoft.com/office/drawing/2014/main" id="{8F5D7929-6D74-4560-84C2-D84EF93899F1}"/>
                </a:ext>
              </a:extLst>
            </p:cNvPr>
            <p:cNvSpPr/>
            <p:nvPr/>
          </p:nvSpPr>
          <p:spPr>
            <a:xfrm>
              <a:off x="3794714" y="3548604"/>
              <a:ext cx="2038582"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31" name="TextBox 3">
                  <a:extLst>
                    <a:ext uri="{FF2B5EF4-FFF2-40B4-BE49-F238E27FC236}">
                      <a16:creationId xmlns:a16="http://schemas.microsoft.com/office/drawing/2014/main" id="{06275F1A-6AE3-4AE3-8EB3-CABCB3E3344D}"/>
                    </a:ext>
                  </a:extLst>
                </p:cNvPr>
                <p:cNvSpPr txBox="1"/>
                <p:nvPr/>
              </p:nvSpPr>
              <p:spPr>
                <a:xfrm>
                  <a:off x="5175841" y="3677842"/>
                  <a:ext cx="578211" cy="1291295"/>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US" sz="4400" b="0" i="1" smtClean="0">
                                <a:latin typeface="Cambria Math" panose="02040503050406030204" pitchFamily="18" charset="0"/>
                              </a:rPr>
                              <m:t>1</m:t>
                            </m:r>
                          </m:num>
                          <m:den>
                            <m:r>
                              <a:rPr lang="en-GB" sz="4400" b="0" i="1" smtClean="0">
                                <a:latin typeface="Cambria Math" panose="02040503050406030204" pitchFamily="18" charset="0"/>
                              </a:rPr>
                              <m:t>4</m:t>
                            </m:r>
                          </m:den>
                        </m:f>
                      </m:oMath>
                    </m:oMathPara>
                  </a14:m>
                  <a:endParaRPr lang="en-GB" sz="4400" dirty="0"/>
                </a:p>
              </p:txBody>
            </p:sp>
          </mc:Choice>
          <mc:Fallback xmlns="">
            <p:sp>
              <p:nvSpPr>
                <p:cNvPr id="31" name="TextBox 3">
                  <a:extLst>
                    <a:ext uri="{FF2B5EF4-FFF2-40B4-BE49-F238E27FC236}">
                      <a16:creationId xmlns:a16="http://schemas.microsoft.com/office/drawing/2014/main" id="{06275F1A-6AE3-4AE3-8EB3-CABCB3E3344D}"/>
                    </a:ext>
                  </a:extLst>
                </p:cNvPr>
                <p:cNvSpPr txBox="1">
                  <a:spLocks noRot="1" noChangeAspect="1" noMove="1" noResize="1" noEditPoints="1" noAdjustHandles="1" noChangeArrowheads="1" noChangeShapeType="1" noTextEdit="1"/>
                </p:cNvSpPr>
                <p:nvPr/>
              </p:nvSpPr>
              <p:spPr>
                <a:xfrm>
                  <a:off x="5175841" y="3677842"/>
                  <a:ext cx="578211" cy="1291295"/>
                </a:xfrm>
                <a:prstGeom prst="rect">
                  <a:avLst/>
                </a:prstGeom>
                <a:blipFill>
                  <a:blip r:embed="rId6"/>
                  <a:stretch>
                    <a:fillRect/>
                  </a:stretch>
                </a:blipFill>
                <a:ln>
                  <a:noFill/>
                </a:ln>
              </p:spPr>
              <p:txBody>
                <a:bodyPr/>
                <a:lstStyle/>
                <a:p>
                  <a:r>
                    <a:rPr lang="en-SG">
                      <a:noFill/>
                    </a:rPr>
                    <a:t> </a:t>
                  </a:r>
                </a:p>
              </p:txBody>
            </p:sp>
          </mc:Fallback>
        </mc:AlternateContent>
      </p:grpSp>
      <p:sp>
        <p:nvSpPr>
          <p:cNvPr id="32" name="TextBox 31">
            <a:extLst>
              <a:ext uri="{FF2B5EF4-FFF2-40B4-BE49-F238E27FC236}">
                <a16:creationId xmlns:a16="http://schemas.microsoft.com/office/drawing/2014/main" id="{0713E674-077E-41ED-B677-2056F90FAB68}"/>
              </a:ext>
            </a:extLst>
          </p:cNvPr>
          <p:cNvSpPr txBox="1"/>
          <p:nvPr/>
        </p:nvSpPr>
        <p:spPr>
          <a:xfrm>
            <a:off x="3283503" y="1725677"/>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mc:AlternateContent xmlns:mc="http://schemas.openxmlformats.org/markup-compatibility/2006" xmlns:a14="http://schemas.microsoft.com/office/drawing/2010/main">
        <mc:Choice Requires="a14">
          <p:sp>
            <p:nvSpPr>
              <p:cNvPr id="35" name="TextBox 3">
                <a:extLst>
                  <a:ext uri="{FF2B5EF4-FFF2-40B4-BE49-F238E27FC236}">
                    <a16:creationId xmlns:a16="http://schemas.microsoft.com/office/drawing/2014/main" id="{304A4A65-4B33-45A5-9360-AC79A0509EFB}"/>
                  </a:ext>
                </a:extLst>
              </p:cNvPr>
              <p:cNvSpPr txBox="1"/>
              <p:nvPr/>
            </p:nvSpPr>
            <p:spPr>
              <a:xfrm>
                <a:off x="1985847" y="1854915"/>
                <a:ext cx="483884"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0</m:t>
                      </m:r>
                      <m:r>
                        <a:rPr lang="en-US" sz="4400" b="0" i="1" smtClean="0">
                          <a:latin typeface="Cambria Math" panose="02040503050406030204" pitchFamily="18" charset="0"/>
                        </a:rPr>
                        <m:t>.</m:t>
                      </m:r>
                      <m:r>
                        <a:rPr lang="en-GB" sz="4400" b="0" i="1" smtClean="0">
                          <a:latin typeface="Cambria Math" panose="02040503050406030204" pitchFamily="18" charset="0"/>
                        </a:rPr>
                        <m:t>25</m:t>
                      </m:r>
                    </m:oMath>
                  </m:oMathPara>
                </a14:m>
                <a:endParaRPr lang="en-GB" sz="4400" dirty="0"/>
              </a:p>
            </p:txBody>
          </p:sp>
        </mc:Choice>
        <mc:Fallback xmlns="">
          <p:sp>
            <p:nvSpPr>
              <p:cNvPr id="35" name="TextBox 3">
                <a:extLst>
                  <a:ext uri="{FF2B5EF4-FFF2-40B4-BE49-F238E27FC236}">
                    <a16:creationId xmlns:a16="http://schemas.microsoft.com/office/drawing/2014/main" id="{304A4A65-4B33-45A5-9360-AC79A0509EFB}"/>
                  </a:ext>
                </a:extLst>
              </p:cNvPr>
              <p:cNvSpPr txBox="1">
                <a:spLocks noRot="1" noChangeAspect="1" noMove="1" noResize="1" noEditPoints="1" noAdjustHandles="1" noChangeArrowheads="1" noChangeShapeType="1" noTextEdit="1"/>
              </p:cNvSpPr>
              <p:nvPr/>
            </p:nvSpPr>
            <p:spPr>
              <a:xfrm>
                <a:off x="1985847" y="1854915"/>
                <a:ext cx="483884" cy="769441"/>
              </a:xfrm>
              <a:prstGeom prst="rect">
                <a:avLst/>
              </a:prstGeom>
              <a:blipFill>
                <a:blip r:embed="rId7"/>
                <a:stretch>
                  <a:fillRect r="-127848"/>
                </a:stretch>
              </a:blipFill>
              <a:ln>
                <a:noFill/>
              </a:ln>
            </p:spPr>
            <p:txBody>
              <a:bodyPr/>
              <a:lstStyle/>
              <a:p>
                <a:r>
                  <a:rPr lang="en-SG">
                    <a:noFill/>
                  </a:rPr>
                  <a:t> </a:t>
                </a:r>
              </a:p>
            </p:txBody>
          </p:sp>
        </mc:Fallback>
      </mc:AlternateContent>
      <p:grpSp>
        <p:nvGrpSpPr>
          <p:cNvPr id="36" name="Group 35">
            <a:extLst>
              <a:ext uri="{FF2B5EF4-FFF2-40B4-BE49-F238E27FC236}">
                <a16:creationId xmlns:a16="http://schemas.microsoft.com/office/drawing/2014/main" id="{3731A62C-B461-46EE-9A3E-95A400D66C42}"/>
              </a:ext>
            </a:extLst>
          </p:cNvPr>
          <p:cNvGrpSpPr/>
          <p:nvPr/>
        </p:nvGrpSpPr>
        <p:grpSpPr>
          <a:xfrm>
            <a:off x="2027131" y="3477776"/>
            <a:ext cx="2494788" cy="1621934"/>
            <a:chOff x="5063326" y="3548604"/>
            <a:chExt cx="2981114" cy="1621934"/>
          </a:xfrm>
          <a:solidFill>
            <a:schemeClr val="accent1">
              <a:lumMod val="40000"/>
              <a:lumOff val="60000"/>
            </a:schemeClr>
          </a:solidFill>
        </p:grpSpPr>
        <p:sp>
          <p:nvSpPr>
            <p:cNvPr id="37" name="Rounded Rectangle 6">
              <a:extLst>
                <a:ext uri="{FF2B5EF4-FFF2-40B4-BE49-F238E27FC236}">
                  <a16:creationId xmlns:a16="http://schemas.microsoft.com/office/drawing/2014/main" id="{A947BFC6-DE09-40AE-89F5-5174877DBF8C}"/>
                </a:ext>
              </a:extLst>
            </p:cNvPr>
            <p:cNvSpPr/>
            <p:nvPr/>
          </p:nvSpPr>
          <p:spPr>
            <a:xfrm>
              <a:off x="5063326" y="3548604"/>
              <a:ext cx="2981114"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dirty="0"/>
            </a:p>
          </p:txBody>
        </p:sp>
        <mc:AlternateContent xmlns:mc="http://schemas.openxmlformats.org/markup-compatibility/2006" xmlns:a14="http://schemas.microsoft.com/office/drawing/2010/main">
          <mc:Choice Requires="a14">
            <p:sp>
              <p:nvSpPr>
                <p:cNvPr id="38" name="TextBox 3">
                  <a:extLst>
                    <a:ext uri="{FF2B5EF4-FFF2-40B4-BE49-F238E27FC236}">
                      <a16:creationId xmlns:a16="http://schemas.microsoft.com/office/drawing/2014/main" id="{C6FAB82E-B310-47A6-8401-5BA8D95A6DE6}"/>
                    </a:ext>
                  </a:extLst>
                </p:cNvPr>
                <p:cNvSpPr txBox="1"/>
                <p:nvPr/>
              </p:nvSpPr>
              <p:spPr>
                <a:xfrm>
                  <a:off x="5175841" y="3677842"/>
                  <a:ext cx="578211" cy="1359988"/>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GB" sz="4400" b="0" i="1" smtClean="0">
                                <a:latin typeface="Cambria Math" panose="02040503050406030204" pitchFamily="18" charset="0"/>
                              </a:rPr>
                              <m:t>3</m:t>
                            </m:r>
                          </m:num>
                          <m:den>
                            <m:r>
                              <a:rPr lang="en-GB" sz="4400" b="0" i="1" smtClean="0">
                                <a:latin typeface="Cambria Math" panose="02040503050406030204" pitchFamily="18" charset="0"/>
                              </a:rPr>
                              <m:t>5</m:t>
                            </m:r>
                          </m:den>
                        </m:f>
                      </m:oMath>
                    </m:oMathPara>
                  </a14:m>
                  <a:endParaRPr lang="en-GB" sz="4400" dirty="0"/>
                </a:p>
              </p:txBody>
            </p:sp>
          </mc:Choice>
          <mc:Fallback xmlns="">
            <p:sp>
              <p:nvSpPr>
                <p:cNvPr id="38" name="TextBox 3">
                  <a:extLst>
                    <a:ext uri="{FF2B5EF4-FFF2-40B4-BE49-F238E27FC236}">
                      <a16:creationId xmlns:a16="http://schemas.microsoft.com/office/drawing/2014/main" id="{C6FAB82E-B310-47A6-8401-5BA8D95A6DE6}"/>
                    </a:ext>
                  </a:extLst>
                </p:cNvPr>
                <p:cNvSpPr txBox="1">
                  <a:spLocks noRot="1" noChangeAspect="1" noMove="1" noResize="1" noEditPoints="1" noAdjustHandles="1" noChangeArrowheads="1" noChangeShapeType="1" noTextEdit="1"/>
                </p:cNvSpPr>
                <p:nvPr/>
              </p:nvSpPr>
              <p:spPr>
                <a:xfrm>
                  <a:off x="5175841" y="3677842"/>
                  <a:ext cx="578211" cy="1359988"/>
                </a:xfrm>
                <a:prstGeom prst="rect">
                  <a:avLst/>
                </a:prstGeom>
                <a:blipFill>
                  <a:blip r:embed="rId8"/>
                  <a:stretch>
                    <a:fillRect/>
                  </a:stretch>
                </a:blipFill>
                <a:ln>
                  <a:noFill/>
                </a:ln>
              </p:spPr>
              <p:txBody>
                <a:bodyPr/>
                <a:lstStyle/>
                <a:p>
                  <a:r>
                    <a:rPr lang="en-SG">
                      <a:noFill/>
                    </a:rPr>
                    <a:t> </a:t>
                  </a:r>
                </a:p>
              </p:txBody>
            </p:sp>
          </mc:Fallback>
        </mc:AlternateContent>
      </p:grpSp>
      <p:sp>
        <p:nvSpPr>
          <p:cNvPr id="39" name="TextBox 38">
            <a:extLst>
              <a:ext uri="{FF2B5EF4-FFF2-40B4-BE49-F238E27FC236}">
                <a16:creationId xmlns:a16="http://schemas.microsoft.com/office/drawing/2014/main" id="{EDE4E09D-328F-4915-927A-422494133455}"/>
              </a:ext>
            </a:extLst>
          </p:cNvPr>
          <p:cNvSpPr txBox="1"/>
          <p:nvPr/>
        </p:nvSpPr>
        <p:spPr>
          <a:xfrm>
            <a:off x="2671492" y="3784890"/>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p:grpSp>
        <p:nvGrpSpPr>
          <p:cNvPr id="40" name="Group 39">
            <a:extLst>
              <a:ext uri="{FF2B5EF4-FFF2-40B4-BE49-F238E27FC236}">
                <a16:creationId xmlns:a16="http://schemas.microsoft.com/office/drawing/2014/main" id="{F2610A6E-36D8-4AB1-87E0-9C04F27554AA}"/>
              </a:ext>
            </a:extLst>
          </p:cNvPr>
          <p:cNvGrpSpPr/>
          <p:nvPr/>
        </p:nvGrpSpPr>
        <p:grpSpPr>
          <a:xfrm>
            <a:off x="3144774" y="3818937"/>
            <a:ext cx="1319387" cy="1157114"/>
            <a:chOff x="5140503" y="3548603"/>
            <a:chExt cx="1506489" cy="1434393"/>
          </a:xfrm>
          <a:solidFill>
            <a:schemeClr val="accent1">
              <a:lumMod val="40000"/>
              <a:lumOff val="60000"/>
            </a:schemeClr>
          </a:solidFill>
        </p:grpSpPr>
        <p:sp>
          <p:nvSpPr>
            <p:cNvPr id="41" name="Rounded Rectangle 6">
              <a:extLst>
                <a:ext uri="{FF2B5EF4-FFF2-40B4-BE49-F238E27FC236}">
                  <a16:creationId xmlns:a16="http://schemas.microsoft.com/office/drawing/2014/main" id="{3127B07C-90CC-4FF3-ABC1-820D954BA0F5}"/>
                </a:ext>
              </a:extLst>
            </p:cNvPr>
            <p:cNvSpPr/>
            <p:nvPr/>
          </p:nvSpPr>
          <p:spPr>
            <a:xfrm>
              <a:off x="5140503" y="3548603"/>
              <a:ext cx="1506489" cy="143439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endParaRPr lang="en-GB" sz="4400"/>
            </a:p>
          </p:txBody>
        </p:sp>
        <mc:AlternateContent xmlns:mc="http://schemas.openxmlformats.org/markup-compatibility/2006" xmlns:a14="http://schemas.microsoft.com/office/drawing/2010/main">
          <mc:Choice Requires="a14">
            <p:sp>
              <p:nvSpPr>
                <p:cNvPr id="42" name="TextBox 3">
                  <a:extLst>
                    <a:ext uri="{FF2B5EF4-FFF2-40B4-BE49-F238E27FC236}">
                      <a16:creationId xmlns:a16="http://schemas.microsoft.com/office/drawing/2014/main" id="{93480003-8E34-4E7A-8518-8261AAD68D14}"/>
                    </a:ext>
                  </a:extLst>
                </p:cNvPr>
                <p:cNvSpPr txBox="1"/>
                <p:nvPr/>
              </p:nvSpPr>
              <p:spPr>
                <a:xfrm>
                  <a:off x="5175841" y="3677843"/>
                  <a:ext cx="578211" cy="953822"/>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6</m:t>
                        </m:r>
                        <m:r>
                          <a:rPr lang="en-GB" sz="4400" b="0" i="1" smtClean="0">
                            <a:latin typeface="Cambria Math" panose="02040503050406030204" pitchFamily="18" charset="0"/>
                          </a:rPr>
                          <m:t>0</m:t>
                        </m:r>
                        <m:r>
                          <a:rPr lang="en-US" sz="4400" b="0" i="1" smtClean="0">
                            <a:latin typeface="Cambria Math" panose="02040503050406030204" pitchFamily="18" charset="0"/>
                          </a:rPr>
                          <m:t>%</m:t>
                        </m:r>
                      </m:oMath>
                    </m:oMathPara>
                  </a14:m>
                  <a:endParaRPr lang="en-GB" sz="4400" dirty="0"/>
                </a:p>
              </p:txBody>
            </p:sp>
          </mc:Choice>
          <mc:Fallback xmlns="">
            <p:sp>
              <p:nvSpPr>
                <p:cNvPr id="42" name="TextBox 3">
                  <a:extLst>
                    <a:ext uri="{FF2B5EF4-FFF2-40B4-BE49-F238E27FC236}">
                      <a16:creationId xmlns:a16="http://schemas.microsoft.com/office/drawing/2014/main" id="{93480003-8E34-4E7A-8518-8261AAD68D14}"/>
                    </a:ext>
                  </a:extLst>
                </p:cNvPr>
                <p:cNvSpPr txBox="1">
                  <a:spLocks noRot="1" noChangeAspect="1" noMove="1" noResize="1" noEditPoints="1" noAdjustHandles="1" noChangeArrowheads="1" noChangeShapeType="1" noTextEdit="1"/>
                </p:cNvSpPr>
                <p:nvPr/>
              </p:nvSpPr>
              <p:spPr>
                <a:xfrm>
                  <a:off x="5175841" y="3677843"/>
                  <a:ext cx="578211" cy="953822"/>
                </a:xfrm>
                <a:prstGeom prst="rect">
                  <a:avLst/>
                </a:prstGeom>
                <a:blipFill>
                  <a:blip r:embed="rId9"/>
                  <a:stretch>
                    <a:fillRect r="-134940"/>
                  </a:stretch>
                </a:blipFill>
                <a:ln>
                  <a:noFill/>
                </a:ln>
              </p:spPr>
              <p:txBody>
                <a:bodyPr/>
                <a:lstStyle/>
                <a:p>
                  <a:r>
                    <a:rPr lang="en-SG">
                      <a:noFill/>
                    </a:rPr>
                    <a:t> </a:t>
                  </a:r>
                </a:p>
              </p:txBody>
            </p:sp>
          </mc:Fallback>
        </mc:AlternateContent>
      </p:grpSp>
      <mc:AlternateContent xmlns:mc="http://schemas.openxmlformats.org/markup-compatibility/2006" xmlns:a14="http://schemas.microsoft.com/office/drawing/2010/main">
        <mc:Choice Requires="a14">
          <p:sp>
            <p:nvSpPr>
              <p:cNvPr id="60" name="TextBox 3">
                <a:extLst>
                  <a:ext uri="{FF2B5EF4-FFF2-40B4-BE49-F238E27FC236}">
                    <a16:creationId xmlns:a16="http://schemas.microsoft.com/office/drawing/2014/main" id="{93480003-8E34-4E7A-8518-8261AAD68D14}"/>
                  </a:ext>
                </a:extLst>
              </p:cNvPr>
              <p:cNvSpPr txBox="1"/>
              <p:nvPr/>
            </p:nvSpPr>
            <p:spPr>
              <a:xfrm>
                <a:off x="8449515" y="1780556"/>
                <a:ext cx="506399"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GB" sz="4400" b="0" i="1" smtClean="0">
                          <a:latin typeface="Cambria Math" panose="02040503050406030204" pitchFamily="18" charset="0"/>
                        </a:rPr>
                        <m:t>6.3</m:t>
                      </m:r>
                    </m:oMath>
                  </m:oMathPara>
                </a14:m>
                <a:endParaRPr lang="en-GB" sz="4400" dirty="0"/>
              </a:p>
            </p:txBody>
          </p:sp>
        </mc:Choice>
        <mc:Fallback xmlns="">
          <p:sp>
            <p:nvSpPr>
              <p:cNvPr id="60" name="TextBox 3">
                <a:extLst>
                  <a:ext uri="{FF2B5EF4-FFF2-40B4-BE49-F238E27FC236}">
                    <a16:creationId xmlns:a16="http://schemas.microsoft.com/office/drawing/2014/main" id="{93480003-8E34-4E7A-8518-8261AAD68D14}"/>
                  </a:ext>
                </a:extLst>
              </p:cNvPr>
              <p:cNvSpPr txBox="1">
                <a:spLocks noRot="1" noChangeAspect="1" noMove="1" noResize="1" noEditPoints="1" noAdjustHandles="1" noChangeArrowheads="1" noChangeShapeType="1" noTextEdit="1"/>
              </p:cNvSpPr>
              <p:nvPr/>
            </p:nvSpPr>
            <p:spPr>
              <a:xfrm>
                <a:off x="8449515" y="1780556"/>
                <a:ext cx="506399" cy="769441"/>
              </a:xfrm>
              <a:prstGeom prst="rect">
                <a:avLst/>
              </a:prstGeom>
              <a:blipFill>
                <a:blip r:embed="rId10"/>
                <a:stretch>
                  <a:fillRect r="-55422"/>
                </a:stretch>
              </a:blipFill>
              <a:ln>
                <a:noFill/>
              </a:ln>
            </p:spPr>
            <p:txBody>
              <a:bodyPr/>
              <a:lstStyle/>
              <a:p>
                <a:r>
                  <a:rPr lang="en-SG">
                    <a:noFill/>
                  </a:rPr>
                  <a:t> </a:t>
                </a:r>
              </a:p>
            </p:txBody>
          </p:sp>
        </mc:Fallback>
      </mc:AlternateContent>
      <p:grpSp>
        <p:nvGrpSpPr>
          <p:cNvPr id="2" name="Group 1">
            <a:extLst>
              <a:ext uri="{FF2B5EF4-FFF2-40B4-BE49-F238E27FC236}">
                <a16:creationId xmlns:a16="http://schemas.microsoft.com/office/drawing/2014/main" id="{B34B8DEB-1B30-F816-2E12-055F9148CCC8}"/>
              </a:ext>
            </a:extLst>
          </p:cNvPr>
          <p:cNvGrpSpPr/>
          <p:nvPr/>
        </p:nvGrpSpPr>
        <p:grpSpPr>
          <a:xfrm>
            <a:off x="0" y="0"/>
            <a:ext cx="2095417" cy="1923564"/>
            <a:chOff x="0" y="0"/>
            <a:chExt cx="2095417" cy="1923564"/>
          </a:xfrm>
        </p:grpSpPr>
        <p:sp>
          <p:nvSpPr>
            <p:cNvPr id="3" name="Isosceles Triangle 2">
              <a:extLst>
                <a:ext uri="{FF2B5EF4-FFF2-40B4-BE49-F238E27FC236}">
                  <a16:creationId xmlns:a16="http://schemas.microsoft.com/office/drawing/2014/main" id="{689DC937-454E-100A-34F5-32B383E053C3}"/>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52701D64-9178-4698-9AAD-16925595DB16}"/>
                </a:ext>
              </a:extLst>
            </p:cNvPr>
            <p:cNvSpPr txBox="1"/>
            <p:nvPr/>
          </p:nvSpPr>
          <p:spPr>
            <a:xfrm>
              <a:off x="0" y="123231"/>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
        <p:nvSpPr>
          <p:cNvPr id="6" name="Title 1">
            <a:extLst>
              <a:ext uri="{FF2B5EF4-FFF2-40B4-BE49-F238E27FC236}">
                <a16:creationId xmlns:a16="http://schemas.microsoft.com/office/drawing/2014/main" id="{653F91D5-7DE0-03BC-0483-8A470D349337}"/>
              </a:ext>
            </a:extLst>
          </p:cNvPr>
          <p:cNvSpPr txBox="1">
            <a:spLocks/>
          </p:cNvSpPr>
          <p:nvPr/>
        </p:nvSpPr>
        <p:spPr>
          <a:xfrm>
            <a:off x="2820988" y="90947"/>
            <a:ext cx="7150735" cy="1017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Which of these are true? (2)</a:t>
            </a:r>
          </a:p>
        </p:txBody>
      </p:sp>
      <p:sp>
        <p:nvSpPr>
          <p:cNvPr id="25" name="TextBox 24">
            <a:extLst>
              <a:ext uri="{FF2B5EF4-FFF2-40B4-BE49-F238E27FC236}">
                <a16:creationId xmlns:a16="http://schemas.microsoft.com/office/drawing/2014/main" id="{42635575-2B73-46CC-B12C-F8F449F5A82F}"/>
              </a:ext>
            </a:extLst>
          </p:cNvPr>
          <p:cNvSpPr txBox="1"/>
          <p:nvPr/>
        </p:nvSpPr>
        <p:spPr>
          <a:xfrm>
            <a:off x="7772471" y="1695676"/>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p:sp>
        <p:nvSpPr>
          <p:cNvPr id="7" name="Rectangle 6">
            <a:extLst>
              <a:ext uri="{FF2B5EF4-FFF2-40B4-BE49-F238E27FC236}">
                <a16:creationId xmlns:a16="http://schemas.microsoft.com/office/drawing/2014/main" id="{D2A09451-3C9C-E402-50CC-7463919FF93F}"/>
              </a:ext>
            </a:extLst>
          </p:cNvPr>
          <p:cNvSpPr/>
          <p:nvPr/>
        </p:nvSpPr>
        <p:spPr>
          <a:xfrm>
            <a:off x="2846740" y="5298084"/>
            <a:ext cx="6876178" cy="954107"/>
          </a:xfrm>
          <a:prstGeom prst="rect">
            <a:avLst/>
          </a:prstGeom>
        </p:spPr>
        <p:txBody>
          <a:bodyPr wrap="none">
            <a:spAutoFit/>
          </a:bodyPr>
          <a:lstStyle/>
          <a:p>
            <a:pPr algn="ctr"/>
            <a:r>
              <a:rPr lang="en-GB" sz="2800" dirty="0">
                <a:latin typeface="Arial" panose="020B0604020202020204" pitchFamily="34" charset="0"/>
                <a:cs typeface="Arial" panose="020B0604020202020204" pitchFamily="34" charset="0"/>
              </a:rPr>
              <a:t>Which of these are true?</a:t>
            </a:r>
          </a:p>
          <a:p>
            <a:pPr algn="ctr"/>
            <a:r>
              <a:rPr lang="en-GB" sz="2800" dirty="0">
                <a:latin typeface="Arial" panose="020B0604020202020204" pitchFamily="34" charset="0"/>
                <a:cs typeface="Arial" panose="020B0604020202020204" pitchFamily="34" charset="0"/>
              </a:rPr>
              <a:t>Explain why, using diagrams or otherwise.</a:t>
            </a:r>
          </a:p>
        </p:txBody>
      </p:sp>
    </p:spTree>
    <p:extLst>
      <p:ext uri="{BB962C8B-B14F-4D97-AF65-F5344CB8AC3E}">
        <p14:creationId xmlns:p14="http://schemas.microsoft.com/office/powerpoint/2010/main" val="14640712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a:xfrm>
            <a:off x="10993820" y="6356350"/>
            <a:ext cx="359979" cy="365125"/>
          </a:xfrm>
        </p:spPr>
        <p:txBody>
          <a:bodyPr/>
          <a:lstStyle/>
          <a:p>
            <a:fld id="{892959B6-490E-A144-8C7C-88267F972F69}" type="slidenum">
              <a:rPr lang="en-US" smtClean="0"/>
              <a:t>8</a:t>
            </a:fld>
            <a:endParaRPr lang="en-US" dirty="0"/>
          </a:p>
        </p:txBody>
      </p:sp>
      <p:grpSp>
        <p:nvGrpSpPr>
          <p:cNvPr id="2" name="Group 1">
            <a:extLst>
              <a:ext uri="{FF2B5EF4-FFF2-40B4-BE49-F238E27FC236}">
                <a16:creationId xmlns:a16="http://schemas.microsoft.com/office/drawing/2014/main" id="{B34B8DEB-1B30-F816-2E12-055F9148CCC8}"/>
              </a:ext>
            </a:extLst>
          </p:cNvPr>
          <p:cNvGrpSpPr/>
          <p:nvPr/>
        </p:nvGrpSpPr>
        <p:grpSpPr>
          <a:xfrm>
            <a:off x="0" y="0"/>
            <a:ext cx="2095417" cy="1923564"/>
            <a:chOff x="0" y="0"/>
            <a:chExt cx="2095417" cy="1923564"/>
          </a:xfrm>
        </p:grpSpPr>
        <p:sp>
          <p:nvSpPr>
            <p:cNvPr id="3" name="Isosceles Triangle 2">
              <a:extLst>
                <a:ext uri="{FF2B5EF4-FFF2-40B4-BE49-F238E27FC236}">
                  <a16:creationId xmlns:a16="http://schemas.microsoft.com/office/drawing/2014/main" id="{689DC937-454E-100A-34F5-32B383E053C3}"/>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52701D64-9178-4698-9AAD-16925595DB16}"/>
                </a:ext>
              </a:extLst>
            </p:cNvPr>
            <p:cNvSpPr txBox="1"/>
            <p:nvPr/>
          </p:nvSpPr>
          <p:spPr>
            <a:xfrm>
              <a:off x="0" y="123231"/>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
        <p:nvSpPr>
          <p:cNvPr id="6" name="Title 1">
            <a:extLst>
              <a:ext uri="{FF2B5EF4-FFF2-40B4-BE49-F238E27FC236}">
                <a16:creationId xmlns:a16="http://schemas.microsoft.com/office/drawing/2014/main" id="{653F91D5-7DE0-03BC-0483-8A470D349337}"/>
              </a:ext>
            </a:extLst>
          </p:cNvPr>
          <p:cNvSpPr txBox="1">
            <a:spLocks/>
          </p:cNvSpPr>
          <p:nvPr/>
        </p:nvSpPr>
        <p:spPr>
          <a:xfrm>
            <a:off x="1976437" y="-3175"/>
            <a:ext cx="8846237" cy="1017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Answers: Which of these are true? (2)</a:t>
            </a:r>
          </a:p>
        </p:txBody>
      </p:sp>
      <p:sp>
        <p:nvSpPr>
          <p:cNvPr id="7" name="Freeform 33">
            <a:extLst>
              <a:ext uri="{FF2B5EF4-FFF2-40B4-BE49-F238E27FC236}">
                <a16:creationId xmlns:a16="http://schemas.microsoft.com/office/drawing/2014/main" id="{76673614-18DB-7D71-3D78-4533DF550DC2}"/>
              </a:ext>
            </a:extLst>
          </p:cNvPr>
          <p:cNvSpPr/>
          <p:nvPr/>
        </p:nvSpPr>
        <p:spPr>
          <a:xfrm>
            <a:off x="10390593" y="1809066"/>
            <a:ext cx="963207" cy="942417"/>
          </a:xfrm>
          <a:custGeom>
            <a:avLst/>
            <a:gdLst/>
            <a:ahLst/>
            <a:cxnLst/>
            <a:rect l="0" t="0" r="0" b="0"/>
            <a:pathLst>
              <a:path w="1070230" h="1095122">
                <a:moveTo>
                  <a:pt x="535178" y="465455"/>
                </a:moveTo>
                <a:lnTo>
                  <a:pt x="989838" y="0"/>
                </a:lnTo>
                <a:lnTo>
                  <a:pt x="1070229" y="82042"/>
                </a:lnTo>
                <a:lnTo>
                  <a:pt x="615569" y="547497"/>
                </a:lnTo>
                <a:lnTo>
                  <a:pt x="1070229" y="1012952"/>
                </a:lnTo>
                <a:lnTo>
                  <a:pt x="989838" y="1095121"/>
                </a:lnTo>
                <a:lnTo>
                  <a:pt x="535178" y="629666"/>
                </a:lnTo>
                <a:lnTo>
                  <a:pt x="80391" y="1095121"/>
                </a:lnTo>
                <a:lnTo>
                  <a:pt x="0" y="1012952"/>
                </a:lnTo>
                <a:lnTo>
                  <a:pt x="454787" y="547497"/>
                </a:lnTo>
                <a:lnTo>
                  <a:pt x="0" y="82042"/>
                </a:lnTo>
                <a:lnTo>
                  <a:pt x="80391" y="0"/>
                </a:lnTo>
                <a:close/>
              </a:path>
            </a:pathLst>
          </a:custGeom>
          <a:solidFill>
            <a:srgbClr val="FF0000"/>
          </a:solidFill>
          <a:ln w="38100" cap="flat" cmpd="sng" algn="ctr">
            <a:solidFill>
              <a:srgbClr val="FF00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4615" tIns="37308" rIns="74615" bIns="37308" rtlCol="0" anchor="ctr"/>
          <a:lstStyle/>
          <a:p>
            <a:pPr algn="ctr"/>
            <a:endParaRPr lang="en-GB"/>
          </a:p>
        </p:txBody>
      </p:sp>
      <p:sp>
        <p:nvSpPr>
          <p:cNvPr id="8" name="Freeform 32">
            <a:extLst>
              <a:ext uri="{FF2B5EF4-FFF2-40B4-BE49-F238E27FC236}">
                <a16:creationId xmlns:a16="http://schemas.microsoft.com/office/drawing/2014/main" id="{EA9D74B4-27C6-68C8-EBDE-B72E2658F54E}"/>
              </a:ext>
            </a:extLst>
          </p:cNvPr>
          <p:cNvSpPr/>
          <p:nvPr/>
        </p:nvSpPr>
        <p:spPr>
          <a:xfrm>
            <a:off x="4932378" y="2001803"/>
            <a:ext cx="1120027" cy="749680"/>
          </a:xfrm>
          <a:custGeom>
            <a:avLst/>
            <a:gdLst/>
            <a:ahLst/>
            <a:cxnLst/>
            <a:rect l="0" t="0" r="0" b="0"/>
            <a:pathLst>
              <a:path w="1244474" h="1032892">
                <a:moveTo>
                  <a:pt x="1244473" y="96139"/>
                </a:moveTo>
                <a:lnTo>
                  <a:pt x="355473" y="1032891"/>
                </a:lnTo>
                <a:lnTo>
                  <a:pt x="0" y="658241"/>
                </a:lnTo>
                <a:lnTo>
                  <a:pt x="91567" y="562102"/>
                </a:lnTo>
                <a:lnTo>
                  <a:pt x="355473" y="840486"/>
                </a:lnTo>
                <a:lnTo>
                  <a:pt x="1152906" y="0"/>
                </a:lnTo>
                <a:close/>
              </a:path>
            </a:pathLst>
          </a:custGeom>
          <a:solidFill>
            <a:srgbClr val="00FF00"/>
          </a:solidFill>
          <a:ln w="38100" cap="flat" cmpd="sng" algn="ctr">
            <a:solidFill>
              <a:srgbClr val="00FF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4615" tIns="37308" rIns="74615" bIns="37308" rtlCol="0" anchor="ctr"/>
          <a:lstStyle/>
          <a:p>
            <a:pPr algn="ctr"/>
            <a:endParaRPr lang="en-GB"/>
          </a:p>
        </p:txBody>
      </p:sp>
      <p:sp>
        <p:nvSpPr>
          <p:cNvPr id="9" name="Freeform 32">
            <a:extLst>
              <a:ext uri="{FF2B5EF4-FFF2-40B4-BE49-F238E27FC236}">
                <a16:creationId xmlns:a16="http://schemas.microsoft.com/office/drawing/2014/main" id="{EAB3C56A-D287-A51A-9E11-9B0236CD4CA0}"/>
              </a:ext>
            </a:extLst>
          </p:cNvPr>
          <p:cNvSpPr/>
          <p:nvPr/>
        </p:nvSpPr>
        <p:spPr>
          <a:xfrm>
            <a:off x="4841455" y="4186096"/>
            <a:ext cx="1120027" cy="749680"/>
          </a:xfrm>
          <a:custGeom>
            <a:avLst/>
            <a:gdLst/>
            <a:ahLst/>
            <a:cxnLst/>
            <a:rect l="0" t="0" r="0" b="0"/>
            <a:pathLst>
              <a:path w="1244474" h="1032892">
                <a:moveTo>
                  <a:pt x="1244473" y="96139"/>
                </a:moveTo>
                <a:lnTo>
                  <a:pt x="355473" y="1032891"/>
                </a:lnTo>
                <a:lnTo>
                  <a:pt x="0" y="658241"/>
                </a:lnTo>
                <a:lnTo>
                  <a:pt x="91567" y="562102"/>
                </a:lnTo>
                <a:lnTo>
                  <a:pt x="355473" y="840486"/>
                </a:lnTo>
                <a:lnTo>
                  <a:pt x="1152906" y="0"/>
                </a:lnTo>
                <a:close/>
              </a:path>
            </a:pathLst>
          </a:custGeom>
          <a:solidFill>
            <a:srgbClr val="00FF00"/>
          </a:solidFill>
          <a:ln w="38100" cap="flat" cmpd="sng" algn="ctr">
            <a:solidFill>
              <a:srgbClr val="00FF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4615" tIns="37308" rIns="74615" bIns="37308" rtlCol="0" anchor="ctr"/>
          <a:lstStyle/>
          <a:p>
            <a:pPr algn="ctr"/>
            <a:endParaRPr lang="en-GB"/>
          </a:p>
        </p:txBody>
      </p:sp>
      <p:sp>
        <p:nvSpPr>
          <p:cNvPr id="10" name="Freeform 32">
            <a:extLst>
              <a:ext uri="{FF2B5EF4-FFF2-40B4-BE49-F238E27FC236}">
                <a16:creationId xmlns:a16="http://schemas.microsoft.com/office/drawing/2014/main" id="{22C8F6EF-CAD3-9544-6B91-DE49F5FDB414}"/>
              </a:ext>
            </a:extLst>
          </p:cNvPr>
          <p:cNvSpPr/>
          <p:nvPr/>
        </p:nvSpPr>
        <p:spPr>
          <a:xfrm>
            <a:off x="10390593" y="4324560"/>
            <a:ext cx="1120027" cy="749680"/>
          </a:xfrm>
          <a:custGeom>
            <a:avLst/>
            <a:gdLst/>
            <a:ahLst/>
            <a:cxnLst/>
            <a:rect l="0" t="0" r="0" b="0"/>
            <a:pathLst>
              <a:path w="1244474" h="1032892">
                <a:moveTo>
                  <a:pt x="1244473" y="96139"/>
                </a:moveTo>
                <a:lnTo>
                  <a:pt x="355473" y="1032891"/>
                </a:lnTo>
                <a:lnTo>
                  <a:pt x="0" y="658241"/>
                </a:lnTo>
                <a:lnTo>
                  <a:pt x="91567" y="562102"/>
                </a:lnTo>
                <a:lnTo>
                  <a:pt x="355473" y="840486"/>
                </a:lnTo>
                <a:lnTo>
                  <a:pt x="1152906" y="0"/>
                </a:lnTo>
                <a:close/>
              </a:path>
            </a:pathLst>
          </a:custGeom>
          <a:solidFill>
            <a:srgbClr val="00FF00"/>
          </a:solidFill>
          <a:ln w="38100" cap="flat" cmpd="sng" algn="ctr">
            <a:solidFill>
              <a:srgbClr val="00FF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4615" tIns="37308" rIns="74615" bIns="37308" rtlCol="0" anchor="ctr"/>
          <a:lstStyle/>
          <a:p>
            <a:pPr algn="ctr"/>
            <a:endParaRPr lang="en-GB"/>
          </a:p>
        </p:txBody>
      </p:sp>
      <p:grpSp>
        <p:nvGrpSpPr>
          <p:cNvPr id="11" name="Group 10">
            <a:extLst>
              <a:ext uri="{FF2B5EF4-FFF2-40B4-BE49-F238E27FC236}">
                <a16:creationId xmlns:a16="http://schemas.microsoft.com/office/drawing/2014/main" id="{70685217-B9E5-6514-5FAE-4924111960D3}"/>
              </a:ext>
            </a:extLst>
          </p:cNvPr>
          <p:cNvGrpSpPr/>
          <p:nvPr/>
        </p:nvGrpSpPr>
        <p:grpSpPr>
          <a:xfrm>
            <a:off x="6484761" y="3305696"/>
            <a:ext cx="3056442" cy="1621934"/>
            <a:chOff x="5140503" y="3548604"/>
            <a:chExt cx="3652255" cy="1621934"/>
          </a:xfrm>
          <a:solidFill>
            <a:schemeClr val="accent1">
              <a:lumMod val="40000"/>
              <a:lumOff val="60000"/>
            </a:schemeClr>
          </a:solidFill>
        </p:grpSpPr>
        <p:sp>
          <p:nvSpPr>
            <p:cNvPr id="12" name="Rounded Rectangle 6">
              <a:extLst>
                <a:ext uri="{FF2B5EF4-FFF2-40B4-BE49-F238E27FC236}">
                  <a16:creationId xmlns:a16="http://schemas.microsoft.com/office/drawing/2014/main" id="{1349D084-3359-2EC6-2783-BFC5387CF80E}"/>
                </a:ext>
              </a:extLst>
            </p:cNvPr>
            <p:cNvSpPr/>
            <p:nvPr/>
          </p:nvSpPr>
          <p:spPr>
            <a:xfrm>
              <a:off x="5140503" y="3548604"/>
              <a:ext cx="3652255"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21" name="TextBox 3">
                  <a:extLst>
                    <a:ext uri="{FF2B5EF4-FFF2-40B4-BE49-F238E27FC236}">
                      <a16:creationId xmlns:a16="http://schemas.microsoft.com/office/drawing/2014/main" id="{9DD07DDD-1004-E0A3-600B-9F8B5C1D303C}"/>
                    </a:ext>
                  </a:extLst>
                </p:cNvPr>
                <p:cNvSpPr txBox="1"/>
                <p:nvPr/>
              </p:nvSpPr>
              <p:spPr>
                <a:xfrm>
                  <a:off x="5289237" y="3671661"/>
                  <a:ext cx="578211" cy="1359988"/>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US" sz="4400" b="0" i="1" smtClean="0">
                                <a:latin typeface="Cambria Math" panose="02040503050406030204" pitchFamily="18" charset="0"/>
                              </a:rPr>
                              <m:t>1</m:t>
                            </m:r>
                          </m:num>
                          <m:den>
                            <m:r>
                              <a:rPr lang="en-GB" sz="4400" b="0" i="1" smtClean="0">
                                <a:latin typeface="Cambria Math" panose="02040503050406030204" pitchFamily="18" charset="0"/>
                              </a:rPr>
                              <m:t>8</m:t>
                            </m:r>
                          </m:den>
                        </m:f>
                      </m:oMath>
                    </m:oMathPara>
                  </a14:m>
                  <a:endParaRPr lang="en-GB" sz="4400" dirty="0"/>
                </a:p>
              </p:txBody>
            </p:sp>
          </mc:Choice>
          <mc:Fallback xmlns="">
            <p:sp>
              <p:nvSpPr>
                <p:cNvPr id="21" name="TextBox 3">
                  <a:extLst>
                    <a:ext uri="{FF2B5EF4-FFF2-40B4-BE49-F238E27FC236}">
                      <a16:creationId xmlns:a16="http://schemas.microsoft.com/office/drawing/2014/main" id="{9DD07DDD-1004-E0A3-600B-9F8B5C1D303C}"/>
                    </a:ext>
                  </a:extLst>
                </p:cNvPr>
                <p:cNvSpPr txBox="1">
                  <a:spLocks noRot="1" noChangeAspect="1" noMove="1" noResize="1" noEditPoints="1" noAdjustHandles="1" noChangeArrowheads="1" noChangeShapeType="1" noTextEdit="1"/>
                </p:cNvSpPr>
                <p:nvPr/>
              </p:nvSpPr>
              <p:spPr>
                <a:xfrm>
                  <a:off x="5289237" y="3671661"/>
                  <a:ext cx="578211" cy="1359988"/>
                </a:xfrm>
                <a:prstGeom prst="rect">
                  <a:avLst/>
                </a:prstGeom>
                <a:blipFill>
                  <a:blip r:embed="rId3"/>
                  <a:stretch>
                    <a:fillRect/>
                  </a:stretch>
                </a:blipFill>
                <a:ln>
                  <a:noFill/>
                </a:ln>
              </p:spPr>
              <p:txBody>
                <a:bodyPr/>
                <a:lstStyle/>
                <a:p>
                  <a:r>
                    <a:rPr lang="en-SG">
                      <a:noFill/>
                    </a:rPr>
                    <a:t> </a:t>
                  </a:r>
                </a:p>
              </p:txBody>
            </p:sp>
          </mc:Fallback>
        </mc:AlternateContent>
      </p:grpSp>
      <p:sp>
        <p:nvSpPr>
          <p:cNvPr id="22" name="TextBox 21">
            <a:extLst>
              <a:ext uri="{FF2B5EF4-FFF2-40B4-BE49-F238E27FC236}">
                <a16:creationId xmlns:a16="http://schemas.microsoft.com/office/drawing/2014/main" id="{9FED0205-BDA3-0698-DADB-C0F54C57FEEC}"/>
              </a:ext>
            </a:extLst>
          </p:cNvPr>
          <p:cNvSpPr txBox="1"/>
          <p:nvPr/>
        </p:nvSpPr>
        <p:spPr>
          <a:xfrm>
            <a:off x="7059418" y="3707243"/>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p:grpSp>
        <p:nvGrpSpPr>
          <p:cNvPr id="23" name="Group 22">
            <a:extLst>
              <a:ext uri="{FF2B5EF4-FFF2-40B4-BE49-F238E27FC236}">
                <a16:creationId xmlns:a16="http://schemas.microsoft.com/office/drawing/2014/main" id="{860A0B79-524D-EAC9-8952-6BD88C48CB49}"/>
              </a:ext>
            </a:extLst>
          </p:cNvPr>
          <p:cNvGrpSpPr/>
          <p:nvPr/>
        </p:nvGrpSpPr>
        <p:grpSpPr>
          <a:xfrm>
            <a:off x="7593983" y="3701104"/>
            <a:ext cx="1947221" cy="1226526"/>
            <a:chOff x="5132755" y="3585597"/>
            <a:chExt cx="1506489" cy="1226526"/>
          </a:xfrm>
          <a:solidFill>
            <a:schemeClr val="accent1">
              <a:lumMod val="40000"/>
              <a:lumOff val="60000"/>
            </a:schemeClr>
          </a:solidFill>
        </p:grpSpPr>
        <p:sp>
          <p:nvSpPr>
            <p:cNvPr id="24" name="Rounded Rectangle 6">
              <a:extLst>
                <a:ext uri="{FF2B5EF4-FFF2-40B4-BE49-F238E27FC236}">
                  <a16:creationId xmlns:a16="http://schemas.microsoft.com/office/drawing/2014/main" id="{4D7704EF-D125-87C0-0B47-BDD6A87B1CAA}"/>
                </a:ext>
              </a:extLst>
            </p:cNvPr>
            <p:cNvSpPr/>
            <p:nvPr/>
          </p:nvSpPr>
          <p:spPr>
            <a:xfrm>
              <a:off x="5132755" y="3585597"/>
              <a:ext cx="1506489" cy="1226526"/>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43" name="TextBox 3">
                  <a:extLst>
                    <a:ext uri="{FF2B5EF4-FFF2-40B4-BE49-F238E27FC236}">
                      <a16:creationId xmlns:a16="http://schemas.microsoft.com/office/drawing/2014/main" id="{4C14BDDF-5E69-CDE5-219F-94AC16C6F44A}"/>
                    </a:ext>
                  </a:extLst>
                </p:cNvPr>
                <p:cNvSpPr txBox="1"/>
                <p:nvPr/>
              </p:nvSpPr>
              <p:spPr>
                <a:xfrm>
                  <a:off x="5175841" y="3677842"/>
                  <a:ext cx="578211" cy="769441"/>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1</m:t>
                        </m:r>
                        <m:r>
                          <a:rPr lang="en-GB" sz="4400" b="0" i="1" smtClean="0">
                            <a:latin typeface="Cambria Math" panose="02040503050406030204" pitchFamily="18" charset="0"/>
                          </a:rPr>
                          <m:t>2.5</m:t>
                        </m:r>
                        <m:r>
                          <a:rPr lang="en-US" sz="4400" b="0" i="1" smtClean="0">
                            <a:latin typeface="Cambria Math" panose="02040503050406030204" pitchFamily="18" charset="0"/>
                          </a:rPr>
                          <m:t>%</m:t>
                        </m:r>
                      </m:oMath>
                    </m:oMathPara>
                  </a14:m>
                  <a:endParaRPr lang="en-GB" sz="4400" dirty="0"/>
                </a:p>
              </p:txBody>
            </p:sp>
          </mc:Choice>
          <mc:Fallback xmlns="">
            <p:sp>
              <p:nvSpPr>
                <p:cNvPr id="43" name="TextBox 3">
                  <a:extLst>
                    <a:ext uri="{FF2B5EF4-FFF2-40B4-BE49-F238E27FC236}">
                      <a16:creationId xmlns:a16="http://schemas.microsoft.com/office/drawing/2014/main" id="{4C14BDDF-5E69-CDE5-219F-94AC16C6F44A}"/>
                    </a:ext>
                  </a:extLst>
                </p:cNvPr>
                <p:cNvSpPr txBox="1">
                  <a:spLocks noRot="1" noChangeAspect="1" noMove="1" noResize="1" noEditPoints="1" noAdjustHandles="1" noChangeArrowheads="1" noChangeShapeType="1" noTextEdit="1"/>
                </p:cNvSpPr>
                <p:nvPr/>
              </p:nvSpPr>
              <p:spPr>
                <a:xfrm>
                  <a:off x="5175841" y="3677842"/>
                  <a:ext cx="578211" cy="769441"/>
                </a:xfrm>
                <a:prstGeom prst="rect">
                  <a:avLst/>
                </a:prstGeom>
                <a:blipFill>
                  <a:blip r:embed="rId4"/>
                  <a:stretch>
                    <a:fillRect r="-116393"/>
                  </a:stretch>
                </a:blipFill>
                <a:ln>
                  <a:noFill/>
                </a:ln>
              </p:spPr>
              <p:txBody>
                <a:bodyPr/>
                <a:lstStyle/>
                <a:p>
                  <a:r>
                    <a:rPr lang="en-SG">
                      <a:noFill/>
                    </a:rPr>
                    <a:t> </a:t>
                  </a:r>
                </a:p>
              </p:txBody>
            </p:sp>
          </mc:Fallback>
        </mc:AlternateContent>
      </p:grpSp>
      <p:grpSp>
        <p:nvGrpSpPr>
          <p:cNvPr id="44" name="Group 43">
            <a:extLst>
              <a:ext uri="{FF2B5EF4-FFF2-40B4-BE49-F238E27FC236}">
                <a16:creationId xmlns:a16="http://schemas.microsoft.com/office/drawing/2014/main" id="{13D5B1B3-6DFD-09C2-C52B-787C7FA7BFC1}"/>
              </a:ext>
            </a:extLst>
          </p:cNvPr>
          <p:cNvGrpSpPr/>
          <p:nvPr/>
        </p:nvGrpSpPr>
        <p:grpSpPr>
          <a:xfrm>
            <a:off x="6429070" y="1607283"/>
            <a:ext cx="3283726" cy="1226526"/>
            <a:chOff x="5074271" y="3507669"/>
            <a:chExt cx="3923844" cy="1226526"/>
          </a:xfrm>
          <a:solidFill>
            <a:schemeClr val="accent1">
              <a:lumMod val="40000"/>
              <a:lumOff val="60000"/>
            </a:schemeClr>
          </a:solidFill>
        </p:grpSpPr>
        <p:sp>
          <p:nvSpPr>
            <p:cNvPr id="45" name="Rounded Rectangle 6">
              <a:extLst>
                <a:ext uri="{FF2B5EF4-FFF2-40B4-BE49-F238E27FC236}">
                  <a16:creationId xmlns:a16="http://schemas.microsoft.com/office/drawing/2014/main" id="{FF975446-C15D-5A2D-91F4-02C0C006F8E8}"/>
                </a:ext>
              </a:extLst>
            </p:cNvPr>
            <p:cNvSpPr/>
            <p:nvPr/>
          </p:nvSpPr>
          <p:spPr>
            <a:xfrm>
              <a:off x="5074271" y="3507669"/>
              <a:ext cx="3923844" cy="1226526"/>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46" name="TextBox 3">
                  <a:extLst>
                    <a:ext uri="{FF2B5EF4-FFF2-40B4-BE49-F238E27FC236}">
                      <a16:creationId xmlns:a16="http://schemas.microsoft.com/office/drawing/2014/main" id="{6BBC96B4-F3D1-814B-C39F-134DE5F32AE5}"/>
                    </a:ext>
                  </a:extLst>
                </p:cNvPr>
                <p:cNvSpPr txBox="1"/>
                <p:nvPr/>
              </p:nvSpPr>
              <p:spPr>
                <a:xfrm>
                  <a:off x="5175841" y="3677842"/>
                  <a:ext cx="578211" cy="769441"/>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6</m:t>
                        </m:r>
                        <m:r>
                          <a:rPr lang="en-GB" sz="4400" b="0" i="1" smtClean="0">
                            <a:latin typeface="Cambria Math" panose="02040503050406030204" pitchFamily="18" charset="0"/>
                          </a:rPr>
                          <m:t>3</m:t>
                        </m:r>
                        <m:r>
                          <a:rPr lang="en-US" sz="4400" b="0" i="1" smtClean="0">
                            <a:latin typeface="Cambria Math" panose="02040503050406030204" pitchFamily="18" charset="0"/>
                          </a:rPr>
                          <m:t>%</m:t>
                        </m:r>
                      </m:oMath>
                    </m:oMathPara>
                  </a14:m>
                  <a:endParaRPr lang="en-GB" sz="4400" dirty="0"/>
                </a:p>
              </p:txBody>
            </p:sp>
          </mc:Choice>
          <mc:Fallback xmlns="">
            <p:sp>
              <p:nvSpPr>
                <p:cNvPr id="46" name="TextBox 3">
                  <a:extLst>
                    <a:ext uri="{FF2B5EF4-FFF2-40B4-BE49-F238E27FC236}">
                      <a16:creationId xmlns:a16="http://schemas.microsoft.com/office/drawing/2014/main" id="{6BBC96B4-F3D1-814B-C39F-134DE5F32AE5}"/>
                    </a:ext>
                  </a:extLst>
                </p:cNvPr>
                <p:cNvSpPr txBox="1">
                  <a:spLocks noRot="1" noChangeAspect="1" noMove="1" noResize="1" noEditPoints="1" noAdjustHandles="1" noChangeArrowheads="1" noChangeShapeType="1" noTextEdit="1"/>
                </p:cNvSpPr>
                <p:nvPr/>
              </p:nvSpPr>
              <p:spPr>
                <a:xfrm>
                  <a:off x="5175841" y="3677842"/>
                  <a:ext cx="578211" cy="769441"/>
                </a:xfrm>
                <a:prstGeom prst="rect">
                  <a:avLst/>
                </a:prstGeom>
                <a:blipFill>
                  <a:blip r:embed="rId5"/>
                  <a:stretch>
                    <a:fillRect r="-145570"/>
                  </a:stretch>
                </a:blipFill>
                <a:ln>
                  <a:noFill/>
                </a:ln>
              </p:spPr>
              <p:txBody>
                <a:bodyPr/>
                <a:lstStyle/>
                <a:p>
                  <a:r>
                    <a:rPr lang="en-SG">
                      <a:noFill/>
                    </a:rPr>
                    <a:t> </a:t>
                  </a:r>
                </a:p>
              </p:txBody>
            </p:sp>
          </mc:Fallback>
        </mc:AlternateContent>
      </p:grpSp>
      <p:grpSp>
        <p:nvGrpSpPr>
          <p:cNvPr id="47" name="Group 46">
            <a:extLst>
              <a:ext uri="{FF2B5EF4-FFF2-40B4-BE49-F238E27FC236}">
                <a16:creationId xmlns:a16="http://schemas.microsoft.com/office/drawing/2014/main" id="{2CE7C2E8-F742-8761-D4D7-58EAEDD858AE}"/>
              </a:ext>
            </a:extLst>
          </p:cNvPr>
          <p:cNvGrpSpPr/>
          <p:nvPr/>
        </p:nvGrpSpPr>
        <p:grpSpPr>
          <a:xfrm>
            <a:off x="1985848" y="1403637"/>
            <a:ext cx="2760642" cy="1708216"/>
            <a:chOff x="3794714" y="3548604"/>
            <a:chExt cx="2038582" cy="1621934"/>
          </a:xfrm>
          <a:solidFill>
            <a:schemeClr val="accent1">
              <a:lumMod val="40000"/>
              <a:lumOff val="60000"/>
            </a:schemeClr>
          </a:solidFill>
        </p:grpSpPr>
        <p:sp>
          <p:nvSpPr>
            <p:cNvPr id="48" name="Rounded Rectangle 6">
              <a:extLst>
                <a:ext uri="{FF2B5EF4-FFF2-40B4-BE49-F238E27FC236}">
                  <a16:creationId xmlns:a16="http://schemas.microsoft.com/office/drawing/2014/main" id="{C637B7B7-F746-74D0-1634-6D5AC6BAD680}"/>
                </a:ext>
              </a:extLst>
            </p:cNvPr>
            <p:cNvSpPr/>
            <p:nvPr/>
          </p:nvSpPr>
          <p:spPr>
            <a:xfrm>
              <a:off x="3794714" y="3548604"/>
              <a:ext cx="2038582"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49" name="TextBox 3">
                  <a:extLst>
                    <a:ext uri="{FF2B5EF4-FFF2-40B4-BE49-F238E27FC236}">
                      <a16:creationId xmlns:a16="http://schemas.microsoft.com/office/drawing/2014/main" id="{BBDECB79-F8EC-2ECC-B773-3FF7B6B616C2}"/>
                    </a:ext>
                  </a:extLst>
                </p:cNvPr>
                <p:cNvSpPr txBox="1"/>
                <p:nvPr/>
              </p:nvSpPr>
              <p:spPr>
                <a:xfrm>
                  <a:off x="5175841" y="3677842"/>
                  <a:ext cx="578211" cy="1291295"/>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US" sz="4400" b="0" i="1" smtClean="0">
                                <a:latin typeface="Cambria Math" panose="02040503050406030204" pitchFamily="18" charset="0"/>
                              </a:rPr>
                              <m:t>1</m:t>
                            </m:r>
                          </m:num>
                          <m:den>
                            <m:r>
                              <a:rPr lang="en-GB" sz="4400" b="0" i="1" smtClean="0">
                                <a:latin typeface="Cambria Math" panose="02040503050406030204" pitchFamily="18" charset="0"/>
                              </a:rPr>
                              <m:t>4</m:t>
                            </m:r>
                          </m:den>
                        </m:f>
                      </m:oMath>
                    </m:oMathPara>
                  </a14:m>
                  <a:endParaRPr lang="en-GB" sz="4400" dirty="0"/>
                </a:p>
              </p:txBody>
            </p:sp>
          </mc:Choice>
          <mc:Fallback xmlns="">
            <p:sp>
              <p:nvSpPr>
                <p:cNvPr id="49" name="TextBox 3">
                  <a:extLst>
                    <a:ext uri="{FF2B5EF4-FFF2-40B4-BE49-F238E27FC236}">
                      <a16:creationId xmlns:a16="http://schemas.microsoft.com/office/drawing/2014/main" id="{BBDECB79-F8EC-2ECC-B773-3FF7B6B616C2}"/>
                    </a:ext>
                  </a:extLst>
                </p:cNvPr>
                <p:cNvSpPr txBox="1">
                  <a:spLocks noRot="1" noChangeAspect="1" noMove="1" noResize="1" noEditPoints="1" noAdjustHandles="1" noChangeArrowheads="1" noChangeShapeType="1" noTextEdit="1"/>
                </p:cNvSpPr>
                <p:nvPr/>
              </p:nvSpPr>
              <p:spPr>
                <a:xfrm>
                  <a:off x="5175841" y="3677842"/>
                  <a:ext cx="578211" cy="1291295"/>
                </a:xfrm>
                <a:prstGeom prst="rect">
                  <a:avLst/>
                </a:prstGeom>
                <a:blipFill>
                  <a:blip r:embed="rId6"/>
                  <a:stretch>
                    <a:fillRect/>
                  </a:stretch>
                </a:blipFill>
                <a:ln>
                  <a:noFill/>
                </a:ln>
              </p:spPr>
              <p:txBody>
                <a:bodyPr/>
                <a:lstStyle/>
                <a:p>
                  <a:r>
                    <a:rPr lang="en-SG">
                      <a:noFill/>
                    </a:rPr>
                    <a:t> </a:t>
                  </a:r>
                </a:p>
              </p:txBody>
            </p:sp>
          </mc:Fallback>
        </mc:AlternateContent>
      </p:grpSp>
      <p:sp>
        <p:nvSpPr>
          <p:cNvPr id="50" name="TextBox 49">
            <a:extLst>
              <a:ext uri="{FF2B5EF4-FFF2-40B4-BE49-F238E27FC236}">
                <a16:creationId xmlns:a16="http://schemas.microsoft.com/office/drawing/2014/main" id="{7C469DDD-B687-B300-4A06-77F446237453}"/>
              </a:ext>
            </a:extLst>
          </p:cNvPr>
          <p:cNvSpPr txBox="1"/>
          <p:nvPr/>
        </p:nvSpPr>
        <p:spPr>
          <a:xfrm>
            <a:off x="3283503" y="1725677"/>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mc:AlternateContent xmlns:mc="http://schemas.openxmlformats.org/markup-compatibility/2006" xmlns:a14="http://schemas.microsoft.com/office/drawing/2010/main">
        <mc:Choice Requires="a14">
          <p:sp>
            <p:nvSpPr>
              <p:cNvPr id="51" name="TextBox 3">
                <a:extLst>
                  <a:ext uri="{FF2B5EF4-FFF2-40B4-BE49-F238E27FC236}">
                    <a16:creationId xmlns:a16="http://schemas.microsoft.com/office/drawing/2014/main" id="{D6113E89-6119-C90E-33A1-8E6AE6624C63}"/>
                  </a:ext>
                </a:extLst>
              </p:cNvPr>
              <p:cNvSpPr txBox="1"/>
              <p:nvPr/>
            </p:nvSpPr>
            <p:spPr>
              <a:xfrm>
                <a:off x="1985847" y="1854915"/>
                <a:ext cx="483884"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0</m:t>
                      </m:r>
                      <m:r>
                        <a:rPr lang="en-US" sz="4400" b="0" i="1" smtClean="0">
                          <a:latin typeface="Cambria Math" panose="02040503050406030204" pitchFamily="18" charset="0"/>
                        </a:rPr>
                        <m:t>.</m:t>
                      </m:r>
                      <m:r>
                        <a:rPr lang="en-GB" sz="4400" b="0" i="1" smtClean="0">
                          <a:latin typeface="Cambria Math" panose="02040503050406030204" pitchFamily="18" charset="0"/>
                        </a:rPr>
                        <m:t>25</m:t>
                      </m:r>
                    </m:oMath>
                  </m:oMathPara>
                </a14:m>
                <a:endParaRPr lang="en-GB" sz="4400" dirty="0"/>
              </a:p>
            </p:txBody>
          </p:sp>
        </mc:Choice>
        <mc:Fallback xmlns="">
          <p:sp>
            <p:nvSpPr>
              <p:cNvPr id="51" name="TextBox 3">
                <a:extLst>
                  <a:ext uri="{FF2B5EF4-FFF2-40B4-BE49-F238E27FC236}">
                    <a16:creationId xmlns:a16="http://schemas.microsoft.com/office/drawing/2014/main" id="{D6113E89-6119-C90E-33A1-8E6AE6624C63}"/>
                  </a:ext>
                </a:extLst>
              </p:cNvPr>
              <p:cNvSpPr txBox="1">
                <a:spLocks noRot="1" noChangeAspect="1" noMove="1" noResize="1" noEditPoints="1" noAdjustHandles="1" noChangeArrowheads="1" noChangeShapeType="1" noTextEdit="1"/>
              </p:cNvSpPr>
              <p:nvPr/>
            </p:nvSpPr>
            <p:spPr>
              <a:xfrm>
                <a:off x="1985847" y="1854915"/>
                <a:ext cx="483884" cy="769441"/>
              </a:xfrm>
              <a:prstGeom prst="rect">
                <a:avLst/>
              </a:prstGeom>
              <a:blipFill>
                <a:blip r:embed="rId7"/>
                <a:stretch>
                  <a:fillRect r="-127848"/>
                </a:stretch>
              </a:blipFill>
              <a:ln>
                <a:noFill/>
              </a:ln>
            </p:spPr>
            <p:txBody>
              <a:bodyPr/>
              <a:lstStyle/>
              <a:p>
                <a:r>
                  <a:rPr lang="en-SG">
                    <a:noFill/>
                  </a:rPr>
                  <a:t> </a:t>
                </a:r>
              </a:p>
            </p:txBody>
          </p:sp>
        </mc:Fallback>
      </mc:AlternateContent>
      <p:grpSp>
        <p:nvGrpSpPr>
          <p:cNvPr id="52" name="Group 51">
            <a:extLst>
              <a:ext uri="{FF2B5EF4-FFF2-40B4-BE49-F238E27FC236}">
                <a16:creationId xmlns:a16="http://schemas.microsoft.com/office/drawing/2014/main" id="{D51382EF-E016-D569-2F08-7576925ADDF0}"/>
              </a:ext>
            </a:extLst>
          </p:cNvPr>
          <p:cNvGrpSpPr/>
          <p:nvPr/>
        </p:nvGrpSpPr>
        <p:grpSpPr>
          <a:xfrm>
            <a:off x="2027131" y="3477776"/>
            <a:ext cx="2494788" cy="1621934"/>
            <a:chOff x="5063326" y="3548604"/>
            <a:chExt cx="2981114" cy="1621934"/>
          </a:xfrm>
          <a:solidFill>
            <a:schemeClr val="accent1">
              <a:lumMod val="40000"/>
              <a:lumOff val="60000"/>
            </a:schemeClr>
          </a:solidFill>
        </p:grpSpPr>
        <p:sp>
          <p:nvSpPr>
            <p:cNvPr id="53" name="Rounded Rectangle 6">
              <a:extLst>
                <a:ext uri="{FF2B5EF4-FFF2-40B4-BE49-F238E27FC236}">
                  <a16:creationId xmlns:a16="http://schemas.microsoft.com/office/drawing/2014/main" id="{2F6D45AE-7A61-4299-77B4-C493081AC16D}"/>
                </a:ext>
              </a:extLst>
            </p:cNvPr>
            <p:cNvSpPr/>
            <p:nvPr/>
          </p:nvSpPr>
          <p:spPr>
            <a:xfrm>
              <a:off x="5063326" y="3548604"/>
              <a:ext cx="2981114"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dirty="0"/>
            </a:p>
          </p:txBody>
        </p:sp>
        <mc:AlternateContent xmlns:mc="http://schemas.openxmlformats.org/markup-compatibility/2006" xmlns:a14="http://schemas.microsoft.com/office/drawing/2010/main">
          <mc:Choice Requires="a14">
            <p:sp>
              <p:nvSpPr>
                <p:cNvPr id="54" name="TextBox 3">
                  <a:extLst>
                    <a:ext uri="{FF2B5EF4-FFF2-40B4-BE49-F238E27FC236}">
                      <a16:creationId xmlns:a16="http://schemas.microsoft.com/office/drawing/2014/main" id="{6981AFAD-A3CF-EC6D-5CAB-632AC9D45FF1}"/>
                    </a:ext>
                  </a:extLst>
                </p:cNvPr>
                <p:cNvSpPr txBox="1"/>
                <p:nvPr/>
              </p:nvSpPr>
              <p:spPr>
                <a:xfrm>
                  <a:off x="5175841" y="3677842"/>
                  <a:ext cx="578211" cy="1359988"/>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GB" sz="4400" b="0" i="1" smtClean="0">
                                <a:latin typeface="Cambria Math" panose="02040503050406030204" pitchFamily="18" charset="0"/>
                              </a:rPr>
                              <m:t>3</m:t>
                            </m:r>
                          </m:num>
                          <m:den>
                            <m:r>
                              <a:rPr lang="en-GB" sz="4400" b="0" i="1" smtClean="0">
                                <a:latin typeface="Cambria Math" panose="02040503050406030204" pitchFamily="18" charset="0"/>
                              </a:rPr>
                              <m:t>5</m:t>
                            </m:r>
                          </m:den>
                        </m:f>
                      </m:oMath>
                    </m:oMathPara>
                  </a14:m>
                  <a:endParaRPr lang="en-GB" sz="4400" dirty="0"/>
                </a:p>
              </p:txBody>
            </p:sp>
          </mc:Choice>
          <mc:Fallback xmlns="">
            <p:sp>
              <p:nvSpPr>
                <p:cNvPr id="54" name="TextBox 3">
                  <a:extLst>
                    <a:ext uri="{FF2B5EF4-FFF2-40B4-BE49-F238E27FC236}">
                      <a16:creationId xmlns:a16="http://schemas.microsoft.com/office/drawing/2014/main" id="{6981AFAD-A3CF-EC6D-5CAB-632AC9D45FF1}"/>
                    </a:ext>
                  </a:extLst>
                </p:cNvPr>
                <p:cNvSpPr txBox="1">
                  <a:spLocks noRot="1" noChangeAspect="1" noMove="1" noResize="1" noEditPoints="1" noAdjustHandles="1" noChangeArrowheads="1" noChangeShapeType="1" noTextEdit="1"/>
                </p:cNvSpPr>
                <p:nvPr/>
              </p:nvSpPr>
              <p:spPr>
                <a:xfrm>
                  <a:off x="5175841" y="3677842"/>
                  <a:ext cx="578211" cy="1359988"/>
                </a:xfrm>
                <a:prstGeom prst="rect">
                  <a:avLst/>
                </a:prstGeom>
                <a:blipFill>
                  <a:blip r:embed="rId8"/>
                  <a:stretch>
                    <a:fillRect/>
                  </a:stretch>
                </a:blipFill>
                <a:ln>
                  <a:noFill/>
                </a:ln>
              </p:spPr>
              <p:txBody>
                <a:bodyPr/>
                <a:lstStyle/>
                <a:p>
                  <a:r>
                    <a:rPr lang="en-SG">
                      <a:noFill/>
                    </a:rPr>
                    <a:t> </a:t>
                  </a:r>
                </a:p>
              </p:txBody>
            </p:sp>
          </mc:Fallback>
        </mc:AlternateContent>
      </p:grpSp>
      <p:sp>
        <p:nvSpPr>
          <p:cNvPr id="55" name="TextBox 54">
            <a:extLst>
              <a:ext uri="{FF2B5EF4-FFF2-40B4-BE49-F238E27FC236}">
                <a16:creationId xmlns:a16="http://schemas.microsoft.com/office/drawing/2014/main" id="{5FD46588-9F99-E246-28E5-1EE643D642BF}"/>
              </a:ext>
            </a:extLst>
          </p:cNvPr>
          <p:cNvSpPr txBox="1"/>
          <p:nvPr/>
        </p:nvSpPr>
        <p:spPr>
          <a:xfrm>
            <a:off x="2671492" y="3784890"/>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p:grpSp>
        <p:nvGrpSpPr>
          <p:cNvPr id="56" name="Group 55">
            <a:extLst>
              <a:ext uri="{FF2B5EF4-FFF2-40B4-BE49-F238E27FC236}">
                <a16:creationId xmlns:a16="http://schemas.microsoft.com/office/drawing/2014/main" id="{872EE03C-9FD3-843E-3CEB-CBC52802BCF6}"/>
              </a:ext>
            </a:extLst>
          </p:cNvPr>
          <p:cNvGrpSpPr/>
          <p:nvPr/>
        </p:nvGrpSpPr>
        <p:grpSpPr>
          <a:xfrm>
            <a:off x="3144774" y="3818937"/>
            <a:ext cx="1319387" cy="1157114"/>
            <a:chOff x="5140503" y="3548603"/>
            <a:chExt cx="1506489" cy="1434393"/>
          </a:xfrm>
          <a:solidFill>
            <a:schemeClr val="accent1">
              <a:lumMod val="40000"/>
              <a:lumOff val="60000"/>
            </a:schemeClr>
          </a:solidFill>
        </p:grpSpPr>
        <p:sp>
          <p:nvSpPr>
            <p:cNvPr id="57" name="Rounded Rectangle 6">
              <a:extLst>
                <a:ext uri="{FF2B5EF4-FFF2-40B4-BE49-F238E27FC236}">
                  <a16:creationId xmlns:a16="http://schemas.microsoft.com/office/drawing/2014/main" id="{CD22FBF8-EDE6-A8F2-EB87-31DC409C36BB}"/>
                </a:ext>
              </a:extLst>
            </p:cNvPr>
            <p:cNvSpPr/>
            <p:nvPr/>
          </p:nvSpPr>
          <p:spPr>
            <a:xfrm>
              <a:off x="5140503" y="3548603"/>
              <a:ext cx="1506489" cy="143439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endParaRPr lang="en-GB" sz="4400"/>
            </a:p>
          </p:txBody>
        </p:sp>
        <mc:AlternateContent xmlns:mc="http://schemas.openxmlformats.org/markup-compatibility/2006" xmlns:a14="http://schemas.microsoft.com/office/drawing/2010/main">
          <mc:Choice Requires="a14">
            <p:sp>
              <p:nvSpPr>
                <p:cNvPr id="61" name="TextBox 3">
                  <a:extLst>
                    <a:ext uri="{FF2B5EF4-FFF2-40B4-BE49-F238E27FC236}">
                      <a16:creationId xmlns:a16="http://schemas.microsoft.com/office/drawing/2014/main" id="{474F2A0C-807F-0347-B133-0CF18332B423}"/>
                    </a:ext>
                  </a:extLst>
                </p:cNvPr>
                <p:cNvSpPr txBox="1"/>
                <p:nvPr/>
              </p:nvSpPr>
              <p:spPr>
                <a:xfrm>
                  <a:off x="5175841" y="3677843"/>
                  <a:ext cx="578211" cy="953822"/>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6</m:t>
                        </m:r>
                        <m:r>
                          <a:rPr lang="en-GB" sz="4400" b="0" i="1" smtClean="0">
                            <a:latin typeface="Cambria Math" panose="02040503050406030204" pitchFamily="18" charset="0"/>
                          </a:rPr>
                          <m:t>0</m:t>
                        </m:r>
                        <m:r>
                          <a:rPr lang="en-US" sz="4400" b="0" i="1" smtClean="0">
                            <a:latin typeface="Cambria Math" panose="02040503050406030204" pitchFamily="18" charset="0"/>
                          </a:rPr>
                          <m:t>%</m:t>
                        </m:r>
                      </m:oMath>
                    </m:oMathPara>
                  </a14:m>
                  <a:endParaRPr lang="en-GB" sz="4400" dirty="0"/>
                </a:p>
              </p:txBody>
            </p:sp>
          </mc:Choice>
          <mc:Fallback xmlns="">
            <p:sp>
              <p:nvSpPr>
                <p:cNvPr id="61" name="TextBox 3">
                  <a:extLst>
                    <a:ext uri="{FF2B5EF4-FFF2-40B4-BE49-F238E27FC236}">
                      <a16:creationId xmlns:a16="http://schemas.microsoft.com/office/drawing/2014/main" id="{474F2A0C-807F-0347-B133-0CF18332B423}"/>
                    </a:ext>
                  </a:extLst>
                </p:cNvPr>
                <p:cNvSpPr txBox="1">
                  <a:spLocks noRot="1" noChangeAspect="1" noMove="1" noResize="1" noEditPoints="1" noAdjustHandles="1" noChangeArrowheads="1" noChangeShapeType="1" noTextEdit="1"/>
                </p:cNvSpPr>
                <p:nvPr/>
              </p:nvSpPr>
              <p:spPr>
                <a:xfrm>
                  <a:off x="5175841" y="3677843"/>
                  <a:ext cx="578211" cy="953822"/>
                </a:xfrm>
                <a:prstGeom prst="rect">
                  <a:avLst/>
                </a:prstGeom>
                <a:blipFill>
                  <a:blip r:embed="rId9"/>
                  <a:stretch>
                    <a:fillRect r="-134940"/>
                  </a:stretch>
                </a:blipFill>
                <a:ln>
                  <a:noFill/>
                </a:ln>
              </p:spPr>
              <p:txBody>
                <a:bodyPr/>
                <a:lstStyle/>
                <a:p>
                  <a:r>
                    <a:rPr lang="en-SG">
                      <a:noFill/>
                    </a:rPr>
                    <a:t> </a:t>
                  </a:r>
                </a:p>
              </p:txBody>
            </p:sp>
          </mc:Fallback>
        </mc:AlternateContent>
      </p:grpSp>
      <mc:AlternateContent xmlns:mc="http://schemas.openxmlformats.org/markup-compatibility/2006" xmlns:a14="http://schemas.microsoft.com/office/drawing/2010/main">
        <mc:Choice Requires="a14">
          <p:sp>
            <p:nvSpPr>
              <p:cNvPr id="62" name="TextBox 3">
                <a:extLst>
                  <a:ext uri="{FF2B5EF4-FFF2-40B4-BE49-F238E27FC236}">
                    <a16:creationId xmlns:a16="http://schemas.microsoft.com/office/drawing/2014/main" id="{D949A92A-7B1D-D234-3456-E6AA52B55670}"/>
                  </a:ext>
                </a:extLst>
              </p:cNvPr>
              <p:cNvSpPr txBox="1"/>
              <p:nvPr/>
            </p:nvSpPr>
            <p:spPr>
              <a:xfrm>
                <a:off x="8449515" y="1780556"/>
                <a:ext cx="506399"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GB" sz="4400" b="0" i="1" smtClean="0">
                          <a:latin typeface="Cambria Math" panose="02040503050406030204" pitchFamily="18" charset="0"/>
                        </a:rPr>
                        <m:t>6.3</m:t>
                      </m:r>
                    </m:oMath>
                  </m:oMathPara>
                </a14:m>
                <a:endParaRPr lang="en-GB" sz="4400" dirty="0"/>
              </a:p>
            </p:txBody>
          </p:sp>
        </mc:Choice>
        <mc:Fallback xmlns="">
          <p:sp>
            <p:nvSpPr>
              <p:cNvPr id="62" name="TextBox 3">
                <a:extLst>
                  <a:ext uri="{FF2B5EF4-FFF2-40B4-BE49-F238E27FC236}">
                    <a16:creationId xmlns:a16="http://schemas.microsoft.com/office/drawing/2014/main" id="{D949A92A-7B1D-D234-3456-E6AA52B55670}"/>
                  </a:ext>
                </a:extLst>
              </p:cNvPr>
              <p:cNvSpPr txBox="1">
                <a:spLocks noRot="1" noChangeAspect="1" noMove="1" noResize="1" noEditPoints="1" noAdjustHandles="1" noChangeArrowheads="1" noChangeShapeType="1" noTextEdit="1"/>
              </p:cNvSpPr>
              <p:nvPr/>
            </p:nvSpPr>
            <p:spPr>
              <a:xfrm>
                <a:off x="8449515" y="1780556"/>
                <a:ext cx="506399" cy="769441"/>
              </a:xfrm>
              <a:prstGeom prst="rect">
                <a:avLst/>
              </a:prstGeom>
              <a:blipFill>
                <a:blip r:embed="rId10"/>
                <a:stretch>
                  <a:fillRect r="-55422"/>
                </a:stretch>
              </a:blipFill>
              <a:ln>
                <a:noFill/>
              </a:ln>
            </p:spPr>
            <p:txBody>
              <a:bodyPr/>
              <a:lstStyle/>
              <a:p>
                <a:r>
                  <a:rPr lang="en-SG">
                    <a:noFill/>
                  </a:rPr>
                  <a:t> </a:t>
                </a:r>
              </a:p>
            </p:txBody>
          </p:sp>
        </mc:Fallback>
      </mc:AlternateContent>
      <p:sp>
        <p:nvSpPr>
          <p:cNvPr id="63" name="TextBox 62">
            <a:extLst>
              <a:ext uri="{FF2B5EF4-FFF2-40B4-BE49-F238E27FC236}">
                <a16:creationId xmlns:a16="http://schemas.microsoft.com/office/drawing/2014/main" id="{9598F0B0-7BBA-7CA2-A6C0-B96052FF51E7}"/>
              </a:ext>
            </a:extLst>
          </p:cNvPr>
          <p:cNvSpPr txBox="1"/>
          <p:nvPr/>
        </p:nvSpPr>
        <p:spPr>
          <a:xfrm>
            <a:off x="7772471" y="1695676"/>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p:spTree>
    <p:extLst>
      <p:ext uri="{BB962C8B-B14F-4D97-AF65-F5344CB8AC3E}">
        <p14:creationId xmlns:p14="http://schemas.microsoft.com/office/powerpoint/2010/main" val="3747646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3A399E-A079-4972-986A-8F5EFC549EED}"/>
              </a:ext>
            </a:extLst>
          </p:cNvPr>
          <p:cNvSpPr txBox="1"/>
          <p:nvPr/>
        </p:nvSpPr>
        <p:spPr>
          <a:xfrm>
            <a:off x="450533" y="1270493"/>
            <a:ext cx="10850571" cy="584775"/>
          </a:xfrm>
          <a:prstGeom prst="rect">
            <a:avLst/>
          </a:prstGeom>
          <a:noFill/>
        </p:spPr>
        <p:txBody>
          <a:bodyPr wrap="square" rtlCol="0">
            <a:spAutoFit/>
          </a:bodyPr>
          <a:lstStyle/>
          <a:p>
            <a:r>
              <a:rPr lang="en-GB" sz="3200" dirty="0">
                <a:solidFill>
                  <a:srgbClr val="000000"/>
                </a:solidFill>
                <a:latin typeface="Arial" panose="020B0604020202020204" pitchFamily="34" charset="0"/>
                <a:cs typeface="Arial" panose="020B0604020202020204" pitchFamily="34" charset="0"/>
              </a:rPr>
              <a:t> </a:t>
            </a:r>
            <a:endParaRPr lang="en-US" sz="3200"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2D722448-7339-486B-9EF5-C6499886CAFB}"/>
              </a:ext>
            </a:extLst>
          </p:cNvPr>
          <p:cNvGrpSpPr/>
          <p:nvPr/>
        </p:nvGrpSpPr>
        <p:grpSpPr>
          <a:xfrm>
            <a:off x="7357115" y="1690313"/>
            <a:ext cx="2803821" cy="2606096"/>
            <a:chOff x="3658744" y="850982"/>
            <a:chExt cx="2065384" cy="1857938"/>
          </a:xfrm>
        </p:grpSpPr>
        <p:grpSp>
          <p:nvGrpSpPr>
            <p:cNvPr id="8" name="Group 7">
              <a:extLst>
                <a:ext uri="{FF2B5EF4-FFF2-40B4-BE49-F238E27FC236}">
                  <a16:creationId xmlns:a16="http://schemas.microsoft.com/office/drawing/2014/main" id="{F9BB7920-B776-40F4-95AD-1696823868EB}"/>
                </a:ext>
              </a:extLst>
            </p:cNvPr>
            <p:cNvGrpSpPr/>
            <p:nvPr/>
          </p:nvGrpSpPr>
          <p:grpSpPr>
            <a:xfrm>
              <a:off x="3658744" y="850982"/>
              <a:ext cx="2065384" cy="1857938"/>
              <a:chOff x="4065270" y="1172464"/>
              <a:chExt cx="2096517" cy="2095755"/>
            </a:xfrm>
          </p:grpSpPr>
          <p:sp>
            <p:nvSpPr>
              <p:cNvPr id="12" name="Freeform 19">
                <a:extLst>
                  <a:ext uri="{FF2B5EF4-FFF2-40B4-BE49-F238E27FC236}">
                    <a16:creationId xmlns:a16="http://schemas.microsoft.com/office/drawing/2014/main" id="{A651514D-FC91-4B3D-8B84-0CBBF5B2A496}"/>
                  </a:ext>
                </a:extLst>
              </p:cNvPr>
              <p:cNvSpPr/>
              <p:nvPr/>
            </p:nvSpPr>
            <p:spPr>
              <a:xfrm>
                <a:off x="4066032" y="1172464"/>
                <a:ext cx="2095755" cy="2095755"/>
              </a:xfrm>
              <a:custGeom>
                <a:avLst/>
                <a:gdLst/>
                <a:ahLst/>
                <a:cxnLst/>
                <a:rect l="0" t="0" r="0" b="0"/>
                <a:pathLst>
                  <a:path w="2095755" h="2095755">
                    <a:moveTo>
                      <a:pt x="0" y="0"/>
                    </a:moveTo>
                    <a:lnTo>
                      <a:pt x="2095754" y="0"/>
                    </a:lnTo>
                    <a:lnTo>
                      <a:pt x="2095754" y="2095754"/>
                    </a:lnTo>
                    <a:lnTo>
                      <a:pt x="0" y="2095754"/>
                    </a:lnTo>
                    <a:close/>
                  </a:path>
                </a:pathLst>
              </a:custGeom>
              <a:solidFill>
                <a:schemeClr val="accent1">
                  <a:alpha val="1000"/>
                </a:schemeClr>
              </a:solidFill>
              <a:ln w="38100" cap="flat" cmpd="sng" algn="ctr">
                <a:solidFill>
                  <a:srgbClr val="0000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13" name="Straight Connector 12">
                <a:extLst>
                  <a:ext uri="{FF2B5EF4-FFF2-40B4-BE49-F238E27FC236}">
                    <a16:creationId xmlns:a16="http://schemas.microsoft.com/office/drawing/2014/main" id="{E0D0B1BD-FA79-4EA3-A70A-45863C66B8AF}"/>
                  </a:ext>
                </a:extLst>
              </p:cNvPr>
              <p:cNvCxnSpPr/>
              <p:nvPr/>
            </p:nvCxnSpPr>
            <p:spPr>
              <a:xfrm flipV="1">
                <a:off x="4080002" y="1181227"/>
                <a:ext cx="2073021" cy="2075561"/>
              </a:xfrm>
              <a:prstGeom prst="line">
                <a:avLst/>
              </a:prstGeom>
              <a:ln w="38100" cap="flat" cmpd="sng" algn="ctr">
                <a:solidFill>
                  <a:srgbClr val="000000"/>
                </a:solidFill>
                <a:prstDash val="solid"/>
                <a:round/>
                <a:headEnd type="none" w="med" len="sm"/>
                <a:tailEnd type="none" w="med" len="sm"/>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1672153-0751-4C09-A573-F3A970898CEE}"/>
                  </a:ext>
                </a:extLst>
              </p:cNvPr>
              <p:cNvCxnSpPr/>
              <p:nvPr/>
            </p:nvCxnSpPr>
            <p:spPr>
              <a:xfrm>
                <a:off x="4065270" y="1173480"/>
                <a:ext cx="2089785" cy="2083308"/>
              </a:xfrm>
              <a:prstGeom prst="line">
                <a:avLst/>
              </a:prstGeom>
              <a:ln w="38100" cap="flat" cmpd="sng" algn="ctr">
                <a:solidFill>
                  <a:srgbClr val="000000"/>
                </a:solidFill>
                <a:prstDash val="solid"/>
                <a:round/>
                <a:headEnd type="none" w="med" len="sm"/>
                <a:tailEnd type="none" w="med" len="sm"/>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439CCCFA-A098-4EEA-9296-7E45E7B4CC9D}"/>
                      </a:ext>
                    </a:extLst>
                  </p:cNvPr>
                  <p:cNvSpPr txBox="1"/>
                  <p:nvPr/>
                </p:nvSpPr>
                <p:spPr>
                  <a:xfrm>
                    <a:off x="4767711" y="1263276"/>
                    <a:ext cx="692395" cy="321758"/>
                  </a:xfrm>
                  <a:prstGeom prst="rect">
                    <a:avLst/>
                  </a:prstGeom>
                  <a:noFill/>
                </p:spPr>
                <p:txBody>
                  <a:bodyPr vert="horz" rtlCol="0">
                    <a:spAutoFit/>
                  </a:bodyPr>
                  <a:lstStyle/>
                  <a:p>
                    <a:pPr/>
                    <a14:m>
                      <m:oMathPara xmlns:m="http://schemas.openxmlformats.org/officeDocument/2006/math">
                        <m:oMathParaPr>
                          <m:jc m:val="centerGroup"/>
                        </m:oMathParaPr>
                        <m:oMath xmlns:m="http://schemas.openxmlformats.org/officeDocument/2006/math">
                          <m:r>
                            <a:rPr lang="en-GB" sz="2000" i="1" dirty="0" smtClean="0">
                              <a:solidFill>
                                <a:srgbClr val="000000"/>
                              </a:solidFill>
                              <a:latin typeface="Cambria Math" panose="02040503050406030204" pitchFamily="18" charset="0"/>
                            </a:rPr>
                            <m:t>5</m:t>
                          </m:r>
                          <m:r>
                            <a:rPr lang="en-GB" sz="2000" b="0" i="1" dirty="0" smtClean="0">
                              <a:solidFill>
                                <a:srgbClr val="000000"/>
                              </a:solidFill>
                              <a:latin typeface="Cambria Math" panose="02040503050406030204" pitchFamily="18" charset="0"/>
                            </a:rPr>
                            <m:t>0</m:t>
                          </m:r>
                          <m:r>
                            <a:rPr lang="en-GB" sz="2000" i="1" dirty="0" smtClean="0">
                              <a:solidFill>
                                <a:srgbClr val="000000"/>
                              </a:solidFill>
                              <a:latin typeface="Cambria Math"/>
                            </a:rPr>
                            <m:t>%</m:t>
                          </m:r>
                        </m:oMath>
                      </m:oMathPara>
                    </a14:m>
                    <a:endParaRPr lang="en-GB" sz="2000" dirty="0">
                      <a:solidFill>
                        <a:srgbClr val="000000"/>
                      </a:solidFill>
                    </a:endParaRPr>
                  </a:p>
                </p:txBody>
              </p:sp>
            </mc:Choice>
            <mc:Fallback xmlns="">
              <p:sp>
                <p:nvSpPr>
                  <p:cNvPr id="15" name="TextBox 14">
                    <a:extLst>
                      <a:ext uri="{FF2B5EF4-FFF2-40B4-BE49-F238E27FC236}">
                        <a16:creationId xmlns:a16="http://schemas.microsoft.com/office/drawing/2014/main" id="{439CCCFA-A098-4EEA-9296-7E45E7B4CC9D}"/>
                      </a:ext>
                    </a:extLst>
                  </p:cNvPr>
                  <p:cNvSpPr txBox="1">
                    <a:spLocks noRot="1" noChangeAspect="1" noMove="1" noResize="1" noEditPoints="1" noAdjustHandles="1" noChangeArrowheads="1" noChangeShapeType="1" noTextEdit="1"/>
                  </p:cNvSpPr>
                  <p:nvPr/>
                </p:nvSpPr>
                <p:spPr>
                  <a:xfrm>
                    <a:off x="4767711" y="1263276"/>
                    <a:ext cx="692395" cy="321758"/>
                  </a:xfrm>
                  <a:prstGeom prst="rect">
                    <a:avLst/>
                  </a:prstGeom>
                  <a:blipFill>
                    <a:blip r:embed="rId3"/>
                    <a:stretch>
                      <a:fillRect/>
                    </a:stretch>
                  </a:blipFill>
                </p:spPr>
                <p:txBody>
                  <a:bodyPr/>
                  <a:lstStyle/>
                  <a:p>
                    <a:r>
                      <a:rPr lang="en-GB">
                        <a:noFill/>
                      </a:rPr>
                      <a:t> </a:t>
                    </a:r>
                  </a:p>
                </p:txBody>
              </p:sp>
            </mc:Fallback>
          </mc:AlternateContent>
        </p:grpSp>
        <mc:AlternateContent xmlns:mc="http://schemas.openxmlformats.org/markup-compatibility/2006" xmlns:a14="http://schemas.microsoft.com/office/drawing/2010/main">
          <mc:Choice Requires="a14">
            <p:sp>
              <p:nvSpPr>
                <p:cNvPr id="9" name="TextBox 3">
                  <a:extLst>
                    <a:ext uri="{FF2B5EF4-FFF2-40B4-BE49-F238E27FC236}">
                      <a16:creationId xmlns:a16="http://schemas.microsoft.com/office/drawing/2014/main" id="{C60B9483-D6E5-4A10-90CA-87309C359DD5}"/>
                    </a:ext>
                  </a:extLst>
                </p:cNvPr>
                <p:cNvSpPr txBox="1"/>
                <p:nvPr/>
              </p:nvSpPr>
              <p:spPr>
                <a:xfrm>
                  <a:off x="4945863" y="1470197"/>
                  <a:ext cx="750362" cy="487701"/>
                </a:xfrm>
                <a:prstGeom prst="roundRect">
                  <a:avLst/>
                </a:prstGeom>
                <a:no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1800" b="1" i="1" smtClean="0">
                                <a:latin typeface="Cambria Math" panose="02040503050406030204" pitchFamily="18" charset="0"/>
                              </a:rPr>
                            </m:ctrlPr>
                          </m:fPr>
                          <m:num>
                            <m:r>
                              <a:rPr lang="en-GB" sz="1800" b="1" i="1" smtClean="0">
                                <a:latin typeface="Cambria Math" panose="02040503050406030204" pitchFamily="18" charset="0"/>
                              </a:rPr>
                              <m:t>𝟓</m:t>
                            </m:r>
                            <m:r>
                              <a:rPr lang="en-GB" sz="1800" b="1" i="1" smtClean="0">
                                <a:latin typeface="Cambria Math"/>
                              </a:rPr>
                              <m:t>𝟎</m:t>
                            </m:r>
                          </m:num>
                          <m:den>
                            <m:r>
                              <a:rPr lang="en-GB" sz="1800" b="1" i="1" smtClean="0">
                                <a:latin typeface="Cambria Math"/>
                              </a:rPr>
                              <m:t>𝟏𝟎𝟎</m:t>
                            </m:r>
                          </m:den>
                        </m:f>
                      </m:oMath>
                    </m:oMathPara>
                  </a14:m>
                  <a:endParaRPr lang="en-GB" sz="1800" b="1" dirty="0"/>
                </a:p>
              </p:txBody>
            </p:sp>
          </mc:Choice>
          <mc:Fallback xmlns="">
            <p:sp>
              <p:nvSpPr>
                <p:cNvPr id="9" name="TextBox 3">
                  <a:extLst>
                    <a:ext uri="{FF2B5EF4-FFF2-40B4-BE49-F238E27FC236}">
                      <a16:creationId xmlns:a16="http://schemas.microsoft.com/office/drawing/2014/main" id="{C60B9483-D6E5-4A10-90CA-87309C359DD5}"/>
                    </a:ext>
                  </a:extLst>
                </p:cNvPr>
                <p:cNvSpPr txBox="1">
                  <a:spLocks noRot="1" noChangeAspect="1" noMove="1" noResize="1" noEditPoints="1" noAdjustHandles="1" noChangeArrowheads="1" noChangeShapeType="1" noTextEdit="1"/>
                </p:cNvSpPr>
                <p:nvPr/>
              </p:nvSpPr>
              <p:spPr>
                <a:xfrm>
                  <a:off x="4945863" y="1470197"/>
                  <a:ext cx="750362" cy="487701"/>
                </a:xfrm>
                <a:prstGeom prst="roundRect">
                  <a:avLst/>
                </a:prstGeom>
                <a:blipFill>
                  <a:blip r:embed="rId4"/>
                  <a:stretch>
                    <a:fillRect/>
                  </a:stretch>
                </a:blipFill>
                <a:ln>
                  <a:noFill/>
                </a:ln>
              </p:spPr>
              <p:txBody>
                <a:bodyPr/>
                <a:lstStyle/>
                <a:p>
                  <a:r>
                    <a:rPr lang="en-GB">
                      <a:noFill/>
                    </a:rPr>
                    <a:t> </a:t>
                  </a:r>
                </a:p>
              </p:txBody>
            </p:sp>
          </mc:Fallback>
        </mc:AlternateContent>
        <p:sp>
          <p:nvSpPr>
            <p:cNvPr id="10" name="TextBox 3">
              <a:extLst>
                <a:ext uri="{FF2B5EF4-FFF2-40B4-BE49-F238E27FC236}">
                  <a16:creationId xmlns:a16="http://schemas.microsoft.com/office/drawing/2014/main" id="{F6298772-74B4-46CE-A89D-A4229645BB31}"/>
                </a:ext>
              </a:extLst>
            </p:cNvPr>
            <p:cNvSpPr txBox="1"/>
            <p:nvPr/>
          </p:nvSpPr>
          <p:spPr>
            <a:xfrm>
              <a:off x="4433542" y="2129779"/>
              <a:ext cx="750362" cy="364144"/>
            </a:xfrm>
            <a:prstGeom prst="roundRect">
              <a:avLst/>
            </a:prstGeom>
            <a:no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r>
                <a:rPr lang="en-GB" sz="2400" b="1" dirty="0"/>
                <a:t>0.5</a:t>
              </a:r>
            </a:p>
          </p:txBody>
        </p:sp>
        <mc:AlternateContent xmlns:mc="http://schemas.openxmlformats.org/markup-compatibility/2006" xmlns:a14="http://schemas.microsoft.com/office/drawing/2010/main">
          <mc:Choice Requires="a14">
            <p:sp>
              <p:nvSpPr>
                <p:cNvPr id="11" name="TextBox 3">
                  <a:extLst>
                    <a:ext uri="{FF2B5EF4-FFF2-40B4-BE49-F238E27FC236}">
                      <a16:creationId xmlns:a16="http://schemas.microsoft.com/office/drawing/2014/main" id="{27421155-4C51-4E8C-A500-15742851A9C4}"/>
                    </a:ext>
                  </a:extLst>
                </p:cNvPr>
                <p:cNvSpPr txBox="1"/>
                <p:nvPr/>
              </p:nvSpPr>
              <p:spPr>
                <a:xfrm>
                  <a:off x="3683180" y="1402166"/>
                  <a:ext cx="750362" cy="483351"/>
                </a:xfrm>
                <a:prstGeom prst="roundRect">
                  <a:avLst/>
                </a:prstGeom>
                <a:no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1800" b="1" i="1" smtClean="0">
                                <a:latin typeface="Cambria Math" panose="02040503050406030204" pitchFamily="18" charset="0"/>
                              </a:rPr>
                            </m:ctrlPr>
                          </m:fPr>
                          <m:num>
                            <m:r>
                              <a:rPr lang="en-GB" sz="1800" b="1" i="1" smtClean="0">
                                <a:latin typeface="Cambria Math"/>
                              </a:rPr>
                              <m:t>𝟏𝟎</m:t>
                            </m:r>
                          </m:num>
                          <m:den>
                            <m:r>
                              <a:rPr lang="en-GB" sz="1800" b="1" i="1" smtClean="0">
                                <a:latin typeface="Cambria Math" panose="02040503050406030204" pitchFamily="18" charset="0"/>
                              </a:rPr>
                              <m:t>𝟐𝟎</m:t>
                            </m:r>
                          </m:den>
                        </m:f>
                      </m:oMath>
                    </m:oMathPara>
                  </a14:m>
                  <a:endParaRPr lang="en-GB" sz="1800" b="1" dirty="0"/>
                </a:p>
              </p:txBody>
            </p:sp>
          </mc:Choice>
          <mc:Fallback xmlns="">
            <p:sp>
              <p:nvSpPr>
                <p:cNvPr id="11" name="TextBox 3">
                  <a:extLst>
                    <a:ext uri="{FF2B5EF4-FFF2-40B4-BE49-F238E27FC236}">
                      <a16:creationId xmlns:a16="http://schemas.microsoft.com/office/drawing/2014/main" id="{27421155-4C51-4E8C-A500-15742851A9C4}"/>
                    </a:ext>
                  </a:extLst>
                </p:cNvPr>
                <p:cNvSpPr txBox="1">
                  <a:spLocks noRot="1" noChangeAspect="1" noMove="1" noResize="1" noEditPoints="1" noAdjustHandles="1" noChangeArrowheads="1" noChangeShapeType="1" noTextEdit="1"/>
                </p:cNvSpPr>
                <p:nvPr/>
              </p:nvSpPr>
              <p:spPr>
                <a:xfrm>
                  <a:off x="3683180" y="1402166"/>
                  <a:ext cx="750362" cy="483351"/>
                </a:xfrm>
                <a:prstGeom prst="roundRect">
                  <a:avLst/>
                </a:prstGeom>
                <a:blipFill>
                  <a:blip r:embed="rId5"/>
                  <a:stretch>
                    <a:fillRect/>
                  </a:stretch>
                </a:blipFill>
                <a:ln>
                  <a:noFill/>
                </a:ln>
              </p:spPr>
              <p:txBody>
                <a:bodyPr/>
                <a:lstStyle/>
                <a:p>
                  <a:r>
                    <a:rPr lang="en-GB">
                      <a:noFill/>
                    </a:rPr>
                    <a:t> </a:t>
                  </a:r>
                </a:p>
              </p:txBody>
            </p:sp>
          </mc:Fallback>
        </mc:AlternateContent>
      </p:grpSp>
      <p:sp>
        <p:nvSpPr>
          <p:cNvPr id="28" name="Title 1">
            <a:extLst>
              <a:ext uri="{FF2B5EF4-FFF2-40B4-BE49-F238E27FC236}">
                <a16:creationId xmlns:a16="http://schemas.microsoft.com/office/drawing/2014/main" id="{F8617F56-4453-4DFC-978A-4B87B5EF914E}"/>
              </a:ext>
            </a:extLst>
          </p:cNvPr>
          <p:cNvSpPr txBox="1">
            <a:spLocks/>
          </p:cNvSpPr>
          <p:nvPr/>
        </p:nvSpPr>
        <p:spPr>
          <a:xfrm>
            <a:off x="1814647" y="96841"/>
            <a:ext cx="74134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sz="2900" b="1" dirty="0">
                <a:solidFill>
                  <a:schemeClr val="accent1"/>
                </a:solidFill>
                <a:latin typeface="Arial" panose="020B0604020202020204" pitchFamily="34" charset="0"/>
                <a:cs typeface="Arial" panose="020B0604020202020204" pitchFamily="34" charset="0"/>
              </a:rPr>
              <a:t>Card sort – matching fractions, decimals </a:t>
            </a:r>
          </a:p>
          <a:p>
            <a:pPr>
              <a:defRPr/>
            </a:pPr>
            <a:r>
              <a:rPr lang="en-US" sz="2900" b="1" dirty="0">
                <a:solidFill>
                  <a:schemeClr val="accent1"/>
                </a:solidFill>
                <a:latin typeface="Arial" panose="020B0604020202020204" pitchFamily="34" charset="0"/>
                <a:cs typeface="Arial" panose="020B0604020202020204" pitchFamily="34" charset="0"/>
              </a:rPr>
              <a:t>and percentages </a:t>
            </a:r>
          </a:p>
        </p:txBody>
      </p:sp>
      <p:grpSp>
        <p:nvGrpSpPr>
          <p:cNvPr id="26" name="Group 25">
            <a:extLst>
              <a:ext uri="{FF2B5EF4-FFF2-40B4-BE49-F238E27FC236}">
                <a16:creationId xmlns:a16="http://schemas.microsoft.com/office/drawing/2014/main" id="{6E2FB615-0021-48A3-EC1E-52DEDEAB20E1}"/>
              </a:ext>
            </a:extLst>
          </p:cNvPr>
          <p:cNvGrpSpPr/>
          <p:nvPr/>
        </p:nvGrpSpPr>
        <p:grpSpPr>
          <a:xfrm>
            <a:off x="-94592" y="0"/>
            <a:ext cx="2190009" cy="1923564"/>
            <a:chOff x="-94592" y="0"/>
            <a:chExt cx="2190009" cy="1923564"/>
          </a:xfrm>
        </p:grpSpPr>
        <p:sp>
          <p:nvSpPr>
            <p:cNvPr id="27" name="Isosceles Triangle 26">
              <a:extLst>
                <a:ext uri="{FF2B5EF4-FFF2-40B4-BE49-F238E27FC236}">
                  <a16:creationId xmlns:a16="http://schemas.microsoft.com/office/drawing/2014/main" id="{C901B7C4-C1F2-A95D-4D91-8F1FB15A7AE3}"/>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a:extLst>
                <a:ext uri="{FF2B5EF4-FFF2-40B4-BE49-F238E27FC236}">
                  <a16:creationId xmlns:a16="http://schemas.microsoft.com/office/drawing/2014/main" id="{832EFBF3-FFEE-9307-3D6A-806828AB12AD}"/>
                </a:ext>
              </a:extLst>
            </p:cNvPr>
            <p:cNvSpPr txBox="1"/>
            <p:nvPr/>
          </p:nvSpPr>
          <p:spPr>
            <a:xfrm>
              <a:off x="-94592" y="123231"/>
              <a:ext cx="1803853"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EXPLORE</a:t>
              </a:r>
            </a:p>
          </p:txBody>
        </p:sp>
      </p:grpSp>
      <p:sp>
        <p:nvSpPr>
          <p:cNvPr id="30" name="Slide Number Placeholder 5">
            <a:extLst>
              <a:ext uri="{FF2B5EF4-FFF2-40B4-BE49-F238E27FC236}">
                <a16:creationId xmlns:a16="http://schemas.microsoft.com/office/drawing/2014/main" id="{BCA868B2-AE9E-CA0B-CCED-5DEA8969A0B7}"/>
              </a:ext>
            </a:extLst>
          </p:cNvPr>
          <p:cNvSpPr txBox="1">
            <a:spLocks/>
          </p:cNvSpPr>
          <p:nvPr/>
        </p:nvSpPr>
        <p:spPr>
          <a:xfrm>
            <a:off x="10906298" y="6356350"/>
            <a:ext cx="447502"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92959B6-490E-A144-8C7C-88267F972F69}" type="slidenum">
              <a:rPr lang="en-US" smtClean="0"/>
              <a:pPr/>
              <a:t>9</a:t>
            </a:fld>
            <a:endParaRPr lang="en-US" dirty="0"/>
          </a:p>
        </p:txBody>
      </p:sp>
      <p:grpSp>
        <p:nvGrpSpPr>
          <p:cNvPr id="2" name="Group 1" descr="Worksheet available icon">
            <a:extLst>
              <a:ext uri="{FF2B5EF4-FFF2-40B4-BE49-F238E27FC236}">
                <a16:creationId xmlns:a16="http://schemas.microsoft.com/office/drawing/2014/main" id="{452C1C23-C214-7B81-A4A3-E05A6C3B57F3}"/>
              </a:ext>
            </a:extLst>
          </p:cNvPr>
          <p:cNvGrpSpPr/>
          <p:nvPr/>
        </p:nvGrpSpPr>
        <p:grpSpPr>
          <a:xfrm>
            <a:off x="9495879" y="211521"/>
            <a:ext cx="2102384" cy="753403"/>
            <a:chOff x="9495879" y="211521"/>
            <a:chExt cx="2102384" cy="753403"/>
          </a:xfrm>
        </p:grpSpPr>
        <p:pic>
          <p:nvPicPr>
            <p:cNvPr id="4" name="Graphic 6" descr="Document">
              <a:extLst>
                <a:ext uri="{FF2B5EF4-FFF2-40B4-BE49-F238E27FC236}">
                  <a16:creationId xmlns:a16="http://schemas.microsoft.com/office/drawing/2014/main" id="{62E8DF4D-B5EA-CBD4-7173-2F26601CD56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844860" y="211521"/>
              <a:ext cx="753403" cy="753403"/>
            </a:xfrm>
            <a:prstGeom prst="rect">
              <a:avLst/>
            </a:prstGeom>
          </p:spPr>
        </p:pic>
        <p:sp>
          <p:nvSpPr>
            <p:cNvPr id="5" name="TextBox 4">
              <a:extLst>
                <a:ext uri="{FF2B5EF4-FFF2-40B4-BE49-F238E27FC236}">
                  <a16:creationId xmlns:a16="http://schemas.microsoft.com/office/drawing/2014/main" id="{BF54F3C3-1AE5-3F63-FEDC-52ADFA2BF0B5}"/>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6" name="TextBox 5">
            <a:extLst>
              <a:ext uri="{FF2B5EF4-FFF2-40B4-BE49-F238E27FC236}">
                <a16:creationId xmlns:a16="http://schemas.microsoft.com/office/drawing/2014/main" id="{B6F7F211-B7AD-D7A1-62A4-74F59EF345AB}"/>
              </a:ext>
            </a:extLst>
          </p:cNvPr>
          <p:cNvSpPr txBox="1"/>
          <p:nvPr/>
        </p:nvSpPr>
        <p:spPr>
          <a:xfrm>
            <a:off x="1238737" y="1323246"/>
            <a:ext cx="4883468" cy="2554545"/>
          </a:xfrm>
          <a:prstGeom prst="rect">
            <a:avLst/>
          </a:prstGeom>
          <a:noFill/>
        </p:spPr>
        <p:txBody>
          <a:bodyPr wrap="square" rtlCol="0">
            <a:spAutoFit/>
          </a:bodyPr>
          <a:lstStyle/>
          <a:p>
            <a:pPr marL="457200" indent="-457200">
              <a:lnSpc>
                <a:spcPts val="3100"/>
              </a:lnSpc>
              <a:spcAft>
                <a:spcPts val="600"/>
              </a:spcAft>
              <a:buFont typeface="Arial"/>
              <a:buChar char="•"/>
            </a:pPr>
            <a:r>
              <a:rPr lang="en-US" sz="2800" dirty="0">
                <a:latin typeface="Arial" panose="020B0604020202020204" pitchFamily="34" charset="0"/>
                <a:cs typeface="Arial" panose="020B0604020202020204" pitchFamily="34" charset="0"/>
              </a:rPr>
              <a:t>Put four triangles to make a square card.</a:t>
            </a:r>
          </a:p>
          <a:p>
            <a:pPr marL="457200" indent="-457200">
              <a:lnSpc>
                <a:spcPts val="3100"/>
              </a:lnSpc>
              <a:spcAft>
                <a:spcPts val="600"/>
              </a:spcAft>
              <a:buFont typeface="Arial"/>
              <a:buChar char="•"/>
            </a:pPr>
            <a:r>
              <a:rPr lang="en-US" sz="2800" dirty="0">
                <a:latin typeface="Arial" panose="020B0604020202020204" pitchFamily="34" charset="0"/>
                <a:cs typeface="Arial" panose="020B0604020202020204" pitchFamily="34" charset="0"/>
              </a:rPr>
              <a:t>Each group of four triangles should contain equivalent fractions, decimals and percentages</a:t>
            </a:r>
          </a:p>
        </p:txBody>
      </p:sp>
    </p:spTree>
    <p:extLst>
      <p:ext uri="{BB962C8B-B14F-4D97-AF65-F5344CB8AC3E}">
        <p14:creationId xmlns:p14="http://schemas.microsoft.com/office/powerpoint/2010/main" val="3273760768"/>
      </p:ext>
    </p:extLst>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38100">
          <a:solidFill>
            <a:schemeClr val="accent1"/>
          </a:solidFill>
        </a:ln>
      </a:spPr>
      <a:bodyPr rtlCol="0" anchor="ctr"/>
      <a:lstStyle>
        <a:defPPr algn="ctr">
          <a:defRPr/>
        </a:defPPr>
      </a:lstStyle>
      <a:style>
        <a:lnRef idx="1">
          <a:schemeClr val="accent1"/>
        </a:lnRef>
        <a:fillRef idx="0">
          <a:schemeClr val="accent1"/>
        </a:fillRef>
        <a:effectRef idx="0">
          <a:schemeClr val="accent1"/>
        </a:effectRef>
        <a:fontRef idx="minor">
          <a:schemeClr val="tx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4ec57ad-4400-4e6b-b0ee-7b1e20d69afc" xsi:nil="true"/>
    <lcf76f155ced4ddcb4097134ff3c332f xmlns="d8465555-14fc-4b2a-bc04-d86be66f091c">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1A5EAA7B92BF643A9DF7FB42895D1F6" ma:contentTypeVersion="18" ma:contentTypeDescription="Create a new document." ma:contentTypeScope="" ma:versionID="c62f68ab48f709daf7a1cf300eba7c75">
  <xsd:schema xmlns:xsd="http://www.w3.org/2001/XMLSchema" xmlns:xs="http://www.w3.org/2001/XMLSchema" xmlns:p="http://schemas.microsoft.com/office/2006/metadata/properties" xmlns:ns2="d8465555-14fc-4b2a-bc04-d86be66f091c" xmlns:ns3="24ec57ad-4400-4e6b-b0ee-7b1e20d69afc" targetNamespace="http://schemas.microsoft.com/office/2006/metadata/properties" ma:root="true" ma:fieldsID="de1bd6db52eb86d31f395a493fb595d2" ns2:_="" ns3:_="">
    <xsd:import namespace="d8465555-14fc-4b2a-bc04-d86be66f091c"/>
    <xsd:import namespace="24ec57ad-4400-4e6b-b0ee-7b1e20d69af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465555-14fc-4b2a-bc04-d86be66f09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4ec57ad-4400-4e6b-b0ee-7b1e20d69af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d742d19-9655-4749-864c-21a7180a672d}" ma:internalName="TaxCatchAll" ma:showField="CatchAllData" ma:web="24ec57ad-4400-4e6b-b0ee-7b1e20d69af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054519A-5C88-4765-8DF4-097EB505FC69}">
  <ds:schemaRefs>
    <ds:schemaRef ds:uri="http://purl.org/dc/dcmitype/"/>
    <ds:schemaRef ds:uri="http://www.w3.org/XML/1998/namespace"/>
    <ds:schemaRef ds:uri="http://schemas.microsoft.com/office/infopath/2007/PartnerControls"/>
    <ds:schemaRef ds:uri="http://schemas.microsoft.com/office/2006/documentManagement/types"/>
    <ds:schemaRef ds:uri="http://schemas.microsoft.com/office/2006/metadata/properties"/>
    <ds:schemaRef ds:uri="a943fffa-545b-4eca-b17d-5f9a138dda08"/>
    <ds:schemaRef ds:uri="http://purl.org/dc/terms/"/>
    <ds:schemaRef ds:uri="http://purl.org/dc/elements/1.1/"/>
    <ds:schemaRef ds:uri="http://schemas.openxmlformats.org/package/2006/metadata/core-properties"/>
    <ds:schemaRef ds:uri="c5cf19a6-e467-491d-9af0-5a70f09a6a41"/>
  </ds:schemaRefs>
</ds:datastoreItem>
</file>

<file path=customXml/itemProps2.xml><?xml version="1.0" encoding="utf-8"?>
<ds:datastoreItem xmlns:ds="http://schemas.openxmlformats.org/officeDocument/2006/customXml" ds:itemID="{15750DE2-DA89-48CE-9F79-28D425E37724}">
  <ds:schemaRefs>
    <ds:schemaRef ds:uri="http://schemas.microsoft.com/sharepoint/v3/contenttype/forms"/>
  </ds:schemaRefs>
</ds:datastoreItem>
</file>

<file path=customXml/itemProps3.xml><?xml version="1.0" encoding="utf-8"?>
<ds:datastoreItem xmlns:ds="http://schemas.openxmlformats.org/officeDocument/2006/customXml" ds:itemID="{0A502C79-CFC7-4BC2-B946-6EB199791920}"/>
</file>

<file path=docProps/app.xml><?xml version="1.0" encoding="utf-8"?>
<Properties xmlns="http://schemas.openxmlformats.org/officeDocument/2006/extended-properties" xmlns:vt="http://schemas.openxmlformats.org/officeDocument/2006/docPropsVTypes">
  <TotalTime>38656</TotalTime>
  <Words>2493</Words>
  <Application>Microsoft Macintosh PowerPoint</Application>
  <PresentationFormat>Widescreen</PresentationFormat>
  <Paragraphs>508</Paragraphs>
  <Slides>28</Slides>
  <Notes>28</Notes>
  <HiddenSlides>0</HiddenSlides>
  <MMClips>0</MMClips>
  <ScaleCrop>false</ScaleCrop>
  <HeadingPairs>
    <vt:vector size="8" baseType="variant">
      <vt:variant>
        <vt:lpstr>Fonts Used</vt:lpstr>
      </vt:variant>
      <vt:variant>
        <vt:i4>4</vt:i4>
      </vt:variant>
      <vt:variant>
        <vt:lpstr>Theme</vt:lpstr>
      </vt:variant>
      <vt:variant>
        <vt:i4>4</vt:i4>
      </vt:variant>
      <vt:variant>
        <vt:lpstr>Embedded OLE Servers</vt:lpstr>
      </vt:variant>
      <vt:variant>
        <vt:i4>1</vt:i4>
      </vt:variant>
      <vt:variant>
        <vt:lpstr>Slide Titles</vt:lpstr>
      </vt:variant>
      <vt:variant>
        <vt:i4>28</vt:i4>
      </vt:variant>
    </vt:vector>
  </HeadingPairs>
  <TitlesOfParts>
    <vt:vector size="37" baseType="lpstr">
      <vt:lpstr>Arial</vt:lpstr>
      <vt:lpstr>Calibri</vt:lpstr>
      <vt:lpstr>Calibri Light</vt:lpstr>
      <vt:lpstr>Cambria Math</vt:lpstr>
      <vt:lpstr>1_Custom Design</vt:lpstr>
      <vt:lpstr>Custom Design</vt:lpstr>
      <vt:lpstr>Office Theme</vt:lpstr>
      <vt:lpstr>1_Office Theme</vt:lpstr>
      <vt:lpstr>Equation</vt:lpstr>
      <vt:lpstr>Lesson 19:  ‘Benchmark’ percentages and equivalent fractions and decimals</vt:lpstr>
      <vt:lpstr>Is Yaima correct?</vt:lpstr>
      <vt:lpstr>Matching fractions, decimals and percentages </vt:lpstr>
      <vt:lpstr>PowerPoint Presentation</vt:lpstr>
      <vt:lpstr>Which of these are true? </vt:lpstr>
      <vt:lpstr>Answers: Which of these are true? </vt:lpstr>
      <vt:lpstr>PowerPoint Presentation</vt:lpstr>
      <vt:lpstr>PowerPoint Presentation</vt:lpstr>
      <vt:lpstr>PowerPoint Presentation</vt:lpstr>
      <vt:lpstr>PowerPoint Presentation</vt:lpstr>
      <vt:lpstr>PowerPoint Presentation</vt:lpstr>
      <vt:lpstr>How many ways to make 1?</vt:lpstr>
      <vt:lpstr>PowerPoint Presentation</vt:lpstr>
      <vt:lpstr>PowerPoint Presentation</vt:lpstr>
      <vt:lpstr>PowerPoint Presentation</vt:lpstr>
      <vt:lpstr>PowerPoint Presentation</vt:lpstr>
      <vt:lpstr>Problem-solving with bar models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Lesson review:  Fractions, decimals and percentages</vt:lpstr>
      <vt:lpstr>Lesson 19:  Credits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Centres for Excellence Mastery Lesson Slides</dc:title>
  <dc:subject/>
  <dc:creator>Pearson</dc:creator>
  <cp:keywords/>
  <dc:description/>
  <cp:lastModifiedBy>Steve Pardoe</cp:lastModifiedBy>
  <cp:revision>490</cp:revision>
  <dcterms:created xsi:type="dcterms:W3CDTF">2019-07-11T15:46:02Z</dcterms:created>
  <dcterms:modified xsi:type="dcterms:W3CDTF">2023-03-30T09:49:58Z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0x010100E1A5EAA7B92BF643A9DF7FB42895D1F6</vt:lpwstr>
  </property>
  <property fmtid="{D5CDD505-2E9C-101B-9397-08002B2CF9AE}" pid="3" name="MediaServiceImageTags">
    <vt:lpwstr/>
  </property>
</Properties>
</file>