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34"/>
  </p:notesMasterIdLst>
  <p:sldIdLst>
    <p:sldId id="261" r:id="rId6"/>
    <p:sldId id="330" r:id="rId7"/>
    <p:sldId id="362" r:id="rId8"/>
    <p:sldId id="332" r:id="rId9"/>
    <p:sldId id="328" r:id="rId10"/>
    <p:sldId id="327" r:id="rId11"/>
    <p:sldId id="353" r:id="rId12"/>
    <p:sldId id="329" r:id="rId13"/>
    <p:sldId id="363" r:id="rId14"/>
    <p:sldId id="338" r:id="rId15"/>
    <p:sldId id="331" r:id="rId16"/>
    <p:sldId id="339" r:id="rId17"/>
    <p:sldId id="340" r:id="rId18"/>
    <p:sldId id="334" r:id="rId19"/>
    <p:sldId id="354" r:id="rId20"/>
    <p:sldId id="355" r:id="rId21"/>
    <p:sldId id="356" r:id="rId22"/>
    <p:sldId id="337" r:id="rId23"/>
    <p:sldId id="350" r:id="rId24"/>
    <p:sldId id="357" r:id="rId25"/>
    <p:sldId id="352" r:id="rId26"/>
    <p:sldId id="358" r:id="rId27"/>
    <p:sldId id="351" r:id="rId28"/>
    <p:sldId id="359" r:id="rId29"/>
    <p:sldId id="360" r:id="rId30"/>
    <p:sldId id="361" r:id="rId31"/>
    <p:sldId id="266" r:id="rId32"/>
    <p:sldId id="32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8DBF29-173B-1EE4-E980-EBF86C79181A}" name="Editor" initials="FR" userId="Editor" providerId="None"/>
  <p188:author id="{DB168830-51D4-4CC1-7858-D21AD9F13162}" name="Sarah Stafford" initials="SS" userId="Sarah Stafford" providerId="None"/>
  <p188:author id="{13731D61-6EEF-166B-55A1-BE9FB9519EDD}" name="Tingting Han (Staff)" initials="TH(" userId="S::t.han@bbk.ac.uk::9e8bedea-f974-4041-a7f3-2d91e0e4dcb7" providerId="AD"/>
  <p188:author id="{3E6B536D-1C57-B62F-3CFA-11D3B5165A4F}" name="Arun Aranganathan" initials="AA" userId="S::ArunKumar@newgenpublishing.co.uk::f7080a4c-0df9-4660-97a1-adaa21e1ac25" providerId="AD"/>
  <p188:author id="{A3B5DB84-950D-7B36-4E01-DE48024E119B}" name="Olesya Gilmutdinova" initials="OG" userId="S::olesya@newgenpublishing.co.uk::0ad0dfd8-c78a-45b1-8302-82c733b1cefb" providerId="AD"/>
  <p188:author id="{2BCBF286-F53E-EE91-8295-F8C133533240}" name="Stephanie Bentley" initials="SB" userId="2fb974b8e90647fd"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llett, Clare" initials="CC" lastIdx="18" clrIdx="0">
    <p:extLst>
      <p:ext uri="{19B8F6BF-5375-455C-9EA6-DF929625EA0E}">
        <p15:presenceInfo xmlns:p15="http://schemas.microsoft.com/office/powerpoint/2012/main" userId="S::Clare.Collett@Pearson.com::a376c1f8-5148-4d55-9c90-6113c98c8476" providerId="AD"/>
      </p:ext>
    </p:extLst>
  </p:cmAuthor>
  <p:cmAuthor id="2" name="Veronica Wastell" initials="VW" lastIdx="3" clrIdx="1">
    <p:extLst>
      <p:ext uri="{19B8F6BF-5375-455C-9EA6-DF929625EA0E}">
        <p15:presenceInfo xmlns:p15="http://schemas.microsoft.com/office/powerpoint/2012/main" userId="Veronica Wastell" providerId="None"/>
      </p:ext>
    </p:extLst>
  </p:cmAuthor>
  <p:cmAuthor id="3" name="Marie Joubert" initials="MJ" lastIdx="6" clrIdx="2">
    <p:extLst>
      <p:ext uri="{19B8F6BF-5375-455C-9EA6-DF929625EA0E}">
        <p15:presenceInfo xmlns:p15="http://schemas.microsoft.com/office/powerpoint/2012/main" userId="S::marie.joubert1@nottingham.ac.uk::8784a254-284d-4fcc-ace7-66743a4258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9BC8FF"/>
    <a:srgbClr val="E4DF15"/>
    <a:srgbClr val="E6C8D9"/>
    <a:srgbClr val="0071F8"/>
    <a:srgbClr val="BE0064"/>
    <a:srgbClr val="008FC9"/>
    <a:srgbClr val="DD3D4C"/>
    <a:srgbClr val="F9D09E"/>
    <a:srgbClr val="C960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080" autoAdjust="0"/>
    <p:restoredTop sz="72470" autoAdjust="0"/>
  </p:normalViewPr>
  <p:slideViewPr>
    <p:cSldViewPr snapToGrid="0" snapToObjects="1">
      <p:cViewPr varScale="1">
        <p:scale>
          <a:sx n="48" d="100"/>
          <a:sy n="48" d="100"/>
        </p:scale>
        <p:origin x="440" y="4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p:scale>
          <a:sx n="75" d="100"/>
          <a:sy n="75" d="100"/>
        </p:scale>
        <p:origin x="2088" y="-60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25C08C-1EE7-2E4B-BEDD-2CD36E772CA0}" type="datetimeFigureOut">
              <a:rPr lang="en-US" smtClean="0"/>
              <a:t>4/13/2023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292A9-7A47-3844-B146-D6E152DCFCB4}" type="slidenum">
              <a:rPr lang="en-US" smtClean="0"/>
              <a:t>‹#›</a:t>
            </a:fld>
            <a:endParaRPr lang="en-US"/>
          </a:p>
        </p:txBody>
      </p:sp>
    </p:spTree>
    <p:extLst>
      <p:ext uri="{BB962C8B-B14F-4D97-AF65-F5344CB8AC3E}">
        <p14:creationId xmlns:p14="http://schemas.microsoft.com/office/powerpoint/2010/main" val="3911700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292A9-7A47-3844-B146-D6E152DCFCB4}" type="slidenum">
              <a:rPr lang="en-US" smtClean="0"/>
              <a:t>1</a:t>
            </a:fld>
            <a:endParaRPr lang="en-US"/>
          </a:p>
        </p:txBody>
      </p:sp>
    </p:spTree>
    <p:extLst>
      <p:ext uri="{BB962C8B-B14F-4D97-AF65-F5344CB8AC3E}">
        <p14:creationId xmlns:p14="http://schemas.microsoft.com/office/powerpoint/2010/main" val="470172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Tutor to highlight that sometimes not all the side length measurements will be given and learners will need to work them out from the information which is given. </a:t>
            </a:r>
          </a:p>
          <a:p>
            <a:pPr marL="171450" indent="-171450">
              <a:buFont typeface="Arial" panose="020B0604020202020204" pitchFamily="34" charset="0"/>
              <a:buChar char="•"/>
            </a:pPr>
            <a:r>
              <a:rPr lang="en-GB" dirty="0"/>
              <a:t>This activity gives learners the opportunity to practise the skill of finding missing side lengths. Enclosure 2 has the missing side lengths indicated to provide scaffolding if needed. </a:t>
            </a:r>
          </a:p>
          <a:p>
            <a:pPr marL="171450" indent="-171450">
              <a:buFont typeface="Arial" panose="020B0604020202020204" pitchFamily="34" charset="0"/>
              <a:buChar char="•"/>
            </a:pPr>
            <a:r>
              <a:rPr lang="en-GB" dirty="0"/>
              <a:t>Learners work individually using mini whiteboards/the handout to work out the perimeter of the shapes.</a:t>
            </a:r>
            <a:endParaRPr lang="en-GB" sz="2000" dirty="0">
              <a:effectLst/>
              <a:latin typeface="Segoe UI" panose="020B0502040204020203" pitchFamily="34" charset="0"/>
            </a:endParaRPr>
          </a:p>
          <a:p>
            <a:pPr marL="171450" indent="-171450">
              <a:buFont typeface="Arial" panose="020B0604020202020204" pitchFamily="34" charset="0"/>
              <a:buChar char="•"/>
            </a:pPr>
            <a:r>
              <a:rPr lang="en-GB" sz="2000" dirty="0"/>
              <a:t>Ask learners to discuss their answers with a partner and see if they got the same answer. If they did not, they should try to figure out who made an error and what they did wrong. </a:t>
            </a:r>
          </a:p>
        </p:txBody>
      </p:sp>
      <p:sp>
        <p:nvSpPr>
          <p:cNvPr id="4" name="Slide Number Placeholder 3"/>
          <p:cNvSpPr>
            <a:spLocks noGrp="1"/>
          </p:cNvSpPr>
          <p:nvPr>
            <p:ph type="sldNum" sz="quarter" idx="10"/>
          </p:nvPr>
        </p:nvSpPr>
        <p:spPr/>
        <p:txBody>
          <a:bodyPr/>
          <a:lstStyle/>
          <a:p>
            <a:fld id="{C30292A9-7A47-3844-B146-D6E152DCFCB4}" type="slidenum">
              <a:rPr lang="en-US" smtClean="0"/>
              <a:t>10</a:t>
            </a:fld>
            <a:endParaRPr lang="en-US"/>
          </a:p>
        </p:txBody>
      </p:sp>
    </p:spTree>
    <p:extLst>
      <p:ext uri="{BB962C8B-B14F-4D97-AF65-F5344CB8AC3E}">
        <p14:creationId xmlns:p14="http://schemas.microsoft.com/office/powerpoint/2010/main" val="3816733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0"/>
              </a:spcBef>
              <a:spcAft>
                <a:spcPct val="0"/>
              </a:spcAft>
              <a:buClrTx/>
              <a:buSzTx/>
              <a:tabLst/>
            </a:pPr>
            <a:r>
              <a:rPr kumimoji="0" lang="en-GB" altLang="en-US" sz="1200" b="0" i="0" u="none" strike="noStrike" cap="none" normalizeH="0" baseline="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Optional answer slide to show missing side lengths and perimeter calculations, step by step.</a:t>
            </a:r>
          </a:p>
        </p:txBody>
      </p:sp>
      <p:sp>
        <p:nvSpPr>
          <p:cNvPr id="4" name="Slide Number Placeholder 3"/>
          <p:cNvSpPr>
            <a:spLocks noGrp="1"/>
          </p:cNvSpPr>
          <p:nvPr>
            <p:ph type="sldNum" sz="quarter" idx="10"/>
          </p:nvPr>
        </p:nvSpPr>
        <p:spPr/>
        <p:txBody>
          <a:bodyPr/>
          <a:lstStyle/>
          <a:p>
            <a:fld id="{C30292A9-7A47-3844-B146-D6E152DCFCB4}" type="slidenum">
              <a:rPr lang="en-US" smtClean="0"/>
              <a:t>11</a:t>
            </a:fld>
            <a:endParaRPr lang="en-US"/>
          </a:p>
        </p:txBody>
      </p:sp>
    </p:spTree>
    <p:extLst>
      <p:ext uri="{BB962C8B-B14F-4D97-AF65-F5344CB8AC3E}">
        <p14:creationId xmlns:p14="http://schemas.microsoft.com/office/powerpoint/2010/main" val="2733154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0"/>
              </a:spcBef>
              <a:spcAft>
                <a:spcPct val="0"/>
              </a:spcAft>
              <a:buClrTx/>
              <a:buSzTx/>
              <a:tabLst/>
            </a:pPr>
            <a:r>
              <a:rPr kumimoji="0" lang="en-GB" altLang="en-US" sz="1200" b="0" i="0" u="none" strike="noStrike" cap="none" normalizeH="0" baseline="0" dirty="0">
                <a:ln>
                  <a:noFill/>
                </a:ln>
                <a:solidFill>
                  <a:srgbClr val="404040"/>
                </a:solidFill>
                <a:effectLst/>
                <a:latin typeface="Calibri" panose="020F0502020204030204" pitchFamily="34" charset="0"/>
                <a:ea typeface="Calibri" panose="020F0502020204030204" pitchFamily="34" charset="0"/>
                <a:cs typeface="Calibri" panose="020F0502020204030204" pitchFamily="34" charset="0"/>
              </a:rPr>
              <a:t>Optional answer slide to show missing side lengths and perimeter calculations, step by step.</a:t>
            </a:r>
          </a:p>
          <a:p>
            <a:endParaRPr lang="en-GB" dirty="0"/>
          </a:p>
        </p:txBody>
      </p:sp>
      <p:sp>
        <p:nvSpPr>
          <p:cNvPr id="4" name="Slide Number Placeholder 3"/>
          <p:cNvSpPr>
            <a:spLocks noGrp="1"/>
          </p:cNvSpPr>
          <p:nvPr>
            <p:ph type="sldNum" sz="quarter" idx="5"/>
          </p:nvPr>
        </p:nvSpPr>
        <p:spPr/>
        <p:txBody>
          <a:bodyPr/>
          <a:lstStyle/>
          <a:p>
            <a:fld id="{C30292A9-7A47-3844-B146-D6E152DCFCB4}" type="slidenum">
              <a:rPr lang="en-US" smtClean="0"/>
              <a:t>12</a:t>
            </a:fld>
            <a:endParaRPr lang="en-US"/>
          </a:p>
        </p:txBody>
      </p:sp>
    </p:spTree>
    <p:extLst>
      <p:ext uri="{BB962C8B-B14F-4D97-AF65-F5344CB8AC3E}">
        <p14:creationId xmlns:p14="http://schemas.microsoft.com/office/powerpoint/2010/main" val="2770428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this activity to learners. Remind them that they will need to read all the information given and reinforce the importance of identifying this as a perimeter question – Lights will go AROUND the room (key perimeter terminology). </a:t>
            </a:r>
          </a:p>
          <a:p>
            <a:r>
              <a:rPr lang="en-US" dirty="0"/>
              <a:t>Highlight that this is a multi-mark question and that learners should show all their working. </a:t>
            </a:r>
          </a:p>
          <a:p>
            <a:r>
              <a:rPr lang="en-US" dirty="0"/>
              <a:t>Some learners may be overwhelmed by the amount of text. Elicit strategies for dealing with this, e.g. covering the text and revealing the information line by line/circling or highlighting key information, etc.</a:t>
            </a:r>
          </a:p>
          <a:p>
            <a:r>
              <a:rPr lang="en-US" dirty="0"/>
              <a:t>Learners should work individually and then compare methods and answers with a partner. </a:t>
            </a:r>
          </a:p>
          <a:p>
            <a:r>
              <a:rPr lang="en-GB" dirty="0"/>
              <a:t>The diagram is on the next slide</a:t>
            </a:r>
            <a:r>
              <a:rPr lang="en-US" dirty="0"/>
              <a:t> and in the handout. </a:t>
            </a:r>
          </a:p>
          <a:p>
            <a:endParaRPr lang="en-US" dirty="0"/>
          </a:p>
        </p:txBody>
      </p:sp>
      <p:sp>
        <p:nvSpPr>
          <p:cNvPr id="4" name="Slide Number Placeholder 3"/>
          <p:cNvSpPr>
            <a:spLocks noGrp="1"/>
          </p:cNvSpPr>
          <p:nvPr>
            <p:ph type="sldNum" sz="quarter" idx="10"/>
          </p:nvPr>
        </p:nvSpPr>
        <p:spPr/>
        <p:txBody>
          <a:bodyPr/>
          <a:lstStyle/>
          <a:p>
            <a:fld id="{C30292A9-7A47-3844-B146-D6E152DCFCB4}" type="slidenum">
              <a:rPr lang="en-US" smtClean="0"/>
              <a:t>13</a:t>
            </a:fld>
            <a:endParaRPr lang="en-US"/>
          </a:p>
        </p:txBody>
      </p:sp>
    </p:spTree>
    <p:extLst>
      <p:ext uri="{BB962C8B-B14F-4D97-AF65-F5344CB8AC3E}">
        <p14:creationId xmlns:p14="http://schemas.microsoft.com/office/powerpoint/2010/main" val="897084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This slide shows one method of answering the question.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The number of strings of lights needed is calculated by marking off 4 blocks at a time (4 × 50 cm = 200 cm = 2 m).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Highlight that the key is in cm and the length of the light is in </a:t>
            </a:r>
            <a:r>
              <a:rPr kumimoji="0" lang="en-US" sz="1100" b="0" i="0" u="none" strike="noStrike" kern="0" cap="none" spc="0" normalizeH="0" baseline="0" noProof="0" dirty="0" err="1">
                <a:ln>
                  <a:noFill/>
                </a:ln>
                <a:solidFill>
                  <a:srgbClr val="000000"/>
                </a:solidFill>
                <a:effectLst/>
                <a:uLnTx/>
                <a:uFillTx/>
                <a:latin typeface="Arial"/>
                <a:cs typeface="Arial"/>
                <a:sym typeface="Arial"/>
              </a:rPr>
              <a:t>metres</a:t>
            </a:r>
            <a:r>
              <a:rPr kumimoji="0" lang="en-US" sz="1100" b="0" i="0" u="none" strike="noStrike" kern="0" cap="none" spc="0" normalizeH="0" baseline="0" noProof="0" dirty="0">
                <a:ln>
                  <a:noFill/>
                </a:ln>
                <a:solidFill>
                  <a:srgbClr val="000000"/>
                </a:solidFill>
                <a:effectLst/>
                <a:uLnTx/>
                <a:uFillTx/>
                <a:latin typeface="Arial"/>
                <a:cs typeface="Arial"/>
                <a:sym typeface="Arial"/>
              </a:rPr>
              <a:t> and </a:t>
            </a:r>
            <a:r>
              <a:rPr kumimoji="0" lang="en-US" sz="1100" b="0" i="0" u="none" strike="noStrike" kern="0" cap="none" spc="0" normalizeH="0" baseline="0" noProof="0" dirty="0" err="1">
                <a:ln>
                  <a:noFill/>
                </a:ln>
                <a:solidFill>
                  <a:srgbClr val="000000"/>
                </a:solidFill>
                <a:effectLst/>
                <a:uLnTx/>
                <a:uFillTx/>
                <a:latin typeface="Arial"/>
                <a:cs typeface="Arial"/>
                <a:sym typeface="Arial"/>
              </a:rPr>
              <a:t>emphasise</a:t>
            </a:r>
            <a:r>
              <a:rPr kumimoji="0" lang="en-US" sz="1100" b="0" i="0" u="none" strike="noStrike" kern="0" cap="none" spc="0" normalizeH="0" baseline="0" noProof="0" dirty="0">
                <a:ln>
                  <a:noFill/>
                </a:ln>
                <a:solidFill>
                  <a:srgbClr val="000000"/>
                </a:solidFill>
                <a:effectLst/>
                <a:uLnTx/>
                <a:uFillTx/>
                <a:latin typeface="Arial"/>
                <a:cs typeface="Arial"/>
                <a:sym typeface="Arial"/>
              </a:rPr>
              <a:t> the importance of making sure the units are converted to be the same unit.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Highlight that Rachel can hang lights across a corner of her room and that they should exclude the door frame as Rachel was not going to hang lights across the door. </a:t>
            </a:r>
          </a:p>
          <a:p>
            <a:endParaRPr lang="en-GB" dirty="0"/>
          </a:p>
        </p:txBody>
      </p:sp>
      <p:sp>
        <p:nvSpPr>
          <p:cNvPr id="4" name="Slide Number Placeholder 3"/>
          <p:cNvSpPr>
            <a:spLocks noGrp="1"/>
          </p:cNvSpPr>
          <p:nvPr>
            <p:ph type="sldNum" sz="quarter" idx="10"/>
          </p:nvPr>
        </p:nvSpPr>
        <p:spPr/>
        <p:txBody>
          <a:bodyPr/>
          <a:lstStyle/>
          <a:p>
            <a:fld id="{C30292A9-7A47-3844-B146-D6E152DCFCB4}" type="slidenum">
              <a:rPr lang="en-US" smtClean="0"/>
              <a:t>14</a:t>
            </a:fld>
            <a:endParaRPr lang="en-US"/>
          </a:p>
        </p:txBody>
      </p:sp>
    </p:spTree>
    <p:extLst>
      <p:ext uri="{BB962C8B-B14F-4D97-AF65-F5344CB8AC3E}">
        <p14:creationId xmlns:p14="http://schemas.microsoft.com/office/powerpoint/2010/main" val="807042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This slide shows a different method to answer the question. </a:t>
            </a:r>
          </a:p>
          <a:p>
            <a:r>
              <a:rPr lang="en-US" sz="1050" dirty="0"/>
              <a:t>The number of strings of lights needed is calculated by finding the total perimeter of the room and then dividing by the length of each string. </a:t>
            </a:r>
          </a:p>
          <a:p>
            <a:r>
              <a:rPr lang="en-US" sz="1050" dirty="0"/>
              <a:t>Highlight that Rachel can hang lights across a corner of her room ant that they should exclude the door frame as Rachel was not going to hang lights across the door. </a:t>
            </a:r>
          </a:p>
          <a:p>
            <a:endParaRPr lang="en-GB" dirty="0"/>
          </a:p>
        </p:txBody>
      </p:sp>
      <p:sp>
        <p:nvSpPr>
          <p:cNvPr id="4" name="Slide Number Placeholder 3"/>
          <p:cNvSpPr>
            <a:spLocks noGrp="1"/>
          </p:cNvSpPr>
          <p:nvPr>
            <p:ph type="sldNum" sz="quarter" idx="10"/>
          </p:nvPr>
        </p:nvSpPr>
        <p:spPr/>
        <p:txBody>
          <a:bodyPr/>
          <a:lstStyle/>
          <a:p>
            <a:fld id="{C30292A9-7A47-3844-B146-D6E152DCFCB4}" type="slidenum">
              <a:rPr lang="en-US" smtClean="0"/>
              <a:t>15</a:t>
            </a:fld>
            <a:endParaRPr lang="en-US"/>
          </a:p>
        </p:txBody>
      </p:sp>
    </p:spTree>
    <p:extLst>
      <p:ext uri="{BB962C8B-B14F-4D97-AF65-F5344CB8AC3E}">
        <p14:creationId xmlns:p14="http://schemas.microsoft.com/office/powerpoint/2010/main" val="1198990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In this activity learners need to calculate how many strings of lights are needed without using the grid to count each string. </a:t>
            </a:r>
          </a:p>
          <a:p>
            <a:r>
              <a:rPr lang="en-US" sz="1000" dirty="0"/>
              <a:t>Learners should work individually and then compare methods and answers with a partner. </a:t>
            </a:r>
          </a:p>
          <a:p>
            <a:r>
              <a:rPr lang="en-US" sz="1000" dirty="0"/>
              <a:t>Learners will need to calculate the perimeter and then divide to find the number of strings as they cannot use the counting square length method.</a:t>
            </a:r>
          </a:p>
          <a:p>
            <a:endParaRPr lang="en-GB" dirty="0"/>
          </a:p>
        </p:txBody>
      </p:sp>
      <p:sp>
        <p:nvSpPr>
          <p:cNvPr id="4" name="Slide Number Placeholder 3"/>
          <p:cNvSpPr>
            <a:spLocks noGrp="1"/>
          </p:cNvSpPr>
          <p:nvPr>
            <p:ph type="sldNum" sz="quarter" idx="10"/>
          </p:nvPr>
        </p:nvSpPr>
        <p:spPr/>
        <p:txBody>
          <a:bodyPr/>
          <a:lstStyle/>
          <a:p>
            <a:fld id="{C30292A9-7A47-3844-B146-D6E152DCFCB4}" type="slidenum">
              <a:rPr lang="en-US" smtClean="0"/>
              <a:t>16</a:t>
            </a:fld>
            <a:endParaRPr lang="en-US"/>
          </a:p>
        </p:txBody>
      </p:sp>
    </p:spTree>
    <p:extLst>
      <p:ext uri="{BB962C8B-B14F-4D97-AF65-F5344CB8AC3E}">
        <p14:creationId xmlns:p14="http://schemas.microsoft.com/office/powerpoint/2010/main" val="936451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Optional worked answers slide. </a:t>
            </a:r>
          </a:p>
          <a:p>
            <a:r>
              <a:rPr lang="en-US" sz="900" dirty="0"/>
              <a:t>Highlight that learners could change all measurements to either cm or to m.</a:t>
            </a:r>
          </a:p>
          <a:p>
            <a:r>
              <a:rPr lang="en-US" sz="900" dirty="0"/>
              <a:t>Potential errors learners might make are not changing measurements to the same units and not subtracting the wardrobe measurements correctly.  </a:t>
            </a:r>
          </a:p>
          <a:p>
            <a:endParaRPr lang="en-GB" dirty="0"/>
          </a:p>
        </p:txBody>
      </p:sp>
      <p:sp>
        <p:nvSpPr>
          <p:cNvPr id="4" name="Slide Number Placeholder 3"/>
          <p:cNvSpPr>
            <a:spLocks noGrp="1"/>
          </p:cNvSpPr>
          <p:nvPr>
            <p:ph type="sldNum" sz="quarter" idx="10"/>
          </p:nvPr>
        </p:nvSpPr>
        <p:spPr/>
        <p:txBody>
          <a:bodyPr/>
          <a:lstStyle/>
          <a:p>
            <a:fld id="{C30292A9-7A47-3844-B146-D6E152DCFCB4}" type="slidenum">
              <a:rPr lang="en-US" smtClean="0"/>
              <a:t>17</a:t>
            </a:fld>
            <a:endParaRPr lang="en-US"/>
          </a:p>
        </p:txBody>
      </p:sp>
    </p:spTree>
    <p:extLst>
      <p:ext uri="{BB962C8B-B14F-4D97-AF65-F5344CB8AC3E}">
        <p14:creationId xmlns:p14="http://schemas.microsoft.com/office/powerpoint/2010/main" val="3344415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steps to solve most perimeter problem-solving questions. </a:t>
            </a:r>
          </a:p>
        </p:txBody>
      </p:sp>
      <p:sp>
        <p:nvSpPr>
          <p:cNvPr id="4" name="Slide Number Placeholder 3"/>
          <p:cNvSpPr>
            <a:spLocks noGrp="1"/>
          </p:cNvSpPr>
          <p:nvPr>
            <p:ph type="sldNum" sz="quarter" idx="10"/>
          </p:nvPr>
        </p:nvSpPr>
        <p:spPr/>
        <p:txBody>
          <a:bodyPr/>
          <a:lstStyle/>
          <a:p>
            <a:fld id="{C30292A9-7A47-3844-B146-D6E152DCFCB4}" type="slidenum">
              <a:rPr lang="en-US" smtClean="0"/>
              <a:t>18</a:t>
            </a:fld>
            <a:endParaRPr lang="en-US"/>
          </a:p>
        </p:txBody>
      </p:sp>
    </p:spTree>
    <p:extLst>
      <p:ext uri="{BB962C8B-B14F-4D97-AF65-F5344CB8AC3E}">
        <p14:creationId xmlns:p14="http://schemas.microsoft.com/office/powerpoint/2010/main" val="546899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Tutor to give learners the choice of 2 questions to answer from the 4 (or all 4 if time allows). The questions are of varying difficulty.</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200" dirty="0">
              <a:effectLst/>
              <a:latin typeface="Times New Roman" panose="02020603050405020304" pitchFamily="18" charset="0"/>
              <a:ea typeface="Times New Roman" panose="02020603050405020304"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200" dirty="0">
                <a:effectLst/>
                <a:latin typeface="Times New Roman" panose="02020603050405020304" pitchFamily="18" charset="0"/>
                <a:ea typeface="Times New Roman" panose="02020603050405020304" pitchFamily="18" charset="0"/>
              </a:rPr>
              <a:t>Tutor to reinforce to the class that this question is a 3-mark question so there are various opportunities to get marks.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200" dirty="0">
                <a:effectLst/>
                <a:latin typeface="Times New Roman" panose="02020603050405020304" pitchFamily="18" charset="0"/>
                <a:ea typeface="Times New Roman" panose="02020603050405020304" pitchFamily="18" charset="0"/>
              </a:rPr>
              <a:t>Encourage learners to highlight key words and information in the question so they understand exactly what is being asked.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200" dirty="0">
                <a:effectLst/>
                <a:latin typeface="Times New Roman" panose="02020603050405020304" pitchFamily="18" charset="0"/>
                <a:ea typeface="Times New Roman" panose="02020603050405020304" pitchFamily="18" charset="0"/>
              </a:rPr>
              <a:t>Learners to think about all possible ways to get marks: to draw/annotate sketches, to find missing lengths, etc.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200" dirty="0">
                <a:effectLst/>
                <a:latin typeface="Times New Roman" panose="02020603050405020304" pitchFamily="18" charset="0"/>
                <a:ea typeface="Times New Roman" panose="02020603050405020304" pitchFamily="18" charset="0"/>
              </a:rPr>
              <a:t>Tutor to explain about follow through marks. FTM enable the learners to get marks for working done later in the question, even if their first answer is incorrect. </a:t>
            </a:r>
          </a:p>
        </p:txBody>
      </p:sp>
      <p:sp>
        <p:nvSpPr>
          <p:cNvPr id="4" name="Slide Number Placeholder 3"/>
          <p:cNvSpPr>
            <a:spLocks noGrp="1"/>
          </p:cNvSpPr>
          <p:nvPr>
            <p:ph type="sldNum" sz="quarter" idx="10"/>
          </p:nvPr>
        </p:nvSpPr>
        <p:spPr/>
        <p:txBody>
          <a:bodyPr/>
          <a:lstStyle/>
          <a:p>
            <a:fld id="{C30292A9-7A47-3844-B146-D6E152DCFCB4}" type="slidenum">
              <a:rPr lang="en-US" smtClean="0"/>
              <a:t>19</a:t>
            </a:fld>
            <a:endParaRPr lang="en-US"/>
          </a:p>
        </p:txBody>
      </p:sp>
    </p:spTree>
    <p:extLst>
      <p:ext uri="{BB962C8B-B14F-4D97-AF65-F5344CB8AC3E}">
        <p14:creationId xmlns:p14="http://schemas.microsoft.com/office/powerpoint/2010/main" val="1944075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lnSpc>
                <a:spcPct val="100000"/>
              </a:lnSpc>
              <a:spcBef>
                <a:spcPts val="0"/>
              </a:spcBef>
              <a:spcAft>
                <a:spcPts val="0"/>
              </a:spcAft>
              <a:buSzPts val="1400"/>
            </a:pPr>
            <a:r>
              <a:rPr lang="en-GB" dirty="0"/>
              <a:t>Ask learners to consider the statements and decide who is correct and what the others did wrong. </a:t>
            </a:r>
          </a:p>
          <a:p>
            <a:pPr marL="171450" lvl="0" indent="-171450" algn="l" rtl="0">
              <a:lnSpc>
                <a:spcPct val="100000"/>
              </a:lnSpc>
              <a:spcBef>
                <a:spcPts val="0"/>
              </a:spcBef>
              <a:spcAft>
                <a:spcPts val="0"/>
              </a:spcAft>
              <a:buSzPts val="1400"/>
            </a:pPr>
            <a:r>
              <a:rPr lang="en-GB" dirty="0"/>
              <a:t>Ask learners to explain their reasoning and state the misconceptions that Dev and Carlos held. </a:t>
            </a:r>
          </a:p>
          <a:p>
            <a:pPr marL="171450" lvl="0" indent="-171450" algn="l" rtl="0">
              <a:lnSpc>
                <a:spcPct val="100000"/>
              </a:lnSpc>
              <a:spcBef>
                <a:spcPts val="0"/>
              </a:spcBef>
              <a:spcAft>
                <a:spcPts val="0"/>
              </a:spcAft>
              <a:buSzPts val="1400"/>
            </a:pPr>
            <a:r>
              <a:rPr lang="en-GB" dirty="0"/>
              <a:t>Dev has made the common mistake of counting the squares around the rectangle (including those 4 extra corner squares).</a:t>
            </a:r>
          </a:p>
          <a:p>
            <a:pPr marL="171450" lvl="0" indent="-171450" algn="l" rtl="0">
              <a:lnSpc>
                <a:spcPct val="100000"/>
              </a:lnSpc>
              <a:spcBef>
                <a:spcPts val="0"/>
              </a:spcBef>
              <a:spcAft>
                <a:spcPts val="0"/>
              </a:spcAft>
              <a:buSzPts val="1400"/>
            </a:pPr>
            <a:r>
              <a:rPr lang="en-GB" dirty="0"/>
              <a:t>Carlos has worked out the area instead of the perimeter.</a:t>
            </a:r>
          </a:p>
          <a:p>
            <a:endParaRPr lang="en-GB" dirty="0"/>
          </a:p>
        </p:txBody>
      </p:sp>
      <p:sp>
        <p:nvSpPr>
          <p:cNvPr id="4" name="Slide Number Placeholder 3"/>
          <p:cNvSpPr>
            <a:spLocks noGrp="1"/>
          </p:cNvSpPr>
          <p:nvPr>
            <p:ph type="sldNum" sz="quarter" idx="5"/>
          </p:nvPr>
        </p:nvSpPr>
        <p:spPr/>
        <p:txBody>
          <a:bodyPr/>
          <a:lstStyle/>
          <a:p>
            <a:fld id="{C30292A9-7A47-3844-B146-D6E152DCFCB4}" type="slidenum">
              <a:rPr lang="en-US" smtClean="0"/>
              <a:t>2</a:t>
            </a:fld>
            <a:endParaRPr lang="en-US"/>
          </a:p>
        </p:txBody>
      </p:sp>
    </p:spTree>
    <p:extLst>
      <p:ext uri="{BB962C8B-B14F-4D97-AF65-F5344CB8AC3E}">
        <p14:creationId xmlns:p14="http://schemas.microsoft.com/office/powerpoint/2010/main" val="2195325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Draw learners’ attention to the fact that this is a perimeter question although the question does not use the word perimeter. ‘Fence around’ is the key term. </a:t>
            </a:r>
          </a:p>
          <a:p>
            <a:r>
              <a:rPr lang="en-GB" dirty="0"/>
              <a:t>Remind learners that this is a calculator question so they shouldn’t spend time working out the perimeter without using their calculator. </a:t>
            </a:r>
          </a:p>
          <a:p>
            <a:r>
              <a:rPr lang="en-GB" dirty="0"/>
              <a:t>Draw learners’ attention to the fact that the whole perimeter won’t be fenced – the gate length needs to be subtracted.</a:t>
            </a:r>
          </a:p>
        </p:txBody>
      </p:sp>
      <p:sp>
        <p:nvSpPr>
          <p:cNvPr id="4" name="Slide Number Placeholder 3"/>
          <p:cNvSpPr>
            <a:spLocks noGrp="1"/>
          </p:cNvSpPr>
          <p:nvPr>
            <p:ph type="sldNum" sz="quarter" idx="10"/>
          </p:nvPr>
        </p:nvSpPr>
        <p:spPr/>
        <p:txBody>
          <a:bodyPr/>
          <a:lstStyle/>
          <a:p>
            <a:fld id="{C30292A9-7A47-3844-B146-D6E152DCFCB4}" type="slidenum">
              <a:rPr lang="en-US" smtClean="0"/>
              <a:t>20</a:t>
            </a:fld>
            <a:endParaRPr lang="en-US"/>
          </a:p>
        </p:txBody>
      </p:sp>
    </p:spTree>
    <p:extLst>
      <p:ext uri="{BB962C8B-B14F-4D97-AF65-F5344CB8AC3E}">
        <p14:creationId xmlns:p14="http://schemas.microsoft.com/office/powerpoint/2010/main" val="3245786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GB" dirty="0"/>
              <a:t>Tutor to give learners the choice of 2 questions to answer from the 4 (or all 4 if time allows). The questions are of varying difficulty.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sz="1200" dirty="0">
              <a:effectLst/>
              <a:latin typeface="Times New Roman" panose="02020603050405020304" pitchFamily="18" charset="0"/>
              <a:ea typeface="Times New Roman" panose="02020603050405020304"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200" dirty="0">
                <a:effectLst/>
                <a:latin typeface="Times New Roman" panose="02020603050405020304" pitchFamily="18" charset="0"/>
                <a:ea typeface="Times New Roman" panose="02020603050405020304" pitchFamily="18" charset="0"/>
              </a:rPr>
              <a:t>Tutor to reinforce to the class that this question is a 4-mark question so there are various opportunities to get marks.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200" dirty="0">
                <a:effectLst/>
                <a:latin typeface="Times New Roman" panose="02020603050405020304" pitchFamily="18" charset="0"/>
                <a:ea typeface="Times New Roman" panose="02020603050405020304" pitchFamily="18" charset="0"/>
              </a:rPr>
              <a:t>Encourage learners to highlight key words and information in the question so they understand exactly what is being asked.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200" dirty="0">
                <a:effectLst/>
                <a:latin typeface="Times New Roman" panose="02020603050405020304" pitchFamily="18" charset="0"/>
                <a:ea typeface="Times New Roman" panose="02020603050405020304" pitchFamily="18" charset="0"/>
              </a:rPr>
              <a:t>Learners to think about all possible ways to get marks and to draw/annotate sketches to find missing lengths.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200" dirty="0">
                <a:effectLst/>
                <a:latin typeface="Times New Roman" panose="02020603050405020304" pitchFamily="18" charset="0"/>
                <a:ea typeface="Times New Roman" panose="02020603050405020304" pitchFamily="18" charset="0"/>
              </a:rPr>
              <a:t>Tutor to explain about follow through marks. FTM enable the learners to get marks for working done later in the question, even if their first answer is incorrect. </a:t>
            </a:r>
          </a:p>
          <a:p>
            <a:endParaRPr lang="en-GB" dirty="0"/>
          </a:p>
          <a:p>
            <a:endParaRPr lang="en-US" dirty="0"/>
          </a:p>
        </p:txBody>
      </p:sp>
      <p:sp>
        <p:nvSpPr>
          <p:cNvPr id="4" name="Slide Number Placeholder 3"/>
          <p:cNvSpPr>
            <a:spLocks noGrp="1"/>
          </p:cNvSpPr>
          <p:nvPr>
            <p:ph type="sldNum" sz="quarter" idx="10"/>
          </p:nvPr>
        </p:nvSpPr>
        <p:spPr/>
        <p:txBody>
          <a:bodyPr/>
          <a:lstStyle/>
          <a:p>
            <a:fld id="{C30292A9-7A47-3844-B146-D6E152DCFCB4}" type="slidenum">
              <a:rPr lang="en-US" smtClean="0"/>
              <a:t>21</a:t>
            </a:fld>
            <a:endParaRPr lang="en-US"/>
          </a:p>
        </p:txBody>
      </p:sp>
    </p:spTree>
    <p:extLst>
      <p:ext uri="{BB962C8B-B14F-4D97-AF65-F5344CB8AC3E}">
        <p14:creationId xmlns:p14="http://schemas.microsoft.com/office/powerpoint/2010/main" val="594178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to highlight that even if learners don’t know how to answer the question fully, they could identify this is a perimeter question (laps AROUND) and perimeter is adding all the side lengths. This is an easier and more accessible mark and learners should be encouraged not to leave the question blank if they are stuck. </a:t>
            </a:r>
          </a:p>
          <a:p>
            <a:r>
              <a:rPr lang="en-GB" dirty="0"/>
              <a:t>Highlight that the field dimensions are in m but his goal is in km and students need to convert to the same unit (either unit). </a:t>
            </a:r>
          </a:p>
          <a:p>
            <a:r>
              <a:rPr lang="en-GB" dirty="0"/>
              <a:t>Highlight that he needs to do at least 10 km so they would need to round 30.3 up to 31 as he would need to run a bit more than 10 km to run a whole number of laps. </a:t>
            </a:r>
          </a:p>
          <a:p>
            <a:endParaRPr lang="en-GB" dirty="0"/>
          </a:p>
          <a:p>
            <a:endParaRPr lang="en-US" dirty="0"/>
          </a:p>
        </p:txBody>
      </p:sp>
      <p:sp>
        <p:nvSpPr>
          <p:cNvPr id="4" name="Slide Number Placeholder 3"/>
          <p:cNvSpPr>
            <a:spLocks noGrp="1"/>
          </p:cNvSpPr>
          <p:nvPr>
            <p:ph type="sldNum" sz="quarter" idx="10"/>
          </p:nvPr>
        </p:nvSpPr>
        <p:spPr/>
        <p:txBody>
          <a:bodyPr/>
          <a:lstStyle/>
          <a:p>
            <a:fld id="{C30292A9-7A47-3844-B146-D6E152DCFCB4}" type="slidenum">
              <a:rPr lang="en-US" smtClean="0"/>
              <a:t>22</a:t>
            </a:fld>
            <a:endParaRPr lang="en-US"/>
          </a:p>
        </p:txBody>
      </p:sp>
    </p:spTree>
    <p:extLst>
      <p:ext uri="{BB962C8B-B14F-4D97-AF65-F5344CB8AC3E}">
        <p14:creationId xmlns:p14="http://schemas.microsoft.com/office/powerpoint/2010/main" val="1416102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to give learners the choice of 2 questions to answer from the 4 (or all 4 if time allows). The questions are of varying difficulty.</a:t>
            </a:r>
          </a:p>
          <a:p>
            <a:endParaRPr lang="en-GB" sz="1200" dirty="0">
              <a:effectLst/>
              <a:latin typeface="Times New Roman" panose="02020603050405020304" pitchFamily="18" charset="0"/>
              <a:ea typeface="Times New Roman" panose="02020603050405020304"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200" dirty="0">
                <a:effectLst/>
                <a:latin typeface="Times New Roman" panose="02020603050405020304" pitchFamily="18" charset="0"/>
                <a:ea typeface="Times New Roman" panose="02020603050405020304" pitchFamily="18" charset="0"/>
              </a:rPr>
              <a:t>Tutor to reinforce to the class that this question is a 4-mark question so there are various opportunities to get marks.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200" dirty="0">
                <a:effectLst/>
                <a:latin typeface="Times New Roman" panose="02020603050405020304" pitchFamily="18" charset="0"/>
                <a:ea typeface="Times New Roman" panose="02020603050405020304" pitchFamily="18" charset="0"/>
              </a:rPr>
              <a:t>Encourage learners to highlight key words and information in the question so they understand exactly what is being asked.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200" dirty="0">
                <a:effectLst/>
                <a:latin typeface="Times New Roman" panose="02020603050405020304" pitchFamily="18" charset="0"/>
                <a:ea typeface="Times New Roman" panose="02020603050405020304" pitchFamily="18" charset="0"/>
              </a:rPr>
              <a:t>Learners to think about all possible ways to get marks: draw/annotate sketches, find missing lengths, etc.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200" dirty="0">
                <a:effectLst/>
                <a:latin typeface="Times New Roman" panose="02020603050405020304" pitchFamily="18" charset="0"/>
                <a:ea typeface="Times New Roman" panose="02020603050405020304" pitchFamily="18" charset="0"/>
              </a:rPr>
              <a:t>Tutor to explain about follow through marks. FTM enable the learners to get marks for working done later in the question, even if their first answer is incorrect. </a:t>
            </a:r>
          </a:p>
          <a:p>
            <a:endParaRPr lang="en-GB" dirty="0"/>
          </a:p>
          <a:p>
            <a:endParaRPr lang="en-US" dirty="0"/>
          </a:p>
          <a:p>
            <a:endParaRPr lang="en-US" dirty="0"/>
          </a:p>
        </p:txBody>
      </p:sp>
      <p:sp>
        <p:nvSpPr>
          <p:cNvPr id="4" name="Slide Number Placeholder 3"/>
          <p:cNvSpPr>
            <a:spLocks noGrp="1"/>
          </p:cNvSpPr>
          <p:nvPr>
            <p:ph type="sldNum" sz="quarter" idx="10"/>
          </p:nvPr>
        </p:nvSpPr>
        <p:spPr/>
        <p:txBody>
          <a:bodyPr/>
          <a:lstStyle/>
          <a:p>
            <a:fld id="{C30292A9-7A47-3844-B146-D6E152DCFCB4}" type="slidenum">
              <a:rPr lang="en-US" smtClean="0"/>
              <a:t>23</a:t>
            </a:fld>
            <a:endParaRPr lang="en-US"/>
          </a:p>
        </p:txBody>
      </p:sp>
    </p:spTree>
    <p:extLst>
      <p:ext uri="{BB962C8B-B14F-4D97-AF65-F5344CB8AC3E}">
        <p14:creationId xmlns:p14="http://schemas.microsoft.com/office/powerpoint/2010/main" val="1218366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Draw learners’ attention to the fact that this is a perimeter question although the question does not use the word perimeter. ‘Along the edges’ is the key term. </a:t>
            </a:r>
          </a:p>
          <a:p>
            <a:r>
              <a:rPr lang="en-GB" dirty="0"/>
              <a:t>This is a non-calculator question so learners will need to work carefully to find the perimeter and the cost of the edging. </a:t>
            </a:r>
          </a:p>
          <a:p>
            <a:r>
              <a:rPr lang="en-GB" dirty="0"/>
              <a:t>Remind learners that the final question is whether </a:t>
            </a:r>
            <a:r>
              <a:rPr lang="en-GB" dirty="0" err="1"/>
              <a:t>Zeenat</a:t>
            </a:r>
            <a:r>
              <a:rPr lang="en-GB" dirty="0"/>
              <a:t> is correct, so they need to make it clear whether they think she is or is not. </a:t>
            </a:r>
          </a:p>
          <a:p>
            <a:endParaRPr lang="en-GB" dirty="0"/>
          </a:p>
          <a:p>
            <a:endParaRPr lang="en-US" dirty="0"/>
          </a:p>
          <a:p>
            <a:endParaRPr lang="en-US" dirty="0"/>
          </a:p>
        </p:txBody>
      </p:sp>
      <p:sp>
        <p:nvSpPr>
          <p:cNvPr id="4" name="Slide Number Placeholder 3"/>
          <p:cNvSpPr>
            <a:spLocks noGrp="1"/>
          </p:cNvSpPr>
          <p:nvPr>
            <p:ph type="sldNum" sz="quarter" idx="10"/>
          </p:nvPr>
        </p:nvSpPr>
        <p:spPr/>
        <p:txBody>
          <a:bodyPr/>
          <a:lstStyle/>
          <a:p>
            <a:fld id="{C30292A9-7A47-3844-B146-D6E152DCFCB4}" type="slidenum">
              <a:rPr lang="en-US" smtClean="0"/>
              <a:t>24</a:t>
            </a:fld>
            <a:endParaRPr lang="en-US"/>
          </a:p>
        </p:txBody>
      </p:sp>
    </p:spTree>
    <p:extLst>
      <p:ext uri="{BB962C8B-B14F-4D97-AF65-F5344CB8AC3E}">
        <p14:creationId xmlns:p14="http://schemas.microsoft.com/office/powerpoint/2010/main" val="3291169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to give learners the choice of 2 questions to answer from the 4 (or all 4 if time allows). The questions are of varying difficulty.</a:t>
            </a:r>
          </a:p>
          <a:p>
            <a:endParaRPr lang="en-GB" sz="1200" dirty="0">
              <a:effectLst/>
              <a:latin typeface="Times New Roman" panose="02020603050405020304" pitchFamily="18" charset="0"/>
              <a:ea typeface="Times New Roman" panose="02020603050405020304"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200" dirty="0">
                <a:effectLst/>
                <a:latin typeface="Times New Roman" panose="02020603050405020304" pitchFamily="18" charset="0"/>
                <a:ea typeface="Times New Roman" panose="02020603050405020304" pitchFamily="18" charset="0"/>
              </a:rPr>
              <a:t>Tutor to reinforce to the class that this question is a 4-mark question so there are various opportunities to get marks.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200" dirty="0">
                <a:effectLst/>
                <a:latin typeface="Times New Roman" panose="02020603050405020304" pitchFamily="18" charset="0"/>
                <a:ea typeface="Times New Roman" panose="02020603050405020304" pitchFamily="18" charset="0"/>
              </a:rPr>
              <a:t>Encourage learners to highlight key words and information in the question so they understand exactly what is being asked.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200" dirty="0">
                <a:effectLst/>
                <a:latin typeface="Times New Roman" panose="02020603050405020304" pitchFamily="18" charset="0"/>
                <a:ea typeface="Times New Roman" panose="02020603050405020304" pitchFamily="18" charset="0"/>
              </a:rPr>
              <a:t>Learners to think about all possible ways to get marks: draw/annotate sketches, find missing lengths, etc.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200" dirty="0">
                <a:effectLst/>
                <a:latin typeface="Times New Roman" panose="02020603050405020304" pitchFamily="18" charset="0"/>
                <a:ea typeface="Times New Roman" panose="02020603050405020304" pitchFamily="18" charset="0"/>
              </a:rPr>
              <a:t>Tutor to explain about follow through marks. FTM enable the learners to get marks for working done later in the question, even if their first answer is incorrect. </a:t>
            </a:r>
          </a:p>
          <a:p>
            <a:endParaRPr lang="en-GB" dirty="0"/>
          </a:p>
          <a:p>
            <a:endParaRPr lang="en-US" dirty="0"/>
          </a:p>
          <a:p>
            <a:endParaRPr lang="en-US" dirty="0"/>
          </a:p>
        </p:txBody>
      </p:sp>
      <p:sp>
        <p:nvSpPr>
          <p:cNvPr id="4" name="Slide Number Placeholder 3"/>
          <p:cNvSpPr>
            <a:spLocks noGrp="1"/>
          </p:cNvSpPr>
          <p:nvPr>
            <p:ph type="sldNum" sz="quarter" idx="10"/>
          </p:nvPr>
        </p:nvSpPr>
        <p:spPr/>
        <p:txBody>
          <a:bodyPr/>
          <a:lstStyle/>
          <a:p>
            <a:fld id="{C30292A9-7A47-3844-B146-D6E152DCFCB4}" type="slidenum">
              <a:rPr lang="en-US" smtClean="0"/>
              <a:t>25</a:t>
            </a:fld>
            <a:endParaRPr lang="en-US"/>
          </a:p>
        </p:txBody>
      </p:sp>
    </p:spTree>
    <p:extLst>
      <p:ext uri="{BB962C8B-B14F-4D97-AF65-F5344CB8AC3E}">
        <p14:creationId xmlns:p14="http://schemas.microsoft.com/office/powerpoint/2010/main" val="982818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Times New Roman" panose="02020603050405020304" pitchFamily="18" charset="0"/>
                <a:ea typeface="Times New Roman" panose="02020603050405020304" pitchFamily="18" charset="0"/>
              </a:rPr>
              <a:t>Draw attention to different units and the need to convert to either all m or all mm (m would be easier as only 1 to convert).</a:t>
            </a:r>
          </a:p>
          <a:p>
            <a:r>
              <a:rPr lang="en-GB" sz="1200" dirty="0">
                <a:effectLst/>
                <a:latin typeface="Times New Roman" panose="02020603050405020304" pitchFamily="18" charset="0"/>
                <a:ea typeface="Times New Roman" panose="02020603050405020304" pitchFamily="18" charset="0"/>
              </a:rPr>
              <a:t>Draw attention to sections which won’t need skirting board.</a:t>
            </a:r>
          </a:p>
          <a:p>
            <a:r>
              <a:rPr lang="en-GB" dirty="0"/>
              <a:t>Draw attention to the fact that although only 8.29 lengths are needed Amy will need to buy 9 lengths and cut the board. Discuss why the answer was rounded up and not down (as would be correct if rounding without a context).</a:t>
            </a:r>
          </a:p>
          <a:p>
            <a:endParaRPr lang="en-GB" dirty="0"/>
          </a:p>
          <a:p>
            <a:endParaRPr lang="en-US" dirty="0"/>
          </a:p>
          <a:p>
            <a:endParaRPr lang="en-US" dirty="0"/>
          </a:p>
        </p:txBody>
      </p:sp>
      <p:sp>
        <p:nvSpPr>
          <p:cNvPr id="4" name="Slide Number Placeholder 3"/>
          <p:cNvSpPr>
            <a:spLocks noGrp="1"/>
          </p:cNvSpPr>
          <p:nvPr>
            <p:ph type="sldNum" sz="quarter" idx="10"/>
          </p:nvPr>
        </p:nvSpPr>
        <p:spPr/>
        <p:txBody>
          <a:bodyPr/>
          <a:lstStyle/>
          <a:p>
            <a:fld id="{C30292A9-7A47-3844-B146-D6E152DCFCB4}" type="slidenum">
              <a:rPr lang="en-US" smtClean="0"/>
              <a:t>26</a:t>
            </a:fld>
            <a:endParaRPr lang="en-US"/>
          </a:p>
        </p:txBody>
      </p:sp>
    </p:spTree>
    <p:extLst>
      <p:ext uri="{BB962C8B-B14F-4D97-AF65-F5344CB8AC3E}">
        <p14:creationId xmlns:p14="http://schemas.microsoft.com/office/powerpoint/2010/main" val="2807670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292A9-7A47-3844-B146-D6E152DCFCB4}" type="slidenum">
              <a:rPr lang="en-US" smtClean="0"/>
              <a:t>27</a:t>
            </a:fld>
            <a:endParaRPr lang="en-US"/>
          </a:p>
        </p:txBody>
      </p:sp>
    </p:spTree>
    <p:extLst>
      <p:ext uri="{BB962C8B-B14F-4D97-AF65-F5344CB8AC3E}">
        <p14:creationId xmlns:p14="http://schemas.microsoft.com/office/powerpoint/2010/main" val="3658946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292A9-7A47-3844-B146-D6E152DCFCB4}" type="slidenum">
              <a:rPr lang="en-US" smtClean="0"/>
              <a:t>28</a:t>
            </a:fld>
            <a:endParaRPr lang="en-US"/>
          </a:p>
        </p:txBody>
      </p:sp>
    </p:spTree>
    <p:extLst>
      <p:ext uri="{BB962C8B-B14F-4D97-AF65-F5344CB8AC3E}">
        <p14:creationId xmlns:p14="http://schemas.microsoft.com/office/powerpoint/2010/main" val="1464455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Although this lesson focuses on perimeter, learners often get the concepts perimeter, area and volume mixed up. Additionally, FS Level 1 questions mostly do not specify whether the concept of area or perimeter should be used and learners need to use the contextual information given to determine which measure to use. </a:t>
            </a:r>
          </a:p>
          <a:p>
            <a:pPr marL="171450" indent="-171450">
              <a:buFont typeface="Arial" panose="020B0604020202020204" pitchFamily="34" charset="0"/>
              <a:buChar char="•"/>
            </a:pPr>
            <a:r>
              <a:rPr lang="en-GB" dirty="0"/>
              <a:t>Use whole class discussion to elicit the definitions for each of the measures, what the difference between the measures is, and a few everyday life examples of each.</a:t>
            </a:r>
          </a:p>
          <a:p>
            <a:pPr marL="171450" indent="-171450">
              <a:buFont typeface="Arial" panose="020B0604020202020204" pitchFamily="34" charset="0"/>
              <a:buChar char="•"/>
            </a:pPr>
            <a:r>
              <a:rPr lang="en-GB" dirty="0"/>
              <a:t>The animation can be used to reinforce the definitions given by the learners. </a:t>
            </a:r>
          </a:p>
          <a:p>
            <a:pPr marL="171450" indent="-171450">
              <a:buFont typeface="Arial" panose="020B0604020202020204" pitchFamily="34" charset="0"/>
              <a:buChar char="•"/>
            </a:pPr>
            <a:r>
              <a:rPr lang="en-GB" dirty="0"/>
              <a:t>If it has not already been made explicit, emphasise that area is a concept that measures the inside surface of a 2D shape whereas volume measures the space inside a 3D shape. </a:t>
            </a:r>
          </a:p>
          <a:p>
            <a:endParaRPr lang="en-US" dirty="0"/>
          </a:p>
        </p:txBody>
      </p:sp>
      <p:sp>
        <p:nvSpPr>
          <p:cNvPr id="4" name="Slide Number Placeholder 3"/>
          <p:cNvSpPr>
            <a:spLocks noGrp="1"/>
          </p:cNvSpPr>
          <p:nvPr>
            <p:ph type="sldNum" sz="quarter" idx="10"/>
          </p:nvPr>
        </p:nvSpPr>
        <p:spPr/>
        <p:txBody>
          <a:bodyPr/>
          <a:lstStyle/>
          <a:p>
            <a:fld id="{C30292A9-7A47-3844-B146-D6E152DCFCB4}" type="slidenum">
              <a:rPr lang="en-US" smtClean="0"/>
              <a:t>3</a:t>
            </a:fld>
            <a:endParaRPr lang="en-US"/>
          </a:p>
        </p:txBody>
      </p:sp>
    </p:spTree>
    <p:extLst>
      <p:ext uri="{BB962C8B-B14F-4D97-AF65-F5344CB8AC3E}">
        <p14:creationId xmlns:p14="http://schemas.microsoft.com/office/powerpoint/2010/main" val="1198114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Tutor to use these examples to highlight the difference between area and perimeter using real-life examples.</a:t>
            </a:r>
          </a:p>
          <a:p>
            <a:endParaRPr lang="en-US" dirty="0"/>
          </a:p>
        </p:txBody>
      </p:sp>
      <p:sp>
        <p:nvSpPr>
          <p:cNvPr id="4" name="Slide Number Placeholder 3"/>
          <p:cNvSpPr>
            <a:spLocks noGrp="1"/>
          </p:cNvSpPr>
          <p:nvPr>
            <p:ph type="sldNum" sz="quarter" idx="10"/>
          </p:nvPr>
        </p:nvSpPr>
        <p:spPr/>
        <p:txBody>
          <a:bodyPr/>
          <a:lstStyle/>
          <a:p>
            <a:fld id="{C30292A9-7A47-3844-B146-D6E152DCFCB4}" type="slidenum">
              <a:rPr lang="en-US" smtClean="0"/>
              <a:t>4</a:t>
            </a:fld>
            <a:endParaRPr lang="en-US"/>
          </a:p>
        </p:txBody>
      </p:sp>
    </p:spTree>
    <p:extLst>
      <p:ext uri="{BB962C8B-B14F-4D97-AF65-F5344CB8AC3E}">
        <p14:creationId xmlns:p14="http://schemas.microsoft.com/office/powerpoint/2010/main" val="606432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mini quiz is designed to introduce learners to some of the key contexts and terminology that relate to area and perimeter questions. </a:t>
            </a:r>
          </a:p>
          <a:p>
            <a:r>
              <a:rPr lang="en-GB" dirty="0"/>
              <a:t>Highlight that the term ‘perimeter’ or ‘area’ might not be in the question and that learners may come across real-life examples which include words they are not familiar with (e.g. paving slabs and skirting boards). This would be particularly relevant to learners whose primary language is not English. </a:t>
            </a:r>
          </a:p>
          <a:p>
            <a:r>
              <a:rPr lang="en-GB" dirty="0"/>
              <a:t>Learners to use mini whiteboards to categorise the phrases as relating to either area or perimeter. Learners should keep track of how many they got correct. The activity can be adapted to a standard written quiz or an online quiz using software such as Kahoot if that is preferable for a particular group. </a:t>
            </a:r>
          </a:p>
          <a:p>
            <a:r>
              <a:rPr lang="en-GB" dirty="0"/>
              <a:t>Ask learners to record their scores out of 8. </a:t>
            </a:r>
          </a:p>
          <a:p>
            <a:endParaRPr lang="en-US" dirty="0"/>
          </a:p>
        </p:txBody>
      </p:sp>
      <p:sp>
        <p:nvSpPr>
          <p:cNvPr id="4" name="Slide Number Placeholder 3"/>
          <p:cNvSpPr>
            <a:spLocks noGrp="1"/>
          </p:cNvSpPr>
          <p:nvPr>
            <p:ph type="sldNum" sz="quarter" idx="10"/>
          </p:nvPr>
        </p:nvSpPr>
        <p:spPr/>
        <p:txBody>
          <a:bodyPr/>
          <a:lstStyle/>
          <a:p>
            <a:fld id="{C30292A9-7A47-3844-B146-D6E152DCFCB4}" type="slidenum">
              <a:rPr lang="en-US" smtClean="0"/>
              <a:t>5</a:t>
            </a:fld>
            <a:endParaRPr lang="en-US"/>
          </a:p>
        </p:txBody>
      </p:sp>
    </p:spTree>
    <p:extLst>
      <p:ext uri="{BB962C8B-B14F-4D97-AF65-F5344CB8AC3E}">
        <p14:creationId xmlns:p14="http://schemas.microsoft.com/office/powerpoint/2010/main" val="4094893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to allow the class a few minutes to discuss their strategy with their pair.</a:t>
            </a:r>
          </a:p>
          <a:p>
            <a:r>
              <a:rPr lang="en-GB" dirty="0"/>
              <a:t>Learners to feedback.</a:t>
            </a:r>
          </a:p>
          <a:p>
            <a:r>
              <a:rPr lang="en-GB" dirty="0"/>
              <a:t>Discussion about more room for error if just adding the numbers up. Do some double opposite sides and then add? Do some double the height and length and then add?  </a:t>
            </a:r>
          </a:p>
          <a:p>
            <a:r>
              <a:rPr lang="en-GB" dirty="0"/>
              <a:t>For a square do they know two times one length by 4?</a:t>
            </a:r>
          </a:p>
          <a:p>
            <a:endParaRPr lang="en-US" dirty="0"/>
          </a:p>
        </p:txBody>
      </p:sp>
      <p:sp>
        <p:nvSpPr>
          <p:cNvPr id="4" name="Slide Number Placeholder 3"/>
          <p:cNvSpPr>
            <a:spLocks noGrp="1"/>
          </p:cNvSpPr>
          <p:nvPr>
            <p:ph type="sldNum" sz="quarter" idx="10"/>
          </p:nvPr>
        </p:nvSpPr>
        <p:spPr/>
        <p:txBody>
          <a:bodyPr/>
          <a:lstStyle/>
          <a:p>
            <a:fld id="{C30292A9-7A47-3844-B146-D6E152DCFCB4}" type="slidenum">
              <a:rPr lang="en-US" smtClean="0"/>
              <a:t>6</a:t>
            </a:fld>
            <a:endParaRPr lang="en-US"/>
          </a:p>
        </p:txBody>
      </p:sp>
    </p:spTree>
    <p:extLst>
      <p:ext uri="{BB962C8B-B14F-4D97-AF65-F5344CB8AC3E}">
        <p14:creationId xmlns:p14="http://schemas.microsoft.com/office/powerpoint/2010/main" val="2083319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Tutor to highlight the definition of perimeter, remind learners it is something they will need to remember.</a:t>
            </a:r>
          </a:p>
          <a:p>
            <a:r>
              <a:rPr lang="en-US" dirty="0"/>
              <a:t>Tutor to highlight key words which could be used to indicate perimeter. </a:t>
            </a:r>
          </a:p>
          <a:p>
            <a:endParaRPr lang="en-US" dirty="0"/>
          </a:p>
        </p:txBody>
      </p:sp>
      <p:sp>
        <p:nvSpPr>
          <p:cNvPr id="4" name="Slide Number Placeholder 3"/>
          <p:cNvSpPr>
            <a:spLocks noGrp="1"/>
          </p:cNvSpPr>
          <p:nvPr>
            <p:ph type="sldNum" sz="quarter" idx="10"/>
          </p:nvPr>
        </p:nvSpPr>
        <p:spPr/>
        <p:txBody>
          <a:bodyPr/>
          <a:lstStyle/>
          <a:p>
            <a:fld id="{C30292A9-7A47-3844-B146-D6E152DCFCB4}" type="slidenum">
              <a:rPr lang="en-US" smtClean="0"/>
              <a:t>7</a:t>
            </a:fld>
            <a:endParaRPr lang="en-US"/>
          </a:p>
        </p:txBody>
      </p:sp>
    </p:spTree>
    <p:extLst>
      <p:ext uri="{BB962C8B-B14F-4D97-AF65-F5344CB8AC3E}">
        <p14:creationId xmlns:p14="http://schemas.microsoft.com/office/powerpoint/2010/main" val="1973312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Learners to work individually to find the perimeter of the enclosure.  </a:t>
            </a:r>
          </a:p>
          <a:p>
            <a:r>
              <a:rPr lang="en-GB" dirty="0"/>
              <a:t>Use whole class feedback to elicit and highlight:</a:t>
            </a:r>
          </a:p>
          <a:p>
            <a:pPr marL="158750" indent="0">
              <a:buFontTx/>
              <a:buNone/>
            </a:pPr>
            <a:r>
              <a:rPr lang="en-GB" dirty="0"/>
              <a:t>1) the importance of including ALL sides when calculating the perimeter. Encourage learners to write down each side length in their calculation so they can check if they have counted all the sides. </a:t>
            </a:r>
          </a:p>
          <a:p>
            <a:pPr marL="158750" indent="0">
              <a:buFontTx/>
              <a:buNone/>
            </a:pPr>
            <a:r>
              <a:rPr lang="en-GB" dirty="0"/>
              <a:t>2) The fact that opposite sides of a rectangular shape are equal in length, even if they are ‘split’ (i.e. the base line is 12 m and the opposite sides add to 12 m. The right side is 9 m and the left sides add to 9 m. </a:t>
            </a:r>
          </a:p>
          <a:p>
            <a:pPr marL="158750" indent="0">
              <a:buFontTx/>
              <a:buNone/>
            </a:pPr>
            <a:r>
              <a:rPr lang="en-GB" dirty="0"/>
              <a:t>3) The importance of including the correct unit in the final answer. </a:t>
            </a:r>
          </a:p>
        </p:txBody>
      </p:sp>
      <p:sp>
        <p:nvSpPr>
          <p:cNvPr id="4" name="Slide Number Placeholder 3"/>
          <p:cNvSpPr>
            <a:spLocks noGrp="1"/>
          </p:cNvSpPr>
          <p:nvPr>
            <p:ph type="sldNum" sz="quarter" idx="10"/>
          </p:nvPr>
        </p:nvSpPr>
        <p:spPr/>
        <p:txBody>
          <a:bodyPr/>
          <a:lstStyle/>
          <a:p>
            <a:fld id="{C30292A9-7A47-3844-B146-D6E152DCFCB4}" type="slidenum">
              <a:rPr lang="en-US" smtClean="0"/>
              <a:t>8</a:t>
            </a:fld>
            <a:endParaRPr lang="en-US"/>
          </a:p>
        </p:txBody>
      </p:sp>
    </p:spTree>
    <p:extLst>
      <p:ext uri="{BB962C8B-B14F-4D97-AF65-F5344CB8AC3E}">
        <p14:creationId xmlns:p14="http://schemas.microsoft.com/office/powerpoint/2010/main" val="907832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to talk through animation that shows that the opposite parallel sides of a rectilinear shape equal each other.</a:t>
            </a:r>
          </a:p>
          <a:p>
            <a:endParaRPr lang="en-US" dirty="0"/>
          </a:p>
        </p:txBody>
      </p:sp>
      <p:sp>
        <p:nvSpPr>
          <p:cNvPr id="4" name="Slide Number Placeholder 3"/>
          <p:cNvSpPr>
            <a:spLocks noGrp="1"/>
          </p:cNvSpPr>
          <p:nvPr>
            <p:ph type="sldNum" sz="quarter" idx="10"/>
          </p:nvPr>
        </p:nvSpPr>
        <p:spPr/>
        <p:txBody>
          <a:bodyPr/>
          <a:lstStyle/>
          <a:p>
            <a:fld id="{C30292A9-7A47-3844-B146-D6E152DCFCB4}" type="slidenum">
              <a:rPr lang="en-US" smtClean="0"/>
              <a:t>9</a:t>
            </a:fld>
            <a:endParaRPr lang="en-US"/>
          </a:p>
        </p:txBody>
      </p:sp>
    </p:spTree>
    <p:extLst>
      <p:ext uri="{BB962C8B-B14F-4D97-AF65-F5344CB8AC3E}">
        <p14:creationId xmlns:p14="http://schemas.microsoft.com/office/powerpoint/2010/main" val="1228148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E9299-7A4A-CF4C-8CAB-26B755E61A8A}"/>
              </a:ext>
            </a:extLst>
          </p:cNvPr>
          <p:cNvSpPr>
            <a:spLocks noGrp="1"/>
          </p:cNvSpPr>
          <p:nvPr>
            <p:ph type="ctrTitle"/>
          </p:nvPr>
        </p:nvSpPr>
        <p:spPr>
          <a:xfrm>
            <a:off x="1524000" y="1122363"/>
            <a:ext cx="9144000" cy="2387600"/>
          </a:xfrm>
        </p:spPr>
        <p:txBody>
          <a:bodyPr anchor="b">
            <a:normAutofit/>
          </a:bodyPr>
          <a:lstStyle>
            <a:lvl1pPr algn="ctr">
              <a:defRPr sz="4000"/>
            </a:lvl1pPr>
          </a:lstStyle>
          <a:p>
            <a:r>
              <a:rPr lang="en-US" dirty="0"/>
              <a:t>Click to edit Master title style</a:t>
            </a:r>
          </a:p>
        </p:txBody>
      </p:sp>
      <p:sp>
        <p:nvSpPr>
          <p:cNvPr id="3" name="Subtitle 2">
            <a:extLst>
              <a:ext uri="{FF2B5EF4-FFF2-40B4-BE49-F238E27FC236}">
                <a16:creationId xmlns:a16="http://schemas.microsoft.com/office/drawing/2014/main" id="{65D758C2-1153-B944-8767-1B9FC695E29A}"/>
              </a:ext>
            </a:extLst>
          </p:cNvPr>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F295346-481B-9148-9F45-047F4B17DC95}"/>
              </a:ext>
            </a:extLst>
          </p:cNvPr>
          <p:cNvSpPr>
            <a:spLocks noGrp="1"/>
          </p:cNvSpPr>
          <p:nvPr>
            <p:ph type="dt" sz="half" idx="10"/>
          </p:nvPr>
        </p:nvSpPr>
        <p:spPr/>
        <p:txBody>
          <a:bodyPr/>
          <a:lstStyle/>
          <a:p>
            <a:fld id="{FC300532-AFFC-6B4B-A157-C5716CAB66AF}" type="datetime1">
              <a:rPr lang="en-US" smtClean="0"/>
              <a:t>4/13/2023</a:t>
            </a:fld>
            <a:endParaRPr lang="en-US"/>
          </a:p>
        </p:txBody>
      </p:sp>
      <p:sp>
        <p:nvSpPr>
          <p:cNvPr id="5" name="Footer Placeholder 4">
            <a:extLst>
              <a:ext uri="{FF2B5EF4-FFF2-40B4-BE49-F238E27FC236}">
                <a16:creationId xmlns:a16="http://schemas.microsoft.com/office/drawing/2014/main" id="{614CA7E3-54F5-CE4C-A0C9-173A337E0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58FADA-7263-6346-880C-D8050662ABCF}"/>
              </a:ext>
            </a:extLst>
          </p:cNvPr>
          <p:cNvSpPr>
            <a:spLocks noGrp="1"/>
          </p:cNvSpPr>
          <p:nvPr>
            <p:ph type="sldNum" sz="quarter" idx="12"/>
          </p:nvPr>
        </p:nvSpPr>
        <p:spPr/>
        <p:txBody>
          <a:bodyPr/>
          <a:lstStyle/>
          <a:p>
            <a:fld id="{A75AAEF5-C690-5D4B-B5C7-510283CCFE4D}" type="slidenum">
              <a:rPr lang="en-US" smtClean="0"/>
              <a:t>‹#›</a:t>
            </a:fld>
            <a:endParaRPr lang="en-US"/>
          </a:p>
        </p:txBody>
      </p:sp>
    </p:spTree>
    <p:extLst>
      <p:ext uri="{BB962C8B-B14F-4D97-AF65-F5344CB8AC3E}">
        <p14:creationId xmlns:p14="http://schemas.microsoft.com/office/powerpoint/2010/main" val="4099684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6B33-5A5D-9340-BCC9-7C2AC9BE89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2C00CF-AFD8-BF4A-A0BA-E817DCCDFC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B277A-C330-5846-877B-A41F5A6FD899}"/>
              </a:ext>
            </a:extLst>
          </p:cNvPr>
          <p:cNvSpPr>
            <a:spLocks noGrp="1"/>
          </p:cNvSpPr>
          <p:nvPr>
            <p:ph type="dt" sz="half" idx="10"/>
          </p:nvPr>
        </p:nvSpPr>
        <p:spPr/>
        <p:txBody>
          <a:bodyPr/>
          <a:lstStyle/>
          <a:p>
            <a:fld id="{2C6AB177-FA41-CE43-A4F3-2784EC194D6E}" type="datetime1">
              <a:rPr lang="en-US" smtClean="0"/>
              <a:t>4/13/2023</a:t>
            </a:fld>
            <a:endParaRPr lang="en-US"/>
          </a:p>
        </p:txBody>
      </p:sp>
      <p:sp>
        <p:nvSpPr>
          <p:cNvPr id="5" name="Footer Placeholder 4">
            <a:extLst>
              <a:ext uri="{FF2B5EF4-FFF2-40B4-BE49-F238E27FC236}">
                <a16:creationId xmlns:a16="http://schemas.microsoft.com/office/drawing/2014/main" id="{F1DDB542-32A0-B041-ABC1-F2BF9E7F78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FB01DE-E4A2-9E4A-9F5E-920011075211}"/>
              </a:ext>
            </a:extLst>
          </p:cNvPr>
          <p:cNvSpPr>
            <a:spLocks noGrp="1"/>
          </p:cNvSpPr>
          <p:nvPr>
            <p:ph type="sldNum" sz="quarter" idx="12"/>
          </p:nvPr>
        </p:nvSpPr>
        <p:spPr/>
        <p:txBody>
          <a:bodyPr/>
          <a:lstStyle/>
          <a:p>
            <a:fld id="{A75AAEF5-C690-5D4B-B5C7-510283CCFE4D}" type="slidenum">
              <a:rPr lang="en-US" smtClean="0"/>
              <a:t>‹#›</a:t>
            </a:fld>
            <a:endParaRPr lang="en-US"/>
          </a:p>
        </p:txBody>
      </p:sp>
    </p:spTree>
    <p:extLst>
      <p:ext uri="{BB962C8B-B14F-4D97-AF65-F5344CB8AC3E}">
        <p14:creationId xmlns:p14="http://schemas.microsoft.com/office/powerpoint/2010/main" val="860691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888DED-5D49-0D49-9626-848FD149FA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705394-05C5-2442-AEE2-630A13F3B7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01C0A-FBB6-AF43-BCEF-0A9F36242D25}"/>
              </a:ext>
            </a:extLst>
          </p:cNvPr>
          <p:cNvSpPr>
            <a:spLocks noGrp="1"/>
          </p:cNvSpPr>
          <p:nvPr>
            <p:ph type="dt" sz="half" idx="10"/>
          </p:nvPr>
        </p:nvSpPr>
        <p:spPr/>
        <p:txBody>
          <a:bodyPr/>
          <a:lstStyle/>
          <a:p>
            <a:fld id="{7D578521-1942-204E-9D75-7B1AB6186D23}" type="datetime1">
              <a:rPr lang="en-US" smtClean="0"/>
              <a:t>4/13/2023</a:t>
            </a:fld>
            <a:endParaRPr lang="en-US"/>
          </a:p>
        </p:txBody>
      </p:sp>
      <p:sp>
        <p:nvSpPr>
          <p:cNvPr id="5" name="Footer Placeholder 4">
            <a:extLst>
              <a:ext uri="{FF2B5EF4-FFF2-40B4-BE49-F238E27FC236}">
                <a16:creationId xmlns:a16="http://schemas.microsoft.com/office/drawing/2014/main" id="{5FE63140-48CF-E94E-B47A-EB7847D17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FDEEE-7B90-9644-8191-DDC372D97522}"/>
              </a:ext>
            </a:extLst>
          </p:cNvPr>
          <p:cNvSpPr>
            <a:spLocks noGrp="1"/>
          </p:cNvSpPr>
          <p:nvPr>
            <p:ph type="sldNum" sz="quarter" idx="12"/>
          </p:nvPr>
        </p:nvSpPr>
        <p:spPr/>
        <p:txBody>
          <a:bodyPr/>
          <a:lstStyle/>
          <a:p>
            <a:fld id="{A75AAEF5-C690-5D4B-B5C7-510283CCFE4D}" type="slidenum">
              <a:rPr lang="en-US" smtClean="0"/>
              <a:t>‹#›</a:t>
            </a:fld>
            <a:endParaRPr lang="en-US"/>
          </a:p>
        </p:txBody>
      </p:sp>
    </p:spTree>
    <p:extLst>
      <p:ext uri="{BB962C8B-B14F-4D97-AF65-F5344CB8AC3E}">
        <p14:creationId xmlns:p14="http://schemas.microsoft.com/office/powerpoint/2010/main" val="1982760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013A-3248-CD49-A89C-46D39D7FD820}"/>
              </a:ext>
            </a:extLst>
          </p:cNvPr>
          <p:cNvSpPr>
            <a:spLocks noGrp="1"/>
          </p:cNvSpPr>
          <p:nvPr>
            <p:ph type="ctrTitle"/>
          </p:nvPr>
        </p:nvSpPr>
        <p:spPr>
          <a:xfrm>
            <a:off x="1524000" y="1122363"/>
            <a:ext cx="9144000" cy="2387600"/>
          </a:xfrm>
          <a:prstGeom prst="rect">
            <a:avLst/>
          </a:prstGeom>
        </p:spPr>
        <p:txBody>
          <a:bodyPr anchor="b"/>
          <a:lstStyle>
            <a:lvl1pPr algn="ctr">
              <a:defRPr sz="4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FDCBD20-65C8-604B-8223-E04FB69451F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FC0A9B5-C2E7-2449-9E0E-F6AFDCAEDA4A}"/>
              </a:ext>
            </a:extLst>
          </p:cNvPr>
          <p:cNvSpPr>
            <a:spLocks noGrp="1"/>
          </p:cNvSpPr>
          <p:nvPr>
            <p:ph type="dt" sz="half" idx="10"/>
          </p:nvPr>
        </p:nvSpPr>
        <p:spPr/>
        <p:txBody>
          <a:bodyPr/>
          <a:lstStyle/>
          <a:p>
            <a:fld id="{05A9E283-DB39-F44B-AFA4-F687808D57BF}" type="datetime1">
              <a:rPr lang="en-US" smtClean="0"/>
              <a:t>4/13/2023</a:t>
            </a:fld>
            <a:endParaRPr lang="en-US"/>
          </a:p>
        </p:txBody>
      </p:sp>
      <p:sp>
        <p:nvSpPr>
          <p:cNvPr id="5" name="Footer Placeholder 4">
            <a:extLst>
              <a:ext uri="{FF2B5EF4-FFF2-40B4-BE49-F238E27FC236}">
                <a16:creationId xmlns:a16="http://schemas.microsoft.com/office/drawing/2014/main" id="{1594118D-3C70-8A41-907B-A497C920D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3E65BC-C24D-2D45-B0BB-EF6D1D635B1A}"/>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4131801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5B31-45EB-C24F-9E36-7D17E6430751}"/>
              </a:ext>
            </a:extLst>
          </p:cNvPr>
          <p:cNvSpPr>
            <a:spLocks noGrp="1"/>
          </p:cNvSpPr>
          <p:nvPr>
            <p:ph type="title"/>
          </p:nvPr>
        </p:nvSpPr>
        <p:spPr>
          <a:xfrm>
            <a:off x="838200" y="365125"/>
            <a:ext cx="10515600" cy="1325563"/>
          </a:xfrm>
          <a:prstGeom prst="rect">
            <a:avLst/>
          </a:prstGeom>
        </p:spPr>
        <p:txBody>
          <a:bodyPr/>
          <a:lstStyle>
            <a:lvl1pPr>
              <a:defRPr sz="3600"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0A11802-820E-BE41-8BBE-378F5DAB03AA}"/>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DBE6C28-AC16-BF48-AC5A-1EE1FE1277E8}"/>
              </a:ext>
            </a:extLst>
          </p:cNvPr>
          <p:cNvSpPr>
            <a:spLocks noGrp="1"/>
          </p:cNvSpPr>
          <p:nvPr>
            <p:ph type="dt" sz="half" idx="10"/>
          </p:nvPr>
        </p:nvSpPr>
        <p:spPr/>
        <p:txBody>
          <a:bodyPr/>
          <a:lstStyle/>
          <a:p>
            <a:fld id="{848144BD-0A74-C343-84B2-D8F01B20524B}" type="datetime1">
              <a:rPr lang="en-US" smtClean="0"/>
              <a:t>4/13/2023</a:t>
            </a:fld>
            <a:endParaRPr lang="en-US"/>
          </a:p>
        </p:txBody>
      </p:sp>
      <p:sp>
        <p:nvSpPr>
          <p:cNvPr id="5" name="Footer Placeholder 4">
            <a:extLst>
              <a:ext uri="{FF2B5EF4-FFF2-40B4-BE49-F238E27FC236}">
                <a16:creationId xmlns:a16="http://schemas.microsoft.com/office/drawing/2014/main" id="{A5BAF1AC-29AF-9D4C-8C91-291F1E1535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C52D71-6938-9944-BD93-B364434160E6}"/>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4209329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B0C8-8BEE-7D47-9B4D-F905347D6719}"/>
              </a:ext>
            </a:extLst>
          </p:cNvPr>
          <p:cNvSpPr>
            <a:spLocks noGrp="1"/>
          </p:cNvSpPr>
          <p:nvPr>
            <p:ph type="title"/>
          </p:nvPr>
        </p:nvSpPr>
        <p:spPr>
          <a:xfrm>
            <a:off x="831850" y="1709738"/>
            <a:ext cx="10515600" cy="2852737"/>
          </a:xfrm>
          <a:prstGeom prst="rect">
            <a:avLst/>
          </a:prstGeom>
        </p:spPr>
        <p:txBody>
          <a:bodyPr anchor="b"/>
          <a:lstStyle>
            <a:lvl1pPr>
              <a:defRPr sz="40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5A075DF-6830-994F-930B-9A7111A974C6}"/>
              </a:ext>
            </a:extLst>
          </p:cNvPr>
          <p:cNvSpPr>
            <a:spLocks noGrp="1"/>
          </p:cNvSpPr>
          <p:nvPr>
            <p:ph type="body" idx="1"/>
          </p:nvPr>
        </p:nvSpPr>
        <p:spPr>
          <a:xfrm>
            <a:off x="831850" y="4589463"/>
            <a:ext cx="10515600" cy="1500187"/>
          </a:xfrm>
          <a:prstGeom prst="rect">
            <a:avLst/>
          </a:prstGeom>
        </p:spPr>
        <p:txBody>
          <a:bodyPr/>
          <a:lstStyle>
            <a:lvl1pPr marL="0" indent="0">
              <a:buNone/>
              <a:defRPr sz="28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CDED8FDA-DE34-D64E-841A-686C4CAF4B21}"/>
              </a:ext>
            </a:extLst>
          </p:cNvPr>
          <p:cNvSpPr>
            <a:spLocks noGrp="1"/>
          </p:cNvSpPr>
          <p:nvPr>
            <p:ph type="dt" sz="half" idx="10"/>
          </p:nvPr>
        </p:nvSpPr>
        <p:spPr/>
        <p:txBody>
          <a:bodyPr/>
          <a:lstStyle/>
          <a:p>
            <a:fld id="{50B8A290-B8B3-DF49-A0D1-C9992EDB112D}" type="datetime1">
              <a:rPr lang="en-US" smtClean="0"/>
              <a:t>4/13/2023</a:t>
            </a:fld>
            <a:endParaRPr lang="en-US"/>
          </a:p>
        </p:txBody>
      </p:sp>
      <p:sp>
        <p:nvSpPr>
          <p:cNvPr id="5" name="Footer Placeholder 4">
            <a:extLst>
              <a:ext uri="{FF2B5EF4-FFF2-40B4-BE49-F238E27FC236}">
                <a16:creationId xmlns:a16="http://schemas.microsoft.com/office/drawing/2014/main" id="{096AFB61-A685-5B49-BBC3-4550598B60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F3E9B-8688-3246-A29D-CA93D76DB8E7}"/>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1305162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C053-5046-384A-AF29-B8F5FDD138EC}"/>
              </a:ext>
            </a:extLst>
          </p:cNvPr>
          <p:cNvSpPr>
            <a:spLocks noGrp="1"/>
          </p:cNvSpPr>
          <p:nvPr>
            <p:ph type="title"/>
          </p:nvPr>
        </p:nvSpPr>
        <p:spPr>
          <a:xfrm>
            <a:off x="838200" y="365125"/>
            <a:ext cx="10515600" cy="1325563"/>
          </a:xfrm>
          <a:prstGeom prst="rect">
            <a:avLst/>
          </a:prstGeom>
        </p:spPr>
        <p:txBody>
          <a:bodyPr/>
          <a:lstStyle>
            <a:lvl1pPr>
              <a:defRPr sz="3600"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BA91068-C6AE-6C41-9AF4-DEBE37FE87AB}"/>
              </a:ext>
            </a:extLst>
          </p:cNvPr>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CFF627F-C7DA-E143-AECD-24BC99F64E55}"/>
              </a:ext>
            </a:extLst>
          </p:cNvPr>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5E8725F-1BFE-884A-8C48-257026E836C3}"/>
              </a:ext>
            </a:extLst>
          </p:cNvPr>
          <p:cNvSpPr>
            <a:spLocks noGrp="1"/>
          </p:cNvSpPr>
          <p:nvPr>
            <p:ph type="dt" sz="half" idx="10"/>
          </p:nvPr>
        </p:nvSpPr>
        <p:spPr/>
        <p:txBody>
          <a:bodyPr/>
          <a:lstStyle/>
          <a:p>
            <a:fld id="{C57218E9-7F47-C044-907D-624F6064ACA4}" type="datetime1">
              <a:rPr lang="en-US" smtClean="0"/>
              <a:t>4/13/2023</a:t>
            </a:fld>
            <a:endParaRPr lang="en-US"/>
          </a:p>
        </p:txBody>
      </p:sp>
      <p:sp>
        <p:nvSpPr>
          <p:cNvPr id="6" name="Footer Placeholder 5">
            <a:extLst>
              <a:ext uri="{FF2B5EF4-FFF2-40B4-BE49-F238E27FC236}">
                <a16:creationId xmlns:a16="http://schemas.microsoft.com/office/drawing/2014/main" id="{7D5F0B32-AB7B-C348-A61C-205DC7F22F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DEADAC-0764-DF4B-8EEF-D609EADF616B}"/>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1332109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5EFE7-41F6-D845-AD97-74826EFC6B2F}"/>
              </a:ext>
            </a:extLst>
          </p:cNvPr>
          <p:cNvSpPr>
            <a:spLocks noGrp="1"/>
          </p:cNvSpPr>
          <p:nvPr>
            <p:ph type="title"/>
          </p:nvPr>
        </p:nvSpPr>
        <p:spPr>
          <a:xfrm>
            <a:off x="839788" y="365125"/>
            <a:ext cx="10515600" cy="1325563"/>
          </a:xfrm>
          <a:prstGeom prst="rect">
            <a:avLst/>
          </a:prstGeom>
        </p:spPr>
        <p:txBody>
          <a:bodyPr/>
          <a:lstStyle>
            <a:lvl1pPr>
              <a:defRPr sz="3600"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8635AB2-5796-944C-B5A8-95A3957468B5}"/>
              </a:ext>
            </a:extLst>
          </p:cNvPr>
          <p:cNvSpPr>
            <a:spLocks noGrp="1"/>
          </p:cNvSpPr>
          <p:nvPr>
            <p:ph type="body" idx="1"/>
          </p:nvPr>
        </p:nvSpPr>
        <p:spPr>
          <a:xfrm>
            <a:off x="839788" y="1681163"/>
            <a:ext cx="5157787" cy="823912"/>
          </a:xfrm>
          <a:prstGeom prst="rect">
            <a:avLst/>
          </a:prstGeom>
        </p:spPr>
        <p:txBody>
          <a:bodyPr anchor="b"/>
          <a:lstStyle>
            <a:lvl1pPr marL="0" indent="0">
              <a:buNone/>
              <a:defRPr sz="2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7A04CAB-CE95-6A4A-BC48-A5A6E28BC0F4}"/>
              </a:ext>
            </a:extLst>
          </p:cNvPr>
          <p:cNvSpPr>
            <a:spLocks noGrp="1"/>
          </p:cNvSpPr>
          <p:nvPr>
            <p:ph sz="half" idx="2"/>
          </p:nvPr>
        </p:nvSpPr>
        <p:spPr>
          <a:xfrm>
            <a:off x="839788" y="2505075"/>
            <a:ext cx="5157787"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C7A78F3-DBCE-BB4E-8AE5-1F978F3D02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799B274-DA5D-AF45-A15B-FCD0600286CA}"/>
              </a:ext>
            </a:extLst>
          </p:cNvPr>
          <p:cNvSpPr>
            <a:spLocks noGrp="1"/>
          </p:cNvSpPr>
          <p:nvPr>
            <p:ph sz="quarter" idx="4"/>
          </p:nvPr>
        </p:nvSpPr>
        <p:spPr>
          <a:xfrm>
            <a:off x="6172200" y="2505075"/>
            <a:ext cx="5183188"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0A64DE8-F42B-F140-88D7-B915772859AC}"/>
              </a:ext>
            </a:extLst>
          </p:cNvPr>
          <p:cNvSpPr>
            <a:spLocks noGrp="1"/>
          </p:cNvSpPr>
          <p:nvPr>
            <p:ph type="dt" sz="half" idx="10"/>
          </p:nvPr>
        </p:nvSpPr>
        <p:spPr/>
        <p:txBody>
          <a:bodyPr/>
          <a:lstStyle/>
          <a:p>
            <a:fld id="{F400DCB8-AD22-A54F-9910-29E01F6E01AB}" type="datetime1">
              <a:rPr lang="en-US" smtClean="0"/>
              <a:t>4/13/2023</a:t>
            </a:fld>
            <a:endParaRPr lang="en-US"/>
          </a:p>
        </p:txBody>
      </p:sp>
      <p:sp>
        <p:nvSpPr>
          <p:cNvPr id="8" name="Footer Placeholder 7">
            <a:extLst>
              <a:ext uri="{FF2B5EF4-FFF2-40B4-BE49-F238E27FC236}">
                <a16:creationId xmlns:a16="http://schemas.microsoft.com/office/drawing/2014/main" id="{5F55894D-314E-2248-8372-3ACCB8E33A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6AF1A3-8C35-6444-880B-489D3E3BDB17}"/>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3637570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D6E35-E288-6E46-8AE2-C620DACF8532}"/>
              </a:ext>
            </a:extLst>
          </p:cNvPr>
          <p:cNvSpPr>
            <a:spLocks noGrp="1"/>
          </p:cNvSpPr>
          <p:nvPr>
            <p:ph type="title"/>
          </p:nvPr>
        </p:nvSpPr>
        <p:spPr>
          <a:xfrm>
            <a:off x="838200" y="365125"/>
            <a:ext cx="10515600" cy="1325563"/>
          </a:xfrm>
          <a:prstGeom prst="rect">
            <a:avLst/>
          </a:prstGeom>
        </p:spPr>
        <p:txBody>
          <a:bodyPr/>
          <a:lstStyle>
            <a:lvl1pPr>
              <a:defRPr sz="3600" b="1" baseline="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2A909971-F513-8245-B1F9-9A705DE1F26E}"/>
              </a:ext>
            </a:extLst>
          </p:cNvPr>
          <p:cNvSpPr>
            <a:spLocks noGrp="1"/>
          </p:cNvSpPr>
          <p:nvPr>
            <p:ph type="dt" sz="half" idx="10"/>
          </p:nvPr>
        </p:nvSpPr>
        <p:spPr/>
        <p:txBody>
          <a:bodyPr/>
          <a:lstStyle/>
          <a:p>
            <a:fld id="{D5B38A18-D63C-654F-A494-634F276E3E8E}" type="datetime1">
              <a:rPr lang="en-US" smtClean="0"/>
              <a:t>4/13/2023</a:t>
            </a:fld>
            <a:endParaRPr lang="en-US"/>
          </a:p>
        </p:txBody>
      </p:sp>
      <p:sp>
        <p:nvSpPr>
          <p:cNvPr id="4" name="Footer Placeholder 3">
            <a:extLst>
              <a:ext uri="{FF2B5EF4-FFF2-40B4-BE49-F238E27FC236}">
                <a16:creationId xmlns:a16="http://schemas.microsoft.com/office/drawing/2014/main" id="{552AA84A-0BFD-AF4D-9F99-6584F52DF8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770928-A687-0F40-B8F0-2D6BD37CAE39}"/>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3056696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080357-36FF-4C49-B3FF-1542030E0175}"/>
              </a:ext>
            </a:extLst>
          </p:cNvPr>
          <p:cNvSpPr>
            <a:spLocks noGrp="1"/>
          </p:cNvSpPr>
          <p:nvPr>
            <p:ph type="dt" sz="half" idx="10"/>
          </p:nvPr>
        </p:nvSpPr>
        <p:spPr/>
        <p:txBody>
          <a:bodyPr/>
          <a:lstStyle/>
          <a:p>
            <a:fld id="{4C329174-E8AA-2147-9375-45B31203D791}" type="datetime1">
              <a:rPr lang="en-US" smtClean="0"/>
              <a:t>4/13/2023</a:t>
            </a:fld>
            <a:endParaRPr lang="en-US"/>
          </a:p>
        </p:txBody>
      </p:sp>
      <p:sp>
        <p:nvSpPr>
          <p:cNvPr id="3" name="Footer Placeholder 2">
            <a:extLst>
              <a:ext uri="{FF2B5EF4-FFF2-40B4-BE49-F238E27FC236}">
                <a16:creationId xmlns:a16="http://schemas.microsoft.com/office/drawing/2014/main" id="{2C532AE4-F24A-A649-9728-E49CB5FE98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64B81A-0898-824E-86F6-312F2B037E32}"/>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1588038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F9C27-E5B0-3345-A4AB-CFB2F6835849}"/>
              </a:ext>
            </a:extLst>
          </p:cNvPr>
          <p:cNvSpPr>
            <a:spLocks noGrp="1"/>
          </p:cNvSpPr>
          <p:nvPr>
            <p:ph type="title"/>
          </p:nvPr>
        </p:nvSpPr>
        <p:spPr>
          <a:xfrm>
            <a:off x="839788" y="457200"/>
            <a:ext cx="3932237" cy="1600200"/>
          </a:xfrm>
          <a:prstGeom prst="rect">
            <a:avLst/>
          </a:prstGeom>
        </p:spPr>
        <p:txBody>
          <a:bodyPr anchor="b"/>
          <a:lstStyle>
            <a:lvl1pPr>
              <a:defRPr sz="2800"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224FF64-A4EF-874D-8148-B50CAAACD892}"/>
              </a:ext>
            </a:extLst>
          </p:cNvPr>
          <p:cNvSpPr>
            <a:spLocks noGrp="1"/>
          </p:cNvSpPr>
          <p:nvPr>
            <p:ph idx="1"/>
          </p:nvPr>
        </p:nvSpPr>
        <p:spPr>
          <a:xfrm>
            <a:off x="5183188" y="987425"/>
            <a:ext cx="6172200" cy="4873625"/>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B450630-1DFB-8040-B781-5D0E3233E901}"/>
              </a:ext>
            </a:extLst>
          </p:cNvPr>
          <p:cNvSpPr>
            <a:spLocks noGrp="1"/>
          </p:cNvSpPr>
          <p:nvPr>
            <p:ph type="body" sz="half" idx="2"/>
          </p:nvPr>
        </p:nvSpPr>
        <p:spPr>
          <a:xfrm>
            <a:off x="839788" y="2057400"/>
            <a:ext cx="3932237" cy="3811588"/>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F0DDAF7-3456-A247-8D5C-0A8EBD0B4DE9}"/>
              </a:ext>
            </a:extLst>
          </p:cNvPr>
          <p:cNvSpPr>
            <a:spLocks noGrp="1"/>
          </p:cNvSpPr>
          <p:nvPr>
            <p:ph type="dt" sz="half" idx="10"/>
          </p:nvPr>
        </p:nvSpPr>
        <p:spPr/>
        <p:txBody>
          <a:bodyPr/>
          <a:lstStyle/>
          <a:p>
            <a:fld id="{899A88EE-9189-5A4E-9528-35D4F42BEA3C}" type="datetime1">
              <a:rPr lang="en-US" smtClean="0"/>
              <a:t>4/13/2023</a:t>
            </a:fld>
            <a:endParaRPr lang="en-US"/>
          </a:p>
        </p:txBody>
      </p:sp>
      <p:sp>
        <p:nvSpPr>
          <p:cNvPr id="6" name="Footer Placeholder 5">
            <a:extLst>
              <a:ext uri="{FF2B5EF4-FFF2-40B4-BE49-F238E27FC236}">
                <a16:creationId xmlns:a16="http://schemas.microsoft.com/office/drawing/2014/main" id="{240FA3EF-BB27-4142-A314-3F13BEB8F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573FCC-E67D-914C-8071-528E22BB0760}"/>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3538319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BBF6-712C-894B-B338-770EE55BCDD4}"/>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DFE58E9-0799-7844-87FB-63296043F8E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0A0A057-D11A-AF46-A095-382D89609D75}"/>
              </a:ext>
            </a:extLst>
          </p:cNvPr>
          <p:cNvSpPr>
            <a:spLocks noGrp="1"/>
          </p:cNvSpPr>
          <p:nvPr>
            <p:ph type="dt" sz="half" idx="10"/>
          </p:nvPr>
        </p:nvSpPr>
        <p:spPr/>
        <p:txBody>
          <a:bodyPr/>
          <a:lstStyle/>
          <a:p>
            <a:fld id="{490D23E7-40F4-C14B-965A-8AC6D86EFD48}" type="datetime1">
              <a:rPr lang="en-US" smtClean="0"/>
              <a:t>4/13/2023</a:t>
            </a:fld>
            <a:endParaRPr lang="en-US"/>
          </a:p>
        </p:txBody>
      </p:sp>
      <p:sp>
        <p:nvSpPr>
          <p:cNvPr id="5" name="Footer Placeholder 4">
            <a:extLst>
              <a:ext uri="{FF2B5EF4-FFF2-40B4-BE49-F238E27FC236}">
                <a16:creationId xmlns:a16="http://schemas.microsoft.com/office/drawing/2014/main" id="{071B5B23-F3DA-BA40-BDB9-E14D617B7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3DFE2-06A3-8A4B-A944-ECD3E22A4A0A}"/>
              </a:ext>
            </a:extLst>
          </p:cNvPr>
          <p:cNvSpPr>
            <a:spLocks noGrp="1"/>
          </p:cNvSpPr>
          <p:nvPr>
            <p:ph type="sldNum" sz="quarter" idx="12"/>
          </p:nvPr>
        </p:nvSpPr>
        <p:spPr/>
        <p:txBody>
          <a:bodyPr/>
          <a:lstStyle/>
          <a:p>
            <a:fld id="{A75AAEF5-C690-5D4B-B5C7-510283CCFE4D}" type="slidenum">
              <a:rPr lang="en-US" smtClean="0"/>
              <a:t>‹#›</a:t>
            </a:fld>
            <a:endParaRPr lang="en-US"/>
          </a:p>
        </p:txBody>
      </p:sp>
    </p:spTree>
    <p:extLst>
      <p:ext uri="{BB962C8B-B14F-4D97-AF65-F5344CB8AC3E}">
        <p14:creationId xmlns:p14="http://schemas.microsoft.com/office/powerpoint/2010/main" val="1983206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3CFB-F218-FE4B-8BB7-6CC1B13A9D3A}"/>
              </a:ext>
            </a:extLst>
          </p:cNvPr>
          <p:cNvSpPr>
            <a:spLocks noGrp="1"/>
          </p:cNvSpPr>
          <p:nvPr>
            <p:ph type="title"/>
          </p:nvPr>
        </p:nvSpPr>
        <p:spPr>
          <a:xfrm>
            <a:off x="839788" y="457200"/>
            <a:ext cx="3932237" cy="1600200"/>
          </a:xfrm>
          <a:prstGeom prst="rect">
            <a:avLst/>
          </a:prstGeom>
        </p:spPr>
        <p:txBody>
          <a:bodyPr anchor="b"/>
          <a:lstStyle>
            <a:lvl1pPr>
              <a:defRPr sz="2800"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889AFFD7-11D4-1746-B361-401D1D238FF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EB5B14A-7DB4-694D-AD86-D834B1CDFE4F}"/>
              </a:ext>
            </a:extLst>
          </p:cNvPr>
          <p:cNvSpPr>
            <a:spLocks noGrp="1"/>
          </p:cNvSpPr>
          <p:nvPr>
            <p:ph type="body" sz="half" idx="2"/>
          </p:nvPr>
        </p:nvSpPr>
        <p:spPr>
          <a:xfrm>
            <a:off x="839788" y="2057400"/>
            <a:ext cx="3932237" cy="3811588"/>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148DFDA-9439-DD43-9821-1A465EA8636E}"/>
              </a:ext>
            </a:extLst>
          </p:cNvPr>
          <p:cNvSpPr>
            <a:spLocks noGrp="1"/>
          </p:cNvSpPr>
          <p:nvPr>
            <p:ph type="dt" sz="half" idx="10"/>
          </p:nvPr>
        </p:nvSpPr>
        <p:spPr/>
        <p:txBody>
          <a:bodyPr/>
          <a:lstStyle/>
          <a:p>
            <a:fld id="{7032B1FB-8BFA-A84E-B83A-BE54B3EA6B17}" type="datetime1">
              <a:rPr lang="en-US" smtClean="0"/>
              <a:t>4/13/2023</a:t>
            </a:fld>
            <a:endParaRPr lang="en-US"/>
          </a:p>
        </p:txBody>
      </p:sp>
      <p:sp>
        <p:nvSpPr>
          <p:cNvPr id="6" name="Footer Placeholder 5">
            <a:extLst>
              <a:ext uri="{FF2B5EF4-FFF2-40B4-BE49-F238E27FC236}">
                <a16:creationId xmlns:a16="http://schemas.microsoft.com/office/drawing/2014/main" id="{8B526C68-32CC-CA45-B6C3-507085754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E5578E-F248-B144-AD91-40F0E6F90C5A}"/>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700429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46885-65B4-5E40-98D6-F8377F61FE4C}"/>
              </a:ext>
            </a:extLst>
          </p:cNvPr>
          <p:cNvSpPr>
            <a:spLocks noGrp="1"/>
          </p:cNvSpPr>
          <p:nvPr>
            <p:ph type="title"/>
          </p:nvPr>
        </p:nvSpPr>
        <p:spPr>
          <a:xfrm>
            <a:off x="838200" y="365125"/>
            <a:ext cx="10515600" cy="1325563"/>
          </a:xfrm>
          <a:prstGeom prst="rect">
            <a:avLst/>
          </a:prstGeom>
        </p:spPr>
        <p:txBody>
          <a:bodyPr/>
          <a:lstStyle>
            <a:lvl1pPr>
              <a:defRPr sz="3600"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878FAB7D-778E-B443-9C49-CA14C625F51E}"/>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A7EFCAC-9FC8-2F43-B14F-0289E67FAC64}"/>
              </a:ext>
            </a:extLst>
          </p:cNvPr>
          <p:cNvSpPr>
            <a:spLocks noGrp="1"/>
          </p:cNvSpPr>
          <p:nvPr>
            <p:ph type="dt" sz="half" idx="10"/>
          </p:nvPr>
        </p:nvSpPr>
        <p:spPr/>
        <p:txBody>
          <a:bodyPr/>
          <a:lstStyle/>
          <a:p>
            <a:fld id="{A6E590D3-6790-B348-A017-66135251B151}" type="datetime1">
              <a:rPr lang="en-US" smtClean="0"/>
              <a:t>4/13/2023</a:t>
            </a:fld>
            <a:endParaRPr lang="en-US"/>
          </a:p>
        </p:txBody>
      </p:sp>
      <p:sp>
        <p:nvSpPr>
          <p:cNvPr id="5" name="Footer Placeholder 4">
            <a:extLst>
              <a:ext uri="{FF2B5EF4-FFF2-40B4-BE49-F238E27FC236}">
                <a16:creationId xmlns:a16="http://schemas.microsoft.com/office/drawing/2014/main" id="{5CE52450-DA91-344A-BF3A-87DC3B688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F1BD14-FC3F-A248-8687-C4A0071B9788}"/>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2742664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0E8DF8-B610-594D-8FBB-72CC98FFF8AF}"/>
              </a:ext>
            </a:extLst>
          </p:cNvPr>
          <p:cNvSpPr>
            <a:spLocks noGrp="1"/>
          </p:cNvSpPr>
          <p:nvPr>
            <p:ph type="title" orient="vert"/>
          </p:nvPr>
        </p:nvSpPr>
        <p:spPr>
          <a:xfrm>
            <a:off x="8724900" y="365125"/>
            <a:ext cx="2628900" cy="5811838"/>
          </a:xfrm>
          <a:prstGeom prst="rect">
            <a:avLst/>
          </a:prstGeom>
        </p:spPr>
        <p:txBody>
          <a:bodyPr vert="eaVert"/>
          <a:lstStyle>
            <a:lvl1pPr>
              <a:defRPr sz="360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193443CC-1F93-D948-A9E8-C3289413EB37}"/>
              </a:ext>
            </a:extLst>
          </p:cNvPr>
          <p:cNvSpPr>
            <a:spLocks noGrp="1"/>
          </p:cNvSpPr>
          <p:nvPr>
            <p:ph type="body" orient="vert" idx="1"/>
          </p:nvPr>
        </p:nvSpPr>
        <p:spPr>
          <a:xfrm>
            <a:off x="838200" y="365125"/>
            <a:ext cx="7734300" cy="5811838"/>
          </a:xfrm>
          <a:prstGeom prst="rect">
            <a:avLst/>
          </a:prstGeo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47C0B7-1831-2841-9DC9-AA89688565C7}"/>
              </a:ext>
            </a:extLst>
          </p:cNvPr>
          <p:cNvSpPr>
            <a:spLocks noGrp="1"/>
          </p:cNvSpPr>
          <p:nvPr>
            <p:ph type="dt" sz="half" idx="10"/>
          </p:nvPr>
        </p:nvSpPr>
        <p:spPr/>
        <p:txBody>
          <a:bodyPr/>
          <a:lstStyle/>
          <a:p>
            <a:fld id="{FC356D6D-65C6-8E4B-9F66-DF088DE91A33}" type="datetime1">
              <a:rPr lang="en-US" smtClean="0"/>
              <a:t>4/13/2023</a:t>
            </a:fld>
            <a:endParaRPr lang="en-US"/>
          </a:p>
        </p:txBody>
      </p:sp>
      <p:sp>
        <p:nvSpPr>
          <p:cNvPr id="5" name="Footer Placeholder 4">
            <a:extLst>
              <a:ext uri="{FF2B5EF4-FFF2-40B4-BE49-F238E27FC236}">
                <a16:creationId xmlns:a16="http://schemas.microsoft.com/office/drawing/2014/main" id="{63A52383-7CA5-AF44-8E5C-A339198E5C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34063-8A2B-F44D-A1D5-B7566A1DA9B2}"/>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3004239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DB25C-5BC8-5741-96E2-575DEB0A0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7A4623-1CC0-D846-B84F-4C72F5F133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7FA13E-7A12-1042-9D21-E96427238DD3}"/>
              </a:ext>
            </a:extLst>
          </p:cNvPr>
          <p:cNvSpPr>
            <a:spLocks noGrp="1"/>
          </p:cNvSpPr>
          <p:nvPr>
            <p:ph type="dt" sz="half" idx="10"/>
          </p:nvPr>
        </p:nvSpPr>
        <p:spPr/>
        <p:txBody>
          <a:bodyPr/>
          <a:lstStyle/>
          <a:p>
            <a:fld id="{7A1AC4B9-12C9-FB44-AC9D-ED994028918A}" type="datetime1">
              <a:rPr lang="en-US" smtClean="0"/>
              <a:t>4/13/2023</a:t>
            </a:fld>
            <a:endParaRPr lang="en-US"/>
          </a:p>
        </p:txBody>
      </p:sp>
      <p:sp>
        <p:nvSpPr>
          <p:cNvPr id="5" name="Footer Placeholder 4">
            <a:extLst>
              <a:ext uri="{FF2B5EF4-FFF2-40B4-BE49-F238E27FC236}">
                <a16:creationId xmlns:a16="http://schemas.microsoft.com/office/drawing/2014/main" id="{5400A479-4CBC-5B4D-8D62-578763717E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8F5A7C-FA91-BE4F-A72B-317008C8822D}"/>
              </a:ext>
            </a:extLst>
          </p:cNvPr>
          <p:cNvSpPr>
            <a:spLocks noGrp="1"/>
          </p:cNvSpPr>
          <p:nvPr>
            <p:ph type="sldNum" sz="quarter" idx="12"/>
          </p:nvPr>
        </p:nvSpPr>
        <p:spPr/>
        <p:txBody>
          <a:bodyPr/>
          <a:lstStyle/>
          <a:p>
            <a:fld id="{A75AAEF5-C690-5D4B-B5C7-510283CCFE4D}" type="slidenum">
              <a:rPr lang="en-US" smtClean="0"/>
              <a:t>‹#›</a:t>
            </a:fld>
            <a:endParaRPr lang="en-US"/>
          </a:p>
        </p:txBody>
      </p:sp>
    </p:spTree>
    <p:extLst>
      <p:ext uri="{BB962C8B-B14F-4D97-AF65-F5344CB8AC3E}">
        <p14:creationId xmlns:p14="http://schemas.microsoft.com/office/powerpoint/2010/main" val="1895442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571B6-3CF8-454F-AAA8-40717B48C2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FEDA33-B84D-6F4D-A145-D2B700B5F5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DF14CB-76BE-E74C-B7EB-9E85283743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BDD26B-D800-9244-BC67-6035178ABCAB}"/>
              </a:ext>
            </a:extLst>
          </p:cNvPr>
          <p:cNvSpPr>
            <a:spLocks noGrp="1"/>
          </p:cNvSpPr>
          <p:nvPr>
            <p:ph type="dt" sz="half" idx="10"/>
          </p:nvPr>
        </p:nvSpPr>
        <p:spPr/>
        <p:txBody>
          <a:bodyPr/>
          <a:lstStyle/>
          <a:p>
            <a:fld id="{1101DFF8-D00C-FB44-B806-B6B270705AEB}" type="datetime1">
              <a:rPr lang="en-US" smtClean="0"/>
              <a:t>4/13/2023</a:t>
            </a:fld>
            <a:endParaRPr lang="en-US"/>
          </a:p>
        </p:txBody>
      </p:sp>
      <p:sp>
        <p:nvSpPr>
          <p:cNvPr id="6" name="Footer Placeholder 5">
            <a:extLst>
              <a:ext uri="{FF2B5EF4-FFF2-40B4-BE49-F238E27FC236}">
                <a16:creationId xmlns:a16="http://schemas.microsoft.com/office/drawing/2014/main" id="{80FA71B0-1356-CE44-839D-14B49C3AC0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3BD825-FDD3-AE47-868C-0405C300388F}"/>
              </a:ext>
            </a:extLst>
          </p:cNvPr>
          <p:cNvSpPr>
            <a:spLocks noGrp="1"/>
          </p:cNvSpPr>
          <p:nvPr>
            <p:ph type="sldNum" sz="quarter" idx="12"/>
          </p:nvPr>
        </p:nvSpPr>
        <p:spPr/>
        <p:txBody>
          <a:bodyPr/>
          <a:lstStyle/>
          <a:p>
            <a:fld id="{A75AAEF5-C690-5D4B-B5C7-510283CCFE4D}" type="slidenum">
              <a:rPr lang="en-US" smtClean="0"/>
              <a:t>‹#›</a:t>
            </a:fld>
            <a:endParaRPr lang="en-US"/>
          </a:p>
        </p:txBody>
      </p:sp>
    </p:spTree>
    <p:extLst>
      <p:ext uri="{BB962C8B-B14F-4D97-AF65-F5344CB8AC3E}">
        <p14:creationId xmlns:p14="http://schemas.microsoft.com/office/powerpoint/2010/main" val="738437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DBAD-EF53-8641-957C-47C8A0CF61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38973-FBEB-0B45-8B22-E682B77755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504063-3ECF-2A40-B4B2-D798607021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E6B636-F832-FE46-AFAC-A655154482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6203D1-709A-F440-A2B2-2354D0328C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105BDA-E7DE-A54B-A53D-AA1179002A8E}"/>
              </a:ext>
            </a:extLst>
          </p:cNvPr>
          <p:cNvSpPr>
            <a:spLocks noGrp="1"/>
          </p:cNvSpPr>
          <p:nvPr>
            <p:ph type="dt" sz="half" idx="10"/>
          </p:nvPr>
        </p:nvSpPr>
        <p:spPr/>
        <p:txBody>
          <a:bodyPr/>
          <a:lstStyle/>
          <a:p>
            <a:fld id="{F58EA0CC-CB2D-324E-AC2B-9E0B7B128A47}" type="datetime1">
              <a:rPr lang="en-US" smtClean="0"/>
              <a:t>4/13/2023</a:t>
            </a:fld>
            <a:endParaRPr lang="en-US"/>
          </a:p>
        </p:txBody>
      </p:sp>
      <p:sp>
        <p:nvSpPr>
          <p:cNvPr id="8" name="Footer Placeholder 7">
            <a:extLst>
              <a:ext uri="{FF2B5EF4-FFF2-40B4-BE49-F238E27FC236}">
                <a16:creationId xmlns:a16="http://schemas.microsoft.com/office/drawing/2014/main" id="{F763DB5F-F468-FE46-A96D-BDEFCD3C69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046405-2AE0-C14B-8959-4DBC7D1B1D47}"/>
              </a:ext>
            </a:extLst>
          </p:cNvPr>
          <p:cNvSpPr>
            <a:spLocks noGrp="1"/>
          </p:cNvSpPr>
          <p:nvPr>
            <p:ph type="sldNum" sz="quarter" idx="12"/>
          </p:nvPr>
        </p:nvSpPr>
        <p:spPr/>
        <p:txBody>
          <a:bodyPr/>
          <a:lstStyle/>
          <a:p>
            <a:fld id="{A75AAEF5-C690-5D4B-B5C7-510283CCFE4D}" type="slidenum">
              <a:rPr lang="en-US" smtClean="0"/>
              <a:t>‹#›</a:t>
            </a:fld>
            <a:endParaRPr lang="en-US"/>
          </a:p>
        </p:txBody>
      </p:sp>
    </p:spTree>
    <p:extLst>
      <p:ext uri="{BB962C8B-B14F-4D97-AF65-F5344CB8AC3E}">
        <p14:creationId xmlns:p14="http://schemas.microsoft.com/office/powerpoint/2010/main" val="358752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E6E30-01CA-B54F-A141-0B9C6CC42A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7C3E65-99BB-E540-A491-F9EE12CBA358}"/>
              </a:ext>
            </a:extLst>
          </p:cNvPr>
          <p:cNvSpPr>
            <a:spLocks noGrp="1"/>
          </p:cNvSpPr>
          <p:nvPr>
            <p:ph type="dt" sz="half" idx="10"/>
          </p:nvPr>
        </p:nvSpPr>
        <p:spPr/>
        <p:txBody>
          <a:bodyPr/>
          <a:lstStyle/>
          <a:p>
            <a:fld id="{15D9A89F-5B75-E346-8D1C-51D16750FD93}" type="datetime1">
              <a:rPr lang="en-US" smtClean="0"/>
              <a:t>4/13/2023</a:t>
            </a:fld>
            <a:endParaRPr lang="en-US"/>
          </a:p>
        </p:txBody>
      </p:sp>
      <p:sp>
        <p:nvSpPr>
          <p:cNvPr id="4" name="Footer Placeholder 3">
            <a:extLst>
              <a:ext uri="{FF2B5EF4-FFF2-40B4-BE49-F238E27FC236}">
                <a16:creationId xmlns:a16="http://schemas.microsoft.com/office/drawing/2014/main" id="{87000866-511C-3941-A764-EBB155AE57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C9C672-EE08-4046-BB96-26736A94282F}"/>
              </a:ext>
            </a:extLst>
          </p:cNvPr>
          <p:cNvSpPr>
            <a:spLocks noGrp="1"/>
          </p:cNvSpPr>
          <p:nvPr>
            <p:ph type="sldNum" sz="quarter" idx="12"/>
          </p:nvPr>
        </p:nvSpPr>
        <p:spPr/>
        <p:txBody>
          <a:bodyPr/>
          <a:lstStyle/>
          <a:p>
            <a:fld id="{A75AAEF5-C690-5D4B-B5C7-510283CCFE4D}" type="slidenum">
              <a:rPr lang="en-US" smtClean="0"/>
              <a:t>‹#›</a:t>
            </a:fld>
            <a:endParaRPr lang="en-US"/>
          </a:p>
        </p:txBody>
      </p:sp>
    </p:spTree>
    <p:extLst>
      <p:ext uri="{BB962C8B-B14F-4D97-AF65-F5344CB8AC3E}">
        <p14:creationId xmlns:p14="http://schemas.microsoft.com/office/powerpoint/2010/main" val="3172471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C9E546-42AD-D14C-9301-45E199364AE9}"/>
              </a:ext>
            </a:extLst>
          </p:cNvPr>
          <p:cNvSpPr>
            <a:spLocks noGrp="1"/>
          </p:cNvSpPr>
          <p:nvPr>
            <p:ph type="dt" sz="half" idx="10"/>
          </p:nvPr>
        </p:nvSpPr>
        <p:spPr/>
        <p:txBody>
          <a:bodyPr/>
          <a:lstStyle/>
          <a:p>
            <a:fld id="{F13AE772-966B-1946-9ABE-AC27881A4A01}" type="datetime1">
              <a:rPr lang="en-US" smtClean="0"/>
              <a:t>4/13/2023</a:t>
            </a:fld>
            <a:endParaRPr lang="en-US"/>
          </a:p>
        </p:txBody>
      </p:sp>
      <p:sp>
        <p:nvSpPr>
          <p:cNvPr id="3" name="Footer Placeholder 2">
            <a:extLst>
              <a:ext uri="{FF2B5EF4-FFF2-40B4-BE49-F238E27FC236}">
                <a16:creationId xmlns:a16="http://schemas.microsoft.com/office/drawing/2014/main" id="{9615A7F6-2EC6-B54D-8FA8-D9EF76EC53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D52C0A-9B3B-624B-A092-B4A616BDE35F}"/>
              </a:ext>
            </a:extLst>
          </p:cNvPr>
          <p:cNvSpPr>
            <a:spLocks noGrp="1"/>
          </p:cNvSpPr>
          <p:nvPr>
            <p:ph type="sldNum" sz="quarter" idx="12"/>
          </p:nvPr>
        </p:nvSpPr>
        <p:spPr/>
        <p:txBody>
          <a:bodyPr/>
          <a:lstStyle/>
          <a:p>
            <a:fld id="{A75AAEF5-C690-5D4B-B5C7-510283CCFE4D}" type="slidenum">
              <a:rPr lang="en-US" smtClean="0"/>
              <a:t>‹#›</a:t>
            </a:fld>
            <a:endParaRPr lang="en-US"/>
          </a:p>
        </p:txBody>
      </p:sp>
    </p:spTree>
    <p:extLst>
      <p:ext uri="{BB962C8B-B14F-4D97-AF65-F5344CB8AC3E}">
        <p14:creationId xmlns:p14="http://schemas.microsoft.com/office/powerpoint/2010/main" val="646660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0682B-29D1-9B46-A84B-E30E72B0F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4C740C-FBAA-6C4B-A863-5BBBA5CBC5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31B158-757E-AE41-B565-37ED88B1A2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865F3C-6C02-BB45-8932-C69F3CAAFBCB}"/>
              </a:ext>
            </a:extLst>
          </p:cNvPr>
          <p:cNvSpPr>
            <a:spLocks noGrp="1"/>
          </p:cNvSpPr>
          <p:nvPr>
            <p:ph type="dt" sz="half" idx="10"/>
          </p:nvPr>
        </p:nvSpPr>
        <p:spPr/>
        <p:txBody>
          <a:bodyPr/>
          <a:lstStyle/>
          <a:p>
            <a:fld id="{726698A7-B758-DD40-8590-83E3E30C99FC}" type="datetime1">
              <a:rPr lang="en-US" smtClean="0"/>
              <a:t>4/13/2023</a:t>
            </a:fld>
            <a:endParaRPr lang="en-US"/>
          </a:p>
        </p:txBody>
      </p:sp>
      <p:sp>
        <p:nvSpPr>
          <p:cNvPr id="6" name="Footer Placeholder 5">
            <a:extLst>
              <a:ext uri="{FF2B5EF4-FFF2-40B4-BE49-F238E27FC236}">
                <a16:creationId xmlns:a16="http://schemas.microsoft.com/office/drawing/2014/main" id="{92C2AC59-F5EC-594E-9C3B-39CA8EF72D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1DF19-4F9F-5340-B271-B255C0A916D7}"/>
              </a:ext>
            </a:extLst>
          </p:cNvPr>
          <p:cNvSpPr>
            <a:spLocks noGrp="1"/>
          </p:cNvSpPr>
          <p:nvPr>
            <p:ph type="sldNum" sz="quarter" idx="12"/>
          </p:nvPr>
        </p:nvSpPr>
        <p:spPr/>
        <p:txBody>
          <a:bodyPr/>
          <a:lstStyle/>
          <a:p>
            <a:fld id="{A75AAEF5-C690-5D4B-B5C7-510283CCFE4D}" type="slidenum">
              <a:rPr lang="en-US" smtClean="0"/>
              <a:t>‹#›</a:t>
            </a:fld>
            <a:endParaRPr lang="en-US"/>
          </a:p>
        </p:txBody>
      </p:sp>
    </p:spTree>
    <p:extLst>
      <p:ext uri="{BB962C8B-B14F-4D97-AF65-F5344CB8AC3E}">
        <p14:creationId xmlns:p14="http://schemas.microsoft.com/office/powerpoint/2010/main" val="2136959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9186C-FEC9-2943-96A2-78568536FD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2AED95-B008-8747-B10E-38272F70FC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E3CE7C-B467-854B-B6A6-FB7EC70DF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6A31EA-73C9-F847-BC58-915C2EFC2DF6}"/>
              </a:ext>
            </a:extLst>
          </p:cNvPr>
          <p:cNvSpPr>
            <a:spLocks noGrp="1"/>
          </p:cNvSpPr>
          <p:nvPr>
            <p:ph type="dt" sz="half" idx="10"/>
          </p:nvPr>
        </p:nvSpPr>
        <p:spPr/>
        <p:txBody>
          <a:bodyPr/>
          <a:lstStyle/>
          <a:p>
            <a:fld id="{2E405BBD-3E32-C644-8DE8-2C42C7A22893}" type="datetime1">
              <a:rPr lang="en-US" smtClean="0"/>
              <a:t>4/13/2023</a:t>
            </a:fld>
            <a:endParaRPr lang="en-US"/>
          </a:p>
        </p:txBody>
      </p:sp>
      <p:sp>
        <p:nvSpPr>
          <p:cNvPr id="6" name="Footer Placeholder 5">
            <a:extLst>
              <a:ext uri="{FF2B5EF4-FFF2-40B4-BE49-F238E27FC236}">
                <a16:creationId xmlns:a16="http://schemas.microsoft.com/office/drawing/2014/main" id="{4975143B-FCE1-B642-A9D9-CA2BA60397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6B9DFA-1F03-D14A-88EF-5089C19F4D7A}"/>
              </a:ext>
            </a:extLst>
          </p:cNvPr>
          <p:cNvSpPr>
            <a:spLocks noGrp="1"/>
          </p:cNvSpPr>
          <p:nvPr>
            <p:ph type="sldNum" sz="quarter" idx="12"/>
          </p:nvPr>
        </p:nvSpPr>
        <p:spPr/>
        <p:txBody>
          <a:bodyPr/>
          <a:lstStyle/>
          <a:p>
            <a:fld id="{A75AAEF5-C690-5D4B-B5C7-510283CCFE4D}" type="slidenum">
              <a:rPr lang="en-US" smtClean="0"/>
              <a:t>‹#›</a:t>
            </a:fld>
            <a:endParaRPr lang="en-US"/>
          </a:p>
        </p:txBody>
      </p:sp>
    </p:spTree>
    <p:extLst>
      <p:ext uri="{BB962C8B-B14F-4D97-AF65-F5344CB8AC3E}">
        <p14:creationId xmlns:p14="http://schemas.microsoft.com/office/powerpoint/2010/main" val="1234630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09BE31-4571-0E40-805F-BA98CF6C51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A16792C-EF41-644D-8712-B3CE832D52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8F5CA98-0782-2A49-B1CA-9A7E99284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F4E2D3-EC21-BF4A-B917-324189F30406}" type="datetime1">
              <a:rPr lang="en-US" smtClean="0"/>
              <a:t>4/13/2023</a:t>
            </a:fld>
            <a:endParaRPr lang="en-US"/>
          </a:p>
        </p:txBody>
      </p:sp>
      <p:sp>
        <p:nvSpPr>
          <p:cNvPr id="5" name="Footer Placeholder 4">
            <a:extLst>
              <a:ext uri="{FF2B5EF4-FFF2-40B4-BE49-F238E27FC236}">
                <a16:creationId xmlns:a16="http://schemas.microsoft.com/office/drawing/2014/main" id="{6D0E0CFD-0BC6-8842-AFDB-7AAC0BAD5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CDDF30-F721-7F45-97FF-8B0353251D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AAEF5-C690-5D4B-B5C7-510283CCFE4D}" type="slidenum">
              <a:rPr lang="en-US" smtClean="0"/>
              <a:t>‹#›</a:t>
            </a:fld>
            <a:endParaRPr lang="en-US"/>
          </a:p>
        </p:txBody>
      </p:sp>
    </p:spTree>
    <p:extLst>
      <p:ext uri="{BB962C8B-B14F-4D97-AF65-F5344CB8AC3E}">
        <p14:creationId xmlns:p14="http://schemas.microsoft.com/office/powerpoint/2010/main" val="407891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6C54EAE-9FC9-1846-B193-14EE7AB2C2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C01E3-789F-164C-A668-09207D43FCA9}" type="datetime1">
              <a:rPr lang="en-US" smtClean="0"/>
              <a:t>4/13/2023</a:t>
            </a:fld>
            <a:endParaRPr lang="en-US"/>
          </a:p>
        </p:txBody>
      </p:sp>
      <p:sp>
        <p:nvSpPr>
          <p:cNvPr id="5" name="Footer Placeholder 4">
            <a:extLst>
              <a:ext uri="{FF2B5EF4-FFF2-40B4-BE49-F238E27FC236}">
                <a16:creationId xmlns:a16="http://schemas.microsoft.com/office/drawing/2014/main" id="{DFEBF88A-710E-CF43-A77F-2F8EC52AF3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88CE41-835D-024E-8759-EB5C471BF0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rgbClr val="000000"/>
                </a:solidFill>
                <a:latin typeface="Arial" panose="020B0604020202020204" pitchFamily="34" charset="0"/>
                <a:cs typeface="Arial" panose="020B0604020202020204" pitchFamily="34" charset="0"/>
              </a:defRPr>
            </a:lvl1pPr>
          </a:lstStyle>
          <a:p>
            <a:fld id="{892959B6-490E-A144-8C7C-88267F972F69}" type="slidenum">
              <a:rPr lang="en-US" smtClean="0"/>
              <a:pPr/>
              <a:t>‹#›</a:t>
            </a:fld>
            <a:endParaRPr lang="en-US" dirty="0"/>
          </a:p>
        </p:txBody>
      </p:sp>
      <p:cxnSp>
        <p:nvCxnSpPr>
          <p:cNvPr id="7" name="Straight Connector 6">
            <a:extLst>
              <a:ext uri="{FF2B5EF4-FFF2-40B4-BE49-F238E27FC236}">
                <a16:creationId xmlns:a16="http://schemas.microsoft.com/office/drawing/2014/main" id="{2BD2323F-B1E1-6C4E-9AE6-649001D33CD4}"/>
              </a:ext>
            </a:extLst>
          </p:cNvPr>
          <p:cNvCxnSpPr>
            <a:cxnSpLocks/>
          </p:cNvCxnSpPr>
          <p:nvPr userDrawn="1"/>
        </p:nvCxnSpPr>
        <p:spPr>
          <a:xfrm>
            <a:off x="539999" y="6350379"/>
            <a:ext cx="11088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1315F01-3018-CC4B-BC61-0DF90B809CD2}"/>
              </a:ext>
            </a:extLst>
          </p:cNvPr>
          <p:cNvCxnSpPr>
            <a:cxnSpLocks/>
          </p:cNvCxnSpPr>
          <p:nvPr userDrawn="1"/>
        </p:nvCxnSpPr>
        <p:spPr>
          <a:xfrm>
            <a:off x="539999" y="1039899"/>
            <a:ext cx="11088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8371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6.sv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9.jp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9.jpg"/><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0.jpg"/><Relationship Id="rId4" Type="http://schemas.openxmlformats.org/officeDocument/2006/relationships/image" Target="../media/image18.sv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1.png"/><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21.jpg"/><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3.png"/><Relationship Id="rId4" Type="http://schemas.openxmlformats.org/officeDocument/2006/relationships/image" Target="../media/image18.sv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22.jpg"/><Relationship Id="rId4" Type="http://schemas.openxmlformats.org/officeDocument/2006/relationships/image" Target="../media/image18.sv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25.png"/><Relationship Id="rId4" Type="http://schemas.openxmlformats.org/officeDocument/2006/relationships/image" Target="../media/image18.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AF66-BDEC-4533-9866-E930CF55A033}"/>
              </a:ext>
            </a:extLst>
          </p:cNvPr>
          <p:cNvSpPr>
            <a:spLocks noGrp="1"/>
          </p:cNvSpPr>
          <p:nvPr>
            <p:ph type="ctrTitle"/>
          </p:nvPr>
        </p:nvSpPr>
        <p:spPr>
          <a:xfrm>
            <a:off x="1524000" y="1224951"/>
            <a:ext cx="9144000" cy="2046563"/>
          </a:xfrm>
          <a:solidFill>
            <a:schemeClr val="accent1"/>
          </a:solidFill>
        </p:spPr>
        <p:txBody>
          <a:bodyPr>
            <a:normAutofit fontScale="90000"/>
          </a:bodyPr>
          <a:lstStyle/>
          <a:p>
            <a:pPr algn="l"/>
            <a:r>
              <a:rPr lang="en-US" sz="4000" b="1" dirty="0">
                <a:solidFill>
                  <a:schemeClr val="bg1"/>
                </a:solidFill>
                <a:latin typeface="Arial" panose="020B0604020202020204" pitchFamily="34" charset="0"/>
                <a:cs typeface="Arial" panose="020B0604020202020204" pitchFamily="34" charset="0"/>
              </a:rPr>
              <a:t>Lesson </a:t>
            </a:r>
            <a:r>
              <a:rPr lang="en-US" dirty="0">
                <a:solidFill>
                  <a:schemeClr val="bg1"/>
                </a:solidFill>
              </a:rPr>
              <a:t>17</a:t>
            </a:r>
            <a:r>
              <a:rPr lang="en-US" sz="4000" b="1" dirty="0">
                <a:solidFill>
                  <a:schemeClr val="bg1"/>
                </a:solidFill>
                <a:latin typeface="Arial" panose="020B0604020202020204" pitchFamily="34" charset="0"/>
                <a:cs typeface="Arial" panose="020B0604020202020204" pitchFamily="34" charset="0"/>
              </a:rPr>
              <a:t>: </a:t>
            </a:r>
            <a:br>
              <a:rPr lang="en-US" sz="4000" b="1" dirty="0">
                <a:solidFill>
                  <a:schemeClr val="bg1"/>
                </a:solidFill>
                <a:latin typeface="Arial" panose="020B0604020202020204" pitchFamily="34" charset="0"/>
                <a:cs typeface="Arial" panose="020B0604020202020204" pitchFamily="34" charset="0"/>
              </a:rPr>
            </a:br>
            <a:r>
              <a:rPr lang="en-GB" sz="4000" b="1" dirty="0">
                <a:solidFill>
                  <a:schemeClr val="bg1"/>
                </a:solidFill>
                <a:latin typeface="Arial" panose="020B0604020202020204" pitchFamily="34" charset="0"/>
                <a:cs typeface="Arial" panose="020B0604020202020204" pitchFamily="34" charset="0"/>
              </a:rPr>
              <a:t>Perimeter of rectangles and compound shapes </a:t>
            </a:r>
            <a:br>
              <a:rPr lang="en-GB" sz="4000" b="1" dirty="0">
                <a:solidFill>
                  <a:schemeClr val="bg1"/>
                </a:solidFill>
                <a:latin typeface="Arial" panose="020B0604020202020204" pitchFamily="34" charset="0"/>
                <a:cs typeface="Arial" panose="020B0604020202020204" pitchFamily="34" charset="0"/>
              </a:rPr>
            </a:br>
            <a:r>
              <a:rPr lang="en-GB" sz="4000" b="1" dirty="0">
                <a:solidFill>
                  <a:schemeClr val="bg1"/>
                </a:solidFill>
                <a:latin typeface="Arial" panose="020B0604020202020204" pitchFamily="34" charset="0"/>
                <a:cs typeface="Arial" panose="020B0604020202020204" pitchFamily="34" charset="0"/>
              </a:rPr>
              <a:t>Level 1</a:t>
            </a:r>
            <a:endParaRPr lang="en-GB" sz="4000" dirty="0"/>
          </a:p>
        </p:txBody>
      </p:sp>
      <p:sp>
        <p:nvSpPr>
          <p:cNvPr id="4" name="Slide Number Placeholder 3">
            <a:extLst>
              <a:ext uri="{FF2B5EF4-FFF2-40B4-BE49-F238E27FC236}">
                <a16:creationId xmlns:a16="http://schemas.microsoft.com/office/drawing/2014/main" id="{8D6827A3-B91F-4385-896A-93F2EEC9C0C2}"/>
              </a:ext>
              <a:ext uri="{C183D7F6-B498-43B3-948B-1728B52AA6E4}">
                <adec:decorative xmlns:adec="http://schemas.microsoft.com/office/drawing/2017/decorative" val="1"/>
              </a:ext>
            </a:extLst>
          </p:cNvPr>
          <p:cNvSpPr>
            <a:spLocks noGrp="1"/>
          </p:cNvSpPr>
          <p:nvPr>
            <p:ph type="sldNum" sz="quarter" idx="12"/>
          </p:nvPr>
        </p:nvSpPr>
        <p:spPr/>
        <p:txBody>
          <a:bodyPr/>
          <a:lstStyle/>
          <a:p>
            <a:fld id="{A75AAEF5-C690-5D4B-B5C7-510283CCFE4D}" type="slidenum">
              <a:rPr lang="en-US" smtClean="0"/>
              <a:t>1</a:t>
            </a:fld>
            <a:endParaRPr lang="en-US" dirty="0"/>
          </a:p>
        </p:txBody>
      </p:sp>
      <p:pic>
        <p:nvPicPr>
          <p:cNvPr id="5" name="Picture 4">
            <a:extLst>
              <a:ext uri="{FF2B5EF4-FFF2-40B4-BE49-F238E27FC236}">
                <a16:creationId xmlns:a16="http://schemas.microsoft.com/office/drawing/2014/main" id="{D9F9FCDE-7D00-428D-8EE4-B16B206587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95464" y="262672"/>
            <a:ext cx="2123825" cy="638948"/>
          </a:xfrm>
          <a:prstGeom prst="rect">
            <a:avLst/>
          </a:prstGeom>
        </p:spPr>
      </p:pic>
      <p:sp>
        <p:nvSpPr>
          <p:cNvPr id="3" name="Subtitle 2">
            <a:extLst>
              <a:ext uri="{FF2B5EF4-FFF2-40B4-BE49-F238E27FC236}">
                <a16:creationId xmlns:a16="http://schemas.microsoft.com/office/drawing/2014/main" id="{6D17EB91-628E-46AE-9928-24046C5C62CF}"/>
              </a:ext>
            </a:extLst>
          </p:cNvPr>
          <p:cNvSpPr>
            <a:spLocks noGrp="1"/>
          </p:cNvSpPr>
          <p:nvPr>
            <p:ph type="subTitle" idx="1"/>
          </p:nvPr>
        </p:nvSpPr>
        <p:spPr>
          <a:xfrm>
            <a:off x="1524000" y="3429000"/>
            <a:ext cx="9144000" cy="2728912"/>
          </a:xfrm>
          <a:ln w="38100">
            <a:solidFill>
              <a:schemeClr val="accent1"/>
            </a:solidFill>
          </a:ln>
        </p:spPr>
        <p:txBody>
          <a:bodyPr>
            <a:normAutofit fontScale="77500" lnSpcReduction="20000"/>
          </a:bodyPr>
          <a:lstStyle/>
          <a:p>
            <a:pPr algn="l">
              <a:lnSpc>
                <a:spcPts val="3100"/>
              </a:lnSpc>
              <a:spcAft>
                <a:spcPts val="600"/>
              </a:spcAft>
            </a:pPr>
            <a:r>
              <a:rPr lang="en-GB" sz="2800" b="1" dirty="0">
                <a:solidFill>
                  <a:schemeClr val="accent1"/>
                </a:solidFill>
                <a:latin typeface="Arial" panose="020B0604020202020204" pitchFamily="34" charset="0"/>
                <a:cs typeface="Arial" panose="020B0604020202020204" pitchFamily="34" charset="0"/>
              </a:rPr>
              <a:t>Objectives</a:t>
            </a:r>
            <a:endParaRPr lang="en-GB" sz="2800" dirty="0">
              <a:solidFill>
                <a:schemeClr val="accent1"/>
              </a:solidFill>
              <a:latin typeface="Arial" panose="020B0604020202020204" pitchFamily="34" charset="0"/>
              <a:cs typeface="Arial" panose="020B0604020202020204" pitchFamily="34" charset="0"/>
            </a:endParaRPr>
          </a:p>
          <a:p>
            <a:pPr marL="231775" indent="-231775" algn="l">
              <a:lnSpc>
                <a:spcPct val="120000"/>
              </a:lnSpc>
              <a:spcBef>
                <a:spcPts val="0"/>
              </a:spcBef>
              <a:buFont typeface="Arial" panose="020B0604020202020204" pitchFamily="34" charset="0"/>
              <a:buChar char="•"/>
            </a:pPr>
            <a:r>
              <a:rPr lang="en-GB" dirty="0"/>
              <a:t>Find the missing side lengths in rectilinear and compound rectilinear shapes</a:t>
            </a:r>
          </a:p>
          <a:p>
            <a:pPr marL="231775" indent="-231775" algn="l">
              <a:lnSpc>
                <a:spcPct val="120000"/>
              </a:lnSpc>
              <a:spcBef>
                <a:spcPts val="0"/>
              </a:spcBef>
              <a:buFont typeface="Arial" panose="020B0604020202020204" pitchFamily="34" charset="0"/>
              <a:buChar char="•"/>
            </a:pPr>
            <a:r>
              <a:rPr lang="en-GB" dirty="0"/>
              <a:t>Explore the concept of perimeter and calculate the perimeter of compound rectilinear shapes </a:t>
            </a:r>
          </a:p>
          <a:p>
            <a:pPr marL="231775" indent="-231775" algn="l">
              <a:lnSpc>
                <a:spcPct val="120000"/>
              </a:lnSpc>
              <a:spcBef>
                <a:spcPts val="0"/>
              </a:spcBef>
              <a:buFont typeface="Arial" panose="020B0604020202020204" pitchFamily="34" charset="0"/>
              <a:buChar char="•"/>
            </a:pPr>
            <a:r>
              <a:rPr lang="en-GB" dirty="0"/>
              <a:t>Understand the concept of perimeter and use it in a range of problem-solving situations </a:t>
            </a:r>
            <a:endParaRPr lang="en-GB"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42EA291-BECB-B057-D1AC-A8F41504F455}"/>
              </a:ext>
            </a:extLst>
          </p:cNvPr>
          <p:cNvSpPr txBox="1"/>
          <p:nvPr/>
        </p:nvSpPr>
        <p:spPr>
          <a:xfrm>
            <a:off x="4673600" y="234074"/>
            <a:ext cx="3473556" cy="646331"/>
          </a:xfrm>
          <a:prstGeom prst="rect">
            <a:avLst/>
          </a:prstGeom>
          <a:noFill/>
        </p:spPr>
        <p:txBody>
          <a:bodyPr wrap="square">
            <a:spAutoFit/>
          </a:bodyPr>
          <a:lstStyle/>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pic>
        <p:nvPicPr>
          <p:cNvPr id="9" name="Picture 8" descr="Text&#10;&#10;Description automatically generated">
            <a:extLst>
              <a:ext uri="{FF2B5EF4-FFF2-40B4-BE49-F238E27FC236}">
                <a16:creationId xmlns:a16="http://schemas.microsoft.com/office/drawing/2014/main" id="{E54720B1-0BBA-46B3-BB57-AF8A6A03B52F}"/>
              </a:ext>
            </a:extLst>
          </p:cNvPr>
          <p:cNvPicPr>
            <a:picLocks noChangeAspect="1"/>
          </p:cNvPicPr>
          <p:nvPr/>
        </p:nvPicPr>
        <p:blipFill>
          <a:blip r:embed="rId4"/>
          <a:stretch>
            <a:fillRect/>
          </a:stretch>
        </p:blipFill>
        <p:spPr>
          <a:xfrm>
            <a:off x="370800" y="324000"/>
            <a:ext cx="3474000" cy="570825"/>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44D65F8A-BF2C-45E1-91CF-A5589D819C0F}"/>
              </a:ext>
            </a:extLst>
          </p:cNvPr>
          <p:cNvPicPr>
            <a:picLocks noChangeAspect="1"/>
          </p:cNvPicPr>
          <p:nvPr/>
        </p:nvPicPr>
        <p:blipFill>
          <a:blip r:embed="rId5"/>
          <a:stretch>
            <a:fillRect/>
          </a:stretch>
        </p:blipFill>
        <p:spPr>
          <a:xfrm>
            <a:off x="5459601" y="262672"/>
            <a:ext cx="2123825" cy="796434"/>
          </a:xfrm>
          <a:prstGeom prst="rect">
            <a:avLst/>
          </a:prstGeom>
        </p:spPr>
      </p:pic>
    </p:spTree>
    <p:extLst>
      <p:ext uri="{BB962C8B-B14F-4D97-AF65-F5344CB8AC3E}">
        <p14:creationId xmlns:p14="http://schemas.microsoft.com/office/powerpoint/2010/main" val="4043658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450533" y="112165"/>
            <a:ext cx="9144000"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dirty="0">
                <a:solidFill>
                  <a:schemeClr val="accent1"/>
                </a:solidFill>
                <a:latin typeface="Arial" panose="020B0604020202020204" pitchFamily="34" charset="0"/>
                <a:cs typeface="Arial" panose="020B0604020202020204" pitchFamily="34" charset="0"/>
              </a:rPr>
              <a:t>Perimeter of compound shapes (2 and 3)</a:t>
            </a:r>
            <a:endParaRPr kumimoji="0" lang="en-US" sz="3600" b="1" i="0"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10</a:t>
            </a:fld>
            <a:endParaRPr lang="en-US" dirty="0"/>
          </a:p>
        </p:txBody>
      </p:sp>
      <p:grpSp>
        <p:nvGrpSpPr>
          <p:cNvPr id="2" name="Group 1">
            <a:extLst>
              <a:ext uri="{FF2B5EF4-FFF2-40B4-BE49-F238E27FC236}">
                <a16:creationId xmlns:a16="http://schemas.microsoft.com/office/drawing/2014/main" id="{7BE94141-7D5B-92FF-9518-9DEBAD6BCBED}"/>
              </a:ext>
            </a:extLst>
          </p:cNvPr>
          <p:cNvGrpSpPr/>
          <p:nvPr/>
        </p:nvGrpSpPr>
        <p:grpSpPr>
          <a:xfrm>
            <a:off x="1294462" y="2815557"/>
            <a:ext cx="3380192" cy="2726118"/>
            <a:chOff x="31032" y="2073496"/>
            <a:chExt cx="3327713" cy="2803709"/>
          </a:xfrm>
        </p:grpSpPr>
        <p:sp>
          <p:nvSpPr>
            <p:cNvPr id="5" name="TextBox 4">
              <a:extLst>
                <a:ext uri="{FF2B5EF4-FFF2-40B4-BE49-F238E27FC236}">
                  <a16:creationId xmlns:a16="http://schemas.microsoft.com/office/drawing/2014/main" id="{CF5229B8-569C-5099-945D-99D6F4187B63}"/>
                </a:ext>
              </a:extLst>
            </p:cNvPr>
            <p:cNvSpPr txBox="1"/>
            <p:nvPr/>
          </p:nvSpPr>
          <p:spPr>
            <a:xfrm>
              <a:off x="1952163" y="2406687"/>
              <a:ext cx="637319" cy="37984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4 m</a:t>
              </a:r>
            </a:p>
          </p:txBody>
        </p:sp>
        <p:grpSp>
          <p:nvGrpSpPr>
            <p:cNvPr id="6" name="Group 5">
              <a:extLst>
                <a:ext uri="{FF2B5EF4-FFF2-40B4-BE49-F238E27FC236}">
                  <a16:creationId xmlns:a16="http://schemas.microsoft.com/office/drawing/2014/main" id="{9DEEDE1B-2BF4-A7CA-7489-64AED2215913}"/>
                </a:ext>
              </a:extLst>
            </p:cNvPr>
            <p:cNvGrpSpPr/>
            <p:nvPr/>
          </p:nvGrpSpPr>
          <p:grpSpPr>
            <a:xfrm>
              <a:off x="31032" y="2073496"/>
              <a:ext cx="3327713" cy="2803709"/>
              <a:chOff x="31032" y="2073496"/>
              <a:chExt cx="3327713" cy="2803709"/>
            </a:xfrm>
          </p:grpSpPr>
          <p:cxnSp>
            <p:nvCxnSpPr>
              <p:cNvPr id="11" name="Straight Arrow Connector 10">
                <a:extLst>
                  <a:ext uri="{FF2B5EF4-FFF2-40B4-BE49-F238E27FC236}">
                    <a16:creationId xmlns:a16="http://schemas.microsoft.com/office/drawing/2014/main" id="{4D153110-27A7-E41C-8D54-1BBFE4D28F7B}"/>
                  </a:ext>
                </a:extLst>
              </p:cNvPr>
              <p:cNvCxnSpPr>
                <a:cxnSpLocks/>
              </p:cNvCxnSpPr>
              <p:nvPr/>
            </p:nvCxnSpPr>
            <p:spPr>
              <a:xfrm>
                <a:off x="643161" y="2073496"/>
                <a:ext cx="1866495" cy="0"/>
              </a:xfrm>
              <a:prstGeom prst="straightConnector1">
                <a:avLst/>
              </a:prstGeom>
              <a:ln>
                <a:solidFill>
                  <a:schemeClr val="accent5"/>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F646E5E-6044-EB62-33AC-C9AEFFE26E64}"/>
                  </a:ext>
                </a:extLst>
              </p:cNvPr>
              <p:cNvGrpSpPr/>
              <p:nvPr/>
            </p:nvGrpSpPr>
            <p:grpSpPr>
              <a:xfrm>
                <a:off x="31032" y="2146156"/>
                <a:ext cx="3327713" cy="2731049"/>
                <a:chOff x="31032" y="2146156"/>
                <a:chExt cx="3327713" cy="2731049"/>
              </a:xfrm>
            </p:grpSpPr>
            <p:grpSp>
              <p:nvGrpSpPr>
                <p:cNvPr id="16" name="Group 15">
                  <a:extLst>
                    <a:ext uri="{FF2B5EF4-FFF2-40B4-BE49-F238E27FC236}">
                      <a16:creationId xmlns:a16="http://schemas.microsoft.com/office/drawing/2014/main" id="{1B275C17-D7E7-01FD-8FED-41F890FE7A72}"/>
                    </a:ext>
                  </a:extLst>
                </p:cNvPr>
                <p:cNvGrpSpPr/>
                <p:nvPr/>
              </p:nvGrpSpPr>
              <p:grpSpPr>
                <a:xfrm>
                  <a:off x="691743" y="2151988"/>
                  <a:ext cx="2667002" cy="2298719"/>
                  <a:chOff x="605648" y="2349092"/>
                  <a:chExt cx="2667002" cy="2298719"/>
                </a:xfrm>
              </p:grpSpPr>
              <p:cxnSp>
                <p:nvCxnSpPr>
                  <p:cNvPr id="23" name="Straight Connector 22">
                    <a:extLst>
                      <a:ext uri="{FF2B5EF4-FFF2-40B4-BE49-F238E27FC236}">
                        <a16:creationId xmlns:a16="http://schemas.microsoft.com/office/drawing/2014/main" id="{568D20DF-AE22-AAD7-8CC0-4735BFEC74A9}"/>
                      </a:ext>
                    </a:extLst>
                  </p:cNvPr>
                  <p:cNvCxnSpPr>
                    <a:cxnSpLocks/>
                  </p:cNvCxnSpPr>
                  <p:nvPr/>
                </p:nvCxnSpPr>
                <p:spPr>
                  <a:xfrm flipH="1">
                    <a:off x="605648" y="2357346"/>
                    <a:ext cx="18218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C272578-6946-E592-46A8-A770548633F9}"/>
                      </a:ext>
                    </a:extLst>
                  </p:cNvPr>
                  <p:cNvCxnSpPr>
                    <a:cxnSpLocks/>
                  </p:cNvCxnSpPr>
                  <p:nvPr/>
                </p:nvCxnSpPr>
                <p:spPr>
                  <a:xfrm flipH="1">
                    <a:off x="605652" y="4647811"/>
                    <a:ext cx="26600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A8047C-8EE1-39BF-A68A-B24956645654}"/>
                      </a:ext>
                    </a:extLst>
                  </p:cNvPr>
                  <p:cNvCxnSpPr/>
                  <p:nvPr/>
                </p:nvCxnSpPr>
                <p:spPr>
                  <a:xfrm>
                    <a:off x="605648" y="2370422"/>
                    <a:ext cx="0" cy="22773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3CFBFB8-CAFC-D34C-4463-2F76F82E8A59}"/>
                      </a:ext>
                    </a:extLst>
                  </p:cNvPr>
                  <p:cNvCxnSpPr>
                    <a:cxnSpLocks/>
                  </p:cNvCxnSpPr>
                  <p:nvPr/>
                </p:nvCxnSpPr>
                <p:spPr>
                  <a:xfrm>
                    <a:off x="2423561" y="2349092"/>
                    <a:ext cx="0" cy="8751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AEE0CE5-F114-E89D-3D3E-AB2B7B08D0D4}"/>
                      </a:ext>
                    </a:extLst>
                  </p:cNvPr>
                  <p:cNvCxnSpPr>
                    <a:cxnSpLocks/>
                  </p:cNvCxnSpPr>
                  <p:nvPr/>
                </p:nvCxnSpPr>
                <p:spPr>
                  <a:xfrm>
                    <a:off x="3272650" y="3224288"/>
                    <a:ext cx="0" cy="14235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36ED83D-AF01-BB1C-446A-3039DFC1BECA}"/>
                      </a:ext>
                    </a:extLst>
                  </p:cNvPr>
                  <p:cNvCxnSpPr>
                    <a:cxnSpLocks/>
                  </p:cNvCxnSpPr>
                  <p:nvPr/>
                </p:nvCxnSpPr>
                <p:spPr>
                  <a:xfrm flipH="1">
                    <a:off x="2414939" y="3227665"/>
                    <a:ext cx="85077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 name="Straight Arrow Connector 16">
                  <a:extLst>
                    <a:ext uri="{FF2B5EF4-FFF2-40B4-BE49-F238E27FC236}">
                      <a16:creationId xmlns:a16="http://schemas.microsoft.com/office/drawing/2014/main" id="{9C243274-7596-FFF3-93B0-743F8828E6D0}"/>
                    </a:ext>
                  </a:extLst>
                </p:cNvPr>
                <p:cNvCxnSpPr>
                  <a:cxnSpLocks/>
                </p:cNvCxnSpPr>
                <p:nvPr/>
              </p:nvCxnSpPr>
              <p:spPr>
                <a:xfrm>
                  <a:off x="2594659" y="2146156"/>
                  <a:ext cx="0" cy="817789"/>
                </a:xfrm>
                <a:prstGeom prst="straightConnector1">
                  <a:avLst/>
                </a:prstGeom>
                <a:ln>
                  <a:solidFill>
                    <a:schemeClr val="accent5"/>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2D017D0-7785-A6D8-C28C-9F37F18DDC9C}"/>
                    </a:ext>
                  </a:extLst>
                </p:cNvPr>
                <p:cNvCxnSpPr>
                  <a:cxnSpLocks/>
                </p:cNvCxnSpPr>
                <p:nvPr/>
              </p:nvCxnSpPr>
              <p:spPr>
                <a:xfrm>
                  <a:off x="669971" y="4526255"/>
                  <a:ext cx="2677888" cy="0"/>
                </a:xfrm>
                <a:prstGeom prst="straightConnector1">
                  <a:avLst/>
                </a:prstGeom>
                <a:ln>
                  <a:solidFill>
                    <a:schemeClr val="accent5"/>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DF1F34A-6711-6F06-565A-710612EF6A08}"/>
                    </a:ext>
                  </a:extLst>
                </p:cNvPr>
                <p:cNvCxnSpPr>
                  <a:cxnSpLocks/>
                </p:cNvCxnSpPr>
                <p:nvPr/>
              </p:nvCxnSpPr>
              <p:spPr>
                <a:xfrm>
                  <a:off x="624843" y="2184646"/>
                  <a:ext cx="0" cy="2309715"/>
                </a:xfrm>
                <a:prstGeom prst="straightConnector1">
                  <a:avLst/>
                </a:prstGeom>
                <a:ln>
                  <a:solidFill>
                    <a:schemeClr val="accent5"/>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4AA0F62-B8B2-67BC-D9BE-CE956DE40D80}"/>
                    </a:ext>
                  </a:extLst>
                </p:cNvPr>
                <p:cNvSpPr txBox="1"/>
                <p:nvPr/>
              </p:nvSpPr>
              <p:spPr>
                <a:xfrm>
                  <a:off x="1547215" y="4497361"/>
                  <a:ext cx="809897" cy="37984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12 m</a:t>
                  </a:r>
                </a:p>
              </p:txBody>
            </p:sp>
            <p:sp>
              <p:nvSpPr>
                <p:cNvPr id="21" name="TextBox 20">
                  <a:extLst>
                    <a:ext uri="{FF2B5EF4-FFF2-40B4-BE49-F238E27FC236}">
                      <a16:creationId xmlns:a16="http://schemas.microsoft.com/office/drawing/2014/main" id="{2B473FFD-4917-D78F-CA0E-1DC179444E5D}"/>
                    </a:ext>
                  </a:extLst>
                </p:cNvPr>
                <p:cNvSpPr txBox="1"/>
                <p:nvPr/>
              </p:nvSpPr>
              <p:spPr>
                <a:xfrm>
                  <a:off x="31032" y="2991430"/>
                  <a:ext cx="809897" cy="37984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10 m</a:t>
                  </a:r>
                </a:p>
              </p:txBody>
            </p:sp>
          </p:grpSp>
        </p:grpSp>
      </p:grpSp>
      <p:grpSp>
        <p:nvGrpSpPr>
          <p:cNvPr id="29" name="Group 28">
            <a:extLst>
              <a:ext uri="{FF2B5EF4-FFF2-40B4-BE49-F238E27FC236}">
                <a16:creationId xmlns:a16="http://schemas.microsoft.com/office/drawing/2014/main" id="{E4C9D262-6AB8-C693-5725-2D06D86798C5}"/>
              </a:ext>
            </a:extLst>
          </p:cNvPr>
          <p:cNvGrpSpPr/>
          <p:nvPr/>
        </p:nvGrpSpPr>
        <p:grpSpPr>
          <a:xfrm>
            <a:off x="3828772" y="3676646"/>
            <a:ext cx="1099902" cy="443580"/>
            <a:chOff x="2956118" y="2348418"/>
            <a:chExt cx="1099902" cy="443580"/>
          </a:xfrm>
        </p:grpSpPr>
        <p:cxnSp>
          <p:nvCxnSpPr>
            <p:cNvPr id="30" name="Straight Arrow Connector 29">
              <a:extLst>
                <a:ext uri="{FF2B5EF4-FFF2-40B4-BE49-F238E27FC236}">
                  <a16:creationId xmlns:a16="http://schemas.microsoft.com/office/drawing/2014/main" id="{55E497D6-06A2-7851-3634-11CE380D220C}"/>
                </a:ext>
              </a:extLst>
            </p:cNvPr>
            <p:cNvCxnSpPr>
              <a:cxnSpLocks/>
            </p:cNvCxnSpPr>
            <p:nvPr/>
          </p:nvCxnSpPr>
          <p:spPr>
            <a:xfrm flipH="1">
              <a:off x="2956118" y="2348418"/>
              <a:ext cx="834825" cy="0"/>
            </a:xfrm>
            <a:prstGeom prst="straightConnector1">
              <a:avLst/>
            </a:prstGeom>
            <a:ln w="22225">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1150AB4-05AC-2146-25F5-C732881AA9A3}"/>
                </a:ext>
              </a:extLst>
            </p:cNvPr>
            <p:cNvSpPr txBox="1"/>
            <p:nvPr/>
          </p:nvSpPr>
          <p:spPr>
            <a:xfrm>
              <a:off x="3246123" y="2422666"/>
              <a:ext cx="809897" cy="369332"/>
            </a:xfrm>
            <a:prstGeom prst="rect">
              <a:avLst/>
            </a:prstGeom>
            <a:noFill/>
          </p:spPr>
          <p:txBody>
            <a:bodyPr wrap="square" rtlCol="0">
              <a:spAutoFit/>
            </a:bodyPr>
            <a:lstStyle/>
            <a:p>
              <a:r>
                <a:rPr lang="en-US" dirty="0">
                  <a:solidFill>
                    <a:srgbClr val="C00000"/>
                  </a:solidFill>
                  <a:latin typeface="Arial" panose="020B0604020202020204" pitchFamily="34" charset="0"/>
                  <a:cs typeface="Arial" panose="020B0604020202020204" pitchFamily="34" charset="0"/>
                </a:rPr>
                <a:t>?</a:t>
              </a:r>
            </a:p>
          </p:txBody>
        </p:sp>
      </p:grpSp>
      <p:cxnSp>
        <p:nvCxnSpPr>
          <p:cNvPr id="32" name="Straight Arrow Connector 31">
            <a:extLst>
              <a:ext uri="{FF2B5EF4-FFF2-40B4-BE49-F238E27FC236}">
                <a16:creationId xmlns:a16="http://schemas.microsoft.com/office/drawing/2014/main" id="{16429712-47C8-9928-E0D5-AE0E074EF244}"/>
              </a:ext>
            </a:extLst>
          </p:cNvPr>
          <p:cNvCxnSpPr>
            <a:cxnSpLocks/>
          </p:cNvCxnSpPr>
          <p:nvPr/>
        </p:nvCxnSpPr>
        <p:spPr>
          <a:xfrm flipV="1">
            <a:off x="4742222" y="3703671"/>
            <a:ext cx="0" cy="1465755"/>
          </a:xfrm>
          <a:prstGeom prst="straightConnector1">
            <a:avLst/>
          </a:prstGeom>
          <a:ln w="22225">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3E1C32E-66FC-B409-DB1F-790D59364090}"/>
              </a:ext>
            </a:extLst>
          </p:cNvPr>
          <p:cNvSpPr txBox="1"/>
          <p:nvPr/>
        </p:nvSpPr>
        <p:spPr>
          <a:xfrm>
            <a:off x="4401086" y="4282670"/>
            <a:ext cx="245278" cy="369332"/>
          </a:xfrm>
          <a:prstGeom prst="rect">
            <a:avLst/>
          </a:prstGeom>
          <a:noFill/>
        </p:spPr>
        <p:txBody>
          <a:bodyPr wrap="square" rtlCol="0">
            <a:spAutoFit/>
          </a:bodyPr>
          <a:lstStyle/>
          <a:p>
            <a:r>
              <a:rPr lang="en-US" dirty="0">
                <a:solidFill>
                  <a:srgbClr val="C00000"/>
                </a:solidFill>
                <a:latin typeface="Arial" panose="020B0604020202020204" pitchFamily="34" charset="0"/>
                <a:cs typeface="Arial" panose="020B0604020202020204" pitchFamily="34" charset="0"/>
              </a:rPr>
              <a:t>?</a:t>
            </a:r>
          </a:p>
        </p:txBody>
      </p:sp>
      <p:sp>
        <p:nvSpPr>
          <p:cNvPr id="34" name="TextBox 33">
            <a:extLst>
              <a:ext uri="{FF2B5EF4-FFF2-40B4-BE49-F238E27FC236}">
                <a16:creationId xmlns:a16="http://schemas.microsoft.com/office/drawing/2014/main" id="{439211D2-E40F-9E73-C08E-9A9A047CCC51}"/>
              </a:ext>
            </a:extLst>
          </p:cNvPr>
          <p:cNvSpPr txBox="1"/>
          <p:nvPr/>
        </p:nvSpPr>
        <p:spPr>
          <a:xfrm>
            <a:off x="1338669" y="1407810"/>
            <a:ext cx="10015131"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Can you use the lengths given to find the lengths of the missing sides?</a:t>
            </a:r>
          </a:p>
        </p:txBody>
      </p:sp>
      <p:sp>
        <p:nvSpPr>
          <p:cNvPr id="35" name="TextBox 34">
            <a:extLst>
              <a:ext uri="{FF2B5EF4-FFF2-40B4-BE49-F238E27FC236}">
                <a16:creationId xmlns:a16="http://schemas.microsoft.com/office/drawing/2014/main" id="{38076795-AC49-B636-66A9-2325E7DA62C7}"/>
              </a:ext>
            </a:extLst>
          </p:cNvPr>
          <p:cNvSpPr txBox="1"/>
          <p:nvPr/>
        </p:nvSpPr>
        <p:spPr>
          <a:xfrm>
            <a:off x="2597195" y="2517689"/>
            <a:ext cx="80989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9 m</a:t>
            </a:r>
          </a:p>
        </p:txBody>
      </p:sp>
      <p:sp>
        <p:nvSpPr>
          <p:cNvPr id="36" name="TextBox 35">
            <a:extLst>
              <a:ext uri="{FF2B5EF4-FFF2-40B4-BE49-F238E27FC236}">
                <a16:creationId xmlns:a16="http://schemas.microsoft.com/office/drawing/2014/main" id="{D2EC6267-4A19-9A9E-2966-A992A3014F6B}"/>
              </a:ext>
            </a:extLst>
          </p:cNvPr>
          <p:cNvSpPr txBox="1"/>
          <p:nvPr/>
        </p:nvSpPr>
        <p:spPr>
          <a:xfrm>
            <a:off x="1315193" y="1844247"/>
            <a:ext cx="866700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How much fencing will the farmer need for these enclosures?</a:t>
            </a:r>
          </a:p>
        </p:txBody>
      </p:sp>
      <p:grpSp>
        <p:nvGrpSpPr>
          <p:cNvPr id="37" name="Group 36">
            <a:extLst>
              <a:ext uri="{FF2B5EF4-FFF2-40B4-BE49-F238E27FC236}">
                <a16:creationId xmlns:a16="http://schemas.microsoft.com/office/drawing/2014/main" id="{4BC91F82-2E4A-1EBA-13F6-3D33FAE54C90}"/>
              </a:ext>
            </a:extLst>
          </p:cNvPr>
          <p:cNvGrpSpPr/>
          <p:nvPr/>
        </p:nvGrpSpPr>
        <p:grpSpPr>
          <a:xfrm>
            <a:off x="5897911" y="2794070"/>
            <a:ext cx="4295949" cy="2665676"/>
            <a:chOff x="4724673" y="1963489"/>
            <a:chExt cx="3966079" cy="2629530"/>
          </a:xfrm>
        </p:grpSpPr>
        <p:sp>
          <p:nvSpPr>
            <p:cNvPr id="38" name="TextBox 37">
              <a:extLst>
                <a:ext uri="{FF2B5EF4-FFF2-40B4-BE49-F238E27FC236}">
                  <a16:creationId xmlns:a16="http://schemas.microsoft.com/office/drawing/2014/main" id="{81B1927E-D54E-8684-E981-A6AAA454B363}"/>
                </a:ext>
              </a:extLst>
            </p:cNvPr>
            <p:cNvSpPr txBox="1"/>
            <p:nvPr/>
          </p:nvSpPr>
          <p:spPr>
            <a:xfrm>
              <a:off x="7055945" y="3059514"/>
              <a:ext cx="914400" cy="36432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35 m</a:t>
              </a:r>
            </a:p>
          </p:txBody>
        </p:sp>
        <p:grpSp>
          <p:nvGrpSpPr>
            <p:cNvPr id="39" name="Group 38">
              <a:extLst>
                <a:ext uri="{FF2B5EF4-FFF2-40B4-BE49-F238E27FC236}">
                  <a16:creationId xmlns:a16="http://schemas.microsoft.com/office/drawing/2014/main" id="{38115604-B7C7-7875-8CEC-9D7EACCCB000}"/>
                </a:ext>
              </a:extLst>
            </p:cNvPr>
            <p:cNvGrpSpPr/>
            <p:nvPr/>
          </p:nvGrpSpPr>
          <p:grpSpPr>
            <a:xfrm>
              <a:off x="4724673" y="1963489"/>
              <a:ext cx="3966079" cy="2629530"/>
              <a:chOff x="4760440" y="1701265"/>
              <a:chExt cx="3966079" cy="2629530"/>
            </a:xfrm>
          </p:grpSpPr>
          <p:cxnSp>
            <p:nvCxnSpPr>
              <p:cNvPr id="40" name="Straight Arrow Connector 39">
                <a:extLst>
                  <a:ext uri="{FF2B5EF4-FFF2-40B4-BE49-F238E27FC236}">
                    <a16:creationId xmlns:a16="http://schemas.microsoft.com/office/drawing/2014/main" id="{5EEF8AF0-6DA8-45D7-F8C4-FB095BA7434B}"/>
                  </a:ext>
                </a:extLst>
              </p:cNvPr>
              <p:cNvCxnSpPr/>
              <p:nvPr/>
            </p:nvCxnSpPr>
            <p:spPr>
              <a:xfrm>
                <a:off x="5403906" y="4004911"/>
                <a:ext cx="3231126" cy="0"/>
              </a:xfrm>
              <a:prstGeom prst="straightConnector1">
                <a:avLst/>
              </a:prstGeom>
              <a:ln>
                <a:solidFill>
                  <a:schemeClr val="accent5"/>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4EC2E82-4F45-E309-F30B-96638FDD8F36}"/>
                  </a:ext>
                </a:extLst>
              </p:cNvPr>
              <p:cNvCxnSpPr>
                <a:cxnSpLocks/>
              </p:cNvCxnSpPr>
              <p:nvPr/>
            </p:nvCxnSpPr>
            <p:spPr>
              <a:xfrm>
                <a:off x="7121333" y="1713298"/>
                <a:ext cx="0" cy="2194559"/>
              </a:xfrm>
              <a:prstGeom prst="straightConnector1">
                <a:avLst/>
              </a:prstGeom>
              <a:ln>
                <a:solidFill>
                  <a:schemeClr val="accent5"/>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15D4AFD-47DB-E417-FBC4-60159A107300}"/>
                  </a:ext>
                </a:extLst>
              </p:cNvPr>
              <p:cNvCxnSpPr>
                <a:cxnSpLocks/>
              </p:cNvCxnSpPr>
              <p:nvPr/>
            </p:nvCxnSpPr>
            <p:spPr>
              <a:xfrm>
                <a:off x="5320727" y="2586990"/>
                <a:ext cx="0" cy="1372432"/>
              </a:xfrm>
              <a:prstGeom prst="straightConnector1">
                <a:avLst/>
              </a:prstGeom>
              <a:ln>
                <a:solidFill>
                  <a:schemeClr val="accent5"/>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A2210A6-7939-7765-7DBD-2EC97018BED3}"/>
                  </a:ext>
                </a:extLst>
              </p:cNvPr>
              <p:cNvCxnSpPr>
                <a:cxnSpLocks/>
              </p:cNvCxnSpPr>
              <p:nvPr/>
            </p:nvCxnSpPr>
            <p:spPr>
              <a:xfrm>
                <a:off x="5417664" y="2511384"/>
                <a:ext cx="946730" cy="0"/>
              </a:xfrm>
              <a:prstGeom prst="straightConnector1">
                <a:avLst/>
              </a:prstGeom>
              <a:ln>
                <a:solidFill>
                  <a:schemeClr val="accent5"/>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82062AF-1105-1705-4B46-A76AD08875A7}"/>
                  </a:ext>
                </a:extLst>
              </p:cNvPr>
              <p:cNvCxnSpPr>
                <a:cxnSpLocks/>
              </p:cNvCxnSpPr>
              <p:nvPr/>
            </p:nvCxnSpPr>
            <p:spPr>
              <a:xfrm>
                <a:off x="7863738" y="2519054"/>
                <a:ext cx="782180" cy="0"/>
              </a:xfrm>
              <a:prstGeom prst="straightConnector1">
                <a:avLst/>
              </a:prstGeom>
              <a:ln>
                <a:solidFill>
                  <a:schemeClr val="accent5"/>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32833866-8A3C-EEDD-55FA-91DDF48F369E}"/>
                  </a:ext>
                </a:extLst>
              </p:cNvPr>
              <p:cNvGrpSpPr/>
              <p:nvPr/>
            </p:nvGrpSpPr>
            <p:grpSpPr>
              <a:xfrm>
                <a:off x="4760440" y="1701265"/>
                <a:ext cx="3966079" cy="2629530"/>
                <a:chOff x="4760440" y="1701265"/>
                <a:chExt cx="3966079" cy="2629530"/>
              </a:xfrm>
            </p:grpSpPr>
            <p:grpSp>
              <p:nvGrpSpPr>
                <p:cNvPr id="46" name="Group 45">
                  <a:extLst>
                    <a:ext uri="{FF2B5EF4-FFF2-40B4-BE49-F238E27FC236}">
                      <a16:creationId xmlns:a16="http://schemas.microsoft.com/office/drawing/2014/main" id="{44C23472-32C5-F4F6-D6E4-81371196BCAC}"/>
                    </a:ext>
                  </a:extLst>
                </p:cNvPr>
                <p:cNvGrpSpPr/>
                <p:nvPr/>
              </p:nvGrpSpPr>
              <p:grpSpPr>
                <a:xfrm>
                  <a:off x="5417664" y="1701265"/>
                  <a:ext cx="3203609" cy="2214613"/>
                  <a:chOff x="4668253" y="1682014"/>
                  <a:chExt cx="3203609" cy="2214613"/>
                </a:xfrm>
              </p:grpSpPr>
              <p:cxnSp>
                <p:nvCxnSpPr>
                  <p:cNvPr id="51" name="Straight Connector 50">
                    <a:extLst>
                      <a:ext uri="{FF2B5EF4-FFF2-40B4-BE49-F238E27FC236}">
                        <a16:creationId xmlns:a16="http://schemas.microsoft.com/office/drawing/2014/main" id="{C44E33E5-20E6-6B4A-5445-F862AFA894FE}"/>
                      </a:ext>
                    </a:extLst>
                  </p:cNvPr>
                  <p:cNvCxnSpPr/>
                  <p:nvPr/>
                </p:nvCxnSpPr>
                <p:spPr>
                  <a:xfrm>
                    <a:off x="4668253" y="2571750"/>
                    <a:ext cx="0" cy="1316856"/>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FE5DD22F-8622-0DFF-14EA-0A0FB168288B}"/>
                      </a:ext>
                    </a:extLst>
                  </p:cNvPr>
                  <p:cNvCxnSpPr/>
                  <p:nvPr/>
                </p:nvCxnSpPr>
                <p:spPr>
                  <a:xfrm>
                    <a:off x="7871861" y="2571750"/>
                    <a:ext cx="0" cy="1316856"/>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FFBEC716-41F4-9688-60E3-188E4A312204}"/>
                      </a:ext>
                    </a:extLst>
                  </p:cNvPr>
                  <p:cNvCxnSpPr>
                    <a:cxnSpLocks/>
                  </p:cNvCxnSpPr>
                  <p:nvPr/>
                </p:nvCxnSpPr>
                <p:spPr>
                  <a:xfrm flipH="1">
                    <a:off x="4668255" y="3896627"/>
                    <a:ext cx="3203606"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id="{7AD071C5-8F5F-1D84-554B-E8BB82D4C080}"/>
                      </a:ext>
                    </a:extLst>
                  </p:cNvPr>
                  <p:cNvCxnSpPr>
                    <a:cxnSpLocks/>
                  </p:cNvCxnSpPr>
                  <p:nvPr/>
                </p:nvCxnSpPr>
                <p:spPr>
                  <a:xfrm flipH="1">
                    <a:off x="4668253" y="2571750"/>
                    <a:ext cx="972151"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id="{3B774425-DEA0-7490-217B-3B0A934F6C4C}"/>
                      </a:ext>
                    </a:extLst>
                  </p:cNvPr>
                  <p:cNvCxnSpPr>
                    <a:cxnSpLocks/>
                  </p:cNvCxnSpPr>
                  <p:nvPr/>
                </p:nvCxnSpPr>
                <p:spPr>
                  <a:xfrm flipH="1">
                    <a:off x="7093819" y="2571750"/>
                    <a:ext cx="778043"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56" name="Straight Connector 55">
                    <a:extLst>
                      <a:ext uri="{FF2B5EF4-FFF2-40B4-BE49-F238E27FC236}">
                        <a16:creationId xmlns:a16="http://schemas.microsoft.com/office/drawing/2014/main" id="{91AE4BB1-452D-DA1A-659E-38FEFFDF56B4}"/>
                      </a:ext>
                    </a:extLst>
                  </p:cNvPr>
                  <p:cNvCxnSpPr>
                    <a:cxnSpLocks/>
                  </p:cNvCxnSpPr>
                  <p:nvPr/>
                </p:nvCxnSpPr>
                <p:spPr>
                  <a:xfrm flipH="1" flipV="1">
                    <a:off x="5640404" y="1682014"/>
                    <a:ext cx="1" cy="885725"/>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id="{7E1B2218-31DA-454E-07A6-27713B3566A2}"/>
                      </a:ext>
                    </a:extLst>
                  </p:cNvPr>
                  <p:cNvCxnSpPr>
                    <a:cxnSpLocks/>
                  </p:cNvCxnSpPr>
                  <p:nvPr/>
                </p:nvCxnSpPr>
                <p:spPr>
                  <a:xfrm flipH="1" flipV="1">
                    <a:off x="7093817" y="1694047"/>
                    <a:ext cx="1" cy="885725"/>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a16="http://schemas.microsoft.com/office/drawing/2014/main" id="{DE504B20-F9E0-40D4-0351-79734C9CBE18}"/>
                      </a:ext>
                    </a:extLst>
                  </p:cNvPr>
                  <p:cNvCxnSpPr>
                    <a:cxnSpLocks/>
                  </p:cNvCxnSpPr>
                  <p:nvPr/>
                </p:nvCxnSpPr>
                <p:spPr>
                  <a:xfrm>
                    <a:off x="5640404" y="1687628"/>
                    <a:ext cx="1463037"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grpSp>
            <p:sp>
              <p:nvSpPr>
                <p:cNvPr id="47" name="TextBox 46">
                  <a:extLst>
                    <a:ext uri="{FF2B5EF4-FFF2-40B4-BE49-F238E27FC236}">
                      <a16:creationId xmlns:a16="http://schemas.microsoft.com/office/drawing/2014/main" id="{0F0837A7-64B5-358F-F0F1-B5AA681F5043}"/>
                    </a:ext>
                  </a:extLst>
                </p:cNvPr>
                <p:cNvSpPr txBox="1"/>
                <p:nvPr/>
              </p:nvSpPr>
              <p:spPr>
                <a:xfrm>
                  <a:off x="6847114" y="3966471"/>
                  <a:ext cx="914400" cy="36432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30 m</a:t>
                  </a:r>
                </a:p>
              </p:txBody>
            </p:sp>
            <p:sp>
              <p:nvSpPr>
                <p:cNvPr id="48" name="TextBox 47">
                  <a:extLst>
                    <a:ext uri="{FF2B5EF4-FFF2-40B4-BE49-F238E27FC236}">
                      <a16:creationId xmlns:a16="http://schemas.microsoft.com/office/drawing/2014/main" id="{E0C9CCB6-EC4A-3CF9-67D2-6C71D164D6D8}"/>
                    </a:ext>
                  </a:extLst>
                </p:cNvPr>
                <p:cNvSpPr txBox="1"/>
                <p:nvPr/>
              </p:nvSpPr>
              <p:spPr>
                <a:xfrm>
                  <a:off x="4760440" y="3057875"/>
                  <a:ext cx="670860" cy="36432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16 m</a:t>
                  </a:r>
                </a:p>
              </p:txBody>
            </p:sp>
            <p:sp>
              <p:nvSpPr>
                <p:cNvPr id="49" name="TextBox 48">
                  <a:extLst>
                    <a:ext uri="{FF2B5EF4-FFF2-40B4-BE49-F238E27FC236}">
                      <a16:creationId xmlns:a16="http://schemas.microsoft.com/office/drawing/2014/main" id="{61978199-6CC5-4062-6DD0-553EBC5A7306}"/>
                    </a:ext>
                  </a:extLst>
                </p:cNvPr>
                <p:cNvSpPr txBox="1"/>
                <p:nvPr/>
              </p:nvSpPr>
              <p:spPr>
                <a:xfrm>
                  <a:off x="5554497" y="2192721"/>
                  <a:ext cx="809897" cy="36432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10 m</a:t>
                  </a:r>
                </a:p>
              </p:txBody>
            </p:sp>
            <p:sp>
              <p:nvSpPr>
                <p:cNvPr id="50" name="TextBox 49">
                  <a:extLst>
                    <a:ext uri="{FF2B5EF4-FFF2-40B4-BE49-F238E27FC236}">
                      <a16:creationId xmlns:a16="http://schemas.microsoft.com/office/drawing/2014/main" id="{22259CD4-1225-FB03-3E6D-5B56C5F3FC16}"/>
                    </a:ext>
                  </a:extLst>
                </p:cNvPr>
                <p:cNvSpPr txBox="1"/>
                <p:nvPr/>
              </p:nvSpPr>
              <p:spPr>
                <a:xfrm>
                  <a:off x="7916622" y="2218061"/>
                  <a:ext cx="809897" cy="36432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8 m</a:t>
                  </a:r>
                </a:p>
              </p:txBody>
            </p:sp>
          </p:grpSp>
        </p:grpSp>
      </p:grpSp>
      <p:pic>
        <p:nvPicPr>
          <p:cNvPr id="59" name="Picture 58">
            <a:extLst>
              <a:ext uri="{FF2B5EF4-FFF2-40B4-BE49-F238E27FC236}">
                <a16:creationId xmlns:a16="http://schemas.microsoft.com/office/drawing/2014/main" id="{47CB9DAA-BF21-8C49-ABC9-13CDAB80C6C7}"/>
              </a:ext>
            </a:extLst>
          </p:cNvPr>
          <p:cNvPicPr>
            <a:picLocks noChangeAspect="1"/>
          </p:cNvPicPr>
          <p:nvPr/>
        </p:nvPicPr>
        <p:blipFill rotWithShape="1">
          <a:blip r:embed="rId3"/>
          <a:srcRect l="77051" t="7999" r="3720" b="48221"/>
          <a:stretch/>
        </p:blipFill>
        <p:spPr>
          <a:xfrm>
            <a:off x="9725269" y="268316"/>
            <a:ext cx="1758204" cy="628333"/>
          </a:xfrm>
          <a:prstGeom prst="rect">
            <a:avLst/>
          </a:prstGeom>
        </p:spPr>
      </p:pic>
      <p:sp>
        <p:nvSpPr>
          <p:cNvPr id="60" name="Rectangle 3">
            <a:extLst>
              <a:ext uri="{FF2B5EF4-FFF2-40B4-BE49-F238E27FC236}">
                <a16:creationId xmlns:a16="http://schemas.microsoft.com/office/drawing/2014/main" id="{EF63693E-B031-A185-4DE0-4BAEA7A8CA23}"/>
              </a:ext>
            </a:extLst>
          </p:cNvPr>
          <p:cNvSpPr>
            <a:spLocks noChangeArrowheads="1"/>
          </p:cNvSpPr>
          <p:nvPr/>
        </p:nvSpPr>
        <p:spPr bwMode="auto">
          <a:xfrm>
            <a:off x="2352039" y="5587037"/>
            <a:ext cx="17667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2000" b="1" dirty="0">
                <a:cs typeface="Arial" panose="020B0604020202020204" pitchFamily="34" charset="0"/>
              </a:rPr>
              <a:t>Enclosure 2</a:t>
            </a:r>
          </a:p>
        </p:txBody>
      </p:sp>
      <p:sp>
        <p:nvSpPr>
          <p:cNvPr id="61" name="Rectangle 3">
            <a:extLst>
              <a:ext uri="{FF2B5EF4-FFF2-40B4-BE49-F238E27FC236}">
                <a16:creationId xmlns:a16="http://schemas.microsoft.com/office/drawing/2014/main" id="{75E6EC63-D9D4-1336-4502-871522AF0F9B}"/>
              </a:ext>
            </a:extLst>
          </p:cNvPr>
          <p:cNvSpPr>
            <a:spLocks noChangeArrowheads="1"/>
          </p:cNvSpPr>
          <p:nvPr/>
        </p:nvSpPr>
        <p:spPr bwMode="auto">
          <a:xfrm>
            <a:off x="7678880" y="5617583"/>
            <a:ext cx="17667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GB" altLang="en-US" sz="2000" b="1" dirty="0">
                <a:cs typeface="Arial" panose="020B0604020202020204" pitchFamily="34" charset="0"/>
              </a:rPr>
              <a:t>Enclosure 3</a:t>
            </a:r>
          </a:p>
        </p:txBody>
      </p:sp>
    </p:spTree>
    <p:extLst>
      <p:ext uri="{BB962C8B-B14F-4D97-AF65-F5344CB8AC3E}">
        <p14:creationId xmlns:p14="http://schemas.microsoft.com/office/powerpoint/2010/main" val="1803451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450533" y="112165"/>
            <a:ext cx="9144000"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Perimeter of compound shapes (2)</a:t>
            </a: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11</a:t>
            </a:fld>
            <a:endParaRPr lang="en-US" dirty="0"/>
          </a:p>
        </p:txBody>
      </p:sp>
      <p:grpSp>
        <p:nvGrpSpPr>
          <p:cNvPr id="116" name="Group 115">
            <a:extLst>
              <a:ext uri="{FF2B5EF4-FFF2-40B4-BE49-F238E27FC236}">
                <a16:creationId xmlns:a16="http://schemas.microsoft.com/office/drawing/2014/main" id="{C7A8E544-08B2-FD7F-8E39-C36661D645A1}"/>
              </a:ext>
            </a:extLst>
          </p:cNvPr>
          <p:cNvGrpSpPr/>
          <p:nvPr/>
        </p:nvGrpSpPr>
        <p:grpSpPr>
          <a:xfrm>
            <a:off x="1010330" y="2649848"/>
            <a:ext cx="3283938" cy="2664563"/>
            <a:chOff x="125791" y="2073496"/>
            <a:chExt cx="3232954" cy="2740402"/>
          </a:xfrm>
        </p:grpSpPr>
        <p:sp>
          <p:nvSpPr>
            <p:cNvPr id="117" name="TextBox 116">
              <a:extLst>
                <a:ext uri="{FF2B5EF4-FFF2-40B4-BE49-F238E27FC236}">
                  <a16:creationId xmlns:a16="http://schemas.microsoft.com/office/drawing/2014/main" id="{6BD12B7D-5697-4C82-AB80-5A90CE44615F}"/>
                </a:ext>
              </a:extLst>
            </p:cNvPr>
            <p:cNvSpPr txBox="1"/>
            <p:nvPr/>
          </p:nvSpPr>
          <p:spPr>
            <a:xfrm>
              <a:off x="2071123" y="2482837"/>
              <a:ext cx="850780" cy="31653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4 m</a:t>
              </a:r>
            </a:p>
          </p:txBody>
        </p:sp>
        <p:grpSp>
          <p:nvGrpSpPr>
            <p:cNvPr id="118" name="Group 117">
              <a:extLst>
                <a:ext uri="{FF2B5EF4-FFF2-40B4-BE49-F238E27FC236}">
                  <a16:creationId xmlns:a16="http://schemas.microsoft.com/office/drawing/2014/main" id="{F9AD96AE-EA23-444F-7335-3188BAC5FD29}"/>
                </a:ext>
              </a:extLst>
            </p:cNvPr>
            <p:cNvGrpSpPr/>
            <p:nvPr/>
          </p:nvGrpSpPr>
          <p:grpSpPr>
            <a:xfrm>
              <a:off x="125791" y="2073496"/>
              <a:ext cx="3232954" cy="2740402"/>
              <a:chOff x="125791" y="2073496"/>
              <a:chExt cx="3232954" cy="2740402"/>
            </a:xfrm>
          </p:grpSpPr>
          <p:cxnSp>
            <p:nvCxnSpPr>
              <p:cNvPr id="119" name="Straight Arrow Connector 118">
                <a:extLst>
                  <a:ext uri="{FF2B5EF4-FFF2-40B4-BE49-F238E27FC236}">
                    <a16:creationId xmlns:a16="http://schemas.microsoft.com/office/drawing/2014/main" id="{8DCC67A0-039E-A902-6AF5-4B55C78D0A37}"/>
                  </a:ext>
                </a:extLst>
              </p:cNvPr>
              <p:cNvCxnSpPr>
                <a:cxnSpLocks/>
              </p:cNvCxnSpPr>
              <p:nvPr/>
            </p:nvCxnSpPr>
            <p:spPr>
              <a:xfrm>
                <a:off x="643161" y="2073496"/>
                <a:ext cx="1866495" cy="0"/>
              </a:xfrm>
              <a:prstGeom prst="straightConnector1">
                <a:avLst/>
              </a:prstGeom>
              <a:noFill/>
              <a:ln w="9525" cap="flat" cmpd="sng" algn="ctr">
                <a:solidFill>
                  <a:srgbClr val="0097A7"/>
                </a:solidFill>
                <a:prstDash val="lgDash"/>
                <a:headEnd type="triangle"/>
                <a:tailEnd type="triangle"/>
              </a:ln>
              <a:effectLst/>
            </p:spPr>
          </p:cxnSp>
          <p:grpSp>
            <p:nvGrpSpPr>
              <p:cNvPr id="120" name="Group 119">
                <a:extLst>
                  <a:ext uri="{FF2B5EF4-FFF2-40B4-BE49-F238E27FC236}">
                    <a16:creationId xmlns:a16="http://schemas.microsoft.com/office/drawing/2014/main" id="{CF488726-D361-3260-59F6-5E47EA84DEE6}"/>
                  </a:ext>
                </a:extLst>
              </p:cNvPr>
              <p:cNvGrpSpPr/>
              <p:nvPr/>
            </p:nvGrpSpPr>
            <p:grpSpPr>
              <a:xfrm>
                <a:off x="125791" y="2146156"/>
                <a:ext cx="3232954" cy="2667742"/>
                <a:chOff x="125791" y="2146156"/>
                <a:chExt cx="3232954" cy="2667742"/>
              </a:xfrm>
            </p:grpSpPr>
            <p:grpSp>
              <p:nvGrpSpPr>
                <p:cNvPr id="121" name="Group 120">
                  <a:extLst>
                    <a:ext uri="{FF2B5EF4-FFF2-40B4-BE49-F238E27FC236}">
                      <a16:creationId xmlns:a16="http://schemas.microsoft.com/office/drawing/2014/main" id="{695CF6BA-A08A-D208-2F23-132CBAEAC169}"/>
                    </a:ext>
                  </a:extLst>
                </p:cNvPr>
                <p:cNvGrpSpPr/>
                <p:nvPr/>
              </p:nvGrpSpPr>
              <p:grpSpPr>
                <a:xfrm>
                  <a:off x="691743" y="2151988"/>
                  <a:ext cx="2667002" cy="2298719"/>
                  <a:chOff x="605648" y="2349092"/>
                  <a:chExt cx="2667002" cy="2298719"/>
                </a:xfrm>
              </p:grpSpPr>
              <p:cxnSp>
                <p:nvCxnSpPr>
                  <p:cNvPr id="127" name="Straight Connector 126">
                    <a:extLst>
                      <a:ext uri="{FF2B5EF4-FFF2-40B4-BE49-F238E27FC236}">
                        <a16:creationId xmlns:a16="http://schemas.microsoft.com/office/drawing/2014/main" id="{5EB6D4D9-3FAF-B80B-3412-C58F16B03ACB}"/>
                      </a:ext>
                    </a:extLst>
                  </p:cNvPr>
                  <p:cNvCxnSpPr>
                    <a:cxnSpLocks/>
                  </p:cNvCxnSpPr>
                  <p:nvPr/>
                </p:nvCxnSpPr>
                <p:spPr>
                  <a:xfrm flipH="1">
                    <a:off x="605648" y="2357346"/>
                    <a:ext cx="1821866" cy="0"/>
                  </a:xfrm>
                  <a:prstGeom prst="line">
                    <a:avLst/>
                  </a:prstGeom>
                  <a:noFill/>
                  <a:ln w="19050" cap="flat" cmpd="sng" algn="ctr">
                    <a:solidFill>
                      <a:srgbClr val="000000"/>
                    </a:solidFill>
                    <a:prstDash val="solid"/>
                  </a:ln>
                  <a:effectLst/>
                </p:spPr>
              </p:cxnSp>
              <p:cxnSp>
                <p:nvCxnSpPr>
                  <p:cNvPr id="128" name="Straight Connector 127">
                    <a:extLst>
                      <a:ext uri="{FF2B5EF4-FFF2-40B4-BE49-F238E27FC236}">
                        <a16:creationId xmlns:a16="http://schemas.microsoft.com/office/drawing/2014/main" id="{F70E0FD5-A1D3-3FA0-2290-67A6B5E4594E}"/>
                      </a:ext>
                    </a:extLst>
                  </p:cNvPr>
                  <p:cNvCxnSpPr>
                    <a:cxnSpLocks/>
                  </p:cNvCxnSpPr>
                  <p:nvPr/>
                </p:nvCxnSpPr>
                <p:spPr>
                  <a:xfrm flipH="1">
                    <a:off x="605652" y="4647811"/>
                    <a:ext cx="2660066" cy="0"/>
                  </a:xfrm>
                  <a:prstGeom prst="line">
                    <a:avLst/>
                  </a:prstGeom>
                  <a:noFill/>
                  <a:ln w="19050" cap="flat" cmpd="sng" algn="ctr">
                    <a:solidFill>
                      <a:srgbClr val="000000"/>
                    </a:solidFill>
                    <a:prstDash val="solid"/>
                  </a:ln>
                  <a:effectLst/>
                </p:spPr>
              </p:cxnSp>
              <p:cxnSp>
                <p:nvCxnSpPr>
                  <p:cNvPr id="129" name="Straight Connector 128">
                    <a:extLst>
                      <a:ext uri="{FF2B5EF4-FFF2-40B4-BE49-F238E27FC236}">
                        <a16:creationId xmlns:a16="http://schemas.microsoft.com/office/drawing/2014/main" id="{27108F5F-B047-0724-0A34-7538A0581F96}"/>
                      </a:ext>
                    </a:extLst>
                  </p:cNvPr>
                  <p:cNvCxnSpPr/>
                  <p:nvPr/>
                </p:nvCxnSpPr>
                <p:spPr>
                  <a:xfrm>
                    <a:off x="605648" y="2370422"/>
                    <a:ext cx="0" cy="2277386"/>
                  </a:xfrm>
                  <a:prstGeom prst="line">
                    <a:avLst/>
                  </a:prstGeom>
                  <a:noFill/>
                  <a:ln w="19050" cap="flat" cmpd="sng" algn="ctr">
                    <a:solidFill>
                      <a:srgbClr val="000000"/>
                    </a:solidFill>
                    <a:prstDash val="solid"/>
                  </a:ln>
                  <a:effectLst/>
                </p:spPr>
              </p:cxnSp>
              <p:cxnSp>
                <p:nvCxnSpPr>
                  <p:cNvPr id="130" name="Straight Connector 129">
                    <a:extLst>
                      <a:ext uri="{FF2B5EF4-FFF2-40B4-BE49-F238E27FC236}">
                        <a16:creationId xmlns:a16="http://schemas.microsoft.com/office/drawing/2014/main" id="{80CAE9DC-6E8E-AE03-4773-C2F2AFD0034A}"/>
                      </a:ext>
                    </a:extLst>
                  </p:cNvPr>
                  <p:cNvCxnSpPr>
                    <a:cxnSpLocks/>
                  </p:cNvCxnSpPr>
                  <p:nvPr/>
                </p:nvCxnSpPr>
                <p:spPr>
                  <a:xfrm>
                    <a:off x="2423561" y="2349092"/>
                    <a:ext cx="0" cy="875196"/>
                  </a:xfrm>
                  <a:prstGeom prst="line">
                    <a:avLst/>
                  </a:prstGeom>
                  <a:noFill/>
                  <a:ln w="19050" cap="flat" cmpd="sng" algn="ctr">
                    <a:solidFill>
                      <a:srgbClr val="000000"/>
                    </a:solidFill>
                    <a:prstDash val="solid"/>
                  </a:ln>
                  <a:effectLst/>
                </p:spPr>
              </p:cxnSp>
              <p:cxnSp>
                <p:nvCxnSpPr>
                  <p:cNvPr id="131" name="Straight Connector 130">
                    <a:extLst>
                      <a:ext uri="{FF2B5EF4-FFF2-40B4-BE49-F238E27FC236}">
                        <a16:creationId xmlns:a16="http://schemas.microsoft.com/office/drawing/2014/main" id="{FE462AA6-326A-7D92-8C79-11E6DBFBED67}"/>
                      </a:ext>
                    </a:extLst>
                  </p:cNvPr>
                  <p:cNvCxnSpPr>
                    <a:cxnSpLocks/>
                  </p:cNvCxnSpPr>
                  <p:nvPr/>
                </p:nvCxnSpPr>
                <p:spPr>
                  <a:xfrm>
                    <a:off x="3272650" y="3224288"/>
                    <a:ext cx="0" cy="1423520"/>
                  </a:xfrm>
                  <a:prstGeom prst="line">
                    <a:avLst/>
                  </a:prstGeom>
                  <a:noFill/>
                  <a:ln w="19050" cap="flat" cmpd="sng" algn="ctr">
                    <a:solidFill>
                      <a:srgbClr val="000000"/>
                    </a:solidFill>
                    <a:prstDash val="solid"/>
                  </a:ln>
                  <a:effectLst/>
                </p:spPr>
              </p:cxnSp>
              <p:cxnSp>
                <p:nvCxnSpPr>
                  <p:cNvPr id="132" name="Straight Connector 131">
                    <a:extLst>
                      <a:ext uri="{FF2B5EF4-FFF2-40B4-BE49-F238E27FC236}">
                        <a16:creationId xmlns:a16="http://schemas.microsoft.com/office/drawing/2014/main" id="{D7500F46-675B-7B1B-8F47-A77324CB5BB7}"/>
                      </a:ext>
                    </a:extLst>
                  </p:cNvPr>
                  <p:cNvCxnSpPr>
                    <a:cxnSpLocks/>
                  </p:cNvCxnSpPr>
                  <p:nvPr/>
                </p:nvCxnSpPr>
                <p:spPr>
                  <a:xfrm flipH="1">
                    <a:off x="2414939" y="3227665"/>
                    <a:ext cx="850779" cy="1"/>
                  </a:xfrm>
                  <a:prstGeom prst="line">
                    <a:avLst/>
                  </a:prstGeom>
                  <a:noFill/>
                  <a:ln w="19050" cap="flat" cmpd="sng" algn="ctr">
                    <a:solidFill>
                      <a:srgbClr val="000000"/>
                    </a:solidFill>
                    <a:prstDash val="solid"/>
                  </a:ln>
                  <a:effectLst/>
                </p:spPr>
              </p:cxnSp>
            </p:grpSp>
            <p:cxnSp>
              <p:nvCxnSpPr>
                <p:cNvPr id="122" name="Straight Arrow Connector 121">
                  <a:extLst>
                    <a:ext uri="{FF2B5EF4-FFF2-40B4-BE49-F238E27FC236}">
                      <a16:creationId xmlns:a16="http://schemas.microsoft.com/office/drawing/2014/main" id="{EE2C86E8-75EA-E208-20CE-8913F87FAEE4}"/>
                    </a:ext>
                  </a:extLst>
                </p:cNvPr>
                <p:cNvCxnSpPr>
                  <a:cxnSpLocks/>
                </p:cNvCxnSpPr>
                <p:nvPr/>
              </p:nvCxnSpPr>
              <p:spPr>
                <a:xfrm>
                  <a:off x="2594659" y="2146156"/>
                  <a:ext cx="0" cy="817789"/>
                </a:xfrm>
                <a:prstGeom prst="straightConnector1">
                  <a:avLst/>
                </a:prstGeom>
                <a:noFill/>
                <a:ln w="9525" cap="flat" cmpd="sng" algn="ctr">
                  <a:solidFill>
                    <a:srgbClr val="0097A7"/>
                  </a:solidFill>
                  <a:prstDash val="lgDash"/>
                  <a:headEnd type="triangle"/>
                  <a:tailEnd type="triangle"/>
                </a:ln>
                <a:effectLst/>
              </p:spPr>
            </p:cxnSp>
            <p:cxnSp>
              <p:nvCxnSpPr>
                <p:cNvPr id="123" name="Straight Arrow Connector 122">
                  <a:extLst>
                    <a:ext uri="{FF2B5EF4-FFF2-40B4-BE49-F238E27FC236}">
                      <a16:creationId xmlns:a16="http://schemas.microsoft.com/office/drawing/2014/main" id="{EE5C7561-3FE5-DF3A-B046-2AD218720344}"/>
                    </a:ext>
                  </a:extLst>
                </p:cNvPr>
                <p:cNvCxnSpPr>
                  <a:cxnSpLocks/>
                </p:cNvCxnSpPr>
                <p:nvPr/>
              </p:nvCxnSpPr>
              <p:spPr>
                <a:xfrm>
                  <a:off x="669971" y="4526255"/>
                  <a:ext cx="2677888" cy="0"/>
                </a:xfrm>
                <a:prstGeom prst="straightConnector1">
                  <a:avLst/>
                </a:prstGeom>
                <a:noFill/>
                <a:ln w="9525" cap="flat" cmpd="sng" algn="ctr">
                  <a:solidFill>
                    <a:srgbClr val="0097A7"/>
                  </a:solidFill>
                  <a:prstDash val="lgDash"/>
                  <a:headEnd type="triangle"/>
                  <a:tailEnd type="triangle"/>
                </a:ln>
                <a:effectLst/>
              </p:spPr>
            </p:cxnSp>
            <p:cxnSp>
              <p:nvCxnSpPr>
                <p:cNvPr id="124" name="Straight Arrow Connector 123">
                  <a:extLst>
                    <a:ext uri="{FF2B5EF4-FFF2-40B4-BE49-F238E27FC236}">
                      <a16:creationId xmlns:a16="http://schemas.microsoft.com/office/drawing/2014/main" id="{986ADA25-D4B1-787B-3538-0B9A580A2041}"/>
                    </a:ext>
                  </a:extLst>
                </p:cNvPr>
                <p:cNvCxnSpPr>
                  <a:cxnSpLocks/>
                </p:cNvCxnSpPr>
                <p:nvPr/>
              </p:nvCxnSpPr>
              <p:spPr>
                <a:xfrm>
                  <a:off x="624843" y="2184646"/>
                  <a:ext cx="0" cy="2309715"/>
                </a:xfrm>
                <a:prstGeom prst="straightConnector1">
                  <a:avLst/>
                </a:prstGeom>
                <a:noFill/>
                <a:ln w="9525" cap="flat" cmpd="sng" algn="ctr">
                  <a:solidFill>
                    <a:srgbClr val="0097A7"/>
                  </a:solidFill>
                  <a:prstDash val="lgDash"/>
                  <a:headEnd type="triangle"/>
                  <a:tailEnd type="triangle"/>
                </a:ln>
                <a:effectLst/>
              </p:spPr>
            </p:cxnSp>
            <p:sp>
              <p:nvSpPr>
                <p:cNvPr id="125" name="TextBox 124">
                  <a:extLst>
                    <a:ext uri="{FF2B5EF4-FFF2-40B4-BE49-F238E27FC236}">
                      <a16:creationId xmlns:a16="http://schemas.microsoft.com/office/drawing/2014/main" id="{8863F8BF-D634-4051-533E-8C9E7E2CD4E1}"/>
                    </a:ext>
                  </a:extLst>
                </p:cNvPr>
                <p:cNvSpPr txBox="1"/>
                <p:nvPr/>
              </p:nvSpPr>
              <p:spPr>
                <a:xfrm>
                  <a:off x="1547215" y="4497361"/>
                  <a:ext cx="809897" cy="31653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12 m</a:t>
                  </a:r>
                </a:p>
              </p:txBody>
            </p:sp>
            <p:sp>
              <p:nvSpPr>
                <p:cNvPr id="126" name="TextBox 125">
                  <a:extLst>
                    <a:ext uri="{FF2B5EF4-FFF2-40B4-BE49-F238E27FC236}">
                      <a16:creationId xmlns:a16="http://schemas.microsoft.com/office/drawing/2014/main" id="{349D5156-5314-4FA9-A9DE-3B82154A51EF}"/>
                    </a:ext>
                  </a:extLst>
                </p:cNvPr>
                <p:cNvSpPr txBox="1"/>
                <p:nvPr/>
              </p:nvSpPr>
              <p:spPr>
                <a:xfrm>
                  <a:off x="125791" y="2970873"/>
                  <a:ext cx="809897" cy="31653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10 m</a:t>
                  </a:r>
                </a:p>
              </p:txBody>
            </p:sp>
          </p:grpSp>
        </p:grpSp>
      </p:grpSp>
      <p:sp>
        <p:nvSpPr>
          <p:cNvPr id="133" name="Rectangle 3">
            <a:extLst>
              <a:ext uri="{FF2B5EF4-FFF2-40B4-BE49-F238E27FC236}">
                <a16:creationId xmlns:a16="http://schemas.microsoft.com/office/drawing/2014/main" id="{6EFCA530-C2A5-B8AE-550E-15F75261DCB2}"/>
              </a:ext>
            </a:extLst>
          </p:cNvPr>
          <p:cNvSpPr>
            <a:spLocks noChangeArrowheads="1"/>
          </p:cNvSpPr>
          <p:nvPr/>
        </p:nvSpPr>
        <p:spPr bwMode="auto">
          <a:xfrm>
            <a:off x="2039782" y="5497805"/>
            <a:ext cx="17667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GB" altLang="en-US" sz="2000" b="1" dirty="0">
                <a:cs typeface="Arial" panose="020B0604020202020204" pitchFamily="34" charset="0"/>
                <a:sym typeface="Arial"/>
              </a:rPr>
              <a:t>Enclosure 2</a:t>
            </a:r>
            <a:endParaRPr lang="en-GB" altLang="en-US" sz="1200" b="1" kern="0" dirty="0">
              <a:solidFill>
                <a:srgbClr val="000000"/>
              </a:solidFill>
              <a:latin typeface="Calibri" panose="020F0502020204030204" pitchFamily="34" charset="0"/>
              <a:cs typeface="Times New Roman" panose="02020603050405020304" pitchFamily="18" charset="0"/>
              <a:sym typeface="Arial"/>
            </a:endParaRPr>
          </a:p>
        </p:txBody>
      </p:sp>
      <p:grpSp>
        <p:nvGrpSpPr>
          <p:cNvPr id="134" name="Group 133">
            <a:extLst>
              <a:ext uri="{FF2B5EF4-FFF2-40B4-BE49-F238E27FC236}">
                <a16:creationId xmlns:a16="http://schemas.microsoft.com/office/drawing/2014/main" id="{F526E6AB-E7B9-94EE-06E4-8F99A01259A0}"/>
              </a:ext>
            </a:extLst>
          </p:cNvPr>
          <p:cNvGrpSpPr/>
          <p:nvPr/>
        </p:nvGrpSpPr>
        <p:grpSpPr>
          <a:xfrm>
            <a:off x="3448386" y="3510937"/>
            <a:ext cx="1099902" cy="382025"/>
            <a:chOff x="2956118" y="2348418"/>
            <a:chExt cx="1099902" cy="382025"/>
          </a:xfrm>
        </p:grpSpPr>
        <p:cxnSp>
          <p:nvCxnSpPr>
            <p:cNvPr id="135" name="Straight Arrow Connector 134">
              <a:extLst>
                <a:ext uri="{FF2B5EF4-FFF2-40B4-BE49-F238E27FC236}">
                  <a16:creationId xmlns:a16="http://schemas.microsoft.com/office/drawing/2014/main" id="{049AF19B-C30E-4BA9-D2F6-DE1107EAD0FF}"/>
                </a:ext>
              </a:extLst>
            </p:cNvPr>
            <p:cNvCxnSpPr>
              <a:cxnSpLocks/>
            </p:cNvCxnSpPr>
            <p:nvPr/>
          </p:nvCxnSpPr>
          <p:spPr>
            <a:xfrm flipH="1">
              <a:off x="2956118" y="2348418"/>
              <a:ext cx="834825" cy="0"/>
            </a:xfrm>
            <a:prstGeom prst="straightConnector1">
              <a:avLst/>
            </a:prstGeom>
            <a:noFill/>
            <a:ln w="22225" cap="flat" cmpd="sng" algn="ctr">
              <a:solidFill>
                <a:srgbClr val="FF0000"/>
              </a:solidFill>
              <a:prstDash val="dash"/>
              <a:headEnd type="triangle"/>
              <a:tailEnd type="triangle"/>
            </a:ln>
            <a:effectLst/>
          </p:spPr>
        </p:cxnSp>
        <p:sp>
          <p:nvSpPr>
            <p:cNvPr id="136" name="TextBox 135">
              <a:extLst>
                <a:ext uri="{FF2B5EF4-FFF2-40B4-BE49-F238E27FC236}">
                  <a16:creationId xmlns:a16="http://schemas.microsoft.com/office/drawing/2014/main" id="{5A81F99E-EE2A-DD39-B0E7-E0359D5A6235}"/>
                </a:ext>
              </a:extLst>
            </p:cNvPr>
            <p:cNvSpPr txBox="1"/>
            <p:nvPr/>
          </p:nvSpPr>
          <p:spPr>
            <a:xfrm>
              <a:off x="3246123" y="2422666"/>
              <a:ext cx="80989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C00000"/>
                  </a:solidFill>
                  <a:effectLst/>
                  <a:uLnTx/>
                  <a:uFillTx/>
                  <a:latin typeface="Arial"/>
                  <a:cs typeface="Arial"/>
                  <a:sym typeface="Arial"/>
                </a:rPr>
                <a:t>?</a:t>
              </a:r>
            </a:p>
          </p:txBody>
        </p:sp>
      </p:grpSp>
      <p:cxnSp>
        <p:nvCxnSpPr>
          <p:cNvPr id="137" name="Straight Arrow Connector 136">
            <a:extLst>
              <a:ext uri="{FF2B5EF4-FFF2-40B4-BE49-F238E27FC236}">
                <a16:creationId xmlns:a16="http://schemas.microsoft.com/office/drawing/2014/main" id="{1FDEDB0C-2CA8-41D2-7D40-47F165B325A8}"/>
              </a:ext>
            </a:extLst>
          </p:cNvPr>
          <p:cNvCxnSpPr>
            <a:cxnSpLocks/>
          </p:cNvCxnSpPr>
          <p:nvPr/>
        </p:nvCxnSpPr>
        <p:spPr>
          <a:xfrm flipV="1">
            <a:off x="4361836" y="3537962"/>
            <a:ext cx="0" cy="1465755"/>
          </a:xfrm>
          <a:prstGeom prst="straightConnector1">
            <a:avLst/>
          </a:prstGeom>
          <a:noFill/>
          <a:ln w="22225" cap="flat" cmpd="sng" algn="ctr">
            <a:solidFill>
              <a:srgbClr val="FF0000"/>
            </a:solidFill>
            <a:prstDash val="dash"/>
            <a:headEnd type="triangle"/>
            <a:tailEnd type="triangle"/>
          </a:ln>
          <a:effectLst/>
        </p:spPr>
      </p:cxnSp>
      <p:sp>
        <p:nvSpPr>
          <p:cNvPr id="138" name="TextBox 137">
            <a:extLst>
              <a:ext uri="{FF2B5EF4-FFF2-40B4-BE49-F238E27FC236}">
                <a16:creationId xmlns:a16="http://schemas.microsoft.com/office/drawing/2014/main" id="{238281D2-6BE6-8D9C-8528-2FF29D166529}"/>
              </a:ext>
            </a:extLst>
          </p:cNvPr>
          <p:cNvSpPr txBox="1"/>
          <p:nvPr/>
        </p:nvSpPr>
        <p:spPr>
          <a:xfrm>
            <a:off x="4020700" y="4213213"/>
            <a:ext cx="245278" cy="307777"/>
          </a:xfrm>
          <a:prstGeom prst="rect">
            <a:avLst/>
          </a:prstGeom>
          <a:noFill/>
        </p:spPr>
        <p:txBody>
          <a:bodyPr wrap="square" rtlCol="0">
            <a:spAutoFit/>
          </a:bodyPr>
          <a:lstStyle/>
          <a:p>
            <a:pPr>
              <a:buClr>
                <a:srgbClr val="000000"/>
              </a:buClr>
              <a:buFont typeface="Arial"/>
              <a:buNone/>
            </a:pPr>
            <a:r>
              <a:rPr lang="en-US" sz="1400" kern="0" dirty="0">
                <a:solidFill>
                  <a:srgbClr val="C00000"/>
                </a:solidFill>
                <a:latin typeface="Arial"/>
                <a:cs typeface="Arial"/>
                <a:sym typeface="Arial"/>
              </a:rPr>
              <a:t>?</a:t>
            </a:r>
          </a:p>
        </p:txBody>
      </p:sp>
      <p:sp>
        <p:nvSpPr>
          <p:cNvPr id="139" name="TextBox 138">
            <a:extLst>
              <a:ext uri="{FF2B5EF4-FFF2-40B4-BE49-F238E27FC236}">
                <a16:creationId xmlns:a16="http://schemas.microsoft.com/office/drawing/2014/main" id="{F431B814-A2C0-3CDD-A5E6-D532D1ECAD91}"/>
              </a:ext>
            </a:extLst>
          </p:cNvPr>
          <p:cNvSpPr txBox="1"/>
          <p:nvPr/>
        </p:nvSpPr>
        <p:spPr>
          <a:xfrm>
            <a:off x="4351389" y="4187463"/>
            <a:ext cx="1195238" cy="307777"/>
          </a:xfrm>
          <a:prstGeom prst="rect">
            <a:avLst/>
          </a:prstGeom>
          <a:noFill/>
        </p:spPr>
        <p:txBody>
          <a:bodyPr wrap="square" rtlCol="0">
            <a:spAutoFit/>
          </a:bodyPr>
          <a:lstStyle/>
          <a:p>
            <a:pPr>
              <a:buClr>
                <a:srgbClr val="000000"/>
              </a:buClr>
              <a:buFont typeface="Arial"/>
              <a:buNone/>
            </a:pPr>
            <a:r>
              <a:rPr lang="en-US" sz="1400" kern="0" dirty="0">
                <a:solidFill>
                  <a:srgbClr val="C00000"/>
                </a:solidFill>
                <a:latin typeface="Arial"/>
                <a:cs typeface="Arial"/>
                <a:sym typeface="Arial"/>
              </a:rPr>
              <a:t>10 – 4 = 6 m</a:t>
            </a:r>
          </a:p>
        </p:txBody>
      </p:sp>
      <p:sp>
        <p:nvSpPr>
          <p:cNvPr id="140" name="TextBox 139">
            <a:extLst>
              <a:ext uri="{FF2B5EF4-FFF2-40B4-BE49-F238E27FC236}">
                <a16:creationId xmlns:a16="http://schemas.microsoft.com/office/drawing/2014/main" id="{27E2C1E4-BC12-6997-2BB5-CF1166E79CD0}"/>
              </a:ext>
            </a:extLst>
          </p:cNvPr>
          <p:cNvSpPr txBox="1"/>
          <p:nvPr/>
        </p:nvSpPr>
        <p:spPr>
          <a:xfrm>
            <a:off x="3545719" y="3137008"/>
            <a:ext cx="1195240" cy="307777"/>
          </a:xfrm>
          <a:prstGeom prst="rect">
            <a:avLst/>
          </a:prstGeom>
          <a:noFill/>
        </p:spPr>
        <p:txBody>
          <a:bodyPr wrap="square" rtlCol="0">
            <a:spAutoFit/>
          </a:bodyPr>
          <a:lstStyle/>
          <a:p>
            <a:pPr>
              <a:buClr>
                <a:srgbClr val="000000"/>
              </a:buClr>
              <a:buFont typeface="Arial"/>
              <a:buNone/>
            </a:pPr>
            <a:r>
              <a:rPr lang="en-US" sz="1400" kern="0" dirty="0">
                <a:solidFill>
                  <a:srgbClr val="C00000"/>
                </a:solidFill>
                <a:latin typeface="Arial"/>
                <a:cs typeface="Arial"/>
                <a:sym typeface="Arial"/>
              </a:rPr>
              <a:t>12 – 9 = 3 m</a:t>
            </a:r>
          </a:p>
        </p:txBody>
      </p:sp>
      <p:sp>
        <p:nvSpPr>
          <p:cNvPr id="141" name="TextBox 140">
            <a:extLst>
              <a:ext uri="{FF2B5EF4-FFF2-40B4-BE49-F238E27FC236}">
                <a16:creationId xmlns:a16="http://schemas.microsoft.com/office/drawing/2014/main" id="{49CC1CB9-E5D8-7615-BA7D-43EFF6081D93}"/>
              </a:ext>
            </a:extLst>
          </p:cNvPr>
          <p:cNvSpPr txBox="1"/>
          <p:nvPr/>
        </p:nvSpPr>
        <p:spPr>
          <a:xfrm>
            <a:off x="2216809" y="2287314"/>
            <a:ext cx="809897" cy="307777"/>
          </a:xfrm>
          <a:prstGeom prst="rect">
            <a:avLst/>
          </a:prstGeom>
          <a:noFill/>
        </p:spPr>
        <p:txBody>
          <a:bodyPr wrap="square" rtlCol="0">
            <a:spAutoFit/>
          </a:bodyPr>
          <a:lstStyle/>
          <a:p>
            <a:pPr>
              <a:buClr>
                <a:srgbClr val="000000"/>
              </a:buClr>
              <a:buFont typeface="Arial"/>
              <a:buNone/>
            </a:pPr>
            <a:r>
              <a:rPr lang="en-US" sz="1400" kern="0" dirty="0">
                <a:solidFill>
                  <a:srgbClr val="000000"/>
                </a:solidFill>
                <a:latin typeface="Arial"/>
                <a:cs typeface="Arial"/>
                <a:sym typeface="Arial"/>
              </a:rPr>
              <a:t>9 m</a:t>
            </a:r>
          </a:p>
        </p:txBody>
      </p:sp>
      <p:sp>
        <p:nvSpPr>
          <p:cNvPr id="142" name="TextBox 141">
            <a:extLst>
              <a:ext uri="{FF2B5EF4-FFF2-40B4-BE49-F238E27FC236}">
                <a16:creationId xmlns:a16="http://schemas.microsoft.com/office/drawing/2014/main" id="{AFBAB9A5-11F1-FE8F-8BFE-F5068AE13448}"/>
              </a:ext>
            </a:extLst>
          </p:cNvPr>
          <p:cNvSpPr txBox="1"/>
          <p:nvPr/>
        </p:nvSpPr>
        <p:spPr>
          <a:xfrm>
            <a:off x="6397519" y="2529431"/>
            <a:ext cx="4155618" cy="707886"/>
          </a:xfrm>
          <a:prstGeom prst="rect">
            <a:avLst/>
          </a:prstGeom>
          <a:solidFill>
            <a:srgbClr val="4285F4">
              <a:lumMod val="60000"/>
              <a:lumOff val="40000"/>
            </a:srgbClr>
          </a:solidFill>
        </p:spPr>
        <p:txBody>
          <a:bodyPr wrap="square" rtlCol="0">
            <a:spAutoFit/>
          </a:bodyPr>
          <a:lstStyle/>
          <a:p>
            <a:pPr marR="0" lvl="0" indent="0" fontAlgn="auto">
              <a:lnSpc>
                <a:spcPct val="100000"/>
              </a:lnSpc>
              <a:spcBef>
                <a:spcPts val="0"/>
              </a:spcBef>
              <a:spcAft>
                <a:spcPts val="0"/>
              </a:spcAft>
              <a:buClr>
                <a:srgbClr val="000000"/>
              </a:buClr>
              <a:buSzTx/>
              <a:buFont typeface="Arial"/>
              <a:buNone/>
              <a:tabLst/>
              <a:defRPr/>
            </a:pPr>
            <a:r>
              <a:rPr lang="en-US" sz="2000" dirty="0">
                <a:latin typeface="Arial" panose="020B0604020202020204" pitchFamily="34" charset="0"/>
                <a:cs typeface="Arial" panose="020B0604020202020204" pitchFamily="34" charset="0"/>
                <a:sym typeface="Arial"/>
              </a:rPr>
              <a:t>Perimeter = 10 + 9 + 4 + 3 + 6 + 12</a:t>
            </a:r>
          </a:p>
          <a:p>
            <a:pPr marR="0" lvl="0" indent="0" fontAlgn="auto">
              <a:lnSpc>
                <a:spcPct val="100000"/>
              </a:lnSpc>
              <a:spcBef>
                <a:spcPts val="0"/>
              </a:spcBef>
              <a:spcAft>
                <a:spcPts val="0"/>
              </a:spcAft>
              <a:buClr>
                <a:srgbClr val="000000"/>
              </a:buClr>
              <a:buSzTx/>
              <a:buFont typeface="Arial"/>
              <a:buNone/>
              <a:tabLst/>
              <a:defRPr/>
            </a:pPr>
            <a:r>
              <a:rPr lang="en-US" sz="2000" dirty="0">
                <a:latin typeface="Arial" panose="020B0604020202020204" pitchFamily="34" charset="0"/>
                <a:cs typeface="Arial" panose="020B0604020202020204" pitchFamily="34" charset="0"/>
                <a:sym typeface="Arial"/>
              </a:rPr>
              <a:t>                 = 44 m</a:t>
            </a:r>
          </a:p>
        </p:txBody>
      </p:sp>
      <p:sp>
        <p:nvSpPr>
          <p:cNvPr id="2" name="TextBox 1">
            <a:extLst>
              <a:ext uri="{FF2B5EF4-FFF2-40B4-BE49-F238E27FC236}">
                <a16:creationId xmlns:a16="http://schemas.microsoft.com/office/drawing/2014/main" id="{8277835A-72FD-02A8-3410-CEF854B39CFC}"/>
              </a:ext>
            </a:extLst>
          </p:cNvPr>
          <p:cNvSpPr txBox="1"/>
          <p:nvPr/>
        </p:nvSpPr>
        <p:spPr>
          <a:xfrm>
            <a:off x="1338669" y="1407810"/>
            <a:ext cx="10015131"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Can you use the lengths given to find the lengths of the missing sides?</a:t>
            </a:r>
          </a:p>
        </p:txBody>
      </p:sp>
      <p:sp>
        <p:nvSpPr>
          <p:cNvPr id="3" name="TextBox 2">
            <a:extLst>
              <a:ext uri="{FF2B5EF4-FFF2-40B4-BE49-F238E27FC236}">
                <a16:creationId xmlns:a16="http://schemas.microsoft.com/office/drawing/2014/main" id="{5D58FC7A-CCBE-523C-2EDB-63150AF35E93}"/>
              </a:ext>
            </a:extLst>
          </p:cNvPr>
          <p:cNvSpPr txBox="1"/>
          <p:nvPr/>
        </p:nvSpPr>
        <p:spPr>
          <a:xfrm>
            <a:off x="1315193" y="1844247"/>
            <a:ext cx="866700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How much fencing will the farmer need for these enclosures?</a:t>
            </a:r>
          </a:p>
        </p:txBody>
      </p:sp>
      <p:sp>
        <p:nvSpPr>
          <p:cNvPr id="5" name="Rectangle: Rounded Corners 4">
            <a:extLst>
              <a:ext uri="{FF2B5EF4-FFF2-40B4-BE49-F238E27FC236}">
                <a16:creationId xmlns:a16="http://schemas.microsoft.com/office/drawing/2014/main" id="{8BDAC74B-44E8-636B-3F0C-6E80B06BE2D7}"/>
              </a:ext>
            </a:extLst>
          </p:cNvPr>
          <p:cNvSpPr/>
          <p:nvPr/>
        </p:nvSpPr>
        <p:spPr>
          <a:xfrm>
            <a:off x="5806287" y="3706477"/>
            <a:ext cx="5644337" cy="2533901"/>
          </a:xfrm>
          <a:prstGeom prst="roundRect">
            <a:avLst/>
          </a:prstGeom>
          <a:ln>
            <a:solidFill>
              <a:srgbClr val="4285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a:p>
            <a:pPr algn="ctr"/>
            <a:endParaRPr lang="en-GB"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Check your answer by looking at opposite sides:</a:t>
            </a:r>
          </a:p>
          <a:p>
            <a:pPr algn="ctr"/>
            <a:endParaRPr lang="en-GB"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4 m + 6 m = 10 m</a:t>
            </a:r>
          </a:p>
          <a:p>
            <a:pPr algn="ctr"/>
            <a:endParaRPr lang="en-GB"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9 m + 3 m = 12 m</a:t>
            </a:r>
          </a:p>
          <a:p>
            <a:pPr algn="ctr"/>
            <a:endParaRPr lang="en-GB"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Add and double: 22 x 2 = 44 m</a:t>
            </a:r>
          </a:p>
          <a:p>
            <a:pPr algn="ctr"/>
            <a:endParaRPr lang="en-GB" dirty="0">
              <a:latin typeface="Arial" panose="020B0604020202020204" pitchFamily="34" charset="0"/>
              <a:cs typeface="Arial" panose="020B0604020202020204" pitchFamily="34" charset="0"/>
            </a:endParaRPr>
          </a:p>
          <a:p>
            <a:pPr algn="ct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40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p:bldP spid="140" grpId="0"/>
      <p:bldP spid="14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p:cNvSpPr>
          <p:nvPr/>
        </p:nvSpPr>
        <p:spPr>
          <a:xfrm>
            <a:off x="1724297" y="112165"/>
            <a:ext cx="7870236" cy="10170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accent1"/>
                </a:solidFill>
                <a:latin typeface="Arial" panose="020B0604020202020204" pitchFamily="34" charset="0"/>
                <a:cs typeface="Arial" panose="020B0604020202020204" pitchFamily="34" charset="0"/>
              </a:rPr>
              <a:t>Perimeter of compound shapes (3)</a:t>
            </a: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12</a:t>
            </a:fld>
            <a:endParaRPr lang="en-US" dirty="0"/>
          </a:p>
        </p:txBody>
      </p:sp>
      <p:grpSp>
        <p:nvGrpSpPr>
          <p:cNvPr id="158" name="Group 157">
            <a:extLst>
              <a:ext uri="{FF2B5EF4-FFF2-40B4-BE49-F238E27FC236}">
                <a16:creationId xmlns:a16="http://schemas.microsoft.com/office/drawing/2014/main" id="{39BFBDB9-A8D7-4764-BD7F-24975EDF1A17}"/>
              </a:ext>
            </a:extLst>
          </p:cNvPr>
          <p:cNvGrpSpPr/>
          <p:nvPr/>
        </p:nvGrpSpPr>
        <p:grpSpPr>
          <a:xfrm>
            <a:off x="-27606" y="-17453"/>
            <a:ext cx="2091590" cy="1923564"/>
            <a:chOff x="-27606" y="-17453"/>
            <a:chExt cx="2091590" cy="1923564"/>
          </a:xfrm>
        </p:grpSpPr>
        <p:sp>
          <p:nvSpPr>
            <p:cNvPr id="159" name="Isosceles Triangle 158">
              <a:extLst>
                <a:ext uri="{FF2B5EF4-FFF2-40B4-BE49-F238E27FC236}">
                  <a16:creationId xmlns:a16="http://schemas.microsoft.com/office/drawing/2014/main" id="{31A2B6B6-4AED-44B2-8258-1C2513B6F75E}"/>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60" name="TextBox 159">
              <a:extLst>
                <a:ext uri="{FF2B5EF4-FFF2-40B4-BE49-F238E27FC236}">
                  <a16:creationId xmlns:a16="http://schemas.microsoft.com/office/drawing/2014/main" id="{4D970DDE-3331-43C7-8808-F643520183D1}"/>
                </a:ext>
              </a:extLst>
            </p:cNvPr>
            <p:cNvSpPr txBox="1"/>
            <p:nvPr/>
          </p:nvSpPr>
          <p:spPr>
            <a:xfrm>
              <a:off x="-10800" y="111600"/>
              <a:ext cx="1593170" cy="461665"/>
            </a:xfrm>
            <a:prstGeom prst="rect">
              <a:avLst/>
            </a:prstGeom>
            <a:noFill/>
            <a:ln>
              <a:no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DISCUSS</a:t>
              </a:r>
            </a:p>
          </p:txBody>
        </p:sp>
      </p:grpSp>
      <p:grpSp>
        <p:nvGrpSpPr>
          <p:cNvPr id="2" name="Group 1">
            <a:extLst>
              <a:ext uri="{FF2B5EF4-FFF2-40B4-BE49-F238E27FC236}">
                <a16:creationId xmlns:a16="http://schemas.microsoft.com/office/drawing/2014/main" id="{9E6E64CA-6EFA-8623-E79D-C53FFCF656C1}"/>
              </a:ext>
            </a:extLst>
          </p:cNvPr>
          <p:cNvGrpSpPr/>
          <p:nvPr/>
        </p:nvGrpSpPr>
        <p:grpSpPr>
          <a:xfrm>
            <a:off x="1108320" y="2713977"/>
            <a:ext cx="4651575" cy="3024799"/>
            <a:chOff x="4812859" y="1963489"/>
            <a:chExt cx="4029333" cy="2609885"/>
          </a:xfrm>
        </p:grpSpPr>
        <p:sp>
          <p:nvSpPr>
            <p:cNvPr id="5" name="TextBox 4">
              <a:extLst>
                <a:ext uri="{FF2B5EF4-FFF2-40B4-BE49-F238E27FC236}">
                  <a16:creationId xmlns:a16="http://schemas.microsoft.com/office/drawing/2014/main" id="{04E89D40-088A-F734-8610-022F7EF2D89F}"/>
                </a:ext>
              </a:extLst>
            </p:cNvPr>
            <p:cNvSpPr txBox="1"/>
            <p:nvPr/>
          </p:nvSpPr>
          <p:spPr>
            <a:xfrm>
              <a:off x="7085565" y="3059514"/>
              <a:ext cx="914400" cy="26555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35 m</a:t>
              </a:r>
            </a:p>
          </p:txBody>
        </p:sp>
        <p:grpSp>
          <p:nvGrpSpPr>
            <p:cNvPr id="7" name="Group 6">
              <a:extLst>
                <a:ext uri="{FF2B5EF4-FFF2-40B4-BE49-F238E27FC236}">
                  <a16:creationId xmlns:a16="http://schemas.microsoft.com/office/drawing/2014/main" id="{96228AAA-4116-E255-A021-52728895F307}"/>
                </a:ext>
              </a:extLst>
            </p:cNvPr>
            <p:cNvGrpSpPr/>
            <p:nvPr/>
          </p:nvGrpSpPr>
          <p:grpSpPr>
            <a:xfrm>
              <a:off x="4812859" y="1963489"/>
              <a:ext cx="4029333" cy="2609885"/>
              <a:chOff x="4848626" y="1701265"/>
              <a:chExt cx="4029333" cy="2609885"/>
            </a:xfrm>
          </p:grpSpPr>
          <p:cxnSp>
            <p:nvCxnSpPr>
              <p:cNvPr id="9" name="Straight Arrow Connector 8">
                <a:extLst>
                  <a:ext uri="{FF2B5EF4-FFF2-40B4-BE49-F238E27FC236}">
                    <a16:creationId xmlns:a16="http://schemas.microsoft.com/office/drawing/2014/main" id="{38019560-C09E-C032-0F43-53DD25F63670}"/>
                  </a:ext>
                </a:extLst>
              </p:cNvPr>
              <p:cNvCxnSpPr/>
              <p:nvPr/>
            </p:nvCxnSpPr>
            <p:spPr>
              <a:xfrm>
                <a:off x="5403906" y="4004911"/>
                <a:ext cx="3231126" cy="0"/>
              </a:xfrm>
              <a:prstGeom prst="straightConnector1">
                <a:avLst/>
              </a:prstGeom>
              <a:noFill/>
              <a:ln w="9525" cap="flat" cmpd="sng" algn="ctr">
                <a:solidFill>
                  <a:srgbClr val="0097A7"/>
                </a:solidFill>
                <a:prstDash val="lgDash"/>
                <a:headEnd type="triangle"/>
                <a:tailEnd type="triangle"/>
              </a:ln>
              <a:effectLst/>
            </p:spPr>
          </p:cxnSp>
          <p:cxnSp>
            <p:nvCxnSpPr>
              <p:cNvPr id="11" name="Straight Arrow Connector 10">
                <a:extLst>
                  <a:ext uri="{FF2B5EF4-FFF2-40B4-BE49-F238E27FC236}">
                    <a16:creationId xmlns:a16="http://schemas.microsoft.com/office/drawing/2014/main" id="{885598FF-E49E-9925-13D2-4638D1E4419A}"/>
                  </a:ext>
                </a:extLst>
              </p:cNvPr>
              <p:cNvCxnSpPr>
                <a:cxnSpLocks/>
              </p:cNvCxnSpPr>
              <p:nvPr/>
            </p:nvCxnSpPr>
            <p:spPr>
              <a:xfrm>
                <a:off x="7121333" y="1713298"/>
                <a:ext cx="0" cy="2194559"/>
              </a:xfrm>
              <a:prstGeom prst="straightConnector1">
                <a:avLst/>
              </a:prstGeom>
              <a:noFill/>
              <a:ln w="9525" cap="flat" cmpd="sng" algn="ctr">
                <a:solidFill>
                  <a:srgbClr val="0097A7"/>
                </a:solidFill>
                <a:prstDash val="lgDash"/>
                <a:headEnd type="triangle"/>
                <a:tailEnd type="triangle"/>
              </a:ln>
              <a:effectLst/>
            </p:spPr>
          </p:cxnSp>
          <p:cxnSp>
            <p:nvCxnSpPr>
              <p:cNvPr id="12" name="Straight Arrow Connector 11">
                <a:extLst>
                  <a:ext uri="{FF2B5EF4-FFF2-40B4-BE49-F238E27FC236}">
                    <a16:creationId xmlns:a16="http://schemas.microsoft.com/office/drawing/2014/main" id="{97F91CC3-6BE7-76A4-303D-F386D068EA1A}"/>
                  </a:ext>
                </a:extLst>
              </p:cNvPr>
              <p:cNvCxnSpPr>
                <a:cxnSpLocks/>
              </p:cNvCxnSpPr>
              <p:nvPr/>
            </p:nvCxnSpPr>
            <p:spPr>
              <a:xfrm>
                <a:off x="5320727" y="2586990"/>
                <a:ext cx="0" cy="1372432"/>
              </a:xfrm>
              <a:prstGeom prst="straightConnector1">
                <a:avLst/>
              </a:prstGeom>
              <a:noFill/>
              <a:ln w="9525" cap="flat" cmpd="sng" algn="ctr">
                <a:solidFill>
                  <a:srgbClr val="0097A7"/>
                </a:solidFill>
                <a:prstDash val="lgDash"/>
                <a:headEnd type="triangle"/>
                <a:tailEnd type="triangle"/>
              </a:ln>
              <a:effectLst/>
            </p:spPr>
          </p:cxnSp>
          <p:cxnSp>
            <p:nvCxnSpPr>
              <p:cNvPr id="13" name="Straight Arrow Connector 12">
                <a:extLst>
                  <a:ext uri="{FF2B5EF4-FFF2-40B4-BE49-F238E27FC236}">
                    <a16:creationId xmlns:a16="http://schemas.microsoft.com/office/drawing/2014/main" id="{E9F09567-71C6-DC96-1183-0DB6F1CAF84A}"/>
                  </a:ext>
                </a:extLst>
              </p:cNvPr>
              <p:cNvCxnSpPr>
                <a:cxnSpLocks/>
              </p:cNvCxnSpPr>
              <p:nvPr/>
            </p:nvCxnSpPr>
            <p:spPr>
              <a:xfrm>
                <a:off x="5417664" y="2511384"/>
                <a:ext cx="946730" cy="0"/>
              </a:xfrm>
              <a:prstGeom prst="straightConnector1">
                <a:avLst/>
              </a:prstGeom>
              <a:noFill/>
              <a:ln w="9525" cap="flat" cmpd="sng" algn="ctr">
                <a:solidFill>
                  <a:srgbClr val="0097A7"/>
                </a:solidFill>
                <a:prstDash val="lgDash"/>
                <a:headEnd type="triangle"/>
                <a:tailEnd type="triangle"/>
              </a:ln>
              <a:effectLst/>
            </p:spPr>
          </p:cxnSp>
          <p:cxnSp>
            <p:nvCxnSpPr>
              <p:cNvPr id="14" name="Straight Arrow Connector 13">
                <a:extLst>
                  <a:ext uri="{FF2B5EF4-FFF2-40B4-BE49-F238E27FC236}">
                    <a16:creationId xmlns:a16="http://schemas.microsoft.com/office/drawing/2014/main" id="{9B72EFB6-1E6C-1D99-42BC-9F0FA3B4E714}"/>
                  </a:ext>
                </a:extLst>
              </p:cNvPr>
              <p:cNvCxnSpPr>
                <a:cxnSpLocks/>
              </p:cNvCxnSpPr>
              <p:nvPr/>
            </p:nvCxnSpPr>
            <p:spPr>
              <a:xfrm>
                <a:off x="7863738" y="2519054"/>
                <a:ext cx="782180" cy="0"/>
              </a:xfrm>
              <a:prstGeom prst="straightConnector1">
                <a:avLst/>
              </a:prstGeom>
              <a:noFill/>
              <a:ln w="9525" cap="flat" cmpd="sng" algn="ctr">
                <a:solidFill>
                  <a:srgbClr val="0097A7"/>
                </a:solidFill>
                <a:prstDash val="lgDash"/>
                <a:headEnd type="triangle"/>
                <a:tailEnd type="triangle"/>
              </a:ln>
              <a:effectLst/>
            </p:spPr>
          </p:cxnSp>
          <p:grpSp>
            <p:nvGrpSpPr>
              <p:cNvPr id="15" name="Group 14">
                <a:extLst>
                  <a:ext uri="{FF2B5EF4-FFF2-40B4-BE49-F238E27FC236}">
                    <a16:creationId xmlns:a16="http://schemas.microsoft.com/office/drawing/2014/main" id="{94244F27-71A8-79F5-604E-4DDAA5B6F789}"/>
                  </a:ext>
                </a:extLst>
              </p:cNvPr>
              <p:cNvGrpSpPr/>
              <p:nvPr/>
            </p:nvGrpSpPr>
            <p:grpSpPr>
              <a:xfrm>
                <a:off x="4848626" y="1701265"/>
                <a:ext cx="4029333" cy="2609885"/>
                <a:chOff x="4848626" y="1701265"/>
                <a:chExt cx="4029333" cy="2609885"/>
              </a:xfrm>
            </p:grpSpPr>
            <p:grpSp>
              <p:nvGrpSpPr>
                <p:cNvPr id="16" name="Group 15">
                  <a:extLst>
                    <a:ext uri="{FF2B5EF4-FFF2-40B4-BE49-F238E27FC236}">
                      <a16:creationId xmlns:a16="http://schemas.microsoft.com/office/drawing/2014/main" id="{CFC9D786-9D90-8EA1-A4AD-68432D0DEB9C}"/>
                    </a:ext>
                  </a:extLst>
                </p:cNvPr>
                <p:cNvGrpSpPr/>
                <p:nvPr/>
              </p:nvGrpSpPr>
              <p:grpSpPr>
                <a:xfrm>
                  <a:off x="5417664" y="1701265"/>
                  <a:ext cx="3203609" cy="2214613"/>
                  <a:chOff x="4668253" y="1682014"/>
                  <a:chExt cx="3203609" cy="2214613"/>
                </a:xfrm>
              </p:grpSpPr>
              <p:cxnSp>
                <p:nvCxnSpPr>
                  <p:cNvPr id="21" name="Straight Connector 20">
                    <a:extLst>
                      <a:ext uri="{FF2B5EF4-FFF2-40B4-BE49-F238E27FC236}">
                        <a16:creationId xmlns:a16="http://schemas.microsoft.com/office/drawing/2014/main" id="{A0B0ABA9-799A-CA02-0CFD-186EE4A7802C}"/>
                      </a:ext>
                    </a:extLst>
                  </p:cNvPr>
                  <p:cNvCxnSpPr/>
                  <p:nvPr/>
                </p:nvCxnSpPr>
                <p:spPr>
                  <a:xfrm>
                    <a:off x="4668253" y="2571750"/>
                    <a:ext cx="0" cy="1316856"/>
                  </a:xfrm>
                  <a:prstGeom prst="line">
                    <a:avLst/>
                  </a:prstGeom>
                  <a:noFill/>
                  <a:ln w="19050" cap="flat" cmpd="sng" algn="ctr">
                    <a:solidFill>
                      <a:srgbClr val="000000"/>
                    </a:solidFill>
                    <a:prstDash val="solid"/>
                  </a:ln>
                  <a:effectLst/>
                </p:spPr>
              </p:cxnSp>
              <p:cxnSp>
                <p:nvCxnSpPr>
                  <p:cNvPr id="23" name="Straight Connector 22">
                    <a:extLst>
                      <a:ext uri="{FF2B5EF4-FFF2-40B4-BE49-F238E27FC236}">
                        <a16:creationId xmlns:a16="http://schemas.microsoft.com/office/drawing/2014/main" id="{A83655EF-5AD8-EA0F-2518-72D5570B7A62}"/>
                      </a:ext>
                    </a:extLst>
                  </p:cNvPr>
                  <p:cNvCxnSpPr/>
                  <p:nvPr/>
                </p:nvCxnSpPr>
                <p:spPr>
                  <a:xfrm>
                    <a:off x="7871861" y="2571750"/>
                    <a:ext cx="0" cy="1316856"/>
                  </a:xfrm>
                  <a:prstGeom prst="line">
                    <a:avLst/>
                  </a:prstGeom>
                  <a:noFill/>
                  <a:ln w="19050" cap="flat" cmpd="sng" algn="ctr">
                    <a:solidFill>
                      <a:srgbClr val="000000"/>
                    </a:solidFill>
                    <a:prstDash val="solid"/>
                  </a:ln>
                  <a:effectLst/>
                </p:spPr>
              </p:cxnSp>
              <p:cxnSp>
                <p:nvCxnSpPr>
                  <p:cNvPr id="24" name="Straight Connector 23">
                    <a:extLst>
                      <a:ext uri="{FF2B5EF4-FFF2-40B4-BE49-F238E27FC236}">
                        <a16:creationId xmlns:a16="http://schemas.microsoft.com/office/drawing/2014/main" id="{FBA868C9-685C-DC03-FA16-026FCA877AC8}"/>
                      </a:ext>
                    </a:extLst>
                  </p:cNvPr>
                  <p:cNvCxnSpPr>
                    <a:cxnSpLocks/>
                  </p:cNvCxnSpPr>
                  <p:nvPr/>
                </p:nvCxnSpPr>
                <p:spPr>
                  <a:xfrm flipH="1">
                    <a:off x="4668255" y="3896627"/>
                    <a:ext cx="3203606" cy="0"/>
                  </a:xfrm>
                  <a:prstGeom prst="line">
                    <a:avLst/>
                  </a:prstGeom>
                  <a:noFill/>
                  <a:ln w="19050" cap="flat" cmpd="sng" algn="ctr">
                    <a:solidFill>
                      <a:srgbClr val="000000"/>
                    </a:solidFill>
                    <a:prstDash val="solid"/>
                  </a:ln>
                  <a:effectLst/>
                </p:spPr>
              </p:cxnSp>
              <p:cxnSp>
                <p:nvCxnSpPr>
                  <p:cNvPr id="25" name="Straight Connector 24">
                    <a:extLst>
                      <a:ext uri="{FF2B5EF4-FFF2-40B4-BE49-F238E27FC236}">
                        <a16:creationId xmlns:a16="http://schemas.microsoft.com/office/drawing/2014/main" id="{82093084-3CC9-E58A-697F-5E8C954FBB36}"/>
                      </a:ext>
                    </a:extLst>
                  </p:cNvPr>
                  <p:cNvCxnSpPr>
                    <a:cxnSpLocks/>
                  </p:cNvCxnSpPr>
                  <p:nvPr/>
                </p:nvCxnSpPr>
                <p:spPr>
                  <a:xfrm flipH="1">
                    <a:off x="4668253" y="2571750"/>
                    <a:ext cx="972151" cy="0"/>
                  </a:xfrm>
                  <a:prstGeom prst="line">
                    <a:avLst/>
                  </a:prstGeom>
                  <a:noFill/>
                  <a:ln w="19050" cap="flat" cmpd="sng" algn="ctr">
                    <a:solidFill>
                      <a:srgbClr val="000000"/>
                    </a:solidFill>
                    <a:prstDash val="solid"/>
                  </a:ln>
                  <a:effectLst/>
                </p:spPr>
              </p:cxnSp>
              <p:cxnSp>
                <p:nvCxnSpPr>
                  <p:cNvPr id="26" name="Straight Connector 25">
                    <a:extLst>
                      <a:ext uri="{FF2B5EF4-FFF2-40B4-BE49-F238E27FC236}">
                        <a16:creationId xmlns:a16="http://schemas.microsoft.com/office/drawing/2014/main" id="{B179C705-603F-5E30-7AC2-B6F2EC49E691}"/>
                      </a:ext>
                    </a:extLst>
                  </p:cNvPr>
                  <p:cNvCxnSpPr>
                    <a:cxnSpLocks/>
                  </p:cNvCxnSpPr>
                  <p:nvPr/>
                </p:nvCxnSpPr>
                <p:spPr>
                  <a:xfrm flipH="1">
                    <a:off x="7093819" y="2571750"/>
                    <a:ext cx="778043" cy="0"/>
                  </a:xfrm>
                  <a:prstGeom prst="line">
                    <a:avLst/>
                  </a:prstGeom>
                  <a:noFill/>
                  <a:ln w="19050" cap="flat" cmpd="sng" algn="ctr">
                    <a:solidFill>
                      <a:srgbClr val="000000"/>
                    </a:solidFill>
                    <a:prstDash val="solid"/>
                  </a:ln>
                  <a:effectLst/>
                </p:spPr>
              </p:cxnSp>
              <p:cxnSp>
                <p:nvCxnSpPr>
                  <p:cNvPr id="27" name="Straight Connector 26">
                    <a:extLst>
                      <a:ext uri="{FF2B5EF4-FFF2-40B4-BE49-F238E27FC236}">
                        <a16:creationId xmlns:a16="http://schemas.microsoft.com/office/drawing/2014/main" id="{477866F4-1F9D-CF7E-D395-BF7B8FCA5303}"/>
                      </a:ext>
                    </a:extLst>
                  </p:cNvPr>
                  <p:cNvCxnSpPr>
                    <a:cxnSpLocks/>
                  </p:cNvCxnSpPr>
                  <p:nvPr/>
                </p:nvCxnSpPr>
                <p:spPr>
                  <a:xfrm flipH="1" flipV="1">
                    <a:off x="5640404" y="1682014"/>
                    <a:ext cx="1" cy="885725"/>
                  </a:xfrm>
                  <a:prstGeom prst="line">
                    <a:avLst/>
                  </a:prstGeom>
                  <a:noFill/>
                  <a:ln w="19050" cap="flat" cmpd="sng" algn="ctr">
                    <a:solidFill>
                      <a:srgbClr val="000000"/>
                    </a:solidFill>
                    <a:prstDash val="solid"/>
                  </a:ln>
                  <a:effectLst/>
                </p:spPr>
              </p:cxnSp>
              <p:cxnSp>
                <p:nvCxnSpPr>
                  <p:cNvPr id="28" name="Straight Connector 27">
                    <a:extLst>
                      <a:ext uri="{FF2B5EF4-FFF2-40B4-BE49-F238E27FC236}">
                        <a16:creationId xmlns:a16="http://schemas.microsoft.com/office/drawing/2014/main" id="{DE16516A-59D2-BA64-9C7C-3E0C2F0874E4}"/>
                      </a:ext>
                    </a:extLst>
                  </p:cNvPr>
                  <p:cNvCxnSpPr>
                    <a:cxnSpLocks/>
                  </p:cNvCxnSpPr>
                  <p:nvPr/>
                </p:nvCxnSpPr>
                <p:spPr>
                  <a:xfrm flipH="1" flipV="1">
                    <a:off x="7093817" y="1694047"/>
                    <a:ext cx="1" cy="885725"/>
                  </a:xfrm>
                  <a:prstGeom prst="line">
                    <a:avLst/>
                  </a:prstGeom>
                  <a:noFill/>
                  <a:ln w="19050" cap="flat" cmpd="sng" algn="ctr">
                    <a:solidFill>
                      <a:srgbClr val="000000"/>
                    </a:solidFill>
                    <a:prstDash val="solid"/>
                  </a:ln>
                  <a:effectLst/>
                </p:spPr>
              </p:cxnSp>
              <p:cxnSp>
                <p:nvCxnSpPr>
                  <p:cNvPr id="30" name="Straight Connector 29">
                    <a:extLst>
                      <a:ext uri="{FF2B5EF4-FFF2-40B4-BE49-F238E27FC236}">
                        <a16:creationId xmlns:a16="http://schemas.microsoft.com/office/drawing/2014/main" id="{B1116FCD-A0DC-1B1B-C805-46B7659D3704}"/>
                      </a:ext>
                    </a:extLst>
                  </p:cNvPr>
                  <p:cNvCxnSpPr>
                    <a:cxnSpLocks/>
                  </p:cNvCxnSpPr>
                  <p:nvPr/>
                </p:nvCxnSpPr>
                <p:spPr>
                  <a:xfrm>
                    <a:off x="5640404" y="1687628"/>
                    <a:ext cx="1463037" cy="0"/>
                  </a:xfrm>
                  <a:prstGeom prst="line">
                    <a:avLst/>
                  </a:prstGeom>
                  <a:noFill/>
                  <a:ln w="19050" cap="flat" cmpd="sng" algn="ctr">
                    <a:solidFill>
                      <a:srgbClr val="000000"/>
                    </a:solidFill>
                    <a:prstDash val="solid"/>
                  </a:ln>
                  <a:effectLst/>
                </p:spPr>
              </p:cxnSp>
            </p:grpSp>
            <p:sp>
              <p:nvSpPr>
                <p:cNvPr id="17" name="TextBox 16">
                  <a:extLst>
                    <a:ext uri="{FF2B5EF4-FFF2-40B4-BE49-F238E27FC236}">
                      <a16:creationId xmlns:a16="http://schemas.microsoft.com/office/drawing/2014/main" id="{B0A5B66E-BDCA-B607-7A3B-FB23F034C522}"/>
                    </a:ext>
                  </a:extLst>
                </p:cNvPr>
                <p:cNvSpPr txBox="1"/>
                <p:nvPr/>
              </p:nvSpPr>
              <p:spPr>
                <a:xfrm>
                  <a:off x="6847114" y="4045591"/>
                  <a:ext cx="914400" cy="26555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30 m</a:t>
                  </a:r>
                </a:p>
              </p:txBody>
            </p:sp>
            <p:sp>
              <p:nvSpPr>
                <p:cNvPr id="18" name="TextBox 17">
                  <a:extLst>
                    <a:ext uri="{FF2B5EF4-FFF2-40B4-BE49-F238E27FC236}">
                      <a16:creationId xmlns:a16="http://schemas.microsoft.com/office/drawing/2014/main" id="{764E4C8C-DFB6-C1A0-6470-9C30F97BAD89}"/>
                    </a:ext>
                  </a:extLst>
                </p:cNvPr>
                <p:cNvSpPr txBox="1"/>
                <p:nvPr/>
              </p:nvSpPr>
              <p:spPr>
                <a:xfrm>
                  <a:off x="4848626" y="3087803"/>
                  <a:ext cx="660297" cy="26555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16 m</a:t>
                  </a:r>
                </a:p>
              </p:txBody>
            </p:sp>
            <p:sp>
              <p:nvSpPr>
                <p:cNvPr id="19" name="TextBox 18">
                  <a:extLst>
                    <a:ext uri="{FF2B5EF4-FFF2-40B4-BE49-F238E27FC236}">
                      <a16:creationId xmlns:a16="http://schemas.microsoft.com/office/drawing/2014/main" id="{7B8120D9-B7D5-5A25-1DA7-5799150EE060}"/>
                    </a:ext>
                  </a:extLst>
                </p:cNvPr>
                <p:cNvSpPr txBox="1"/>
                <p:nvPr/>
              </p:nvSpPr>
              <p:spPr>
                <a:xfrm>
                  <a:off x="5651769" y="2261929"/>
                  <a:ext cx="809897" cy="26555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10 m</a:t>
                  </a:r>
                </a:p>
              </p:txBody>
            </p:sp>
            <p:sp>
              <p:nvSpPr>
                <p:cNvPr id="20" name="TextBox 19">
                  <a:extLst>
                    <a:ext uri="{FF2B5EF4-FFF2-40B4-BE49-F238E27FC236}">
                      <a16:creationId xmlns:a16="http://schemas.microsoft.com/office/drawing/2014/main" id="{D1859042-E509-3AE9-A5A1-6442879735E5}"/>
                    </a:ext>
                  </a:extLst>
                </p:cNvPr>
                <p:cNvSpPr txBox="1"/>
                <p:nvPr/>
              </p:nvSpPr>
              <p:spPr>
                <a:xfrm>
                  <a:off x="8068062" y="2281844"/>
                  <a:ext cx="809897" cy="26555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8 m</a:t>
                  </a:r>
                </a:p>
              </p:txBody>
            </p:sp>
          </p:grpSp>
        </p:grpSp>
      </p:grpSp>
      <p:grpSp>
        <p:nvGrpSpPr>
          <p:cNvPr id="31" name="Group 30">
            <a:extLst>
              <a:ext uri="{FF2B5EF4-FFF2-40B4-BE49-F238E27FC236}">
                <a16:creationId xmlns:a16="http://schemas.microsoft.com/office/drawing/2014/main" id="{72E8AD74-CEF5-1298-9E84-CF596C165055}"/>
              </a:ext>
            </a:extLst>
          </p:cNvPr>
          <p:cNvGrpSpPr/>
          <p:nvPr/>
        </p:nvGrpSpPr>
        <p:grpSpPr>
          <a:xfrm>
            <a:off x="2925584" y="2253592"/>
            <a:ext cx="1707207" cy="332740"/>
            <a:chOff x="6034824" y="942421"/>
            <a:chExt cx="1499344" cy="332740"/>
          </a:xfrm>
        </p:grpSpPr>
        <p:cxnSp>
          <p:nvCxnSpPr>
            <p:cNvPr id="32" name="Straight Arrow Connector 31">
              <a:extLst>
                <a:ext uri="{FF2B5EF4-FFF2-40B4-BE49-F238E27FC236}">
                  <a16:creationId xmlns:a16="http://schemas.microsoft.com/office/drawing/2014/main" id="{008E1ECE-F7BA-BC96-C7F8-9868D8A5B1F6}"/>
                </a:ext>
              </a:extLst>
            </p:cNvPr>
            <p:cNvCxnSpPr>
              <a:cxnSpLocks/>
            </p:cNvCxnSpPr>
            <p:nvPr/>
          </p:nvCxnSpPr>
          <p:spPr>
            <a:xfrm flipH="1">
              <a:off x="6034824" y="1275161"/>
              <a:ext cx="1499344" cy="0"/>
            </a:xfrm>
            <a:prstGeom prst="straightConnector1">
              <a:avLst/>
            </a:prstGeom>
            <a:noFill/>
            <a:ln w="22225" cap="flat" cmpd="sng" algn="ctr">
              <a:solidFill>
                <a:srgbClr val="FF0000"/>
              </a:solidFill>
              <a:prstDash val="dash"/>
              <a:headEnd type="triangle"/>
              <a:tailEnd type="triangle"/>
            </a:ln>
            <a:effectLst/>
          </p:spPr>
        </p:cxnSp>
        <p:sp>
          <p:nvSpPr>
            <p:cNvPr id="33" name="TextBox 32">
              <a:extLst>
                <a:ext uri="{FF2B5EF4-FFF2-40B4-BE49-F238E27FC236}">
                  <a16:creationId xmlns:a16="http://schemas.microsoft.com/office/drawing/2014/main" id="{0AA2D57A-3902-5B40-571C-9008E7E55776}"/>
                </a:ext>
              </a:extLst>
            </p:cNvPr>
            <p:cNvSpPr txBox="1"/>
            <p:nvPr/>
          </p:nvSpPr>
          <p:spPr>
            <a:xfrm>
              <a:off x="6470035" y="942421"/>
              <a:ext cx="80989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C00000"/>
                  </a:solidFill>
                  <a:effectLst/>
                  <a:uLnTx/>
                  <a:uFillTx/>
                  <a:latin typeface="Arial"/>
                  <a:cs typeface="Arial"/>
                  <a:sym typeface="Arial"/>
                </a:rPr>
                <a:t>12 m</a:t>
              </a:r>
            </a:p>
          </p:txBody>
        </p:sp>
      </p:grpSp>
      <p:grpSp>
        <p:nvGrpSpPr>
          <p:cNvPr id="34" name="Group 33">
            <a:extLst>
              <a:ext uri="{FF2B5EF4-FFF2-40B4-BE49-F238E27FC236}">
                <a16:creationId xmlns:a16="http://schemas.microsoft.com/office/drawing/2014/main" id="{D6B3AB99-19AC-08D4-353A-2403276FDDE7}"/>
              </a:ext>
            </a:extLst>
          </p:cNvPr>
          <p:cNvGrpSpPr/>
          <p:nvPr/>
        </p:nvGrpSpPr>
        <p:grpSpPr>
          <a:xfrm>
            <a:off x="2825384" y="2657680"/>
            <a:ext cx="2001834" cy="990559"/>
            <a:chOff x="5979620" y="1295240"/>
            <a:chExt cx="2001834" cy="990559"/>
          </a:xfrm>
        </p:grpSpPr>
        <p:cxnSp>
          <p:nvCxnSpPr>
            <p:cNvPr id="35" name="Straight Arrow Connector 34">
              <a:extLst>
                <a:ext uri="{FF2B5EF4-FFF2-40B4-BE49-F238E27FC236}">
                  <a16:creationId xmlns:a16="http://schemas.microsoft.com/office/drawing/2014/main" id="{E9980EE9-83DB-1101-4757-55E7F2F1FA50}"/>
                </a:ext>
              </a:extLst>
            </p:cNvPr>
            <p:cNvCxnSpPr>
              <a:cxnSpLocks/>
            </p:cNvCxnSpPr>
            <p:nvPr/>
          </p:nvCxnSpPr>
          <p:spPr>
            <a:xfrm flipV="1">
              <a:off x="7766120" y="1312919"/>
              <a:ext cx="0" cy="972880"/>
            </a:xfrm>
            <a:prstGeom prst="straightConnector1">
              <a:avLst/>
            </a:prstGeom>
            <a:noFill/>
            <a:ln w="22225" cap="flat" cmpd="sng" algn="ctr">
              <a:solidFill>
                <a:srgbClr val="FF0000"/>
              </a:solidFill>
              <a:prstDash val="dash"/>
              <a:headEnd type="triangle"/>
              <a:tailEnd type="triangle"/>
            </a:ln>
            <a:effectLst/>
          </p:spPr>
        </p:cxnSp>
        <p:cxnSp>
          <p:nvCxnSpPr>
            <p:cNvPr id="36" name="Straight Arrow Connector 35">
              <a:extLst>
                <a:ext uri="{FF2B5EF4-FFF2-40B4-BE49-F238E27FC236}">
                  <a16:creationId xmlns:a16="http://schemas.microsoft.com/office/drawing/2014/main" id="{64A04091-FDEB-1A1D-227B-B6D868488CE4}"/>
                </a:ext>
              </a:extLst>
            </p:cNvPr>
            <p:cNvCxnSpPr>
              <a:cxnSpLocks/>
            </p:cNvCxnSpPr>
            <p:nvPr/>
          </p:nvCxnSpPr>
          <p:spPr>
            <a:xfrm flipV="1">
              <a:off x="5979620" y="1295240"/>
              <a:ext cx="0" cy="990559"/>
            </a:xfrm>
            <a:prstGeom prst="straightConnector1">
              <a:avLst/>
            </a:prstGeom>
            <a:noFill/>
            <a:ln w="22225" cap="flat" cmpd="sng" algn="ctr">
              <a:solidFill>
                <a:srgbClr val="FF0000"/>
              </a:solidFill>
              <a:prstDash val="dash"/>
              <a:headEnd type="triangle"/>
              <a:tailEnd type="triangle"/>
            </a:ln>
            <a:effectLst/>
          </p:spPr>
        </p:cxnSp>
        <p:sp>
          <p:nvSpPr>
            <p:cNvPr id="37" name="TextBox 36">
              <a:extLst>
                <a:ext uri="{FF2B5EF4-FFF2-40B4-BE49-F238E27FC236}">
                  <a16:creationId xmlns:a16="http://schemas.microsoft.com/office/drawing/2014/main" id="{A065CA28-6422-DE76-727D-DDF2C9415C3A}"/>
                </a:ext>
              </a:extLst>
            </p:cNvPr>
            <p:cNvSpPr txBox="1"/>
            <p:nvPr/>
          </p:nvSpPr>
          <p:spPr>
            <a:xfrm>
              <a:off x="7171557" y="1639382"/>
              <a:ext cx="80989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C00000"/>
                  </a:solidFill>
                  <a:effectLst/>
                  <a:uLnTx/>
                  <a:uFillTx/>
                  <a:latin typeface="Arial"/>
                  <a:cs typeface="Arial"/>
                  <a:sym typeface="Arial"/>
                </a:rPr>
                <a:t>19 m</a:t>
              </a:r>
            </a:p>
          </p:txBody>
        </p:sp>
        <p:sp>
          <p:nvSpPr>
            <p:cNvPr id="38" name="TextBox 37">
              <a:extLst>
                <a:ext uri="{FF2B5EF4-FFF2-40B4-BE49-F238E27FC236}">
                  <a16:creationId xmlns:a16="http://schemas.microsoft.com/office/drawing/2014/main" id="{A59C58AD-F564-9010-65C2-6D2A8AA80201}"/>
                </a:ext>
              </a:extLst>
            </p:cNvPr>
            <p:cNvSpPr txBox="1"/>
            <p:nvPr/>
          </p:nvSpPr>
          <p:spPr>
            <a:xfrm>
              <a:off x="5979620" y="1627213"/>
              <a:ext cx="80989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C00000"/>
                  </a:solidFill>
                  <a:effectLst/>
                  <a:uLnTx/>
                  <a:uFillTx/>
                  <a:latin typeface="Arial"/>
                  <a:cs typeface="Arial"/>
                  <a:sym typeface="Arial"/>
                </a:rPr>
                <a:t>19 m</a:t>
              </a:r>
            </a:p>
          </p:txBody>
        </p:sp>
      </p:grpSp>
      <p:sp>
        <p:nvSpPr>
          <p:cNvPr id="39" name="TextBox 38">
            <a:extLst>
              <a:ext uri="{FF2B5EF4-FFF2-40B4-BE49-F238E27FC236}">
                <a16:creationId xmlns:a16="http://schemas.microsoft.com/office/drawing/2014/main" id="{F7CAEDEC-B80D-4FC3-748D-71B1E31F5382}"/>
              </a:ext>
            </a:extLst>
          </p:cNvPr>
          <p:cNvSpPr txBox="1"/>
          <p:nvPr/>
        </p:nvSpPr>
        <p:spPr>
          <a:xfrm>
            <a:off x="6437986" y="3219836"/>
            <a:ext cx="4992852" cy="1015663"/>
          </a:xfrm>
          <a:prstGeom prst="rect">
            <a:avLst/>
          </a:prstGeom>
          <a:solidFill>
            <a:srgbClr val="4285F4">
              <a:lumMod val="60000"/>
              <a:lumOff val="40000"/>
            </a:srgbClr>
          </a:solidFill>
        </p:spPr>
        <p:txBody>
          <a:bodyPr wrap="square" rtlCol="0">
            <a:spAutoFit/>
          </a:bodyPr>
          <a:lstStyle/>
          <a:p>
            <a:pPr marR="0" lvl="0" indent="0" fontAlgn="auto">
              <a:lnSpc>
                <a:spcPct val="100000"/>
              </a:lnSpc>
              <a:spcBef>
                <a:spcPts val="0"/>
              </a:spcBef>
              <a:spcAft>
                <a:spcPts val="0"/>
              </a:spcAft>
              <a:buClr>
                <a:srgbClr val="000000"/>
              </a:buClr>
              <a:buSzTx/>
              <a:buFont typeface="Arial"/>
              <a:buNone/>
              <a:tabLst/>
              <a:defRPr/>
            </a:pPr>
            <a:r>
              <a:rPr lang="en-US" sz="2000" dirty="0">
                <a:latin typeface="Arial" panose="020B0604020202020204" pitchFamily="34" charset="0"/>
                <a:cs typeface="Arial" panose="020B0604020202020204" pitchFamily="34" charset="0"/>
                <a:sym typeface="Arial"/>
              </a:rPr>
              <a:t>Perimeter = 16 m + 10 m + 19 m + 12 m</a:t>
            </a:r>
          </a:p>
          <a:p>
            <a:pPr marR="0" lvl="0" indent="0" fontAlgn="auto">
              <a:lnSpc>
                <a:spcPct val="100000"/>
              </a:lnSpc>
              <a:spcBef>
                <a:spcPts val="0"/>
              </a:spcBef>
              <a:spcAft>
                <a:spcPts val="0"/>
              </a:spcAft>
              <a:buClr>
                <a:srgbClr val="000000"/>
              </a:buClr>
              <a:buSzTx/>
              <a:buFont typeface="Arial"/>
              <a:buNone/>
              <a:tabLst/>
              <a:defRPr/>
            </a:pPr>
            <a:r>
              <a:rPr lang="en-US" sz="2000" dirty="0">
                <a:latin typeface="Arial" panose="020B0604020202020204" pitchFamily="34" charset="0"/>
                <a:cs typeface="Arial" panose="020B0604020202020204" pitchFamily="34" charset="0"/>
                <a:sym typeface="Arial"/>
              </a:rPr>
              <a:t> 	       + 19 m + 8 m + 16 m + 30 m</a:t>
            </a:r>
          </a:p>
          <a:p>
            <a:pPr marR="0" lvl="0" indent="0" fontAlgn="auto">
              <a:lnSpc>
                <a:spcPct val="100000"/>
              </a:lnSpc>
              <a:spcBef>
                <a:spcPts val="0"/>
              </a:spcBef>
              <a:spcAft>
                <a:spcPts val="0"/>
              </a:spcAft>
              <a:buClr>
                <a:srgbClr val="000000"/>
              </a:buClr>
              <a:buSzTx/>
              <a:buFont typeface="Arial"/>
              <a:buNone/>
              <a:tabLst/>
              <a:defRPr/>
            </a:pPr>
            <a:r>
              <a:rPr lang="en-US" sz="2000" dirty="0">
                <a:latin typeface="Arial" panose="020B0604020202020204" pitchFamily="34" charset="0"/>
                <a:cs typeface="Arial" panose="020B0604020202020204" pitchFamily="34" charset="0"/>
                <a:sym typeface="Arial"/>
              </a:rPr>
              <a:t>                 = 130 m</a:t>
            </a:r>
          </a:p>
        </p:txBody>
      </p:sp>
      <p:sp>
        <p:nvSpPr>
          <p:cNvPr id="56" name="Rectangle 3">
            <a:extLst>
              <a:ext uri="{FF2B5EF4-FFF2-40B4-BE49-F238E27FC236}">
                <a16:creationId xmlns:a16="http://schemas.microsoft.com/office/drawing/2014/main" id="{E69FDDA7-8412-CFDD-5FCD-A487F1A00B4C}"/>
              </a:ext>
            </a:extLst>
          </p:cNvPr>
          <p:cNvSpPr>
            <a:spLocks noChangeArrowheads="1"/>
          </p:cNvSpPr>
          <p:nvPr/>
        </p:nvSpPr>
        <p:spPr bwMode="auto">
          <a:xfrm>
            <a:off x="2845146" y="5869196"/>
            <a:ext cx="17667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GB" altLang="en-US" sz="2000" b="1" dirty="0">
                <a:cs typeface="Arial" panose="020B0604020202020204" pitchFamily="34" charset="0"/>
                <a:sym typeface="Arial"/>
              </a:rPr>
              <a:t>Enclosure 3</a:t>
            </a:r>
          </a:p>
        </p:txBody>
      </p:sp>
      <p:grpSp>
        <p:nvGrpSpPr>
          <p:cNvPr id="57" name="Group 56">
            <a:extLst>
              <a:ext uri="{FF2B5EF4-FFF2-40B4-BE49-F238E27FC236}">
                <a16:creationId xmlns:a16="http://schemas.microsoft.com/office/drawing/2014/main" id="{25BF80D7-9C25-320A-1A93-3AC63D3DF3A8}"/>
              </a:ext>
            </a:extLst>
          </p:cNvPr>
          <p:cNvGrpSpPr/>
          <p:nvPr/>
        </p:nvGrpSpPr>
        <p:grpSpPr>
          <a:xfrm>
            <a:off x="5552444" y="3712954"/>
            <a:ext cx="809897" cy="1590619"/>
            <a:chOff x="4963904" y="2958874"/>
            <a:chExt cx="809897" cy="1590619"/>
          </a:xfrm>
        </p:grpSpPr>
        <p:cxnSp>
          <p:nvCxnSpPr>
            <p:cNvPr id="59" name="Straight Arrow Connector 58">
              <a:extLst>
                <a:ext uri="{FF2B5EF4-FFF2-40B4-BE49-F238E27FC236}">
                  <a16:creationId xmlns:a16="http://schemas.microsoft.com/office/drawing/2014/main" id="{46DE2949-34E5-F793-36E6-84255A2173B4}"/>
                </a:ext>
              </a:extLst>
            </p:cNvPr>
            <p:cNvCxnSpPr>
              <a:cxnSpLocks/>
            </p:cNvCxnSpPr>
            <p:nvPr/>
          </p:nvCxnSpPr>
          <p:spPr>
            <a:xfrm flipV="1">
              <a:off x="4995163" y="2958874"/>
              <a:ext cx="0" cy="1590619"/>
            </a:xfrm>
            <a:prstGeom prst="straightConnector1">
              <a:avLst/>
            </a:prstGeom>
            <a:noFill/>
            <a:ln w="22225" cap="flat" cmpd="sng" algn="ctr">
              <a:solidFill>
                <a:srgbClr val="FF0000"/>
              </a:solidFill>
              <a:prstDash val="dash"/>
              <a:headEnd type="triangle"/>
              <a:tailEnd type="triangle"/>
            </a:ln>
            <a:effectLst/>
          </p:spPr>
        </p:cxnSp>
        <p:sp>
          <p:nvSpPr>
            <p:cNvPr id="60" name="TextBox 59">
              <a:extLst>
                <a:ext uri="{FF2B5EF4-FFF2-40B4-BE49-F238E27FC236}">
                  <a16:creationId xmlns:a16="http://schemas.microsoft.com/office/drawing/2014/main" id="{81BC3858-5624-2B2E-7FC5-E1EFC29426F9}"/>
                </a:ext>
              </a:extLst>
            </p:cNvPr>
            <p:cNvSpPr txBox="1"/>
            <p:nvPr/>
          </p:nvSpPr>
          <p:spPr>
            <a:xfrm>
              <a:off x="4963904" y="3566864"/>
              <a:ext cx="80989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C00000"/>
                  </a:solidFill>
                  <a:effectLst/>
                  <a:uLnTx/>
                  <a:uFillTx/>
                  <a:latin typeface="Arial"/>
                  <a:cs typeface="Arial"/>
                  <a:sym typeface="Arial"/>
                </a:rPr>
                <a:t>16 m</a:t>
              </a:r>
            </a:p>
          </p:txBody>
        </p:sp>
      </p:grpSp>
      <p:sp>
        <p:nvSpPr>
          <p:cNvPr id="3" name="TextBox 2">
            <a:extLst>
              <a:ext uri="{FF2B5EF4-FFF2-40B4-BE49-F238E27FC236}">
                <a16:creationId xmlns:a16="http://schemas.microsoft.com/office/drawing/2014/main" id="{1DC923D3-A5FA-2FE3-DAE0-ACE285F8C8D1}"/>
              </a:ext>
            </a:extLst>
          </p:cNvPr>
          <p:cNvSpPr txBox="1"/>
          <p:nvPr/>
        </p:nvSpPr>
        <p:spPr>
          <a:xfrm>
            <a:off x="1338669" y="1407810"/>
            <a:ext cx="10015131"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Can you use the lengths given to find the lengths of the missing sides?</a:t>
            </a:r>
          </a:p>
        </p:txBody>
      </p:sp>
      <p:sp>
        <p:nvSpPr>
          <p:cNvPr id="6" name="TextBox 5">
            <a:extLst>
              <a:ext uri="{FF2B5EF4-FFF2-40B4-BE49-F238E27FC236}">
                <a16:creationId xmlns:a16="http://schemas.microsoft.com/office/drawing/2014/main" id="{857AA2F9-CA3A-8893-4E3A-439ED334A081}"/>
              </a:ext>
            </a:extLst>
          </p:cNvPr>
          <p:cNvSpPr txBox="1"/>
          <p:nvPr/>
        </p:nvSpPr>
        <p:spPr>
          <a:xfrm>
            <a:off x="1315193" y="1844247"/>
            <a:ext cx="866700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How much fencing will the farmer need for these enclosures?</a:t>
            </a:r>
          </a:p>
        </p:txBody>
      </p:sp>
    </p:spTree>
    <p:extLst>
      <p:ext uri="{BB962C8B-B14F-4D97-AF65-F5344CB8AC3E}">
        <p14:creationId xmlns:p14="http://schemas.microsoft.com/office/powerpoint/2010/main" val="203222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450533" y="112165"/>
            <a:ext cx="9144000"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Perimeter – Rachel’s room</a:t>
            </a: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13</a:t>
            </a:fld>
            <a:endParaRPr lang="en-US" dirty="0"/>
          </a:p>
        </p:txBody>
      </p:sp>
      <p:sp>
        <p:nvSpPr>
          <p:cNvPr id="2" name="TextBox 1">
            <a:extLst>
              <a:ext uri="{FF2B5EF4-FFF2-40B4-BE49-F238E27FC236}">
                <a16:creationId xmlns:a16="http://schemas.microsoft.com/office/drawing/2014/main" id="{81D5E684-4870-9C19-6E2B-4AB711C70A46}"/>
              </a:ext>
            </a:extLst>
          </p:cNvPr>
          <p:cNvSpPr txBox="1"/>
          <p:nvPr/>
        </p:nvSpPr>
        <p:spPr>
          <a:xfrm>
            <a:off x="776154" y="1441650"/>
            <a:ext cx="5663252" cy="3713837"/>
          </a:xfrm>
          <a:prstGeom prst="rect">
            <a:avLst/>
          </a:prstGeom>
          <a:noFill/>
        </p:spPr>
        <p:txBody>
          <a:bodyPr wrap="square" lIns="68580" tIns="34290" rIns="68580" bIns="34290" rtlCol="0" anchor="t">
            <a:spAutoFit/>
          </a:bodyPr>
          <a:lstStyle/>
          <a:p>
            <a:pPr>
              <a:spcAft>
                <a:spcPts val="450"/>
              </a:spcAft>
              <a:buClr>
                <a:srgbClr val="000000"/>
              </a:buClr>
              <a:buFont typeface="Arial"/>
              <a:buNone/>
            </a:pPr>
            <a:endParaRPr lang="en-GB" sz="2400" kern="0" dirty="0">
              <a:solidFill>
                <a:srgbClr val="000000"/>
              </a:solidFill>
              <a:latin typeface="Arial" panose="020B0604020202020204" pitchFamily="34" charset="0"/>
              <a:cs typeface="Arial" panose="020B0604020202020204" pitchFamily="34" charset="0"/>
              <a:sym typeface="Arial"/>
            </a:endParaRPr>
          </a:p>
          <a:p>
            <a:pPr marL="342900" indent="-342900">
              <a:spcAft>
                <a:spcPts val="450"/>
              </a:spcAft>
              <a:buClr>
                <a:srgbClr val="000000"/>
              </a:buClr>
              <a:buFont typeface="Arial" panose="020B0604020202020204" pitchFamily="34" charset="0"/>
              <a:buChar char="•"/>
            </a:pPr>
            <a:r>
              <a:rPr lang="en-US" sz="2400" kern="0" dirty="0">
                <a:solidFill>
                  <a:srgbClr val="000000"/>
                </a:solidFill>
                <a:latin typeface="Arial" panose="020B0604020202020204" pitchFamily="34" charset="0"/>
                <a:cs typeface="Arial" panose="020B0604020202020204" pitchFamily="34" charset="0"/>
                <a:sym typeface="Arial"/>
              </a:rPr>
              <a:t>Rachel is planning to hang fairy lights around the edge of her room. </a:t>
            </a:r>
          </a:p>
          <a:p>
            <a:pPr marL="342900" indent="-342900">
              <a:spcAft>
                <a:spcPts val="450"/>
              </a:spcAft>
              <a:buClr>
                <a:srgbClr val="000000"/>
              </a:buClr>
              <a:buFont typeface="Arial" panose="020B0604020202020204" pitchFamily="34" charset="0"/>
              <a:buChar char="•"/>
            </a:pPr>
            <a:r>
              <a:rPr lang="en-US" sz="2400" kern="0" dirty="0">
                <a:solidFill>
                  <a:srgbClr val="000000"/>
                </a:solidFill>
                <a:latin typeface="Arial" panose="020B0604020202020204" pitchFamily="34" charset="0"/>
                <a:cs typeface="Arial" panose="020B0604020202020204" pitchFamily="34" charset="0"/>
                <a:sym typeface="Arial"/>
              </a:rPr>
              <a:t>Each string of lights is 2 m in length.</a:t>
            </a:r>
          </a:p>
          <a:p>
            <a:pPr marL="342900" indent="-342900">
              <a:spcAft>
                <a:spcPts val="450"/>
              </a:spcAft>
              <a:buClr>
                <a:srgbClr val="000000"/>
              </a:buClr>
              <a:buFont typeface="Arial" panose="020B0604020202020204" pitchFamily="34" charset="0"/>
              <a:buChar char="•"/>
            </a:pPr>
            <a:r>
              <a:rPr lang="en-US" sz="2400" kern="0" dirty="0">
                <a:solidFill>
                  <a:srgbClr val="000000"/>
                </a:solidFill>
                <a:latin typeface="Arial" panose="020B0604020202020204" pitchFamily="34" charset="0"/>
                <a:cs typeface="Arial" panose="020B0604020202020204" pitchFamily="34" charset="0"/>
                <a:sym typeface="Arial"/>
              </a:rPr>
              <a:t>Each string costs £2.50 and she has a budget of £30. </a:t>
            </a:r>
          </a:p>
          <a:p>
            <a:pPr marL="342900" indent="-342900">
              <a:spcAft>
                <a:spcPts val="450"/>
              </a:spcAft>
              <a:buClr>
                <a:srgbClr val="000000"/>
              </a:buClr>
              <a:buFont typeface="Arial" panose="020B0604020202020204" pitchFamily="34" charset="0"/>
              <a:buChar char="•"/>
            </a:pPr>
            <a:r>
              <a:rPr lang="en-US" sz="2400" kern="0" dirty="0">
                <a:solidFill>
                  <a:srgbClr val="000000"/>
                </a:solidFill>
                <a:latin typeface="Arial" panose="020B0604020202020204" pitchFamily="34" charset="0"/>
                <a:cs typeface="Arial" panose="020B0604020202020204" pitchFamily="34" charset="0"/>
                <a:sym typeface="Arial"/>
              </a:rPr>
              <a:t>She won’t hang lights in the doorway. </a:t>
            </a:r>
          </a:p>
          <a:p>
            <a:pPr marL="342900" indent="-342900">
              <a:spcAft>
                <a:spcPts val="450"/>
              </a:spcAft>
              <a:buClr>
                <a:srgbClr val="000000"/>
              </a:buClr>
              <a:buFont typeface="Arial" panose="020B0604020202020204" pitchFamily="34" charset="0"/>
              <a:buChar char="•"/>
            </a:pPr>
            <a:r>
              <a:rPr lang="en-US" sz="2400" kern="0" dirty="0">
                <a:solidFill>
                  <a:srgbClr val="000000"/>
                </a:solidFill>
                <a:latin typeface="Arial" panose="020B0604020202020204" pitchFamily="34" charset="0"/>
                <a:cs typeface="Arial" panose="020B0604020202020204" pitchFamily="34" charset="0"/>
                <a:sym typeface="Arial"/>
              </a:rPr>
              <a:t>Use the diagram to calculate if she has enough money.</a:t>
            </a:r>
          </a:p>
        </p:txBody>
      </p:sp>
      <p:pic>
        <p:nvPicPr>
          <p:cNvPr id="3" name="Picture 2" descr="Image of three strings of multicoloured fairy lights.">
            <a:extLst>
              <a:ext uri="{FF2B5EF4-FFF2-40B4-BE49-F238E27FC236}">
                <a16:creationId xmlns:a16="http://schemas.microsoft.com/office/drawing/2014/main" id="{D5AC7CE6-FE90-5852-292D-A1B629DB9385}"/>
              </a:ext>
            </a:extLst>
          </p:cNvPr>
          <p:cNvPicPr>
            <a:picLocks noChangeAspect="1"/>
          </p:cNvPicPr>
          <p:nvPr/>
        </p:nvPicPr>
        <p:blipFill>
          <a:blip r:embed="rId3"/>
          <a:srcRect/>
          <a:stretch/>
        </p:blipFill>
        <p:spPr>
          <a:xfrm>
            <a:off x="7755493" y="1498453"/>
            <a:ext cx="2836307" cy="1446516"/>
          </a:xfrm>
          <a:prstGeom prst="rect">
            <a:avLst/>
          </a:prstGeom>
        </p:spPr>
      </p:pic>
      <p:pic>
        <p:nvPicPr>
          <p:cNvPr id="5" name="Picture 4" descr="A cartoon picture of the bedroom furniture along one wall of a bedroom.">
            <a:extLst>
              <a:ext uri="{FF2B5EF4-FFF2-40B4-BE49-F238E27FC236}">
                <a16:creationId xmlns:a16="http://schemas.microsoft.com/office/drawing/2014/main" id="{FAAEF239-53AE-5AAC-AEA8-A7E46E36AC1E}"/>
              </a:ext>
            </a:extLst>
          </p:cNvPr>
          <p:cNvPicPr>
            <a:picLocks noChangeAspect="1"/>
          </p:cNvPicPr>
          <p:nvPr/>
        </p:nvPicPr>
        <p:blipFill>
          <a:blip r:embed="rId4"/>
          <a:srcRect/>
          <a:stretch/>
        </p:blipFill>
        <p:spPr>
          <a:xfrm>
            <a:off x="7588380" y="3437499"/>
            <a:ext cx="3444099" cy="2293769"/>
          </a:xfrm>
          <a:prstGeom prst="rect">
            <a:avLst/>
          </a:prstGeom>
        </p:spPr>
      </p:pic>
    </p:spTree>
    <p:extLst>
      <p:ext uri="{BB962C8B-B14F-4D97-AF65-F5344CB8AC3E}">
        <p14:creationId xmlns:p14="http://schemas.microsoft.com/office/powerpoint/2010/main" val="977525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1670400" y="112165"/>
            <a:ext cx="7948613"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dirty="0">
                <a:solidFill>
                  <a:schemeClr val="accent1"/>
                </a:solidFill>
                <a:latin typeface="Arial" panose="020B0604020202020204" pitchFamily="34" charset="0"/>
                <a:cs typeface="Arial" panose="020B0604020202020204" pitchFamily="34" charset="0"/>
              </a:rPr>
              <a:t>Perimeter – Rachel’s room</a:t>
            </a:r>
            <a:endPar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14</a:t>
            </a:fld>
            <a:endParaRPr lang="en-US" dirty="0"/>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4D970DDE-3331-43C7-8808-F643520183D1}"/>
              </a:ext>
            </a:extLst>
          </p:cNvPr>
          <p:cNvSpPr txBox="1"/>
          <p:nvPr/>
        </p:nvSpPr>
        <p:spPr>
          <a:xfrm>
            <a:off x="-72000" y="165505"/>
            <a:ext cx="1679451" cy="461665"/>
          </a:xfrm>
          <a:prstGeom prst="rect">
            <a:avLst/>
          </a:prstGeom>
          <a:noFill/>
          <a:ln>
            <a:no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EXPLORE</a:t>
            </a:r>
          </a:p>
        </p:txBody>
      </p:sp>
      <p:sp>
        <p:nvSpPr>
          <p:cNvPr id="38" name="Rectangle 37">
            <a:extLst>
              <a:ext uri="{FF2B5EF4-FFF2-40B4-BE49-F238E27FC236}">
                <a16:creationId xmlns:a16="http://schemas.microsoft.com/office/drawing/2014/main" id="{66131384-049A-B5CC-FBF7-01D4208EF131}"/>
              </a:ext>
            </a:extLst>
          </p:cNvPr>
          <p:cNvSpPr/>
          <p:nvPr/>
        </p:nvSpPr>
        <p:spPr>
          <a:xfrm>
            <a:off x="5819746" y="2596546"/>
            <a:ext cx="5263085" cy="387286"/>
          </a:xfrm>
          <a:prstGeom prst="rect">
            <a:avLst/>
          </a:prstGeom>
        </p:spPr>
        <p:txBody>
          <a:bodyPr wrap="square">
            <a:spAutoFit/>
          </a:bodyPr>
          <a:lstStyle/>
          <a:p>
            <a:pPr>
              <a:lnSpc>
                <a:spcPts val="2325"/>
              </a:lnSpc>
              <a:spcAft>
                <a:spcPts val="450"/>
              </a:spcAft>
              <a:buClr>
                <a:srgbClr val="000000"/>
              </a:buClr>
              <a:buFont typeface="Arial"/>
              <a:buNone/>
            </a:pPr>
            <a:r>
              <a:rPr lang="en-US" sz="2000" kern="0" dirty="0">
                <a:solidFill>
                  <a:srgbClr val="000000"/>
                </a:solidFill>
                <a:latin typeface="Arial" panose="020B0604020202020204" pitchFamily="34" charset="0"/>
                <a:cs typeface="Arial" panose="020B0604020202020204" pitchFamily="34" charset="0"/>
                <a:sym typeface="Arial"/>
              </a:rPr>
              <a:t>Total number of strings needed = 10 </a:t>
            </a:r>
          </a:p>
        </p:txBody>
      </p:sp>
      <p:sp>
        <p:nvSpPr>
          <p:cNvPr id="43" name="Rectangle 42">
            <a:extLst>
              <a:ext uri="{FF2B5EF4-FFF2-40B4-BE49-F238E27FC236}">
                <a16:creationId xmlns:a16="http://schemas.microsoft.com/office/drawing/2014/main" id="{017BCD4F-0109-73CC-4BE1-B94F6D65D0EF}"/>
              </a:ext>
            </a:extLst>
          </p:cNvPr>
          <p:cNvSpPr/>
          <p:nvPr/>
        </p:nvSpPr>
        <p:spPr>
          <a:xfrm>
            <a:off x="5819746" y="3556856"/>
            <a:ext cx="5736495" cy="387286"/>
          </a:xfrm>
          <a:prstGeom prst="rect">
            <a:avLst/>
          </a:prstGeom>
        </p:spPr>
        <p:txBody>
          <a:bodyPr wrap="square">
            <a:spAutoFit/>
          </a:bodyPr>
          <a:lstStyle/>
          <a:p>
            <a:pPr>
              <a:lnSpc>
                <a:spcPts val="2325"/>
              </a:lnSpc>
              <a:spcAft>
                <a:spcPts val="450"/>
              </a:spcAft>
              <a:buClr>
                <a:srgbClr val="000000"/>
              </a:buClr>
              <a:buFont typeface="Arial"/>
              <a:buNone/>
            </a:pPr>
            <a:r>
              <a:rPr lang="en-US" sz="2000" kern="0" dirty="0">
                <a:solidFill>
                  <a:srgbClr val="000000"/>
                </a:solidFill>
                <a:latin typeface="Arial" panose="020B0604020202020204" pitchFamily="34" charset="0"/>
                <a:cs typeface="Arial" panose="020B0604020202020204" pitchFamily="34" charset="0"/>
                <a:sym typeface="Arial"/>
              </a:rPr>
              <a:t>Total cost of strings = 10 × £2.50 = £25</a:t>
            </a:r>
          </a:p>
        </p:txBody>
      </p:sp>
      <p:sp>
        <p:nvSpPr>
          <p:cNvPr id="44" name="Rectangle 43">
            <a:extLst>
              <a:ext uri="{FF2B5EF4-FFF2-40B4-BE49-F238E27FC236}">
                <a16:creationId xmlns:a16="http://schemas.microsoft.com/office/drawing/2014/main" id="{B51AA796-E4FA-5037-2788-14669D89051A}"/>
              </a:ext>
            </a:extLst>
          </p:cNvPr>
          <p:cNvSpPr/>
          <p:nvPr/>
        </p:nvSpPr>
        <p:spPr>
          <a:xfrm>
            <a:off x="5819746" y="4508866"/>
            <a:ext cx="4337913" cy="387286"/>
          </a:xfrm>
          <a:prstGeom prst="rect">
            <a:avLst/>
          </a:prstGeom>
        </p:spPr>
        <p:txBody>
          <a:bodyPr wrap="square">
            <a:spAutoFit/>
          </a:bodyPr>
          <a:lstStyle/>
          <a:p>
            <a:pPr>
              <a:lnSpc>
                <a:spcPts val="2325"/>
              </a:lnSpc>
              <a:spcAft>
                <a:spcPts val="450"/>
              </a:spcAft>
              <a:buClr>
                <a:srgbClr val="000000"/>
              </a:buClr>
              <a:buFont typeface="Arial"/>
              <a:buNone/>
            </a:pPr>
            <a:r>
              <a:rPr lang="en-US" sz="2000" kern="0" dirty="0">
                <a:solidFill>
                  <a:srgbClr val="000000"/>
                </a:solidFill>
                <a:latin typeface="Arial" panose="020B0604020202020204" pitchFamily="34" charset="0"/>
                <a:cs typeface="Arial" panose="020B0604020202020204" pitchFamily="34" charset="0"/>
                <a:sym typeface="Arial"/>
              </a:rPr>
              <a:t>Rachel has enough money.</a:t>
            </a:r>
          </a:p>
        </p:txBody>
      </p:sp>
      <p:sp>
        <p:nvSpPr>
          <p:cNvPr id="56" name="Rectangle 3">
            <a:extLst>
              <a:ext uri="{FF2B5EF4-FFF2-40B4-BE49-F238E27FC236}">
                <a16:creationId xmlns:a16="http://schemas.microsoft.com/office/drawing/2014/main" id="{3BADC67C-C609-B908-BF69-3EC00721BDD3}"/>
              </a:ext>
            </a:extLst>
          </p:cNvPr>
          <p:cNvSpPr>
            <a:spLocks noChangeArrowheads="1"/>
          </p:cNvSpPr>
          <p:nvPr/>
        </p:nvSpPr>
        <p:spPr bwMode="auto">
          <a:xfrm>
            <a:off x="5819746" y="1781696"/>
            <a:ext cx="22816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GB" altLang="en-US" sz="2400" b="1" kern="0" dirty="0">
                <a:solidFill>
                  <a:srgbClr val="000000"/>
                </a:solidFill>
                <a:cs typeface="Arial" panose="020B0604020202020204" pitchFamily="34" charset="0"/>
                <a:sym typeface="Arial"/>
              </a:rPr>
              <a:t>Method 1:</a:t>
            </a:r>
          </a:p>
        </p:txBody>
      </p:sp>
      <p:pic>
        <p:nvPicPr>
          <p:cNvPr id="3" name="Picture 2" descr="Diagram showing the perimeter of the room on a squared background. The side length of each square represents 50 cm. The room is shown as a rectangle. The line for the right hand side is 10 squares long, made up of a green line of 4 squares length, followed be a blue line of 4 squares length followed be a purple line of 2 squares length into the corner. Following on from this, the bottom line is 12 squares long, made up of a purple line of 2 squares length, a pink line and a green line both of 4 squares length and a blue line of two squares length into the corner. Following on from this, the left hand line is 10 squares long, made up of a blue line of 2 squares length, a green line of 4 squares length and a pink line of 4 squares length into the corner. The top is shown as a purple line of 4 squares length, followed by a gap of 4 squares to represent the doorway, followed by a pink line of 4 squares in length. ">
            <a:extLst>
              <a:ext uri="{FF2B5EF4-FFF2-40B4-BE49-F238E27FC236}">
                <a16:creationId xmlns:a16="http://schemas.microsoft.com/office/drawing/2014/main" id="{7C844783-E8C7-E5B7-CB7E-35AC1C71F137}"/>
              </a:ext>
            </a:extLst>
          </p:cNvPr>
          <p:cNvPicPr>
            <a:picLocks noChangeAspect="1"/>
          </p:cNvPicPr>
          <p:nvPr/>
        </p:nvPicPr>
        <p:blipFill>
          <a:blip r:embed="rId3"/>
          <a:stretch>
            <a:fillRect/>
          </a:stretch>
        </p:blipFill>
        <p:spPr>
          <a:xfrm>
            <a:off x="1018189" y="1476096"/>
            <a:ext cx="4152642" cy="3905807"/>
          </a:xfrm>
          <a:prstGeom prst="rect">
            <a:avLst/>
          </a:prstGeom>
        </p:spPr>
      </p:pic>
    </p:spTree>
    <p:extLst>
      <p:ext uri="{BB962C8B-B14F-4D97-AF65-F5344CB8AC3E}">
        <p14:creationId xmlns:p14="http://schemas.microsoft.com/office/powerpoint/2010/main" val="362063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3" grpId="0"/>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1670400" y="112165"/>
            <a:ext cx="7948613"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dirty="0">
                <a:solidFill>
                  <a:schemeClr val="accent1"/>
                </a:solidFill>
                <a:latin typeface="Arial" panose="020B0604020202020204" pitchFamily="34" charset="0"/>
                <a:cs typeface="Arial" panose="020B0604020202020204" pitchFamily="34" charset="0"/>
              </a:rPr>
              <a:t>Perimeter – Rachel’s room</a:t>
            </a:r>
            <a:endPar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15</a:t>
            </a:fld>
            <a:endParaRPr lang="en-US" dirty="0"/>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4D970DDE-3331-43C7-8808-F643520183D1}"/>
              </a:ext>
            </a:extLst>
          </p:cNvPr>
          <p:cNvSpPr txBox="1"/>
          <p:nvPr/>
        </p:nvSpPr>
        <p:spPr>
          <a:xfrm>
            <a:off x="-72000" y="165505"/>
            <a:ext cx="1679451" cy="461665"/>
          </a:xfrm>
          <a:prstGeom prst="rect">
            <a:avLst/>
          </a:prstGeom>
          <a:noFill/>
          <a:ln>
            <a:no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EXPLORE</a:t>
            </a:r>
          </a:p>
        </p:txBody>
      </p:sp>
      <p:sp>
        <p:nvSpPr>
          <p:cNvPr id="102" name="Rectangle 101">
            <a:extLst>
              <a:ext uri="{FF2B5EF4-FFF2-40B4-BE49-F238E27FC236}">
                <a16:creationId xmlns:a16="http://schemas.microsoft.com/office/drawing/2014/main" id="{20B1005E-7842-7577-E70C-199A0F170306}"/>
              </a:ext>
            </a:extLst>
          </p:cNvPr>
          <p:cNvSpPr/>
          <p:nvPr/>
        </p:nvSpPr>
        <p:spPr>
          <a:xfrm>
            <a:off x="6080795" y="3111202"/>
            <a:ext cx="5273005" cy="387286"/>
          </a:xfrm>
          <a:prstGeom prst="rect">
            <a:avLst/>
          </a:prstGeom>
        </p:spPr>
        <p:txBody>
          <a:bodyPr wrap="square">
            <a:spAutoFit/>
          </a:bodyPr>
          <a:lstStyle/>
          <a:p>
            <a:pPr>
              <a:lnSpc>
                <a:spcPts val="2325"/>
              </a:lnSpc>
              <a:spcAft>
                <a:spcPts val="450"/>
              </a:spcAft>
              <a:buClr>
                <a:srgbClr val="000000"/>
              </a:buClr>
              <a:buFont typeface="Arial"/>
              <a:buNone/>
            </a:pPr>
            <a:r>
              <a:rPr lang="en-US" sz="2000" kern="0" dirty="0">
                <a:solidFill>
                  <a:srgbClr val="000000"/>
                </a:solidFill>
                <a:latin typeface="Arial" panose="020B0604020202020204" pitchFamily="34" charset="0"/>
                <a:cs typeface="Arial" panose="020B0604020202020204" pitchFamily="34" charset="0"/>
                <a:sym typeface="Arial"/>
              </a:rPr>
              <a:t>Perimeter = 40 × 50 cm = 2000 cm = 20 m  </a:t>
            </a:r>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784EEEFA-FCDB-A4C9-2784-1E23D382ED0A}"/>
                  </a:ext>
                </a:extLst>
              </p:cNvPr>
              <p:cNvSpPr/>
              <p:nvPr/>
            </p:nvSpPr>
            <p:spPr>
              <a:xfrm>
                <a:off x="6080795" y="3689106"/>
                <a:ext cx="5037148" cy="387286"/>
              </a:xfrm>
              <a:prstGeom prst="rect">
                <a:avLst/>
              </a:prstGeom>
            </p:spPr>
            <p:txBody>
              <a:bodyPr wrap="square">
                <a:spAutoFit/>
              </a:bodyPr>
              <a:lstStyle/>
              <a:p>
                <a:pPr>
                  <a:lnSpc>
                    <a:spcPts val="2325"/>
                  </a:lnSpc>
                  <a:spcAft>
                    <a:spcPts val="450"/>
                  </a:spcAft>
                  <a:buClr>
                    <a:srgbClr val="000000"/>
                  </a:buClr>
                  <a:buFont typeface="Arial"/>
                  <a:buNone/>
                </a:pPr>
                <a:r>
                  <a:rPr lang="en-US" sz="2000" kern="0" dirty="0">
                    <a:solidFill>
                      <a:srgbClr val="000000"/>
                    </a:solidFill>
                    <a:latin typeface="Arial" panose="020B0604020202020204" pitchFamily="34" charset="0"/>
                    <a:cs typeface="Arial" panose="020B0604020202020204" pitchFamily="34" charset="0"/>
                    <a:sym typeface="Arial"/>
                  </a:rPr>
                  <a:t>Number of strings needed is: 20 </a:t>
                </a:r>
                <a14:m>
                  <m:oMath xmlns:m="http://schemas.openxmlformats.org/officeDocument/2006/math">
                    <m:r>
                      <a:rPr lang="en-US" sz="2000" i="1" kern="0" smtClean="0">
                        <a:solidFill>
                          <a:srgbClr val="000000"/>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000" kern="0" dirty="0">
                    <a:solidFill>
                      <a:srgbClr val="000000"/>
                    </a:solidFill>
                    <a:latin typeface="Arial" panose="020B0604020202020204" pitchFamily="34" charset="0"/>
                    <a:cs typeface="Arial" panose="020B0604020202020204" pitchFamily="34" charset="0"/>
                    <a:sym typeface="Arial"/>
                  </a:rPr>
                  <a:t> 2 = 10  </a:t>
                </a:r>
              </a:p>
            </p:txBody>
          </p:sp>
        </mc:Choice>
        <mc:Fallback xmlns="">
          <p:sp>
            <p:nvSpPr>
              <p:cNvPr id="106" name="Rectangle 105">
                <a:extLst>
                  <a:ext uri="{FF2B5EF4-FFF2-40B4-BE49-F238E27FC236}">
                    <a16:creationId xmlns:a16="http://schemas.microsoft.com/office/drawing/2014/main" id="{784EEEFA-FCDB-A4C9-2784-1E23D382ED0A}"/>
                  </a:ext>
                </a:extLst>
              </p:cNvPr>
              <p:cNvSpPr>
                <a:spLocks noRot="1" noChangeAspect="1" noMove="1" noResize="1" noEditPoints="1" noAdjustHandles="1" noChangeArrowheads="1" noChangeShapeType="1" noTextEdit="1"/>
              </p:cNvSpPr>
              <p:nvPr/>
            </p:nvSpPr>
            <p:spPr>
              <a:xfrm>
                <a:off x="6080795" y="3689106"/>
                <a:ext cx="5037148" cy="387286"/>
              </a:xfrm>
              <a:prstGeom prst="rect">
                <a:avLst/>
              </a:prstGeom>
              <a:blipFill>
                <a:blip r:embed="rId6"/>
                <a:stretch>
                  <a:fillRect l="-1332" t="-10938" b="-26563"/>
                </a:stretch>
              </a:blipFill>
            </p:spPr>
            <p:txBody>
              <a:bodyPr/>
              <a:lstStyle/>
              <a:p>
                <a:r>
                  <a:rPr lang="en-GB">
                    <a:noFill/>
                  </a:rPr>
                  <a:t> </a:t>
                </a:r>
              </a:p>
            </p:txBody>
          </p:sp>
        </mc:Fallback>
      </mc:AlternateContent>
      <p:sp>
        <p:nvSpPr>
          <p:cNvPr id="108" name="Rectangle 107">
            <a:extLst>
              <a:ext uri="{FF2B5EF4-FFF2-40B4-BE49-F238E27FC236}">
                <a16:creationId xmlns:a16="http://schemas.microsoft.com/office/drawing/2014/main" id="{B2520ABC-BDD9-6B90-7CB8-AC8A773AA3DC}"/>
              </a:ext>
            </a:extLst>
          </p:cNvPr>
          <p:cNvSpPr/>
          <p:nvPr/>
        </p:nvSpPr>
        <p:spPr>
          <a:xfrm>
            <a:off x="6080795" y="4262938"/>
            <a:ext cx="5273005" cy="387286"/>
          </a:xfrm>
          <a:prstGeom prst="rect">
            <a:avLst/>
          </a:prstGeom>
        </p:spPr>
        <p:txBody>
          <a:bodyPr wrap="square">
            <a:spAutoFit/>
          </a:bodyPr>
          <a:lstStyle/>
          <a:p>
            <a:pPr>
              <a:lnSpc>
                <a:spcPts val="2325"/>
              </a:lnSpc>
              <a:spcAft>
                <a:spcPts val="450"/>
              </a:spcAft>
              <a:buClr>
                <a:srgbClr val="000000"/>
              </a:buClr>
              <a:buFont typeface="Arial"/>
              <a:buNone/>
            </a:pPr>
            <a:r>
              <a:rPr lang="en-US" sz="2000" kern="0" dirty="0">
                <a:solidFill>
                  <a:srgbClr val="000000"/>
                </a:solidFill>
                <a:latin typeface="Arial" panose="020B0604020202020204" pitchFamily="34" charset="0"/>
                <a:cs typeface="Arial" panose="020B0604020202020204" pitchFamily="34" charset="0"/>
                <a:sym typeface="Arial"/>
              </a:rPr>
              <a:t>Cost of strings needed is: 10 × £2.50 = £25 </a:t>
            </a:r>
          </a:p>
        </p:txBody>
      </p:sp>
      <p:sp>
        <p:nvSpPr>
          <p:cNvPr id="109" name="Rectangle 108">
            <a:extLst>
              <a:ext uri="{FF2B5EF4-FFF2-40B4-BE49-F238E27FC236}">
                <a16:creationId xmlns:a16="http://schemas.microsoft.com/office/drawing/2014/main" id="{ACAF79AA-0AB9-76A1-6CA6-CE959724083C}"/>
              </a:ext>
            </a:extLst>
          </p:cNvPr>
          <p:cNvSpPr/>
          <p:nvPr/>
        </p:nvSpPr>
        <p:spPr>
          <a:xfrm>
            <a:off x="6080795" y="4836770"/>
            <a:ext cx="4337913" cy="387286"/>
          </a:xfrm>
          <a:prstGeom prst="rect">
            <a:avLst/>
          </a:prstGeom>
        </p:spPr>
        <p:txBody>
          <a:bodyPr wrap="square">
            <a:spAutoFit/>
          </a:bodyPr>
          <a:lstStyle/>
          <a:p>
            <a:pPr>
              <a:lnSpc>
                <a:spcPts val="2325"/>
              </a:lnSpc>
              <a:spcAft>
                <a:spcPts val="450"/>
              </a:spcAft>
              <a:buClr>
                <a:srgbClr val="000000"/>
              </a:buClr>
              <a:buFont typeface="Arial"/>
              <a:buNone/>
            </a:pPr>
            <a:r>
              <a:rPr lang="en-US" sz="2000" kern="0" dirty="0">
                <a:solidFill>
                  <a:srgbClr val="000000"/>
                </a:solidFill>
                <a:latin typeface="Arial" panose="020B0604020202020204" pitchFamily="34" charset="0"/>
                <a:cs typeface="Arial" panose="020B0604020202020204" pitchFamily="34" charset="0"/>
                <a:sym typeface="Arial"/>
              </a:rPr>
              <a:t>Rachel does have enough money.</a:t>
            </a:r>
          </a:p>
        </p:txBody>
      </p:sp>
      <p:sp>
        <p:nvSpPr>
          <p:cNvPr id="114" name="Rectangle 113">
            <a:extLst>
              <a:ext uri="{FF2B5EF4-FFF2-40B4-BE49-F238E27FC236}">
                <a16:creationId xmlns:a16="http://schemas.microsoft.com/office/drawing/2014/main" id="{1F2D0D0F-3FE1-05BE-7BB5-9B41B1A343DD}"/>
              </a:ext>
            </a:extLst>
          </p:cNvPr>
          <p:cNvSpPr/>
          <p:nvPr/>
        </p:nvSpPr>
        <p:spPr>
          <a:xfrm>
            <a:off x="6097574" y="2527646"/>
            <a:ext cx="4337912" cy="387286"/>
          </a:xfrm>
          <a:prstGeom prst="rect">
            <a:avLst/>
          </a:prstGeom>
        </p:spPr>
        <p:txBody>
          <a:bodyPr wrap="square">
            <a:spAutoFit/>
          </a:bodyPr>
          <a:lstStyle/>
          <a:p>
            <a:pPr>
              <a:lnSpc>
                <a:spcPts val="2325"/>
              </a:lnSpc>
              <a:spcAft>
                <a:spcPts val="450"/>
              </a:spcAft>
              <a:buClr>
                <a:srgbClr val="000000"/>
              </a:buClr>
              <a:buFont typeface="Arial"/>
              <a:buNone/>
            </a:pPr>
            <a:r>
              <a:rPr lang="en-US" sz="2000" kern="0" dirty="0">
                <a:solidFill>
                  <a:srgbClr val="000000"/>
                </a:solidFill>
                <a:latin typeface="Arial" panose="020B0604020202020204" pitchFamily="34" charset="0"/>
                <a:cs typeface="Arial" panose="020B0604020202020204" pitchFamily="34" charset="0"/>
                <a:sym typeface="Arial"/>
              </a:rPr>
              <a:t>Number of blocks = 40</a:t>
            </a:r>
          </a:p>
        </p:txBody>
      </p:sp>
      <p:sp>
        <p:nvSpPr>
          <p:cNvPr id="2" name="Rectangle 3">
            <a:extLst>
              <a:ext uri="{FF2B5EF4-FFF2-40B4-BE49-F238E27FC236}">
                <a16:creationId xmlns:a16="http://schemas.microsoft.com/office/drawing/2014/main" id="{BF26441C-442C-BD5B-01E2-3EE64A1EED17}"/>
              </a:ext>
            </a:extLst>
          </p:cNvPr>
          <p:cNvSpPr>
            <a:spLocks noChangeArrowheads="1"/>
          </p:cNvSpPr>
          <p:nvPr/>
        </p:nvSpPr>
        <p:spPr bwMode="auto">
          <a:xfrm>
            <a:off x="5819746" y="1781696"/>
            <a:ext cx="22816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GB" altLang="en-US" sz="2400" b="1" kern="0" dirty="0">
                <a:solidFill>
                  <a:srgbClr val="000000"/>
                </a:solidFill>
                <a:cs typeface="Arial" panose="020B0604020202020204" pitchFamily="34" charset="0"/>
                <a:sym typeface="Arial"/>
              </a:rPr>
              <a:t>Method 2:</a:t>
            </a:r>
          </a:p>
        </p:txBody>
      </p:sp>
      <p:pic>
        <p:nvPicPr>
          <p:cNvPr id="5" name="Picture 4" descr="Diagram showing the perimeter of the room on a squared background. The side length of each square represents 50 cm. The room is shown as a rectangle. The line for either side of the rectangle is 10 squares long. The bottom line of the rectangle is 12 squares long and the top of the rectangle is shown as a line of 4 squares length, followed by a gap of 4 squares to represent the doorway, followed by another line of 4 squares in length. ">
            <a:extLst>
              <a:ext uri="{FF2B5EF4-FFF2-40B4-BE49-F238E27FC236}">
                <a16:creationId xmlns:a16="http://schemas.microsoft.com/office/drawing/2014/main" id="{D3CD88ED-57F0-1BB4-0C2B-39BDE3D8F289}"/>
              </a:ext>
            </a:extLst>
          </p:cNvPr>
          <p:cNvPicPr>
            <a:picLocks noChangeAspect="1"/>
          </p:cNvPicPr>
          <p:nvPr/>
        </p:nvPicPr>
        <p:blipFill>
          <a:blip r:embed="rId7"/>
          <a:stretch>
            <a:fillRect/>
          </a:stretch>
        </p:blipFill>
        <p:spPr>
          <a:xfrm>
            <a:off x="838199" y="1438459"/>
            <a:ext cx="4491373" cy="4224403"/>
          </a:xfrm>
          <a:prstGeom prst="rect">
            <a:avLst/>
          </a:prstGeom>
        </p:spPr>
      </p:pic>
      <p:pic>
        <p:nvPicPr>
          <p:cNvPr id="3" name="Picture 2">
            <a:extLst>
              <a:ext uri="{FF2B5EF4-FFF2-40B4-BE49-F238E27FC236}">
                <a16:creationId xmlns:a16="http://schemas.microsoft.com/office/drawing/2014/main" id="{59A2CC27-AA3A-FB94-9E95-074BFE55DFA9}"/>
              </a:ext>
            </a:extLst>
          </p:cNvPr>
          <p:cNvPicPr>
            <a:picLocks noChangeAspect="1"/>
          </p:cNvPicPr>
          <p:nvPr/>
        </p:nvPicPr>
        <p:blipFill rotWithShape="1">
          <a:blip r:embed="rId8"/>
          <a:srcRect l="77051" t="7999" r="3720" b="48221"/>
          <a:stretch/>
        </p:blipFill>
        <p:spPr>
          <a:xfrm>
            <a:off x="9725269" y="268316"/>
            <a:ext cx="1758204" cy="628333"/>
          </a:xfrm>
          <a:prstGeom prst="rect">
            <a:avLst/>
          </a:prstGeom>
        </p:spPr>
      </p:pic>
    </p:spTree>
    <p:extLst>
      <p:ext uri="{BB962C8B-B14F-4D97-AF65-F5344CB8AC3E}">
        <p14:creationId xmlns:p14="http://schemas.microsoft.com/office/powerpoint/2010/main" val="338088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6" grpId="0"/>
      <p:bldP spid="108" grpId="0"/>
      <p:bldP spid="109" grpId="0"/>
      <p:bldP spid="1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1670400" y="112165"/>
            <a:ext cx="7948613"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dirty="0">
                <a:solidFill>
                  <a:schemeClr val="accent1"/>
                </a:solidFill>
                <a:latin typeface="Arial" panose="020B0604020202020204" pitchFamily="34" charset="0"/>
                <a:cs typeface="Arial" panose="020B0604020202020204" pitchFamily="34" charset="0"/>
              </a:rPr>
              <a:t>Perimeter – Radhika’s room</a:t>
            </a:r>
            <a:endPar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16</a:t>
            </a:fld>
            <a:endParaRPr lang="en-US" dirty="0"/>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4D970DDE-3331-43C7-8808-F643520183D1}"/>
              </a:ext>
            </a:extLst>
          </p:cNvPr>
          <p:cNvSpPr txBox="1"/>
          <p:nvPr/>
        </p:nvSpPr>
        <p:spPr>
          <a:xfrm>
            <a:off x="-72000" y="165505"/>
            <a:ext cx="1679451" cy="461665"/>
          </a:xfrm>
          <a:prstGeom prst="rect">
            <a:avLst/>
          </a:prstGeom>
          <a:noFill/>
          <a:ln>
            <a:no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EXPLORE</a:t>
            </a:r>
          </a:p>
        </p:txBody>
      </p:sp>
      <p:sp>
        <p:nvSpPr>
          <p:cNvPr id="2" name="Rectangle 1">
            <a:extLst>
              <a:ext uri="{FF2B5EF4-FFF2-40B4-BE49-F238E27FC236}">
                <a16:creationId xmlns:a16="http://schemas.microsoft.com/office/drawing/2014/main" id="{BBF354C6-7086-0CA9-74CD-126A1CB941A4}"/>
              </a:ext>
            </a:extLst>
          </p:cNvPr>
          <p:cNvSpPr/>
          <p:nvPr/>
        </p:nvSpPr>
        <p:spPr>
          <a:xfrm>
            <a:off x="869694" y="1838161"/>
            <a:ext cx="5263410" cy="3608680"/>
          </a:xfrm>
          <a:prstGeom prst="rect">
            <a:avLst/>
          </a:prstGeom>
        </p:spPr>
        <p:txBody>
          <a:bodyPr wrap="square">
            <a:spAutoFit/>
          </a:bodyPr>
          <a:lstStyle/>
          <a:p>
            <a:pPr marL="342900" indent="-342900">
              <a:spcAft>
                <a:spcPts val="450"/>
              </a:spcAft>
              <a:buClr>
                <a:srgbClr val="000000"/>
              </a:buClr>
              <a:buFont typeface="Arial" panose="020B0604020202020204" pitchFamily="34" charset="0"/>
              <a:buChar char="•"/>
            </a:pPr>
            <a:r>
              <a:rPr lang="en-US" sz="2400" kern="0" dirty="0">
                <a:solidFill>
                  <a:srgbClr val="000000"/>
                </a:solidFill>
                <a:latin typeface="Arial" panose="020B0604020202020204" pitchFamily="34" charset="0"/>
                <a:cs typeface="Arial" panose="020B0604020202020204" pitchFamily="34" charset="0"/>
                <a:sym typeface="Arial"/>
              </a:rPr>
              <a:t>Radhika is also planning to decorate her room with fairy lights. </a:t>
            </a:r>
          </a:p>
          <a:p>
            <a:pPr marL="342900" indent="-342900">
              <a:spcAft>
                <a:spcPts val="450"/>
              </a:spcAft>
              <a:buClr>
                <a:srgbClr val="000000"/>
              </a:buClr>
              <a:buFont typeface="Arial" panose="020B0604020202020204" pitchFamily="34" charset="0"/>
              <a:buChar char="•"/>
            </a:pPr>
            <a:r>
              <a:rPr lang="en-US" sz="2400" kern="0" dirty="0">
                <a:solidFill>
                  <a:srgbClr val="000000"/>
                </a:solidFill>
                <a:latin typeface="Arial" panose="020B0604020202020204" pitchFamily="34" charset="0"/>
                <a:cs typeface="Arial" panose="020B0604020202020204" pitchFamily="34" charset="0"/>
                <a:sym typeface="Arial"/>
              </a:rPr>
              <a:t>She buys light strings which are 145 cm in length.</a:t>
            </a:r>
          </a:p>
          <a:p>
            <a:pPr marL="342900" indent="-342900">
              <a:spcAft>
                <a:spcPts val="450"/>
              </a:spcAft>
              <a:buClr>
                <a:srgbClr val="000000"/>
              </a:buClr>
              <a:buFont typeface="Arial" panose="020B0604020202020204" pitchFamily="34" charset="0"/>
              <a:buChar char="•"/>
            </a:pPr>
            <a:r>
              <a:rPr lang="en-US" sz="2400" kern="0" dirty="0">
                <a:solidFill>
                  <a:srgbClr val="000000"/>
                </a:solidFill>
                <a:latin typeface="Arial" panose="020B0604020202020204" pitchFamily="34" charset="0"/>
                <a:cs typeface="Arial" panose="020B0604020202020204" pitchFamily="34" charset="0"/>
                <a:sym typeface="Arial"/>
              </a:rPr>
              <a:t>She hangs lights around the whole room except for above her wardrobe. </a:t>
            </a:r>
          </a:p>
          <a:p>
            <a:pPr marL="342900" indent="-342900">
              <a:spcAft>
                <a:spcPts val="450"/>
              </a:spcAft>
              <a:buClr>
                <a:srgbClr val="000000"/>
              </a:buClr>
              <a:buFont typeface="Arial" panose="020B0604020202020204" pitchFamily="34" charset="0"/>
              <a:buChar char="•"/>
            </a:pPr>
            <a:r>
              <a:rPr lang="en-US" sz="2400" kern="0" dirty="0">
                <a:solidFill>
                  <a:srgbClr val="000000"/>
                </a:solidFill>
                <a:latin typeface="Arial" panose="020B0604020202020204" pitchFamily="34" charset="0"/>
                <a:cs typeface="Arial" panose="020B0604020202020204" pitchFamily="34" charset="0"/>
                <a:sym typeface="Arial"/>
              </a:rPr>
              <a:t>How many strings of lights does she need to buy?</a:t>
            </a:r>
          </a:p>
        </p:txBody>
      </p:sp>
      <p:grpSp>
        <p:nvGrpSpPr>
          <p:cNvPr id="3" name="Group 2">
            <a:extLst>
              <a:ext uri="{FF2B5EF4-FFF2-40B4-BE49-F238E27FC236}">
                <a16:creationId xmlns:a16="http://schemas.microsoft.com/office/drawing/2014/main" id="{72F88D47-BF9C-B7DE-8111-2002A2AAD213}"/>
              </a:ext>
            </a:extLst>
          </p:cNvPr>
          <p:cNvGrpSpPr/>
          <p:nvPr/>
        </p:nvGrpSpPr>
        <p:grpSpPr>
          <a:xfrm>
            <a:off x="6639984" y="2129968"/>
            <a:ext cx="4682322" cy="3272679"/>
            <a:chOff x="5033419" y="1556657"/>
            <a:chExt cx="4208552" cy="2778990"/>
          </a:xfrm>
        </p:grpSpPr>
        <p:sp>
          <p:nvSpPr>
            <p:cNvPr id="5" name="Rectangle 4">
              <a:extLst>
                <a:ext uri="{FF2B5EF4-FFF2-40B4-BE49-F238E27FC236}">
                  <a16:creationId xmlns:a16="http://schemas.microsoft.com/office/drawing/2014/main" id="{285B9951-E1EE-78D5-18AC-B9DB3B011643}"/>
                </a:ext>
              </a:extLst>
            </p:cNvPr>
            <p:cNvSpPr/>
            <p:nvPr/>
          </p:nvSpPr>
          <p:spPr>
            <a:xfrm>
              <a:off x="5033419" y="1567543"/>
              <a:ext cx="1454467" cy="478972"/>
            </a:xfrm>
            <a:prstGeom prst="rect">
              <a:avLst/>
            </a:prstGeom>
            <a:solidFill>
              <a:srgbClr val="595959">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Wardrobe</a:t>
              </a:r>
            </a:p>
          </p:txBody>
        </p:sp>
        <p:grpSp>
          <p:nvGrpSpPr>
            <p:cNvPr id="6" name="Group 5">
              <a:extLst>
                <a:ext uri="{FF2B5EF4-FFF2-40B4-BE49-F238E27FC236}">
                  <a16:creationId xmlns:a16="http://schemas.microsoft.com/office/drawing/2014/main" id="{6885785C-4F36-1D5F-D962-B4BB61421112}"/>
                </a:ext>
              </a:extLst>
            </p:cNvPr>
            <p:cNvGrpSpPr/>
            <p:nvPr/>
          </p:nvGrpSpPr>
          <p:grpSpPr>
            <a:xfrm>
              <a:off x="5033419" y="1556657"/>
              <a:ext cx="3500981" cy="2402640"/>
              <a:chOff x="5022533" y="1556657"/>
              <a:chExt cx="3511867" cy="2536372"/>
            </a:xfrm>
          </p:grpSpPr>
          <p:cxnSp>
            <p:nvCxnSpPr>
              <p:cNvPr id="11" name="Straight Connector 10">
                <a:extLst>
                  <a:ext uri="{FF2B5EF4-FFF2-40B4-BE49-F238E27FC236}">
                    <a16:creationId xmlns:a16="http://schemas.microsoft.com/office/drawing/2014/main" id="{F83B9FC5-9802-C9B9-10AF-7BA8B3ED9C55}"/>
                  </a:ext>
                </a:extLst>
              </p:cNvPr>
              <p:cNvCxnSpPr/>
              <p:nvPr/>
            </p:nvCxnSpPr>
            <p:spPr>
              <a:xfrm>
                <a:off x="5022533" y="1556657"/>
                <a:ext cx="0" cy="2536372"/>
              </a:xfrm>
              <a:prstGeom prst="line">
                <a:avLst/>
              </a:prstGeom>
              <a:noFill/>
              <a:ln w="19050" cap="flat" cmpd="sng" algn="ctr">
                <a:solidFill>
                  <a:srgbClr val="212121">
                    <a:shade val="95000"/>
                    <a:satMod val="105000"/>
                  </a:srgbClr>
                </a:solidFill>
                <a:prstDash val="solid"/>
              </a:ln>
              <a:effectLst/>
            </p:spPr>
          </p:cxnSp>
          <p:cxnSp>
            <p:nvCxnSpPr>
              <p:cNvPr id="13" name="Straight Connector 12">
                <a:extLst>
                  <a:ext uri="{FF2B5EF4-FFF2-40B4-BE49-F238E27FC236}">
                    <a16:creationId xmlns:a16="http://schemas.microsoft.com/office/drawing/2014/main" id="{0EB3B539-81D4-09EA-F978-2D33E8F29FC2}"/>
                  </a:ext>
                </a:extLst>
              </p:cNvPr>
              <p:cNvCxnSpPr/>
              <p:nvPr/>
            </p:nvCxnSpPr>
            <p:spPr>
              <a:xfrm>
                <a:off x="8534400" y="1556657"/>
                <a:ext cx="0" cy="2536372"/>
              </a:xfrm>
              <a:prstGeom prst="line">
                <a:avLst/>
              </a:prstGeom>
              <a:noFill/>
              <a:ln w="19050" cap="flat" cmpd="sng" algn="ctr">
                <a:solidFill>
                  <a:srgbClr val="212121">
                    <a:shade val="95000"/>
                    <a:satMod val="105000"/>
                  </a:srgbClr>
                </a:solidFill>
                <a:prstDash val="solid"/>
              </a:ln>
              <a:effectLst/>
            </p:spPr>
          </p:cxnSp>
          <p:cxnSp>
            <p:nvCxnSpPr>
              <p:cNvPr id="14" name="Straight Connector 13">
                <a:extLst>
                  <a:ext uri="{FF2B5EF4-FFF2-40B4-BE49-F238E27FC236}">
                    <a16:creationId xmlns:a16="http://schemas.microsoft.com/office/drawing/2014/main" id="{F23BCB02-E9A0-2E86-B00F-6C426C973F50}"/>
                  </a:ext>
                </a:extLst>
              </p:cNvPr>
              <p:cNvCxnSpPr>
                <a:cxnSpLocks/>
              </p:cNvCxnSpPr>
              <p:nvPr/>
            </p:nvCxnSpPr>
            <p:spPr>
              <a:xfrm flipH="1">
                <a:off x="5022534" y="1556657"/>
                <a:ext cx="3511866" cy="0"/>
              </a:xfrm>
              <a:prstGeom prst="line">
                <a:avLst/>
              </a:prstGeom>
              <a:noFill/>
              <a:ln w="19050" cap="flat" cmpd="sng" algn="ctr">
                <a:solidFill>
                  <a:srgbClr val="212121">
                    <a:shade val="95000"/>
                    <a:satMod val="105000"/>
                  </a:srgbClr>
                </a:solidFill>
                <a:prstDash val="solid"/>
              </a:ln>
              <a:effectLst/>
            </p:spPr>
          </p:cxnSp>
          <p:cxnSp>
            <p:nvCxnSpPr>
              <p:cNvPr id="15" name="Straight Connector 14">
                <a:extLst>
                  <a:ext uri="{FF2B5EF4-FFF2-40B4-BE49-F238E27FC236}">
                    <a16:creationId xmlns:a16="http://schemas.microsoft.com/office/drawing/2014/main" id="{6BC3DBA0-F14C-F4DD-8242-2D99823FAE8B}"/>
                  </a:ext>
                </a:extLst>
              </p:cNvPr>
              <p:cNvCxnSpPr>
                <a:cxnSpLocks/>
              </p:cNvCxnSpPr>
              <p:nvPr/>
            </p:nvCxnSpPr>
            <p:spPr>
              <a:xfrm flipH="1">
                <a:off x="5022534" y="4093029"/>
                <a:ext cx="3511866" cy="0"/>
              </a:xfrm>
              <a:prstGeom prst="line">
                <a:avLst/>
              </a:prstGeom>
              <a:noFill/>
              <a:ln w="19050" cap="flat" cmpd="sng" algn="ctr">
                <a:solidFill>
                  <a:srgbClr val="212121">
                    <a:shade val="95000"/>
                    <a:satMod val="105000"/>
                  </a:srgbClr>
                </a:solidFill>
                <a:prstDash val="solid"/>
              </a:ln>
              <a:effectLst/>
            </p:spPr>
          </p:cxnSp>
        </p:grpSp>
        <p:sp>
          <p:nvSpPr>
            <p:cNvPr id="7" name="TextBox 6">
              <a:extLst>
                <a:ext uri="{FF2B5EF4-FFF2-40B4-BE49-F238E27FC236}">
                  <a16:creationId xmlns:a16="http://schemas.microsoft.com/office/drawing/2014/main" id="{62C95DFF-A581-7F08-D9D5-EA6FEA29A5CC}"/>
                </a:ext>
              </a:extLst>
            </p:cNvPr>
            <p:cNvSpPr txBox="1"/>
            <p:nvPr/>
          </p:nvSpPr>
          <p:spPr>
            <a:xfrm>
              <a:off x="6487886" y="4024309"/>
              <a:ext cx="707571" cy="3113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4.5 m</a:t>
              </a:r>
            </a:p>
          </p:txBody>
        </p:sp>
        <p:sp>
          <p:nvSpPr>
            <p:cNvPr id="8" name="TextBox 7">
              <a:extLst>
                <a:ext uri="{FF2B5EF4-FFF2-40B4-BE49-F238E27FC236}">
                  <a16:creationId xmlns:a16="http://schemas.microsoft.com/office/drawing/2014/main" id="{4E5CB30B-3631-8FBF-7B77-1FEB1E1C16B9}"/>
                </a:ext>
              </a:extLst>
            </p:cNvPr>
            <p:cNvSpPr txBox="1"/>
            <p:nvPr/>
          </p:nvSpPr>
          <p:spPr>
            <a:xfrm>
              <a:off x="5406866" y="2045555"/>
              <a:ext cx="992710" cy="3113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160 cm</a:t>
              </a:r>
            </a:p>
          </p:txBody>
        </p:sp>
        <p:sp>
          <p:nvSpPr>
            <p:cNvPr id="9" name="TextBox 8">
              <a:extLst>
                <a:ext uri="{FF2B5EF4-FFF2-40B4-BE49-F238E27FC236}">
                  <a16:creationId xmlns:a16="http://schemas.microsoft.com/office/drawing/2014/main" id="{96F6D22A-1797-9FDB-7FC8-205ADDB88022}"/>
                </a:ext>
              </a:extLst>
            </p:cNvPr>
            <p:cNvSpPr txBox="1"/>
            <p:nvPr/>
          </p:nvSpPr>
          <p:spPr>
            <a:xfrm>
              <a:off x="6449784" y="1633116"/>
              <a:ext cx="762813" cy="3113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80 cm</a:t>
              </a:r>
            </a:p>
          </p:txBody>
        </p:sp>
        <p:sp>
          <p:nvSpPr>
            <p:cNvPr id="10" name="TextBox 9">
              <a:extLst>
                <a:ext uri="{FF2B5EF4-FFF2-40B4-BE49-F238E27FC236}">
                  <a16:creationId xmlns:a16="http://schemas.microsoft.com/office/drawing/2014/main" id="{7CBB71E4-BB8C-DCC7-4201-FEE5088B7F40}"/>
                </a:ext>
              </a:extLst>
            </p:cNvPr>
            <p:cNvSpPr txBox="1"/>
            <p:nvPr/>
          </p:nvSpPr>
          <p:spPr>
            <a:xfrm>
              <a:off x="8534400" y="2571750"/>
              <a:ext cx="707571" cy="3113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2.5 m</a:t>
              </a:r>
            </a:p>
          </p:txBody>
        </p:sp>
      </p:grpSp>
      <p:pic>
        <p:nvPicPr>
          <p:cNvPr id="16" name="Picture 15">
            <a:extLst>
              <a:ext uri="{FF2B5EF4-FFF2-40B4-BE49-F238E27FC236}">
                <a16:creationId xmlns:a16="http://schemas.microsoft.com/office/drawing/2014/main" id="{36E2F2A9-5AA9-AE72-1F9D-EA06A4A543F2}"/>
              </a:ext>
            </a:extLst>
          </p:cNvPr>
          <p:cNvPicPr>
            <a:picLocks noChangeAspect="1"/>
          </p:cNvPicPr>
          <p:nvPr/>
        </p:nvPicPr>
        <p:blipFill rotWithShape="1">
          <a:blip r:embed="rId3"/>
          <a:srcRect l="77051" t="7999" r="3720" b="48221"/>
          <a:stretch/>
        </p:blipFill>
        <p:spPr>
          <a:xfrm>
            <a:off x="9725269" y="268316"/>
            <a:ext cx="1758204" cy="628333"/>
          </a:xfrm>
          <a:prstGeom prst="rect">
            <a:avLst/>
          </a:prstGeom>
        </p:spPr>
      </p:pic>
    </p:spTree>
    <p:extLst>
      <p:ext uri="{BB962C8B-B14F-4D97-AF65-F5344CB8AC3E}">
        <p14:creationId xmlns:p14="http://schemas.microsoft.com/office/powerpoint/2010/main" val="4006470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1670400" y="112165"/>
            <a:ext cx="7948613"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dirty="0">
                <a:solidFill>
                  <a:schemeClr val="accent1"/>
                </a:solidFill>
                <a:latin typeface="Arial" panose="020B0604020202020204" pitchFamily="34" charset="0"/>
                <a:cs typeface="Arial" panose="020B0604020202020204" pitchFamily="34" charset="0"/>
              </a:rPr>
              <a:t>Perimeter – Radhika’s room</a:t>
            </a:r>
            <a:endPar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17</a:t>
            </a:fld>
            <a:endParaRPr lang="en-US" dirty="0"/>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4D970DDE-3331-43C7-8808-F643520183D1}"/>
              </a:ext>
            </a:extLst>
          </p:cNvPr>
          <p:cNvSpPr txBox="1"/>
          <p:nvPr/>
        </p:nvSpPr>
        <p:spPr>
          <a:xfrm>
            <a:off x="-72000" y="165505"/>
            <a:ext cx="1679451" cy="461665"/>
          </a:xfrm>
          <a:prstGeom prst="rect">
            <a:avLst/>
          </a:prstGeom>
          <a:noFill/>
          <a:ln>
            <a:no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EXPLORE</a:t>
            </a:r>
          </a:p>
        </p:txBody>
      </p:sp>
      <p:sp>
        <p:nvSpPr>
          <p:cNvPr id="31" name="Rectangle 30">
            <a:extLst>
              <a:ext uri="{FF2B5EF4-FFF2-40B4-BE49-F238E27FC236}">
                <a16:creationId xmlns:a16="http://schemas.microsoft.com/office/drawing/2014/main" id="{C9BF6AA6-3662-0A84-A16A-A40D5CBE3FAE}"/>
              </a:ext>
            </a:extLst>
          </p:cNvPr>
          <p:cNvSpPr/>
          <p:nvPr/>
        </p:nvSpPr>
        <p:spPr>
          <a:xfrm>
            <a:off x="1245886" y="4906868"/>
            <a:ext cx="9001700" cy="746358"/>
          </a:xfrm>
          <a:prstGeom prst="rect">
            <a:avLst/>
          </a:prstGeom>
          <a:solidFill>
            <a:srgbClr val="9BC8FF"/>
          </a:solidFill>
        </p:spPr>
        <p:txBody>
          <a:bodyPr wrap="square">
            <a:spAutoFit/>
          </a:bodyPr>
          <a:lstStyle/>
          <a:p>
            <a:pPr marL="0" marR="0" lvl="0" indent="0" defTabSz="914400" eaLnBrk="1" fontAlgn="auto" latinLnBrk="0" hangingPunct="1">
              <a:lnSpc>
                <a:spcPts val="2325"/>
              </a:lnSpc>
              <a:spcBef>
                <a:spcPts val="0"/>
              </a:spcBef>
              <a:spcAft>
                <a:spcPts val="45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Perimeter = 450 cm + 250</a:t>
            </a:r>
            <a:r>
              <a:rPr kumimoji="0" lang="en-US" sz="20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cm + 450 cm + 250 cm – 160 cm – 80 cm</a:t>
            </a:r>
          </a:p>
          <a:p>
            <a:pPr lvl="0">
              <a:lnSpc>
                <a:spcPts val="2325"/>
              </a:lnSpc>
              <a:spcAft>
                <a:spcPts val="450"/>
              </a:spcAft>
              <a:buClr>
                <a:srgbClr val="000000"/>
              </a:buClr>
              <a:defRPr/>
            </a:pPr>
            <a:r>
              <a:rPr lang="en-US" sz="2000" kern="0" dirty="0">
                <a:solidFill>
                  <a:srgbClr val="000000"/>
                </a:solidFill>
                <a:latin typeface="Arial" panose="020B0604020202020204" pitchFamily="34" charset="0"/>
                <a:cs typeface="Arial" panose="020B0604020202020204" pitchFamily="34" charset="0"/>
                <a:sym typeface="Arial"/>
              </a:rPr>
              <a:t>                 = 1160 cm</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D0622E62-2EF9-17A0-C242-EDAB542BAF29}"/>
                  </a:ext>
                </a:extLst>
              </p:cNvPr>
              <p:cNvSpPr/>
              <p:nvPr/>
            </p:nvSpPr>
            <p:spPr>
              <a:xfrm>
                <a:off x="1245886" y="5789847"/>
                <a:ext cx="6652638" cy="387286"/>
              </a:xfrm>
              <a:prstGeom prst="rect">
                <a:avLst/>
              </a:prstGeom>
              <a:solidFill>
                <a:srgbClr val="9BC8FF"/>
              </a:solidFill>
            </p:spPr>
            <p:txBody>
              <a:bodyPr wrap="square">
                <a:spAutoFit/>
              </a:bodyPr>
              <a:lstStyle/>
              <a:p>
                <a:pPr marL="0" marR="0" lvl="0" indent="0" defTabSz="914400" eaLnBrk="1" fontAlgn="auto" latinLnBrk="0" hangingPunct="1">
                  <a:lnSpc>
                    <a:spcPts val="2325"/>
                  </a:lnSpc>
                  <a:spcBef>
                    <a:spcPts val="0"/>
                  </a:spcBef>
                  <a:spcAft>
                    <a:spcPts val="45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Strings needed = 1160 cm </a:t>
                </a:r>
                <a14:m>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oMath>
                </a14:m>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145 cm = 8 strings </a:t>
                </a:r>
              </a:p>
            </p:txBody>
          </p:sp>
        </mc:Choice>
        <mc:Fallback xmlns="">
          <p:sp>
            <p:nvSpPr>
              <p:cNvPr id="33" name="Rectangle 32">
                <a:extLst>
                  <a:ext uri="{FF2B5EF4-FFF2-40B4-BE49-F238E27FC236}">
                    <a16:creationId xmlns:a16="http://schemas.microsoft.com/office/drawing/2014/main" id="{D0622E62-2EF9-17A0-C242-EDAB542BAF29}"/>
                  </a:ext>
                </a:extLst>
              </p:cNvPr>
              <p:cNvSpPr>
                <a:spLocks noRot="1" noChangeAspect="1" noMove="1" noResize="1" noEditPoints="1" noAdjustHandles="1" noChangeArrowheads="1" noChangeShapeType="1" noTextEdit="1"/>
              </p:cNvSpPr>
              <p:nvPr/>
            </p:nvSpPr>
            <p:spPr>
              <a:xfrm>
                <a:off x="1245886" y="5789847"/>
                <a:ext cx="6652638" cy="387286"/>
              </a:xfrm>
              <a:prstGeom prst="rect">
                <a:avLst/>
              </a:prstGeom>
              <a:blipFill>
                <a:blip r:embed="rId4"/>
                <a:stretch>
                  <a:fillRect l="-916" t="-12698" b="-28571"/>
                </a:stretch>
              </a:blipFill>
            </p:spPr>
            <p:txBody>
              <a:bodyPr/>
              <a:lstStyle/>
              <a:p>
                <a:r>
                  <a:rPr lang="en-GB">
                    <a:noFill/>
                  </a:rPr>
                  <a:t> </a:t>
                </a:r>
              </a:p>
            </p:txBody>
          </p:sp>
        </mc:Fallback>
      </mc:AlternateContent>
      <p:sp>
        <p:nvSpPr>
          <p:cNvPr id="2" name="Rectangle 1">
            <a:extLst>
              <a:ext uri="{FF2B5EF4-FFF2-40B4-BE49-F238E27FC236}">
                <a16:creationId xmlns:a16="http://schemas.microsoft.com/office/drawing/2014/main" id="{BAF60D3B-0F2D-D3F3-D1E9-8F294C37F7B9}"/>
              </a:ext>
            </a:extLst>
          </p:cNvPr>
          <p:cNvSpPr/>
          <p:nvPr/>
        </p:nvSpPr>
        <p:spPr>
          <a:xfrm>
            <a:off x="951451" y="1405777"/>
            <a:ext cx="5471649" cy="2746906"/>
          </a:xfrm>
          <a:prstGeom prst="rect">
            <a:avLst/>
          </a:prstGeom>
        </p:spPr>
        <p:txBody>
          <a:bodyPr wrap="square">
            <a:spAutoFit/>
          </a:bodyPr>
          <a:lstStyle/>
          <a:p>
            <a:pPr marL="342900" indent="-342900">
              <a:spcAft>
                <a:spcPts val="450"/>
              </a:spcAft>
              <a:buClr>
                <a:srgbClr val="000000"/>
              </a:buClr>
              <a:buFont typeface="Arial" panose="020B0604020202020204" pitchFamily="34" charset="0"/>
              <a:buChar char="•"/>
            </a:pPr>
            <a:r>
              <a:rPr lang="en-US" sz="2000" kern="0" dirty="0">
                <a:solidFill>
                  <a:srgbClr val="000000"/>
                </a:solidFill>
                <a:latin typeface="Arial" panose="020B0604020202020204" pitchFamily="34" charset="0"/>
                <a:cs typeface="Arial" panose="020B0604020202020204" pitchFamily="34" charset="0"/>
                <a:sym typeface="Arial"/>
              </a:rPr>
              <a:t>Radhika is also planning to decorate her room with fairy lights. </a:t>
            </a:r>
          </a:p>
          <a:p>
            <a:pPr marL="342900" indent="-342900">
              <a:spcAft>
                <a:spcPts val="450"/>
              </a:spcAft>
              <a:buClr>
                <a:srgbClr val="000000"/>
              </a:buClr>
              <a:buFont typeface="Arial" panose="020B0604020202020204" pitchFamily="34" charset="0"/>
              <a:buChar char="•"/>
            </a:pPr>
            <a:r>
              <a:rPr lang="en-US" sz="2000" kern="0" dirty="0">
                <a:solidFill>
                  <a:srgbClr val="000000"/>
                </a:solidFill>
                <a:latin typeface="Arial" panose="020B0604020202020204" pitchFamily="34" charset="0"/>
                <a:cs typeface="Arial" panose="020B0604020202020204" pitchFamily="34" charset="0"/>
                <a:sym typeface="Arial"/>
              </a:rPr>
              <a:t>She buys light strings which are 145 cm in length.</a:t>
            </a:r>
          </a:p>
          <a:p>
            <a:pPr marL="342900" indent="-342900">
              <a:spcAft>
                <a:spcPts val="450"/>
              </a:spcAft>
              <a:buClr>
                <a:srgbClr val="000000"/>
              </a:buClr>
              <a:buFont typeface="Arial" panose="020B0604020202020204" pitchFamily="34" charset="0"/>
              <a:buChar char="•"/>
            </a:pPr>
            <a:r>
              <a:rPr lang="en-US" sz="2000" kern="0" dirty="0">
                <a:solidFill>
                  <a:srgbClr val="000000"/>
                </a:solidFill>
                <a:latin typeface="Arial" panose="020B0604020202020204" pitchFamily="34" charset="0"/>
                <a:cs typeface="Arial" panose="020B0604020202020204" pitchFamily="34" charset="0"/>
                <a:sym typeface="Arial"/>
              </a:rPr>
              <a:t>She hangs lights around the whole room except for above her wardrobe. </a:t>
            </a:r>
          </a:p>
          <a:p>
            <a:pPr marL="342900" indent="-342900">
              <a:spcAft>
                <a:spcPts val="450"/>
              </a:spcAft>
              <a:buClr>
                <a:srgbClr val="000000"/>
              </a:buClr>
              <a:buFont typeface="Arial" panose="020B0604020202020204" pitchFamily="34" charset="0"/>
              <a:buChar char="•"/>
            </a:pPr>
            <a:r>
              <a:rPr lang="en-US" sz="2000" kern="0" dirty="0">
                <a:solidFill>
                  <a:srgbClr val="000000"/>
                </a:solidFill>
                <a:latin typeface="Arial" panose="020B0604020202020204" pitchFamily="34" charset="0"/>
                <a:cs typeface="Arial" panose="020B0604020202020204" pitchFamily="34" charset="0"/>
                <a:sym typeface="Arial"/>
              </a:rPr>
              <a:t>How many strings of lights does she need to buy?</a:t>
            </a:r>
          </a:p>
        </p:txBody>
      </p:sp>
      <p:grpSp>
        <p:nvGrpSpPr>
          <p:cNvPr id="3" name="Group 2">
            <a:extLst>
              <a:ext uri="{FF2B5EF4-FFF2-40B4-BE49-F238E27FC236}">
                <a16:creationId xmlns:a16="http://schemas.microsoft.com/office/drawing/2014/main" id="{427B37B8-9A59-144E-AA3B-289059D7EB52}"/>
              </a:ext>
            </a:extLst>
          </p:cNvPr>
          <p:cNvGrpSpPr/>
          <p:nvPr/>
        </p:nvGrpSpPr>
        <p:grpSpPr>
          <a:xfrm>
            <a:off x="6671478" y="1306515"/>
            <a:ext cx="4682322" cy="3272679"/>
            <a:chOff x="5033419" y="1556657"/>
            <a:chExt cx="4208552" cy="2778990"/>
          </a:xfrm>
        </p:grpSpPr>
        <p:sp>
          <p:nvSpPr>
            <p:cNvPr id="5" name="Rectangle 4">
              <a:extLst>
                <a:ext uri="{FF2B5EF4-FFF2-40B4-BE49-F238E27FC236}">
                  <a16:creationId xmlns:a16="http://schemas.microsoft.com/office/drawing/2014/main" id="{8CDC48B8-1EA9-1D7E-BB37-3FF0F20B1FE8}"/>
                </a:ext>
              </a:extLst>
            </p:cNvPr>
            <p:cNvSpPr/>
            <p:nvPr/>
          </p:nvSpPr>
          <p:spPr>
            <a:xfrm>
              <a:off x="5033419" y="1567543"/>
              <a:ext cx="1454467" cy="478972"/>
            </a:xfrm>
            <a:prstGeom prst="rect">
              <a:avLst/>
            </a:prstGeom>
            <a:solidFill>
              <a:srgbClr val="595959">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Wardrobe</a:t>
              </a:r>
            </a:p>
          </p:txBody>
        </p:sp>
        <p:grpSp>
          <p:nvGrpSpPr>
            <p:cNvPr id="6" name="Group 5">
              <a:extLst>
                <a:ext uri="{FF2B5EF4-FFF2-40B4-BE49-F238E27FC236}">
                  <a16:creationId xmlns:a16="http://schemas.microsoft.com/office/drawing/2014/main" id="{EE521670-A5D6-E5BB-0B27-6B3F62D9E51E}"/>
                </a:ext>
              </a:extLst>
            </p:cNvPr>
            <p:cNvGrpSpPr/>
            <p:nvPr/>
          </p:nvGrpSpPr>
          <p:grpSpPr>
            <a:xfrm>
              <a:off x="5033419" y="1556657"/>
              <a:ext cx="3500981" cy="2402640"/>
              <a:chOff x="5022533" y="1556657"/>
              <a:chExt cx="3511867" cy="2536372"/>
            </a:xfrm>
          </p:grpSpPr>
          <p:cxnSp>
            <p:nvCxnSpPr>
              <p:cNvPr id="11" name="Straight Connector 10">
                <a:extLst>
                  <a:ext uri="{FF2B5EF4-FFF2-40B4-BE49-F238E27FC236}">
                    <a16:creationId xmlns:a16="http://schemas.microsoft.com/office/drawing/2014/main" id="{DCE65E54-FBC9-BB23-10B6-DF4B4E5C1B8C}"/>
                  </a:ext>
                </a:extLst>
              </p:cNvPr>
              <p:cNvCxnSpPr/>
              <p:nvPr/>
            </p:nvCxnSpPr>
            <p:spPr>
              <a:xfrm>
                <a:off x="5022533" y="1556657"/>
                <a:ext cx="0" cy="2536372"/>
              </a:xfrm>
              <a:prstGeom prst="line">
                <a:avLst/>
              </a:prstGeom>
              <a:noFill/>
              <a:ln w="19050" cap="flat" cmpd="sng" algn="ctr">
                <a:solidFill>
                  <a:srgbClr val="212121">
                    <a:shade val="95000"/>
                    <a:satMod val="105000"/>
                  </a:srgbClr>
                </a:solidFill>
                <a:prstDash val="solid"/>
              </a:ln>
              <a:effectLst/>
            </p:spPr>
          </p:cxnSp>
          <p:cxnSp>
            <p:nvCxnSpPr>
              <p:cNvPr id="13" name="Straight Connector 12">
                <a:extLst>
                  <a:ext uri="{FF2B5EF4-FFF2-40B4-BE49-F238E27FC236}">
                    <a16:creationId xmlns:a16="http://schemas.microsoft.com/office/drawing/2014/main" id="{117575A0-FA2D-B6A7-89EF-C47E263B8392}"/>
                  </a:ext>
                </a:extLst>
              </p:cNvPr>
              <p:cNvCxnSpPr/>
              <p:nvPr/>
            </p:nvCxnSpPr>
            <p:spPr>
              <a:xfrm>
                <a:off x="8534400" y="1556657"/>
                <a:ext cx="0" cy="2536372"/>
              </a:xfrm>
              <a:prstGeom prst="line">
                <a:avLst/>
              </a:prstGeom>
              <a:noFill/>
              <a:ln w="19050" cap="flat" cmpd="sng" algn="ctr">
                <a:solidFill>
                  <a:srgbClr val="212121">
                    <a:shade val="95000"/>
                    <a:satMod val="105000"/>
                  </a:srgbClr>
                </a:solidFill>
                <a:prstDash val="solid"/>
              </a:ln>
              <a:effectLst/>
            </p:spPr>
          </p:cxnSp>
          <p:cxnSp>
            <p:nvCxnSpPr>
              <p:cNvPr id="14" name="Straight Connector 13">
                <a:extLst>
                  <a:ext uri="{FF2B5EF4-FFF2-40B4-BE49-F238E27FC236}">
                    <a16:creationId xmlns:a16="http://schemas.microsoft.com/office/drawing/2014/main" id="{94F28C6D-0640-391A-71E8-69ACC34F7CA4}"/>
                  </a:ext>
                </a:extLst>
              </p:cNvPr>
              <p:cNvCxnSpPr>
                <a:cxnSpLocks/>
              </p:cNvCxnSpPr>
              <p:nvPr/>
            </p:nvCxnSpPr>
            <p:spPr>
              <a:xfrm flipH="1">
                <a:off x="5022534" y="1556657"/>
                <a:ext cx="3511866" cy="0"/>
              </a:xfrm>
              <a:prstGeom prst="line">
                <a:avLst/>
              </a:prstGeom>
              <a:noFill/>
              <a:ln w="19050" cap="flat" cmpd="sng" algn="ctr">
                <a:solidFill>
                  <a:srgbClr val="212121">
                    <a:shade val="95000"/>
                    <a:satMod val="105000"/>
                  </a:srgbClr>
                </a:solidFill>
                <a:prstDash val="solid"/>
              </a:ln>
              <a:effectLst/>
            </p:spPr>
          </p:cxnSp>
          <p:cxnSp>
            <p:nvCxnSpPr>
              <p:cNvPr id="15" name="Straight Connector 14">
                <a:extLst>
                  <a:ext uri="{FF2B5EF4-FFF2-40B4-BE49-F238E27FC236}">
                    <a16:creationId xmlns:a16="http://schemas.microsoft.com/office/drawing/2014/main" id="{5C393BD4-DB0C-6F58-7D59-C32ACF9D519E}"/>
                  </a:ext>
                </a:extLst>
              </p:cNvPr>
              <p:cNvCxnSpPr>
                <a:cxnSpLocks/>
              </p:cNvCxnSpPr>
              <p:nvPr/>
            </p:nvCxnSpPr>
            <p:spPr>
              <a:xfrm flipH="1">
                <a:off x="5022534" y="4093029"/>
                <a:ext cx="3511866" cy="0"/>
              </a:xfrm>
              <a:prstGeom prst="line">
                <a:avLst/>
              </a:prstGeom>
              <a:noFill/>
              <a:ln w="19050" cap="flat" cmpd="sng" algn="ctr">
                <a:solidFill>
                  <a:srgbClr val="212121">
                    <a:shade val="95000"/>
                    <a:satMod val="105000"/>
                  </a:srgbClr>
                </a:solidFill>
                <a:prstDash val="solid"/>
              </a:ln>
              <a:effectLst/>
            </p:spPr>
          </p:cxnSp>
        </p:grpSp>
        <p:sp>
          <p:nvSpPr>
            <p:cNvPr id="7" name="TextBox 6">
              <a:extLst>
                <a:ext uri="{FF2B5EF4-FFF2-40B4-BE49-F238E27FC236}">
                  <a16:creationId xmlns:a16="http://schemas.microsoft.com/office/drawing/2014/main" id="{5DB90C9C-3E80-DD1A-A7B9-73C17FF94442}"/>
                </a:ext>
              </a:extLst>
            </p:cNvPr>
            <p:cNvSpPr txBox="1"/>
            <p:nvPr/>
          </p:nvSpPr>
          <p:spPr>
            <a:xfrm>
              <a:off x="6487886" y="4024309"/>
              <a:ext cx="707571" cy="3113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4.5 m</a:t>
              </a:r>
            </a:p>
          </p:txBody>
        </p:sp>
        <p:sp>
          <p:nvSpPr>
            <p:cNvPr id="8" name="TextBox 7">
              <a:extLst>
                <a:ext uri="{FF2B5EF4-FFF2-40B4-BE49-F238E27FC236}">
                  <a16:creationId xmlns:a16="http://schemas.microsoft.com/office/drawing/2014/main" id="{03AD18AA-57A8-C119-F73E-8E01FAECA715}"/>
                </a:ext>
              </a:extLst>
            </p:cNvPr>
            <p:cNvSpPr txBox="1"/>
            <p:nvPr/>
          </p:nvSpPr>
          <p:spPr>
            <a:xfrm>
              <a:off x="5406866" y="2045555"/>
              <a:ext cx="992710" cy="3113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160 cm</a:t>
              </a:r>
            </a:p>
          </p:txBody>
        </p:sp>
        <p:sp>
          <p:nvSpPr>
            <p:cNvPr id="9" name="TextBox 8">
              <a:extLst>
                <a:ext uri="{FF2B5EF4-FFF2-40B4-BE49-F238E27FC236}">
                  <a16:creationId xmlns:a16="http://schemas.microsoft.com/office/drawing/2014/main" id="{93906140-968E-CDF7-B73F-C4A58B587D9D}"/>
                </a:ext>
              </a:extLst>
            </p:cNvPr>
            <p:cNvSpPr txBox="1"/>
            <p:nvPr/>
          </p:nvSpPr>
          <p:spPr>
            <a:xfrm>
              <a:off x="6449784" y="1633116"/>
              <a:ext cx="762813" cy="3113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80 cm</a:t>
              </a:r>
            </a:p>
          </p:txBody>
        </p:sp>
        <p:sp>
          <p:nvSpPr>
            <p:cNvPr id="10" name="TextBox 9">
              <a:extLst>
                <a:ext uri="{FF2B5EF4-FFF2-40B4-BE49-F238E27FC236}">
                  <a16:creationId xmlns:a16="http://schemas.microsoft.com/office/drawing/2014/main" id="{7CF98343-3157-F949-5436-C9F03A789556}"/>
                </a:ext>
              </a:extLst>
            </p:cNvPr>
            <p:cNvSpPr txBox="1"/>
            <p:nvPr/>
          </p:nvSpPr>
          <p:spPr>
            <a:xfrm>
              <a:off x="8534400" y="2571750"/>
              <a:ext cx="707571" cy="3113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2.5 m</a:t>
              </a:r>
            </a:p>
          </p:txBody>
        </p:sp>
      </p:grpSp>
      <p:pic>
        <p:nvPicPr>
          <p:cNvPr id="16" name="Picture 15">
            <a:extLst>
              <a:ext uri="{FF2B5EF4-FFF2-40B4-BE49-F238E27FC236}">
                <a16:creationId xmlns:a16="http://schemas.microsoft.com/office/drawing/2014/main" id="{281306B8-10E6-A85E-26BA-E3BEC790D33C}"/>
              </a:ext>
            </a:extLst>
          </p:cNvPr>
          <p:cNvPicPr>
            <a:picLocks noChangeAspect="1"/>
          </p:cNvPicPr>
          <p:nvPr/>
        </p:nvPicPr>
        <p:blipFill rotWithShape="1">
          <a:blip r:embed="rId5"/>
          <a:srcRect l="77051" t="7999" r="3720" b="48221"/>
          <a:stretch/>
        </p:blipFill>
        <p:spPr>
          <a:xfrm>
            <a:off x="9725269" y="268316"/>
            <a:ext cx="1758204" cy="628333"/>
          </a:xfrm>
          <a:prstGeom prst="rect">
            <a:avLst/>
          </a:prstGeom>
        </p:spPr>
      </p:pic>
    </p:spTree>
    <p:extLst>
      <p:ext uri="{BB962C8B-B14F-4D97-AF65-F5344CB8AC3E}">
        <p14:creationId xmlns:p14="http://schemas.microsoft.com/office/powerpoint/2010/main" val="112201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450533" y="112165"/>
            <a:ext cx="9144000"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Perimeter</a:t>
            </a: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18</a:t>
            </a:fld>
            <a:endParaRPr lang="en-US" dirty="0"/>
          </a:p>
        </p:txBody>
      </p:sp>
      <p:pic>
        <p:nvPicPr>
          <p:cNvPr id="100" name="Graphic 99">
            <a:extLst>
              <a:ext uri="{FF2B5EF4-FFF2-40B4-BE49-F238E27FC236}">
                <a16:creationId xmlns:a16="http://schemas.microsoft.com/office/drawing/2014/main" id="{CE9DEDD1-D640-4CD7-8399-24A6221E2BA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5453" y="1215478"/>
            <a:ext cx="914400" cy="914400"/>
          </a:xfrm>
          <a:prstGeom prst="rect">
            <a:avLst/>
          </a:prstGeom>
        </p:spPr>
      </p:pic>
      <p:grpSp>
        <p:nvGrpSpPr>
          <p:cNvPr id="99" name="Group 98">
            <a:extLst>
              <a:ext uri="{FF2B5EF4-FFF2-40B4-BE49-F238E27FC236}">
                <a16:creationId xmlns:a16="http://schemas.microsoft.com/office/drawing/2014/main" id="{C6BE3F2C-E77F-4309-A3C2-357F13AC7A5E}"/>
              </a:ext>
              <a:ext uri="{C183D7F6-B498-43B3-948B-1728B52AA6E4}">
                <adec:decorative xmlns:adec="http://schemas.microsoft.com/office/drawing/2017/decorative" val="1"/>
              </a:ext>
            </a:extLst>
          </p:cNvPr>
          <p:cNvGrpSpPr/>
          <p:nvPr/>
        </p:nvGrpSpPr>
        <p:grpSpPr>
          <a:xfrm>
            <a:off x="1769853" y="1470805"/>
            <a:ext cx="8212347" cy="4387070"/>
            <a:chOff x="1259457" y="1949570"/>
            <a:chExt cx="8212347" cy="3787808"/>
          </a:xfrm>
        </p:grpSpPr>
        <p:sp>
          <p:nvSpPr>
            <p:cNvPr id="6" name="TextBox 5">
              <a:extLst>
                <a:ext uri="{FF2B5EF4-FFF2-40B4-BE49-F238E27FC236}">
                  <a16:creationId xmlns:a16="http://schemas.microsoft.com/office/drawing/2014/main" id="{755AD8CD-D355-45F4-8A8D-03865C1297C0}"/>
                </a:ext>
              </a:extLst>
            </p:cNvPr>
            <p:cNvSpPr txBox="1"/>
            <p:nvPr/>
          </p:nvSpPr>
          <p:spPr>
            <a:xfrm>
              <a:off x="1259457" y="1949570"/>
              <a:ext cx="1990237" cy="523220"/>
            </a:xfrm>
            <a:prstGeom prst="rect">
              <a:avLst/>
            </a:prstGeom>
            <a:solidFill>
              <a:schemeClr val="accent1"/>
            </a:solidFill>
            <a:ln w="38100">
              <a:solidFill>
                <a:schemeClr val="accent1"/>
              </a:solidFill>
            </a:ln>
          </p:spPr>
          <p:txBody>
            <a:bodyPr wrap="square" rtlCol="0">
              <a:spAutoFit/>
            </a:bodyPr>
            <a:lstStyle/>
            <a:p>
              <a:r>
                <a:rPr lang="en-GB" sz="2800" b="1" dirty="0">
                  <a:solidFill>
                    <a:schemeClr val="bg1"/>
                  </a:solidFill>
                  <a:latin typeface="Arial" panose="020B0604020202020204" pitchFamily="34" charset="0"/>
                  <a:cs typeface="Arial" panose="020B0604020202020204" pitchFamily="34" charset="0"/>
                </a:rPr>
                <a:t>KEY IDEA</a:t>
              </a:r>
              <a:endParaRPr lang="en-GB" dirty="0"/>
            </a:p>
          </p:txBody>
        </p:sp>
        <p:sp>
          <p:nvSpPr>
            <p:cNvPr id="98" name="Rectangle 97">
              <a:extLst>
                <a:ext uri="{FF2B5EF4-FFF2-40B4-BE49-F238E27FC236}">
                  <a16:creationId xmlns:a16="http://schemas.microsoft.com/office/drawing/2014/main" id="{CAAA4A74-A70B-4650-8E46-6F6AAFBACCA0}"/>
                </a:ext>
              </a:extLst>
            </p:cNvPr>
            <p:cNvSpPr/>
            <p:nvPr/>
          </p:nvSpPr>
          <p:spPr>
            <a:xfrm>
              <a:off x="1259457" y="1949570"/>
              <a:ext cx="8212347" cy="378780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39C71CAC-4293-E52D-E0D4-B94638A534B4}"/>
              </a:ext>
            </a:extLst>
          </p:cNvPr>
          <p:cNvSpPr txBox="1"/>
          <p:nvPr/>
        </p:nvSpPr>
        <p:spPr>
          <a:xfrm>
            <a:off x="2186940" y="2202045"/>
            <a:ext cx="7818120" cy="4170372"/>
          </a:xfrm>
          <a:prstGeom prst="rect">
            <a:avLst/>
          </a:prstGeom>
          <a:noFill/>
        </p:spPr>
        <p:txBody>
          <a:bodyPr wrap="square" rtlCol="0">
            <a:spAutoFit/>
          </a:bodyPr>
          <a:lstStyle/>
          <a:p>
            <a:r>
              <a:rPr lang="en-US" sz="2400" kern="1600" dirty="0">
                <a:solidFill>
                  <a:schemeClr val="tx1"/>
                </a:solidFill>
                <a:latin typeface="Arial" panose="020B0604020202020204" pitchFamily="34" charset="0"/>
                <a:cs typeface="Arial" panose="020B0604020202020204" pitchFamily="34" charset="0"/>
              </a:rPr>
              <a:t>To answer multi-step problem solving questions involving the perimeter of a rectilinear shape:</a:t>
            </a:r>
          </a:p>
          <a:p>
            <a:pPr marL="342900" indent="-342900">
              <a:buFont typeface="Arial" panose="020B0604020202020204" pitchFamily="34" charset="0"/>
              <a:buChar char="•"/>
            </a:pPr>
            <a:r>
              <a:rPr lang="en-US" sz="2400" kern="1600" dirty="0">
                <a:solidFill>
                  <a:schemeClr val="tx1"/>
                </a:solidFill>
                <a:latin typeface="Arial" panose="020B0604020202020204" pitchFamily="34" charset="0"/>
                <a:cs typeface="Arial" panose="020B0604020202020204" pitchFamily="34" charset="0"/>
              </a:rPr>
              <a:t>Calculate missing side lengths if necessary</a:t>
            </a:r>
          </a:p>
          <a:p>
            <a:pPr marL="342900" indent="-342900">
              <a:buFont typeface="Arial" panose="020B0604020202020204" pitchFamily="34" charset="0"/>
              <a:buChar char="•"/>
            </a:pPr>
            <a:r>
              <a:rPr lang="en-US" sz="2400" kern="1600" dirty="0">
                <a:solidFill>
                  <a:schemeClr val="tx1"/>
                </a:solidFill>
                <a:latin typeface="Arial" panose="020B0604020202020204" pitchFamily="34" charset="0"/>
                <a:cs typeface="Arial" panose="020B0604020202020204" pitchFamily="34" charset="0"/>
              </a:rPr>
              <a:t>Convert units if necessary</a:t>
            </a:r>
          </a:p>
          <a:p>
            <a:pPr marL="342900" indent="-342900">
              <a:buFont typeface="Arial" panose="020B0604020202020204" pitchFamily="34" charset="0"/>
              <a:buChar char="•"/>
            </a:pPr>
            <a:r>
              <a:rPr lang="en-US" sz="2400" kern="1600" dirty="0">
                <a:solidFill>
                  <a:schemeClr val="tx1"/>
                </a:solidFill>
                <a:latin typeface="Arial" panose="020B0604020202020204" pitchFamily="34" charset="0"/>
                <a:cs typeface="Arial" panose="020B0604020202020204" pitchFamily="34" charset="0"/>
              </a:rPr>
              <a:t>Calculate the perimeter of the shape by adding up all the side lengths</a:t>
            </a:r>
          </a:p>
          <a:p>
            <a:pPr marL="342900" indent="-342900">
              <a:buFont typeface="Arial" panose="020B0604020202020204" pitchFamily="34" charset="0"/>
              <a:buChar char="•"/>
            </a:pPr>
            <a:r>
              <a:rPr lang="en-US" sz="2400" kern="1600" dirty="0">
                <a:solidFill>
                  <a:schemeClr val="tx1"/>
                </a:solidFill>
                <a:latin typeface="Arial" panose="020B0604020202020204" pitchFamily="34" charset="0"/>
                <a:cs typeface="Arial" panose="020B0604020202020204" pitchFamily="34" charset="0"/>
              </a:rPr>
              <a:t>Subtract any excluded lengths </a:t>
            </a:r>
          </a:p>
          <a:p>
            <a:pPr marL="342900" indent="-342900">
              <a:buFont typeface="Arial" panose="020B0604020202020204" pitchFamily="34" charset="0"/>
              <a:buChar char="•"/>
            </a:pPr>
            <a:r>
              <a:rPr lang="en-US" sz="2400" kern="1600" dirty="0">
                <a:solidFill>
                  <a:schemeClr val="tx1"/>
                </a:solidFill>
                <a:latin typeface="Arial" panose="020B0604020202020204" pitchFamily="34" charset="0"/>
                <a:cs typeface="Arial" panose="020B0604020202020204" pitchFamily="34" charset="0"/>
              </a:rPr>
              <a:t>Calculate the amount of material needed and, if necessary, the cost of the material</a:t>
            </a:r>
          </a:p>
          <a:p>
            <a:endParaRPr lang="en-US" sz="2800" kern="1600" dirty="0">
              <a:solidFill>
                <a:schemeClr val="tx1"/>
              </a:solidFill>
              <a:latin typeface="Calibri" panose="020F0502020204030204" pitchFamily="34" charset="0"/>
              <a:cs typeface="Calibri" panose="020F0502020204030204" pitchFamily="34" charset="0"/>
            </a:endParaRPr>
          </a:p>
          <a:p>
            <a:endParaRPr lang="en-US" sz="2100" dirty="0"/>
          </a:p>
        </p:txBody>
      </p:sp>
    </p:spTree>
    <p:extLst>
      <p:ext uri="{BB962C8B-B14F-4D97-AF65-F5344CB8AC3E}">
        <p14:creationId xmlns:p14="http://schemas.microsoft.com/office/powerpoint/2010/main" val="47685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1670400" y="112165"/>
            <a:ext cx="7948613"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Practice question 1</a:t>
            </a: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19</a:t>
            </a:fld>
            <a:endParaRPr lang="en-US" dirty="0"/>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descr="Worksheet available icon">
            <a:extLst>
              <a:ext uri="{FF2B5EF4-FFF2-40B4-BE49-F238E27FC236}">
                <a16:creationId xmlns:a16="http://schemas.microsoft.com/office/drawing/2014/main" id="{F829BE98-8723-412A-A7EC-94B8C90B3E33}"/>
              </a:ext>
            </a:extLst>
          </p:cNvPr>
          <p:cNvGrpSpPr/>
          <p:nvPr/>
        </p:nvGrpSpPr>
        <p:grpSpPr>
          <a:xfrm>
            <a:off x="9495879" y="211521"/>
            <a:ext cx="2102384" cy="753403"/>
            <a:chOff x="9495879" y="211521"/>
            <a:chExt cx="2102384" cy="753403"/>
          </a:xfrm>
        </p:grpSpPr>
        <p:pic>
          <p:nvPicPr>
            <p:cNvPr id="14" name="Graphic 6" descr="Document">
              <a:extLst>
                <a:ext uri="{FF2B5EF4-FFF2-40B4-BE49-F238E27FC236}">
                  <a16:creationId xmlns:a16="http://schemas.microsoft.com/office/drawing/2014/main" id="{C7E7981D-5965-45BC-9305-693E1A6D1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4860" y="211521"/>
              <a:ext cx="753403" cy="753403"/>
            </a:xfrm>
            <a:prstGeom prst="rect">
              <a:avLst/>
            </a:prstGeom>
          </p:spPr>
        </p:pic>
        <p:sp>
          <p:nvSpPr>
            <p:cNvPr id="15" name="TextBox 14">
              <a:extLst>
                <a:ext uri="{FF2B5EF4-FFF2-40B4-BE49-F238E27FC236}">
                  <a16:creationId xmlns:a16="http://schemas.microsoft.com/office/drawing/2014/main" id="{F725BA4D-B44C-44A3-AC6B-84C2B4A0D54B}"/>
                </a:ext>
              </a:extLst>
            </p:cNvPr>
            <p:cNvSpPr txBox="1"/>
            <p:nvPr/>
          </p:nvSpPr>
          <p:spPr>
            <a:xfrm>
              <a:off x="9495879" y="228785"/>
              <a:ext cx="2091590" cy="707886"/>
            </a:xfrm>
            <a:prstGeom prst="rect">
              <a:avLst/>
            </a:prstGeom>
            <a:noFill/>
            <a:ln w="38100">
              <a:solidFill>
                <a:schemeClr val="accent1"/>
              </a:solidFill>
            </a:ln>
          </p:spPr>
          <p:txBody>
            <a:bodyPr wrap="square" rtlCol="0">
              <a:spAutoFit/>
            </a:bodyPr>
            <a:lstStyle/>
            <a:p>
              <a:r>
                <a:rPr lang="en-GB" sz="2000" b="1" dirty="0">
                  <a:latin typeface="Arial" panose="020B0604020202020204" pitchFamily="34" charset="0"/>
                  <a:cs typeface="Arial" panose="020B0604020202020204" pitchFamily="34" charset="0"/>
                </a:rPr>
                <a:t>Worksheet</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available</a:t>
              </a:r>
            </a:p>
          </p:txBody>
        </p:sp>
      </p:grpSp>
      <p:sp>
        <p:nvSpPr>
          <p:cNvPr id="3" name="TextBox 2">
            <a:extLst>
              <a:ext uri="{FF2B5EF4-FFF2-40B4-BE49-F238E27FC236}">
                <a16:creationId xmlns:a16="http://schemas.microsoft.com/office/drawing/2014/main" id="{A9FE1C35-C1BD-6E5F-62A1-CF986151FB4A}"/>
              </a:ext>
            </a:extLst>
          </p:cNvPr>
          <p:cNvSpPr txBox="1"/>
          <p:nvPr/>
        </p:nvSpPr>
        <p:spPr>
          <a:xfrm>
            <a:off x="-252000" y="-54000"/>
            <a:ext cx="1942216" cy="769441"/>
          </a:xfrm>
          <a:prstGeom prst="rect">
            <a:avLst/>
          </a:prstGeom>
          <a:noFill/>
          <a:ln>
            <a:noFill/>
          </a:ln>
          <a:effectLst/>
        </p:spPr>
        <p:txBody>
          <a:bodyPr wrap="square" rtlCol="0">
            <a:spAutoFit/>
          </a:bodyPr>
          <a:lstStyle/>
          <a:p>
            <a:pPr algn="ctr"/>
            <a:r>
              <a:rPr lang="en-GB" sz="2150" b="1" dirty="0">
                <a:solidFill>
                  <a:schemeClr val="bg1"/>
                </a:solidFill>
                <a:latin typeface="Arial" panose="020B0604020202020204" pitchFamily="34" charset="0"/>
                <a:cs typeface="Arial" panose="020B0604020202020204" pitchFamily="34" charset="0"/>
              </a:rPr>
              <a:t>PRACTICE QUESTION</a:t>
            </a:r>
          </a:p>
        </p:txBody>
      </p:sp>
      <p:sp>
        <p:nvSpPr>
          <p:cNvPr id="5" name="TextBox 4">
            <a:extLst>
              <a:ext uri="{FF2B5EF4-FFF2-40B4-BE49-F238E27FC236}">
                <a16:creationId xmlns:a16="http://schemas.microsoft.com/office/drawing/2014/main" id="{0E58E9B6-74DB-C525-B05A-35EBA0927325}"/>
              </a:ext>
            </a:extLst>
          </p:cNvPr>
          <p:cNvSpPr txBox="1"/>
          <p:nvPr/>
        </p:nvSpPr>
        <p:spPr>
          <a:xfrm>
            <a:off x="1082019" y="1323210"/>
            <a:ext cx="6197085" cy="830997"/>
          </a:xfrm>
          <a:prstGeom prst="rect">
            <a:avLst/>
          </a:prstGeom>
          <a:noFill/>
        </p:spPr>
        <p:txBody>
          <a:bodyPr wrap="square" rtlCol="0">
            <a:spAutoFit/>
          </a:bodyPr>
          <a:lstStyle/>
          <a:p>
            <a:pPr algn="l"/>
            <a:r>
              <a:rPr lang="en-US" sz="2400" dirty="0">
                <a:latin typeface="Arial" panose="020B0604020202020204" pitchFamily="34" charset="0"/>
                <a:cs typeface="Arial" panose="020B0604020202020204" pitchFamily="34" charset="0"/>
              </a:rPr>
              <a:t>Jasmine has an allotment.</a:t>
            </a:r>
          </a:p>
          <a:p>
            <a:pPr algn="l"/>
            <a:r>
              <a:rPr lang="en-US" sz="2400" dirty="0">
                <a:latin typeface="Arial" panose="020B0604020202020204" pitchFamily="34" charset="0"/>
                <a:cs typeface="Arial" panose="020B0604020202020204" pitchFamily="34" charset="0"/>
              </a:rPr>
              <a:t>The allotment is in the shape of a rectangle.</a:t>
            </a:r>
          </a:p>
        </p:txBody>
      </p:sp>
      <p:sp>
        <p:nvSpPr>
          <p:cNvPr id="6" name="Rectangle 5">
            <a:extLst>
              <a:ext uri="{FF2B5EF4-FFF2-40B4-BE49-F238E27FC236}">
                <a16:creationId xmlns:a16="http://schemas.microsoft.com/office/drawing/2014/main" id="{DFF0CA45-7FCD-DB58-8ADB-03926044ED47}"/>
              </a:ext>
            </a:extLst>
          </p:cNvPr>
          <p:cNvSpPr/>
          <p:nvPr/>
        </p:nvSpPr>
        <p:spPr>
          <a:xfrm>
            <a:off x="989545" y="4225335"/>
            <a:ext cx="6940200" cy="1938992"/>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Jasmine wants to put a fence around the edge of the allotment.</a:t>
            </a:r>
          </a:p>
          <a:p>
            <a:r>
              <a:rPr lang="en-US" sz="2400" dirty="0">
                <a:latin typeface="Arial" panose="020B0604020202020204" pitchFamily="34" charset="0"/>
                <a:cs typeface="Arial" panose="020B0604020202020204" pitchFamily="34" charset="0"/>
              </a:rPr>
              <a:t>There needs to be a gap in the fencing of 1.5 m for a gate.</a:t>
            </a:r>
          </a:p>
          <a:p>
            <a:r>
              <a:rPr lang="en-US" sz="2400" dirty="0">
                <a:latin typeface="Arial" panose="020B0604020202020204" pitchFamily="34" charset="0"/>
                <a:cs typeface="Arial" panose="020B0604020202020204" pitchFamily="34" charset="0"/>
              </a:rPr>
              <a:t>Fencing is sold in whole metres.</a:t>
            </a:r>
          </a:p>
        </p:txBody>
      </p:sp>
      <p:sp>
        <p:nvSpPr>
          <p:cNvPr id="7" name="TextBox 6">
            <a:extLst>
              <a:ext uri="{FF2B5EF4-FFF2-40B4-BE49-F238E27FC236}">
                <a16:creationId xmlns:a16="http://schemas.microsoft.com/office/drawing/2014/main" id="{A41C25E2-62F2-00C6-B7EA-8C12FA0D9E2B}"/>
              </a:ext>
            </a:extLst>
          </p:cNvPr>
          <p:cNvSpPr txBox="1"/>
          <p:nvPr/>
        </p:nvSpPr>
        <p:spPr>
          <a:xfrm>
            <a:off x="8334804" y="2173121"/>
            <a:ext cx="2775176" cy="1569660"/>
          </a:xfrm>
          <a:prstGeom prst="rect">
            <a:avLst/>
          </a:prstGeom>
          <a:noFill/>
        </p:spPr>
        <p:txBody>
          <a:bodyPr wrap="square" rtlCol="0">
            <a:spAutoFit/>
          </a:bodyPr>
          <a:lstStyle/>
          <a:p>
            <a:pPr algn="l"/>
            <a:r>
              <a:rPr lang="en-US" sz="2400" dirty="0">
                <a:latin typeface="Arial" panose="020B0604020202020204" pitchFamily="34" charset="0"/>
                <a:cs typeface="Arial" panose="020B0604020202020204" pitchFamily="34" charset="0"/>
              </a:rPr>
              <a:t>Work out the length of fencing Jasmine needs to buy.</a:t>
            </a:r>
          </a:p>
        </p:txBody>
      </p:sp>
      <p:pic>
        <p:nvPicPr>
          <p:cNvPr id="9" name="Picture 8" descr="A rectangle. Right side length shown as 6.2 m and top length shown as 15.75 m. All four right angles are marked.">
            <a:extLst>
              <a:ext uri="{FF2B5EF4-FFF2-40B4-BE49-F238E27FC236}">
                <a16:creationId xmlns:a16="http://schemas.microsoft.com/office/drawing/2014/main" id="{F7F9860D-869E-16E1-A62E-7F2372C6AE15}"/>
              </a:ext>
            </a:extLst>
          </p:cNvPr>
          <p:cNvPicPr>
            <a:picLocks noChangeAspect="1"/>
          </p:cNvPicPr>
          <p:nvPr/>
        </p:nvPicPr>
        <p:blipFill>
          <a:blip r:embed="rId5"/>
          <a:stretch>
            <a:fillRect/>
          </a:stretch>
        </p:blipFill>
        <p:spPr>
          <a:xfrm>
            <a:off x="1913611" y="2084939"/>
            <a:ext cx="4533900" cy="1892300"/>
          </a:xfrm>
          <a:prstGeom prst="rect">
            <a:avLst/>
          </a:prstGeom>
        </p:spPr>
      </p:pic>
    </p:spTree>
    <p:extLst>
      <p:ext uri="{BB962C8B-B14F-4D97-AF65-F5344CB8AC3E}">
        <p14:creationId xmlns:p14="http://schemas.microsoft.com/office/powerpoint/2010/main" val="1787833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F2796260-B004-A3FE-947C-CE669C6BD740}"/>
              </a:ext>
            </a:extLst>
          </p:cNvPr>
          <p:cNvPicPr>
            <a:picLocks noChangeAspect="1"/>
          </p:cNvPicPr>
          <p:nvPr/>
        </p:nvPicPr>
        <p:blipFill>
          <a:blip r:embed="rId3"/>
          <a:stretch>
            <a:fillRect/>
          </a:stretch>
        </p:blipFill>
        <p:spPr>
          <a:xfrm>
            <a:off x="1174728" y="1763569"/>
            <a:ext cx="2871465" cy="1938696"/>
          </a:xfrm>
          <a:prstGeom prst="rect">
            <a:avLst/>
          </a:prstGeom>
        </p:spPr>
      </p:pic>
      <p:sp>
        <p:nvSpPr>
          <p:cNvPr id="22" name="Title 1">
            <a:extLst>
              <a:ext uri="{FF2B5EF4-FFF2-40B4-BE49-F238E27FC236}">
                <a16:creationId xmlns:a16="http://schemas.microsoft.com/office/drawing/2014/main" id="{02AABD48-7F62-174B-98BD-03D513E3B1A1}"/>
              </a:ext>
            </a:extLst>
          </p:cNvPr>
          <p:cNvSpPr txBox="1">
            <a:spLocks/>
          </p:cNvSpPr>
          <p:nvPr/>
        </p:nvSpPr>
        <p:spPr>
          <a:xfrm>
            <a:off x="1724297" y="112165"/>
            <a:ext cx="7870236" cy="10170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accent1"/>
                </a:solidFill>
                <a:latin typeface="Arial" panose="020B0604020202020204" pitchFamily="34" charset="0"/>
                <a:cs typeface="Arial" panose="020B0604020202020204" pitchFamily="34" charset="0"/>
              </a:rPr>
              <a:t>Finding perimeter by counting</a:t>
            </a: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2</a:t>
            </a:fld>
            <a:endParaRPr lang="en-US" dirty="0"/>
          </a:p>
        </p:txBody>
      </p:sp>
      <p:sp>
        <p:nvSpPr>
          <p:cNvPr id="138" name="TextBox 137">
            <a:extLst>
              <a:ext uri="{FF2B5EF4-FFF2-40B4-BE49-F238E27FC236}">
                <a16:creationId xmlns:a16="http://schemas.microsoft.com/office/drawing/2014/main" id="{0A7932FB-8023-4B67-A690-1A4E2CE784D3}"/>
              </a:ext>
            </a:extLst>
          </p:cNvPr>
          <p:cNvSpPr txBox="1"/>
          <p:nvPr/>
        </p:nvSpPr>
        <p:spPr>
          <a:xfrm>
            <a:off x="5712204" y="1552000"/>
            <a:ext cx="5237842" cy="919401"/>
          </a:xfrm>
          <a:prstGeom prst="roundRect">
            <a:avLst/>
          </a:prstGeom>
          <a:solidFill>
            <a:schemeClr val="accent1">
              <a:lumMod val="40000"/>
              <a:lumOff val="60000"/>
            </a:schemeClr>
          </a:solidFill>
        </p:spPr>
        <p:txBody>
          <a:bodyPr wrap="square" rtlCol="0">
            <a:spAutoFit/>
          </a:bodyPr>
          <a:lstStyle/>
          <a:p>
            <a:pPr lvl="0">
              <a:buClr>
                <a:srgbClr val="000000"/>
              </a:buClr>
              <a:buSzPts val="1800"/>
            </a:pPr>
            <a:r>
              <a:rPr lang="en-US" sz="2400" dirty="0">
                <a:solidFill>
                  <a:srgbClr val="000000"/>
                </a:solidFill>
                <a:latin typeface="Arial" panose="020B0604020202020204" pitchFamily="34" charset="0"/>
                <a:ea typeface="Calibri"/>
                <a:cs typeface="Arial" panose="020B0604020202020204" pitchFamily="34" charset="0"/>
                <a:sym typeface="Calibri"/>
              </a:rPr>
              <a:t>Dev thinks the </a:t>
            </a:r>
            <a:r>
              <a:rPr lang="en-US" sz="2400" b="1" dirty="0">
                <a:solidFill>
                  <a:srgbClr val="000000"/>
                </a:solidFill>
                <a:latin typeface="Arial" panose="020B0604020202020204" pitchFamily="34" charset="0"/>
                <a:ea typeface="Calibri"/>
                <a:cs typeface="Arial" panose="020B0604020202020204" pitchFamily="34" charset="0"/>
                <a:sym typeface="Calibri"/>
              </a:rPr>
              <a:t>perimeter</a:t>
            </a:r>
            <a:r>
              <a:rPr lang="en-US" sz="2400" dirty="0">
                <a:solidFill>
                  <a:srgbClr val="000000"/>
                </a:solidFill>
                <a:latin typeface="Arial" panose="020B0604020202020204" pitchFamily="34" charset="0"/>
                <a:ea typeface="Calibri"/>
                <a:cs typeface="Arial" panose="020B0604020202020204" pitchFamily="34" charset="0"/>
                <a:sym typeface="Calibri"/>
              </a:rPr>
              <a:t> of the green shaded shape is 16 cm.</a:t>
            </a:r>
            <a:endParaRPr lang="en-US" sz="2400" b="1" dirty="0">
              <a:solidFill>
                <a:srgbClr val="000000"/>
              </a:solidFill>
              <a:latin typeface="Arial" panose="020B0604020202020204" pitchFamily="34" charset="0"/>
              <a:ea typeface="Calibri"/>
              <a:cs typeface="Arial" panose="020B0604020202020204" pitchFamily="34" charset="0"/>
              <a:sym typeface="Calibri"/>
            </a:endParaRPr>
          </a:p>
        </p:txBody>
      </p:sp>
      <p:grpSp>
        <p:nvGrpSpPr>
          <p:cNvPr id="158" name="Group 157">
            <a:extLst>
              <a:ext uri="{FF2B5EF4-FFF2-40B4-BE49-F238E27FC236}">
                <a16:creationId xmlns:a16="http://schemas.microsoft.com/office/drawing/2014/main" id="{39BFBDB9-A8D7-4764-BD7F-24975EDF1A17}"/>
              </a:ext>
            </a:extLst>
          </p:cNvPr>
          <p:cNvGrpSpPr/>
          <p:nvPr/>
        </p:nvGrpSpPr>
        <p:grpSpPr>
          <a:xfrm>
            <a:off x="-27606" y="-17453"/>
            <a:ext cx="2091590" cy="1923564"/>
            <a:chOff x="-27606" y="-17453"/>
            <a:chExt cx="2091590" cy="1923564"/>
          </a:xfrm>
        </p:grpSpPr>
        <p:sp>
          <p:nvSpPr>
            <p:cNvPr id="159" name="Isosceles Triangle 158">
              <a:extLst>
                <a:ext uri="{FF2B5EF4-FFF2-40B4-BE49-F238E27FC236}">
                  <a16:creationId xmlns:a16="http://schemas.microsoft.com/office/drawing/2014/main" id="{31A2B6B6-4AED-44B2-8258-1C2513B6F75E}"/>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60" name="TextBox 159">
              <a:extLst>
                <a:ext uri="{FF2B5EF4-FFF2-40B4-BE49-F238E27FC236}">
                  <a16:creationId xmlns:a16="http://schemas.microsoft.com/office/drawing/2014/main" id="{4D970DDE-3331-43C7-8808-F643520183D1}"/>
                </a:ext>
              </a:extLst>
            </p:cNvPr>
            <p:cNvSpPr txBox="1"/>
            <p:nvPr/>
          </p:nvSpPr>
          <p:spPr>
            <a:xfrm>
              <a:off x="-10800" y="111600"/>
              <a:ext cx="1593170" cy="461665"/>
            </a:xfrm>
            <a:prstGeom prst="rect">
              <a:avLst/>
            </a:prstGeom>
            <a:noFill/>
            <a:ln>
              <a:no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DISCUSS</a:t>
              </a:r>
            </a:p>
          </p:txBody>
        </p:sp>
      </p:grpSp>
      <p:cxnSp>
        <p:nvCxnSpPr>
          <p:cNvPr id="3" name="Google Shape;91;p16">
            <a:extLst>
              <a:ext uri="{FF2B5EF4-FFF2-40B4-BE49-F238E27FC236}">
                <a16:creationId xmlns:a16="http://schemas.microsoft.com/office/drawing/2014/main" id="{16E75D60-2B36-62FF-B2CB-09DE4E397B1B}"/>
              </a:ext>
            </a:extLst>
          </p:cNvPr>
          <p:cNvCxnSpPr/>
          <p:nvPr/>
        </p:nvCxnSpPr>
        <p:spPr>
          <a:xfrm flipH="1">
            <a:off x="1884933" y="2142011"/>
            <a:ext cx="72000" cy="216000"/>
          </a:xfrm>
          <a:prstGeom prst="straightConnector1">
            <a:avLst/>
          </a:prstGeom>
          <a:noFill/>
          <a:ln w="57150" cap="flat" cmpd="sng">
            <a:solidFill>
              <a:srgbClr val="F5913F"/>
            </a:solidFill>
            <a:prstDash val="solid"/>
            <a:round/>
            <a:headEnd type="none" w="sm" len="sm"/>
            <a:tailEnd type="none" w="sm" len="sm"/>
          </a:ln>
        </p:spPr>
      </p:cxnSp>
      <p:sp>
        <p:nvSpPr>
          <p:cNvPr id="5" name="Google Shape;92;p16">
            <a:extLst>
              <a:ext uri="{FF2B5EF4-FFF2-40B4-BE49-F238E27FC236}">
                <a16:creationId xmlns:a16="http://schemas.microsoft.com/office/drawing/2014/main" id="{0004E405-2E77-076F-61CA-DD35B2D442FE}"/>
              </a:ext>
            </a:extLst>
          </p:cNvPr>
          <p:cNvSpPr txBox="1"/>
          <p:nvPr/>
        </p:nvSpPr>
        <p:spPr>
          <a:xfrm>
            <a:off x="1748670" y="1819978"/>
            <a:ext cx="360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chemeClr val="dk1"/>
                </a:solidFill>
                <a:latin typeface="Arial" panose="020B0604020202020204" pitchFamily="34" charset="0"/>
                <a:ea typeface="Calibri"/>
                <a:cs typeface="Arial" panose="020B0604020202020204" pitchFamily="34" charset="0"/>
                <a:sym typeface="Calibri"/>
              </a:rPr>
              <a:t>1</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6" name="Google Shape;93;p16">
            <a:extLst>
              <a:ext uri="{FF2B5EF4-FFF2-40B4-BE49-F238E27FC236}">
                <a16:creationId xmlns:a16="http://schemas.microsoft.com/office/drawing/2014/main" id="{69B1CEC2-D81A-277A-569F-BF3BD93E59F5}"/>
              </a:ext>
            </a:extLst>
          </p:cNvPr>
          <p:cNvCxnSpPr/>
          <p:nvPr/>
        </p:nvCxnSpPr>
        <p:spPr>
          <a:xfrm flipH="1">
            <a:off x="2321543" y="2147462"/>
            <a:ext cx="72000" cy="216000"/>
          </a:xfrm>
          <a:prstGeom prst="straightConnector1">
            <a:avLst/>
          </a:prstGeom>
          <a:noFill/>
          <a:ln w="57150" cap="flat" cmpd="sng">
            <a:solidFill>
              <a:srgbClr val="F5913F"/>
            </a:solidFill>
            <a:prstDash val="solid"/>
            <a:round/>
            <a:headEnd type="none" w="sm" len="sm"/>
            <a:tailEnd type="none" w="sm" len="sm"/>
          </a:ln>
        </p:spPr>
      </p:cxnSp>
      <p:sp>
        <p:nvSpPr>
          <p:cNvPr id="7" name="Google Shape;94;p16">
            <a:extLst>
              <a:ext uri="{FF2B5EF4-FFF2-40B4-BE49-F238E27FC236}">
                <a16:creationId xmlns:a16="http://schemas.microsoft.com/office/drawing/2014/main" id="{3DB22254-53D2-C11E-18B8-13A6DEF2E7E5}"/>
              </a:ext>
            </a:extLst>
          </p:cNvPr>
          <p:cNvSpPr txBox="1"/>
          <p:nvPr/>
        </p:nvSpPr>
        <p:spPr>
          <a:xfrm>
            <a:off x="2242671" y="1813328"/>
            <a:ext cx="360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panose="020B0604020202020204" pitchFamily="34" charset="0"/>
                <a:ea typeface="Calibri"/>
                <a:cs typeface="Arial" panose="020B0604020202020204" pitchFamily="34" charset="0"/>
                <a:sym typeface="Calibri"/>
              </a:rPr>
              <a:t>2</a:t>
            </a:r>
            <a:endParaRPr sz="1800" b="0" i="0" u="none" strike="noStrike" cap="none">
              <a:solidFill>
                <a:schemeClr val="dk1"/>
              </a:solidFill>
              <a:latin typeface="Arial" panose="020B0604020202020204" pitchFamily="34" charset="0"/>
              <a:ea typeface="Calibri"/>
              <a:cs typeface="Arial" panose="020B0604020202020204" pitchFamily="34" charset="0"/>
              <a:sym typeface="Calibri"/>
            </a:endParaRPr>
          </a:p>
        </p:txBody>
      </p:sp>
      <p:cxnSp>
        <p:nvCxnSpPr>
          <p:cNvPr id="8" name="Google Shape;95;p16">
            <a:extLst>
              <a:ext uri="{FF2B5EF4-FFF2-40B4-BE49-F238E27FC236}">
                <a16:creationId xmlns:a16="http://schemas.microsoft.com/office/drawing/2014/main" id="{E893EE7B-661F-3FE7-CAA8-B896344B3EDA}"/>
              </a:ext>
            </a:extLst>
          </p:cNvPr>
          <p:cNvCxnSpPr/>
          <p:nvPr/>
        </p:nvCxnSpPr>
        <p:spPr>
          <a:xfrm flipH="1">
            <a:off x="2853813" y="2147462"/>
            <a:ext cx="72000" cy="216000"/>
          </a:xfrm>
          <a:prstGeom prst="straightConnector1">
            <a:avLst/>
          </a:prstGeom>
          <a:noFill/>
          <a:ln w="57150" cap="flat" cmpd="sng">
            <a:solidFill>
              <a:srgbClr val="F5913F"/>
            </a:solidFill>
            <a:prstDash val="solid"/>
            <a:round/>
            <a:headEnd type="none" w="sm" len="sm"/>
            <a:tailEnd type="none" w="sm" len="sm"/>
          </a:ln>
        </p:spPr>
      </p:cxnSp>
      <p:sp>
        <p:nvSpPr>
          <p:cNvPr id="9" name="Google Shape;96;p16">
            <a:extLst>
              <a:ext uri="{FF2B5EF4-FFF2-40B4-BE49-F238E27FC236}">
                <a16:creationId xmlns:a16="http://schemas.microsoft.com/office/drawing/2014/main" id="{E6FF1AF6-67AC-2779-5FCA-54212BB06968}"/>
              </a:ext>
            </a:extLst>
          </p:cNvPr>
          <p:cNvSpPr txBox="1"/>
          <p:nvPr/>
        </p:nvSpPr>
        <p:spPr>
          <a:xfrm>
            <a:off x="2692042" y="1826593"/>
            <a:ext cx="360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chemeClr val="dk1"/>
                </a:solidFill>
                <a:latin typeface="Arial" panose="020B0604020202020204" pitchFamily="34" charset="0"/>
                <a:ea typeface="Calibri"/>
                <a:cs typeface="Arial" panose="020B0604020202020204" pitchFamily="34" charset="0"/>
                <a:sym typeface="Calibri"/>
              </a:rPr>
              <a:t>3</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10" name="Google Shape;97;p16">
            <a:extLst>
              <a:ext uri="{FF2B5EF4-FFF2-40B4-BE49-F238E27FC236}">
                <a16:creationId xmlns:a16="http://schemas.microsoft.com/office/drawing/2014/main" id="{A5457ED3-E80B-283F-F305-EFE9FB11028F}"/>
              </a:ext>
            </a:extLst>
          </p:cNvPr>
          <p:cNvCxnSpPr/>
          <p:nvPr/>
        </p:nvCxnSpPr>
        <p:spPr>
          <a:xfrm flipH="1">
            <a:off x="3327020" y="2142011"/>
            <a:ext cx="72000" cy="216000"/>
          </a:xfrm>
          <a:prstGeom prst="straightConnector1">
            <a:avLst/>
          </a:prstGeom>
          <a:noFill/>
          <a:ln w="57150" cap="flat" cmpd="sng">
            <a:solidFill>
              <a:srgbClr val="F5913F"/>
            </a:solidFill>
            <a:prstDash val="solid"/>
            <a:round/>
            <a:headEnd type="none" w="sm" len="sm"/>
            <a:tailEnd type="none" w="sm" len="sm"/>
          </a:ln>
        </p:spPr>
      </p:cxnSp>
      <p:sp>
        <p:nvSpPr>
          <p:cNvPr id="11" name="Google Shape;98;p16">
            <a:extLst>
              <a:ext uri="{FF2B5EF4-FFF2-40B4-BE49-F238E27FC236}">
                <a16:creationId xmlns:a16="http://schemas.microsoft.com/office/drawing/2014/main" id="{CDF8BB84-3D1E-7E52-FBD2-2640823F5EF9}"/>
              </a:ext>
            </a:extLst>
          </p:cNvPr>
          <p:cNvSpPr txBox="1"/>
          <p:nvPr/>
        </p:nvSpPr>
        <p:spPr>
          <a:xfrm>
            <a:off x="3171948" y="1807877"/>
            <a:ext cx="360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chemeClr val="dk1"/>
                </a:solidFill>
                <a:latin typeface="Arial" panose="020B0604020202020204" pitchFamily="34" charset="0"/>
                <a:ea typeface="Calibri"/>
                <a:cs typeface="Arial" panose="020B0604020202020204" pitchFamily="34" charset="0"/>
                <a:sym typeface="Calibri"/>
              </a:rPr>
              <a:t>4</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12" name="Google Shape;99;p16">
            <a:extLst>
              <a:ext uri="{FF2B5EF4-FFF2-40B4-BE49-F238E27FC236}">
                <a16:creationId xmlns:a16="http://schemas.microsoft.com/office/drawing/2014/main" id="{A9E6E2AD-CCE9-0A78-7AF6-110A870939B5}"/>
              </a:ext>
            </a:extLst>
          </p:cNvPr>
          <p:cNvCxnSpPr/>
          <p:nvPr/>
        </p:nvCxnSpPr>
        <p:spPr>
          <a:xfrm flipH="1">
            <a:off x="3431649" y="2470601"/>
            <a:ext cx="234600" cy="71100"/>
          </a:xfrm>
          <a:prstGeom prst="straightConnector1">
            <a:avLst/>
          </a:prstGeom>
          <a:noFill/>
          <a:ln w="57150" cap="flat" cmpd="sng">
            <a:solidFill>
              <a:srgbClr val="F5913F"/>
            </a:solidFill>
            <a:prstDash val="solid"/>
            <a:round/>
            <a:headEnd type="none" w="sm" len="sm"/>
            <a:tailEnd type="none" w="sm" len="sm"/>
          </a:ln>
        </p:spPr>
      </p:cxnSp>
      <p:sp>
        <p:nvSpPr>
          <p:cNvPr id="13" name="Google Shape;100;p16">
            <a:extLst>
              <a:ext uri="{FF2B5EF4-FFF2-40B4-BE49-F238E27FC236}">
                <a16:creationId xmlns:a16="http://schemas.microsoft.com/office/drawing/2014/main" id="{27CC7037-4309-4E94-6A5E-FA0705658786}"/>
              </a:ext>
            </a:extLst>
          </p:cNvPr>
          <p:cNvSpPr txBox="1"/>
          <p:nvPr/>
        </p:nvSpPr>
        <p:spPr>
          <a:xfrm>
            <a:off x="3635562" y="2319230"/>
            <a:ext cx="360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panose="020B0604020202020204" pitchFamily="34" charset="0"/>
                <a:ea typeface="Calibri"/>
                <a:cs typeface="Arial" panose="020B0604020202020204" pitchFamily="34" charset="0"/>
                <a:sym typeface="Calibri"/>
              </a:rPr>
              <a:t>5</a:t>
            </a:r>
            <a:endParaRPr sz="1800" b="0" i="0" u="none" strike="noStrike" cap="none">
              <a:solidFill>
                <a:schemeClr val="dk1"/>
              </a:solidFill>
              <a:latin typeface="Arial" panose="020B0604020202020204" pitchFamily="34" charset="0"/>
              <a:ea typeface="Calibri"/>
              <a:cs typeface="Arial" panose="020B0604020202020204" pitchFamily="34" charset="0"/>
              <a:sym typeface="Calibri"/>
            </a:endParaRPr>
          </a:p>
        </p:txBody>
      </p:sp>
      <p:cxnSp>
        <p:nvCxnSpPr>
          <p:cNvPr id="14" name="Google Shape;101;p16">
            <a:extLst>
              <a:ext uri="{FF2B5EF4-FFF2-40B4-BE49-F238E27FC236}">
                <a16:creationId xmlns:a16="http://schemas.microsoft.com/office/drawing/2014/main" id="{D0B5C34A-AA20-20FF-60FB-03ECE6FBD15F}"/>
              </a:ext>
            </a:extLst>
          </p:cNvPr>
          <p:cNvCxnSpPr/>
          <p:nvPr/>
        </p:nvCxnSpPr>
        <p:spPr>
          <a:xfrm flipH="1">
            <a:off x="3426879" y="2915776"/>
            <a:ext cx="234600" cy="71100"/>
          </a:xfrm>
          <a:prstGeom prst="straightConnector1">
            <a:avLst/>
          </a:prstGeom>
          <a:noFill/>
          <a:ln w="57150" cap="flat" cmpd="sng">
            <a:solidFill>
              <a:srgbClr val="F5913F"/>
            </a:solidFill>
            <a:prstDash val="solid"/>
            <a:round/>
            <a:headEnd type="none" w="sm" len="sm"/>
            <a:tailEnd type="none" w="sm" len="sm"/>
          </a:ln>
        </p:spPr>
      </p:cxnSp>
      <p:sp>
        <p:nvSpPr>
          <p:cNvPr id="15" name="Google Shape;102;p16">
            <a:extLst>
              <a:ext uri="{FF2B5EF4-FFF2-40B4-BE49-F238E27FC236}">
                <a16:creationId xmlns:a16="http://schemas.microsoft.com/office/drawing/2014/main" id="{7D5205E0-67A4-81F3-C980-8B1396585047}"/>
              </a:ext>
            </a:extLst>
          </p:cNvPr>
          <p:cNvSpPr txBox="1"/>
          <p:nvPr/>
        </p:nvSpPr>
        <p:spPr>
          <a:xfrm>
            <a:off x="3615184" y="2776116"/>
            <a:ext cx="360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chemeClr val="dk1"/>
                </a:solidFill>
                <a:latin typeface="Arial" panose="020B0604020202020204" pitchFamily="34" charset="0"/>
                <a:ea typeface="Calibri"/>
                <a:cs typeface="Arial" panose="020B0604020202020204" pitchFamily="34" charset="0"/>
                <a:sym typeface="Calibri"/>
              </a:rPr>
              <a:t>6</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16" name="Google Shape;103;p16">
            <a:extLst>
              <a:ext uri="{FF2B5EF4-FFF2-40B4-BE49-F238E27FC236}">
                <a16:creationId xmlns:a16="http://schemas.microsoft.com/office/drawing/2014/main" id="{FFC3A789-919F-1B7C-40B0-5A58FFA13429}"/>
              </a:ext>
            </a:extLst>
          </p:cNvPr>
          <p:cNvCxnSpPr/>
          <p:nvPr/>
        </p:nvCxnSpPr>
        <p:spPr>
          <a:xfrm rot="10800000">
            <a:off x="3301136" y="3095310"/>
            <a:ext cx="49200" cy="169200"/>
          </a:xfrm>
          <a:prstGeom prst="straightConnector1">
            <a:avLst/>
          </a:prstGeom>
          <a:noFill/>
          <a:ln w="57150" cap="flat" cmpd="sng">
            <a:solidFill>
              <a:srgbClr val="F5913F"/>
            </a:solidFill>
            <a:prstDash val="solid"/>
            <a:round/>
            <a:headEnd type="none" w="sm" len="sm"/>
            <a:tailEnd type="none" w="sm" len="sm"/>
          </a:ln>
        </p:spPr>
      </p:cxnSp>
      <p:sp>
        <p:nvSpPr>
          <p:cNvPr id="17" name="Google Shape;104;p16">
            <a:extLst>
              <a:ext uri="{FF2B5EF4-FFF2-40B4-BE49-F238E27FC236}">
                <a16:creationId xmlns:a16="http://schemas.microsoft.com/office/drawing/2014/main" id="{74EBE03B-E027-733D-C63E-D6F5B5912823}"/>
              </a:ext>
            </a:extLst>
          </p:cNvPr>
          <p:cNvSpPr txBox="1"/>
          <p:nvPr/>
        </p:nvSpPr>
        <p:spPr>
          <a:xfrm>
            <a:off x="3158447" y="3266211"/>
            <a:ext cx="360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chemeClr val="dk1"/>
                </a:solidFill>
                <a:latin typeface="Arial" panose="020B0604020202020204" pitchFamily="34" charset="0"/>
                <a:ea typeface="Calibri"/>
                <a:cs typeface="Arial" panose="020B0604020202020204" pitchFamily="34" charset="0"/>
                <a:sym typeface="Calibri"/>
              </a:rPr>
              <a:t>7</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18" name="Google Shape;105;p16">
            <a:extLst>
              <a:ext uri="{FF2B5EF4-FFF2-40B4-BE49-F238E27FC236}">
                <a16:creationId xmlns:a16="http://schemas.microsoft.com/office/drawing/2014/main" id="{47AE9973-AD19-10AD-0D9D-DBC79B62F864}"/>
              </a:ext>
            </a:extLst>
          </p:cNvPr>
          <p:cNvCxnSpPr/>
          <p:nvPr/>
        </p:nvCxnSpPr>
        <p:spPr>
          <a:xfrm rot="10800000">
            <a:off x="2856065" y="3105447"/>
            <a:ext cx="49200" cy="169200"/>
          </a:xfrm>
          <a:prstGeom prst="straightConnector1">
            <a:avLst/>
          </a:prstGeom>
          <a:noFill/>
          <a:ln w="57150" cap="flat" cmpd="sng">
            <a:solidFill>
              <a:srgbClr val="F5913F"/>
            </a:solidFill>
            <a:prstDash val="solid"/>
            <a:round/>
            <a:headEnd type="none" w="sm" len="sm"/>
            <a:tailEnd type="none" w="sm" len="sm"/>
          </a:ln>
        </p:spPr>
      </p:cxnSp>
      <p:sp>
        <p:nvSpPr>
          <p:cNvPr id="19" name="Google Shape;106;p16">
            <a:extLst>
              <a:ext uri="{FF2B5EF4-FFF2-40B4-BE49-F238E27FC236}">
                <a16:creationId xmlns:a16="http://schemas.microsoft.com/office/drawing/2014/main" id="{E5CC4761-C420-798D-23C2-3E375E909798}"/>
              </a:ext>
            </a:extLst>
          </p:cNvPr>
          <p:cNvSpPr txBox="1"/>
          <p:nvPr/>
        </p:nvSpPr>
        <p:spPr>
          <a:xfrm>
            <a:off x="2709813" y="3256546"/>
            <a:ext cx="360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panose="020B0604020202020204" pitchFamily="34" charset="0"/>
                <a:ea typeface="Calibri"/>
                <a:cs typeface="Arial" panose="020B0604020202020204" pitchFamily="34" charset="0"/>
                <a:sym typeface="Calibri"/>
              </a:rPr>
              <a:t>8</a:t>
            </a:r>
            <a:endParaRPr sz="1800" b="0" i="0" u="none" strike="noStrike" cap="none">
              <a:solidFill>
                <a:schemeClr val="dk1"/>
              </a:solidFill>
              <a:latin typeface="Arial" panose="020B0604020202020204" pitchFamily="34" charset="0"/>
              <a:ea typeface="Calibri"/>
              <a:cs typeface="Arial" panose="020B0604020202020204" pitchFamily="34" charset="0"/>
              <a:sym typeface="Calibri"/>
            </a:endParaRPr>
          </a:p>
        </p:txBody>
      </p:sp>
      <p:cxnSp>
        <p:nvCxnSpPr>
          <p:cNvPr id="20" name="Google Shape;107;p16">
            <a:extLst>
              <a:ext uri="{FF2B5EF4-FFF2-40B4-BE49-F238E27FC236}">
                <a16:creationId xmlns:a16="http://schemas.microsoft.com/office/drawing/2014/main" id="{CA8DF0A2-E863-48DE-C51E-81FAC78200E0}"/>
              </a:ext>
            </a:extLst>
          </p:cNvPr>
          <p:cNvCxnSpPr/>
          <p:nvPr/>
        </p:nvCxnSpPr>
        <p:spPr>
          <a:xfrm rot="10800000">
            <a:off x="2392118" y="3117266"/>
            <a:ext cx="49200" cy="169200"/>
          </a:xfrm>
          <a:prstGeom prst="straightConnector1">
            <a:avLst/>
          </a:prstGeom>
          <a:noFill/>
          <a:ln w="57150" cap="flat" cmpd="sng">
            <a:solidFill>
              <a:srgbClr val="F5913F"/>
            </a:solidFill>
            <a:prstDash val="solid"/>
            <a:round/>
            <a:headEnd type="none" w="sm" len="sm"/>
            <a:tailEnd type="none" w="sm" len="sm"/>
          </a:ln>
        </p:spPr>
      </p:cxnSp>
      <p:sp>
        <p:nvSpPr>
          <p:cNvPr id="21" name="Google Shape;108;p16">
            <a:extLst>
              <a:ext uri="{FF2B5EF4-FFF2-40B4-BE49-F238E27FC236}">
                <a16:creationId xmlns:a16="http://schemas.microsoft.com/office/drawing/2014/main" id="{940F0B02-6E8D-5D36-D1C4-7B470799C46D}"/>
              </a:ext>
            </a:extLst>
          </p:cNvPr>
          <p:cNvSpPr txBox="1"/>
          <p:nvPr/>
        </p:nvSpPr>
        <p:spPr>
          <a:xfrm>
            <a:off x="2228003" y="3257305"/>
            <a:ext cx="360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chemeClr val="dk1"/>
                </a:solidFill>
                <a:latin typeface="Arial" panose="020B0604020202020204" pitchFamily="34" charset="0"/>
                <a:ea typeface="Calibri"/>
                <a:cs typeface="Arial" panose="020B0604020202020204" pitchFamily="34" charset="0"/>
                <a:sym typeface="Calibri"/>
              </a:rPr>
              <a:t>9</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23" name="Google Shape;109;p16">
            <a:extLst>
              <a:ext uri="{FF2B5EF4-FFF2-40B4-BE49-F238E27FC236}">
                <a16:creationId xmlns:a16="http://schemas.microsoft.com/office/drawing/2014/main" id="{765F578F-7D85-B633-B720-A751BE478106}"/>
              </a:ext>
            </a:extLst>
          </p:cNvPr>
          <p:cNvCxnSpPr/>
          <p:nvPr/>
        </p:nvCxnSpPr>
        <p:spPr>
          <a:xfrm rot="10800000">
            <a:off x="1906913" y="3110122"/>
            <a:ext cx="49200" cy="169200"/>
          </a:xfrm>
          <a:prstGeom prst="straightConnector1">
            <a:avLst/>
          </a:prstGeom>
          <a:noFill/>
          <a:ln w="57150" cap="flat" cmpd="sng">
            <a:solidFill>
              <a:srgbClr val="F5913F"/>
            </a:solidFill>
            <a:prstDash val="solid"/>
            <a:round/>
            <a:headEnd type="none" w="sm" len="sm"/>
            <a:tailEnd type="none" w="sm" len="sm"/>
          </a:ln>
        </p:spPr>
      </p:cxnSp>
      <p:sp>
        <p:nvSpPr>
          <p:cNvPr id="24" name="Google Shape;110;p16">
            <a:extLst>
              <a:ext uri="{FF2B5EF4-FFF2-40B4-BE49-F238E27FC236}">
                <a16:creationId xmlns:a16="http://schemas.microsoft.com/office/drawing/2014/main" id="{0718550F-2764-515A-0FFE-9FA1F81FB79A}"/>
              </a:ext>
            </a:extLst>
          </p:cNvPr>
          <p:cNvSpPr txBox="1"/>
          <p:nvPr/>
        </p:nvSpPr>
        <p:spPr>
          <a:xfrm>
            <a:off x="1695730" y="3246203"/>
            <a:ext cx="4479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chemeClr val="dk1"/>
                </a:solidFill>
                <a:latin typeface="Arial" panose="020B0604020202020204" pitchFamily="34" charset="0"/>
                <a:ea typeface="Calibri"/>
                <a:cs typeface="Arial" panose="020B0604020202020204" pitchFamily="34" charset="0"/>
                <a:sym typeface="Calibri"/>
              </a:rPr>
              <a:t>10</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25" name="Google Shape;111;p16">
            <a:extLst>
              <a:ext uri="{FF2B5EF4-FFF2-40B4-BE49-F238E27FC236}">
                <a16:creationId xmlns:a16="http://schemas.microsoft.com/office/drawing/2014/main" id="{BBD1EBE7-1910-BF99-8B58-9F3C6F7C7D86}"/>
              </a:ext>
            </a:extLst>
          </p:cNvPr>
          <p:cNvCxnSpPr/>
          <p:nvPr/>
        </p:nvCxnSpPr>
        <p:spPr>
          <a:xfrm rot="10800000">
            <a:off x="1584925" y="2926279"/>
            <a:ext cx="243000" cy="50100"/>
          </a:xfrm>
          <a:prstGeom prst="straightConnector1">
            <a:avLst/>
          </a:prstGeom>
          <a:noFill/>
          <a:ln w="57150" cap="flat" cmpd="sng">
            <a:solidFill>
              <a:srgbClr val="F5913F"/>
            </a:solidFill>
            <a:prstDash val="solid"/>
            <a:round/>
            <a:headEnd type="none" w="sm" len="sm"/>
            <a:tailEnd type="none" w="sm" len="sm"/>
          </a:ln>
        </p:spPr>
      </p:cxnSp>
      <p:sp>
        <p:nvSpPr>
          <p:cNvPr id="26" name="Google Shape;112;p16">
            <a:extLst>
              <a:ext uri="{FF2B5EF4-FFF2-40B4-BE49-F238E27FC236}">
                <a16:creationId xmlns:a16="http://schemas.microsoft.com/office/drawing/2014/main" id="{A75C108F-15A8-6CF3-06E8-6BBF5CB0E38B}"/>
              </a:ext>
            </a:extLst>
          </p:cNvPr>
          <p:cNvSpPr txBox="1"/>
          <p:nvPr/>
        </p:nvSpPr>
        <p:spPr>
          <a:xfrm>
            <a:off x="1199339" y="2805950"/>
            <a:ext cx="4479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panose="020B0604020202020204" pitchFamily="34" charset="0"/>
                <a:ea typeface="Calibri"/>
                <a:cs typeface="Arial" panose="020B0604020202020204" pitchFamily="34" charset="0"/>
                <a:sym typeface="Calibri"/>
              </a:rPr>
              <a:t>11</a:t>
            </a:r>
            <a:endParaRPr sz="1800" b="0" i="0" u="none" strike="noStrike" cap="none">
              <a:solidFill>
                <a:schemeClr val="dk1"/>
              </a:solidFill>
              <a:latin typeface="Arial" panose="020B0604020202020204" pitchFamily="34" charset="0"/>
              <a:ea typeface="Calibri"/>
              <a:cs typeface="Arial" panose="020B0604020202020204" pitchFamily="34" charset="0"/>
              <a:sym typeface="Calibri"/>
            </a:endParaRPr>
          </a:p>
        </p:txBody>
      </p:sp>
      <p:cxnSp>
        <p:nvCxnSpPr>
          <p:cNvPr id="27" name="Google Shape;113;p16">
            <a:extLst>
              <a:ext uri="{FF2B5EF4-FFF2-40B4-BE49-F238E27FC236}">
                <a16:creationId xmlns:a16="http://schemas.microsoft.com/office/drawing/2014/main" id="{9257C4BF-E315-BCC1-14E8-80F148051D04}"/>
              </a:ext>
            </a:extLst>
          </p:cNvPr>
          <p:cNvCxnSpPr/>
          <p:nvPr/>
        </p:nvCxnSpPr>
        <p:spPr>
          <a:xfrm rot="10800000">
            <a:off x="1566570" y="2454866"/>
            <a:ext cx="243000" cy="50100"/>
          </a:xfrm>
          <a:prstGeom prst="straightConnector1">
            <a:avLst/>
          </a:prstGeom>
          <a:noFill/>
          <a:ln w="57150" cap="flat" cmpd="sng">
            <a:solidFill>
              <a:srgbClr val="F5913F"/>
            </a:solidFill>
            <a:prstDash val="solid"/>
            <a:round/>
            <a:headEnd type="none" w="sm" len="sm"/>
            <a:tailEnd type="none" w="sm" len="sm"/>
          </a:ln>
        </p:spPr>
      </p:cxnSp>
      <p:sp>
        <p:nvSpPr>
          <p:cNvPr id="28" name="Google Shape;114;p16">
            <a:extLst>
              <a:ext uri="{FF2B5EF4-FFF2-40B4-BE49-F238E27FC236}">
                <a16:creationId xmlns:a16="http://schemas.microsoft.com/office/drawing/2014/main" id="{7D9CDCAE-5232-6013-5DAE-CCD8A45CBE07}"/>
              </a:ext>
            </a:extLst>
          </p:cNvPr>
          <p:cNvSpPr txBox="1"/>
          <p:nvPr/>
        </p:nvSpPr>
        <p:spPr>
          <a:xfrm>
            <a:off x="1180984" y="2334538"/>
            <a:ext cx="4479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panose="020B0604020202020204" pitchFamily="34" charset="0"/>
                <a:ea typeface="Calibri"/>
                <a:cs typeface="Arial" panose="020B0604020202020204" pitchFamily="34" charset="0"/>
                <a:sym typeface="Calibri"/>
              </a:rPr>
              <a:t>12</a:t>
            </a:r>
            <a:endParaRPr sz="1800" b="0" i="0" u="none" strike="noStrike" cap="none">
              <a:solidFill>
                <a:schemeClr val="dk1"/>
              </a:solidFill>
              <a:latin typeface="Arial" panose="020B0604020202020204" pitchFamily="34" charset="0"/>
              <a:ea typeface="Calibri"/>
              <a:cs typeface="Arial" panose="020B0604020202020204" pitchFamily="34" charset="0"/>
              <a:sym typeface="Calibri"/>
            </a:endParaRPr>
          </a:p>
        </p:txBody>
      </p:sp>
      <p:sp>
        <p:nvSpPr>
          <p:cNvPr id="29" name="Google Shape;115;p16">
            <a:extLst>
              <a:ext uri="{FF2B5EF4-FFF2-40B4-BE49-F238E27FC236}">
                <a16:creationId xmlns:a16="http://schemas.microsoft.com/office/drawing/2014/main" id="{87BCCA74-A1DC-CFB0-271A-59DDA7BE29E3}"/>
              </a:ext>
            </a:extLst>
          </p:cNvPr>
          <p:cNvSpPr txBox="1"/>
          <p:nvPr/>
        </p:nvSpPr>
        <p:spPr>
          <a:xfrm>
            <a:off x="1199339" y="5075889"/>
            <a:ext cx="7791285" cy="101704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2800" b="0" i="0" u="none" strike="noStrike" cap="none" dirty="0">
                <a:solidFill>
                  <a:schemeClr val="dk1"/>
                </a:solidFill>
                <a:latin typeface="Arial" panose="020B0604020202020204" pitchFamily="34" charset="0"/>
                <a:ea typeface="Calibri"/>
                <a:cs typeface="Arial" panose="020B0604020202020204" pitchFamily="34" charset="0"/>
                <a:sym typeface="Calibri"/>
              </a:rPr>
              <a:t>Who is correct?</a:t>
            </a:r>
          </a:p>
          <a:p>
            <a:pPr marL="0" marR="0" lvl="0" indent="0" algn="l" rtl="0">
              <a:lnSpc>
                <a:spcPct val="100000"/>
              </a:lnSpc>
              <a:spcBef>
                <a:spcPts val="0"/>
              </a:spcBef>
              <a:spcAft>
                <a:spcPts val="0"/>
              </a:spcAft>
              <a:buClr>
                <a:srgbClr val="000000"/>
              </a:buClr>
              <a:buSzPts val="1800"/>
              <a:buFont typeface="Arial"/>
              <a:buNone/>
            </a:pPr>
            <a:r>
              <a:rPr lang="en" sz="2800" dirty="0">
                <a:solidFill>
                  <a:schemeClr val="dk1"/>
                </a:solidFill>
                <a:latin typeface="Arial" panose="020B0604020202020204" pitchFamily="34" charset="0"/>
                <a:ea typeface="Calibri"/>
                <a:cs typeface="Arial" panose="020B0604020202020204" pitchFamily="34" charset="0"/>
                <a:sym typeface="Calibri"/>
              </a:rPr>
              <a:t>What do you think the others did wrong?</a:t>
            </a:r>
            <a:endParaRPr sz="2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30" name="Google Shape;116;p16">
            <a:extLst>
              <a:ext uri="{FF2B5EF4-FFF2-40B4-BE49-F238E27FC236}">
                <a16:creationId xmlns:a16="http://schemas.microsoft.com/office/drawing/2014/main" id="{BCCEC44E-7E1C-3314-7868-B06B8E61FEBD}"/>
              </a:ext>
            </a:extLst>
          </p:cNvPr>
          <p:cNvSpPr txBox="1"/>
          <p:nvPr/>
        </p:nvSpPr>
        <p:spPr>
          <a:xfrm>
            <a:off x="1499186" y="3712219"/>
            <a:ext cx="3702300" cy="4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 sz="1800" i="0" u="none" strike="noStrike" cap="none" dirty="0">
                <a:solidFill>
                  <a:schemeClr val="dk1"/>
                </a:solidFill>
                <a:latin typeface="Calibri"/>
                <a:ea typeface="Calibri"/>
                <a:cs typeface="Calibri"/>
                <a:sym typeface="Calibri"/>
              </a:rPr>
              <a:t>Perimeter = 12 cm</a:t>
            </a:r>
            <a:endParaRPr sz="1800" i="0" u="none" strike="noStrike" cap="none" dirty="0">
              <a:solidFill>
                <a:schemeClr val="dk1"/>
              </a:solidFill>
              <a:latin typeface="Calibri"/>
              <a:ea typeface="Calibri"/>
              <a:cs typeface="Calibri"/>
              <a:sym typeface="Calibri"/>
            </a:endParaRPr>
          </a:p>
        </p:txBody>
      </p:sp>
      <p:sp>
        <p:nvSpPr>
          <p:cNvPr id="31" name="Google Shape;117;p16">
            <a:extLst>
              <a:ext uri="{FF2B5EF4-FFF2-40B4-BE49-F238E27FC236}">
                <a16:creationId xmlns:a16="http://schemas.microsoft.com/office/drawing/2014/main" id="{E966C4C1-2D0E-3C81-7947-D3437882308D}"/>
              </a:ext>
            </a:extLst>
          </p:cNvPr>
          <p:cNvSpPr txBox="1"/>
          <p:nvPr/>
        </p:nvSpPr>
        <p:spPr>
          <a:xfrm>
            <a:off x="502030" y="1803497"/>
            <a:ext cx="850581" cy="3341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dirty="0">
                <a:latin typeface="Arial" panose="020B0604020202020204" pitchFamily="34" charset="0"/>
                <a:ea typeface="Calibri"/>
                <a:cs typeface="Arial" panose="020B0604020202020204" pitchFamily="34" charset="0"/>
                <a:sym typeface="Calibri"/>
              </a:rPr>
              <a:t>1 cm</a:t>
            </a:r>
            <a:endParaRPr sz="1800" b="1" i="0" u="none" strike="noStrike" cap="none" dirty="0">
              <a:latin typeface="Arial" panose="020B0604020202020204" pitchFamily="34" charset="0"/>
              <a:ea typeface="Calibri"/>
              <a:cs typeface="Arial" panose="020B0604020202020204" pitchFamily="34" charset="0"/>
              <a:sym typeface="Calibri"/>
            </a:endParaRPr>
          </a:p>
        </p:txBody>
      </p:sp>
      <p:sp>
        <p:nvSpPr>
          <p:cNvPr id="32" name="Google Shape;120;p16">
            <a:extLst>
              <a:ext uri="{FF2B5EF4-FFF2-40B4-BE49-F238E27FC236}">
                <a16:creationId xmlns:a16="http://schemas.microsoft.com/office/drawing/2014/main" id="{9539613E-4FD9-F16C-C20C-ABA0D881DF0D}"/>
              </a:ext>
            </a:extLst>
          </p:cNvPr>
          <p:cNvSpPr txBox="1"/>
          <p:nvPr/>
        </p:nvSpPr>
        <p:spPr>
          <a:xfrm>
            <a:off x="1034352" y="1389900"/>
            <a:ext cx="850581" cy="3193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dirty="0">
                <a:latin typeface="Arial" panose="020B0604020202020204" pitchFamily="34" charset="0"/>
                <a:ea typeface="Calibri"/>
                <a:cs typeface="Arial" panose="020B0604020202020204" pitchFamily="34" charset="0"/>
                <a:sym typeface="Calibri"/>
              </a:rPr>
              <a:t>1 cm</a:t>
            </a:r>
            <a:endParaRPr sz="1800" b="1" i="0" u="none" strike="noStrike" cap="none" dirty="0">
              <a:latin typeface="Arial" panose="020B0604020202020204" pitchFamily="34" charset="0"/>
              <a:ea typeface="Calibri"/>
              <a:cs typeface="Arial" panose="020B0604020202020204" pitchFamily="34" charset="0"/>
              <a:sym typeface="Calibri"/>
            </a:endParaRPr>
          </a:p>
        </p:txBody>
      </p:sp>
      <p:sp>
        <p:nvSpPr>
          <p:cNvPr id="37" name="TextBox 36">
            <a:extLst>
              <a:ext uri="{FF2B5EF4-FFF2-40B4-BE49-F238E27FC236}">
                <a16:creationId xmlns:a16="http://schemas.microsoft.com/office/drawing/2014/main" id="{7048ED3D-436A-79AC-D24C-E42E5EF20BE1}"/>
              </a:ext>
            </a:extLst>
          </p:cNvPr>
          <p:cNvSpPr txBox="1"/>
          <p:nvPr/>
        </p:nvSpPr>
        <p:spPr>
          <a:xfrm>
            <a:off x="5759818" y="2725508"/>
            <a:ext cx="5237842" cy="919401"/>
          </a:xfrm>
          <a:prstGeom prst="roundRect">
            <a:avLst/>
          </a:prstGeom>
          <a:solidFill>
            <a:schemeClr val="accent1">
              <a:lumMod val="40000"/>
              <a:lumOff val="60000"/>
            </a:schemeClr>
          </a:solidFill>
        </p:spPr>
        <p:txBody>
          <a:bodyPr wrap="square" rtlCol="0">
            <a:spAutoFit/>
          </a:bodyPr>
          <a:lstStyle/>
          <a:p>
            <a:pPr marL="0" marR="0" lvl="0" indent="0" algn="l" rtl="0">
              <a:lnSpc>
                <a:spcPct val="100000"/>
              </a:lnSpc>
              <a:spcBef>
                <a:spcPts val="0"/>
              </a:spcBef>
              <a:spcAft>
                <a:spcPts val="0"/>
              </a:spcAft>
              <a:buClr>
                <a:srgbClr val="000000"/>
              </a:buClr>
              <a:buSzPts val="1800"/>
              <a:buFont typeface="Arial"/>
              <a:buNone/>
            </a:pPr>
            <a:r>
              <a:rPr lang="en-US" sz="2400" dirty="0">
                <a:latin typeface="Arial" panose="020B0604020202020204" pitchFamily="34" charset="0"/>
                <a:ea typeface="Calibri"/>
                <a:cs typeface="Arial" panose="020B0604020202020204" pitchFamily="34" charset="0"/>
                <a:sym typeface="Calibri"/>
              </a:rPr>
              <a:t>Ruby</a:t>
            </a:r>
            <a:r>
              <a:rPr lang="en-US" sz="2400" b="0" i="0" u="none" strike="noStrike" cap="none" dirty="0">
                <a:solidFill>
                  <a:srgbClr val="000000"/>
                </a:solidFill>
                <a:latin typeface="Arial" panose="020B0604020202020204" pitchFamily="34" charset="0"/>
                <a:ea typeface="Calibri"/>
                <a:cs typeface="Arial" panose="020B0604020202020204" pitchFamily="34" charset="0"/>
                <a:sym typeface="Calibri"/>
              </a:rPr>
              <a:t> thinks the </a:t>
            </a:r>
            <a:r>
              <a:rPr lang="en-US" sz="2400" b="1" i="0" u="none" strike="noStrike" cap="none" dirty="0">
                <a:solidFill>
                  <a:srgbClr val="000000"/>
                </a:solidFill>
                <a:latin typeface="Arial" panose="020B0604020202020204" pitchFamily="34" charset="0"/>
                <a:ea typeface="Calibri"/>
                <a:cs typeface="Arial" panose="020B0604020202020204" pitchFamily="34" charset="0"/>
                <a:sym typeface="Calibri"/>
              </a:rPr>
              <a:t>perimeter</a:t>
            </a:r>
            <a:r>
              <a:rPr lang="en-US" sz="2400" b="0" i="0" u="none" strike="noStrike" cap="none" dirty="0">
                <a:solidFill>
                  <a:srgbClr val="000000"/>
                </a:solidFill>
                <a:latin typeface="Arial" panose="020B0604020202020204" pitchFamily="34" charset="0"/>
                <a:ea typeface="Calibri"/>
                <a:cs typeface="Arial" panose="020B0604020202020204" pitchFamily="34" charset="0"/>
                <a:sym typeface="Calibri"/>
              </a:rPr>
              <a:t> of the green shaded shape is 12 cm.</a:t>
            </a:r>
            <a:endParaRPr lang="en-US" sz="2400" b="1" i="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sp>
        <p:nvSpPr>
          <p:cNvPr id="38" name="TextBox 37">
            <a:extLst>
              <a:ext uri="{FF2B5EF4-FFF2-40B4-BE49-F238E27FC236}">
                <a16:creationId xmlns:a16="http://schemas.microsoft.com/office/drawing/2014/main" id="{88657335-A12F-8A1C-337E-A8619922E6F1}"/>
              </a:ext>
            </a:extLst>
          </p:cNvPr>
          <p:cNvSpPr txBox="1"/>
          <p:nvPr/>
        </p:nvSpPr>
        <p:spPr>
          <a:xfrm>
            <a:off x="5759818" y="3912961"/>
            <a:ext cx="5237842" cy="919401"/>
          </a:xfrm>
          <a:prstGeom prst="roundRect">
            <a:avLst/>
          </a:prstGeom>
          <a:solidFill>
            <a:schemeClr val="accent1">
              <a:lumMod val="40000"/>
              <a:lumOff val="60000"/>
            </a:schemeClr>
          </a:solidFill>
        </p:spPr>
        <p:txBody>
          <a:bodyPr wrap="square" rtlCol="0">
            <a:spAutoFit/>
          </a:bodyPr>
          <a:lstStyle/>
          <a:p>
            <a:pPr marL="0" marR="0" lvl="0" indent="0" algn="l" rtl="0">
              <a:lnSpc>
                <a:spcPct val="100000"/>
              </a:lnSpc>
              <a:spcBef>
                <a:spcPts val="0"/>
              </a:spcBef>
              <a:spcAft>
                <a:spcPts val="0"/>
              </a:spcAft>
              <a:buClr>
                <a:srgbClr val="000000"/>
              </a:buClr>
              <a:buSzPts val="1800"/>
              <a:buFont typeface="Arial"/>
              <a:buNone/>
            </a:pPr>
            <a:r>
              <a:rPr lang="en-US" sz="2400" dirty="0">
                <a:latin typeface="Arial" panose="020B0604020202020204" pitchFamily="34" charset="0"/>
                <a:ea typeface="Calibri"/>
                <a:cs typeface="Arial" panose="020B0604020202020204" pitchFamily="34" charset="0"/>
                <a:sym typeface="Calibri"/>
              </a:rPr>
              <a:t>Carlos thinks the perimeter of the green shaded shape is 8 cm.</a:t>
            </a:r>
          </a:p>
        </p:txBody>
      </p:sp>
      <p:sp>
        <p:nvSpPr>
          <p:cNvPr id="36" name="Google Shape;116;p16">
            <a:extLst>
              <a:ext uri="{FF2B5EF4-FFF2-40B4-BE49-F238E27FC236}">
                <a16:creationId xmlns:a16="http://schemas.microsoft.com/office/drawing/2014/main" id="{EB918FC1-E44D-2247-21EA-B4746859A5BD}"/>
              </a:ext>
            </a:extLst>
          </p:cNvPr>
          <p:cNvSpPr txBox="1"/>
          <p:nvPr/>
        </p:nvSpPr>
        <p:spPr>
          <a:xfrm>
            <a:off x="10398715" y="2916253"/>
            <a:ext cx="479163" cy="4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 sz="3600" b="1" i="0" u="none" strike="noStrike" cap="none" dirty="0">
                <a:solidFill>
                  <a:srgbClr val="00B050"/>
                </a:solidFill>
                <a:latin typeface="Calibri"/>
                <a:ea typeface="Calibri"/>
                <a:cs typeface="Calibri"/>
                <a:sym typeface="Wingdings 2" panose="05020102010507070707" pitchFamily="18" charset="2"/>
              </a:rPr>
              <a:t></a:t>
            </a:r>
            <a:endParaRPr sz="3600" b="1" i="0" u="none" strike="noStrike" cap="none" dirty="0">
              <a:solidFill>
                <a:srgbClr val="00B050"/>
              </a:solidFill>
              <a:latin typeface="Calibri"/>
              <a:ea typeface="Calibri"/>
              <a:cs typeface="Calibri"/>
              <a:sym typeface="Calibri"/>
            </a:endParaRPr>
          </a:p>
        </p:txBody>
      </p:sp>
    </p:spTree>
    <p:extLst>
      <p:ext uri="{BB962C8B-B14F-4D97-AF65-F5344CB8AC3E}">
        <p14:creationId xmlns:p14="http://schemas.microsoft.com/office/powerpoint/2010/main" val="282037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par>
                          <p:cTn id="53" fill="hold">
                            <p:stCondLst>
                              <p:cond delay="3500"/>
                            </p:stCondLst>
                            <p:childTnLst>
                              <p:par>
                                <p:cTn id="54" presetID="10" presetClass="entr" presetSubtype="0" fill="hold"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par>
                          <p:cTn id="67" fill="hold">
                            <p:stCondLst>
                              <p:cond delay="4500"/>
                            </p:stCondLst>
                            <p:childTnLst>
                              <p:par>
                                <p:cTn id="68" presetID="10" presetClass="entr" presetSubtype="0" fill="hold" nodeType="after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par>
                                <p:cTn id="71" presetID="10" presetClass="entr" presetSubtype="0"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childTnLst>
                          </p:cTn>
                        </p:par>
                        <p:par>
                          <p:cTn id="74" fill="hold">
                            <p:stCondLst>
                              <p:cond delay="5000"/>
                            </p:stCondLst>
                            <p:childTnLst>
                              <p:par>
                                <p:cTn id="75" presetID="10" presetClass="entr" presetSubtype="0" fill="hold" nodeType="after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par>
                                <p:cTn id="78" presetID="10" presetClass="entr" presetSubtype="0" fill="hold"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childTnLst>
                          </p:cTn>
                        </p:par>
                        <p:par>
                          <p:cTn id="81" fill="hold">
                            <p:stCondLst>
                              <p:cond delay="5500"/>
                            </p:stCondLst>
                            <p:childTnLst>
                              <p:par>
                                <p:cTn id="82" presetID="10" presetClass="entr" presetSubtype="0" fill="hold" nodeType="after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childTnLst>
                                </p:cTn>
                              </p:par>
                              <p:par>
                                <p:cTn id="85" presetID="10" presetClass="entr" presetSubtype="0"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par>
                                <p:cTn id="88" presetID="10" presetClass="entr" presetSubtype="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par>
                          <p:cTn id="91" fill="hold">
                            <p:stCondLst>
                              <p:cond delay="6000"/>
                            </p:stCondLst>
                            <p:childTnLst>
                              <p:par>
                                <p:cTn id="92" presetID="1" presetClass="entr" presetSubtype="0"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1670400" y="112165"/>
            <a:ext cx="7948613"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Practice question (1) – answers</a:t>
            </a: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20</a:t>
            </a:fld>
            <a:endParaRPr lang="en-US" dirty="0"/>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descr="Worksheet available icon">
            <a:extLst>
              <a:ext uri="{FF2B5EF4-FFF2-40B4-BE49-F238E27FC236}">
                <a16:creationId xmlns:a16="http://schemas.microsoft.com/office/drawing/2014/main" id="{F829BE98-8723-412A-A7EC-94B8C90B3E33}"/>
              </a:ext>
            </a:extLst>
          </p:cNvPr>
          <p:cNvGrpSpPr/>
          <p:nvPr/>
        </p:nvGrpSpPr>
        <p:grpSpPr>
          <a:xfrm>
            <a:off x="9495879" y="211521"/>
            <a:ext cx="2102384" cy="753403"/>
            <a:chOff x="9495879" y="211521"/>
            <a:chExt cx="2102384" cy="753403"/>
          </a:xfrm>
        </p:grpSpPr>
        <p:pic>
          <p:nvPicPr>
            <p:cNvPr id="14" name="Graphic 6" descr="Document">
              <a:extLst>
                <a:ext uri="{FF2B5EF4-FFF2-40B4-BE49-F238E27FC236}">
                  <a16:creationId xmlns:a16="http://schemas.microsoft.com/office/drawing/2014/main" id="{C7E7981D-5965-45BC-9305-693E1A6D1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4860" y="211521"/>
              <a:ext cx="753403" cy="753403"/>
            </a:xfrm>
            <a:prstGeom prst="rect">
              <a:avLst/>
            </a:prstGeom>
          </p:spPr>
        </p:pic>
        <p:sp>
          <p:nvSpPr>
            <p:cNvPr id="15" name="TextBox 14">
              <a:extLst>
                <a:ext uri="{FF2B5EF4-FFF2-40B4-BE49-F238E27FC236}">
                  <a16:creationId xmlns:a16="http://schemas.microsoft.com/office/drawing/2014/main" id="{F725BA4D-B44C-44A3-AC6B-84C2B4A0D54B}"/>
                </a:ext>
              </a:extLst>
            </p:cNvPr>
            <p:cNvSpPr txBox="1"/>
            <p:nvPr/>
          </p:nvSpPr>
          <p:spPr>
            <a:xfrm>
              <a:off x="9495879" y="228785"/>
              <a:ext cx="2091590" cy="707886"/>
            </a:xfrm>
            <a:prstGeom prst="rect">
              <a:avLst/>
            </a:prstGeom>
            <a:noFill/>
            <a:ln w="38100">
              <a:solidFill>
                <a:schemeClr val="accent1"/>
              </a:solidFill>
            </a:ln>
          </p:spPr>
          <p:txBody>
            <a:bodyPr wrap="square" rtlCol="0">
              <a:spAutoFit/>
            </a:bodyPr>
            <a:lstStyle/>
            <a:p>
              <a:r>
                <a:rPr lang="en-GB" sz="2000" b="1" dirty="0">
                  <a:latin typeface="Arial" panose="020B0604020202020204" pitchFamily="34" charset="0"/>
                  <a:cs typeface="Arial" panose="020B0604020202020204" pitchFamily="34" charset="0"/>
                </a:rPr>
                <a:t>Worksheet</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available</a:t>
              </a:r>
            </a:p>
          </p:txBody>
        </p:sp>
      </p:grpSp>
      <p:sp>
        <p:nvSpPr>
          <p:cNvPr id="3" name="TextBox 2">
            <a:extLst>
              <a:ext uri="{FF2B5EF4-FFF2-40B4-BE49-F238E27FC236}">
                <a16:creationId xmlns:a16="http://schemas.microsoft.com/office/drawing/2014/main" id="{A9FE1C35-C1BD-6E5F-62A1-CF986151FB4A}"/>
              </a:ext>
            </a:extLst>
          </p:cNvPr>
          <p:cNvSpPr txBox="1"/>
          <p:nvPr/>
        </p:nvSpPr>
        <p:spPr>
          <a:xfrm>
            <a:off x="-252000" y="-54000"/>
            <a:ext cx="1942216" cy="769441"/>
          </a:xfrm>
          <a:prstGeom prst="rect">
            <a:avLst/>
          </a:prstGeom>
          <a:noFill/>
          <a:ln>
            <a:noFill/>
          </a:ln>
          <a:effectLst/>
        </p:spPr>
        <p:txBody>
          <a:bodyPr wrap="square" rtlCol="0">
            <a:spAutoFit/>
          </a:bodyPr>
          <a:lstStyle/>
          <a:p>
            <a:pPr algn="ctr"/>
            <a:r>
              <a:rPr lang="en-GB" sz="2150" b="1" dirty="0">
                <a:solidFill>
                  <a:schemeClr val="bg1"/>
                </a:solidFill>
                <a:latin typeface="Arial" panose="020B0604020202020204" pitchFamily="34" charset="0"/>
                <a:cs typeface="Arial" panose="020B0604020202020204" pitchFamily="34" charset="0"/>
              </a:rPr>
              <a:t>PRACTICE QUESTION</a:t>
            </a:r>
          </a:p>
        </p:txBody>
      </p:sp>
      <p:sp>
        <p:nvSpPr>
          <p:cNvPr id="2" name="Rectangle 1">
            <a:extLst>
              <a:ext uri="{FF2B5EF4-FFF2-40B4-BE49-F238E27FC236}">
                <a16:creationId xmlns:a16="http://schemas.microsoft.com/office/drawing/2014/main" id="{8825A432-3C8B-4B6B-EBE9-2DDBE7E63306}"/>
              </a:ext>
            </a:extLst>
          </p:cNvPr>
          <p:cNvSpPr/>
          <p:nvPr/>
        </p:nvSpPr>
        <p:spPr>
          <a:xfrm>
            <a:off x="6926944" y="1738477"/>
            <a:ext cx="5086380" cy="1105431"/>
          </a:xfrm>
          <a:prstGeom prst="rect">
            <a:avLst/>
          </a:prstGeom>
        </p:spPr>
        <p:txBody>
          <a:bodyPr wrap="square">
            <a:spAutoFit/>
          </a:bodyPr>
          <a:lstStyle/>
          <a:p>
            <a:pPr>
              <a:lnSpc>
                <a:spcPts val="2325"/>
              </a:lnSpc>
              <a:spcAft>
                <a:spcPts val="450"/>
              </a:spcAft>
            </a:pPr>
            <a:r>
              <a:rPr lang="en-US" sz="2400" b="1" dirty="0">
                <a:solidFill>
                  <a:srgbClr val="4472C4"/>
                </a:solidFill>
                <a:latin typeface="Arial" panose="020B0604020202020204" pitchFamily="34" charset="0"/>
                <a:cs typeface="Arial" panose="020B0604020202020204" pitchFamily="34" charset="0"/>
              </a:rPr>
              <a:t>Total perimeter:</a:t>
            </a:r>
          </a:p>
          <a:p>
            <a:pPr>
              <a:lnSpc>
                <a:spcPts val="2325"/>
              </a:lnSpc>
              <a:spcAft>
                <a:spcPts val="450"/>
              </a:spcAft>
            </a:pPr>
            <a:r>
              <a:rPr lang="en-US" sz="2400" dirty="0">
                <a:solidFill>
                  <a:srgbClr val="4472C4"/>
                </a:solidFill>
                <a:latin typeface="Arial" panose="020B0604020202020204" pitchFamily="34" charset="0"/>
                <a:cs typeface="Arial" panose="020B0604020202020204" pitchFamily="34" charset="0"/>
              </a:rPr>
              <a:t>15.75 m + 15.75 m + 6.2 m + 6.2 m</a:t>
            </a:r>
          </a:p>
          <a:p>
            <a:pPr>
              <a:lnSpc>
                <a:spcPts val="2325"/>
              </a:lnSpc>
              <a:spcAft>
                <a:spcPts val="450"/>
              </a:spcAft>
            </a:pPr>
            <a:r>
              <a:rPr lang="en-US" sz="2400" dirty="0">
                <a:solidFill>
                  <a:srgbClr val="4472C4"/>
                </a:solidFill>
                <a:latin typeface="Arial" panose="020B0604020202020204" pitchFamily="34" charset="0"/>
                <a:cs typeface="Arial" panose="020B0604020202020204" pitchFamily="34" charset="0"/>
              </a:rPr>
              <a:t>= 43.9 m </a:t>
            </a:r>
          </a:p>
        </p:txBody>
      </p:sp>
      <p:sp>
        <p:nvSpPr>
          <p:cNvPr id="5" name="Rectangle 4">
            <a:extLst>
              <a:ext uri="{FF2B5EF4-FFF2-40B4-BE49-F238E27FC236}">
                <a16:creationId xmlns:a16="http://schemas.microsoft.com/office/drawing/2014/main" id="{C5A3B92B-7FCC-338A-ACA3-F87057B58058}"/>
              </a:ext>
            </a:extLst>
          </p:cNvPr>
          <p:cNvSpPr/>
          <p:nvPr/>
        </p:nvSpPr>
        <p:spPr>
          <a:xfrm>
            <a:off x="6926944" y="3558602"/>
            <a:ext cx="3537856" cy="746358"/>
          </a:xfrm>
          <a:prstGeom prst="rect">
            <a:avLst/>
          </a:prstGeom>
        </p:spPr>
        <p:txBody>
          <a:bodyPr wrap="square">
            <a:spAutoFit/>
          </a:bodyPr>
          <a:lstStyle/>
          <a:p>
            <a:pPr>
              <a:lnSpc>
                <a:spcPts val="2325"/>
              </a:lnSpc>
              <a:spcAft>
                <a:spcPts val="450"/>
              </a:spcAft>
            </a:pPr>
            <a:r>
              <a:rPr lang="en-US" sz="2400" b="1" dirty="0">
                <a:solidFill>
                  <a:srgbClr val="4472C4"/>
                </a:solidFill>
                <a:latin typeface="Arial" panose="020B0604020202020204" pitchFamily="34" charset="0"/>
                <a:cs typeface="Arial" panose="020B0604020202020204" pitchFamily="34" charset="0"/>
              </a:rPr>
              <a:t>Fencing needed:</a:t>
            </a:r>
          </a:p>
          <a:p>
            <a:pPr>
              <a:lnSpc>
                <a:spcPts val="2325"/>
              </a:lnSpc>
              <a:spcAft>
                <a:spcPts val="450"/>
              </a:spcAft>
            </a:pPr>
            <a:r>
              <a:rPr lang="en-US" sz="2400" dirty="0">
                <a:solidFill>
                  <a:srgbClr val="4472C4"/>
                </a:solidFill>
                <a:latin typeface="Arial" panose="020B0604020202020204" pitchFamily="34" charset="0"/>
                <a:cs typeface="Arial" panose="020B0604020202020204" pitchFamily="34" charset="0"/>
              </a:rPr>
              <a:t>43.9 m – 1.5 m = 42.4 m</a:t>
            </a:r>
          </a:p>
        </p:txBody>
      </p:sp>
      <p:sp>
        <p:nvSpPr>
          <p:cNvPr id="6" name="Rectangle 5">
            <a:extLst>
              <a:ext uri="{FF2B5EF4-FFF2-40B4-BE49-F238E27FC236}">
                <a16:creationId xmlns:a16="http://schemas.microsoft.com/office/drawing/2014/main" id="{17482234-7F1A-3F80-9899-A652F62A042C}"/>
              </a:ext>
            </a:extLst>
          </p:cNvPr>
          <p:cNvSpPr/>
          <p:nvPr/>
        </p:nvSpPr>
        <p:spPr>
          <a:xfrm>
            <a:off x="7003818" y="5057655"/>
            <a:ext cx="3537856" cy="682238"/>
          </a:xfrm>
          <a:prstGeom prst="rect">
            <a:avLst/>
          </a:prstGeom>
        </p:spPr>
        <p:txBody>
          <a:bodyPr wrap="square">
            <a:spAutoFit/>
          </a:bodyPr>
          <a:lstStyle/>
          <a:p>
            <a:pPr>
              <a:lnSpc>
                <a:spcPts val="2325"/>
              </a:lnSpc>
              <a:spcAft>
                <a:spcPts val="450"/>
              </a:spcAft>
            </a:pPr>
            <a:r>
              <a:rPr lang="en-US" sz="2400" dirty="0">
                <a:solidFill>
                  <a:srgbClr val="4472C4"/>
                </a:solidFill>
                <a:latin typeface="Arial" panose="020B0604020202020204" pitchFamily="34" charset="0"/>
                <a:cs typeface="Arial" panose="020B0604020202020204" pitchFamily="34" charset="0"/>
              </a:rPr>
              <a:t>Jasmine needs to buy 43 m of fencing. </a:t>
            </a:r>
          </a:p>
        </p:txBody>
      </p:sp>
      <p:sp>
        <p:nvSpPr>
          <p:cNvPr id="8" name="TextBox 7">
            <a:extLst>
              <a:ext uri="{FF2B5EF4-FFF2-40B4-BE49-F238E27FC236}">
                <a16:creationId xmlns:a16="http://schemas.microsoft.com/office/drawing/2014/main" id="{5AF0708E-2A7C-0F8B-5923-861094EAC0E0}"/>
              </a:ext>
            </a:extLst>
          </p:cNvPr>
          <p:cNvSpPr txBox="1"/>
          <p:nvPr/>
        </p:nvSpPr>
        <p:spPr>
          <a:xfrm>
            <a:off x="729859" y="1468136"/>
            <a:ext cx="6197085" cy="646331"/>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Jasmine has an allotment.</a:t>
            </a:r>
          </a:p>
          <a:p>
            <a:pPr algn="l"/>
            <a:r>
              <a:rPr lang="en-US" dirty="0">
                <a:latin typeface="Arial" panose="020B0604020202020204" pitchFamily="34" charset="0"/>
                <a:cs typeface="Arial" panose="020B0604020202020204" pitchFamily="34" charset="0"/>
              </a:rPr>
              <a:t>The allotment is in the shape of a rectangle.</a:t>
            </a:r>
          </a:p>
        </p:txBody>
      </p:sp>
      <p:sp>
        <p:nvSpPr>
          <p:cNvPr id="9" name="Rectangle 8">
            <a:extLst>
              <a:ext uri="{FF2B5EF4-FFF2-40B4-BE49-F238E27FC236}">
                <a16:creationId xmlns:a16="http://schemas.microsoft.com/office/drawing/2014/main" id="{38F4CA41-836E-E7F3-F8F2-00B84AC1A32A}"/>
              </a:ext>
            </a:extLst>
          </p:cNvPr>
          <p:cNvSpPr/>
          <p:nvPr/>
        </p:nvSpPr>
        <p:spPr>
          <a:xfrm>
            <a:off x="637385" y="4370260"/>
            <a:ext cx="6581562"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Jasmine wants to put a fence around the edge of the allotment.</a:t>
            </a:r>
          </a:p>
          <a:p>
            <a:r>
              <a:rPr lang="en-US" dirty="0">
                <a:latin typeface="Arial" panose="020B0604020202020204" pitchFamily="34" charset="0"/>
                <a:cs typeface="Arial" panose="020B0604020202020204" pitchFamily="34" charset="0"/>
              </a:rPr>
              <a:t>There needs to be a gap in the fencing of 1.5 m for a gate.</a:t>
            </a:r>
          </a:p>
          <a:p>
            <a:r>
              <a:rPr lang="en-US" dirty="0">
                <a:latin typeface="Arial" panose="020B0604020202020204" pitchFamily="34" charset="0"/>
                <a:cs typeface="Arial" panose="020B0604020202020204" pitchFamily="34" charset="0"/>
              </a:rPr>
              <a:t>Fencing is sold in whole metres.</a:t>
            </a:r>
          </a:p>
        </p:txBody>
      </p:sp>
      <p:sp>
        <p:nvSpPr>
          <p:cNvPr id="10" name="TextBox 9">
            <a:extLst>
              <a:ext uri="{FF2B5EF4-FFF2-40B4-BE49-F238E27FC236}">
                <a16:creationId xmlns:a16="http://schemas.microsoft.com/office/drawing/2014/main" id="{65E7ACF8-B482-420A-E76D-EECFBEC89812}"/>
              </a:ext>
            </a:extLst>
          </p:cNvPr>
          <p:cNvSpPr txBox="1"/>
          <p:nvPr/>
        </p:nvSpPr>
        <p:spPr>
          <a:xfrm>
            <a:off x="637385" y="5358892"/>
            <a:ext cx="5799510" cy="369332"/>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Work out the length of fencing Jasmine needs to buy.</a:t>
            </a:r>
          </a:p>
        </p:txBody>
      </p:sp>
      <p:pic>
        <p:nvPicPr>
          <p:cNvPr id="16" name="Picture 15" descr="A rectangle. Right side length shown as 6.2 m and top length shown as 15.75 m. All four right angles are marked.">
            <a:extLst>
              <a:ext uri="{FF2B5EF4-FFF2-40B4-BE49-F238E27FC236}">
                <a16:creationId xmlns:a16="http://schemas.microsoft.com/office/drawing/2014/main" id="{0CE17C2C-7059-DFE7-9415-A462C94E6D52}"/>
              </a:ext>
            </a:extLst>
          </p:cNvPr>
          <p:cNvPicPr>
            <a:picLocks noChangeAspect="1"/>
          </p:cNvPicPr>
          <p:nvPr/>
        </p:nvPicPr>
        <p:blipFill>
          <a:blip r:embed="rId5"/>
          <a:stretch>
            <a:fillRect/>
          </a:stretch>
        </p:blipFill>
        <p:spPr>
          <a:xfrm>
            <a:off x="1272695" y="2224674"/>
            <a:ext cx="4533900" cy="1892300"/>
          </a:xfrm>
          <a:prstGeom prst="rect">
            <a:avLst/>
          </a:prstGeom>
        </p:spPr>
      </p:pic>
    </p:spTree>
    <p:extLst>
      <p:ext uri="{BB962C8B-B14F-4D97-AF65-F5344CB8AC3E}">
        <p14:creationId xmlns:p14="http://schemas.microsoft.com/office/powerpoint/2010/main" val="139688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1670400" y="112165"/>
            <a:ext cx="7948613"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Practice question (2) </a:t>
            </a: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21</a:t>
            </a:fld>
            <a:endParaRPr lang="en-US" dirty="0"/>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descr="Worksheet available icon">
            <a:extLst>
              <a:ext uri="{FF2B5EF4-FFF2-40B4-BE49-F238E27FC236}">
                <a16:creationId xmlns:a16="http://schemas.microsoft.com/office/drawing/2014/main" id="{F829BE98-8723-412A-A7EC-94B8C90B3E33}"/>
              </a:ext>
            </a:extLst>
          </p:cNvPr>
          <p:cNvGrpSpPr/>
          <p:nvPr/>
        </p:nvGrpSpPr>
        <p:grpSpPr>
          <a:xfrm>
            <a:off x="9495879" y="211521"/>
            <a:ext cx="2102384" cy="753403"/>
            <a:chOff x="9495879" y="211521"/>
            <a:chExt cx="2102384" cy="753403"/>
          </a:xfrm>
        </p:grpSpPr>
        <p:pic>
          <p:nvPicPr>
            <p:cNvPr id="14" name="Graphic 6" descr="Document">
              <a:extLst>
                <a:ext uri="{FF2B5EF4-FFF2-40B4-BE49-F238E27FC236}">
                  <a16:creationId xmlns:a16="http://schemas.microsoft.com/office/drawing/2014/main" id="{C7E7981D-5965-45BC-9305-693E1A6D1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4860" y="211521"/>
              <a:ext cx="753403" cy="753403"/>
            </a:xfrm>
            <a:prstGeom prst="rect">
              <a:avLst/>
            </a:prstGeom>
          </p:spPr>
        </p:pic>
        <p:sp>
          <p:nvSpPr>
            <p:cNvPr id="15" name="TextBox 14">
              <a:extLst>
                <a:ext uri="{FF2B5EF4-FFF2-40B4-BE49-F238E27FC236}">
                  <a16:creationId xmlns:a16="http://schemas.microsoft.com/office/drawing/2014/main" id="{F725BA4D-B44C-44A3-AC6B-84C2B4A0D54B}"/>
                </a:ext>
              </a:extLst>
            </p:cNvPr>
            <p:cNvSpPr txBox="1"/>
            <p:nvPr/>
          </p:nvSpPr>
          <p:spPr>
            <a:xfrm>
              <a:off x="9495879" y="228785"/>
              <a:ext cx="2091590" cy="707886"/>
            </a:xfrm>
            <a:prstGeom prst="rect">
              <a:avLst/>
            </a:prstGeom>
            <a:noFill/>
            <a:ln w="38100">
              <a:solidFill>
                <a:schemeClr val="accent1"/>
              </a:solidFill>
            </a:ln>
          </p:spPr>
          <p:txBody>
            <a:bodyPr wrap="square" rtlCol="0">
              <a:spAutoFit/>
            </a:bodyPr>
            <a:lstStyle/>
            <a:p>
              <a:r>
                <a:rPr lang="en-GB" sz="2000" b="1" dirty="0">
                  <a:latin typeface="Arial" panose="020B0604020202020204" pitchFamily="34" charset="0"/>
                  <a:cs typeface="Arial" panose="020B0604020202020204" pitchFamily="34" charset="0"/>
                </a:rPr>
                <a:t>Worksheet</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available</a:t>
              </a:r>
            </a:p>
          </p:txBody>
        </p:sp>
      </p:grpSp>
      <p:sp>
        <p:nvSpPr>
          <p:cNvPr id="3" name="TextBox 2">
            <a:extLst>
              <a:ext uri="{FF2B5EF4-FFF2-40B4-BE49-F238E27FC236}">
                <a16:creationId xmlns:a16="http://schemas.microsoft.com/office/drawing/2014/main" id="{A9FE1C35-C1BD-6E5F-62A1-CF986151FB4A}"/>
              </a:ext>
            </a:extLst>
          </p:cNvPr>
          <p:cNvSpPr txBox="1"/>
          <p:nvPr/>
        </p:nvSpPr>
        <p:spPr>
          <a:xfrm>
            <a:off x="-252000" y="-54000"/>
            <a:ext cx="1942216" cy="769441"/>
          </a:xfrm>
          <a:prstGeom prst="rect">
            <a:avLst/>
          </a:prstGeom>
          <a:noFill/>
          <a:ln>
            <a:noFill/>
          </a:ln>
          <a:effectLst/>
        </p:spPr>
        <p:txBody>
          <a:bodyPr wrap="square" rtlCol="0">
            <a:spAutoFit/>
          </a:bodyPr>
          <a:lstStyle/>
          <a:p>
            <a:pPr algn="ctr"/>
            <a:r>
              <a:rPr lang="en-GB" sz="2150" b="1" dirty="0">
                <a:solidFill>
                  <a:schemeClr val="bg1"/>
                </a:solidFill>
                <a:latin typeface="Arial" panose="020B0604020202020204" pitchFamily="34" charset="0"/>
                <a:cs typeface="Arial" panose="020B0604020202020204" pitchFamily="34" charset="0"/>
              </a:rPr>
              <a:t>PRACTICE QUESTION</a:t>
            </a:r>
          </a:p>
        </p:txBody>
      </p:sp>
      <p:sp>
        <p:nvSpPr>
          <p:cNvPr id="2" name="Rectangle 1">
            <a:extLst>
              <a:ext uri="{FF2B5EF4-FFF2-40B4-BE49-F238E27FC236}">
                <a16:creationId xmlns:a16="http://schemas.microsoft.com/office/drawing/2014/main" id="{F8B63105-FE9A-3E72-27EC-87B97F148748}"/>
              </a:ext>
            </a:extLst>
          </p:cNvPr>
          <p:cNvSpPr/>
          <p:nvPr/>
        </p:nvSpPr>
        <p:spPr>
          <a:xfrm>
            <a:off x="1690215" y="1129212"/>
            <a:ext cx="9017889" cy="1938992"/>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Ali is preparing for a race.</a:t>
            </a:r>
          </a:p>
          <a:p>
            <a:r>
              <a:rPr lang="en-US" sz="2400" dirty="0">
                <a:latin typeface="Arial" panose="020B0604020202020204" pitchFamily="34" charset="0"/>
                <a:cs typeface="Arial" panose="020B0604020202020204" pitchFamily="34" charset="0"/>
              </a:rPr>
              <a:t>He runs laps around a football pitch to prepare for the race.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length of each lap is the total distance along the four edges of the pitch.</a:t>
            </a:r>
          </a:p>
        </p:txBody>
      </p:sp>
      <p:sp>
        <p:nvSpPr>
          <p:cNvPr id="5" name="TextBox 4">
            <a:extLst>
              <a:ext uri="{FF2B5EF4-FFF2-40B4-BE49-F238E27FC236}">
                <a16:creationId xmlns:a16="http://schemas.microsoft.com/office/drawing/2014/main" id="{44B21CCF-0D2F-774F-4865-DF4B7130C93E}"/>
              </a:ext>
            </a:extLst>
          </p:cNvPr>
          <p:cNvSpPr txBox="1"/>
          <p:nvPr/>
        </p:nvSpPr>
        <p:spPr>
          <a:xfrm>
            <a:off x="1690216" y="4883375"/>
            <a:ext cx="6326974" cy="461665"/>
          </a:xfrm>
          <a:prstGeom prst="rect">
            <a:avLst/>
          </a:prstGeom>
          <a:noFill/>
        </p:spPr>
        <p:txBody>
          <a:bodyPr wrap="square" rtlCol="0">
            <a:spAutoFit/>
          </a:bodyPr>
          <a:lstStyle/>
          <a:p>
            <a:pPr algn="l"/>
            <a:r>
              <a:rPr lang="en-US" sz="2400" dirty="0">
                <a:latin typeface="Arial" panose="020B0604020202020204" pitchFamily="34" charset="0"/>
                <a:cs typeface="Arial" panose="020B0604020202020204" pitchFamily="34" charset="0"/>
              </a:rPr>
              <a:t>Ali needs to run at least 10 km.</a:t>
            </a:r>
          </a:p>
        </p:txBody>
      </p:sp>
      <p:sp>
        <p:nvSpPr>
          <p:cNvPr id="7" name="TextBox 6">
            <a:extLst>
              <a:ext uri="{FF2B5EF4-FFF2-40B4-BE49-F238E27FC236}">
                <a16:creationId xmlns:a16="http://schemas.microsoft.com/office/drawing/2014/main" id="{0D75F3ED-E5E6-8DAA-6FAA-507EB01833BF}"/>
              </a:ext>
            </a:extLst>
          </p:cNvPr>
          <p:cNvSpPr txBox="1"/>
          <p:nvPr/>
        </p:nvSpPr>
        <p:spPr>
          <a:xfrm>
            <a:off x="1670400" y="5497955"/>
            <a:ext cx="10109889" cy="461665"/>
          </a:xfrm>
          <a:prstGeom prst="rect">
            <a:avLst/>
          </a:prstGeom>
          <a:noFill/>
        </p:spPr>
        <p:txBody>
          <a:bodyPr wrap="square" rtlCol="0">
            <a:spAutoFit/>
          </a:bodyPr>
          <a:lstStyle/>
          <a:p>
            <a:pPr algn="l"/>
            <a:r>
              <a:rPr lang="en-US" sz="2400" dirty="0">
                <a:latin typeface="Arial" panose="020B0604020202020204" pitchFamily="34" charset="0"/>
                <a:cs typeface="Arial" panose="020B0604020202020204" pitchFamily="34" charset="0"/>
              </a:rPr>
              <a:t>What is the minimum number of complete laps Ali should run?</a:t>
            </a:r>
          </a:p>
        </p:txBody>
      </p:sp>
      <p:pic>
        <p:nvPicPr>
          <p:cNvPr id="9" name="Picture 8" descr="A rectangle labelled 'pitch'. Right side length shown as 75 m and top length shown as 90 m. All four right angles are marked.">
            <a:extLst>
              <a:ext uri="{FF2B5EF4-FFF2-40B4-BE49-F238E27FC236}">
                <a16:creationId xmlns:a16="http://schemas.microsoft.com/office/drawing/2014/main" id="{3BCD0DB1-ADE5-9884-E1C4-E79A38B786DE}"/>
              </a:ext>
            </a:extLst>
          </p:cNvPr>
          <p:cNvPicPr>
            <a:picLocks noChangeAspect="1"/>
          </p:cNvPicPr>
          <p:nvPr/>
        </p:nvPicPr>
        <p:blipFill>
          <a:blip r:embed="rId5"/>
          <a:stretch>
            <a:fillRect/>
          </a:stretch>
        </p:blipFill>
        <p:spPr>
          <a:xfrm>
            <a:off x="6366601" y="2747480"/>
            <a:ext cx="3912484" cy="2273670"/>
          </a:xfrm>
          <a:prstGeom prst="rect">
            <a:avLst/>
          </a:prstGeom>
        </p:spPr>
      </p:pic>
    </p:spTree>
    <p:extLst>
      <p:ext uri="{BB962C8B-B14F-4D97-AF65-F5344CB8AC3E}">
        <p14:creationId xmlns:p14="http://schemas.microsoft.com/office/powerpoint/2010/main" val="1296272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1670400" y="112165"/>
            <a:ext cx="7948613"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Practice question (2) – answers </a:t>
            </a: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22</a:t>
            </a:fld>
            <a:endParaRPr lang="en-US" dirty="0"/>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descr="Worksheet available icon">
            <a:extLst>
              <a:ext uri="{FF2B5EF4-FFF2-40B4-BE49-F238E27FC236}">
                <a16:creationId xmlns:a16="http://schemas.microsoft.com/office/drawing/2014/main" id="{F829BE98-8723-412A-A7EC-94B8C90B3E33}"/>
              </a:ext>
            </a:extLst>
          </p:cNvPr>
          <p:cNvGrpSpPr/>
          <p:nvPr/>
        </p:nvGrpSpPr>
        <p:grpSpPr>
          <a:xfrm>
            <a:off x="9495879" y="211521"/>
            <a:ext cx="2102384" cy="753403"/>
            <a:chOff x="9495879" y="211521"/>
            <a:chExt cx="2102384" cy="753403"/>
          </a:xfrm>
        </p:grpSpPr>
        <p:pic>
          <p:nvPicPr>
            <p:cNvPr id="14" name="Graphic 6" descr="Document">
              <a:extLst>
                <a:ext uri="{FF2B5EF4-FFF2-40B4-BE49-F238E27FC236}">
                  <a16:creationId xmlns:a16="http://schemas.microsoft.com/office/drawing/2014/main" id="{C7E7981D-5965-45BC-9305-693E1A6D1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4860" y="211521"/>
              <a:ext cx="753403" cy="753403"/>
            </a:xfrm>
            <a:prstGeom prst="rect">
              <a:avLst/>
            </a:prstGeom>
          </p:spPr>
        </p:pic>
        <p:sp>
          <p:nvSpPr>
            <p:cNvPr id="15" name="TextBox 14">
              <a:extLst>
                <a:ext uri="{FF2B5EF4-FFF2-40B4-BE49-F238E27FC236}">
                  <a16:creationId xmlns:a16="http://schemas.microsoft.com/office/drawing/2014/main" id="{F725BA4D-B44C-44A3-AC6B-84C2B4A0D54B}"/>
                </a:ext>
              </a:extLst>
            </p:cNvPr>
            <p:cNvSpPr txBox="1"/>
            <p:nvPr/>
          </p:nvSpPr>
          <p:spPr>
            <a:xfrm>
              <a:off x="9495879" y="228785"/>
              <a:ext cx="2091590" cy="707886"/>
            </a:xfrm>
            <a:prstGeom prst="rect">
              <a:avLst/>
            </a:prstGeom>
            <a:noFill/>
            <a:ln w="38100">
              <a:solidFill>
                <a:schemeClr val="accent1"/>
              </a:solidFill>
            </a:ln>
          </p:spPr>
          <p:txBody>
            <a:bodyPr wrap="square" rtlCol="0">
              <a:spAutoFit/>
            </a:bodyPr>
            <a:lstStyle/>
            <a:p>
              <a:r>
                <a:rPr lang="en-GB" sz="2000" b="1" dirty="0">
                  <a:latin typeface="Arial" panose="020B0604020202020204" pitchFamily="34" charset="0"/>
                  <a:cs typeface="Arial" panose="020B0604020202020204" pitchFamily="34" charset="0"/>
                </a:rPr>
                <a:t>Worksheet</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available</a:t>
              </a:r>
            </a:p>
          </p:txBody>
        </p:sp>
      </p:grpSp>
      <p:sp>
        <p:nvSpPr>
          <p:cNvPr id="3" name="TextBox 2">
            <a:extLst>
              <a:ext uri="{FF2B5EF4-FFF2-40B4-BE49-F238E27FC236}">
                <a16:creationId xmlns:a16="http://schemas.microsoft.com/office/drawing/2014/main" id="{A9FE1C35-C1BD-6E5F-62A1-CF986151FB4A}"/>
              </a:ext>
            </a:extLst>
          </p:cNvPr>
          <p:cNvSpPr txBox="1"/>
          <p:nvPr/>
        </p:nvSpPr>
        <p:spPr>
          <a:xfrm>
            <a:off x="-252000" y="-54000"/>
            <a:ext cx="1942216" cy="769441"/>
          </a:xfrm>
          <a:prstGeom prst="rect">
            <a:avLst/>
          </a:prstGeom>
          <a:noFill/>
          <a:ln>
            <a:noFill/>
          </a:ln>
          <a:effectLst/>
        </p:spPr>
        <p:txBody>
          <a:bodyPr wrap="square" rtlCol="0">
            <a:spAutoFit/>
          </a:bodyPr>
          <a:lstStyle/>
          <a:p>
            <a:pPr algn="ctr"/>
            <a:r>
              <a:rPr lang="en-GB" sz="2150" b="1" dirty="0">
                <a:solidFill>
                  <a:schemeClr val="bg1"/>
                </a:solidFill>
                <a:latin typeface="Arial" panose="020B0604020202020204" pitchFamily="34" charset="0"/>
                <a:cs typeface="Arial" panose="020B0604020202020204" pitchFamily="34" charset="0"/>
              </a:rPr>
              <a:t>PRACTICE QUESTION</a:t>
            </a:r>
          </a:p>
        </p:txBody>
      </p:sp>
      <p:sp>
        <p:nvSpPr>
          <p:cNvPr id="2" name="Rectangle 1">
            <a:extLst>
              <a:ext uri="{FF2B5EF4-FFF2-40B4-BE49-F238E27FC236}">
                <a16:creationId xmlns:a16="http://schemas.microsoft.com/office/drawing/2014/main" id="{A887C6F3-37C0-4E8F-9F68-AB5A9000F30E}"/>
              </a:ext>
            </a:extLst>
          </p:cNvPr>
          <p:cNvSpPr/>
          <p:nvPr/>
        </p:nvSpPr>
        <p:spPr>
          <a:xfrm>
            <a:off x="6756374" y="1641518"/>
            <a:ext cx="4337912" cy="1105431"/>
          </a:xfrm>
          <a:prstGeom prst="rect">
            <a:avLst/>
          </a:prstGeom>
        </p:spPr>
        <p:txBody>
          <a:bodyPr wrap="square">
            <a:spAutoFit/>
          </a:bodyPr>
          <a:lstStyle/>
          <a:p>
            <a:pPr>
              <a:lnSpc>
                <a:spcPts val="2325"/>
              </a:lnSpc>
              <a:spcAft>
                <a:spcPts val="450"/>
              </a:spcAft>
            </a:pPr>
            <a:r>
              <a:rPr lang="en-US" sz="2400" dirty="0">
                <a:solidFill>
                  <a:srgbClr val="4472C4"/>
                </a:solidFill>
                <a:latin typeface="Arial" panose="020B0604020202020204" pitchFamily="34" charset="0"/>
                <a:cs typeface="Arial" panose="020B0604020202020204" pitchFamily="34" charset="0"/>
              </a:rPr>
              <a:t>Perimeter (one lap) </a:t>
            </a:r>
          </a:p>
          <a:p>
            <a:pPr>
              <a:lnSpc>
                <a:spcPts val="2325"/>
              </a:lnSpc>
              <a:spcAft>
                <a:spcPts val="450"/>
              </a:spcAft>
            </a:pPr>
            <a:r>
              <a:rPr lang="en-US" sz="2400" dirty="0">
                <a:solidFill>
                  <a:srgbClr val="4472C4"/>
                </a:solidFill>
                <a:latin typeface="Arial" panose="020B0604020202020204" pitchFamily="34" charset="0"/>
                <a:cs typeface="Arial" panose="020B0604020202020204" pitchFamily="34" charset="0"/>
              </a:rPr>
              <a:t>= 90 m + 75 m + 90 m + 75 m </a:t>
            </a:r>
          </a:p>
          <a:p>
            <a:pPr>
              <a:lnSpc>
                <a:spcPts val="2325"/>
              </a:lnSpc>
              <a:spcAft>
                <a:spcPts val="450"/>
              </a:spcAft>
            </a:pPr>
            <a:r>
              <a:rPr lang="en-US" sz="2400" dirty="0">
                <a:solidFill>
                  <a:srgbClr val="4472C4"/>
                </a:solidFill>
                <a:latin typeface="Arial" panose="020B0604020202020204" pitchFamily="34" charset="0"/>
                <a:cs typeface="Arial" panose="020B0604020202020204" pitchFamily="34" charset="0"/>
              </a:rPr>
              <a:t>= 330 m  </a:t>
            </a:r>
          </a:p>
        </p:txBody>
      </p:sp>
      <p:sp>
        <p:nvSpPr>
          <p:cNvPr id="5" name="Rectangle 4">
            <a:extLst>
              <a:ext uri="{FF2B5EF4-FFF2-40B4-BE49-F238E27FC236}">
                <a16:creationId xmlns:a16="http://schemas.microsoft.com/office/drawing/2014/main" id="{8C520570-50C2-212D-DBD3-9C6483978321}"/>
              </a:ext>
            </a:extLst>
          </p:cNvPr>
          <p:cNvSpPr/>
          <p:nvPr/>
        </p:nvSpPr>
        <p:spPr>
          <a:xfrm>
            <a:off x="6630250" y="3143021"/>
            <a:ext cx="4723550" cy="387286"/>
          </a:xfrm>
          <a:prstGeom prst="rect">
            <a:avLst/>
          </a:prstGeom>
        </p:spPr>
        <p:txBody>
          <a:bodyPr wrap="square">
            <a:spAutoFit/>
          </a:bodyPr>
          <a:lstStyle/>
          <a:p>
            <a:pPr>
              <a:lnSpc>
                <a:spcPts val="2325"/>
              </a:lnSpc>
              <a:spcAft>
                <a:spcPts val="450"/>
              </a:spcAft>
            </a:pPr>
            <a:r>
              <a:rPr lang="en-US" sz="2400" dirty="0">
                <a:solidFill>
                  <a:srgbClr val="4472C4"/>
                </a:solidFill>
                <a:latin typeface="Arial" panose="020B0604020202020204" pitchFamily="34" charset="0"/>
                <a:cs typeface="Arial" panose="020B0604020202020204" pitchFamily="34" charset="0"/>
              </a:rPr>
              <a:t>10 km = 10 × 1000 = 10 000 m</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3D3C9D6-9302-6410-84E9-58046EEEC8EA}"/>
                  </a:ext>
                </a:extLst>
              </p:cNvPr>
              <p:cNvSpPr/>
              <p:nvPr/>
            </p:nvSpPr>
            <p:spPr>
              <a:xfrm>
                <a:off x="6630250" y="4191512"/>
                <a:ext cx="4337912" cy="387286"/>
              </a:xfrm>
              <a:prstGeom prst="rect">
                <a:avLst/>
              </a:prstGeom>
            </p:spPr>
            <p:txBody>
              <a:bodyPr wrap="square">
                <a:spAutoFit/>
              </a:bodyPr>
              <a:lstStyle/>
              <a:p>
                <a:pPr>
                  <a:lnSpc>
                    <a:spcPts val="2325"/>
                  </a:lnSpc>
                  <a:spcAft>
                    <a:spcPts val="450"/>
                  </a:spcAft>
                </a:pPr>
                <a:r>
                  <a:rPr lang="en-US" sz="2400" dirty="0">
                    <a:solidFill>
                      <a:srgbClr val="4472C4"/>
                    </a:solidFill>
                    <a:latin typeface="Arial" panose="020B0604020202020204" pitchFamily="34" charset="0"/>
                    <a:cs typeface="Arial" panose="020B0604020202020204" pitchFamily="34" charset="0"/>
                  </a:rPr>
                  <a:t>10 000 </a:t>
                </a:r>
                <a14:m>
                  <m:oMath xmlns:m="http://schemas.openxmlformats.org/officeDocument/2006/math">
                    <m:r>
                      <a:rPr lang="en-US" sz="2400" i="1" smtClean="0">
                        <a:solidFill>
                          <a:srgbClr val="4472C4"/>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dirty="0">
                    <a:solidFill>
                      <a:srgbClr val="4472C4"/>
                    </a:solidFill>
                    <a:latin typeface="Arial" panose="020B0604020202020204" pitchFamily="34" charset="0"/>
                    <a:cs typeface="Arial" panose="020B0604020202020204" pitchFamily="34" charset="0"/>
                  </a:rPr>
                  <a:t> 330 = 30.3 laps </a:t>
                </a:r>
              </a:p>
            </p:txBody>
          </p:sp>
        </mc:Choice>
        <mc:Fallback xmlns="">
          <p:sp>
            <p:nvSpPr>
              <p:cNvPr id="7" name="Rectangle 6">
                <a:extLst>
                  <a:ext uri="{FF2B5EF4-FFF2-40B4-BE49-F238E27FC236}">
                    <a16:creationId xmlns:a16="http://schemas.microsoft.com/office/drawing/2014/main" id="{A3D3C9D6-9302-6410-84E9-58046EEEC8EA}"/>
                  </a:ext>
                </a:extLst>
              </p:cNvPr>
              <p:cNvSpPr>
                <a:spLocks noRot="1" noChangeAspect="1" noMove="1" noResize="1" noEditPoints="1" noAdjustHandles="1" noChangeArrowheads="1" noChangeShapeType="1" noTextEdit="1"/>
              </p:cNvSpPr>
              <p:nvPr/>
            </p:nvSpPr>
            <p:spPr>
              <a:xfrm>
                <a:off x="6630250" y="4191512"/>
                <a:ext cx="4337912" cy="387286"/>
              </a:xfrm>
              <a:prstGeom prst="rect">
                <a:avLst/>
              </a:prstGeom>
              <a:blipFill>
                <a:blip r:embed="rId6"/>
                <a:stretch>
                  <a:fillRect l="-2250" t="-30159" b="-38095"/>
                </a:stretch>
              </a:blipFill>
            </p:spPr>
            <p:txBody>
              <a:bodyPr/>
              <a:lstStyle/>
              <a:p>
                <a:r>
                  <a:rPr lang="en-GB">
                    <a:noFill/>
                  </a:rPr>
                  <a:t> </a:t>
                </a:r>
              </a:p>
            </p:txBody>
          </p:sp>
        </mc:Fallback>
      </mc:AlternateContent>
      <p:sp>
        <p:nvSpPr>
          <p:cNvPr id="8" name="Rectangle 7">
            <a:extLst>
              <a:ext uri="{FF2B5EF4-FFF2-40B4-BE49-F238E27FC236}">
                <a16:creationId xmlns:a16="http://schemas.microsoft.com/office/drawing/2014/main" id="{873A1B5B-496C-B99F-0937-0F7ECB0A6FF2}"/>
              </a:ext>
            </a:extLst>
          </p:cNvPr>
          <p:cNvSpPr/>
          <p:nvPr/>
        </p:nvSpPr>
        <p:spPr>
          <a:xfrm>
            <a:off x="6630250" y="5253865"/>
            <a:ext cx="4842642" cy="387286"/>
          </a:xfrm>
          <a:prstGeom prst="rect">
            <a:avLst/>
          </a:prstGeom>
        </p:spPr>
        <p:txBody>
          <a:bodyPr wrap="square">
            <a:spAutoFit/>
          </a:bodyPr>
          <a:lstStyle/>
          <a:p>
            <a:pPr>
              <a:lnSpc>
                <a:spcPts val="2325"/>
              </a:lnSpc>
              <a:spcAft>
                <a:spcPts val="450"/>
              </a:spcAft>
            </a:pPr>
            <a:r>
              <a:rPr lang="en-US" sz="2400" dirty="0">
                <a:solidFill>
                  <a:srgbClr val="4472C4"/>
                </a:solidFill>
                <a:latin typeface="Arial" panose="020B0604020202020204" pitchFamily="34" charset="0"/>
                <a:cs typeface="Arial" panose="020B0604020202020204" pitchFamily="34" charset="0"/>
              </a:rPr>
              <a:t>Ali needs to run at least 31 laps. </a:t>
            </a:r>
          </a:p>
        </p:txBody>
      </p:sp>
      <p:sp>
        <p:nvSpPr>
          <p:cNvPr id="10" name="Rectangle 9">
            <a:extLst>
              <a:ext uri="{FF2B5EF4-FFF2-40B4-BE49-F238E27FC236}">
                <a16:creationId xmlns:a16="http://schemas.microsoft.com/office/drawing/2014/main" id="{8B19A1BC-837C-A245-930B-ECA049A1757E}"/>
              </a:ext>
            </a:extLst>
          </p:cNvPr>
          <p:cNvSpPr/>
          <p:nvPr/>
        </p:nvSpPr>
        <p:spPr>
          <a:xfrm>
            <a:off x="637845" y="1220979"/>
            <a:ext cx="5883271" cy="1477328"/>
          </a:xfrm>
          <a:prstGeom prst="rect">
            <a:avLst/>
          </a:prstGeom>
        </p:spPr>
        <p:txBody>
          <a:bodyPr wrap="square">
            <a:spAutoFit/>
          </a:bodyPr>
          <a:lstStyle/>
          <a:p>
            <a:r>
              <a:rPr lang="en-US" dirty="0">
                <a:latin typeface="Arial" panose="020B0604020202020204" pitchFamily="34" charset="0"/>
                <a:cs typeface="Arial" panose="020B0604020202020204" pitchFamily="34" charset="0"/>
              </a:rPr>
              <a:t>Ali is preparing for a race.</a:t>
            </a:r>
          </a:p>
          <a:p>
            <a:r>
              <a:rPr lang="en-US" dirty="0">
                <a:latin typeface="Arial" panose="020B0604020202020204" pitchFamily="34" charset="0"/>
                <a:cs typeface="Arial" panose="020B0604020202020204" pitchFamily="34" charset="0"/>
              </a:rPr>
              <a:t>He runs laps around a football pitch to prepare for the race.</a:t>
            </a:r>
          </a:p>
          <a:p>
            <a:r>
              <a:rPr lang="en-US" dirty="0">
                <a:latin typeface="Arial" panose="020B0604020202020204" pitchFamily="34" charset="0"/>
                <a:cs typeface="Arial" panose="020B0604020202020204" pitchFamily="34" charset="0"/>
              </a:rPr>
              <a:t>The length of each lap is the total distance along the four edges of the pitch.</a:t>
            </a:r>
          </a:p>
        </p:txBody>
      </p:sp>
      <p:sp>
        <p:nvSpPr>
          <p:cNvPr id="11" name="TextBox 10">
            <a:extLst>
              <a:ext uri="{FF2B5EF4-FFF2-40B4-BE49-F238E27FC236}">
                <a16:creationId xmlns:a16="http://schemas.microsoft.com/office/drawing/2014/main" id="{26BC0F45-7609-BFBC-73B2-46368159BC1C}"/>
              </a:ext>
            </a:extLst>
          </p:cNvPr>
          <p:cNvSpPr txBox="1"/>
          <p:nvPr/>
        </p:nvSpPr>
        <p:spPr>
          <a:xfrm>
            <a:off x="637846" y="4975142"/>
            <a:ext cx="6326974" cy="369332"/>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Ali needs to run at least 10km.</a:t>
            </a:r>
          </a:p>
        </p:txBody>
      </p:sp>
      <p:sp>
        <p:nvSpPr>
          <p:cNvPr id="16" name="TextBox 15">
            <a:extLst>
              <a:ext uri="{FF2B5EF4-FFF2-40B4-BE49-F238E27FC236}">
                <a16:creationId xmlns:a16="http://schemas.microsoft.com/office/drawing/2014/main" id="{0A801B0D-1F28-A54A-8A66-30F702F35351}"/>
              </a:ext>
            </a:extLst>
          </p:cNvPr>
          <p:cNvSpPr txBox="1"/>
          <p:nvPr/>
        </p:nvSpPr>
        <p:spPr>
          <a:xfrm>
            <a:off x="618030" y="5589722"/>
            <a:ext cx="10109889" cy="369332"/>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What is the minimum number of complete laps Ali should run?</a:t>
            </a:r>
          </a:p>
        </p:txBody>
      </p:sp>
      <p:pic>
        <p:nvPicPr>
          <p:cNvPr id="9" name="Picture 8" descr="A rectangle labelled 'pitch'. Right side length shown as 75 m and top length shown as 90 m. All four right angles are marked.">
            <a:extLst>
              <a:ext uri="{FF2B5EF4-FFF2-40B4-BE49-F238E27FC236}">
                <a16:creationId xmlns:a16="http://schemas.microsoft.com/office/drawing/2014/main" id="{A234A06F-F564-9676-19FD-C72A1345CD0F}"/>
              </a:ext>
            </a:extLst>
          </p:cNvPr>
          <p:cNvPicPr>
            <a:picLocks noChangeAspect="1"/>
          </p:cNvPicPr>
          <p:nvPr/>
        </p:nvPicPr>
        <p:blipFill>
          <a:blip r:embed="rId7"/>
          <a:stretch>
            <a:fillRect/>
          </a:stretch>
        </p:blipFill>
        <p:spPr>
          <a:xfrm>
            <a:off x="1097714" y="2794559"/>
            <a:ext cx="3365500" cy="1955800"/>
          </a:xfrm>
          <a:prstGeom prst="rect">
            <a:avLst/>
          </a:prstGeom>
        </p:spPr>
      </p:pic>
    </p:spTree>
    <p:extLst>
      <p:ext uri="{BB962C8B-B14F-4D97-AF65-F5344CB8AC3E}">
        <p14:creationId xmlns:p14="http://schemas.microsoft.com/office/powerpoint/2010/main" val="118789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1670400" y="112165"/>
            <a:ext cx="7948613"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Practice question (3) </a:t>
            </a: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23</a:t>
            </a:fld>
            <a:endParaRPr lang="en-US" dirty="0"/>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descr="Worksheet available icon">
            <a:extLst>
              <a:ext uri="{FF2B5EF4-FFF2-40B4-BE49-F238E27FC236}">
                <a16:creationId xmlns:a16="http://schemas.microsoft.com/office/drawing/2014/main" id="{F829BE98-8723-412A-A7EC-94B8C90B3E33}"/>
              </a:ext>
            </a:extLst>
          </p:cNvPr>
          <p:cNvGrpSpPr/>
          <p:nvPr/>
        </p:nvGrpSpPr>
        <p:grpSpPr>
          <a:xfrm>
            <a:off x="9495879" y="211521"/>
            <a:ext cx="2102384" cy="753403"/>
            <a:chOff x="9495879" y="211521"/>
            <a:chExt cx="2102384" cy="753403"/>
          </a:xfrm>
        </p:grpSpPr>
        <p:pic>
          <p:nvPicPr>
            <p:cNvPr id="14" name="Graphic 6" descr="Document">
              <a:extLst>
                <a:ext uri="{FF2B5EF4-FFF2-40B4-BE49-F238E27FC236}">
                  <a16:creationId xmlns:a16="http://schemas.microsoft.com/office/drawing/2014/main" id="{C7E7981D-5965-45BC-9305-693E1A6D1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4860" y="211521"/>
              <a:ext cx="753403" cy="753403"/>
            </a:xfrm>
            <a:prstGeom prst="rect">
              <a:avLst/>
            </a:prstGeom>
          </p:spPr>
        </p:pic>
        <p:sp>
          <p:nvSpPr>
            <p:cNvPr id="15" name="TextBox 14">
              <a:extLst>
                <a:ext uri="{FF2B5EF4-FFF2-40B4-BE49-F238E27FC236}">
                  <a16:creationId xmlns:a16="http://schemas.microsoft.com/office/drawing/2014/main" id="{F725BA4D-B44C-44A3-AC6B-84C2B4A0D54B}"/>
                </a:ext>
              </a:extLst>
            </p:cNvPr>
            <p:cNvSpPr txBox="1"/>
            <p:nvPr/>
          </p:nvSpPr>
          <p:spPr>
            <a:xfrm>
              <a:off x="9495879" y="228785"/>
              <a:ext cx="2091590" cy="707886"/>
            </a:xfrm>
            <a:prstGeom prst="rect">
              <a:avLst/>
            </a:prstGeom>
            <a:noFill/>
            <a:ln w="38100">
              <a:solidFill>
                <a:schemeClr val="accent1"/>
              </a:solidFill>
            </a:ln>
          </p:spPr>
          <p:txBody>
            <a:bodyPr wrap="square" rtlCol="0">
              <a:spAutoFit/>
            </a:bodyPr>
            <a:lstStyle/>
            <a:p>
              <a:r>
                <a:rPr lang="en-GB" sz="2000" b="1" dirty="0">
                  <a:latin typeface="Arial" panose="020B0604020202020204" pitchFamily="34" charset="0"/>
                  <a:cs typeface="Arial" panose="020B0604020202020204" pitchFamily="34" charset="0"/>
                </a:rPr>
                <a:t>Worksheet</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available</a:t>
              </a:r>
            </a:p>
          </p:txBody>
        </p:sp>
      </p:grpSp>
      <p:sp>
        <p:nvSpPr>
          <p:cNvPr id="3" name="TextBox 2">
            <a:extLst>
              <a:ext uri="{FF2B5EF4-FFF2-40B4-BE49-F238E27FC236}">
                <a16:creationId xmlns:a16="http://schemas.microsoft.com/office/drawing/2014/main" id="{A9FE1C35-C1BD-6E5F-62A1-CF986151FB4A}"/>
              </a:ext>
            </a:extLst>
          </p:cNvPr>
          <p:cNvSpPr txBox="1"/>
          <p:nvPr/>
        </p:nvSpPr>
        <p:spPr>
          <a:xfrm>
            <a:off x="-252000" y="-54000"/>
            <a:ext cx="1942216" cy="769441"/>
          </a:xfrm>
          <a:prstGeom prst="rect">
            <a:avLst/>
          </a:prstGeom>
          <a:noFill/>
          <a:ln>
            <a:noFill/>
          </a:ln>
          <a:effectLst/>
        </p:spPr>
        <p:txBody>
          <a:bodyPr wrap="square" rtlCol="0">
            <a:spAutoFit/>
          </a:bodyPr>
          <a:lstStyle/>
          <a:p>
            <a:pPr algn="ctr"/>
            <a:r>
              <a:rPr lang="en-GB" sz="2150" b="1" dirty="0">
                <a:solidFill>
                  <a:schemeClr val="bg1"/>
                </a:solidFill>
                <a:latin typeface="Arial" panose="020B0604020202020204" pitchFamily="34" charset="0"/>
                <a:cs typeface="Arial" panose="020B0604020202020204" pitchFamily="34" charset="0"/>
              </a:rPr>
              <a:t>PRACTICE QUESTION</a:t>
            </a:r>
          </a:p>
        </p:txBody>
      </p:sp>
      <p:sp>
        <p:nvSpPr>
          <p:cNvPr id="25" name="TextBox 24">
            <a:extLst>
              <a:ext uri="{FF2B5EF4-FFF2-40B4-BE49-F238E27FC236}">
                <a16:creationId xmlns:a16="http://schemas.microsoft.com/office/drawing/2014/main" id="{0A754332-EF79-C689-D3EC-FB0D3B03410B}"/>
              </a:ext>
            </a:extLst>
          </p:cNvPr>
          <p:cNvSpPr txBox="1"/>
          <p:nvPr/>
        </p:nvSpPr>
        <p:spPr>
          <a:xfrm>
            <a:off x="965490" y="1156031"/>
            <a:ext cx="8818966" cy="923330"/>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Zeenat wants to buy edging to put along the edges of her lawn.</a:t>
            </a:r>
          </a:p>
          <a:p>
            <a:pPr algn="l"/>
            <a:r>
              <a:rPr lang="en-US" dirty="0">
                <a:latin typeface="Arial" panose="020B0604020202020204" pitchFamily="34" charset="0"/>
                <a:cs typeface="Arial" panose="020B0604020202020204" pitchFamily="34" charset="0"/>
              </a:rPr>
              <a:t>She has this sketch of the lawn.</a:t>
            </a:r>
          </a:p>
          <a:p>
            <a:pPr algn="l"/>
            <a:r>
              <a:rPr lang="en-US" dirty="0">
                <a:latin typeface="Arial" panose="020B0604020202020204" pitchFamily="34" charset="0"/>
                <a:cs typeface="Arial" panose="020B0604020202020204" pitchFamily="34" charset="0"/>
              </a:rPr>
              <a:t>The lawn is in the shape of a rectangle.</a:t>
            </a:r>
          </a:p>
        </p:txBody>
      </p:sp>
      <p:sp>
        <p:nvSpPr>
          <p:cNvPr id="26" name="TextBox 25">
            <a:extLst>
              <a:ext uri="{FF2B5EF4-FFF2-40B4-BE49-F238E27FC236}">
                <a16:creationId xmlns:a16="http://schemas.microsoft.com/office/drawing/2014/main" id="{39FAAE40-F954-24BD-6E7A-AB275FADCEDF}"/>
              </a:ext>
            </a:extLst>
          </p:cNvPr>
          <p:cNvSpPr txBox="1"/>
          <p:nvPr/>
        </p:nvSpPr>
        <p:spPr>
          <a:xfrm>
            <a:off x="948741" y="4195751"/>
            <a:ext cx="8977312" cy="646331"/>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Each metre of edging costs £5.</a:t>
            </a:r>
          </a:p>
          <a:p>
            <a:r>
              <a:rPr lang="en-US" dirty="0">
                <a:latin typeface="Arial" panose="020B0604020202020204" pitchFamily="34" charset="0"/>
                <a:cs typeface="Arial" panose="020B0604020202020204" pitchFamily="34" charset="0"/>
              </a:rPr>
              <a:t>Zeenat thinks the total cost of the edging will be £360.</a:t>
            </a:r>
          </a:p>
        </p:txBody>
      </p:sp>
      <p:sp>
        <p:nvSpPr>
          <p:cNvPr id="27" name="TextBox 26">
            <a:extLst>
              <a:ext uri="{FF2B5EF4-FFF2-40B4-BE49-F238E27FC236}">
                <a16:creationId xmlns:a16="http://schemas.microsoft.com/office/drawing/2014/main" id="{6BE92BA0-ADCB-AF48-7D8A-181CD40FC810}"/>
              </a:ext>
            </a:extLst>
          </p:cNvPr>
          <p:cNvSpPr txBox="1"/>
          <p:nvPr/>
        </p:nvSpPr>
        <p:spPr>
          <a:xfrm>
            <a:off x="836816" y="5067924"/>
            <a:ext cx="4538158" cy="646331"/>
          </a:xfrm>
          <a:prstGeom prst="rect">
            <a:avLst/>
          </a:prstGeom>
          <a:noFill/>
        </p:spPr>
        <p:txBody>
          <a:bodyPr wrap="square" rtlCol="0">
            <a:spAutoFit/>
          </a:bodyPr>
          <a:lstStyle/>
          <a:p>
            <a:pPr marL="587375" indent="-492125" algn="l">
              <a:buAutoNum type="alphaLcParenBoth"/>
            </a:pPr>
            <a:r>
              <a:rPr lang="en-US" dirty="0">
                <a:latin typeface="Arial" panose="020B0604020202020204" pitchFamily="34" charset="0"/>
                <a:cs typeface="Arial" panose="020B0604020202020204" pitchFamily="34" charset="0"/>
              </a:rPr>
              <a:t>Is Zeenat correct?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Show why you think this.</a:t>
            </a:r>
          </a:p>
        </p:txBody>
      </p:sp>
      <p:sp>
        <p:nvSpPr>
          <p:cNvPr id="28" name="TextBox 27">
            <a:extLst>
              <a:ext uri="{FF2B5EF4-FFF2-40B4-BE49-F238E27FC236}">
                <a16:creationId xmlns:a16="http://schemas.microsoft.com/office/drawing/2014/main" id="{7621A48E-0EC0-F2C2-396C-C94068023780}"/>
              </a:ext>
            </a:extLst>
          </p:cNvPr>
          <p:cNvSpPr txBox="1"/>
          <p:nvPr/>
        </p:nvSpPr>
        <p:spPr>
          <a:xfrm>
            <a:off x="5374973" y="5067925"/>
            <a:ext cx="6395433" cy="646331"/>
          </a:xfrm>
          <a:prstGeom prst="rect">
            <a:avLst/>
          </a:prstGeom>
          <a:noFill/>
        </p:spPr>
        <p:txBody>
          <a:bodyPr wrap="square" rtlCol="0">
            <a:spAutoFit/>
          </a:bodyPr>
          <a:lstStyle/>
          <a:p>
            <a:pPr marL="539750" indent="-539750" algn="l">
              <a:buAutoNum type="alphaLcParenBoth" startAt="2"/>
            </a:pPr>
            <a:r>
              <a:rPr lang="en-US" dirty="0">
                <a:latin typeface="Arial" panose="020B0604020202020204" pitchFamily="34" charset="0"/>
                <a:cs typeface="Arial" panose="020B0604020202020204" pitchFamily="34" charset="0"/>
              </a:rPr>
              <a:t>Use a reverse calculation to show a check of your answer.</a:t>
            </a:r>
          </a:p>
        </p:txBody>
      </p:sp>
      <p:pic>
        <p:nvPicPr>
          <p:cNvPr id="5" name="Picture 4" descr="A rectangle. Right side length shown as 14 m and bottom length shown as 22 m.">
            <a:extLst>
              <a:ext uri="{FF2B5EF4-FFF2-40B4-BE49-F238E27FC236}">
                <a16:creationId xmlns:a16="http://schemas.microsoft.com/office/drawing/2014/main" id="{D3079C44-7E56-E3F2-235D-AB9F34BC362A}"/>
              </a:ext>
            </a:extLst>
          </p:cNvPr>
          <p:cNvPicPr>
            <a:picLocks noChangeAspect="1"/>
          </p:cNvPicPr>
          <p:nvPr/>
        </p:nvPicPr>
        <p:blipFill>
          <a:blip r:embed="rId5"/>
          <a:stretch>
            <a:fillRect/>
          </a:stretch>
        </p:blipFill>
        <p:spPr>
          <a:xfrm>
            <a:off x="1356561" y="2328432"/>
            <a:ext cx="3200400" cy="1612900"/>
          </a:xfrm>
          <a:prstGeom prst="rect">
            <a:avLst/>
          </a:prstGeom>
        </p:spPr>
      </p:pic>
    </p:spTree>
    <p:extLst>
      <p:ext uri="{BB962C8B-B14F-4D97-AF65-F5344CB8AC3E}">
        <p14:creationId xmlns:p14="http://schemas.microsoft.com/office/powerpoint/2010/main" val="2634840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1670400" y="112165"/>
            <a:ext cx="7948613"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Practice </a:t>
            </a:r>
            <a:r>
              <a:rPr kumimoji="0" lang="en-US" sz="3600" b="1" i="0"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t>question (3)</a:t>
            </a: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 – answers </a:t>
            </a: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24</a:t>
            </a:fld>
            <a:endParaRPr lang="en-US" dirty="0"/>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descr="Worksheet available icon">
            <a:extLst>
              <a:ext uri="{FF2B5EF4-FFF2-40B4-BE49-F238E27FC236}">
                <a16:creationId xmlns:a16="http://schemas.microsoft.com/office/drawing/2014/main" id="{F829BE98-8723-412A-A7EC-94B8C90B3E33}"/>
              </a:ext>
            </a:extLst>
          </p:cNvPr>
          <p:cNvGrpSpPr/>
          <p:nvPr/>
        </p:nvGrpSpPr>
        <p:grpSpPr>
          <a:xfrm>
            <a:off x="9495879" y="211521"/>
            <a:ext cx="2102384" cy="753403"/>
            <a:chOff x="9495879" y="211521"/>
            <a:chExt cx="2102384" cy="753403"/>
          </a:xfrm>
        </p:grpSpPr>
        <p:pic>
          <p:nvPicPr>
            <p:cNvPr id="14" name="Graphic 6" descr="Document">
              <a:extLst>
                <a:ext uri="{FF2B5EF4-FFF2-40B4-BE49-F238E27FC236}">
                  <a16:creationId xmlns:a16="http://schemas.microsoft.com/office/drawing/2014/main" id="{C7E7981D-5965-45BC-9305-693E1A6D1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4860" y="211521"/>
              <a:ext cx="753403" cy="753403"/>
            </a:xfrm>
            <a:prstGeom prst="rect">
              <a:avLst/>
            </a:prstGeom>
          </p:spPr>
        </p:pic>
        <p:sp>
          <p:nvSpPr>
            <p:cNvPr id="15" name="TextBox 14">
              <a:extLst>
                <a:ext uri="{FF2B5EF4-FFF2-40B4-BE49-F238E27FC236}">
                  <a16:creationId xmlns:a16="http://schemas.microsoft.com/office/drawing/2014/main" id="{F725BA4D-B44C-44A3-AC6B-84C2B4A0D54B}"/>
                </a:ext>
              </a:extLst>
            </p:cNvPr>
            <p:cNvSpPr txBox="1"/>
            <p:nvPr/>
          </p:nvSpPr>
          <p:spPr>
            <a:xfrm>
              <a:off x="9495879" y="228785"/>
              <a:ext cx="2091590" cy="707886"/>
            </a:xfrm>
            <a:prstGeom prst="rect">
              <a:avLst/>
            </a:prstGeom>
            <a:noFill/>
            <a:ln w="38100">
              <a:solidFill>
                <a:schemeClr val="accent1"/>
              </a:solidFill>
            </a:ln>
          </p:spPr>
          <p:txBody>
            <a:bodyPr wrap="square" rtlCol="0">
              <a:spAutoFit/>
            </a:bodyPr>
            <a:lstStyle/>
            <a:p>
              <a:r>
                <a:rPr lang="en-GB" sz="2000" b="1" dirty="0">
                  <a:latin typeface="Arial" panose="020B0604020202020204" pitchFamily="34" charset="0"/>
                  <a:cs typeface="Arial" panose="020B0604020202020204" pitchFamily="34" charset="0"/>
                </a:rPr>
                <a:t>Worksheet</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available</a:t>
              </a:r>
            </a:p>
          </p:txBody>
        </p:sp>
      </p:grpSp>
      <p:sp>
        <p:nvSpPr>
          <p:cNvPr id="3" name="TextBox 2">
            <a:extLst>
              <a:ext uri="{FF2B5EF4-FFF2-40B4-BE49-F238E27FC236}">
                <a16:creationId xmlns:a16="http://schemas.microsoft.com/office/drawing/2014/main" id="{A9FE1C35-C1BD-6E5F-62A1-CF986151FB4A}"/>
              </a:ext>
            </a:extLst>
          </p:cNvPr>
          <p:cNvSpPr txBox="1"/>
          <p:nvPr/>
        </p:nvSpPr>
        <p:spPr>
          <a:xfrm>
            <a:off x="-252000" y="-54000"/>
            <a:ext cx="1942216" cy="769441"/>
          </a:xfrm>
          <a:prstGeom prst="rect">
            <a:avLst/>
          </a:prstGeom>
          <a:noFill/>
          <a:ln>
            <a:noFill/>
          </a:ln>
          <a:effectLst/>
        </p:spPr>
        <p:txBody>
          <a:bodyPr wrap="square" rtlCol="0">
            <a:spAutoFit/>
          </a:bodyPr>
          <a:lstStyle/>
          <a:p>
            <a:pPr algn="ctr"/>
            <a:r>
              <a:rPr lang="en-GB" sz="2150" b="1" dirty="0">
                <a:solidFill>
                  <a:schemeClr val="bg1"/>
                </a:solidFill>
                <a:latin typeface="Arial" panose="020B0604020202020204" pitchFamily="34" charset="0"/>
                <a:cs typeface="Arial" panose="020B0604020202020204" pitchFamily="34" charset="0"/>
              </a:rPr>
              <a:t>PRACTICE QUESTION</a:t>
            </a:r>
          </a:p>
        </p:txBody>
      </p:sp>
      <p:sp>
        <p:nvSpPr>
          <p:cNvPr id="2" name="Rectangle 1">
            <a:extLst>
              <a:ext uri="{FF2B5EF4-FFF2-40B4-BE49-F238E27FC236}">
                <a16:creationId xmlns:a16="http://schemas.microsoft.com/office/drawing/2014/main" id="{5E6A62C6-07B9-8477-8CA8-7971F6EC1CF1}"/>
              </a:ext>
            </a:extLst>
          </p:cNvPr>
          <p:cNvSpPr/>
          <p:nvPr/>
        </p:nvSpPr>
        <p:spPr>
          <a:xfrm>
            <a:off x="7624853" y="1493044"/>
            <a:ext cx="4215049" cy="1105431"/>
          </a:xfrm>
          <a:prstGeom prst="rect">
            <a:avLst/>
          </a:prstGeom>
        </p:spPr>
        <p:txBody>
          <a:bodyPr wrap="square">
            <a:spAutoFit/>
          </a:bodyPr>
          <a:lstStyle/>
          <a:p>
            <a:pPr>
              <a:lnSpc>
                <a:spcPts val="2325"/>
              </a:lnSpc>
              <a:spcAft>
                <a:spcPts val="450"/>
              </a:spcAft>
            </a:pPr>
            <a:r>
              <a:rPr lang="en-US" sz="2400" dirty="0">
                <a:solidFill>
                  <a:srgbClr val="4472C4"/>
                </a:solidFill>
                <a:latin typeface="Arial" panose="020B0604020202020204" pitchFamily="34" charset="0"/>
                <a:cs typeface="Arial" panose="020B0604020202020204" pitchFamily="34" charset="0"/>
              </a:rPr>
              <a:t>Perimeter </a:t>
            </a:r>
          </a:p>
          <a:p>
            <a:pPr>
              <a:lnSpc>
                <a:spcPts val="2325"/>
              </a:lnSpc>
              <a:spcAft>
                <a:spcPts val="450"/>
              </a:spcAft>
            </a:pPr>
            <a:r>
              <a:rPr lang="en-US" sz="2400" dirty="0">
                <a:solidFill>
                  <a:srgbClr val="4472C4"/>
                </a:solidFill>
                <a:latin typeface="Arial" panose="020B0604020202020204" pitchFamily="34" charset="0"/>
                <a:cs typeface="Arial" panose="020B0604020202020204" pitchFamily="34" charset="0"/>
              </a:rPr>
              <a:t>= 22 m + 14 m + 22 m + 14 m </a:t>
            </a:r>
          </a:p>
          <a:p>
            <a:pPr>
              <a:lnSpc>
                <a:spcPts val="2325"/>
              </a:lnSpc>
              <a:spcAft>
                <a:spcPts val="450"/>
              </a:spcAft>
            </a:pPr>
            <a:r>
              <a:rPr lang="en-US" sz="2400" dirty="0">
                <a:solidFill>
                  <a:srgbClr val="4472C4"/>
                </a:solidFill>
                <a:latin typeface="Arial" panose="020B0604020202020204" pitchFamily="34" charset="0"/>
                <a:cs typeface="Arial" panose="020B0604020202020204" pitchFamily="34" charset="0"/>
              </a:rPr>
              <a:t>= 72 m</a:t>
            </a:r>
          </a:p>
        </p:txBody>
      </p:sp>
      <p:sp>
        <p:nvSpPr>
          <p:cNvPr id="5" name="Rectangle 4">
            <a:extLst>
              <a:ext uri="{FF2B5EF4-FFF2-40B4-BE49-F238E27FC236}">
                <a16:creationId xmlns:a16="http://schemas.microsoft.com/office/drawing/2014/main" id="{631033B3-8898-DADC-0149-F2E6157159C4}"/>
              </a:ext>
            </a:extLst>
          </p:cNvPr>
          <p:cNvSpPr/>
          <p:nvPr/>
        </p:nvSpPr>
        <p:spPr>
          <a:xfrm>
            <a:off x="7624852" y="3144024"/>
            <a:ext cx="4215049" cy="387286"/>
          </a:xfrm>
          <a:prstGeom prst="rect">
            <a:avLst/>
          </a:prstGeom>
        </p:spPr>
        <p:txBody>
          <a:bodyPr wrap="square">
            <a:spAutoFit/>
          </a:bodyPr>
          <a:lstStyle/>
          <a:p>
            <a:pPr>
              <a:lnSpc>
                <a:spcPts val="2325"/>
              </a:lnSpc>
              <a:spcAft>
                <a:spcPts val="450"/>
              </a:spcAft>
            </a:pPr>
            <a:r>
              <a:rPr lang="en-US" sz="2400" dirty="0">
                <a:solidFill>
                  <a:srgbClr val="0070C0"/>
                </a:solidFill>
                <a:latin typeface="Arial" panose="020B0604020202020204" pitchFamily="34" charset="0"/>
                <a:cs typeface="Arial" panose="020B0604020202020204" pitchFamily="34" charset="0"/>
              </a:rPr>
              <a:t>Cost = 72 × 5 = £360</a:t>
            </a:r>
          </a:p>
        </p:txBody>
      </p:sp>
      <p:sp>
        <p:nvSpPr>
          <p:cNvPr id="8" name="Rectangle 7">
            <a:extLst>
              <a:ext uri="{FF2B5EF4-FFF2-40B4-BE49-F238E27FC236}">
                <a16:creationId xmlns:a16="http://schemas.microsoft.com/office/drawing/2014/main" id="{D9769A5D-1529-B9EE-92EC-38343E854E1C}"/>
              </a:ext>
            </a:extLst>
          </p:cNvPr>
          <p:cNvSpPr/>
          <p:nvPr/>
        </p:nvSpPr>
        <p:spPr>
          <a:xfrm>
            <a:off x="7676254" y="3993991"/>
            <a:ext cx="4215049" cy="387286"/>
          </a:xfrm>
          <a:prstGeom prst="rect">
            <a:avLst/>
          </a:prstGeom>
        </p:spPr>
        <p:txBody>
          <a:bodyPr wrap="square">
            <a:spAutoFit/>
          </a:bodyPr>
          <a:lstStyle/>
          <a:p>
            <a:pPr>
              <a:lnSpc>
                <a:spcPts val="2325"/>
              </a:lnSpc>
              <a:spcAft>
                <a:spcPts val="450"/>
              </a:spcAft>
            </a:pPr>
            <a:r>
              <a:rPr lang="en-US" sz="2400" dirty="0" err="1">
                <a:solidFill>
                  <a:srgbClr val="0070C0"/>
                </a:solidFill>
                <a:latin typeface="Arial" panose="020B0604020202020204" pitchFamily="34" charset="0"/>
                <a:cs typeface="Arial" panose="020B0604020202020204" pitchFamily="34" charset="0"/>
              </a:rPr>
              <a:t>Zeenat</a:t>
            </a:r>
            <a:r>
              <a:rPr lang="en-US" sz="2400" dirty="0">
                <a:solidFill>
                  <a:srgbClr val="0070C0"/>
                </a:solidFill>
                <a:latin typeface="Arial" panose="020B0604020202020204" pitchFamily="34" charset="0"/>
                <a:cs typeface="Arial" panose="020B0604020202020204" pitchFamily="34" charset="0"/>
              </a:rPr>
              <a:t> is correct.</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FAEA29FC-6E2B-A1E3-D309-E418584D2827}"/>
                  </a:ext>
                </a:extLst>
              </p:cNvPr>
              <p:cNvSpPr/>
              <p:nvPr/>
            </p:nvSpPr>
            <p:spPr>
              <a:xfrm>
                <a:off x="7676254" y="5688121"/>
                <a:ext cx="2063135" cy="387286"/>
              </a:xfrm>
              <a:prstGeom prst="rect">
                <a:avLst/>
              </a:prstGeom>
            </p:spPr>
            <p:txBody>
              <a:bodyPr wrap="square">
                <a:spAutoFit/>
              </a:bodyPr>
              <a:lstStyle/>
              <a:p>
                <a:pPr>
                  <a:lnSpc>
                    <a:spcPts val="2325"/>
                  </a:lnSpc>
                  <a:spcAft>
                    <a:spcPts val="450"/>
                  </a:spcAft>
                </a:pPr>
                <a:r>
                  <a:rPr lang="en-US" sz="2400" dirty="0">
                    <a:solidFill>
                      <a:srgbClr val="0070C0"/>
                    </a:solidFill>
                    <a:latin typeface="Arial" panose="020B0604020202020204" pitchFamily="34" charset="0"/>
                    <a:cs typeface="Arial" panose="020B0604020202020204" pitchFamily="34" charset="0"/>
                  </a:rPr>
                  <a:t>360 </a:t>
                </a:r>
                <a14:m>
                  <m:oMath xmlns:m="http://schemas.openxmlformats.org/officeDocument/2006/math">
                    <m:r>
                      <a:rPr lang="en-US" sz="2400" i="1">
                        <a:solidFill>
                          <a:srgbClr val="0070C0"/>
                        </a:solidFill>
                        <a:latin typeface="Cambria Math" panose="02040503050406030204" pitchFamily="18" charset="0"/>
                        <a:ea typeface="Cambria Math" panose="02040503050406030204" pitchFamily="18" charset="0"/>
                        <a:cs typeface="Arial" panose="020B0604020202020204" pitchFamily="34" charset="0"/>
                      </a:rPr>
                      <m:t>÷ </m:t>
                    </m:r>
                  </m:oMath>
                </a14:m>
                <a:r>
                  <a:rPr lang="en-US" sz="2400" dirty="0">
                    <a:solidFill>
                      <a:srgbClr val="0070C0"/>
                    </a:solidFill>
                    <a:latin typeface="Arial" panose="020B0604020202020204" pitchFamily="34" charset="0"/>
                    <a:cs typeface="Arial" panose="020B0604020202020204" pitchFamily="34" charset="0"/>
                  </a:rPr>
                  <a:t> 5 = 72</a:t>
                </a:r>
              </a:p>
            </p:txBody>
          </p:sp>
        </mc:Choice>
        <mc:Fallback xmlns="">
          <p:sp>
            <p:nvSpPr>
              <p:cNvPr id="11" name="Rectangle 10">
                <a:extLst>
                  <a:ext uri="{FF2B5EF4-FFF2-40B4-BE49-F238E27FC236}">
                    <a16:creationId xmlns:a16="http://schemas.microsoft.com/office/drawing/2014/main" id="{FAEA29FC-6E2B-A1E3-D309-E418584D2827}"/>
                  </a:ext>
                </a:extLst>
              </p:cNvPr>
              <p:cNvSpPr>
                <a:spLocks noRot="1" noChangeAspect="1" noMove="1" noResize="1" noEditPoints="1" noAdjustHandles="1" noChangeArrowheads="1" noChangeShapeType="1" noTextEdit="1"/>
              </p:cNvSpPr>
              <p:nvPr/>
            </p:nvSpPr>
            <p:spPr>
              <a:xfrm>
                <a:off x="7676254" y="5688121"/>
                <a:ext cx="2063135" cy="387286"/>
              </a:xfrm>
              <a:prstGeom prst="rect">
                <a:avLst/>
              </a:prstGeom>
              <a:blipFill>
                <a:blip r:embed="rId6"/>
                <a:stretch>
                  <a:fillRect l="-4425" t="-29688" r="-2065" b="-35938"/>
                </a:stretch>
              </a:blipFill>
            </p:spPr>
            <p:txBody>
              <a:bodyPr/>
              <a:lstStyle/>
              <a:p>
                <a:r>
                  <a:rPr lang="en-GB">
                    <a:noFill/>
                  </a:rPr>
                  <a:t> </a:t>
                </a:r>
              </a:p>
            </p:txBody>
          </p:sp>
        </mc:Fallback>
      </mc:AlternateContent>
      <p:sp>
        <p:nvSpPr>
          <p:cNvPr id="20" name="TextBox 19">
            <a:extLst>
              <a:ext uri="{FF2B5EF4-FFF2-40B4-BE49-F238E27FC236}">
                <a16:creationId xmlns:a16="http://schemas.microsoft.com/office/drawing/2014/main" id="{6E447218-2352-3CF8-074F-CE22BE0DDEB3}"/>
              </a:ext>
            </a:extLst>
          </p:cNvPr>
          <p:cNvSpPr txBox="1"/>
          <p:nvPr/>
        </p:nvSpPr>
        <p:spPr>
          <a:xfrm>
            <a:off x="965490" y="1156031"/>
            <a:ext cx="8818966" cy="923330"/>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Zeenat wants to buy edging to put along the edges of her lawn.</a:t>
            </a:r>
          </a:p>
          <a:p>
            <a:pPr algn="l"/>
            <a:r>
              <a:rPr lang="en-US" dirty="0">
                <a:latin typeface="Arial" panose="020B0604020202020204" pitchFamily="34" charset="0"/>
                <a:cs typeface="Arial" panose="020B0604020202020204" pitchFamily="34" charset="0"/>
              </a:rPr>
              <a:t>She has this sketch of the lawn.</a:t>
            </a:r>
          </a:p>
          <a:p>
            <a:pPr algn="l"/>
            <a:r>
              <a:rPr lang="en-US" dirty="0">
                <a:latin typeface="Arial" panose="020B0604020202020204" pitchFamily="34" charset="0"/>
                <a:cs typeface="Arial" panose="020B0604020202020204" pitchFamily="34" charset="0"/>
              </a:rPr>
              <a:t>The lawn is in the shape of a rectangle.</a:t>
            </a:r>
          </a:p>
        </p:txBody>
      </p:sp>
      <p:sp>
        <p:nvSpPr>
          <p:cNvPr id="21" name="TextBox 20">
            <a:extLst>
              <a:ext uri="{FF2B5EF4-FFF2-40B4-BE49-F238E27FC236}">
                <a16:creationId xmlns:a16="http://schemas.microsoft.com/office/drawing/2014/main" id="{4CEA1B03-3BCD-AD5E-B6DB-79900C27DD74}"/>
              </a:ext>
            </a:extLst>
          </p:cNvPr>
          <p:cNvSpPr txBox="1"/>
          <p:nvPr/>
        </p:nvSpPr>
        <p:spPr>
          <a:xfrm>
            <a:off x="948741" y="4195751"/>
            <a:ext cx="8977312" cy="646331"/>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Each metre of edging costs £5.</a:t>
            </a:r>
          </a:p>
          <a:p>
            <a:r>
              <a:rPr lang="en-US" dirty="0">
                <a:latin typeface="Arial" panose="020B0604020202020204" pitchFamily="34" charset="0"/>
                <a:cs typeface="Arial" panose="020B0604020202020204" pitchFamily="34" charset="0"/>
              </a:rPr>
              <a:t>Zeenat thinks the total cost of the edging will be £360.</a:t>
            </a:r>
          </a:p>
        </p:txBody>
      </p:sp>
      <p:sp>
        <p:nvSpPr>
          <p:cNvPr id="23" name="TextBox 22">
            <a:extLst>
              <a:ext uri="{FF2B5EF4-FFF2-40B4-BE49-F238E27FC236}">
                <a16:creationId xmlns:a16="http://schemas.microsoft.com/office/drawing/2014/main" id="{2B952001-DEAE-130C-FA3F-1426B2A0DCFC}"/>
              </a:ext>
            </a:extLst>
          </p:cNvPr>
          <p:cNvSpPr txBox="1"/>
          <p:nvPr/>
        </p:nvSpPr>
        <p:spPr>
          <a:xfrm>
            <a:off x="836815" y="5067924"/>
            <a:ext cx="5997122" cy="646331"/>
          </a:xfrm>
          <a:prstGeom prst="rect">
            <a:avLst/>
          </a:prstGeom>
          <a:noFill/>
        </p:spPr>
        <p:txBody>
          <a:bodyPr wrap="square" rtlCol="0">
            <a:spAutoFit/>
          </a:bodyPr>
          <a:lstStyle/>
          <a:p>
            <a:pPr marL="460375" indent="-460375" algn="l">
              <a:buAutoNum type="alphaLcParenBoth"/>
            </a:pPr>
            <a:r>
              <a:rPr lang="en-US" dirty="0">
                <a:latin typeface="Arial" panose="020B0604020202020204" pitchFamily="34" charset="0"/>
                <a:cs typeface="Arial" panose="020B0604020202020204" pitchFamily="34" charset="0"/>
              </a:rPr>
              <a:t>Is Zeenat correct?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Show why you think this.</a:t>
            </a:r>
          </a:p>
        </p:txBody>
      </p:sp>
      <p:sp>
        <p:nvSpPr>
          <p:cNvPr id="24" name="TextBox 23">
            <a:extLst>
              <a:ext uri="{FF2B5EF4-FFF2-40B4-BE49-F238E27FC236}">
                <a16:creationId xmlns:a16="http://schemas.microsoft.com/office/drawing/2014/main" id="{FA690857-0B86-3092-EE13-8493E31849E4}"/>
              </a:ext>
            </a:extLst>
          </p:cNvPr>
          <p:cNvSpPr txBox="1"/>
          <p:nvPr/>
        </p:nvSpPr>
        <p:spPr>
          <a:xfrm>
            <a:off x="5412883" y="5041790"/>
            <a:ext cx="6395433" cy="646331"/>
          </a:xfrm>
          <a:prstGeom prst="rect">
            <a:avLst/>
          </a:prstGeom>
          <a:noFill/>
        </p:spPr>
        <p:txBody>
          <a:bodyPr wrap="square" rtlCol="0">
            <a:spAutoFit/>
          </a:bodyPr>
          <a:lstStyle/>
          <a:p>
            <a:pPr marL="342900" indent="-342900" algn="l">
              <a:buAutoNum type="alphaLcParenBoth" startAt="2"/>
            </a:pPr>
            <a:r>
              <a:rPr lang="en-US" dirty="0">
                <a:latin typeface="Arial" panose="020B0604020202020204" pitchFamily="34" charset="0"/>
                <a:cs typeface="Arial" panose="020B0604020202020204" pitchFamily="34" charset="0"/>
              </a:rPr>
              <a:t>Use a reverse calculation to show a check of your answer.</a:t>
            </a:r>
          </a:p>
        </p:txBody>
      </p:sp>
      <p:pic>
        <p:nvPicPr>
          <p:cNvPr id="7" name="Picture 6" descr="A rectangle. Right side length shown as 14 m and bottom length shown as 22 m.">
            <a:extLst>
              <a:ext uri="{FF2B5EF4-FFF2-40B4-BE49-F238E27FC236}">
                <a16:creationId xmlns:a16="http://schemas.microsoft.com/office/drawing/2014/main" id="{D2A4A224-3665-04F8-A753-89EE84903EF5}"/>
              </a:ext>
            </a:extLst>
          </p:cNvPr>
          <p:cNvPicPr>
            <a:picLocks noChangeAspect="1"/>
          </p:cNvPicPr>
          <p:nvPr/>
        </p:nvPicPr>
        <p:blipFill>
          <a:blip r:embed="rId7"/>
          <a:stretch>
            <a:fillRect/>
          </a:stretch>
        </p:blipFill>
        <p:spPr>
          <a:xfrm>
            <a:off x="1366748" y="2333276"/>
            <a:ext cx="3200400" cy="1612900"/>
          </a:xfrm>
          <a:prstGeom prst="rect">
            <a:avLst/>
          </a:prstGeom>
        </p:spPr>
      </p:pic>
    </p:spTree>
    <p:extLst>
      <p:ext uri="{BB962C8B-B14F-4D97-AF65-F5344CB8AC3E}">
        <p14:creationId xmlns:p14="http://schemas.microsoft.com/office/powerpoint/2010/main" val="4234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1670400" y="112165"/>
            <a:ext cx="7948613"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Practice question (4)</a:t>
            </a: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25</a:t>
            </a:fld>
            <a:endParaRPr lang="en-US" dirty="0"/>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descr="Worksheet available icon">
            <a:extLst>
              <a:ext uri="{FF2B5EF4-FFF2-40B4-BE49-F238E27FC236}">
                <a16:creationId xmlns:a16="http://schemas.microsoft.com/office/drawing/2014/main" id="{F829BE98-8723-412A-A7EC-94B8C90B3E33}"/>
              </a:ext>
            </a:extLst>
          </p:cNvPr>
          <p:cNvGrpSpPr/>
          <p:nvPr/>
        </p:nvGrpSpPr>
        <p:grpSpPr>
          <a:xfrm>
            <a:off x="9495879" y="211521"/>
            <a:ext cx="2102384" cy="753403"/>
            <a:chOff x="9495879" y="211521"/>
            <a:chExt cx="2102384" cy="753403"/>
          </a:xfrm>
        </p:grpSpPr>
        <p:pic>
          <p:nvPicPr>
            <p:cNvPr id="14" name="Graphic 6" descr="Document">
              <a:extLst>
                <a:ext uri="{FF2B5EF4-FFF2-40B4-BE49-F238E27FC236}">
                  <a16:creationId xmlns:a16="http://schemas.microsoft.com/office/drawing/2014/main" id="{C7E7981D-5965-45BC-9305-693E1A6D1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4860" y="211521"/>
              <a:ext cx="753403" cy="753403"/>
            </a:xfrm>
            <a:prstGeom prst="rect">
              <a:avLst/>
            </a:prstGeom>
          </p:spPr>
        </p:pic>
        <p:sp>
          <p:nvSpPr>
            <p:cNvPr id="15" name="TextBox 14">
              <a:extLst>
                <a:ext uri="{FF2B5EF4-FFF2-40B4-BE49-F238E27FC236}">
                  <a16:creationId xmlns:a16="http://schemas.microsoft.com/office/drawing/2014/main" id="{F725BA4D-B44C-44A3-AC6B-84C2B4A0D54B}"/>
                </a:ext>
              </a:extLst>
            </p:cNvPr>
            <p:cNvSpPr txBox="1"/>
            <p:nvPr/>
          </p:nvSpPr>
          <p:spPr>
            <a:xfrm>
              <a:off x="9495879" y="228785"/>
              <a:ext cx="2091590" cy="707886"/>
            </a:xfrm>
            <a:prstGeom prst="rect">
              <a:avLst/>
            </a:prstGeom>
            <a:noFill/>
            <a:ln w="38100">
              <a:solidFill>
                <a:schemeClr val="accent1"/>
              </a:solidFill>
            </a:ln>
          </p:spPr>
          <p:txBody>
            <a:bodyPr wrap="square" rtlCol="0">
              <a:spAutoFit/>
            </a:bodyPr>
            <a:lstStyle/>
            <a:p>
              <a:r>
                <a:rPr lang="en-GB" sz="2000" b="1" dirty="0">
                  <a:latin typeface="Arial" panose="020B0604020202020204" pitchFamily="34" charset="0"/>
                  <a:cs typeface="Arial" panose="020B0604020202020204" pitchFamily="34" charset="0"/>
                </a:rPr>
                <a:t>Worksheet</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available</a:t>
              </a:r>
            </a:p>
          </p:txBody>
        </p:sp>
      </p:grpSp>
      <p:sp>
        <p:nvSpPr>
          <p:cNvPr id="3" name="TextBox 2">
            <a:extLst>
              <a:ext uri="{FF2B5EF4-FFF2-40B4-BE49-F238E27FC236}">
                <a16:creationId xmlns:a16="http://schemas.microsoft.com/office/drawing/2014/main" id="{A9FE1C35-C1BD-6E5F-62A1-CF986151FB4A}"/>
              </a:ext>
            </a:extLst>
          </p:cNvPr>
          <p:cNvSpPr txBox="1"/>
          <p:nvPr/>
        </p:nvSpPr>
        <p:spPr>
          <a:xfrm>
            <a:off x="-252000" y="-54000"/>
            <a:ext cx="1942216" cy="769441"/>
          </a:xfrm>
          <a:prstGeom prst="rect">
            <a:avLst/>
          </a:prstGeom>
          <a:noFill/>
          <a:ln>
            <a:noFill/>
          </a:ln>
          <a:effectLst/>
        </p:spPr>
        <p:txBody>
          <a:bodyPr wrap="square" rtlCol="0">
            <a:spAutoFit/>
          </a:bodyPr>
          <a:lstStyle/>
          <a:p>
            <a:pPr algn="ctr"/>
            <a:r>
              <a:rPr lang="en-GB" sz="2150" b="1" dirty="0">
                <a:solidFill>
                  <a:schemeClr val="bg1"/>
                </a:solidFill>
                <a:latin typeface="Arial" panose="020B0604020202020204" pitchFamily="34" charset="0"/>
                <a:cs typeface="Arial" panose="020B0604020202020204" pitchFamily="34" charset="0"/>
              </a:rPr>
              <a:t>PRACTICE QUESTION</a:t>
            </a:r>
          </a:p>
        </p:txBody>
      </p:sp>
      <p:sp>
        <p:nvSpPr>
          <p:cNvPr id="5" name="TextBox 4">
            <a:extLst>
              <a:ext uri="{FF2B5EF4-FFF2-40B4-BE49-F238E27FC236}">
                <a16:creationId xmlns:a16="http://schemas.microsoft.com/office/drawing/2014/main" id="{2F51E1C9-5200-81FA-A9DC-37DC58A7BCEE}"/>
              </a:ext>
            </a:extLst>
          </p:cNvPr>
          <p:cNvSpPr txBox="1"/>
          <p:nvPr/>
        </p:nvSpPr>
        <p:spPr>
          <a:xfrm>
            <a:off x="584494" y="1376405"/>
            <a:ext cx="6838990" cy="2677656"/>
          </a:xfrm>
          <a:prstGeom prst="rect">
            <a:avLst/>
          </a:prstGeom>
          <a:noFill/>
        </p:spPr>
        <p:txBody>
          <a:bodyPr wrap="square" rtlCol="0">
            <a:spAutoFit/>
          </a:bodyPr>
          <a:lstStyle/>
          <a:p>
            <a:pPr algn="l"/>
            <a:r>
              <a:rPr lang="en-US" sz="2400" dirty="0">
                <a:latin typeface="Arial" panose="020B0604020202020204" pitchFamily="34" charset="0"/>
                <a:cs typeface="Arial" panose="020B0604020202020204" pitchFamily="34" charset="0"/>
              </a:rPr>
              <a:t>Amy wants new skirting boards in her living room.</a:t>
            </a:r>
          </a:p>
          <a:p>
            <a:pPr algn="l"/>
            <a:r>
              <a:rPr lang="en-US" sz="2400" dirty="0">
                <a:latin typeface="Arial" panose="020B0604020202020204" pitchFamily="34" charset="0"/>
                <a:cs typeface="Arial" panose="020B0604020202020204" pitchFamily="34" charset="0"/>
              </a:rPr>
              <a:t>The skirting boards will</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go along the bottom of each wall</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not go across the doorway</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not go across the fireplace.</a:t>
            </a:r>
          </a:p>
          <a:p>
            <a:pPr marL="55563" lvl="1"/>
            <a:r>
              <a:rPr lang="en-US" sz="2400" dirty="0">
                <a:latin typeface="Arial" panose="020B0604020202020204" pitchFamily="34" charset="0"/>
                <a:cs typeface="Arial" panose="020B0604020202020204" pitchFamily="34" charset="0"/>
              </a:rPr>
              <a:t>Amy has this sketch of her living room.</a:t>
            </a:r>
          </a:p>
        </p:txBody>
      </p:sp>
      <p:sp>
        <p:nvSpPr>
          <p:cNvPr id="6" name="TextBox 5">
            <a:extLst>
              <a:ext uri="{FF2B5EF4-FFF2-40B4-BE49-F238E27FC236}">
                <a16:creationId xmlns:a16="http://schemas.microsoft.com/office/drawing/2014/main" id="{1B507B4A-6229-27F3-4261-1030D4B99CE6}"/>
              </a:ext>
            </a:extLst>
          </p:cNvPr>
          <p:cNvSpPr txBox="1"/>
          <p:nvPr/>
        </p:nvSpPr>
        <p:spPr>
          <a:xfrm>
            <a:off x="719107" y="4296943"/>
            <a:ext cx="5830017" cy="1200329"/>
          </a:xfrm>
          <a:prstGeom prst="rect">
            <a:avLst/>
          </a:prstGeom>
          <a:noFill/>
        </p:spPr>
        <p:txBody>
          <a:bodyPr wrap="square" rtlCol="0">
            <a:spAutoFit/>
          </a:bodyPr>
          <a:lstStyle/>
          <a:p>
            <a:pPr algn="l"/>
            <a:r>
              <a:rPr lang="en-US" sz="2400" dirty="0">
                <a:latin typeface="Arial" panose="020B0604020202020204" pitchFamily="34" charset="0"/>
                <a:cs typeface="Arial" panose="020B0604020202020204" pitchFamily="34" charset="0"/>
              </a:rPr>
              <a:t>Skirting boards come in lengths of 2.4 m.</a:t>
            </a:r>
          </a:p>
          <a:p>
            <a:pPr algn="l"/>
            <a:r>
              <a:rPr lang="en-US" sz="2400" dirty="0">
                <a:latin typeface="Arial" panose="020B0604020202020204" pitchFamily="34" charset="0"/>
                <a:cs typeface="Arial" panose="020B0604020202020204" pitchFamily="34" charset="0"/>
              </a:rPr>
              <a:t>The lengths of skirting board can be cut and joined.</a:t>
            </a:r>
          </a:p>
        </p:txBody>
      </p:sp>
      <p:sp>
        <p:nvSpPr>
          <p:cNvPr id="7" name="TextBox 6">
            <a:extLst>
              <a:ext uri="{FF2B5EF4-FFF2-40B4-BE49-F238E27FC236}">
                <a16:creationId xmlns:a16="http://schemas.microsoft.com/office/drawing/2014/main" id="{5783A37C-DE78-D891-CAEF-68E11D5B6A74}"/>
              </a:ext>
            </a:extLst>
          </p:cNvPr>
          <p:cNvSpPr txBox="1"/>
          <p:nvPr/>
        </p:nvSpPr>
        <p:spPr>
          <a:xfrm>
            <a:off x="6873977" y="4240068"/>
            <a:ext cx="5038344" cy="1200329"/>
          </a:xfrm>
          <a:prstGeom prst="rect">
            <a:avLst/>
          </a:prstGeom>
          <a:noFill/>
        </p:spPr>
        <p:txBody>
          <a:bodyPr wrap="square" rtlCol="0">
            <a:spAutoFit/>
          </a:bodyPr>
          <a:lstStyle/>
          <a:p>
            <a:pPr algn="l"/>
            <a:r>
              <a:rPr lang="en-US" sz="2400" dirty="0">
                <a:latin typeface="Arial" panose="020B0604020202020204" pitchFamily="34" charset="0"/>
                <a:cs typeface="Arial" panose="020B0604020202020204" pitchFamily="34" charset="0"/>
              </a:rPr>
              <a:t>How many lengths of skirting board does Amy need?</a:t>
            </a:r>
          </a:p>
          <a:p>
            <a:pPr algn="l"/>
            <a:r>
              <a:rPr lang="en-US" sz="2400" dirty="0">
                <a:latin typeface="Arial" panose="020B0604020202020204" pitchFamily="34" charset="0"/>
                <a:cs typeface="Arial" panose="020B0604020202020204" pitchFamily="34" charset="0"/>
              </a:rPr>
              <a:t>You </a:t>
            </a:r>
            <a:r>
              <a:rPr lang="en-US" sz="2400" b="1" dirty="0">
                <a:latin typeface="Arial" panose="020B0604020202020204" pitchFamily="34" charset="0"/>
                <a:cs typeface="Arial" panose="020B0604020202020204" pitchFamily="34" charset="0"/>
              </a:rPr>
              <a:t>must</a:t>
            </a:r>
            <a:r>
              <a:rPr lang="en-US" sz="2400" dirty="0">
                <a:latin typeface="Arial" panose="020B0604020202020204" pitchFamily="34" charset="0"/>
                <a:cs typeface="Arial" panose="020B0604020202020204" pitchFamily="34" charset="0"/>
              </a:rPr>
              <a:t> show your working.</a:t>
            </a:r>
          </a:p>
        </p:txBody>
      </p:sp>
      <p:pic>
        <p:nvPicPr>
          <p:cNvPr id="9" name="Picture 8" descr="A plan of a rectangular room. Left side length shown as 4.5 m, top length shown as 6.5 m. The right side has a gap of 900 mm to represent the doorway and the bottom has a gap of 1.2 m to represent the fireplace.">
            <a:extLst>
              <a:ext uri="{FF2B5EF4-FFF2-40B4-BE49-F238E27FC236}">
                <a16:creationId xmlns:a16="http://schemas.microsoft.com/office/drawing/2014/main" id="{2C420C2B-C7A2-8B82-0944-68870D741089}"/>
              </a:ext>
            </a:extLst>
          </p:cNvPr>
          <p:cNvPicPr>
            <a:picLocks noChangeAspect="1"/>
          </p:cNvPicPr>
          <p:nvPr/>
        </p:nvPicPr>
        <p:blipFill>
          <a:blip r:embed="rId5"/>
          <a:stretch>
            <a:fillRect/>
          </a:stretch>
        </p:blipFill>
        <p:spPr>
          <a:xfrm>
            <a:off x="7299157" y="1475640"/>
            <a:ext cx="4173735" cy="2762686"/>
          </a:xfrm>
          <a:prstGeom prst="rect">
            <a:avLst/>
          </a:prstGeom>
        </p:spPr>
      </p:pic>
    </p:spTree>
    <p:extLst>
      <p:ext uri="{BB962C8B-B14F-4D97-AF65-F5344CB8AC3E}">
        <p14:creationId xmlns:p14="http://schemas.microsoft.com/office/powerpoint/2010/main" val="1521948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1670400" y="112165"/>
            <a:ext cx="7948613"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Practice question (4) – answers</a:t>
            </a: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26</a:t>
            </a:fld>
            <a:endParaRPr lang="en-US" dirty="0"/>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descr="Worksheet available icon">
            <a:extLst>
              <a:ext uri="{FF2B5EF4-FFF2-40B4-BE49-F238E27FC236}">
                <a16:creationId xmlns:a16="http://schemas.microsoft.com/office/drawing/2014/main" id="{F829BE98-8723-412A-A7EC-94B8C90B3E33}"/>
              </a:ext>
            </a:extLst>
          </p:cNvPr>
          <p:cNvGrpSpPr/>
          <p:nvPr/>
        </p:nvGrpSpPr>
        <p:grpSpPr>
          <a:xfrm>
            <a:off x="9495879" y="211521"/>
            <a:ext cx="2102384" cy="753403"/>
            <a:chOff x="9495879" y="211521"/>
            <a:chExt cx="2102384" cy="753403"/>
          </a:xfrm>
        </p:grpSpPr>
        <p:pic>
          <p:nvPicPr>
            <p:cNvPr id="14" name="Graphic 6" descr="Document">
              <a:extLst>
                <a:ext uri="{FF2B5EF4-FFF2-40B4-BE49-F238E27FC236}">
                  <a16:creationId xmlns:a16="http://schemas.microsoft.com/office/drawing/2014/main" id="{C7E7981D-5965-45BC-9305-693E1A6D1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4860" y="211521"/>
              <a:ext cx="753403" cy="753403"/>
            </a:xfrm>
            <a:prstGeom prst="rect">
              <a:avLst/>
            </a:prstGeom>
          </p:spPr>
        </p:pic>
        <p:sp>
          <p:nvSpPr>
            <p:cNvPr id="15" name="TextBox 14">
              <a:extLst>
                <a:ext uri="{FF2B5EF4-FFF2-40B4-BE49-F238E27FC236}">
                  <a16:creationId xmlns:a16="http://schemas.microsoft.com/office/drawing/2014/main" id="{F725BA4D-B44C-44A3-AC6B-84C2B4A0D54B}"/>
                </a:ext>
              </a:extLst>
            </p:cNvPr>
            <p:cNvSpPr txBox="1"/>
            <p:nvPr/>
          </p:nvSpPr>
          <p:spPr>
            <a:xfrm>
              <a:off x="9495879" y="228785"/>
              <a:ext cx="2091590" cy="707886"/>
            </a:xfrm>
            <a:prstGeom prst="rect">
              <a:avLst/>
            </a:prstGeom>
            <a:noFill/>
            <a:ln w="38100">
              <a:solidFill>
                <a:schemeClr val="accent1"/>
              </a:solidFill>
            </a:ln>
          </p:spPr>
          <p:txBody>
            <a:bodyPr wrap="square" rtlCol="0">
              <a:spAutoFit/>
            </a:bodyPr>
            <a:lstStyle/>
            <a:p>
              <a:r>
                <a:rPr lang="en-GB" sz="2000" b="1" dirty="0">
                  <a:latin typeface="Arial" panose="020B0604020202020204" pitchFamily="34" charset="0"/>
                  <a:cs typeface="Arial" panose="020B0604020202020204" pitchFamily="34" charset="0"/>
                </a:rPr>
                <a:t>Worksheet</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available</a:t>
              </a:r>
            </a:p>
          </p:txBody>
        </p:sp>
      </p:grpSp>
      <p:sp>
        <p:nvSpPr>
          <p:cNvPr id="3" name="TextBox 2">
            <a:extLst>
              <a:ext uri="{FF2B5EF4-FFF2-40B4-BE49-F238E27FC236}">
                <a16:creationId xmlns:a16="http://schemas.microsoft.com/office/drawing/2014/main" id="{A9FE1C35-C1BD-6E5F-62A1-CF986151FB4A}"/>
              </a:ext>
            </a:extLst>
          </p:cNvPr>
          <p:cNvSpPr txBox="1"/>
          <p:nvPr/>
        </p:nvSpPr>
        <p:spPr>
          <a:xfrm>
            <a:off x="-252000" y="-54000"/>
            <a:ext cx="1942216" cy="769441"/>
          </a:xfrm>
          <a:prstGeom prst="rect">
            <a:avLst/>
          </a:prstGeom>
          <a:noFill/>
          <a:ln>
            <a:noFill/>
          </a:ln>
          <a:effectLst/>
        </p:spPr>
        <p:txBody>
          <a:bodyPr wrap="square" rtlCol="0">
            <a:spAutoFit/>
          </a:bodyPr>
          <a:lstStyle/>
          <a:p>
            <a:pPr algn="ctr"/>
            <a:r>
              <a:rPr lang="en-GB" sz="2150" b="1" dirty="0">
                <a:solidFill>
                  <a:schemeClr val="bg1"/>
                </a:solidFill>
                <a:latin typeface="Arial" panose="020B0604020202020204" pitchFamily="34" charset="0"/>
                <a:cs typeface="Arial" panose="020B0604020202020204" pitchFamily="34" charset="0"/>
              </a:rPr>
              <a:t>PRACTICE QUESTION</a:t>
            </a:r>
          </a:p>
        </p:txBody>
      </p:sp>
      <p:sp>
        <p:nvSpPr>
          <p:cNvPr id="2" name="Rectangle 1">
            <a:extLst>
              <a:ext uri="{FF2B5EF4-FFF2-40B4-BE49-F238E27FC236}">
                <a16:creationId xmlns:a16="http://schemas.microsoft.com/office/drawing/2014/main" id="{47FEE164-03DA-F44B-1C7E-D2603733B18D}"/>
              </a:ext>
            </a:extLst>
          </p:cNvPr>
          <p:cNvSpPr/>
          <p:nvPr/>
        </p:nvSpPr>
        <p:spPr>
          <a:xfrm>
            <a:off x="6209356" y="1434578"/>
            <a:ext cx="5851264" cy="1105431"/>
          </a:xfrm>
          <a:prstGeom prst="rect">
            <a:avLst/>
          </a:prstGeom>
        </p:spPr>
        <p:txBody>
          <a:bodyPr wrap="square">
            <a:spAutoFit/>
          </a:bodyPr>
          <a:lstStyle/>
          <a:p>
            <a:pPr>
              <a:lnSpc>
                <a:spcPts val="2325"/>
              </a:lnSpc>
              <a:spcAft>
                <a:spcPts val="450"/>
              </a:spcAft>
            </a:pPr>
            <a:r>
              <a:rPr lang="en-US" sz="2400" dirty="0">
                <a:solidFill>
                  <a:srgbClr val="4472C4"/>
                </a:solidFill>
                <a:latin typeface="Arial" panose="020B0604020202020204" pitchFamily="34" charset="0"/>
                <a:cs typeface="Arial" panose="020B0604020202020204" pitchFamily="34" charset="0"/>
              </a:rPr>
              <a:t>Perimeter </a:t>
            </a:r>
          </a:p>
          <a:p>
            <a:pPr>
              <a:lnSpc>
                <a:spcPts val="2325"/>
              </a:lnSpc>
              <a:spcAft>
                <a:spcPts val="450"/>
              </a:spcAft>
            </a:pPr>
            <a:r>
              <a:rPr lang="en-US" sz="2400" dirty="0">
                <a:solidFill>
                  <a:srgbClr val="4472C4"/>
                </a:solidFill>
                <a:latin typeface="Arial" panose="020B0604020202020204" pitchFamily="34" charset="0"/>
                <a:cs typeface="Arial" panose="020B0604020202020204" pitchFamily="34" charset="0"/>
              </a:rPr>
              <a:t>= 6.5 + 6.5 + 4.5 + 4.5 </a:t>
            </a:r>
          </a:p>
          <a:p>
            <a:pPr>
              <a:lnSpc>
                <a:spcPts val="2325"/>
              </a:lnSpc>
              <a:spcAft>
                <a:spcPts val="450"/>
              </a:spcAft>
            </a:pPr>
            <a:r>
              <a:rPr lang="en-US" sz="2400" dirty="0">
                <a:solidFill>
                  <a:srgbClr val="4472C4"/>
                </a:solidFill>
                <a:latin typeface="Arial" panose="020B0604020202020204" pitchFamily="34" charset="0"/>
                <a:cs typeface="Arial" panose="020B0604020202020204" pitchFamily="34" charset="0"/>
              </a:rPr>
              <a:t>=  22 m</a:t>
            </a:r>
          </a:p>
        </p:txBody>
      </p:sp>
      <p:sp>
        <p:nvSpPr>
          <p:cNvPr id="5" name="Rectangle 4">
            <a:extLst>
              <a:ext uri="{FF2B5EF4-FFF2-40B4-BE49-F238E27FC236}">
                <a16:creationId xmlns:a16="http://schemas.microsoft.com/office/drawing/2014/main" id="{88B6D5E3-1DA7-9B79-7A1D-4E0ECC7CF618}"/>
              </a:ext>
            </a:extLst>
          </p:cNvPr>
          <p:cNvSpPr/>
          <p:nvPr/>
        </p:nvSpPr>
        <p:spPr>
          <a:xfrm>
            <a:off x="6209356" y="2966957"/>
            <a:ext cx="4318446" cy="1105431"/>
          </a:xfrm>
          <a:prstGeom prst="rect">
            <a:avLst/>
          </a:prstGeom>
        </p:spPr>
        <p:txBody>
          <a:bodyPr wrap="square">
            <a:spAutoFit/>
          </a:bodyPr>
          <a:lstStyle/>
          <a:p>
            <a:pPr>
              <a:lnSpc>
                <a:spcPts val="2325"/>
              </a:lnSpc>
              <a:spcAft>
                <a:spcPts val="450"/>
              </a:spcAft>
            </a:pPr>
            <a:r>
              <a:rPr lang="en-US" sz="2400" dirty="0">
                <a:solidFill>
                  <a:srgbClr val="4472C4"/>
                </a:solidFill>
                <a:latin typeface="Arial" panose="020B0604020202020204" pitchFamily="34" charset="0"/>
                <a:cs typeface="Arial" panose="020B0604020202020204" pitchFamily="34" charset="0"/>
              </a:rPr>
              <a:t>Needing skirting board </a:t>
            </a:r>
          </a:p>
          <a:p>
            <a:pPr>
              <a:lnSpc>
                <a:spcPts val="2325"/>
              </a:lnSpc>
              <a:spcAft>
                <a:spcPts val="450"/>
              </a:spcAft>
            </a:pPr>
            <a:r>
              <a:rPr lang="en-US" sz="2400" dirty="0">
                <a:solidFill>
                  <a:srgbClr val="4472C4"/>
                </a:solidFill>
                <a:latin typeface="Arial" panose="020B0604020202020204" pitchFamily="34" charset="0"/>
                <a:cs typeface="Arial" panose="020B0604020202020204" pitchFamily="34" charset="0"/>
              </a:rPr>
              <a:t>= 22 m – 0.9 m – 1.2 m</a:t>
            </a:r>
          </a:p>
          <a:p>
            <a:pPr>
              <a:lnSpc>
                <a:spcPts val="2325"/>
              </a:lnSpc>
              <a:spcAft>
                <a:spcPts val="450"/>
              </a:spcAft>
            </a:pPr>
            <a:r>
              <a:rPr lang="en-US" sz="2400" dirty="0">
                <a:solidFill>
                  <a:srgbClr val="4472C4"/>
                </a:solidFill>
                <a:latin typeface="Arial" panose="020B0604020202020204" pitchFamily="34" charset="0"/>
                <a:cs typeface="Arial" panose="020B0604020202020204" pitchFamily="34" charset="0"/>
              </a:rPr>
              <a:t>= 19.9 m      </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FAB771B-E717-2119-4E13-F50EABD6D15E}"/>
                  </a:ext>
                </a:extLst>
              </p:cNvPr>
              <p:cNvSpPr/>
              <p:nvPr/>
            </p:nvSpPr>
            <p:spPr>
              <a:xfrm>
                <a:off x="6209356" y="4439107"/>
                <a:ext cx="4796745" cy="746358"/>
              </a:xfrm>
              <a:prstGeom prst="rect">
                <a:avLst/>
              </a:prstGeom>
            </p:spPr>
            <p:txBody>
              <a:bodyPr wrap="square">
                <a:spAutoFit/>
              </a:bodyPr>
              <a:lstStyle/>
              <a:p>
                <a:pPr>
                  <a:lnSpc>
                    <a:spcPts val="2325"/>
                  </a:lnSpc>
                  <a:spcAft>
                    <a:spcPts val="450"/>
                  </a:spcAft>
                </a:pPr>
                <a:r>
                  <a:rPr lang="en-US" sz="2400" dirty="0">
                    <a:solidFill>
                      <a:srgbClr val="4472C4"/>
                    </a:solidFill>
                    <a:latin typeface="Arial" panose="020B0604020202020204" pitchFamily="34" charset="0"/>
                    <a:cs typeface="Arial" panose="020B0604020202020204" pitchFamily="34" charset="0"/>
                  </a:rPr>
                  <a:t>Amount of skirting board </a:t>
                </a:r>
              </a:p>
              <a:p>
                <a:pPr>
                  <a:lnSpc>
                    <a:spcPts val="2325"/>
                  </a:lnSpc>
                  <a:spcAft>
                    <a:spcPts val="450"/>
                  </a:spcAft>
                </a:pPr>
                <a:r>
                  <a:rPr lang="en-US" sz="2400" dirty="0">
                    <a:solidFill>
                      <a:srgbClr val="4472C4"/>
                    </a:solidFill>
                    <a:latin typeface="Arial" panose="020B0604020202020204" pitchFamily="34" charset="0"/>
                    <a:cs typeface="Arial" panose="020B0604020202020204" pitchFamily="34" charset="0"/>
                  </a:rPr>
                  <a:t>= 19.9 m </a:t>
                </a:r>
                <a14:m>
                  <m:oMath xmlns:m="http://schemas.openxmlformats.org/officeDocument/2006/math">
                    <m:r>
                      <a:rPr lang="en-US" sz="2400" i="1" smtClean="0">
                        <a:solidFill>
                          <a:srgbClr val="4472C4"/>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dirty="0">
                    <a:solidFill>
                      <a:srgbClr val="4472C4"/>
                    </a:solidFill>
                    <a:latin typeface="Arial" panose="020B0604020202020204" pitchFamily="34" charset="0"/>
                    <a:cs typeface="Arial" panose="020B0604020202020204" pitchFamily="34" charset="0"/>
                  </a:rPr>
                  <a:t> 2.4 = 8.29     </a:t>
                </a:r>
              </a:p>
            </p:txBody>
          </p:sp>
        </mc:Choice>
        <mc:Fallback xmlns="">
          <p:sp>
            <p:nvSpPr>
              <p:cNvPr id="6" name="Rectangle 5">
                <a:extLst>
                  <a:ext uri="{FF2B5EF4-FFF2-40B4-BE49-F238E27FC236}">
                    <a16:creationId xmlns:a16="http://schemas.microsoft.com/office/drawing/2014/main" id="{4FAB771B-E717-2119-4E13-F50EABD6D15E}"/>
                  </a:ext>
                </a:extLst>
              </p:cNvPr>
              <p:cNvSpPr>
                <a:spLocks noRot="1" noChangeAspect="1" noMove="1" noResize="1" noEditPoints="1" noAdjustHandles="1" noChangeArrowheads="1" noChangeShapeType="1" noTextEdit="1"/>
              </p:cNvSpPr>
              <p:nvPr/>
            </p:nvSpPr>
            <p:spPr>
              <a:xfrm>
                <a:off x="6209356" y="4439107"/>
                <a:ext cx="4796745" cy="746358"/>
              </a:xfrm>
              <a:prstGeom prst="rect">
                <a:avLst/>
              </a:prstGeom>
              <a:blipFill>
                <a:blip r:embed="rId6"/>
                <a:stretch>
                  <a:fillRect l="-2036" t="-15447" b="-17886"/>
                </a:stretch>
              </a:blipFill>
            </p:spPr>
            <p:txBody>
              <a:bodyPr/>
              <a:lstStyle/>
              <a:p>
                <a:r>
                  <a:rPr lang="en-GB">
                    <a:noFill/>
                  </a:rPr>
                  <a:t> </a:t>
                </a:r>
              </a:p>
            </p:txBody>
          </p:sp>
        </mc:Fallback>
      </mc:AlternateContent>
      <p:sp>
        <p:nvSpPr>
          <p:cNvPr id="7" name="Rectangle 6">
            <a:extLst>
              <a:ext uri="{FF2B5EF4-FFF2-40B4-BE49-F238E27FC236}">
                <a16:creationId xmlns:a16="http://schemas.microsoft.com/office/drawing/2014/main" id="{FCC4D054-67A7-40A4-EA25-469A7FCAD6C7}"/>
              </a:ext>
            </a:extLst>
          </p:cNvPr>
          <p:cNvSpPr/>
          <p:nvPr/>
        </p:nvSpPr>
        <p:spPr>
          <a:xfrm>
            <a:off x="6209355" y="5539831"/>
            <a:ext cx="5540353" cy="387286"/>
          </a:xfrm>
          <a:prstGeom prst="rect">
            <a:avLst/>
          </a:prstGeom>
        </p:spPr>
        <p:txBody>
          <a:bodyPr wrap="square">
            <a:spAutoFit/>
          </a:bodyPr>
          <a:lstStyle/>
          <a:p>
            <a:pPr>
              <a:lnSpc>
                <a:spcPts val="2325"/>
              </a:lnSpc>
              <a:spcAft>
                <a:spcPts val="450"/>
              </a:spcAft>
            </a:pPr>
            <a:r>
              <a:rPr lang="en-US" sz="2400" dirty="0">
                <a:solidFill>
                  <a:srgbClr val="4472C4"/>
                </a:solidFill>
                <a:latin typeface="Arial" panose="020B0604020202020204" pitchFamily="34" charset="0"/>
                <a:cs typeface="Arial" panose="020B0604020202020204" pitchFamily="34" charset="0"/>
              </a:rPr>
              <a:t>Amy should by 9 lengths of board.</a:t>
            </a:r>
          </a:p>
        </p:txBody>
      </p:sp>
      <p:sp>
        <p:nvSpPr>
          <p:cNvPr id="11" name="TextBox 10">
            <a:extLst>
              <a:ext uri="{FF2B5EF4-FFF2-40B4-BE49-F238E27FC236}">
                <a16:creationId xmlns:a16="http://schemas.microsoft.com/office/drawing/2014/main" id="{09E85B2D-A0FB-0707-D1F7-18412B467076}"/>
              </a:ext>
            </a:extLst>
          </p:cNvPr>
          <p:cNvSpPr txBox="1"/>
          <p:nvPr/>
        </p:nvSpPr>
        <p:spPr>
          <a:xfrm>
            <a:off x="584494" y="1183901"/>
            <a:ext cx="6838990" cy="1754326"/>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Amy wants new skirting boards in her living room.</a:t>
            </a:r>
          </a:p>
          <a:p>
            <a:pPr algn="l"/>
            <a:r>
              <a:rPr lang="en-US" dirty="0">
                <a:latin typeface="Arial" panose="020B0604020202020204" pitchFamily="34" charset="0"/>
                <a:cs typeface="Arial" panose="020B0604020202020204" pitchFamily="34" charset="0"/>
              </a:rPr>
              <a:t>The skirting boards will</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go along the bottom of each wall</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not go across the doorway</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not go across the fireplace.</a:t>
            </a:r>
          </a:p>
          <a:p>
            <a:pPr marL="55563" lvl="1"/>
            <a:r>
              <a:rPr lang="en-US" dirty="0">
                <a:latin typeface="Arial" panose="020B0604020202020204" pitchFamily="34" charset="0"/>
                <a:cs typeface="Arial" panose="020B0604020202020204" pitchFamily="34" charset="0"/>
              </a:rPr>
              <a:t>Amy has this sketch of her living room.</a:t>
            </a:r>
          </a:p>
        </p:txBody>
      </p:sp>
      <p:sp>
        <p:nvSpPr>
          <p:cNvPr id="16" name="TextBox 15">
            <a:extLst>
              <a:ext uri="{FF2B5EF4-FFF2-40B4-BE49-F238E27FC236}">
                <a16:creationId xmlns:a16="http://schemas.microsoft.com/office/drawing/2014/main" id="{1B4512E9-1A8B-1503-A616-3346AC296F07}"/>
              </a:ext>
            </a:extLst>
          </p:cNvPr>
          <p:cNvSpPr txBox="1"/>
          <p:nvPr/>
        </p:nvSpPr>
        <p:spPr>
          <a:xfrm>
            <a:off x="584494" y="4647728"/>
            <a:ext cx="5830017" cy="646331"/>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Skirting boards come in lengths of 2.4 m.</a:t>
            </a:r>
          </a:p>
          <a:p>
            <a:pPr algn="l"/>
            <a:r>
              <a:rPr lang="en-US" dirty="0">
                <a:latin typeface="Arial" panose="020B0604020202020204" pitchFamily="34" charset="0"/>
                <a:cs typeface="Arial" panose="020B0604020202020204" pitchFamily="34" charset="0"/>
              </a:rPr>
              <a:t>The lengths of skirting board can be cut and joined.</a:t>
            </a:r>
          </a:p>
        </p:txBody>
      </p:sp>
      <p:sp>
        <p:nvSpPr>
          <p:cNvPr id="17" name="TextBox 16">
            <a:extLst>
              <a:ext uri="{FF2B5EF4-FFF2-40B4-BE49-F238E27FC236}">
                <a16:creationId xmlns:a16="http://schemas.microsoft.com/office/drawing/2014/main" id="{BFA7BE45-45E9-589C-42CF-6A8771D4A10E}"/>
              </a:ext>
            </a:extLst>
          </p:cNvPr>
          <p:cNvSpPr txBox="1"/>
          <p:nvPr/>
        </p:nvSpPr>
        <p:spPr>
          <a:xfrm>
            <a:off x="606362" y="5314461"/>
            <a:ext cx="5038344" cy="923330"/>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How many lengths of skirting board does Amy need?</a:t>
            </a:r>
          </a:p>
          <a:p>
            <a:pPr algn="l"/>
            <a:r>
              <a:rPr lang="en-US" dirty="0">
                <a:latin typeface="Arial" panose="020B0604020202020204" pitchFamily="34" charset="0"/>
                <a:cs typeface="Arial" panose="020B0604020202020204" pitchFamily="34" charset="0"/>
              </a:rPr>
              <a:t>You </a:t>
            </a:r>
            <a:r>
              <a:rPr lang="en-US" b="1" dirty="0">
                <a:latin typeface="Arial" panose="020B0604020202020204" pitchFamily="34" charset="0"/>
                <a:cs typeface="Arial" panose="020B0604020202020204" pitchFamily="34" charset="0"/>
              </a:rPr>
              <a:t>must</a:t>
            </a:r>
            <a:r>
              <a:rPr lang="en-US" dirty="0">
                <a:latin typeface="Arial" panose="020B0604020202020204" pitchFamily="34" charset="0"/>
                <a:cs typeface="Arial" panose="020B0604020202020204" pitchFamily="34" charset="0"/>
              </a:rPr>
              <a:t> show your working.</a:t>
            </a:r>
          </a:p>
        </p:txBody>
      </p:sp>
      <p:pic>
        <p:nvPicPr>
          <p:cNvPr id="23" name="Picture 22" descr="A plan of a rectangular room. Left side length shown as 4.5 m, top length shown as 6.5 m. The right side has a gap of 900 mm to represent the doorway and the bottom has a gap of 1.2 m to represent the fireplace.">
            <a:extLst>
              <a:ext uri="{FF2B5EF4-FFF2-40B4-BE49-F238E27FC236}">
                <a16:creationId xmlns:a16="http://schemas.microsoft.com/office/drawing/2014/main" id="{F97B29F7-2448-9F67-CE59-08FC11405F7B}"/>
              </a:ext>
            </a:extLst>
          </p:cNvPr>
          <p:cNvPicPr>
            <a:picLocks noChangeAspect="1"/>
          </p:cNvPicPr>
          <p:nvPr/>
        </p:nvPicPr>
        <p:blipFill>
          <a:blip r:embed="rId7"/>
          <a:stretch>
            <a:fillRect/>
          </a:stretch>
        </p:blipFill>
        <p:spPr>
          <a:xfrm>
            <a:off x="914495" y="2909788"/>
            <a:ext cx="2665355" cy="1764257"/>
          </a:xfrm>
          <a:prstGeom prst="rect">
            <a:avLst/>
          </a:prstGeom>
        </p:spPr>
      </p:pic>
    </p:spTree>
    <p:extLst>
      <p:ext uri="{BB962C8B-B14F-4D97-AF65-F5344CB8AC3E}">
        <p14:creationId xmlns:p14="http://schemas.microsoft.com/office/powerpoint/2010/main" val="277155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AF66-BDEC-4533-9866-E930CF55A033}"/>
              </a:ext>
            </a:extLst>
          </p:cNvPr>
          <p:cNvSpPr>
            <a:spLocks noGrp="1"/>
          </p:cNvSpPr>
          <p:nvPr>
            <p:ph type="ctrTitle"/>
          </p:nvPr>
        </p:nvSpPr>
        <p:spPr>
          <a:xfrm>
            <a:off x="1419497" y="310550"/>
            <a:ext cx="9144000" cy="2013549"/>
          </a:xfrm>
          <a:solidFill>
            <a:schemeClr val="accent1"/>
          </a:solidFill>
          <a:ln>
            <a:solidFill>
              <a:schemeClr val="accent1"/>
            </a:solidFill>
          </a:ln>
        </p:spPr>
        <p:txBody>
          <a:bodyPr>
            <a:normAutofit fontScale="90000"/>
          </a:bodyPr>
          <a:lstStyle/>
          <a:p>
            <a:pPr algn="l"/>
            <a:r>
              <a:rPr lang="en-US" sz="4000" b="1" dirty="0">
                <a:solidFill>
                  <a:schemeClr val="bg1"/>
                </a:solidFill>
                <a:latin typeface="Arial" panose="020B0604020202020204" pitchFamily="34" charset="0"/>
                <a:cs typeface="Arial" panose="020B0604020202020204" pitchFamily="34" charset="0"/>
              </a:rPr>
              <a:t>Lesson review: </a:t>
            </a:r>
            <a:br>
              <a:rPr lang="en-US" sz="4000" b="1" dirty="0">
                <a:solidFill>
                  <a:schemeClr val="bg1"/>
                </a:solidFill>
                <a:latin typeface="Arial" panose="020B0604020202020204" pitchFamily="34" charset="0"/>
                <a:cs typeface="Arial" panose="020B0604020202020204" pitchFamily="34" charset="0"/>
              </a:rPr>
            </a:br>
            <a:r>
              <a:rPr lang="en-GB" sz="4000" b="1" dirty="0">
                <a:solidFill>
                  <a:schemeClr val="bg1"/>
                </a:solidFill>
                <a:latin typeface="Arial" panose="020B0604020202020204" pitchFamily="34" charset="0"/>
                <a:cs typeface="Arial" panose="020B0604020202020204" pitchFamily="34" charset="0"/>
              </a:rPr>
              <a:t>Perimeter of rectangles and compound shapes </a:t>
            </a:r>
            <a:br>
              <a:rPr lang="en-GB" sz="4000" b="1" dirty="0">
                <a:solidFill>
                  <a:schemeClr val="bg1"/>
                </a:solidFill>
                <a:latin typeface="Arial" panose="020B0604020202020204" pitchFamily="34" charset="0"/>
                <a:cs typeface="Arial" panose="020B0604020202020204" pitchFamily="34" charset="0"/>
              </a:rPr>
            </a:br>
            <a:r>
              <a:rPr lang="en-GB" sz="4000" b="1" dirty="0">
                <a:solidFill>
                  <a:schemeClr val="bg1"/>
                </a:solidFill>
                <a:latin typeface="Arial" panose="020B0604020202020204" pitchFamily="34" charset="0"/>
                <a:cs typeface="Arial" panose="020B0604020202020204" pitchFamily="34" charset="0"/>
              </a:rPr>
              <a:t>Level 1</a:t>
            </a:r>
            <a:endParaRPr lang="en-GB" sz="4000" dirty="0"/>
          </a:p>
        </p:txBody>
      </p:sp>
      <p:sp>
        <p:nvSpPr>
          <p:cNvPr id="4" name="Slide Number Placeholder 3">
            <a:extLst>
              <a:ext uri="{FF2B5EF4-FFF2-40B4-BE49-F238E27FC236}">
                <a16:creationId xmlns:a16="http://schemas.microsoft.com/office/drawing/2014/main" id="{8D6827A3-B91F-4385-896A-93F2EEC9C0C2}"/>
              </a:ext>
            </a:extLst>
          </p:cNvPr>
          <p:cNvSpPr>
            <a:spLocks noGrp="1"/>
          </p:cNvSpPr>
          <p:nvPr>
            <p:ph type="sldNum" sz="quarter" idx="12"/>
          </p:nvPr>
        </p:nvSpPr>
        <p:spPr/>
        <p:txBody>
          <a:bodyPr/>
          <a:lstStyle/>
          <a:p>
            <a:fld id="{A75AAEF5-C690-5D4B-B5C7-510283CCFE4D}" type="slidenum">
              <a:rPr lang="en-US" smtClean="0"/>
              <a:t>27</a:t>
            </a:fld>
            <a:endParaRPr lang="en-US" dirty="0"/>
          </a:p>
        </p:txBody>
      </p:sp>
      <p:sp>
        <p:nvSpPr>
          <p:cNvPr id="8" name="Subtitle 2">
            <a:extLst>
              <a:ext uri="{FF2B5EF4-FFF2-40B4-BE49-F238E27FC236}">
                <a16:creationId xmlns:a16="http://schemas.microsoft.com/office/drawing/2014/main" id="{6D17EB91-628E-46AE-9928-24046C5C62CF}"/>
              </a:ext>
            </a:extLst>
          </p:cNvPr>
          <p:cNvSpPr txBox="1">
            <a:spLocks/>
          </p:cNvSpPr>
          <p:nvPr/>
        </p:nvSpPr>
        <p:spPr>
          <a:xfrm>
            <a:off x="1427544" y="2476500"/>
            <a:ext cx="9144000" cy="3003250"/>
          </a:xfrm>
          <a:prstGeom prst="rect">
            <a:avLst/>
          </a:prstGeom>
          <a:ln w="38100">
            <a:solidFill>
              <a:schemeClr val="accent1"/>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100"/>
              </a:lnSpc>
              <a:spcAft>
                <a:spcPts val="600"/>
              </a:spcAft>
            </a:pPr>
            <a:r>
              <a:rPr lang="en-GB" sz="2800" b="1" dirty="0">
                <a:solidFill>
                  <a:schemeClr val="accent1"/>
                </a:solidFill>
                <a:latin typeface="Arial" panose="020B0604020202020204" pitchFamily="34" charset="0"/>
                <a:cs typeface="Arial" panose="020B0604020202020204" pitchFamily="34" charset="0"/>
              </a:rPr>
              <a:t>Objectives</a:t>
            </a:r>
          </a:p>
          <a:p>
            <a:pPr marL="231775" indent="-231775" algn="l">
              <a:lnSpc>
                <a:spcPct val="120000"/>
              </a:lnSpc>
              <a:spcBef>
                <a:spcPts val="0"/>
              </a:spcBef>
              <a:buFont typeface="Arial" panose="020B0604020202020204" pitchFamily="34" charset="0"/>
              <a:buChar char="•"/>
            </a:pPr>
            <a:r>
              <a:rPr lang="en-GB" sz="2800" dirty="0">
                <a:latin typeface="Arial" panose="020B0604020202020204" pitchFamily="34" charset="0"/>
                <a:cs typeface="Arial" panose="020B0604020202020204" pitchFamily="34" charset="0"/>
              </a:rPr>
              <a:t>To find the missing side lengths in rectilinear and compound rectilinear shapes</a:t>
            </a:r>
          </a:p>
          <a:p>
            <a:pPr marL="231775" indent="-231775" algn="l">
              <a:lnSpc>
                <a:spcPct val="120000"/>
              </a:lnSpc>
              <a:spcBef>
                <a:spcPts val="0"/>
              </a:spcBef>
              <a:buFont typeface="Arial" panose="020B0604020202020204" pitchFamily="34" charset="0"/>
              <a:buChar char="•"/>
            </a:pPr>
            <a:r>
              <a:rPr lang="en-GB" sz="2800" dirty="0">
                <a:latin typeface="Arial" panose="020B0604020202020204" pitchFamily="34" charset="0"/>
                <a:cs typeface="Arial" panose="020B0604020202020204" pitchFamily="34" charset="0"/>
              </a:rPr>
              <a:t>To explore the concept of perimeter and calculate the perimeter of compound rectilinear shapes </a:t>
            </a:r>
          </a:p>
          <a:p>
            <a:pPr marL="231775" indent="-231775" algn="l">
              <a:lnSpc>
                <a:spcPct val="120000"/>
              </a:lnSpc>
              <a:spcBef>
                <a:spcPts val="0"/>
              </a:spcBef>
              <a:buFont typeface="Arial" panose="020B0604020202020204" pitchFamily="34" charset="0"/>
              <a:buChar char="•"/>
            </a:pPr>
            <a:r>
              <a:rPr lang="en-GB" sz="2800" dirty="0">
                <a:latin typeface="Arial" panose="020B0604020202020204" pitchFamily="34" charset="0"/>
                <a:cs typeface="Arial" panose="020B0604020202020204" pitchFamily="34" charset="0"/>
              </a:rPr>
              <a:t>Understand the concept of perimeter and use it in a range of problem-solving situations </a:t>
            </a:r>
            <a:endParaRPr lang="en-GB" dirty="0"/>
          </a:p>
        </p:txBody>
      </p:sp>
      <p:sp>
        <p:nvSpPr>
          <p:cNvPr id="3" name="Subtitle 2">
            <a:extLst>
              <a:ext uri="{FF2B5EF4-FFF2-40B4-BE49-F238E27FC236}">
                <a16:creationId xmlns:a16="http://schemas.microsoft.com/office/drawing/2014/main" id="{119F62B5-0BA7-FBC2-C293-F2550086E5A7}"/>
              </a:ext>
            </a:extLst>
          </p:cNvPr>
          <p:cNvSpPr txBox="1">
            <a:spLocks/>
          </p:cNvSpPr>
          <p:nvPr/>
        </p:nvSpPr>
        <p:spPr>
          <a:xfrm>
            <a:off x="1419497" y="5479750"/>
            <a:ext cx="9144000" cy="1753200"/>
          </a:xfrm>
          <a:prstGeom prst="rect">
            <a:avLst/>
          </a:prstGeom>
          <a:ln w="381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100"/>
              </a:lnSpc>
              <a:spcAft>
                <a:spcPts val="600"/>
              </a:spcAft>
            </a:pPr>
            <a:r>
              <a:rPr lang="en-GB" sz="2800" b="1" dirty="0">
                <a:solidFill>
                  <a:schemeClr val="accent1"/>
                </a:solidFill>
                <a:latin typeface="Arial" panose="020B0604020202020204" pitchFamily="34" charset="0"/>
                <a:cs typeface="Arial" panose="020B0604020202020204" pitchFamily="34" charset="0"/>
              </a:rPr>
              <a:t>Suggested further steps/areas to work on</a:t>
            </a:r>
          </a:p>
          <a:p>
            <a:pPr marL="231775" indent="-231775" algn="l">
              <a:lnSpc>
                <a:spcPct val="120000"/>
              </a:lnSpc>
              <a:spcBef>
                <a:spcPts val="0"/>
              </a:spcBef>
              <a:buFont typeface="Arial" panose="020B0604020202020204" pitchFamily="34" charset="0"/>
              <a:buChar char="•"/>
            </a:pPr>
            <a:r>
              <a:rPr lang="en-GB" sz="2800" dirty="0">
                <a:latin typeface="Arial" panose="020B0604020202020204" pitchFamily="34" charset="0"/>
                <a:cs typeface="Arial" panose="020B0604020202020204" pitchFamily="34" charset="0"/>
              </a:rPr>
              <a:t>Area and volume</a:t>
            </a:r>
          </a:p>
        </p:txBody>
      </p:sp>
    </p:spTree>
    <p:extLst>
      <p:ext uri="{BB962C8B-B14F-4D97-AF65-F5344CB8AC3E}">
        <p14:creationId xmlns:p14="http://schemas.microsoft.com/office/powerpoint/2010/main" val="4136096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AF66-BDEC-4533-9866-E930CF55A033}"/>
              </a:ext>
            </a:extLst>
          </p:cNvPr>
          <p:cNvSpPr>
            <a:spLocks noGrp="1"/>
          </p:cNvSpPr>
          <p:nvPr>
            <p:ph type="ctrTitle"/>
          </p:nvPr>
        </p:nvSpPr>
        <p:spPr>
          <a:xfrm>
            <a:off x="1524000" y="1466770"/>
            <a:ext cx="9144000" cy="1322815"/>
          </a:xfrm>
          <a:solidFill>
            <a:schemeClr val="accent1"/>
          </a:solidFill>
        </p:spPr>
        <p:txBody>
          <a:bodyPr>
            <a:normAutofit/>
          </a:bodyPr>
          <a:lstStyle/>
          <a:p>
            <a:pPr algn="l"/>
            <a:r>
              <a:rPr lang="en-US" sz="4000" b="1" dirty="0">
                <a:solidFill>
                  <a:schemeClr val="bg1"/>
                </a:solidFill>
                <a:latin typeface="Arial" panose="020B0604020202020204" pitchFamily="34" charset="0"/>
                <a:cs typeface="Arial" panose="020B0604020202020204" pitchFamily="34" charset="0"/>
              </a:rPr>
              <a:t>Lesson </a:t>
            </a:r>
            <a:r>
              <a:rPr lang="en-US" dirty="0">
                <a:solidFill>
                  <a:schemeClr val="bg1"/>
                </a:solidFill>
              </a:rPr>
              <a:t>17</a:t>
            </a:r>
            <a:r>
              <a:rPr lang="en-US" sz="4000" b="1" dirty="0">
                <a:solidFill>
                  <a:schemeClr val="bg1"/>
                </a:solidFill>
                <a:latin typeface="Arial" panose="020B0604020202020204" pitchFamily="34" charset="0"/>
                <a:cs typeface="Arial" panose="020B0604020202020204" pitchFamily="34" charset="0"/>
              </a:rPr>
              <a:t>: </a:t>
            </a:r>
            <a:br>
              <a:rPr lang="en-US" sz="4000" b="1"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Credits</a:t>
            </a:r>
            <a:endParaRPr lang="en-GB" sz="4000" dirty="0"/>
          </a:p>
        </p:txBody>
      </p:sp>
      <p:sp>
        <p:nvSpPr>
          <p:cNvPr id="4" name="Slide Number Placeholder 3">
            <a:extLst>
              <a:ext uri="{FF2B5EF4-FFF2-40B4-BE49-F238E27FC236}">
                <a16:creationId xmlns:a16="http://schemas.microsoft.com/office/drawing/2014/main" id="{8D6827A3-B91F-4385-896A-93F2EEC9C0C2}"/>
              </a:ext>
              <a:ext uri="{C183D7F6-B498-43B3-948B-1728B52AA6E4}">
                <adec:decorative xmlns:adec="http://schemas.microsoft.com/office/drawing/2017/decorative" val="1"/>
              </a:ext>
            </a:extLst>
          </p:cNvPr>
          <p:cNvSpPr>
            <a:spLocks noGrp="1"/>
          </p:cNvSpPr>
          <p:nvPr>
            <p:ph type="sldNum" sz="quarter" idx="12"/>
          </p:nvPr>
        </p:nvSpPr>
        <p:spPr/>
        <p:txBody>
          <a:bodyPr/>
          <a:lstStyle/>
          <a:p>
            <a:fld id="{A75AAEF5-C690-5D4B-B5C7-510283CCFE4D}" type="slidenum">
              <a:rPr lang="en-US" smtClean="0"/>
              <a:t>28</a:t>
            </a:fld>
            <a:endParaRPr lang="en-US" dirty="0"/>
          </a:p>
        </p:txBody>
      </p:sp>
      <p:pic>
        <p:nvPicPr>
          <p:cNvPr id="5" name="Picture 4">
            <a:extLst>
              <a:ext uri="{FF2B5EF4-FFF2-40B4-BE49-F238E27FC236}">
                <a16:creationId xmlns:a16="http://schemas.microsoft.com/office/drawing/2014/main" id="{D9F9FCDE-7D00-428D-8EE4-B16B206587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95464" y="262672"/>
            <a:ext cx="2123825" cy="638948"/>
          </a:xfrm>
          <a:prstGeom prst="rect">
            <a:avLst/>
          </a:prstGeom>
        </p:spPr>
      </p:pic>
      <p:sp>
        <p:nvSpPr>
          <p:cNvPr id="3" name="Subtitle 2">
            <a:extLst>
              <a:ext uri="{FF2B5EF4-FFF2-40B4-BE49-F238E27FC236}">
                <a16:creationId xmlns:a16="http://schemas.microsoft.com/office/drawing/2014/main" id="{6D17EB91-628E-46AE-9928-24046C5C62CF}"/>
              </a:ext>
            </a:extLst>
          </p:cNvPr>
          <p:cNvSpPr>
            <a:spLocks noGrp="1"/>
          </p:cNvSpPr>
          <p:nvPr>
            <p:ph type="subTitle" idx="1"/>
          </p:nvPr>
        </p:nvSpPr>
        <p:spPr>
          <a:xfrm>
            <a:off x="1524000" y="3002400"/>
            <a:ext cx="9144000" cy="3353950"/>
          </a:xfrm>
          <a:solidFill>
            <a:schemeClr val="bg1"/>
          </a:solidFill>
          <a:ln w="38100">
            <a:solidFill>
              <a:schemeClr val="accent1"/>
            </a:solidFill>
          </a:ln>
        </p:spPr>
        <p:txBody>
          <a:bodyPr>
            <a:normAutofit fontScale="47500" lnSpcReduction="20000"/>
          </a:bodyPr>
          <a:lstStyle/>
          <a:p>
            <a:pPr algn="l">
              <a:lnSpc>
                <a:spcPct val="120000"/>
              </a:lnSpc>
              <a:spcBef>
                <a:spcPts val="0"/>
              </a:spcBef>
            </a:pPr>
            <a:r>
              <a:rPr kumimoji="0" lang="en-US" sz="51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Photo acknowledgements:</a:t>
            </a:r>
          </a:p>
          <a:p>
            <a:pPr algn="l">
              <a:lnSpc>
                <a:spcPct val="120000"/>
              </a:lnSpc>
              <a:spcBef>
                <a:spcPts val="0"/>
              </a:spcBef>
            </a:pPr>
            <a:r>
              <a:rPr kumimoji="0" lang="en-US" sz="400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123RF.com: Pawel </a:t>
            </a:r>
            <a:r>
              <a:rPr kumimoji="0" lang="en-US" sz="4000"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Kazmierczak</a:t>
            </a:r>
            <a:r>
              <a:rPr kumimoji="0" lang="en-US" sz="400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Shutterstock.com: </a:t>
            </a:r>
            <a:r>
              <a:rPr kumimoji="0" lang="en-US" sz="4000"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Dagmara_K</a:t>
            </a:r>
            <a:r>
              <a:rPr kumimoji="0" lang="en-US" sz="400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 </a:t>
            </a:r>
            <a:r>
              <a:rPr kumimoji="0" lang="en-US" sz="4000"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Ekler</a:t>
            </a:r>
            <a:r>
              <a:rPr kumimoji="0" lang="en-US" sz="400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a:t>
            </a:r>
            <a:r>
              <a:rPr kumimoji="0" lang="en-US" sz="4000"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Naddya</a:t>
            </a:r>
            <a:r>
              <a:rPr kumimoji="0" lang="en-US" sz="400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Studio DMM Photography, Designs &amp; Art</a:t>
            </a:r>
          </a:p>
          <a:p>
            <a:pPr algn="l">
              <a:lnSpc>
                <a:spcPct val="120000"/>
              </a:lnSpc>
              <a:spcBef>
                <a:spcPts val="0"/>
              </a:spcBef>
            </a:pPr>
            <a:r>
              <a:rPr kumimoji="0" lang="en-US" sz="51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Text acknowledgements:</a:t>
            </a:r>
          </a:p>
          <a:p>
            <a:pPr algn="l">
              <a:lnSpc>
                <a:spcPct val="120000"/>
              </a:lnSpc>
              <a:spcBef>
                <a:spcPts val="0"/>
              </a:spcBef>
            </a:pPr>
            <a:r>
              <a:rPr lang="en-GB" sz="4000" dirty="0">
                <a:latin typeface="Arial" panose="020B0604020202020204" pitchFamily="34" charset="0"/>
                <a:cs typeface="Arial" panose="020B0604020202020204" pitchFamily="34" charset="0"/>
              </a:rPr>
              <a:t>Pearson Edexcel Functional Skills, Past Paper 4 – Mathematics Level 1 (Calculator) PMAT1/C04 Question 7, Pearson Edexcel Functional Skills, Practice paper (Sept 2019) – Mathematics Level 1 Section B (Calculator) PRACL1/01 Question 11, Pearson Edexcel Functional Skills, Past Paper 2 – Mathematics Level 1 (Non-Calculator) PMAT1/NO2 Q3 Question 3, Pearson Edexcel Functional Skills, Practice Set 2 – Mathematics Level 1 (Calculator) PRACL2/C02 Question 8 </a:t>
            </a:r>
            <a:endParaRPr lang="en-GB" sz="11200" dirty="0">
              <a:latin typeface="Arial" panose="020B0604020202020204" pitchFamily="34" charset="0"/>
              <a:cs typeface="Arial" panose="020B0604020202020204" pitchFamily="34" charset="0"/>
            </a:endParaRPr>
          </a:p>
          <a:p>
            <a:pPr algn="l"/>
            <a:endParaRPr lang="en-GB" dirty="0"/>
          </a:p>
        </p:txBody>
      </p:sp>
      <p:pic>
        <p:nvPicPr>
          <p:cNvPr id="9" name="Picture 8" descr="Text&#10;&#10;Description automatically generated">
            <a:extLst>
              <a:ext uri="{FF2B5EF4-FFF2-40B4-BE49-F238E27FC236}">
                <a16:creationId xmlns:a16="http://schemas.microsoft.com/office/drawing/2014/main" id="{546BBC02-6222-4D79-8E02-530DBFDA1F75}"/>
              </a:ext>
            </a:extLst>
          </p:cNvPr>
          <p:cNvPicPr>
            <a:picLocks noChangeAspect="1"/>
          </p:cNvPicPr>
          <p:nvPr/>
        </p:nvPicPr>
        <p:blipFill>
          <a:blip r:embed="rId4"/>
          <a:stretch>
            <a:fillRect/>
          </a:stretch>
        </p:blipFill>
        <p:spPr>
          <a:xfrm>
            <a:off x="370800" y="324000"/>
            <a:ext cx="3474000" cy="570825"/>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4CF1DB13-C169-E3E7-14D7-F83D22F8D74C}"/>
              </a:ext>
            </a:extLst>
          </p:cNvPr>
          <p:cNvPicPr>
            <a:picLocks noChangeAspect="1"/>
          </p:cNvPicPr>
          <p:nvPr/>
        </p:nvPicPr>
        <p:blipFill>
          <a:blip r:embed="rId5"/>
          <a:stretch>
            <a:fillRect/>
          </a:stretch>
        </p:blipFill>
        <p:spPr>
          <a:xfrm>
            <a:off x="5459601" y="262672"/>
            <a:ext cx="2123825" cy="796434"/>
          </a:xfrm>
          <a:prstGeom prst="rect">
            <a:avLst/>
          </a:prstGeom>
        </p:spPr>
      </p:pic>
    </p:spTree>
    <p:extLst>
      <p:ext uri="{BB962C8B-B14F-4D97-AF65-F5344CB8AC3E}">
        <p14:creationId xmlns:p14="http://schemas.microsoft.com/office/powerpoint/2010/main" val="3114241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450533" y="112165"/>
            <a:ext cx="9144000"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dirty="0">
                <a:solidFill>
                  <a:schemeClr val="accent1"/>
                </a:solidFill>
                <a:latin typeface="Arial" panose="020B0604020202020204" pitchFamily="34" charset="0"/>
                <a:cs typeface="Arial" panose="020B0604020202020204" pitchFamily="34" charset="0"/>
              </a:rPr>
              <a:t>Perimeter, area and volume</a:t>
            </a:r>
            <a:endParaRPr kumimoji="0" lang="en-US" sz="3600" b="1" i="0"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3</a:t>
            </a:fld>
            <a:endParaRPr lang="en-US" dirty="0"/>
          </a:p>
        </p:txBody>
      </p:sp>
      <p:sp>
        <p:nvSpPr>
          <p:cNvPr id="2" name="Google Shape;90;p16">
            <a:extLst>
              <a:ext uri="{FF2B5EF4-FFF2-40B4-BE49-F238E27FC236}">
                <a16:creationId xmlns:a16="http://schemas.microsoft.com/office/drawing/2014/main" id="{6C28AA27-CA71-9868-AA1F-254313C59CFD}"/>
              </a:ext>
            </a:extLst>
          </p:cNvPr>
          <p:cNvSpPr txBox="1"/>
          <p:nvPr/>
        </p:nvSpPr>
        <p:spPr>
          <a:xfrm>
            <a:off x="2063412" y="4232519"/>
            <a:ext cx="4414155" cy="731755"/>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lvl="0">
              <a:buSzPts val="1800"/>
            </a:pPr>
            <a:r>
              <a:rPr lang="en-GB" sz="2000" dirty="0">
                <a:latin typeface="Arial" panose="020B0604020202020204" pitchFamily="34" charset="0"/>
                <a:cs typeface="Arial" panose="020B0604020202020204" pitchFamily="34" charset="0"/>
              </a:rPr>
              <a:t>Area measures the entire </a:t>
            </a:r>
            <a:r>
              <a:rPr lang="en-GB" sz="2000" b="1" dirty="0">
                <a:latin typeface="Arial" panose="020B0604020202020204" pitchFamily="34" charset="0"/>
                <a:cs typeface="Arial" panose="020B0604020202020204" pitchFamily="34" charset="0"/>
              </a:rPr>
              <a:t>inside surface </a:t>
            </a:r>
            <a:r>
              <a:rPr lang="en-GB" sz="2000" dirty="0">
                <a:latin typeface="Arial" panose="020B0604020202020204" pitchFamily="34" charset="0"/>
                <a:cs typeface="Arial" panose="020B0604020202020204" pitchFamily="34" charset="0"/>
              </a:rPr>
              <a:t>of a 2D object or shape.</a:t>
            </a:r>
            <a:endParaRPr lang="en-GB" sz="2000" dirty="0">
              <a:latin typeface="Arial" panose="020B0604020202020204" pitchFamily="34" charset="0"/>
              <a:ea typeface="Calibri"/>
              <a:cs typeface="Arial" panose="020B0604020202020204" pitchFamily="34" charset="0"/>
              <a:sym typeface="Calibri"/>
            </a:endParaRPr>
          </a:p>
        </p:txBody>
      </p:sp>
      <p:sp>
        <p:nvSpPr>
          <p:cNvPr id="3" name="Google Shape;90;p16">
            <a:extLst>
              <a:ext uri="{FF2B5EF4-FFF2-40B4-BE49-F238E27FC236}">
                <a16:creationId xmlns:a16="http://schemas.microsoft.com/office/drawing/2014/main" id="{506DCF32-B23D-8DC7-9166-06E6BC6FF8D1}"/>
              </a:ext>
            </a:extLst>
          </p:cNvPr>
          <p:cNvSpPr txBox="1"/>
          <p:nvPr/>
        </p:nvSpPr>
        <p:spPr>
          <a:xfrm>
            <a:off x="2063413" y="3222724"/>
            <a:ext cx="4414155" cy="723976"/>
          </a:xfrm>
          <a:prstGeom prst="rect">
            <a:avLst/>
          </a:prstGeom>
          <a:solidFill>
            <a:schemeClr val="accent1">
              <a:lumMod val="60000"/>
              <a:lumOff val="40000"/>
            </a:schemeClr>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lvl="0">
              <a:buSzPts val="1800"/>
            </a:pPr>
            <a:r>
              <a:rPr lang="en-GB" sz="2000" dirty="0">
                <a:latin typeface="Arial" panose="020B0604020202020204" pitchFamily="34" charset="0"/>
                <a:cs typeface="Arial" panose="020B0604020202020204" pitchFamily="34" charset="0"/>
              </a:rPr>
              <a:t>Perimeter measures the total </a:t>
            </a:r>
            <a:r>
              <a:rPr lang="en-GB" sz="2000" b="1" dirty="0">
                <a:latin typeface="Arial" panose="020B0604020202020204" pitchFamily="34" charset="0"/>
                <a:cs typeface="Arial" panose="020B0604020202020204" pitchFamily="34" charset="0"/>
              </a:rPr>
              <a:t>distance around</a:t>
            </a:r>
            <a:r>
              <a:rPr lang="en-GB" sz="2000" dirty="0">
                <a:latin typeface="Arial" panose="020B0604020202020204" pitchFamily="34" charset="0"/>
                <a:cs typeface="Arial" panose="020B0604020202020204" pitchFamily="34" charset="0"/>
              </a:rPr>
              <a:t> an object or shape.</a:t>
            </a:r>
            <a:endParaRPr lang="en-GB" sz="2000" b="1" dirty="0">
              <a:latin typeface="Arial" panose="020B0604020202020204" pitchFamily="34" charset="0"/>
              <a:ea typeface="Calibri"/>
              <a:cs typeface="Arial" panose="020B0604020202020204" pitchFamily="34" charset="0"/>
              <a:sym typeface="Calibri"/>
            </a:endParaRPr>
          </a:p>
        </p:txBody>
      </p:sp>
      <p:sp>
        <p:nvSpPr>
          <p:cNvPr id="5" name="Google Shape;90;p16">
            <a:extLst>
              <a:ext uri="{FF2B5EF4-FFF2-40B4-BE49-F238E27FC236}">
                <a16:creationId xmlns:a16="http://schemas.microsoft.com/office/drawing/2014/main" id="{CB8ACC31-F921-8C7D-CFB8-453BA4BDE21A}"/>
              </a:ext>
            </a:extLst>
          </p:cNvPr>
          <p:cNvSpPr txBox="1"/>
          <p:nvPr/>
        </p:nvSpPr>
        <p:spPr>
          <a:xfrm>
            <a:off x="2063412" y="5343851"/>
            <a:ext cx="4414154" cy="797027"/>
          </a:xfrm>
          <a:prstGeom prst="rect">
            <a:avLst/>
          </a:prstGeom>
          <a:solidFill>
            <a:srgbClr val="00B050"/>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lvl="0">
              <a:buSzPts val="1800"/>
            </a:pPr>
            <a:r>
              <a:rPr lang="en-GB" sz="2000" dirty="0">
                <a:latin typeface="Arial" panose="020B0604020202020204" pitchFamily="34" charset="0"/>
                <a:cs typeface="Arial" panose="020B0604020202020204" pitchFamily="34" charset="0"/>
              </a:rPr>
              <a:t>Volume measures the entire space </a:t>
            </a:r>
            <a:r>
              <a:rPr lang="en-GB" sz="2000" b="1" dirty="0">
                <a:latin typeface="Arial" panose="020B0604020202020204" pitchFamily="34" charset="0"/>
                <a:cs typeface="Arial" panose="020B0604020202020204" pitchFamily="34" charset="0"/>
              </a:rPr>
              <a:t>inside </a:t>
            </a:r>
            <a:r>
              <a:rPr lang="en-GB" sz="2000" dirty="0">
                <a:latin typeface="Arial" panose="020B0604020202020204" pitchFamily="34" charset="0"/>
                <a:cs typeface="Arial" panose="020B0604020202020204" pitchFamily="34" charset="0"/>
              </a:rPr>
              <a:t>a 3D object or shape.</a:t>
            </a:r>
            <a:endParaRPr lang="en-GB" sz="2000" dirty="0">
              <a:latin typeface="Arial" panose="020B0604020202020204" pitchFamily="34" charset="0"/>
              <a:ea typeface="Calibri"/>
              <a:cs typeface="Arial" panose="020B0604020202020204" pitchFamily="34" charset="0"/>
              <a:sym typeface="Calibri"/>
            </a:endParaRPr>
          </a:p>
        </p:txBody>
      </p:sp>
      <p:sp>
        <p:nvSpPr>
          <p:cNvPr id="6" name="Rectangle 5">
            <a:extLst>
              <a:ext uri="{FF2B5EF4-FFF2-40B4-BE49-F238E27FC236}">
                <a16:creationId xmlns:a16="http://schemas.microsoft.com/office/drawing/2014/main" id="{42DE6930-4756-5DC1-2347-5AA5B17C3929}"/>
              </a:ext>
            </a:extLst>
          </p:cNvPr>
          <p:cNvSpPr/>
          <p:nvPr/>
        </p:nvSpPr>
        <p:spPr>
          <a:xfrm>
            <a:off x="7689974" y="3284355"/>
            <a:ext cx="1918496" cy="727694"/>
          </a:xfrm>
          <a:prstGeom prst="rect">
            <a:avLst/>
          </a:prstGeom>
          <a:no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28FAA0BB-E811-66D1-B97B-E8759A600C1E}"/>
              </a:ext>
            </a:extLst>
          </p:cNvPr>
          <p:cNvGrpSpPr/>
          <p:nvPr/>
        </p:nvGrpSpPr>
        <p:grpSpPr>
          <a:xfrm>
            <a:off x="7607222" y="3216090"/>
            <a:ext cx="2084000" cy="863851"/>
            <a:chOff x="5390632" y="1623123"/>
            <a:chExt cx="2430025" cy="948627"/>
          </a:xfrm>
        </p:grpSpPr>
        <p:cxnSp>
          <p:nvCxnSpPr>
            <p:cNvPr id="10" name="Straight Arrow Connector 9">
              <a:extLst>
                <a:ext uri="{FF2B5EF4-FFF2-40B4-BE49-F238E27FC236}">
                  <a16:creationId xmlns:a16="http://schemas.microsoft.com/office/drawing/2014/main" id="{6FD6458F-79C5-7089-C598-EA08C17CC58D}"/>
                </a:ext>
              </a:extLst>
            </p:cNvPr>
            <p:cNvCxnSpPr>
              <a:cxnSpLocks/>
            </p:cNvCxnSpPr>
            <p:nvPr/>
          </p:nvCxnSpPr>
          <p:spPr>
            <a:xfrm flipV="1">
              <a:off x="5390632" y="1674926"/>
              <a:ext cx="0" cy="81814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9BBE0E5-5D41-DC46-FDD5-34F655AA7784}"/>
                </a:ext>
              </a:extLst>
            </p:cNvPr>
            <p:cNvCxnSpPr>
              <a:cxnSpLocks/>
            </p:cNvCxnSpPr>
            <p:nvPr/>
          </p:nvCxnSpPr>
          <p:spPr>
            <a:xfrm flipH="1">
              <a:off x="5409640" y="2571750"/>
              <a:ext cx="2398051"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7683C00-2A82-08C0-0860-F9BC7317A383}"/>
                </a:ext>
              </a:extLst>
            </p:cNvPr>
            <p:cNvCxnSpPr>
              <a:cxnSpLocks/>
            </p:cNvCxnSpPr>
            <p:nvPr/>
          </p:nvCxnSpPr>
          <p:spPr>
            <a:xfrm flipH="1">
              <a:off x="5426542" y="1623123"/>
              <a:ext cx="232773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D8FB27F-0025-2DFE-30C4-90C8700A5A1D}"/>
                </a:ext>
              </a:extLst>
            </p:cNvPr>
            <p:cNvCxnSpPr>
              <a:cxnSpLocks/>
            </p:cNvCxnSpPr>
            <p:nvPr/>
          </p:nvCxnSpPr>
          <p:spPr>
            <a:xfrm flipV="1">
              <a:off x="7820657" y="1672529"/>
              <a:ext cx="0" cy="81814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E160E416-6AF3-734F-E27D-44CA2BA8C25F}"/>
              </a:ext>
            </a:extLst>
          </p:cNvPr>
          <p:cNvSpPr/>
          <p:nvPr/>
        </p:nvSpPr>
        <p:spPr>
          <a:xfrm>
            <a:off x="7715794" y="4232519"/>
            <a:ext cx="1918496" cy="756883"/>
          </a:xfrm>
          <a:prstGeom prst="rect">
            <a:avLst/>
          </a:prstGeom>
          <a:no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FD5368B-9241-8221-41B0-4C5C648A6A5C}"/>
              </a:ext>
            </a:extLst>
          </p:cNvPr>
          <p:cNvSpPr/>
          <p:nvPr/>
        </p:nvSpPr>
        <p:spPr>
          <a:xfrm>
            <a:off x="7715797" y="4217222"/>
            <a:ext cx="1918493" cy="772180"/>
          </a:xfrm>
          <a:prstGeom prst="rect">
            <a:avLst/>
          </a:prstGeom>
          <a:solidFill>
            <a:schemeClr val="accent4"/>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E330D5C4-45A5-8F5A-3CB4-ED1275F3E0BC}"/>
              </a:ext>
            </a:extLst>
          </p:cNvPr>
          <p:cNvSpPr/>
          <p:nvPr/>
        </p:nvSpPr>
        <p:spPr>
          <a:xfrm>
            <a:off x="7659202" y="5300349"/>
            <a:ext cx="2046720" cy="913102"/>
          </a:xfrm>
          <a:prstGeom prst="cube">
            <a:avLst/>
          </a:prstGeom>
          <a:solidFill>
            <a:srgbClr val="92D050"/>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90;p16">
            <a:extLst>
              <a:ext uri="{FF2B5EF4-FFF2-40B4-BE49-F238E27FC236}">
                <a16:creationId xmlns:a16="http://schemas.microsoft.com/office/drawing/2014/main" id="{8191AF13-A48F-4EC2-07BF-D8F3DCE7D5A4}"/>
              </a:ext>
            </a:extLst>
          </p:cNvPr>
          <p:cNvSpPr txBox="1"/>
          <p:nvPr/>
        </p:nvSpPr>
        <p:spPr>
          <a:xfrm>
            <a:off x="1304806" y="1316116"/>
            <a:ext cx="8860536" cy="1899974"/>
          </a:xfrm>
          <a:prstGeom prst="rect">
            <a:avLst/>
          </a:prstGeom>
          <a:noFill/>
          <a:ln w="25400"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2400" dirty="0">
                <a:latin typeface="Arial" panose="020B0604020202020204" pitchFamily="34" charset="0"/>
                <a:ea typeface="Calibri"/>
                <a:cs typeface="Arial" panose="020B0604020202020204" pitchFamily="34" charset="0"/>
                <a:sym typeface="Calibri"/>
              </a:rPr>
              <a:t>Perimeter, area and volume are measures that are used in many everyday situations. </a:t>
            </a:r>
          </a:p>
          <a:p>
            <a:pPr marL="0" marR="0" lvl="0" indent="0" algn="l" rtl="0">
              <a:lnSpc>
                <a:spcPct val="100000"/>
              </a:lnSpc>
              <a:spcBef>
                <a:spcPts val="0"/>
              </a:spcBef>
              <a:spcAft>
                <a:spcPts val="0"/>
              </a:spcAft>
              <a:buClr>
                <a:srgbClr val="000000"/>
              </a:buClr>
              <a:buSzPts val="1800"/>
              <a:buFont typeface="Arial"/>
              <a:buNone/>
            </a:pPr>
            <a:endParaRPr lang="en-GB" sz="2400" i="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a:buClr>
                <a:srgbClr val="000000"/>
              </a:buClr>
              <a:buSzPts val="1800"/>
            </a:pPr>
            <a:r>
              <a:rPr lang="en-GB" sz="2400" dirty="0">
                <a:latin typeface="Arial" panose="020B0604020202020204" pitchFamily="34" charset="0"/>
                <a:ea typeface="Calibri"/>
                <a:cs typeface="Arial" panose="020B0604020202020204" pitchFamily="34" charset="0"/>
                <a:sym typeface="Calibri"/>
              </a:rPr>
              <a:t>Can you define them and give a real-life example of each?</a:t>
            </a:r>
            <a:endParaRPr lang="en-GB" sz="2400" i="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800"/>
              <a:buFont typeface="Arial"/>
              <a:buNone/>
            </a:pPr>
            <a:endParaRPr lang="en-GB" sz="2400" i="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401933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450533" y="112165"/>
            <a:ext cx="9144000"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dirty="0">
                <a:solidFill>
                  <a:schemeClr val="accent1"/>
                </a:solidFill>
                <a:latin typeface="Arial" panose="020B0604020202020204" pitchFamily="34" charset="0"/>
                <a:cs typeface="Arial" panose="020B0604020202020204" pitchFamily="34" charset="0"/>
              </a:rPr>
              <a:t>Perimeter and area</a:t>
            </a:r>
            <a:endPar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4</a:t>
            </a:fld>
            <a:endParaRPr lang="en-US" dirty="0"/>
          </a:p>
        </p:txBody>
      </p:sp>
      <p:pic>
        <p:nvPicPr>
          <p:cNvPr id="100" name="Graphic 99">
            <a:extLst>
              <a:ext uri="{FF2B5EF4-FFF2-40B4-BE49-F238E27FC236}">
                <a16:creationId xmlns:a16="http://schemas.microsoft.com/office/drawing/2014/main" id="{CE9DEDD1-D640-4CD7-8399-24A6221E2BA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5453" y="1215478"/>
            <a:ext cx="914400" cy="914400"/>
          </a:xfrm>
          <a:prstGeom prst="rect">
            <a:avLst/>
          </a:prstGeom>
        </p:spPr>
      </p:pic>
      <p:grpSp>
        <p:nvGrpSpPr>
          <p:cNvPr id="99" name="Group 98">
            <a:extLst>
              <a:ext uri="{FF2B5EF4-FFF2-40B4-BE49-F238E27FC236}">
                <a16:creationId xmlns:a16="http://schemas.microsoft.com/office/drawing/2014/main" id="{C6BE3F2C-E77F-4309-A3C2-357F13AC7A5E}"/>
              </a:ext>
              <a:ext uri="{C183D7F6-B498-43B3-948B-1728B52AA6E4}">
                <adec:decorative xmlns:adec="http://schemas.microsoft.com/office/drawing/2017/decorative" val="1"/>
              </a:ext>
            </a:extLst>
          </p:cNvPr>
          <p:cNvGrpSpPr/>
          <p:nvPr/>
        </p:nvGrpSpPr>
        <p:grpSpPr>
          <a:xfrm>
            <a:off x="1769853" y="1470805"/>
            <a:ext cx="9829248" cy="4387070"/>
            <a:chOff x="1259457" y="1949570"/>
            <a:chExt cx="8212347" cy="3787808"/>
          </a:xfrm>
        </p:grpSpPr>
        <p:sp>
          <p:nvSpPr>
            <p:cNvPr id="6" name="TextBox 5">
              <a:extLst>
                <a:ext uri="{FF2B5EF4-FFF2-40B4-BE49-F238E27FC236}">
                  <a16:creationId xmlns:a16="http://schemas.microsoft.com/office/drawing/2014/main" id="{755AD8CD-D355-45F4-8A8D-03865C1297C0}"/>
                </a:ext>
              </a:extLst>
            </p:cNvPr>
            <p:cNvSpPr txBox="1"/>
            <p:nvPr/>
          </p:nvSpPr>
          <p:spPr>
            <a:xfrm>
              <a:off x="1259457" y="1949570"/>
              <a:ext cx="1990237" cy="523220"/>
            </a:xfrm>
            <a:prstGeom prst="rect">
              <a:avLst/>
            </a:prstGeom>
            <a:solidFill>
              <a:schemeClr val="accent1"/>
            </a:solidFill>
            <a:ln w="38100">
              <a:solidFill>
                <a:schemeClr val="accent1"/>
              </a:solidFill>
            </a:ln>
          </p:spPr>
          <p:txBody>
            <a:bodyPr wrap="square" rtlCol="0">
              <a:spAutoFit/>
            </a:bodyPr>
            <a:lstStyle/>
            <a:p>
              <a:r>
                <a:rPr lang="en-GB" sz="2800" b="1" dirty="0">
                  <a:solidFill>
                    <a:schemeClr val="bg1"/>
                  </a:solidFill>
                  <a:latin typeface="Arial" panose="020B0604020202020204" pitchFamily="34" charset="0"/>
                  <a:cs typeface="Arial" panose="020B0604020202020204" pitchFamily="34" charset="0"/>
                </a:rPr>
                <a:t>KEY IDEA</a:t>
              </a:r>
              <a:endParaRPr lang="en-GB" dirty="0"/>
            </a:p>
          </p:txBody>
        </p:sp>
        <p:sp>
          <p:nvSpPr>
            <p:cNvPr id="98" name="Rectangle 97">
              <a:extLst>
                <a:ext uri="{FF2B5EF4-FFF2-40B4-BE49-F238E27FC236}">
                  <a16:creationId xmlns:a16="http://schemas.microsoft.com/office/drawing/2014/main" id="{CAAA4A74-A70B-4650-8E46-6F6AAFBACCA0}"/>
                </a:ext>
              </a:extLst>
            </p:cNvPr>
            <p:cNvSpPr/>
            <p:nvPr/>
          </p:nvSpPr>
          <p:spPr>
            <a:xfrm>
              <a:off x="1259457" y="1949570"/>
              <a:ext cx="8212347" cy="378780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14ED951B-FCA5-A9DA-3A29-4136A888C051}"/>
              </a:ext>
            </a:extLst>
          </p:cNvPr>
          <p:cNvGrpSpPr/>
          <p:nvPr/>
        </p:nvGrpSpPr>
        <p:grpSpPr>
          <a:xfrm>
            <a:off x="2194466" y="2418396"/>
            <a:ext cx="4218860" cy="3159661"/>
            <a:chOff x="498328" y="1619071"/>
            <a:chExt cx="4218860" cy="3159661"/>
          </a:xfrm>
        </p:grpSpPr>
        <p:pic>
          <p:nvPicPr>
            <p:cNvPr id="19" name="Picture 18" descr="Picture of a rectangular gold photo frame">
              <a:extLst>
                <a:ext uri="{FF2B5EF4-FFF2-40B4-BE49-F238E27FC236}">
                  <a16:creationId xmlns:a16="http://schemas.microsoft.com/office/drawing/2014/main" id="{0F143F1E-B73C-69A4-DF07-AC6151366800}"/>
                </a:ext>
              </a:extLst>
            </p:cNvPr>
            <p:cNvPicPr>
              <a:picLocks noChangeAspect="1"/>
            </p:cNvPicPr>
            <p:nvPr/>
          </p:nvPicPr>
          <p:blipFill>
            <a:blip r:embed="rId5"/>
            <a:srcRect/>
            <a:stretch/>
          </p:blipFill>
          <p:spPr>
            <a:xfrm>
              <a:off x="1379300" y="2986046"/>
              <a:ext cx="2153006" cy="1792686"/>
            </a:xfrm>
            <a:prstGeom prst="rect">
              <a:avLst/>
            </a:prstGeom>
          </p:spPr>
        </p:pic>
        <p:sp>
          <p:nvSpPr>
            <p:cNvPr id="23" name="Google Shape;90;p16">
              <a:extLst>
                <a:ext uri="{FF2B5EF4-FFF2-40B4-BE49-F238E27FC236}">
                  <a16:creationId xmlns:a16="http://schemas.microsoft.com/office/drawing/2014/main" id="{FFD459F5-C33C-7C45-27B7-89D312324D31}"/>
                </a:ext>
              </a:extLst>
            </p:cNvPr>
            <p:cNvSpPr txBox="1"/>
            <p:nvPr/>
          </p:nvSpPr>
          <p:spPr>
            <a:xfrm>
              <a:off x="498328" y="1619071"/>
              <a:ext cx="4218860" cy="738190"/>
            </a:xfrm>
            <a:prstGeom prst="rect">
              <a:avLst/>
            </a:prstGeom>
            <a:solidFill>
              <a:schemeClr val="accent1">
                <a:lumMod val="60000"/>
                <a:lumOff val="40000"/>
              </a:schemeClr>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lvl="0">
                <a:buSzPts val="1800"/>
              </a:pPr>
              <a:r>
                <a:rPr lang="en-GB" sz="2000" dirty="0">
                  <a:latin typeface="Arial" panose="020B0604020202020204" pitchFamily="34" charset="0"/>
                  <a:cs typeface="Arial" panose="020B0604020202020204" pitchFamily="34" charset="0"/>
                </a:rPr>
                <a:t>Perimeter measures the total </a:t>
              </a:r>
              <a:r>
                <a:rPr lang="en-GB" sz="2000" b="1" dirty="0">
                  <a:latin typeface="Arial" panose="020B0604020202020204" pitchFamily="34" charset="0"/>
                  <a:cs typeface="Arial" panose="020B0604020202020204" pitchFamily="34" charset="0"/>
                </a:rPr>
                <a:t>distance around</a:t>
              </a:r>
              <a:r>
                <a:rPr lang="en-GB" sz="2000" dirty="0">
                  <a:latin typeface="Arial" panose="020B0604020202020204" pitchFamily="34" charset="0"/>
                  <a:cs typeface="Arial" panose="020B0604020202020204" pitchFamily="34" charset="0"/>
                </a:rPr>
                <a:t> this photo frame. </a:t>
              </a:r>
              <a:endParaRPr lang="en-GB" sz="2000" b="1" dirty="0">
                <a:latin typeface="Arial" panose="020B0604020202020204" pitchFamily="34" charset="0"/>
                <a:ea typeface="Calibri"/>
                <a:cs typeface="Arial" panose="020B0604020202020204" pitchFamily="34" charset="0"/>
                <a:sym typeface="Calibri"/>
              </a:endParaRPr>
            </a:p>
          </p:txBody>
        </p:sp>
      </p:grpSp>
      <p:grpSp>
        <p:nvGrpSpPr>
          <p:cNvPr id="24" name="Group 23">
            <a:extLst>
              <a:ext uri="{FF2B5EF4-FFF2-40B4-BE49-F238E27FC236}">
                <a16:creationId xmlns:a16="http://schemas.microsoft.com/office/drawing/2014/main" id="{6A1D04C2-F7FC-0260-8456-D27BB0FFC898}"/>
              </a:ext>
            </a:extLst>
          </p:cNvPr>
          <p:cNvGrpSpPr/>
          <p:nvPr/>
        </p:nvGrpSpPr>
        <p:grpSpPr>
          <a:xfrm>
            <a:off x="6856084" y="2404232"/>
            <a:ext cx="4218860" cy="3173839"/>
            <a:chOff x="4521843" y="1618205"/>
            <a:chExt cx="4218860" cy="3173839"/>
          </a:xfrm>
        </p:grpSpPr>
        <p:sp>
          <p:nvSpPr>
            <p:cNvPr id="25" name="Google Shape;90;p16">
              <a:extLst>
                <a:ext uri="{FF2B5EF4-FFF2-40B4-BE49-F238E27FC236}">
                  <a16:creationId xmlns:a16="http://schemas.microsoft.com/office/drawing/2014/main" id="{126B69B1-EBAB-D507-D2A5-7485E41217E3}"/>
                </a:ext>
              </a:extLst>
            </p:cNvPr>
            <p:cNvSpPr txBox="1"/>
            <p:nvPr/>
          </p:nvSpPr>
          <p:spPr>
            <a:xfrm>
              <a:off x="4521843" y="1618205"/>
              <a:ext cx="4218860" cy="752354"/>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lvl="0">
                <a:buSzPts val="1800"/>
              </a:pPr>
              <a:r>
                <a:rPr lang="en-GB" sz="2000" dirty="0">
                  <a:latin typeface="Arial" panose="020B0604020202020204" pitchFamily="34" charset="0"/>
                  <a:cs typeface="Arial" panose="020B0604020202020204" pitchFamily="34" charset="0"/>
                </a:rPr>
                <a:t>Area measures the entire </a:t>
              </a:r>
              <a:r>
                <a:rPr lang="en-GB" sz="2000" b="1" dirty="0">
                  <a:latin typeface="Arial" panose="020B0604020202020204" pitchFamily="34" charset="0"/>
                  <a:cs typeface="Arial" panose="020B0604020202020204" pitchFamily="34" charset="0"/>
                </a:rPr>
                <a:t>inside surface </a:t>
              </a:r>
              <a:r>
                <a:rPr lang="en-GB" sz="2000" dirty="0">
                  <a:latin typeface="Arial" panose="020B0604020202020204" pitchFamily="34" charset="0"/>
                  <a:cs typeface="Arial" panose="020B0604020202020204" pitchFamily="34" charset="0"/>
                </a:rPr>
                <a:t>of this floor. </a:t>
              </a:r>
              <a:endParaRPr lang="en-GB" sz="2000" dirty="0">
                <a:latin typeface="Arial" panose="020B0604020202020204" pitchFamily="34" charset="0"/>
                <a:ea typeface="Calibri"/>
                <a:cs typeface="Arial" panose="020B0604020202020204" pitchFamily="34" charset="0"/>
                <a:sym typeface="Calibri"/>
              </a:endParaRPr>
            </a:p>
          </p:txBody>
        </p:sp>
        <p:pic>
          <p:nvPicPr>
            <p:cNvPr id="26" name="Picture 25" descr="Photograph of a man wearing a hard hat, placing a square tile into a partly laid tiled floor.">
              <a:extLst>
                <a:ext uri="{FF2B5EF4-FFF2-40B4-BE49-F238E27FC236}">
                  <a16:creationId xmlns:a16="http://schemas.microsoft.com/office/drawing/2014/main" id="{53045F3B-3311-934E-52A4-0DADEFED146C}"/>
                </a:ext>
              </a:extLst>
            </p:cNvPr>
            <p:cNvPicPr>
              <a:picLocks noChangeAspect="1"/>
            </p:cNvPicPr>
            <p:nvPr/>
          </p:nvPicPr>
          <p:blipFill>
            <a:blip r:embed="rId6"/>
            <a:srcRect/>
            <a:stretch/>
          </p:blipFill>
          <p:spPr>
            <a:xfrm>
              <a:off x="5436942" y="3024444"/>
              <a:ext cx="2651401" cy="1767600"/>
            </a:xfrm>
            <a:prstGeom prst="rect">
              <a:avLst/>
            </a:prstGeom>
          </p:spPr>
        </p:pic>
      </p:grpSp>
    </p:spTree>
    <p:extLst>
      <p:ext uri="{BB962C8B-B14F-4D97-AF65-F5344CB8AC3E}">
        <p14:creationId xmlns:p14="http://schemas.microsoft.com/office/powerpoint/2010/main" val="392348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1670400" y="112165"/>
            <a:ext cx="7948613"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Perimeter </a:t>
            </a:r>
            <a:r>
              <a:rPr lang="en-US" sz="3600" dirty="0">
                <a:solidFill>
                  <a:schemeClr val="accent1"/>
                </a:solidFill>
                <a:latin typeface="Arial" panose="020B0604020202020204" pitchFamily="34" charset="0"/>
                <a:cs typeface="Arial" panose="020B0604020202020204" pitchFamily="34" charset="0"/>
              </a:rPr>
              <a:t>or</a:t>
            </a: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 area?</a:t>
            </a: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5</a:t>
            </a:fld>
            <a:endParaRPr lang="en-US" dirty="0"/>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4D970DDE-3331-43C7-8808-F643520183D1}"/>
              </a:ext>
            </a:extLst>
          </p:cNvPr>
          <p:cNvSpPr txBox="1"/>
          <p:nvPr/>
        </p:nvSpPr>
        <p:spPr>
          <a:xfrm>
            <a:off x="-72000" y="165505"/>
            <a:ext cx="1679451" cy="461665"/>
          </a:xfrm>
          <a:prstGeom prst="rect">
            <a:avLst/>
          </a:prstGeom>
          <a:noFill/>
          <a:ln>
            <a:no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DISCUSS</a:t>
            </a:r>
          </a:p>
        </p:txBody>
      </p:sp>
      <p:sp>
        <p:nvSpPr>
          <p:cNvPr id="14" name="Rectangle 13">
            <a:extLst>
              <a:ext uri="{FF2B5EF4-FFF2-40B4-BE49-F238E27FC236}">
                <a16:creationId xmlns:a16="http://schemas.microsoft.com/office/drawing/2014/main" id="{F14CF786-0824-7B46-EF11-DA0DAA69FC17}"/>
              </a:ext>
            </a:extLst>
          </p:cNvPr>
          <p:cNvSpPr/>
          <p:nvPr/>
        </p:nvSpPr>
        <p:spPr>
          <a:xfrm>
            <a:off x="2362921" y="1466533"/>
            <a:ext cx="3374634" cy="88281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Arial" panose="020B0604020202020204" pitchFamily="34" charset="0"/>
                <a:cs typeface="Arial" panose="020B0604020202020204" pitchFamily="34" charset="0"/>
              </a:rPr>
              <a:t>Tiling a floor</a:t>
            </a:r>
          </a:p>
        </p:txBody>
      </p:sp>
      <p:sp>
        <p:nvSpPr>
          <p:cNvPr id="15" name="Rectangle 14">
            <a:extLst>
              <a:ext uri="{FF2B5EF4-FFF2-40B4-BE49-F238E27FC236}">
                <a16:creationId xmlns:a16="http://schemas.microsoft.com/office/drawing/2014/main" id="{E29B71FE-DD32-3893-25BE-932BA01FF160}"/>
              </a:ext>
            </a:extLst>
          </p:cNvPr>
          <p:cNvSpPr/>
          <p:nvPr/>
        </p:nvSpPr>
        <p:spPr>
          <a:xfrm>
            <a:off x="2345850" y="2722742"/>
            <a:ext cx="3374636" cy="88281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Arial" panose="020B0604020202020204" pitchFamily="34" charset="0"/>
                <a:cs typeface="Arial" panose="020B0604020202020204" pitchFamily="34" charset="0"/>
              </a:rPr>
              <a:t>Paving a garden</a:t>
            </a:r>
          </a:p>
        </p:txBody>
      </p:sp>
      <p:sp>
        <p:nvSpPr>
          <p:cNvPr id="23" name="Rectangle 22">
            <a:extLst>
              <a:ext uri="{FF2B5EF4-FFF2-40B4-BE49-F238E27FC236}">
                <a16:creationId xmlns:a16="http://schemas.microsoft.com/office/drawing/2014/main" id="{FE16CD43-F9BC-C4C5-074A-5AF41BBAA64E}"/>
              </a:ext>
            </a:extLst>
          </p:cNvPr>
          <p:cNvSpPr/>
          <p:nvPr/>
        </p:nvSpPr>
        <p:spPr>
          <a:xfrm>
            <a:off x="2362922" y="3967656"/>
            <a:ext cx="3374636" cy="88281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Arial" panose="020B0604020202020204" pitchFamily="34" charset="0"/>
                <a:cs typeface="Arial" panose="020B0604020202020204" pitchFamily="34" charset="0"/>
              </a:rPr>
              <a:t>Laps around a field </a:t>
            </a:r>
          </a:p>
        </p:txBody>
      </p:sp>
      <p:sp>
        <p:nvSpPr>
          <p:cNvPr id="24" name="Rectangle 23">
            <a:extLst>
              <a:ext uri="{FF2B5EF4-FFF2-40B4-BE49-F238E27FC236}">
                <a16:creationId xmlns:a16="http://schemas.microsoft.com/office/drawing/2014/main" id="{5108E570-E1E7-3F71-52F4-1AA8B809A19F}"/>
              </a:ext>
            </a:extLst>
          </p:cNvPr>
          <p:cNvSpPr/>
          <p:nvPr/>
        </p:nvSpPr>
        <p:spPr>
          <a:xfrm>
            <a:off x="2345850" y="5220221"/>
            <a:ext cx="3374636" cy="88281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Arial" panose="020B0604020202020204" pitchFamily="34" charset="0"/>
                <a:cs typeface="Arial" panose="020B0604020202020204" pitchFamily="34" charset="0"/>
              </a:rPr>
              <a:t>Skirting boards</a:t>
            </a:r>
          </a:p>
        </p:txBody>
      </p:sp>
      <p:sp>
        <p:nvSpPr>
          <p:cNvPr id="26" name="Rectangle 25">
            <a:extLst>
              <a:ext uri="{FF2B5EF4-FFF2-40B4-BE49-F238E27FC236}">
                <a16:creationId xmlns:a16="http://schemas.microsoft.com/office/drawing/2014/main" id="{DA13F207-829E-1CB1-8C24-F693BDAA1867}"/>
              </a:ext>
            </a:extLst>
          </p:cNvPr>
          <p:cNvSpPr/>
          <p:nvPr/>
        </p:nvSpPr>
        <p:spPr>
          <a:xfrm>
            <a:off x="6194716" y="3961489"/>
            <a:ext cx="3790841" cy="88281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Arial" panose="020B0604020202020204" pitchFamily="34" charset="0"/>
                <a:cs typeface="Arial" panose="020B0604020202020204" pitchFamily="34" charset="0"/>
              </a:rPr>
              <a:t>Sowing grass seed</a:t>
            </a:r>
          </a:p>
        </p:txBody>
      </p:sp>
      <p:sp>
        <p:nvSpPr>
          <p:cNvPr id="27" name="Rectangle 26">
            <a:extLst>
              <a:ext uri="{FF2B5EF4-FFF2-40B4-BE49-F238E27FC236}">
                <a16:creationId xmlns:a16="http://schemas.microsoft.com/office/drawing/2014/main" id="{90A1183A-106E-B597-0436-4BEB834E7E9E}"/>
              </a:ext>
            </a:extLst>
          </p:cNvPr>
          <p:cNvSpPr/>
          <p:nvPr/>
        </p:nvSpPr>
        <p:spPr>
          <a:xfrm>
            <a:off x="6194714" y="1460818"/>
            <a:ext cx="3790842" cy="88281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Arial" panose="020B0604020202020204" pitchFamily="34" charset="0"/>
                <a:cs typeface="Arial" panose="020B0604020202020204" pitchFamily="34" charset="0"/>
              </a:rPr>
              <a:t>Painting a wall</a:t>
            </a:r>
          </a:p>
        </p:txBody>
      </p:sp>
      <p:sp>
        <p:nvSpPr>
          <p:cNvPr id="28" name="Rectangle 27">
            <a:extLst>
              <a:ext uri="{FF2B5EF4-FFF2-40B4-BE49-F238E27FC236}">
                <a16:creationId xmlns:a16="http://schemas.microsoft.com/office/drawing/2014/main" id="{B93FBBA9-4A20-F94E-82B4-3D2235960F52}"/>
              </a:ext>
            </a:extLst>
          </p:cNvPr>
          <p:cNvSpPr/>
          <p:nvPr/>
        </p:nvSpPr>
        <p:spPr>
          <a:xfrm>
            <a:off x="6177645" y="2726051"/>
            <a:ext cx="3790842" cy="88281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Arial" panose="020B0604020202020204" pitchFamily="34" charset="0"/>
                <a:cs typeface="Arial" panose="020B0604020202020204" pitchFamily="34" charset="0"/>
              </a:rPr>
              <a:t>Fencing a garden</a:t>
            </a:r>
          </a:p>
        </p:txBody>
      </p:sp>
      <p:sp>
        <p:nvSpPr>
          <p:cNvPr id="29" name="Rectangle 28">
            <a:extLst>
              <a:ext uri="{FF2B5EF4-FFF2-40B4-BE49-F238E27FC236}">
                <a16:creationId xmlns:a16="http://schemas.microsoft.com/office/drawing/2014/main" id="{15192ED6-C3F8-7B02-9148-375A267BBFEA}"/>
              </a:ext>
            </a:extLst>
          </p:cNvPr>
          <p:cNvSpPr/>
          <p:nvPr/>
        </p:nvSpPr>
        <p:spPr>
          <a:xfrm>
            <a:off x="6177645" y="5223529"/>
            <a:ext cx="3790841" cy="88281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Arial" panose="020B0604020202020204" pitchFamily="34" charset="0"/>
                <a:cs typeface="Arial" panose="020B0604020202020204" pitchFamily="34" charset="0"/>
              </a:rPr>
              <a:t>Ribbon around a cake</a:t>
            </a:r>
          </a:p>
        </p:txBody>
      </p:sp>
      <p:sp>
        <p:nvSpPr>
          <p:cNvPr id="33" name="7-point Star 17">
            <a:extLst>
              <a:ext uri="{FF2B5EF4-FFF2-40B4-BE49-F238E27FC236}">
                <a16:creationId xmlns:a16="http://schemas.microsoft.com/office/drawing/2014/main" id="{283334CE-E6E3-94EC-916C-28CB4A508E03}"/>
              </a:ext>
            </a:extLst>
          </p:cNvPr>
          <p:cNvSpPr/>
          <p:nvPr/>
        </p:nvSpPr>
        <p:spPr>
          <a:xfrm>
            <a:off x="9868285" y="1451870"/>
            <a:ext cx="1596239" cy="706869"/>
          </a:xfrm>
          <a:prstGeom prst="star7">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AREA</a:t>
            </a:r>
          </a:p>
        </p:txBody>
      </p:sp>
      <p:sp>
        <p:nvSpPr>
          <p:cNvPr id="34" name="7-point Star 18">
            <a:extLst>
              <a:ext uri="{FF2B5EF4-FFF2-40B4-BE49-F238E27FC236}">
                <a16:creationId xmlns:a16="http://schemas.microsoft.com/office/drawing/2014/main" id="{3D3D9148-A632-661F-824F-AD7EB03471AA}"/>
              </a:ext>
            </a:extLst>
          </p:cNvPr>
          <p:cNvSpPr/>
          <p:nvPr/>
        </p:nvSpPr>
        <p:spPr>
          <a:xfrm>
            <a:off x="9899749" y="3994014"/>
            <a:ext cx="1596239" cy="706869"/>
          </a:xfrm>
          <a:prstGeom prst="star7">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AREA</a:t>
            </a:r>
          </a:p>
        </p:txBody>
      </p:sp>
      <p:sp>
        <p:nvSpPr>
          <p:cNvPr id="35" name="7-point Star 19">
            <a:extLst>
              <a:ext uri="{FF2B5EF4-FFF2-40B4-BE49-F238E27FC236}">
                <a16:creationId xmlns:a16="http://schemas.microsoft.com/office/drawing/2014/main" id="{931836CE-3C81-DF15-2D36-F5C5F0679859}"/>
              </a:ext>
            </a:extLst>
          </p:cNvPr>
          <p:cNvSpPr/>
          <p:nvPr/>
        </p:nvSpPr>
        <p:spPr>
          <a:xfrm>
            <a:off x="9846150" y="2773759"/>
            <a:ext cx="1732593" cy="706869"/>
          </a:xfrm>
          <a:prstGeom prst="star7">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PERIMETER</a:t>
            </a:r>
          </a:p>
        </p:txBody>
      </p:sp>
      <p:sp>
        <p:nvSpPr>
          <p:cNvPr id="30" name="7-point Star 2">
            <a:extLst>
              <a:ext uri="{FF2B5EF4-FFF2-40B4-BE49-F238E27FC236}">
                <a16:creationId xmlns:a16="http://schemas.microsoft.com/office/drawing/2014/main" id="{31D225BE-B7C1-B725-9C5E-B160EF779A6A}"/>
              </a:ext>
            </a:extLst>
          </p:cNvPr>
          <p:cNvSpPr/>
          <p:nvPr/>
        </p:nvSpPr>
        <p:spPr>
          <a:xfrm>
            <a:off x="859431" y="1469242"/>
            <a:ext cx="1742147" cy="706869"/>
          </a:xfrm>
          <a:prstGeom prst="star7">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AREA</a:t>
            </a:r>
          </a:p>
        </p:txBody>
      </p:sp>
      <p:sp>
        <p:nvSpPr>
          <p:cNvPr id="31" name="7-point Star 14">
            <a:extLst>
              <a:ext uri="{FF2B5EF4-FFF2-40B4-BE49-F238E27FC236}">
                <a16:creationId xmlns:a16="http://schemas.microsoft.com/office/drawing/2014/main" id="{F5F0F9CF-80AA-AD23-F565-CA296EFF4983}"/>
              </a:ext>
            </a:extLst>
          </p:cNvPr>
          <p:cNvSpPr/>
          <p:nvPr/>
        </p:nvSpPr>
        <p:spPr>
          <a:xfrm>
            <a:off x="859431" y="4049462"/>
            <a:ext cx="1621938" cy="706869"/>
          </a:xfrm>
          <a:prstGeom prst="star7">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PERIMETER</a:t>
            </a:r>
          </a:p>
        </p:txBody>
      </p:sp>
      <p:sp>
        <p:nvSpPr>
          <p:cNvPr id="32" name="7-point Star 15">
            <a:extLst>
              <a:ext uri="{FF2B5EF4-FFF2-40B4-BE49-F238E27FC236}">
                <a16:creationId xmlns:a16="http://schemas.microsoft.com/office/drawing/2014/main" id="{97F26BD3-A9FA-F504-419A-7FF0D072DD0A}"/>
              </a:ext>
            </a:extLst>
          </p:cNvPr>
          <p:cNvSpPr/>
          <p:nvPr/>
        </p:nvSpPr>
        <p:spPr>
          <a:xfrm>
            <a:off x="903047" y="5294376"/>
            <a:ext cx="1667304" cy="706869"/>
          </a:xfrm>
          <a:prstGeom prst="star7">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PERIMETER</a:t>
            </a:r>
          </a:p>
        </p:txBody>
      </p:sp>
      <p:sp>
        <p:nvSpPr>
          <p:cNvPr id="37" name="7-point Star 21">
            <a:extLst>
              <a:ext uri="{FF2B5EF4-FFF2-40B4-BE49-F238E27FC236}">
                <a16:creationId xmlns:a16="http://schemas.microsoft.com/office/drawing/2014/main" id="{09CE411E-F5CD-2EC5-EF83-8578F53C5A11}"/>
              </a:ext>
            </a:extLst>
          </p:cNvPr>
          <p:cNvSpPr/>
          <p:nvPr/>
        </p:nvSpPr>
        <p:spPr>
          <a:xfrm>
            <a:off x="859432" y="2787423"/>
            <a:ext cx="1732356" cy="706869"/>
          </a:xfrm>
          <a:prstGeom prst="star7">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AREA</a:t>
            </a:r>
          </a:p>
        </p:txBody>
      </p:sp>
      <p:sp>
        <p:nvSpPr>
          <p:cNvPr id="5" name="7-point Star 19">
            <a:extLst>
              <a:ext uri="{FF2B5EF4-FFF2-40B4-BE49-F238E27FC236}">
                <a16:creationId xmlns:a16="http://schemas.microsoft.com/office/drawing/2014/main" id="{CE9B8D52-C9C4-FE9F-AAA5-96CB9CFC2423}"/>
              </a:ext>
            </a:extLst>
          </p:cNvPr>
          <p:cNvSpPr/>
          <p:nvPr/>
        </p:nvSpPr>
        <p:spPr>
          <a:xfrm>
            <a:off x="9868285" y="5252705"/>
            <a:ext cx="1732593" cy="706869"/>
          </a:xfrm>
          <a:prstGeom prst="star7">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PERIMETER</a:t>
            </a:r>
          </a:p>
        </p:txBody>
      </p:sp>
    </p:spTree>
    <p:extLst>
      <p:ext uri="{BB962C8B-B14F-4D97-AF65-F5344CB8AC3E}">
        <p14:creationId xmlns:p14="http://schemas.microsoft.com/office/powerpoint/2010/main" val="80728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down)">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circle(in)">
                                      <p:cBhvr>
                                        <p:cTn id="50" dur="20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randombar(horizontal)">
                                      <p:cBhvr>
                                        <p:cTn id="68" dur="500"/>
                                        <p:tgtEl>
                                          <p:spTgt spid="34"/>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wheel(1)">
                                      <p:cBhvr>
                                        <p:cTn id="7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3" grpId="0" animBg="1"/>
      <p:bldP spid="24" grpId="0" animBg="1"/>
      <p:bldP spid="26" grpId="0" animBg="1"/>
      <p:bldP spid="27" grpId="0" animBg="1"/>
      <p:bldP spid="28" grpId="0" animBg="1"/>
      <p:bldP spid="29" grpId="0" animBg="1"/>
      <p:bldP spid="33" grpId="0" animBg="1"/>
      <p:bldP spid="34" grpId="0" animBg="1"/>
      <p:bldP spid="35" grpId="0" animBg="1"/>
      <p:bldP spid="30" grpId="0" animBg="1"/>
      <p:bldP spid="31" grpId="0" animBg="1"/>
      <p:bldP spid="32" grpId="0" animBg="1"/>
      <p:bldP spid="37"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450533" y="112165"/>
            <a:ext cx="9144000"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dirty="0">
                <a:solidFill>
                  <a:schemeClr val="accent1"/>
                </a:solidFill>
                <a:latin typeface="Arial" panose="020B0604020202020204" pitchFamily="34" charset="0"/>
                <a:cs typeface="Arial" panose="020B0604020202020204" pitchFamily="34" charset="0"/>
              </a:rPr>
              <a:t>Perimeter… strategies</a:t>
            </a:r>
            <a:endParaRPr kumimoji="0" lang="en-US" sz="3600" b="1" i="0"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6</a:t>
            </a:fld>
            <a:endParaRPr lang="en-US" dirty="0"/>
          </a:p>
        </p:txBody>
      </p:sp>
      <p:sp>
        <p:nvSpPr>
          <p:cNvPr id="19" name="TextBox 18">
            <a:extLst>
              <a:ext uri="{FF2B5EF4-FFF2-40B4-BE49-F238E27FC236}">
                <a16:creationId xmlns:a16="http://schemas.microsoft.com/office/drawing/2014/main" id="{5EFA53DF-2FBC-D001-D176-94F77CA6D5C0}"/>
              </a:ext>
            </a:extLst>
          </p:cNvPr>
          <p:cNvSpPr txBox="1"/>
          <p:nvPr/>
        </p:nvSpPr>
        <p:spPr>
          <a:xfrm>
            <a:off x="2459736" y="1658594"/>
            <a:ext cx="1165285" cy="461665"/>
          </a:xfrm>
          <a:prstGeom prst="rect">
            <a:avLst/>
          </a:prstGeom>
          <a:solidFill>
            <a:schemeClr val="bg1"/>
          </a:solidFill>
        </p:spPr>
        <p:txBody>
          <a:bodyPr wrap="square" rtlCol="0">
            <a:spAutoFit/>
          </a:bodyPr>
          <a:lstStyle/>
          <a:p>
            <a:r>
              <a:rPr lang="en-US" sz="2400" dirty="0">
                <a:latin typeface="Arial" panose="020B0604020202020204" pitchFamily="34" charset="0"/>
                <a:cs typeface="Arial" panose="020B0604020202020204" pitchFamily="34" charset="0"/>
              </a:rPr>
              <a:t>70 cm</a:t>
            </a:r>
          </a:p>
        </p:txBody>
      </p:sp>
      <p:sp>
        <p:nvSpPr>
          <p:cNvPr id="20" name="TextBox 19">
            <a:extLst>
              <a:ext uri="{FF2B5EF4-FFF2-40B4-BE49-F238E27FC236}">
                <a16:creationId xmlns:a16="http://schemas.microsoft.com/office/drawing/2014/main" id="{465CC4BA-891C-49B8-35C5-0BBF6215B639}"/>
              </a:ext>
            </a:extLst>
          </p:cNvPr>
          <p:cNvSpPr txBox="1"/>
          <p:nvPr/>
        </p:nvSpPr>
        <p:spPr>
          <a:xfrm>
            <a:off x="2459736" y="4604835"/>
            <a:ext cx="1346097" cy="461665"/>
          </a:xfrm>
          <a:prstGeom prst="rect">
            <a:avLst/>
          </a:prstGeom>
          <a:solidFill>
            <a:schemeClr val="bg1"/>
          </a:solidFill>
        </p:spPr>
        <p:txBody>
          <a:bodyPr wrap="square" rtlCol="0">
            <a:spAutoFit/>
          </a:bodyPr>
          <a:lstStyle/>
          <a:p>
            <a:r>
              <a:rPr lang="en-US" sz="2400" dirty="0">
                <a:latin typeface="Arial" panose="020B0604020202020204" pitchFamily="34" charset="0"/>
                <a:cs typeface="Arial" panose="020B0604020202020204" pitchFamily="34" charset="0"/>
              </a:rPr>
              <a:t>70 cm</a:t>
            </a:r>
          </a:p>
        </p:txBody>
      </p:sp>
      <p:sp>
        <p:nvSpPr>
          <p:cNvPr id="21" name="TextBox 20">
            <a:extLst>
              <a:ext uri="{FF2B5EF4-FFF2-40B4-BE49-F238E27FC236}">
                <a16:creationId xmlns:a16="http://schemas.microsoft.com/office/drawing/2014/main" id="{AA370E57-B3AF-4A73-A0DF-4E26279BDE74}"/>
              </a:ext>
            </a:extLst>
          </p:cNvPr>
          <p:cNvSpPr txBox="1"/>
          <p:nvPr/>
        </p:nvSpPr>
        <p:spPr>
          <a:xfrm>
            <a:off x="554845" y="3167103"/>
            <a:ext cx="1123485" cy="461665"/>
          </a:xfrm>
          <a:prstGeom prst="rect">
            <a:avLst/>
          </a:prstGeom>
          <a:solidFill>
            <a:schemeClr val="bg1"/>
          </a:solidFill>
        </p:spPr>
        <p:txBody>
          <a:bodyPr wrap="square" rtlCol="0">
            <a:spAutoFit/>
          </a:bodyPr>
          <a:lstStyle/>
          <a:p>
            <a:r>
              <a:rPr lang="en-US" sz="2400" dirty="0">
                <a:latin typeface="Arial" panose="020B0604020202020204" pitchFamily="34" charset="0"/>
                <a:cs typeface="Arial" panose="020B0604020202020204" pitchFamily="34" charset="0"/>
              </a:rPr>
              <a:t>40 cm</a:t>
            </a:r>
          </a:p>
        </p:txBody>
      </p:sp>
      <p:sp>
        <p:nvSpPr>
          <p:cNvPr id="23" name="TextBox 22">
            <a:extLst>
              <a:ext uri="{FF2B5EF4-FFF2-40B4-BE49-F238E27FC236}">
                <a16:creationId xmlns:a16="http://schemas.microsoft.com/office/drawing/2014/main" id="{AF95201C-356B-0E82-FA0A-12E622BCC1FC}"/>
              </a:ext>
            </a:extLst>
          </p:cNvPr>
          <p:cNvSpPr txBox="1"/>
          <p:nvPr/>
        </p:nvSpPr>
        <p:spPr>
          <a:xfrm>
            <a:off x="4334987" y="2974786"/>
            <a:ext cx="1194928" cy="461665"/>
          </a:xfrm>
          <a:prstGeom prst="rect">
            <a:avLst/>
          </a:prstGeom>
          <a:solidFill>
            <a:schemeClr val="bg1"/>
          </a:solidFill>
        </p:spPr>
        <p:txBody>
          <a:bodyPr wrap="square" rtlCol="0">
            <a:spAutoFit/>
          </a:bodyPr>
          <a:lstStyle/>
          <a:p>
            <a:r>
              <a:rPr lang="en-US" sz="2400" dirty="0">
                <a:latin typeface="Arial" panose="020B0604020202020204" pitchFamily="34" charset="0"/>
                <a:cs typeface="Arial" panose="020B0604020202020204" pitchFamily="34" charset="0"/>
              </a:rPr>
              <a:t>40 cm</a:t>
            </a:r>
          </a:p>
        </p:txBody>
      </p:sp>
      <p:sp>
        <p:nvSpPr>
          <p:cNvPr id="24" name="Rectangle 23">
            <a:extLst>
              <a:ext uri="{FF2B5EF4-FFF2-40B4-BE49-F238E27FC236}">
                <a16:creationId xmlns:a16="http://schemas.microsoft.com/office/drawing/2014/main" id="{6586C945-E59B-4FEE-205B-3A84A6BE87C8}"/>
              </a:ext>
            </a:extLst>
          </p:cNvPr>
          <p:cNvSpPr/>
          <p:nvPr/>
        </p:nvSpPr>
        <p:spPr>
          <a:xfrm>
            <a:off x="5382483" y="4147421"/>
            <a:ext cx="6456233" cy="2118529"/>
          </a:xfrm>
          <a:prstGeom prst="rect">
            <a:avLst/>
          </a:prstGeom>
          <a:solidFill>
            <a:schemeClr val="accent1">
              <a:lumMod val="40000"/>
              <a:lumOff val="60000"/>
            </a:schemeClr>
          </a:solidFill>
        </p:spPr>
        <p:txBody>
          <a:bodyPr wrap="square">
            <a:spAutoFit/>
          </a:bodyPr>
          <a:lstStyle/>
          <a:p>
            <a:pPr>
              <a:lnSpc>
                <a:spcPts val="2325"/>
              </a:lnSpc>
              <a:spcAft>
                <a:spcPts val="450"/>
              </a:spcAft>
            </a:pPr>
            <a:r>
              <a:rPr lang="en-US" sz="2400" dirty="0">
                <a:latin typeface="Arial" panose="020B0604020202020204" pitchFamily="34" charset="0"/>
                <a:cs typeface="Arial" panose="020B0604020202020204" pitchFamily="34" charset="0"/>
              </a:rPr>
              <a:t>Discuss:</a:t>
            </a:r>
          </a:p>
          <a:p>
            <a:pPr>
              <a:lnSpc>
                <a:spcPts val="2325"/>
              </a:lnSpc>
              <a:spcAft>
                <a:spcPts val="450"/>
              </a:spcAft>
            </a:pPr>
            <a:endParaRPr lang="en-US" sz="2400" dirty="0">
              <a:latin typeface="Arial" panose="020B0604020202020204" pitchFamily="34" charset="0"/>
              <a:cs typeface="Arial" panose="020B0604020202020204" pitchFamily="34" charset="0"/>
            </a:endParaRPr>
          </a:p>
          <a:p>
            <a:pPr>
              <a:lnSpc>
                <a:spcPts val="2325"/>
              </a:lnSpc>
              <a:spcAft>
                <a:spcPts val="450"/>
              </a:spcAft>
            </a:pPr>
            <a:r>
              <a:rPr lang="en-US" sz="2400" dirty="0">
                <a:latin typeface="Arial" panose="020B0604020202020204" pitchFamily="34" charset="0"/>
                <a:cs typeface="Arial" panose="020B0604020202020204" pitchFamily="34" charset="0"/>
              </a:rPr>
              <a:t>How do you calculate the perimeter of a rectangle?</a:t>
            </a:r>
          </a:p>
          <a:p>
            <a:pPr>
              <a:lnSpc>
                <a:spcPts val="2325"/>
              </a:lnSpc>
              <a:spcAft>
                <a:spcPts val="450"/>
              </a:spcAft>
            </a:pPr>
            <a:r>
              <a:rPr lang="en-US" sz="2400" dirty="0">
                <a:latin typeface="Arial" panose="020B0604020202020204" pitchFamily="34" charset="0"/>
                <a:cs typeface="Arial" panose="020B0604020202020204" pitchFamily="34" charset="0"/>
              </a:rPr>
              <a:t>What about a square?</a:t>
            </a:r>
          </a:p>
          <a:p>
            <a:pPr>
              <a:lnSpc>
                <a:spcPts val="2325"/>
              </a:lnSpc>
              <a:spcAft>
                <a:spcPts val="450"/>
              </a:spcAft>
            </a:pPr>
            <a:r>
              <a:rPr lang="en-US" sz="2400" dirty="0">
                <a:latin typeface="Arial" panose="020B0604020202020204" pitchFamily="34" charset="0"/>
                <a:cs typeface="Arial" panose="020B0604020202020204" pitchFamily="34" charset="0"/>
              </a:rPr>
              <a:t> </a:t>
            </a:r>
          </a:p>
        </p:txBody>
      </p:sp>
      <p:sp>
        <p:nvSpPr>
          <p:cNvPr id="25" name="Rectangle 24">
            <a:extLst>
              <a:ext uri="{FF2B5EF4-FFF2-40B4-BE49-F238E27FC236}">
                <a16:creationId xmlns:a16="http://schemas.microsoft.com/office/drawing/2014/main" id="{C55FCD8D-6C5A-135D-F3D5-0124DF77CD5C}"/>
              </a:ext>
            </a:extLst>
          </p:cNvPr>
          <p:cNvSpPr/>
          <p:nvPr/>
        </p:nvSpPr>
        <p:spPr>
          <a:xfrm>
            <a:off x="7276418" y="2050317"/>
            <a:ext cx="1396093" cy="1310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499D1B4-5B90-F981-01EF-56EB89D7F6FA}"/>
              </a:ext>
            </a:extLst>
          </p:cNvPr>
          <p:cNvSpPr txBox="1"/>
          <p:nvPr/>
        </p:nvSpPr>
        <p:spPr>
          <a:xfrm>
            <a:off x="7547205" y="1532434"/>
            <a:ext cx="1558443" cy="461665"/>
          </a:xfrm>
          <a:prstGeom prst="rect">
            <a:avLst/>
          </a:prstGeom>
          <a:solidFill>
            <a:schemeClr val="bg1"/>
          </a:solidFill>
        </p:spPr>
        <p:txBody>
          <a:bodyPr wrap="square" rtlCol="0">
            <a:spAutoFit/>
          </a:bodyPr>
          <a:lstStyle/>
          <a:p>
            <a:r>
              <a:rPr lang="en-US" sz="2400" dirty="0">
                <a:latin typeface="Arial" panose="020B0604020202020204" pitchFamily="34" charset="0"/>
                <a:cs typeface="Arial" panose="020B0604020202020204" pitchFamily="34" charset="0"/>
              </a:rPr>
              <a:t>30cm</a:t>
            </a:r>
          </a:p>
        </p:txBody>
      </p:sp>
      <p:sp>
        <p:nvSpPr>
          <p:cNvPr id="27" name="TextBox 26">
            <a:extLst>
              <a:ext uri="{FF2B5EF4-FFF2-40B4-BE49-F238E27FC236}">
                <a16:creationId xmlns:a16="http://schemas.microsoft.com/office/drawing/2014/main" id="{AE2254D5-96B5-428A-5A45-B8187BB9798E}"/>
              </a:ext>
            </a:extLst>
          </p:cNvPr>
          <p:cNvSpPr txBox="1"/>
          <p:nvPr/>
        </p:nvSpPr>
        <p:spPr>
          <a:xfrm>
            <a:off x="8831298" y="2513121"/>
            <a:ext cx="1194928" cy="461665"/>
          </a:xfrm>
          <a:prstGeom prst="rect">
            <a:avLst/>
          </a:prstGeom>
          <a:solidFill>
            <a:schemeClr val="bg1"/>
          </a:solidFill>
        </p:spPr>
        <p:txBody>
          <a:bodyPr wrap="square" rtlCol="0">
            <a:spAutoFit/>
          </a:bodyPr>
          <a:lstStyle/>
          <a:p>
            <a:r>
              <a:rPr lang="en-US" sz="2400" dirty="0">
                <a:latin typeface="Arial" panose="020B0604020202020204" pitchFamily="34" charset="0"/>
                <a:cs typeface="Arial" panose="020B0604020202020204" pitchFamily="34" charset="0"/>
              </a:rPr>
              <a:t>30 cm</a:t>
            </a:r>
          </a:p>
        </p:txBody>
      </p:sp>
      <p:sp>
        <p:nvSpPr>
          <p:cNvPr id="28" name="TextBox 27">
            <a:extLst>
              <a:ext uri="{FF2B5EF4-FFF2-40B4-BE49-F238E27FC236}">
                <a16:creationId xmlns:a16="http://schemas.microsoft.com/office/drawing/2014/main" id="{C43E3CDE-A44F-3473-96CE-7FFAAC6F55A4}"/>
              </a:ext>
            </a:extLst>
          </p:cNvPr>
          <p:cNvSpPr txBox="1"/>
          <p:nvPr/>
        </p:nvSpPr>
        <p:spPr>
          <a:xfrm>
            <a:off x="6096000" y="2551825"/>
            <a:ext cx="1077551" cy="461665"/>
          </a:xfrm>
          <a:prstGeom prst="rect">
            <a:avLst/>
          </a:prstGeom>
          <a:solidFill>
            <a:schemeClr val="bg1"/>
          </a:solidFill>
        </p:spPr>
        <p:txBody>
          <a:bodyPr wrap="square" rtlCol="0">
            <a:spAutoFit/>
          </a:bodyPr>
          <a:lstStyle/>
          <a:p>
            <a:r>
              <a:rPr lang="en-US" sz="2400" dirty="0">
                <a:latin typeface="Arial" panose="020B0604020202020204" pitchFamily="34" charset="0"/>
                <a:cs typeface="Arial" panose="020B0604020202020204" pitchFamily="34" charset="0"/>
              </a:rPr>
              <a:t>30 cm</a:t>
            </a:r>
          </a:p>
        </p:txBody>
      </p:sp>
      <p:sp>
        <p:nvSpPr>
          <p:cNvPr id="29" name="TextBox 28">
            <a:extLst>
              <a:ext uri="{FF2B5EF4-FFF2-40B4-BE49-F238E27FC236}">
                <a16:creationId xmlns:a16="http://schemas.microsoft.com/office/drawing/2014/main" id="{60D5AE7B-7AF1-94D0-7949-D52B22767474}"/>
              </a:ext>
            </a:extLst>
          </p:cNvPr>
          <p:cNvSpPr txBox="1"/>
          <p:nvPr/>
        </p:nvSpPr>
        <p:spPr>
          <a:xfrm>
            <a:off x="7547205" y="3485764"/>
            <a:ext cx="1396093" cy="461665"/>
          </a:xfrm>
          <a:prstGeom prst="rect">
            <a:avLst/>
          </a:prstGeom>
          <a:solidFill>
            <a:schemeClr val="bg1"/>
          </a:solidFill>
        </p:spPr>
        <p:txBody>
          <a:bodyPr wrap="square" rtlCol="0">
            <a:spAutoFit/>
          </a:bodyPr>
          <a:lstStyle/>
          <a:p>
            <a:r>
              <a:rPr lang="en-US" sz="2400" dirty="0">
                <a:latin typeface="Arial" panose="020B0604020202020204" pitchFamily="34" charset="0"/>
                <a:cs typeface="Arial" panose="020B0604020202020204" pitchFamily="34" charset="0"/>
              </a:rPr>
              <a:t>30 cm</a:t>
            </a:r>
          </a:p>
        </p:txBody>
      </p:sp>
      <p:pic>
        <p:nvPicPr>
          <p:cNvPr id="30" name="Picture 29" descr="Picture of a rectangular gold photo frame">
            <a:extLst>
              <a:ext uri="{FF2B5EF4-FFF2-40B4-BE49-F238E27FC236}">
                <a16:creationId xmlns:a16="http://schemas.microsoft.com/office/drawing/2014/main" id="{A9CD8447-CD0F-13FA-3B68-12D621BD5747}"/>
              </a:ext>
            </a:extLst>
          </p:cNvPr>
          <p:cNvPicPr>
            <a:picLocks noChangeAspect="1"/>
          </p:cNvPicPr>
          <p:nvPr/>
        </p:nvPicPr>
        <p:blipFill>
          <a:blip r:embed="rId3"/>
          <a:srcRect/>
          <a:stretch/>
        </p:blipFill>
        <p:spPr>
          <a:xfrm>
            <a:off x="1512058" y="2271134"/>
            <a:ext cx="2753149" cy="2292391"/>
          </a:xfrm>
          <a:prstGeom prst="rect">
            <a:avLst/>
          </a:prstGeom>
        </p:spPr>
      </p:pic>
    </p:spTree>
    <p:extLst>
      <p:ext uri="{BB962C8B-B14F-4D97-AF65-F5344CB8AC3E}">
        <p14:creationId xmlns:p14="http://schemas.microsoft.com/office/powerpoint/2010/main" val="142928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450533" y="112165"/>
            <a:ext cx="9144000"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dirty="0">
                <a:solidFill>
                  <a:schemeClr val="accent1"/>
                </a:solidFill>
                <a:latin typeface="Arial" panose="020B0604020202020204" pitchFamily="34" charset="0"/>
                <a:cs typeface="Arial" panose="020B0604020202020204" pitchFamily="34" charset="0"/>
              </a:rPr>
              <a:t>Perimeter definition and terms</a:t>
            </a:r>
            <a:endPar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7</a:t>
            </a:fld>
            <a:endParaRPr lang="en-US" dirty="0"/>
          </a:p>
        </p:txBody>
      </p:sp>
      <p:pic>
        <p:nvPicPr>
          <p:cNvPr id="100" name="Graphic 99">
            <a:extLst>
              <a:ext uri="{FF2B5EF4-FFF2-40B4-BE49-F238E27FC236}">
                <a16:creationId xmlns:a16="http://schemas.microsoft.com/office/drawing/2014/main" id="{CE9DEDD1-D640-4CD7-8399-24A6221E2BA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5453" y="1215478"/>
            <a:ext cx="914400" cy="914400"/>
          </a:xfrm>
          <a:prstGeom prst="rect">
            <a:avLst/>
          </a:prstGeom>
        </p:spPr>
      </p:pic>
      <p:grpSp>
        <p:nvGrpSpPr>
          <p:cNvPr id="99" name="Group 98">
            <a:extLst>
              <a:ext uri="{FF2B5EF4-FFF2-40B4-BE49-F238E27FC236}">
                <a16:creationId xmlns:a16="http://schemas.microsoft.com/office/drawing/2014/main" id="{C6BE3F2C-E77F-4309-A3C2-357F13AC7A5E}"/>
              </a:ext>
              <a:ext uri="{C183D7F6-B498-43B3-948B-1728B52AA6E4}">
                <adec:decorative xmlns:adec="http://schemas.microsoft.com/office/drawing/2017/decorative" val="1"/>
              </a:ext>
            </a:extLst>
          </p:cNvPr>
          <p:cNvGrpSpPr/>
          <p:nvPr/>
        </p:nvGrpSpPr>
        <p:grpSpPr>
          <a:xfrm>
            <a:off x="1769853" y="1470805"/>
            <a:ext cx="8212347" cy="4387070"/>
            <a:chOff x="1259457" y="1949570"/>
            <a:chExt cx="8212347" cy="3787808"/>
          </a:xfrm>
        </p:grpSpPr>
        <p:sp>
          <p:nvSpPr>
            <p:cNvPr id="6" name="TextBox 5">
              <a:extLst>
                <a:ext uri="{FF2B5EF4-FFF2-40B4-BE49-F238E27FC236}">
                  <a16:creationId xmlns:a16="http://schemas.microsoft.com/office/drawing/2014/main" id="{755AD8CD-D355-45F4-8A8D-03865C1297C0}"/>
                </a:ext>
              </a:extLst>
            </p:cNvPr>
            <p:cNvSpPr txBox="1"/>
            <p:nvPr/>
          </p:nvSpPr>
          <p:spPr>
            <a:xfrm>
              <a:off x="1259457" y="1949570"/>
              <a:ext cx="1990237" cy="523220"/>
            </a:xfrm>
            <a:prstGeom prst="rect">
              <a:avLst/>
            </a:prstGeom>
            <a:solidFill>
              <a:schemeClr val="accent1"/>
            </a:solidFill>
            <a:ln w="38100">
              <a:solidFill>
                <a:schemeClr val="accent1"/>
              </a:solidFill>
            </a:ln>
          </p:spPr>
          <p:txBody>
            <a:bodyPr wrap="square" rtlCol="0">
              <a:spAutoFit/>
            </a:bodyPr>
            <a:lstStyle/>
            <a:p>
              <a:r>
                <a:rPr lang="en-GB" sz="2800" b="1" dirty="0">
                  <a:solidFill>
                    <a:schemeClr val="bg1"/>
                  </a:solidFill>
                  <a:latin typeface="Arial" panose="020B0604020202020204" pitchFamily="34" charset="0"/>
                  <a:cs typeface="Arial" panose="020B0604020202020204" pitchFamily="34" charset="0"/>
                </a:rPr>
                <a:t>KEY IDEA</a:t>
              </a:r>
              <a:endParaRPr lang="en-GB" dirty="0"/>
            </a:p>
          </p:txBody>
        </p:sp>
        <p:sp>
          <p:nvSpPr>
            <p:cNvPr id="98" name="Rectangle 97">
              <a:extLst>
                <a:ext uri="{FF2B5EF4-FFF2-40B4-BE49-F238E27FC236}">
                  <a16:creationId xmlns:a16="http://schemas.microsoft.com/office/drawing/2014/main" id="{CAAA4A74-A70B-4650-8E46-6F6AAFBACCA0}"/>
                </a:ext>
              </a:extLst>
            </p:cNvPr>
            <p:cNvSpPr/>
            <p:nvPr/>
          </p:nvSpPr>
          <p:spPr>
            <a:xfrm>
              <a:off x="1259457" y="1949570"/>
              <a:ext cx="8212347" cy="378780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F56FF437-1914-69F6-0F59-9D3722C75BAB}"/>
              </a:ext>
            </a:extLst>
          </p:cNvPr>
          <p:cNvSpPr txBox="1"/>
          <p:nvPr/>
        </p:nvSpPr>
        <p:spPr>
          <a:xfrm>
            <a:off x="1966966" y="2400786"/>
            <a:ext cx="7818120" cy="2554545"/>
          </a:xfrm>
          <a:prstGeom prst="rect">
            <a:avLst/>
          </a:prstGeom>
          <a:noFill/>
        </p:spPr>
        <p:txBody>
          <a:bodyPr wrap="square" rtlCol="0">
            <a:spAutoFit/>
          </a:bodyPr>
          <a:lstStyle/>
          <a:p>
            <a:pPr marL="457200" indent="-457200">
              <a:buFont typeface="Arial" panose="020B0604020202020204" pitchFamily="34" charset="0"/>
              <a:buChar char="•"/>
            </a:pPr>
            <a:r>
              <a:rPr lang="en-US" sz="2400" kern="1600" dirty="0">
                <a:solidFill>
                  <a:schemeClr val="tx1"/>
                </a:solidFill>
                <a:latin typeface="Arial" panose="020B0604020202020204" pitchFamily="34" charset="0"/>
                <a:cs typeface="Arial" panose="020B0604020202020204" pitchFamily="34" charset="0"/>
              </a:rPr>
              <a:t>Perimeter is the length of each side of a 2D shape added together.</a:t>
            </a:r>
          </a:p>
          <a:p>
            <a:pPr marL="457200" indent="-457200">
              <a:buFont typeface="Arial" panose="020B0604020202020204" pitchFamily="34" charset="0"/>
              <a:buChar char="•"/>
            </a:pPr>
            <a:endParaRPr lang="en-US" sz="800" kern="1600" dirty="0">
              <a:solidFill>
                <a:schemeClr val="tx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kern="1600" dirty="0">
                <a:solidFill>
                  <a:schemeClr val="tx1"/>
                </a:solidFill>
                <a:latin typeface="Arial" panose="020B0604020202020204" pitchFamily="34" charset="0"/>
                <a:cs typeface="Arial" panose="020B0604020202020204" pitchFamily="34" charset="0"/>
              </a:rPr>
              <a:t>Perimeter measures distance, so the common units are mm, cm, m and km.</a:t>
            </a:r>
          </a:p>
          <a:p>
            <a:pPr marL="457200" indent="-457200">
              <a:buFont typeface="Arial" panose="020B0604020202020204" pitchFamily="34" charset="0"/>
              <a:buChar char="•"/>
            </a:pPr>
            <a:endParaRPr lang="en-US" sz="800" kern="1600" dirty="0">
              <a:solidFill>
                <a:schemeClr val="tx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kern="1600" dirty="0">
                <a:solidFill>
                  <a:schemeClr val="tx1"/>
                </a:solidFill>
                <a:latin typeface="Arial" panose="020B0604020202020204" pitchFamily="34" charset="0"/>
                <a:cs typeface="Arial" panose="020B0604020202020204" pitchFamily="34" charset="0"/>
              </a:rPr>
              <a:t>Key perimeter words are ‘border</a:t>
            </a:r>
            <a:r>
              <a:rPr lang="en-US" sz="2400" kern="1600" dirty="0">
                <a:latin typeface="Arial" panose="020B0604020202020204" pitchFamily="34" charset="0"/>
                <a:cs typeface="Arial" panose="020B0604020202020204" pitchFamily="34" charset="0"/>
              </a:rPr>
              <a:t>’</a:t>
            </a:r>
            <a:r>
              <a:rPr lang="en-US" sz="2400" kern="1600" dirty="0">
                <a:solidFill>
                  <a:schemeClr val="tx1"/>
                </a:solidFill>
                <a:latin typeface="Arial" panose="020B0604020202020204" pitchFamily="34" charset="0"/>
                <a:cs typeface="Arial" panose="020B0604020202020204" pitchFamily="34" charset="0"/>
              </a:rPr>
              <a:t>, </a:t>
            </a:r>
            <a:r>
              <a:rPr lang="en-US" sz="2400" kern="1600" dirty="0">
                <a:latin typeface="Arial" panose="020B0604020202020204" pitchFamily="34" charset="0"/>
                <a:cs typeface="Arial" panose="020B0604020202020204" pitchFamily="34" charset="0"/>
              </a:rPr>
              <a:t>‘</a:t>
            </a:r>
            <a:r>
              <a:rPr lang="en-US" sz="2400" kern="1600" dirty="0">
                <a:solidFill>
                  <a:schemeClr val="tx1"/>
                </a:solidFill>
                <a:latin typeface="Arial" panose="020B0604020202020204" pitchFamily="34" charset="0"/>
                <a:cs typeface="Arial" panose="020B0604020202020204" pitchFamily="34" charset="0"/>
              </a:rPr>
              <a:t>around</a:t>
            </a:r>
            <a:r>
              <a:rPr lang="en-US" sz="2400" kern="1600" dirty="0">
                <a:latin typeface="Arial" panose="020B0604020202020204" pitchFamily="34" charset="0"/>
                <a:cs typeface="Arial" panose="020B0604020202020204" pitchFamily="34" charset="0"/>
              </a:rPr>
              <a:t>’</a:t>
            </a:r>
            <a:r>
              <a:rPr lang="en-US" sz="2400" kern="1600" dirty="0">
                <a:solidFill>
                  <a:schemeClr val="tx1"/>
                </a:solidFill>
                <a:latin typeface="Arial" panose="020B0604020202020204" pitchFamily="34" charset="0"/>
                <a:cs typeface="Arial" panose="020B0604020202020204" pitchFamily="34" charset="0"/>
              </a:rPr>
              <a:t>, </a:t>
            </a:r>
            <a:r>
              <a:rPr lang="en-US" sz="2400" kern="1600" dirty="0">
                <a:latin typeface="Arial" panose="020B0604020202020204" pitchFamily="34" charset="0"/>
                <a:cs typeface="Arial" panose="020B0604020202020204" pitchFamily="34" charset="0"/>
              </a:rPr>
              <a:t>‘</a:t>
            </a:r>
            <a:r>
              <a:rPr lang="en-US" sz="2400" kern="1600" dirty="0">
                <a:solidFill>
                  <a:schemeClr val="tx1"/>
                </a:solidFill>
                <a:latin typeface="Arial" panose="020B0604020202020204" pitchFamily="34" charset="0"/>
                <a:cs typeface="Arial" panose="020B0604020202020204" pitchFamily="34" charset="0"/>
              </a:rPr>
              <a:t>edges</a:t>
            </a:r>
            <a:r>
              <a:rPr lang="en-US" sz="2400" kern="1600" dirty="0">
                <a:latin typeface="Arial" panose="020B0604020202020204" pitchFamily="34" charset="0"/>
                <a:cs typeface="Arial" panose="020B0604020202020204" pitchFamily="34" charset="0"/>
              </a:rPr>
              <a:t>’</a:t>
            </a:r>
            <a:r>
              <a:rPr lang="en-US" sz="2400" kern="1600" dirty="0">
                <a:solidFill>
                  <a:schemeClr val="tx1"/>
                </a:solidFill>
                <a:latin typeface="Arial" panose="020B0604020202020204" pitchFamily="34" charset="0"/>
                <a:cs typeface="Arial" panose="020B0604020202020204" pitchFamily="34" charset="0"/>
              </a:rPr>
              <a:t>, </a:t>
            </a:r>
            <a:r>
              <a:rPr lang="en-US" sz="2400" kern="1600" dirty="0">
                <a:latin typeface="Arial" panose="020B0604020202020204" pitchFamily="34" charset="0"/>
                <a:cs typeface="Arial" panose="020B0604020202020204" pitchFamily="34" charset="0"/>
              </a:rPr>
              <a:t>‘</a:t>
            </a:r>
            <a:r>
              <a:rPr lang="en-US" sz="2400" kern="1600" dirty="0">
                <a:solidFill>
                  <a:schemeClr val="tx1"/>
                </a:solidFill>
                <a:latin typeface="Arial" panose="020B0604020202020204" pitchFamily="34" charset="0"/>
                <a:cs typeface="Arial" panose="020B0604020202020204" pitchFamily="34" charset="0"/>
              </a:rPr>
              <a:t>fence</a:t>
            </a:r>
            <a:r>
              <a:rPr lang="en-US" sz="2400" kern="1600" dirty="0">
                <a:latin typeface="Arial" panose="020B0604020202020204" pitchFamily="34" charset="0"/>
                <a:cs typeface="Arial" panose="020B0604020202020204" pitchFamily="34" charset="0"/>
              </a:rPr>
              <a:t>’</a:t>
            </a:r>
            <a:r>
              <a:rPr lang="en-US" sz="2400" kern="1600" dirty="0">
                <a:solidFill>
                  <a:schemeClr val="tx1"/>
                </a:solidFill>
                <a:latin typeface="Arial" panose="020B0604020202020204" pitchFamily="34" charset="0"/>
                <a:cs typeface="Arial" panose="020B0604020202020204" pitchFamily="34" charset="0"/>
              </a:rPr>
              <a:t> and ‘enclose</a:t>
            </a:r>
            <a:r>
              <a:rPr lang="en-US" sz="2400" kern="1600" dirty="0">
                <a:latin typeface="Arial" panose="020B0604020202020204" pitchFamily="34" charset="0"/>
                <a:cs typeface="Arial" panose="020B0604020202020204" pitchFamily="34" charset="0"/>
              </a:rPr>
              <a:t>’</a:t>
            </a:r>
            <a:r>
              <a:rPr lang="en-US" sz="2400" kern="1600" dirty="0">
                <a:solidFill>
                  <a:schemeClr val="tx1"/>
                </a:solidFill>
                <a:latin typeface="Arial" panose="020B0604020202020204" pitchFamily="34" charset="0"/>
                <a:cs typeface="Arial" panose="020B0604020202020204" pitchFamily="34" charset="0"/>
              </a:rPr>
              <a:t>.</a:t>
            </a:r>
            <a:endParaRPr lang="en-US" sz="2400" kern="1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252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1670400" y="112165"/>
            <a:ext cx="7948613"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Perimeter of compound shapes (1)</a:t>
            </a: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8</a:t>
            </a:fld>
            <a:endParaRPr lang="en-US" dirty="0"/>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4D970DDE-3331-43C7-8808-F643520183D1}"/>
              </a:ext>
            </a:extLst>
          </p:cNvPr>
          <p:cNvSpPr txBox="1"/>
          <p:nvPr/>
        </p:nvSpPr>
        <p:spPr>
          <a:xfrm>
            <a:off x="-72000" y="165505"/>
            <a:ext cx="1679451" cy="461665"/>
          </a:xfrm>
          <a:prstGeom prst="rect">
            <a:avLst/>
          </a:prstGeom>
          <a:noFill/>
          <a:ln>
            <a:no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DISCUSS</a:t>
            </a:r>
          </a:p>
        </p:txBody>
      </p:sp>
      <p:sp>
        <p:nvSpPr>
          <p:cNvPr id="8" name="TextBox 7">
            <a:extLst>
              <a:ext uri="{FF2B5EF4-FFF2-40B4-BE49-F238E27FC236}">
                <a16:creationId xmlns:a16="http://schemas.microsoft.com/office/drawing/2014/main" id="{AA050268-DD0C-1CD4-1791-FA6AF27B972E}"/>
              </a:ext>
            </a:extLst>
          </p:cNvPr>
          <p:cNvSpPr txBox="1"/>
          <p:nvPr/>
        </p:nvSpPr>
        <p:spPr>
          <a:xfrm>
            <a:off x="1018189" y="1308273"/>
            <a:ext cx="5418588"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 farmer is going to make fenced enclosures for his sheep. </a:t>
            </a:r>
          </a:p>
        </p:txBody>
      </p:sp>
      <p:pic>
        <p:nvPicPr>
          <p:cNvPr id="10" name="Picture 9" descr="A photo of a group of sheep in a field.">
            <a:extLst>
              <a:ext uri="{FF2B5EF4-FFF2-40B4-BE49-F238E27FC236}">
                <a16:creationId xmlns:a16="http://schemas.microsoft.com/office/drawing/2014/main" id="{919EA578-623C-290E-D432-537F7A43DE10}"/>
              </a:ext>
            </a:extLst>
          </p:cNvPr>
          <p:cNvPicPr>
            <a:picLocks noChangeAspect="1"/>
          </p:cNvPicPr>
          <p:nvPr/>
        </p:nvPicPr>
        <p:blipFill>
          <a:blip r:embed="rId3"/>
          <a:srcRect/>
          <a:stretch/>
        </p:blipFill>
        <p:spPr>
          <a:xfrm>
            <a:off x="7482572" y="1288004"/>
            <a:ext cx="3116355" cy="2077570"/>
          </a:xfrm>
          <a:prstGeom prst="rect">
            <a:avLst/>
          </a:prstGeom>
        </p:spPr>
      </p:pic>
      <p:sp>
        <p:nvSpPr>
          <p:cNvPr id="31" name="TextBox 30">
            <a:extLst>
              <a:ext uri="{FF2B5EF4-FFF2-40B4-BE49-F238E27FC236}">
                <a16:creationId xmlns:a16="http://schemas.microsoft.com/office/drawing/2014/main" id="{3AFF8A75-FCB7-564D-EF72-521F50395685}"/>
              </a:ext>
            </a:extLst>
          </p:cNvPr>
          <p:cNvSpPr txBox="1"/>
          <p:nvPr/>
        </p:nvSpPr>
        <p:spPr>
          <a:xfrm>
            <a:off x="6096000" y="3695958"/>
            <a:ext cx="52578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Can you find the perimeter of this enclosure?</a:t>
            </a:r>
          </a:p>
        </p:txBody>
      </p:sp>
      <p:sp>
        <p:nvSpPr>
          <p:cNvPr id="32" name="TextBox 31">
            <a:extLst>
              <a:ext uri="{FF2B5EF4-FFF2-40B4-BE49-F238E27FC236}">
                <a16:creationId xmlns:a16="http://schemas.microsoft.com/office/drawing/2014/main" id="{4C39AE9C-0C14-49EF-489A-992703DAB156}"/>
              </a:ext>
            </a:extLst>
          </p:cNvPr>
          <p:cNvSpPr txBox="1"/>
          <p:nvPr/>
        </p:nvSpPr>
        <p:spPr>
          <a:xfrm>
            <a:off x="5459287" y="5519037"/>
            <a:ext cx="6069877" cy="707886"/>
          </a:xfrm>
          <a:prstGeom prst="rect">
            <a:avLst/>
          </a:prstGeom>
          <a:solidFill>
            <a:srgbClr val="B3CEFB"/>
          </a:solidFill>
        </p:spPr>
        <p:txBody>
          <a:bodyPr wrap="square" rtlCol="0">
            <a:spAutoFit/>
          </a:bodyPr>
          <a:lstStyle/>
          <a:p>
            <a:r>
              <a:rPr lang="en-US" sz="2000" dirty="0">
                <a:latin typeface="Arial" panose="020B0604020202020204" pitchFamily="34" charset="0"/>
                <a:cs typeface="Arial" panose="020B0604020202020204" pitchFamily="34" charset="0"/>
              </a:rPr>
              <a:t>Perimeter = 10 m + 9 m + 12 m + 5 m + 2 m + 4 m</a:t>
            </a:r>
          </a:p>
          <a:p>
            <a:r>
              <a:rPr lang="en-US" sz="2000" dirty="0">
                <a:latin typeface="Arial" panose="020B0604020202020204" pitchFamily="34" charset="0"/>
                <a:cs typeface="Arial" panose="020B0604020202020204" pitchFamily="34" charset="0"/>
              </a:rPr>
              <a:t>                 = 42 m</a:t>
            </a:r>
          </a:p>
        </p:txBody>
      </p:sp>
      <p:grpSp>
        <p:nvGrpSpPr>
          <p:cNvPr id="2" name="Group 1">
            <a:extLst>
              <a:ext uri="{FF2B5EF4-FFF2-40B4-BE49-F238E27FC236}">
                <a16:creationId xmlns:a16="http://schemas.microsoft.com/office/drawing/2014/main" id="{20598A95-BAEF-B986-03ED-401933C98172}"/>
              </a:ext>
            </a:extLst>
          </p:cNvPr>
          <p:cNvGrpSpPr/>
          <p:nvPr/>
        </p:nvGrpSpPr>
        <p:grpSpPr>
          <a:xfrm>
            <a:off x="1203833" y="2399508"/>
            <a:ext cx="4255454" cy="3438618"/>
            <a:chOff x="1203833" y="2399508"/>
            <a:chExt cx="4255454" cy="3438618"/>
          </a:xfrm>
        </p:grpSpPr>
        <p:pic>
          <p:nvPicPr>
            <p:cNvPr id="7" name="Picture 6" descr="A diagram of enclosure 1, shown on dotted paper where the distance between dots horizontally and vertically represents 1 m. Starting from the top left to right, a horizontal line of 10 m is shown connected to a vertical line of 9 m going down. A horizontal line then goes to the left 12 m, followed by a vertical line up 5 m. A horizontal line then goes back to the right 2 m then turns upwards. This vertical line is 4m and meets the starting point. Every line begins and ends on a dot.">
              <a:extLst>
                <a:ext uri="{FF2B5EF4-FFF2-40B4-BE49-F238E27FC236}">
                  <a16:creationId xmlns:a16="http://schemas.microsoft.com/office/drawing/2014/main" id="{A924799A-3210-C24C-E03E-E29FBE8F5186}"/>
                </a:ext>
              </a:extLst>
            </p:cNvPr>
            <p:cNvPicPr>
              <a:picLocks noChangeAspect="1"/>
            </p:cNvPicPr>
            <p:nvPr/>
          </p:nvPicPr>
          <p:blipFill rotWithShape="1">
            <a:blip r:embed="rId4"/>
            <a:srcRect r="30193"/>
            <a:stretch/>
          </p:blipFill>
          <p:spPr>
            <a:xfrm>
              <a:off x="1203833" y="2413221"/>
              <a:ext cx="4255454" cy="2768600"/>
            </a:xfrm>
            <a:prstGeom prst="rect">
              <a:avLst/>
            </a:prstGeom>
          </p:spPr>
        </p:pic>
        <p:sp>
          <p:nvSpPr>
            <p:cNvPr id="9" name="Rectangle 3">
              <a:extLst>
                <a:ext uri="{FF2B5EF4-FFF2-40B4-BE49-F238E27FC236}">
                  <a16:creationId xmlns:a16="http://schemas.microsoft.com/office/drawing/2014/main" id="{059E9438-0DB9-5282-BC70-4FBAF7620106}"/>
                </a:ext>
              </a:extLst>
            </p:cNvPr>
            <p:cNvSpPr>
              <a:spLocks noChangeArrowheads="1"/>
            </p:cNvSpPr>
            <p:nvPr/>
          </p:nvSpPr>
          <p:spPr bwMode="auto">
            <a:xfrm>
              <a:off x="2641749" y="5438016"/>
              <a:ext cx="17667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2000" b="1" dirty="0">
                  <a:cs typeface="Arial" panose="020B0604020202020204" pitchFamily="34" charset="0"/>
                </a:rPr>
                <a:t>Enclosure 1</a:t>
              </a:r>
            </a:p>
          </p:txBody>
        </p:sp>
        <p:grpSp>
          <p:nvGrpSpPr>
            <p:cNvPr id="11" name="Group 10">
              <a:extLst>
                <a:ext uri="{FF2B5EF4-FFF2-40B4-BE49-F238E27FC236}">
                  <a16:creationId xmlns:a16="http://schemas.microsoft.com/office/drawing/2014/main" id="{29A65D10-81C6-EA4A-EE65-9BB0FEBF9EC4}"/>
                </a:ext>
              </a:extLst>
            </p:cNvPr>
            <p:cNvGrpSpPr/>
            <p:nvPr/>
          </p:nvGrpSpPr>
          <p:grpSpPr>
            <a:xfrm>
              <a:off x="1940177" y="2837716"/>
              <a:ext cx="2625971" cy="1664677"/>
              <a:chOff x="973015" y="2379785"/>
              <a:chExt cx="2625971" cy="1664677"/>
            </a:xfrm>
          </p:grpSpPr>
          <p:cxnSp>
            <p:nvCxnSpPr>
              <p:cNvPr id="13" name="Straight Connector 12">
                <a:extLst>
                  <a:ext uri="{FF2B5EF4-FFF2-40B4-BE49-F238E27FC236}">
                    <a16:creationId xmlns:a16="http://schemas.microsoft.com/office/drawing/2014/main" id="{8D51B7DB-39C2-C768-A4D7-9AB42A843C60}"/>
                  </a:ext>
                </a:extLst>
              </p:cNvPr>
              <p:cNvCxnSpPr>
                <a:cxnSpLocks/>
              </p:cNvCxnSpPr>
              <p:nvPr/>
            </p:nvCxnSpPr>
            <p:spPr>
              <a:xfrm flipH="1">
                <a:off x="973015" y="3139478"/>
                <a:ext cx="1" cy="9049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C798432-8308-344C-D5BA-382E643B5C5E}"/>
                  </a:ext>
                </a:extLst>
              </p:cNvPr>
              <p:cNvCxnSpPr>
                <a:cxnSpLocks/>
              </p:cNvCxnSpPr>
              <p:nvPr/>
            </p:nvCxnSpPr>
            <p:spPr>
              <a:xfrm flipH="1">
                <a:off x="973016" y="4044462"/>
                <a:ext cx="262596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16388F2-DE61-DE9A-04A7-B65BBC53F5B2}"/>
                  </a:ext>
                </a:extLst>
              </p:cNvPr>
              <p:cNvCxnSpPr/>
              <p:nvPr/>
            </p:nvCxnSpPr>
            <p:spPr>
              <a:xfrm>
                <a:off x="3598985" y="2391508"/>
                <a:ext cx="0" cy="165295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36371A2-86D5-EE1B-F816-3190853163CA}"/>
                  </a:ext>
                </a:extLst>
              </p:cNvPr>
              <p:cNvCxnSpPr>
                <a:cxnSpLocks/>
              </p:cNvCxnSpPr>
              <p:nvPr/>
            </p:nvCxnSpPr>
            <p:spPr>
              <a:xfrm flipH="1">
                <a:off x="1430215" y="2379785"/>
                <a:ext cx="216877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5678E4F-B1AF-338B-B49E-62D6AF9965CC}"/>
                  </a:ext>
                </a:extLst>
              </p:cNvPr>
              <p:cNvCxnSpPr>
                <a:cxnSpLocks/>
              </p:cNvCxnSpPr>
              <p:nvPr/>
            </p:nvCxnSpPr>
            <p:spPr>
              <a:xfrm>
                <a:off x="1418492" y="2391508"/>
                <a:ext cx="0" cy="74797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00C92-FED3-FCB6-C140-39868065C19A}"/>
                  </a:ext>
                </a:extLst>
              </p:cNvPr>
              <p:cNvCxnSpPr>
                <a:cxnSpLocks/>
              </p:cNvCxnSpPr>
              <p:nvPr/>
            </p:nvCxnSpPr>
            <p:spPr>
              <a:xfrm flipH="1">
                <a:off x="973016" y="3127755"/>
                <a:ext cx="45719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AFE1B90-F541-6268-572E-B51B757AA00F}"/>
                </a:ext>
              </a:extLst>
            </p:cNvPr>
            <p:cNvGrpSpPr/>
            <p:nvPr/>
          </p:nvGrpSpPr>
          <p:grpSpPr>
            <a:xfrm>
              <a:off x="1239801" y="4607091"/>
              <a:ext cx="910949" cy="546888"/>
              <a:chOff x="272639" y="4149160"/>
              <a:chExt cx="910949" cy="546888"/>
            </a:xfrm>
          </p:grpSpPr>
          <p:sp>
            <p:nvSpPr>
              <p:cNvPr id="23" name="Rectangle 22">
                <a:extLst>
                  <a:ext uri="{FF2B5EF4-FFF2-40B4-BE49-F238E27FC236}">
                    <a16:creationId xmlns:a16="http://schemas.microsoft.com/office/drawing/2014/main" id="{9337730D-5CCC-F84F-081D-7E540BB0F7AB}"/>
                  </a:ext>
                </a:extLst>
              </p:cNvPr>
              <p:cNvSpPr/>
              <p:nvPr/>
            </p:nvSpPr>
            <p:spPr>
              <a:xfrm>
                <a:off x="289159" y="4435961"/>
                <a:ext cx="225977" cy="203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Google Shape;117;p16">
                <a:extLst>
                  <a:ext uri="{FF2B5EF4-FFF2-40B4-BE49-F238E27FC236}">
                    <a16:creationId xmlns:a16="http://schemas.microsoft.com/office/drawing/2014/main" id="{C4765826-BBA7-EB14-E50F-BC1DF3F7AC31}"/>
                  </a:ext>
                </a:extLst>
              </p:cNvPr>
              <p:cNvSpPr txBox="1"/>
              <p:nvPr/>
            </p:nvSpPr>
            <p:spPr>
              <a:xfrm>
                <a:off x="272639" y="4149160"/>
                <a:ext cx="6441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b="1" i="0" u="none" strike="noStrike" cap="none" dirty="0">
                    <a:solidFill>
                      <a:schemeClr val="accent2"/>
                    </a:solidFill>
                    <a:latin typeface="Calibri"/>
                    <a:ea typeface="Calibri"/>
                    <a:cs typeface="Calibri"/>
                    <a:sym typeface="Calibri"/>
                  </a:rPr>
                  <a:t>1 m</a:t>
                </a:r>
                <a:endParaRPr b="1" i="0" u="none" strike="noStrike" cap="none" dirty="0">
                  <a:solidFill>
                    <a:schemeClr val="accent2"/>
                  </a:solidFill>
                  <a:latin typeface="Calibri"/>
                  <a:ea typeface="Calibri"/>
                  <a:cs typeface="Calibri"/>
                  <a:sym typeface="Calibri"/>
                </a:endParaRPr>
              </a:p>
            </p:txBody>
          </p:sp>
          <p:sp>
            <p:nvSpPr>
              <p:cNvPr id="27" name="Google Shape;120;p16">
                <a:extLst>
                  <a:ext uri="{FF2B5EF4-FFF2-40B4-BE49-F238E27FC236}">
                    <a16:creationId xmlns:a16="http://schemas.microsoft.com/office/drawing/2014/main" id="{3E847894-3216-6B09-3C9B-07C88C41834F}"/>
                  </a:ext>
                </a:extLst>
              </p:cNvPr>
              <p:cNvSpPr txBox="1"/>
              <p:nvPr/>
            </p:nvSpPr>
            <p:spPr>
              <a:xfrm>
                <a:off x="539488" y="4419148"/>
                <a:ext cx="6441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b="1" i="0" u="none" strike="noStrike" cap="none" dirty="0">
                    <a:solidFill>
                      <a:schemeClr val="accent2"/>
                    </a:solidFill>
                    <a:latin typeface="Calibri"/>
                    <a:ea typeface="Calibri"/>
                    <a:cs typeface="Calibri"/>
                    <a:sym typeface="Calibri"/>
                  </a:rPr>
                  <a:t>1 m</a:t>
                </a:r>
                <a:endParaRPr b="1" i="0" u="none" strike="noStrike" cap="none" dirty="0">
                  <a:solidFill>
                    <a:schemeClr val="accent2"/>
                  </a:solidFill>
                  <a:latin typeface="Calibri"/>
                  <a:ea typeface="Calibri"/>
                  <a:cs typeface="Calibri"/>
                  <a:sym typeface="Calibri"/>
                </a:endParaRPr>
              </a:p>
            </p:txBody>
          </p:sp>
        </p:grpSp>
        <p:grpSp>
          <p:nvGrpSpPr>
            <p:cNvPr id="33" name="Group 32">
              <a:extLst>
                <a:ext uri="{FF2B5EF4-FFF2-40B4-BE49-F238E27FC236}">
                  <a16:creationId xmlns:a16="http://schemas.microsoft.com/office/drawing/2014/main" id="{A25D8C2F-169D-275C-846B-36C9E036237F}"/>
                </a:ext>
              </a:extLst>
            </p:cNvPr>
            <p:cNvGrpSpPr/>
            <p:nvPr/>
          </p:nvGrpSpPr>
          <p:grpSpPr>
            <a:xfrm>
              <a:off x="1270458" y="2399508"/>
              <a:ext cx="4003088" cy="2528051"/>
              <a:chOff x="303296" y="1941577"/>
              <a:chExt cx="4003088" cy="2528051"/>
            </a:xfrm>
          </p:grpSpPr>
          <p:sp>
            <p:nvSpPr>
              <p:cNvPr id="34" name="TextBox 33">
                <a:extLst>
                  <a:ext uri="{FF2B5EF4-FFF2-40B4-BE49-F238E27FC236}">
                    <a16:creationId xmlns:a16="http://schemas.microsoft.com/office/drawing/2014/main" id="{6798609A-F1E0-6736-3F5F-A177713E5762}"/>
                  </a:ext>
                </a:extLst>
              </p:cNvPr>
              <p:cNvSpPr txBox="1"/>
              <p:nvPr/>
            </p:nvSpPr>
            <p:spPr>
              <a:xfrm>
                <a:off x="2153008" y="1941577"/>
                <a:ext cx="809897" cy="369332"/>
              </a:xfrm>
              <a:prstGeom prst="rect">
                <a:avLst/>
              </a:prstGeom>
              <a:solidFill>
                <a:schemeClr val="bg1"/>
              </a:solidFill>
            </p:spPr>
            <p:txBody>
              <a:bodyPr wrap="square" rtlCol="0">
                <a:spAutoFit/>
              </a:bodyPr>
              <a:lstStyle/>
              <a:p>
                <a:r>
                  <a:rPr lang="en-US" dirty="0"/>
                  <a:t>10 m</a:t>
                </a:r>
              </a:p>
            </p:txBody>
          </p:sp>
          <p:sp>
            <p:nvSpPr>
              <p:cNvPr id="35" name="TextBox 34">
                <a:extLst>
                  <a:ext uri="{FF2B5EF4-FFF2-40B4-BE49-F238E27FC236}">
                    <a16:creationId xmlns:a16="http://schemas.microsoft.com/office/drawing/2014/main" id="{76ADD8A6-BA62-0A2B-4793-5611BB56850A}"/>
                  </a:ext>
                </a:extLst>
              </p:cNvPr>
              <p:cNvSpPr txBox="1"/>
              <p:nvPr/>
            </p:nvSpPr>
            <p:spPr>
              <a:xfrm>
                <a:off x="3673338" y="3031813"/>
                <a:ext cx="633046" cy="369332"/>
              </a:xfrm>
              <a:prstGeom prst="rect">
                <a:avLst/>
              </a:prstGeom>
              <a:solidFill>
                <a:schemeClr val="bg1"/>
              </a:solidFill>
            </p:spPr>
            <p:txBody>
              <a:bodyPr wrap="square" rtlCol="0">
                <a:spAutoFit/>
              </a:bodyPr>
              <a:lstStyle/>
              <a:p>
                <a:r>
                  <a:rPr lang="en-US" dirty="0"/>
                  <a:t>9 m</a:t>
                </a:r>
              </a:p>
            </p:txBody>
          </p:sp>
          <p:sp>
            <p:nvSpPr>
              <p:cNvPr id="36" name="TextBox 35">
                <a:extLst>
                  <a:ext uri="{FF2B5EF4-FFF2-40B4-BE49-F238E27FC236}">
                    <a16:creationId xmlns:a16="http://schemas.microsoft.com/office/drawing/2014/main" id="{906BB73A-BBF0-E9E9-1474-A65AB6AA7A92}"/>
                  </a:ext>
                </a:extLst>
              </p:cNvPr>
              <p:cNvSpPr txBox="1"/>
              <p:nvPr/>
            </p:nvSpPr>
            <p:spPr>
              <a:xfrm>
                <a:off x="2071385" y="4100296"/>
                <a:ext cx="866469" cy="369332"/>
              </a:xfrm>
              <a:prstGeom prst="rect">
                <a:avLst/>
              </a:prstGeom>
              <a:solidFill>
                <a:schemeClr val="bg1"/>
              </a:solidFill>
            </p:spPr>
            <p:txBody>
              <a:bodyPr wrap="square" rtlCol="0">
                <a:spAutoFit/>
              </a:bodyPr>
              <a:lstStyle/>
              <a:p>
                <a:r>
                  <a:rPr lang="en-US" dirty="0"/>
                  <a:t>12 m</a:t>
                </a:r>
              </a:p>
            </p:txBody>
          </p:sp>
          <p:sp>
            <p:nvSpPr>
              <p:cNvPr id="39" name="TextBox 38">
                <a:extLst>
                  <a:ext uri="{FF2B5EF4-FFF2-40B4-BE49-F238E27FC236}">
                    <a16:creationId xmlns:a16="http://schemas.microsoft.com/office/drawing/2014/main" id="{27B5F667-F959-4DB8-974B-E273DA985994}"/>
                  </a:ext>
                </a:extLst>
              </p:cNvPr>
              <p:cNvSpPr txBox="1"/>
              <p:nvPr/>
            </p:nvSpPr>
            <p:spPr>
              <a:xfrm>
                <a:off x="772224" y="2739686"/>
                <a:ext cx="596022" cy="369332"/>
              </a:xfrm>
              <a:prstGeom prst="rect">
                <a:avLst/>
              </a:prstGeom>
              <a:solidFill>
                <a:schemeClr val="bg1"/>
              </a:solidFill>
            </p:spPr>
            <p:txBody>
              <a:bodyPr wrap="square" rtlCol="0">
                <a:spAutoFit/>
              </a:bodyPr>
              <a:lstStyle/>
              <a:p>
                <a:r>
                  <a:rPr lang="en-US" dirty="0"/>
                  <a:t>2 m</a:t>
                </a:r>
              </a:p>
            </p:txBody>
          </p:sp>
          <p:sp>
            <p:nvSpPr>
              <p:cNvPr id="37" name="TextBox 36">
                <a:extLst>
                  <a:ext uri="{FF2B5EF4-FFF2-40B4-BE49-F238E27FC236}">
                    <a16:creationId xmlns:a16="http://schemas.microsoft.com/office/drawing/2014/main" id="{2694132A-5260-79F9-5E93-188B34CBD63C}"/>
                  </a:ext>
                </a:extLst>
              </p:cNvPr>
              <p:cNvSpPr txBox="1"/>
              <p:nvPr/>
            </p:nvSpPr>
            <p:spPr>
              <a:xfrm>
                <a:off x="303296" y="3349576"/>
                <a:ext cx="646269" cy="369332"/>
              </a:xfrm>
              <a:prstGeom prst="rect">
                <a:avLst/>
              </a:prstGeom>
              <a:solidFill>
                <a:schemeClr val="bg1"/>
              </a:solidFill>
            </p:spPr>
            <p:txBody>
              <a:bodyPr wrap="square" rtlCol="0">
                <a:spAutoFit/>
              </a:bodyPr>
              <a:lstStyle/>
              <a:p>
                <a:r>
                  <a:rPr lang="en-US" dirty="0"/>
                  <a:t>5 m</a:t>
                </a:r>
              </a:p>
            </p:txBody>
          </p:sp>
          <p:sp>
            <p:nvSpPr>
              <p:cNvPr id="38" name="TextBox 37">
                <a:extLst>
                  <a:ext uri="{FF2B5EF4-FFF2-40B4-BE49-F238E27FC236}">
                    <a16:creationId xmlns:a16="http://schemas.microsoft.com/office/drawing/2014/main" id="{04B9290A-1724-65F4-B229-1101ADFB45F6}"/>
                  </a:ext>
                </a:extLst>
              </p:cNvPr>
              <p:cNvSpPr txBox="1"/>
              <p:nvPr/>
            </p:nvSpPr>
            <p:spPr>
              <a:xfrm>
                <a:off x="1468739" y="2599882"/>
                <a:ext cx="697821" cy="369332"/>
              </a:xfrm>
              <a:prstGeom prst="rect">
                <a:avLst/>
              </a:prstGeom>
              <a:solidFill>
                <a:schemeClr val="bg1"/>
              </a:solidFill>
            </p:spPr>
            <p:txBody>
              <a:bodyPr wrap="square" rtlCol="0">
                <a:spAutoFit/>
              </a:bodyPr>
              <a:lstStyle/>
              <a:p>
                <a:r>
                  <a:rPr lang="en-US" dirty="0"/>
                  <a:t>4 m</a:t>
                </a:r>
              </a:p>
            </p:txBody>
          </p:sp>
        </p:grpSp>
      </p:grpSp>
      <p:sp>
        <p:nvSpPr>
          <p:cNvPr id="40" name="TextBox 39">
            <a:extLst>
              <a:ext uri="{FF2B5EF4-FFF2-40B4-BE49-F238E27FC236}">
                <a16:creationId xmlns:a16="http://schemas.microsoft.com/office/drawing/2014/main" id="{8913252E-88CD-C0B0-9775-17395CBB8BA7}"/>
              </a:ext>
            </a:extLst>
          </p:cNvPr>
          <p:cNvSpPr txBox="1"/>
          <p:nvPr/>
        </p:nvSpPr>
        <p:spPr>
          <a:xfrm>
            <a:off x="6085508" y="4308384"/>
            <a:ext cx="5257451"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What do you notice about the opposite sides of this rectilinear shape?</a:t>
            </a:r>
          </a:p>
        </p:txBody>
      </p:sp>
    </p:spTree>
    <p:extLst>
      <p:ext uri="{BB962C8B-B14F-4D97-AF65-F5344CB8AC3E}">
        <p14:creationId xmlns:p14="http://schemas.microsoft.com/office/powerpoint/2010/main" val="245871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dot grid&#10;">
            <a:extLst>
              <a:ext uri="{FF2B5EF4-FFF2-40B4-BE49-F238E27FC236}">
                <a16:creationId xmlns:a16="http://schemas.microsoft.com/office/drawing/2014/main" id="{68EA456C-8C7A-1EC0-D1A0-02233DB109E8}"/>
              </a:ext>
            </a:extLst>
          </p:cNvPr>
          <p:cNvPicPr>
            <a:picLocks noChangeAspect="1"/>
          </p:cNvPicPr>
          <p:nvPr/>
        </p:nvPicPr>
        <p:blipFill rotWithShape="1">
          <a:blip r:embed="rId3">
            <a:extLst>
              <a:ext uri="{28A0092B-C50C-407E-A947-70E740481C1C}">
                <a14:useLocalDpi xmlns:a14="http://schemas.microsoft.com/office/drawing/2010/main" val="0"/>
              </a:ext>
            </a:extLst>
          </a:blip>
          <a:srcRect r="12742" b="8884"/>
          <a:stretch/>
        </p:blipFill>
        <p:spPr bwMode="auto">
          <a:xfrm>
            <a:off x="3447869" y="1830760"/>
            <a:ext cx="4428704" cy="2718091"/>
          </a:xfrm>
          <a:prstGeom prst="rect">
            <a:avLst/>
          </a:prstGeom>
          <a:noFill/>
          <a:ln>
            <a:noFill/>
          </a:ln>
        </p:spPr>
      </p:pic>
      <p:sp>
        <p:nvSpPr>
          <p:cNvPr id="22" name="Title 1">
            <a:extLst>
              <a:ext uri="{FF2B5EF4-FFF2-40B4-BE49-F238E27FC236}">
                <a16:creationId xmlns:a16="http://schemas.microsoft.com/office/drawing/2014/main" id="{02AABD48-7F62-174B-98BD-03D513E3B1A1}"/>
              </a:ext>
            </a:extLst>
          </p:cNvPr>
          <p:cNvSpPr txBox="1">
            <a:spLocks noGrp="1"/>
          </p:cNvSpPr>
          <p:nvPr>
            <p:ph type="title"/>
          </p:nvPr>
        </p:nvSpPr>
        <p:spPr>
          <a:xfrm>
            <a:off x="450533" y="112165"/>
            <a:ext cx="9144000"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dirty="0">
                <a:solidFill>
                  <a:schemeClr val="accent1"/>
                </a:solidFill>
                <a:latin typeface="Arial" panose="020B0604020202020204" pitchFamily="34" charset="0"/>
                <a:cs typeface="Arial" panose="020B0604020202020204" pitchFamily="34" charset="0"/>
              </a:rPr>
              <a:t>Perimeter of compound shapes</a:t>
            </a:r>
            <a:endParaRPr kumimoji="0" lang="en-US" sz="3600" b="1" i="0"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9</a:t>
            </a:fld>
            <a:endParaRPr lang="en-US" dirty="0"/>
          </a:p>
        </p:txBody>
      </p:sp>
      <p:cxnSp>
        <p:nvCxnSpPr>
          <p:cNvPr id="3" name="Straight Connector 2">
            <a:extLst>
              <a:ext uri="{FF2B5EF4-FFF2-40B4-BE49-F238E27FC236}">
                <a16:creationId xmlns:a16="http://schemas.microsoft.com/office/drawing/2014/main" id="{AFB69D40-317C-A68D-AEFB-FE45408DD918}"/>
              </a:ext>
            </a:extLst>
          </p:cNvPr>
          <p:cNvCxnSpPr>
            <a:cxnSpLocks/>
          </p:cNvCxnSpPr>
          <p:nvPr/>
        </p:nvCxnSpPr>
        <p:spPr>
          <a:xfrm>
            <a:off x="4506039" y="4162999"/>
            <a:ext cx="2524497" cy="0"/>
          </a:xfrm>
          <a:prstGeom prst="line">
            <a:avLst/>
          </a:prstGeom>
          <a:ln w="25400">
            <a:solidFill>
              <a:srgbClr val="2E60B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4CB0418-8815-51F6-83FF-826103EBC1A0}"/>
              </a:ext>
            </a:extLst>
          </p:cNvPr>
          <p:cNvCxnSpPr>
            <a:cxnSpLocks/>
          </p:cNvCxnSpPr>
          <p:nvPr/>
        </p:nvCxnSpPr>
        <p:spPr>
          <a:xfrm>
            <a:off x="4949212" y="2274233"/>
            <a:ext cx="2097054" cy="0"/>
          </a:xfrm>
          <a:prstGeom prst="line">
            <a:avLst/>
          </a:prstGeom>
          <a:ln w="25400">
            <a:solidFill>
              <a:srgbClr val="2E60B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BFB43D9-C80C-0C1B-4C16-E6845AEDD7E1}"/>
              </a:ext>
            </a:extLst>
          </p:cNvPr>
          <p:cNvCxnSpPr>
            <a:cxnSpLocks/>
          </p:cNvCxnSpPr>
          <p:nvPr/>
        </p:nvCxnSpPr>
        <p:spPr>
          <a:xfrm>
            <a:off x="4506038" y="3116286"/>
            <a:ext cx="447958" cy="0"/>
          </a:xfrm>
          <a:prstGeom prst="line">
            <a:avLst/>
          </a:prstGeom>
          <a:ln w="31750">
            <a:solidFill>
              <a:srgbClr val="2E60B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3FF1CB4-3CB7-0540-0985-E3F4F4DADAD9}"/>
              </a:ext>
            </a:extLst>
          </p:cNvPr>
          <p:cNvCxnSpPr>
            <a:cxnSpLocks/>
          </p:cNvCxnSpPr>
          <p:nvPr/>
        </p:nvCxnSpPr>
        <p:spPr>
          <a:xfrm flipH="1">
            <a:off x="7030536" y="2287318"/>
            <a:ext cx="11094" cy="187568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70F0CF-B345-07C1-84E9-D55962776DC2}"/>
              </a:ext>
            </a:extLst>
          </p:cNvPr>
          <p:cNvCxnSpPr>
            <a:cxnSpLocks/>
          </p:cNvCxnSpPr>
          <p:nvPr/>
        </p:nvCxnSpPr>
        <p:spPr>
          <a:xfrm>
            <a:off x="4515656" y="3115960"/>
            <a:ext cx="6262" cy="103631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0D5CC0-C8CA-7480-DDD9-625A77EB25C8}"/>
              </a:ext>
            </a:extLst>
          </p:cNvPr>
          <p:cNvCxnSpPr>
            <a:cxnSpLocks/>
          </p:cNvCxnSpPr>
          <p:nvPr/>
        </p:nvCxnSpPr>
        <p:spPr>
          <a:xfrm>
            <a:off x="4946955" y="2260778"/>
            <a:ext cx="0" cy="8555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EABC1C7-91EF-C5A0-9698-2C33A9AF7E97}"/>
              </a:ext>
            </a:extLst>
          </p:cNvPr>
          <p:cNvCxnSpPr>
            <a:cxnSpLocks/>
          </p:cNvCxnSpPr>
          <p:nvPr/>
        </p:nvCxnSpPr>
        <p:spPr>
          <a:xfrm>
            <a:off x="4506039" y="2276349"/>
            <a:ext cx="447957" cy="0"/>
          </a:xfrm>
          <a:prstGeom prst="line">
            <a:avLst/>
          </a:prstGeom>
          <a:ln w="31750">
            <a:solidFill>
              <a:srgbClr val="2E60B3"/>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29D78C6-566F-294E-D354-204AFCE8983C}"/>
              </a:ext>
            </a:extLst>
          </p:cNvPr>
          <p:cNvSpPr txBox="1"/>
          <p:nvPr/>
        </p:nvSpPr>
        <p:spPr>
          <a:xfrm>
            <a:off x="4453299" y="1917786"/>
            <a:ext cx="676659" cy="338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sz="1600" b="1" dirty="0">
                <a:latin typeface="Arial" panose="020B0604020202020204" pitchFamily="34" charset="0"/>
                <a:cs typeface="Arial" panose="020B0604020202020204" pitchFamily="34" charset="0"/>
              </a:rPr>
              <a:t>2 m</a:t>
            </a:r>
          </a:p>
        </p:txBody>
      </p:sp>
      <p:cxnSp>
        <p:nvCxnSpPr>
          <p:cNvPr id="12" name="Straight Connector 11">
            <a:extLst>
              <a:ext uri="{FF2B5EF4-FFF2-40B4-BE49-F238E27FC236}">
                <a16:creationId xmlns:a16="http://schemas.microsoft.com/office/drawing/2014/main" id="{E29B7901-E208-9244-61D9-8D9EC9CD3C9E}"/>
              </a:ext>
            </a:extLst>
          </p:cNvPr>
          <p:cNvCxnSpPr>
            <a:cxnSpLocks/>
          </p:cNvCxnSpPr>
          <p:nvPr/>
        </p:nvCxnSpPr>
        <p:spPr>
          <a:xfrm>
            <a:off x="4517133" y="2261104"/>
            <a:ext cx="0" cy="85518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3734D65-8A30-A85B-0635-88AF1FCC85CE}"/>
              </a:ext>
            </a:extLst>
          </p:cNvPr>
          <p:cNvSpPr txBox="1"/>
          <p:nvPr/>
        </p:nvSpPr>
        <p:spPr>
          <a:xfrm>
            <a:off x="3842728" y="2428581"/>
            <a:ext cx="659377" cy="338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sz="1600" b="1" dirty="0">
                <a:latin typeface="Arial" panose="020B0604020202020204" pitchFamily="34" charset="0"/>
                <a:cs typeface="Arial" panose="020B0604020202020204" pitchFamily="34" charset="0"/>
              </a:rPr>
              <a:t>4 m</a:t>
            </a:r>
          </a:p>
        </p:txBody>
      </p:sp>
      <p:sp>
        <p:nvSpPr>
          <p:cNvPr id="14" name="TextBox 13">
            <a:extLst>
              <a:ext uri="{FF2B5EF4-FFF2-40B4-BE49-F238E27FC236}">
                <a16:creationId xmlns:a16="http://schemas.microsoft.com/office/drawing/2014/main" id="{2D822AFF-1B73-8BE6-707C-EF47D904CFDC}"/>
              </a:ext>
            </a:extLst>
          </p:cNvPr>
          <p:cNvSpPr txBox="1"/>
          <p:nvPr/>
        </p:nvSpPr>
        <p:spPr>
          <a:xfrm>
            <a:off x="7209258" y="2866981"/>
            <a:ext cx="781617" cy="33855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9 m</a:t>
            </a:r>
          </a:p>
        </p:txBody>
      </p:sp>
      <p:sp>
        <p:nvSpPr>
          <p:cNvPr id="15" name="TextBox 14">
            <a:extLst>
              <a:ext uri="{FF2B5EF4-FFF2-40B4-BE49-F238E27FC236}">
                <a16:creationId xmlns:a16="http://schemas.microsoft.com/office/drawing/2014/main" id="{914BC9BC-F9DE-F274-491C-637E1762D7C0}"/>
              </a:ext>
            </a:extLst>
          </p:cNvPr>
          <p:cNvSpPr txBox="1"/>
          <p:nvPr/>
        </p:nvSpPr>
        <p:spPr>
          <a:xfrm>
            <a:off x="5424606" y="4147319"/>
            <a:ext cx="981119" cy="33855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12 m</a:t>
            </a:r>
          </a:p>
        </p:txBody>
      </p:sp>
      <p:sp>
        <p:nvSpPr>
          <p:cNvPr id="16" name="TextBox 15">
            <a:extLst>
              <a:ext uri="{FF2B5EF4-FFF2-40B4-BE49-F238E27FC236}">
                <a16:creationId xmlns:a16="http://schemas.microsoft.com/office/drawing/2014/main" id="{0C78C480-A119-9A86-C970-5E1C67AF8E39}"/>
              </a:ext>
            </a:extLst>
          </p:cNvPr>
          <p:cNvSpPr txBox="1"/>
          <p:nvPr/>
        </p:nvSpPr>
        <p:spPr>
          <a:xfrm>
            <a:off x="5825753" y="1913908"/>
            <a:ext cx="869571" cy="33855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10 m</a:t>
            </a:r>
          </a:p>
        </p:txBody>
      </p:sp>
      <p:sp>
        <p:nvSpPr>
          <p:cNvPr id="17" name="TextBox 16">
            <a:extLst>
              <a:ext uri="{FF2B5EF4-FFF2-40B4-BE49-F238E27FC236}">
                <a16:creationId xmlns:a16="http://schemas.microsoft.com/office/drawing/2014/main" id="{4ECA6086-C32F-7923-E9F4-09E5C3E97E7B}"/>
              </a:ext>
            </a:extLst>
          </p:cNvPr>
          <p:cNvSpPr txBox="1"/>
          <p:nvPr/>
        </p:nvSpPr>
        <p:spPr>
          <a:xfrm>
            <a:off x="3841015" y="3248836"/>
            <a:ext cx="659377" cy="33855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5 m</a:t>
            </a:r>
          </a:p>
        </p:txBody>
      </p:sp>
      <p:sp>
        <p:nvSpPr>
          <p:cNvPr id="18" name="TextBox 17">
            <a:extLst>
              <a:ext uri="{FF2B5EF4-FFF2-40B4-BE49-F238E27FC236}">
                <a16:creationId xmlns:a16="http://schemas.microsoft.com/office/drawing/2014/main" id="{B5031362-3E29-1758-0CF3-4683B8609465}"/>
              </a:ext>
            </a:extLst>
          </p:cNvPr>
          <p:cNvSpPr txBox="1"/>
          <p:nvPr/>
        </p:nvSpPr>
        <p:spPr>
          <a:xfrm>
            <a:off x="4453299" y="3170696"/>
            <a:ext cx="612301" cy="33855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2 m</a:t>
            </a:r>
          </a:p>
        </p:txBody>
      </p:sp>
      <p:sp>
        <p:nvSpPr>
          <p:cNvPr id="31" name="TextBox 30">
            <a:extLst>
              <a:ext uri="{FF2B5EF4-FFF2-40B4-BE49-F238E27FC236}">
                <a16:creationId xmlns:a16="http://schemas.microsoft.com/office/drawing/2014/main" id="{4BB90AF1-4B9A-4F19-EAD4-76FFEAE29F88}"/>
              </a:ext>
            </a:extLst>
          </p:cNvPr>
          <p:cNvSpPr txBox="1"/>
          <p:nvPr/>
        </p:nvSpPr>
        <p:spPr>
          <a:xfrm>
            <a:off x="4922533" y="2425659"/>
            <a:ext cx="604156" cy="33855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4 m</a:t>
            </a:r>
          </a:p>
        </p:txBody>
      </p:sp>
      <p:sp>
        <p:nvSpPr>
          <p:cNvPr id="32" name="Rectangle: Rounded Corners 31">
            <a:extLst>
              <a:ext uri="{FF2B5EF4-FFF2-40B4-BE49-F238E27FC236}">
                <a16:creationId xmlns:a16="http://schemas.microsoft.com/office/drawing/2014/main" id="{5F2DB5FA-1A50-27F8-64FD-BEADFE34E5B0}"/>
              </a:ext>
            </a:extLst>
          </p:cNvPr>
          <p:cNvSpPr/>
          <p:nvPr/>
        </p:nvSpPr>
        <p:spPr>
          <a:xfrm>
            <a:off x="4971378" y="2869874"/>
            <a:ext cx="1862507" cy="359722"/>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Arial" panose="020B0604020202020204" pitchFamily="34" charset="0"/>
                <a:cs typeface="Arial" panose="020B0604020202020204" pitchFamily="34" charset="0"/>
              </a:rPr>
              <a:t>2 cm + 10 cm = 12 cm</a:t>
            </a:r>
          </a:p>
        </p:txBody>
      </p:sp>
      <p:sp>
        <p:nvSpPr>
          <p:cNvPr id="33" name="Arrow: Up 32">
            <a:extLst>
              <a:ext uri="{FF2B5EF4-FFF2-40B4-BE49-F238E27FC236}">
                <a16:creationId xmlns:a16="http://schemas.microsoft.com/office/drawing/2014/main" id="{36FF1017-33A2-EBEB-25CE-CB0FB1E11566}"/>
              </a:ext>
            </a:extLst>
          </p:cNvPr>
          <p:cNvSpPr/>
          <p:nvPr/>
        </p:nvSpPr>
        <p:spPr>
          <a:xfrm>
            <a:off x="5634921" y="2287318"/>
            <a:ext cx="350662" cy="579663"/>
          </a:xfrm>
          <a:prstGeom prst="up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rrow: Down 33">
            <a:extLst>
              <a:ext uri="{FF2B5EF4-FFF2-40B4-BE49-F238E27FC236}">
                <a16:creationId xmlns:a16="http://schemas.microsoft.com/office/drawing/2014/main" id="{85F9715D-2A21-4FA5-A81A-7F80B825CA83}"/>
              </a:ext>
            </a:extLst>
          </p:cNvPr>
          <p:cNvSpPr/>
          <p:nvPr/>
        </p:nvSpPr>
        <p:spPr>
          <a:xfrm>
            <a:off x="5589523" y="3227988"/>
            <a:ext cx="433054" cy="932831"/>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FA122B77-2DE0-D94C-2E45-76EB7F6A132F}"/>
              </a:ext>
            </a:extLst>
          </p:cNvPr>
          <p:cNvSpPr/>
          <p:nvPr/>
        </p:nvSpPr>
        <p:spPr>
          <a:xfrm>
            <a:off x="4883020" y="2868266"/>
            <a:ext cx="1850899" cy="359722"/>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Arial" panose="020B0604020202020204" pitchFamily="34" charset="0"/>
                <a:cs typeface="Arial" panose="020B0604020202020204" pitchFamily="34" charset="0"/>
              </a:rPr>
              <a:t>4 cm + 5 cm = 9 cm</a:t>
            </a:r>
          </a:p>
        </p:txBody>
      </p:sp>
      <p:sp>
        <p:nvSpPr>
          <p:cNvPr id="36" name="Arrow: Right 35">
            <a:extLst>
              <a:ext uri="{FF2B5EF4-FFF2-40B4-BE49-F238E27FC236}">
                <a16:creationId xmlns:a16="http://schemas.microsoft.com/office/drawing/2014/main" id="{C0F315EB-71EF-124D-CE10-C51904931F4B}"/>
              </a:ext>
            </a:extLst>
          </p:cNvPr>
          <p:cNvSpPr/>
          <p:nvPr/>
        </p:nvSpPr>
        <p:spPr>
          <a:xfrm>
            <a:off x="6643413" y="2894904"/>
            <a:ext cx="382809" cy="368146"/>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Arrow: Left 36">
            <a:extLst>
              <a:ext uri="{FF2B5EF4-FFF2-40B4-BE49-F238E27FC236}">
                <a16:creationId xmlns:a16="http://schemas.microsoft.com/office/drawing/2014/main" id="{E6B0C95C-286B-7177-3393-20A714666B37}"/>
              </a:ext>
            </a:extLst>
          </p:cNvPr>
          <p:cNvSpPr/>
          <p:nvPr/>
        </p:nvSpPr>
        <p:spPr>
          <a:xfrm>
            <a:off x="4524580" y="2866444"/>
            <a:ext cx="445876" cy="383091"/>
          </a:xfrm>
          <a:prstGeom prst="lef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F02A58D0-8652-F67C-0781-40CABD5AB11E}"/>
              </a:ext>
            </a:extLst>
          </p:cNvPr>
          <p:cNvSpPr/>
          <p:nvPr/>
        </p:nvSpPr>
        <p:spPr>
          <a:xfrm>
            <a:off x="1408176" y="4769878"/>
            <a:ext cx="9015984" cy="1484618"/>
          </a:xfrm>
          <a:prstGeom prst="roundRect">
            <a:avLst/>
          </a:prstGeom>
          <a:ln>
            <a:solidFill>
              <a:srgbClr val="4285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a:p>
            <a:pPr algn="ctr"/>
            <a:endParaRPr lang="en-GB"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Check your answer by looking at opposite sides. OPPOSITE SIDES ARE EQUAL:</a:t>
            </a:r>
          </a:p>
          <a:p>
            <a:pPr algn="ctr"/>
            <a:r>
              <a:rPr lang="en-GB" dirty="0">
                <a:latin typeface="Arial" panose="020B0604020202020204" pitchFamily="34" charset="0"/>
                <a:cs typeface="Arial" panose="020B0604020202020204" pitchFamily="34" charset="0"/>
              </a:rPr>
              <a:t>2 m + 10 m = 12 m</a:t>
            </a:r>
          </a:p>
          <a:p>
            <a:pPr algn="ctr"/>
            <a:r>
              <a:rPr lang="en-GB" dirty="0">
                <a:latin typeface="Arial" panose="020B0604020202020204" pitchFamily="34" charset="0"/>
                <a:cs typeface="Arial" panose="020B0604020202020204" pitchFamily="34" charset="0"/>
              </a:rPr>
              <a:t>5 m + 4 m = 9 m</a:t>
            </a:r>
          </a:p>
          <a:p>
            <a:pPr algn="ctr"/>
            <a:endParaRPr lang="en-GB"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Add and double: 21 m x 2 = 42 m</a:t>
            </a:r>
          </a:p>
          <a:p>
            <a:pPr algn="ctr"/>
            <a:endParaRPr lang="en-GB" dirty="0">
              <a:latin typeface="Arial" panose="020B0604020202020204" pitchFamily="34" charset="0"/>
              <a:cs typeface="Arial" panose="020B0604020202020204" pitchFamily="34" charset="0"/>
            </a:endParaRPr>
          </a:p>
          <a:p>
            <a:pPr algn="ctr"/>
            <a:endParaRPr lang="en-GB" dirty="0">
              <a:latin typeface="Arial" panose="020B0604020202020204" pitchFamily="34" charset="0"/>
              <a:cs typeface="Arial" panose="020B0604020202020204" pitchFamily="34" charset="0"/>
            </a:endParaRPr>
          </a:p>
        </p:txBody>
      </p:sp>
      <p:sp>
        <p:nvSpPr>
          <p:cNvPr id="39" name="Arrow: Up-Down 38">
            <a:extLst>
              <a:ext uri="{FF2B5EF4-FFF2-40B4-BE49-F238E27FC236}">
                <a16:creationId xmlns:a16="http://schemas.microsoft.com/office/drawing/2014/main" id="{978E361A-E938-29B5-63D0-34D7C853DFCD}"/>
              </a:ext>
            </a:extLst>
          </p:cNvPr>
          <p:cNvSpPr/>
          <p:nvPr/>
        </p:nvSpPr>
        <p:spPr>
          <a:xfrm>
            <a:off x="5590945" y="2278837"/>
            <a:ext cx="368859" cy="1858519"/>
          </a:xfrm>
          <a:prstGeom prst="up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Arrow: Up-Down 39">
            <a:extLst>
              <a:ext uri="{FF2B5EF4-FFF2-40B4-BE49-F238E27FC236}">
                <a16:creationId xmlns:a16="http://schemas.microsoft.com/office/drawing/2014/main" id="{2F5BDED6-5402-102B-0A48-7B3091BC57B8}"/>
              </a:ext>
            </a:extLst>
          </p:cNvPr>
          <p:cNvSpPr/>
          <p:nvPr/>
        </p:nvSpPr>
        <p:spPr>
          <a:xfrm rot="16200000">
            <a:off x="5593765" y="1874711"/>
            <a:ext cx="368859" cy="2482496"/>
          </a:xfrm>
          <a:prstGeom prst="up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856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2"/>
                                        </p:tgtEl>
                                      </p:cBhvr>
                                    </p:animEffect>
                                    <p:set>
                                      <p:cBhvr>
                                        <p:cTn id="32" dur="1" fill="hold">
                                          <p:stCondLst>
                                            <p:cond delay="499"/>
                                          </p:stCondLst>
                                        </p:cTn>
                                        <p:tgtEl>
                                          <p:spTgt spid="3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33"/>
                                        </p:tgtEl>
                                      </p:cBhvr>
                                    </p:animEffect>
                                    <p:set>
                                      <p:cBhvr>
                                        <p:cTn id="35" dur="1" fill="hold">
                                          <p:stCondLst>
                                            <p:cond delay="499"/>
                                          </p:stCondLst>
                                        </p:cTn>
                                        <p:tgtEl>
                                          <p:spTgt spid="3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34"/>
                                        </p:tgtEl>
                                      </p:cBhvr>
                                    </p:animEffect>
                                    <p:set>
                                      <p:cBhvr>
                                        <p:cTn id="38" dur="1" fill="hold">
                                          <p:stCondLst>
                                            <p:cond delay="499"/>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500"/>
                                        <p:tgtEl>
                                          <p:spTgt spid="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35"/>
                                        </p:tgtEl>
                                      </p:cBhvr>
                                    </p:animEffect>
                                    <p:set>
                                      <p:cBhvr>
                                        <p:cTn id="68" dur="1" fill="hold">
                                          <p:stCondLst>
                                            <p:cond delay="499"/>
                                          </p:stCondLst>
                                        </p:cTn>
                                        <p:tgtEl>
                                          <p:spTgt spid="35"/>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36"/>
                                        </p:tgtEl>
                                      </p:cBhvr>
                                    </p:animEffect>
                                    <p:set>
                                      <p:cBhvr>
                                        <p:cTn id="71" dur="1" fill="hold">
                                          <p:stCondLst>
                                            <p:cond delay="499"/>
                                          </p:stCondLst>
                                        </p:cTn>
                                        <p:tgtEl>
                                          <p:spTgt spid="36"/>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37"/>
                                        </p:tgtEl>
                                      </p:cBhvr>
                                    </p:animEffect>
                                    <p:set>
                                      <p:cBhvr>
                                        <p:cTn id="74" dur="1" fill="hold">
                                          <p:stCondLst>
                                            <p:cond delay="499"/>
                                          </p:stCondLst>
                                        </p:cTn>
                                        <p:tgtEl>
                                          <p:spTgt spid="3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500"/>
                                        <p:tgtEl>
                                          <p:spTgt spid="3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500"/>
                                        <p:tgtEl>
                                          <p:spTgt spid="4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8" grpId="0"/>
      <p:bldP spid="31" grpId="0"/>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9" grpId="0" animBg="1"/>
      <p:bldP spid="4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40000"/>
            <a:lumOff val="60000"/>
          </a:schemeClr>
        </a:solidFill>
        <a:ln>
          <a:noFill/>
        </a:ln>
      </a:spPr>
      <a:bodyPr rtlCol="0" anchor="t"/>
      <a:lstStyle>
        <a:defPPr algn="l">
          <a:defRPr sz="2400" dirty="0">
            <a:solidFill>
              <a:schemeClr val="tx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8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943fffa-545b-4eca-b17d-5f9a138dda08" xsi:nil="true"/>
    <lcf76f155ced4ddcb4097134ff3c332f xmlns="c5cf19a6-e467-491d-9af0-5a70f09a6a4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2C6BF2C10D2AD44BB79F8BFF365B8C2" ma:contentTypeVersion="16" ma:contentTypeDescription="Create a new document." ma:contentTypeScope="" ma:versionID="c9b06e18c8963115e3abf9b348a2b147">
  <xsd:schema xmlns:xsd="http://www.w3.org/2001/XMLSchema" xmlns:xs="http://www.w3.org/2001/XMLSchema" xmlns:p="http://schemas.microsoft.com/office/2006/metadata/properties" xmlns:ns2="a943fffa-545b-4eca-b17d-5f9a138dda08" xmlns:ns3="c5cf19a6-e467-491d-9af0-5a70f09a6a41" targetNamespace="http://schemas.microsoft.com/office/2006/metadata/properties" ma:root="true" ma:fieldsID="0a54bbcb56302e0d3bc70941a0a2ee6d" ns2:_="" ns3:_="">
    <xsd:import namespace="a943fffa-545b-4eca-b17d-5f9a138dda08"/>
    <xsd:import namespace="c5cf19a6-e467-491d-9af0-5a70f09a6a4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43fffa-545b-4eca-b17d-5f9a138dda0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e9c5b39-4955-4e83-95b2-d0ef9563bab7}" ma:internalName="TaxCatchAll" ma:showField="CatchAllData" ma:web="a943fffa-545b-4eca-b17d-5f9a138dda0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5cf19a6-e467-491d-9af0-5a70f09a6a4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0cda56a-0d36-40e2-ad5d-df46f41119bb"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54519A-5C88-4765-8DF4-097EB505FC69}">
  <ds:schemaRefs>
    <ds:schemaRef ds:uri="http://schemas.microsoft.com/office/infopath/2007/PartnerControls"/>
    <ds:schemaRef ds:uri="http://schemas.openxmlformats.org/package/2006/metadata/core-properties"/>
    <ds:schemaRef ds:uri="http://purl.org/dc/dcmitype/"/>
    <ds:schemaRef ds:uri="http://purl.org/dc/elements/1.1/"/>
    <ds:schemaRef ds:uri="http://purl.org/dc/terms/"/>
    <ds:schemaRef ds:uri="2bfdf3e8-25da-4e74-b057-a0e02081974e"/>
    <ds:schemaRef ds:uri="http://www.w3.org/XML/1998/namespace"/>
    <ds:schemaRef ds:uri="http://schemas.microsoft.com/office/2006/metadata/properties"/>
    <ds:schemaRef ds:uri="http://schemas.microsoft.com/office/2006/documentManagement/types"/>
    <ds:schemaRef ds:uri="5ffe337d-894c-4309-8959-e0fd255197bb"/>
  </ds:schemaRefs>
</ds:datastoreItem>
</file>

<file path=customXml/itemProps2.xml><?xml version="1.0" encoding="utf-8"?>
<ds:datastoreItem xmlns:ds="http://schemas.openxmlformats.org/officeDocument/2006/customXml" ds:itemID="{649AF7C7-1C23-44C0-BC54-720B941B1C15}"/>
</file>

<file path=customXml/itemProps3.xml><?xml version="1.0" encoding="utf-8"?>
<ds:datastoreItem xmlns:ds="http://schemas.openxmlformats.org/officeDocument/2006/customXml" ds:itemID="{15750DE2-DA89-48CE-9F79-28D425E377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36363</TotalTime>
  <Words>4211</Words>
  <Application>Microsoft Office PowerPoint</Application>
  <PresentationFormat>Widescreen</PresentationFormat>
  <Paragraphs>490</Paragraphs>
  <Slides>28</Slides>
  <Notes>28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Calibri</vt:lpstr>
      <vt:lpstr>Cambria Math</vt:lpstr>
      <vt:lpstr>Segoe UI</vt:lpstr>
      <vt:lpstr>Times New Roman</vt:lpstr>
      <vt:lpstr>Office Theme</vt:lpstr>
      <vt:lpstr>Custom Design</vt:lpstr>
      <vt:lpstr>Lesson 17:  Perimeter of rectangles and compound shapes  Level 1</vt:lpstr>
      <vt:lpstr>PowerPoint Presentation</vt:lpstr>
      <vt:lpstr>Perimeter, area and volume</vt:lpstr>
      <vt:lpstr>Perimeter and area</vt:lpstr>
      <vt:lpstr>Perimeter or area?</vt:lpstr>
      <vt:lpstr>Perimeter… strategies</vt:lpstr>
      <vt:lpstr>Perimeter definition and terms</vt:lpstr>
      <vt:lpstr>Perimeter of compound shapes (1)</vt:lpstr>
      <vt:lpstr>Perimeter of compound shapes</vt:lpstr>
      <vt:lpstr>Perimeter of compound shapes (2 and 3)</vt:lpstr>
      <vt:lpstr>Perimeter of compound shapes (2)</vt:lpstr>
      <vt:lpstr>PowerPoint Presentation</vt:lpstr>
      <vt:lpstr>Perimeter – Rachel’s room</vt:lpstr>
      <vt:lpstr>Perimeter – Rachel’s room</vt:lpstr>
      <vt:lpstr>Perimeter – Rachel’s room</vt:lpstr>
      <vt:lpstr>Perimeter – Radhika’s room</vt:lpstr>
      <vt:lpstr>Perimeter – Radhika’s room</vt:lpstr>
      <vt:lpstr>Perimeter</vt:lpstr>
      <vt:lpstr>Practice question 1</vt:lpstr>
      <vt:lpstr>Practice question (1) – answers</vt:lpstr>
      <vt:lpstr>Practice question (2) </vt:lpstr>
      <vt:lpstr>Practice question (2) – answers </vt:lpstr>
      <vt:lpstr>Practice question (3) </vt:lpstr>
      <vt:lpstr>Practice question (3) – answers </vt:lpstr>
      <vt:lpstr>Practice question (4)</vt:lpstr>
      <vt:lpstr>Practice question (4) – answers</vt:lpstr>
      <vt:lpstr>Lesson review:  Perimeter of rectangles and compound shapes  Level 1</vt:lpstr>
      <vt:lpstr>Lesson 17:  Credits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Centres for Excellence Mastery Lesson Slides</dc:title>
  <dc:subject/>
  <dc:creator>Pearson</dc:creator>
  <cp:keywords/>
  <dc:description/>
  <cp:lastModifiedBy>Olesya Gilmutdinova</cp:lastModifiedBy>
  <cp:revision>521</cp:revision>
  <dcterms:created xsi:type="dcterms:W3CDTF">2019-07-11T15:46:02Z</dcterms:created>
  <dcterms:modified xsi:type="dcterms:W3CDTF">2023-04-13T14:09:03Z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0x01010062C6BF2C10D2AD44BB79F8BFF365B8C2</vt:lpwstr>
  </property>
</Properties>
</file>