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633" r:id="rId6"/>
    <p:sldId id="629" r:id="rId7"/>
    <p:sldId id="648" r:id="rId8"/>
    <p:sldId id="324" r:id="rId9"/>
    <p:sldId id="320" r:id="rId10"/>
    <p:sldId id="635" r:id="rId11"/>
    <p:sldId id="293" r:id="rId12"/>
    <p:sldId id="640" r:id="rId13"/>
    <p:sldId id="649" r:id="rId14"/>
    <p:sldId id="650" r:id="rId15"/>
    <p:sldId id="323" r:id="rId16"/>
    <p:sldId id="627" r:id="rId17"/>
    <p:sldId id="628" r:id="rId18"/>
    <p:sldId id="637" r:id="rId19"/>
    <p:sldId id="638" r:id="rId20"/>
    <p:sldId id="270" r:id="rId21"/>
    <p:sldId id="6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 id="{DB168830-51D4-4CC1-7858-D21AD9F13162}" name="Sarah Stafford" initials="SS" userId="Sarah Stafford"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6231629D-55AF-9CA2-9712-FD9244593B19}" name="Stephanie Colquitt" initials="SC" userId="1bc9ee965db69ad1" providerId="Windows Live"/>
  <p188:author id="{6C085DBD-E017-59BB-A493-C212501941EA}" name="Elizabeth Parker" initials="EP" userId="S::elizabeth.parker@newgenpublishing.co.uk::48ed7c66-aa06-4dbb-a923-e20f8fac5870" providerId="AD"/>
  <p188:author id="{E5B58DDC-298B-B9D5-C478-64E78F3EB0CF}" name="Chess Law" initials="CL" userId="S::chess@newgenpublishing.co.uk::77e1df74-a9d8-491f-a58c-070132422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ron Sheffield" initials="BS" lastIdx="1" clrIdx="0">
    <p:extLst>
      <p:ext uri="{19B8F6BF-5375-455C-9EA6-DF929625EA0E}">
        <p15:presenceInfo xmlns:p15="http://schemas.microsoft.com/office/powerpoint/2012/main" userId="S-1-5-21-1002129090-1616039028-646073730-24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autoAdjust="0"/>
    <p:restoredTop sz="68895" autoAdjust="0"/>
  </p:normalViewPr>
  <p:slideViewPr>
    <p:cSldViewPr snapToGrid="0">
      <p:cViewPr varScale="1">
        <p:scale>
          <a:sx n="78" d="100"/>
          <a:sy n="78" d="100"/>
        </p:scale>
        <p:origin x="12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9948-2C15-455F-96CA-EE92B698733E}" type="datetimeFigureOut">
              <a:rPr lang="en-GB" smtClean="0"/>
              <a:t>20/04/2023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FC0FF-CE49-4B97-AC94-BEC802435D97}" type="slidenum">
              <a:rPr lang="en-GB" smtClean="0"/>
              <a:t>‹#›</a:t>
            </a:fld>
            <a:endParaRPr lang="en-GB"/>
          </a:p>
        </p:txBody>
      </p:sp>
    </p:spTree>
    <p:extLst>
      <p:ext uri="{BB962C8B-B14F-4D97-AF65-F5344CB8AC3E}">
        <p14:creationId xmlns:p14="http://schemas.microsoft.com/office/powerpoint/2010/main" val="46466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237036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out the worksheet and allow the learners to work through the task.</a:t>
            </a:r>
          </a:p>
          <a:p>
            <a:pPr algn="l" rtl="0" fontAlgn="base"/>
            <a:r>
              <a:rPr lang="en-GB" sz="1200" b="0" i="0" dirty="0">
                <a:solidFill>
                  <a:srgbClr val="000000"/>
                </a:solidFill>
                <a:effectLst/>
                <a:latin typeface="Calibri" panose="020F0502020204030204" pitchFamily="34" charset="0"/>
              </a:rPr>
              <a:t>In pairs learners </a:t>
            </a:r>
            <a:r>
              <a:rPr lang="en-GB" sz="1200" b="0" i="0" u="none" dirty="0">
                <a:solidFill>
                  <a:srgbClr val="0078D4"/>
                </a:solidFill>
                <a:effectLst/>
                <a:latin typeface="Calibri" panose="020F0502020204030204" pitchFamily="34" charset="0"/>
              </a:rPr>
              <a:t>decide which items of furniture they want to have in their room and use the scale to work out the dimensions of the scaled down items. Encourage learners to use ratio tables to organise their thinking and working.</a:t>
            </a:r>
            <a:endParaRPr lang="en-GB" b="0" i="0" u="none" dirty="0">
              <a:solidFill>
                <a:srgbClr val="000000"/>
              </a:solidFill>
              <a:effectLst/>
              <a:latin typeface="Segoe UI" panose="020B0502040204020203" pitchFamily="34" charset="0"/>
            </a:endParaRPr>
          </a:p>
          <a:p>
            <a:pPr algn="l" rtl="0" fontAlgn="base"/>
            <a:r>
              <a:rPr lang="en-GB" sz="12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200" b="0" i="0" u="none" dirty="0">
                <a:solidFill>
                  <a:srgbClr val="0078D4"/>
                </a:solidFill>
                <a:effectLst/>
                <a:latin typeface="Calibri" panose="020F0502020204030204" pitchFamily="34" charset="0"/>
              </a:rPr>
              <a:t>Learners should then draw their furniture on the grid and label each piece. They can then either redraw it on the bedroom plan in the place they want it or cut out the furniture and stick it on the plan to allow them to move things around before making a final design.</a:t>
            </a:r>
            <a:r>
              <a:rPr lang="en-GB" sz="1200" b="0" i="0" u="none" dirty="0">
                <a:solidFill>
                  <a:srgbClr val="000000"/>
                </a:solidFill>
                <a:effectLst/>
                <a:latin typeface="Calibri" panose="020F0502020204030204" pitchFamily="34" charset="0"/>
              </a:rPr>
              <a:t>  </a:t>
            </a:r>
            <a:endParaRPr lang="en-GB" b="0" i="0" u="none"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43575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access an interactive map on their phones or the tutor can demonstrate</a:t>
            </a:r>
            <a:r>
              <a:rPr lang="en-GB" baseline="0" dirty="0"/>
              <a:t> on the board.</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11</a:t>
            </a:fld>
            <a:endParaRPr lang="en-GB"/>
          </a:p>
        </p:txBody>
      </p:sp>
    </p:spTree>
    <p:extLst>
      <p:ext uri="{BB962C8B-B14F-4D97-AF65-F5344CB8AC3E}">
        <p14:creationId xmlns:p14="http://schemas.microsoft.com/office/powerpoint/2010/main" val="304986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encourage learners to draw ratio tables to convince themselves they have got the answer correct</a:t>
            </a:r>
          </a:p>
        </p:txBody>
      </p:sp>
      <p:sp>
        <p:nvSpPr>
          <p:cNvPr id="4" name="Slide Number Placeholder 3"/>
          <p:cNvSpPr>
            <a:spLocks noGrp="1"/>
          </p:cNvSpPr>
          <p:nvPr>
            <p:ph type="sldNum" sz="quarter" idx="10"/>
          </p:nvPr>
        </p:nvSpPr>
        <p:spPr/>
        <p:txBody>
          <a:bodyPr/>
          <a:lstStyle/>
          <a:p>
            <a:fld id="{DBDFC0FF-CE49-4B97-AC94-BEC802435D97}" type="slidenum">
              <a:rPr lang="en-GB" smtClean="0"/>
              <a:t>12</a:t>
            </a:fld>
            <a:endParaRPr lang="en-GB"/>
          </a:p>
        </p:txBody>
      </p:sp>
    </p:spTree>
    <p:extLst>
      <p:ext uri="{BB962C8B-B14F-4D97-AF65-F5344CB8AC3E}">
        <p14:creationId xmlns:p14="http://schemas.microsoft.com/office/powerpoint/2010/main" val="156833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DFC0FF-CE49-4B97-AC94-BEC802435D97}" type="slidenum">
              <a:rPr lang="en-GB" smtClean="0"/>
              <a:t>14</a:t>
            </a:fld>
            <a:endParaRPr lang="en-GB"/>
          </a:p>
        </p:txBody>
      </p:sp>
    </p:spTree>
    <p:extLst>
      <p:ext uri="{BB962C8B-B14F-4D97-AF65-F5344CB8AC3E}">
        <p14:creationId xmlns:p14="http://schemas.microsoft.com/office/powerpoint/2010/main" val="128351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encourage learners to draw ratio tables to convince themselves that they have got the answer correctly.</a:t>
            </a:r>
          </a:p>
        </p:txBody>
      </p:sp>
      <p:sp>
        <p:nvSpPr>
          <p:cNvPr id="4" name="Slide Number Placeholder 3"/>
          <p:cNvSpPr>
            <a:spLocks noGrp="1"/>
          </p:cNvSpPr>
          <p:nvPr>
            <p:ph type="sldNum" sz="quarter" idx="5"/>
          </p:nvPr>
        </p:nvSpPr>
        <p:spPr/>
        <p:txBody>
          <a:bodyPr/>
          <a:lstStyle/>
          <a:p>
            <a:fld id="{DBDFC0FF-CE49-4B97-AC94-BEC802435D97}" type="slidenum">
              <a:rPr lang="en-GB" smtClean="0"/>
              <a:t>15</a:t>
            </a:fld>
            <a:endParaRPr lang="en-GB"/>
          </a:p>
        </p:txBody>
      </p:sp>
    </p:spTree>
    <p:extLst>
      <p:ext uri="{BB962C8B-B14F-4D97-AF65-F5344CB8AC3E}">
        <p14:creationId xmlns:p14="http://schemas.microsoft.com/office/powerpoint/2010/main" val="1776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55211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287593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a:t>
            </a:r>
            <a:r>
              <a:rPr lang="en-GB" baseline="0" dirty="0"/>
              <a:t> to work in pairs to match the measurements and pictures.</a:t>
            </a:r>
          </a:p>
          <a:p>
            <a:r>
              <a:rPr lang="en-GB" baseline="0" dirty="0"/>
              <a:t>Do they have a sense of how long each unit is?</a:t>
            </a:r>
          </a:p>
          <a:p>
            <a:r>
              <a:rPr lang="en-GB" baseline="0" dirty="0"/>
              <a:t>When they complete the task, they should have all the metric conversions for length they will need in this lesson.</a:t>
            </a:r>
          </a:p>
          <a:p>
            <a:r>
              <a:rPr lang="en-GB" dirty="0"/>
              <a:t>Answers:</a:t>
            </a:r>
          </a:p>
          <a:p>
            <a:r>
              <a:rPr lang="en-GB" dirty="0"/>
              <a:t>Width of a finger: 1 cm</a:t>
            </a:r>
          </a:p>
          <a:p>
            <a:r>
              <a:rPr lang="en-GB" dirty="0"/>
              <a:t>Arm span: 1 m</a:t>
            </a:r>
          </a:p>
          <a:p>
            <a:r>
              <a:rPr lang="en-GB" dirty="0"/>
              <a:t>Pencil tip: 1 mm</a:t>
            </a:r>
          </a:p>
          <a:p>
            <a:r>
              <a:rPr lang="en-GB" dirty="0"/>
              <a:t>Distance between two bridge pylons: 1 km</a:t>
            </a:r>
          </a:p>
        </p:txBody>
      </p:sp>
      <p:sp>
        <p:nvSpPr>
          <p:cNvPr id="4" name="Slide Number Placeholder 3"/>
          <p:cNvSpPr>
            <a:spLocks noGrp="1"/>
          </p:cNvSpPr>
          <p:nvPr>
            <p:ph type="sldNum" sz="quarter" idx="10"/>
          </p:nvPr>
        </p:nvSpPr>
        <p:spPr/>
        <p:txBody>
          <a:bodyPr/>
          <a:lstStyle/>
          <a:p>
            <a:fld id="{DBDFC0FF-CE49-4B97-AC94-BEC802435D97}" type="slidenum">
              <a:rPr lang="en-GB" smtClean="0"/>
              <a:t>2</a:t>
            </a:fld>
            <a:endParaRPr lang="en-GB"/>
          </a:p>
        </p:txBody>
      </p:sp>
    </p:spTree>
    <p:extLst>
      <p:ext uri="{BB962C8B-B14F-4D97-AF65-F5344CB8AC3E}">
        <p14:creationId xmlns:p14="http://schemas.microsoft.com/office/powerpoint/2010/main" val="358532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ask for feedback from the class.</a:t>
            </a:r>
          </a:p>
          <a:p>
            <a:r>
              <a:rPr lang="en-GB" dirty="0"/>
              <a:t>The learners may measure their finger using cm but some may have said mm. Talk about the conversion and that 10 mm is the same as 1 cm – tell them to look at their rulers.</a:t>
            </a:r>
          </a:p>
          <a:p>
            <a:r>
              <a:rPr lang="en-GB" dirty="0"/>
              <a:t>They would probably measure arm width using metres – but could have used cm. Similarly, ask how many cm are in 1 m.</a:t>
            </a:r>
          </a:p>
          <a:p>
            <a:r>
              <a:rPr lang="en-GB" dirty="0"/>
              <a:t>The bridge would be measured in km – but how many metres are in a km?</a:t>
            </a:r>
          </a:p>
          <a:p>
            <a:r>
              <a:rPr lang="en-GB" dirty="0"/>
              <a:t>mm is the odd one out – we don’t normally measure in smaller units than mm.</a:t>
            </a:r>
          </a:p>
        </p:txBody>
      </p:sp>
      <p:sp>
        <p:nvSpPr>
          <p:cNvPr id="4" name="Slide Number Placeholder 3"/>
          <p:cNvSpPr>
            <a:spLocks noGrp="1"/>
          </p:cNvSpPr>
          <p:nvPr>
            <p:ph type="sldNum" sz="quarter" idx="10"/>
          </p:nvPr>
        </p:nvSpPr>
        <p:spPr/>
        <p:txBody>
          <a:bodyPr/>
          <a:lstStyle/>
          <a:p>
            <a:fld id="{DBDFC0FF-CE49-4B97-AC94-BEC802435D97}" type="slidenum">
              <a:rPr lang="en-GB" smtClean="0"/>
              <a:t>3</a:t>
            </a:fld>
            <a:endParaRPr lang="en-GB"/>
          </a:p>
        </p:txBody>
      </p:sp>
    </p:spTree>
    <p:extLst>
      <p:ext uri="{BB962C8B-B14F-4D97-AF65-F5344CB8AC3E}">
        <p14:creationId xmlns:p14="http://schemas.microsoft.com/office/powerpoint/2010/main" val="262516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what reading is shown by the arrow.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Animation then shows it as 3.</a:t>
            </a:r>
            <a:r>
              <a:rPr lang="en-GB" sz="1800" i="0" dirty="0">
                <a:effectLst/>
                <a:latin typeface="Calibri" panose="020F0502020204030204" pitchFamily="34" charset="0"/>
                <a:ea typeface="Calibri" panose="020F0502020204030204" pitchFamily="34" charset="0"/>
                <a:cs typeface="Times New Roman" panose="02020603050405020304" pitchFamily="18" charset="0"/>
              </a:rPr>
              <a:t>9 cm and students are asked to convert this to mm and m. Allow a few minutes and then ask students for their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effectLst/>
                <a:latin typeface="Calibri" panose="020F0502020204030204" pitchFamily="34" charset="0"/>
                <a:ea typeface="Calibri" panose="020F0502020204030204" pitchFamily="34" charset="0"/>
                <a:cs typeface="Times New Roman" panose="02020603050405020304" pitchFamily="18" charset="0"/>
              </a:rPr>
              <a:t>Tutor to explain that ratio tables are an effective method.</a:t>
            </a:r>
          </a:p>
          <a:p>
            <a:endParaRPr lang="en-GB" dirty="0"/>
          </a:p>
        </p:txBody>
      </p:sp>
      <p:sp>
        <p:nvSpPr>
          <p:cNvPr id="4" name="Slide Number Placeholder 3"/>
          <p:cNvSpPr>
            <a:spLocks noGrp="1"/>
          </p:cNvSpPr>
          <p:nvPr>
            <p:ph type="sldNum" sz="quarter" idx="5"/>
          </p:nvPr>
        </p:nvSpPr>
        <p:spPr/>
        <p:txBody>
          <a:bodyPr/>
          <a:lstStyle/>
          <a:p>
            <a:fld id="{DBDFC0FF-CE49-4B97-AC94-BEC802435D97}" type="slidenum">
              <a:rPr lang="en-GB" smtClean="0"/>
              <a:t>4</a:t>
            </a:fld>
            <a:endParaRPr lang="en-GB"/>
          </a:p>
        </p:txBody>
      </p:sp>
    </p:spTree>
    <p:extLst>
      <p:ext uri="{BB962C8B-B14F-4D97-AF65-F5344CB8AC3E}">
        <p14:creationId xmlns:p14="http://schemas.microsoft.com/office/powerpoint/2010/main" val="193319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worksheet has ratio tables pre-drawn to help learners organise their thinking.</a:t>
            </a:r>
          </a:p>
          <a:p>
            <a:r>
              <a:rPr lang="en-GB" dirty="0"/>
              <a:t>The</a:t>
            </a:r>
            <a:r>
              <a:rPr lang="en-GB" baseline="0" dirty="0"/>
              <a:t> scale in Q3 is harder to read. How can learners help themselves to work this out?</a:t>
            </a:r>
            <a:endParaRPr lang="en-GB" dirty="0"/>
          </a:p>
        </p:txBody>
      </p:sp>
      <p:sp>
        <p:nvSpPr>
          <p:cNvPr id="4" name="Slide Number Placeholder 3"/>
          <p:cNvSpPr>
            <a:spLocks noGrp="1"/>
          </p:cNvSpPr>
          <p:nvPr>
            <p:ph type="sldNum" sz="quarter" idx="10"/>
          </p:nvPr>
        </p:nvSpPr>
        <p:spPr/>
        <p:txBody>
          <a:bodyPr/>
          <a:lstStyle/>
          <a:p>
            <a:fld id="{19358BD9-FACB-4F2F-9250-2A7B032B410C}" type="slidenum">
              <a:rPr lang="en-GB" smtClean="0"/>
              <a:t>5</a:t>
            </a:fld>
            <a:endParaRPr lang="en-GB"/>
          </a:p>
        </p:txBody>
      </p:sp>
    </p:spTree>
    <p:extLst>
      <p:ext uri="{BB962C8B-B14F-4D97-AF65-F5344CB8AC3E}">
        <p14:creationId xmlns:p14="http://schemas.microsoft.com/office/powerpoint/2010/main" val="267166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358BD9-FACB-4F2F-9250-2A7B032B410C}" type="slidenum">
              <a:rPr lang="en-GB" smtClean="0"/>
              <a:t>6</a:t>
            </a:fld>
            <a:endParaRPr lang="en-GB"/>
          </a:p>
        </p:txBody>
      </p:sp>
    </p:spTree>
    <p:extLst>
      <p:ext uri="{BB962C8B-B14F-4D97-AF65-F5344CB8AC3E}">
        <p14:creationId xmlns:p14="http://schemas.microsoft.com/office/powerpoint/2010/main" val="412998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may give the answer that Rahima needs to multiply by 100 but can they explain why this is correct?</a:t>
            </a:r>
          </a:p>
          <a:p>
            <a:r>
              <a:rPr lang="en-GB" dirty="0"/>
              <a:t>Diagrams</a:t>
            </a:r>
            <a:r>
              <a:rPr lang="en-GB" baseline="0" dirty="0"/>
              <a:t> such as ratio tables make this explanation very clear.</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7</a:t>
            </a:fld>
            <a:endParaRPr lang="en-GB"/>
          </a:p>
        </p:txBody>
      </p:sp>
    </p:spTree>
    <p:extLst>
      <p:ext uri="{BB962C8B-B14F-4D97-AF65-F5344CB8AC3E}">
        <p14:creationId xmlns:p14="http://schemas.microsoft.com/office/powerpoint/2010/main" val="243162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pPr marL="0" indent="0">
              <a:buFontTx/>
              <a:buNone/>
            </a:pPr>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can be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 learners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77881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allow learners time to think about the scale and the size of the bed and work out how many squares length and width the bed would be. Animations then show how using the ratio table is an effective way of working out the dimensions. Tutor to point out that the bed will be 2.8 cm on the grid so learners need to approximate 2.8 by making it slightly smaller than 3 boxes wide.</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4436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5536-C627-4E3F-BA64-D58D0A0B5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870319-1609-4D71-A6ED-0D8C17FE8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1AD61C-5162-4980-A54A-0C54C692CF87}"/>
              </a:ext>
            </a:extLst>
          </p:cNvPr>
          <p:cNvSpPr>
            <a:spLocks noGrp="1"/>
          </p:cNvSpPr>
          <p:nvPr>
            <p:ph type="dt" sz="half" idx="10"/>
          </p:nvPr>
        </p:nvSpPr>
        <p:spPr/>
        <p:txBody>
          <a:bodyPr/>
          <a:lstStyle/>
          <a:p>
            <a:fld id="{6B44D46B-8805-DC4D-9005-275E99B14B72}" type="datetime1">
              <a:rPr lang="en-GB" smtClean="0"/>
              <a:t>20/04/2023</a:t>
            </a:fld>
            <a:endParaRPr lang="en-GB"/>
          </a:p>
        </p:txBody>
      </p:sp>
      <p:sp>
        <p:nvSpPr>
          <p:cNvPr id="5" name="Footer Placeholder 4">
            <a:extLst>
              <a:ext uri="{FF2B5EF4-FFF2-40B4-BE49-F238E27FC236}">
                <a16:creationId xmlns:a16="http://schemas.microsoft.com/office/drawing/2014/main" id="{009D97F2-60F9-430F-8DF6-A541D928F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45B3E-F368-4C62-8A0A-8B782D2D4517}"/>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37935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0509-A7D9-4702-9A40-EEF337304B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764D55-86F8-4839-B066-D93EA641A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B1FDD-52DC-4588-BB7D-AF4593CAC97A}"/>
              </a:ext>
            </a:extLst>
          </p:cNvPr>
          <p:cNvSpPr>
            <a:spLocks noGrp="1"/>
          </p:cNvSpPr>
          <p:nvPr>
            <p:ph type="dt" sz="half" idx="10"/>
          </p:nvPr>
        </p:nvSpPr>
        <p:spPr/>
        <p:txBody>
          <a:bodyPr/>
          <a:lstStyle/>
          <a:p>
            <a:fld id="{8B949772-D844-2542-AB0B-D9F753BE5DC2}" type="datetime1">
              <a:rPr lang="en-GB" smtClean="0"/>
              <a:t>20/04/2023</a:t>
            </a:fld>
            <a:endParaRPr lang="en-GB"/>
          </a:p>
        </p:txBody>
      </p:sp>
      <p:sp>
        <p:nvSpPr>
          <p:cNvPr id="5" name="Footer Placeholder 4">
            <a:extLst>
              <a:ext uri="{FF2B5EF4-FFF2-40B4-BE49-F238E27FC236}">
                <a16:creationId xmlns:a16="http://schemas.microsoft.com/office/drawing/2014/main" id="{41C6A389-D532-4D57-889B-8CE2FCDBD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93FA7-3529-4912-811F-5BE145773354}"/>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6676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6667F-DD32-43BE-931D-182D9183C1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A49FD0-278F-4DE3-B7D2-EABA87DDF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7521C-D360-49E7-B7B6-A1A44879A4D9}"/>
              </a:ext>
            </a:extLst>
          </p:cNvPr>
          <p:cNvSpPr>
            <a:spLocks noGrp="1"/>
          </p:cNvSpPr>
          <p:nvPr>
            <p:ph type="dt" sz="half" idx="10"/>
          </p:nvPr>
        </p:nvSpPr>
        <p:spPr/>
        <p:txBody>
          <a:bodyPr/>
          <a:lstStyle/>
          <a:p>
            <a:fld id="{66B7904F-27AE-1142-842A-0EB477E46D8D}" type="datetime1">
              <a:rPr lang="en-GB" smtClean="0"/>
              <a:t>20/04/2023</a:t>
            </a:fld>
            <a:endParaRPr lang="en-GB"/>
          </a:p>
        </p:txBody>
      </p:sp>
      <p:sp>
        <p:nvSpPr>
          <p:cNvPr id="5" name="Footer Placeholder 4">
            <a:extLst>
              <a:ext uri="{FF2B5EF4-FFF2-40B4-BE49-F238E27FC236}">
                <a16:creationId xmlns:a16="http://schemas.microsoft.com/office/drawing/2014/main" id="{D8C5F4DB-3ACF-4F5A-AFED-55E0C10A2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BF8D1-EDD7-4A82-8FF5-ECF2DB81FDC6}"/>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6638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8A558212-3AD3-154B-9589-54A786C30BE8}" type="datetime1">
              <a:rPr lang="en-GB" smtClean="0"/>
              <a:t>20/04/2023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3053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E5EBEDDA-BFAA-5342-BF3C-DA82E22F179D}" type="datetime1">
              <a:rPr lang="en-GB" smtClean="0"/>
              <a:t>20/04/2023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83787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270D2CE4-5F82-9644-93A1-34D4246040D4}" type="datetime1">
              <a:rPr lang="en-GB" smtClean="0"/>
              <a:t>20/04/2023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9730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370BEC35-181D-7348-9538-69DF3ABBD2DF}" type="datetime1">
              <a:rPr lang="en-GB" smtClean="0"/>
              <a:t>20/04/2023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8857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C76E1635-46CB-DB49-B947-2E84A4927CF8}" type="datetime1">
              <a:rPr lang="en-GB" smtClean="0"/>
              <a:t>20/04/2023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613579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AE0BB9B0-C614-AB43-A329-402DB140C72C}" type="datetime1">
              <a:rPr lang="en-GB" smtClean="0"/>
              <a:t>20/04/2023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097299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F17D5EB2-9795-7745-8C77-A2E35162BE99}" type="datetime1">
              <a:rPr lang="en-GB" smtClean="0"/>
              <a:t>20/04/2023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82284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71DF4FF5-26FF-D84C-8CC4-0F2C640779AA}" type="datetime1">
              <a:rPr lang="en-GB" smtClean="0"/>
              <a:t>20/04/2023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9596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D6EE-CFDC-4F47-A017-4B57B86496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E7F62-AB03-4DAD-BFEC-4D3049AF8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03D83-4942-47B2-AD23-5BC2CA4C7260}"/>
              </a:ext>
            </a:extLst>
          </p:cNvPr>
          <p:cNvSpPr>
            <a:spLocks noGrp="1"/>
          </p:cNvSpPr>
          <p:nvPr>
            <p:ph type="dt" sz="half" idx="10"/>
          </p:nvPr>
        </p:nvSpPr>
        <p:spPr/>
        <p:txBody>
          <a:bodyPr/>
          <a:lstStyle/>
          <a:p>
            <a:fld id="{FD83105B-9E00-E447-B8DD-AF6ED57A24EA}" type="datetime1">
              <a:rPr lang="en-GB" smtClean="0"/>
              <a:t>20/04/2023</a:t>
            </a:fld>
            <a:endParaRPr lang="en-GB"/>
          </a:p>
        </p:txBody>
      </p:sp>
      <p:sp>
        <p:nvSpPr>
          <p:cNvPr id="5" name="Footer Placeholder 4">
            <a:extLst>
              <a:ext uri="{FF2B5EF4-FFF2-40B4-BE49-F238E27FC236}">
                <a16:creationId xmlns:a16="http://schemas.microsoft.com/office/drawing/2014/main" id="{853914E0-2BA2-47C1-A0B9-A46706397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5D8DA1-B23C-46AB-83DD-729E1B780CC6}"/>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81369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F6833AB8-D732-B447-9A03-E509795D1505}" type="datetime1">
              <a:rPr lang="en-GB" smtClean="0"/>
              <a:t>20/04/2023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4209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B8303F0B-B01C-014E-9302-11053D42059B}" type="datetime1">
              <a:rPr lang="en-GB" smtClean="0"/>
              <a:t>20/04/2023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866451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43144AB2-149D-714E-88DA-4F721405AD86}" type="datetime1">
              <a:rPr lang="en-GB" smtClean="0"/>
              <a:t>20/04/2023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2901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9D5F-F060-4C5A-B033-ED0D3DA06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D2526D-ACDC-437D-8385-35AB64CCC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C5A1F-064D-4E97-BC2F-E8F7C7722493}"/>
              </a:ext>
            </a:extLst>
          </p:cNvPr>
          <p:cNvSpPr>
            <a:spLocks noGrp="1"/>
          </p:cNvSpPr>
          <p:nvPr>
            <p:ph type="dt" sz="half" idx="10"/>
          </p:nvPr>
        </p:nvSpPr>
        <p:spPr/>
        <p:txBody>
          <a:bodyPr/>
          <a:lstStyle/>
          <a:p>
            <a:fld id="{8E828878-9409-4C42-9B55-B78A966715A2}" type="datetime1">
              <a:rPr lang="en-GB" smtClean="0"/>
              <a:t>20/04/2023</a:t>
            </a:fld>
            <a:endParaRPr lang="en-GB"/>
          </a:p>
        </p:txBody>
      </p:sp>
      <p:sp>
        <p:nvSpPr>
          <p:cNvPr id="5" name="Footer Placeholder 4">
            <a:extLst>
              <a:ext uri="{FF2B5EF4-FFF2-40B4-BE49-F238E27FC236}">
                <a16:creationId xmlns:a16="http://schemas.microsoft.com/office/drawing/2014/main" id="{B85FC03B-BDB9-4D86-A2BE-A6F5B5F701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B8A88-8E42-49A4-A6B4-3B293277F794}"/>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90169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4DF5-3F60-4C70-9448-750244A60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1862A4-20A9-47FA-8E07-14BEED711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F2519B-3DD7-48EE-ADA5-4282F828F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089D8A-96A1-45EC-8514-B90933592566}"/>
              </a:ext>
            </a:extLst>
          </p:cNvPr>
          <p:cNvSpPr>
            <a:spLocks noGrp="1"/>
          </p:cNvSpPr>
          <p:nvPr>
            <p:ph type="dt" sz="half" idx="10"/>
          </p:nvPr>
        </p:nvSpPr>
        <p:spPr/>
        <p:txBody>
          <a:bodyPr/>
          <a:lstStyle/>
          <a:p>
            <a:fld id="{E4E3319C-7AFF-1646-B2C3-A238941B6AE0}" type="datetime1">
              <a:rPr lang="en-GB" smtClean="0"/>
              <a:t>20/04/2023</a:t>
            </a:fld>
            <a:endParaRPr lang="en-GB"/>
          </a:p>
        </p:txBody>
      </p:sp>
      <p:sp>
        <p:nvSpPr>
          <p:cNvPr id="6" name="Footer Placeholder 5">
            <a:extLst>
              <a:ext uri="{FF2B5EF4-FFF2-40B4-BE49-F238E27FC236}">
                <a16:creationId xmlns:a16="http://schemas.microsoft.com/office/drawing/2014/main" id="{09EA4ED6-FB31-4A2A-979F-76688434FA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14EEA-ABE1-43F0-A804-E50E76BD2973}"/>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18971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A356-3463-43AF-9E22-1136810EBF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3851A7-EB23-4FE0-BC9D-1D2805C0D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455D0-41A2-461F-88FA-BC70A61B7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966C0F-AC38-4C9F-9D19-DDCACD763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732DA-F18C-4116-97FD-BE2F2B89F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76C3EE-1640-443F-86CF-9C8F9996F2B5}"/>
              </a:ext>
            </a:extLst>
          </p:cNvPr>
          <p:cNvSpPr>
            <a:spLocks noGrp="1"/>
          </p:cNvSpPr>
          <p:nvPr>
            <p:ph type="dt" sz="half" idx="10"/>
          </p:nvPr>
        </p:nvSpPr>
        <p:spPr/>
        <p:txBody>
          <a:bodyPr/>
          <a:lstStyle/>
          <a:p>
            <a:fld id="{FF10BA7F-41F7-EA4E-9E56-303CC4857553}" type="datetime1">
              <a:rPr lang="en-GB" smtClean="0"/>
              <a:t>20/04/2023</a:t>
            </a:fld>
            <a:endParaRPr lang="en-GB"/>
          </a:p>
        </p:txBody>
      </p:sp>
      <p:sp>
        <p:nvSpPr>
          <p:cNvPr id="8" name="Footer Placeholder 7">
            <a:extLst>
              <a:ext uri="{FF2B5EF4-FFF2-40B4-BE49-F238E27FC236}">
                <a16:creationId xmlns:a16="http://schemas.microsoft.com/office/drawing/2014/main" id="{02EE945E-EEE7-4467-AAF7-774BFC5A1E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46A6BF-54F1-4E6A-ADBA-6CF313B3E1AF}"/>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84759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6283-3850-41F0-A88B-EAA44D3E03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CAE8F3-134D-47D6-895F-A6C95F57A7E0}"/>
              </a:ext>
            </a:extLst>
          </p:cNvPr>
          <p:cNvSpPr>
            <a:spLocks noGrp="1"/>
          </p:cNvSpPr>
          <p:nvPr>
            <p:ph type="dt" sz="half" idx="10"/>
          </p:nvPr>
        </p:nvSpPr>
        <p:spPr/>
        <p:txBody>
          <a:bodyPr/>
          <a:lstStyle/>
          <a:p>
            <a:fld id="{B3F5EDA7-A4FF-3947-9CC9-E189106D6D3C}" type="datetime1">
              <a:rPr lang="en-GB" smtClean="0"/>
              <a:t>20/04/2023</a:t>
            </a:fld>
            <a:endParaRPr lang="en-GB"/>
          </a:p>
        </p:txBody>
      </p:sp>
      <p:sp>
        <p:nvSpPr>
          <p:cNvPr id="4" name="Footer Placeholder 3">
            <a:extLst>
              <a:ext uri="{FF2B5EF4-FFF2-40B4-BE49-F238E27FC236}">
                <a16:creationId xmlns:a16="http://schemas.microsoft.com/office/drawing/2014/main" id="{BB8AC57B-EDF8-4C74-8E65-7D079B0DD6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D34C0F-8906-44F2-8EF5-25F03B5D5DB9}"/>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89311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5CE50-2A54-43DE-AA6A-EAE5CB0833B0}"/>
              </a:ext>
            </a:extLst>
          </p:cNvPr>
          <p:cNvSpPr>
            <a:spLocks noGrp="1"/>
          </p:cNvSpPr>
          <p:nvPr>
            <p:ph type="dt" sz="half" idx="10"/>
          </p:nvPr>
        </p:nvSpPr>
        <p:spPr/>
        <p:txBody>
          <a:bodyPr/>
          <a:lstStyle/>
          <a:p>
            <a:fld id="{FDB46FF3-B9C6-8E4A-A035-EB52F21B273D}" type="datetime1">
              <a:rPr lang="en-GB" smtClean="0"/>
              <a:t>20/04/2023</a:t>
            </a:fld>
            <a:endParaRPr lang="en-GB"/>
          </a:p>
        </p:txBody>
      </p:sp>
      <p:sp>
        <p:nvSpPr>
          <p:cNvPr id="3" name="Footer Placeholder 2">
            <a:extLst>
              <a:ext uri="{FF2B5EF4-FFF2-40B4-BE49-F238E27FC236}">
                <a16:creationId xmlns:a16="http://schemas.microsoft.com/office/drawing/2014/main" id="{AC8B972B-CE15-484A-A7CC-9719625C01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FE576B-0EAE-4501-BFBE-2D7E7D6CEC11}"/>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2188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01A3-EB61-427E-83DE-CE6EE7FD2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26962A-DF95-4090-AB7E-91F5C8CBE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FB5A1F-C04F-435E-8892-4C5C395A8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F2F33-E9F3-4733-9AFA-07E1F8916468}"/>
              </a:ext>
            </a:extLst>
          </p:cNvPr>
          <p:cNvSpPr>
            <a:spLocks noGrp="1"/>
          </p:cNvSpPr>
          <p:nvPr>
            <p:ph type="dt" sz="half" idx="10"/>
          </p:nvPr>
        </p:nvSpPr>
        <p:spPr/>
        <p:txBody>
          <a:bodyPr/>
          <a:lstStyle/>
          <a:p>
            <a:fld id="{A581F3F8-BD9C-7B4F-80DE-FEAFE078CF82}" type="datetime1">
              <a:rPr lang="en-GB" smtClean="0"/>
              <a:t>20/04/2023</a:t>
            </a:fld>
            <a:endParaRPr lang="en-GB"/>
          </a:p>
        </p:txBody>
      </p:sp>
      <p:sp>
        <p:nvSpPr>
          <p:cNvPr id="6" name="Footer Placeholder 5">
            <a:extLst>
              <a:ext uri="{FF2B5EF4-FFF2-40B4-BE49-F238E27FC236}">
                <a16:creationId xmlns:a16="http://schemas.microsoft.com/office/drawing/2014/main" id="{6173F263-A265-44A4-99EC-C30E53E770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B63332-5D2C-4595-994F-A51FA9E9A5E7}"/>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01898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D186-339D-4642-97E3-8782138DF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DDC326-3FA3-4F2F-BE8D-B4EF90117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163C8B-374A-40E0-A884-630881B1F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E5762-1DAA-4B1D-8900-2C6824EE1CD4}"/>
              </a:ext>
            </a:extLst>
          </p:cNvPr>
          <p:cNvSpPr>
            <a:spLocks noGrp="1"/>
          </p:cNvSpPr>
          <p:nvPr>
            <p:ph type="dt" sz="half" idx="10"/>
          </p:nvPr>
        </p:nvSpPr>
        <p:spPr/>
        <p:txBody>
          <a:bodyPr/>
          <a:lstStyle/>
          <a:p>
            <a:fld id="{26FB18E1-702F-084E-AD02-4EE0441CA130}" type="datetime1">
              <a:rPr lang="en-GB" smtClean="0"/>
              <a:t>20/04/2023</a:t>
            </a:fld>
            <a:endParaRPr lang="en-GB"/>
          </a:p>
        </p:txBody>
      </p:sp>
      <p:sp>
        <p:nvSpPr>
          <p:cNvPr id="6" name="Footer Placeholder 5">
            <a:extLst>
              <a:ext uri="{FF2B5EF4-FFF2-40B4-BE49-F238E27FC236}">
                <a16:creationId xmlns:a16="http://schemas.microsoft.com/office/drawing/2014/main" id="{4EDAABDE-8E3A-4AB5-AFB6-CFC4BB710A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4178B9-AF54-42CE-BAEF-170843B8F1B8}"/>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65265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F201B-5AF7-41F1-A50C-587B2E331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30CE62-B6BD-42BE-B349-075539AE0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5C65F-787A-4056-A640-3BF60D6C7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BAC9D-D8CC-E54E-AE73-32D3809D0735}" type="datetime1">
              <a:rPr lang="en-GB" smtClean="0"/>
              <a:t>20/04/2023</a:t>
            </a:fld>
            <a:endParaRPr lang="en-GB"/>
          </a:p>
        </p:txBody>
      </p:sp>
      <p:sp>
        <p:nvSpPr>
          <p:cNvPr id="5" name="Footer Placeholder 4">
            <a:extLst>
              <a:ext uri="{FF2B5EF4-FFF2-40B4-BE49-F238E27FC236}">
                <a16:creationId xmlns:a16="http://schemas.microsoft.com/office/drawing/2014/main" id="{361DB290-6B88-4711-B03F-09107F37E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63D8EF-6E0E-4C37-97E1-62C781CE3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26A49-E6E2-4EC6-A6B2-9EEDEFCE8D1E}" type="slidenum">
              <a:rPr lang="en-GB" smtClean="0"/>
              <a:t>‹#›</a:t>
            </a:fld>
            <a:endParaRPr lang="en-GB"/>
          </a:p>
        </p:txBody>
      </p:sp>
    </p:spTree>
    <p:extLst>
      <p:ext uri="{BB962C8B-B14F-4D97-AF65-F5344CB8AC3E}">
        <p14:creationId xmlns:p14="http://schemas.microsoft.com/office/powerpoint/2010/main" val="216637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72295-B32E-C04B-9AD5-D3203E018523}" type="datetime1">
              <a:rPr lang="en-GB" smtClean="0"/>
              <a:t>20/04/2023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645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1.png"/><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207600"/>
            <a:ext cx="9144000" cy="2733260"/>
          </a:xfrm>
          <a:ln w="38100">
            <a:solidFill>
              <a:schemeClr val="accent1"/>
            </a:solidFill>
          </a:ln>
        </p:spPr>
        <p:txBody>
          <a:bodyPr>
            <a:normAutofit/>
          </a:bodyPr>
          <a:lstStyle/>
          <a:p>
            <a:pPr marL="50400" algn="l">
              <a:lnSpc>
                <a:spcPts val="34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convert metric units of measurement</a:t>
            </a: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use a scale to find lengths</a:t>
            </a:r>
          </a:p>
          <a:p>
            <a:pPr marL="231775" indent="-231775" algn="l">
              <a:lnSpc>
                <a:spcPts val="3100"/>
              </a:lnSpc>
              <a:spcAft>
                <a:spcPts val="6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represent a proportional situation in a ratio table</a:t>
            </a:r>
          </a:p>
          <a:p>
            <a:pPr algn="l"/>
            <a:endParaRPr lang="en-GB" dirty="0"/>
          </a:p>
        </p:txBody>
      </p:sp>
      <p:sp>
        <p:nvSpPr>
          <p:cNvPr id="6" name="Title 1">
            <a:extLst>
              <a:ext uri="{FF2B5EF4-FFF2-40B4-BE49-F238E27FC236}">
                <a16:creationId xmlns:a16="http://schemas.microsoft.com/office/drawing/2014/main" id="{BA88B459-6B81-5DF3-FE3D-9962C1EAEAF0}"/>
              </a:ext>
            </a:extLst>
          </p:cNvPr>
          <p:cNvSpPr txBox="1">
            <a:spLocks/>
          </p:cNvSpPr>
          <p:nvPr/>
        </p:nvSpPr>
        <p:spPr>
          <a:xfrm>
            <a:off x="1432956" y="1201580"/>
            <a:ext cx="9326088" cy="1850229"/>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bg1"/>
                </a:solidFill>
                <a:latin typeface="Arial" panose="020B0604020202020204" pitchFamily="34" charset="0"/>
                <a:cs typeface="Arial" panose="020B0604020202020204" pitchFamily="34" charset="0"/>
              </a:rPr>
              <a:t>Lesson 6: </a:t>
            </a:r>
          </a:p>
          <a:p>
            <a:pPr algn="l"/>
            <a:r>
              <a:rPr lang="en-US" sz="4000" b="1" dirty="0">
                <a:solidFill>
                  <a:schemeClr val="bg1"/>
                </a:solidFill>
                <a:latin typeface="Arial" panose="020B0604020202020204" pitchFamily="34" charset="0"/>
                <a:cs typeface="Arial" panose="020B0604020202020204" pitchFamily="34" charset="0"/>
              </a:rPr>
              <a:t>Scales, maps and units</a:t>
            </a:r>
          </a:p>
          <a:p>
            <a:pPr algn="l"/>
            <a:r>
              <a:rPr lang="en-US" sz="4000" b="1" dirty="0">
                <a:solidFill>
                  <a:schemeClr val="bg1"/>
                </a:solidFill>
                <a:latin typeface="Arial" panose="020B0604020202020204" pitchFamily="34" charset="0"/>
                <a:cs typeface="Arial" panose="020B0604020202020204" pitchFamily="34" charset="0"/>
              </a:rPr>
              <a:t>Level 1</a:t>
            </a:r>
            <a:endParaRPr lang="en-GB" sz="4000" dirty="0"/>
          </a:p>
        </p:txBody>
      </p:sp>
      <p:pic>
        <p:nvPicPr>
          <p:cNvPr id="11" name="Picture 10" descr="A picture containing text, plate, tableware, dishware&#10;&#10;Description automatically generated">
            <a:extLst>
              <a:ext uri="{FF2B5EF4-FFF2-40B4-BE49-F238E27FC236}">
                <a16:creationId xmlns:a16="http://schemas.microsoft.com/office/drawing/2014/main" id="{8E4B8B43-8F7F-EBC5-0A0E-7930F42DC2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647" y="179563"/>
            <a:ext cx="3893465" cy="638948"/>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664A3990-6C65-2C37-592C-A23F89BF00C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8426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80022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Bedroom design</a:t>
            </a:r>
          </a:p>
        </p:txBody>
      </p:sp>
      <p:pic>
        <p:nvPicPr>
          <p:cNvPr id="6" name="Picture 5">
            <a:extLst>
              <a:ext uri="{FF2B5EF4-FFF2-40B4-BE49-F238E27FC236}">
                <a16:creationId xmlns:a16="http://schemas.microsoft.com/office/drawing/2014/main" id="{FA756660-A93B-07EF-56F2-168365781E1C}"/>
              </a:ext>
            </a:extLst>
          </p:cNvPr>
          <p:cNvPicPr>
            <a:picLocks noChangeAspect="1"/>
          </p:cNvPicPr>
          <p:nvPr/>
        </p:nvPicPr>
        <p:blipFill>
          <a:blip r:embed="rId3"/>
          <a:stretch>
            <a:fillRect/>
          </a:stretch>
        </p:blipFill>
        <p:spPr>
          <a:xfrm>
            <a:off x="1800225" y="1144265"/>
            <a:ext cx="8380785" cy="5191565"/>
          </a:xfrm>
          <a:prstGeom prst="rect">
            <a:avLst/>
          </a:prstGeom>
        </p:spPr>
      </p:pic>
      <p:pic>
        <p:nvPicPr>
          <p:cNvPr id="2" name="Picture 1">
            <a:extLst>
              <a:ext uri="{FF2B5EF4-FFF2-40B4-BE49-F238E27FC236}">
                <a16:creationId xmlns:a16="http://schemas.microsoft.com/office/drawing/2014/main" id="{FFF95C89-5737-613B-F94D-4C1427760B07}"/>
              </a:ext>
            </a:extLst>
          </p:cNvPr>
          <p:cNvPicPr>
            <a:picLocks noChangeAspect="1"/>
          </p:cNvPicPr>
          <p:nvPr/>
        </p:nvPicPr>
        <p:blipFill>
          <a:blip r:embed="rId4"/>
          <a:stretch>
            <a:fillRect/>
          </a:stretch>
        </p:blipFill>
        <p:spPr>
          <a:xfrm>
            <a:off x="9613346" y="144637"/>
            <a:ext cx="2081445" cy="847417"/>
          </a:xfrm>
          <a:prstGeom prst="rect">
            <a:avLst/>
          </a:prstGeom>
        </p:spPr>
      </p:pic>
      <p:sp>
        <p:nvSpPr>
          <p:cNvPr id="3" name="Slide Number Placeholder 2">
            <a:extLst>
              <a:ext uri="{FF2B5EF4-FFF2-40B4-BE49-F238E27FC236}">
                <a16:creationId xmlns:a16="http://schemas.microsoft.com/office/drawing/2014/main" id="{9E412459-75FD-A4F0-6727-42A018D60AA5}"/>
              </a:ext>
            </a:extLst>
          </p:cNvPr>
          <p:cNvSpPr>
            <a:spLocks noGrp="1"/>
          </p:cNvSpPr>
          <p:nvPr>
            <p:ph type="sldNum" sz="quarter" idx="12"/>
          </p:nvPr>
        </p:nvSpPr>
        <p:spPr/>
        <p:txBody>
          <a:bodyPr/>
          <a:lstStyle/>
          <a:p>
            <a:fld id="{892959B6-490E-A144-8C7C-88267F972F69}" type="slidenum">
              <a:rPr lang="en-US" smtClean="0"/>
              <a:t>10</a:t>
            </a:fld>
            <a:endParaRPr lang="en-US"/>
          </a:p>
        </p:txBody>
      </p:sp>
    </p:spTree>
    <p:extLst>
      <p:ext uri="{BB962C8B-B14F-4D97-AF65-F5344CB8AC3E}">
        <p14:creationId xmlns:p14="http://schemas.microsoft.com/office/powerpoint/2010/main" val="187139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460" y="2172139"/>
            <a:ext cx="5131292"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Access an interactive map.</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Can you see the scale?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happens to the scale when you zoom in or out?</a:t>
            </a:r>
          </a:p>
          <a:p>
            <a:endParaRPr lang="en-GB" sz="2400" dirty="0"/>
          </a:p>
        </p:txBody>
      </p:sp>
      <p:sp>
        <p:nvSpPr>
          <p:cNvPr id="11" name="TextBox 10"/>
          <p:cNvSpPr txBox="1"/>
          <p:nvPr/>
        </p:nvSpPr>
        <p:spPr>
          <a:xfrm>
            <a:off x="1393794" y="5507213"/>
            <a:ext cx="6693763" cy="110799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Pick two places on the map and use the scale to estimate the distance between them.</a:t>
            </a:r>
          </a:p>
          <a:p>
            <a:endParaRPr lang="en-GB" dirty="0"/>
          </a:p>
        </p:txBody>
      </p:sp>
      <p:pic>
        <p:nvPicPr>
          <p:cNvPr id="1026" name="Picture 2" descr="A simplified illustration of an interactive map for a town featuring the layout of roads and houses, a large river and areas of green space. There are a series of pink pins showing icons to represent a variety of amenities such as a restaurant, airport, shops, museum and park.">
            <a:extLst>
              <a:ext uri="{FF2B5EF4-FFF2-40B4-BE49-F238E27FC236}">
                <a16:creationId xmlns:a16="http://schemas.microsoft.com/office/drawing/2014/main" id="{AE0B8850-8FE4-A537-4177-4B1C35A0B8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050631" y="1424676"/>
            <a:ext cx="5372616" cy="380112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a:extLst>
              <a:ext uri="{FF2B5EF4-FFF2-40B4-BE49-F238E27FC236}">
                <a16:creationId xmlns:a16="http://schemas.microsoft.com/office/drawing/2014/main" id="{D2EB2223-4592-0179-5DBC-512B9AAF820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74B0AA2A-2661-5A2A-650B-4360D8C77715}"/>
              </a:ext>
            </a:extLst>
          </p:cNvPr>
          <p:cNvSpPr>
            <a:spLocks noGrp="1"/>
          </p:cNvSpPr>
          <p:nvPr>
            <p:ph type="sldNum" sz="quarter" idx="12"/>
          </p:nvPr>
        </p:nvSpPr>
        <p:spPr/>
        <p:txBody>
          <a:bodyPr/>
          <a:lstStyle/>
          <a:p>
            <a:fld id="{BAB26A49-E6E2-4EC6-A6B2-9EEDEFCE8D1E}" type="slidenum">
              <a:rPr lang="en-GB" smtClean="0"/>
              <a:t>11</a:t>
            </a:fld>
            <a:endParaRPr lang="en-GB"/>
          </a:p>
        </p:txBody>
      </p:sp>
      <p:sp>
        <p:nvSpPr>
          <p:cNvPr id="4" name="TextBox 3">
            <a:extLst>
              <a:ext uri="{FF2B5EF4-FFF2-40B4-BE49-F238E27FC236}">
                <a16:creationId xmlns:a16="http://schemas.microsoft.com/office/drawing/2014/main" id="{B8DC1BBD-7604-F8ED-DB9F-678284A795AD}"/>
              </a:ext>
            </a:extLst>
          </p:cNvPr>
          <p:cNvSpPr txBox="1"/>
          <p:nvPr/>
        </p:nvSpPr>
        <p:spPr>
          <a:xfrm>
            <a:off x="69306" y="22707"/>
            <a:ext cx="1653477"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 name="Title 1">
            <a:extLst>
              <a:ext uri="{FF2B5EF4-FFF2-40B4-BE49-F238E27FC236}">
                <a16:creationId xmlns:a16="http://schemas.microsoft.com/office/drawing/2014/main" id="{6F72D661-DBF6-6520-E984-200007044909}"/>
              </a:ext>
            </a:extLst>
          </p:cNvPr>
          <p:cNvSpPr txBox="1">
            <a:spLocks/>
          </p:cNvSpPr>
          <p:nvPr/>
        </p:nvSpPr>
        <p:spPr>
          <a:xfrm>
            <a:off x="2291937" y="272132"/>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Maps and technology</a:t>
            </a:r>
          </a:p>
        </p:txBody>
      </p:sp>
    </p:spTree>
    <p:extLst>
      <p:ext uri="{BB962C8B-B14F-4D97-AF65-F5344CB8AC3E}">
        <p14:creationId xmlns:p14="http://schemas.microsoft.com/office/powerpoint/2010/main" val="33909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EEA0D83B-9C18-5A37-908E-A3FC9448D10D}"/>
              </a:ext>
            </a:extLst>
          </p:cNvPr>
          <p:cNvSpPr>
            <a:spLocks noGrp="1"/>
          </p:cNvSpPr>
          <p:nvPr>
            <p:ph type="sldNum" sz="quarter" idx="12"/>
          </p:nvPr>
        </p:nvSpPr>
        <p:spPr/>
        <p:txBody>
          <a:bodyPr/>
          <a:lstStyle/>
          <a:p>
            <a:fld id="{BAB26A49-E6E2-4EC6-A6B2-9EEDEFCE8D1E}" type="slidenum">
              <a:rPr lang="en-GB" smtClean="0"/>
              <a:t>12</a:t>
            </a:fld>
            <a:endParaRPr lang="en-GB"/>
          </a:p>
        </p:txBody>
      </p:sp>
      <p:pic>
        <p:nvPicPr>
          <p:cNvPr id="4" name="Picture 3">
            <a:extLst>
              <a:ext uri="{FF2B5EF4-FFF2-40B4-BE49-F238E27FC236}">
                <a16:creationId xmlns:a16="http://schemas.microsoft.com/office/drawing/2014/main" id="{3DBA0DD2-595C-90F8-A19D-3A3AAF783331}"/>
              </a:ext>
            </a:extLst>
          </p:cNvPr>
          <p:cNvPicPr>
            <a:picLocks noChangeAspect="1"/>
          </p:cNvPicPr>
          <p:nvPr/>
        </p:nvPicPr>
        <p:blipFill>
          <a:blip r:embed="rId3"/>
          <a:stretch>
            <a:fillRect/>
          </a:stretch>
        </p:blipFill>
        <p:spPr>
          <a:xfrm>
            <a:off x="9823437" y="96763"/>
            <a:ext cx="2176461" cy="847417"/>
          </a:xfrm>
          <a:prstGeom prst="rect">
            <a:avLst/>
          </a:prstGeom>
        </p:spPr>
      </p:pic>
      <p:sp>
        <p:nvSpPr>
          <p:cNvPr id="11" name="Isosceles Triangle 10">
            <a:extLst>
              <a:ext uri="{FF2B5EF4-FFF2-40B4-BE49-F238E27FC236}">
                <a16:creationId xmlns:a16="http://schemas.microsoft.com/office/drawing/2014/main" id="{A39C5CC3-F028-406E-67A5-52AC2113D514}"/>
              </a:ext>
              <a:ext uri="{C183D7F6-B498-43B3-948B-1728B52AA6E4}">
                <adec:decorative xmlns:adec="http://schemas.microsoft.com/office/drawing/2017/decorative" val="1"/>
              </a:ext>
            </a:extLst>
          </p:cNvPr>
          <p:cNvSpPr/>
          <p:nvPr/>
        </p:nvSpPr>
        <p:spPr>
          <a:xfrm flipV="1">
            <a:off x="-3816" y="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FDF197F-1CB3-19F4-7F4D-6FB4392EE1DC}"/>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itle 1">
            <a:extLst>
              <a:ext uri="{FF2B5EF4-FFF2-40B4-BE49-F238E27FC236}">
                <a16:creationId xmlns:a16="http://schemas.microsoft.com/office/drawing/2014/main" id="{F4414873-3210-F8E6-3DE4-20E0E107BC45}"/>
              </a:ext>
            </a:extLst>
          </p:cNvPr>
          <p:cNvSpPr txBox="1">
            <a:spLocks/>
          </p:cNvSpPr>
          <p:nvPr/>
        </p:nvSpPr>
        <p:spPr>
          <a:xfrm>
            <a:off x="2255808" y="72910"/>
            <a:ext cx="6354792"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1</a:t>
            </a:r>
          </a:p>
        </p:txBody>
      </p:sp>
      <p:sp>
        <p:nvSpPr>
          <p:cNvPr id="5" name="Rectangle 4">
            <a:extLst>
              <a:ext uri="{FF2B5EF4-FFF2-40B4-BE49-F238E27FC236}">
                <a16:creationId xmlns:a16="http://schemas.microsoft.com/office/drawing/2014/main" id="{4FB1AC23-D97B-E48F-9CC8-85B2E600A097}"/>
              </a:ext>
            </a:extLst>
          </p:cNvPr>
          <p:cNvSpPr/>
          <p:nvPr/>
        </p:nvSpPr>
        <p:spPr>
          <a:xfrm>
            <a:off x="1064695" y="1316021"/>
            <a:ext cx="5031305" cy="440120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Sam wants to create a space for water play in the village hall.</a:t>
            </a:r>
          </a:p>
          <a:p>
            <a:r>
              <a:rPr lang="en-US" sz="2000" dirty="0">
                <a:latin typeface="Arial" panose="020B0604020202020204" pitchFamily="34" charset="0"/>
                <a:cs typeface="Arial" panose="020B0604020202020204" pitchFamily="34" charset="0"/>
              </a:rPr>
              <a:t>He has this diagram of the floor in the village hall.</a:t>
            </a:r>
          </a:p>
          <a:p>
            <a:r>
              <a:rPr lang="en-US" sz="2000" dirty="0">
                <a:latin typeface="Arial" panose="020B0604020202020204" pitchFamily="34" charset="0"/>
                <a:cs typeface="Arial" panose="020B0604020202020204" pitchFamily="34" charset="0"/>
              </a:rPr>
              <a:t>The space for water play must be</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 the shape of a rectangle 3.5 m by 4 m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at least 2 m away from other activity spaces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at least 3 m away from any door.</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Draw a space for water play on the grid.</a:t>
            </a:r>
          </a:p>
        </p:txBody>
      </p:sp>
      <p:pic>
        <p:nvPicPr>
          <p:cNvPr id="3" name="Picture 2" descr="Plan of the floor space in the village hall. A squared grid, 14 squares wide and 14 squares long. One square length on the grid represents 1 m on the village hall floor. Activity spaces are represented as grey rectangles and doors are shown as thick black lines. Three doors are shown, one on the top edge of the grid, on the eighth square from the left, one on the bottom edge of the grid on the right most square and a third on the left edge of the grid on the seventh square from the bottom. A 4 by 4 grey square labelled 'story corner' is positioned in the top left corner of the grid. A grey rectangle, labelled 'art space', 5 squares wide and 3 high is positioned at the bottom left corner of the grid. A 3 by 3 grey square labelled 'sand pit' is positioned on the bottom edge of the grid, starting on the eighth square from the bottom left corner. A grey rectangle, labelled 'slide', 3 squares wide and 2 squares high, is positioned towards the middle of the grid. The bottom left corner covers the square fifth from the left and sixth up.">
            <a:extLst>
              <a:ext uri="{FF2B5EF4-FFF2-40B4-BE49-F238E27FC236}">
                <a16:creationId xmlns:a16="http://schemas.microsoft.com/office/drawing/2014/main" id="{33D48F6B-0BF0-87AD-8D50-3737058414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54874" y="1184714"/>
            <a:ext cx="4071739" cy="4931101"/>
          </a:xfrm>
          <a:prstGeom prst="rect">
            <a:avLst/>
          </a:prstGeom>
        </p:spPr>
      </p:pic>
    </p:spTree>
    <p:extLst>
      <p:ext uri="{BB962C8B-B14F-4D97-AF65-F5344CB8AC3E}">
        <p14:creationId xmlns:p14="http://schemas.microsoft.com/office/powerpoint/2010/main" val="383697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4451E-FEFB-3C1D-0CB7-434D9D128D09}"/>
              </a:ext>
            </a:extLst>
          </p:cNvPr>
          <p:cNvPicPr>
            <a:picLocks noChangeAspect="1"/>
          </p:cNvPicPr>
          <p:nvPr/>
        </p:nvPicPr>
        <p:blipFill>
          <a:blip r:embed="rId2"/>
          <a:stretch>
            <a:fillRect/>
          </a:stretch>
        </p:blipFill>
        <p:spPr>
          <a:xfrm>
            <a:off x="9951612" y="114364"/>
            <a:ext cx="2176461" cy="847417"/>
          </a:xfrm>
          <a:prstGeom prst="rect">
            <a:avLst/>
          </a:prstGeom>
        </p:spPr>
      </p:pic>
      <p:sp>
        <p:nvSpPr>
          <p:cNvPr id="4" name="Isosceles Triangle 3">
            <a:extLst>
              <a:ext uri="{FF2B5EF4-FFF2-40B4-BE49-F238E27FC236}">
                <a16:creationId xmlns:a16="http://schemas.microsoft.com/office/drawing/2014/main" id="{5D97B233-250A-2EB4-230D-AAD91ADF8CE3}"/>
              </a:ext>
              <a:ext uri="{C183D7F6-B498-43B3-948B-1728B52AA6E4}">
                <adec:decorative xmlns:adec="http://schemas.microsoft.com/office/drawing/2017/decorative" val="1"/>
              </a:ext>
            </a:extLst>
          </p:cNvPr>
          <p:cNvSpPr/>
          <p:nvPr/>
        </p:nvSpPr>
        <p:spPr>
          <a:xfrm flipV="1">
            <a:off x="-15246" y="-2460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8">
            <a:extLst>
              <a:ext uri="{FF2B5EF4-FFF2-40B4-BE49-F238E27FC236}">
                <a16:creationId xmlns:a16="http://schemas.microsoft.com/office/drawing/2014/main" id="{74F205FE-62CB-0ACE-A17D-2999B0D7E777}"/>
              </a:ext>
            </a:extLst>
          </p:cNvPr>
          <p:cNvSpPr>
            <a:spLocks noGrp="1"/>
          </p:cNvSpPr>
          <p:nvPr>
            <p:ph type="sldNum" sz="quarter" idx="12"/>
          </p:nvPr>
        </p:nvSpPr>
        <p:spPr/>
        <p:txBody>
          <a:bodyPr/>
          <a:lstStyle/>
          <a:p>
            <a:fld id="{BAB26A49-E6E2-4EC6-A6B2-9EEDEFCE8D1E}" type="slidenum">
              <a:rPr lang="en-GB" smtClean="0"/>
              <a:t>13</a:t>
            </a:fld>
            <a:endParaRPr lang="en-GB"/>
          </a:p>
        </p:txBody>
      </p:sp>
      <p:sp>
        <p:nvSpPr>
          <p:cNvPr id="10" name="TextBox 9">
            <a:extLst>
              <a:ext uri="{FF2B5EF4-FFF2-40B4-BE49-F238E27FC236}">
                <a16:creationId xmlns:a16="http://schemas.microsoft.com/office/drawing/2014/main" id="{38F2A958-1DDD-9E76-698A-C8247EA65E75}"/>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1" name="Title 1">
            <a:extLst>
              <a:ext uri="{FF2B5EF4-FFF2-40B4-BE49-F238E27FC236}">
                <a16:creationId xmlns:a16="http://schemas.microsoft.com/office/drawing/2014/main" id="{7C705E06-B8E2-C042-5AEF-5D21697E69BF}"/>
              </a:ext>
            </a:extLst>
          </p:cNvPr>
          <p:cNvSpPr txBox="1">
            <a:spLocks/>
          </p:cNvSpPr>
          <p:nvPr/>
        </p:nvSpPr>
        <p:spPr>
          <a:xfrm>
            <a:off x="-533400" y="44467"/>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Exam question 2</a:t>
            </a:r>
          </a:p>
        </p:txBody>
      </p:sp>
      <p:sp>
        <p:nvSpPr>
          <p:cNvPr id="23" name="TextBox 22">
            <a:extLst>
              <a:ext uri="{FF2B5EF4-FFF2-40B4-BE49-F238E27FC236}">
                <a16:creationId xmlns:a16="http://schemas.microsoft.com/office/drawing/2014/main" id="{B70DE745-5E94-D5F2-2AC2-EC8F4D86CF86}"/>
              </a:ext>
            </a:extLst>
          </p:cNvPr>
          <p:cNvSpPr txBox="1"/>
          <p:nvPr/>
        </p:nvSpPr>
        <p:spPr>
          <a:xfrm>
            <a:off x="1014413" y="1406557"/>
            <a:ext cx="6643687" cy="707886"/>
          </a:xfrm>
          <a:prstGeom prst="rect">
            <a:avLst/>
          </a:prstGeom>
          <a:noFill/>
        </p:spPr>
        <p:txBody>
          <a:bodyPr wrap="square" rtlCol="0">
            <a:spAutoFit/>
          </a:bodyPr>
          <a:lstStyle/>
          <a:p>
            <a:pPr>
              <a:tabLst>
                <a:tab pos="267335"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John is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organising</a:t>
            </a:r>
            <a:r>
              <a:rPr lang="en-US" sz="2000" dirty="0">
                <a:effectLst/>
                <a:latin typeface="Arial" panose="020B0604020202020204" pitchFamily="34" charset="0"/>
                <a:ea typeface="Calibri" panose="020F0502020204030204" pitchFamily="34" charset="0"/>
                <a:cs typeface="Times New Roman" panose="02020603050405020304" pitchFamily="18" charset="0"/>
              </a:rPr>
              <a:t> a charity sailing race on the sea.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55905"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He starts to draw this accurate scale map of the course.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87" name="TextBox 2086">
            <a:extLst>
              <a:ext uri="{FF2B5EF4-FFF2-40B4-BE49-F238E27FC236}">
                <a16:creationId xmlns:a16="http://schemas.microsoft.com/office/drawing/2014/main" id="{6FFF2336-6591-0AE4-C15C-6E6F63F3CB1E}"/>
              </a:ext>
            </a:extLst>
          </p:cNvPr>
          <p:cNvSpPr txBox="1"/>
          <p:nvPr/>
        </p:nvSpPr>
        <p:spPr>
          <a:xfrm>
            <a:off x="6649105" y="2916589"/>
            <a:ext cx="4857750" cy="400110"/>
          </a:xfrm>
          <a:prstGeom prst="rect">
            <a:avLst/>
          </a:prstGeom>
          <a:noFill/>
          <a:ln>
            <a:solidFill>
              <a:schemeClr val="bg2">
                <a:lumMod val="50000"/>
              </a:schemeClr>
            </a:solidFill>
          </a:ln>
        </p:spPr>
        <p:txBody>
          <a:bodyPr wrap="square" rtlCol="0">
            <a:spAutoFit/>
          </a:bodyPr>
          <a:lstStyle/>
          <a:p>
            <a:r>
              <a:rPr lang="en-GB" sz="2000" dirty="0">
                <a:latin typeface="Arial" panose="020B0604020202020204" pitchFamily="34" charset="0"/>
                <a:cs typeface="Arial" panose="020B0604020202020204" pitchFamily="34" charset="0"/>
              </a:rPr>
              <a:t>Key: 1 cm on the map is   km on the sea.</a:t>
            </a:r>
          </a:p>
        </p:txBody>
      </p:sp>
      <p:sp>
        <p:nvSpPr>
          <p:cNvPr id="2089" name="TextBox 2088">
            <a:extLst>
              <a:ext uri="{FF2B5EF4-FFF2-40B4-BE49-F238E27FC236}">
                <a16:creationId xmlns:a16="http://schemas.microsoft.com/office/drawing/2014/main" id="{589FFE14-FAAB-27A4-4651-1B7AAD1FFB26}"/>
              </a:ext>
            </a:extLst>
          </p:cNvPr>
          <p:cNvSpPr txBox="1"/>
          <p:nvPr/>
        </p:nvSpPr>
        <p:spPr>
          <a:xfrm>
            <a:off x="1014413" y="3951589"/>
            <a:ext cx="10049827" cy="2523768"/>
          </a:xfrm>
          <a:prstGeom prst="rect">
            <a:avLst/>
          </a:prstGeom>
          <a:noFill/>
        </p:spPr>
        <p:txBody>
          <a:bodyPr wrap="square" rtlCol="0">
            <a:spAutoFit/>
          </a:bodyPr>
          <a:lstStyle/>
          <a:p>
            <a:pPr>
              <a:tabLst>
                <a:tab pos="255905"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Sailors begin the race at the start and follow the course to the finish.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55905"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55905"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John says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Calibri" panose="020F0502020204030204" pitchFamily="34" charset="0"/>
                <a:cs typeface="Times New Roman" panose="02020603050405020304" pitchFamily="18" charset="0"/>
              </a:rPr>
              <a:t>	‘The course has a total distance of more than 18 km.’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Calibri" panose="020F0502020204030204" pitchFamily="34" charset="0"/>
                <a:cs typeface="Times New Roman" panose="02020603050405020304" pitchFamily="18" charset="0"/>
              </a:rPr>
              <a:t>Is John correct?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You </a:t>
            </a:r>
            <a:r>
              <a:rPr lang="en-US" sz="2000" b="1" dirty="0">
                <a:effectLst/>
                <a:latin typeface="Arial" panose="020B0604020202020204" pitchFamily="34" charset="0"/>
                <a:ea typeface="Calibri" panose="020F0502020204030204" pitchFamily="34" charset="0"/>
                <a:cs typeface="Times New Roman" panose="02020603050405020304" pitchFamily="18" charset="0"/>
              </a:rPr>
              <a:t>must </a:t>
            </a:r>
            <a:r>
              <a:rPr lang="en-US" sz="2000" dirty="0">
                <a:effectLst/>
                <a:latin typeface="Arial" panose="020B0604020202020204" pitchFamily="34" charset="0"/>
                <a:ea typeface="Calibri" panose="020F0502020204030204" pitchFamily="34" charset="0"/>
                <a:cs typeface="Times New Roman" panose="02020603050405020304" pitchFamily="18" charset="0"/>
              </a:rPr>
              <a:t>show your working.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2049" name="Picture 1">
            <a:extLst>
              <a:ext uri="{FF2B5EF4-FFF2-40B4-BE49-F238E27FC236}">
                <a16:creationId xmlns:a16="http://schemas.microsoft.com/office/drawing/2014/main" id="{45F21F7F-FDD8-0138-1B80-F55E7DF40A2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483745" y="2916589"/>
            <a:ext cx="1524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 of an accurate scale map of the course for a sailing race. The measurements of the scale map are as follows:&#10;- From Start to point A, the length is 3 cm, moving right to left&#10;- From point A to point B, the length is 4.5 cm, moving upward&#10;- From point B to point C, the length is 6.5 cm, moving left to right&#10;- From point C to point D, the length is 2 cm, moving downward&#10;- From point D to point E, the length is 3 cm, moving left to right&#10;- From point E to Finish, the length is 5 cm, moving right to left in line with the Starting point&#10;- The Start and Finish points do not meet.&#10;The lengths C to D, D to E and E to Finish are not shown the figure and need to be measured using a ruler.&#10;">
            <a:extLst>
              <a:ext uri="{FF2B5EF4-FFF2-40B4-BE49-F238E27FC236}">
                <a16:creationId xmlns:a16="http://schemas.microsoft.com/office/drawing/2014/main" id="{8A13DD8E-A399-B846-49A8-055182200E4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7426" y="2221253"/>
            <a:ext cx="4542348" cy="1688152"/>
          </a:xfrm>
          <a:prstGeom prst="rect">
            <a:avLst/>
          </a:prstGeom>
        </p:spPr>
      </p:pic>
    </p:spTree>
    <p:extLst>
      <p:ext uri="{BB962C8B-B14F-4D97-AF65-F5344CB8AC3E}">
        <p14:creationId xmlns:p14="http://schemas.microsoft.com/office/powerpoint/2010/main" val="24763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low confidence">
            <a:extLst>
              <a:ext uri="{FF2B5EF4-FFF2-40B4-BE49-F238E27FC236}">
                <a16:creationId xmlns:a16="http://schemas.microsoft.com/office/drawing/2014/main" id="{BDCB8B2E-EE73-1704-582F-E6C4AD1835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82882" y="1236799"/>
            <a:ext cx="4188623" cy="5072654"/>
          </a:xfrm>
          <a:prstGeom prst="rect">
            <a:avLst/>
          </a:prstGeom>
        </p:spPr>
      </p:pic>
      <p:sp>
        <p:nvSpPr>
          <p:cNvPr id="12" name="Slide Number Placeholder 11">
            <a:extLst>
              <a:ext uri="{FF2B5EF4-FFF2-40B4-BE49-F238E27FC236}">
                <a16:creationId xmlns:a16="http://schemas.microsoft.com/office/drawing/2014/main" id="{8E25D36C-7D96-D263-5876-C8EDE414D2B6}"/>
              </a:ext>
            </a:extLst>
          </p:cNvPr>
          <p:cNvSpPr>
            <a:spLocks noGrp="1"/>
          </p:cNvSpPr>
          <p:nvPr>
            <p:ph type="sldNum" sz="quarter" idx="12"/>
          </p:nvPr>
        </p:nvSpPr>
        <p:spPr/>
        <p:txBody>
          <a:bodyPr/>
          <a:lstStyle/>
          <a:p>
            <a:fld id="{BAB26A49-E6E2-4EC6-A6B2-9EEDEFCE8D1E}" type="slidenum">
              <a:rPr lang="en-GB" smtClean="0"/>
              <a:t>14</a:t>
            </a:fld>
            <a:endParaRPr lang="en-GB" dirty="0"/>
          </a:p>
        </p:txBody>
      </p:sp>
      <p:sp>
        <p:nvSpPr>
          <p:cNvPr id="5" name="Isosceles Triangle 4">
            <a:extLst>
              <a:ext uri="{FF2B5EF4-FFF2-40B4-BE49-F238E27FC236}">
                <a16:creationId xmlns:a16="http://schemas.microsoft.com/office/drawing/2014/main" id="{B02C5BCC-3F84-5EC5-2B82-03DC6BB17BA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8808637-C216-3DDA-B279-75BD92911ACA}"/>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itle 1">
            <a:extLst>
              <a:ext uri="{FF2B5EF4-FFF2-40B4-BE49-F238E27FC236}">
                <a16:creationId xmlns:a16="http://schemas.microsoft.com/office/drawing/2014/main" id="{10292F88-0547-692D-E079-83D88F83E0F4}"/>
              </a:ext>
            </a:extLst>
          </p:cNvPr>
          <p:cNvSpPr txBox="1">
            <a:spLocks/>
          </p:cNvSpPr>
          <p:nvPr/>
        </p:nvSpPr>
        <p:spPr>
          <a:xfrm>
            <a:off x="2095754" y="70180"/>
            <a:ext cx="749728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1: answers</a:t>
            </a:r>
          </a:p>
        </p:txBody>
      </p:sp>
      <p:sp>
        <p:nvSpPr>
          <p:cNvPr id="30" name="Rectangle 29">
            <a:extLst>
              <a:ext uri="{FF2B5EF4-FFF2-40B4-BE49-F238E27FC236}">
                <a16:creationId xmlns:a16="http://schemas.microsoft.com/office/drawing/2014/main" id="{691734AC-63D1-E41A-6F27-214898223E23}"/>
              </a:ext>
            </a:extLst>
          </p:cNvPr>
          <p:cNvSpPr/>
          <p:nvPr/>
        </p:nvSpPr>
        <p:spPr>
          <a:xfrm>
            <a:off x="10271969" y="3620082"/>
            <a:ext cx="1184022" cy="10440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595AA02-5D0F-85AC-6C48-51EFC77B8AC0}"/>
              </a:ext>
            </a:extLst>
          </p:cNvPr>
          <p:cNvSpPr/>
          <p:nvPr/>
        </p:nvSpPr>
        <p:spPr>
          <a:xfrm>
            <a:off x="8497653" y="2151456"/>
            <a:ext cx="580744" cy="1457868"/>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2895BEA-805F-AAB1-CB79-7D4F67DC7B27}"/>
              </a:ext>
            </a:extLst>
          </p:cNvPr>
          <p:cNvSpPr/>
          <p:nvPr/>
        </p:nvSpPr>
        <p:spPr>
          <a:xfrm>
            <a:off x="7289834" y="4815453"/>
            <a:ext cx="3578581" cy="585785"/>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2657A77-EA15-4421-0EE7-6E004A266BA8}"/>
              </a:ext>
            </a:extLst>
          </p:cNvPr>
          <p:cNvSpPr/>
          <p:nvPr/>
        </p:nvSpPr>
        <p:spPr>
          <a:xfrm>
            <a:off x="8487480" y="3620082"/>
            <a:ext cx="1481623" cy="585785"/>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DBCAED97-F435-93B6-528A-CF06213528DC}"/>
              </a:ext>
            </a:extLst>
          </p:cNvPr>
          <p:cNvSpPr/>
          <p:nvPr/>
        </p:nvSpPr>
        <p:spPr>
          <a:xfrm>
            <a:off x="9382907" y="4193546"/>
            <a:ext cx="596954" cy="621907"/>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E7E5554-6169-4840-9A29-915A4F371FC2}"/>
              </a:ext>
            </a:extLst>
          </p:cNvPr>
          <p:cNvSpPr/>
          <p:nvPr/>
        </p:nvSpPr>
        <p:spPr>
          <a:xfrm>
            <a:off x="8790541" y="5408367"/>
            <a:ext cx="570215" cy="879570"/>
          </a:xfrm>
          <a:prstGeom prst="rect">
            <a:avLst/>
          </a:prstGeom>
          <a:solidFill>
            <a:schemeClr val="accent4">
              <a:lumMod val="20000"/>
              <a:lumOff val="8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3966621-039F-57B5-28D4-89E57B48DB89}"/>
              </a:ext>
            </a:extLst>
          </p:cNvPr>
          <p:cNvSpPr/>
          <p:nvPr/>
        </p:nvSpPr>
        <p:spPr>
          <a:xfrm>
            <a:off x="10276725" y="5401238"/>
            <a:ext cx="1184022" cy="886868"/>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40FEB26-5CB3-600C-42D6-C460D26AA6EA}"/>
              </a:ext>
            </a:extLst>
          </p:cNvPr>
          <p:cNvSpPr/>
          <p:nvPr/>
        </p:nvSpPr>
        <p:spPr>
          <a:xfrm>
            <a:off x="9088020" y="2141022"/>
            <a:ext cx="1481622" cy="869474"/>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61A78CD-D601-804D-A987-98CA1E7F11BD}"/>
              </a:ext>
            </a:extLst>
          </p:cNvPr>
          <p:cNvSpPr/>
          <p:nvPr/>
        </p:nvSpPr>
        <p:spPr>
          <a:xfrm>
            <a:off x="7296930" y="3334872"/>
            <a:ext cx="1180342" cy="1476000"/>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9159F5A-9608-2F70-8377-0C78ADD397DB}"/>
              </a:ext>
            </a:extLst>
          </p:cNvPr>
          <p:cNvSpPr/>
          <p:nvPr/>
        </p:nvSpPr>
        <p:spPr>
          <a:xfrm>
            <a:off x="8788025" y="5401238"/>
            <a:ext cx="572731" cy="886699"/>
          </a:xfrm>
          <a:prstGeom prst="rect">
            <a:avLst/>
          </a:prstGeom>
          <a:solidFill>
            <a:schemeClr val="accent4">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9174D41C-EFC7-CE60-9CAC-19B24A82C8FF}"/>
              </a:ext>
            </a:extLst>
          </p:cNvPr>
          <p:cNvSpPr txBox="1"/>
          <p:nvPr/>
        </p:nvSpPr>
        <p:spPr>
          <a:xfrm>
            <a:off x="10450486" y="3808158"/>
            <a:ext cx="826988" cy="646331"/>
          </a:xfrm>
          <a:prstGeom prst="rect">
            <a:avLst/>
          </a:prstGeom>
          <a:noFill/>
        </p:spPr>
        <p:txBody>
          <a:bodyPr wrap="square" rtlCol="0">
            <a:spAutoFit/>
          </a:bodyPr>
          <a:lstStyle/>
          <a:p>
            <a:r>
              <a:rPr lang="en-GB" dirty="0"/>
              <a:t>Water Play</a:t>
            </a:r>
          </a:p>
        </p:txBody>
      </p:sp>
      <p:graphicFrame>
        <p:nvGraphicFramePr>
          <p:cNvPr id="2" name="Table 1">
            <a:extLst>
              <a:ext uri="{FF2B5EF4-FFF2-40B4-BE49-F238E27FC236}">
                <a16:creationId xmlns:a16="http://schemas.microsoft.com/office/drawing/2014/main" id="{3C140846-9ED1-36AE-8381-6703853DBD6D}"/>
              </a:ext>
            </a:extLst>
          </p:cNvPr>
          <p:cNvGraphicFramePr>
            <a:graphicFrameLocks noGrp="1"/>
          </p:cNvGraphicFramePr>
          <p:nvPr/>
        </p:nvGraphicFramePr>
        <p:xfrm>
          <a:off x="485706" y="4694010"/>
          <a:ext cx="5870449" cy="823156"/>
        </p:xfrm>
        <a:graphic>
          <a:graphicData uri="http://schemas.openxmlformats.org/drawingml/2006/table">
            <a:tbl>
              <a:tblPr/>
              <a:tblGrid>
                <a:gridCol w="1791526">
                  <a:extLst>
                    <a:ext uri="{9D8B030D-6E8A-4147-A177-3AD203B41FA5}">
                      <a16:colId xmlns:a16="http://schemas.microsoft.com/office/drawing/2014/main" val="1450251986"/>
                    </a:ext>
                  </a:extLst>
                </a:gridCol>
                <a:gridCol w="1359641">
                  <a:extLst>
                    <a:ext uri="{9D8B030D-6E8A-4147-A177-3AD203B41FA5}">
                      <a16:colId xmlns:a16="http://schemas.microsoft.com/office/drawing/2014/main" val="567788860"/>
                    </a:ext>
                  </a:extLst>
                </a:gridCol>
                <a:gridCol w="1359641">
                  <a:extLst>
                    <a:ext uri="{9D8B030D-6E8A-4147-A177-3AD203B41FA5}">
                      <a16:colId xmlns:a16="http://schemas.microsoft.com/office/drawing/2014/main" val="3382013155"/>
                    </a:ext>
                  </a:extLst>
                </a:gridCol>
                <a:gridCol w="1359641">
                  <a:extLst>
                    <a:ext uri="{9D8B030D-6E8A-4147-A177-3AD203B41FA5}">
                      <a16:colId xmlns:a16="http://schemas.microsoft.com/office/drawing/2014/main" val="2697876789"/>
                    </a:ext>
                  </a:extLst>
                </a:gridCol>
              </a:tblGrid>
              <a:tr h="411578">
                <a:tc>
                  <a:txBody>
                    <a:bodyPr/>
                    <a:lstStyle/>
                    <a:p>
                      <a:pPr algn="ctr" fontAlgn="ctr"/>
                      <a:r>
                        <a:rPr lang="en-GB" sz="1800" b="0" i="0" u="none" strike="noStrike" dirty="0">
                          <a:solidFill>
                            <a:srgbClr val="000000"/>
                          </a:solidFill>
                          <a:effectLst/>
                          <a:latin typeface="Arial" panose="020B0604020202020204" pitchFamily="34" charset="0"/>
                        </a:rPr>
                        <a:t>drawing</a:t>
                      </a:r>
                      <a:r>
                        <a:rPr lang="en-GB" sz="1800" b="0" i="0" u="none" strike="noStrike" baseline="0" dirty="0">
                          <a:solidFill>
                            <a:srgbClr val="000000"/>
                          </a:solidFill>
                          <a:effectLst/>
                          <a:latin typeface="Arial" panose="020B0604020202020204" pitchFamily="34" charset="0"/>
                        </a:rPr>
                        <a:t> (square)</a:t>
                      </a:r>
                      <a:endParaRPr lang="en-GB" sz="1800" b="0" i="0" u="none" strike="noStrike" dirty="0">
                        <a:solidFill>
                          <a:srgbClr val="000000"/>
                        </a:solidFill>
                        <a:effectLst/>
                        <a:latin typeface="Arial" panose="020B060402020202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73975"/>
                  </a:ext>
                </a:extLst>
              </a:tr>
              <a:tr h="411578">
                <a:tc>
                  <a:txBody>
                    <a:bodyPr/>
                    <a:lstStyle/>
                    <a:p>
                      <a:pPr algn="ctr" fontAlgn="ctr"/>
                      <a:r>
                        <a:rPr lang="en-GB" sz="1800" b="0" i="0" u="none" strike="noStrike" dirty="0">
                          <a:solidFill>
                            <a:srgbClr val="000000"/>
                          </a:solidFill>
                          <a:effectLst/>
                          <a:latin typeface="Arial" panose="020B0604020202020204" pitchFamily="34" charset="0"/>
                        </a:rPr>
                        <a:t>water</a:t>
                      </a:r>
                      <a:r>
                        <a:rPr lang="en-GB" sz="1800" b="0" i="0" u="none" strike="noStrike" baseline="0" dirty="0">
                          <a:solidFill>
                            <a:srgbClr val="000000"/>
                          </a:solidFill>
                          <a:effectLst/>
                          <a:latin typeface="Arial" panose="020B0604020202020204" pitchFamily="34" charset="0"/>
                        </a:rPr>
                        <a:t> play</a:t>
                      </a:r>
                      <a:r>
                        <a:rPr lang="en-GB" sz="1800" b="0" i="0" u="none" strike="noStrike" dirty="0">
                          <a:solidFill>
                            <a:srgbClr val="000000"/>
                          </a:solidFill>
                          <a:effectLst/>
                          <a:latin typeface="Arial" panose="020B0604020202020204" pitchFamily="34" charset="0"/>
                        </a:rPr>
                        <a:t> (m)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023"/>
                  </a:ext>
                </a:extLst>
              </a:tr>
            </a:tbl>
          </a:graphicData>
        </a:graphic>
      </p:graphicFrame>
      <p:sp>
        <p:nvSpPr>
          <p:cNvPr id="9" name="Curved Right Arrow 42">
            <a:extLst>
              <a:ext uri="{FF2B5EF4-FFF2-40B4-BE49-F238E27FC236}">
                <a16:creationId xmlns:a16="http://schemas.microsoft.com/office/drawing/2014/main" id="{F2D9C5B3-074D-EE6D-6834-589D6D4B4BFD}"/>
              </a:ext>
            </a:extLst>
          </p:cNvPr>
          <p:cNvSpPr/>
          <p:nvPr/>
        </p:nvSpPr>
        <p:spPr>
          <a:xfrm flipV="1">
            <a:off x="2814806" y="4846927"/>
            <a:ext cx="136476" cy="5435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3459016-3592-8EE5-2AA9-62906272925B}"/>
              </a:ext>
            </a:extLst>
          </p:cNvPr>
          <p:cNvSpPr txBox="1"/>
          <p:nvPr/>
        </p:nvSpPr>
        <p:spPr>
          <a:xfrm>
            <a:off x="2382262" y="4809278"/>
            <a:ext cx="6685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5" name="Curved Right Arrow 44">
            <a:extLst>
              <a:ext uri="{FF2B5EF4-FFF2-40B4-BE49-F238E27FC236}">
                <a16:creationId xmlns:a16="http://schemas.microsoft.com/office/drawing/2014/main" id="{535E8A59-B19C-6CFC-2784-7F97C369192C}"/>
              </a:ext>
            </a:extLst>
          </p:cNvPr>
          <p:cNvSpPr/>
          <p:nvPr/>
        </p:nvSpPr>
        <p:spPr>
          <a:xfrm flipV="1">
            <a:off x="4152715" y="4832052"/>
            <a:ext cx="136476" cy="5435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BBB9119-18B2-C597-B2C5-58A19FEAC2F1}"/>
              </a:ext>
            </a:extLst>
          </p:cNvPr>
          <p:cNvSpPr txBox="1"/>
          <p:nvPr/>
        </p:nvSpPr>
        <p:spPr>
          <a:xfrm>
            <a:off x="5053129" y="4797566"/>
            <a:ext cx="6684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16799A76-5E81-02F1-548E-863F458D7676}"/>
              </a:ext>
            </a:extLst>
          </p:cNvPr>
          <p:cNvSpPr txBox="1"/>
          <p:nvPr/>
        </p:nvSpPr>
        <p:spPr>
          <a:xfrm>
            <a:off x="4255210" y="4758030"/>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3.5</a:t>
            </a:r>
          </a:p>
        </p:txBody>
      </p:sp>
      <p:sp>
        <p:nvSpPr>
          <p:cNvPr id="18" name="TextBox 17">
            <a:extLst>
              <a:ext uri="{FF2B5EF4-FFF2-40B4-BE49-F238E27FC236}">
                <a16:creationId xmlns:a16="http://schemas.microsoft.com/office/drawing/2014/main" id="{B9EE831C-5299-4A44-9406-A788B1A79731}"/>
              </a:ext>
            </a:extLst>
          </p:cNvPr>
          <p:cNvSpPr txBox="1"/>
          <p:nvPr/>
        </p:nvSpPr>
        <p:spPr>
          <a:xfrm>
            <a:off x="5615892" y="4770838"/>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9" name="TextBox 18">
            <a:extLst>
              <a:ext uri="{FF2B5EF4-FFF2-40B4-BE49-F238E27FC236}">
                <a16:creationId xmlns:a16="http://schemas.microsoft.com/office/drawing/2014/main" id="{45D2EEB1-0AF3-D94C-FEFE-F9884B60FCF5}"/>
              </a:ext>
            </a:extLst>
          </p:cNvPr>
          <p:cNvSpPr txBox="1"/>
          <p:nvPr/>
        </p:nvSpPr>
        <p:spPr>
          <a:xfrm>
            <a:off x="4206050" y="5156435"/>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3.5</a:t>
            </a:r>
          </a:p>
        </p:txBody>
      </p:sp>
      <p:sp>
        <p:nvSpPr>
          <p:cNvPr id="20" name="TextBox 19">
            <a:extLst>
              <a:ext uri="{FF2B5EF4-FFF2-40B4-BE49-F238E27FC236}">
                <a16:creationId xmlns:a16="http://schemas.microsoft.com/office/drawing/2014/main" id="{42473EF4-7398-E608-E03C-1783C0353E1A}"/>
              </a:ext>
            </a:extLst>
          </p:cNvPr>
          <p:cNvSpPr txBox="1"/>
          <p:nvPr/>
        </p:nvSpPr>
        <p:spPr>
          <a:xfrm>
            <a:off x="5631459" y="5166898"/>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23" name="Curved Right Arrow 50">
            <a:extLst>
              <a:ext uri="{FF2B5EF4-FFF2-40B4-BE49-F238E27FC236}">
                <a16:creationId xmlns:a16="http://schemas.microsoft.com/office/drawing/2014/main" id="{EF83B82C-6D08-BE5B-4631-5C4FD9AF1D51}"/>
              </a:ext>
            </a:extLst>
          </p:cNvPr>
          <p:cNvSpPr/>
          <p:nvPr/>
        </p:nvSpPr>
        <p:spPr>
          <a:xfrm flipV="1">
            <a:off x="5509463" y="4832052"/>
            <a:ext cx="151182" cy="5435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8177812-97D7-ED84-E793-7C3ADB90FA9A}"/>
              </a:ext>
            </a:extLst>
          </p:cNvPr>
          <p:cNvSpPr txBox="1"/>
          <p:nvPr/>
        </p:nvSpPr>
        <p:spPr>
          <a:xfrm>
            <a:off x="3694917" y="4798067"/>
            <a:ext cx="6684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6" name="Rectangle 5">
            <a:extLst>
              <a:ext uri="{FF2B5EF4-FFF2-40B4-BE49-F238E27FC236}">
                <a16:creationId xmlns:a16="http://schemas.microsoft.com/office/drawing/2014/main" id="{C317575B-835D-AFB7-F870-5FCEEED818B4}"/>
              </a:ext>
            </a:extLst>
          </p:cNvPr>
          <p:cNvSpPr/>
          <p:nvPr/>
        </p:nvSpPr>
        <p:spPr>
          <a:xfrm>
            <a:off x="1115660" y="1423467"/>
            <a:ext cx="4386573" cy="1938992"/>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Sam wants to create a space for water play in the village hall.</a:t>
            </a:r>
          </a:p>
          <a:p>
            <a:r>
              <a:rPr lang="en-US" sz="1200" dirty="0">
                <a:latin typeface="Arial" panose="020B0604020202020204" pitchFamily="34" charset="0"/>
                <a:cs typeface="Arial" panose="020B0604020202020204" pitchFamily="34" charset="0"/>
              </a:rPr>
              <a:t>He has this diagram of the floor in the village hall.</a:t>
            </a:r>
          </a:p>
          <a:p>
            <a:r>
              <a:rPr lang="en-US" sz="1200" dirty="0">
                <a:latin typeface="Arial" panose="020B0604020202020204" pitchFamily="34" charset="0"/>
                <a:cs typeface="Arial" panose="020B0604020202020204" pitchFamily="34" charset="0"/>
              </a:rPr>
              <a:t>The space for water play must be</a:t>
            </a:r>
          </a:p>
          <a:p>
            <a:endParaRPr lang="en-US"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 the shape of a rectangle 3.5 m by 4 m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at least 2 m away from other activity spaces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at least 3 m away from any door.</a:t>
            </a:r>
          </a:p>
          <a:p>
            <a:pPr lvl="1"/>
            <a:endParaRPr lang="en-US" sz="1200"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Draw a space for water play on the grid.</a:t>
            </a:r>
          </a:p>
        </p:txBody>
      </p:sp>
    </p:spTree>
    <p:extLst>
      <p:ext uri="{BB962C8B-B14F-4D97-AF65-F5344CB8AC3E}">
        <p14:creationId xmlns:p14="http://schemas.microsoft.com/office/powerpoint/2010/main" val="199116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6" grpId="0" animBg="1"/>
      <p:bldP spid="38" grpId="0" animBg="1"/>
      <p:bldP spid="39" grpId="0" animBg="1"/>
      <p:bldP spid="41" grpId="0" animBg="1"/>
      <p:bldP spid="42" grpId="0" animBg="1"/>
      <p:bldP spid="43" grpId="0" animBg="1"/>
      <p:bldP spid="44" grpId="0"/>
      <p:bldP spid="9" grpId="0" animBg="1"/>
      <p:bldP spid="10" grpId="0"/>
      <p:bldP spid="15" grpId="0" animBg="1"/>
      <p:bldP spid="16" grpId="0"/>
      <p:bldP spid="17" grpId="0"/>
      <p:bldP spid="18" grpId="0"/>
      <p:bldP spid="19" grpId="0"/>
      <p:bldP spid="20"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an accurate scale map of the course for a sailing race. The measurements of the scale map are as follows:&#10;- From Start to point A, the length is 3 cm, moving right to left&#10;- From point A to point B, the length is 4.5 cm, moving upward&#10;- From point B to point C, the length is 6.5 cm, moving left to right&#10;- From point C to point D, the length is 2 cm, moving downward&#10;- From point D to point E, the length is 3 cm, moving left to right&#10;- From point E to Finish, the length is 5 cm, moving right to left in line with the Starting point&#10;- The Start and Finish points do not meet.&#10;The lengths C to D, D to E and E to Finish are not shown the figure and need to be measured using a ruler.&#10;">
            <a:extLst>
              <a:ext uri="{FF2B5EF4-FFF2-40B4-BE49-F238E27FC236}">
                <a16:creationId xmlns:a16="http://schemas.microsoft.com/office/drawing/2014/main" id="{342D06D2-8BF6-B709-A347-5E37776105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58968" y="1216374"/>
            <a:ext cx="5890503" cy="2189191"/>
          </a:xfrm>
          <a:prstGeom prst="rect">
            <a:avLst/>
          </a:prstGeom>
        </p:spPr>
      </p:pic>
      <p:sp>
        <p:nvSpPr>
          <p:cNvPr id="19" name="Isosceles Triangle 18">
            <a:extLst>
              <a:ext uri="{FF2B5EF4-FFF2-40B4-BE49-F238E27FC236}">
                <a16:creationId xmlns:a16="http://schemas.microsoft.com/office/drawing/2014/main" id="{ED0C2B22-7E9E-A950-3C34-CB1C9DCAC7B2}"/>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E5C8263-FF07-7C70-6803-3288B51A75C9}"/>
              </a:ext>
            </a:extLst>
          </p:cNvPr>
          <p:cNvSpPr txBox="1"/>
          <p:nvPr/>
        </p:nvSpPr>
        <p:spPr>
          <a:xfrm>
            <a:off x="147459" y="143698"/>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2" name="Title 1">
            <a:extLst>
              <a:ext uri="{FF2B5EF4-FFF2-40B4-BE49-F238E27FC236}">
                <a16:creationId xmlns:a16="http://schemas.microsoft.com/office/drawing/2014/main" id="{05FA1F91-0766-A453-463B-B1E0467B5362}"/>
              </a:ext>
            </a:extLst>
          </p:cNvPr>
          <p:cNvSpPr txBox="1">
            <a:spLocks/>
          </p:cNvSpPr>
          <p:nvPr/>
        </p:nvSpPr>
        <p:spPr>
          <a:xfrm>
            <a:off x="372503" y="37239"/>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Exam question 2: answers</a:t>
            </a:r>
          </a:p>
        </p:txBody>
      </p:sp>
      <p:sp>
        <p:nvSpPr>
          <p:cNvPr id="7" name="Slide Number Placeholder 8">
            <a:extLst>
              <a:ext uri="{FF2B5EF4-FFF2-40B4-BE49-F238E27FC236}">
                <a16:creationId xmlns:a16="http://schemas.microsoft.com/office/drawing/2014/main" id="{98D04295-CE22-44D7-BA80-44342C2B9886}"/>
              </a:ext>
            </a:extLst>
          </p:cNvPr>
          <p:cNvSpPr>
            <a:spLocks noGrp="1"/>
          </p:cNvSpPr>
          <p:nvPr>
            <p:ph type="sldNum" sz="quarter" idx="12"/>
          </p:nvPr>
        </p:nvSpPr>
        <p:spPr>
          <a:xfrm>
            <a:off x="8610600" y="6356350"/>
            <a:ext cx="2743200" cy="365125"/>
          </a:xfrm>
        </p:spPr>
        <p:txBody>
          <a:bodyPr/>
          <a:lstStyle/>
          <a:p>
            <a:fld id="{BAB26A49-E6E2-4EC6-A6B2-9EEDEFCE8D1E}" type="slidenum">
              <a:rPr lang="en-GB" smtClean="0"/>
              <a:t>15</a:t>
            </a:fld>
            <a:endParaRPr lang="en-GB"/>
          </a:p>
        </p:txBody>
      </p:sp>
      <p:grpSp>
        <p:nvGrpSpPr>
          <p:cNvPr id="15" name="Group 14">
            <a:extLst>
              <a:ext uri="{FF2B5EF4-FFF2-40B4-BE49-F238E27FC236}">
                <a16:creationId xmlns:a16="http://schemas.microsoft.com/office/drawing/2014/main" id="{A2F8A270-F435-C0ED-2615-BE47E1870677}"/>
              </a:ext>
            </a:extLst>
          </p:cNvPr>
          <p:cNvGrpSpPr/>
          <p:nvPr/>
        </p:nvGrpSpPr>
        <p:grpSpPr>
          <a:xfrm>
            <a:off x="3667125" y="1773948"/>
            <a:ext cx="4857750" cy="2220750"/>
            <a:chOff x="3667125" y="1773948"/>
            <a:chExt cx="4857750" cy="2220750"/>
          </a:xfrm>
        </p:grpSpPr>
        <p:sp>
          <p:nvSpPr>
            <p:cNvPr id="4" name="TextBox 3">
              <a:extLst>
                <a:ext uri="{FF2B5EF4-FFF2-40B4-BE49-F238E27FC236}">
                  <a16:creationId xmlns:a16="http://schemas.microsoft.com/office/drawing/2014/main" id="{94DC4CB1-99F7-EB74-5ECA-979C4EA0777A}"/>
                </a:ext>
              </a:extLst>
            </p:cNvPr>
            <p:cNvSpPr txBox="1"/>
            <p:nvPr/>
          </p:nvSpPr>
          <p:spPr>
            <a:xfrm>
              <a:off x="3667125" y="3594588"/>
              <a:ext cx="4857750" cy="400110"/>
            </a:xfrm>
            <a:prstGeom prst="rect">
              <a:avLst/>
            </a:prstGeom>
            <a:noFill/>
            <a:ln>
              <a:solidFill>
                <a:schemeClr val="bg2">
                  <a:lumMod val="50000"/>
                </a:schemeClr>
              </a:solidFill>
            </a:ln>
          </p:spPr>
          <p:txBody>
            <a:bodyPr wrap="square" rtlCol="0">
              <a:spAutoFit/>
            </a:bodyPr>
            <a:lstStyle/>
            <a:p>
              <a:r>
                <a:rPr lang="en-GB" sz="2000" dirty="0">
                  <a:latin typeface="Arial" panose="020B0604020202020204" pitchFamily="34" charset="0"/>
                  <a:cs typeface="Arial" panose="020B0604020202020204" pitchFamily="34" charset="0"/>
                </a:rPr>
                <a:t>Key: 1 cm on the map is   km on the sea.</a:t>
              </a:r>
            </a:p>
          </p:txBody>
        </p:sp>
        <p:pic>
          <p:nvPicPr>
            <p:cNvPr id="6" name="Picture 1">
              <a:extLst>
                <a:ext uri="{FF2B5EF4-FFF2-40B4-BE49-F238E27FC236}">
                  <a16:creationId xmlns:a16="http://schemas.microsoft.com/office/drawing/2014/main" id="{E4A1A631-BB15-7750-3F77-5C6FC583DC3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01765" y="3594588"/>
              <a:ext cx="152400" cy="4000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00D43A3A-4587-502A-71C2-0D239ADA5851}"/>
                </a:ext>
              </a:extLst>
            </p:cNvPr>
            <p:cNvGrpSpPr/>
            <p:nvPr/>
          </p:nvGrpSpPr>
          <p:grpSpPr>
            <a:xfrm>
              <a:off x="6195229" y="1773948"/>
              <a:ext cx="1698156" cy="1665135"/>
              <a:chOff x="3610456" y="1923469"/>
              <a:chExt cx="1698156" cy="1665135"/>
            </a:xfrm>
          </p:grpSpPr>
          <p:sp>
            <p:nvSpPr>
              <p:cNvPr id="9" name="TextBox 8">
                <a:extLst>
                  <a:ext uri="{FF2B5EF4-FFF2-40B4-BE49-F238E27FC236}">
                    <a16:creationId xmlns:a16="http://schemas.microsoft.com/office/drawing/2014/main" id="{45AB5E16-572E-753D-32CF-45CF1AA286EB}"/>
                  </a:ext>
                </a:extLst>
              </p:cNvPr>
              <p:cNvSpPr txBox="1"/>
              <p:nvPr/>
            </p:nvSpPr>
            <p:spPr>
              <a:xfrm>
                <a:off x="3610456" y="1923469"/>
                <a:ext cx="684803" cy="369332"/>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4 cm</a:t>
                </a:r>
              </a:p>
            </p:txBody>
          </p:sp>
          <p:sp>
            <p:nvSpPr>
              <p:cNvPr id="10" name="TextBox 9">
                <a:extLst>
                  <a:ext uri="{FF2B5EF4-FFF2-40B4-BE49-F238E27FC236}">
                    <a16:creationId xmlns:a16="http://schemas.microsoft.com/office/drawing/2014/main" id="{08421746-FC6E-7644-A0E3-461E17099BE7}"/>
                  </a:ext>
                </a:extLst>
              </p:cNvPr>
              <p:cNvSpPr txBox="1"/>
              <p:nvPr/>
            </p:nvSpPr>
            <p:spPr>
              <a:xfrm>
                <a:off x="4623809" y="2532993"/>
                <a:ext cx="684803" cy="369332"/>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6 cm</a:t>
                </a:r>
              </a:p>
            </p:txBody>
          </p:sp>
          <p:sp>
            <p:nvSpPr>
              <p:cNvPr id="11" name="TextBox 10">
                <a:extLst>
                  <a:ext uri="{FF2B5EF4-FFF2-40B4-BE49-F238E27FC236}">
                    <a16:creationId xmlns:a16="http://schemas.microsoft.com/office/drawing/2014/main" id="{1098DA9E-C50F-9509-03D9-B58EF291B9EF}"/>
                  </a:ext>
                </a:extLst>
              </p:cNvPr>
              <p:cNvSpPr txBox="1"/>
              <p:nvPr/>
            </p:nvSpPr>
            <p:spPr>
              <a:xfrm>
                <a:off x="3939006" y="3219272"/>
                <a:ext cx="684803" cy="369332"/>
              </a:xfrm>
              <a:prstGeom prst="rect">
                <a:avLst/>
              </a:prstGeom>
              <a:noFill/>
            </p:spPr>
            <p:txBody>
              <a:bodyPr wrap="none" rtlCol="0">
                <a:spAutoFit/>
              </a:bodyPr>
              <a:lstStyle/>
              <a:p>
                <a:r>
                  <a:rPr lang="en-GB" dirty="0">
                    <a:solidFill>
                      <a:srgbClr val="FF0000"/>
                    </a:solidFill>
                    <a:latin typeface="Arial" panose="020B0604020202020204" pitchFamily="34" charset="0"/>
                    <a:cs typeface="Arial" panose="020B0604020202020204" pitchFamily="34" charset="0"/>
                  </a:rPr>
                  <a:t>9 cm</a:t>
                </a:r>
              </a:p>
            </p:txBody>
          </p:sp>
        </p:gr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523107-8598-BA5B-F7C2-13BCC698C678}"/>
                  </a:ext>
                </a:extLst>
              </p:cNvPr>
              <p:cNvSpPr txBox="1"/>
              <p:nvPr/>
            </p:nvSpPr>
            <p:spPr>
              <a:xfrm>
                <a:off x="1275473" y="4259260"/>
                <a:ext cx="7820532" cy="23519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total distance on the map = 4 + 4.5 + 6.5 + 4 + 6 + 9 = 33 cm</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 cm on the map is </a:t>
                </a:r>
                <a14:m>
                  <m:oMath xmlns:m="http://schemas.openxmlformats.org/officeDocument/2006/math">
                    <m:f>
                      <m:fPr>
                        <m:ctrlPr>
                          <a:rPr lang="en-GB"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panose="02040503050406030204" pitchFamily="18" charset="0"/>
                            <a:cs typeface="Arial" panose="020B0604020202020204" pitchFamily="34" charset="0"/>
                          </a:rPr>
                          <m:t>2</m:t>
                        </m:r>
                      </m:den>
                    </m:f>
                  </m:oMath>
                </a14:m>
                <a:r>
                  <a:rPr lang="en-GB" dirty="0">
                    <a:latin typeface="Arial" panose="020B0604020202020204" pitchFamily="34" charset="0"/>
                    <a:cs typeface="Arial" panose="020B0604020202020204" pitchFamily="34" charset="0"/>
                  </a:rPr>
                  <a:t> km on the sea, so</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33 cm on the map is 33 × </a:t>
                </a:r>
                <a14:m>
                  <m:oMath xmlns:m="http://schemas.openxmlformats.org/officeDocument/2006/math">
                    <m:f>
                      <m:fPr>
                        <m:ctrlPr>
                          <a:rPr lang="en-GB" i="1" dirty="0" smtClean="0">
                            <a:latin typeface="Cambria Math" panose="02040503050406030204" pitchFamily="18" charset="0"/>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panose="02040503050406030204" pitchFamily="18" charset="0"/>
                            <a:cs typeface="Arial" panose="020B0604020202020204" pitchFamily="34" charset="0"/>
                          </a:rPr>
                          <m:t>2</m:t>
                        </m:r>
                      </m:den>
                    </m:f>
                  </m:oMath>
                </a14:m>
                <a:r>
                  <a:rPr lang="en-GB" dirty="0">
                    <a:latin typeface="Arial" panose="020B0604020202020204" pitchFamily="34" charset="0"/>
                    <a:cs typeface="Arial" panose="020B0604020202020204" pitchFamily="34" charset="0"/>
                  </a:rPr>
                  <a:t> = 16.5 km on the sea.</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16.5 km &lt; 18 km, so no, John is not correct.</a:t>
                </a:r>
              </a:p>
              <a:p>
                <a:endParaRPr lang="en-GB" dirty="0"/>
              </a:p>
              <a:p>
                <a:endParaRPr lang="en-GB" dirty="0"/>
              </a:p>
            </p:txBody>
          </p:sp>
        </mc:Choice>
        <mc:Fallback xmlns="">
          <p:sp>
            <p:nvSpPr>
              <p:cNvPr id="12" name="TextBox 11">
                <a:extLst>
                  <a:ext uri="{FF2B5EF4-FFF2-40B4-BE49-F238E27FC236}">
                    <a16:creationId xmlns:a16="http://schemas.microsoft.com/office/drawing/2014/main" id="{4E523107-8598-BA5B-F7C2-13BCC698C678}"/>
                  </a:ext>
                </a:extLst>
              </p:cNvPr>
              <p:cNvSpPr txBox="1">
                <a:spLocks noRot="1" noChangeAspect="1" noMove="1" noResize="1" noEditPoints="1" noAdjustHandles="1" noChangeArrowheads="1" noChangeShapeType="1" noTextEdit="1"/>
              </p:cNvSpPr>
              <p:nvPr/>
            </p:nvSpPr>
            <p:spPr>
              <a:xfrm>
                <a:off x="1275473" y="4259260"/>
                <a:ext cx="7820532" cy="2351926"/>
              </a:xfrm>
              <a:prstGeom prst="rect">
                <a:avLst/>
              </a:prstGeom>
              <a:blipFill>
                <a:blip r:embed="rId6"/>
                <a:stretch>
                  <a:fillRect l="-648" t="-1075"/>
                </a:stretch>
              </a:blipFill>
            </p:spPr>
            <p:txBody>
              <a:bodyPr/>
              <a:lstStyle/>
              <a:p>
                <a:r>
                  <a:rPr lang="en-US">
                    <a:noFill/>
                  </a:rPr>
                  <a:t> </a:t>
                </a:r>
              </a:p>
            </p:txBody>
          </p:sp>
        </mc:Fallback>
      </mc:AlternateContent>
    </p:spTree>
    <p:extLst>
      <p:ext uri="{BB962C8B-B14F-4D97-AF65-F5344CB8AC3E}">
        <p14:creationId xmlns:p14="http://schemas.microsoft.com/office/powerpoint/2010/main" val="147220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6"/>
          <p:cNvSpPr txBox="1">
            <a:spLocks noGrp="1"/>
          </p:cNvSpPr>
          <p:nvPr>
            <p:ph type="ctrTitle"/>
          </p:nvPr>
        </p:nvSpPr>
        <p:spPr>
          <a:xfrm>
            <a:off x="1419497" y="433421"/>
            <a:ext cx="9144000" cy="1589343"/>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Scales, </a:t>
            </a:r>
            <a:r>
              <a:rPr lang="en-GB" sz="4000" b="1">
                <a:solidFill>
                  <a:schemeClr val="lt1"/>
                </a:solidFill>
                <a:latin typeface="Arial"/>
                <a:ea typeface="Arial"/>
                <a:cs typeface="Arial"/>
                <a:sym typeface="Arial"/>
              </a:rPr>
              <a:t>maps and </a:t>
            </a:r>
            <a:r>
              <a:rPr lang="en-GB" sz="4000" b="1" dirty="0">
                <a:solidFill>
                  <a:schemeClr val="lt1"/>
                </a:solidFill>
                <a:latin typeface="Arial"/>
                <a:ea typeface="Arial"/>
                <a:cs typeface="Arial"/>
                <a:sym typeface="Arial"/>
              </a:rPr>
              <a:t>units</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Level 1</a:t>
            </a:r>
            <a:endParaRPr sz="4000" dirty="0"/>
          </a:p>
        </p:txBody>
      </p:sp>
      <p:sp>
        <p:nvSpPr>
          <p:cNvPr id="437" name="Google Shape;4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439" name="Google Shape;439;p16"/>
          <p:cNvSpPr txBox="1"/>
          <p:nvPr/>
        </p:nvSpPr>
        <p:spPr>
          <a:xfrm>
            <a:off x="1523999" y="5245915"/>
            <a:ext cx="9454433" cy="108007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0714"/>
              </a:lnSpc>
              <a:spcBef>
                <a:spcPts val="0"/>
              </a:spcBef>
              <a:spcAft>
                <a:spcPts val="0"/>
              </a:spcAft>
              <a:buClr>
                <a:schemeClr val="accent1"/>
              </a:buClr>
              <a:buSzPct val="100000"/>
              <a:buFont typeface="Arial"/>
              <a:buNone/>
            </a:pPr>
            <a:r>
              <a:rPr lang="en-GB" sz="2800" b="1" dirty="0">
                <a:solidFill>
                  <a:schemeClr val="accent1"/>
                </a:solidFill>
                <a:latin typeface="Arial"/>
                <a:ea typeface="Arial"/>
                <a:cs typeface="Arial"/>
                <a:sym typeface="Arial"/>
              </a:rPr>
              <a:t>Suggested further steps/areas to work on</a:t>
            </a:r>
            <a:endParaRPr dirty="0"/>
          </a:p>
          <a:p>
            <a:pPr marL="231775" marR="0" lvl="0" indent="-231775" algn="l" rtl="0">
              <a:lnSpc>
                <a:spcPct val="110714"/>
              </a:lnSpc>
              <a:spcBef>
                <a:spcPts val="1600"/>
              </a:spcBef>
              <a:spcAft>
                <a:spcPts val="0"/>
              </a:spcAft>
              <a:buClr>
                <a:schemeClr val="accent1"/>
              </a:buClr>
              <a:buSzPct val="100000"/>
              <a:buFont typeface="Arial"/>
              <a:buChar char="•"/>
            </a:pPr>
            <a:r>
              <a:rPr lang="en-GB" sz="2800" dirty="0">
                <a:solidFill>
                  <a:schemeClr val="dk1"/>
                </a:solidFill>
                <a:latin typeface="Arial"/>
                <a:ea typeface="Arial"/>
                <a:cs typeface="Arial"/>
                <a:sym typeface="Arial"/>
              </a:rPr>
              <a:t>Converting between imperial units and metric units</a:t>
            </a:r>
            <a:endParaRPr dirty="0"/>
          </a:p>
        </p:txBody>
      </p:sp>
      <p:sp>
        <p:nvSpPr>
          <p:cNvPr id="2" name="Subtitle 2">
            <a:extLst>
              <a:ext uri="{FF2B5EF4-FFF2-40B4-BE49-F238E27FC236}">
                <a16:creationId xmlns:a16="http://schemas.microsoft.com/office/drawing/2014/main" id="{2ECB5F0A-0AA3-883B-3A7D-23AD3408EE52}"/>
              </a:ext>
            </a:extLst>
          </p:cNvPr>
          <p:cNvSpPr txBox="1">
            <a:spLocks/>
          </p:cNvSpPr>
          <p:nvPr/>
        </p:nvSpPr>
        <p:spPr>
          <a:xfrm>
            <a:off x="1524000" y="2255568"/>
            <a:ext cx="9144000" cy="2733260"/>
          </a:xfrm>
          <a:prstGeom prst="rect">
            <a:avLst/>
          </a:prstGeom>
          <a:ln w="38100">
            <a:solidFill>
              <a:schemeClr val="accent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convert metric units of measurement</a:t>
            </a: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use a scale to find lengths</a:t>
            </a:r>
          </a:p>
          <a:p>
            <a:pPr marL="231775" indent="-231775" algn="l">
              <a:lnSpc>
                <a:spcPts val="3100"/>
              </a:lnSpc>
              <a:spcAft>
                <a:spcPts val="6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represent a proportional situation in a ratio table</a:t>
            </a:r>
          </a:p>
          <a:p>
            <a:pPr algn="l"/>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6:</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17</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48081"/>
            <a:ext cx="9144000" cy="3064852"/>
          </a:xfrm>
          <a:solidFill>
            <a:schemeClr val="bg1"/>
          </a:solidFill>
          <a:ln w="38100">
            <a:solidFill>
              <a:schemeClr val="accent1"/>
            </a:solidFill>
          </a:ln>
        </p:spPr>
        <p:txBody>
          <a:bodyPr>
            <a:normAutofit/>
          </a:bodyPr>
          <a:lstStyle/>
          <a:p>
            <a:pPr algn="l">
              <a:lnSpc>
                <a:spcPct val="120000"/>
              </a:lnSpc>
              <a:spcBef>
                <a:spcPts val="0"/>
              </a:spcBef>
            </a:pPr>
            <a:r>
              <a:rPr lang="en-GB" sz="22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Photo Acknowledgements</a:t>
            </a:r>
          </a:p>
          <a:p>
            <a:pPr algn="l">
              <a:lnSpc>
                <a:spcPct val="120000"/>
              </a:lnSpc>
              <a:spcBef>
                <a:spcPts val="0"/>
              </a:spcBef>
            </a:pPr>
            <a:r>
              <a:rPr lang="en-GB" sz="2200" b="1" kern="0" dirty="0">
                <a:effectLst/>
                <a:latin typeface="Arial" panose="020B0604020202020204" pitchFamily="34" charset="0"/>
                <a:ea typeface="Times New Roman" panose="02020603050405020304" pitchFamily="18" charset="0"/>
                <a:cs typeface="Arial" panose="020B0604020202020204" pitchFamily="34" charset="0"/>
              </a:rPr>
              <a:t>Shutterstock.com: </a:t>
            </a:r>
            <a:r>
              <a:rPr lang="en-GB" sz="2200" kern="0" dirty="0">
                <a:effectLst/>
                <a:latin typeface="Arial" panose="020B0604020202020204" pitchFamily="34" charset="0"/>
                <a:ea typeface="Times New Roman" panose="02020603050405020304" pitchFamily="18" charset="0"/>
                <a:cs typeface="Arial" panose="020B0604020202020204" pitchFamily="34" charset="0"/>
              </a:rPr>
              <a:t>3DMI, Luke Broughton, Maria </a:t>
            </a:r>
            <a:r>
              <a:rPr lang="en-GB" sz="2200" kern="0" dirty="0" err="1">
                <a:effectLst/>
                <a:latin typeface="Arial" panose="020B0604020202020204" pitchFamily="34" charset="0"/>
                <a:ea typeface="Times New Roman" panose="02020603050405020304" pitchFamily="18" charset="0"/>
                <a:cs typeface="Arial" panose="020B0604020202020204" pitchFamily="34" charset="0"/>
              </a:rPr>
              <a:t>Kazanova</a:t>
            </a:r>
            <a:endParaRPr lang="en-GB" sz="2200" kern="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20000"/>
              </a:lnSpc>
              <a:spcBef>
                <a:spcPts val="0"/>
              </a:spcBef>
            </a:pPr>
            <a:r>
              <a:rPr lang="en-GB" sz="22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Text Acknowledgements</a:t>
            </a:r>
          </a:p>
          <a:p>
            <a:pPr algn="l">
              <a:lnSpc>
                <a:spcPct val="120000"/>
              </a:lnSpc>
              <a:spcBef>
                <a:spcPts val="0"/>
              </a:spcBef>
            </a:pPr>
            <a:r>
              <a:rPr lang="en-GB" sz="2200" kern="0" dirty="0">
                <a:effectLst/>
                <a:latin typeface="Arial" panose="020B0604020202020204" pitchFamily="34" charset="0"/>
                <a:ea typeface="Times New Roman" panose="02020603050405020304" pitchFamily="18" charset="0"/>
                <a:cs typeface="Arial" panose="020B0604020202020204" pitchFamily="34" charset="0"/>
              </a:rPr>
              <a:t>Pearson Edexcel Functional Skills, Practice Paper 3 - Mathematics Level 1 (Calculator) PRACL2/C03 Question 4, Pearson Edexcel Functional Skills, Practice Paper 3 - Mathematics Level 1 (Calculator) PRACL2/C03 Question 11</a:t>
            </a:r>
            <a:endParaRPr lang="en-GB" sz="2200" i="1" dirty="0">
              <a:latin typeface="Arial" panose="020B0604020202020204" pitchFamily="34" charset="0"/>
              <a:ea typeface="Calibri" panose="020F0502020204030204" pitchFamily="34" charset="0"/>
              <a:cs typeface="Arial" panose="020B0604020202020204" pitchFamily="34" charset="0"/>
            </a:endParaRPr>
          </a:p>
          <a:p>
            <a:pPr algn="l">
              <a:lnSpc>
                <a:spcPct val="120000"/>
              </a:lnSpc>
              <a:spcBef>
                <a:spcPts val="0"/>
              </a:spcBef>
            </a:pPr>
            <a:endParaRPr lang="en-GB" sz="22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algn="l"/>
            <a:endParaRPr lang="en-GB" sz="2200" dirty="0">
              <a:latin typeface="Arial" panose="020B0604020202020204" pitchFamily="34" charset="0"/>
              <a:cs typeface="Arial" panose="020B0604020202020204" pitchFamily="34" charset="0"/>
            </a:endParaRPr>
          </a:p>
        </p:txBody>
      </p:sp>
      <p:pic>
        <p:nvPicPr>
          <p:cNvPr id="6" name="Picture 5" descr="A picture containing text, plate, tableware, dishware&#10;&#10;Description automatically generated">
            <a:extLst>
              <a:ext uri="{FF2B5EF4-FFF2-40B4-BE49-F238E27FC236}">
                <a16:creationId xmlns:a16="http://schemas.microsoft.com/office/drawing/2014/main" id="{896C2623-EE65-9EC6-737D-B1304E5B07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0400" y="348932"/>
            <a:ext cx="3367835" cy="55268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D806273-A46A-7D8B-29C7-7B552AFC73D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179059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CD2B886-C080-4244-5E5D-5CDC14CBE93B}"/>
              </a:ext>
            </a:extLst>
          </p:cNvPr>
          <p:cNvSpPr>
            <a:spLocks noGrp="1"/>
          </p:cNvSpPr>
          <p:nvPr>
            <p:ph type="sldNum" sz="quarter" idx="12"/>
          </p:nvPr>
        </p:nvSpPr>
        <p:spPr/>
        <p:txBody>
          <a:bodyPr/>
          <a:lstStyle/>
          <a:p>
            <a:fld id="{BAB26A49-E6E2-4EC6-A6B2-9EEDEFCE8D1E}" type="slidenum">
              <a:rPr lang="en-GB" smtClean="0"/>
              <a:t>2</a:t>
            </a:fld>
            <a:endParaRPr lang="en-GB"/>
          </a:p>
        </p:txBody>
      </p:sp>
      <p:pic>
        <p:nvPicPr>
          <p:cNvPr id="4" name="Picture 3" descr="An illustration of hand with finger pointing upwards. The illustration is cropped so that only the pointing finger and tops of the other fingers and thumb are visible. There is a horizontal line with a arrow pointing to left and right at the tip of the pointing finger."/>
          <p:cNvPicPr>
            <a:picLocks noChangeAspect="1"/>
          </p:cNvPicPr>
          <p:nvPr/>
        </p:nvPicPr>
        <p:blipFill>
          <a:blip r:embed="rId3" cstate="print">
            <a:extLst>
              <a:ext uri="{28A0092B-C50C-407E-A947-70E740481C1C}">
                <a14:useLocalDpi xmlns:a14="http://schemas.microsoft.com/office/drawing/2010/main"/>
              </a:ext>
            </a:extLst>
          </a:blip>
          <a:srcRect l="1831" r="1831"/>
          <a:stretch/>
        </p:blipFill>
        <p:spPr>
          <a:xfrm>
            <a:off x="1012458" y="1547704"/>
            <a:ext cx="1562793" cy="1421474"/>
          </a:xfrm>
          <a:prstGeom prst="rect">
            <a:avLst/>
          </a:prstGeom>
        </p:spPr>
      </p:pic>
      <p:pic>
        <p:nvPicPr>
          <p:cNvPr id="12" name="Picture 11" descr="An illustration of a man wearing a green shirt and blue trousers, brown shoes. He is standing with his arms stretched out to wither side. There is a horizontal line with a arrow pointing to left and right to indicate the distance between the tips of his hands."/>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909324" y="1547702"/>
            <a:ext cx="1636111" cy="1996094"/>
          </a:xfrm>
          <a:prstGeom prst="rect">
            <a:avLst/>
          </a:prstGeom>
        </p:spPr>
      </p:pic>
      <p:pic>
        <p:nvPicPr>
          <p:cNvPr id="19" name="Picture 18" descr="An illustration of the writing end of a purple pencil. The pencil is pointing vertically downwards. There is a horizontal line with arrows pointing to left and right at the tip of the pencil, along with a vertical line with an arrow pointing vertically downwards."/>
          <p:cNvPicPr>
            <a:picLocks noChangeAspect="1"/>
          </p:cNvPicPr>
          <p:nvPr/>
        </p:nvPicPr>
        <p:blipFill>
          <a:blip r:embed="rId5" cstate="print">
            <a:extLst>
              <a:ext uri="{28A0092B-C50C-407E-A947-70E740481C1C}">
                <a14:useLocalDpi xmlns:a14="http://schemas.microsoft.com/office/drawing/2010/main"/>
              </a:ext>
            </a:extLst>
          </a:blip>
          <a:srcRect l="4333" r="4333"/>
          <a:stretch/>
        </p:blipFill>
        <p:spPr>
          <a:xfrm>
            <a:off x="6646676" y="1619674"/>
            <a:ext cx="675758" cy="1818406"/>
          </a:xfrm>
          <a:prstGeom prst="rect">
            <a:avLst/>
          </a:prstGeom>
        </p:spPr>
      </p:pic>
      <p:sp>
        <p:nvSpPr>
          <p:cNvPr id="22" name="TextBox 21"/>
          <p:cNvSpPr txBox="1"/>
          <p:nvPr/>
        </p:nvSpPr>
        <p:spPr>
          <a:xfrm>
            <a:off x="9386207" y="4933416"/>
            <a:ext cx="96771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mm</a:t>
            </a:r>
          </a:p>
        </p:txBody>
      </p:sp>
      <p:sp>
        <p:nvSpPr>
          <p:cNvPr id="23" name="TextBox 22"/>
          <p:cNvSpPr txBox="1"/>
          <p:nvPr/>
        </p:nvSpPr>
        <p:spPr>
          <a:xfrm>
            <a:off x="1852832" y="5012892"/>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cm</a:t>
            </a:r>
          </a:p>
        </p:txBody>
      </p:sp>
      <p:sp>
        <p:nvSpPr>
          <p:cNvPr id="24" name="TextBox 23"/>
          <p:cNvSpPr txBox="1"/>
          <p:nvPr/>
        </p:nvSpPr>
        <p:spPr>
          <a:xfrm>
            <a:off x="7203048" y="4990964"/>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t>
            </a:r>
          </a:p>
        </p:txBody>
      </p:sp>
      <p:sp>
        <p:nvSpPr>
          <p:cNvPr id="25" name="TextBox 24"/>
          <p:cNvSpPr txBox="1"/>
          <p:nvPr/>
        </p:nvSpPr>
        <p:spPr>
          <a:xfrm>
            <a:off x="8482357" y="5673363"/>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km</a:t>
            </a:r>
          </a:p>
        </p:txBody>
      </p:sp>
      <p:sp>
        <p:nvSpPr>
          <p:cNvPr id="26" name="TextBox 25"/>
          <p:cNvSpPr txBox="1"/>
          <p:nvPr/>
        </p:nvSpPr>
        <p:spPr>
          <a:xfrm>
            <a:off x="4273286" y="5008186"/>
            <a:ext cx="117067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mm</a:t>
            </a:r>
          </a:p>
        </p:txBody>
      </p:sp>
      <p:sp>
        <p:nvSpPr>
          <p:cNvPr id="27" name="TextBox 26"/>
          <p:cNvSpPr txBox="1"/>
          <p:nvPr/>
        </p:nvSpPr>
        <p:spPr>
          <a:xfrm>
            <a:off x="5699855" y="5673364"/>
            <a:ext cx="120275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cm</a:t>
            </a:r>
          </a:p>
        </p:txBody>
      </p:sp>
      <p:sp>
        <p:nvSpPr>
          <p:cNvPr id="28" name="TextBox 27"/>
          <p:cNvSpPr txBox="1"/>
          <p:nvPr/>
        </p:nvSpPr>
        <p:spPr>
          <a:xfrm>
            <a:off x="2756682" y="5673364"/>
            <a:ext cx="120275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1000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t>
            </a:r>
          </a:p>
        </p:txBody>
      </p:sp>
      <p:pic>
        <p:nvPicPr>
          <p:cNvPr id="21" name="Picture 20">
            <a:extLst>
              <a:ext uri="{FF2B5EF4-FFF2-40B4-BE49-F238E27FC236}">
                <a16:creationId xmlns:a16="http://schemas.microsoft.com/office/drawing/2014/main" id="{5B3785C0-E3F9-20A7-573D-681794F19506}"/>
              </a:ext>
            </a:extLst>
          </p:cNvPr>
          <p:cNvPicPr>
            <a:picLocks noChangeAspect="1"/>
          </p:cNvPicPr>
          <p:nvPr/>
        </p:nvPicPr>
        <p:blipFill>
          <a:blip r:embed="rId6"/>
          <a:stretch>
            <a:fillRect/>
          </a:stretch>
        </p:blipFill>
        <p:spPr>
          <a:xfrm>
            <a:off x="9901994" y="80246"/>
            <a:ext cx="2176461" cy="847417"/>
          </a:xfrm>
          <a:prstGeom prst="rect">
            <a:avLst/>
          </a:prstGeom>
        </p:spPr>
      </p:pic>
      <p:sp>
        <p:nvSpPr>
          <p:cNvPr id="5" name="Title 1">
            <a:extLst>
              <a:ext uri="{FF2B5EF4-FFF2-40B4-BE49-F238E27FC236}">
                <a16:creationId xmlns:a16="http://schemas.microsoft.com/office/drawing/2014/main" id="{9DCF4E6A-03F6-1D63-D422-3C54989FBBE4}"/>
              </a:ext>
            </a:extLst>
          </p:cNvPr>
          <p:cNvSpPr txBox="1">
            <a:spLocks/>
          </p:cNvSpPr>
          <p:nvPr/>
        </p:nvSpPr>
        <p:spPr>
          <a:xfrm>
            <a:off x="113545" y="123040"/>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Find the measurements</a:t>
            </a:r>
          </a:p>
        </p:txBody>
      </p:sp>
      <p:sp>
        <p:nvSpPr>
          <p:cNvPr id="8" name="Isosceles Triangle 7">
            <a:extLst>
              <a:ext uri="{FF2B5EF4-FFF2-40B4-BE49-F238E27FC236}">
                <a16:creationId xmlns:a16="http://schemas.microsoft.com/office/drawing/2014/main" id="{E61A0C9D-E6B4-8AC1-D3CB-7D2E746179A9}"/>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B41A38C-054F-56E6-6D29-78E042EB5BEA}"/>
              </a:ext>
            </a:extLst>
          </p:cNvPr>
          <p:cNvSpPr txBox="1"/>
          <p:nvPr/>
        </p:nvSpPr>
        <p:spPr>
          <a:xfrm>
            <a:off x="-58228" y="-33448"/>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INTRODUCTION</a:t>
            </a:r>
            <a:endParaRPr lang="en-GB" b="1" dirty="0">
              <a:solidFill>
                <a:schemeClr val="bg1"/>
              </a:solidFill>
              <a:latin typeface="Arial" panose="020B0604020202020204" pitchFamily="34" charset="0"/>
              <a:cs typeface="Arial" panose="020B0604020202020204" pitchFamily="34" charset="0"/>
            </a:endParaRPr>
          </a:p>
        </p:txBody>
      </p:sp>
      <p:pic>
        <p:nvPicPr>
          <p:cNvPr id="1026" name="Picture 2" descr="An evening view of a wide suspension bridge with street lights reflected in the water below There is a horizontal line with a arrow pointing to left and right to indicate the distance between the bridges. ">
            <a:extLst>
              <a:ext uri="{FF2B5EF4-FFF2-40B4-BE49-F238E27FC236}">
                <a16:creationId xmlns:a16="http://schemas.microsoft.com/office/drawing/2014/main" id="{B7B2C073-C2F5-C9B0-8E1B-440F0450ADB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8197024" y="1878139"/>
            <a:ext cx="2943481" cy="165576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a:cxnSpLocks/>
          </p:cNvCxnSpPr>
          <p:nvPr/>
        </p:nvCxnSpPr>
        <p:spPr>
          <a:xfrm>
            <a:off x="8925635" y="2511188"/>
            <a:ext cx="1982873" cy="1260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230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CD2B886-C080-4244-5E5D-5CDC14CBE93B}"/>
              </a:ext>
            </a:extLst>
          </p:cNvPr>
          <p:cNvSpPr>
            <a:spLocks noGrp="1"/>
          </p:cNvSpPr>
          <p:nvPr>
            <p:ph type="sldNum" sz="quarter" idx="12"/>
          </p:nvPr>
        </p:nvSpPr>
        <p:spPr/>
        <p:txBody>
          <a:bodyPr/>
          <a:lstStyle/>
          <a:p>
            <a:fld id="{BAB26A49-E6E2-4EC6-A6B2-9EEDEFCE8D1E}" type="slidenum">
              <a:rPr lang="en-GB" smtClean="0"/>
              <a:t>3</a:t>
            </a:fld>
            <a:endParaRPr lang="en-GB"/>
          </a:p>
        </p:txBody>
      </p:sp>
      <p:pic>
        <p:nvPicPr>
          <p:cNvPr id="4" name="Picture 3" descr="An illustration of hand with finger pointing upwards. The illustration is cropped so that only the pointing finger and tops of the other fingers and thumb are visible. There is a horizontal line with a arrow pointing to left and right at the tip of the pointing finger."/>
          <p:cNvPicPr>
            <a:picLocks noChangeAspect="1"/>
          </p:cNvPicPr>
          <p:nvPr/>
        </p:nvPicPr>
        <p:blipFill>
          <a:blip r:embed="rId3" cstate="print">
            <a:extLst>
              <a:ext uri="{28A0092B-C50C-407E-A947-70E740481C1C}">
                <a14:useLocalDpi xmlns:a14="http://schemas.microsoft.com/office/drawing/2010/main"/>
              </a:ext>
            </a:extLst>
          </a:blip>
          <a:srcRect l="1831" r="1831"/>
          <a:stretch/>
        </p:blipFill>
        <p:spPr>
          <a:xfrm>
            <a:off x="1107994" y="1342984"/>
            <a:ext cx="1562793" cy="1421474"/>
          </a:xfrm>
          <a:prstGeom prst="rect">
            <a:avLst/>
          </a:prstGeom>
        </p:spPr>
      </p:pic>
      <p:pic>
        <p:nvPicPr>
          <p:cNvPr id="12" name="Picture 11" descr="An illustration of a man wearing a green shirt and blue trousers, brown shoes. He is standing with his arms stretched out to wither side. There is a horizontal line with a arrow pointing to left and right to indicate the distance between the tips of his hands."/>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004860" y="1342982"/>
            <a:ext cx="1636111" cy="1996094"/>
          </a:xfrm>
          <a:prstGeom prst="rect">
            <a:avLst/>
          </a:prstGeom>
        </p:spPr>
      </p:pic>
      <p:pic>
        <p:nvPicPr>
          <p:cNvPr id="19" name="Picture 18" descr="An illustration of the writing end of a purple pencil. The pencil is pointing vertically downwards. There is a horizontal line with arrows pointing to left and right at the tip of the pencil, along with a vertical line with an arrow pointing vertically downwards."/>
          <p:cNvPicPr>
            <a:picLocks noChangeAspect="1"/>
          </p:cNvPicPr>
          <p:nvPr/>
        </p:nvPicPr>
        <p:blipFill>
          <a:blip r:embed="rId5" cstate="print">
            <a:extLst>
              <a:ext uri="{28A0092B-C50C-407E-A947-70E740481C1C}">
                <a14:useLocalDpi xmlns:a14="http://schemas.microsoft.com/office/drawing/2010/main"/>
              </a:ext>
            </a:extLst>
          </a:blip>
          <a:srcRect l="4333" r="4333"/>
          <a:stretch/>
        </p:blipFill>
        <p:spPr>
          <a:xfrm>
            <a:off x="6742212" y="1414954"/>
            <a:ext cx="675758" cy="1818406"/>
          </a:xfrm>
          <a:prstGeom prst="rect">
            <a:avLst/>
          </a:prstGeom>
        </p:spPr>
      </p:pic>
      <p:pic>
        <p:nvPicPr>
          <p:cNvPr id="21" name="Picture 20">
            <a:extLst>
              <a:ext uri="{FF2B5EF4-FFF2-40B4-BE49-F238E27FC236}">
                <a16:creationId xmlns:a16="http://schemas.microsoft.com/office/drawing/2014/main" id="{5B3785C0-E3F9-20A7-573D-681794F19506}"/>
              </a:ext>
            </a:extLst>
          </p:cNvPr>
          <p:cNvPicPr>
            <a:picLocks noChangeAspect="1"/>
          </p:cNvPicPr>
          <p:nvPr/>
        </p:nvPicPr>
        <p:blipFill>
          <a:blip r:embed="rId6"/>
          <a:stretch>
            <a:fillRect/>
          </a:stretch>
        </p:blipFill>
        <p:spPr>
          <a:xfrm>
            <a:off x="9901994" y="80246"/>
            <a:ext cx="2176461" cy="847417"/>
          </a:xfrm>
          <a:prstGeom prst="rect">
            <a:avLst/>
          </a:prstGeom>
        </p:spPr>
      </p:pic>
      <p:sp>
        <p:nvSpPr>
          <p:cNvPr id="5" name="Title 1">
            <a:extLst>
              <a:ext uri="{FF2B5EF4-FFF2-40B4-BE49-F238E27FC236}">
                <a16:creationId xmlns:a16="http://schemas.microsoft.com/office/drawing/2014/main" id="{9DCF4E6A-03F6-1D63-D422-3C54989FBBE4}"/>
              </a:ext>
            </a:extLst>
          </p:cNvPr>
          <p:cNvSpPr txBox="1">
            <a:spLocks/>
          </p:cNvSpPr>
          <p:nvPr/>
        </p:nvSpPr>
        <p:spPr>
          <a:xfrm>
            <a:off x="113545" y="123040"/>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Find the measurements</a:t>
            </a:r>
          </a:p>
        </p:txBody>
      </p:sp>
      <p:sp>
        <p:nvSpPr>
          <p:cNvPr id="8" name="Isosceles Triangle 7">
            <a:extLst>
              <a:ext uri="{FF2B5EF4-FFF2-40B4-BE49-F238E27FC236}">
                <a16:creationId xmlns:a16="http://schemas.microsoft.com/office/drawing/2014/main" id="{E61A0C9D-E6B4-8AC1-D3CB-7D2E746179A9}"/>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B41A38C-054F-56E6-6D29-78E042EB5BEA}"/>
              </a:ext>
            </a:extLst>
          </p:cNvPr>
          <p:cNvSpPr txBox="1"/>
          <p:nvPr/>
        </p:nvSpPr>
        <p:spPr>
          <a:xfrm>
            <a:off x="-58228" y="-33448"/>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INTRODUCTION</a:t>
            </a:r>
            <a:endParaRPr lang="en-GB" b="1" dirty="0">
              <a:solidFill>
                <a:schemeClr val="bg1"/>
              </a:solidFill>
              <a:latin typeface="Arial" panose="020B0604020202020204" pitchFamily="34" charset="0"/>
              <a:cs typeface="Arial" panose="020B0604020202020204" pitchFamily="34" charset="0"/>
            </a:endParaRPr>
          </a:p>
        </p:txBody>
      </p:sp>
      <p:pic>
        <p:nvPicPr>
          <p:cNvPr id="1026" name="Picture 2" descr="An evening view of a wide suspension bridge with street lights reflected in the water below There is a horizontal line with a arrow pointing to left and right to indicate the distance between the bridges. ">
            <a:extLst>
              <a:ext uri="{FF2B5EF4-FFF2-40B4-BE49-F238E27FC236}">
                <a16:creationId xmlns:a16="http://schemas.microsoft.com/office/drawing/2014/main" id="{B7B2C073-C2F5-C9B0-8E1B-440F0450ADB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8292560" y="1673419"/>
            <a:ext cx="2943481" cy="165576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a:cxnSpLocks/>
          </p:cNvCxnSpPr>
          <p:nvPr/>
        </p:nvCxnSpPr>
        <p:spPr>
          <a:xfrm>
            <a:off x="9021171" y="2306468"/>
            <a:ext cx="1982873" cy="1260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30" name="Subtitle 2">
            <a:extLst>
              <a:ext uri="{FF2B5EF4-FFF2-40B4-BE49-F238E27FC236}">
                <a16:creationId xmlns:a16="http://schemas.microsoft.com/office/drawing/2014/main" id="{AE1AF627-D652-9160-3DC4-FE781C76979E}"/>
              </a:ext>
            </a:extLst>
          </p:cNvPr>
          <p:cNvSpPr txBox="1">
            <a:spLocks/>
          </p:cNvSpPr>
          <p:nvPr/>
        </p:nvSpPr>
        <p:spPr>
          <a:xfrm>
            <a:off x="1561347" y="4535957"/>
            <a:ext cx="9144000" cy="1655762"/>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p>
        </p:txBody>
      </p:sp>
      <p:sp>
        <p:nvSpPr>
          <p:cNvPr id="1031" name="TextBox 1030">
            <a:extLst>
              <a:ext uri="{FF2B5EF4-FFF2-40B4-BE49-F238E27FC236}">
                <a16:creationId xmlns:a16="http://schemas.microsoft.com/office/drawing/2014/main" id="{116469A1-D4C9-BD78-09E2-AD45E7351838}"/>
              </a:ext>
            </a:extLst>
          </p:cNvPr>
          <p:cNvSpPr txBox="1"/>
          <p:nvPr/>
        </p:nvSpPr>
        <p:spPr>
          <a:xfrm>
            <a:off x="9545605" y="4728696"/>
            <a:ext cx="903850" cy="461665"/>
          </a:xfrm>
          <a:prstGeom prst="rect">
            <a:avLst/>
          </a:prstGeom>
          <a:noFill/>
        </p:spPr>
        <p:txBody>
          <a:bodyPr wrap="square" rtlCol="0">
            <a:spAutoFit/>
          </a:bodyPr>
          <a:lstStyle/>
          <a:p>
            <a:r>
              <a:rPr lang="en-GB" sz="2400" dirty="0"/>
              <a:t>1 mm</a:t>
            </a:r>
          </a:p>
        </p:txBody>
      </p:sp>
      <p:sp>
        <p:nvSpPr>
          <p:cNvPr id="1032" name="TextBox 1031">
            <a:extLst>
              <a:ext uri="{FF2B5EF4-FFF2-40B4-BE49-F238E27FC236}">
                <a16:creationId xmlns:a16="http://schemas.microsoft.com/office/drawing/2014/main" id="{2C0FEB1B-1A7B-9E1B-F0F1-1D4AB929C4F5}"/>
              </a:ext>
            </a:extLst>
          </p:cNvPr>
          <p:cNvSpPr txBox="1"/>
          <p:nvPr/>
        </p:nvSpPr>
        <p:spPr>
          <a:xfrm>
            <a:off x="1847576" y="4842526"/>
            <a:ext cx="903850" cy="461665"/>
          </a:xfrm>
          <a:prstGeom prst="rect">
            <a:avLst/>
          </a:prstGeom>
          <a:noFill/>
        </p:spPr>
        <p:txBody>
          <a:bodyPr wrap="square" rtlCol="0">
            <a:spAutoFit/>
          </a:bodyPr>
          <a:lstStyle/>
          <a:p>
            <a:r>
              <a:rPr lang="en-GB" sz="2400" dirty="0"/>
              <a:t>1 cm</a:t>
            </a:r>
          </a:p>
        </p:txBody>
      </p:sp>
      <p:sp>
        <p:nvSpPr>
          <p:cNvPr id="1033" name="TextBox 1032">
            <a:extLst>
              <a:ext uri="{FF2B5EF4-FFF2-40B4-BE49-F238E27FC236}">
                <a16:creationId xmlns:a16="http://schemas.microsoft.com/office/drawing/2014/main" id="{AD52560B-F235-A6AF-E1BE-E9DB1722A9E6}"/>
              </a:ext>
            </a:extLst>
          </p:cNvPr>
          <p:cNvSpPr txBox="1"/>
          <p:nvPr/>
        </p:nvSpPr>
        <p:spPr>
          <a:xfrm>
            <a:off x="7298584" y="4786244"/>
            <a:ext cx="903850" cy="461665"/>
          </a:xfrm>
          <a:prstGeom prst="rect">
            <a:avLst/>
          </a:prstGeom>
          <a:noFill/>
        </p:spPr>
        <p:txBody>
          <a:bodyPr wrap="square" rtlCol="0">
            <a:spAutoFit/>
          </a:bodyPr>
          <a:lstStyle/>
          <a:p>
            <a:r>
              <a:rPr lang="en-GB" sz="2400" dirty="0"/>
              <a:t>1 m</a:t>
            </a:r>
          </a:p>
        </p:txBody>
      </p:sp>
      <p:sp>
        <p:nvSpPr>
          <p:cNvPr id="1034" name="TextBox 1033">
            <a:extLst>
              <a:ext uri="{FF2B5EF4-FFF2-40B4-BE49-F238E27FC236}">
                <a16:creationId xmlns:a16="http://schemas.microsoft.com/office/drawing/2014/main" id="{C32F1013-A10E-8540-2667-0D842DBD2B76}"/>
              </a:ext>
            </a:extLst>
          </p:cNvPr>
          <p:cNvSpPr txBox="1"/>
          <p:nvPr/>
        </p:nvSpPr>
        <p:spPr>
          <a:xfrm>
            <a:off x="8577893" y="5468643"/>
            <a:ext cx="903850" cy="461665"/>
          </a:xfrm>
          <a:prstGeom prst="rect">
            <a:avLst/>
          </a:prstGeom>
          <a:noFill/>
        </p:spPr>
        <p:txBody>
          <a:bodyPr wrap="square" rtlCol="0">
            <a:spAutoFit/>
          </a:bodyPr>
          <a:lstStyle/>
          <a:p>
            <a:r>
              <a:rPr lang="en-GB" sz="2400" dirty="0"/>
              <a:t>1 km</a:t>
            </a:r>
          </a:p>
        </p:txBody>
      </p:sp>
      <p:sp>
        <p:nvSpPr>
          <p:cNvPr id="1035" name="TextBox 1034">
            <a:extLst>
              <a:ext uri="{FF2B5EF4-FFF2-40B4-BE49-F238E27FC236}">
                <a16:creationId xmlns:a16="http://schemas.microsoft.com/office/drawing/2014/main" id="{BC872C74-4CA2-49D7-1F31-2E659AD11163}"/>
              </a:ext>
            </a:extLst>
          </p:cNvPr>
          <p:cNvSpPr txBox="1"/>
          <p:nvPr/>
        </p:nvSpPr>
        <p:spPr>
          <a:xfrm>
            <a:off x="4368822" y="4803466"/>
            <a:ext cx="1066186" cy="461665"/>
          </a:xfrm>
          <a:prstGeom prst="rect">
            <a:avLst/>
          </a:prstGeom>
          <a:noFill/>
        </p:spPr>
        <p:txBody>
          <a:bodyPr wrap="square" rtlCol="0">
            <a:spAutoFit/>
          </a:bodyPr>
          <a:lstStyle/>
          <a:p>
            <a:r>
              <a:rPr lang="en-GB" sz="2400" dirty="0"/>
              <a:t>10 mm</a:t>
            </a:r>
          </a:p>
        </p:txBody>
      </p:sp>
      <p:sp>
        <p:nvSpPr>
          <p:cNvPr id="1036" name="TextBox 1035">
            <a:extLst>
              <a:ext uri="{FF2B5EF4-FFF2-40B4-BE49-F238E27FC236}">
                <a16:creationId xmlns:a16="http://schemas.microsoft.com/office/drawing/2014/main" id="{A1AD9C39-F7BA-64CF-9955-FE1907371A04}"/>
              </a:ext>
            </a:extLst>
          </p:cNvPr>
          <p:cNvSpPr txBox="1"/>
          <p:nvPr/>
        </p:nvSpPr>
        <p:spPr>
          <a:xfrm>
            <a:off x="5777419" y="5468642"/>
            <a:ext cx="1146240" cy="461665"/>
          </a:xfrm>
          <a:prstGeom prst="rect">
            <a:avLst/>
          </a:prstGeom>
          <a:noFill/>
        </p:spPr>
        <p:txBody>
          <a:bodyPr wrap="square" rtlCol="0">
            <a:spAutoFit/>
          </a:bodyPr>
          <a:lstStyle/>
          <a:p>
            <a:r>
              <a:rPr lang="en-GB" sz="2400" dirty="0"/>
              <a:t>100 cm</a:t>
            </a:r>
          </a:p>
        </p:txBody>
      </p:sp>
      <p:sp>
        <p:nvSpPr>
          <p:cNvPr id="1037" name="TextBox 1036">
            <a:extLst>
              <a:ext uri="{FF2B5EF4-FFF2-40B4-BE49-F238E27FC236}">
                <a16:creationId xmlns:a16="http://schemas.microsoft.com/office/drawing/2014/main" id="{27C085B2-60AF-9429-1EBC-8BD3C2FEB78B}"/>
              </a:ext>
            </a:extLst>
          </p:cNvPr>
          <p:cNvSpPr txBox="1"/>
          <p:nvPr/>
        </p:nvSpPr>
        <p:spPr>
          <a:xfrm>
            <a:off x="3012890" y="5468644"/>
            <a:ext cx="1146241" cy="461665"/>
          </a:xfrm>
          <a:prstGeom prst="rect">
            <a:avLst/>
          </a:prstGeom>
          <a:noFill/>
        </p:spPr>
        <p:txBody>
          <a:bodyPr wrap="square" rtlCol="0">
            <a:spAutoFit/>
          </a:bodyPr>
          <a:lstStyle/>
          <a:p>
            <a:r>
              <a:rPr lang="en-GB" sz="2400" dirty="0"/>
              <a:t>1000 m</a:t>
            </a:r>
          </a:p>
        </p:txBody>
      </p:sp>
      <p:cxnSp>
        <p:nvCxnSpPr>
          <p:cNvPr id="1038" name="Straight Arrow Connector 1037">
            <a:extLst>
              <a:ext uri="{FF2B5EF4-FFF2-40B4-BE49-F238E27FC236}">
                <a16:creationId xmlns:a16="http://schemas.microsoft.com/office/drawing/2014/main" id="{248781C0-8CCA-91F8-ACCD-9ED272C059C9}"/>
              </a:ext>
            </a:extLst>
          </p:cNvPr>
          <p:cNvCxnSpPr/>
          <p:nvPr/>
        </p:nvCxnSpPr>
        <p:spPr>
          <a:xfrm flipV="1">
            <a:off x="9518972" y="2432564"/>
            <a:ext cx="1539664" cy="52463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39" name="Arrow: Up 1038">
            <a:extLst>
              <a:ext uri="{FF2B5EF4-FFF2-40B4-BE49-F238E27FC236}">
                <a16:creationId xmlns:a16="http://schemas.microsoft.com/office/drawing/2014/main" id="{B6290C68-AF8D-B1AB-3003-2A37BCC51798}"/>
              </a:ext>
            </a:extLst>
          </p:cNvPr>
          <p:cNvSpPr/>
          <p:nvPr/>
        </p:nvSpPr>
        <p:spPr>
          <a:xfrm rot="21049504">
            <a:off x="1855691" y="2893970"/>
            <a:ext cx="451320" cy="20203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Arrow: Up 1039">
            <a:extLst>
              <a:ext uri="{FF2B5EF4-FFF2-40B4-BE49-F238E27FC236}">
                <a16:creationId xmlns:a16="http://schemas.microsoft.com/office/drawing/2014/main" id="{A9F84FAC-E578-0046-3B5A-A8A0BA885EA1}"/>
              </a:ext>
            </a:extLst>
          </p:cNvPr>
          <p:cNvSpPr/>
          <p:nvPr/>
        </p:nvSpPr>
        <p:spPr>
          <a:xfrm rot="19321442">
            <a:off x="6129578" y="1743447"/>
            <a:ext cx="386730" cy="35116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Arrow: Up 1040">
            <a:extLst>
              <a:ext uri="{FF2B5EF4-FFF2-40B4-BE49-F238E27FC236}">
                <a16:creationId xmlns:a16="http://schemas.microsoft.com/office/drawing/2014/main" id="{35D63895-8635-810F-1EAD-A955DF38D848}"/>
              </a:ext>
            </a:extLst>
          </p:cNvPr>
          <p:cNvSpPr/>
          <p:nvPr/>
        </p:nvSpPr>
        <p:spPr>
          <a:xfrm rot="18323024">
            <a:off x="8226280" y="2664856"/>
            <a:ext cx="345068" cy="2779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Arrow: Up 1041">
            <a:extLst>
              <a:ext uri="{FF2B5EF4-FFF2-40B4-BE49-F238E27FC236}">
                <a16:creationId xmlns:a16="http://schemas.microsoft.com/office/drawing/2014/main" id="{3CDF3D62-BD9B-C1DD-A45D-A3D4FEADE87B}"/>
              </a:ext>
            </a:extLst>
          </p:cNvPr>
          <p:cNvSpPr/>
          <p:nvPr/>
        </p:nvSpPr>
        <p:spPr>
          <a:xfrm rot="1557187">
            <a:off x="9238253" y="2791328"/>
            <a:ext cx="339093" cy="27254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Oval 1042">
            <a:extLst>
              <a:ext uri="{FF2B5EF4-FFF2-40B4-BE49-F238E27FC236}">
                <a16:creationId xmlns:a16="http://schemas.microsoft.com/office/drawing/2014/main" id="{C945FDE1-59AE-BEAF-3089-3BA676A5C48D}"/>
              </a:ext>
            </a:extLst>
          </p:cNvPr>
          <p:cNvSpPr>
            <a:spLocks noChangeAspect="1"/>
          </p:cNvSpPr>
          <p:nvPr/>
        </p:nvSpPr>
        <p:spPr>
          <a:xfrm>
            <a:off x="1773433" y="4646416"/>
            <a:ext cx="1008000" cy="100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Oval 1043">
            <a:extLst>
              <a:ext uri="{FF2B5EF4-FFF2-40B4-BE49-F238E27FC236}">
                <a16:creationId xmlns:a16="http://schemas.microsoft.com/office/drawing/2014/main" id="{273B984E-71A3-338E-E25B-5B70770035D0}"/>
              </a:ext>
            </a:extLst>
          </p:cNvPr>
          <p:cNvSpPr>
            <a:spLocks noChangeAspect="1"/>
          </p:cNvSpPr>
          <p:nvPr/>
        </p:nvSpPr>
        <p:spPr>
          <a:xfrm>
            <a:off x="4410275" y="4564359"/>
            <a:ext cx="1008000" cy="100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Oval 1044">
            <a:extLst>
              <a:ext uri="{FF2B5EF4-FFF2-40B4-BE49-F238E27FC236}">
                <a16:creationId xmlns:a16="http://schemas.microsoft.com/office/drawing/2014/main" id="{2AB1894C-48E5-4B16-58B5-482170D7CBDD}"/>
              </a:ext>
            </a:extLst>
          </p:cNvPr>
          <p:cNvSpPr>
            <a:spLocks noChangeAspect="1"/>
          </p:cNvSpPr>
          <p:nvPr/>
        </p:nvSpPr>
        <p:spPr>
          <a:xfrm>
            <a:off x="3072588" y="5177198"/>
            <a:ext cx="1008000" cy="1008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Oval 1045">
            <a:extLst>
              <a:ext uri="{FF2B5EF4-FFF2-40B4-BE49-F238E27FC236}">
                <a16:creationId xmlns:a16="http://schemas.microsoft.com/office/drawing/2014/main" id="{5FE98AE5-A530-046D-DF3F-E93103279724}"/>
              </a:ext>
            </a:extLst>
          </p:cNvPr>
          <p:cNvSpPr>
            <a:spLocks noChangeAspect="1"/>
          </p:cNvSpPr>
          <p:nvPr/>
        </p:nvSpPr>
        <p:spPr>
          <a:xfrm>
            <a:off x="8437792" y="5177198"/>
            <a:ext cx="1008000" cy="1008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Oval 1046">
            <a:extLst>
              <a:ext uri="{FF2B5EF4-FFF2-40B4-BE49-F238E27FC236}">
                <a16:creationId xmlns:a16="http://schemas.microsoft.com/office/drawing/2014/main" id="{27C02BCD-0FD0-411A-B557-5F98D585BA4C}"/>
              </a:ext>
            </a:extLst>
          </p:cNvPr>
          <p:cNvSpPr>
            <a:spLocks noChangeAspect="1"/>
          </p:cNvSpPr>
          <p:nvPr/>
        </p:nvSpPr>
        <p:spPr>
          <a:xfrm>
            <a:off x="5841262" y="5198343"/>
            <a:ext cx="1008000" cy="1008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Oval 1047">
            <a:extLst>
              <a:ext uri="{FF2B5EF4-FFF2-40B4-BE49-F238E27FC236}">
                <a16:creationId xmlns:a16="http://schemas.microsoft.com/office/drawing/2014/main" id="{9806A1C8-E4A2-3546-7B45-72F752C7B336}"/>
              </a:ext>
            </a:extLst>
          </p:cNvPr>
          <p:cNvSpPr>
            <a:spLocks noChangeAspect="1"/>
          </p:cNvSpPr>
          <p:nvPr/>
        </p:nvSpPr>
        <p:spPr>
          <a:xfrm>
            <a:off x="7161916" y="4543832"/>
            <a:ext cx="1008000" cy="1008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420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n illustration of a pale green coloured ruler showing measurements in cm from '1' to '10'. ">
            <a:extLst>
              <a:ext uri="{FF2B5EF4-FFF2-40B4-BE49-F238E27FC236}">
                <a16:creationId xmlns:a16="http://schemas.microsoft.com/office/drawing/2014/main" id="{59AACA65-756B-0918-6D2F-5F9742DD48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476" y="1876606"/>
            <a:ext cx="5944956" cy="1019934"/>
          </a:xfrm>
          <a:prstGeom prst="rect">
            <a:avLst/>
          </a:prstGeom>
        </p:spPr>
      </p:pic>
      <p:sp>
        <p:nvSpPr>
          <p:cNvPr id="7" name="Cloud 6"/>
          <p:cNvSpPr/>
          <p:nvPr/>
        </p:nvSpPr>
        <p:spPr>
          <a:xfrm>
            <a:off x="5675582" y="2804772"/>
            <a:ext cx="5678218" cy="1564532"/>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1DC912BC-8C2C-312A-BDCD-C7264D7EB88E}"/>
              </a:ext>
            </a:extLst>
          </p:cNvPr>
          <p:cNvSpPr>
            <a:spLocks noGrp="1"/>
          </p:cNvSpPr>
          <p:nvPr>
            <p:ph type="sldNum" sz="quarter" idx="12"/>
          </p:nvPr>
        </p:nvSpPr>
        <p:spPr/>
        <p:txBody>
          <a:bodyPr/>
          <a:lstStyle/>
          <a:p>
            <a:fld id="{BAB26A49-E6E2-4EC6-A6B2-9EEDEFCE8D1E}" type="slidenum">
              <a:rPr lang="en-GB" smtClean="0"/>
              <a:t>4</a:t>
            </a:fld>
            <a:endParaRPr lang="en-GB"/>
          </a:p>
        </p:txBody>
      </p:sp>
      <p:sp>
        <p:nvSpPr>
          <p:cNvPr id="3" name="Content Placeholder 2">
            <a:extLst>
              <a:ext uri="{FF2B5EF4-FFF2-40B4-BE49-F238E27FC236}">
                <a16:creationId xmlns:a16="http://schemas.microsoft.com/office/drawing/2014/main" id="{D9914CC3-9C0B-4BE0-9A17-337AB96D51CE}"/>
              </a:ext>
            </a:extLst>
          </p:cNvPr>
          <p:cNvSpPr>
            <a:spLocks noGrp="1"/>
          </p:cNvSpPr>
          <p:nvPr>
            <p:ph idx="4294967295"/>
          </p:nvPr>
        </p:nvSpPr>
        <p:spPr>
          <a:xfrm>
            <a:off x="0" y="1770063"/>
            <a:ext cx="10515600" cy="4351337"/>
          </a:xfrm>
          <a:prstGeom prst="rect">
            <a:avLst/>
          </a:prstGeo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137" name="Up Arrow 15">
            <a:extLst>
              <a:ext uri="{FF2B5EF4-FFF2-40B4-BE49-F238E27FC236}">
                <a16:creationId xmlns:a16="http://schemas.microsoft.com/office/drawing/2014/main" id="{AEF58413-160B-401B-B0A2-FA0FD6A80900}"/>
              </a:ext>
            </a:extLst>
          </p:cNvPr>
          <p:cNvSpPr/>
          <p:nvPr/>
        </p:nvSpPr>
        <p:spPr>
          <a:xfrm>
            <a:off x="2447904" y="2917581"/>
            <a:ext cx="432048" cy="56701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a:extLst>
              <a:ext uri="{FF2B5EF4-FFF2-40B4-BE49-F238E27FC236}">
                <a16:creationId xmlns:a16="http://schemas.microsoft.com/office/drawing/2014/main" id="{891EE3CB-EFDA-4026-80A3-7E1828F02FEC}"/>
              </a:ext>
            </a:extLst>
          </p:cNvPr>
          <p:cNvSpPr txBox="1"/>
          <p:nvPr/>
        </p:nvSpPr>
        <p:spPr>
          <a:xfrm>
            <a:off x="6831510" y="1444110"/>
            <a:ext cx="452229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3.9</a:t>
            </a:r>
            <a:r>
              <a:rPr lang="en-US" sz="1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cm  </a:t>
            </a:r>
          </a:p>
        </p:txBody>
      </p:sp>
      <p:sp>
        <p:nvSpPr>
          <p:cNvPr id="63" name="TextBox 62">
            <a:extLst>
              <a:ext uri="{FF2B5EF4-FFF2-40B4-BE49-F238E27FC236}">
                <a16:creationId xmlns:a16="http://schemas.microsoft.com/office/drawing/2014/main" id="{891EE3CB-EFDA-4026-80A3-7E1828F02FEC}"/>
              </a:ext>
            </a:extLst>
          </p:cNvPr>
          <p:cNvSpPr txBox="1"/>
          <p:nvPr/>
        </p:nvSpPr>
        <p:spPr>
          <a:xfrm>
            <a:off x="8036733" y="1449858"/>
            <a:ext cx="4522290"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 or 39</a:t>
            </a:r>
            <a:r>
              <a:rPr lang="en-US" sz="160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mm or 0.039</a:t>
            </a:r>
            <a:r>
              <a:rPr lang="en-US" sz="160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m</a:t>
            </a:r>
          </a:p>
        </p:txBody>
      </p:sp>
      <p:graphicFrame>
        <p:nvGraphicFramePr>
          <p:cNvPr id="4" name="Table 3"/>
          <p:cNvGraphicFramePr>
            <a:graphicFrameLocks noGrp="1"/>
          </p:cNvGraphicFramePr>
          <p:nvPr>
            <p:extLst>
              <p:ext uri="{D42A27DB-BD31-4B8C-83A1-F6EECF244321}">
                <p14:modId xmlns:p14="http://schemas.microsoft.com/office/powerpoint/2010/main" val="6849841"/>
              </p:ext>
            </p:extLst>
          </p:nvPr>
        </p:nvGraphicFramePr>
        <p:xfrm>
          <a:off x="838200" y="5142018"/>
          <a:ext cx="4984147" cy="792480"/>
        </p:xfrm>
        <a:graphic>
          <a:graphicData uri="http://schemas.openxmlformats.org/drawingml/2006/table">
            <a:tbl>
              <a:tblPr firstRow="1" bandRow="1">
                <a:tableStyleId>{5C22544A-7EE6-4342-B048-85BDC9FD1C3A}</a:tableStyleId>
              </a:tblPr>
              <a:tblGrid>
                <a:gridCol w="1661383">
                  <a:extLst>
                    <a:ext uri="{9D8B030D-6E8A-4147-A177-3AD203B41FA5}">
                      <a16:colId xmlns:a16="http://schemas.microsoft.com/office/drawing/2014/main" val="1065758961"/>
                    </a:ext>
                  </a:extLst>
                </a:gridCol>
                <a:gridCol w="1678717">
                  <a:extLst>
                    <a:ext uri="{9D8B030D-6E8A-4147-A177-3AD203B41FA5}">
                      <a16:colId xmlns:a16="http://schemas.microsoft.com/office/drawing/2014/main" val="658924298"/>
                    </a:ext>
                  </a:extLst>
                </a:gridCol>
                <a:gridCol w="1644047">
                  <a:extLst>
                    <a:ext uri="{9D8B030D-6E8A-4147-A177-3AD203B41FA5}">
                      <a16:colId xmlns:a16="http://schemas.microsoft.com/office/drawing/2014/main" val="1790004476"/>
                    </a:ext>
                  </a:extLst>
                </a:gridCol>
              </a:tblGrid>
              <a:tr h="370840">
                <a:tc>
                  <a:txBody>
                    <a:bodyPr/>
                    <a:lstStyle/>
                    <a:p>
                      <a:r>
                        <a:rPr lang="en-GB" sz="2000" b="0" dirty="0">
                          <a:solidFill>
                            <a:schemeClr val="tx1"/>
                          </a:solidFill>
                          <a:latin typeface="Arial" panose="020B0604020202020204" pitchFamily="34" charset="0"/>
                          <a:cs typeface="Arial" panose="020B0604020202020204" pitchFamily="34" charset="0"/>
                        </a:rPr>
                        <a:t>Centimetres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70840">
                <a:tc>
                  <a:txBody>
                    <a:bodyPr/>
                    <a:lstStyle/>
                    <a:p>
                      <a:r>
                        <a:rPr lang="en-GB" sz="2000" dirty="0">
                          <a:solidFill>
                            <a:schemeClr val="tx1"/>
                          </a:solidFill>
                          <a:latin typeface="Arial" panose="020B0604020202020204" pitchFamily="34" charset="0"/>
                          <a:cs typeface="Arial" panose="020B0604020202020204" pitchFamily="34" charset="0"/>
                        </a:rPr>
                        <a:t>Millimetres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65" name="TextBox 64">
            <a:extLst>
              <a:ext uri="{FF2B5EF4-FFF2-40B4-BE49-F238E27FC236}">
                <a16:creationId xmlns:a16="http://schemas.microsoft.com/office/drawing/2014/main" id="{891EE3CB-EFDA-4026-80A3-7E1828F02FEC}"/>
              </a:ext>
            </a:extLst>
          </p:cNvPr>
          <p:cNvSpPr txBox="1"/>
          <p:nvPr/>
        </p:nvSpPr>
        <p:spPr>
          <a:xfrm>
            <a:off x="4870548" y="5161606"/>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a:t>
            </a:r>
          </a:p>
        </p:txBody>
      </p:sp>
      <p:sp>
        <p:nvSpPr>
          <p:cNvPr id="66" name="TextBox 65">
            <a:extLst>
              <a:ext uri="{FF2B5EF4-FFF2-40B4-BE49-F238E27FC236}">
                <a16:creationId xmlns:a16="http://schemas.microsoft.com/office/drawing/2014/main" id="{891EE3CB-EFDA-4026-80A3-7E1828F02FEC}"/>
              </a:ext>
            </a:extLst>
          </p:cNvPr>
          <p:cNvSpPr txBox="1"/>
          <p:nvPr/>
        </p:nvSpPr>
        <p:spPr>
          <a:xfrm>
            <a:off x="4776196" y="553438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39.0</a:t>
            </a:r>
          </a:p>
        </p:txBody>
      </p:sp>
      <p:sp>
        <p:nvSpPr>
          <p:cNvPr id="5" name="Curved Right Arrow 4"/>
          <p:cNvSpPr/>
          <p:nvPr/>
        </p:nvSpPr>
        <p:spPr>
          <a:xfrm>
            <a:off x="3016335" y="5348352"/>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TextBox 67">
            <a:extLst>
              <a:ext uri="{FF2B5EF4-FFF2-40B4-BE49-F238E27FC236}">
                <a16:creationId xmlns:a16="http://schemas.microsoft.com/office/drawing/2014/main" id="{891EE3CB-EFDA-4026-80A3-7E1828F02FEC}"/>
              </a:ext>
            </a:extLst>
          </p:cNvPr>
          <p:cNvSpPr txBox="1"/>
          <p:nvPr/>
        </p:nvSpPr>
        <p:spPr>
          <a:xfrm>
            <a:off x="2541228" y="5195834"/>
            <a:ext cx="5790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a:t>
            </a:r>
          </a:p>
        </p:txBody>
      </p:sp>
      <p:graphicFrame>
        <p:nvGraphicFramePr>
          <p:cNvPr id="69" name="Table 68"/>
          <p:cNvGraphicFramePr>
            <a:graphicFrameLocks noGrp="1"/>
          </p:cNvGraphicFramePr>
          <p:nvPr>
            <p:extLst>
              <p:ext uri="{D42A27DB-BD31-4B8C-83A1-F6EECF244321}">
                <p14:modId xmlns:p14="http://schemas.microsoft.com/office/powerpoint/2010/main" val="444788392"/>
              </p:ext>
            </p:extLst>
          </p:nvPr>
        </p:nvGraphicFramePr>
        <p:xfrm>
          <a:off x="6443157" y="5142018"/>
          <a:ext cx="4984147" cy="792480"/>
        </p:xfrm>
        <a:graphic>
          <a:graphicData uri="http://schemas.openxmlformats.org/drawingml/2006/table">
            <a:tbl>
              <a:tblPr firstRow="1" bandRow="1">
                <a:tableStyleId>{5C22544A-7EE6-4342-B048-85BDC9FD1C3A}</a:tableStyleId>
              </a:tblPr>
              <a:tblGrid>
                <a:gridCol w="1661383">
                  <a:extLst>
                    <a:ext uri="{9D8B030D-6E8A-4147-A177-3AD203B41FA5}">
                      <a16:colId xmlns:a16="http://schemas.microsoft.com/office/drawing/2014/main" val="1065758961"/>
                    </a:ext>
                  </a:extLst>
                </a:gridCol>
                <a:gridCol w="1678717">
                  <a:extLst>
                    <a:ext uri="{9D8B030D-6E8A-4147-A177-3AD203B41FA5}">
                      <a16:colId xmlns:a16="http://schemas.microsoft.com/office/drawing/2014/main" val="658924298"/>
                    </a:ext>
                  </a:extLst>
                </a:gridCol>
                <a:gridCol w="1644047">
                  <a:extLst>
                    <a:ext uri="{9D8B030D-6E8A-4147-A177-3AD203B41FA5}">
                      <a16:colId xmlns:a16="http://schemas.microsoft.com/office/drawing/2014/main" val="1790004476"/>
                    </a:ext>
                  </a:extLst>
                </a:gridCol>
              </a:tblGrid>
              <a:tr h="370840">
                <a:tc>
                  <a:txBody>
                    <a:bodyPr/>
                    <a:lstStyle/>
                    <a:p>
                      <a:r>
                        <a:rPr lang="en-GB" sz="2000" b="0" dirty="0">
                          <a:solidFill>
                            <a:schemeClr val="tx1"/>
                          </a:solidFill>
                          <a:latin typeface="Arial" panose="020B0604020202020204" pitchFamily="34" charset="0"/>
                          <a:cs typeface="Arial" panose="020B0604020202020204" pitchFamily="34" charset="0"/>
                        </a:rPr>
                        <a:t>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Centimetres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70" name="TextBox 69">
            <a:extLst>
              <a:ext uri="{FF2B5EF4-FFF2-40B4-BE49-F238E27FC236}">
                <a16:creationId xmlns:a16="http://schemas.microsoft.com/office/drawing/2014/main" id="{891EE3CB-EFDA-4026-80A3-7E1828F02FEC}"/>
              </a:ext>
            </a:extLst>
          </p:cNvPr>
          <p:cNvSpPr txBox="1"/>
          <p:nvPr/>
        </p:nvSpPr>
        <p:spPr>
          <a:xfrm>
            <a:off x="10369996" y="513814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0.039</a:t>
            </a:r>
          </a:p>
        </p:txBody>
      </p:sp>
      <p:sp>
        <p:nvSpPr>
          <p:cNvPr id="71" name="TextBox 70">
            <a:extLst>
              <a:ext uri="{FF2B5EF4-FFF2-40B4-BE49-F238E27FC236}">
                <a16:creationId xmlns:a16="http://schemas.microsoft.com/office/drawing/2014/main" id="{891EE3CB-EFDA-4026-80A3-7E1828F02FEC}"/>
              </a:ext>
            </a:extLst>
          </p:cNvPr>
          <p:cNvSpPr txBox="1"/>
          <p:nvPr/>
        </p:nvSpPr>
        <p:spPr>
          <a:xfrm>
            <a:off x="10380441" y="553438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a:t>
            </a:r>
          </a:p>
        </p:txBody>
      </p:sp>
      <p:sp>
        <p:nvSpPr>
          <p:cNvPr id="72" name="Curved Right Arrow 71"/>
          <p:cNvSpPr/>
          <p:nvPr/>
        </p:nvSpPr>
        <p:spPr>
          <a:xfrm flipV="1">
            <a:off x="8640616" y="5335030"/>
            <a:ext cx="167688" cy="461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TextBox 72">
            <a:extLst>
              <a:ext uri="{FF2B5EF4-FFF2-40B4-BE49-F238E27FC236}">
                <a16:creationId xmlns:a16="http://schemas.microsoft.com/office/drawing/2014/main" id="{891EE3CB-EFDA-4026-80A3-7E1828F02FEC}"/>
              </a:ext>
            </a:extLst>
          </p:cNvPr>
          <p:cNvSpPr txBox="1"/>
          <p:nvPr/>
        </p:nvSpPr>
        <p:spPr>
          <a:xfrm>
            <a:off x="8092215" y="5147438"/>
            <a:ext cx="6569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6" name="TextBox 5"/>
          <p:cNvSpPr txBox="1"/>
          <p:nvPr/>
        </p:nvSpPr>
        <p:spPr>
          <a:xfrm>
            <a:off x="6371729" y="3139195"/>
            <a:ext cx="408155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Convert this measurement to millimetres and to metres</a:t>
            </a:r>
          </a:p>
        </p:txBody>
      </p:sp>
      <p:sp>
        <p:nvSpPr>
          <p:cNvPr id="25" name="Curved Right Arrow 24"/>
          <p:cNvSpPr/>
          <p:nvPr/>
        </p:nvSpPr>
        <p:spPr>
          <a:xfrm>
            <a:off x="4629918" y="5335030"/>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891EE3CB-EFDA-4026-80A3-7E1828F02FEC}"/>
              </a:ext>
            </a:extLst>
          </p:cNvPr>
          <p:cNvSpPr txBox="1"/>
          <p:nvPr/>
        </p:nvSpPr>
        <p:spPr>
          <a:xfrm>
            <a:off x="4154880" y="5195834"/>
            <a:ext cx="5790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a:t>
            </a:r>
          </a:p>
        </p:txBody>
      </p:sp>
      <p:sp>
        <p:nvSpPr>
          <p:cNvPr id="27" name="Curved Right Arrow 26"/>
          <p:cNvSpPr/>
          <p:nvPr/>
        </p:nvSpPr>
        <p:spPr>
          <a:xfrm flipV="1">
            <a:off x="10214034" y="5303816"/>
            <a:ext cx="167688" cy="461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a:extLst>
              <a:ext uri="{FF2B5EF4-FFF2-40B4-BE49-F238E27FC236}">
                <a16:creationId xmlns:a16="http://schemas.microsoft.com/office/drawing/2014/main" id="{891EE3CB-EFDA-4026-80A3-7E1828F02FEC}"/>
              </a:ext>
            </a:extLst>
          </p:cNvPr>
          <p:cNvSpPr txBox="1"/>
          <p:nvPr/>
        </p:nvSpPr>
        <p:spPr>
          <a:xfrm>
            <a:off x="9720644" y="5165753"/>
            <a:ext cx="6569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8" name="Title 1">
            <a:extLst>
              <a:ext uri="{FF2B5EF4-FFF2-40B4-BE49-F238E27FC236}">
                <a16:creationId xmlns:a16="http://schemas.microsoft.com/office/drawing/2014/main" id="{8A746F7B-1AEE-B86F-9656-0D0CB37389AF}"/>
              </a:ext>
            </a:extLst>
          </p:cNvPr>
          <p:cNvSpPr txBox="1">
            <a:spLocks/>
          </p:cNvSpPr>
          <p:nvPr/>
        </p:nvSpPr>
        <p:spPr>
          <a:xfrm>
            <a:off x="1870507" y="224591"/>
            <a:ext cx="9887509"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Reading scales and converting metric units</a:t>
            </a:r>
          </a:p>
        </p:txBody>
      </p:sp>
      <p:sp>
        <p:nvSpPr>
          <p:cNvPr id="9" name="Isosceles Triangle 8">
            <a:extLst>
              <a:ext uri="{FF2B5EF4-FFF2-40B4-BE49-F238E27FC236}">
                <a16:creationId xmlns:a16="http://schemas.microsoft.com/office/drawing/2014/main" id="{963E037B-88E5-593C-0968-BB7F8F07F09C}"/>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F82D19D-1FB9-47B5-A87D-36C07F3B87C2}"/>
              </a:ext>
            </a:extLst>
          </p:cNvPr>
          <p:cNvSpPr txBox="1"/>
          <p:nvPr/>
        </p:nvSpPr>
        <p:spPr>
          <a:xfrm>
            <a:off x="0" y="0"/>
            <a:ext cx="1427026"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MODEL</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9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2" grpId="0"/>
      <p:bldP spid="63" grpId="0"/>
      <p:bldP spid="65" grpId="0"/>
      <p:bldP spid="66" grpId="0"/>
      <p:bldP spid="5" grpId="0" animBg="1"/>
      <p:bldP spid="68" grpId="0"/>
      <p:bldP spid="70" grpId="0"/>
      <p:bldP spid="71" grpId="0"/>
      <p:bldP spid="72" grpId="0" animBg="1"/>
      <p:bldP spid="73" grpId="0"/>
      <p:bldP spid="6" grpId="0"/>
      <p:bldP spid="25" grpId="0" animBg="1"/>
      <p:bldP spid="26" grpId="0"/>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7119" y="1275216"/>
            <a:ext cx="5726119"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1) Write these in cm, mm and m.</a:t>
            </a:r>
          </a:p>
        </p:txBody>
      </p:sp>
      <p:sp>
        <p:nvSpPr>
          <p:cNvPr id="28" name="TextBox 27"/>
          <p:cNvSpPr txBox="1"/>
          <p:nvPr/>
        </p:nvSpPr>
        <p:spPr>
          <a:xfrm>
            <a:off x="6971916" y="3567711"/>
            <a:ext cx="4526978"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2) Write these in mm and cm.</a:t>
            </a:r>
          </a:p>
        </p:txBody>
      </p:sp>
      <p:sp>
        <p:nvSpPr>
          <p:cNvPr id="29" name="TextBox 28"/>
          <p:cNvSpPr txBox="1"/>
          <p:nvPr/>
        </p:nvSpPr>
        <p:spPr>
          <a:xfrm>
            <a:off x="6971915" y="5513000"/>
            <a:ext cx="4945679"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3) Write these in m and cm.</a:t>
            </a:r>
          </a:p>
        </p:txBody>
      </p:sp>
      <p:pic>
        <p:nvPicPr>
          <p:cNvPr id="22" name="Picture 21">
            <a:extLst>
              <a:ext uri="{FF2B5EF4-FFF2-40B4-BE49-F238E27FC236}">
                <a16:creationId xmlns:a16="http://schemas.microsoft.com/office/drawing/2014/main" id="{5B3785C0-E3F9-20A7-573D-681794F19506}"/>
              </a:ext>
            </a:extLst>
          </p:cNvPr>
          <p:cNvPicPr>
            <a:picLocks noChangeAspect="1"/>
          </p:cNvPicPr>
          <p:nvPr/>
        </p:nvPicPr>
        <p:blipFill>
          <a:blip r:embed="rId3"/>
          <a:stretch>
            <a:fillRect/>
          </a:stretch>
        </p:blipFill>
        <p:spPr>
          <a:xfrm>
            <a:off x="9956063" y="11397"/>
            <a:ext cx="2176461" cy="847417"/>
          </a:xfrm>
          <a:prstGeom prst="rect">
            <a:avLst/>
          </a:prstGeom>
        </p:spPr>
      </p:pic>
      <p:grpSp>
        <p:nvGrpSpPr>
          <p:cNvPr id="2" name="Group 1">
            <a:extLst>
              <a:ext uri="{FF2B5EF4-FFF2-40B4-BE49-F238E27FC236}">
                <a16:creationId xmlns:a16="http://schemas.microsoft.com/office/drawing/2014/main" id="{92FC7CBB-8B5E-9917-26F0-6070642D1D36}"/>
              </a:ext>
            </a:extLst>
          </p:cNvPr>
          <p:cNvGrpSpPr/>
          <p:nvPr/>
        </p:nvGrpSpPr>
        <p:grpSpPr>
          <a:xfrm>
            <a:off x="6344944" y="1158806"/>
            <a:ext cx="5787580" cy="1901564"/>
            <a:chOff x="5788600" y="1029526"/>
            <a:chExt cx="6343695" cy="2279931"/>
          </a:xfrm>
        </p:grpSpPr>
        <p:pic>
          <p:nvPicPr>
            <p:cNvPr id="13" name="Picture 12" descr="An illustration of a cream coloured ruler showing measurements from '88' to '93'. The numbers are all in black except for '99' which is red.">
              <a:extLst>
                <a:ext uri="{FF2B5EF4-FFF2-40B4-BE49-F238E27FC236}">
                  <a16:creationId xmlns:a16="http://schemas.microsoft.com/office/drawing/2014/main" id="{AFAD26F7-AD3C-A30D-AF42-6B3459A507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8600" y="1582550"/>
              <a:ext cx="6343695" cy="1161384"/>
            </a:xfrm>
            <a:prstGeom prst="rect">
              <a:avLst/>
            </a:prstGeom>
          </p:spPr>
        </p:pic>
        <p:sp>
          <p:nvSpPr>
            <p:cNvPr id="17" name="Up Arrow 16"/>
            <p:cNvSpPr/>
            <p:nvPr/>
          </p:nvSpPr>
          <p:spPr>
            <a:xfrm rot="10800000">
              <a:off x="7566946" y="1088904"/>
              <a:ext cx="384239" cy="44467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Up Arrow 17"/>
            <p:cNvSpPr/>
            <p:nvPr/>
          </p:nvSpPr>
          <p:spPr>
            <a:xfrm>
              <a:off x="9392657" y="2774787"/>
              <a:ext cx="368181" cy="466149"/>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6799214" y="1029526"/>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4" name="TextBox 33"/>
            <p:cNvSpPr txBox="1"/>
            <p:nvPr/>
          </p:nvSpPr>
          <p:spPr>
            <a:xfrm>
              <a:off x="8616158" y="2940125"/>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grpSp>
      <p:grpSp>
        <p:nvGrpSpPr>
          <p:cNvPr id="4" name="Group 3">
            <a:extLst>
              <a:ext uri="{FF2B5EF4-FFF2-40B4-BE49-F238E27FC236}">
                <a16:creationId xmlns:a16="http://schemas.microsoft.com/office/drawing/2014/main" id="{AD70712B-4AD3-5464-7730-519120060D06}"/>
              </a:ext>
            </a:extLst>
          </p:cNvPr>
          <p:cNvGrpSpPr/>
          <p:nvPr/>
        </p:nvGrpSpPr>
        <p:grpSpPr>
          <a:xfrm>
            <a:off x="274406" y="2588532"/>
            <a:ext cx="5472154" cy="1680935"/>
            <a:chOff x="252241" y="2731139"/>
            <a:chExt cx="5536359" cy="1888150"/>
          </a:xfrm>
        </p:grpSpPr>
        <p:sp>
          <p:nvSpPr>
            <p:cNvPr id="31" name="Up Arrow 30"/>
            <p:cNvSpPr/>
            <p:nvPr/>
          </p:nvSpPr>
          <p:spPr>
            <a:xfrm>
              <a:off x="2635806" y="4159735"/>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Up Arrow 31"/>
            <p:cNvSpPr/>
            <p:nvPr/>
          </p:nvSpPr>
          <p:spPr>
            <a:xfrm>
              <a:off x="5097860" y="4158151"/>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7" name="Picture 6" descr="An illustration of a white coloured ruler showing measurements from '0mm' to '50'. The numbers are all in black."/>
            <p:cNvPicPr>
              <a:picLocks noChangeAspect="1"/>
            </p:cNvPicPr>
            <p:nvPr/>
          </p:nvPicPr>
          <p:blipFill rotWithShape="1">
            <a:blip r:embed="rId5"/>
            <a:srcRect l="5200" t="57497" r="5245" b="5825"/>
            <a:stretch/>
          </p:blipFill>
          <p:spPr>
            <a:xfrm>
              <a:off x="252241" y="2731139"/>
              <a:ext cx="5536359" cy="1369987"/>
            </a:xfrm>
            <a:prstGeom prst="rect">
              <a:avLst/>
            </a:prstGeom>
          </p:spPr>
        </p:pic>
        <p:sp>
          <p:nvSpPr>
            <p:cNvPr id="30" name="Up Arrow 29"/>
            <p:cNvSpPr/>
            <p:nvPr/>
          </p:nvSpPr>
          <p:spPr>
            <a:xfrm>
              <a:off x="1409753" y="4158151"/>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994198" y="4249957"/>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6" name="TextBox 35"/>
            <p:cNvSpPr txBox="1"/>
            <p:nvPr/>
          </p:nvSpPr>
          <p:spPr>
            <a:xfrm>
              <a:off x="2174642" y="4229502"/>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37" name="TextBox 36"/>
            <p:cNvSpPr txBox="1"/>
            <p:nvPr/>
          </p:nvSpPr>
          <p:spPr>
            <a:xfrm>
              <a:off x="4744195" y="4210740"/>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grpSp>
        <p:nvGrpSpPr>
          <p:cNvPr id="5" name="Group 4">
            <a:extLst>
              <a:ext uri="{FF2B5EF4-FFF2-40B4-BE49-F238E27FC236}">
                <a16:creationId xmlns:a16="http://schemas.microsoft.com/office/drawing/2014/main" id="{F18AEC17-6C63-4322-B818-B76166A03685}"/>
              </a:ext>
            </a:extLst>
          </p:cNvPr>
          <p:cNvGrpSpPr/>
          <p:nvPr/>
        </p:nvGrpSpPr>
        <p:grpSpPr>
          <a:xfrm>
            <a:off x="274406" y="4920499"/>
            <a:ext cx="6126394" cy="1324569"/>
            <a:chOff x="274406" y="5000249"/>
            <a:chExt cx="6126394" cy="1324569"/>
          </a:xfrm>
        </p:grpSpPr>
        <p:grpSp>
          <p:nvGrpSpPr>
            <p:cNvPr id="24" name="Group 23"/>
            <p:cNvGrpSpPr/>
            <p:nvPr/>
          </p:nvGrpSpPr>
          <p:grpSpPr>
            <a:xfrm>
              <a:off x="274406" y="5065805"/>
              <a:ext cx="6126394" cy="1259013"/>
              <a:chOff x="736261" y="5229200"/>
              <a:chExt cx="6120680" cy="1451023"/>
            </a:xfrm>
          </p:grpSpPr>
          <p:pic>
            <p:nvPicPr>
              <p:cNvPr id="25"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6261" y="5229200"/>
                <a:ext cx="6120680" cy="1451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6423882" y="6283434"/>
                <a:ext cx="37702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a:t>
                </a:r>
              </a:p>
            </p:txBody>
          </p:sp>
        </p:grpSp>
        <p:sp>
          <p:nvSpPr>
            <p:cNvPr id="38" name="TextBox 37"/>
            <p:cNvSpPr txBox="1"/>
            <p:nvPr/>
          </p:nvSpPr>
          <p:spPr>
            <a:xfrm>
              <a:off x="4784744" y="5018172"/>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9" name="TextBox 38"/>
            <p:cNvSpPr txBox="1"/>
            <p:nvPr/>
          </p:nvSpPr>
          <p:spPr>
            <a:xfrm>
              <a:off x="2028660" y="5000249"/>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40" name="TextBox 39"/>
            <p:cNvSpPr txBox="1"/>
            <p:nvPr/>
          </p:nvSpPr>
          <p:spPr>
            <a:xfrm>
              <a:off x="2332916" y="5000249"/>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sp>
        <p:nvSpPr>
          <p:cNvPr id="9" name="Isosceles Triangle 8">
            <a:extLst>
              <a:ext uri="{FF2B5EF4-FFF2-40B4-BE49-F238E27FC236}">
                <a16:creationId xmlns:a16="http://schemas.microsoft.com/office/drawing/2014/main" id="{61BE984E-E33C-9823-927E-CDC23FA6F731}"/>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42AAB2C-FF51-C27D-4F4D-E7183F6D691C}"/>
              </a:ext>
            </a:extLst>
          </p:cNvPr>
          <p:cNvSpPr txBox="1">
            <a:spLocks/>
          </p:cNvSpPr>
          <p:nvPr/>
        </p:nvSpPr>
        <p:spPr>
          <a:xfrm>
            <a:off x="1900674" y="50162"/>
            <a:ext cx="761024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chemeClr val="accent1"/>
                </a:solidFill>
                <a:latin typeface="Arial" panose="020B0604020202020204" pitchFamily="34" charset="0"/>
                <a:cs typeface="Arial" panose="020B0604020202020204" pitchFamily="34" charset="0"/>
              </a:rPr>
              <a:t>Reading scales and converting metric units</a:t>
            </a:r>
          </a:p>
        </p:txBody>
      </p:sp>
      <p:sp>
        <p:nvSpPr>
          <p:cNvPr id="11" name="Slide Number Placeholder 10">
            <a:extLst>
              <a:ext uri="{FF2B5EF4-FFF2-40B4-BE49-F238E27FC236}">
                <a16:creationId xmlns:a16="http://schemas.microsoft.com/office/drawing/2014/main" id="{15B1564C-9367-ECEB-B132-628251AB389A}"/>
              </a:ext>
            </a:extLst>
          </p:cNvPr>
          <p:cNvSpPr>
            <a:spLocks noGrp="1"/>
          </p:cNvSpPr>
          <p:nvPr>
            <p:ph type="sldNum" sz="quarter" idx="12"/>
          </p:nvPr>
        </p:nvSpPr>
        <p:spPr/>
        <p:txBody>
          <a:bodyPr/>
          <a:lstStyle/>
          <a:p>
            <a:fld id="{BAB26A49-E6E2-4EC6-A6B2-9EEDEFCE8D1E}" type="slidenum">
              <a:rPr lang="en-GB" smtClean="0"/>
              <a:t>5</a:t>
            </a:fld>
            <a:endParaRPr lang="en-GB"/>
          </a:p>
        </p:txBody>
      </p:sp>
      <p:sp>
        <p:nvSpPr>
          <p:cNvPr id="21" name="TextBox 20">
            <a:extLst>
              <a:ext uri="{FF2B5EF4-FFF2-40B4-BE49-F238E27FC236}">
                <a16:creationId xmlns:a16="http://schemas.microsoft.com/office/drawing/2014/main" id="{0F82D19D-1FB9-47B5-A87D-36C07F3B87C2}"/>
              </a:ext>
            </a:extLst>
          </p:cNvPr>
          <p:cNvSpPr txBox="1"/>
          <p:nvPr/>
        </p:nvSpPr>
        <p:spPr>
          <a:xfrm>
            <a:off x="41782" y="28581"/>
            <a:ext cx="1628306"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EXPLORE 1</a:t>
            </a:r>
          </a:p>
        </p:txBody>
      </p:sp>
    </p:spTree>
    <p:extLst>
      <p:ext uri="{BB962C8B-B14F-4D97-AF65-F5344CB8AC3E}">
        <p14:creationId xmlns:p14="http://schemas.microsoft.com/office/powerpoint/2010/main" val="124213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54A2DD8-77BB-A64D-EFE0-A836DB591372}"/>
              </a:ext>
            </a:extLst>
          </p:cNvPr>
          <p:cNvSpPr>
            <a:spLocks noGrp="1"/>
          </p:cNvSpPr>
          <p:nvPr>
            <p:ph type="sldNum" sz="quarter" idx="12"/>
          </p:nvPr>
        </p:nvSpPr>
        <p:spPr>
          <a:xfrm>
            <a:off x="8621707" y="6350578"/>
            <a:ext cx="2623442" cy="365125"/>
          </a:xfrm>
        </p:spPr>
        <p:txBody>
          <a:bodyPr/>
          <a:lstStyle/>
          <a:p>
            <a:fld id="{BAB26A49-E6E2-4EC6-A6B2-9EEDEFCE8D1E}" type="slidenum">
              <a:rPr lang="en-GB" smtClean="0"/>
              <a:t>6</a:t>
            </a:fld>
            <a:endParaRPr lang="en-GB" dirty="0"/>
          </a:p>
        </p:txBody>
      </p:sp>
      <p:sp>
        <p:nvSpPr>
          <p:cNvPr id="3" name="TextBox 2"/>
          <p:cNvSpPr txBox="1"/>
          <p:nvPr/>
        </p:nvSpPr>
        <p:spPr>
          <a:xfrm>
            <a:off x="947119" y="1275216"/>
            <a:ext cx="5726119" cy="383121"/>
          </a:xfrm>
          <a:prstGeom prst="rect">
            <a:avLst/>
          </a:prstGeom>
          <a:noFill/>
        </p:spPr>
        <p:txBody>
          <a:bodyPr vert="horz" wrap="square" lIns="74615" tIns="37308" rIns="74615" bIns="37308" rtlCol="0">
            <a:spAutoFit/>
          </a:bodyPr>
          <a:lstStyle/>
          <a:p>
            <a:r>
              <a:rPr lang="en-GB" sz="2000" dirty="0">
                <a:solidFill>
                  <a:srgbClr val="000000"/>
                </a:solidFill>
                <a:latin typeface="Arial" panose="020B0604020202020204" pitchFamily="34" charset="0"/>
                <a:cs typeface="Arial" panose="020B0604020202020204" pitchFamily="34" charset="0"/>
              </a:rPr>
              <a:t>1) Write these in cm, mm and m.</a:t>
            </a:r>
          </a:p>
        </p:txBody>
      </p:sp>
      <p:sp>
        <p:nvSpPr>
          <p:cNvPr id="28" name="TextBox 27"/>
          <p:cNvSpPr txBox="1"/>
          <p:nvPr/>
        </p:nvSpPr>
        <p:spPr>
          <a:xfrm>
            <a:off x="6983023" y="3117439"/>
            <a:ext cx="4549741" cy="444677"/>
          </a:xfrm>
          <a:prstGeom prst="rect">
            <a:avLst/>
          </a:prstGeom>
          <a:noFill/>
        </p:spPr>
        <p:txBody>
          <a:bodyPr vert="horz" wrap="square" lIns="74615" tIns="37308" rIns="74615" bIns="37308" rtlCol="0">
            <a:spAutoFit/>
          </a:bodyPr>
          <a:lstStyle/>
          <a:p>
            <a:r>
              <a:rPr lang="en-GB" sz="2400" dirty="0">
                <a:solidFill>
                  <a:srgbClr val="000000"/>
                </a:solidFill>
              </a:rPr>
              <a:t>2) Write these in mm and cm.</a:t>
            </a:r>
          </a:p>
        </p:txBody>
      </p:sp>
      <p:sp>
        <p:nvSpPr>
          <p:cNvPr id="29" name="TextBox 28"/>
          <p:cNvSpPr txBox="1"/>
          <p:nvPr/>
        </p:nvSpPr>
        <p:spPr>
          <a:xfrm>
            <a:off x="6983023" y="4858895"/>
            <a:ext cx="3899285" cy="444677"/>
          </a:xfrm>
          <a:prstGeom prst="rect">
            <a:avLst/>
          </a:prstGeom>
          <a:noFill/>
        </p:spPr>
        <p:txBody>
          <a:bodyPr vert="horz" wrap="square" lIns="74615" tIns="37308" rIns="74615" bIns="37308" rtlCol="0">
            <a:spAutoFit/>
          </a:bodyPr>
          <a:lstStyle/>
          <a:p>
            <a:r>
              <a:rPr lang="en-GB" sz="2400" dirty="0">
                <a:solidFill>
                  <a:srgbClr val="000000"/>
                </a:solidFill>
              </a:rPr>
              <a:t>3) Write these in m and cm.</a:t>
            </a:r>
          </a:p>
        </p:txBody>
      </p:sp>
      <p:grpSp>
        <p:nvGrpSpPr>
          <p:cNvPr id="6" name="Group 5" descr="An illustration of a cream coloured ruler showing measurements from '88' to '93'. The numbers are all in black except for '99' which is red.">
            <a:extLst>
              <a:ext uri="{FF2B5EF4-FFF2-40B4-BE49-F238E27FC236}">
                <a16:creationId xmlns:a16="http://schemas.microsoft.com/office/drawing/2014/main" id="{7AEAF0B2-FB99-8217-F5AA-EFE6013EBF5B}"/>
              </a:ext>
            </a:extLst>
          </p:cNvPr>
          <p:cNvGrpSpPr/>
          <p:nvPr/>
        </p:nvGrpSpPr>
        <p:grpSpPr>
          <a:xfrm>
            <a:off x="5910430" y="1118077"/>
            <a:ext cx="5918563" cy="1825044"/>
            <a:chOff x="5183379" y="729972"/>
            <a:chExt cx="6680897" cy="2395341"/>
          </a:xfrm>
        </p:grpSpPr>
        <p:pic>
          <p:nvPicPr>
            <p:cNvPr id="14" name="Picture 13">
              <a:extLst>
                <a:ext uri="{FF2B5EF4-FFF2-40B4-BE49-F238E27FC236}">
                  <a16:creationId xmlns:a16="http://schemas.microsoft.com/office/drawing/2014/main" id="{9A0042FD-4958-582F-5C5B-4C543B2786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3379" y="1282995"/>
              <a:ext cx="6680897" cy="1223118"/>
            </a:xfrm>
            <a:prstGeom prst="rect">
              <a:avLst/>
            </a:prstGeom>
          </p:spPr>
        </p:pic>
        <p:sp>
          <p:nvSpPr>
            <p:cNvPr id="17" name="Up Arrow 16"/>
            <p:cNvSpPr/>
            <p:nvPr/>
          </p:nvSpPr>
          <p:spPr>
            <a:xfrm rot="10800000">
              <a:off x="7044167" y="729972"/>
              <a:ext cx="432049" cy="5040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Up Arrow 17"/>
            <p:cNvSpPr/>
            <p:nvPr/>
          </p:nvSpPr>
          <p:spPr>
            <a:xfrm>
              <a:off x="8960154" y="2558622"/>
              <a:ext cx="432049" cy="5040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6531195" y="729972"/>
              <a:ext cx="586664" cy="48474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4" name="TextBox 33"/>
            <p:cNvSpPr txBox="1"/>
            <p:nvPr/>
          </p:nvSpPr>
          <p:spPr>
            <a:xfrm>
              <a:off x="8348139" y="2640571"/>
              <a:ext cx="654979" cy="48474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grpSp>
      <p:grpSp>
        <p:nvGrpSpPr>
          <p:cNvPr id="5" name="Group 4" descr="An illustration of a white coloured ruler showing measurements from '0mm' to '50'. The numbers are all in black.">
            <a:extLst>
              <a:ext uri="{FF2B5EF4-FFF2-40B4-BE49-F238E27FC236}">
                <a16:creationId xmlns:a16="http://schemas.microsoft.com/office/drawing/2014/main" id="{5F981C6E-4F8A-0C61-8273-21D9AA2048FC}"/>
              </a:ext>
            </a:extLst>
          </p:cNvPr>
          <p:cNvGrpSpPr/>
          <p:nvPr/>
        </p:nvGrpSpPr>
        <p:grpSpPr>
          <a:xfrm>
            <a:off x="280349" y="2803634"/>
            <a:ext cx="5531728" cy="1832491"/>
            <a:chOff x="280349" y="2798005"/>
            <a:chExt cx="5584709" cy="1845218"/>
          </a:xfrm>
        </p:grpSpPr>
        <p:sp>
          <p:nvSpPr>
            <p:cNvPr id="31" name="Up Arrow 30"/>
            <p:cNvSpPr/>
            <p:nvPr/>
          </p:nvSpPr>
          <p:spPr>
            <a:xfrm>
              <a:off x="2688911" y="4181541"/>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Up Arrow 31"/>
            <p:cNvSpPr/>
            <p:nvPr/>
          </p:nvSpPr>
          <p:spPr>
            <a:xfrm>
              <a:off x="5162343" y="4179957"/>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srcRect l="5200" t="57497" r="5245" b="5825"/>
            <a:stretch/>
          </p:blipFill>
          <p:spPr>
            <a:xfrm>
              <a:off x="280349" y="2798005"/>
              <a:ext cx="5584709" cy="1381952"/>
            </a:xfrm>
            <a:prstGeom prst="rect">
              <a:avLst/>
            </a:prstGeom>
          </p:spPr>
        </p:pic>
        <p:sp>
          <p:nvSpPr>
            <p:cNvPr id="30" name="Up Arrow 29"/>
            <p:cNvSpPr/>
            <p:nvPr/>
          </p:nvSpPr>
          <p:spPr>
            <a:xfrm>
              <a:off x="1452195" y="4179957"/>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1066251" y="4273891"/>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6" name="TextBox 35"/>
            <p:cNvSpPr txBox="1"/>
            <p:nvPr/>
          </p:nvSpPr>
          <p:spPr>
            <a:xfrm>
              <a:off x="2246695" y="4253436"/>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37" name="TextBox 36"/>
            <p:cNvSpPr txBox="1"/>
            <p:nvPr/>
          </p:nvSpPr>
          <p:spPr>
            <a:xfrm>
              <a:off x="4816248" y="4234674"/>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grpSp>
        <p:nvGrpSpPr>
          <p:cNvPr id="4" name="Group 3">
            <a:extLst>
              <a:ext uri="{FF2B5EF4-FFF2-40B4-BE49-F238E27FC236}">
                <a16:creationId xmlns:a16="http://schemas.microsoft.com/office/drawing/2014/main" id="{D2084DAC-250A-F39D-18A2-A8A29F1D764A}"/>
              </a:ext>
            </a:extLst>
          </p:cNvPr>
          <p:cNvGrpSpPr/>
          <p:nvPr/>
        </p:nvGrpSpPr>
        <p:grpSpPr>
          <a:xfrm>
            <a:off x="177437" y="5031782"/>
            <a:ext cx="5918563" cy="1271345"/>
            <a:chOff x="177437" y="5031781"/>
            <a:chExt cx="6120680" cy="1571001"/>
          </a:xfrm>
        </p:grpSpPr>
        <p:grpSp>
          <p:nvGrpSpPr>
            <p:cNvPr id="24" name="Group 23"/>
            <p:cNvGrpSpPr/>
            <p:nvPr/>
          </p:nvGrpSpPr>
          <p:grpSpPr>
            <a:xfrm>
              <a:off x="177437" y="5092165"/>
              <a:ext cx="6120680" cy="1510617"/>
              <a:chOff x="736261" y="5229200"/>
              <a:chExt cx="6120680" cy="1510617"/>
            </a:xfrm>
          </p:grpSpPr>
          <p:pic>
            <p:nvPicPr>
              <p:cNvPr id="2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6261" y="5229200"/>
                <a:ext cx="6120680" cy="1451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6423882" y="6283434"/>
                <a:ext cx="389901" cy="456383"/>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a:t>
                </a:r>
              </a:p>
            </p:txBody>
          </p:sp>
        </p:grpSp>
        <p:sp>
          <p:nvSpPr>
            <p:cNvPr id="38" name="TextBox 37"/>
            <p:cNvSpPr txBox="1"/>
            <p:nvPr/>
          </p:nvSpPr>
          <p:spPr>
            <a:xfrm>
              <a:off x="4672010" y="5049704"/>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9" name="TextBox 38"/>
            <p:cNvSpPr txBox="1"/>
            <p:nvPr/>
          </p:nvSpPr>
          <p:spPr>
            <a:xfrm>
              <a:off x="1915926" y="5031781"/>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40" name="TextBox 39"/>
            <p:cNvSpPr txBox="1"/>
            <p:nvPr/>
          </p:nvSpPr>
          <p:spPr>
            <a:xfrm>
              <a:off x="2220183" y="5031781"/>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sp>
        <p:nvSpPr>
          <p:cNvPr id="2" name="TextBox 1"/>
          <p:cNvSpPr txBox="1"/>
          <p:nvPr/>
        </p:nvSpPr>
        <p:spPr>
          <a:xfrm>
            <a:off x="870012" y="1810512"/>
            <a:ext cx="3914732" cy="646331"/>
          </a:xfrm>
          <a:prstGeom prst="rect">
            <a:avLst/>
          </a:prstGeom>
          <a:noFill/>
        </p:spPr>
        <p:txBody>
          <a:bodyPr wrap="square" rtlCol="0">
            <a:spAutoFit/>
          </a:bodyPr>
          <a:lstStyle/>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 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0.893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91.0</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 910</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0.91</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a:t>
            </a:r>
          </a:p>
        </p:txBody>
      </p:sp>
      <p:sp>
        <p:nvSpPr>
          <p:cNvPr id="33" name="TextBox 32"/>
          <p:cNvSpPr txBox="1"/>
          <p:nvPr/>
        </p:nvSpPr>
        <p:spPr>
          <a:xfrm>
            <a:off x="7342725" y="3598347"/>
            <a:ext cx="3743830" cy="923330"/>
          </a:xfrm>
          <a:prstGeom prst="rect">
            <a:avLst/>
          </a:prstGeom>
          <a:noFill/>
        </p:spPr>
        <p:txBody>
          <a:bodyPr wrap="square" rtlCol="0">
            <a:spAutoFit/>
          </a:bodyPr>
          <a:lstStyle/>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12</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1.2</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24</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2.4</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48</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4.8</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p:txBody>
      </p:sp>
      <p:sp>
        <p:nvSpPr>
          <p:cNvPr id="41" name="TextBox 40"/>
          <p:cNvSpPr txBox="1"/>
          <p:nvPr/>
        </p:nvSpPr>
        <p:spPr>
          <a:xfrm>
            <a:off x="7342725" y="5282013"/>
            <a:ext cx="3743830" cy="923330"/>
          </a:xfrm>
          <a:prstGeom prst="rect">
            <a:avLst/>
          </a:prstGeom>
          <a:noFill/>
        </p:spPr>
        <p:txBody>
          <a:bodyPr wrap="square" rtlCol="0">
            <a:spAutoFit/>
          </a:bodyPr>
          <a:lstStyle/>
          <a:p>
            <a:pPr marL="342900" indent="-342900">
              <a:buAutoNum type="alphaLcParenBoth"/>
            </a:pPr>
            <a:r>
              <a:rPr lang="en-GB" dirty="0">
                <a:solidFill>
                  <a:srgbClr val="FF0000"/>
                </a:solidFill>
              </a:rPr>
              <a:t>0.5</a:t>
            </a:r>
            <a:r>
              <a:rPr lang="en-GB" sz="900" dirty="0">
                <a:solidFill>
                  <a:srgbClr val="FF0000"/>
                </a:solidFill>
              </a:rPr>
              <a:t> </a:t>
            </a:r>
            <a:r>
              <a:rPr lang="en-GB" dirty="0">
                <a:solidFill>
                  <a:srgbClr val="FF0000"/>
                </a:solidFill>
              </a:rPr>
              <a:t>m, 50</a:t>
            </a:r>
            <a:r>
              <a:rPr lang="en-GB" sz="900" dirty="0">
                <a:solidFill>
                  <a:srgbClr val="FF0000"/>
                </a:solidFill>
              </a:rPr>
              <a:t> </a:t>
            </a:r>
            <a:r>
              <a:rPr lang="en-GB" dirty="0">
                <a:solidFill>
                  <a:srgbClr val="FF0000"/>
                </a:solidFill>
              </a:rPr>
              <a:t>cm</a:t>
            </a:r>
          </a:p>
          <a:p>
            <a:pPr marL="342900" indent="-342900">
              <a:buAutoNum type="alphaLcParenBoth"/>
            </a:pPr>
            <a:r>
              <a:rPr lang="en-GB" dirty="0">
                <a:solidFill>
                  <a:srgbClr val="FF0000"/>
                </a:solidFill>
              </a:rPr>
              <a:t>0.25</a:t>
            </a:r>
            <a:r>
              <a:rPr lang="en-GB" sz="900" dirty="0">
                <a:solidFill>
                  <a:srgbClr val="FF0000"/>
                </a:solidFill>
              </a:rPr>
              <a:t> </a:t>
            </a:r>
            <a:r>
              <a:rPr lang="en-GB" dirty="0">
                <a:solidFill>
                  <a:srgbClr val="FF0000"/>
                </a:solidFill>
              </a:rPr>
              <a:t>m, 25</a:t>
            </a:r>
            <a:r>
              <a:rPr lang="en-GB" sz="900" dirty="0">
                <a:solidFill>
                  <a:srgbClr val="FF0000"/>
                </a:solidFill>
              </a:rPr>
              <a:t> </a:t>
            </a:r>
            <a:r>
              <a:rPr lang="en-GB" dirty="0">
                <a:solidFill>
                  <a:srgbClr val="FF0000"/>
                </a:solidFill>
              </a:rPr>
              <a:t>cm</a:t>
            </a:r>
          </a:p>
          <a:p>
            <a:pPr marL="342900" indent="-342900">
              <a:buAutoNum type="alphaLcParenBoth"/>
            </a:pPr>
            <a:r>
              <a:rPr lang="en-GB" dirty="0">
                <a:solidFill>
                  <a:srgbClr val="FF0000"/>
                </a:solidFill>
              </a:rPr>
              <a:t>0.275</a:t>
            </a:r>
            <a:r>
              <a:rPr lang="en-GB" sz="900" dirty="0">
                <a:solidFill>
                  <a:srgbClr val="FF0000"/>
                </a:solidFill>
              </a:rPr>
              <a:t> </a:t>
            </a:r>
            <a:r>
              <a:rPr lang="en-GB" dirty="0">
                <a:solidFill>
                  <a:srgbClr val="FF0000"/>
                </a:solidFill>
              </a:rPr>
              <a:t>m, 27.5</a:t>
            </a:r>
            <a:r>
              <a:rPr lang="en-GB" sz="900" dirty="0">
                <a:solidFill>
                  <a:srgbClr val="FF0000"/>
                </a:solidFill>
              </a:rPr>
              <a:t> </a:t>
            </a:r>
            <a:r>
              <a:rPr lang="en-GB" dirty="0">
                <a:solidFill>
                  <a:srgbClr val="FF0000"/>
                </a:solidFill>
              </a:rPr>
              <a:t>cm</a:t>
            </a:r>
          </a:p>
        </p:txBody>
      </p:sp>
      <p:sp>
        <p:nvSpPr>
          <p:cNvPr id="10" name="Isosceles Triangle 9">
            <a:extLst>
              <a:ext uri="{FF2B5EF4-FFF2-40B4-BE49-F238E27FC236}">
                <a16:creationId xmlns:a16="http://schemas.microsoft.com/office/drawing/2014/main" id="{C219A399-5FA6-B1B4-794C-B0FA0F918057}"/>
              </a:ext>
              <a:ext uri="{C183D7F6-B498-43B3-948B-1728B52AA6E4}">
                <adec:decorative xmlns:adec="http://schemas.microsoft.com/office/drawing/2017/decorative" val="1"/>
              </a:ext>
            </a:extLst>
          </p:cNvPr>
          <p:cNvSpPr/>
          <p:nvPr/>
        </p:nvSpPr>
        <p:spPr>
          <a:xfrm flipV="1">
            <a:off x="-3816" y="-2241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CE9943C-B718-BA48-2457-0F10B5BBD9BC}"/>
              </a:ext>
            </a:extLst>
          </p:cNvPr>
          <p:cNvSpPr txBox="1">
            <a:spLocks/>
          </p:cNvSpPr>
          <p:nvPr/>
        </p:nvSpPr>
        <p:spPr>
          <a:xfrm>
            <a:off x="1765660" y="6880"/>
            <a:ext cx="809283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chemeClr val="accent1"/>
                </a:solidFill>
                <a:latin typeface="Arial" panose="020B0604020202020204" pitchFamily="34" charset="0"/>
                <a:cs typeface="Arial" panose="020B0604020202020204" pitchFamily="34" charset="0"/>
              </a:rPr>
              <a:t>Reading scales and converting metric units: answers</a:t>
            </a:r>
          </a:p>
        </p:txBody>
      </p:sp>
      <p:sp>
        <p:nvSpPr>
          <p:cNvPr id="9" name="TextBox 8">
            <a:extLst>
              <a:ext uri="{FF2B5EF4-FFF2-40B4-BE49-F238E27FC236}">
                <a16:creationId xmlns:a16="http://schemas.microsoft.com/office/drawing/2014/main" id="{5842DFDD-A3E3-6542-E340-708E7F751D8A}"/>
              </a:ext>
            </a:extLst>
          </p:cNvPr>
          <p:cNvSpPr txBox="1"/>
          <p:nvPr/>
        </p:nvSpPr>
        <p:spPr>
          <a:xfrm>
            <a:off x="17102" y="43627"/>
            <a:ext cx="1406193"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REVIEW</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88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line drawing of a stick person. This image portrays the character of Rahima. She is wearing a hijab to cover her head and she is smiling.">
            <a:extLst>
              <a:ext uri="{FF2B5EF4-FFF2-40B4-BE49-F238E27FC236}">
                <a16:creationId xmlns:a16="http://schemas.microsoft.com/office/drawing/2014/main" id="{4A22FCA8-84FA-D161-438E-09D59BA28B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1361" y="3643049"/>
            <a:ext cx="849151" cy="2236458"/>
          </a:xfrm>
          <a:prstGeom prst="rect">
            <a:avLst/>
          </a:prstGeom>
        </p:spPr>
      </p:pic>
      <p:sp>
        <p:nvSpPr>
          <p:cNvPr id="4" name="Rounded Rectangular Callout 3"/>
          <p:cNvSpPr/>
          <p:nvPr/>
        </p:nvSpPr>
        <p:spPr>
          <a:xfrm flipH="1">
            <a:off x="4879609" y="2137751"/>
            <a:ext cx="6135625" cy="1205345"/>
          </a:xfrm>
          <a:prstGeom prst="wedgeRoundRectCallout">
            <a:avLst>
              <a:gd name="adj1" fmla="val -48318"/>
              <a:gd name="adj2" fmla="val 12305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TextBox 695"/>
          <p:cNvSpPr txBox="1"/>
          <p:nvPr/>
        </p:nvSpPr>
        <p:spPr>
          <a:xfrm>
            <a:off x="688806" y="1643430"/>
            <a:ext cx="6026695" cy="3399332"/>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Rahima is doing a metric conversion.</a:t>
            </a: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Rahima is not correct?</a:t>
            </a:r>
          </a:p>
          <a:p>
            <a:r>
              <a:rPr lang="en-GB" sz="2400" dirty="0">
                <a:solidFill>
                  <a:srgbClr val="000000"/>
                </a:solidFill>
                <a:latin typeface="Arial" panose="020B0604020202020204" pitchFamily="34" charset="0"/>
                <a:cs typeface="Arial" panose="020B0604020202020204" pitchFamily="34" charset="0"/>
              </a:rPr>
              <a:t>Can you explain why with a ratio table?</a:t>
            </a:r>
          </a:p>
        </p:txBody>
      </p:sp>
      <p:sp>
        <p:nvSpPr>
          <p:cNvPr id="5" name="TextBox 4"/>
          <p:cNvSpPr txBox="1"/>
          <p:nvPr/>
        </p:nvSpPr>
        <p:spPr>
          <a:xfrm>
            <a:off x="4989337" y="2324924"/>
            <a:ext cx="6022024" cy="830997"/>
          </a:xfrm>
          <a:prstGeom prst="rect">
            <a:avLst/>
          </a:prstGeom>
          <a:noFill/>
        </p:spPr>
        <p:txBody>
          <a:bodyPr wrap="square" rtlCol="0">
            <a:spAutoFit/>
          </a:bodyPr>
          <a:lstStyle/>
          <a:p>
            <a:r>
              <a:rPr lang="en-GB" sz="2400" dirty="0">
                <a:solidFill>
                  <a:srgbClr val="000000"/>
                </a:solidFill>
                <a:latin typeface="Arial" panose="020B0604020202020204" pitchFamily="34" charset="0"/>
                <a:cs typeface="Arial" panose="020B0604020202020204" pitchFamily="34" charset="0"/>
              </a:rPr>
              <a:t>0.3</a:t>
            </a:r>
            <a:r>
              <a:rPr lang="en-GB" sz="1200" dirty="0">
                <a:solidFill>
                  <a:srgbClr val="000000"/>
                </a:solidFill>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cs typeface="Arial" panose="020B0604020202020204" pitchFamily="34" charset="0"/>
              </a:rPr>
              <a:t>m is the same as 0.003</a:t>
            </a:r>
            <a:r>
              <a:rPr lang="en-GB" sz="1200" dirty="0">
                <a:solidFill>
                  <a:srgbClr val="000000"/>
                </a:solidFill>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cs typeface="Arial" panose="020B0604020202020204" pitchFamily="34" charset="0"/>
              </a:rPr>
              <a:t>cm because </a:t>
            </a:r>
          </a:p>
          <a:p>
            <a:r>
              <a:rPr lang="en-GB" sz="2400" dirty="0">
                <a:solidFill>
                  <a:srgbClr val="000000"/>
                </a:solidFill>
                <a:latin typeface="Arial" panose="020B0604020202020204" pitchFamily="34" charset="0"/>
                <a:cs typeface="Arial" panose="020B0604020202020204" pitchFamily="34" charset="0"/>
              </a:rPr>
              <a:t>you divide by 100 to change from m to cm.</a:t>
            </a:r>
            <a:endParaRPr lang="en-GB" sz="2400" dirty="0"/>
          </a:p>
        </p:txBody>
      </p:sp>
      <p:pic>
        <p:nvPicPr>
          <p:cNvPr id="2" name="Picture 1">
            <a:extLst>
              <a:ext uri="{FF2B5EF4-FFF2-40B4-BE49-F238E27FC236}">
                <a16:creationId xmlns:a16="http://schemas.microsoft.com/office/drawing/2014/main" id="{104643F9-450D-DA01-EC25-89CAC28C4AEC}"/>
              </a:ext>
            </a:extLst>
          </p:cNvPr>
          <p:cNvPicPr>
            <a:picLocks noChangeAspect="1"/>
          </p:cNvPicPr>
          <p:nvPr/>
        </p:nvPicPr>
        <p:blipFill>
          <a:blip r:embed="rId4"/>
          <a:stretch>
            <a:fillRect/>
          </a:stretch>
        </p:blipFill>
        <p:spPr>
          <a:xfrm>
            <a:off x="9817274" y="48082"/>
            <a:ext cx="2176461" cy="847417"/>
          </a:xfrm>
          <a:prstGeom prst="rect">
            <a:avLst/>
          </a:prstGeom>
        </p:spPr>
      </p:pic>
      <p:sp>
        <p:nvSpPr>
          <p:cNvPr id="6" name="Title 1">
            <a:extLst>
              <a:ext uri="{FF2B5EF4-FFF2-40B4-BE49-F238E27FC236}">
                <a16:creationId xmlns:a16="http://schemas.microsoft.com/office/drawing/2014/main" id="{CEFF81F6-3D73-EC7D-C63D-14384FF44475}"/>
              </a:ext>
            </a:extLst>
          </p:cNvPr>
          <p:cNvSpPr txBox="1">
            <a:spLocks/>
          </p:cNvSpPr>
          <p:nvPr/>
        </p:nvSpPr>
        <p:spPr>
          <a:xfrm>
            <a:off x="2291937" y="23825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err="1">
                <a:solidFill>
                  <a:schemeClr val="accent1"/>
                </a:solidFill>
                <a:latin typeface="Arial" panose="020B0604020202020204" pitchFamily="34" charset="0"/>
                <a:cs typeface="Arial" panose="020B0604020202020204" pitchFamily="34" charset="0"/>
              </a:rPr>
              <a:t>Rahima’s</a:t>
            </a:r>
            <a:r>
              <a:rPr lang="en-US" sz="3600" b="1" dirty="0">
                <a:solidFill>
                  <a:schemeClr val="accent1"/>
                </a:solidFill>
                <a:latin typeface="Arial" panose="020B0604020202020204" pitchFamily="34" charset="0"/>
                <a:cs typeface="Arial" panose="020B0604020202020204" pitchFamily="34" charset="0"/>
              </a:rPr>
              <a:t> mistake</a:t>
            </a:r>
          </a:p>
        </p:txBody>
      </p:sp>
      <p:sp>
        <p:nvSpPr>
          <p:cNvPr id="8" name="Isosceles Triangle 7">
            <a:extLst>
              <a:ext uri="{FF2B5EF4-FFF2-40B4-BE49-F238E27FC236}">
                <a16:creationId xmlns:a16="http://schemas.microsoft.com/office/drawing/2014/main" id="{98400752-F0EC-9154-EF39-94CAACBC28A8}"/>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22912019-683D-3B47-E58D-EE672ED1FF23}"/>
              </a:ext>
            </a:extLst>
          </p:cNvPr>
          <p:cNvSpPr txBox="1"/>
          <p:nvPr/>
        </p:nvSpPr>
        <p:spPr>
          <a:xfrm>
            <a:off x="0" y="-9891"/>
            <a:ext cx="1756683"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EXPLORE 1</a:t>
            </a:r>
          </a:p>
        </p:txBody>
      </p:sp>
      <p:sp>
        <p:nvSpPr>
          <p:cNvPr id="9" name="Slide Number Placeholder 8">
            <a:extLst>
              <a:ext uri="{FF2B5EF4-FFF2-40B4-BE49-F238E27FC236}">
                <a16:creationId xmlns:a16="http://schemas.microsoft.com/office/drawing/2014/main" id="{0DA09612-FB80-4335-D6D9-342D7E634CCF}"/>
              </a:ext>
            </a:extLst>
          </p:cNvPr>
          <p:cNvSpPr>
            <a:spLocks noGrp="1"/>
          </p:cNvSpPr>
          <p:nvPr>
            <p:ph type="sldNum" sz="quarter" idx="12"/>
          </p:nvPr>
        </p:nvSpPr>
        <p:spPr/>
        <p:txBody>
          <a:bodyPr/>
          <a:lstStyle/>
          <a:p>
            <a:fld id="{BAB26A49-E6E2-4EC6-A6B2-9EEDEFCE8D1E}" type="slidenum">
              <a:rPr lang="en-GB" smtClean="0"/>
              <a:t>7</a:t>
            </a:fld>
            <a:endParaRPr lang="en-GB"/>
          </a:p>
        </p:txBody>
      </p:sp>
    </p:spTree>
    <p:extLst>
      <p:ext uri="{BB962C8B-B14F-4D97-AF65-F5344CB8AC3E}">
        <p14:creationId xmlns:p14="http://schemas.microsoft.com/office/powerpoint/2010/main" val="184619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1419126306"/>
              </p:ext>
            </p:extLst>
          </p:nvPr>
        </p:nvGraphicFramePr>
        <p:xfrm>
          <a:off x="993431" y="2011294"/>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cm</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metres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547525" y="2234417"/>
            <a:ext cx="1003067" cy="707886"/>
          </a:xfrm>
          <a:prstGeom prst="rect">
            <a:avLst/>
          </a:prstGeom>
          <a:noFill/>
        </p:spPr>
        <p:txBody>
          <a:bodyPr wrap="square" rtlCol="0">
            <a:spAutoFit/>
          </a:bodyPr>
          <a:lstStyle/>
          <a:p>
            <a:r>
              <a:rPr lang="en-GB" sz="4000" dirty="0"/>
              <a:t>100</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783246" y="3279279"/>
            <a:ext cx="531627" cy="707886"/>
          </a:xfrm>
          <a:prstGeom prst="rect">
            <a:avLst/>
          </a:prstGeom>
          <a:noFill/>
        </p:spPr>
        <p:txBody>
          <a:bodyPr wrap="square" rtlCol="0">
            <a:spAutoFit/>
          </a:bodyPr>
          <a:lstStyle/>
          <a:p>
            <a:r>
              <a:rPr lang="en-US" sz="4000" dirty="0"/>
              <a:t>1</a:t>
            </a:r>
          </a:p>
        </p:txBody>
      </p:sp>
      <p:sp>
        <p:nvSpPr>
          <p:cNvPr id="6" name="TextBox 5">
            <a:extLst>
              <a:ext uri="{FF2B5EF4-FFF2-40B4-BE49-F238E27FC236}">
                <a16:creationId xmlns:a16="http://schemas.microsoft.com/office/drawing/2014/main" id="{FA2F0EEE-4B07-0021-250B-F66E1F2111CF}"/>
              </a:ext>
            </a:extLst>
          </p:cNvPr>
          <p:cNvSpPr txBox="1"/>
          <p:nvPr/>
        </p:nvSpPr>
        <p:spPr>
          <a:xfrm>
            <a:off x="5830185" y="2234417"/>
            <a:ext cx="721587" cy="707886"/>
          </a:xfrm>
          <a:prstGeom prst="rect">
            <a:avLst/>
          </a:prstGeom>
          <a:noFill/>
        </p:spPr>
        <p:txBody>
          <a:bodyPr wrap="square" rtlCol="0">
            <a:spAutoFit/>
          </a:bodyPr>
          <a:lstStyle/>
          <a:p>
            <a:r>
              <a:rPr lang="en-GB" sz="4000" dirty="0"/>
              <a:t>10</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873775" y="2234417"/>
            <a:ext cx="721587" cy="707886"/>
          </a:xfrm>
          <a:prstGeom prst="rect">
            <a:avLst/>
          </a:prstGeom>
          <a:noFill/>
        </p:spPr>
        <p:txBody>
          <a:bodyPr wrap="square" rtlCol="0">
            <a:spAutoFit/>
          </a:bodyPr>
          <a:lstStyle/>
          <a:p>
            <a:r>
              <a:rPr lang="en-GB" sz="4000" dirty="0"/>
              <a:t>30</a:t>
            </a:r>
            <a:endParaRPr lang="en-US" sz="4000" dirty="0"/>
          </a:p>
        </p:txBody>
      </p:sp>
      <p:sp>
        <p:nvSpPr>
          <p:cNvPr id="9" name="TextBox 8">
            <a:extLst>
              <a:ext uri="{FF2B5EF4-FFF2-40B4-BE49-F238E27FC236}">
                <a16:creationId xmlns:a16="http://schemas.microsoft.com/office/drawing/2014/main" id="{3B0233C9-043F-D541-D982-53CB01A5823A}"/>
              </a:ext>
            </a:extLst>
          </p:cNvPr>
          <p:cNvSpPr txBox="1"/>
          <p:nvPr/>
        </p:nvSpPr>
        <p:spPr>
          <a:xfrm>
            <a:off x="7869529" y="3264328"/>
            <a:ext cx="974434" cy="707886"/>
          </a:xfrm>
          <a:prstGeom prst="rect">
            <a:avLst/>
          </a:prstGeom>
          <a:noFill/>
        </p:spPr>
        <p:txBody>
          <a:bodyPr wrap="square" rtlCol="0">
            <a:spAutoFit/>
          </a:bodyPr>
          <a:lstStyle/>
          <a:p>
            <a:r>
              <a:rPr lang="en-GB" sz="4000" dirty="0"/>
              <a:t>0.3</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830185" y="3279279"/>
            <a:ext cx="870653" cy="707886"/>
          </a:xfrm>
          <a:prstGeom prst="rect">
            <a:avLst/>
          </a:prstGeom>
          <a:noFill/>
        </p:spPr>
        <p:txBody>
          <a:bodyPr wrap="square" rtlCol="0">
            <a:spAutoFit/>
          </a:bodyPr>
          <a:lstStyle/>
          <a:p>
            <a:r>
              <a:rPr lang="en-GB" sz="4000" dirty="0"/>
              <a:t>0.1</a:t>
            </a:r>
            <a:endParaRPr lang="en-US" sz="4000" dirty="0"/>
          </a:p>
        </p:txBody>
      </p:sp>
      <p:sp>
        <p:nvSpPr>
          <p:cNvPr id="14" name="TextBox 13">
            <a:extLst>
              <a:ext uri="{FF2B5EF4-FFF2-40B4-BE49-F238E27FC236}">
                <a16:creationId xmlns:a16="http://schemas.microsoft.com/office/drawing/2014/main" id="{66FAB947-6028-9D8A-6709-F95D416563E7}"/>
              </a:ext>
            </a:extLst>
          </p:cNvPr>
          <p:cNvSpPr txBox="1"/>
          <p:nvPr/>
        </p:nvSpPr>
        <p:spPr>
          <a:xfrm>
            <a:off x="993429" y="4991961"/>
            <a:ext cx="10205137"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So, 0.3</a:t>
            </a:r>
            <a:r>
              <a:rPr lang="en-GB"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m is 30</a:t>
            </a:r>
            <a:r>
              <a:rPr lang="en-GB"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cm.</a:t>
            </a:r>
          </a:p>
        </p:txBody>
      </p:sp>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err="1">
                <a:solidFill>
                  <a:schemeClr val="accent1"/>
                </a:solidFill>
                <a:latin typeface="Arial" panose="020B0604020202020204" pitchFamily="34" charset="0"/>
                <a:cs typeface="Arial" panose="020B0604020202020204" pitchFamily="34" charset="0"/>
              </a:rPr>
              <a:t>Rahima’s</a:t>
            </a:r>
            <a:r>
              <a:rPr lang="en-US" sz="3600" b="1" dirty="0">
                <a:solidFill>
                  <a:schemeClr val="accent1"/>
                </a:solidFill>
                <a:latin typeface="Arial" panose="020B0604020202020204" pitchFamily="34" charset="0"/>
                <a:cs typeface="Arial" panose="020B0604020202020204" pitchFamily="34" charset="0"/>
              </a:rPr>
              <a:t> mistake: using ratio tables</a:t>
            </a:r>
          </a:p>
        </p:txBody>
      </p:sp>
    </p:spTree>
    <p:extLst>
      <p:ext uri="{BB962C8B-B14F-4D97-AF65-F5344CB8AC3E}">
        <p14:creationId xmlns:p14="http://schemas.microsoft.com/office/powerpoint/2010/main" val="21377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barn(inVertical)">
                                      <p:cBhvr>
                                        <p:cTn id="3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bed with dimensions shown.  Length is 1.4 m and width is 2 m.">
            <a:extLst>
              <a:ext uri="{FF2B5EF4-FFF2-40B4-BE49-F238E27FC236}">
                <a16:creationId xmlns:a16="http://schemas.microsoft.com/office/drawing/2014/main" id="{6D8B37EB-E6A6-E679-67E8-1E2E368415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23867" y="1051431"/>
            <a:ext cx="2295753" cy="2295753"/>
          </a:xfrm>
          <a:prstGeom prst="rect">
            <a:avLst/>
          </a:prstGeom>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963010" y="6433342"/>
            <a:ext cx="2743200" cy="365125"/>
          </a:xfrm>
        </p:spPr>
        <p:txBody>
          <a:bodyPr/>
          <a:lstStyle/>
          <a:p>
            <a:fld id="{892959B6-490E-A144-8C7C-88267F972F69}" type="slidenum">
              <a:rPr lang="en-US" smtClean="0"/>
              <a:t>9</a:t>
            </a:fld>
            <a:endParaRPr lang="en-US" dirty="0"/>
          </a:p>
        </p:txBody>
      </p:sp>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80022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Bedroom design</a:t>
            </a:r>
          </a:p>
        </p:txBody>
      </p:sp>
      <p:graphicFrame>
        <p:nvGraphicFramePr>
          <p:cNvPr id="11" name="Table 17">
            <a:extLst>
              <a:ext uri="{FF2B5EF4-FFF2-40B4-BE49-F238E27FC236}">
                <a16:creationId xmlns:a16="http://schemas.microsoft.com/office/drawing/2014/main" id="{7D002A76-F942-11A0-7721-700DE1C0E673}"/>
              </a:ext>
            </a:extLst>
          </p:cNvPr>
          <p:cNvGraphicFramePr>
            <a:graphicFrameLocks noGrp="1"/>
          </p:cNvGraphicFramePr>
          <p:nvPr>
            <p:extLst>
              <p:ext uri="{D42A27DB-BD31-4B8C-83A1-F6EECF244321}">
                <p14:modId xmlns:p14="http://schemas.microsoft.com/office/powerpoint/2010/main" val="3704887579"/>
              </p:ext>
            </p:extLst>
          </p:nvPr>
        </p:nvGraphicFramePr>
        <p:xfrm>
          <a:off x="9735168" y="4571390"/>
          <a:ext cx="1746798" cy="1677654"/>
        </p:xfrm>
        <a:graphic>
          <a:graphicData uri="http://schemas.openxmlformats.org/drawingml/2006/table">
            <a:tbl>
              <a:tblPr firstRow="1" bandRow="1">
                <a:tableStyleId>{5C22544A-7EE6-4342-B048-85BDC9FD1C3A}</a:tableStyleId>
              </a:tblPr>
              <a:tblGrid>
                <a:gridCol w="291133">
                  <a:extLst>
                    <a:ext uri="{9D8B030D-6E8A-4147-A177-3AD203B41FA5}">
                      <a16:colId xmlns:a16="http://schemas.microsoft.com/office/drawing/2014/main" val="1772185683"/>
                    </a:ext>
                  </a:extLst>
                </a:gridCol>
                <a:gridCol w="291133">
                  <a:extLst>
                    <a:ext uri="{9D8B030D-6E8A-4147-A177-3AD203B41FA5}">
                      <a16:colId xmlns:a16="http://schemas.microsoft.com/office/drawing/2014/main" val="3326805990"/>
                    </a:ext>
                  </a:extLst>
                </a:gridCol>
                <a:gridCol w="291133">
                  <a:extLst>
                    <a:ext uri="{9D8B030D-6E8A-4147-A177-3AD203B41FA5}">
                      <a16:colId xmlns:a16="http://schemas.microsoft.com/office/drawing/2014/main" val="1756752395"/>
                    </a:ext>
                  </a:extLst>
                </a:gridCol>
                <a:gridCol w="291133">
                  <a:extLst>
                    <a:ext uri="{9D8B030D-6E8A-4147-A177-3AD203B41FA5}">
                      <a16:colId xmlns:a16="http://schemas.microsoft.com/office/drawing/2014/main" val="800497249"/>
                    </a:ext>
                  </a:extLst>
                </a:gridCol>
                <a:gridCol w="291133">
                  <a:extLst>
                    <a:ext uri="{9D8B030D-6E8A-4147-A177-3AD203B41FA5}">
                      <a16:colId xmlns:a16="http://schemas.microsoft.com/office/drawing/2014/main" val="764621061"/>
                    </a:ext>
                  </a:extLst>
                </a:gridCol>
                <a:gridCol w="291133">
                  <a:extLst>
                    <a:ext uri="{9D8B030D-6E8A-4147-A177-3AD203B41FA5}">
                      <a16:colId xmlns:a16="http://schemas.microsoft.com/office/drawing/2014/main" val="580933751"/>
                    </a:ext>
                  </a:extLst>
                </a:gridCol>
              </a:tblGrid>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372970"/>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010241"/>
                  </a:ext>
                </a:extLst>
              </a:tr>
              <a:tr h="279609">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497542"/>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358582"/>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6522383"/>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920401"/>
                  </a:ext>
                </a:extLst>
              </a:tr>
            </a:tbl>
          </a:graphicData>
        </a:graphic>
      </p:graphicFrame>
      <p:sp>
        <p:nvSpPr>
          <p:cNvPr id="15" name="TextBox 14">
            <a:extLst>
              <a:ext uri="{FF2B5EF4-FFF2-40B4-BE49-F238E27FC236}">
                <a16:creationId xmlns:a16="http://schemas.microsoft.com/office/drawing/2014/main" id="{BF696B2A-DD2C-B21E-842A-7D8DD4A33881}"/>
              </a:ext>
            </a:extLst>
          </p:cNvPr>
          <p:cNvSpPr txBox="1"/>
          <p:nvPr/>
        </p:nvSpPr>
        <p:spPr>
          <a:xfrm>
            <a:off x="993474" y="1380794"/>
            <a:ext cx="7330015" cy="1015663"/>
          </a:xfrm>
          <a:prstGeom prst="rect">
            <a:avLst/>
          </a:prstGeom>
          <a:noFill/>
        </p:spPr>
        <p:txBody>
          <a:bodyPr wrap="square" lIns="91440" tIns="45720" rIns="91440" bIns="45720" rtlCol="0" anchor="t">
            <a:spAutoFit/>
          </a:bodyPr>
          <a:lstStyle/>
          <a:p>
            <a:r>
              <a:rPr lang="en-GB" sz="2000" dirty="0">
                <a:latin typeface="Arial" panose="020B0604020202020204" pitchFamily="34" charset="0"/>
                <a:cs typeface="Arial" panose="020B0604020202020204" pitchFamily="34" charset="0"/>
              </a:rPr>
              <a:t>Ali has bought a new bed and is planning where to put it in his room. He has made a scale drawing of his room. </a:t>
            </a:r>
          </a:p>
          <a:p>
            <a:r>
              <a:rPr lang="en-GB" sz="2000" dirty="0">
                <a:latin typeface="Arial" panose="020B0604020202020204" pitchFamily="34" charset="0"/>
                <a:cs typeface="Arial" panose="020B0604020202020204" pitchFamily="34" charset="0"/>
              </a:rPr>
              <a:t>The scale is 2 cm : 1 m.</a:t>
            </a:r>
          </a:p>
        </p:txBody>
      </p:sp>
      <p:cxnSp>
        <p:nvCxnSpPr>
          <p:cNvPr id="16" name="Straight Arrow Connector 15">
            <a:extLst>
              <a:ext uri="{FF2B5EF4-FFF2-40B4-BE49-F238E27FC236}">
                <a16:creationId xmlns:a16="http://schemas.microsoft.com/office/drawing/2014/main" id="{99311851-8225-0A62-19E4-3A4E2FE8272B}"/>
              </a:ext>
            </a:extLst>
          </p:cNvPr>
          <p:cNvCxnSpPr/>
          <p:nvPr/>
        </p:nvCxnSpPr>
        <p:spPr>
          <a:xfrm>
            <a:off x="8783911" y="2628400"/>
            <a:ext cx="668317" cy="537883"/>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2BCF27FE-A5C3-F884-0216-A9587888ED7C}"/>
              </a:ext>
            </a:extLst>
          </p:cNvPr>
          <p:cNvCxnSpPr>
            <a:cxnSpLocks/>
          </p:cNvCxnSpPr>
          <p:nvPr/>
        </p:nvCxnSpPr>
        <p:spPr>
          <a:xfrm flipV="1">
            <a:off x="10022149" y="2599053"/>
            <a:ext cx="1123926" cy="568063"/>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BC68CF39-81EE-AFF6-E3CB-90935D0A9D09}"/>
              </a:ext>
            </a:extLst>
          </p:cNvPr>
          <p:cNvSpPr txBox="1"/>
          <p:nvPr/>
        </p:nvSpPr>
        <p:spPr>
          <a:xfrm>
            <a:off x="8707550" y="2843064"/>
            <a:ext cx="504670"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2 m</a:t>
            </a:r>
          </a:p>
        </p:txBody>
      </p:sp>
      <p:sp>
        <p:nvSpPr>
          <p:cNvPr id="19" name="TextBox 18">
            <a:extLst>
              <a:ext uri="{FF2B5EF4-FFF2-40B4-BE49-F238E27FC236}">
                <a16:creationId xmlns:a16="http://schemas.microsoft.com/office/drawing/2014/main" id="{B92E28C6-3395-59C7-ED69-249F3877BA41}"/>
              </a:ext>
            </a:extLst>
          </p:cNvPr>
          <p:cNvSpPr txBox="1"/>
          <p:nvPr/>
        </p:nvSpPr>
        <p:spPr>
          <a:xfrm>
            <a:off x="10563256" y="2818087"/>
            <a:ext cx="582819"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1.4 m</a:t>
            </a:r>
          </a:p>
        </p:txBody>
      </p:sp>
      <p:sp>
        <p:nvSpPr>
          <p:cNvPr id="20" name="TextBox 19">
            <a:extLst>
              <a:ext uri="{FF2B5EF4-FFF2-40B4-BE49-F238E27FC236}">
                <a16:creationId xmlns:a16="http://schemas.microsoft.com/office/drawing/2014/main" id="{D279BBE7-85C5-448D-8670-87FD8D5A862D}"/>
              </a:ext>
            </a:extLst>
          </p:cNvPr>
          <p:cNvSpPr txBox="1"/>
          <p:nvPr/>
        </p:nvSpPr>
        <p:spPr>
          <a:xfrm>
            <a:off x="4091588" y="2464434"/>
            <a:ext cx="337209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Here is how he worked out the scale size of the bed:</a:t>
            </a:r>
          </a:p>
        </p:txBody>
      </p:sp>
      <p:graphicFrame>
        <p:nvGraphicFramePr>
          <p:cNvPr id="21" name="Table 20">
            <a:extLst>
              <a:ext uri="{FF2B5EF4-FFF2-40B4-BE49-F238E27FC236}">
                <a16:creationId xmlns:a16="http://schemas.microsoft.com/office/drawing/2014/main" id="{40586106-66EE-422D-E7C9-4C6057BC8072}"/>
              </a:ext>
            </a:extLst>
          </p:cNvPr>
          <p:cNvGraphicFramePr>
            <a:graphicFrameLocks noGrp="1"/>
          </p:cNvGraphicFramePr>
          <p:nvPr>
            <p:extLst>
              <p:ext uri="{D42A27DB-BD31-4B8C-83A1-F6EECF244321}">
                <p14:modId xmlns:p14="http://schemas.microsoft.com/office/powerpoint/2010/main" val="4046659164"/>
              </p:ext>
            </p:extLst>
          </p:nvPr>
        </p:nvGraphicFramePr>
        <p:xfrm>
          <a:off x="4388657" y="3460277"/>
          <a:ext cx="5870449" cy="823156"/>
        </p:xfrm>
        <a:graphic>
          <a:graphicData uri="http://schemas.openxmlformats.org/drawingml/2006/table">
            <a:tbl>
              <a:tblPr/>
              <a:tblGrid>
                <a:gridCol w="1791526">
                  <a:extLst>
                    <a:ext uri="{9D8B030D-6E8A-4147-A177-3AD203B41FA5}">
                      <a16:colId xmlns:a16="http://schemas.microsoft.com/office/drawing/2014/main" val="1450251986"/>
                    </a:ext>
                  </a:extLst>
                </a:gridCol>
                <a:gridCol w="1359641">
                  <a:extLst>
                    <a:ext uri="{9D8B030D-6E8A-4147-A177-3AD203B41FA5}">
                      <a16:colId xmlns:a16="http://schemas.microsoft.com/office/drawing/2014/main" val="567788860"/>
                    </a:ext>
                  </a:extLst>
                </a:gridCol>
                <a:gridCol w="1359641">
                  <a:extLst>
                    <a:ext uri="{9D8B030D-6E8A-4147-A177-3AD203B41FA5}">
                      <a16:colId xmlns:a16="http://schemas.microsoft.com/office/drawing/2014/main" val="3382013155"/>
                    </a:ext>
                  </a:extLst>
                </a:gridCol>
                <a:gridCol w="1359641">
                  <a:extLst>
                    <a:ext uri="{9D8B030D-6E8A-4147-A177-3AD203B41FA5}">
                      <a16:colId xmlns:a16="http://schemas.microsoft.com/office/drawing/2014/main" val="2697876789"/>
                    </a:ext>
                  </a:extLst>
                </a:gridCol>
              </a:tblGrid>
              <a:tr h="411578">
                <a:tc>
                  <a:txBody>
                    <a:bodyPr/>
                    <a:lstStyle/>
                    <a:p>
                      <a:pPr algn="ctr" fontAlgn="ctr"/>
                      <a:r>
                        <a:rPr lang="en-GB" sz="1800" b="0" i="0" u="none" strike="noStrike" dirty="0">
                          <a:solidFill>
                            <a:srgbClr val="000000"/>
                          </a:solidFill>
                          <a:effectLst/>
                          <a:latin typeface="Arial" panose="020B0604020202020204" pitchFamily="34" charset="0"/>
                        </a:rPr>
                        <a:t>drawing</a:t>
                      </a:r>
                      <a:r>
                        <a:rPr lang="en-GB" sz="1800" b="0" i="0" u="none" strike="noStrike" baseline="0" dirty="0">
                          <a:solidFill>
                            <a:srgbClr val="000000"/>
                          </a:solidFill>
                          <a:effectLst/>
                          <a:latin typeface="Arial" panose="020B0604020202020204" pitchFamily="34" charset="0"/>
                        </a:rPr>
                        <a:t> (cm)</a:t>
                      </a:r>
                      <a:endParaRPr lang="en-GB" sz="1800" b="0" i="0" u="none" strike="noStrike" dirty="0">
                        <a:solidFill>
                          <a:srgbClr val="000000"/>
                        </a:solidFill>
                        <a:effectLst/>
                        <a:latin typeface="Arial" panose="020B060402020202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73975"/>
                  </a:ext>
                </a:extLst>
              </a:tr>
              <a:tr h="411578">
                <a:tc>
                  <a:txBody>
                    <a:bodyPr/>
                    <a:lstStyle/>
                    <a:p>
                      <a:pPr algn="ctr" fontAlgn="ctr"/>
                      <a:r>
                        <a:rPr lang="en-GB" sz="1800" b="0" i="0" u="none" strike="noStrike" dirty="0">
                          <a:solidFill>
                            <a:srgbClr val="000000"/>
                          </a:solidFill>
                          <a:effectLst/>
                          <a:latin typeface="Arial" panose="020B0604020202020204" pitchFamily="34" charset="0"/>
                        </a:rPr>
                        <a:t>real bed (m)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023"/>
                  </a:ext>
                </a:extLst>
              </a:tr>
            </a:tbl>
          </a:graphicData>
        </a:graphic>
      </p:graphicFrame>
      <p:sp>
        <p:nvSpPr>
          <p:cNvPr id="22" name="Curved Right Arrow 42">
            <a:extLst>
              <a:ext uri="{FF2B5EF4-FFF2-40B4-BE49-F238E27FC236}">
                <a16:creationId xmlns:a16="http://schemas.microsoft.com/office/drawing/2014/main" id="{02E6A8C3-B4D5-59D9-5634-11AB63EEAAF0}"/>
              </a:ext>
            </a:extLst>
          </p:cNvPr>
          <p:cNvSpPr/>
          <p:nvPr/>
        </p:nvSpPr>
        <p:spPr>
          <a:xfrm flipV="1">
            <a:off x="6717757" y="3613194"/>
            <a:ext cx="136476" cy="5435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D337062-C70A-97B1-96C2-F1F0C1A904A1}"/>
              </a:ext>
            </a:extLst>
          </p:cNvPr>
          <p:cNvSpPr txBox="1"/>
          <p:nvPr/>
        </p:nvSpPr>
        <p:spPr>
          <a:xfrm>
            <a:off x="6285213" y="3575545"/>
            <a:ext cx="66853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24" name="Curved Right Arrow 44">
            <a:extLst>
              <a:ext uri="{FF2B5EF4-FFF2-40B4-BE49-F238E27FC236}">
                <a16:creationId xmlns:a16="http://schemas.microsoft.com/office/drawing/2014/main" id="{B7338DC5-80D5-472E-53E2-91CE903500BE}"/>
              </a:ext>
            </a:extLst>
          </p:cNvPr>
          <p:cNvSpPr/>
          <p:nvPr/>
        </p:nvSpPr>
        <p:spPr>
          <a:xfrm flipV="1">
            <a:off x="8055666" y="3598319"/>
            <a:ext cx="136476" cy="5435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3B3039F-E850-C9F1-B3D2-9BC52A230231}"/>
              </a:ext>
            </a:extLst>
          </p:cNvPr>
          <p:cNvSpPr txBox="1"/>
          <p:nvPr/>
        </p:nvSpPr>
        <p:spPr>
          <a:xfrm>
            <a:off x="8956080" y="3563833"/>
            <a:ext cx="6684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79CFCEE2-A4CC-34E4-A9AA-899F304249C9}"/>
              </a:ext>
            </a:extLst>
          </p:cNvPr>
          <p:cNvSpPr txBox="1"/>
          <p:nvPr/>
        </p:nvSpPr>
        <p:spPr>
          <a:xfrm>
            <a:off x="8158161" y="3524297"/>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27" name="TextBox 26">
            <a:extLst>
              <a:ext uri="{FF2B5EF4-FFF2-40B4-BE49-F238E27FC236}">
                <a16:creationId xmlns:a16="http://schemas.microsoft.com/office/drawing/2014/main" id="{81046644-C441-49A0-0C54-A2AB65DA4EB6}"/>
              </a:ext>
            </a:extLst>
          </p:cNvPr>
          <p:cNvSpPr txBox="1"/>
          <p:nvPr/>
        </p:nvSpPr>
        <p:spPr>
          <a:xfrm>
            <a:off x="9518843" y="3537105"/>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2.8</a:t>
            </a:r>
          </a:p>
        </p:txBody>
      </p:sp>
      <p:sp>
        <p:nvSpPr>
          <p:cNvPr id="28" name="TextBox 27">
            <a:extLst>
              <a:ext uri="{FF2B5EF4-FFF2-40B4-BE49-F238E27FC236}">
                <a16:creationId xmlns:a16="http://schemas.microsoft.com/office/drawing/2014/main" id="{2EDCAF51-DCAA-3275-888F-39F258AAFDEF}"/>
              </a:ext>
            </a:extLst>
          </p:cNvPr>
          <p:cNvSpPr txBox="1"/>
          <p:nvPr/>
        </p:nvSpPr>
        <p:spPr>
          <a:xfrm>
            <a:off x="8109001" y="3922702"/>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2</a:t>
            </a:r>
          </a:p>
        </p:txBody>
      </p:sp>
      <p:sp>
        <p:nvSpPr>
          <p:cNvPr id="29" name="TextBox 28">
            <a:extLst>
              <a:ext uri="{FF2B5EF4-FFF2-40B4-BE49-F238E27FC236}">
                <a16:creationId xmlns:a16="http://schemas.microsoft.com/office/drawing/2014/main" id="{6169149C-75E1-4593-5098-37760751949A}"/>
              </a:ext>
            </a:extLst>
          </p:cNvPr>
          <p:cNvSpPr txBox="1"/>
          <p:nvPr/>
        </p:nvSpPr>
        <p:spPr>
          <a:xfrm>
            <a:off x="9488690" y="3933165"/>
            <a:ext cx="5790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1.4</a:t>
            </a:r>
          </a:p>
        </p:txBody>
      </p:sp>
      <p:sp>
        <p:nvSpPr>
          <p:cNvPr id="30" name="Curved Right Arrow 50">
            <a:extLst>
              <a:ext uri="{FF2B5EF4-FFF2-40B4-BE49-F238E27FC236}">
                <a16:creationId xmlns:a16="http://schemas.microsoft.com/office/drawing/2014/main" id="{A64EBCEC-87DD-5F00-9A8B-2A2C7749FB33}"/>
              </a:ext>
            </a:extLst>
          </p:cNvPr>
          <p:cNvSpPr/>
          <p:nvPr/>
        </p:nvSpPr>
        <p:spPr>
          <a:xfrm flipV="1">
            <a:off x="9412414" y="3598319"/>
            <a:ext cx="151182" cy="5435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0E53688-5585-371C-70A0-9D001A53C518}"/>
              </a:ext>
            </a:extLst>
          </p:cNvPr>
          <p:cNvSpPr txBox="1"/>
          <p:nvPr/>
        </p:nvSpPr>
        <p:spPr>
          <a:xfrm>
            <a:off x="7597868" y="3564334"/>
            <a:ext cx="6684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32" name="Rectangle 31">
            <a:extLst>
              <a:ext uri="{FF2B5EF4-FFF2-40B4-BE49-F238E27FC236}">
                <a16:creationId xmlns:a16="http://schemas.microsoft.com/office/drawing/2014/main" id="{89BEA9ED-81C6-5C8A-FEF4-02713C92DA72}"/>
              </a:ext>
            </a:extLst>
          </p:cNvPr>
          <p:cNvSpPr>
            <a:spLocks noChangeAspect="1"/>
          </p:cNvSpPr>
          <p:nvPr/>
        </p:nvSpPr>
        <p:spPr>
          <a:xfrm>
            <a:off x="9737865" y="4567180"/>
            <a:ext cx="791158" cy="111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C1D75E6-F3AC-CC5F-BE93-F5A1C7BC97D9}"/>
              </a:ext>
            </a:extLst>
          </p:cNvPr>
          <p:cNvSpPr txBox="1"/>
          <p:nvPr/>
        </p:nvSpPr>
        <p:spPr>
          <a:xfrm>
            <a:off x="3697384" y="4716730"/>
            <a:ext cx="7225599"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So now he draws a rectangle size 4 cm by 2.8 cm </a:t>
            </a:r>
          </a:p>
          <a:p>
            <a:r>
              <a:rPr lang="en-GB" sz="2000" dirty="0">
                <a:latin typeface="Arial" panose="020B0604020202020204" pitchFamily="34" charset="0"/>
                <a:cs typeface="Arial" panose="020B0604020202020204" pitchFamily="34" charset="0"/>
              </a:rPr>
              <a:t>on centimetre squared paper.</a:t>
            </a:r>
          </a:p>
        </p:txBody>
      </p:sp>
      <p:sp>
        <p:nvSpPr>
          <p:cNvPr id="34" name="TextBox 33">
            <a:extLst>
              <a:ext uri="{FF2B5EF4-FFF2-40B4-BE49-F238E27FC236}">
                <a16:creationId xmlns:a16="http://schemas.microsoft.com/office/drawing/2014/main" id="{34621AA4-BFFF-C3A5-40B8-BB5C87956154}"/>
              </a:ext>
            </a:extLst>
          </p:cNvPr>
          <p:cNvSpPr txBox="1"/>
          <p:nvPr/>
        </p:nvSpPr>
        <p:spPr>
          <a:xfrm>
            <a:off x="2400825" y="5766891"/>
            <a:ext cx="65277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Where do you think he should put the bed in his room?</a:t>
            </a:r>
          </a:p>
        </p:txBody>
      </p:sp>
      <p:sp>
        <p:nvSpPr>
          <p:cNvPr id="35" name="TextBox 34">
            <a:extLst>
              <a:ext uri="{FF2B5EF4-FFF2-40B4-BE49-F238E27FC236}">
                <a16:creationId xmlns:a16="http://schemas.microsoft.com/office/drawing/2014/main" id="{A568832A-F1A8-EFF5-99B8-64D2E252AA0E}"/>
              </a:ext>
            </a:extLst>
          </p:cNvPr>
          <p:cNvSpPr txBox="1"/>
          <p:nvPr/>
        </p:nvSpPr>
        <p:spPr>
          <a:xfrm>
            <a:off x="9875737" y="4958442"/>
            <a:ext cx="591671"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Bed</a:t>
            </a:r>
          </a:p>
        </p:txBody>
      </p:sp>
      <p:sp>
        <p:nvSpPr>
          <p:cNvPr id="37" name="TextBox 36">
            <a:extLst>
              <a:ext uri="{FF2B5EF4-FFF2-40B4-BE49-F238E27FC236}">
                <a16:creationId xmlns:a16="http://schemas.microsoft.com/office/drawing/2014/main" id="{BD40EE48-2A79-11A4-9BAD-5161945E6A1F}"/>
              </a:ext>
            </a:extLst>
          </p:cNvPr>
          <p:cNvSpPr txBox="1"/>
          <p:nvPr/>
        </p:nvSpPr>
        <p:spPr>
          <a:xfrm>
            <a:off x="1022344" y="5054833"/>
            <a:ext cx="1950047"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Scale   2 cm : 1 m</a:t>
            </a:r>
          </a:p>
        </p:txBody>
      </p:sp>
      <p:pic>
        <p:nvPicPr>
          <p:cNvPr id="3" name="Picture 2">
            <a:extLst>
              <a:ext uri="{FF2B5EF4-FFF2-40B4-BE49-F238E27FC236}">
                <a16:creationId xmlns:a16="http://schemas.microsoft.com/office/drawing/2014/main" id="{CD571A31-0CBE-112A-0ACD-C3123A8B361E}"/>
              </a:ext>
            </a:extLst>
          </p:cNvPr>
          <p:cNvPicPr>
            <a:picLocks noChangeAspect="1"/>
          </p:cNvPicPr>
          <p:nvPr/>
        </p:nvPicPr>
        <p:blipFill>
          <a:blip r:embed="rId4"/>
          <a:stretch>
            <a:fillRect/>
          </a:stretch>
        </p:blipFill>
        <p:spPr>
          <a:xfrm>
            <a:off x="350170" y="2534949"/>
            <a:ext cx="3372090" cy="3000923"/>
          </a:xfrm>
          <a:prstGeom prst="rect">
            <a:avLst/>
          </a:prstGeom>
        </p:spPr>
      </p:pic>
    </p:spTree>
    <p:extLst>
      <p:ext uri="{BB962C8B-B14F-4D97-AF65-F5344CB8AC3E}">
        <p14:creationId xmlns:p14="http://schemas.microsoft.com/office/powerpoint/2010/main" val="3889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p:bldP spid="24" grpId="0" animBg="1"/>
      <p:bldP spid="25" grpId="0"/>
      <p:bldP spid="26" grpId="0"/>
      <p:bldP spid="27" grpId="0"/>
      <p:bldP spid="28" grpId="0"/>
      <p:bldP spid="29" grpId="0"/>
      <p:bldP spid="30" grpId="0" animBg="1"/>
      <p:bldP spid="31" grpId="0"/>
      <p:bldP spid="32" grpId="0" animBg="1"/>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5A933C-BE95-4FBF-8961-FC8C62942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01AD7C-BC23-4EF3-B5E9-804B0A00F6E3}">
  <ds:schemaRefs>
    <ds:schemaRef ds:uri="http://schemas.microsoft.com/sharepoint/v3/contenttype/forms"/>
  </ds:schemaRefs>
</ds:datastoreItem>
</file>

<file path=customXml/itemProps3.xml><?xml version="1.0" encoding="utf-8"?>
<ds:datastoreItem xmlns:ds="http://schemas.openxmlformats.org/officeDocument/2006/customXml" ds:itemID="{2EE7FB60-E098-4C09-A607-2152BB9385AE}">
  <ds:schemaRefs>
    <ds:schemaRef ds:uri="http://schemas.microsoft.com/office/2006/metadata/properties"/>
    <ds:schemaRef ds:uri="http://schemas.microsoft.com/office/infopath/2007/PartnerControls"/>
    <ds:schemaRef ds:uri="a943fffa-545b-4eca-b17d-5f9a138dda08"/>
    <ds:schemaRef ds:uri="c5cf19a6-e467-491d-9af0-5a70f09a6a41"/>
  </ds:schemaRefs>
</ds:datastoreItem>
</file>

<file path=docProps/app.xml><?xml version="1.0" encoding="utf-8"?>
<Properties xmlns="http://schemas.openxmlformats.org/officeDocument/2006/extended-properties" xmlns:vt="http://schemas.openxmlformats.org/officeDocument/2006/docPropsVTypes">
  <TotalTime>8493</TotalTime>
  <Words>1762</Words>
  <Application>Microsoft Office PowerPoint</Application>
  <PresentationFormat>Widescreen</PresentationFormat>
  <Paragraphs>294</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ArialMT</vt:lpstr>
      <vt:lpstr>Calibri</vt:lpstr>
      <vt:lpstr>Calibri Light</vt:lpstr>
      <vt:lpstr>Cambria Math</vt:lpstr>
      <vt:lpstr>Segoe UI</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review:  Scales, maps and units Level 1</vt:lpstr>
      <vt:lpstr>Lesson 6: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Shobhna Fletcher</dc:creator>
  <cp:lastModifiedBy>Chess Law</cp:lastModifiedBy>
  <cp:revision>134</cp:revision>
  <dcterms:created xsi:type="dcterms:W3CDTF">2022-12-12T09:44:01Z</dcterms:created>
  <dcterms:modified xsi:type="dcterms:W3CDTF">2023-04-20T14:00:37Z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