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60" r:id="rId5"/>
  </p:sldMasterIdLst>
  <p:notesMasterIdLst>
    <p:notesMasterId r:id="rId25"/>
  </p:notesMasterIdLst>
  <p:sldIdLst>
    <p:sldId id="261" r:id="rId6"/>
    <p:sldId id="264" r:id="rId7"/>
    <p:sldId id="342" r:id="rId8"/>
    <p:sldId id="338" r:id="rId9"/>
    <p:sldId id="316" r:id="rId10"/>
    <p:sldId id="339" r:id="rId11"/>
    <p:sldId id="351" r:id="rId12"/>
    <p:sldId id="343" r:id="rId13"/>
    <p:sldId id="340" r:id="rId14"/>
    <p:sldId id="352" r:id="rId15"/>
    <p:sldId id="344" r:id="rId16"/>
    <p:sldId id="346" r:id="rId17"/>
    <p:sldId id="347" r:id="rId18"/>
    <p:sldId id="341" r:id="rId19"/>
    <p:sldId id="353" r:id="rId20"/>
    <p:sldId id="350" r:id="rId21"/>
    <p:sldId id="295" r:id="rId22"/>
    <p:sldId id="266" r:id="rId23"/>
    <p:sldId id="325"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0BD6A00-3A30-D1C0-15E0-E7877314EB3C}" name="Holly Connor" initials="HC" userId="S::holly.connor@etfoundation.co.uk::1f42cece-a2cb-42f7-8756-b24cefe03901" providerId="AD"/>
  <p188:author id="{A38CE21D-A44F-DFDE-2216-6A83308448DE}" name="PR" initials="WRG" userId="PR" providerId="None"/>
  <p188:author id="{DB168830-51D4-4CC1-7858-D21AD9F13162}" name="Sarah Stafford" initials="SS" userId="Sarah Stafford" providerId="None"/>
  <p188:author id="{388BD235-D01C-DD7B-5262-90526D8948DC}" name="Steve Pardoe" initials="SP" userId="S::steve.pardoe_etfoundation.co.uk#ext#@pearsoneducationinc.onmicrosoft.com::36300e65-e3c2-49f9-adf9-c4183b2d011a" providerId="AD"/>
  <p188:author id="{D3C2B254-6397-3662-2653-66AB3C11A1D8}" name="Veronica Wastell" initials="VW" userId="Veronica Wastell" providerId="None"/>
  <p188:author id="{6EAC9880-9F95-82CD-7BDE-5A307FA106F4}" name="Sarah" initials="S" userId="Sarah" providerId="None"/>
  <p188:author id="{E5B58DDC-298B-B9D5-C478-64E78F3EB0CF}" name="Chess Law" initials="CL" userId="S::chess@newgenpublishing.co.uk::77e1df74-a9d8-491f-a58c-070132422fd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ollett, Clare" initials="CC" lastIdx="18" clrIdx="0">
    <p:extLst>
      <p:ext uri="{19B8F6BF-5375-455C-9EA6-DF929625EA0E}">
        <p15:presenceInfo xmlns:p15="http://schemas.microsoft.com/office/powerpoint/2012/main" userId="S::Clare.Collett@Pearson.com::a376c1f8-5148-4d55-9c90-6113c98c8476" providerId="AD"/>
      </p:ext>
    </p:extLst>
  </p:cmAuthor>
  <p:cmAuthor id="2" name="Veronica Wastell" initials="VW" lastIdx="3" clrIdx="1">
    <p:extLst>
      <p:ext uri="{19B8F6BF-5375-455C-9EA6-DF929625EA0E}">
        <p15:presenceInfo xmlns:p15="http://schemas.microsoft.com/office/powerpoint/2012/main" userId="Veronica Wastell" providerId="None"/>
      </p:ext>
    </p:extLst>
  </p:cmAuthor>
  <p:cmAuthor id="3" name="Marie Joubert" initials="MJ" lastIdx="6" clrIdx="2">
    <p:extLst>
      <p:ext uri="{19B8F6BF-5375-455C-9EA6-DF929625EA0E}">
        <p15:presenceInfo xmlns:p15="http://schemas.microsoft.com/office/powerpoint/2012/main" userId="S::marie.joubert1@nottingham.ac.uk::8784a254-284d-4fcc-ace7-66743a42585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C8D9"/>
    <a:srgbClr val="BE0064"/>
    <a:srgbClr val="0071F8"/>
    <a:srgbClr val="9BC8FF"/>
    <a:srgbClr val="008FC9"/>
    <a:srgbClr val="DD3D4C"/>
    <a:srgbClr val="F9D09E"/>
    <a:srgbClr val="C96035"/>
    <a:srgbClr val="DDB172"/>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177AA5E-F645-AB2F-532E-5E759813AAAC}" v="35" dt="2023-02-13T07:21:06.78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542" autoAdjust="0"/>
    <p:restoredTop sz="73107" autoAdjust="0"/>
  </p:normalViewPr>
  <p:slideViewPr>
    <p:cSldViewPr snapToGrid="0" snapToObjects="1">
      <p:cViewPr varScale="1">
        <p:scale>
          <a:sx n="60" d="100"/>
          <a:sy n="60" d="100"/>
        </p:scale>
        <p:origin x="1618" y="48"/>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25C08C-1EE7-2E4B-BEDD-2CD36E772CA0}" type="datetimeFigureOut">
              <a:rPr lang="en-US" smtClean="0"/>
              <a:t>3/24/2023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0292A9-7A47-3844-B146-D6E152DCFCB4}" type="slidenum">
              <a:rPr lang="en-US" smtClean="0"/>
              <a:t>‹#›</a:t>
            </a:fld>
            <a:endParaRPr lang="en-US" dirty="0"/>
          </a:p>
        </p:txBody>
      </p:sp>
    </p:spTree>
    <p:extLst>
      <p:ext uri="{BB962C8B-B14F-4D97-AF65-F5344CB8AC3E}">
        <p14:creationId xmlns:p14="http://schemas.microsoft.com/office/powerpoint/2010/main" val="39117000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1</a:t>
            </a:fld>
            <a:endParaRPr lang="en-US" dirty="0"/>
          </a:p>
        </p:txBody>
      </p:sp>
    </p:spTree>
    <p:extLst>
      <p:ext uri="{BB962C8B-B14F-4D97-AF65-F5344CB8AC3E}">
        <p14:creationId xmlns:p14="http://schemas.microsoft.com/office/powerpoint/2010/main" val="4701720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slide is for</a:t>
            </a:r>
            <a:r>
              <a:rPr lang="en-GB" baseline="0" dirty="0"/>
              <a:t> the tutor to collect feedback from the group. </a:t>
            </a:r>
          </a:p>
          <a:p>
            <a:endParaRPr lang="en-GB" baseline="0" dirty="0"/>
          </a:p>
          <a:p>
            <a:r>
              <a:rPr lang="en-GB" baseline="0" dirty="0"/>
              <a:t>What did learners come up with?</a:t>
            </a:r>
            <a:endParaRPr lang="en-GB" dirty="0"/>
          </a:p>
        </p:txBody>
      </p:sp>
      <p:sp>
        <p:nvSpPr>
          <p:cNvPr id="4" name="Slide Number Placeholder 3"/>
          <p:cNvSpPr>
            <a:spLocks noGrp="1"/>
          </p:cNvSpPr>
          <p:nvPr>
            <p:ph type="sldNum" sz="quarter" idx="10"/>
          </p:nvPr>
        </p:nvSpPr>
        <p:spPr/>
        <p:txBody>
          <a:bodyPr/>
          <a:lstStyle/>
          <a:p>
            <a:fld id="{C30292A9-7A47-3844-B146-D6E152DCFCB4}" type="slidenum">
              <a:rPr lang="en-US" smtClean="0"/>
              <a:t>10</a:t>
            </a:fld>
            <a:endParaRPr lang="en-US" dirty="0"/>
          </a:p>
        </p:txBody>
      </p:sp>
    </p:spTree>
    <p:extLst>
      <p:ext uri="{BB962C8B-B14F-4D97-AF65-F5344CB8AC3E}">
        <p14:creationId xmlns:p14="http://schemas.microsoft.com/office/powerpoint/2010/main" val="10642120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This slide is hidden</a:t>
            </a:r>
            <a:r>
              <a:rPr lang="en-GB" sz="1200" kern="1200" baseline="0" dirty="0">
                <a:solidFill>
                  <a:schemeClr val="tx1"/>
                </a:solidFill>
                <a:effectLst/>
                <a:latin typeface="+mn-lt"/>
                <a:ea typeface="+mn-ea"/>
                <a:cs typeface="+mn-cs"/>
              </a:rPr>
              <a:t> and can be unhidden.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baseline="0" dirty="0">
                <a:solidFill>
                  <a:schemeClr val="tx1"/>
                </a:solidFill>
                <a:effectLst/>
                <a:latin typeface="+mn-lt"/>
                <a:ea typeface="+mn-ea"/>
                <a:cs typeface="+mn-cs"/>
              </a:rPr>
              <a:t>This slide contains a poster created through action research and offers some suggestions for the tutor. </a:t>
            </a:r>
            <a:endParaRPr lang="en-GB" sz="1200" kern="1200" dirty="0">
              <a:solidFill>
                <a:schemeClr val="tx1"/>
              </a:solidFill>
              <a:effectLst/>
              <a:latin typeface="+mn-lt"/>
              <a:ea typeface="+mn-ea"/>
              <a:cs typeface="+mn-cs"/>
            </a:endParaRP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11</a:t>
            </a:fld>
            <a:endParaRPr lang="en-US" dirty="0"/>
          </a:p>
        </p:txBody>
      </p:sp>
    </p:spTree>
    <p:extLst>
      <p:ext uri="{BB962C8B-B14F-4D97-AF65-F5344CB8AC3E}">
        <p14:creationId xmlns:p14="http://schemas.microsoft.com/office/powerpoint/2010/main" val="17961988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This slide is hidden</a:t>
            </a:r>
            <a:r>
              <a:rPr lang="en-GB" sz="1200" kern="1200" baseline="0" dirty="0">
                <a:solidFill>
                  <a:schemeClr val="tx1"/>
                </a:solidFill>
                <a:effectLst/>
                <a:latin typeface="+mn-lt"/>
                <a:ea typeface="+mn-ea"/>
                <a:cs typeface="+mn-cs"/>
              </a:rPr>
              <a:t> and can be unhidden.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baseline="0" dirty="0">
                <a:solidFill>
                  <a:schemeClr val="tx1"/>
                </a:solidFill>
                <a:effectLst/>
                <a:latin typeface="+mn-lt"/>
                <a:ea typeface="+mn-ea"/>
                <a:cs typeface="+mn-cs"/>
              </a:rPr>
              <a:t>This slide contains a poster created through action research and offers some suggestions for the tutor. </a:t>
            </a:r>
            <a:endParaRPr lang="en-GB"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12</a:t>
            </a:fld>
            <a:endParaRPr lang="en-US" dirty="0"/>
          </a:p>
        </p:txBody>
      </p:sp>
    </p:spTree>
    <p:extLst>
      <p:ext uri="{BB962C8B-B14F-4D97-AF65-F5344CB8AC3E}">
        <p14:creationId xmlns:p14="http://schemas.microsoft.com/office/powerpoint/2010/main" val="30978955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This slide is hidden</a:t>
            </a:r>
            <a:r>
              <a:rPr lang="en-GB" sz="1200" kern="1200" baseline="0" dirty="0">
                <a:solidFill>
                  <a:schemeClr val="tx1"/>
                </a:solidFill>
                <a:effectLst/>
                <a:latin typeface="+mn-lt"/>
                <a:ea typeface="+mn-ea"/>
                <a:cs typeface="+mn-cs"/>
              </a:rPr>
              <a:t> and can be unhidden.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baseline="0" dirty="0">
                <a:solidFill>
                  <a:schemeClr val="tx1"/>
                </a:solidFill>
                <a:effectLst/>
                <a:latin typeface="+mn-lt"/>
                <a:ea typeface="+mn-ea"/>
                <a:cs typeface="+mn-cs"/>
              </a:rPr>
              <a:t>This slide contains a jam board created by FE tutors and offers some suggestions for the tutor.</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13</a:t>
            </a:fld>
            <a:endParaRPr lang="en-US" dirty="0"/>
          </a:p>
        </p:txBody>
      </p:sp>
    </p:spTree>
    <p:extLst>
      <p:ext uri="{BB962C8B-B14F-4D97-AF65-F5344CB8AC3E}">
        <p14:creationId xmlns:p14="http://schemas.microsoft.com/office/powerpoint/2010/main" val="14292524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tx1"/>
                </a:solidFill>
                <a:effectLst/>
                <a:latin typeface="+mn-lt"/>
                <a:ea typeface="+mn-ea"/>
                <a:cs typeface="+mn-cs"/>
              </a:rPr>
              <a:t>Aim</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Celebrate mistakes: they are a learning process.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kern="1200" dirty="0">
                <a:solidFill>
                  <a:schemeClr val="tx1"/>
                </a:solidFill>
                <a:effectLst/>
                <a:latin typeface="+mn-lt"/>
                <a:ea typeface="+mn-ea"/>
                <a:cs typeface="+mn-cs"/>
              </a:rPr>
              <a:t>Link back to the previous activities (sticky note activity) and the vulnerabilities raised.</a:t>
            </a:r>
            <a:r>
              <a:rPr lang="en-GB" sz="1200" kern="1200" baseline="0" dirty="0">
                <a:solidFill>
                  <a:schemeClr val="tx1"/>
                </a:solidFill>
                <a:effectLst/>
                <a:latin typeface="+mn-lt"/>
                <a:ea typeface="+mn-ea"/>
                <a:cs typeface="+mn-cs"/>
              </a:rPr>
              <a:t> Explain to learners that it is okay to make mistakes because that is where the learning happens.</a:t>
            </a:r>
            <a:r>
              <a:rPr lang="en-GB" sz="12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171450" indent="-171450">
              <a:buFont typeface="Arial" panose="020B0604020202020204" pitchFamily="34" charset="0"/>
              <a:buChar char="•"/>
            </a:pPr>
            <a:r>
              <a:rPr lang="en-GB" sz="1200" kern="1200" dirty="0">
                <a:solidFill>
                  <a:schemeClr val="tx1"/>
                </a:solidFill>
                <a:effectLst/>
                <a:latin typeface="+mn-lt"/>
                <a:ea typeface="+mn-ea"/>
                <a:cs typeface="+mn-cs"/>
              </a:rPr>
              <a:t>You can model this by making mistakes on the board or saying ‘I often tell learners that I make mistakes, so don’t be afraid to correct me’. </a:t>
            </a:r>
          </a:p>
          <a:p>
            <a:pPr marL="171450" indent="-171450">
              <a:buFont typeface="Arial" panose="020B0604020202020204" pitchFamily="34" charset="0"/>
              <a:buChar char="•"/>
            </a:pPr>
            <a:r>
              <a:rPr lang="en-GB" sz="1200" kern="1200" dirty="0">
                <a:solidFill>
                  <a:schemeClr val="tx1"/>
                </a:solidFill>
                <a:effectLst/>
                <a:latin typeface="+mn-lt"/>
                <a:ea typeface="+mn-ea"/>
                <a:cs typeface="+mn-cs"/>
              </a:rPr>
              <a:t>Use mistakes to explore misconceptions.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kern="1200" dirty="0">
                <a:solidFill>
                  <a:schemeClr val="tx1"/>
                </a:solidFill>
                <a:effectLst/>
                <a:latin typeface="+mn-lt"/>
                <a:ea typeface="+mn-ea"/>
                <a:cs typeface="+mn-cs"/>
              </a:rPr>
              <a:t>Link to being stuck – learners now have strategies to become unstuck but they will make mistakes</a:t>
            </a:r>
            <a:r>
              <a:rPr lang="en-GB" sz="1200" kern="1200" baseline="0" dirty="0">
                <a:solidFill>
                  <a:schemeClr val="tx1"/>
                </a:solidFill>
                <a:effectLst/>
                <a:latin typeface="+mn-lt"/>
                <a:ea typeface="+mn-ea"/>
                <a:cs typeface="+mn-cs"/>
              </a:rPr>
              <a:t> and that is okay.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kern="1200" baseline="0" dirty="0">
                <a:solidFill>
                  <a:schemeClr val="tx1"/>
                </a:solidFill>
                <a:effectLst/>
                <a:latin typeface="+mn-lt"/>
                <a:ea typeface="+mn-ea"/>
                <a:cs typeface="+mn-cs"/>
              </a:rPr>
              <a:t>Create a safe learning environment, where learners can explore, without fear of repercussions.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14</a:t>
            </a:fld>
            <a:endParaRPr lang="en-US" dirty="0"/>
          </a:p>
        </p:txBody>
      </p:sp>
    </p:spTree>
    <p:extLst>
      <p:ext uri="{BB962C8B-B14F-4D97-AF65-F5344CB8AC3E}">
        <p14:creationId xmlns:p14="http://schemas.microsoft.com/office/powerpoint/2010/main" val="16866694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Aim</a:t>
            </a:r>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Low stakes activity to explore number sense</a:t>
            </a:r>
            <a:r>
              <a:rPr lang="en-GB" sz="1200" kern="1200" baseline="0" dirty="0">
                <a:solidFill>
                  <a:schemeClr val="tx1"/>
                </a:solidFill>
                <a:effectLst/>
                <a:latin typeface="+mn-lt"/>
                <a:ea typeface="+mn-ea"/>
                <a:cs typeface="+mn-cs"/>
              </a:rPr>
              <a:t> and concrete–pictorial–abstract.</a:t>
            </a:r>
          </a:p>
          <a:p>
            <a:endParaRPr lang="en-GB" sz="1200" b="1" kern="1200" baseline="0" dirty="0">
              <a:solidFill>
                <a:schemeClr val="tx1"/>
              </a:solidFill>
              <a:effectLst/>
              <a:latin typeface="+mn-lt"/>
              <a:ea typeface="+mn-ea"/>
              <a:cs typeface="+mn-cs"/>
            </a:endParaRPr>
          </a:p>
          <a:p>
            <a:r>
              <a:rPr lang="en-GB" sz="1200" b="1" kern="1200" baseline="0" dirty="0">
                <a:solidFill>
                  <a:schemeClr val="tx1"/>
                </a:solidFill>
                <a:effectLst/>
                <a:latin typeface="+mn-lt"/>
                <a:ea typeface="+mn-ea"/>
                <a:cs typeface="+mn-cs"/>
              </a:rPr>
              <a:t>Instructions </a:t>
            </a:r>
          </a:p>
          <a:p>
            <a:pPr marL="171450" indent="-171450">
              <a:buFont typeface="Arial" panose="020B0604020202020204" pitchFamily="34" charset="0"/>
              <a:buChar char="•"/>
            </a:pPr>
            <a:r>
              <a:rPr lang="en-GB" sz="1200" kern="1200" baseline="0" dirty="0">
                <a:solidFill>
                  <a:schemeClr val="tx1"/>
                </a:solidFill>
                <a:effectLst/>
                <a:latin typeface="+mn-lt"/>
                <a:ea typeface="+mn-ea"/>
                <a:cs typeface="+mn-cs"/>
              </a:rPr>
              <a:t>Learners can work together in pairs for this activity. </a:t>
            </a:r>
          </a:p>
          <a:p>
            <a:pPr marL="171450" indent="-171450">
              <a:buFont typeface="Arial" panose="020B0604020202020204" pitchFamily="34" charset="0"/>
              <a:buChar char="•"/>
            </a:pPr>
            <a:r>
              <a:rPr lang="en-GB" sz="1200" kern="1200" baseline="0" dirty="0">
                <a:solidFill>
                  <a:schemeClr val="tx1"/>
                </a:solidFill>
                <a:effectLst/>
                <a:latin typeface="+mn-lt"/>
                <a:ea typeface="+mn-ea"/>
                <a:cs typeface="+mn-cs"/>
              </a:rPr>
              <a:t>You can introduce this by using algebra tiles or multilink cubes, if available. Eventually learners will naturally convert to the pictorial and abstract as they run out of tiles. </a:t>
            </a:r>
          </a:p>
          <a:p>
            <a:pPr marL="171450" indent="-171450">
              <a:buFont typeface="Arial" panose="020B0604020202020204" pitchFamily="34" charset="0"/>
              <a:buChar char="•"/>
            </a:pPr>
            <a:r>
              <a:rPr lang="en-GB" sz="1200" kern="1200" baseline="0" dirty="0">
                <a:solidFill>
                  <a:schemeClr val="tx1"/>
                </a:solidFill>
                <a:effectLst/>
                <a:latin typeface="+mn-lt"/>
                <a:ea typeface="+mn-ea"/>
                <a:cs typeface="+mn-cs"/>
              </a:rPr>
              <a:t>If you do not have concrete manipulatives, you can still do the activity by drawing the images. </a:t>
            </a:r>
          </a:p>
          <a:p>
            <a:pPr marL="171450" indent="-171450">
              <a:buFont typeface="Arial" panose="020B0604020202020204" pitchFamily="34" charset="0"/>
              <a:buChar char="•"/>
            </a:pPr>
            <a:r>
              <a:rPr lang="en-GB" sz="1200" kern="1200" dirty="0">
                <a:solidFill>
                  <a:schemeClr val="tx1"/>
                </a:solidFill>
                <a:effectLst/>
                <a:latin typeface="+mn-lt"/>
                <a:ea typeface="+mn-ea"/>
                <a:cs typeface="+mn-cs"/>
              </a:rPr>
              <a:t>Ask learners to think of different combinations to create 121 using 100s, 10s and 1s.</a:t>
            </a:r>
          </a:p>
          <a:p>
            <a:pPr marL="171450" indent="-171450">
              <a:buFont typeface="Arial" panose="020B0604020202020204" pitchFamily="34" charset="0"/>
              <a:buChar char="•"/>
            </a:pPr>
            <a:r>
              <a:rPr lang="en-GB" sz="1200" kern="1200" dirty="0">
                <a:solidFill>
                  <a:schemeClr val="tx1"/>
                </a:solidFill>
                <a:effectLst/>
                <a:latin typeface="+mn-lt"/>
                <a:ea typeface="+mn-ea"/>
                <a:cs typeface="+mn-cs"/>
              </a:rPr>
              <a:t>Encourage learners to draw answers initially, not use the numbers, e.g.</a:t>
            </a:r>
          </a:p>
          <a:p>
            <a:r>
              <a:rPr lang="en-GB" sz="1200" kern="1200" dirty="0">
                <a:solidFill>
                  <a:schemeClr val="tx1"/>
                </a:solidFill>
                <a:effectLst/>
                <a:latin typeface="+mn-lt"/>
                <a:ea typeface="+mn-ea"/>
                <a:cs typeface="+mn-cs"/>
              </a:rPr>
              <a:t>100 10 10 1 (as shown on the slide) </a:t>
            </a:r>
          </a:p>
          <a:p>
            <a:r>
              <a:rPr lang="en-GB" sz="1200" kern="1200" dirty="0">
                <a:solidFill>
                  <a:schemeClr val="tx1"/>
                </a:solidFill>
                <a:effectLst/>
                <a:latin typeface="+mn-lt"/>
                <a:ea typeface="+mn-ea"/>
                <a:cs typeface="+mn-cs"/>
              </a:rPr>
              <a:t>(12 </a:t>
            </a:r>
            <a:r>
              <a:rPr lang="en-GB" sz="1200" kern="1200" dirty="0">
                <a:solidFill>
                  <a:schemeClr val="tx1"/>
                </a:solidFill>
                <a:effectLst/>
                <a:latin typeface="Arial" panose="020B0604020202020204" pitchFamily="34" charset="0"/>
                <a:ea typeface="+mn-ea"/>
                <a:cs typeface="Arial" panose="020B0604020202020204" pitchFamily="34" charset="0"/>
              </a:rPr>
              <a:t>×</a:t>
            </a:r>
            <a:r>
              <a:rPr lang="en-GB" sz="1200" kern="1200" dirty="0">
                <a:solidFill>
                  <a:schemeClr val="tx1"/>
                </a:solidFill>
                <a:effectLst/>
                <a:latin typeface="+mn-lt"/>
                <a:ea typeface="+mn-ea"/>
                <a:cs typeface="+mn-cs"/>
              </a:rPr>
              <a:t> 10) + 1</a:t>
            </a:r>
          </a:p>
          <a:p>
            <a:r>
              <a:rPr lang="en-GB" sz="1200" kern="1200" dirty="0">
                <a:solidFill>
                  <a:schemeClr val="tx1"/>
                </a:solidFill>
                <a:effectLst/>
                <a:latin typeface="+mn-lt"/>
                <a:ea typeface="+mn-ea"/>
                <a:cs typeface="+mn-cs"/>
              </a:rPr>
              <a:t>(10 </a:t>
            </a:r>
            <a:r>
              <a:rPr lang="en-GB" sz="1200" kern="1200" dirty="0">
                <a:solidFill>
                  <a:schemeClr val="tx1"/>
                </a:solidFill>
                <a:effectLst/>
                <a:latin typeface="Arial" panose="020B0604020202020204" pitchFamily="34" charset="0"/>
                <a:ea typeface="+mn-ea"/>
                <a:cs typeface="Arial" panose="020B0604020202020204" pitchFamily="34" charset="0"/>
              </a:rPr>
              <a:t>×</a:t>
            </a:r>
            <a:r>
              <a:rPr lang="en-GB" sz="1200" kern="1200" dirty="0">
                <a:solidFill>
                  <a:schemeClr val="tx1"/>
                </a:solidFill>
                <a:effectLst/>
                <a:latin typeface="+mn-lt"/>
                <a:ea typeface="+mn-ea"/>
                <a:cs typeface="+mn-cs"/>
              </a:rPr>
              <a:t> 10 ) + (21 </a:t>
            </a:r>
            <a:r>
              <a:rPr lang="en-GB" sz="1200" kern="1200" dirty="0">
                <a:solidFill>
                  <a:schemeClr val="tx1"/>
                </a:solidFill>
                <a:effectLst/>
                <a:latin typeface="Arial" panose="020B0604020202020204" pitchFamily="34" charset="0"/>
                <a:ea typeface="+mn-ea"/>
                <a:cs typeface="Arial" panose="020B0604020202020204" pitchFamily="34" charset="0"/>
              </a:rPr>
              <a:t>×</a:t>
            </a:r>
            <a:r>
              <a:rPr lang="en-GB" sz="1200" kern="1200" dirty="0">
                <a:solidFill>
                  <a:schemeClr val="tx1"/>
                </a:solidFill>
                <a:effectLst/>
                <a:latin typeface="+mn-lt"/>
                <a:ea typeface="+mn-ea"/>
                <a:cs typeface="+mn-cs"/>
              </a:rPr>
              <a:t> 1)</a:t>
            </a:r>
          </a:p>
          <a:p>
            <a:r>
              <a:rPr lang="en-GB" sz="1200" kern="1200" dirty="0">
                <a:solidFill>
                  <a:schemeClr val="tx1"/>
                </a:solidFill>
                <a:effectLst/>
                <a:latin typeface="+mn-lt"/>
                <a:ea typeface="+mn-ea"/>
                <a:cs typeface="+mn-cs"/>
              </a:rPr>
              <a:t>(11 </a:t>
            </a:r>
            <a:r>
              <a:rPr lang="en-GB" sz="1200" kern="1200" dirty="0">
                <a:solidFill>
                  <a:schemeClr val="tx1"/>
                </a:solidFill>
                <a:effectLst/>
                <a:latin typeface="Arial" panose="020B0604020202020204" pitchFamily="34" charset="0"/>
                <a:ea typeface="+mn-ea"/>
                <a:cs typeface="Arial" panose="020B0604020202020204" pitchFamily="34" charset="0"/>
              </a:rPr>
              <a:t>×</a:t>
            </a:r>
            <a:r>
              <a:rPr lang="en-GB" sz="1200" kern="1200" dirty="0">
                <a:solidFill>
                  <a:schemeClr val="tx1"/>
                </a:solidFill>
                <a:effectLst/>
                <a:latin typeface="+mn-lt"/>
                <a:ea typeface="+mn-ea"/>
                <a:cs typeface="+mn-cs"/>
              </a:rPr>
              <a:t> 10) + (11 </a:t>
            </a:r>
            <a:r>
              <a:rPr lang="en-GB" sz="1200" kern="1200" dirty="0">
                <a:solidFill>
                  <a:schemeClr val="tx1"/>
                </a:solidFill>
                <a:effectLst/>
                <a:latin typeface="Arial" panose="020B0604020202020204" pitchFamily="34" charset="0"/>
                <a:ea typeface="+mn-ea"/>
                <a:cs typeface="Arial" panose="020B0604020202020204" pitchFamily="34" charset="0"/>
              </a:rPr>
              <a:t>×</a:t>
            </a:r>
            <a:r>
              <a:rPr lang="en-GB" sz="1200" kern="1200" dirty="0">
                <a:solidFill>
                  <a:schemeClr val="tx1"/>
                </a:solidFill>
                <a:effectLst/>
                <a:latin typeface="+mn-lt"/>
                <a:ea typeface="+mn-ea"/>
                <a:cs typeface="+mn-cs"/>
              </a:rPr>
              <a:t> 1) and so on.</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For more information for the tutor about number sense, search for the video ‘Jo Boaler Number Sense’ </a:t>
            </a:r>
            <a:r>
              <a:rPr lang="en-GB" dirty="0"/>
              <a:t>on a video hosting site such as YouTube, </a:t>
            </a:r>
            <a:r>
              <a:rPr lang="en-US" dirty="0"/>
              <a:t>which shows number sense for different numbers. </a:t>
            </a:r>
          </a:p>
          <a:p>
            <a:endParaRPr lang="en-US" dirty="0"/>
          </a:p>
          <a:p>
            <a:r>
              <a:rPr lang="en-US" dirty="0"/>
              <a:t>An alternative activity can be put in here, such as a problem-solving task. </a:t>
            </a:r>
          </a:p>
        </p:txBody>
      </p:sp>
      <p:sp>
        <p:nvSpPr>
          <p:cNvPr id="4" name="Slide Number Placeholder 3"/>
          <p:cNvSpPr>
            <a:spLocks noGrp="1"/>
          </p:cNvSpPr>
          <p:nvPr>
            <p:ph type="sldNum" sz="quarter" idx="10"/>
          </p:nvPr>
        </p:nvSpPr>
        <p:spPr/>
        <p:txBody>
          <a:bodyPr/>
          <a:lstStyle/>
          <a:p>
            <a:fld id="{C30292A9-7A47-3844-B146-D6E152DCFCB4}" type="slidenum">
              <a:rPr lang="en-US" smtClean="0"/>
              <a:t>15</a:t>
            </a:fld>
            <a:endParaRPr lang="en-US" dirty="0"/>
          </a:p>
        </p:txBody>
      </p:sp>
    </p:spTree>
    <p:extLst>
      <p:ext uri="{BB962C8B-B14F-4D97-AF65-F5344CB8AC3E}">
        <p14:creationId xmlns:p14="http://schemas.microsoft.com/office/powerpoint/2010/main" val="31040507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feedback from your group and share some on the board. </a:t>
            </a:r>
          </a:p>
        </p:txBody>
      </p:sp>
      <p:sp>
        <p:nvSpPr>
          <p:cNvPr id="4" name="Slide Number Placeholder 3"/>
          <p:cNvSpPr>
            <a:spLocks noGrp="1"/>
          </p:cNvSpPr>
          <p:nvPr>
            <p:ph type="sldNum" sz="quarter" idx="10"/>
          </p:nvPr>
        </p:nvSpPr>
        <p:spPr/>
        <p:txBody>
          <a:bodyPr/>
          <a:lstStyle/>
          <a:p>
            <a:fld id="{C30292A9-7A47-3844-B146-D6E152DCFCB4}" type="slidenum">
              <a:rPr lang="en-US" smtClean="0"/>
              <a:t>16</a:t>
            </a:fld>
            <a:endParaRPr lang="en-US" dirty="0"/>
          </a:p>
        </p:txBody>
      </p:sp>
    </p:spTree>
    <p:extLst>
      <p:ext uri="{BB962C8B-B14F-4D97-AF65-F5344CB8AC3E}">
        <p14:creationId xmlns:p14="http://schemas.microsoft.com/office/powerpoint/2010/main" val="15662414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Tutor to summarise key learning points.</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Refer to this as a toolkit that learners can refer back to throughout the year for support.</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It is important that the tutors make reference to the content throughout their teaching, as appropriate. </a:t>
            </a:r>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17</a:t>
            </a:fld>
            <a:endParaRPr lang="en-US" dirty="0"/>
          </a:p>
        </p:txBody>
      </p:sp>
    </p:spTree>
    <p:extLst>
      <p:ext uri="{BB962C8B-B14F-4D97-AF65-F5344CB8AC3E}">
        <p14:creationId xmlns:p14="http://schemas.microsoft.com/office/powerpoint/2010/main" val="12583504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18</a:t>
            </a:fld>
            <a:endParaRPr lang="en-US" dirty="0"/>
          </a:p>
        </p:txBody>
      </p:sp>
    </p:spTree>
    <p:extLst>
      <p:ext uri="{BB962C8B-B14F-4D97-AF65-F5344CB8AC3E}">
        <p14:creationId xmlns:p14="http://schemas.microsoft.com/office/powerpoint/2010/main" val="36589460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19</a:t>
            </a:fld>
            <a:endParaRPr lang="en-US" dirty="0"/>
          </a:p>
        </p:txBody>
      </p:sp>
    </p:spTree>
    <p:extLst>
      <p:ext uri="{BB962C8B-B14F-4D97-AF65-F5344CB8AC3E}">
        <p14:creationId xmlns:p14="http://schemas.microsoft.com/office/powerpoint/2010/main" val="14644550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Introduce yourself and the course (share some interesting, non-maths facts about yourself with the class to personalise).</a:t>
            </a:r>
          </a:p>
          <a:p>
            <a:r>
              <a:rPr lang="en-GB" sz="1200" kern="1200" dirty="0">
                <a:solidFill>
                  <a:schemeClr val="tx1"/>
                </a:solidFill>
                <a:effectLst/>
                <a:latin typeface="+mn-lt"/>
                <a:ea typeface="+mn-ea"/>
                <a:cs typeface="+mn-cs"/>
              </a:rPr>
              <a:t>Introduce the team: Use a slide of pictures of team members with interesting facts about each other – to help ‘normalise’ the maths team and promote the fact that the team are approachable.</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You can use avatars, bit emojis or photos. Discuss with your team what you want to use. </a:t>
            </a: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2</a:t>
            </a:fld>
            <a:endParaRPr lang="en-US" dirty="0"/>
          </a:p>
        </p:txBody>
      </p:sp>
    </p:spTree>
    <p:extLst>
      <p:ext uri="{BB962C8B-B14F-4D97-AF65-F5344CB8AC3E}">
        <p14:creationId xmlns:p14="http://schemas.microsoft.com/office/powerpoint/2010/main" val="15478769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Aim</a:t>
            </a:r>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This is a non-maths activity to engage learners and build relationships.</a:t>
            </a:r>
          </a:p>
          <a:p>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Instructions </a:t>
            </a:r>
          </a:p>
          <a:p>
            <a:r>
              <a:rPr lang="en-GB" sz="1200" kern="1200" dirty="0">
                <a:solidFill>
                  <a:schemeClr val="tx1"/>
                </a:solidFill>
                <a:effectLst/>
                <a:latin typeface="+mn-lt"/>
                <a:ea typeface="+mn-ea"/>
                <a:cs typeface="+mn-cs"/>
              </a:rPr>
              <a:t>This activity can be done as a whole group or</a:t>
            </a:r>
            <a:r>
              <a:rPr lang="en-GB" sz="1200" kern="1200" baseline="0" dirty="0">
                <a:solidFill>
                  <a:schemeClr val="tx1"/>
                </a:solidFill>
                <a:effectLst/>
                <a:latin typeface="+mn-lt"/>
                <a:ea typeface="+mn-ea"/>
                <a:cs typeface="+mn-cs"/>
              </a:rPr>
              <a:t> groups at tables depending on your class. Tutor should circulate so they can get to know learners. </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Learners should be given 2 to 3 minutes to think</a:t>
            </a:r>
            <a:r>
              <a:rPr lang="en-GB" sz="1200" kern="1200" baseline="0" dirty="0">
                <a:solidFill>
                  <a:schemeClr val="tx1"/>
                </a:solidFill>
                <a:effectLst/>
                <a:latin typeface="+mn-lt"/>
                <a:ea typeface="+mn-ea"/>
                <a:cs typeface="+mn-cs"/>
              </a:rPr>
              <a:t> about their answers. </a:t>
            </a:r>
          </a:p>
          <a:p>
            <a:r>
              <a:rPr lang="en-GB" sz="1200" kern="1200" dirty="0">
                <a:solidFill>
                  <a:schemeClr val="tx1"/>
                </a:solidFill>
                <a:effectLst/>
                <a:latin typeface="+mn-lt"/>
                <a:ea typeface="+mn-ea"/>
                <a:cs typeface="+mn-cs"/>
              </a:rPr>
              <a:t>Each person shares</a:t>
            </a:r>
            <a:r>
              <a:rPr lang="en-GB" sz="1200" kern="1200" baseline="0" dirty="0">
                <a:solidFill>
                  <a:schemeClr val="tx1"/>
                </a:solidFill>
                <a:effectLst/>
                <a:latin typeface="+mn-lt"/>
                <a:ea typeface="+mn-ea"/>
                <a:cs typeface="+mn-cs"/>
              </a:rPr>
              <a:t> two things that are true about themselves and one thing that is a lie. </a:t>
            </a:r>
          </a:p>
          <a:p>
            <a:r>
              <a:rPr lang="en-GB" sz="1200" kern="1200" baseline="0" dirty="0">
                <a:solidFill>
                  <a:schemeClr val="tx1"/>
                </a:solidFill>
                <a:effectLst/>
                <a:latin typeface="+mn-lt"/>
                <a:ea typeface="+mn-ea"/>
                <a:cs typeface="+mn-cs"/>
              </a:rPr>
              <a:t>The group has to try to guess which ones are true and which one is a lie. </a:t>
            </a: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Each learners should be encouraged to feed back an interesting truth to the class – this is good for the tutor to note down to refer to at a later date – </a:t>
            </a:r>
            <a:r>
              <a:rPr lang="en-GB" sz="1200" i="1" kern="1200" dirty="0">
                <a:solidFill>
                  <a:schemeClr val="tx1"/>
                </a:solidFill>
                <a:effectLst/>
                <a:latin typeface="+mn-lt"/>
                <a:ea typeface="+mn-ea"/>
                <a:cs typeface="+mn-cs"/>
              </a:rPr>
              <a:t>making it personal.</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b="1" i="0" kern="1200" dirty="0">
                <a:solidFill>
                  <a:schemeClr val="tx1"/>
                </a:solidFill>
                <a:effectLst/>
                <a:latin typeface="+mn-lt"/>
                <a:ea typeface="+mn-ea"/>
                <a:cs typeface="+mn-cs"/>
              </a:rPr>
              <a:t>Evidence from action research</a:t>
            </a:r>
          </a:p>
          <a:p>
            <a:r>
              <a:rPr lang="en-GB" sz="1200" b="0" i="0" kern="1200" dirty="0">
                <a:solidFill>
                  <a:schemeClr val="tx1"/>
                </a:solidFill>
                <a:effectLst/>
                <a:latin typeface="+mn-lt"/>
                <a:ea typeface="+mn-ea"/>
                <a:cs typeface="+mn-cs"/>
              </a:rPr>
              <a:t>Relationship building is KEY </a:t>
            </a:r>
            <a:r>
              <a:rPr lang="en-GB" sz="1200" kern="1200" dirty="0">
                <a:solidFill>
                  <a:schemeClr val="tx1"/>
                </a:solidFill>
                <a:effectLst/>
                <a:latin typeface="+mn-lt"/>
                <a:ea typeface="+mn-ea"/>
                <a:cs typeface="+mn-cs"/>
              </a:rPr>
              <a:t>– non-maths activities can be great in helping to build trust with your learners. Maths anxiety can present itself in a number of different ways (withdrawal, avoidance, aggression, etc.) and can often be the result of learners having had a negative experience with a previous maths tutor. For example, their being put on the spot in front of their peers when they did not know an answer and being made to feel embarrassed in front of their class. If this situation is not dealt with at the time, learners can end up trying to protect themselves from this happening again in future, either by avoiding the situation or by acting out (both allowing them to avoid the risk of getting something wrong again).</a:t>
            </a:r>
          </a:p>
          <a:p>
            <a:r>
              <a:rPr lang="en-GB" sz="120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3</a:t>
            </a:fld>
            <a:endParaRPr lang="en-US" dirty="0"/>
          </a:p>
        </p:txBody>
      </p:sp>
    </p:spTree>
    <p:extLst>
      <p:ext uri="{BB962C8B-B14F-4D97-AF65-F5344CB8AC3E}">
        <p14:creationId xmlns:p14="http://schemas.microsoft.com/office/powerpoint/2010/main" val="15108664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kern="1200" dirty="0">
                <a:solidFill>
                  <a:schemeClr val="tx1"/>
                </a:solidFill>
                <a:effectLst/>
                <a:latin typeface="+mn-lt"/>
                <a:ea typeface="+mn-ea"/>
                <a:cs typeface="+mn-cs"/>
              </a:rPr>
              <a:t>What do you like about maths? What do you not like about maths?</a:t>
            </a:r>
          </a:p>
          <a:p>
            <a:endParaRPr lang="en-GB"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tx1"/>
                </a:solidFill>
                <a:effectLst/>
                <a:latin typeface="+mn-lt"/>
                <a:ea typeface="+mn-ea"/>
                <a:cs typeface="+mn-cs"/>
              </a:rPr>
              <a:t>Aim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kern="1200" dirty="0">
                <a:solidFill>
                  <a:schemeClr val="tx1"/>
                </a:solidFill>
                <a:effectLst/>
                <a:latin typeface="+mn-lt"/>
                <a:ea typeface="+mn-ea"/>
                <a:cs typeface="+mn-cs"/>
              </a:rPr>
              <a:t>The purpose of this activity is to allow learners to discuss their feelings about maths</a:t>
            </a:r>
            <a:r>
              <a:rPr lang="en-GB" sz="1200" b="0" kern="1200" baseline="0" dirty="0">
                <a:solidFill>
                  <a:schemeClr val="tx1"/>
                </a:solidFill>
                <a:effectLst/>
                <a:latin typeface="+mn-lt"/>
                <a:ea typeface="+mn-ea"/>
                <a:cs typeface="+mn-cs"/>
              </a:rPr>
              <a:t> and to understand that they are not alone. Later on in the lesson learners will develop coping strategies for this. </a:t>
            </a:r>
            <a:endParaRPr lang="en-GB" sz="1200" b="0" kern="1200" dirty="0">
              <a:solidFill>
                <a:schemeClr val="tx1"/>
              </a:solidFill>
              <a:effectLst/>
              <a:latin typeface="+mn-lt"/>
              <a:ea typeface="+mn-ea"/>
              <a:cs typeface="+mn-cs"/>
            </a:endParaRPr>
          </a:p>
          <a:p>
            <a:r>
              <a:rPr lang="en-GB" sz="1200" b="0" kern="1200" dirty="0">
                <a:solidFill>
                  <a:schemeClr val="tx1"/>
                </a:solidFill>
                <a:effectLst/>
                <a:latin typeface="+mn-lt"/>
                <a:ea typeface="+mn-ea"/>
                <a:cs typeface="+mn-cs"/>
              </a:rPr>
              <a:t> </a:t>
            </a:r>
          </a:p>
          <a:p>
            <a:r>
              <a:rPr lang="en-GB" sz="1200" b="1" kern="1200" dirty="0">
                <a:solidFill>
                  <a:schemeClr val="tx1"/>
                </a:solidFill>
                <a:effectLst/>
                <a:latin typeface="+mn-lt"/>
                <a:ea typeface="+mn-ea"/>
                <a:cs typeface="+mn-cs"/>
              </a:rPr>
              <a:t>Instructions</a:t>
            </a:r>
            <a:r>
              <a:rPr lang="en-GB" sz="1200" b="1" kern="1200" baseline="0" dirty="0">
                <a:solidFill>
                  <a:schemeClr val="tx1"/>
                </a:solidFill>
                <a:effectLst/>
                <a:latin typeface="+mn-lt"/>
                <a:ea typeface="+mn-ea"/>
                <a:cs typeface="+mn-cs"/>
              </a:rPr>
              <a:t> </a:t>
            </a:r>
            <a:endParaRPr lang="en-GB" sz="1200" b="1" kern="1200" dirty="0">
              <a:solidFill>
                <a:schemeClr val="tx1"/>
              </a:solidFill>
              <a:effectLst/>
              <a:latin typeface="+mn-lt"/>
              <a:ea typeface="+mn-ea"/>
              <a:cs typeface="+mn-cs"/>
            </a:endParaRPr>
          </a:p>
          <a:p>
            <a:pPr marL="171450" indent="-171450">
              <a:buFont typeface="Arial" panose="020B0604020202020204" pitchFamily="34" charset="0"/>
              <a:buChar char="•"/>
            </a:pPr>
            <a:r>
              <a:rPr lang="en-GB" sz="1200" b="0" kern="1200" dirty="0">
                <a:solidFill>
                  <a:schemeClr val="tx1"/>
                </a:solidFill>
                <a:effectLst/>
                <a:latin typeface="+mn-lt"/>
                <a:ea typeface="+mn-ea"/>
                <a:cs typeface="+mn-cs"/>
              </a:rPr>
              <a:t>Each learner is to have a packet of sticky notes on the table.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0" kern="1200" dirty="0">
                <a:solidFill>
                  <a:schemeClr val="tx1"/>
                </a:solidFill>
                <a:effectLst/>
                <a:latin typeface="+mn-lt"/>
                <a:ea typeface="+mn-ea"/>
                <a:cs typeface="+mn-cs"/>
              </a:rPr>
              <a:t>The activity is for each learner. Individually. to write a minimum of one good thing on a sticky note and a minimum of one not so good thing on a separate sticky note. More is fine</a:t>
            </a:r>
            <a:r>
              <a:rPr lang="en-GB" sz="1200" b="0" kern="1200" baseline="0" dirty="0">
                <a:solidFill>
                  <a:schemeClr val="tx1"/>
                </a:solidFill>
                <a:effectLst/>
                <a:latin typeface="+mn-lt"/>
                <a:ea typeface="+mn-ea"/>
                <a:cs typeface="+mn-cs"/>
              </a:rPr>
              <a:t> (but there should be one thing per sticky note).</a:t>
            </a:r>
            <a:r>
              <a:rPr lang="en-GB" sz="1200" b="0" kern="1200" dirty="0">
                <a:solidFill>
                  <a:schemeClr val="tx1"/>
                </a:solidFill>
                <a:effectLst/>
                <a:latin typeface="+mn-lt"/>
                <a:ea typeface="+mn-ea"/>
                <a:cs typeface="+mn-cs"/>
              </a:rPr>
              <a:t> Normally they have multiple negative things to say, but they will struggle and need some coaching to find one good thing.</a:t>
            </a:r>
            <a:r>
              <a:rPr lang="en-GB" sz="1200" b="0" kern="1200" baseline="0" dirty="0">
                <a:solidFill>
                  <a:schemeClr val="tx1"/>
                </a:solidFill>
                <a:effectLst/>
                <a:latin typeface="+mn-lt"/>
                <a:ea typeface="+mn-ea"/>
                <a:cs typeface="+mn-cs"/>
              </a:rPr>
              <a:t> So ask if there was a particular topic they enjoyed or something that helped them; it can be small as long as it is a positive. </a:t>
            </a:r>
          </a:p>
          <a:p>
            <a:pPr marL="171450" indent="-171450">
              <a:buFont typeface="Arial" panose="020B0604020202020204" pitchFamily="34" charset="0"/>
              <a:buChar char="•"/>
            </a:pPr>
            <a:r>
              <a:rPr lang="en-GB" sz="1200" b="0" kern="1200" baseline="0" dirty="0">
                <a:solidFill>
                  <a:schemeClr val="tx1"/>
                </a:solidFill>
                <a:effectLst/>
                <a:latin typeface="+mn-lt"/>
                <a:ea typeface="+mn-ea"/>
                <a:cs typeface="+mn-cs"/>
              </a:rPr>
              <a:t>It is okay for learners to discuss this with each other, as long as they each provide at least two sticky notes.</a:t>
            </a:r>
          </a:p>
          <a:p>
            <a:pPr marL="171450" indent="-171450">
              <a:buFont typeface="Arial" panose="020B0604020202020204" pitchFamily="34" charset="0"/>
              <a:buChar char="•"/>
            </a:pPr>
            <a:r>
              <a:rPr lang="en-GB" sz="1200" b="0" kern="1200" dirty="0">
                <a:solidFill>
                  <a:schemeClr val="tx1"/>
                </a:solidFill>
                <a:effectLst/>
                <a:latin typeface="+mn-lt"/>
                <a:ea typeface="+mn-ea"/>
                <a:cs typeface="+mn-cs"/>
              </a:rPr>
              <a:t>The tutor should also share some good and some not so good experiences about their maths journey.</a:t>
            </a:r>
            <a:endParaRPr lang="en-GB" sz="1200" b="1" kern="1200" dirty="0">
              <a:solidFill>
                <a:schemeClr val="tx1"/>
              </a:solidFill>
              <a:effectLst/>
              <a:latin typeface="+mn-lt"/>
              <a:ea typeface="+mn-ea"/>
              <a:cs typeface="+mn-cs"/>
            </a:endParaRPr>
          </a:p>
          <a:p>
            <a:pPr marL="171450" indent="-171450">
              <a:buFont typeface="Arial" panose="020B0604020202020204" pitchFamily="34" charset="0"/>
              <a:buChar char="•"/>
            </a:pPr>
            <a:r>
              <a:rPr lang="en-GB" sz="1200" b="0" kern="1200" dirty="0">
                <a:solidFill>
                  <a:schemeClr val="tx1"/>
                </a:solidFill>
                <a:effectLst/>
                <a:latin typeface="+mn-lt"/>
                <a:ea typeface="+mn-ea"/>
                <a:cs typeface="+mn-cs"/>
              </a:rPr>
              <a:t>Once learners have</a:t>
            </a:r>
            <a:r>
              <a:rPr lang="en-GB" sz="1200" b="0" kern="1200" baseline="0" dirty="0">
                <a:solidFill>
                  <a:schemeClr val="tx1"/>
                </a:solidFill>
                <a:effectLst/>
                <a:latin typeface="+mn-lt"/>
                <a:ea typeface="+mn-ea"/>
                <a:cs typeface="+mn-cs"/>
              </a:rPr>
              <a:t> done this, ask them to stick the notes up on the board or a wall, where there is plenty of space to move them round.</a:t>
            </a:r>
          </a:p>
          <a:p>
            <a:pPr marL="171450" indent="-171450">
              <a:buFont typeface="Arial" panose="020B0604020202020204" pitchFamily="34" charset="0"/>
              <a:buChar char="•"/>
            </a:pPr>
            <a:r>
              <a:rPr lang="en-GB" sz="1200" b="0" kern="1200" baseline="0" dirty="0">
                <a:solidFill>
                  <a:schemeClr val="tx1"/>
                </a:solidFill>
                <a:effectLst/>
                <a:latin typeface="+mn-lt"/>
                <a:ea typeface="+mn-ea"/>
                <a:cs typeface="+mn-cs"/>
              </a:rPr>
              <a:t>Keep positive and negative notes separate, initially. </a:t>
            </a:r>
            <a:endParaRPr lang="en-GB" sz="1200" b="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0" kern="1200" dirty="0">
                <a:solidFill>
                  <a:schemeClr val="tx1"/>
                </a:solidFill>
                <a:effectLst/>
                <a:latin typeface="+mn-lt"/>
                <a:ea typeface="+mn-ea"/>
                <a:cs typeface="+mn-cs"/>
              </a:rPr>
              <a:t>Once everyone</a:t>
            </a:r>
            <a:r>
              <a:rPr lang="en-GB" sz="1200" b="0" kern="1200" baseline="0" dirty="0">
                <a:solidFill>
                  <a:schemeClr val="tx1"/>
                </a:solidFill>
                <a:effectLst/>
                <a:latin typeface="+mn-lt"/>
                <a:ea typeface="+mn-ea"/>
                <a:cs typeface="+mn-cs"/>
              </a:rPr>
              <a:t> has contributed, t</a:t>
            </a:r>
            <a:r>
              <a:rPr lang="en-GB" sz="1200" b="0" kern="1200" dirty="0">
                <a:solidFill>
                  <a:schemeClr val="tx1"/>
                </a:solidFill>
                <a:effectLst/>
                <a:latin typeface="+mn-lt"/>
                <a:ea typeface="+mn-ea"/>
                <a:cs typeface="+mn-cs"/>
              </a:rPr>
              <a:t>he</a:t>
            </a:r>
            <a:r>
              <a:rPr lang="en-GB" sz="1200" b="0" kern="1200" baseline="0" dirty="0">
                <a:solidFill>
                  <a:schemeClr val="tx1"/>
                </a:solidFill>
                <a:effectLst/>
                <a:latin typeface="+mn-lt"/>
                <a:ea typeface="+mn-ea"/>
                <a:cs typeface="+mn-cs"/>
              </a:rPr>
              <a:t> tutor starts to review them with the whole class. The tutor can categorise the sticky notes as they go through the responses with the group.</a:t>
            </a:r>
          </a:p>
          <a:p>
            <a:pPr marL="171450" indent="-171450">
              <a:buFont typeface="Arial" panose="020B0604020202020204" pitchFamily="34" charset="0"/>
              <a:buChar char="•"/>
            </a:pPr>
            <a:r>
              <a:rPr lang="en-GB" sz="1200" b="0" kern="1200" dirty="0">
                <a:solidFill>
                  <a:srgbClr val="FF0000"/>
                </a:solidFill>
                <a:effectLst/>
                <a:latin typeface="+mn-lt"/>
                <a:ea typeface="+mn-ea"/>
                <a:cs typeface="+mn-cs"/>
              </a:rPr>
              <a:t>Review the negative ones first – </a:t>
            </a:r>
            <a:r>
              <a:rPr lang="en-GB" sz="1200" b="1" kern="1200" dirty="0">
                <a:solidFill>
                  <a:srgbClr val="FF0000"/>
                </a:solidFill>
                <a:effectLst/>
                <a:latin typeface="+mn-lt"/>
                <a:ea typeface="+mn-ea"/>
                <a:cs typeface="+mn-cs"/>
              </a:rPr>
              <a:t>important</a:t>
            </a:r>
            <a:r>
              <a:rPr lang="en-GB" sz="1200" b="0" kern="1200" baseline="0" dirty="0">
                <a:solidFill>
                  <a:schemeClr val="tx1"/>
                </a:solidFill>
                <a:effectLst/>
                <a:latin typeface="+mn-lt"/>
                <a:ea typeface="+mn-ea"/>
                <a:cs typeface="+mn-cs"/>
              </a:rPr>
              <a:t> </a:t>
            </a:r>
            <a:r>
              <a:rPr lang="en-GB" sz="1200" b="0" kern="1200" dirty="0">
                <a:solidFill>
                  <a:srgbClr val="FF0000"/>
                </a:solidFill>
                <a:effectLst/>
                <a:latin typeface="+mn-lt"/>
                <a:ea typeface="+mn-ea"/>
                <a:cs typeface="+mn-cs"/>
              </a:rPr>
              <a:t>– </a:t>
            </a:r>
            <a:r>
              <a:rPr lang="en-GB" sz="1200" b="0" kern="1200" dirty="0">
                <a:solidFill>
                  <a:schemeClr val="tx1"/>
                </a:solidFill>
                <a:effectLst/>
                <a:latin typeface="+mn-lt"/>
                <a:ea typeface="+mn-ea"/>
                <a:cs typeface="+mn-cs"/>
              </a:rPr>
              <a:t>Take time to discuss the negative experiences; let learners explore these feelings and try to understand them. This shows learners that they are not alone in their feelings.</a:t>
            </a:r>
            <a:r>
              <a:rPr lang="en-GB" sz="1200" b="0" kern="1200" baseline="0" dirty="0">
                <a:solidFill>
                  <a:schemeClr val="tx1"/>
                </a:solidFill>
                <a:effectLst/>
                <a:latin typeface="+mn-lt"/>
                <a:ea typeface="+mn-ea"/>
                <a:cs typeface="+mn-cs"/>
              </a:rPr>
              <a:t> </a:t>
            </a:r>
            <a:r>
              <a:rPr lang="en-GB" sz="1200" b="0" i="1" kern="1200" baseline="0" dirty="0">
                <a:solidFill>
                  <a:schemeClr val="tx1"/>
                </a:solidFill>
                <a:effectLst/>
                <a:latin typeface="+mn-lt"/>
                <a:ea typeface="+mn-ea"/>
                <a:cs typeface="+mn-cs"/>
              </a:rPr>
              <a:t>You can expect the following responses</a:t>
            </a:r>
            <a:r>
              <a:rPr lang="en-GB" sz="1200" b="0" kern="1200" baseline="0" dirty="0">
                <a:solidFill>
                  <a:schemeClr val="tx1"/>
                </a:solidFill>
                <a:effectLst/>
                <a:latin typeface="+mn-lt"/>
                <a:ea typeface="+mn-ea"/>
                <a:cs typeface="+mn-cs"/>
              </a:rPr>
              <a:t>.</a:t>
            </a:r>
            <a:endParaRPr lang="en-GB" sz="1200" b="0" kern="1200" dirty="0">
              <a:solidFill>
                <a:schemeClr val="tx1"/>
              </a:solidFill>
              <a:effectLst/>
              <a:latin typeface="+mn-lt"/>
              <a:ea typeface="+mn-ea"/>
              <a:cs typeface="+mn-cs"/>
            </a:endParaRPr>
          </a:p>
          <a:p>
            <a:pPr lvl="1"/>
            <a:r>
              <a:rPr lang="en-GB" sz="1200" b="0" kern="1200" dirty="0">
                <a:solidFill>
                  <a:schemeClr val="tx1"/>
                </a:solidFill>
                <a:effectLst/>
                <a:latin typeface="+mn-lt"/>
                <a:ea typeface="+mn-ea"/>
                <a:cs typeface="+mn-cs"/>
              </a:rPr>
              <a:t>Tutor good or bad or no tutor/cover.</a:t>
            </a:r>
          </a:p>
          <a:p>
            <a:pPr lvl="1"/>
            <a:r>
              <a:rPr lang="en-GB" sz="1200" b="0" kern="1200" dirty="0">
                <a:solidFill>
                  <a:schemeClr val="tx1"/>
                </a:solidFill>
                <a:effectLst/>
                <a:latin typeface="+mn-lt"/>
                <a:ea typeface="+mn-ea"/>
                <a:cs typeface="+mn-cs"/>
              </a:rPr>
              <a:t>Topic related</a:t>
            </a:r>
          </a:p>
          <a:p>
            <a:pPr lvl="1"/>
            <a:r>
              <a:rPr lang="en-GB" sz="1200" b="0" kern="1200" dirty="0">
                <a:solidFill>
                  <a:schemeClr val="tx1"/>
                </a:solidFill>
                <a:effectLst/>
                <a:latin typeface="+mn-lt"/>
                <a:ea typeface="+mn-ea"/>
                <a:cs typeface="+mn-cs"/>
              </a:rPr>
              <a:t>Feeling anxious or stressed (but why? It is important they understand why)</a:t>
            </a:r>
          </a:p>
          <a:p>
            <a:pPr lvl="1"/>
            <a:r>
              <a:rPr lang="en-GB" sz="1200" b="0" kern="1200" dirty="0">
                <a:solidFill>
                  <a:schemeClr val="tx1"/>
                </a:solidFill>
                <a:effectLst/>
                <a:latin typeface="+mn-lt"/>
                <a:ea typeface="+mn-ea"/>
                <a:cs typeface="+mn-cs"/>
              </a:rPr>
              <a:t>Not passing</a:t>
            </a:r>
          </a:p>
          <a:p>
            <a:pPr lvl="1"/>
            <a:r>
              <a:rPr lang="en-GB" sz="1200" b="0" kern="1200" dirty="0">
                <a:solidFill>
                  <a:schemeClr val="tx1"/>
                </a:solidFill>
                <a:effectLst/>
                <a:latin typeface="+mn-lt"/>
                <a:ea typeface="+mn-ea"/>
                <a:cs typeface="+mn-cs"/>
              </a:rPr>
              <a:t>Picked on to answer questions.</a:t>
            </a:r>
          </a:p>
          <a:p>
            <a:r>
              <a:rPr lang="en-GB" sz="1200" b="0" kern="1200" dirty="0">
                <a:solidFill>
                  <a:schemeClr val="tx1"/>
                </a:solidFill>
                <a:effectLst/>
                <a:latin typeface="+mn-lt"/>
                <a:ea typeface="+mn-ea"/>
                <a:cs typeface="+mn-cs"/>
              </a:rPr>
              <a:t>These are the main points, but not exclusive.</a:t>
            </a:r>
          </a:p>
          <a:p>
            <a:pPr marL="171450" indent="-171450">
              <a:buFont typeface="Arial" panose="020B0604020202020204" pitchFamily="34" charset="0"/>
              <a:buChar char="•"/>
            </a:pPr>
            <a:r>
              <a:rPr lang="en-GB" sz="1200" b="0" kern="1200" dirty="0">
                <a:solidFill>
                  <a:schemeClr val="tx1"/>
                </a:solidFill>
                <a:effectLst/>
                <a:latin typeface="+mn-lt"/>
                <a:ea typeface="+mn-ea"/>
                <a:cs typeface="+mn-cs"/>
              </a:rPr>
              <a:t>Now review the positive sticky notes.</a:t>
            </a:r>
            <a:r>
              <a:rPr lang="en-GB" sz="1200" b="0" kern="1200" baseline="0" dirty="0">
                <a:solidFill>
                  <a:schemeClr val="tx1"/>
                </a:solidFill>
                <a:effectLst/>
                <a:latin typeface="+mn-lt"/>
                <a:ea typeface="+mn-ea"/>
                <a:cs typeface="+mn-cs"/>
              </a:rPr>
              <a:t> Normally you can offset the negative with the positive. For example, ‘tutor’ will appear in the good section and in the bad section, so you can demonstrate that not all tutors are bad and explain that you intend to support them, etc. Fractions and algebra are normally in the bad section, but you can explain that you are going to approach these topics differently to the way they were done in school (or offset this with one of the positive comments).</a:t>
            </a:r>
            <a:r>
              <a:rPr lang="en-GB" sz="1200" b="0" kern="1200" dirty="0">
                <a:solidFill>
                  <a:schemeClr val="tx1"/>
                </a:solidFill>
                <a:effectLst/>
                <a:latin typeface="+mn-lt"/>
                <a:ea typeface="+mn-ea"/>
                <a:cs typeface="+mn-cs"/>
              </a:rPr>
              <a:t> </a:t>
            </a:r>
          </a:p>
          <a:p>
            <a:r>
              <a:rPr lang="en-GB" sz="1200" b="0" kern="1200" dirty="0">
                <a:solidFill>
                  <a:schemeClr val="tx1"/>
                </a:solidFill>
                <a:effectLst/>
                <a:latin typeface="+mn-lt"/>
                <a:ea typeface="+mn-ea"/>
                <a:cs typeface="+mn-cs"/>
              </a:rPr>
              <a:t>The</a:t>
            </a:r>
            <a:r>
              <a:rPr lang="en-GB" sz="1200" b="0" kern="1200" baseline="0" dirty="0">
                <a:solidFill>
                  <a:schemeClr val="tx1"/>
                </a:solidFill>
                <a:effectLst/>
                <a:latin typeface="+mn-lt"/>
                <a:ea typeface="+mn-ea"/>
                <a:cs typeface="+mn-cs"/>
              </a:rPr>
              <a:t> value of this exercise is to allow learners to ‘get it off their chest’ at the beginning, then you can start to build a relationship with them.</a:t>
            </a:r>
            <a:endParaRPr lang="en-GB" sz="1200" b="0" kern="1200" dirty="0">
              <a:solidFill>
                <a:schemeClr val="tx1"/>
              </a:solidFill>
              <a:effectLst/>
              <a:latin typeface="+mn-lt"/>
              <a:ea typeface="+mn-ea"/>
              <a:cs typeface="+mn-cs"/>
            </a:endParaRPr>
          </a:p>
          <a:p>
            <a:r>
              <a:rPr lang="en-GB" sz="1200" b="0" kern="1200" dirty="0">
                <a:solidFill>
                  <a:schemeClr val="tx1"/>
                </a:solidFill>
                <a:effectLst/>
                <a:latin typeface="+mn-lt"/>
                <a:ea typeface="+mn-ea"/>
                <a:cs typeface="+mn-cs"/>
              </a:rPr>
              <a:t> </a:t>
            </a:r>
          </a:p>
          <a:p>
            <a:r>
              <a:rPr lang="en-GB" sz="1200" b="1" kern="1200" dirty="0">
                <a:solidFill>
                  <a:schemeClr val="tx1"/>
                </a:solidFill>
                <a:effectLst/>
                <a:latin typeface="+mn-lt"/>
                <a:ea typeface="+mn-ea"/>
                <a:cs typeface="+mn-cs"/>
              </a:rPr>
              <a:t>Evidence</a:t>
            </a:r>
            <a:r>
              <a:rPr lang="en-GB" sz="1200" b="1" kern="1200" baseline="0" dirty="0">
                <a:solidFill>
                  <a:schemeClr val="tx1"/>
                </a:solidFill>
                <a:effectLst/>
                <a:latin typeface="+mn-lt"/>
                <a:ea typeface="+mn-ea"/>
                <a:cs typeface="+mn-cs"/>
              </a:rPr>
              <a:t> from action research</a:t>
            </a:r>
            <a:endParaRPr lang="en-GB" sz="1200" b="1" kern="1200" dirty="0">
              <a:solidFill>
                <a:schemeClr val="tx1"/>
              </a:solidFill>
              <a:effectLst/>
              <a:latin typeface="+mn-lt"/>
              <a:ea typeface="+mn-ea"/>
              <a:cs typeface="+mn-cs"/>
            </a:endParaRPr>
          </a:p>
          <a:p>
            <a:pPr lvl="0"/>
            <a:r>
              <a:rPr lang="en-GB" sz="1200" b="0" i="1" kern="1200" dirty="0">
                <a:solidFill>
                  <a:schemeClr val="tx1"/>
                </a:solidFill>
                <a:effectLst/>
                <a:latin typeface="+mn-lt"/>
                <a:ea typeface="+mn-ea"/>
                <a:cs typeface="+mn-cs"/>
              </a:rPr>
              <a:t>Encourage conversation about previous maths experiences</a:t>
            </a:r>
            <a:r>
              <a:rPr lang="en-GB" sz="1200" b="0" kern="1200" dirty="0">
                <a:solidFill>
                  <a:schemeClr val="tx1"/>
                </a:solidFill>
                <a:effectLst/>
                <a:latin typeface="+mn-lt"/>
                <a:ea typeface="+mn-ea"/>
                <a:cs typeface="+mn-cs"/>
              </a:rPr>
              <a:t> (negative experiences of maths at school, exams, low grades) and validate the learners’ feelings. This will allow them the space to process their thoughts and feelings in a supportive environment, which will help them feel heard and acknowledged. Learners often feel that their worries/concerns are sometimes not taken seriously by staff and this can cause them to feel isolated (which in turn can increase anxiety).</a:t>
            </a:r>
          </a:p>
          <a:p>
            <a:pPr lvl="0"/>
            <a:r>
              <a:rPr lang="en-GB" sz="1200" b="0" i="1" kern="1200" dirty="0">
                <a:solidFill>
                  <a:schemeClr val="tx1"/>
                </a:solidFill>
                <a:effectLst/>
                <a:latin typeface="+mn-lt"/>
                <a:ea typeface="+mn-ea"/>
                <a:cs typeface="+mn-cs"/>
              </a:rPr>
              <a:t>Do not be afraid to be vulnerable</a:t>
            </a:r>
            <a:r>
              <a:rPr lang="en-GB" sz="1200" b="0" kern="1200" dirty="0">
                <a:solidFill>
                  <a:schemeClr val="tx1"/>
                </a:solidFill>
                <a:effectLst/>
                <a:latin typeface="+mn-lt"/>
                <a:ea typeface="+mn-ea"/>
                <a:cs typeface="+mn-cs"/>
              </a:rPr>
              <a:t> – e.g. by sharing a previous situation/topic at school that has made you feel anxious. This can make learners feel less alone and trust that you understand their feelings to a certain degree. </a:t>
            </a:r>
          </a:p>
          <a:p>
            <a:pPr lvl="0"/>
            <a:endParaRPr lang="en-GB" sz="1200" b="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4</a:t>
            </a:fld>
            <a:endParaRPr lang="en-US" dirty="0"/>
          </a:p>
        </p:txBody>
      </p:sp>
    </p:spTree>
    <p:extLst>
      <p:ext uri="{BB962C8B-B14F-4D97-AF65-F5344CB8AC3E}">
        <p14:creationId xmlns:p14="http://schemas.microsoft.com/office/powerpoint/2010/main" val="9952707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It</a:t>
            </a:r>
            <a:r>
              <a:rPr lang="en-GB" baseline="0" dirty="0"/>
              <a:t> is important to point out that learners are not alone. Other people also struggle or feel anxious, and this is okay.</a:t>
            </a:r>
          </a:p>
          <a:p>
            <a:r>
              <a:rPr lang="en-GB" baseline="0" dirty="0"/>
              <a:t>Their feelings need to be validated. </a:t>
            </a:r>
          </a:p>
          <a:p>
            <a:endParaRPr lang="en-GB" baseline="0" dirty="0"/>
          </a:p>
          <a:p>
            <a:r>
              <a:rPr lang="en-GB" baseline="0" dirty="0"/>
              <a:t>Understand that there will be a range of feelings.</a:t>
            </a:r>
            <a:endParaRPr lang="en-GB" dirty="0"/>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5</a:t>
            </a:fld>
            <a:endParaRPr lang="en-US" dirty="0"/>
          </a:p>
        </p:txBody>
      </p:sp>
    </p:spTree>
    <p:extLst>
      <p:ext uri="{BB962C8B-B14F-4D97-AF65-F5344CB8AC3E}">
        <p14:creationId xmlns:p14="http://schemas.microsoft.com/office/powerpoint/2010/main" val="15478769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tx1"/>
                </a:solidFill>
                <a:effectLst/>
                <a:latin typeface="+mn-lt"/>
                <a:ea typeface="+mn-ea"/>
                <a:cs typeface="+mn-cs"/>
              </a:rPr>
              <a:t>Aim</a:t>
            </a:r>
            <a:r>
              <a:rPr lang="en-GB" sz="12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This is how we move forward,</a:t>
            </a:r>
            <a:r>
              <a:rPr lang="en-GB" sz="1200" kern="1200" baseline="0" dirty="0">
                <a:solidFill>
                  <a:schemeClr val="tx1"/>
                </a:solidFill>
                <a:effectLst/>
                <a:latin typeface="+mn-lt"/>
                <a:ea typeface="+mn-ea"/>
                <a:cs typeface="+mn-cs"/>
              </a:rPr>
              <a:t> when we feel anxious.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tx1"/>
                </a:solidFill>
                <a:effectLst/>
                <a:latin typeface="+mn-lt"/>
                <a:ea typeface="+mn-ea"/>
                <a:cs typeface="+mn-cs"/>
              </a:rPr>
              <a:t>Instructions</a:t>
            </a:r>
          </a:p>
          <a:p>
            <a:r>
              <a:rPr lang="en-GB" sz="1200" kern="1200" dirty="0">
                <a:solidFill>
                  <a:schemeClr val="tx1"/>
                </a:solidFill>
                <a:effectLst/>
                <a:latin typeface="+mn-lt"/>
                <a:ea typeface="+mn-ea"/>
                <a:cs typeface="+mn-cs"/>
              </a:rPr>
              <a:t>Ask</a:t>
            </a:r>
            <a:r>
              <a:rPr lang="en-GB" sz="1200" kern="1200" baseline="0" dirty="0">
                <a:solidFill>
                  <a:schemeClr val="tx1"/>
                </a:solidFill>
                <a:effectLst/>
                <a:latin typeface="+mn-lt"/>
                <a:ea typeface="+mn-ea"/>
                <a:cs typeface="+mn-cs"/>
              </a:rPr>
              <a:t> l</a:t>
            </a:r>
            <a:r>
              <a:rPr lang="en-GB" sz="1200" kern="1200" dirty="0">
                <a:solidFill>
                  <a:schemeClr val="tx1"/>
                </a:solidFill>
                <a:effectLst/>
                <a:latin typeface="+mn-lt"/>
                <a:ea typeface="+mn-ea"/>
                <a:cs typeface="+mn-cs"/>
              </a:rPr>
              <a:t>earners to think about something that made them feel anxious, e.g.</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driving test</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sports trial</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job interview </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new beginnings,</a:t>
            </a:r>
            <a:r>
              <a:rPr lang="en-GB" sz="1200" kern="1200" baseline="0" dirty="0">
                <a:solidFill>
                  <a:schemeClr val="tx1"/>
                </a:solidFill>
                <a:effectLst/>
                <a:latin typeface="+mn-lt"/>
                <a:ea typeface="+mn-ea"/>
                <a:cs typeface="+mn-cs"/>
              </a:rPr>
              <a:t> school, college, house, etc.</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Then they need to think about what they did to overcome that anxiety, e.g.</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practice/revision</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research</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preparation, a good night’s sleep, a healthy lifestyle (consider Maslow's hierarchy</a:t>
            </a:r>
            <a:r>
              <a:rPr lang="en-GB" sz="1200" kern="1200" baseline="0" dirty="0">
                <a:solidFill>
                  <a:schemeClr val="tx1"/>
                </a:solidFill>
                <a:effectLst/>
                <a:latin typeface="+mn-lt"/>
                <a:ea typeface="+mn-ea"/>
                <a:cs typeface="+mn-cs"/>
              </a:rPr>
              <a:t> of needs)</a:t>
            </a:r>
            <a:endParaRPr lang="en-GB"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talking to someone/asking questions.</a:t>
            </a:r>
          </a:p>
          <a:p>
            <a:r>
              <a:rPr lang="en-GB" sz="12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Ask learners to create</a:t>
            </a:r>
            <a:r>
              <a:rPr lang="en-GB" sz="1200" kern="1200" baseline="0" dirty="0">
                <a:solidFill>
                  <a:schemeClr val="tx1"/>
                </a:solidFill>
                <a:effectLst/>
                <a:latin typeface="+mn-lt"/>
                <a:ea typeface="+mn-ea"/>
                <a:cs typeface="+mn-cs"/>
              </a:rPr>
              <a:t> a spider diagram or revision card (or collect the information digitally) so that they have something to refer to. </a:t>
            </a:r>
            <a:r>
              <a:rPr lang="en-GB" sz="1200" kern="1200" dirty="0">
                <a:solidFill>
                  <a:schemeClr val="tx1"/>
                </a:solidFill>
                <a:effectLst/>
                <a:latin typeface="+mn-lt"/>
                <a:ea typeface="+mn-ea"/>
                <a:cs typeface="+mn-cs"/>
              </a:rPr>
              <a:t>It is important that learners understand how to move themselves to a better place to succeed, while also being okay with challenge. </a:t>
            </a:r>
          </a:p>
          <a:p>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6</a:t>
            </a:fld>
            <a:endParaRPr lang="en-US" dirty="0"/>
          </a:p>
        </p:txBody>
      </p:sp>
    </p:spTree>
    <p:extLst>
      <p:ext uri="{BB962C8B-B14F-4D97-AF65-F5344CB8AC3E}">
        <p14:creationId xmlns:p14="http://schemas.microsoft.com/office/powerpoint/2010/main" val="38844215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slide is for</a:t>
            </a:r>
            <a:r>
              <a:rPr lang="en-GB" baseline="0" dirty="0"/>
              <a:t> the tutor to collect feedback from the group. </a:t>
            </a:r>
          </a:p>
          <a:p>
            <a:endParaRPr lang="en-GB" baseline="0" dirty="0"/>
          </a:p>
          <a:p>
            <a:r>
              <a:rPr lang="en-GB" baseline="0" dirty="0"/>
              <a:t>What did learners come up with? </a:t>
            </a:r>
            <a:endParaRPr lang="en-GB" dirty="0"/>
          </a:p>
        </p:txBody>
      </p:sp>
      <p:sp>
        <p:nvSpPr>
          <p:cNvPr id="4" name="Slide Number Placeholder 3"/>
          <p:cNvSpPr>
            <a:spLocks noGrp="1"/>
          </p:cNvSpPr>
          <p:nvPr>
            <p:ph type="sldNum" sz="quarter" idx="10"/>
          </p:nvPr>
        </p:nvSpPr>
        <p:spPr/>
        <p:txBody>
          <a:bodyPr/>
          <a:lstStyle/>
          <a:p>
            <a:fld id="{C30292A9-7A47-3844-B146-D6E152DCFCB4}" type="slidenum">
              <a:rPr lang="en-US" smtClean="0"/>
              <a:t>7</a:t>
            </a:fld>
            <a:endParaRPr lang="en-US" dirty="0"/>
          </a:p>
        </p:txBody>
      </p:sp>
    </p:spTree>
    <p:extLst>
      <p:ext uri="{BB962C8B-B14F-4D97-AF65-F5344CB8AC3E}">
        <p14:creationId xmlns:p14="http://schemas.microsoft.com/office/powerpoint/2010/main" val="26041109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This slide is hidden</a:t>
            </a:r>
            <a:r>
              <a:rPr lang="en-GB" sz="1200" kern="1200" baseline="0" dirty="0">
                <a:solidFill>
                  <a:schemeClr val="tx1"/>
                </a:solidFill>
                <a:effectLst/>
                <a:latin typeface="+mn-lt"/>
                <a:ea typeface="+mn-ea"/>
                <a:cs typeface="+mn-cs"/>
              </a:rPr>
              <a:t> and can be unhidden.</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baseline="0" dirty="0">
                <a:solidFill>
                  <a:schemeClr val="tx1"/>
                </a:solidFill>
                <a:effectLst/>
                <a:latin typeface="+mn-lt"/>
                <a:ea typeface="+mn-ea"/>
                <a:cs typeface="+mn-cs"/>
              </a:rPr>
              <a:t>This slide contains tips that were identified through action research and can be shared by the tutor to support learners. </a:t>
            </a:r>
            <a:endParaRPr lang="en-GB"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These are additional</a:t>
            </a:r>
            <a:r>
              <a:rPr lang="en-GB" sz="1200" kern="1200" baseline="0" dirty="0">
                <a:solidFill>
                  <a:schemeClr val="tx1"/>
                </a:solidFill>
                <a:effectLst/>
                <a:latin typeface="+mn-lt"/>
                <a:ea typeface="+mn-ea"/>
                <a:cs typeface="+mn-cs"/>
              </a:rPr>
              <a:t> tips:</a:t>
            </a:r>
            <a:endParaRPr lang="en-GB" sz="1200" kern="1200" dirty="0">
              <a:solidFill>
                <a:schemeClr val="tx1"/>
              </a:solidFill>
              <a:effectLst/>
              <a:latin typeface="+mn-lt"/>
              <a:ea typeface="+mn-ea"/>
              <a:cs typeface="+mn-cs"/>
            </a:endParaRPr>
          </a:p>
          <a:p>
            <a:pPr marL="342900" lvl="0" indent="-342900">
              <a:lnSpc>
                <a:spcPct val="115000"/>
              </a:lnSpc>
              <a:spcBef>
                <a:spcPts val="400"/>
              </a:spcBef>
              <a:buFont typeface="Symbol" panose="05050102010706020507" pitchFamily="18" charset="2"/>
              <a:buChar char=""/>
            </a:pPr>
            <a:r>
              <a:rPr lang="en-GB" b="1" i="1" dirty="0">
                <a:solidFill>
                  <a:srgbClr val="404040"/>
                </a:solidFill>
                <a:latin typeface="Calibri" panose="020F0502020204030204" pitchFamily="34" charset="0"/>
                <a:ea typeface="Times New Roman" panose="02020603050405020304" pitchFamily="18" charset="0"/>
                <a:cs typeface="Calibri" panose="020F0502020204030204" pitchFamily="34" charset="0"/>
              </a:rPr>
              <a:t>Share your worries/stresses with someone you trust </a:t>
            </a:r>
            <a:r>
              <a:rPr lang="en-GB" dirty="0">
                <a:solidFill>
                  <a:srgbClr val="404040"/>
                </a:solidFill>
                <a:latin typeface="Calibri" panose="020F0502020204030204" pitchFamily="34" charset="0"/>
                <a:ea typeface="Times New Roman" panose="02020603050405020304" pitchFamily="18" charset="0"/>
                <a:cs typeface="Calibri" panose="020F0502020204030204" pitchFamily="34" charset="0"/>
              </a:rPr>
              <a:t>– maths tutor, learning support, a peer – the likelihood is that someone else in the room is feeling the same!</a:t>
            </a:r>
            <a:endParaRPr lang="en-GB" dirty="0">
              <a:solidFill>
                <a:srgbClr val="40404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Bef>
                <a:spcPts val="400"/>
              </a:spcBef>
              <a:buFont typeface="Symbol" panose="05050102010706020507" pitchFamily="18" charset="2"/>
              <a:buChar char=""/>
            </a:pPr>
            <a:r>
              <a:rPr lang="en-GB" b="1" i="1" dirty="0">
                <a:solidFill>
                  <a:srgbClr val="404040"/>
                </a:solidFill>
                <a:latin typeface="Calibri" panose="020F0502020204030204" pitchFamily="34" charset="0"/>
                <a:ea typeface="Times New Roman" panose="02020603050405020304" pitchFamily="18" charset="0"/>
                <a:cs typeface="Calibri" panose="020F0502020204030204" pitchFamily="34" charset="0"/>
              </a:rPr>
              <a:t>Breathing techniques, e.g., box breathing – </a:t>
            </a:r>
            <a:r>
              <a:rPr lang="en-GB" b="0" i="0" dirty="0">
                <a:solidFill>
                  <a:srgbClr val="404040"/>
                </a:solidFill>
                <a:latin typeface="Calibri" panose="020F0502020204030204" pitchFamily="34" charset="0"/>
                <a:ea typeface="Times New Roman" panose="02020603050405020304" pitchFamily="18" charset="0"/>
                <a:cs typeface="Calibri" panose="020F0502020204030204" pitchFamily="34" charset="0"/>
              </a:rPr>
              <a:t>t</a:t>
            </a:r>
            <a:r>
              <a:rPr lang="en-GB" dirty="0">
                <a:solidFill>
                  <a:srgbClr val="404040"/>
                </a:solidFill>
                <a:latin typeface="Calibri" panose="020F0502020204030204" pitchFamily="34" charset="0"/>
                <a:ea typeface="Times New Roman" panose="02020603050405020304" pitchFamily="18" charset="0"/>
                <a:cs typeface="Calibri" panose="020F0502020204030204" pitchFamily="34" charset="0"/>
              </a:rPr>
              <a:t>aking a couple of minutes will calm your nervous system which will help reduce your anxiety in moments of stress/being overwhelmed. </a:t>
            </a:r>
            <a:endParaRPr lang="en-GB" dirty="0">
              <a:solidFill>
                <a:srgbClr val="40404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Bef>
                <a:spcPts val="400"/>
              </a:spcBef>
              <a:buFont typeface="Symbol" panose="05050102010706020507" pitchFamily="18" charset="2"/>
              <a:buChar char=""/>
            </a:pPr>
            <a:r>
              <a:rPr lang="en-GB" b="1" i="1" dirty="0">
                <a:solidFill>
                  <a:srgbClr val="404040"/>
                </a:solidFill>
                <a:latin typeface="Calibri" panose="020F0502020204030204" pitchFamily="34" charset="0"/>
                <a:ea typeface="Times New Roman" panose="02020603050405020304" pitchFamily="18" charset="0"/>
                <a:cs typeface="Calibri" panose="020F0502020204030204" pitchFamily="34" charset="0"/>
              </a:rPr>
              <a:t>Start with questions you feel comfortable with </a:t>
            </a:r>
            <a:r>
              <a:rPr lang="en-GB" dirty="0">
                <a:solidFill>
                  <a:srgbClr val="404040"/>
                </a:solidFill>
                <a:latin typeface="Calibri" panose="020F0502020204030204" pitchFamily="34" charset="0"/>
                <a:ea typeface="Times New Roman" panose="02020603050405020304" pitchFamily="18" charset="0"/>
                <a:cs typeface="Calibri" panose="020F0502020204030204" pitchFamily="34" charset="0"/>
              </a:rPr>
              <a:t>– this will help boost your confidence before tackling a new topic/more advanced question.</a:t>
            </a:r>
            <a:endParaRPr lang="en-GB" dirty="0">
              <a:solidFill>
                <a:srgbClr val="40404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Bef>
                <a:spcPts val="400"/>
              </a:spcBef>
              <a:buFont typeface="Symbol" panose="05050102010706020507" pitchFamily="18" charset="2"/>
              <a:buChar char=""/>
            </a:pPr>
            <a:r>
              <a:rPr lang="en-GB" b="1" i="1" dirty="0">
                <a:solidFill>
                  <a:srgbClr val="404040"/>
                </a:solidFill>
                <a:latin typeface="Calibri" panose="020F0502020204030204" pitchFamily="34" charset="0"/>
                <a:ea typeface="Times New Roman" panose="02020603050405020304" pitchFamily="18" charset="0"/>
                <a:cs typeface="Calibri" panose="020F0502020204030204" pitchFamily="34" charset="0"/>
              </a:rPr>
              <a:t>Remember, a little bit of stress helps you to concentrate and learn new things</a:t>
            </a:r>
            <a:r>
              <a:rPr lang="en-GB" b="1" dirty="0">
                <a:solidFill>
                  <a:srgbClr val="404040"/>
                </a:solidFill>
                <a:latin typeface="Calibri" panose="020F0502020204030204" pitchFamily="34" charset="0"/>
                <a:ea typeface="Times New Roman" panose="02020603050405020304" pitchFamily="18" charset="0"/>
                <a:cs typeface="Calibri" panose="020F0502020204030204" pitchFamily="34" charset="0"/>
              </a:rPr>
              <a:t>!</a:t>
            </a:r>
            <a:r>
              <a:rPr lang="en-GB" dirty="0">
                <a:solidFill>
                  <a:srgbClr val="404040"/>
                </a:solidFill>
                <a:latin typeface="Calibri" panose="020F0502020204030204" pitchFamily="34" charset="0"/>
                <a:ea typeface="Times New Roman" panose="02020603050405020304" pitchFamily="18" charset="0"/>
                <a:cs typeface="Calibri" panose="020F0502020204030204" pitchFamily="34" charset="0"/>
              </a:rPr>
              <a:t> If you are feeling completely comfortable with a task, this means that it is unlikely you will be learning anything new. Being able to recognise when it gets a bit too much and to understand what helps you best in those moments is a skill which will help make your experience of maths less stressful and more enjoyable. </a:t>
            </a:r>
            <a:endParaRPr lang="en-GB" dirty="0">
              <a:solidFill>
                <a:srgbClr val="404040"/>
              </a:solidFill>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Bef>
                <a:spcPts val="400"/>
              </a:spcBef>
              <a:buFont typeface="Symbol" panose="05050102010706020507" pitchFamily="18" charset="2"/>
              <a:buChar char=""/>
            </a:pPr>
            <a:r>
              <a:rPr lang="en-GB" b="1" i="1" dirty="0">
                <a:solidFill>
                  <a:srgbClr val="404040"/>
                </a:solidFill>
                <a:latin typeface="Calibri" panose="020F0502020204030204" pitchFamily="34" charset="0"/>
                <a:ea typeface="Times New Roman" panose="02020603050405020304" pitchFamily="18" charset="0"/>
                <a:cs typeface="Calibri" panose="020F0502020204030204" pitchFamily="34" charset="0"/>
              </a:rPr>
              <a:t>Encourage understanding over memorisation</a:t>
            </a:r>
            <a:r>
              <a:rPr lang="en-GB" b="1" dirty="0">
                <a:solidFill>
                  <a:srgbClr val="404040"/>
                </a:solidFill>
                <a:latin typeface="Calibri" panose="020F0502020204030204" pitchFamily="34" charset="0"/>
                <a:ea typeface="Times New Roman" panose="02020603050405020304" pitchFamily="18" charset="0"/>
                <a:cs typeface="Calibri" panose="020F0502020204030204" pitchFamily="34" charset="0"/>
              </a:rPr>
              <a:t>.</a:t>
            </a:r>
            <a:r>
              <a:rPr lang="en-GB" dirty="0">
                <a:solidFill>
                  <a:srgbClr val="404040"/>
                </a:solidFill>
                <a:latin typeface="Calibri" panose="020F0502020204030204" pitchFamily="34" charset="0"/>
                <a:ea typeface="Times New Roman" panose="02020603050405020304" pitchFamily="18" charset="0"/>
                <a:cs typeface="Calibri" panose="020F0502020204030204" pitchFamily="34" charset="0"/>
              </a:rPr>
              <a:t> Anxiety can sometimes come from the pressure to remember information. Letting them know that you just want them to understand a mathematical concept, as opposed to remembering it, can help take off the pressure. What is ironic is that research shows, when this happens, learners are actually then more likely to remember the information!</a:t>
            </a:r>
            <a:endParaRPr lang="en-GB" dirty="0">
              <a:solidFill>
                <a:srgbClr val="40404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Bef>
                <a:spcPts val="400"/>
              </a:spcBef>
              <a:buFont typeface="Symbol" panose="05050102010706020507" pitchFamily="18" charset="2"/>
              <a:buChar char=""/>
            </a:pPr>
            <a:r>
              <a:rPr lang="en-GB" b="1" i="1" dirty="0">
                <a:solidFill>
                  <a:srgbClr val="404040"/>
                </a:solidFill>
                <a:latin typeface="Calibri" panose="020F0502020204030204" pitchFamily="34" charset="0"/>
                <a:ea typeface="Times New Roman" panose="02020603050405020304" pitchFamily="18" charset="0"/>
                <a:cs typeface="Calibri" panose="020F0502020204030204" pitchFamily="34" charset="0"/>
              </a:rPr>
              <a:t>Know what to do when you get stuck – </a:t>
            </a:r>
            <a:r>
              <a:rPr lang="en-GB" dirty="0">
                <a:solidFill>
                  <a:srgbClr val="404040"/>
                </a:solidFill>
                <a:latin typeface="Calibri" panose="020F0502020204030204" pitchFamily="34" charset="0"/>
                <a:ea typeface="Times New Roman" panose="02020603050405020304" pitchFamily="18" charset="0"/>
                <a:cs typeface="Calibri" panose="020F0502020204030204" pitchFamily="34" charset="0"/>
              </a:rPr>
              <a:t>do you feel more comfortable asking a friend for help or your tutor? Can any of your previous notes help you tackle the task?</a:t>
            </a:r>
            <a:r>
              <a:rPr lang="en-GB" b="1" dirty="0">
                <a:solidFill>
                  <a:srgbClr val="404040"/>
                </a:solidFill>
                <a:latin typeface="Calibri" panose="020F0502020204030204" pitchFamily="34" charset="0"/>
                <a:ea typeface="Calibri" panose="020F0502020204030204" pitchFamily="34" charset="0"/>
                <a:cs typeface="Calibri" panose="020F0502020204030204" pitchFamily="34" charset="0"/>
              </a:rPr>
              <a:t> </a:t>
            </a:r>
            <a:endParaRPr lang="en-GB" dirty="0">
              <a:solidFill>
                <a:srgbClr val="404040"/>
              </a:solidFill>
              <a:latin typeface="Calibri" panose="020F0502020204030204" pitchFamily="34" charset="0"/>
              <a:ea typeface="Calibri" panose="020F0502020204030204" pitchFamily="34" charset="0"/>
              <a:cs typeface="Times New Roman" panose="02020603050405020304"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r>
              <a:rPr lang="en-US" dirty="0"/>
              <a:t>Final point leads onto the next activity – Stuck poster. </a:t>
            </a:r>
          </a:p>
        </p:txBody>
      </p:sp>
      <p:sp>
        <p:nvSpPr>
          <p:cNvPr id="4" name="Slide Number Placeholder 3"/>
          <p:cNvSpPr>
            <a:spLocks noGrp="1"/>
          </p:cNvSpPr>
          <p:nvPr>
            <p:ph type="sldNum" sz="quarter" idx="10"/>
          </p:nvPr>
        </p:nvSpPr>
        <p:spPr/>
        <p:txBody>
          <a:bodyPr/>
          <a:lstStyle/>
          <a:p>
            <a:fld id="{C30292A9-7A47-3844-B146-D6E152DCFCB4}" type="slidenum">
              <a:rPr lang="en-US" smtClean="0"/>
              <a:t>8</a:t>
            </a:fld>
            <a:endParaRPr lang="en-US" dirty="0"/>
          </a:p>
        </p:txBody>
      </p:sp>
    </p:spTree>
    <p:extLst>
      <p:ext uri="{BB962C8B-B14F-4D97-AF65-F5344CB8AC3E}">
        <p14:creationId xmlns:p14="http://schemas.microsoft.com/office/powerpoint/2010/main" val="39545399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tx1"/>
                </a:solidFill>
                <a:effectLst/>
                <a:latin typeface="+mn-lt"/>
                <a:ea typeface="+mn-ea"/>
                <a:cs typeface="+mn-cs"/>
              </a:rPr>
              <a:t>Aim</a:t>
            </a:r>
            <a:r>
              <a:rPr lang="en-GB" sz="12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Link this to the anxiety activity. Learners have discussed previously what to do when they are stressed or anxious. Let them now consider what to do when they are stuck.</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tx1"/>
                </a:solidFill>
                <a:effectLst/>
                <a:latin typeface="+mn-lt"/>
                <a:ea typeface="+mn-ea"/>
                <a:cs typeface="+mn-cs"/>
              </a:rPr>
              <a:t>Instructions</a:t>
            </a:r>
            <a:r>
              <a:rPr lang="en-GB" sz="1200" kern="1200" dirty="0">
                <a:solidFill>
                  <a:schemeClr val="tx1"/>
                </a:solidFill>
                <a:effectLst/>
                <a:latin typeface="+mn-lt"/>
                <a:ea typeface="+mn-ea"/>
                <a:cs typeface="+mn-cs"/>
              </a:rPr>
              <a:t> </a:t>
            </a:r>
          </a:p>
          <a:p>
            <a:pPr marL="171450" indent="-171450">
              <a:buFont typeface="Arial" panose="020B0604020202020204" pitchFamily="34" charset="0"/>
              <a:buChar char="•"/>
            </a:pPr>
            <a:r>
              <a:rPr lang="en-GB" sz="1200" kern="1200" dirty="0">
                <a:solidFill>
                  <a:schemeClr val="tx1"/>
                </a:solidFill>
                <a:effectLst/>
                <a:latin typeface="+mn-lt"/>
                <a:ea typeface="+mn-ea"/>
                <a:cs typeface="+mn-cs"/>
              </a:rPr>
              <a:t>Ask learners to think about </a:t>
            </a:r>
            <a:r>
              <a:rPr lang="en-US" sz="1200" kern="1200" dirty="0">
                <a:solidFill>
                  <a:schemeClr val="tx1"/>
                </a:solidFill>
                <a:effectLst/>
                <a:latin typeface="+mn-lt"/>
                <a:ea typeface="+mn-ea"/>
                <a:cs typeface="+mn-cs"/>
              </a:rPr>
              <a:t>w</a:t>
            </a:r>
            <a:r>
              <a:rPr lang="en-US" dirty="0"/>
              <a:t>hy they are stuck. Is it about maths or about motivation?</a:t>
            </a:r>
          </a:p>
          <a:p>
            <a:pPr marL="171450" indent="-171450">
              <a:buFont typeface="Arial" panose="020B0604020202020204" pitchFamily="34" charset="0"/>
              <a:buChar char="•"/>
            </a:pPr>
            <a:r>
              <a:rPr lang="en-US" dirty="0"/>
              <a:t>Encourage learners to focus on the maths.</a:t>
            </a:r>
          </a:p>
          <a:p>
            <a:pPr marL="171450" indent="-171450">
              <a:buFont typeface="Arial" panose="020B0604020202020204" pitchFamily="34" charset="0"/>
              <a:buChar char="•"/>
            </a:pPr>
            <a:r>
              <a:rPr lang="en-GB" sz="1200" kern="1200" dirty="0">
                <a:solidFill>
                  <a:schemeClr val="tx1"/>
                </a:solidFill>
                <a:effectLst/>
                <a:latin typeface="+mn-lt"/>
                <a:ea typeface="+mn-ea"/>
                <a:cs typeface="+mn-cs"/>
              </a:rPr>
              <a:t>Spend a few minutes as a class thinking about what you do when you get stuck</a:t>
            </a:r>
            <a:r>
              <a:rPr lang="en-GB" sz="1200" kern="1200" baseline="0" dirty="0">
                <a:solidFill>
                  <a:schemeClr val="tx1"/>
                </a:solidFill>
                <a:effectLst/>
                <a:latin typeface="+mn-lt"/>
                <a:ea typeface="+mn-ea"/>
                <a:cs typeface="+mn-cs"/>
              </a:rPr>
              <a:t> to p</a:t>
            </a:r>
            <a:r>
              <a:rPr lang="en-GB" sz="1200" kern="1200" dirty="0">
                <a:solidFill>
                  <a:schemeClr val="tx1"/>
                </a:solidFill>
                <a:effectLst/>
                <a:latin typeface="+mn-lt"/>
                <a:ea typeface="+mn-ea"/>
                <a:cs typeface="+mn-cs"/>
              </a:rPr>
              <a:t>romote some discussion. </a:t>
            </a:r>
          </a:p>
          <a:p>
            <a:pPr marL="171450" indent="-171450">
              <a:buFont typeface="Arial" panose="020B0604020202020204" pitchFamily="34" charset="0"/>
              <a:buChar char="•"/>
            </a:pPr>
            <a:r>
              <a:rPr lang="en-GB" sz="1200" kern="1200" dirty="0">
                <a:solidFill>
                  <a:schemeClr val="tx1"/>
                </a:solidFill>
                <a:effectLst/>
                <a:latin typeface="+mn-lt"/>
                <a:ea typeface="+mn-ea"/>
                <a:cs typeface="+mn-cs"/>
              </a:rPr>
              <a:t>You may want to use some probing questions: </a:t>
            </a:r>
          </a:p>
          <a:p>
            <a:pPr lvl="1"/>
            <a:r>
              <a:rPr lang="en-GB" sz="1200" kern="1200" dirty="0">
                <a:solidFill>
                  <a:schemeClr val="tx1"/>
                </a:solidFill>
                <a:effectLst/>
                <a:latin typeface="+mn-lt"/>
                <a:ea typeface="+mn-ea"/>
                <a:cs typeface="+mn-cs"/>
              </a:rPr>
              <a:t>What do you do when you get lost? </a:t>
            </a:r>
            <a:r>
              <a:rPr lang="en-GB" sz="1200" i="1" kern="1200" dirty="0">
                <a:solidFill>
                  <a:schemeClr val="tx1"/>
                </a:solidFill>
                <a:effectLst/>
                <a:latin typeface="+mn-lt"/>
                <a:ea typeface="+mn-ea"/>
                <a:cs typeface="+mn-cs"/>
              </a:rPr>
              <a:t>Ask someone</a:t>
            </a:r>
          </a:p>
          <a:p>
            <a:pPr lvl="1"/>
            <a:r>
              <a:rPr lang="en-GB" sz="1200" kern="1200" dirty="0">
                <a:solidFill>
                  <a:schemeClr val="tx1"/>
                </a:solidFill>
                <a:effectLst/>
                <a:latin typeface="+mn-lt"/>
                <a:ea typeface="+mn-ea"/>
                <a:cs typeface="+mn-cs"/>
              </a:rPr>
              <a:t>What resources do you have? </a:t>
            </a:r>
            <a:r>
              <a:rPr lang="en-GB" sz="1200" i="1" kern="1200" dirty="0">
                <a:solidFill>
                  <a:schemeClr val="tx1"/>
                </a:solidFill>
                <a:effectLst/>
                <a:latin typeface="+mn-lt"/>
                <a:ea typeface="+mn-ea"/>
                <a:cs typeface="+mn-cs"/>
              </a:rPr>
              <a:t>Mobile/internet/handouts/books</a:t>
            </a:r>
          </a:p>
          <a:p>
            <a:pPr lvl="1"/>
            <a:r>
              <a:rPr lang="en-GB" sz="1200" kern="1200" dirty="0">
                <a:solidFill>
                  <a:schemeClr val="tx1"/>
                </a:solidFill>
                <a:effectLst/>
                <a:latin typeface="+mn-lt"/>
                <a:ea typeface="+mn-ea"/>
                <a:cs typeface="+mn-cs"/>
              </a:rPr>
              <a:t>Could you present the problem differently (</a:t>
            </a:r>
            <a:r>
              <a:rPr lang="en-GB" sz="1200" kern="1200" dirty="0">
                <a:solidFill>
                  <a:schemeClr val="tx1"/>
                </a:solidFill>
                <a:effectLst/>
                <a:highlight>
                  <a:srgbClr val="FFFF00"/>
                </a:highlight>
                <a:latin typeface="+mn-lt"/>
                <a:ea typeface="+mn-ea"/>
                <a:cs typeface="+mn-cs"/>
              </a:rPr>
              <a:t>CPA approach: Concrete, Pictorial, Abstract</a:t>
            </a:r>
            <a:r>
              <a:rPr lang="en-GB" sz="1200" kern="1200" dirty="0">
                <a:solidFill>
                  <a:schemeClr val="tx1"/>
                </a:solidFill>
                <a:effectLst/>
                <a:latin typeface="+mn-lt"/>
                <a:ea typeface="+mn-ea"/>
                <a:cs typeface="+mn-cs"/>
              </a:rPr>
              <a:t>)? </a:t>
            </a:r>
            <a:r>
              <a:rPr lang="en-GB" sz="1200" i="1" kern="1200" dirty="0">
                <a:solidFill>
                  <a:schemeClr val="tx1"/>
                </a:solidFill>
                <a:effectLst/>
                <a:latin typeface="+mn-lt"/>
                <a:ea typeface="+mn-ea"/>
                <a:cs typeface="+mn-cs"/>
              </a:rPr>
              <a:t>Could you draw a picture?</a:t>
            </a:r>
          </a:p>
          <a:p>
            <a:pPr lvl="1"/>
            <a:r>
              <a:rPr lang="en-GB" sz="1200" kern="1200" dirty="0">
                <a:solidFill>
                  <a:schemeClr val="tx1"/>
                </a:solidFill>
                <a:effectLst/>
                <a:latin typeface="+mn-lt"/>
                <a:ea typeface="+mn-ea"/>
                <a:cs typeface="+mn-cs"/>
              </a:rPr>
              <a:t>What do you know already? </a:t>
            </a:r>
            <a:r>
              <a:rPr lang="en-GB" sz="1200" i="1" kern="1200" dirty="0">
                <a:solidFill>
                  <a:schemeClr val="tx1"/>
                </a:solidFill>
                <a:effectLst/>
                <a:latin typeface="+mn-lt"/>
                <a:ea typeface="+mn-ea"/>
                <a:cs typeface="+mn-cs"/>
              </a:rPr>
              <a:t>What</a:t>
            </a:r>
            <a:r>
              <a:rPr lang="en-GB" sz="1200" i="1" kern="1200" baseline="0" dirty="0">
                <a:solidFill>
                  <a:schemeClr val="tx1"/>
                </a:solidFill>
                <a:effectLst/>
                <a:latin typeface="+mn-lt"/>
                <a:ea typeface="+mn-ea"/>
                <a:cs typeface="+mn-cs"/>
              </a:rPr>
              <a:t> can you answer?</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Ask learners to work in pairs or small groups to discuss this, but each learner should create a ‘stuck poster’ so they can refer back to it when they need to support themselves. </a:t>
            </a: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9</a:t>
            </a:fld>
            <a:endParaRPr lang="en-US" dirty="0"/>
          </a:p>
        </p:txBody>
      </p:sp>
    </p:spTree>
    <p:extLst>
      <p:ext uri="{BB962C8B-B14F-4D97-AF65-F5344CB8AC3E}">
        <p14:creationId xmlns:p14="http://schemas.microsoft.com/office/powerpoint/2010/main" val="27131919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E9299-7A4A-CF4C-8CAB-26B755E61A8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5D758C2-1153-B944-8767-1B9FC695E2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F295346-481B-9148-9F45-047F4B17DC95}"/>
              </a:ext>
            </a:extLst>
          </p:cNvPr>
          <p:cNvSpPr>
            <a:spLocks noGrp="1"/>
          </p:cNvSpPr>
          <p:nvPr>
            <p:ph type="dt" sz="half" idx="10"/>
          </p:nvPr>
        </p:nvSpPr>
        <p:spPr/>
        <p:txBody>
          <a:bodyPr/>
          <a:lstStyle/>
          <a:p>
            <a:fld id="{FC300532-AFFC-6B4B-A157-C5716CAB66AF}" type="datetime1">
              <a:rPr lang="en-US" smtClean="0"/>
              <a:t>3/24/2023</a:t>
            </a:fld>
            <a:endParaRPr lang="en-US" dirty="0"/>
          </a:p>
        </p:txBody>
      </p:sp>
      <p:sp>
        <p:nvSpPr>
          <p:cNvPr id="5" name="Footer Placeholder 4">
            <a:extLst>
              <a:ext uri="{FF2B5EF4-FFF2-40B4-BE49-F238E27FC236}">
                <a16:creationId xmlns:a16="http://schemas.microsoft.com/office/drawing/2014/main" id="{614CA7E3-54F5-CE4C-A0C9-173A337E03F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A58FADA-7263-6346-880C-D8050662ABCF}"/>
              </a:ext>
            </a:extLst>
          </p:cNvPr>
          <p:cNvSpPr>
            <a:spLocks noGrp="1"/>
          </p:cNvSpPr>
          <p:nvPr>
            <p:ph type="sldNum" sz="quarter" idx="12"/>
          </p:nvPr>
        </p:nvSpPr>
        <p:spPr/>
        <p:txBody>
          <a:bodyPr/>
          <a:lstStyle/>
          <a:p>
            <a:fld id="{A75AAEF5-C690-5D4B-B5C7-510283CCFE4D}" type="slidenum">
              <a:rPr lang="en-US" smtClean="0"/>
              <a:t>‹#›</a:t>
            </a:fld>
            <a:endParaRPr lang="en-US" dirty="0"/>
          </a:p>
        </p:txBody>
      </p:sp>
    </p:spTree>
    <p:extLst>
      <p:ext uri="{BB962C8B-B14F-4D97-AF65-F5344CB8AC3E}">
        <p14:creationId xmlns:p14="http://schemas.microsoft.com/office/powerpoint/2010/main" val="40996844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66B33-5A5D-9340-BCC9-7C2AC9BE89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2C00CF-AFD8-BF4A-A0BA-E817DCCDFC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CB277A-C330-5846-877B-A41F5A6FD899}"/>
              </a:ext>
            </a:extLst>
          </p:cNvPr>
          <p:cNvSpPr>
            <a:spLocks noGrp="1"/>
          </p:cNvSpPr>
          <p:nvPr>
            <p:ph type="dt" sz="half" idx="10"/>
          </p:nvPr>
        </p:nvSpPr>
        <p:spPr/>
        <p:txBody>
          <a:bodyPr/>
          <a:lstStyle/>
          <a:p>
            <a:fld id="{2C6AB177-FA41-CE43-A4F3-2784EC194D6E}" type="datetime1">
              <a:rPr lang="en-US" smtClean="0"/>
              <a:t>3/24/2023</a:t>
            </a:fld>
            <a:endParaRPr lang="en-US" dirty="0"/>
          </a:p>
        </p:txBody>
      </p:sp>
      <p:sp>
        <p:nvSpPr>
          <p:cNvPr id="5" name="Footer Placeholder 4">
            <a:extLst>
              <a:ext uri="{FF2B5EF4-FFF2-40B4-BE49-F238E27FC236}">
                <a16:creationId xmlns:a16="http://schemas.microsoft.com/office/drawing/2014/main" id="{F1DDB542-32A0-B041-ABC1-F2BF9E7F78F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AFB01DE-E4A2-9E4A-9F5E-920011075211}"/>
              </a:ext>
            </a:extLst>
          </p:cNvPr>
          <p:cNvSpPr>
            <a:spLocks noGrp="1"/>
          </p:cNvSpPr>
          <p:nvPr>
            <p:ph type="sldNum" sz="quarter" idx="12"/>
          </p:nvPr>
        </p:nvSpPr>
        <p:spPr/>
        <p:txBody>
          <a:bodyPr/>
          <a:lstStyle/>
          <a:p>
            <a:fld id="{A75AAEF5-C690-5D4B-B5C7-510283CCFE4D}" type="slidenum">
              <a:rPr lang="en-US" smtClean="0"/>
              <a:t>‹#›</a:t>
            </a:fld>
            <a:endParaRPr lang="en-US" dirty="0"/>
          </a:p>
        </p:txBody>
      </p:sp>
    </p:spTree>
    <p:extLst>
      <p:ext uri="{BB962C8B-B14F-4D97-AF65-F5344CB8AC3E}">
        <p14:creationId xmlns:p14="http://schemas.microsoft.com/office/powerpoint/2010/main" val="8606911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888DED-5D49-0D49-9626-848FD149FA1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5705394-05C5-2442-AEE2-630A13F3B73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A01C0A-FBB6-AF43-BCEF-0A9F36242D25}"/>
              </a:ext>
            </a:extLst>
          </p:cNvPr>
          <p:cNvSpPr>
            <a:spLocks noGrp="1"/>
          </p:cNvSpPr>
          <p:nvPr>
            <p:ph type="dt" sz="half" idx="10"/>
          </p:nvPr>
        </p:nvSpPr>
        <p:spPr/>
        <p:txBody>
          <a:bodyPr/>
          <a:lstStyle/>
          <a:p>
            <a:fld id="{7D578521-1942-204E-9D75-7B1AB6186D23}" type="datetime1">
              <a:rPr lang="en-US" smtClean="0"/>
              <a:t>3/24/2023</a:t>
            </a:fld>
            <a:endParaRPr lang="en-US" dirty="0"/>
          </a:p>
        </p:txBody>
      </p:sp>
      <p:sp>
        <p:nvSpPr>
          <p:cNvPr id="5" name="Footer Placeholder 4">
            <a:extLst>
              <a:ext uri="{FF2B5EF4-FFF2-40B4-BE49-F238E27FC236}">
                <a16:creationId xmlns:a16="http://schemas.microsoft.com/office/drawing/2014/main" id="{5FE63140-48CF-E94E-B47A-EB7847D178F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34FDEEE-7B90-9644-8191-DDC372D97522}"/>
              </a:ext>
            </a:extLst>
          </p:cNvPr>
          <p:cNvSpPr>
            <a:spLocks noGrp="1"/>
          </p:cNvSpPr>
          <p:nvPr>
            <p:ph type="sldNum" sz="quarter" idx="12"/>
          </p:nvPr>
        </p:nvSpPr>
        <p:spPr/>
        <p:txBody>
          <a:bodyPr/>
          <a:lstStyle/>
          <a:p>
            <a:fld id="{A75AAEF5-C690-5D4B-B5C7-510283CCFE4D}" type="slidenum">
              <a:rPr lang="en-US" smtClean="0"/>
              <a:t>‹#›</a:t>
            </a:fld>
            <a:endParaRPr lang="en-US" dirty="0"/>
          </a:p>
        </p:txBody>
      </p:sp>
    </p:spTree>
    <p:extLst>
      <p:ext uri="{BB962C8B-B14F-4D97-AF65-F5344CB8AC3E}">
        <p14:creationId xmlns:p14="http://schemas.microsoft.com/office/powerpoint/2010/main" val="19827606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8013A-3248-CD49-A89C-46D39D7FD820}"/>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FDCBD20-65C8-604B-8223-E04FB69451F9}"/>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FC0A9B5-C2E7-2449-9E0E-F6AFDCAEDA4A}"/>
              </a:ext>
            </a:extLst>
          </p:cNvPr>
          <p:cNvSpPr>
            <a:spLocks noGrp="1"/>
          </p:cNvSpPr>
          <p:nvPr>
            <p:ph type="dt" sz="half" idx="10"/>
          </p:nvPr>
        </p:nvSpPr>
        <p:spPr/>
        <p:txBody>
          <a:bodyPr/>
          <a:lstStyle/>
          <a:p>
            <a:fld id="{05A9E283-DB39-F44B-AFA4-F687808D57BF}" type="datetime1">
              <a:rPr lang="en-US" smtClean="0"/>
              <a:t>3/24/2023</a:t>
            </a:fld>
            <a:endParaRPr lang="en-US" dirty="0"/>
          </a:p>
        </p:txBody>
      </p:sp>
      <p:sp>
        <p:nvSpPr>
          <p:cNvPr id="5" name="Footer Placeholder 4">
            <a:extLst>
              <a:ext uri="{FF2B5EF4-FFF2-40B4-BE49-F238E27FC236}">
                <a16:creationId xmlns:a16="http://schemas.microsoft.com/office/drawing/2014/main" id="{1594118D-3C70-8A41-907B-A497C920D46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03E65BC-C24D-2D45-B0BB-EF6D1D635B1A}"/>
              </a:ext>
            </a:extLst>
          </p:cNvPr>
          <p:cNvSpPr>
            <a:spLocks noGrp="1"/>
          </p:cNvSpPr>
          <p:nvPr>
            <p:ph type="sldNum" sz="quarter" idx="12"/>
          </p:nvPr>
        </p:nvSpPr>
        <p:spPr/>
        <p:txBody>
          <a:bodyPr/>
          <a:lstStyle/>
          <a:p>
            <a:fld id="{892959B6-490E-A144-8C7C-88267F972F69}" type="slidenum">
              <a:rPr lang="en-US" smtClean="0"/>
              <a:t>‹#›</a:t>
            </a:fld>
            <a:endParaRPr lang="en-US" dirty="0"/>
          </a:p>
        </p:txBody>
      </p:sp>
    </p:spTree>
    <p:extLst>
      <p:ext uri="{BB962C8B-B14F-4D97-AF65-F5344CB8AC3E}">
        <p14:creationId xmlns:p14="http://schemas.microsoft.com/office/powerpoint/2010/main" val="41318013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F5B31-45EB-C24F-9E36-7D17E6430751}"/>
              </a:ext>
            </a:extLst>
          </p:cNvPr>
          <p:cNvSpPr>
            <a:spLocks noGrp="1"/>
          </p:cNvSpPr>
          <p:nvPr>
            <p:ph type="title"/>
          </p:nvPr>
        </p:nvSpPr>
        <p:spPr>
          <a:xfrm>
            <a:off x="838200" y="365125"/>
            <a:ext cx="10515600" cy="1325563"/>
          </a:xfrm>
          <a:prstGeom prst="rect">
            <a:avLst/>
          </a:prstGeom>
        </p:spPr>
        <p:txBody>
          <a:bodyPr/>
          <a:lstStyle>
            <a:lvl1pPr>
              <a:defRPr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D0A11802-820E-BE41-8BBE-378F5DAB03AA}"/>
              </a:ext>
            </a:extLst>
          </p:cNvPr>
          <p:cNvSpPr>
            <a:spLocks noGrp="1"/>
          </p:cNvSpPr>
          <p:nvPr>
            <p:ph idx="1"/>
          </p:nvPr>
        </p:nvSpPr>
        <p:spPr>
          <a:xfrm>
            <a:off x="838200" y="1825625"/>
            <a:ext cx="10515600" cy="4351338"/>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DBE6C28-AC16-BF48-AC5A-1EE1FE1277E8}"/>
              </a:ext>
            </a:extLst>
          </p:cNvPr>
          <p:cNvSpPr>
            <a:spLocks noGrp="1"/>
          </p:cNvSpPr>
          <p:nvPr>
            <p:ph type="dt" sz="half" idx="10"/>
          </p:nvPr>
        </p:nvSpPr>
        <p:spPr/>
        <p:txBody>
          <a:bodyPr/>
          <a:lstStyle/>
          <a:p>
            <a:fld id="{848144BD-0A74-C343-84B2-D8F01B20524B}" type="datetime1">
              <a:rPr lang="en-US" smtClean="0"/>
              <a:t>3/24/2023</a:t>
            </a:fld>
            <a:endParaRPr lang="en-US" dirty="0"/>
          </a:p>
        </p:txBody>
      </p:sp>
      <p:sp>
        <p:nvSpPr>
          <p:cNvPr id="5" name="Footer Placeholder 4">
            <a:extLst>
              <a:ext uri="{FF2B5EF4-FFF2-40B4-BE49-F238E27FC236}">
                <a16:creationId xmlns:a16="http://schemas.microsoft.com/office/drawing/2014/main" id="{A5BAF1AC-29AF-9D4C-8C91-291F1E15356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4C52D71-6938-9944-BD93-B364434160E6}"/>
              </a:ext>
            </a:extLst>
          </p:cNvPr>
          <p:cNvSpPr>
            <a:spLocks noGrp="1"/>
          </p:cNvSpPr>
          <p:nvPr>
            <p:ph type="sldNum" sz="quarter" idx="12"/>
          </p:nvPr>
        </p:nvSpPr>
        <p:spPr/>
        <p:txBody>
          <a:bodyPr/>
          <a:lstStyle/>
          <a:p>
            <a:fld id="{892959B6-490E-A144-8C7C-88267F972F69}" type="slidenum">
              <a:rPr lang="en-US" smtClean="0"/>
              <a:t>‹#›</a:t>
            </a:fld>
            <a:endParaRPr lang="en-US" dirty="0"/>
          </a:p>
        </p:txBody>
      </p:sp>
    </p:spTree>
    <p:extLst>
      <p:ext uri="{BB962C8B-B14F-4D97-AF65-F5344CB8AC3E}">
        <p14:creationId xmlns:p14="http://schemas.microsoft.com/office/powerpoint/2010/main" val="42093295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7B0C8-8BEE-7D47-9B4D-F905347D6719}"/>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5A075DF-6830-994F-930B-9A7111A974C6}"/>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DED8FDA-DE34-D64E-841A-686C4CAF4B21}"/>
              </a:ext>
            </a:extLst>
          </p:cNvPr>
          <p:cNvSpPr>
            <a:spLocks noGrp="1"/>
          </p:cNvSpPr>
          <p:nvPr>
            <p:ph type="dt" sz="half" idx="10"/>
          </p:nvPr>
        </p:nvSpPr>
        <p:spPr/>
        <p:txBody>
          <a:bodyPr/>
          <a:lstStyle/>
          <a:p>
            <a:fld id="{50B8A290-B8B3-DF49-A0D1-C9992EDB112D}" type="datetime1">
              <a:rPr lang="en-US" smtClean="0"/>
              <a:t>3/24/2023</a:t>
            </a:fld>
            <a:endParaRPr lang="en-US" dirty="0"/>
          </a:p>
        </p:txBody>
      </p:sp>
      <p:sp>
        <p:nvSpPr>
          <p:cNvPr id="5" name="Footer Placeholder 4">
            <a:extLst>
              <a:ext uri="{FF2B5EF4-FFF2-40B4-BE49-F238E27FC236}">
                <a16:creationId xmlns:a16="http://schemas.microsoft.com/office/drawing/2014/main" id="{096AFB61-A685-5B49-BBC3-4550598B60D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30F3E9B-8688-3246-A29D-CA93D76DB8E7}"/>
              </a:ext>
            </a:extLst>
          </p:cNvPr>
          <p:cNvSpPr>
            <a:spLocks noGrp="1"/>
          </p:cNvSpPr>
          <p:nvPr>
            <p:ph type="sldNum" sz="quarter" idx="12"/>
          </p:nvPr>
        </p:nvSpPr>
        <p:spPr/>
        <p:txBody>
          <a:bodyPr/>
          <a:lstStyle/>
          <a:p>
            <a:fld id="{892959B6-490E-A144-8C7C-88267F972F69}" type="slidenum">
              <a:rPr lang="en-US" smtClean="0"/>
              <a:t>‹#›</a:t>
            </a:fld>
            <a:endParaRPr lang="en-US" dirty="0"/>
          </a:p>
        </p:txBody>
      </p:sp>
    </p:spTree>
    <p:extLst>
      <p:ext uri="{BB962C8B-B14F-4D97-AF65-F5344CB8AC3E}">
        <p14:creationId xmlns:p14="http://schemas.microsoft.com/office/powerpoint/2010/main" val="13051629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CC053-5046-384A-AF29-B8F5FDD138EC}"/>
              </a:ext>
            </a:extLst>
          </p:cNvPr>
          <p:cNvSpPr>
            <a:spLocks noGrp="1"/>
          </p:cNvSpPr>
          <p:nvPr>
            <p:ph type="title"/>
          </p:nvPr>
        </p:nvSpPr>
        <p:spPr>
          <a:xfrm>
            <a:off x="838200" y="365125"/>
            <a:ext cx="10515600" cy="1325563"/>
          </a:xfrm>
          <a:prstGeom prst="rect">
            <a:avLst/>
          </a:prstGeom>
        </p:spPr>
        <p:txBody>
          <a:bodyPr/>
          <a:lstStyle>
            <a:lvl1pPr>
              <a:defRPr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6BA91068-C6AE-6C41-9AF4-DEBE37FE87AB}"/>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CFF627F-C7DA-E143-AECD-24BC99F64E55}"/>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5E8725F-1BFE-884A-8C48-257026E836C3}"/>
              </a:ext>
            </a:extLst>
          </p:cNvPr>
          <p:cNvSpPr>
            <a:spLocks noGrp="1"/>
          </p:cNvSpPr>
          <p:nvPr>
            <p:ph type="dt" sz="half" idx="10"/>
          </p:nvPr>
        </p:nvSpPr>
        <p:spPr/>
        <p:txBody>
          <a:bodyPr/>
          <a:lstStyle/>
          <a:p>
            <a:fld id="{C57218E9-7F47-C044-907D-624F6064ACA4}" type="datetime1">
              <a:rPr lang="en-US" smtClean="0"/>
              <a:t>3/24/2023</a:t>
            </a:fld>
            <a:endParaRPr lang="en-US" dirty="0"/>
          </a:p>
        </p:txBody>
      </p:sp>
      <p:sp>
        <p:nvSpPr>
          <p:cNvPr id="6" name="Footer Placeholder 5">
            <a:extLst>
              <a:ext uri="{FF2B5EF4-FFF2-40B4-BE49-F238E27FC236}">
                <a16:creationId xmlns:a16="http://schemas.microsoft.com/office/drawing/2014/main" id="{7D5F0B32-AB7B-C348-A61C-205DC7F22F0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CDEADAC-0764-DF4B-8EEF-D609EADF616B}"/>
              </a:ext>
            </a:extLst>
          </p:cNvPr>
          <p:cNvSpPr>
            <a:spLocks noGrp="1"/>
          </p:cNvSpPr>
          <p:nvPr>
            <p:ph type="sldNum" sz="quarter" idx="12"/>
          </p:nvPr>
        </p:nvSpPr>
        <p:spPr/>
        <p:txBody>
          <a:bodyPr/>
          <a:lstStyle/>
          <a:p>
            <a:fld id="{892959B6-490E-A144-8C7C-88267F972F69}" type="slidenum">
              <a:rPr lang="en-US" smtClean="0"/>
              <a:t>‹#›</a:t>
            </a:fld>
            <a:endParaRPr lang="en-US" dirty="0"/>
          </a:p>
        </p:txBody>
      </p:sp>
    </p:spTree>
    <p:extLst>
      <p:ext uri="{BB962C8B-B14F-4D97-AF65-F5344CB8AC3E}">
        <p14:creationId xmlns:p14="http://schemas.microsoft.com/office/powerpoint/2010/main" val="13321094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5EFE7-41F6-D845-AD97-74826EFC6B2F}"/>
              </a:ext>
            </a:extLst>
          </p:cNvPr>
          <p:cNvSpPr>
            <a:spLocks noGrp="1"/>
          </p:cNvSpPr>
          <p:nvPr>
            <p:ph type="title"/>
          </p:nvPr>
        </p:nvSpPr>
        <p:spPr>
          <a:xfrm>
            <a:off x="839788" y="365125"/>
            <a:ext cx="10515600" cy="1325563"/>
          </a:xfrm>
          <a:prstGeom prst="rect">
            <a:avLst/>
          </a:prstGeom>
        </p:spPr>
        <p:txBody>
          <a:bodyPr/>
          <a:lstStyle>
            <a:lvl1pPr>
              <a:defRPr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48635AB2-5796-944C-B5A8-95A3957468B5}"/>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7A04CAB-CE95-6A4A-BC48-A5A6E28BC0F4}"/>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C7A78F3-DBCE-BB4E-8AE5-1F978F3D02A5}"/>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99B274-DA5D-AF45-A15B-FCD0600286CA}"/>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0A64DE8-F42B-F140-88D7-B915772859AC}"/>
              </a:ext>
            </a:extLst>
          </p:cNvPr>
          <p:cNvSpPr>
            <a:spLocks noGrp="1"/>
          </p:cNvSpPr>
          <p:nvPr>
            <p:ph type="dt" sz="half" idx="10"/>
          </p:nvPr>
        </p:nvSpPr>
        <p:spPr/>
        <p:txBody>
          <a:bodyPr/>
          <a:lstStyle/>
          <a:p>
            <a:fld id="{F400DCB8-AD22-A54F-9910-29E01F6E01AB}" type="datetime1">
              <a:rPr lang="en-US" smtClean="0"/>
              <a:t>3/24/2023</a:t>
            </a:fld>
            <a:endParaRPr lang="en-US" dirty="0"/>
          </a:p>
        </p:txBody>
      </p:sp>
      <p:sp>
        <p:nvSpPr>
          <p:cNvPr id="8" name="Footer Placeholder 7">
            <a:extLst>
              <a:ext uri="{FF2B5EF4-FFF2-40B4-BE49-F238E27FC236}">
                <a16:creationId xmlns:a16="http://schemas.microsoft.com/office/drawing/2014/main" id="{5F55894D-314E-2248-8372-3ACCB8E33AF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176AF1A3-8C35-6444-880B-489D3E3BDB17}"/>
              </a:ext>
            </a:extLst>
          </p:cNvPr>
          <p:cNvSpPr>
            <a:spLocks noGrp="1"/>
          </p:cNvSpPr>
          <p:nvPr>
            <p:ph type="sldNum" sz="quarter" idx="12"/>
          </p:nvPr>
        </p:nvSpPr>
        <p:spPr/>
        <p:txBody>
          <a:bodyPr/>
          <a:lstStyle/>
          <a:p>
            <a:fld id="{892959B6-490E-A144-8C7C-88267F972F69}" type="slidenum">
              <a:rPr lang="en-US" smtClean="0"/>
              <a:t>‹#›</a:t>
            </a:fld>
            <a:endParaRPr lang="en-US" dirty="0"/>
          </a:p>
        </p:txBody>
      </p:sp>
    </p:spTree>
    <p:extLst>
      <p:ext uri="{BB962C8B-B14F-4D97-AF65-F5344CB8AC3E}">
        <p14:creationId xmlns:p14="http://schemas.microsoft.com/office/powerpoint/2010/main" val="36375700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D6E35-E288-6E46-8AE2-C620DACF8532}"/>
              </a:ext>
            </a:extLst>
          </p:cNvPr>
          <p:cNvSpPr>
            <a:spLocks noGrp="1"/>
          </p:cNvSpPr>
          <p:nvPr>
            <p:ph type="title"/>
          </p:nvPr>
        </p:nvSpPr>
        <p:spPr>
          <a:xfrm>
            <a:off x="838200" y="365125"/>
            <a:ext cx="10515600" cy="1325563"/>
          </a:xfrm>
          <a:prstGeom prst="rect">
            <a:avLst/>
          </a:prstGeom>
        </p:spPr>
        <p:txBody>
          <a:bodyPr/>
          <a:lstStyle>
            <a:lvl1pPr>
              <a:defRPr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Date Placeholder 2">
            <a:extLst>
              <a:ext uri="{FF2B5EF4-FFF2-40B4-BE49-F238E27FC236}">
                <a16:creationId xmlns:a16="http://schemas.microsoft.com/office/drawing/2014/main" id="{2A909971-F513-8245-B1F9-9A705DE1F26E}"/>
              </a:ext>
            </a:extLst>
          </p:cNvPr>
          <p:cNvSpPr>
            <a:spLocks noGrp="1"/>
          </p:cNvSpPr>
          <p:nvPr>
            <p:ph type="dt" sz="half" idx="10"/>
          </p:nvPr>
        </p:nvSpPr>
        <p:spPr/>
        <p:txBody>
          <a:bodyPr/>
          <a:lstStyle/>
          <a:p>
            <a:fld id="{D5B38A18-D63C-654F-A494-634F276E3E8E}" type="datetime1">
              <a:rPr lang="en-US" smtClean="0"/>
              <a:t>3/24/2023</a:t>
            </a:fld>
            <a:endParaRPr lang="en-US" dirty="0"/>
          </a:p>
        </p:txBody>
      </p:sp>
      <p:sp>
        <p:nvSpPr>
          <p:cNvPr id="4" name="Footer Placeholder 3">
            <a:extLst>
              <a:ext uri="{FF2B5EF4-FFF2-40B4-BE49-F238E27FC236}">
                <a16:creationId xmlns:a16="http://schemas.microsoft.com/office/drawing/2014/main" id="{552AA84A-0BFD-AF4D-9F99-6584F52DF8AD}"/>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25770928-A687-0F40-B8F0-2D6BD37CAE39}"/>
              </a:ext>
            </a:extLst>
          </p:cNvPr>
          <p:cNvSpPr>
            <a:spLocks noGrp="1"/>
          </p:cNvSpPr>
          <p:nvPr>
            <p:ph type="sldNum" sz="quarter" idx="12"/>
          </p:nvPr>
        </p:nvSpPr>
        <p:spPr/>
        <p:txBody>
          <a:bodyPr/>
          <a:lstStyle/>
          <a:p>
            <a:fld id="{892959B6-490E-A144-8C7C-88267F972F69}" type="slidenum">
              <a:rPr lang="en-US" smtClean="0"/>
              <a:t>‹#›</a:t>
            </a:fld>
            <a:endParaRPr lang="en-US" dirty="0"/>
          </a:p>
        </p:txBody>
      </p:sp>
    </p:spTree>
    <p:extLst>
      <p:ext uri="{BB962C8B-B14F-4D97-AF65-F5344CB8AC3E}">
        <p14:creationId xmlns:p14="http://schemas.microsoft.com/office/powerpoint/2010/main" val="30566964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080357-36FF-4C49-B3FF-1542030E0175}"/>
              </a:ext>
            </a:extLst>
          </p:cNvPr>
          <p:cNvSpPr>
            <a:spLocks noGrp="1"/>
          </p:cNvSpPr>
          <p:nvPr>
            <p:ph type="dt" sz="half" idx="10"/>
          </p:nvPr>
        </p:nvSpPr>
        <p:spPr/>
        <p:txBody>
          <a:bodyPr/>
          <a:lstStyle/>
          <a:p>
            <a:fld id="{4C329174-E8AA-2147-9375-45B31203D791}" type="datetime1">
              <a:rPr lang="en-US" smtClean="0"/>
              <a:t>3/24/2023</a:t>
            </a:fld>
            <a:endParaRPr lang="en-US" dirty="0"/>
          </a:p>
        </p:txBody>
      </p:sp>
      <p:sp>
        <p:nvSpPr>
          <p:cNvPr id="3" name="Footer Placeholder 2">
            <a:extLst>
              <a:ext uri="{FF2B5EF4-FFF2-40B4-BE49-F238E27FC236}">
                <a16:creationId xmlns:a16="http://schemas.microsoft.com/office/drawing/2014/main" id="{2C532AE4-F24A-A649-9728-E49CB5FE98A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E464B81A-0898-824E-86F6-312F2B037E32}"/>
              </a:ext>
            </a:extLst>
          </p:cNvPr>
          <p:cNvSpPr>
            <a:spLocks noGrp="1"/>
          </p:cNvSpPr>
          <p:nvPr>
            <p:ph type="sldNum" sz="quarter" idx="12"/>
          </p:nvPr>
        </p:nvSpPr>
        <p:spPr/>
        <p:txBody>
          <a:bodyPr/>
          <a:lstStyle/>
          <a:p>
            <a:fld id="{892959B6-490E-A144-8C7C-88267F972F69}" type="slidenum">
              <a:rPr lang="en-US" smtClean="0"/>
              <a:t>‹#›</a:t>
            </a:fld>
            <a:endParaRPr lang="en-US" dirty="0"/>
          </a:p>
        </p:txBody>
      </p:sp>
    </p:spTree>
    <p:extLst>
      <p:ext uri="{BB962C8B-B14F-4D97-AF65-F5344CB8AC3E}">
        <p14:creationId xmlns:p14="http://schemas.microsoft.com/office/powerpoint/2010/main" val="15880382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F9C27-E5B0-3345-A4AB-CFB2F6835849}"/>
              </a:ext>
            </a:extLst>
          </p:cNvPr>
          <p:cNvSpPr>
            <a:spLocks noGrp="1"/>
          </p:cNvSpPr>
          <p:nvPr>
            <p:ph type="title"/>
          </p:nvPr>
        </p:nvSpPr>
        <p:spPr>
          <a:xfrm>
            <a:off x="839788" y="457200"/>
            <a:ext cx="3932237" cy="1600200"/>
          </a:xfrm>
          <a:prstGeom prst="rect">
            <a:avLst/>
          </a:prstGeom>
        </p:spPr>
        <p:txBody>
          <a:bodyPr anchor="b"/>
          <a:lstStyle>
            <a:lvl1pPr>
              <a:defRPr sz="32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3224FF64-A4EF-874D-8148-B50CAAACD892}"/>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B450630-1DFB-8040-B781-5D0E3233E901}"/>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0DDAF7-3456-A247-8D5C-0A8EBD0B4DE9}"/>
              </a:ext>
            </a:extLst>
          </p:cNvPr>
          <p:cNvSpPr>
            <a:spLocks noGrp="1"/>
          </p:cNvSpPr>
          <p:nvPr>
            <p:ph type="dt" sz="half" idx="10"/>
          </p:nvPr>
        </p:nvSpPr>
        <p:spPr/>
        <p:txBody>
          <a:bodyPr/>
          <a:lstStyle/>
          <a:p>
            <a:fld id="{899A88EE-9189-5A4E-9528-35D4F42BEA3C}" type="datetime1">
              <a:rPr lang="en-US" smtClean="0"/>
              <a:t>3/24/2023</a:t>
            </a:fld>
            <a:endParaRPr lang="en-US" dirty="0"/>
          </a:p>
        </p:txBody>
      </p:sp>
      <p:sp>
        <p:nvSpPr>
          <p:cNvPr id="6" name="Footer Placeholder 5">
            <a:extLst>
              <a:ext uri="{FF2B5EF4-FFF2-40B4-BE49-F238E27FC236}">
                <a16:creationId xmlns:a16="http://schemas.microsoft.com/office/drawing/2014/main" id="{240FA3EF-BB27-4142-A314-3F13BEB8F80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6573FCC-E67D-914C-8071-528E22BB0760}"/>
              </a:ext>
            </a:extLst>
          </p:cNvPr>
          <p:cNvSpPr>
            <a:spLocks noGrp="1"/>
          </p:cNvSpPr>
          <p:nvPr>
            <p:ph type="sldNum" sz="quarter" idx="12"/>
          </p:nvPr>
        </p:nvSpPr>
        <p:spPr/>
        <p:txBody>
          <a:bodyPr/>
          <a:lstStyle/>
          <a:p>
            <a:fld id="{892959B6-490E-A144-8C7C-88267F972F69}" type="slidenum">
              <a:rPr lang="en-US" smtClean="0"/>
              <a:t>‹#›</a:t>
            </a:fld>
            <a:endParaRPr lang="en-US" dirty="0"/>
          </a:p>
        </p:txBody>
      </p:sp>
    </p:spTree>
    <p:extLst>
      <p:ext uri="{BB962C8B-B14F-4D97-AF65-F5344CB8AC3E}">
        <p14:creationId xmlns:p14="http://schemas.microsoft.com/office/powerpoint/2010/main" val="3538319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9BBF6-712C-894B-B338-770EE55BCDD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DFE58E9-0799-7844-87FB-63296043F8E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0A0A057-D11A-AF46-A095-382D89609D75}"/>
              </a:ext>
            </a:extLst>
          </p:cNvPr>
          <p:cNvSpPr>
            <a:spLocks noGrp="1"/>
          </p:cNvSpPr>
          <p:nvPr>
            <p:ph type="dt" sz="half" idx="10"/>
          </p:nvPr>
        </p:nvSpPr>
        <p:spPr/>
        <p:txBody>
          <a:bodyPr/>
          <a:lstStyle/>
          <a:p>
            <a:fld id="{490D23E7-40F4-C14B-965A-8AC6D86EFD48}" type="datetime1">
              <a:rPr lang="en-US" smtClean="0"/>
              <a:t>3/24/2023</a:t>
            </a:fld>
            <a:endParaRPr lang="en-US" dirty="0"/>
          </a:p>
        </p:txBody>
      </p:sp>
      <p:sp>
        <p:nvSpPr>
          <p:cNvPr id="5" name="Footer Placeholder 4">
            <a:extLst>
              <a:ext uri="{FF2B5EF4-FFF2-40B4-BE49-F238E27FC236}">
                <a16:creationId xmlns:a16="http://schemas.microsoft.com/office/drawing/2014/main" id="{071B5B23-F3DA-BA40-BDB9-E14D617B76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793DFE2-06A3-8A4B-A944-ECD3E22A4A0A}"/>
              </a:ext>
            </a:extLst>
          </p:cNvPr>
          <p:cNvSpPr>
            <a:spLocks noGrp="1"/>
          </p:cNvSpPr>
          <p:nvPr>
            <p:ph type="sldNum" sz="quarter" idx="12"/>
          </p:nvPr>
        </p:nvSpPr>
        <p:spPr/>
        <p:txBody>
          <a:bodyPr/>
          <a:lstStyle/>
          <a:p>
            <a:fld id="{A75AAEF5-C690-5D4B-B5C7-510283CCFE4D}" type="slidenum">
              <a:rPr lang="en-US" smtClean="0"/>
              <a:t>‹#›</a:t>
            </a:fld>
            <a:endParaRPr lang="en-US" dirty="0"/>
          </a:p>
        </p:txBody>
      </p:sp>
    </p:spTree>
    <p:extLst>
      <p:ext uri="{BB962C8B-B14F-4D97-AF65-F5344CB8AC3E}">
        <p14:creationId xmlns:p14="http://schemas.microsoft.com/office/powerpoint/2010/main" val="198320620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23CFB-F218-FE4B-8BB7-6CC1B13A9D3A}"/>
              </a:ext>
            </a:extLst>
          </p:cNvPr>
          <p:cNvSpPr>
            <a:spLocks noGrp="1"/>
          </p:cNvSpPr>
          <p:nvPr>
            <p:ph type="title"/>
          </p:nvPr>
        </p:nvSpPr>
        <p:spPr>
          <a:xfrm>
            <a:off x="839788" y="457200"/>
            <a:ext cx="3932237" cy="1600200"/>
          </a:xfrm>
          <a:prstGeom prst="rect">
            <a:avLst/>
          </a:prstGeom>
        </p:spPr>
        <p:txBody>
          <a:bodyPr anchor="b"/>
          <a:lstStyle>
            <a:lvl1pPr>
              <a:defRPr sz="32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Picture Placeholder 2">
            <a:extLst>
              <a:ext uri="{FF2B5EF4-FFF2-40B4-BE49-F238E27FC236}">
                <a16:creationId xmlns:a16="http://schemas.microsoft.com/office/drawing/2014/main" id="{889AFFD7-11D4-1746-B361-401D1D238FFE}"/>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5EB5B14A-7DB4-694D-AD86-D834B1CDFE4F}"/>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148DFDA-9439-DD43-9821-1A465EA8636E}"/>
              </a:ext>
            </a:extLst>
          </p:cNvPr>
          <p:cNvSpPr>
            <a:spLocks noGrp="1"/>
          </p:cNvSpPr>
          <p:nvPr>
            <p:ph type="dt" sz="half" idx="10"/>
          </p:nvPr>
        </p:nvSpPr>
        <p:spPr/>
        <p:txBody>
          <a:bodyPr/>
          <a:lstStyle/>
          <a:p>
            <a:fld id="{7032B1FB-8BFA-A84E-B83A-BE54B3EA6B17}" type="datetime1">
              <a:rPr lang="en-US" smtClean="0"/>
              <a:t>3/24/2023</a:t>
            </a:fld>
            <a:endParaRPr lang="en-US" dirty="0"/>
          </a:p>
        </p:txBody>
      </p:sp>
      <p:sp>
        <p:nvSpPr>
          <p:cNvPr id="6" name="Footer Placeholder 5">
            <a:extLst>
              <a:ext uri="{FF2B5EF4-FFF2-40B4-BE49-F238E27FC236}">
                <a16:creationId xmlns:a16="http://schemas.microsoft.com/office/drawing/2014/main" id="{8B526C68-32CC-CA45-B6C3-50708575428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BE5578E-F248-B144-AD91-40F0E6F90C5A}"/>
              </a:ext>
            </a:extLst>
          </p:cNvPr>
          <p:cNvSpPr>
            <a:spLocks noGrp="1"/>
          </p:cNvSpPr>
          <p:nvPr>
            <p:ph type="sldNum" sz="quarter" idx="12"/>
          </p:nvPr>
        </p:nvSpPr>
        <p:spPr/>
        <p:txBody>
          <a:bodyPr/>
          <a:lstStyle/>
          <a:p>
            <a:fld id="{892959B6-490E-A144-8C7C-88267F972F69}" type="slidenum">
              <a:rPr lang="en-US" smtClean="0"/>
              <a:t>‹#›</a:t>
            </a:fld>
            <a:endParaRPr lang="en-US" dirty="0"/>
          </a:p>
        </p:txBody>
      </p:sp>
    </p:spTree>
    <p:extLst>
      <p:ext uri="{BB962C8B-B14F-4D97-AF65-F5344CB8AC3E}">
        <p14:creationId xmlns:p14="http://schemas.microsoft.com/office/powerpoint/2010/main" val="7004295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46885-65B4-5E40-98D6-F8377F61FE4C}"/>
              </a:ext>
            </a:extLst>
          </p:cNvPr>
          <p:cNvSpPr>
            <a:spLocks noGrp="1"/>
          </p:cNvSpPr>
          <p:nvPr>
            <p:ph type="title"/>
          </p:nvPr>
        </p:nvSpPr>
        <p:spPr>
          <a:xfrm>
            <a:off x="838200" y="365125"/>
            <a:ext cx="10515600" cy="1325563"/>
          </a:xfrm>
          <a:prstGeom prst="rect">
            <a:avLst/>
          </a:prstGeom>
        </p:spPr>
        <p:txBody>
          <a:bodyPr/>
          <a:lstStyle>
            <a:lvl1pPr>
              <a:defRPr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878FAB7D-778E-B443-9C49-CA14C625F51E}"/>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7EFCAC-9FC8-2F43-B14F-0289E67FAC64}"/>
              </a:ext>
            </a:extLst>
          </p:cNvPr>
          <p:cNvSpPr>
            <a:spLocks noGrp="1"/>
          </p:cNvSpPr>
          <p:nvPr>
            <p:ph type="dt" sz="half" idx="10"/>
          </p:nvPr>
        </p:nvSpPr>
        <p:spPr/>
        <p:txBody>
          <a:bodyPr/>
          <a:lstStyle/>
          <a:p>
            <a:fld id="{A6E590D3-6790-B348-A017-66135251B151}" type="datetime1">
              <a:rPr lang="en-US" smtClean="0"/>
              <a:t>3/24/2023</a:t>
            </a:fld>
            <a:endParaRPr lang="en-US" dirty="0"/>
          </a:p>
        </p:txBody>
      </p:sp>
      <p:sp>
        <p:nvSpPr>
          <p:cNvPr id="5" name="Footer Placeholder 4">
            <a:extLst>
              <a:ext uri="{FF2B5EF4-FFF2-40B4-BE49-F238E27FC236}">
                <a16:creationId xmlns:a16="http://schemas.microsoft.com/office/drawing/2014/main" id="{5CE52450-DA91-344A-BF3A-87DC3B68880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0F1BD14-FC3F-A248-8687-C4A0071B9788}"/>
              </a:ext>
            </a:extLst>
          </p:cNvPr>
          <p:cNvSpPr>
            <a:spLocks noGrp="1"/>
          </p:cNvSpPr>
          <p:nvPr>
            <p:ph type="sldNum" sz="quarter" idx="12"/>
          </p:nvPr>
        </p:nvSpPr>
        <p:spPr/>
        <p:txBody>
          <a:bodyPr/>
          <a:lstStyle/>
          <a:p>
            <a:fld id="{892959B6-490E-A144-8C7C-88267F972F69}" type="slidenum">
              <a:rPr lang="en-US" smtClean="0"/>
              <a:t>‹#›</a:t>
            </a:fld>
            <a:endParaRPr lang="en-US" dirty="0"/>
          </a:p>
        </p:txBody>
      </p:sp>
    </p:spTree>
    <p:extLst>
      <p:ext uri="{BB962C8B-B14F-4D97-AF65-F5344CB8AC3E}">
        <p14:creationId xmlns:p14="http://schemas.microsoft.com/office/powerpoint/2010/main" val="27426640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0E8DF8-B610-594D-8FBB-72CC98FFF8AF}"/>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93443CC-1F93-D948-A9E8-C3289413EB37}"/>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47C0B7-1831-2841-9DC9-AA89688565C7}"/>
              </a:ext>
            </a:extLst>
          </p:cNvPr>
          <p:cNvSpPr>
            <a:spLocks noGrp="1"/>
          </p:cNvSpPr>
          <p:nvPr>
            <p:ph type="dt" sz="half" idx="10"/>
          </p:nvPr>
        </p:nvSpPr>
        <p:spPr/>
        <p:txBody>
          <a:bodyPr/>
          <a:lstStyle/>
          <a:p>
            <a:fld id="{FC356D6D-65C6-8E4B-9F66-DF088DE91A33}" type="datetime1">
              <a:rPr lang="en-US" smtClean="0"/>
              <a:t>3/24/2023</a:t>
            </a:fld>
            <a:endParaRPr lang="en-US" dirty="0"/>
          </a:p>
        </p:txBody>
      </p:sp>
      <p:sp>
        <p:nvSpPr>
          <p:cNvPr id="5" name="Footer Placeholder 4">
            <a:extLst>
              <a:ext uri="{FF2B5EF4-FFF2-40B4-BE49-F238E27FC236}">
                <a16:creationId xmlns:a16="http://schemas.microsoft.com/office/drawing/2014/main" id="{63A52383-7CA5-AF44-8E5C-A339198E5CE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BA34063-8A2B-F44D-A1D5-B7566A1DA9B2}"/>
              </a:ext>
            </a:extLst>
          </p:cNvPr>
          <p:cNvSpPr>
            <a:spLocks noGrp="1"/>
          </p:cNvSpPr>
          <p:nvPr>
            <p:ph type="sldNum" sz="quarter" idx="12"/>
          </p:nvPr>
        </p:nvSpPr>
        <p:spPr/>
        <p:txBody>
          <a:bodyPr/>
          <a:lstStyle/>
          <a:p>
            <a:fld id="{892959B6-490E-A144-8C7C-88267F972F69}" type="slidenum">
              <a:rPr lang="en-US" smtClean="0"/>
              <a:t>‹#›</a:t>
            </a:fld>
            <a:endParaRPr lang="en-US" dirty="0"/>
          </a:p>
        </p:txBody>
      </p:sp>
    </p:spTree>
    <p:extLst>
      <p:ext uri="{BB962C8B-B14F-4D97-AF65-F5344CB8AC3E}">
        <p14:creationId xmlns:p14="http://schemas.microsoft.com/office/powerpoint/2010/main" val="3004239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DB25C-5BC8-5741-96E2-575DEB0A005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87A4623-1CC0-D846-B84F-4C72F5F133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B7FA13E-7A12-1042-9D21-E96427238DD3}"/>
              </a:ext>
            </a:extLst>
          </p:cNvPr>
          <p:cNvSpPr>
            <a:spLocks noGrp="1"/>
          </p:cNvSpPr>
          <p:nvPr>
            <p:ph type="dt" sz="half" idx="10"/>
          </p:nvPr>
        </p:nvSpPr>
        <p:spPr/>
        <p:txBody>
          <a:bodyPr/>
          <a:lstStyle/>
          <a:p>
            <a:fld id="{7A1AC4B9-12C9-FB44-AC9D-ED994028918A}" type="datetime1">
              <a:rPr lang="en-US" smtClean="0"/>
              <a:t>3/24/2023</a:t>
            </a:fld>
            <a:endParaRPr lang="en-US" dirty="0"/>
          </a:p>
        </p:txBody>
      </p:sp>
      <p:sp>
        <p:nvSpPr>
          <p:cNvPr id="5" name="Footer Placeholder 4">
            <a:extLst>
              <a:ext uri="{FF2B5EF4-FFF2-40B4-BE49-F238E27FC236}">
                <a16:creationId xmlns:a16="http://schemas.microsoft.com/office/drawing/2014/main" id="{5400A479-4CBC-5B4D-8D62-578763717E2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A8F5A7C-FA91-BE4F-A72B-317008C8822D}"/>
              </a:ext>
            </a:extLst>
          </p:cNvPr>
          <p:cNvSpPr>
            <a:spLocks noGrp="1"/>
          </p:cNvSpPr>
          <p:nvPr>
            <p:ph type="sldNum" sz="quarter" idx="12"/>
          </p:nvPr>
        </p:nvSpPr>
        <p:spPr/>
        <p:txBody>
          <a:bodyPr/>
          <a:lstStyle/>
          <a:p>
            <a:fld id="{A75AAEF5-C690-5D4B-B5C7-510283CCFE4D}" type="slidenum">
              <a:rPr lang="en-US" smtClean="0"/>
              <a:t>‹#›</a:t>
            </a:fld>
            <a:endParaRPr lang="en-US" dirty="0"/>
          </a:p>
        </p:txBody>
      </p:sp>
    </p:spTree>
    <p:extLst>
      <p:ext uri="{BB962C8B-B14F-4D97-AF65-F5344CB8AC3E}">
        <p14:creationId xmlns:p14="http://schemas.microsoft.com/office/powerpoint/2010/main" val="1895442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5571B6-3CF8-454F-AAA8-40717B48C20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FEDA33-B84D-6F4D-A145-D2B700B5F55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4DF14CB-76BE-E74C-B7EB-9E852837436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6BDD26B-D800-9244-BC67-6035178ABCAB}"/>
              </a:ext>
            </a:extLst>
          </p:cNvPr>
          <p:cNvSpPr>
            <a:spLocks noGrp="1"/>
          </p:cNvSpPr>
          <p:nvPr>
            <p:ph type="dt" sz="half" idx="10"/>
          </p:nvPr>
        </p:nvSpPr>
        <p:spPr/>
        <p:txBody>
          <a:bodyPr/>
          <a:lstStyle/>
          <a:p>
            <a:fld id="{1101DFF8-D00C-FB44-B806-B6B270705AEB}" type="datetime1">
              <a:rPr lang="en-US" smtClean="0"/>
              <a:t>3/24/2023</a:t>
            </a:fld>
            <a:endParaRPr lang="en-US" dirty="0"/>
          </a:p>
        </p:txBody>
      </p:sp>
      <p:sp>
        <p:nvSpPr>
          <p:cNvPr id="6" name="Footer Placeholder 5">
            <a:extLst>
              <a:ext uri="{FF2B5EF4-FFF2-40B4-BE49-F238E27FC236}">
                <a16:creationId xmlns:a16="http://schemas.microsoft.com/office/drawing/2014/main" id="{80FA71B0-1356-CE44-839D-14B49C3AC0F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93BD825-FDD3-AE47-868C-0405C300388F}"/>
              </a:ext>
            </a:extLst>
          </p:cNvPr>
          <p:cNvSpPr>
            <a:spLocks noGrp="1"/>
          </p:cNvSpPr>
          <p:nvPr>
            <p:ph type="sldNum" sz="quarter" idx="12"/>
          </p:nvPr>
        </p:nvSpPr>
        <p:spPr/>
        <p:txBody>
          <a:bodyPr/>
          <a:lstStyle/>
          <a:p>
            <a:fld id="{A75AAEF5-C690-5D4B-B5C7-510283CCFE4D}" type="slidenum">
              <a:rPr lang="en-US" smtClean="0"/>
              <a:t>‹#›</a:t>
            </a:fld>
            <a:endParaRPr lang="en-US" dirty="0"/>
          </a:p>
        </p:txBody>
      </p:sp>
    </p:spTree>
    <p:extLst>
      <p:ext uri="{BB962C8B-B14F-4D97-AF65-F5344CB8AC3E}">
        <p14:creationId xmlns:p14="http://schemas.microsoft.com/office/powerpoint/2010/main" val="738437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1DBAD-EF53-8641-957C-47C8A0CF618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E338973-FBEB-0B45-8B22-E682B77755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504063-3ECF-2A40-B4B2-D798607021B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9E6B636-F832-FE46-AFAC-A655154482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86203D1-709A-F440-A2B2-2354D0328C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8105BDA-E7DE-A54B-A53D-AA1179002A8E}"/>
              </a:ext>
            </a:extLst>
          </p:cNvPr>
          <p:cNvSpPr>
            <a:spLocks noGrp="1"/>
          </p:cNvSpPr>
          <p:nvPr>
            <p:ph type="dt" sz="half" idx="10"/>
          </p:nvPr>
        </p:nvSpPr>
        <p:spPr/>
        <p:txBody>
          <a:bodyPr/>
          <a:lstStyle/>
          <a:p>
            <a:fld id="{F58EA0CC-CB2D-324E-AC2B-9E0B7B128A47}" type="datetime1">
              <a:rPr lang="en-US" smtClean="0"/>
              <a:t>3/24/2023</a:t>
            </a:fld>
            <a:endParaRPr lang="en-US" dirty="0"/>
          </a:p>
        </p:txBody>
      </p:sp>
      <p:sp>
        <p:nvSpPr>
          <p:cNvPr id="8" name="Footer Placeholder 7">
            <a:extLst>
              <a:ext uri="{FF2B5EF4-FFF2-40B4-BE49-F238E27FC236}">
                <a16:creationId xmlns:a16="http://schemas.microsoft.com/office/drawing/2014/main" id="{F763DB5F-F468-FE46-A96D-BDEFCD3C69B9}"/>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F046405-2AE0-C14B-8959-4DBC7D1B1D47}"/>
              </a:ext>
            </a:extLst>
          </p:cNvPr>
          <p:cNvSpPr>
            <a:spLocks noGrp="1"/>
          </p:cNvSpPr>
          <p:nvPr>
            <p:ph type="sldNum" sz="quarter" idx="12"/>
          </p:nvPr>
        </p:nvSpPr>
        <p:spPr/>
        <p:txBody>
          <a:bodyPr/>
          <a:lstStyle/>
          <a:p>
            <a:fld id="{A75AAEF5-C690-5D4B-B5C7-510283CCFE4D}" type="slidenum">
              <a:rPr lang="en-US" smtClean="0"/>
              <a:t>‹#›</a:t>
            </a:fld>
            <a:endParaRPr lang="en-US" dirty="0"/>
          </a:p>
        </p:txBody>
      </p:sp>
    </p:spTree>
    <p:extLst>
      <p:ext uri="{BB962C8B-B14F-4D97-AF65-F5344CB8AC3E}">
        <p14:creationId xmlns:p14="http://schemas.microsoft.com/office/powerpoint/2010/main" val="3587526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E6E30-01CA-B54F-A141-0B9C6CC42A1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47C3E65-99BB-E540-A491-F9EE12CBA358}"/>
              </a:ext>
            </a:extLst>
          </p:cNvPr>
          <p:cNvSpPr>
            <a:spLocks noGrp="1"/>
          </p:cNvSpPr>
          <p:nvPr>
            <p:ph type="dt" sz="half" idx="10"/>
          </p:nvPr>
        </p:nvSpPr>
        <p:spPr/>
        <p:txBody>
          <a:bodyPr/>
          <a:lstStyle/>
          <a:p>
            <a:fld id="{15D9A89F-5B75-E346-8D1C-51D16750FD93}" type="datetime1">
              <a:rPr lang="en-US" smtClean="0"/>
              <a:t>3/24/2023</a:t>
            </a:fld>
            <a:endParaRPr lang="en-US" dirty="0"/>
          </a:p>
        </p:txBody>
      </p:sp>
      <p:sp>
        <p:nvSpPr>
          <p:cNvPr id="4" name="Footer Placeholder 3">
            <a:extLst>
              <a:ext uri="{FF2B5EF4-FFF2-40B4-BE49-F238E27FC236}">
                <a16:creationId xmlns:a16="http://schemas.microsoft.com/office/drawing/2014/main" id="{87000866-511C-3941-A764-EBB155AE57D7}"/>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FC9C672-EE08-4046-BB96-26736A94282F}"/>
              </a:ext>
            </a:extLst>
          </p:cNvPr>
          <p:cNvSpPr>
            <a:spLocks noGrp="1"/>
          </p:cNvSpPr>
          <p:nvPr>
            <p:ph type="sldNum" sz="quarter" idx="12"/>
          </p:nvPr>
        </p:nvSpPr>
        <p:spPr/>
        <p:txBody>
          <a:bodyPr/>
          <a:lstStyle/>
          <a:p>
            <a:fld id="{A75AAEF5-C690-5D4B-B5C7-510283CCFE4D}" type="slidenum">
              <a:rPr lang="en-US" smtClean="0"/>
              <a:t>‹#›</a:t>
            </a:fld>
            <a:endParaRPr lang="en-US" dirty="0"/>
          </a:p>
        </p:txBody>
      </p:sp>
    </p:spTree>
    <p:extLst>
      <p:ext uri="{BB962C8B-B14F-4D97-AF65-F5344CB8AC3E}">
        <p14:creationId xmlns:p14="http://schemas.microsoft.com/office/powerpoint/2010/main" val="3172471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C9E546-42AD-D14C-9301-45E199364AE9}"/>
              </a:ext>
            </a:extLst>
          </p:cNvPr>
          <p:cNvSpPr>
            <a:spLocks noGrp="1"/>
          </p:cNvSpPr>
          <p:nvPr>
            <p:ph type="dt" sz="half" idx="10"/>
          </p:nvPr>
        </p:nvSpPr>
        <p:spPr/>
        <p:txBody>
          <a:bodyPr/>
          <a:lstStyle/>
          <a:p>
            <a:fld id="{F13AE772-966B-1946-9ABE-AC27881A4A01}" type="datetime1">
              <a:rPr lang="en-US" smtClean="0"/>
              <a:t>3/24/2023</a:t>
            </a:fld>
            <a:endParaRPr lang="en-US" dirty="0"/>
          </a:p>
        </p:txBody>
      </p:sp>
      <p:sp>
        <p:nvSpPr>
          <p:cNvPr id="3" name="Footer Placeholder 2">
            <a:extLst>
              <a:ext uri="{FF2B5EF4-FFF2-40B4-BE49-F238E27FC236}">
                <a16:creationId xmlns:a16="http://schemas.microsoft.com/office/drawing/2014/main" id="{9615A7F6-2EC6-B54D-8FA8-D9EF76EC5394}"/>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E3D52C0A-9B3B-624B-A092-B4A616BDE35F}"/>
              </a:ext>
            </a:extLst>
          </p:cNvPr>
          <p:cNvSpPr>
            <a:spLocks noGrp="1"/>
          </p:cNvSpPr>
          <p:nvPr>
            <p:ph type="sldNum" sz="quarter" idx="12"/>
          </p:nvPr>
        </p:nvSpPr>
        <p:spPr/>
        <p:txBody>
          <a:bodyPr/>
          <a:lstStyle/>
          <a:p>
            <a:fld id="{A75AAEF5-C690-5D4B-B5C7-510283CCFE4D}" type="slidenum">
              <a:rPr lang="en-US" smtClean="0"/>
              <a:t>‹#›</a:t>
            </a:fld>
            <a:endParaRPr lang="en-US" dirty="0"/>
          </a:p>
        </p:txBody>
      </p:sp>
    </p:spTree>
    <p:extLst>
      <p:ext uri="{BB962C8B-B14F-4D97-AF65-F5344CB8AC3E}">
        <p14:creationId xmlns:p14="http://schemas.microsoft.com/office/powerpoint/2010/main" val="6466608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0682B-29D1-9B46-A84B-E30E72B0F8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14C740C-FBAA-6C4B-A863-5BBBA5CBC5F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831B158-757E-AE41-B565-37ED88B1A2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2865F3C-6C02-BB45-8932-C69F3CAAFBCB}"/>
              </a:ext>
            </a:extLst>
          </p:cNvPr>
          <p:cNvSpPr>
            <a:spLocks noGrp="1"/>
          </p:cNvSpPr>
          <p:nvPr>
            <p:ph type="dt" sz="half" idx="10"/>
          </p:nvPr>
        </p:nvSpPr>
        <p:spPr/>
        <p:txBody>
          <a:bodyPr/>
          <a:lstStyle/>
          <a:p>
            <a:fld id="{726698A7-B758-DD40-8590-83E3E30C99FC}" type="datetime1">
              <a:rPr lang="en-US" smtClean="0"/>
              <a:t>3/24/2023</a:t>
            </a:fld>
            <a:endParaRPr lang="en-US" dirty="0"/>
          </a:p>
        </p:txBody>
      </p:sp>
      <p:sp>
        <p:nvSpPr>
          <p:cNvPr id="6" name="Footer Placeholder 5">
            <a:extLst>
              <a:ext uri="{FF2B5EF4-FFF2-40B4-BE49-F238E27FC236}">
                <a16:creationId xmlns:a16="http://schemas.microsoft.com/office/drawing/2014/main" id="{92C2AC59-F5EC-594E-9C3B-39CA8EF72DD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941DF19-4F9F-5340-B271-B255C0A916D7}"/>
              </a:ext>
            </a:extLst>
          </p:cNvPr>
          <p:cNvSpPr>
            <a:spLocks noGrp="1"/>
          </p:cNvSpPr>
          <p:nvPr>
            <p:ph type="sldNum" sz="quarter" idx="12"/>
          </p:nvPr>
        </p:nvSpPr>
        <p:spPr/>
        <p:txBody>
          <a:bodyPr/>
          <a:lstStyle/>
          <a:p>
            <a:fld id="{A75AAEF5-C690-5D4B-B5C7-510283CCFE4D}" type="slidenum">
              <a:rPr lang="en-US" smtClean="0"/>
              <a:t>‹#›</a:t>
            </a:fld>
            <a:endParaRPr lang="en-US" dirty="0"/>
          </a:p>
        </p:txBody>
      </p:sp>
    </p:spTree>
    <p:extLst>
      <p:ext uri="{BB962C8B-B14F-4D97-AF65-F5344CB8AC3E}">
        <p14:creationId xmlns:p14="http://schemas.microsoft.com/office/powerpoint/2010/main" val="2136959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9186C-FEC9-2943-96A2-78568536FD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62AED95-B008-8747-B10E-38272F70FC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50E3CE7C-B467-854B-B6A6-FB7EC70DF1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D6A31EA-73C9-F847-BC58-915C2EFC2DF6}"/>
              </a:ext>
            </a:extLst>
          </p:cNvPr>
          <p:cNvSpPr>
            <a:spLocks noGrp="1"/>
          </p:cNvSpPr>
          <p:nvPr>
            <p:ph type="dt" sz="half" idx="10"/>
          </p:nvPr>
        </p:nvSpPr>
        <p:spPr/>
        <p:txBody>
          <a:bodyPr/>
          <a:lstStyle/>
          <a:p>
            <a:fld id="{2E405BBD-3E32-C644-8DE8-2C42C7A22893}" type="datetime1">
              <a:rPr lang="en-US" smtClean="0"/>
              <a:t>3/24/2023</a:t>
            </a:fld>
            <a:endParaRPr lang="en-US" dirty="0"/>
          </a:p>
        </p:txBody>
      </p:sp>
      <p:sp>
        <p:nvSpPr>
          <p:cNvPr id="6" name="Footer Placeholder 5">
            <a:extLst>
              <a:ext uri="{FF2B5EF4-FFF2-40B4-BE49-F238E27FC236}">
                <a16:creationId xmlns:a16="http://schemas.microsoft.com/office/drawing/2014/main" id="{4975143B-FCE1-B642-A9D9-CA2BA603978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76B9DFA-1F03-D14A-88EF-5089C19F4D7A}"/>
              </a:ext>
            </a:extLst>
          </p:cNvPr>
          <p:cNvSpPr>
            <a:spLocks noGrp="1"/>
          </p:cNvSpPr>
          <p:nvPr>
            <p:ph type="sldNum" sz="quarter" idx="12"/>
          </p:nvPr>
        </p:nvSpPr>
        <p:spPr/>
        <p:txBody>
          <a:bodyPr/>
          <a:lstStyle/>
          <a:p>
            <a:fld id="{A75AAEF5-C690-5D4B-B5C7-510283CCFE4D}" type="slidenum">
              <a:rPr lang="en-US" smtClean="0"/>
              <a:t>‹#›</a:t>
            </a:fld>
            <a:endParaRPr lang="en-US" dirty="0"/>
          </a:p>
        </p:txBody>
      </p:sp>
    </p:spTree>
    <p:extLst>
      <p:ext uri="{BB962C8B-B14F-4D97-AF65-F5344CB8AC3E}">
        <p14:creationId xmlns:p14="http://schemas.microsoft.com/office/powerpoint/2010/main" val="1234630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B09BE31-4571-0E40-805F-BA98CF6C51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A16792C-EF41-644D-8712-B3CE832D52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F5CA98-0782-2A49-B1CA-9A7E992844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F4E2D3-EC21-BF4A-B917-324189F30406}" type="datetime1">
              <a:rPr lang="en-US" smtClean="0"/>
              <a:t>3/24/2023</a:t>
            </a:fld>
            <a:endParaRPr lang="en-US" dirty="0"/>
          </a:p>
        </p:txBody>
      </p:sp>
      <p:sp>
        <p:nvSpPr>
          <p:cNvPr id="5" name="Footer Placeholder 4">
            <a:extLst>
              <a:ext uri="{FF2B5EF4-FFF2-40B4-BE49-F238E27FC236}">
                <a16:creationId xmlns:a16="http://schemas.microsoft.com/office/drawing/2014/main" id="{6D0E0CFD-0BC6-8842-AFDB-7AAC0BAD59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ECCDDF30-F721-7F45-97FF-8B0353251D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5AAEF5-C690-5D4B-B5C7-510283CCFE4D}" type="slidenum">
              <a:rPr lang="en-US" smtClean="0"/>
              <a:t>‹#›</a:t>
            </a:fld>
            <a:endParaRPr lang="en-US" dirty="0"/>
          </a:p>
        </p:txBody>
      </p:sp>
    </p:spTree>
    <p:extLst>
      <p:ext uri="{BB962C8B-B14F-4D97-AF65-F5344CB8AC3E}">
        <p14:creationId xmlns:p14="http://schemas.microsoft.com/office/powerpoint/2010/main" val="407891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F6C54EAE-9FC9-1846-B193-14EE7AB2C2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4C01E3-789F-164C-A668-09207D43FCA9}" type="datetime1">
              <a:rPr lang="en-US" smtClean="0"/>
              <a:t>3/24/2023</a:t>
            </a:fld>
            <a:endParaRPr lang="en-US" dirty="0"/>
          </a:p>
        </p:txBody>
      </p:sp>
      <p:sp>
        <p:nvSpPr>
          <p:cNvPr id="5" name="Footer Placeholder 4">
            <a:extLst>
              <a:ext uri="{FF2B5EF4-FFF2-40B4-BE49-F238E27FC236}">
                <a16:creationId xmlns:a16="http://schemas.microsoft.com/office/drawing/2014/main" id="{DFEBF88A-710E-CF43-A77F-2F8EC52AF3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C788CE41-835D-024E-8759-EB5C471BF0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a:solidFill>
                  <a:srgbClr val="000000"/>
                </a:solidFill>
                <a:latin typeface="Arial" panose="020B0604020202020204" pitchFamily="34" charset="0"/>
                <a:cs typeface="Arial" panose="020B0604020202020204" pitchFamily="34" charset="0"/>
              </a:defRPr>
            </a:lvl1pPr>
          </a:lstStyle>
          <a:p>
            <a:fld id="{892959B6-490E-A144-8C7C-88267F972F69}" type="slidenum">
              <a:rPr lang="en-US" smtClean="0"/>
              <a:pPr/>
              <a:t>‹#›</a:t>
            </a:fld>
            <a:endParaRPr lang="en-US" dirty="0"/>
          </a:p>
        </p:txBody>
      </p:sp>
      <p:cxnSp>
        <p:nvCxnSpPr>
          <p:cNvPr id="7" name="Straight Connector 6">
            <a:extLst>
              <a:ext uri="{FF2B5EF4-FFF2-40B4-BE49-F238E27FC236}">
                <a16:creationId xmlns:a16="http://schemas.microsoft.com/office/drawing/2014/main" id="{2BD2323F-B1E1-6C4E-9AE6-649001D33CD4}"/>
              </a:ext>
            </a:extLst>
          </p:cNvPr>
          <p:cNvCxnSpPr>
            <a:cxnSpLocks/>
          </p:cNvCxnSpPr>
          <p:nvPr userDrawn="1"/>
        </p:nvCxnSpPr>
        <p:spPr>
          <a:xfrm>
            <a:off x="539999" y="6350379"/>
            <a:ext cx="11088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1315F01-3018-CC4B-BC61-0DF90B809CD2}"/>
              </a:ext>
            </a:extLst>
          </p:cNvPr>
          <p:cNvCxnSpPr>
            <a:cxnSpLocks/>
          </p:cNvCxnSpPr>
          <p:nvPr userDrawn="1"/>
        </p:nvCxnSpPr>
        <p:spPr>
          <a:xfrm>
            <a:off x="539999" y="1039899"/>
            <a:ext cx="11088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728371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7.xml"/><Relationship Id="rId1" Type="http://schemas.openxmlformats.org/officeDocument/2006/relationships/slideLayout" Target="../slideLayouts/slideLayout13.xml"/><Relationship Id="rId4" Type="http://schemas.openxmlformats.org/officeDocument/2006/relationships/image" Target="../media/image14.sv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8AF66-BDEC-4533-9866-E930CF55A033}"/>
              </a:ext>
            </a:extLst>
          </p:cNvPr>
          <p:cNvSpPr>
            <a:spLocks noGrp="1"/>
          </p:cNvSpPr>
          <p:nvPr>
            <p:ph type="ctrTitle"/>
          </p:nvPr>
        </p:nvSpPr>
        <p:spPr>
          <a:xfrm>
            <a:off x="1524000" y="1358536"/>
            <a:ext cx="9144000" cy="1227009"/>
          </a:xfrm>
          <a:solidFill>
            <a:schemeClr val="accent1"/>
          </a:solidFill>
        </p:spPr>
        <p:txBody>
          <a:bodyPr>
            <a:normAutofit fontScale="90000"/>
          </a:bodyPr>
          <a:lstStyle/>
          <a:p>
            <a:pPr algn="l"/>
            <a:r>
              <a:rPr lang="en-US" sz="4000" b="1" dirty="0">
                <a:solidFill>
                  <a:schemeClr val="bg1"/>
                </a:solidFill>
                <a:latin typeface="Arial"/>
                <a:cs typeface="Arial"/>
              </a:rPr>
              <a:t>Lesson 1: </a:t>
            </a:r>
            <a:br>
              <a:rPr lang="en-US" sz="4000" b="1" dirty="0">
                <a:latin typeface="Arial" panose="020B0604020202020204" pitchFamily="34" charset="0"/>
                <a:cs typeface="Arial" panose="020B0604020202020204" pitchFamily="34" charset="0"/>
              </a:rPr>
            </a:br>
            <a:r>
              <a:rPr lang="en-US" sz="4000" b="1" dirty="0">
                <a:solidFill>
                  <a:schemeClr val="bg1"/>
                </a:solidFill>
                <a:latin typeface="Arial"/>
                <a:cs typeface="Arial"/>
              </a:rPr>
              <a:t>Attitudes to </a:t>
            </a:r>
            <a:r>
              <a:rPr lang="en-US" sz="4000" b="1" dirty="0" err="1">
                <a:solidFill>
                  <a:schemeClr val="bg1"/>
                </a:solidFill>
                <a:latin typeface="Arial"/>
                <a:cs typeface="Arial"/>
              </a:rPr>
              <a:t>maths</a:t>
            </a:r>
            <a:r>
              <a:rPr lang="en-US" sz="4000" b="1" dirty="0">
                <a:solidFill>
                  <a:schemeClr val="bg1"/>
                </a:solidFill>
                <a:latin typeface="Arial"/>
                <a:cs typeface="Arial"/>
              </a:rPr>
              <a:t> and getting unstuck</a:t>
            </a:r>
            <a:endParaRPr lang="en-GB" sz="4000" dirty="0">
              <a:solidFill>
                <a:srgbClr val="000000"/>
              </a:solidFill>
              <a:cs typeface="Calibri Light"/>
            </a:endParaRPr>
          </a:p>
        </p:txBody>
      </p:sp>
      <p:sp>
        <p:nvSpPr>
          <p:cNvPr id="4" name="Slide Number Placeholder 3">
            <a:extLst>
              <a:ext uri="{FF2B5EF4-FFF2-40B4-BE49-F238E27FC236}">
                <a16:creationId xmlns:a16="http://schemas.microsoft.com/office/drawing/2014/main" id="{8D6827A3-B91F-4385-896A-93F2EEC9C0C2}"/>
              </a:ext>
              <a:ext uri="{C183D7F6-B498-43B3-948B-1728B52AA6E4}">
                <adec:decorative xmlns:adec="http://schemas.microsoft.com/office/drawing/2017/decorative" val="1"/>
              </a:ext>
            </a:extLst>
          </p:cNvPr>
          <p:cNvSpPr>
            <a:spLocks noGrp="1"/>
          </p:cNvSpPr>
          <p:nvPr>
            <p:ph type="sldNum" sz="quarter" idx="12"/>
          </p:nvPr>
        </p:nvSpPr>
        <p:spPr/>
        <p:txBody>
          <a:bodyPr/>
          <a:lstStyle/>
          <a:p>
            <a:fld id="{A75AAEF5-C690-5D4B-B5C7-510283CCFE4D}" type="slidenum">
              <a:rPr lang="en-US" smtClean="0"/>
              <a:t>1</a:t>
            </a:fld>
            <a:endParaRPr lang="en-US" dirty="0"/>
          </a:p>
        </p:txBody>
      </p:sp>
      <p:pic>
        <p:nvPicPr>
          <p:cNvPr id="5" name="Picture 4">
            <a:extLst>
              <a:ext uri="{FF2B5EF4-FFF2-40B4-BE49-F238E27FC236}">
                <a16:creationId xmlns:a16="http://schemas.microsoft.com/office/drawing/2014/main" id="{D9F9FCDE-7D00-428D-8EE4-B16B206587B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9395464" y="262672"/>
            <a:ext cx="2123825" cy="638948"/>
          </a:xfrm>
          <a:prstGeom prst="rect">
            <a:avLst/>
          </a:prstGeom>
        </p:spPr>
      </p:pic>
      <p:sp>
        <p:nvSpPr>
          <p:cNvPr id="3" name="Subtitle 2">
            <a:extLst>
              <a:ext uri="{FF2B5EF4-FFF2-40B4-BE49-F238E27FC236}">
                <a16:creationId xmlns:a16="http://schemas.microsoft.com/office/drawing/2014/main" id="{6D17EB91-628E-46AE-9928-24046C5C62CF}"/>
              </a:ext>
            </a:extLst>
          </p:cNvPr>
          <p:cNvSpPr>
            <a:spLocks noGrp="1"/>
          </p:cNvSpPr>
          <p:nvPr>
            <p:ph type="subTitle" idx="1"/>
          </p:nvPr>
        </p:nvSpPr>
        <p:spPr>
          <a:xfrm>
            <a:off x="1524000" y="2786677"/>
            <a:ext cx="9144000" cy="3748728"/>
          </a:xfrm>
          <a:ln w="38100">
            <a:solidFill>
              <a:schemeClr val="accent1"/>
            </a:solidFill>
          </a:ln>
        </p:spPr>
        <p:txBody>
          <a:bodyPr>
            <a:normAutofit fontScale="77500" lnSpcReduction="20000"/>
          </a:bodyPr>
          <a:lstStyle/>
          <a:p>
            <a:pPr algn="l">
              <a:lnSpc>
                <a:spcPts val="3100"/>
              </a:lnSpc>
              <a:spcAft>
                <a:spcPts val="600"/>
              </a:spcAft>
            </a:pPr>
            <a:r>
              <a:rPr lang="en-GB" sz="2800" b="1" dirty="0">
                <a:solidFill>
                  <a:schemeClr val="accent1"/>
                </a:solidFill>
                <a:latin typeface="Arial" panose="020B0604020202020204" pitchFamily="34" charset="0"/>
                <a:cs typeface="Arial" panose="020B0604020202020204" pitchFamily="34" charset="0"/>
              </a:rPr>
              <a:t>Objectives</a:t>
            </a:r>
          </a:p>
          <a:p>
            <a:pPr marL="231775" indent="-231775" algn="l">
              <a:lnSpc>
                <a:spcPct val="130000"/>
              </a:lnSpc>
              <a:spcBef>
                <a:spcPts val="0"/>
              </a:spcBef>
              <a:spcAft>
                <a:spcPts val="600"/>
              </a:spcAft>
              <a:buFont typeface="Arial" panose="020B0604020202020204" pitchFamily="34" charset="0"/>
              <a:buChar char="•"/>
            </a:pPr>
            <a:r>
              <a:rPr lang="en-US" sz="3300" dirty="0">
                <a:latin typeface="Arial" panose="020B0604020202020204" pitchFamily="34" charset="0"/>
                <a:cs typeface="Arial" panose="020B0604020202020204" pitchFamily="34" charset="0"/>
              </a:rPr>
              <a:t>To motivate, engage and develop resilience in FE maths resit learners</a:t>
            </a:r>
          </a:p>
          <a:p>
            <a:pPr marL="231775" indent="-231775" algn="l">
              <a:lnSpc>
                <a:spcPct val="130000"/>
              </a:lnSpc>
              <a:spcBef>
                <a:spcPts val="0"/>
              </a:spcBef>
              <a:spcAft>
                <a:spcPts val="600"/>
              </a:spcAft>
              <a:buFont typeface="Arial" panose="020B0604020202020204" pitchFamily="34" charset="0"/>
              <a:buChar char="•"/>
            </a:pPr>
            <a:r>
              <a:rPr lang="en-GB" sz="3300" dirty="0">
                <a:latin typeface="Arial" panose="020B0604020202020204" pitchFamily="34" charset="0"/>
                <a:cs typeface="Arial" panose="020B0604020202020204" pitchFamily="34" charset="0"/>
              </a:rPr>
              <a:t>To get to know maths learners and recognise their previous experiences</a:t>
            </a:r>
          </a:p>
          <a:p>
            <a:pPr marL="231775" lvl="0" indent="-231775" algn="l">
              <a:lnSpc>
                <a:spcPct val="130000"/>
              </a:lnSpc>
              <a:spcBef>
                <a:spcPts val="0"/>
              </a:spcBef>
              <a:buFont typeface="Arial" panose="020B0604020202020204" pitchFamily="34" charset="0"/>
              <a:buChar char="•"/>
            </a:pPr>
            <a:r>
              <a:rPr lang="en-GB" sz="3300" dirty="0">
                <a:latin typeface="Arial" panose="020B0604020202020204" pitchFamily="34" charset="0"/>
                <a:cs typeface="Arial" panose="020B0604020202020204" pitchFamily="34" charset="0"/>
              </a:rPr>
              <a:t>To equip learners with strategies to progress in their maths </a:t>
            </a:r>
          </a:p>
          <a:p>
            <a:pPr marL="231775" indent="-231775" algn="l">
              <a:lnSpc>
                <a:spcPct val="130000"/>
              </a:lnSpc>
              <a:spcBef>
                <a:spcPts val="0"/>
              </a:spcBef>
              <a:spcAft>
                <a:spcPts val="600"/>
              </a:spcAft>
              <a:buFont typeface="Arial" panose="020B0604020202020204" pitchFamily="34" charset="0"/>
              <a:buChar char="•"/>
            </a:pPr>
            <a:r>
              <a:rPr lang="en-GB" sz="3400" dirty="0">
                <a:latin typeface="Arial" panose="020B0604020202020204" pitchFamily="34" charset="0"/>
                <a:cs typeface="Arial" panose="020B0604020202020204" pitchFamily="34" charset="0"/>
              </a:rPr>
              <a:t>To promote a safe, positive learning environment in </a:t>
            </a:r>
            <a:br>
              <a:rPr lang="en-GB" sz="3400" dirty="0">
                <a:latin typeface="Arial" panose="020B0604020202020204" pitchFamily="34" charset="0"/>
                <a:cs typeface="Arial" panose="020B0604020202020204" pitchFamily="34" charset="0"/>
              </a:rPr>
            </a:br>
            <a:r>
              <a:rPr lang="en-GB" sz="3400" dirty="0">
                <a:latin typeface="Arial" panose="020B0604020202020204" pitchFamily="34" charset="0"/>
                <a:cs typeface="Arial" panose="020B0604020202020204" pitchFamily="34" charset="0"/>
              </a:rPr>
              <a:t>the classroom </a:t>
            </a:r>
          </a:p>
        </p:txBody>
      </p:sp>
      <p:pic>
        <p:nvPicPr>
          <p:cNvPr id="9" name="Picture 8" descr="Graphical user interface&#10;&#10;Description automatically generated">
            <a:extLst>
              <a:ext uri="{FF2B5EF4-FFF2-40B4-BE49-F238E27FC236}">
                <a16:creationId xmlns:a16="http://schemas.microsoft.com/office/drawing/2014/main" id="{44D65F8A-BF2C-45E1-91CF-A5589D819C0F}"/>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5461200" y="262800"/>
            <a:ext cx="2123825" cy="796434"/>
          </a:xfrm>
          <a:prstGeom prst="rect">
            <a:avLst/>
          </a:prstGeom>
        </p:spPr>
      </p:pic>
      <p:pic>
        <p:nvPicPr>
          <p:cNvPr id="8" name="Picture 7" descr="Text&#10;&#10;Description automatically generated">
            <a:extLst>
              <a:ext uri="{FF2B5EF4-FFF2-40B4-BE49-F238E27FC236}">
                <a16:creationId xmlns:a16="http://schemas.microsoft.com/office/drawing/2014/main" id="{FB91A0A1-8694-454F-9FDD-8E203C4E5C3B}"/>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370800" y="324000"/>
            <a:ext cx="3474000" cy="570825"/>
          </a:xfrm>
          <a:prstGeom prst="rect">
            <a:avLst/>
          </a:prstGeom>
        </p:spPr>
      </p:pic>
    </p:spTree>
    <p:extLst>
      <p:ext uri="{BB962C8B-B14F-4D97-AF65-F5344CB8AC3E}">
        <p14:creationId xmlns:p14="http://schemas.microsoft.com/office/powerpoint/2010/main" val="40436588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3436" y="365125"/>
            <a:ext cx="10008296" cy="1325563"/>
          </a:xfrm>
        </p:spPr>
        <p:txBody>
          <a:bodyPr/>
          <a:lstStyle/>
          <a:p>
            <a:r>
              <a:rPr lang="en-GB" sz="3600" dirty="0">
                <a:solidFill>
                  <a:schemeClr val="accent1"/>
                </a:solidFill>
              </a:rPr>
              <a:t>Strategies to help you get unstuck </a:t>
            </a:r>
          </a:p>
        </p:txBody>
      </p:sp>
      <p:sp>
        <p:nvSpPr>
          <p:cNvPr id="4" name="Slide Number Placeholder 3"/>
          <p:cNvSpPr>
            <a:spLocks noGrp="1"/>
          </p:cNvSpPr>
          <p:nvPr>
            <p:ph type="sldNum" sz="quarter" idx="12"/>
          </p:nvPr>
        </p:nvSpPr>
        <p:spPr/>
        <p:txBody>
          <a:bodyPr/>
          <a:lstStyle/>
          <a:p>
            <a:fld id="{892959B6-490E-A144-8C7C-88267F972F69}" type="slidenum">
              <a:rPr lang="en-US" smtClean="0"/>
              <a:t>10</a:t>
            </a:fld>
            <a:endParaRPr lang="en-US" dirty="0"/>
          </a:p>
        </p:txBody>
      </p:sp>
      <p:sp>
        <p:nvSpPr>
          <p:cNvPr id="5" name="Isosceles Triangle 4">
            <a:extLst>
              <a:ext uri="{FF2B5EF4-FFF2-40B4-BE49-F238E27FC236}">
                <a16:creationId xmlns:a16="http://schemas.microsoft.com/office/drawing/2014/main" id="{31A2B6B6-4AED-44B2-8258-1C2513B6F75E}"/>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TextBox 5">
            <a:extLst>
              <a:ext uri="{FF2B5EF4-FFF2-40B4-BE49-F238E27FC236}">
                <a16:creationId xmlns:a16="http://schemas.microsoft.com/office/drawing/2014/main" id="{0F82D19D-1FB9-47B5-A87D-36C07F3B87C2}"/>
              </a:ext>
            </a:extLst>
          </p:cNvPr>
          <p:cNvSpPr txBox="1"/>
          <p:nvPr/>
        </p:nvSpPr>
        <p:spPr>
          <a:xfrm>
            <a:off x="10562" y="112167"/>
            <a:ext cx="1406193" cy="461665"/>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sp>
        <p:nvSpPr>
          <p:cNvPr id="3" name="Content Placeholder 2"/>
          <p:cNvSpPr>
            <a:spLocks noGrp="1"/>
          </p:cNvSpPr>
          <p:nvPr>
            <p:ph idx="1"/>
          </p:nvPr>
        </p:nvSpPr>
        <p:spPr/>
        <p:txBody>
          <a:bodyPr/>
          <a:lstStyle/>
          <a:p>
            <a:endParaRPr lang="en-GB" dirty="0"/>
          </a:p>
        </p:txBody>
      </p:sp>
    </p:spTree>
    <p:extLst>
      <p:ext uri="{BB962C8B-B14F-4D97-AF65-F5344CB8AC3E}">
        <p14:creationId xmlns:p14="http://schemas.microsoft.com/office/powerpoint/2010/main" val="8852958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597003" y="112165"/>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Example 1 </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11</a:t>
            </a:fld>
            <a:endParaRPr lang="en-US" dirty="0"/>
          </a:p>
        </p:txBody>
      </p:sp>
      <p:sp>
        <p:nvSpPr>
          <p:cNvPr id="11" name="Isosceles Triangle 10">
            <a:extLst>
              <a:ext uri="{FF2B5EF4-FFF2-40B4-BE49-F238E27FC236}">
                <a16:creationId xmlns:a16="http://schemas.microsoft.com/office/drawing/2014/main" id="{31A2B6B6-4AED-44B2-8258-1C2513B6F75E}"/>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TextBox 11">
            <a:extLst>
              <a:ext uri="{FF2B5EF4-FFF2-40B4-BE49-F238E27FC236}">
                <a16:creationId xmlns:a16="http://schemas.microsoft.com/office/drawing/2014/main" id="{0F82D19D-1FB9-47B5-A87D-36C07F3B87C2}"/>
              </a:ext>
            </a:extLst>
          </p:cNvPr>
          <p:cNvSpPr txBox="1"/>
          <p:nvPr/>
        </p:nvSpPr>
        <p:spPr>
          <a:xfrm>
            <a:off x="10562" y="112167"/>
            <a:ext cx="1406193" cy="461665"/>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pic>
        <p:nvPicPr>
          <p:cNvPr id="6" name="Picture 5" descr="A spider diagram suggesting different ways of reaching solutions, leading from the prompt 'When I get stuck I can...'."/>
          <p:cNvPicPr/>
          <p:nvPr/>
        </p:nvPicPr>
        <p:blipFill>
          <a:blip r:embed="rId3"/>
          <a:stretch>
            <a:fillRect/>
          </a:stretch>
        </p:blipFill>
        <p:spPr>
          <a:xfrm>
            <a:off x="1873232" y="1129212"/>
            <a:ext cx="8591541" cy="5227138"/>
          </a:xfrm>
          <a:prstGeom prst="rect">
            <a:avLst/>
          </a:prstGeom>
        </p:spPr>
      </p:pic>
    </p:spTree>
    <p:extLst>
      <p:ext uri="{BB962C8B-B14F-4D97-AF65-F5344CB8AC3E}">
        <p14:creationId xmlns:p14="http://schemas.microsoft.com/office/powerpoint/2010/main" val="2012949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597003" y="112165"/>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Example 2 </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12</a:t>
            </a:fld>
            <a:endParaRPr lang="en-US" dirty="0"/>
          </a:p>
        </p:txBody>
      </p:sp>
      <p:sp>
        <p:nvSpPr>
          <p:cNvPr id="11" name="Isosceles Triangle 10">
            <a:extLst>
              <a:ext uri="{FF2B5EF4-FFF2-40B4-BE49-F238E27FC236}">
                <a16:creationId xmlns:a16="http://schemas.microsoft.com/office/drawing/2014/main" id="{31A2B6B6-4AED-44B2-8258-1C2513B6F75E}"/>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TextBox 11">
            <a:extLst>
              <a:ext uri="{FF2B5EF4-FFF2-40B4-BE49-F238E27FC236}">
                <a16:creationId xmlns:a16="http://schemas.microsoft.com/office/drawing/2014/main" id="{0F82D19D-1FB9-47B5-A87D-36C07F3B87C2}"/>
              </a:ext>
            </a:extLst>
          </p:cNvPr>
          <p:cNvSpPr txBox="1"/>
          <p:nvPr/>
        </p:nvSpPr>
        <p:spPr>
          <a:xfrm>
            <a:off x="10562" y="112167"/>
            <a:ext cx="1406193" cy="461665"/>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pic>
        <p:nvPicPr>
          <p:cNvPr id="7" name="D5014E2D-0CC6-4D98-8447-04FA3A14CA04" descr="A spider diagram suggesting different ways of getting out of a rut when stuck such as to 'Try again', 'Breathe', or 'Change your environment'.">
            <a:extLst>
              <a:ext uri="{FF2B5EF4-FFF2-40B4-BE49-F238E27FC236}">
                <a16:creationId xmlns:a16="http://schemas.microsoft.com/office/drawing/2014/main" id="{0D9DA7D0-49EA-7AC8-6033-AD41F1FCE4A0}"/>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3172083" y="1674389"/>
            <a:ext cx="6451941" cy="36383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734401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597003" y="112165"/>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Example 3</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13</a:t>
            </a:fld>
            <a:endParaRPr lang="en-US" dirty="0"/>
          </a:p>
        </p:txBody>
      </p:sp>
      <p:sp>
        <p:nvSpPr>
          <p:cNvPr id="11" name="Isosceles Triangle 10">
            <a:extLst>
              <a:ext uri="{FF2B5EF4-FFF2-40B4-BE49-F238E27FC236}">
                <a16:creationId xmlns:a16="http://schemas.microsoft.com/office/drawing/2014/main" id="{31A2B6B6-4AED-44B2-8258-1C2513B6F75E}"/>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TextBox 11">
            <a:extLst>
              <a:ext uri="{FF2B5EF4-FFF2-40B4-BE49-F238E27FC236}">
                <a16:creationId xmlns:a16="http://schemas.microsoft.com/office/drawing/2014/main" id="{0F82D19D-1FB9-47B5-A87D-36C07F3B87C2}"/>
              </a:ext>
            </a:extLst>
          </p:cNvPr>
          <p:cNvSpPr txBox="1"/>
          <p:nvPr/>
        </p:nvSpPr>
        <p:spPr>
          <a:xfrm>
            <a:off x="10562" y="112167"/>
            <a:ext cx="1406193" cy="461665"/>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pic>
        <p:nvPicPr>
          <p:cNvPr id="5" name="Picture 4" descr="SHORT: A page of 33 sticky notes forming a 'jam board' created by FE tutors. There are four blue notes, one pink one, ten green and the rest are yellow. LONG: A page of 33 sticky notes forming a 'jam board' created by FE tutors. From left to right, top to bottom they read 'Don't panic', 'Think of similar questions you have answered before, how did you do that?', 'Can you find this topic in your workbook, revisit your notes?', 'Look at what you do know, to help try figure out what you don't', 'there are lots of methods to do something, use the one you feel confident with', 'Google it.', 'Find the easiest example you understand and build from there.', 'Manipulative', 'how did you get there?', 'Visually try and support the student', 'Go back step-by-step on the board (written by the teacher).', 'have a look at your notes', 'Pair students of different levels of achievement', 'Outline platforms - watch a video on the topic.', 'Ask the students to look at their notes for the basic concepts recalling for example adding, subtracting fractions', 'break it down, try step by step', 'Underline key points', 'Ask them to show how they answered', 'ask learners to write key steps in their books/paper', 'Break up the question', 'Can you find someone to model the quetion for you?' 'I have a 5 step question they go through', 'Discuss with the person next to you', 'learners can arrive there by being stuck on a question and learn how to do it this way', 'Write down what you know already', 'Draw a picture', 'Read the question aloud', 'Look out for key words', 'Break down the question', 'Read carefully the question lots of times', 'Break the question down into sections', 'I also get them to share in groups what areas of maths it is, what they already know about that.', 'Encourage to chat to their peers'.">
            <a:extLst>
              <a:ext uri="{FF2B5EF4-FFF2-40B4-BE49-F238E27FC236}">
                <a16:creationId xmlns:a16="http://schemas.microsoft.com/office/drawing/2014/main" id="{24772D48-DE3F-74CC-8874-6DB649AB3B5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854733" y="1129212"/>
            <a:ext cx="8482533" cy="5109542"/>
          </a:xfrm>
          <a:prstGeom prst="rect">
            <a:avLst/>
          </a:prstGeom>
        </p:spPr>
      </p:pic>
    </p:spTree>
    <p:extLst>
      <p:ext uri="{BB962C8B-B14F-4D97-AF65-F5344CB8AC3E}">
        <p14:creationId xmlns:p14="http://schemas.microsoft.com/office/powerpoint/2010/main" val="28977855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450533" y="112165"/>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Mistakes</a:t>
            </a:r>
            <a:r>
              <a:rPr kumimoji="0" lang="en-US" sz="3600" b="1" i="0" strike="noStrike" kern="1200" cap="none" spc="0" normalizeH="0" noProof="0" dirty="0">
                <a:ln>
                  <a:noFill/>
                </a:ln>
                <a:solidFill>
                  <a:schemeClr val="accent1"/>
                </a:solidFill>
                <a:effectLst/>
                <a:uLnTx/>
                <a:uFillTx/>
                <a:latin typeface="Arial" panose="020B0604020202020204" pitchFamily="34" charset="0"/>
                <a:ea typeface="+mj-ea"/>
                <a:cs typeface="Arial" panose="020B0604020202020204" pitchFamily="34" charset="0"/>
              </a:rPr>
              <a:t> </a:t>
            </a:r>
            <a:endPar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14</a:t>
            </a:fld>
            <a:endParaRPr lang="en-US" dirty="0"/>
          </a:p>
        </p:txBody>
      </p:sp>
      <p:sp>
        <p:nvSpPr>
          <p:cNvPr id="6" name="Content Placeholder 2"/>
          <p:cNvSpPr>
            <a:spLocks noGrp="1"/>
          </p:cNvSpPr>
          <p:nvPr>
            <p:ph idx="1"/>
          </p:nvPr>
        </p:nvSpPr>
        <p:spPr>
          <a:xfrm>
            <a:off x="450533" y="1236604"/>
            <a:ext cx="10903267" cy="4940359"/>
          </a:xfrm>
        </p:spPr>
        <p:txBody>
          <a:bodyPr/>
          <a:lstStyle/>
          <a:p>
            <a:r>
              <a:rPr lang="en-GB" b="1" dirty="0">
                <a:latin typeface="Arial" panose="020B0604020202020204" pitchFamily="34" charset="0"/>
                <a:cs typeface="Arial" panose="020B0604020202020204" pitchFamily="34" charset="0"/>
              </a:rPr>
              <a:t>M</a:t>
            </a:r>
            <a:r>
              <a:rPr lang="en-GB" dirty="0">
                <a:latin typeface="Arial" panose="020B0604020202020204" pitchFamily="34" charset="0"/>
                <a:cs typeface="Arial" panose="020B0604020202020204" pitchFamily="34" charset="0"/>
              </a:rPr>
              <a:t>eans</a:t>
            </a:r>
          </a:p>
          <a:p>
            <a:r>
              <a:rPr lang="en-GB" b="1" dirty="0">
                <a:latin typeface="Arial" panose="020B0604020202020204" pitchFamily="34" charset="0"/>
                <a:cs typeface="Arial" panose="020B0604020202020204" pitchFamily="34" charset="0"/>
              </a:rPr>
              <a:t>I </a:t>
            </a:r>
            <a:endParaRPr lang="en-GB" dirty="0">
              <a:latin typeface="Arial" panose="020B0604020202020204" pitchFamily="34" charset="0"/>
              <a:cs typeface="Arial" panose="020B0604020202020204" pitchFamily="34" charset="0"/>
            </a:endParaRPr>
          </a:p>
          <a:p>
            <a:r>
              <a:rPr lang="en-GB" b="1" dirty="0">
                <a:latin typeface="Arial" panose="020B0604020202020204" pitchFamily="34" charset="0"/>
                <a:cs typeface="Arial" panose="020B0604020202020204" pitchFamily="34" charset="0"/>
              </a:rPr>
              <a:t>S</a:t>
            </a:r>
            <a:r>
              <a:rPr lang="en-GB" dirty="0">
                <a:latin typeface="Arial" panose="020B0604020202020204" pitchFamily="34" charset="0"/>
                <a:cs typeface="Arial" panose="020B0604020202020204" pitchFamily="34" charset="0"/>
              </a:rPr>
              <a:t>tart</a:t>
            </a:r>
          </a:p>
          <a:p>
            <a:r>
              <a:rPr lang="en-GB" b="1" dirty="0">
                <a:latin typeface="Arial" panose="020B0604020202020204" pitchFamily="34" charset="0"/>
                <a:cs typeface="Arial" panose="020B0604020202020204" pitchFamily="34" charset="0"/>
              </a:rPr>
              <a:t>T</a:t>
            </a:r>
            <a:r>
              <a:rPr lang="en-GB" dirty="0">
                <a:latin typeface="Arial" panose="020B0604020202020204" pitchFamily="34" charset="0"/>
                <a:cs typeface="Arial" panose="020B0604020202020204" pitchFamily="34" charset="0"/>
              </a:rPr>
              <a:t>o</a:t>
            </a:r>
          </a:p>
          <a:p>
            <a:r>
              <a:rPr lang="en-GB" b="1" dirty="0">
                <a:latin typeface="Arial" panose="020B0604020202020204" pitchFamily="34" charset="0"/>
                <a:cs typeface="Arial" panose="020B0604020202020204" pitchFamily="34" charset="0"/>
              </a:rPr>
              <a:t>A</a:t>
            </a:r>
            <a:r>
              <a:rPr lang="en-GB" dirty="0">
                <a:latin typeface="Arial" panose="020B0604020202020204" pitchFamily="34" charset="0"/>
                <a:cs typeface="Arial" panose="020B0604020202020204" pitchFamily="34" charset="0"/>
              </a:rPr>
              <a:t>cquire</a:t>
            </a:r>
          </a:p>
          <a:p>
            <a:r>
              <a:rPr lang="en-GB" b="1" dirty="0">
                <a:latin typeface="Arial" panose="020B0604020202020204" pitchFamily="34" charset="0"/>
                <a:cs typeface="Arial" panose="020B0604020202020204" pitchFamily="34" charset="0"/>
              </a:rPr>
              <a:t>K</a:t>
            </a:r>
            <a:r>
              <a:rPr lang="en-GB" dirty="0">
                <a:latin typeface="Arial" panose="020B0604020202020204" pitchFamily="34" charset="0"/>
                <a:cs typeface="Arial" panose="020B0604020202020204" pitchFamily="34" charset="0"/>
              </a:rPr>
              <a:t>nowledge</a:t>
            </a:r>
          </a:p>
          <a:p>
            <a:r>
              <a:rPr lang="en-GB" b="1" dirty="0">
                <a:latin typeface="Arial" panose="020B0604020202020204" pitchFamily="34" charset="0"/>
                <a:cs typeface="Arial" panose="020B0604020202020204" pitchFamily="34" charset="0"/>
              </a:rPr>
              <a:t>E</a:t>
            </a:r>
            <a:r>
              <a:rPr lang="en-GB" dirty="0">
                <a:latin typeface="Arial" panose="020B0604020202020204" pitchFamily="34" charset="0"/>
                <a:cs typeface="Arial" panose="020B0604020202020204" pitchFamily="34" charset="0"/>
              </a:rPr>
              <a:t>xpertise</a:t>
            </a:r>
          </a:p>
          <a:p>
            <a:r>
              <a:rPr lang="en-GB" b="1" dirty="0">
                <a:latin typeface="Arial" panose="020B0604020202020204" pitchFamily="34" charset="0"/>
                <a:cs typeface="Arial" panose="020B0604020202020204" pitchFamily="34" charset="0"/>
              </a:rPr>
              <a:t>S</a:t>
            </a:r>
            <a:r>
              <a:rPr lang="en-GB" dirty="0">
                <a:latin typeface="Arial" panose="020B0604020202020204" pitchFamily="34" charset="0"/>
                <a:cs typeface="Arial" panose="020B0604020202020204" pitchFamily="34" charset="0"/>
              </a:rPr>
              <a:t>kills</a:t>
            </a:r>
          </a:p>
          <a:p>
            <a:endParaRPr lang="en-GB" dirty="0"/>
          </a:p>
        </p:txBody>
      </p:sp>
      <p:pic>
        <p:nvPicPr>
          <p:cNvPr id="7" name="Picture 6" descr="A snowboarder in full snow gear falling over a blue wooden wall, with the snowboard still attached to their feet. They are about to land face first in the snow.">
            <a:extLst>
              <a:ext uri="{FF2B5EF4-FFF2-40B4-BE49-F238E27FC236}">
                <a16:creationId xmlns:a16="http://schemas.microsoft.com/office/drawing/2014/main" id="{969B51BF-970E-FC98-6C0A-D53410FCF974}"/>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7511970" y="1062098"/>
            <a:ext cx="3841830" cy="5251390"/>
          </a:xfrm>
          <a:prstGeom prst="rect">
            <a:avLst/>
          </a:prstGeom>
        </p:spPr>
      </p:pic>
    </p:spTree>
    <p:extLst>
      <p:ext uri="{BB962C8B-B14F-4D97-AF65-F5344CB8AC3E}">
        <p14:creationId xmlns:p14="http://schemas.microsoft.com/office/powerpoint/2010/main" val="41951363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2102151" y="112165"/>
            <a:ext cx="9960411"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defRPr/>
            </a:pPr>
            <a:r>
              <a:rPr lang="en-US" sz="3600" b="1" dirty="0">
                <a:solidFill>
                  <a:schemeClr val="accent1"/>
                </a:solidFill>
                <a:latin typeface="Arial" panose="020B0604020202020204" pitchFamily="34" charset="0"/>
                <a:cs typeface="Arial" panose="020B0604020202020204" pitchFamily="34" charset="0"/>
              </a:rPr>
              <a:t>Maths activity </a:t>
            </a:r>
            <a:br>
              <a:rPr lang="en-US" sz="3600" b="1" dirty="0">
                <a:solidFill>
                  <a:schemeClr val="accent1"/>
                </a:solidFill>
                <a:latin typeface="Arial" panose="020B0604020202020204" pitchFamily="34" charset="0"/>
                <a:cs typeface="Arial" panose="020B0604020202020204" pitchFamily="34" charset="0"/>
              </a:rPr>
            </a:br>
            <a:r>
              <a:rPr lang="en-US" sz="3600" b="1" dirty="0">
                <a:solidFill>
                  <a:schemeClr val="accent1"/>
                </a:solidFill>
                <a:latin typeface="Arial" panose="020B0604020202020204" pitchFamily="34" charset="0"/>
                <a:cs typeface="Arial" panose="020B0604020202020204" pitchFamily="34" charset="0"/>
              </a:rPr>
              <a:t>How many combinations can you make? </a:t>
            </a:r>
            <a:endPar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15</a:t>
            </a:fld>
            <a:endParaRPr lang="en-US" dirty="0"/>
          </a:p>
        </p:txBody>
      </p:sp>
      <p:sp>
        <p:nvSpPr>
          <p:cNvPr id="15" name="Isosceles Triangle 14">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 name="TextBox 15">
            <a:extLst>
              <a:ext uri="{FF2B5EF4-FFF2-40B4-BE49-F238E27FC236}">
                <a16:creationId xmlns:a16="http://schemas.microsoft.com/office/drawing/2014/main" id="{0F82D19D-1FB9-47B5-A87D-36C07F3B87C2}"/>
              </a:ext>
            </a:extLst>
          </p:cNvPr>
          <p:cNvSpPr txBox="1"/>
          <p:nvPr/>
        </p:nvSpPr>
        <p:spPr>
          <a:xfrm>
            <a:off x="10562" y="112166"/>
            <a:ext cx="1082193" cy="758996"/>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YOUR </a:t>
            </a:r>
          </a:p>
          <a:p>
            <a:pPr algn="ctr"/>
            <a:r>
              <a:rPr lang="en-GB" sz="2400" b="1" dirty="0">
                <a:solidFill>
                  <a:schemeClr val="bg1"/>
                </a:solidFill>
                <a:latin typeface="Arial" panose="020B0604020202020204" pitchFamily="34" charset="0"/>
                <a:cs typeface="Arial" panose="020B0604020202020204" pitchFamily="34" charset="0"/>
              </a:rPr>
              <a:t>TURN</a:t>
            </a:r>
          </a:p>
        </p:txBody>
      </p:sp>
      <p:sp>
        <p:nvSpPr>
          <p:cNvPr id="12" name="TextBox 11"/>
          <p:cNvSpPr txBox="1"/>
          <p:nvPr/>
        </p:nvSpPr>
        <p:spPr>
          <a:xfrm>
            <a:off x="8001107" y="3619756"/>
            <a:ext cx="4190894" cy="769441"/>
          </a:xfrm>
          <a:prstGeom prst="rect">
            <a:avLst/>
          </a:prstGeom>
          <a:noFill/>
        </p:spPr>
        <p:txBody>
          <a:bodyPr wrap="square" rtlCol="0">
            <a:spAutoFit/>
          </a:bodyPr>
          <a:lstStyle/>
          <a:p>
            <a:r>
              <a:rPr lang="en-GB" sz="2200" dirty="0">
                <a:latin typeface="Arial" panose="020B0604020202020204" pitchFamily="34" charset="0"/>
                <a:cs typeface="Arial" panose="020B0604020202020204" pitchFamily="34" charset="0"/>
              </a:rPr>
              <a:t>(10×10) + (1×10) + (1×10) + (1)</a:t>
            </a:r>
          </a:p>
          <a:p>
            <a:pPr algn="ctr"/>
            <a:r>
              <a:rPr lang="en-GB" sz="2200" dirty="0">
                <a:latin typeface="Arial" panose="020B0604020202020204" pitchFamily="34" charset="0"/>
                <a:cs typeface="Arial" panose="020B0604020202020204" pitchFamily="34" charset="0"/>
              </a:rPr>
              <a:t>=121</a:t>
            </a:r>
          </a:p>
        </p:txBody>
      </p:sp>
      <p:grpSp>
        <p:nvGrpSpPr>
          <p:cNvPr id="6" name="Group 5">
            <a:extLst>
              <a:ext uri="{C183D7F6-B498-43B3-948B-1728B52AA6E4}">
                <adec:decorative xmlns:adec="http://schemas.microsoft.com/office/drawing/2017/decorative" val="1"/>
              </a:ext>
            </a:extLst>
          </p:cNvPr>
          <p:cNvGrpSpPr/>
          <p:nvPr/>
        </p:nvGrpSpPr>
        <p:grpSpPr>
          <a:xfrm>
            <a:off x="173143" y="1258831"/>
            <a:ext cx="9399544" cy="4501123"/>
            <a:chOff x="699236" y="1310954"/>
            <a:chExt cx="9399544" cy="4501123"/>
          </a:xfrm>
        </p:grpSpPr>
        <p:sp>
          <p:nvSpPr>
            <p:cNvPr id="2" name="Rectangle 1"/>
            <p:cNvSpPr/>
            <p:nvPr/>
          </p:nvSpPr>
          <p:spPr>
            <a:xfrm>
              <a:off x="1340285" y="1906111"/>
              <a:ext cx="4246323" cy="39059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 name="TextBox 2"/>
            <p:cNvSpPr txBox="1"/>
            <p:nvPr/>
          </p:nvSpPr>
          <p:spPr>
            <a:xfrm>
              <a:off x="3123838" y="1310954"/>
              <a:ext cx="1402915" cy="523220"/>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10</a:t>
              </a:r>
            </a:p>
          </p:txBody>
        </p:sp>
        <p:sp>
          <p:nvSpPr>
            <p:cNvPr id="14" name="TextBox 13"/>
            <p:cNvSpPr txBox="1"/>
            <p:nvPr/>
          </p:nvSpPr>
          <p:spPr>
            <a:xfrm>
              <a:off x="699236" y="3645009"/>
              <a:ext cx="1402915" cy="523220"/>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10</a:t>
              </a:r>
            </a:p>
          </p:txBody>
        </p:sp>
        <p:sp>
          <p:nvSpPr>
            <p:cNvPr id="5" name="Rectangle 4"/>
            <p:cNvSpPr/>
            <p:nvPr/>
          </p:nvSpPr>
          <p:spPr>
            <a:xfrm>
              <a:off x="6451841" y="1906111"/>
              <a:ext cx="475989" cy="39059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7" name="TextBox 16"/>
            <p:cNvSpPr txBox="1"/>
            <p:nvPr/>
          </p:nvSpPr>
          <p:spPr>
            <a:xfrm>
              <a:off x="5909045" y="3645009"/>
              <a:ext cx="1402915" cy="523220"/>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10</a:t>
              </a:r>
            </a:p>
          </p:txBody>
        </p:sp>
        <p:sp>
          <p:nvSpPr>
            <p:cNvPr id="18" name="TextBox 17"/>
            <p:cNvSpPr txBox="1"/>
            <p:nvPr/>
          </p:nvSpPr>
          <p:spPr>
            <a:xfrm>
              <a:off x="6526997" y="1417203"/>
              <a:ext cx="1402915" cy="523220"/>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1</a:t>
              </a:r>
            </a:p>
          </p:txBody>
        </p:sp>
        <p:sp>
          <p:nvSpPr>
            <p:cNvPr id="19" name="Rectangle 18"/>
            <p:cNvSpPr/>
            <p:nvPr/>
          </p:nvSpPr>
          <p:spPr>
            <a:xfrm>
              <a:off x="7543692" y="1878868"/>
              <a:ext cx="475989" cy="39059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0" name="TextBox 19"/>
            <p:cNvSpPr txBox="1"/>
            <p:nvPr/>
          </p:nvSpPr>
          <p:spPr>
            <a:xfrm>
              <a:off x="7026057" y="3649055"/>
              <a:ext cx="1402915" cy="523220"/>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10</a:t>
              </a:r>
            </a:p>
          </p:txBody>
        </p:sp>
        <p:sp>
          <p:nvSpPr>
            <p:cNvPr id="21" name="Rectangle 20"/>
            <p:cNvSpPr/>
            <p:nvPr/>
          </p:nvSpPr>
          <p:spPr>
            <a:xfrm>
              <a:off x="8623016" y="1906111"/>
              <a:ext cx="475989" cy="4738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3" name="TextBox 22"/>
            <p:cNvSpPr txBox="1"/>
            <p:nvPr/>
          </p:nvSpPr>
          <p:spPr>
            <a:xfrm>
              <a:off x="8311951" y="1857805"/>
              <a:ext cx="1402915" cy="523220"/>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1</a:t>
              </a:r>
            </a:p>
          </p:txBody>
        </p:sp>
        <p:sp>
          <p:nvSpPr>
            <p:cNvPr id="24" name="TextBox 23"/>
            <p:cNvSpPr txBox="1"/>
            <p:nvPr/>
          </p:nvSpPr>
          <p:spPr>
            <a:xfrm>
              <a:off x="7610494" y="1405165"/>
              <a:ext cx="1402915" cy="523220"/>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1</a:t>
              </a:r>
            </a:p>
          </p:txBody>
        </p:sp>
        <p:sp>
          <p:nvSpPr>
            <p:cNvPr id="25" name="TextBox 24"/>
            <p:cNvSpPr txBox="1"/>
            <p:nvPr/>
          </p:nvSpPr>
          <p:spPr>
            <a:xfrm>
              <a:off x="8695865" y="1405164"/>
              <a:ext cx="1402915" cy="523220"/>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1</a:t>
              </a:r>
            </a:p>
          </p:txBody>
        </p:sp>
      </p:grpSp>
    </p:spTree>
    <p:extLst>
      <p:ext uri="{BB962C8B-B14F-4D97-AF65-F5344CB8AC3E}">
        <p14:creationId xmlns:p14="http://schemas.microsoft.com/office/powerpoint/2010/main" val="12161472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825989" y="237426"/>
            <a:ext cx="918439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How many combinations did you make? </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16</a:t>
            </a:fld>
            <a:endParaRPr lang="en-US" dirty="0"/>
          </a:p>
        </p:txBody>
      </p:sp>
      <p:sp>
        <p:nvSpPr>
          <p:cNvPr id="8" name="Isosceles Triangle 7">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TextBox 8">
            <a:extLst>
              <a:ext uri="{FF2B5EF4-FFF2-40B4-BE49-F238E27FC236}">
                <a16:creationId xmlns:a16="http://schemas.microsoft.com/office/drawing/2014/main" id="{0F82D19D-1FB9-47B5-A87D-36C07F3B87C2}"/>
              </a:ext>
            </a:extLst>
          </p:cNvPr>
          <p:cNvSpPr txBox="1"/>
          <p:nvPr/>
        </p:nvSpPr>
        <p:spPr>
          <a:xfrm>
            <a:off x="10562" y="112166"/>
            <a:ext cx="1082193" cy="758996"/>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YOUR </a:t>
            </a:r>
          </a:p>
          <a:p>
            <a:pPr algn="ctr"/>
            <a:r>
              <a:rPr lang="en-GB" sz="2400" b="1" dirty="0">
                <a:solidFill>
                  <a:schemeClr val="bg1"/>
                </a:solidFill>
                <a:latin typeface="Arial" panose="020B0604020202020204" pitchFamily="34" charset="0"/>
                <a:cs typeface="Arial" panose="020B0604020202020204" pitchFamily="34" charset="0"/>
              </a:rPr>
              <a:t>TURN</a:t>
            </a:r>
          </a:p>
        </p:txBody>
      </p:sp>
    </p:spTree>
    <p:extLst>
      <p:ext uri="{BB962C8B-B14F-4D97-AF65-F5344CB8AC3E}">
        <p14:creationId xmlns:p14="http://schemas.microsoft.com/office/powerpoint/2010/main" val="10425672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645919"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What have we talked about</a:t>
            </a:r>
            <a:r>
              <a:rPr kumimoji="0" lang="en-US" sz="3600" b="1" i="0" u="none" strike="noStrike" kern="1200" cap="none" spc="0" normalizeH="0" noProof="0" dirty="0">
                <a:ln>
                  <a:noFill/>
                </a:ln>
                <a:solidFill>
                  <a:schemeClr val="accent1"/>
                </a:solidFill>
                <a:effectLst/>
                <a:uLnTx/>
                <a:uFillTx/>
                <a:latin typeface="Arial" panose="020B0604020202020204" pitchFamily="34" charset="0"/>
                <a:ea typeface="+mj-ea"/>
                <a:cs typeface="Arial" panose="020B0604020202020204" pitchFamily="34" charset="0"/>
              </a:rPr>
              <a:t> today?</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17</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1" name="TextBox 20">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pic>
        <p:nvPicPr>
          <p:cNvPr id="19" name="Graphic 99">
            <a:extLst>
              <a:ext uri="{FF2B5EF4-FFF2-40B4-BE49-F238E27FC236}">
                <a16:creationId xmlns:a16="http://schemas.microsoft.com/office/drawing/2014/main" id="{CE9DEDD1-D640-4CD7-8399-24A6221E2BAE}"/>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1001269" y="1448911"/>
            <a:ext cx="914400" cy="914400"/>
          </a:xfrm>
          <a:prstGeom prst="rect">
            <a:avLst/>
          </a:prstGeom>
        </p:spPr>
      </p:pic>
      <p:grpSp>
        <p:nvGrpSpPr>
          <p:cNvPr id="16" name="Group 15">
            <a:extLst>
              <a:ext uri="{FF2B5EF4-FFF2-40B4-BE49-F238E27FC236}">
                <a16:creationId xmlns:a16="http://schemas.microsoft.com/office/drawing/2014/main" id="{C6BE3F2C-E77F-4309-A3C2-357F13AC7A5E}"/>
              </a:ext>
              <a:ext uri="{C183D7F6-B498-43B3-948B-1728B52AA6E4}">
                <adec:decorative xmlns:adec="http://schemas.microsoft.com/office/drawing/2017/decorative" val="1"/>
              </a:ext>
            </a:extLst>
          </p:cNvPr>
          <p:cNvGrpSpPr/>
          <p:nvPr/>
        </p:nvGrpSpPr>
        <p:grpSpPr>
          <a:xfrm>
            <a:off x="2063984" y="1784585"/>
            <a:ext cx="8212347" cy="3916390"/>
            <a:chOff x="1553588" y="2220489"/>
            <a:chExt cx="8212347" cy="3381422"/>
          </a:xfrm>
        </p:grpSpPr>
        <p:sp>
          <p:nvSpPr>
            <p:cNvPr id="17" name="TextBox 16">
              <a:extLst>
                <a:ext uri="{FF2B5EF4-FFF2-40B4-BE49-F238E27FC236}">
                  <a16:creationId xmlns:a16="http://schemas.microsoft.com/office/drawing/2014/main" id="{755AD8CD-D355-45F4-8A8D-03865C1297C0}"/>
                </a:ext>
              </a:extLst>
            </p:cNvPr>
            <p:cNvSpPr txBox="1"/>
            <p:nvPr/>
          </p:nvSpPr>
          <p:spPr>
            <a:xfrm>
              <a:off x="1553588" y="2220489"/>
              <a:ext cx="1990237" cy="523220"/>
            </a:xfrm>
            <a:prstGeom prst="rect">
              <a:avLst/>
            </a:prstGeom>
            <a:solidFill>
              <a:schemeClr val="accent1"/>
            </a:solidFill>
            <a:ln w="38100">
              <a:solidFill>
                <a:schemeClr val="accent1"/>
              </a:solidFill>
            </a:ln>
          </p:spPr>
          <p:txBody>
            <a:bodyPr wrap="square" rtlCol="0">
              <a:spAutoFit/>
            </a:bodyPr>
            <a:lstStyle/>
            <a:p>
              <a:r>
                <a:rPr lang="en-GB" sz="2800" b="1" dirty="0">
                  <a:solidFill>
                    <a:schemeClr val="bg1"/>
                  </a:solidFill>
                  <a:latin typeface="Arial" panose="020B0604020202020204" pitchFamily="34" charset="0"/>
                  <a:cs typeface="Arial" panose="020B0604020202020204" pitchFamily="34" charset="0"/>
                </a:rPr>
                <a:t>KEY IDEA</a:t>
              </a:r>
              <a:endParaRPr lang="en-GB" dirty="0"/>
            </a:p>
          </p:txBody>
        </p:sp>
        <p:sp>
          <p:nvSpPr>
            <p:cNvPr id="18" name="Rectangle 17">
              <a:extLst>
                <a:ext uri="{FF2B5EF4-FFF2-40B4-BE49-F238E27FC236}">
                  <a16:creationId xmlns:a16="http://schemas.microsoft.com/office/drawing/2014/main" id="{CAAA4A74-A70B-4650-8E46-6F6AAFBACCA0}"/>
                </a:ext>
              </a:extLst>
            </p:cNvPr>
            <p:cNvSpPr/>
            <p:nvPr/>
          </p:nvSpPr>
          <p:spPr>
            <a:xfrm>
              <a:off x="1553588" y="2220489"/>
              <a:ext cx="8212347" cy="3381422"/>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2" name="TextBox 1"/>
          <p:cNvSpPr txBox="1"/>
          <p:nvPr/>
        </p:nvSpPr>
        <p:spPr>
          <a:xfrm>
            <a:off x="2215021" y="2693096"/>
            <a:ext cx="7918535" cy="2323713"/>
          </a:xfrm>
          <a:prstGeom prst="rect">
            <a:avLst/>
          </a:prstGeom>
          <a:noFill/>
        </p:spPr>
        <p:txBody>
          <a:bodyPr wrap="square" rtlCol="0">
            <a:spAutoFit/>
          </a:bodyPr>
          <a:lstStyle/>
          <a:p>
            <a:r>
              <a:rPr lang="en-GB" dirty="0"/>
              <a:t> </a:t>
            </a:r>
          </a:p>
          <a:p>
            <a:pPr marL="457200" indent="-457200">
              <a:spcAft>
                <a:spcPts val="600"/>
              </a:spcAft>
              <a:buFont typeface="Arial" panose="020B0604020202020204" pitchFamily="34" charset="0"/>
              <a:buChar char="•"/>
            </a:pPr>
            <a:r>
              <a:rPr lang="en-GB" sz="2800" dirty="0">
                <a:latin typeface="Arial" panose="020B0604020202020204" pitchFamily="34" charset="0"/>
                <a:cs typeface="Arial" panose="020B0604020202020204" pitchFamily="34" charset="0"/>
              </a:rPr>
              <a:t>Strategies to overcome anxiety</a:t>
            </a:r>
          </a:p>
          <a:p>
            <a:pPr marL="457200" lvl="0" indent="-457200">
              <a:spcAft>
                <a:spcPts val="600"/>
              </a:spcAft>
              <a:buFont typeface="Arial" panose="020B0604020202020204" pitchFamily="34" charset="0"/>
              <a:buChar char="•"/>
            </a:pPr>
            <a:r>
              <a:rPr lang="en-GB" sz="2800" dirty="0">
                <a:latin typeface="Arial" panose="020B0604020202020204" pitchFamily="34" charset="0"/>
                <a:cs typeface="Arial" panose="020B0604020202020204" pitchFamily="34" charset="0"/>
              </a:rPr>
              <a:t>Strategies for getting unstuck</a:t>
            </a:r>
          </a:p>
          <a:p>
            <a:pPr marL="457200" indent="-457200">
              <a:spcAft>
                <a:spcPts val="600"/>
              </a:spcAft>
              <a:buFont typeface="Arial" panose="020B0604020202020204" pitchFamily="34" charset="0"/>
              <a:buChar char="•"/>
            </a:pPr>
            <a:r>
              <a:rPr lang="en-GB" sz="2800" dirty="0">
                <a:latin typeface="Arial" panose="020B0604020202020204" pitchFamily="34" charset="0"/>
                <a:cs typeface="Arial" panose="020B0604020202020204" pitchFamily="34" charset="0"/>
              </a:rPr>
              <a:t>It is good to make mistakes</a:t>
            </a:r>
          </a:p>
          <a:p>
            <a:pPr marL="457200" lvl="0" indent="-457200">
              <a:spcAft>
                <a:spcPts val="600"/>
              </a:spcAft>
              <a:buFont typeface="Arial" panose="020B0604020202020204" pitchFamily="34" charset="0"/>
              <a:buChar char="•"/>
            </a:pPr>
            <a:r>
              <a:rPr lang="en-GB" sz="2800" dirty="0">
                <a:latin typeface="Arial" panose="020B0604020202020204" pitchFamily="34" charset="0"/>
                <a:cs typeface="Arial" panose="020B0604020202020204" pitchFamily="34" charset="0"/>
              </a:rPr>
              <a:t>Number sense</a:t>
            </a:r>
          </a:p>
        </p:txBody>
      </p:sp>
    </p:spTree>
    <p:extLst>
      <p:ext uri="{BB962C8B-B14F-4D97-AF65-F5344CB8AC3E}">
        <p14:creationId xmlns:p14="http://schemas.microsoft.com/office/powerpoint/2010/main" val="24925506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8AF66-BDEC-4533-9866-E930CF55A033}"/>
              </a:ext>
            </a:extLst>
          </p:cNvPr>
          <p:cNvSpPr>
            <a:spLocks noGrp="1"/>
          </p:cNvSpPr>
          <p:nvPr>
            <p:ph type="ctrTitle"/>
          </p:nvPr>
        </p:nvSpPr>
        <p:spPr>
          <a:xfrm>
            <a:off x="1419497" y="433420"/>
            <a:ext cx="9144000" cy="1265245"/>
          </a:xfrm>
          <a:solidFill>
            <a:schemeClr val="accent1"/>
          </a:solidFill>
          <a:ln>
            <a:solidFill>
              <a:schemeClr val="accent1"/>
            </a:solidFill>
          </a:ln>
        </p:spPr>
        <p:txBody>
          <a:bodyPr>
            <a:noAutofit/>
          </a:bodyPr>
          <a:lstStyle/>
          <a:p>
            <a:pPr algn="l"/>
            <a:r>
              <a:rPr lang="en-US" sz="4000" b="1" dirty="0">
                <a:solidFill>
                  <a:schemeClr val="bg1"/>
                </a:solidFill>
                <a:latin typeface="Arial" panose="020B0604020202020204" pitchFamily="34" charset="0"/>
                <a:cs typeface="Arial" panose="020B0604020202020204" pitchFamily="34" charset="0"/>
              </a:rPr>
              <a:t>Lesson review:</a:t>
            </a:r>
            <a:br>
              <a:rPr lang="en-US" sz="4000" b="1" dirty="0">
                <a:solidFill>
                  <a:schemeClr val="bg1"/>
                </a:solidFill>
                <a:latin typeface="Arial" panose="020B0604020202020204" pitchFamily="34" charset="0"/>
                <a:cs typeface="Arial" panose="020B0604020202020204" pitchFamily="34" charset="0"/>
              </a:rPr>
            </a:br>
            <a:r>
              <a:rPr lang="en-US" sz="3800" b="1" dirty="0">
                <a:solidFill>
                  <a:schemeClr val="bg1"/>
                </a:solidFill>
                <a:latin typeface="Arial" panose="020B0604020202020204" pitchFamily="34" charset="0"/>
                <a:cs typeface="Arial" panose="020B0604020202020204" pitchFamily="34" charset="0"/>
              </a:rPr>
              <a:t>Attitudes to </a:t>
            </a:r>
            <a:r>
              <a:rPr lang="en-US" sz="3800" b="1" dirty="0" err="1">
                <a:solidFill>
                  <a:schemeClr val="bg1"/>
                </a:solidFill>
                <a:latin typeface="Arial" panose="020B0604020202020204" pitchFamily="34" charset="0"/>
                <a:cs typeface="Arial" panose="020B0604020202020204" pitchFamily="34" charset="0"/>
              </a:rPr>
              <a:t>maths</a:t>
            </a:r>
            <a:r>
              <a:rPr lang="en-US" sz="3800" b="1" dirty="0">
                <a:solidFill>
                  <a:schemeClr val="bg1"/>
                </a:solidFill>
                <a:latin typeface="Arial" panose="020B0604020202020204" pitchFamily="34" charset="0"/>
                <a:cs typeface="Arial" panose="020B0604020202020204" pitchFamily="34" charset="0"/>
              </a:rPr>
              <a:t> and getting unstuck</a:t>
            </a:r>
            <a:endParaRPr lang="en-GB" sz="3800" dirty="0"/>
          </a:p>
        </p:txBody>
      </p:sp>
      <p:sp>
        <p:nvSpPr>
          <p:cNvPr id="4" name="Slide Number Placeholder 3">
            <a:extLst>
              <a:ext uri="{FF2B5EF4-FFF2-40B4-BE49-F238E27FC236}">
                <a16:creationId xmlns:a16="http://schemas.microsoft.com/office/drawing/2014/main" id="{8D6827A3-B91F-4385-896A-93F2EEC9C0C2}"/>
              </a:ext>
            </a:extLst>
          </p:cNvPr>
          <p:cNvSpPr>
            <a:spLocks noGrp="1"/>
          </p:cNvSpPr>
          <p:nvPr>
            <p:ph type="sldNum" sz="quarter" idx="12"/>
          </p:nvPr>
        </p:nvSpPr>
        <p:spPr/>
        <p:txBody>
          <a:bodyPr/>
          <a:lstStyle/>
          <a:p>
            <a:fld id="{A75AAEF5-C690-5D4B-B5C7-510283CCFE4D}" type="slidenum">
              <a:rPr lang="en-US" smtClean="0"/>
              <a:t>18</a:t>
            </a:fld>
            <a:endParaRPr lang="en-US" dirty="0"/>
          </a:p>
        </p:txBody>
      </p:sp>
      <p:sp>
        <p:nvSpPr>
          <p:cNvPr id="8" name="Subtitle 2">
            <a:extLst>
              <a:ext uri="{FF2B5EF4-FFF2-40B4-BE49-F238E27FC236}">
                <a16:creationId xmlns:a16="http://schemas.microsoft.com/office/drawing/2014/main" id="{6D17EB91-628E-46AE-9928-24046C5C62CF}"/>
              </a:ext>
            </a:extLst>
          </p:cNvPr>
          <p:cNvSpPr txBox="1">
            <a:spLocks/>
          </p:cNvSpPr>
          <p:nvPr/>
        </p:nvSpPr>
        <p:spPr>
          <a:xfrm>
            <a:off x="1427544" y="1839074"/>
            <a:ext cx="9144000" cy="3617157"/>
          </a:xfrm>
          <a:prstGeom prst="rect">
            <a:avLst/>
          </a:prstGeom>
          <a:ln w="38100">
            <a:solidFill>
              <a:schemeClr val="accent1"/>
            </a:solidFill>
          </a:ln>
        </p:spPr>
        <p:txBody>
          <a:bodyPr vert="horz" lIns="91440" tIns="45720" rIns="91440" bIns="45720" rtlCol="0">
            <a:normAutofit fontScale="2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ts val="3100"/>
              </a:lnSpc>
              <a:spcAft>
                <a:spcPts val="600"/>
              </a:spcAft>
            </a:pPr>
            <a:r>
              <a:rPr lang="en-GB" sz="11200" b="1" dirty="0">
                <a:solidFill>
                  <a:schemeClr val="accent1"/>
                </a:solidFill>
                <a:latin typeface="Arial" panose="020B0604020202020204" pitchFamily="34" charset="0"/>
                <a:cs typeface="Arial" panose="020B0604020202020204" pitchFamily="34" charset="0"/>
              </a:rPr>
              <a:t>Objectives</a:t>
            </a:r>
          </a:p>
          <a:p>
            <a:pPr marL="231775" lvl="0" indent="-231775" algn="l">
              <a:lnSpc>
                <a:spcPct val="140000"/>
              </a:lnSpc>
              <a:spcBef>
                <a:spcPts val="0"/>
              </a:spcBef>
              <a:buFont typeface="Arial" panose="020B0604020202020204" pitchFamily="34" charset="0"/>
              <a:buChar char="•"/>
            </a:pPr>
            <a:r>
              <a:rPr lang="en-GB" sz="11200" dirty="0">
                <a:latin typeface="Arial" panose="020B0604020202020204" pitchFamily="34" charset="0"/>
                <a:cs typeface="Arial" panose="020B0604020202020204" pitchFamily="34" charset="0"/>
              </a:rPr>
              <a:t>To motivate, engage and develop resilience in FE maths resit learners</a:t>
            </a:r>
          </a:p>
          <a:p>
            <a:pPr marL="231775" lvl="0" indent="-231775" algn="l">
              <a:lnSpc>
                <a:spcPct val="140000"/>
              </a:lnSpc>
              <a:spcBef>
                <a:spcPts val="0"/>
              </a:spcBef>
              <a:buFont typeface="Arial" panose="020B0604020202020204" pitchFamily="34" charset="0"/>
              <a:buChar char="•"/>
            </a:pPr>
            <a:r>
              <a:rPr lang="en-GB" sz="11200" dirty="0">
                <a:latin typeface="Arial" panose="020B0604020202020204" pitchFamily="34" charset="0"/>
                <a:cs typeface="Arial" panose="020B0604020202020204" pitchFamily="34" charset="0"/>
              </a:rPr>
              <a:t>To get to know maths learners and recognise their previous experiences</a:t>
            </a:r>
          </a:p>
          <a:p>
            <a:pPr marL="231775" lvl="0" indent="-231775" algn="l">
              <a:lnSpc>
                <a:spcPct val="140000"/>
              </a:lnSpc>
              <a:spcBef>
                <a:spcPts val="0"/>
              </a:spcBef>
              <a:buFont typeface="Arial" panose="020B0604020202020204" pitchFamily="34" charset="0"/>
              <a:buChar char="•"/>
            </a:pPr>
            <a:r>
              <a:rPr lang="en-GB" sz="11200" dirty="0">
                <a:latin typeface="Arial" panose="020B0604020202020204" pitchFamily="34" charset="0"/>
                <a:cs typeface="Arial" panose="020B0604020202020204" pitchFamily="34" charset="0"/>
              </a:rPr>
              <a:t>To equip learners with strategies to progress in maths </a:t>
            </a:r>
          </a:p>
          <a:p>
            <a:pPr marL="231775" indent="-231775" algn="l">
              <a:lnSpc>
                <a:spcPct val="140000"/>
              </a:lnSpc>
              <a:spcBef>
                <a:spcPts val="0"/>
              </a:spcBef>
              <a:buFont typeface="Arial" panose="020B0604020202020204" pitchFamily="34" charset="0"/>
              <a:buChar char="•"/>
            </a:pPr>
            <a:r>
              <a:rPr lang="en-GB" sz="11200" dirty="0">
                <a:latin typeface="Arial" panose="020B0604020202020204" pitchFamily="34" charset="0"/>
                <a:cs typeface="Arial" panose="020B0604020202020204" pitchFamily="34" charset="0"/>
              </a:rPr>
              <a:t>To promote a safe, positive learning environment</a:t>
            </a:r>
          </a:p>
        </p:txBody>
      </p:sp>
    </p:spTree>
    <p:extLst>
      <p:ext uri="{BB962C8B-B14F-4D97-AF65-F5344CB8AC3E}">
        <p14:creationId xmlns:p14="http://schemas.microsoft.com/office/powerpoint/2010/main" val="41360965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8AF66-BDEC-4533-9866-E930CF55A033}"/>
              </a:ext>
            </a:extLst>
          </p:cNvPr>
          <p:cNvSpPr>
            <a:spLocks noGrp="1"/>
          </p:cNvSpPr>
          <p:nvPr>
            <p:ph type="ctrTitle"/>
          </p:nvPr>
        </p:nvSpPr>
        <p:spPr>
          <a:xfrm>
            <a:off x="1524000" y="1466770"/>
            <a:ext cx="9144000" cy="1322815"/>
          </a:xfrm>
          <a:solidFill>
            <a:schemeClr val="accent1"/>
          </a:solidFill>
        </p:spPr>
        <p:txBody>
          <a:bodyPr>
            <a:normAutofit/>
          </a:bodyPr>
          <a:lstStyle/>
          <a:p>
            <a:pPr algn="l"/>
            <a:r>
              <a:rPr lang="en-US" sz="4000" b="1" dirty="0">
                <a:solidFill>
                  <a:schemeClr val="bg1"/>
                </a:solidFill>
                <a:latin typeface="Arial" panose="020B0604020202020204" pitchFamily="34" charset="0"/>
                <a:cs typeface="Arial" panose="020B0604020202020204" pitchFamily="34" charset="0"/>
              </a:rPr>
              <a:t>Lesson 1: </a:t>
            </a:r>
            <a:br>
              <a:rPr lang="en-US" sz="4000" b="1" dirty="0">
                <a:solidFill>
                  <a:schemeClr val="bg1"/>
                </a:solidFill>
                <a:latin typeface="Arial" panose="020B0604020202020204" pitchFamily="34" charset="0"/>
                <a:cs typeface="Arial" panose="020B0604020202020204" pitchFamily="34" charset="0"/>
              </a:rPr>
            </a:br>
            <a:r>
              <a:rPr lang="en-US" sz="4000" b="1" dirty="0">
                <a:solidFill>
                  <a:schemeClr val="bg1"/>
                </a:solidFill>
                <a:latin typeface="Arial" panose="020B0604020202020204" pitchFamily="34" charset="0"/>
                <a:cs typeface="Arial" panose="020B0604020202020204" pitchFamily="34" charset="0"/>
              </a:rPr>
              <a:t>Credits</a:t>
            </a:r>
            <a:endParaRPr lang="en-GB" sz="4000" dirty="0"/>
          </a:p>
        </p:txBody>
      </p:sp>
      <p:sp>
        <p:nvSpPr>
          <p:cNvPr id="4" name="Slide Number Placeholder 3">
            <a:extLst>
              <a:ext uri="{FF2B5EF4-FFF2-40B4-BE49-F238E27FC236}">
                <a16:creationId xmlns:a16="http://schemas.microsoft.com/office/drawing/2014/main" id="{8D6827A3-B91F-4385-896A-93F2EEC9C0C2}"/>
              </a:ext>
              <a:ext uri="{C183D7F6-B498-43B3-948B-1728B52AA6E4}">
                <adec:decorative xmlns:adec="http://schemas.microsoft.com/office/drawing/2017/decorative" val="1"/>
              </a:ext>
            </a:extLst>
          </p:cNvPr>
          <p:cNvSpPr>
            <a:spLocks noGrp="1"/>
          </p:cNvSpPr>
          <p:nvPr>
            <p:ph type="sldNum" sz="quarter" idx="12"/>
          </p:nvPr>
        </p:nvSpPr>
        <p:spPr/>
        <p:txBody>
          <a:bodyPr/>
          <a:lstStyle/>
          <a:p>
            <a:fld id="{A75AAEF5-C690-5D4B-B5C7-510283CCFE4D}" type="slidenum">
              <a:rPr lang="en-US" smtClean="0"/>
              <a:t>19</a:t>
            </a:fld>
            <a:endParaRPr lang="en-US" dirty="0"/>
          </a:p>
        </p:txBody>
      </p:sp>
      <p:pic>
        <p:nvPicPr>
          <p:cNvPr id="5" name="Picture 4">
            <a:extLst>
              <a:ext uri="{FF2B5EF4-FFF2-40B4-BE49-F238E27FC236}">
                <a16:creationId xmlns:a16="http://schemas.microsoft.com/office/drawing/2014/main" id="{D9F9FCDE-7D00-428D-8EE4-B16B206587B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9395464" y="262672"/>
            <a:ext cx="2123825" cy="638948"/>
          </a:xfrm>
          <a:prstGeom prst="rect">
            <a:avLst/>
          </a:prstGeom>
        </p:spPr>
      </p:pic>
      <p:sp>
        <p:nvSpPr>
          <p:cNvPr id="3" name="Subtitle 2">
            <a:extLst>
              <a:ext uri="{FF2B5EF4-FFF2-40B4-BE49-F238E27FC236}">
                <a16:creationId xmlns:a16="http://schemas.microsoft.com/office/drawing/2014/main" id="{6D17EB91-628E-46AE-9928-24046C5C62CF}"/>
              </a:ext>
            </a:extLst>
          </p:cNvPr>
          <p:cNvSpPr>
            <a:spLocks noGrp="1"/>
          </p:cNvSpPr>
          <p:nvPr>
            <p:ph type="subTitle" idx="1"/>
          </p:nvPr>
        </p:nvSpPr>
        <p:spPr>
          <a:xfrm>
            <a:off x="1524000" y="3296810"/>
            <a:ext cx="9144000" cy="2343149"/>
          </a:xfrm>
          <a:solidFill>
            <a:schemeClr val="bg1"/>
          </a:solidFill>
          <a:ln w="38100">
            <a:solidFill>
              <a:schemeClr val="accent1"/>
            </a:solidFill>
          </a:ln>
        </p:spPr>
        <p:txBody>
          <a:bodyPr>
            <a:normAutofit/>
          </a:bodyPr>
          <a:lstStyle/>
          <a:p>
            <a:pPr algn="l">
              <a:lnSpc>
                <a:spcPct val="120000"/>
              </a:lnSpc>
              <a:spcBef>
                <a:spcPts val="0"/>
              </a:spcBef>
            </a:pPr>
            <a:r>
              <a:rPr kumimoji="0" lang="en-US" sz="31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Photo acknowledgements</a:t>
            </a:r>
          </a:p>
          <a:p>
            <a:pPr algn="l"/>
            <a:r>
              <a:rPr lang="en-GB" sz="2800" b="1" dirty="0">
                <a:effectLst/>
                <a:latin typeface="Arial" panose="020B0604020202020204" pitchFamily="34" charset="0"/>
                <a:ea typeface="Calibri" panose="020F0502020204030204" pitchFamily="34" charset="0"/>
                <a:cs typeface="Arial" panose="020B0604020202020204" pitchFamily="34" charset="0"/>
              </a:rPr>
              <a:t>Shutterstock.com:</a:t>
            </a:r>
            <a:r>
              <a:rPr lang="en-GB" sz="2800" dirty="0">
                <a:effectLst/>
                <a:latin typeface="Arial" panose="020B0604020202020204" pitchFamily="34" charset="0"/>
                <a:ea typeface="Calibri" panose="020F0502020204030204" pitchFamily="34" charset="0"/>
                <a:cs typeface="Arial" panose="020B0604020202020204" pitchFamily="34" charset="0"/>
              </a:rPr>
              <a:t> </a:t>
            </a:r>
            <a:r>
              <a:rPr lang="en-GB" sz="2800" dirty="0" err="1">
                <a:effectLst/>
                <a:latin typeface="Arial" panose="020B0604020202020204" pitchFamily="34" charset="0"/>
                <a:ea typeface="Calibri" panose="020F0502020204030204" pitchFamily="34" charset="0"/>
                <a:cs typeface="Arial" panose="020B0604020202020204" pitchFamily="34" charset="0"/>
              </a:rPr>
              <a:t>karnoff</a:t>
            </a:r>
            <a:r>
              <a:rPr lang="en-GB" sz="2800" dirty="0">
                <a:effectLst/>
                <a:latin typeface="Arial" panose="020B0604020202020204" pitchFamily="34" charset="0"/>
                <a:ea typeface="Calibri" panose="020F0502020204030204" pitchFamily="34" charset="0"/>
                <a:cs typeface="Arial" panose="020B0604020202020204" pitchFamily="34" charset="0"/>
              </a:rPr>
              <a:t>, </a:t>
            </a:r>
            <a:r>
              <a:rPr lang="en-GB"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Gunnar </a:t>
            </a:r>
            <a:r>
              <a:rPr lang="en-GB"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Pippel</a:t>
            </a:r>
            <a:r>
              <a:rPr lang="en-GB"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Howard Sandler</a:t>
            </a:r>
          </a:p>
          <a:p>
            <a:pPr algn="l"/>
            <a:r>
              <a:rPr lang="en-GB" sz="2800" kern="100" dirty="0">
                <a:latin typeface="Arial" panose="020B0604020202020204" pitchFamily="34" charset="0"/>
                <a:ea typeface="Calibri" panose="020F0502020204030204" pitchFamily="34" charset="0"/>
                <a:cs typeface="Arial" panose="020B0604020202020204" pitchFamily="34" charset="0"/>
              </a:rPr>
              <a:t>Images on s</a:t>
            </a:r>
            <a:r>
              <a:rPr lang="en-GB" sz="2800" kern="100" dirty="0">
                <a:effectLst/>
                <a:latin typeface="Arial" panose="020B0604020202020204" pitchFamily="34" charset="0"/>
                <a:ea typeface="Calibri" panose="020F0502020204030204" pitchFamily="34" charset="0"/>
                <a:cs typeface="Arial" panose="020B0604020202020204" pitchFamily="34" charset="0"/>
              </a:rPr>
              <a:t>lides 11</a:t>
            </a:r>
            <a:r>
              <a:rPr lang="en-GB" sz="2800" b="0" i="0" dirty="0">
                <a:effectLst/>
                <a:latin typeface="arial" panose="020B0604020202020204" pitchFamily="34" charset="0"/>
              </a:rPr>
              <a:t>–</a:t>
            </a:r>
            <a:r>
              <a:rPr lang="en-GB" sz="2800" kern="100" dirty="0">
                <a:effectLst/>
                <a:latin typeface="Arial" panose="020B0604020202020204" pitchFamily="34" charset="0"/>
                <a:ea typeface="Calibri" panose="020F0502020204030204" pitchFamily="34" charset="0"/>
                <a:cs typeface="Arial" panose="020B0604020202020204" pitchFamily="34" charset="0"/>
              </a:rPr>
              <a:t>13 courtesy of </a:t>
            </a:r>
            <a:r>
              <a:rPr lang="en-GB" sz="2800" kern="100" dirty="0" err="1">
                <a:effectLst/>
                <a:latin typeface="Arial" panose="020B0604020202020204" pitchFamily="34" charset="0"/>
                <a:ea typeface="Calibri" panose="020F0502020204030204" pitchFamily="34" charset="0"/>
                <a:cs typeface="Arial" panose="020B0604020202020204" pitchFamily="34" charset="0"/>
              </a:rPr>
              <a:t>CfEM</a:t>
            </a:r>
            <a:r>
              <a:rPr lang="en-GB" sz="2800" kern="100" dirty="0">
                <a:effectLst/>
                <a:latin typeface="Arial" panose="020B0604020202020204" pitchFamily="34" charset="0"/>
                <a:ea typeface="Calibri" panose="020F0502020204030204" pitchFamily="34" charset="0"/>
                <a:cs typeface="Arial" panose="020B0604020202020204" pitchFamily="34" charset="0"/>
              </a:rPr>
              <a:t>.</a:t>
            </a:r>
            <a:endParaRPr lang="en-GB" sz="2800" b="1" dirty="0">
              <a:effectLst/>
              <a:latin typeface="Arial" panose="020B0604020202020204" pitchFamily="34" charset="0"/>
              <a:ea typeface="Calibri" panose="020F0502020204030204" pitchFamily="34" charset="0"/>
              <a:cs typeface="Arial" panose="020B0604020202020204" pitchFamily="34" charset="0"/>
            </a:endParaRPr>
          </a:p>
          <a:p>
            <a:pPr algn="l"/>
            <a:endParaRPr kumimoji="0" lang="en-US" sz="28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a:p>
            <a:pPr algn="l">
              <a:lnSpc>
                <a:spcPts val="3100"/>
              </a:lnSpc>
              <a:spcAft>
                <a:spcPts val="600"/>
              </a:spcAft>
            </a:pPr>
            <a:endParaRPr lang="en-GB" sz="11200" dirty="0">
              <a:latin typeface="Arial" panose="020B0604020202020204" pitchFamily="34" charset="0"/>
              <a:cs typeface="Arial" panose="020B0604020202020204" pitchFamily="34" charset="0"/>
            </a:endParaRPr>
          </a:p>
          <a:p>
            <a:pPr algn="l"/>
            <a:endParaRPr lang="en-GB" dirty="0"/>
          </a:p>
        </p:txBody>
      </p:sp>
      <p:pic>
        <p:nvPicPr>
          <p:cNvPr id="8" name="Picture 7" descr="Text&#10;&#10;Description automatically generated">
            <a:extLst>
              <a:ext uri="{FF2B5EF4-FFF2-40B4-BE49-F238E27FC236}">
                <a16:creationId xmlns:a16="http://schemas.microsoft.com/office/drawing/2014/main" id="{7998DF4D-8990-43E5-AC21-7E780EFE65C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370800" y="324000"/>
            <a:ext cx="3474000" cy="570825"/>
          </a:xfrm>
          <a:prstGeom prst="rect">
            <a:avLst/>
          </a:prstGeom>
        </p:spPr>
      </p:pic>
    </p:spTree>
    <p:extLst>
      <p:ext uri="{BB962C8B-B14F-4D97-AF65-F5344CB8AC3E}">
        <p14:creationId xmlns:p14="http://schemas.microsoft.com/office/powerpoint/2010/main" val="31142417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450533" y="112165"/>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Introduce the team!</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a:t>
            </a:fld>
            <a:endParaRPr lang="en-US" dirty="0"/>
          </a:p>
        </p:txBody>
      </p:sp>
      <p:sp>
        <p:nvSpPr>
          <p:cNvPr id="2" name="Rectangle: Rounded Corners 1">
            <a:extLst>
              <a:ext uri="{FF2B5EF4-FFF2-40B4-BE49-F238E27FC236}">
                <a16:creationId xmlns:a16="http://schemas.microsoft.com/office/drawing/2014/main" id="{C1922B4E-4948-018F-814D-E0EB4411430F}"/>
              </a:ext>
            </a:extLst>
          </p:cNvPr>
          <p:cNvSpPr/>
          <p:nvPr/>
        </p:nvSpPr>
        <p:spPr>
          <a:xfrm>
            <a:off x="605163" y="4082249"/>
            <a:ext cx="6364937" cy="1872553"/>
          </a:xfrm>
          <a:prstGeom prst="roundRect">
            <a:avLst/>
          </a:prstGeom>
          <a:solidFill>
            <a:schemeClr val="accent1">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800" dirty="0">
                <a:solidFill>
                  <a:schemeClr val="tx1"/>
                </a:solidFill>
                <a:latin typeface="Arial" panose="020B0604020202020204" pitchFamily="34" charset="0"/>
                <a:cs typeface="Arial" panose="020B0604020202020204" pitchFamily="34" charset="0"/>
              </a:rPr>
              <a:t>Natacha Shakil</a:t>
            </a:r>
          </a:p>
          <a:p>
            <a:r>
              <a:rPr lang="en-GB" sz="2800" dirty="0">
                <a:solidFill>
                  <a:schemeClr val="tx1"/>
                </a:solidFill>
                <a:latin typeface="Arial" panose="020B0604020202020204" pitchFamily="34" charset="0"/>
                <a:cs typeface="Arial" panose="020B0604020202020204" pitchFamily="34" charset="0"/>
              </a:rPr>
              <a:t>Maths Tutor</a:t>
            </a:r>
          </a:p>
          <a:p>
            <a:r>
              <a:rPr lang="en-GB" sz="2800" dirty="0">
                <a:solidFill>
                  <a:schemeClr val="tx1"/>
                </a:solidFill>
                <a:latin typeface="Arial" panose="020B0604020202020204" pitchFamily="34" charset="0"/>
                <a:cs typeface="Arial" panose="020B0604020202020204" pitchFamily="34" charset="0"/>
              </a:rPr>
              <a:t>Likes – food, walking and family time</a:t>
            </a:r>
          </a:p>
        </p:txBody>
      </p:sp>
      <p:pic>
        <p:nvPicPr>
          <p:cNvPr id="6" name="Picture 5" descr="An avatar portraying Natacha Shakil, Maths Teacher. This head and shoulders image shows a woman with black hair in a bun and wearing dark-framed glasses. She is wearing a yellow top with a cream collar.">
            <a:extLst>
              <a:ext uri="{FF2B5EF4-FFF2-40B4-BE49-F238E27FC236}">
                <a16:creationId xmlns:a16="http://schemas.microsoft.com/office/drawing/2014/main" id="{4180D13A-3096-B748-D785-08A0F3EFAD99}"/>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917679" y="1129212"/>
            <a:ext cx="2156710" cy="2778515"/>
          </a:xfrm>
          <a:prstGeom prst="rect">
            <a:avLst/>
          </a:prstGeom>
        </p:spPr>
      </p:pic>
    </p:spTree>
    <p:extLst>
      <p:ext uri="{BB962C8B-B14F-4D97-AF65-F5344CB8AC3E}">
        <p14:creationId xmlns:p14="http://schemas.microsoft.com/office/powerpoint/2010/main" val="1438307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450533" y="112165"/>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Two truths and a lie! </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3</a:t>
            </a:fld>
            <a:endParaRPr lang="en-US" dirty="0"/>
          </a:p>
        </p:txBody>
      </p:sp>
      <p:pic>
        <p:nvPicPr>
          <p:cNvPr id="8" name="Picture 7" descr="A direction signpost with 'Truth' written at the top alongside an arrow pointing right and 'Lie' written at the bottom which has then been crossed out, alongside an arrow pointing left.">
            <a:extLst>
              <a:ext uri="{FF2B5EF4-FFF2-40B4-BE49-F238E27FC236}">
                <a16:creationId xmlns:a16="http://schemas.microsoft.com/office/drawing/2014/main" id="{10264ED4-E0CF-64E4-CC8C-0525E5CE15F3}"/>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310461" y="1129213"/>
            <a:ext cx="6960861" cy="4628232"/>
          </a:xfrm>
          <a:prstGeom prst="rect">
            <a:avLst/>
          </a:prstGeom>
        </p:spPr>
      </p:pic>
    </p:spTree>
    <p:extLst>
      <p:ext uri="{BB962C8B-B14F-4D97-AF65-F5344CB8AC3E}">
        <p14:creationId xmlns:p14="http://schemas.microsoft.com/office/powerpoint/2010/main" val="104531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2102151" y="112165"/>
            <a:ext cx="7492381"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The good,</a:t>
            </a:r>
            <a:r>
              <a:rPr kumimoji="0" lang="en-US" sz="3600" b="1" i="0" strike="noStrike" kern="1200" cap="none" spc="0" normalizeH="0" noProof="0" dirty="0">
                <a:ln>
                  <a:noFill/>
                </a:ln>
                <a:solidFill>
                  <a:schemeClr val="accent1"/>
                </a:solidFill>
                <a:effectLst/>
                <a:uLnTx/>
                <a:uFillTx/>
                <a:latin typeface="Arial" panose="020B0604020202020204" pitchFamily="34" charset="0"/>
                <a:ea typeface="+mj-ea"/>
                <a:cs typeface="Arial" panose="020B0604020202020204" pitchFamily="34" charset="0"/>
              </a:rPr>
              <a:t> the bad and the ugly!</a:t>
            </a:r>
            <a:endPar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4</a:t>
            </a:fld>
            <a:endParaRPr lang="en-US" dirty="0"/>
          </a:p>
        </p:txBody>
      </p:sp>
      <p:sp>
        <p:nvSpPr>
          <p:cNvPr id="10" name="Isosceles Triangle 9">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 name="TextBox 10">
            <a:extLst>
              <a:ext uri="{FF2B5EF4-FFF2-40B4-BE49-F238E27FC236}">
                <a16:creationId xmlns:a16="http://schemas.microsoft.com/office/drawing/2014/main" id="{0F82D19D-1FB9-47B5-A87D-36C07F3B87C2}"/>
              </a:ext>
            </a:extLst>
          </p:cNvPr>
          <p:cNvSpPr txBox="1"/>
          <p:nvPr/>
        </p:nvSpPr>
        <p:spPr>
          <a:xfrm>
            <a:off x="10562" y="112166"/>
            <a:ext cx="1082193" cy="758996"/>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YOUR </a:t>
            </a:r>
          </a:p>
          <a:p>
            <a:pPr algn="ctr"/>
            <a:r>
              <a:rPr lang="en-GB" sz="2400" b="1" dirty="0">
                <a:solidFill>
                  <a:schemeClr val="bg1"/>
                </a:solidFill>
                <a:latin typeface="Arial" panose="020B0604020202020204" pitchFamily="34" charset="0"/>
                <a:cs typeface="Arial" panose="020B0604020202020204" pitchFamily="34" charset="0"/>
              </a:rPr>
              <a:t>TURN</a:t>
            </a:r>
          </a:p>
        </p:txBody>
      </p:sp>
      <p:sp>
        <p:nvSpPr>
          <p:cNvPr id="8" name="Content Placeholder 2"/>
          <p:cNvSpPr>
            <a:spLocks noGrp="1"/>
          </p:cNvSpPr>
          <p:nvPr>
            <p:ph sz="half" idx="1"/>
          </p:nvPr>
        </p:nvSpPr>
        <p:spPr>
          <a:xfrm>
            <a:off x="324393" y="1906110"/>
            <a:ext cx="5512735" cy="4035193"/>
          </a:xfrm>
        </p:spPr>
        <p:txBody>
          <a:bodyPr/>
          <a:lstStyle/>
          <a:p>
            <a:pPr marL="0" indent="0">
              <a:buNone/>
            </a:pPr>
            <a:r>
              <a:rPr lang="en-GB" b="1" dirty="0">
                <a:latin typeface="Arial" panose="020B0604020202020204" pitchFamily="34" charset="0"/>
                <a:cs typeface="Arial" panose="020B0604020202020204" pitchFamily="34" charset="0"/>
              </a:rPr>
              <a:t>Something you like about maths or a positive experience.</a:t>
            </a:r>
          </a:p>
        </p:txBody>
      </p:sp>
      <p:sp>
        <p:nvSpPr>
          <p:cNvPr id="9" name="Content Placeholder 3"/>
          <p:cNvSpPr txBox="1">
            <a:spLocks/>
          </p:cNvSpPr>
          <p:nvPr/>
        </p:nvSpPr>
        <p:spPr>
          <a:xfrm>
            <a:off x="6348550" y="1906112"/>
            <a:ext cx="5519058" cy="403519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b="1" dirty="0">
                <a:latin typeface="Arial" panose="020B0604020202020204" pitchFamily="34" charset="0"/>
                <a:cs typeface="Arial" panose="020B0604020202020204" pitchFamily="34" charset="0"/>
              </a:rPr>
              <a:t>Something challenging about maths or an experience you did not like.</a:t>
            </a:r>
          </a:p>
        </p:txBody>
      </p:sp>
      <p:cxnSp>
        <p:nvCxnSpPr>
          <p:cNvPr id="3" name="Straight Connector 2">
            <a:extLst>
              <a:ext uri="{C183D7F6-B498-43B3-948B-1728B52AA6E4}">
                <adec:decorative xmlns:adec="http://schemas.microsoft.com/office/drawing/2017/decorative" val="1"/>
              </a:ext>
            </a:extLst>
          </p:cNvPr>
          <p:cNvCxnSpPr/>
          <p:nvPr/>
        </p:nvCxnSpPr>
        <p:spPr>
          <a:xfrm>
            <a:off x="5837129" y="1290181"/>
            <a:ext cx="0" cy="4910203"/>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777661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597003" y="112165"/>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How did this make you feel?</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5</a:t>
            </a:fld>
            <a:endParaRPr lang="en-US" dirty="0"/>
          </a:p>
        </p:txBody>
      </p:sp>
      <p:sp>
        <p:nvSpPr>
          <p:cNvPr id="11" name="Isosceles Triangle 10">
            <a:extLst>
              <a:ext uri="{FF2B5EF4-FFF2-40B4-BE49-F238E27FC236}">
                <a16:creationId xmlns:a16="http://schemas.microsoft.com/office/drawing/2014/main" id="{31A2B6B6-4AED-44B2-8258-1C2513B6F75E}"/>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TextBox 11">
            <a:extLst>
              <a:ext uri="{FF2B5EF4-FFF2-40B4-BE49-F238E27FC236}">
                <a16:creationId xmlns:a16="http://schemas.microsoft.com/office/drawing/2014/main" id="{0F82D19D-1FB9-47B5-A87D-36C07F3B87C2}"/>
              </a:ext>
            </a:extLst>
          </p:cNvPr>
          <p:cNvSpPr txBox="1"/>
          <p:nvPr/>
        </p:nvSpPr>
        <p:spPr>
          <a:xfrm>
            <a:off x="10562" y="112167"/>
            <a:ext cx="1406193" cy="461665"/>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pic>
        <p:nvPicPr>
          <p:cNvPr id="5" name="Picture 4" descr="A page of 30 colour emojis showing a variety of different emotions and feelings.">
            <a:extLst>
              <a:ext uri="{FF2B5EF4-FFF2-40B4-BE49-F238E27FC236}">
                <a16:creationId xmlns:a16="http://schemas.microsoft.com/office/drawing/2014/main" id="{2938D81B-F94F-46DD-1A61-ED4FC193C6B7}"/>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191341" y="1129212"/>
            <a:ext cx="5602279" cy="4943071"/>
          </a:xfrm>
          <a:prstGeom prst="rect">
            <a:avLst/>
          </a:prstGeom>
        </p:spPr>
      </p:pic>
    </p:spTree>
    <p:extLst>
      <p:ext uri="{BB962C8B-B14F-4D97-AF65-F5344CB8AC3E}">
        <p14:creationId xmlns:p14="http://schemas.microsoft.com/office/powerpoint/2010/main" val="11838142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590806" y="112165"/>
            <a:ext cx="1030892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b="1" dirty="0">
                <a:solidFill>
                  <a:schemeClr val="accent1"/>
                </a:solidFill>
                <a:latin typeface="Arial" panose="020B0604020202020204" pitchFamily="34" charset="0"/>
                <a:cs typeface="Arial" panose="020B0604020202020204" pitchFamily="34" charset="0"/>
              </a:rPr>
              <a:t>What do you do when you feel stressed or anxious?</a:t>
            </a:r>
            <a:endParaRPr kumimoji="0" lang="en-US" sz="3600" b="1" i="0" strike="noStrike" kern="1200" cap="none" spc="0" normalizeH="0" baseline="0" noProof="0" dirty="0">
              <a:ln>
                <a:noFill/>
              </a:ln>
              <a:solidFill>
                <a:schemeClr val="accent1"/>
              </a:solidFill>
              <a:effectLst/>
              <a:uLnTx/>
              <a:uFillTx/>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6</a:t>
            </a:fld>
            <a:endParaRPr lang="en-US" dirty="0"/>
          </a:p>
        </p:txBody>
      </p:sp>
      <p:sp>
        <p:nvSpPr>
          <p:cNvPr id="8" name="Isosceles Triangle 7">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TextBox 8">
            <a:extLst>
              <a:ext uri="{FF2B5EF4-FFF2-40B4-BE49-F238E27FC236}">
                <a16:creationId xmlns:a16="http://schemas.microsoft.com/office/drawing/2014/main" id="{0F82D19D-1FB9-47B5-A87D-36C07F3B87C2}"/>
              </a:ext>
            </a:extLst>
          </p:cNvPr>
          <p:cNvSpPr txBox="1"/>
          <p:nvPr/>
        </p:nvSpPr>
        <p:spPr>
          <a:xfrm>
            <a:off x="10562" y="112166"/>
            <a:ext cx="1082193" cy="758996"/>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YOUR </a:t>
            </a:r>
          </a:p>
          <a:p>
            <a:pPr algn="ctr"/>
            <a:r>
              <a:rPr lang="en-GB" sz="2400" b="1" dirty="0">
                <a:solidFill>
                  <a:schemeClr val="bg1"/>
                </a:solidFill>
                <a:latin typeface="Arial" panose="020B0604020202020204" pitchFamily="34" charset="0"/>
                <a:cs typeface="Arial" panose="020B0604020202020204" pitchFamily="34" charset="0"/>
              </a:rPr>
              <a:t>TURN</a:t>
            </a:r>
          </a:p>
        </p:txBody>
      </p:sp>
      <p:sp>
        <p:nvSpPr>
          <p:cNvPr id="7" name="Content Placeholder 4"/>
          <p:cNvSpPr>
            <a:spLocks noGrp="1"/>
          </p:cNvSpPr>
          <p:nvPr>
            <p:ph idx="1"/>
          </p:nvPr>
        </p:nvSpPr>
        <p:spPr>
          <a:xfrm>
            <a:off x="968392" y="1118556"/>
            <a:ext cx="9632802" cy="5227138"/>
          </a:xfrm>
        </p:spPr>
        <p:txBody>
          <a:bodyPr/>
          <a:lstStyle/>
          <a:p>
            <a:pPr marL="0" indent="0">
              <a:buNone/>
            </a:pPr>
            <a:r>
              <a:rPr lang="en-GB" dirty="0">
                <a:latin typeface="Arial" panose="020B0604020202020204" pitchFamily="34" charset="0"/>
                <a:cs typeface="Arial" panose="020B0604020202020204" pitchFamily="34" charset="0"/>
              </a:rPr>
              <a:t>Think of something that makes you feel nervous or anxious. </a:t>
            </a:r>
          </a:p>
          <a:p>
            <a:pPr marL="0" indent="0">
              <a:buNone/>
            </a:pPr>
            <a:r>
              <a:rPr lang="en-GB" dirty="0">
                <a:latin typeface="Arial" panose="020B0604020202020204" pitchFamily="34" charset="0"/>
                <a:cs typeface="Arial" panose="020B0604020202020204" pitchFamily="34" charset="0"/>
              </a:rPr>
              <a:t>What do you do to help overcome these feelings? </a:t>
            </a:r>
          </a:p>
          <a:p>
            <a:pPr marL="0" indent="0">
              <a:buNone/>
            </a:pPr>
            <a:endParaRPr lang="en-GB" dirty="0"/>
          </a:p>
          <a:p>
            <a:pPr marL="0" indent="0">
              <a:buNone/>
            </a:pPr>
            <a:endParaRPr lang="en-GB" dirty="0"/>
          </a:p>
          <a:p>
            <a:pPr marL="914400" lvl="2" indent="0">
              <a:buNone/>
            </a:pPr>
            <a:endParaRPr lang="en-GB" sz="3600" dirty="0"/>
          </a:p>
          <a:p>
            <a:pPr marL="914400" lvl="2" indent="0">
              <a:buNone/>
            </a:pPr>
            <a:endParaRPr lang="en-GB" sz="3600" dirty="0"/>
          </a:p>
          <a:p>
            <a:pPr marL="914400" lvl="2" indent="0">
              <a:buNone/>
            </a:pPr>
            <a:endParaRPr lang="en-GB" sz="3600" dirty="0"/>
          </a:p>
          <a:p>
            <a:pPr marL="914400" lvl="2" indent="0">
              <a:buNone/>
            </a:pPr>
            <a:endParaRPr lang="en-GB" sz="3600" dirty="0"/>
          </a:p>
          <a:p>
            <a:pPr marL="914400" lvl="2" indent="0">
              <a:buNone/>
            </a:pPr>
            <a:endParaRPr lang="en-GB" sz="3600" dirty="0"/>
          </a:p>
          <a:p>
            <a:pPr lvl="2"/>
            <a:endParaRPr lang="en-GB" sz="3600" dirty="0"/>
          </a:p>
        </p:txBody>
      </p:sp>
      <p:sp>
        <p:nvSpPr>
          <p:cNvPr id="10" name="Rectangle: Rounded Corners 1">
            <a:extLst>
              <a:ext uri="{FF2B5EF4-FFF2-40B4-BE49-F238E27FC236}">
                <a16:creationId xmlns:a16="http://schemas.microsoft.com/office/drawing/2014/main" id="{0157EDFF-03E3-4687-9F8B-250C73C985F2}"/>
              </a:ext>
            </a:extLst>
          </p:cNvPr>
          <p:cNvSpPr/>
          <p:nvPr/>
        </p:nvSpPr>
        <p:spPr>
          <a:xfrm>
            <a:off x="6338171" y="2819916"/>
            <a:ext cx="4922728" cy="3388872"/>
          </a:xfrm>
          <a:prstGeom prst="roundRect">
            <a:avLst/>
          </a:prstGeom>
          <a:solidFill>
            <a:schemeClr val="accent1">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800" dirty="0">
                <a:solidFill>
                  <a:schemeClr val="tx1"/>
                </a:solidFill>
                <a:latin typeface="Arial" panose="020B0604020202020204" pitchFamily="34" charset="0"/>
                <a:cs typeface="Arial" panose="020B0604020202020204" pitchFamily="34" charset="0"/>
              </a:rPr>
              <a:t>Create a spider diagram or a revision card to present your information.</a:t>
            </a:r>
          </a:p>
        </p:txBody>
      </p:sp>
      <p:pic>
        <p:nvPicPr>
          <p:cNvPr id="6" name="Picture 5" descr="A spider diagram with a blue central circle saying 'Feeling stressed?' and nine legs out to nine blue circles. From the top in a clockwise direction these read: Job, Duty, Errand, Burden, Project, Function, Chore, To-do and Task.">
            <a:extLst>
              <a:ext uri="{FF2B5EF4-FFF2-40B4-BE49-F238E27FC236}">
                <a16:creationId xmlns:a16="http://schemas.microsoft.com/office/drawing/2014/main" id="{88BB335B-2615-A18C-AF55-D0E9581105B3}"/>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733509" y="2490395"/>
            <a:ext cx="3500999" cy="3309538"/>
          </a:xfrm>
          <a:prstGeom prst="rect">
            <a:avLst/>
          </a:prstGeom>
        </p:spPr>
      </p:pic>
    </p:spTree>
    <p:extLst>
      <p:ext uri="{BB962C8B-B14F-4D97-AF65-F5344CB8AC3E}">
        <p14:creationId xmlns:p14="http://schemas.microsoft.com/office/powerpoint/2010/main" val="315864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3436" y="365125"/>
            <a:ext cx="10008296" cy="1325563"/>
          </a:xfrm>
        </p:spPr>
        <p:txBody>
          <a:bodyPr/>
          <a:lstStyle/>
          <a:p>
            <a:r>
              <a:rPr lang="en-GB" sz="3600" dirty="0">
                <a:solidFill>
                  <a:schemeClr val="accent1"/>
                </a:solidFill>
              </a:rPr>
              <a:t>Strategies to help you move forward</a:t>
            </a:r>
          </a:p>
        </p:txBody>
      </p:sp>
      <p:sp>
        <p:nvSpPr>
          <p:cNvPr id="4" name="Slide Number Placeholder 3"/>
          <p:cNvSpPr>
            <a:spLocks noGrp="1"/>
          </p:cNvSpPr>
          <p:nvPr>
            <p:ph type="sldNum" sz="quarter" idx="12"/>
          </p:nvPr>
        </p:nvSpPr>
        <p:spPr/>
        <p:txBody>
          <a:bodyPr/>
          <a:lstStyle/>
          <a:p>
            <a:fld id="{892959B6-490E-A144-8C7C-88267F972F69}" type="slidenum">
              <a:rPr lang="en-US" smtClean="0"/>
              <a:t>7</a:t>
            </a:fld>
            <a:endParaRPr lang="en-US" dirty="0"/>
          </a:p>
        </p:txBody>
      </p:sp>
      <p:sp>
        <p:nvSpPr>
          <p:cNvPr id="5" name="Isosceles Triangle 4">
            <a:extLst>
              <a:ext uri="{FF2B5EF4-FFF2-40B4-BE49-F238E27FC236}">
                <a16:creationId xmlns:a16="http://schemas.microsoft.com/office/drawing/2014/main" id="{31A2B6B6-4AED-44B2-8258-1C2513B6F75E}"/>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TextBox 5">
            <a:extLst>
              <a:ext uri="{FF2B5EF4-FFF2-40B4-BE49-F238E27FC236}">
                <a16:creationId xmlns:a16="http://schemas.microsoft.com/office/drawing/2014/main" id="{0F82D19D-1FB9-47B5-A87D-36C07F3B87C2}"/>
              </a:ext>
            </a:extLst>
          </p:cNvPr>
          <p:cNvSpPr txBox="1"/>
          <p:nvPr/>
        </p:nvSpPr>
        <p:spPr>
          <a:xfrm>
            <a:off x="10562" y="112167"/>
            <a:ext cx="1406193" cy="461665"/>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sp>
        <p:nvSpPr>
          <p:cNvPr id="3" name="Content Placeholder 2"/>
          <p:cNvSpPr>
            <a:spLocks noGrp="1"/>
          </p:cNvSpPr>
          <p:nvPr>
            <p:ph idx="1"/>
          </p:nvPr>
        </p:nvSpPr>
        <p:spPr/>
        <p:txBody>
          <a:bodyPr/>
          <a:lstStyle/>
          <a:p>
            <a:endParaRPr lang="en-GB" dirty="0"/>
          </a:p>
        </p:txBody>
      </p:sp>
    </p:spTree>
    <p:extLst>
      <p:ext uri="{BB962C8B-B14F-4D97-AF65-F5344CB8AC3E}">
        <p14:creationId xmlns:p14="http://schemas.microsoft.com/office/powerpoint/2010/main" val="28295766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597003" y="112165"/>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Anxiety</a:t>
            </a:r>
            <a:r>
              <a:rPr kumimoji="0" lang="en-US" sz="3600" b="1" i="0" u="none" strike="noStrike" kern="1200" cap="none" spc="0" normalizeH="0" noProof="0" dirty="0">
                <a:ln>
                  <a:noFill/>
                </a:ln>
                <a:solidFill>
                  <a:schemeClr val="accent1"/>
                </a:solidFill>
                <a:effectLst/>
                <a:uLnTx/>
                <a:uFillTx/>
                <a:latin typeface="Arial" panose="020B0604020202020204" pitchFamily="34" charset="0"/>
                <a:ea typeface="+mj-ea"/>
                <a:cs typeface="Arial" panose="020B0604020202020204" pitchFamily="34" charset="0"/>
              </a:rPr>
              <a:t> strategies</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8</a:t>
            </a:fld>
            <a:endParaRPr lang="en-US" dirty="0"/>
          </a:p>
        </p:txBody>
      </p:sp>
      <p:sp>
        <p:nvSpPr>
          <p:cNvPr id="11" name="Isosceles Triangle 10">
            <a:extLst>
              <a:ext uri="{FF2B5EF4-FFF2-40B4-BE49-F238E27FC236}">
                <a16:creationId xmlns:a16="http://schemas.microsoft.com/office/drawing/2014/main" id="{31A2B6B6-4AED-44B2-8258-1C2513B6F75E}"/>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TextBox 11">
            <a:extLst>
              <a:ext uri="{FF2B5EF4-FFF2-40B4-BE49-F238E27FC236}">
                <a16:creationId xmlns:a16="http://schemas.microsoft.com/office/drawing/2014/main" id="{0F82D19D-1FB9-47B5-A87D-36C07F3B87C2}"/>
              </a:ext>
            </a:extLst>
          </p:cNvPr>
          <p:cNvSpPr txBox="1"/>
          <p:nvPr/>
        </p:nvSpPr>
        <p:spPr>
          <a:xfrm>
            <a:off x="10562" y="112167"/>
            <a:ext cx="1406193" cy="461665"/>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sp>
        <p:nvSpPr>
          <p:cNvPr id="6" name="Rectangle 5"/>
          <p:cNvSpPr/>
          <p:nvPr/>
        </p:nvSpPr>
        <p:spPr>
          <a:xfrm>
            <a:off x="839244" y="1602900"/>
            <a:ext cx="10772383" cy="4160050"/>
          </a:xfrm>
          <a:prstGeom prst="rect">
            <a:avLst/>
          </a:prstGeom>
        </p:spPr>
        <p:txBody>
          <a:bodyPr wrap="square">
            <a:spAutoFit/>
          </a:bodyPr>
          <a:lstStyle/>
          <a:p>
            <a:pPr marL="457200" lvl="0" indent="-457200">
              <a:lnSpc>
                <a:spcPct val="115000"/>
              </a:lnSpc>
              <a:spcBef>
                <a:spcPts val="400"/>
              </a:spcBef>
              <a:spcAft>
                <a:spcPts val="600"/>
              </a:spcAft>
              <a:buFont typeface="Arial" panose="020B0604020202020204" pitchFamily="34" charset="0"/>
              <a:buChar char="•"/>
            </a:pPr>
            <a:r>
              <a:rPr lang="en-GB" sz="2800" dirty="0">
                <a:latin typeface="Arial" panose="020B0604020202020204" pitchFamily="34" charset="0"/>
                <a:cs typeface="Arial" panose="020B0604020202020204" pitchFamily="34" charset="0"/>
              </a:rPr>
              <a:t>Share your worries/stresses with someone you trust.</a:t>
            </a:r>
          </a:p>
          <a:p>
            <a:pPr marL="457200" lvl="0" indent="-457200">
              <a:lnSpc>
                <a:spcPct val="115000"/>
              </a:lnSpc>
              <a:spcBef>
                <a:spcPts val="400"/>
              </a:spcBef>
              <a:spcAft>
                <a:spcPts val="600"/>
              </a:spcAft>
              <a:buFont typeface="Arial" panose="020B0604020202020204" pitchFamily="34" charset="0"/>
              <a:buChar char="•"/>
            </a:pPr>
            <a:r>
              <a:rPr lang="en-GB" sz="2800" dirty="0">
                <a:latin typeface="Arial" panose="020B0604020202020204" pitchFamily="34" charset="0"/>
                <a:cs typeface="Arial" panose="020B0604020202020204" pitchFamily="34" charset="0"/>
              </a:rPr>
              <a:t>Use breathing techniques, e.g. box breathing. </a:t>
            </a:r>
          </a:p>
          <a:p>
            <a:pPr marL="457200" lvl="0" indent="-457200">
              <a:lnSpc>
                <a:spcPct val="115000"/>
              </a:lnSpc>
              <a:spcBef>
                <a:spcPts val="400"/>
              </a:spcBef>
              <a:spcAft>
                <a:spcPts val="600"/>
              </a:spcAft>
              <a:buFont typeface="Arial" panose="020B0604020202020204" pitchFamily="34" charset="0"/>
              <a:buChar char="•"/>
            </a:pPr>
            <a:r>
              <a:rPr lang="en-GB" sz="2800" dirty="0">
                <a:latin typeface="Arial" panose="020B0604020202020204" pitchFamily="34" charset="0"/>
                <a:cs typeface="Arial" panose="020B0604020202020204" pitchFamily="34" charset="0"/>
              </a:rPr>
              <a:t>Start with questions that you feel comfortable with. </a:t>
            </a:r>
          </a:p>
          <a:p>
            <a:pPr marL="457200" lvl="0" indent="-457200">
              <a:lnSpc>
                <a:spcPct val="115000"/>
              </a:lnSpc>
              <a:spcBef>
                <a:spcPts val="400"/>
              </a:spcBef>
              <a:spcAft>
                <a:spcPts val="600"/>
              </a:spcAft>
              <a:buFont typeface="Arial" panose="020B0604020202020204" pitchFamily="34" charset="0"/>
              <a:buChar char="•"/>
            </a:pPr>
            <a:r>
              <a:rPr lang="en-GB" sz="2800" dirty="0">
                <a:latin typeface="Arial" panose="020B0604020202020204" pitchFamily="34" charset="0"/>
                <a:cs typeface="Arial" panose="020B0604020202020204" pitchFamily="34" charset="0"/>
              </a:rPr>
              <a:t>Remember, a little bit of stress helps you to concentrate and to learn new things! </a:t>
            </a:r>
          </a:p>
          <a:p>
            <a:pPr marL="457200" lvl="0" indent="-457200">
              <a:lnSpc>
                <a:spcPct val="115000"/>
              </a:lnSpc>
              <a:spcBef>
                <a:spcPts val="400"/>
              </a:spcBef>
              <a:spcAft>
                <a:spcPts val="600"/>
              </a:spcAft>
              <a:buFont typeface="Arial" panose="020B0604020202020204" pitchFamily="34" charset="0"/>
              <a:buChar char="•"/>
            </a:pPr>
            <a:r>
              <a:rPr lang="en-GB" sz="2800" dirty="0">
                <a:latin typeface="Arial" panose="020B0604020202020204" pitchFamily="34" charset="0"/>
                <a:cs typeface="Arial" panose="020B0604020202020204" pitchFamily="34" charset="0"/>
              </a:rPr>
              <a:t>Understand rather than memorise. </a:t>
            </a:r>
          </a:p>
          <a:p>
            <a:pPr marL="457200" lvl="0" indent="-457200">
              <a:lnSpc>
                <a:spcPct val="115000"/>
              </a:lnSpc>
              <a:spcBef>
                <a:spcPts val="400"/>
              </a:spcBef>
              <a:spcAft>
                <a:spcPts val="600"/>
              </a:spcAft>
              <a:buFont typeface="Arial" panose="020B0604020202020204" pitchFamily="34" charset="0"/>
              <a:buChar char="•"/>
            </a:pPr>
            <a:r>
              <a:rPr lang="en-GB" sz="2800" dirty="0">
                <a:latin typeface="Arial" panose="020B0604020202020204" pitchFamily="34" charset="0"/>
                <a:cs typeface="Arial" panose="020B0604020202020204" pitchFamily="34" charset="0"/>
              </a:rPr>
              <a:t>Know what to do when you get stuck.</a:t>
            </a:r>
          </a:p>
        </p:txBody>
      </p:sp>
    </p:spTree>
    <p:extLst>
      <p:ext uri="{BB962C8B-B14F-4D97-AF65-F5344CB8AC3E}">
        <p14:creationId xmlns:p14="http://schemas.microsoft.com/office/powerpoint/2010/main" val="3639693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2063983" y="112165"/>
            <a:ext cx="8430352"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What do you do when you are stuck?</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9</a:t>
            </a:fld>
            <a:endParaRPr lang="en-US" dirty="0"/>
          </a:p>
        </p:txBody>
      </p:sp>
      <p:sp>
        <p:nvSpPr>
          <p:cNvPr id="8" name="Isosceles Triangle 7">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TextBox 8">
            <a:extLst>
              <a:ext uri="{FF2B5EF4-FFF2-40B4-BE49-F238E27FC236}">
                <a16:creationId xmlns:a16="http://schemas.microsoft.com/office/drawing/2014/main" id="{0F82D19D-1FB9-47B5-A87D-36C07F3B87C2}"/>
              </a:ext>
            </a:extLst>
          </p:cNvPr>
          <p:cNvSpPr txBox="1"/>
          <p:nvPr/>
        </p:nvSpPr>
        <p:spPr>
          <a:xfrm>
            <a:off x="10562" y="112166"/>
            <a:ext cx="1082193" cy="758996"/>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YOUR </a:t>
            </a:r>
          </a:p>
          <a:p>
            <a:pPr algn="ctr"/>
            <a:r>
              <a:rPr lang="en-GB" sz="2400" b="1" dirty="0">
                <a:solidFill>
                  <a:schemeClr val="bg1"/>
                </a:solidFill>
                <a:latin typeface="Arial" panose="020B0604020202020204" pitchFamily="34" charset="0"/>
                <a:cs typeface="Arial" panose="020B0604020202020204" pitchFamily="34" charset="0"/>
              </a:rPr>
              <a:t>TURN</a:t>
            </a:r>
          </a:p>
        </p:txBody>
      </p:sp>
      <p:sp>
        <p:nvSpPr>
          <p:cNvPr id="2" name="TextBox 1"/>
          <p:cNvSpPr txBox="1"/>
          <p:nvPr/>
        </p:nvSpPr>
        <p:spPr>
          <a:xfrm>
            <a:off x="1092755" y="1415441"/>
            <a:ext cx="10017831" cy="523220"/>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How do you get unstuck?</a:t>
            </a:r>
          </a:p>
        </p:txBody>
      </p:sp>
      <p:sp>
        <p:nvSpPr>
          <p:cNvPr id="7" name="Rectangle: Rounded Corners 1">
            <a:extLst>
              <a:ext uri="{FF2B5EF4-FFF2-40B4-BE49-F238E27FC236}">
                <a16:creationId xmlns:a16="http://schemas.microsoft.com/office/drawing/2014/main" id="{0157EDFF-03E3-4687-9F8B-250C73C985F2}"/>
              </a:ext>
            </a:extLst>
          </p:cNvPr>
          <p:cNvSpPr/>
          <p:nvPr/>
        </p:nvSpPr>
        <p:spPr>
          <a:xfrm>
            <a:off x="6388274" y="2395645"/>
            <a:ext cx="4864915" cy="3388872"/>
          </a:xfrm>
          <a:prstGeom prst="roundRect">
            <a:avLst/>
          </a:prstGeom>
          <a:solidFill>
            <a:schemeClr val="accent1">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solidFill>
                  <a:schemeClr val="tx1"/>
                </a:solidFill>
                <a:latin typeface="Arial" panose="020B0604020202020204" pitchFamily="34" charset="0"/>
                <a:cs typeface="Arial" panose="020B0604020202020204" pitchFamily="34" charset="0"/>
              </a:rPr>
              <a:t>Create a spider diagram or a revision card to present your information.</a:t>
            </a:r>
          </a:p>
        </p:txBody>
      </p:sp>
      <p:pic>
        <p:nvPicPr>
          <p:cNvPr id="12" name="Content Placeholder 11" descr="A spider diagram with a blue central circle saying 'Feeling stressed?' and nine legs out to nine blue circles. From the top in a clockwise direction these read: Job, Duty, Errand, Burden, Project, Function, Chore, To-do and Task.">
            <a:extLst>
              <a:ext uri="{FF2B5EF4-FFF2-40B4-BE49-F238E27FC236}">
                <a16:creationId xmlns:a16="http://schemas.microsoft.com/office/drawing/2014/main" id="{35F81AF6-CD7D-1C1E-B3F4-DBDF16BA1F89}"/>
              </a:ext>
            </a:extLst>
          </p:cNvPr>
          <p:cNvPicPr>
            <a:picLocks noGrp="1" noChangeAspect="1"/>
          </p:cNvPicPr>
          <p:nvPr>
            <p:ph idx="1"/>
          </p:nvPr>
        </p:nvPicPr>
        <p:blipFill>
          <a:blip r:embed="rId3" cstate="screen">
            <a:extLst>
              <a:ext uri="{28A0092B-C50C-407E-A947-70E740481C1C}">
                <a14:useLocalDpi xmlns:a14="http://schemas.microsoft.com/office/drawing/2010/main"/>
              </a:ext>
            </a:extLst>
          </a:blip>
          <a:srcRect/>
          <a:stretch/>
        </p:blipFill>
        <p:spPr>
          <a:xfrm>
            <a:off x="1240574" y="2035729"/>
            <a:ext cx="4108704" cy="4108704"/>
          </a:xfrm>
        </p:spPr>
      </p:pic>
    </p:spTree>
    <p:extLst>
      <p:ext uri="{BB962C8B-B14F-4D97-AF65-F5344CB8AC3E}">
        <p14:creationId xmlns:p14="http://schemas.microsoft.com/office/powerpoint/2010/main" val="4290260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24ec57ad-4400-4e6b-b0ee-7b1e20d69afc" xsi:nil="true"/>
    <lcf76f155ced4ddcb4097134ff3c332f xmlns="d8465555-14fc-4b2a-bc04-d86be66f091c">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1A5EAA7B92BF643A9DF7FB42895D1F6" ma:contentTypeVersion="18" ma:contentTypeDescription="Create a new document." ma:contentTypeScope="" ma:versionID="c62f68ab48f709daf7a1cf300eba7c75">
  <xsd:schema xmlns:xsd="http://www.w3.org/2001/XMLSchema" xmlns:xs="http://www.w3.org/2001/XMLSchema" xmlns:p="http://schemas.microsoft.com/office/2006/metadata/properties" xmlns:ns2="d8465555-14fc-4b2a-bc04-d86be66f091c" xmlns:ns3="24ec57ad-4400-4e6b-b0ee-7b1e20d69afc" targetNamespace="http://schemas.microsoft.com/office/2006/metadata/properties" ma:root="true" ma:fieldsID="de1bd6db52eb86d31f395a493fb595d2" ns2:_="" ns3:_="">
    <xsd:import namespace="d8465555-14fc-4b2a-bc04-d86be66f091c"/>
    <xsd:import namespace="24ec57ad-4400-4e6b-b0ee-7b1e20d69afc"/>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3:SharedWithUsers" minOccurs="0"/>
                <xsd:element ref="ns3:SharedWithDetail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8465555-14fc-4b2a-bc04-d86be66f091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20cda56a-0d36-40e2-ad5d-df46f41119b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4ec57ad-4400-4e6b-b0ee-7b1e20d69afc"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3d742d19-9655-4749-864c-21a7180a672d}" ma:internalName="TaxCatchAll" ma:showField="CatchAllData" ma:web="24ec57ad-4400-4e6b-b0ee-7b1e20d69af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054519A-5C88-4765-8DF4-097EB505FC69}">
  <ds:schemaRefs>
    <ds:schemaRef ds:uri="http://purl.org/dc/terms/"/>
    <ds:schemaRef ds:uri="http://www.w3.org/XML/1998/namespace"/>
    <ds:schemaRef ds:uri="http://purl.org/dc/dcmitype/"/>
    <ds:schemaRef ds:uri="83bdd42b-fb02-46fb-bb6b-b0ca0d8ae6de"/>
    <ds:schemaRef ds:uri="http://schemas.microsoft.com/office/2006/metadata/properties"/>
    <ds:schemaRef ds:uri="http://schemas.microsoft.com/office/2006/documentManagement/types"/>
    <ds:schemaRef ds:uri="http://purl.org/dc/elements/1.1/"/>
    <ds:schemaRef ds:uri="http://schemas.microsoft.com/office/infopath/2007/PartnerControls"/>
    <ds:schemaRef ds:uri="http://schemas.openxmlformats.org/package/2006/metadata/core-properties"/>
    <ds:schemaRef ds:uri="cf8cbe2d-0e71-4d38-8f38-c3c6c5b56cd4"/>
    <ds:schemaRef ds:uri="a943fffa-545b-4eca-b17d-5f9a138dda08"/>
    <ds:schemaRef ds:uri="c5cf19a6-e467-491d-9af0-5a70f09a6a41"/>
  </ds:schemaRefs>
</ds:datastoreItem>
</file>

<file path=customXml/itemProps2.xml><?xml version="1.0" encoding="utf-8"?>
<ds:datastoreItem xmlns:ds="http://schemas.openxmlformats.org/officeDocument/2006/customXml" ds:itemID="{964EA875-F708-49E8-BC3A-FAA634A270D9}"/>
</file>

<file path=customXml/itemProps3.xml><?xml version="1.0" encoding="utf-8"?>
<ds:datastoreItem xmlns:ds="http://schemas.openxmlformats.org/officeDocument/2006/customXml" ds:itemID="{15750DE2-DA89-48CE-9F79-28D425E3772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32694</TotalTime>
  <Words>2660</Words>
  <Application>Microsoft Office PowerPoint</Application>
  <PresentationFormat>Widescreen</PresentationFormat>
  <Paragraphs>276</Paragraphs>
  <Slides>19</Slides>
  <Notes>19</Notes>
  <HiddenSlides>4</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19</vt:i4>
      </vt:variant>
    </vt:vector>
  </HeadingPairs>
  <TitlesOfParts>
    <vt:vector size="26" baseType="lpstr">
      <vt:lpstr>Arial</vt:lpstr>
      <vt:lpstr>Arial</vt:lpstr>
      <vt:lpstr>Calibri</vt:lpstr>
      <vt:lpstr>Calibri Light</vt:lpstr>
      <vt:lpstr>Symbol</vt:lpstr>
      <vt:lpstr>Office Theme</vt:lpstr>
      <vt:lpstr>Custom Design</vt:lpstr>
      <vt:lpstr>Lesson 1:  Attitudes to maths and getting unstuck</vt:lpstr>
      <vt:lpstr>Introduce the team!</vt:lpstr>
      <vt:lpstr>Two truths and a lie! </vt:lpstr>
      <vt:lpstr>The good, the bad and the ugly!</vt:lpstr>
      <vt:lpstr>How did this make you feel?</vt:lpstr>
      <vt:lpstr>What do you do when you feel stressed or anxious?</vt:lpstr>
      <vt:lpstr>Strategies to help you move forward</vt:lpstr>
      <vt:lpstr>Anxiety strategies</vt:lpstr>
      <vt:lpstr>What do you do when you are stuck?</vt:lpstr>
      <vt:lpstr>Strategies to help you get unstuck </vt:lpstr>
      <vt:lpstr>Example 1 </vt:lpstr>
      <vt:lpstr>Example 2 </vt:lpstr>
      <vt:lpstr>Example 3</vt:lpstr>
      <vt:lpstr>Mistakes </vt:lpstr>
      <vt:lpstr>Maths activity  How many combinations can you make? </vt:lpstr>
      <vt:lpstr>How many combinations did you make? </vt:lpstr>
      <vt:lpstr>What have we talked about today?</vt:lpstr>
      <vt:lpstr>Lesson review: Attitudes to maths and getting unstuck</vt:lpstr>
      <vt:lpstr>Lesson 1:  Credits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Centres for Excellence Mastery Lesson Slides</dc:title>
  <dc:subject/>
  <dc:creator>Pearson</dc:creator>
  <cp:keywords/>
  <dc:description/>
  <cp:lastModifiedBy>Sarah Stafford</cp:lastModifiedBy>
  <cp:revision>430</cp:revision>
  <dcterms:created xsi:type="dcterms:W3CDTF">2019-07-11T15:46:02Z</dcterms:created>
  <dcterms:modified xsi:type="dcterms:W3CDTF">2023-03-24T12:27:08Z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0x010100E1A5EAA7B92BF643A9DF7FB42895D1F6</vt:lpwstr>
  </property>
  <property fmtid="{D5CDD505-2E9C-101B-9397-08002B2CF9AE}" pid="3" name="MediaServiceImageTags">
    <vt:lpwstr/>
  </property>
</Properties>
</file>