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 id="2147483684" r:id="rId6"/>
  </p:sldMasterIdLst>
  <p:notesMasterIdLst>
    <p:notesMasterId r:id="rId32"/>
  </p:notesMasterIdLst>
  <p:sldIdLst>
    <p:sldId id="261" r:id="rId7"/>
    <p:sldId id="264" r:id="rId8"/>
    <p:sldId id="335" r:id="rId9"/>
    <p:sldId id="316" r:id="rId10"/>
    <p:sldId id="307" r:id="rId11"/>
    <p:sldId id="305" r:id="rId12"/>
    <p:sldId id="615" r:id="rId13"/>
    <p:sldId id="614" r:id="rId14"/>
    <p:sldId id="616" r:id="rId15"/>
    <p:sldId id="327" r:id="rId16"/>
    <p:sldId id="328" r:id="rId17"/>
    <p:sldId id="329" r:id="rId18"/>
    <p:sldId id="330" r:id="rId19"/>
    <p:sldId id="332" r:id="rId20"/>
    <p:sldId id="625" r:id="rId21"/>
    <p:sldId id="626" r:id="rId22"/>
    <p:sldId id="627" r:id="rId23"/>
    <p:sldId id="628" r:id="rId24"/>
    <p:sldId id="629" r:id="rId25"/>
    <p:sldId id="630" r:id="rId26"/>
    <p:sldId id="631" r:id="rId27"/>
    <p:sldId id="295" r:id="rId28"/>
    <p:sldId id="336" r:id="rId29"/>
    <p:sldId id="266" r:id="rId30"/>
    <p:sldId id="33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8CE21D-A44F-DFDE-2216-6A83308448DE}" name="PR" initials="WRG" userId="PR" providerId="None"/>
  <p188:author id="{DB168830-51D4-4CC1-7858-D21AD9F13162}" name="Sarah Stafford" initials="SS" userId="Sarah Stafford" providerId="None"/>
  <p188:author id="{DEDC1C44-8BBF-B382-5329-523553A782EE}" name="Jan Schubert" initials="JS" userId="Jan Schubert" providerId="None"/>
  <p188:author id="{6EAC9880-9F95-82CD-7BDE-5A307FA106F4}" name="Sarah" initials="S" userId="Sarah" providerId="None"/>
  <p188:author id="{A3B5DB84-950D-7B36-4E01-DE48024E119B}" name="Olesya Gilmutdinova" initials="OG" userId="S::olesya@newgenpublishing.co.uk::0ad0dfd8-c78a-45b1-8302-82c733b1cefb" providerId="AD"/>
  <p188:author id="{2BCBF286-F53E-EE91-8295-F8C133533240}" name="Stephanie Bentley" initials="SB" userId="2fb974b8e90647fd" providerId="Windows Live"/>
  <p188:author id="{6C085DBD-E017-59BB-A493-C212501941EA}" name="Elizabeth Parker" initials="EP" userId="S::elizabeth.parker@newgenpublishing.co.uk::48ed7c66-aa06-4dbb-a923-e20f8fac587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ollett, Clare" initials="CC" lastIdx="18" clrIdx="0">
    <p:extLst>
      <p:ext uri="{19B8F6BF-5375-455C-9EA6-DF929625EA0E}">
        <p15:presenceInfo xmlns:p15="http://schemas.microsoft.com/office/powerpoint/2012/main" userId="S::Clare.Collett@Pearson.com::a376c1f8-5148-4d55-9c90-6113c98c8476" providerId="AD"/>
      </p:ext>
    </p:extLst>
  </p:cmAuthor>
  <p:cmAuthor id="2" name="Veronica Wastell" initials="VW" lastIdx="3" clrIdx="1">
    <p:extLst>
      <p:ext uri="{19B8F6BF-5375-455C-9EA6-DF929625EA0E}">
        <p15:presenceInfo xmlns:p15="http://schemas.microsoft.com/office/powerpoint/2012/main" userId="Veronica Wastell" providerId="None"/>
      </p:ext>
    </p:extLst>
  </p:cmAuthor>
  <p:cmAuthor id="3" name="Marie Joubert" initials="MJ" lastIdx="6" clrIdx="2">
    <p:extLst>
      <p:ext uri="{19B8F6BF-5375-455C-9EA6-DF929625EA0E}">
        <p15:presenceInfo xmlns:p15="http://schemas.microsoft.com/office/powerpoint/2012/main" userId="S::marie.joubert1@nottingham.ac.uk::8784a254-284d-4fcc-ace7-66743a4258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C8D9"/>
    <a:srgbClr val="BE0064"/>
    <a:srgbClr val="0071F8"/>
    <a:srgbClr val="9BC8FF"/>
    <a:srgbClr val="008FC9"/>
    <a:srgbClr val="DD3D4C"/>
    <a:srgbClr val="F9D09E"/>
    <a:srgbClr val="C96035"/>
    <a:srgbClr val="DDB17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DF1816-61F3-9247-80A4-433D0432ADE2}" v="11" dt="2023-04-17T11:20:00.1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08" autoAdjust="0"/>
    <p:restoredTop sz="51574" autoAdjust="0"/>
  </p:normalViewPr>
  <p:slideViewPr>
    <p:cSldViewPr snapToGrid="0" snapToObjects="1">
      <p:cViewPr varScale="1">
        <p:scale>
          <a:sx n="68" d="100"/>
          <a:sy n="68" d="100"/>
        </p:scale>
        <p:origin x="1136" y="19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5/10/relationships/revisionInfo" Target="revisionInfo.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Pardoe" userId="6fa2db72-1fdb-41be-8a25-f49a2205c689" providerId="ADAL" clId="{8ADF1816-61F3-9247-80A4-433D0432ADE2}"/>
    <pc:docChg chg="undo custSel addSld delSld modSld">
      <pc:chgData name="Steve Pardoe" userId="6fa2db72-1fdb-41be-8a25-f49a2205c689" providerId="ADAL" clId="{8ADF1816-61F3-9247-80A4-433D0432ADE2}" dt="2023-04-17T11:50:53.148" v="282"/>
      <pc:docMkLst>
        <pc:docMk/>
      </pc:docMkLst>
      <pc:sldChg chg="addSp modSp mod modAnim">
        <pc:chgData name="Steve Pardoe" userId="6fa2db72-1fdb-41be-8a25-f49a2205c689" providerId="ADAL" clId="{8ADF1816-61F3-9247-80A4-433D0432ADE2}" dt="2023-04-17T11:01:18.048" v="15"/>
        <pc:sldMkLst>
          <pc:docMk/>
          <pc:sldMk cId="1438307272" sldId="264"/>
        </pc:sldMkLst>
        <pc:picChg chg="add mod">
          <ac:chgData name="Steve Pardoe" userId="6fa2db72-1fdb-41be-8a25-f49a2205c689" providerId="ADAL" clId="{8ADF1816-61F3-9247-80A4-433D0432ADE2}" dt="2023-04-17T11:00:16.801" v="7" actId="1076"/>
          <ac:picMkLst>
            <pc:docMk/>
            <pc:sldMk cId="1438307272" sldId="264"/>
            <ac:picMk id="2" creationId="{891A254A-ABC9-F81D-C251-2E912BC01178}"/>
          </ac:picMkLst>
        </pc:picChg>
        <pc:picChg chg="mod">
          <ac:chgData name="Steve Pardoe" userId="6fa2db72-1fdb-41be-8a25-f49a2205c689" providerId="ADAL" clId="{8ADF1816-61F3-9247-80A4-433D0432ADE2}" dt="2023-04-17T11:01:04.579" v="14" actId="1076"/>
          <ac:picMkLst>
            <pc:docMk/>
            <pc:sldMk cId="1438307272" sldId="264"/>
            <ac:picMk id="8" creationId="{221EA9BD-09C6-60CA-DCA3-EB524AF7480E}"/>
          </ac:picMkLst>
        </pc:picChg>
      </pc:sldChg>
      <pc:sldChg chg="modNotesTx">
        <pc:chgData name="Steve Pardoe" userId="6fa2db72-1fdb-41be-8a25-f49a2205c689" providerId="ADAL" clId="{8ADF1816-61F3-9247-80A4-433D0432ADE2}" dt="2023-04-17T11:48:39.889" v="66"/>
        <pc:sldMkLst>
          <pc:docMk/>
          <pc:sldMk cId="4136096542" sldId="266"/>
        </pc:sldMkLst>
      </pc:sldChg>
      <pc:sldChg chg="modNotesTx">
        <pc:chgData name="Steve Pardoe" userId="6fa2db72-1fdb-41be-8a25-f49a2205c689" providerId="ADAL" clId="{8ADF1816-61F3-9247-80A4-433D0432ADE2}" dt="2023-04-17T11:50:43.951" v="281" actId="20577"/>
        <pc:sldMkLst>
          <pc:docMk/>
          <pc:sldMk cId="2492550608" sldId="295"/>
        </pc:sldMkLst>
      </pc:sldChg>
      <pc:sldChg chg="modNotesTx">
        <pc:chgData name="Steve Pardoe" userId="6fa2db72-1fdb-41be-8a25-f49a2205c689" providerId="ADAL" clId="{8ADF1816-61F3-9247-80A4-433D0432ADE2}" dt="2023-04-17T11:36:36.927" v="62"/>
        <pc:sldMkLst>
          <pc:docMk/>
          <pc:sldMk cId="3541215812" sldId="305"/>
        </pc:sldMkLst>
      </pc:sldChg>
      <pc:sldChg chg="modNotesTx">
        <pc:chgData name="Steve Pardoe" userId="6fa2db72-1fdb-41be-8a25-f49a2205c689" providerId="ADAL" clId="{8ADF1816-61F3-9247-80A4-433D0432ADE2}" dt="2023-04-17T11:20:43.522" v="59" actId="20577"/>
        <pc:sldMkLst>
          <pc:docMk/>
          <pc:sldMk cId="1183814239" sldId="316"/>
        </pc:sldMkLst>
      </pc:sldChg>
      <pc:sldChg chg="modNotesTx">
        <pc:chgData name="Steve Pardoe" userId="6fa2db72-1fdb-41be-8a25-f49a2205c689" providerId="ADAL" clId="{8ADF1816-61F3-9247-80A4-433D0432ADE2}" dt="2023-04-17T11:42:15.329" v="63"/>
        <pc:sldMkLst>
          <pc:docMk/>
          <pc:sldMk cId="913651848" sldId="327"/>
        </pc:sldMkLst>
      </pc:sldChg>
      <pc:sldChg chg="addSp delSp modSp mod modAnim modNotesTx">
        <pc:chgData name="Steve Pardoe" userId="6fa2db72-1fdb-41be-8a25-f49a2205c689" providerId="ADAL" clId="{8ADF1816-61F3-9247-80A4-433D0432ADE2}" dt="2023-04-17T11:31:58.236" v="61" actId="20577"/>
        <pc:sldMkLst>
          <pc:docMk/>
          <pc:sldMk cId="209723776" sldId="335"/>
        </pc:sldMkLst>
        <pc:picChg chg="mod">
          <ac:chgData name="Steve Pardoe" userId="6fa2db72-1fdb-41be-8a25-f49a2205c689" providerId="ADAL" clId="{8ADF1816-61F3-9247-80A4-433D0432ADE2}" dt="2023-04-17T11:07:14.020" v="29" actId="1076"/>
          <ac:picMkLst>
            <pc:docMk/>
            <pc:sldMk cId="209723776" sldId="335"/>
            <ac:picMk id="2" creationId="{6898C8DA-1A90-504E-E5EB-88375A8D7D18}"/>
          </ac:picMkLst>
        </pc:picChg>
        <pc:picChg chg="add del mod">
          <ac:chgData name="Steve Pardoe" userId="6fa2db72-1fdb-41be-8a25-f49a2205c689" providerId="ADAL" clId="{8ADF1816-61F3-9247-80A4-433D0432ADE2}" dt="2023-04-17T11:06:33.259" v="23" actId="21"/>
          <ac:picMkLst>
            <pc:docMk/>
            <pc:sldMk cId="209723776" sldId="335"/>
            <ac:picMk id="5" creationId="{2F4D78F3-FC68-6671-1C41-E834297D2CFA}"/>
          </ac:picMkLst>
        </pc:picChg>
        <pc:picChg chg="add mod">
          <ac:chgData name="Steve Pardoe" userId="6fa2db72-1fdb-41be-8a25-f49a2205c689" providerId="ADAL" clId="{8ADF1816-61F3-9247-80A4-433D0432ADE2}" dt="2023-04-17T11:07:03.243" v="28" actId="14100"/>
          <ac:picMkLst>
            <pc:docMk/>
            <pc:sldMk cId="209723776" sldId="335"/>
            <ac:picMk id="6" creationId="{7DC0492C-4F41-ACE2-7842-E12B168ABFDC}"/>
          </ac:picMkLst>
        </pc:picChg>
        <pc:picChg chg="del">
          <ac:chgData name="Steve Pardoe" userId="6fa2db72-1fdb-41be-8a25-f49a2205c689" providerId="ADAL" clId="{8ADF1816-61F3-9247-80A4-433D0432ADE2}" dt="2023-04-17T11:06:00.475" v="18" actId="21"/>
          <ac:picMkLst>
            <pc:docMk/>
            <pc:sldMk cId="209723776" sldId="335"/>
            <ac:picMk id="1026" creationId="{4B6E4DDF-44FE-4F3A-22BD-CEB545E6E12F}"/>
          </ac:picMkLst>
        </pc:picChg>
      </pc:sldChg>
      <pc:sldChg chg="modNotesTx">
        <pc:chgData name="Steve Pardoe" userId="6fa2db72-1fdb-41be-8a25-f49a2205c689" providerId="ADAL" clId="{8ADF1816-61F3-9247-80A4-433D0432ADE2}" dt="2023-04-17T11:50:53.148" v="282"/>
        <pc:sldMkLst>
          <pc:docMk/>
          <pc:sldMk cId="2113471603" sldId="336"/>
        </pc:sldMkLst>
      </pc:sldChg>
      <pc:sldChg chg="new del">
        <pc:chgData name="Steve Pardoe" userId="6fa2db72-1fdb-41be-8a25-f49a2205c689" providerId="ADAL" clId="{8ADF1816-61F3-9247-80A4-433D0432ADE2}" dt="2023-04-17T11:44:56.880" v="65" actId="680"/>
        <pc:sldMkLst>
          <pc:docMk/>
          <pc:sldMk cId="2776541670" sldId="63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25C08C-1EE7-2E4B-BEDD-2CD36E772CA0}" type="datetimeFigureOut">
              <a:rPr lang="en-US" smtClean="0"/>
              <a:t>4/17/23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0292A9-7A47-3844-B146-D6E152DCFCB4}" type="slidenum">
              <a:rPr lang="en-US" smtClean="0"/>
              <a:t>‹#›</a:t>
            </a:fld>
            <a:endParaRPr lang="en-US" dirty="0"/>
          </a:p>
        </p:txBody>
      </p:sp>
    </p:spTree>
    <p:extLst>
      <p:ext uri="{BB962C8B-B14F-4D97-AF65-F5344CB8AC3E}">
        <p14:creationId xmlns:p14="http://schemas.microsoft.com/office/powerpoint/2010/main" val="3911700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1</a:t>
            </a:fld>
            <a:endParaRPr lang="en-US"/>
          </a:p>
        </p:txBody>
      </p:sp>
    </p:spTree>
    <p:extLst>
      <p:ext uri="{BB962C8B-B14F-4D97-AF65-F5344CB8AC3E}">
        <p14:creationId xmlns:p14="http://schemas.microsoft.com/office/powerpoint/2010/main" val="470172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this slide to summarise what was demonstrated in the previous slides.</a:t>
            </a:r>
          </a:p>
          <a:p>
            <a:r>
              <a:rPr lang="en-GB" baseline="0" dirty="0"/>
              <a:t>Establish through discussion and questioning that:</a:t>
            </a:r>
          </a:p>
          <a:p>
            <a:pPr marL="171450" indent="-171450">
              <a:buFont typeface="Arial" panose="020B0604020202020204" pitchFamily="34" charset="0"/>
              <a:buChar char="•"/>
            </a:pPr>
            <a:r>
              <a:rPr lang="en-GB" baseline="0" dirty="0"/>
              <a:t>the new denominator is 2 × 3, a multiple of the denominators 2 and 3</a:t>
            </a:r>
          </a:p>
          <a:p>
            <a:pPr marL="171450" indent="-171450">
              <a:buFont typeface="Arial" panose="020B0604020202020204" pitchFamily="34" charset="0"/>
              <a:buChar char="•"/>
            </a:pPr>
            <a:r>
              <a:rPr lang="en-GB" baseline="0" dirty="0"/>
              <a:t>equivalent fractions have been used</a:t>
            </a:r>
          </a:p>
          <a:p>
            <a:pPr marL="171450" indent="-171450">
              <a:buFont typeface="Arial" panose="020B0604020202020204" pitchFamily="34" charset="0"/>
              <a:buChar char="•"/>
            </a:pPr>
            <a:r>
              <a:rPr lang="en-GB" baseline="0" dirty="0"/>
              <a:t>the new  numerators have been multiplied by the same multiplier as their respective denominator.</a:t>
            </a:r>
          </a:p>
          <a:p>
            <a:pPr marL="0" indent="0">
              <a:buFont typeface="Arial" panose="020B0604020202020204" pitchFamily="34" charset="0"/>
              <a:buNone/>
            </a:pPr>
            <a:endParaRPr lang="en-GB" baseline="0" dirty="0"/>
          </a:p>
          <a:p>
            <a:r>
              <a:rPr lang="en-GB" baseline="0" dirty="0"/>
              <a:t>Question learners:</a:t>
            </a:r>
          </a:p>
          <a:p>
            <a:r>
              <a:rPr lang="en-GB" baseline="0" dirty="0"/>
              <a:t>What do you notice about the new denominator?</a:t>
            </a:r>
          </a:p>
          <a:p>
            <a:r>
              <a:rPr lang="en-GB" baseline="0" dirty="0"/>
              <a:t>What do you notice about the new numerator?</a:t>
            </a:r>
          </a:p>
          <a:p>
            <a:r>
              <a:rPr lang="en-GB" baseline="0" dirty="0"/>
              <a:t>Can this fraction be simplified?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Calibri" panose="020F0502020204030204" pitchFamily="34" charset="0"/>
                <a:cs typeface="Times New Roman" panose="02020603050405020304" pitchFamily="18" charset="0"/>
              </a:rPr>
              <a:t>Did learners notice the third denominator is a multiple of each of the first two?</a:t>
            </a:r>
          </a:p>
          <a:p>
            <a:endParaRPr lang="en-GB" baseline="0" dirty="0"/>
          </a:p>
          <a:p>
            <a:r>
              <a:rPr lang="en-GB" baseline="0" dirty="0"/>
              <a:t>Use of words: horizontal, vertical, factors and multiples, prime numbers.</a:t>
            </a:r>
          </a:p>
          <a:p>
            <a:r>
              <a:rPr lang="en-GB" baseline="0" dirty="0"/>
              <a:t> </a:t>
            </a:r>
            <a:endParaRPr lang="en-GB" dirty="0"/>
          </a:p>
        </p:txBody>
      </p:sp>
      <p:sp>
        <p:nvSpPr>
          <p:cNvPr id="4" name="Slide Number Placeholder 3"/>
          <p:cNvSpPr>
            <a:spLocks noGrp="1"/>
          </p:cNvSpPr>
          <p:nvPr>
            <p:ph type="sldNum" sz="quarter" idx="10"/>
          </p:nvPr>
        </p:nvSpPr>
        <p:spPr/>
        <p:txBody>
          <a:bodyPr/>
          <a:lstStyle/>
          <a:p>
            <a:fld id="{C30292A9-7A47-3844-B146-D6E152DCFCB4}" type="slidenum">
              <a:rPr lang="en-US" smtClean="0"/>
              <a:t>10</a:t>
            </a:fld>
            <a:endParaRPr lang="en-US" dirty="0"/>
          </a:p>
        </p:txBody>
      </p:sp>
    </p:spTree>
    <p:extLst>
      <p:ext uri="{BB962C8B-B14F-4D97-AF65-F5344CB8AC3E}">
        <p14:creationId xmlns:p14="http://schemas.microsoft.com/office/powerpoint/2010/main" val="2084712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Clarify understanding of these key ideas.</a:t>
            </a:r>
          </a:p>
          <a:p>
            <a:r>
              <a:rPr lang="en-US" dirty="0"/>
              <a:t>Learners record these key ideas in their workbooks</a:t>
            </a:r>
          </a:p>
          <a:p>
            <a:r>
              <a:rPr lang="en-US" dirty="0"/>
              <a:t>If appropriate,</a:t>
            </a:r>
            <a:r>
              <a:rPr lang="en-US" baseline="0" dirty="0"/>
              <a:t> tutors should draw attention to the LCM e.g., the LCM of 2 and 3 is 6.</a:t>
            </a:r>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11</a:t>
            </a:fld>
            <a:endParaRPr lang="en-US" dirty="0"/>
          </a:p>
        </p:txBody>
      </p:sp>
    </p:spTree>
    <p:extLst>
      <p:ext uri="{BB962C8B-B14F-4D97-AF65-F5344CB8AC3E}">
        <p14:creationId xmlns:p14="http://schemas.microsoft.com/office/powerpoint/2010/main" val="986509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Tutor models a subtraction using two 3 × 4 arrays to solve 2/3 – 1/4.</a:t>
            </a:r>
          </a:p>
          <a:p>
            <a:endParaRPr lang="en-GB" dirty="0"/>
          </a:p>
          <a:p>
            <a:endParaRPr lang="en-GB" dirty="0"/>
          </a:p>
        </p:txBody>
      </p:sp>
      <p:sp>
        <p:nvSpPr>
          <p:cNvPr id="4" name="Slide Number Placeholder 3"/>
          <p:cNvSpPr>
            <a:spLocks noGrp="1"/>
          </p:cNvSpPr>
          <p:nvPr>
            <p:ph type="sldNum" sz="quarter" idx="10"/>
          </p:nvPr>
        </p:nvSpPr>
        <p:spPr/>
        <p:txBody>
          <a:bodyPr/>
          <a:lstStyle/>
          <a:p>
            <a:fld id="{C30292A9-7A47-3844-B146-D6E152DCFCB4}" type="slidenum">
              <a:rPr lang="en-US" smtClean="0"/>
              <a:t>12</a:t>
            </a:fld>
            <a:endParaRPr lang="en-US" dirty="0"/>
          </a:p>
        </p:txBody>
      </p:sp>
    </p:spTree>
    <p:extLst>
      <p:ext uri="{BB962C8B-B14F-4D97-AF65-F5344CB8AC3E}">
        <p14:creationId xmlns:p14="http://schemas.microsoft.com/office/powerpoint/2010/main" val="11364973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Draw out the term equivalent. Why is 8/12 equivalent to 2/3? Why is 3/12 equivalent to 1/4?</a:t>
            </a:r>
          </a:p>
          <a:p>
            <a:pPr marL="0" indent="0">
              <a:buFont typeface="Arial" panose="020B0604020202020204" pitchFamily="34" charset="0"/>
              <a:buNone/>
            </a:pPr>
            <a:r>
              <a:rPr lang="en-GB" baseline="0" dirty="0"/>
              <a:t>Reiterate the key ideas.</a:t>
            </a:r>
          </a:p>
          <a:p>
            <a:endParaRPr lang="en-GB" baseline="0" dirty="0"/>
          </a:p>
          <a:p>
            <a:r>
              <a:rPr lang="en-GB" baseline="0" dirty="0"/>
              <a:t>Question learners :</a:t>
            </a:r>
          </a:p>
          <a:p>
            <a:pPr marL="171450" indent="-171450">
              <a:buFont typeface="Arial" panose="020B0604020202020204" pitchFamily="34" charset="0"/>
              <a:buChar char="•"/>
            </a:pPr>
            <a:r>
              <a:rPr lang="en-GB" baseline="0" dirty="0"/>
              <a:t>Why are these equivalent fractions?</a:t>
            </a:r>
          </a:p>
          <a:p>
            <a:pPr marL="171450" indent="-171450">
              <a:buFont typeface="Arial" panose="020B0604020202020204" pitchFamily="34" charset="0"/>
              <a:buChar char="•"/>
            </a:pPr>
            <a:r>
              <a:rPr lang="en-GB" baseline="0" dirty="0"/>
              <a:t>Can the answer be simplified?</a:t>
            </a:r>
          </a:p>
          <a:p>
            <a:pPr marL="171450" indent="-171450">
              <a:buFont typeface="Arial" panose="020B0604020202020204" pitchFamily="34" charset="0"/>
              <a:buChar char="•"/>
            </a:pPr>
            <a:r>
              <a:rPr lang="en-GB" baseline="0" dirty="0"/>
              <a:t>If not, why not? – prime number</a:t>
            </a:r>
          </a:p>
          <a:p>
            <a:pPr marL="0" indent="0">
              <a:buFont typeface="Arial" panose="020B0604020202020204" pitchFamily="34" charset="0"/>
              <a:buNone/>
            </a:pPr>
            <a:endParaRPr lang="en-GB" baseline="0" dirty="0"/>
          </a:p>
          <a:p>
            <a:pPr marL="0" indent="0">
              <a:buFont typeface="Arial" panose="020B0604020202020204" pitchFamily="34" charset="0"/>
              <a:buNone/>
            </a:pPr>
            <a:r>
              <a:rPr lang="en-GB" baseline="0" dirty="0"/>
              <a:t>Encourage learners to draw array representations of these fractions.</a:t>
            </a:r>
          </a:p>
          <a:p>
            <a:pPr marL="0" indent="0">
              <a:buFont typeface="Arial" panose="020B0604020202020204" pitchFamily="34" charset="0"/>
              <a:buNone/>
            </a:pPr>
            <a:r>
              <a:rPr lang="en-GB" baseline="0" dirty="0"/>
              <a:t>Words: ratio, multiplier, divide</a:t>
            </a:r>
          </a:p>
          <a:p>
            <a:pPr marL="171450" indent="-171450">
              <a:buFont typeface="Arial" panose="020B0604020202020204" pitchFamily="34" charset="0"/>
              <a:buChar char="•"/>
            </a:pPr>
            <a:endParaRPr lang="en-GB" baseline="0" dirty="0"/>
          </a:p>
          <a:p>
            <a:endParaRPr lang="en-GB" dirty="0"/>
          </a:p>
        </p:txBody>
      </p:sp>
      <p:sp>
        <p:nvSpPr>
          <p:cNvPr id="4" name="Slide Number Placeholder 3"/>
          <p:cNvSpPr>
            <a:spLocks noGrp="1"/>
          </p:cNvSpPr>
          <p:nvPr>
            <p:ph type="sldNum" sz="quarter" idx="10"/>
          </p:nvPr>
        </p:nvSpPr>
        <p:spPr/>
        <p:txBody>
          <a:bodyPr/>
          <a:lstStyle/>
          <a:p>
            <a:fld id="{C30292A9-7A47-3844-B146-D6E152DCFCB4}" type="slidenum">
              <a:rPr lang="en-US" smtClean="0"/>
              <a:t>13</a:t>
            </a:fld>
            <a:endParaRPr lang="en-US" dirty="0"/>
          </a:p>
        </p:txBody>
      </p:sp>
    </p:spTree>
    <p:extLst>
      <p:ext uri="{BB962C8B-B14F-4D97-AF65-F5344CB8AC3E}">
        <p14:creationId xmlns:p14="http://schemas.microsoft.com/office/powerpoint/2010/main" val="36555674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Learners to work in pairs.</a:t>
            </a:r>
          </a:p>
          <a:p>
            <a:r>
              <a:rPr lang="en-GB" dirty="0"/>
              <a:t>Learners</a:t>
            </a:r>
            <a:r>
              <a:rPr lang="en-GB" baseline="0" dirty="0"/>
              <a:t> </a:t>
            </a:r>
            <a:r>
              <a:rPr lang="en-GB" dirty="0"/>
              <a:t>to be given the incomplete</a:t>
            </a:r>
            <a:r>
              <a:rPr lang="en-GB" baseline="0" dirty="0"/>
              <a:t> fractions grid. This can be on A3 and laminated.</a:t>
            </a:r>
          </a:p>
          <a:p>
            <a:endParaRPr lang="en-GB" baseline="0" dirty="0"/>
          </a:p>
          <a:p>
            <a:r>
              <a:rPr lang="en-GB" b="1" baseline="0" dirty="0"/>
              <a:t>The purpose of this activity is to:</a:t>
            </a:r>
          </a:p>
          <a:p>
            <a:pPr marL="171450" indent="-171450">
              <a:buFont typeface="Arial" panose="020B0604020202020204" pitchFamily="34" charset="0"/>
              <a:buChar char="•"/>
            </a:pPr>
            <a:r>
              <a:rPr lang="en-GB" baseline="0" dirty="0"/>
              <a:t>provide an opportunity for procedural variation</a:t>
            </a:r>
          </a:p>
          <a:p>
            <a:pPr marL="171450" indent="-171450">
              <a:buFont typeface="Arial" panose="020B0604020202020204" pitchFamily="34" charset="0"/>
              <a:buChar char="•"/>
            </a:pPr>
            <a:r>
              <a:rPr lang="en-GB" baseline="0" dirty="0"/>
              <a:t>expose misconceptions</a:t>
            </a:r>
          </a:p>
          <a:p>
            <a:pPr marL="171450" indent="-171450">
              <a:buFont typeface="Arial" panose="020B0604020202020204" pitchFamily="34" charset="0"/>
              <a:buChar char="•"/>
            </a:pPr>
            <a:r>
              <a:rPr lang="en-GB" baseline="0" dirty="0"/>
              <a:t>show connections with percentages	</a:t>
            </a:r>
          </a:p>
          <a:p>
            <a:pPr marL="171450" indent="-171450">
              <a:buFont typeface="Arial" panose="020B0604020202020204" pitchFamily="34" charset="0"/>
              <a:buChar char="•"/>
            </a:pPr>
            <a:r>
              <a:rPr lang="en-GB" baseline="0" dirty="0"/>
              <a:t>encourage discussion and understanding</a:t>
            </a:r>
          </a:p>
          <a:p>
            <a:pPr marL="171450" indent="-171450">
              <a:buFont typeface="Arial" panose="020B0604020202020204" pitchFamily="34" charset="0"/>
              <a:buChar char="•"/>
            </a:pPr>
            <a:r>
              <a:rPr lang="en-GB" baseline="0" dirty="0"/>
              <a:t>use array representation to provide insight into the new denominators and numerators</a:t>
            </a:r>
          </a:p>
          <a:p>
            <a:endParaRPr lang="en-GB" baseline="0" dirty="0"/>
          </a:p>
          <a:p>
            <a:r>
              <a:rPr kumimoji="0" lang="en-GB" sz="1200" b="1" i="0" u="none" strike="noStrike" kern="1200" cap="none" spc="0" normalizeH="0" baseline="0" noProof="0" dirty="0">
                <a:ln>
                  <a:noFill/>
                </a:ln>
                <a:solidFill>
                  <a:prstClr val="black"/>
                </a:solidFill>
                <a:effectLst/>
                <a:uLnTx/>
                <a:uFillTx/>
                <a:latin typeface="+mn-lt"/>
                <a:ea typeface="+mn-ea"/>
                <a:cs typeface="+mn-cs"/>
              </a:rPr>
              <a:t>Common misconceptions:</a:t>
            </a:r>
          </a:p>
          <a:p>
            <a:pPr marL="171450" indent="-171450">
              <a:buFont typeface="Arial" panose="020B0604020202020204" pitchFamily="34" charset="0"/>
              <a:buChar char="•"/>
            </a:pPr>
            <a:r>
              <a:rPr lang="en-GB" sz="1200" b="0" kern="1200" dirty="0">
                <a:solidFill>
                  <a:schemeClr val="tx1"/>
                </a:solidFill>
                <a:effectLst/>
                <a:latin typeface="+mn-lt"/>
                <a:ea typeface="+mn-ea"/>
                <a:cs typeface="+mn-cs"/>
              </a:rPr>
              <a:t>Adding or subtracting fractions as they are.</a:t>
            </a:r>
          </a:p>
          <a:p>
            <a:pPr marL="171450" indent="-171450">
              <a:buFont typeface="Arial" panose="020B0604020202020204" pitchFamily="34" charset="0"/>
              <a:buChar char="•"/>
            </a:pPr>
            <a:r>
              <a:rPr lang="en-GB" sz="1200" b="0" kern="1200" dirty="0">
                <a:solidFill>
                  <a:schemeClr val="tx1"/>
                </a:solidFill>
                <a:effectLst/>
                <a:latin typeface="+mn-lt"/>
                <a:ea typeface="+mn-ea"/>
                <a:cs typeface="+mn-cs"/>
              </a:rPr>
              <a:t>Changing the denominators and not the numerators.</a:t>
            </a:r>
          </a:p>
          <a:p>
            <a:pPr marL="171450" indent="-171450">
              <a:buFont typeface="Arial" panose="020B0604020202020204" pitchFamily="34" charset="0"/>
              <a:buChar char="•"/>
            </a:pPr>
            <a:r>
              <a:rPr lang="en-GB" sz="1200" b="0" kern="1200" dirty="0">
                <a:solidFill>
                  <a:schemeClr val="tx1"/>
                </a:solidFill>
                <a:effectLst/>
                <a:latin typeface="+mn-lt"/>
                <a:ea typeface="+mn-ea"/>
                <a:cs typeface="+mn-cs"/>
              </a:rPr>
              <a:t>Using a multiplication to calculate a new denominator, but an additive approach to the numerator.</a:t>
            </a:r>
          </a:p>
          <a:p>
            <a:endParaRPr lang="en-GB" sz="120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1. First, learners</a:t>
            </a:r>
            <a:r>
              <a:rPr lang="en-GB" sz="1200" b="0" kern="1200" baseline="0" dirty="0">
                <a:solidFill>
                  <a:schemeClr val="tx1"/>
                </a:solidFill>
                <a:effectLst/>
                <a:latin typeface="+mn-lt"/>
                <a:ea typeface="+mn-ea"/>
                <a:cs typeface="+mn-cs"/>
              </a:rPr>
              <a:t> </a:t>
            </a:r>
            <a:r>
              <a:rPr lang="en-GB" sz="1200" b="0" kern="1200" dirty="0">
                <a:solidFill>
                  <a:schemeClr val="tx1"/>
                </a:solidFill>
                <a:effectLst/>
                <a:latin typeface="+mn-lt"/>
                <a:ea typeface="+mn-ea"/>
                <a:cs typeface="+mn-cs"/>
              </a:rPr>
              <a:t>match the fraction answers (fraction cards provided).</a:t>
            </a:r>
          </a:p>
          <a:p>
            <a:r>
              <a:rPr lang="en-GB" sz="1200" b="0" kern="1200" dirty="0">
                <a:solidFill>
                  <a:schemeClr val="tx1"/>
                </a:solidFill>
                <a:effectLst/>
                <a:latin typeface="+mn-lt"/>
                <a:ea typeface="+mn-ea"/>
                <a:cs typeface="+mn-cs"/>
              </a:rPr>
              <a:t>    Correct answers provided, as well as possible misconceptions.</a:t>
            </a:r>
          </a:p>
          <a:p>
            <a:r>
              <a:rPr lang="en-GB" sz="1200" b="0" kern="1200" dirty="0">
                <a:solidFill>
                  <a:schemeClr val="tx1"/>
                </a:solidFill>
                <a:effectLst/>
                <a:latin typeface="+mn-lt"/>
                <a:ea typeface="+mn-ea"/>
                <a:cs typeface="+mn-cs"/>
              </a:rPr>
              <a:t>    Allow for any misconceptions.</a:t>
            </a:r>
          </a:p>
          <a:p>
            <a:endParaRPr lang="en-GB" sz="1200" b="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2.  Second, leaners</a:t>
            </a:r>
            <a:r>
              <a:rPr lang="en-GB" sz="1200" b="0" kern="1200" baseline="0" dirty="0">
                <a:solidFill>
                  <a:schemeClr val="tx1"/>
                </a:solidFill>
                <a:effectLst/>
                <a:latin typeface="+mn-lt"/>
                <a:ea typeface="+mn-ea"/>
                <a:cs typeface="+mn-cs"/>
              </a:rPr>
              <a:t> </a:t>
            </a:r>
            <a:r>
              <a:rPr lang="en-GB" sz="1200" b="0" kern="1200" dirty="0">
                <a:solidFill>
                  <a:schemeClr val="tx1"/>
                </a:solidFill>
                <a:effectLst/>
                <a:latin typeface="+mn-lt"/>
                <a:ea typeface="+mn-ea"/>
                <a:cs typeface="+mn-cs"/>
              </a:rPr>
              <a:t>match the fraction array representations to the calculations. </a:t>
            </a:r>
          </a:p>
          <a:p>
            <a:r>
              <a:rPr lang="en-GB" sz="1200" b="0" kern="1200" dirty="0">
                <a:solidFill>
                  <a:schemeClr val="tx1"/>
                </a:solidFill>
                <a:effectLst/>
                <a:latin typeface="+mn-lt"/>
                <a:ea typeface="+mn-ea"/>
                <a:cs typeface="+mn-cs"/>
              </a:rPr>
              <a:t> </a:t>
            </a:r>
          </a:p>
          <a:p>
            <a:r>
              <a:rPr lang="en-GB" sz="1200" b="0" kern="1200" dirty="0">
                <a:solidFill>
                  <a:schemeClr val="tx1"/>
                </a:solidFill>
                <a:effectLst/>
                <a:latin typeface="+mn-lt"/>
                <a:ea typeface="+mn-ea"/>
                <a:cs typeface="+mn-cs"/>
              </a:rPr>
              <a:t>3. Third, learners</a:t>
            </a:r>
            <a:r>
              <a:rPr lang="en-GB" sz="1200" b="0" kern="1200" baseline="0" dirty="0">
                <a:solidFill>
                  <a:schemeClr val="tx1"/>
                </a:solidFill>
                <a:effectLst/>
                <a:latin typeface="+mn-lt"/>
                <a:ea typeface="+mn-ea"/>
                <a:cs typeface="+mn-cs"/>
              </a:rPr>
              <a:t> </a:t>
            </a:r>
            <a:r>
              <a:rPr lang="en-GB" sz="1200" b="0" kern="1200" dirty="0">
                <a:solidFill>
                  <a:schemeClr val="tx1"/>
                </a:solidFill>
                <a:effectLst/>
                <a:latin typeface="+mn-lt"/>
                <a:ea typeface="+mn-ea"/>
                <a:cs typeface="+mn-cs"/>
              </a:rPr>
              <a:t>can lay the percentage cards alongside their respective common fraction answers.</a:t>
            </a: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Make sure that learners explain their approach to their partner, working together to agree on a solution and develop their own understanding. If you notice that one learner is answering all the questions, or they are not working collaboratively, ask a learner to explain a question that has been answered by their partner.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Observe learners as they complete this task but do not intervene unless necessary. As learners work on the task, notice how they illustrate their strategy. As you observe them, identify those with different approaches. You can call them on to explain their thinking in the next part of the lesson. </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292A9-7A47-3844-B146-D6E152DCFC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3640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slides 15-21 to discuss learners’ responses to the card match activity.  Animation will reveal the answer and percentage equivalent.</a:t>
            </a:r>
          </a:p>
          <a:p>
            <a:pPr algn="l"/>
            <a:r>
              <a:rPr lang="en-GB" sz="1800" dirty="0">
                <a:effectLst/>
                <a:latin typeface="Arial" panose="020B0604020202020204" pitchFamily="34" charset="0"/>
                <a:ea typeface="Calibri" panose="020F0502020204030204" pitchFamily="34" charset="0"/>
                <a:cs typeface="Times New Roman" panose="02020603050405020304" pitchFamily="18" charset="0"/>
              </a:rPr>
              <a:t>What did learners notice – equivalent/simplified fractions.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GB" sz="1800" dirty="0">
                <a:effectLst/>
                <a:latin typeface="Arial" panose="020B0604020202020204" pitchFamily="34" charset="0"/>
                <a:ea typeface="Calibri" panose="020F0502020204030204" pitchFamily="34" charset="0"/>
                <a:cs typeface="Times New Roman" panose="02020603050405020304" pitchFamily="18" charset="0"/>
              </a:rPr>
              <a:t>Did learners complete calculations without the arrays?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Arial" panose="020B0604020202020204" pitchFamily="34" charset="0"/>
                <a:ea typeface="Calibri" panose="020F0502020204030204" pitchFamily="34" charset="0"/>
              </a:rPr>
              <a:t>How easily did the learners match the percentage cards?</a:t>
            </a:r>
            <a:r>
              <a:rPr lang="en-GB" dirty="0">
                <a:effectLst/>
              </a:rPr>
              <a:t> </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292A9-7A47-3844-B146-D6E152DC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521314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Distribute copies of the exam question handout and ask learners to attempt these independently.</a:t>
            </a:r>
          </a:p>
          <a:p>
            <a:r>
              <a:rPr lang="en-GB" sz="1200" kern="1200" dirty="0">
                <a:solidFill>
                  <a:schemeClr val="tx1"/>
                </a:solidFill>
                <a:effectLst/>
                <a:latin typeface="+mn-lt"/>
                <a:ea typeface="+mn-ea"/>
                <a:cs typeface="+mn-cs"/>
              </a:rPr>
              <a:t>Use slides 22 and 23 to discuss answers and methods.</a:t>
            </a:r>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22</a:t>
            </a:fld>
            <a:endParaRPr lang="en-US" dirty="0"/>
          </a:p>
        </p:txBody>
      </p:sp>
    </p:spTree>
    <p:extLst>
      <p:ext uri="{BB962C8B-B14F-4D97-AF65-F5344CB8AC3E}">
        <p14:creationId xmlns:p14="http://schemas.microsoft.com/office/powerpoint/2010/main" val="12583504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Distribute copies of the exam question handout and ask learners to attempt these independently.</a:t>
            </a:r>
          </a:p>
          <a:p>
            <a:r>
              <a:rPr lang="en-GB" sz="1200" kern="1200" dirty="0">
                <a:solidFill>
                  <a:schemeClr val="tx1"/>
                </a:solidFill>
                <a:effectLst/>
                <a:latin typeface="+mn-lt"/>
                <a:ea typeface="+mn-ea"/>
                <a:cs typeface="+mn-cs"/>
              </a:rPr>
              <a:t>Use slides 22 and 23 to discuss answers and methods.</a:t>
            </a:r>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23</a:t>
            </a:fld>
            <a:endParaRPr lang="en-US" dirty="0"/>
          </a:p>
        </p:txBody>
      </p:sp>
    </p:spTree>
    <p:extLst>
      <p:ext uri="{BB962C8B-B14F-4D97-AF65-F5344CB8AC3E}">
        <p14:creationId xmlns:p14="http://schemas.microsoft.com/office/powerpoint/2010/main" val="16076810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Ask learners whether they have used a different approach to that used prior to the lesson when adding</a:t>
            </a:r>
            <a:r>
              <a:rPr lang="en-GB" sz="1200" kern="1200" baseline="0" dirty="0">
                <a:solidFill>
                  <a:schemeClr val="tx1"/>
                </a:solidFill>
                <a:effectLst/>
                <a:latin typeface="+mn-lt"/>
                <a:ea typeface="+mn-ea"/>
                <a:cs typeface="+mn-cs"/>
              </a:rPr>
              <a:t> or subtracting fractions</a:t>
            </a:r>
            <a:r>
              <a:rPr lang="en-GB" sz="1200" kern="1200" dirty="0">
                <a:solidFill>
                  <a:schemeClr val="tx1"/>
                </a:solidFill>
                <a:effectLst/>
                <a:latin typeface="+mn-lt"/>
                <a:ea typeface="+mn-ea"/>
                <a:cs typeface="+mn-cs"/>
              </a:rPr>
              <a:t>. How has their thinking changed? What have they learned about adding</a:t>
            </a:r>
            <a:r>
              <a:rPr lang="en-GB" sz="1200" kern="1200" baseline="0" dirty="0">
                <a:solidFill>
                  <a:schemeClr val="tx1"/>
                </a:solidFill>
                <a:effectLst/>
                <a:latin typeface="+mn-lt"/>
                <a:ea typeface="+mn-ea"/>
                <a:cs typeface="+mn-cs"/>
              </a:rPr>
              <a:t> and subtracting fractions?</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292A9-7A47-3844-B146-D6E152DC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589460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25</a:t>
            </a:fld>
            <a:endParaRPr lang="en-US"/>
          </a:p>
        </p:txBody>
      </p:sp>
    </p:spTree>
    <p:extLst>
      <p:ext uri="{BB962C8B-B14F-4D97-AF65-F5344CB8AC3E}">
        <p14:creationId xmlns:p14="http://schemas.microsoft.com/office/powerpoint/2010/main" val="1464455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Tutor guidance is given for the lesson introduction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Learners draw representations of both trays. Encourage discussion. If five pieces are sold from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one</a:t>
            </a:r>
            <a:r>
              <a:rPr lang="en-GB" sz="1800" dirty="0">
                <a:effectLst/>
                <a:latin typeface="Calibri" panose="020F0502020204030204" pitchFamily="34" charset="0"/>
                <a:ea typeface="Calibri" panose="020F0502020204030204" pitchFamily="34" charset="0"/>
                <a:cs typeface="Times New Roman" panose="02020603050405020304" pitchFamily="18" charset="0"/>
              </a:rPr>
              <a:t> tray, what fraction of flapjack is left in the tray? Show animation of five pieces being sold and one piece left i.e., 1/6.</a:t>
            </a:r>
          </a:p>
          <a:p>
            <a:r>
              <a:rPr lang="en-GB" sz="1200" kern="1200" dirty="0">
                <a:solidFill>
                  <a:schemeClr val="tx1"/>
                </a:solidFill>
                <a:effectLst/>
                <a:latin typeface="+mn-lt"/>
                <a:ea typeface="+mn-ea"/>
                <a:cs typeface="+mn-cs"/>
              </a:rPr>
              <a:t>Establish that learners understand the mathematical language that will be helpful to them in the following activities</a:t>
            </a:r>
          </a:p>
          <a:p>
            <a:r>
              <a:rPr lang="en-GB" sz="1200" b="1" kern="1200" dirty="0">
                <a:solidFill>
                  <a:schemeClr val="tx1"/>
                </a:solidFill>
                <a:effectLst/>
                <a:latin typeface="+mn-lt"/>
                <a:ea typeface="+mn-ea"/>
                <a:cs typeface="+mn-cs"/>
              </a:rPr>
              <a:t>Key words</a:t>
            </a:r>
            <a:r>
              <a:rPr lang="en-GB" sz="1200" kern="1200" dirty="0">
                <a:solidFill>
                  <a:schemeClr val="tx1"/>
                </a:solidFill>
                <a:effectLst/>
                <a:latin typeface="+mn-lt"/>
                <a:ea typeface="+mn-ea"/>
                <a:cs typeface="+mn-cs"/>
              </a:rPr>
              <a:t>: Numerator, denominator, factors, multiples, sum, horizontal and vertical. </a:t>
            </a:r>
          </a:p>
          <a:p>
            <a:r>
              <a:rPr lang="en-GB" sz="1200" kern="1200" dirty="0">
                <a:solidFill>
                  <a:schemeClr val="tx1"/>
                </a:solidFill>
                <a:effectLst/>
                <a:latin typeface="+mn-lt"/>
                <a:ea typeface="+mn-ea"/>
                <a:cs typeface="+mn-cs"/>
              </a:rPr>
              <a:t>If appropriate, draw attention to other areas of maths where this language is also used – make connections. Notice how learners engage with the language of fractions and how easily they relate to fractions.</a:t>
            </a:r>
          </a:p>
          <a:p>
            <a:r>
              <a:rPr lang="en-US" b="1" dirty="0"/>
              <a:t>The objectives of this slide are:</a:t>
            </a:r>
          </a:p>
          <a:p>
            <a:pPr marL="171450" indent="-171450">
              <a:buFont typeface="Arial" panose="020B0604020202020204" pitchFamily="34" charset="0"/>
              <a:buChar char="•"/>
            </a:pPr>
            <a:r>
              <a:rPr lang="en-US" dirty="0"/>
              <a:t>to set  the context</a:t>
            </a:r>
          </a:p>
          <a:p>
            <a:pPr marL="171450" indent="-171450">
              <a:buFont typeface="Arial" panose="020B0604020202020204" pitchFamily="34" charset="0"/>
              <a:buChar char="•"/>
            </a:pPr>
            <a:r>
              <a:rPr lang="en-US" dirty="0"/>
              <a:t>to establish prior learning</a:t>
            </a:r>
          </a:p>
          <a:p>
            <a:pPr marL="171450" indent="-171450">
              <a:buFont typeface="Arial" panose="020B0604020202020204" pitchFamily="34" charset="0"/>
              <a:buChar char="•"/>
            </a:pPr>
            <a:r>
              <a:rPr lang="en-US" dirty="0"/>
              <a:t>to encourage discussion</a:t>
            </a:r>
          </a:p>
          <a:p>
            <a:pPr marL="171450" indent="-171450">
              <a:buFont typeface="Arial" panose="020B0604020202020204" pitchFamily="34" charset="0"/>
              <a:buChar char="•"/>
            </a:pPr>
            <a:r>
              <a:rPr lang="en-US" dirty="0"/>
              <a:t>to initiate the understanding of arrays and their relationship with the fraction denominator and numerator</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2</a:t>
            </a:fld>
            <a:endParaRPr lang="en-US" dirty="0"/>
          </a:p>
        </p:txBody>
      </p:sp>
    </p:spTree>
    <p:extLst>
      <p:ext uri="{BB962C8B-B14F-4D97-AF65-F5344CB8AC3E}">
        <p14:creationId xmlns:p14="http://schemas.microsoft.com/office/powerpoint/2010/main" val="1547876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Learners’ can present their answers on mini white boards and then record their work in their workbooks</a:t>
            </a:r>
          </a:p>
          <a:p>
            <a:r>
              <a:rPr lang="en-GB" dirty="0"/>
              <a:t>Ask learners’ to draw representations of both trays i.e. one with 3/6 and one with 2/6 and  their final answers</a:t>
            </a:r>
          </a:p>
          <a:p>
            <a:r>
              <a:rPr lang="en-GB" sz="1200" kern="1200" dirty="0">
                <a:solidFill>
                  <a:schemeClr val="tx1"/>
                </a:solidFill>
                <a:effectLst/>
                <a:latin typeface="+mn-lt"/>
                <a:ea typeface="+mn-ea"/>
                <a:cs typeface="+mn-cs"/>
              </a:rPr>
              <a:t>Learners can present their representations and answers. </a:t>
            </a: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After learners have displayed their representations, use animation to reveal the trays.</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Sharing of ideas enables learners;</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To gain insight and allows different entry points to the task.</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Recognise their misconceptions</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Encourages an environment where everyone can succeed.</a:t>
            </a:r>
          </a:p>
        </p:txBody>
      </p:sp>
      <p:sp>
        <p:nvSpPr>
          <p:cNvPr id="4" name="Slide Number Placeholder 3"/>
          <p:cNvSpPr>
            <a:spLocks noGrp="1"/>
          </p:cNvSpPr>
          <p:nvPr>
            <p:ph type="sldNum" sz="quarter" idx="10"/>
          </p:nvPr>
        </p:nvSpPr>
        <p:spPr/>
        <p:txBody>
          <a:bodyPr/>
          <a:lstStyle/>
          <a:p>
            <a:fld id="{C30292A9-7A47-3844-B146-D6E152DCFCB4}" type="slidenum">
              <a:rPr lang="en-US" smtClean="0"/>
              <a:t>3</a:t>
            </a:fld>
            <a:endParaRPr lang="en-US" dirty="0"/>
          </a:p>
        </p:txBody>
      </p:sp>
    </p:spTree>
    <p:extLst>
      <p:ext uri="{BB962C8B-B14F-4D97-AF65-F5344CB8AC3E}">
        <p14:creationId xmlns:p14="http://schemas.microsoft.com/office/powerpoint/2010/main" val="1547876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Finally, tutor can show the PowerPoint array representations.</a:t>
            </a:r>
          </a:p>
          <a:p>
            <a:r>
              <a:rPr lang="en-GB" sz="1200" kern="1200" dirty="0">
                <a:solidFill>
                  <a:schemeClr val="tx1"/>
                </a:solidFill>
                <a:effectLst/>
                <a:latin typeface="+mn-lt"/>
                <a:ea typeface="+mn-ea"/>
                <a:cs typeface="+mn-cs"/>
              </a:rPr>
              <a:t>Learners record their work in their workbooks.</a:t>
            </a:r>
          </a:p>
          <a:p>
            <a:r>
              <a:rPr lang="en-GB" sz="1200" b="1" kern="1200" dirty="0">
                <a:solidFill>
                  <a:schemeClr val="tx1"/>
                </a:solidFill>
                <a:effectLst/>
                <a:latin typeface="+mn-lt"/>
                <a:ea typeface="+mn-ea"/>
                <a:cs typeface="+mn-cs"/>
              </a:rPr>
              <a:t>Questions</a:t>
            </a:r>
          </a:p>
          <a:p>
            <a:r>
              <a:rPr lang="en-GB" dirty="0"/>
              <a:t>What is the total number of pieces of flapjack a tray will contain? – the denominator</a:t>
            </a:r>
          </a:p>
          <a:p>
            <a:r>
              <a:rPr lang="en-GB" dirty="0"/>
              <a:t>How many pieces of flapjack do we have  in the tray? – the numerator</a:t>
            </a:r>
          </a:p>
          <a:p>
            <a:r>
              <a:rPr lang="en-GB" dirty="0"/>
              <a:t>When the pieces from the two trays are added to one tray, what fraction of that tray contains flapjack?</a:t>
            </a:r>
          </a:p>
          <a:p>
            <a:r>
              <a:rPr lang="en-GB" dirty="0"/>
              <a:t>If 2/6 has been left in one tray, how much has been eaten from that tray? Learners can work backwards and assemble a whole tray.</a:t>
            </a:r>
          </a:p>
          <a:p>
            <a:r>
              <a:rPr lang="en-GB" dirty="0"/>
              <a:t>6/6 pieces in one tray is a whole tray.</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How many sixths have been eaten in total?</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4</a:t>
            </a:fld>
            <a:endParaRPr lang="en-US" dirty="0"/>
          </a:p>
        </p:txBody>
      </p:sp>
    </p:spTree>
    <p:extLst>
      <p:ext uri="{BB962C8B-B14F-4D97-AF65-F5344CB8AC3E}">
        <p14:creationId xmlns:p14="http://schemas.microsoft.com/office/powerpoint/2010/main" val="1547876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Clarify understanding of these key ideas.</a:t>
            </a:r>
          </a:p>
          <a:p>
            <a:r>
              <a:rPr lang="en-US" dirty="0"/>
              <a:t>Learners record these key ideas in their workbooks.</a:t>
            </a:r>
          </a:p>
        </p:txBody>
      </p:sp>
      <p:sp>
        <p:nvSpPr>
          <p:cNvPr id="4" name="Slide Number Placeholder 3"/>
          <p:cNvSpPr>
            <a:spLocks noGrp="1"/>
          </p:cNvSpPr>
          <p:nvPr>
            <p:ph type="sldNum" sz="quarter" idx="10"/>
          </p:nvPr>
        </p:nvSpPr>
        <p:spPr/>
        <p:txBody>
          <a:bodyPr/>
          <a:lstStyle/>
          <a:p>
            <a:fld id="{C30292A9-7A47-3844-B146-D6E152DCFCB4}" type="slidenum">
              <a:rPr lang="en-US" smtClean="0"/>
              <a:t>5</a:t>
            </a:fld>
            <a:endParaRPr lang="en-US" dirty="0"/>
          </a:p>
        </p:txBody>
      </p:sp>
    </p:spTree>
    <p:extLst>
      <p:ext uri="{BB962C8B-B14F-4D97-AF65-F5344CB8AC3E}">
        <p14:creationId xmlns:p14="http://schemas.microsoft.com/office/powerpoint/2010/main" val="1547876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 this activity we:</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are working</a:t>
            </a:r>
            <a:r>
              <a:rPr lang="en-GB" sz="1200" kern="1200" baseline="0" dirty="0">
                <a:solidFill>
                  <a:schemeClr val="tx1"/>
                </a:solidFill>
                <a:effectLst/>
                <a:latin typeface="+mn-lt"/>
                <a:ea typeface="+mn-ea"/>
                <a:cs typeface="+mn-cs"/>
              </a:rPr>
              <a:t> with fractions that have different denominators</a:t>
            </a:r>
          </a:p>
          <a:p>
            <a:pPr marL="171450" indent="-171450">
              <a:buFont typeface="Arial" panose="020B0604020202020204" pitchFamily="34" charset="0"/>
              <a:buChar char="•"/>
            </a:pPr>
            <a:r>
              <a:rPr lang="en-GB" sz="1200" kern="1200" baseline="0" dirty="0">
                <a:solidFill>
                  <a:schemeClr val="tx1"/>
                </a:solidFill>
                <a:effectLst/>
                <a:latin typeface="+mn-lt"/>
                <a:ea typeface="+mn-ea"/>
                <a:cs typeface="+mn-cs"/>
              </a:rPr>
              <a:t>are using arrays to represent these two different fractions and their respective denominators</a:t>
            </a:r>
          </a:p>
          <a:p>
            <a:pPr marL="171450" indent="-171450">
              <a:buFont typeface="Arial" panose="020B0604020202020204" pitchFamily="34" charset="0"/>
              <a:buChar char="•"/>
            </a:pPr>
            <a:r>
              <a:rPr lang="en-GB" sz="1200" kern="1200" baseline="0" dirty="0">
                <a:solidFill>
                  <a:schemeClr val="tx1"/>
                </a:solidFill>
                <a:effectLst/>
                <a:latin typeface="+mn-lt"/>
                <a:ea typeface="+mn-ea"/>
                <a:cs typeface="+mn-cs"/>
              </a:rPr>
              <a:t>are introducing these fraction representations with either vertical or horizontal lines.</a:t>
            </a:r>
          </a:p>
          <a:p>
            <a:pPr marL="171450" indent="-171450">
              <a:buFont typeface="Arial" panose="020B0604020202020204" pitchFamily="34" charset="0"/>
              <a:buChar char="•"/>
            </a:pPr>
            <a:r>
              <a:rPr lang="en-GB" sz="1200" kern="1200" baseline="0" dirty="0">
                <a:solidFill>
                  <a:schemeClr val="tx1"/>
                </a:solidFill>
                <a:effectLst/>
                <a:latin typeface="+mn-lt"/>
                <a:ea typeface="+mn-ea"/>
                <a:cs typeface="+mn-cs"/>
              </a:rPr>
              <a:t>aim to expose a common misconception – leaners adding the numerators together and denominators together</a:t>
            </a:r>
          </a:p>
          <a:p>
            <a:pPr marL="171450" indent="-171450">
              <a:buFont typeface="Arial" panose="020B0604020202020204" pitchFamily="34" charset="0"/>
              <a:buChar char="•"/>
            </a:pPr>
            <a:r>
              <a:rPr lang="en-GB" sz="1200" kern="1200" baseline="0" dirty="0">
                <a:solidFill>
                  <a:schemeClr val="tx1"/>
                </a:solidFill>
                <a:effectLst/>
                <a:latin typeface="+mn-lt"/>
                <a:ea typeface="+mn-ea"/>
                <a:cs typeface="+mn-cs"/>
              </a:rPr>
              <a:t>introduce a method of finding a new denominator that is the same for both fractions</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Ask learners to work in pairs and give each pair a copy of Handout 2: Jeremy’s flapjacks.  </a:t>
            </a:r>
            <a:r>
              <a:rPr lang="en-GB" sz="1800" dirty="0">
                <a:effectLst/>
                <a:latin typeface="Calibri" panose="020F0502020204030204" pitchFamily="34" charset="0"/>
                <a:ea typeface="Calibri" panose="020F0502020204030204" pitchFamily="34" charset="0"/>
                <a:cs typeface="Times New Roman" panose="02020603050405020304" pitchFamily="18" charset="0"/>
              </a:rPr>
              <a:t>If learners jump to the abstract to find the LCM, ask them to explain why this works using the array representation.</a:t>
            </a:r>
          </a:p>
          <a:p>
            <a:r>
              <a:rPr lang="en-GB" sz="1200" kern="1200" dirty="0">
                <a:solidFill>
                  <a:schemeClr val="tx1"/>
                </a:solidFill>
                <a:effectLst/>
                <a:latin typeface="+mn-lt"/>
                <a:ea typeface="+mn-ea"/>
                <a:cs typeface="+mn-cs"/>
              </a:rPr>
              <a:t>Make sure that learners explain their approach to their partner, working together to agree on a solution and each developing their own understanding. If you notice that one learner is answering all the questions, or they are not working collaboratively, ask a learner to explain a question that has been answered by their partner.</a:t>
            </a:r>
          </a:p>
          <a:p>
            <a:r>
              <a:rPr lang="en-GB" sz="1200" kern="1200" dirty="0">
                <a:solidFill>
                  <a:schemeClr val="tx1"/>
                </a:solidFill>
                <a:effectLst/>
                <a:latin typeface="+mn-lt"/>
                <a:ea typeface="+mn-ea"/>
                <a:cs typeface="+mn-cs"/>
              </a:rPr>
              <a:t>Observe learners as they complete this task but do not intervene unless necessary. As learners work on the task, notice how they illustrate their strategy. As you observe them, identify those with different approaches.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After learners have had time to attempt the activity, ask learners to hold up their mini-whiteboards showing their reasoning.  Select one or two pairs with different approaches to explain their thinking to the whole class and check if other learners agree or disagree with the explanation.  Discuss and resolve any errors or misconceptions that arise.</a:t>
            </a:r>
          </a:p>
          <a:p>
            <a:endParaRPr lang="en-US" b="0" dirty="0"/>
          </a:p>
        </p:txBody>
      </p:sp>
      <p:sp>
        <p:nvSpPr>
          <p:cNvPr id="4" name="Slide Number Placeholder 3"/>
          <p:cNvSpPr>
            <a:spLocks noGrp="1"/>
          </p:cNvSpPr>
          <p:nvPr>
            <p:ph type="sldNum" sz="quarter" idx="10"/>
          </p:nvPr>
        </p:nvSpPr>
        <p:spPr/>
        <p:txBody>
          <a:bodyPr/>
          <a:lstStyle/>
          <a:p>
            <a:fld id="{C30292A9-7A47-3844-B146-D6E152DCFCB4}" type="slidenum">
              <a:rPr lang="en-US" smtClean="0"/>
              <a:t>6</a:t>
            </a:fld>
            <a:endParaRPr lang="en-US" dirty="0"/>
          </a:p>
        </p:txBody>
      </p:sp>
    </p:spTree>
    <p:extLst>
      <p:ext uri="{BB962C8B-B14F-4D97-AF65-F5344CB8AC3E}">
        <p14:creationId xmlns:p14="http://schemas.microsoft.com/office/powerpoint/2010/main" val="2646076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slides 7-9, as required, to consolidate learner explanations and understanding.</a:t>
            </a:r>
          </a:p>
          <a:p>
            <a:endParaRPr lang="en-GB" dirty="0"/>
          </a:p>
          <a:p>
            <a:r>
              <a:rPr lang="en-GB" dirty="0"/>
              <a:t>First of all reveal one tray cut into </a:t>
            </a:r>
            <a:r>
              <a:rPr lang="en-GB" b="1" dirty="0"/>
              <a:t>halves</a:t>
            </a:r>
            <a:r>
              <a:rPr lang="en-GB" dirty="0"/>
              <a:t> (i.e. two pieces).</a:t>
            </a:r>
          </a:p>
          <a:p>
            <a:r>
              <a:rPr lang="en-GB" dirty="0"/>
              <a:t>Check understanding that Jeremy’s friends have eaten one of these two pieces.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292A9-7A47-3844-B146-D6E152DC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51425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Reveal the other tray cut into </a:t>
            </a:r>
            <a:r>
              <a:rPr lang="en-GB" b="1" dirty="0"/>
              <a:t>thirds</a:t>
            </a:r>
            <a:r>
              <a:rPr lang="en-GB" dirty="0"/>
              <a:t> (i.e. three pieces).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Check understanding that Jeremy’s family have eaten one of these three pieces.</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292A9-7A47-3844-B146-D6E152DC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67395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Reveal a tray with both the horizontal cut (halves) and vertical cut (thirds).</a:t>
            </a:r>
          </a:p>
          <a:p>
            <a:r>
              <a:rPr lang="en-GB" dirty="0"/>
              <a:t>Ask how many pieces there are now &amp; what fraction of the whole tray each piece represents (i.e. 1/6)</a:t>
            </a:r>
          </a:p>
          <a:p>
            <a:r>
              <a:rPr lang="en-GB" dirty="0"/>
              <a:t>Remind learners that 6 is the </a:t>
            </a:r>
            <a:r>
              <a:rPr lang="en-GB" b="1" dirty="0"/>
              <a:t>denominator</a:t>
            </a:r>
            <a:r>
              <a:rPr lang="en-GB" dirty="0"/>
              <a:t> of the fraction, so this means the </a:t>
            </a:r>
            <a:r>
              <a:rPr lang="en-GB" b="1" dirty="0"/>
              <a:t>common denominator of 2 and 3 is 6. </a:t>
            </a:r>
          </a:p>
          <a:p>
            <a:endParaRPr lang="en-GB" b="1" dirty="0"/>
          </a:p>
          <a:p>
            <a:r>
              <a:rPr lang="en-GB" b="0" dirty="0"/>
              <a:t>Check that learners understand what has been said, and ask:</a:t>
            </a:r>
          </a:p>
          <a:p>
            <a:pPr marL="171450" indent="-171450">
              <a:buFont typeface="Arial" panose="020B0604020202020204" pitchFamily="34" charset="0"/>
              <a:buChar char="•"/>
            </a:pPr>
            <a:r>
              <a:rPr lang="en-GB" b="0" dirty="0"/>
              <a:t>Can you see the half eaten by Jeremy friends?  Where?</a:t>
            </a:r>
          </a:p>
          <a:p>
            <a:pPr marL="171450" indent="-171450">
              <a:buFont typeface="Arial" panose="020B0604020202020204" pitchFamily="34" charset="0"/>
              <a:buChar char="•"/>
            </a:pPr>
            <a:r>
              <a:rPr lang="en-GB" b="0" dirty="0"/>
              <a:t>Can you see the third eaten by Jeremy’s family?  Where?</a:t>
            </a:r>
          </a:p>
          <a:p>
            <a:pPr marL="171450" indent="-171450">
              <a:buFont typeface="Arial" panose="020B0604020202020204" pitchFamily="34" charset="0"/>
              <a:buChar char="•"/>
            </a:pPr>
            <a:r>
              <a:rPr lang="en-GB" b="0" dirty="0"/>
              <a:t>So how many pieces have they eaten between them?</a:t>
            </a:r>
          </a:p>
          <a:p>
            <a:pPr marL="171450" indent="-171450">
              <a:buFont typeface="Arial" panose="020B0604020202020204" pitchFamily="34" charset="0"/>
              <a:buChar char="•"/>
            </a:pPr>
            <a:r>
              <a:rPr lang="en-GB" b="0" dirty="0"/>
              <a:t>What is this as a fraction of the whole tray?</a:t>
            </a:r>
          </a:p>
          <a:p>
            <a:pPr marL="171450" indent="-171450">
              <a:buFont typeface="Arial" panose="020B0604020202020204" pitchFamily="34" charset="0"/>
              <a:buChar char="•"/>
            </a:pPr>
            <a:endParaRPr lang="en-GB" b="0" dirty="0"/>
          </a:p>
          <a:p>
            <a:pPr marL="0" indent="0">
              <a:buFont typeface="Arial" panose="020B0604020202020204" pitchFamily="34" charset="0"/>
              <a:buNone/>
            </a:pPr>
            <a:endParaRPr lang="en-GB" b="0" dirty="0"/>
          </a:p>
          <a:p>
            <a:endParaRPr lang="en-GB" b="1" dirty="0"/>
          </a:p>
          <a:p>
            <a:endParaRPr lang="en-GB"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292A9-7A47-3844-B146-D6E152DC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90827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013A-3248-CD49-A89C-46D39D7FD82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DCBD20-65C8-604B-8223-E04FB69451F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C0A9B5-C2E7-2449-9E0E-F6AFDCAEDA4A}"/>
              </a:ext>
            </a:extLst>
          </p:cNvPr>
          <p:cNvSpPr>
            <a:spLocks noGrp="1"/>
          </p:cNvSpPr>
          <p:nvPr>
            <p:ph type="dt" sz="half" idx="10"/>
          </p:nvPr>
        </p:nvSpPr>
        <p:spPr/>
        <p:txBody>
          <a:bodyPr/>
          <a:lstStyle/>
          <a:p>
            <a:fld id="{05A9E283-DB39-F44B-AFA4-F687808D57BF}" type="datetime1">
              <a:rPr lang="en-US" smtClean="0"/>
              <a:t>4/17/23</a:t>
            </a:fld>
            <a:endParaRPr lang="en-US" dirty="0"/>
          </a:p>
        </p:txBody>
      </p:sp>
      <p:sp>
        <p:nvSpPr>
          <p:cNvPr id="5" name="Footer Placeholder 4">
            <a:extLst>
              <a:ext uri="{FF2B5EF4-FFF2-40B4-BE49-F238E27FC236}">
                <a16:creationId xmlns:a16="http://schemas.microsoft.com/office/drawing/2014/main" id="{1594118D-3C70-8A41-907B-A497C920D46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03E65BC-C24D-2D45-B0BB-EF6D1D635B1A}"/>
              </a:ext>
            </a:extLst>
          </p:cNvPr>
          <p:cNvSpPr>
            <a:spLocks noGrp="1"/>
          </p:cNvSpPr>
          <p:nvPr>
            <p:ph type="sldNum" sz="quarter" idx="12"/>
          </p:nvPr>
        </p:nvSpPr>
        <p:spPr/>
        <p:txBody>
          <a:bodyPr/>
          <a:lstStyle/>
          <a:p>
            <a:fld id="{892959B6-490E-A144-8C7C-88267F972F69}" type="slidenum">
              <a:rPr lang="en-US" smtClean="0"/>
              <a:t>‹#›</a:t>
            </a:fld>
            <a:endParaRPr lang="en-US" dirty="0"/>
          </a:p>
        </p:txBody>
      </p:sp>
    </p:spTree>
    <p:extLst>
      <p:ext uri="{BB962C8B-B14F-4D97-AF65-F5344CB8AC3E}">
        <p14:creationId xmlns:p14="http://schemas.microsoft.com/office/powerpoint/2010/main" val="4131801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46885-65B4-5E40-98D6-F8377F61FE4C}"/>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878FAB7D-778E-B443-9C49-CA14C625F51E}"/>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7EFCAC-9FC8-2F43-B14F-0289E67FAC64}"/>
              </a:ext>
            </a:extLst>
          </p:cNvPr>
          <p:cNvSpPr>
            <a:spLocks noGrp="1"/>
          </p:cNvSpPr>
          <p:nvPr>
            <p:ph type="dt" sz="half" idx="10"/>
          </p:nvPr>
        </p:nvSpPr>
        <p:spPr/>
        <p:txBody>
          <a:bodyPr/>
          <a:lstStyle/>
          <a:p>
            <a:fld id="{A6E590D3-6790-B348-A017-66135251B151}" type="datetime1">
              <a:rPr lang="en-US" smtClean="0"/>
              <a:t>4/17/23</a:t>
            </a:fld>
            <a:endParaRPr lang="en-US" dirty="0"/>
          </a:p>
        </p:txBody>
      </p:sp>
      <p:sp>
        <p:nvSpPr>
          <p:cNvPr id="5" name="Footer Placeholder 4">
            <a:extLst>
              <a:ext uri="{FF2B5EF4-FFF2-40B4-BE49-F238E27FC236}">
                <a16:creationId xmlns:a16="http://schemas.microsoft.com/office/drawing/2014/main" id="{5CE52450-DA91-344A-BF3A-87DC3B68880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0F1BD14-FC3F-A248-8687-C4A0071B9788}"/>
              </a:ext>
            </a:extLst>
          </p:cNvPr>
          <p:cNvSpPr>
            <a:spLocks noGrp="1"/>
          </p:cNvSpPr>
          <p:nvPr>
            <p:ph type="sldNum" sz="quarter" idx="12"/>
          </p:nvPr>
        </p:nvSpPr>
        <p:spPr/>
        <p:txBody>
          <a:bodyPr/>
          <a:lstStyle/>
          <a:p>
            <a:fld id="{892959B6-490E-A144-8C7C-88267F972F69}" type="slidenum">
              <a:rPr lang="en-US" smtClean="0"/>
              <a:t>‹#›</a:t>
            </a:fld>
            <a:endParaRPr lang="en-US" dirty="0"/>
          </a:p>
        </p:txBody>
      </p:sp>
    </p:spTree>
    <p:extLst>
      <p:ext uri="{BB962C8B-B14F-4D97-AF65-F5344CB8AC3E}">
        <p14:creationId xmlns:p14="http://schemas.microsoft.com/office/powerpoint/2010/main" val="2742664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0E8DF8-B610-594D-8FBB-72CC98FFF8A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3443CC-1F93-D948-A9E8-C3289413EB3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47C0B7-1831-2841-9DC9-AA89688565C7}"/>
              </a:ext>
            </a:extLst>
          </p:cNvPr>
          <p:cNvSpPr>
            <a:spLocks noGrp="1"/>
          </p:cNvSpPr>
          <p:nvPr>
            <p:ph type="dt" sz="half" idx="10"/>
          </p:nvPr>
        </p:nvSpPr>
        <p:spPr/>
        <p:txBody>
          <a:bodyPr/>
          <a:lstStyle/>
          <a:p>
            <a:fld id="{FC356D6D-65C6-8E4B-9F66-DF088DE91A33}" type="datetime1">
              <a:rPr lang="en-US" smtClean="0"/>
              <a:t>4/17/23</a:t>
            </a:fld>
            <a:endParaRPr lang="en-US" dirty="0"/>
          </a:p>
        </p:txBody>
      </p:sp>
      <p:sp>
        <p:nvSpPr>
          <p:cNvPr id="5" name="Footer Placeholder 4">
            <a:extLst>
              <a:ext uri="{FF2B5EF4-FFF2-40B4-BE49-F238E27FC236}">
                <a16:creationId xmlns:a16="http://schemas.microsoft.com/office/drawing/2014/main" id="{63A52383-7CA5-AF44-8E5C-A339198E5C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A34063-8A2B-F44D-A1D5-B7566A1DA9B2}"/>
              </a:ext>
            </a:extLst>
          </p:cNvPr>
          <p:cNvSpPr>
            <a:spLocks noGrp="1"/>
          </p:cNvSpPr>
          <p:nvPr>
            <p:ph type="sldNum" sz="quarter" idx="12"/>
          </p:nvPr>
        </p:nvSpPr>
        <p:spPr/>
        <p:txBody>
          <a:bodyPr/>
          <a:lstStyle/>
          <a:p>
            <a:fld id="{892959B6-490E-A144-8C7C-88267F972F69}" type="slidenum">
              <a:rPr lang="en-US" smtClean="0"/>
              <a:t>‹#›</a:t>
            </a:fld>
            <a:endParaRPr lang="en-US" dirty="0"/>
          </a:p>
        </p:txBody>
      </p:sp>
    </p:spTree>
    <p:extLst>
      <p:ext uri="{BB962C8B-B14F-4D97-AF65-F5344CB8AC3E}">
        <p14:creationId xmlns:p14="http://schemas.microsoft.com/office/powerpoint/2010/main" val="3004239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013A-3248-CD49-A89C-46D39D7FD82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DCBD20-65C8-604B-8223-E04FB69451F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C0A9B5-C2E7-2449-9E0E-F6AFDCAEDA4A}"/>
              </a:ext>
            </a:extLst>
          </p:cNvPr>
          <p:cNvSpPr>
            <a:spLocks noGrp="1"/>
          </p:cNvSpPr>
          <p:nvPr>
            <p:ph type="dt" sz="half" idx="10"/>
          </p:nvPr>
        </p:nvSpPr>
        <p:spPr/>
        <p:txBody>
          <a:bodyPr/>
          <a:lstStyle/>
          <a:p>
            <a:fld id="{05A9E283-DB39-F44B-AFA4-F687808D57BF}" type="datetime1">
              <a:rPr lang="en-US" smtClean="0"/>
              <a:t>4/17/23</a:t>
            </a:fld>
            <a:endParaRPr lang="en-US"/>
          </a:p>
        </p:txBody>
      </p:sp>
      <p:sp>
        <p:nvSpPr>
          <p:cNvPr id="5" name="Footer Placeholder 4">
            <a:extLst>
              <a:ext uri="{FF2B5EF4-FFF2-40B4-BE49-F238E27FC236}">
                <a16:creationId xmlns:a16="http://schemas.microsoft.com/office/drawing/2014/main" id="{1594118D-3C70-8A41-907B-A497C920D4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3E65BC-C24D-2D45-B0BB-EF6D1D635B1A}"/>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939459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F5B31-45EB-C24F-9E36-7D17E6430751}"/>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D0A11802-820E-BE41-8BBE-378F5DAB03A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BE6C28-AC16-BF48-AC5A-1EE1FE1277E8}"/>
              </a:ext>
            </a:extLst>
          </p:cNvPr>
          <p:cNvSpPr>
            <a:spLocks noGrp="1"/>
          </p:cNvSpPr>
          <p:nvPr>
            <p:ph type="dt" sz="half" idx="10"/>
          </p:nvPr>
        </p:nvSpPr>
        <p:spPr/>
        <p:txBody>
          <a:bodyPr/>
          <a:lstStyle/>
          <a:p>
            <a:fld id="{848144BD-0A74-C343-84B2-D8F01B20524B}" type="datetime1">
              <a:rPr lang="en-US" smtClean="0"/>
              <a:t>4/17/23</a:t>
            </a:fld>
            <a:endParaRPr lang="en-US"/>
          </a:p>
        </p:txBody>
      </p:sp>
      <p:sp>
        <p:nvSpPr>
          <p:cNvPr id="5" name="Footer Placeholder 4">
            <a:extLst>
              <a:ext uri="{FF2B5EF4-FFF2-40B4-BE49-F238E27FC236}">
                <a16:creationId xmlns:a16="http://schemas.microsoft.com/office/drawing/2014/main" id="{A5BAF1AC-29AF-9D4C-8C91-291F1E1535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C52D71-6938-9944-BD93-B364434160E6}"/>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151303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7B0C8-8BEE-7D47-9B4D-F905347D671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A075DF-6830-994F-930B-9A7111A974C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ED8FDA-DE34-D64E-841A-686C4CAF4B21}"/>
              </a:ext>
            </a:extLst>
          </p:cNvPr>
          <p:cNvSpPr>
            <a:spLocks noGrp="1"/>
          </p:cNvSpPr>
          <p:nvPr>
            <p:ph type="dt" sz="half" idx="10"/>
          </p:nvPr>
        </p:nvSpPr>
        <p:spPr/>
        <p:txBody>
          <a:bodyPr/>
          <a:lstStyle/>
          <a:p>
            <a:fld id="{50B8A290-B8B3-DF49-A0D1-C9992EDB112D}" type="datetime1">
              <a:rPr lang="en-US" smtClean="0"/>
              <a:t>4/17/23</a:t>
            </a:fld>
            <a:endParaRPr lang="en-US"/>
          </a:p>
        </p:txBody>
      </p:sp>
      <p:sp>
        <p:nvSpPr>
          <p:cNvPr id="5" name="Footer Placeholder 4">
            <a:extLst>
              <a:ext uri="{FF2B5EF4-FFF2-40B4-BE49-F238E27FC236}">
                <a16:creationId xmlns:a16="http://schemas.microsoft.com/office/drawing/2014/main" id="{096AFB61-A685-5B49-BBC3-4550598B60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0F3E9B-8688-3246-A29D-CA93D76DB8E7}"/>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799182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CC053-5046-384A-AF29-B8F5FDD138EC}"/>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6BA91068-C6AE-6C41-9AF4-DEBE37FE87A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FF627F-C7DA-E143-AECD-24BC99F64E5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E8725F-1BFE-884A-8C48-257026E836C3}"/>
              </a:ext>
            </a:extLst>
          </p:cNvPr>
          <p:cNvSpPr>
            <a:spLocks noGrp="1"/>
          </p:cNvSpPr>
          <p:nvPr>
            <p:ph type="dt" sz="half" idx="10"/>
          </p:nvPr>
        </p:nvSpPr>
        <p:spPr/>
        <p:txBody>
          <a:bodyPr/>
          <a:lstStyle/>
          <a:p>
            <a:fld id="{C57218E9-7F47-C044-907D-624F6064ACA4}" type="datetime1">
              <a:rPr lang="en-US" smtClean="0"/>
              <a:t>4/17/23</a:t>
            </a:fld>
            <a:endParaRPr lang="en-US"/>
          </a:p>
        </p:txBody>
      </p:sp>
      <p:sp>
        <p:nvSpPr>
          <p:cNvPr id="6" name="Footer Placeholder 5">
            <a:extLst>
              <a:ext uri="{FF2B5EF4-FFF2-40B4-BE49-F238E27FC236}">
                <a16:creationId xmlns:a16="http://schemas.microsoft.com/office/drawing/2014/main" id="{7D5F0B32-AB7B-C348-A61C-205DC7F22F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DEADAC-0764-DF4B-8EEF-D609EADF616B}"/>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2960665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5EFE7-41F6-D845-AD97-74826EFC6B2F}"/>
              </a:ext>
            </a:extLst>
          </p:cNvPr>
          <p:cNvSpPr>
            <a:spLocks noGrp="1"/>
          </p:cNvSpPr>
          <p:nvPr>
            <p:ph type="title"/>
          </p:nvPr>
        </p:nvSpPr>
        <p:spPr>
          <a:xfrm>
            <a:off x="839788"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48635AB2-5796-944C-B5A8-95A3957468B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A04CAB-CE95-6A4A-BC48-A5A6E28BC0F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7A78F3-DBCE-BB4E-8AE5-1F978F3D02A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99B274-DA5D-AF45-A15B-FCD0600286C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A64DE8-F42B-F140-88D7-B915772859AC}"/>
              </a:ext>
            </a:extLst>
          </p:cNvPr>
          <p:cNvSpPr>
            <a:spLocks noGrp="1"/>
          </p:cNvSpPr>
          <p:nvPr>
            <p:ph type="dt" sz="half" idx="10"/>
          </p:nvPr>
        </p:nvSpPr>
        <p:spPr/>
        <p:txBody>
          <a:bodyPr/>
          <a:lstStyle/>
          <a:p>
            <a:fld id="{F400DCB8-AD22-A54F-9910-29E01F6E01AB}" type="datetime1">
              <a:rPr lang="en-US" smtClean="0"/>
              <a:t>4/17/23</a:t>
            </a:fld>
            <a:endParaRPr lang="en-US"/>
          </a:p>
        </p:txBody>
      </p:sp>
      <p:sp>
        <p:nvSpPr>
          <p:cNvPr id="8" name="Footer Placeholder 7">
            <a:extLst>
              <a:ext uri="{FF2B5EF4-FFF2-40B4-BE49-F238E27FC236}">
                <a16:creationId xmlns:a16="http://schemas.microsoft.com/office/drawing/2014/main" id="{5F55894D-314E-2248-8372-3ACCB8E33A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6AF1A3-8C35-6444-880B-489D3E3BDB17}"/>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940898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D6E35-E288-6E46-8AE2-C620DACF8532}"/>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2A909971-F513-8245-B1F9-9A705DE1F26E}"/>
              </a:ext>
            </a:extLst>
          </p:cNvPr>
          <p:cNvSpPr>
            <a:spLocks noGrp="1"/>
          </p:cNvSpPr>
          <p:nvPr>
            <p:ph type="dt" sz="half" idx="10"/>
          </p:nvPr>
        </p:nvSpPr>
        <p:spPr/>
        <p:txBody>
          <a:bodyPr/>
          <a:lstStyle/>
          <a:p>
            <a:fld id="{D5B38A18-D63C-654F-A494-634F276E3E8E}" type="datetime1">
              <a:rPr lang="en-US" smtClean="0"/>
              <a:t>4/17/23</a:t>
            </a:fld>
            <a:endParaRPr lang="en-US"/>
          </a:p>
        </p:txBody>
      </p:sp>
      <p:sp>
        <p:nvSpPr>
          <p:cNvPr id="4" name="Footer Placeholder 3">
            <a:extLst>
              <a:ext uri="{FF2B5EF4-FFF2-40B4-BE49-F238E27FC236}">
                <a16:creationId xmlns:a16="http://schemas.microsoft.com/office/drawing/2014/main" id="{552AA84A-0BFD-AF4D-9F99-6584F52DF8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770928-A687-0F40-B8F0-2D6BD37CAE39}"/>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2379064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080357-36FF-4C49-B3FF-1542030E0175}"/>
              </a:ext>
            </a:extLst>
          </p:cNvPr>
          <p:cNvSpPr>
            <a:spLocks noGrp="1"/>
          </p:cNvSpPr>
          <p:nvPr>
            <p:ph type="dt" sz="half" idx="10"/>
          </p:nvPr>
        </p:nvSpPr>
        <p:spPr/>
        <p:txBody>
          <a:bodyPr/>
          <a:lstStyle/>
          <a:p>
            <a:fld id="{4C329174-E8AA-2147-9375-45B31203D791}" type="datetime1">
              <a:rPr lang="en-US" smtClean="0"/>
              <a:t>4/17/23</a:t>
            </a:fld>
            <a:endParaRPr lang="en-US"/>
          </a:p>
        </p:txBody>
      </p:sp>
      <p:sp>
        <p:nvSpPr>
          <p:cNvPr id="3" name="Footer Placeholder 2">
            <a:extLst>
              <a:ext uri="{FF2B5EF4-FFF2-40B4-BE49-F238E27FC236}">
                <a16:creationId xmlns:a16="http://schemas.microsoft.com/office/drawing/2014/main" id="{2C532AE4-F24A-A649-9728-E49CB5FE98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64B81A-0898-824E-86F6-312F2B037E32}"/>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29867101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F9C27-E5B0-3345-A4AB-CFB2F6835849}"/>
              </a:ext>
            </a:extLst>
          </p:cNvPr>
          <p:cNvSpPr>
            <a:spLocks noGrp="1"/>
          </p:cNvSpPr>
          <p:nvPr>
            <p:ph type="title"/>
          </p:nvPr>
        </p:nvSpPr>
        <p:spPr>
          <a:xfrm>
            <a:off x="839788" y="457200"/>
            <a:ext cx="3932237" cy="1600200"/>
          </a:xfrm>
          <a:prstGeom prst="rect">
            <a:avLst/>
          </a:prstGeom>
        </p:spPr>
        <p:txBody>
          <a:bodyPr anchor="b"/>
          <a:lstStyle>
            <a:lvl1pPr>
              <a:defRPr sz="3200"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224FF64-A4EF-874D-8148-B50CAAACD89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450630-1DFB-8040-B781-5D0E3233E90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0DDAF7-3456-A247-8D5C-0A8EBD0B4DE9}"/>
              </a:ext>
            </a:extLst>
          </p:cNvPr>
          <p:cNvSpPr>
            <a:spLocks noGrp="1"/>
          </p:cNvSpPr>
          <p:nvPr>
            <p:ph type="dt" sz="half" idx="10"/>
          </p:nvPr>
        </p:nvSpPr>
        <p:spPr/>
        <p:txBody>
          <a:bodyPr/>
          <a:lstStyle/>
          <a:p>
            <a:fld id="{899A88EE-9189-5A4E-9528-35D4F42BEA3C}" type="datetime1">
              <a:rPr lang="en-US" smtClean="0"/>
              <a:t>4/17/23</a:t>
            </a:fld>
            <a:endParaRPr lang="en-US"/>
          </a:p>
        </p:txBody>
      </p:sp>
      <p:sp>
        <p:nvSpPr>
          <p:cNvPr id="6" name="Footer Placeholder 5">
            <a:extLst>
              <a:ext uri="{FF2B5EF4-FFF2-40B4-BE49-F238E27FC236}">
                <a16:creationId xmlns:a16="http://schemas.microsoft.com/office/drawing/2014/main" id="{240FA3EF-BB27-4142-A314-3F13BEB8F8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573FCC-E67D-914C-8071-528E22BB0760}"/>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683399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F5B31-45EB-C24F-9E36-7D17E6430751}"/>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D0A11802-820E-BE41-8BBE-378F5DAB03A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BE6C28-AC16-BF48-AC5A-1EE1FE1277E8}"/>
              </a:ext>
            </a:extLst>
          </p:cNvPr>
          <p:cNvSpPr>
            <a:spLocks noGrp="1"/>
          </p:cNvSpPr>
          <p:nvPr>
            <p:ph type="dt" sz="half" idx="10"/>
          </p:nvPr>
        </p:nvSpPr>
        <p:spPr/>
        <p:txBody>
          <a:bodyPr/>
          <a:lstStyle/>
          <a:p>
            <a:fld id="{848144BD-0A74-C343-84B2-D8F01B20524B}" type="datetime1">
              <a:rPr lang="en-US" smtClean="0"/>
              <a:t>4/17/23</a:t>
            </a:fld>
            <a:endParaRPr lang="en-US" dirty="0"/>
          </a:p>
        </p:txBody>
      </p:sp>
      <p:sp>
        <p:nvSpPr>
          <p:cNvPr id="5" name="Footer Placeholder 4">
            <a:extLst>
              <a:ext uri="{FF2B5EF4-FFF2-40B4-BE49-F238E27FC236}">
                <a16:creationId xmlns:a16="http://schemas.microsoft.com/office/drawing/2014/main" id="{A5BAF1AC-29AF-9D4C-8C91-291F1E15356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4C52D71-6938-9944-BD93-B364434160E6}"/>
              </a:ext>
            </a:extLst>
          </p:cNvPr>
          <p:cNvSpPr>
            <a:spLocks noGrp="1"/>
          </p:cNvSpPr>
          <p:nvPr>
            <p:ph type="sldNum" sz="quarter" idx="12"/>
          </p:nvPr>
        </p:nvSpPr>
        <p:spPr/>
        <p:txBody>
          <a:bodyPr/>
          <a:lstStyle/>
          <a:p>
            <a:fld id="{892959B6-490E-A144-8C7C-88267F972F69}" type="slidenum">
              <a:rPr lang="en-US" smtClean="0"/>
              <a:t>‹#›</a:t>
            </a:fld>
            <a:endParaRPr lang="en-US" dirty="0"/>
          </a:p>
        </p:txBody>
      </p:sp>
    </p:spTree>
    <p:extLst>
      <p:ext uri="{BB962C8B-B14F-4D97-AF65-F5344CB8AC3E}">
        <p14:creationId xmlns:p14="http://schemas.microsoft.com/office/powerpoint/2010/main" val="42093295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23CFB-F218-FE4B-8BB7-6CC1B13A9D3A}"/>
              </a:ext>
            </a:extLst>
          </p:cNvPr>
          <p:cNvSpPr>
            <a:spLocks noGrp="1"/>
          </p:cNvSpPr>
          <p:nvPr>
            <p:ph type="title"/>
          </p:nvPr>
        </p:nvSpPr>
        <p:spPr>
          <a:xfrm>
            <a:off x="839788" y="457200"/>
            <a:ext cx="3932237" cy="1600200"/>
          </a:xfrm>
          <a:prstGeom prst="rect">
            <a:avLst/>
          </a:prstGeom>
        </p:spPr>
        <p:txBody>
          <a:bodyPr anchor="b"/>
          <a:lstStyle>
            <a:lvl1pPr>
              <a:defRPr sz="3200"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889AFFD7-11D4-1746-B361-401D1D238FF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B5B14A-7DB4-694D-AD86-D834B1CDFE4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48DFDA-9439-DD43-9821-1A465EA8636E}"/>
              </a:ext>
            </a:extLst>
          </p:cNvPr>
          <p:cNvSpPr>
            <a:spLocks noGrp="1"/>
          </p:cNvSpPr>
          <p:nvPr>
            <p:ph type="dt" sz="half" idx="10"/>
          </p:nvPr>
        </p:nvSpPr>
        <p:spPr/>
        <p:txBody>
          <a:bodyPr/>
          <a:lstStyle/>
          <a:p>
            <a:fld id="{7032B1FB-8BFA-A84E-B83A-BE54B3EA6B17}" type="datetime1">
              <a:rPr lang="en-US" smtClean="0"/>
              <a:t>4/17/23</a:t>
            </a:fld>
            <a:endParaRPr lang="en-US"/>
          </a:p>
        </p:txBody>
      </p:sp>
      <p:sp>
        <p:nvSpPr>
          <p:cNvPr id="6" name="Footer Placeholder 5">
            <a:extLst>
              <a:ext uri="{FF2B5EF4-FFF2-40B4-BE49-F238E27FC236}">
                <a16:creationId xmlns:a16="http://schemas.microsoft.com/office/drawing/2014/main" id="{8B526C68-32CC-CA45-B6C3-5070857542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E5578E-F248-B144-AD91-40F0E6F90C5A}"/>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6423583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46885-65B4-5E40-98D6-F8377F61FE4C}"/>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878FAB7D-778E-B443-9C49-CA14C625F51E}"/>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7EFCAC-9FC8-2F43-B14F-0289E67FAC64}"/>
              </a:ext>
            </a:extLst>
          </p:cNvPr>
          <p:cNvSpPr>
            <a:spLocks noGrp="1"/>
          </p:cNvSpPr>
          <p:nvPr>
            <p:ph type="dt" sz="half" idx="10"/>
          </p:nvPr>
        </p:nvSpPr>
        <p:spPr/>
        <p:txBody>
          <a:bodyPr/>
          <a:lstStyle/>
          <a:p>
            <a:fld id="{A6E590D3-6790-B348-A017-66135251B151}" type="datetime1">
              <a:rPr lang="en-US" smtClean="0"/>
              <a:t>4/17/23</a:t>
            </a:fld>
            <a:endParaRPr lang="en-US"/>
          </a:p>
        </p:txBody>
      </p:sp>
      <p:sp>
        <p:nvSpPr>
          <p:cNvPr id="5" name="Footer Placeholder 4">
            <a:extLst>
              <a:ext uri="{FF2B5EF4-FFF2-40B4-BE49-F238E27FC236}">
                <a16:creationId xmlns:a16="http://schemas.microsoft.com/office/drawing/2014/main" id="{5CE52450-DA91-344A-BF3A-87DC3B6888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F1BD14-FC3F-A248-8687-C4A0071B9788}"/>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4928686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0E8DF8-B610-594D-8FBB-72CC98FFF8A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3443CC-1F93-D948-A9E8-C3289413EB3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47C0B7-1831-2841-9DC9-AA89688565C7}"/>
              </a:ext>
            </a:extLst>
          </p:cNvPr>
          <p:cNvSpPr>
            <a:spLocks noGrp="1"/>
          </p:cNvSpPr>
          <p:nvPr>
            <p:ph type="dt" sz="half" idx="10"/>
          </p:nvPr>
        </p:nvSpPr>
        <p:spPr/>
        <p:txBody>
          <a:bodyPr/>
          <a:lstStyle/>
          <a:p>
            <a:fld id="{FC356D6D-65C6-8E4B-9F66-DF088DE91A33}" type="datetime1">
              <a:rPr lang="en-US" smtClean="0"/>
              <a:t>4/17/23</a:t>
            </a:fld>
            <a:endParaRPr lang="en-US"/>
          </a:p>
        </p:txBody>
      </p:sp>
      <p:sp>
        <p:nvSpPr>
          <p:cNvPr id="5" name="Footer Placeholder 4">
            <a:extLst>
              <a:ext uri="{FF2B5EF4-FFF2-40B4-BE49-F238E27FC236}">
                <a16:creationId xmlns:a16="http://schemas.microsoft.com/office/drawing/2014/main" id="{63A52383-7CA5-AF44-8E5C-A339198E5C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A34063-8A2B-F44D-A1D5-B7566A1DA9B2}"/>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29104326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E9299-7A4A-CF4C-8CAB-26B755E61A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D758C2-1153-B944-8767-1B9FC695E2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295346-481B-9148-9F45-047F4B17DC95}"/>
              </a:ext>
            </a:extLst>
          </p:cNvPr>
          <p:cNvSpPr>
            <a:spLocks noGrp="1"/>
          </p:cNvSpPr>
          <p:nvPr>
            <p:ph type="dt" sz="half" idx="10"/>
          </p:nvPr>
        </p:nvSpPr>
        <p:spPr/>
        <p:txBody>
          <a:bodyPr/>
          <a:lstStyle/>
          <a:p>
            <a:fld id="{FC300532-AFFC-6B4B-A157-C5716CAB66AF}" type="datetime1">
              <a:rPr lang="en-US" smtClean="0"/>
              <a:t>4/17/23</a:t>
            </a:fld>
            <a:endParaRPr lang="en-US"/>
          </a:p>
        </p:txBody>
      </p:sp>
      <p:sp>
        <p:nvSpPr>
          <p:cNvPr id="5" name="Footer Placeholder 4">
            <a:extLst>
              <a:ext uri="{FF2B5EF4-FFF2-40B4-BE49-F238E27FC236}">
                <a16:creationId xmlns:a16="http://schemas.microsoft.com/office/drawing/2014/main" id="{614CA7E3-54F5-CE4C-A0C9-173A337E03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58FADA-7263-6346-880C-D8050662ABCF}"/>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23508485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BBF6-712C-894B-B338-770EE55BCD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FE58E9-0799-7844-87FB-63296043F8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A0A057-D11A-AF46-A095-382D89609D75}"/>
              </a:ext>
            </a:extLst>
          </p:cNvPr>
          <p:cNvSpPr>
            <a:spLocks noGrp="1"/>
          </p:cNvSpPr>
          <p:nvPr>
            <p:ph type="dt" sz="half" idx="10"/>
          </p:nvPr>
        </p:nvSpPr>
        <p:spPr/>
        <p:txBody>
          <a:bodyPr/>
          <a:lstStyle/>
          <a:p>
            <a:fld id="{490D23E7-40F4-C14B-965A-8AC6D86EFD48}" type="datetime1">
              <a:rPr lang="en-US" smtClean="0"/>
              <a:t>4/17/23</a:t>
            </a:fld>
            <a:endParaRPr lang="en-US"/>
          </a:p>
        </p:txBody>
      </p:sp>
      <p:sp>
        <p:nvSpPr>
          <p:cNvPr id="5" name="Footer Placeholder 4">
            <a:extLst>
              <a:ext uri="{FF2B5EF4-FFF2-40B4-BE49-F238E27FC236}">
                <a16:creationId xmlns:a16="http://schemas.microsoft.com/office/drawing/2014/main" id="{071B5B23-F3DA-BA40-BDB9-E14D617B76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3DFE2-06A3-8A4B-A944-ECD3E22A4A0A}"/>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36682434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DB25C-5BC8-5741-96E2-575DEB0A00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7A4623-1CC0-D846-B84F-4C72F5F133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7FA13E-7A12-1042-9D21-E96427238DD3}"/>
              </a:ext>
            </a:extLst>
          </p:cNvPr>
          <p:cNvSpPr>
            <a:spLocks noGrp="1"/>
          </p:cNvSpPr>
          <p:nvPr>
            <p:ph type="dt" sz="half" idx="10"/>
          </p:nvPr>
        </p:nvSpPr>
        <p:spPr/>
        <p:txBody>
          <a:bodyPr/>
          <a:lstStyle/>
          <a:p>
            <a:fld id="{7A1AC4B9-12C9-FB44-AC9D-ED994028918A}" type="datetime1">
              <a:rPr lang="en-US" smtClean="0"/>
              <a:t>4/17/23</a:t>
            </a:fld>
            <a:endParaRPr lang="en-US"/>
          </a:p>
        </p:txBody>
      </p:sp>
      <p:sp>
        <p:nvSpPr>
          <p:cNvPr id="5" name="Footer Placeholder 4">
            <a:extLst>
              <a:ext uri="{FF2B5EF4-FFF2-40B4-BE49-F238E27FC236}">
                <a16:creationId xmlns:a16="http://schemas.microsoft.com/office/drawing/2014/main" id="{5400A479-4CBC-5B4D-8D62-578763717E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8F5A7C-FA91-BE4F-A72B-317008C8822D}"/>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42615750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571B6-3CF8-454F-AAA8-40717B48C2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FEDA33-B84D-6F4D-A145-D2B700B5F5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DF14CB-76BE-E74C-B7EB-9E85283743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BDD26B-D800-9244-BC67-6035178ABCAB}"/>
              </a:ext>
            </a:extLst>
          </p:cNvPr>
          <p:cNvSpPr>
            <a:spLocks noGrp="1"/>
          </p:cNvSpPr>
          <p:nvPr>
            <p:ph type="dt" sz="half" idx="10"/>
          </p:nvPr>
        </p:nvSpPr>
        <p:spPr/>
        <p:txBody>
          <a:bodyPr/>
          <a:lstStyle/>
          <a:p>
            <a:fld id="{1101DFF8-D00C-FB44-B806-B6B270705AEB}" type="datetime1">
              <a:rPr lang="en-US" smtClean="0"/>
              <a:t>4/17/23</a:t>
            </a:fld>
            <a:endParaRPr lang="en-US"/>
          </a:p>
        </p:txBody>
      </p:sp>
      <p:sp>
        <p:nvSpPr>
          <p:cNvPr id="6" name="Footer Placeholder 5">
            <a:extLst>
              <a:ext uri="{FF2B5EF4-FFF2-40B4-BE49-F238E27FC236}">
                <a16:creationId xmlns:a16="http://schemas.microsoft.com/office/drawing/2014/main" id="{80FA71B0-1356-CE44-839D-14B49C3AC0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3BD825-FDD3-AE47-868C-0405C300388F}"/>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18155079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1DBAD-EF53-8641-957C-47C8A0CF61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338973-FBEB-0B45-8B22-E682B77755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504063-3ECF-2A40-B4B2-D798607021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E6B636-F832-FE46-AFAC-A655154482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6203D1-709A-F440-A2B2-2354D0328C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105BDA-E7DE-A54B-A53D-AA1179002A8E}"/>
              </a:ext>
            </a:extLst>
          </p:cNvPr>
          <p:cNvSpPr>
            <a:spLocks noGrp="1"/>
          </p:cNvSpPr>
          <p:nvPr>
            <p:ph type="dt" sz="half" idx="10"/>
          </p:nvPr>
        </p:nvSpPr>
        <p:spPr/>
        <p:txBody>
          <a:bodyPr/>
          <a:lstStyle/>
          <a:p>
            <a:fld id="{F58EA0CC-CB2D-324E-AC2B-9E0B7B128A47}" type="datetime1">
              <a:rPr lang="en-US" smtClean="0"/>
              <a:t>4/17/23</a:t>
            </a:fld>
            <a:endParaRPr lang="en-US"/>
          </a:p>
        </p:txBody>
      </p:sp>
      <p:sp>
        <p:nvSpPr>
          <p:cNvPr id="8" name="Footer Placeholder 7">
            <a:extLst>
              <a:ext uri="{FF2B5EF4-FFF2-40B4-BE49-F238E27FC236}">
                <a16:creationId xmlns:a16="http://schemas.microsoft.com/office/drawing/2014/main" id="{F763DB5F-F468-FE46-A96D-BDEFCD3C69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046405-2AE0-C14B-8959-4DBC7D1B1D47}"/>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23682194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E6E30-01CA-B54F-A141-0B9C6CC42A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7C3E65-99BB-E540-A491-F9EE12CBA358}"/>
              </a:ext>
            </a:extLst>
          </p:cNvPr>
          <p:cNvSpPr>
            <a:spLocks noGrp="1"/>
          </p:cNvSpPr>
          <p:nvPr>
            <p:ph type="dt" sz="half" idx="10"/>
          </p:nvPr>
        </p:nvSpPr>
        <p:spPr/>
        <p:txBody>
          <a:bodyPr/>
          <a:lstStyle/>
          <a:p>
            <a:fld id="{15D9A89F-5B75-E346-8D1C-51D16750FD93}" type="datetime1">
              <a:rPr lang="en-US" smtClean="0"/>
              <a:t>4/17/23</a:t>
            </a:fld>
            <a:endParaRPr lang="en-US"/>
          </a:p>
        </p:txBody>
      </p:sp>
      <p:sp>
        <p:nvSpPr>
          <p:cNvPr id="4" name="Footer Placeholder 3">
            <a:extLst>
              <a:ext uri="{FF2B5EF4-FFF2-40B4-BE49-F238E27FC236}">
                <a16:creationId xmlns:a16="http://schemas.microsoft.com/office/drawing/2014/main" id="{87000866-511C-3941-A764-EBB155AE57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C9C672-EE08-4046-BB96-26736A94282F}"/>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14057553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C9E546-42AD-D14C-9301-45E199364AE9}"/>
              </a:ext>
            </a:extLst>
          </p:cNvPr>
          <p:cNvSpPr>
            <a:spLocks noGrp="1"/>
          </p:cNvSpPr>
          <p:nvPr>
            <p:ph type="dt" sz="half" idx="10"/>
          </p:nvPr>
        </p:nvSpPr>
        <p:spPr/>
        <p:txBody>
          <a:bodyPr/>
          <a:lstStyle/>
          <a:p>
            <a:fld id="{F13AE772-966B-1946-9ABE-AC27881A4A01}" type="datetime1">
              <a:rPr lang="en-US" smtClean="0"/>
              <a:t>4/17/23</a:t>
            </a:fld>
            <a:endParaRPr lang="en-US"/>
          </a:p>
        </p:txBody>
      </p:sp>
      <p:sp>
        <p:nvSpPr>
          <p:cNvPr id="3" name="Footer Placeholder 2">
            <a:extLst>
              <a:ext uri="{FF2B5EF4-FFF2-40B4-BE49-F238E27FC236}">
                <a16:creationId xmlns:a16="http://schemas.microsoft.com/office/drawing/2014/main" id="{9615A7F6-2EC6-B54D-8FA8-D9EF76EC53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D52C0A-9B3B-624B-A092-B4A616BDE35F}"/>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2787534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7B0C8-8BEE-7D47-9B4D-F905347D671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A075DF-6830-994F-930B-9A7111A974C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ED8FDA-DE34-D64E-841A-686C4CAF4B21}"/>
              </a:ext>
            </a:extLst>
          </p:cNvPr>
          <p:cNvSpPr>
            <a:spLocks noGrp="1"/>
          </p:cNvSpPr>
          <p:nvPr>
            <p:ph type="dt" sz="half" idx="10"/>
          </p:nvPr>
        </p:nvSpPr>
        <p:spPr/>
        <p:txBody>
          <a:bodyPr/>
          <a:lstStyle/>
          <a:p>
            <a:fld id="{50B8A290-B8B3-DF49-A0D1-C9992EDB112D}" type="datetime1">
              <a:rPr lang="en-US" smtClean="0"/>
              <a:t>4/17/23</a:t>
            </a:fld>
            <a:endParaRPr lang="en-US" dirty="0"/>
          </a:p>
        </p:txBody>
      </p:sp>
      <p:sp>
        <p:nvSpPr>
          <p:cNvPr id="5" name="Footer Placeholder 4">
            <a:extLst>
              <a:ext uri="{FF2B5EF4-FFF2-40B4-BE49-F238E27FC236}">
                <a16:creationId xmlns:a16="http://schemas.microsoft.com/office/drawing/2014/main" id="{096AFB61-A685-5B49-BBC3-4550598B60D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30F3E9B-8688-3246-A29D-CA93D76DB8E7}"/>
              </a:ext>
            </a:extLst>
          </p:cNvPr>
          <p:cNvSpPr>
            <a:spLocks noGrp="1"/>
          </p:cNvSpPr>
          <p:nvPr>
            <p:ph type="sldNum" sz="quarter" idx="12"/>
          </p:nvPr>
        </p:nvSpPr>
        <p:spPr/>
        <p:txBody>
          <a:bodyPr/>
          <a:lstStyle/>
          <a:p>
            <a:fld id="{892959B6-490E-A144-8C7C-88267F972F69}" type="slidenum">
              <a:rPr lang="en-US" smtClean="0"/>
              <a:t>‹#›</a:t>
            </a:fld>
            <a:endParaRPr lang="en-US" dirty="0"/>
          </a:p>
        </p:txBody>
      </p:sp>
    </p:spTree>
    <p:extLst>
      <p:ext uri="{BB962C8B-B14F-4D97-AF65-F5344CB8AC3E}">
        <p14:creationId xmlns:p14="http://schemas.microsoft.com/office/powerpoint/2010/main" val="13051629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0682B-29D1-9B46-A84B-E30E72B0F8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4C740C-FBAA-6C4B-A863-5BBBA5CBC5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31B158-757E-AE41-B565-37ED88B1A2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865F3C-6C02-BB45-8932-C69F3CAAFBCB}"/>
              </a:ext>
            </a:extLst>
          </p:cNvPr>
          <p:cNvSpPr>
            <a:spLocks noGrp="1"/>
          </p:cNvSpPr>
          <p:nvPr>
            <p:ph type="dt" sz="half" idx="10"/>
          </p:nvPr>
        </p:nvSpPr>
        <p:spPr/>
        <p:txBody>
          <a:bodyPr/>
          <a:lstStyle/>
          <a:p>
            <a:fld id="{726698A7-B758-DD40-8590-83E3E30C99FC}" type="datetime1">
              <a:rPr lang="en-US" smtClean="0"/>
              <a:t>4/17/23</a:t>
            </a:fld>
            <a:endParaRPr lang="en-US"/>
          </a:p>
        </p:txBody>
      </p:sp>
      <p:sp>
        <p:nvSpPr>
          <p:cNvPr id="6" name="Footer Placeholder 5">
            <a:extLst>
              <a:ext uri="{FF2B5EF4-FFF2-40B4-BE49-F238E27FC236}">
                <a16:creationId xmlns:a16="http://schemas.microsoft.com/office/drawing/2014/main" id="{92C2AC59-F5EC-594E-9C3B-39CA8EF72D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41DF19-4F9F-5340-B271-B255C0A916D7}"/>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27111562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9186C-FEC9-2943-96A2-78568536FD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2AED95-B008-8747-B10E-38272F70FC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0E3CE7C-B467-854B-B6A6-FB7EC70DF1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6A31EA-73C9-F847-BC58-915C2EFC2DF6}"/>
              </a:ext>
            </a:extLst>
          </p:cNvPr>
          <p:cNvSpPr>
            <a:spLocks noGrp="1"/>
          </p:cNvSpPr>
          <p:nvPr>
            <p:ph type="dt" sz="half" idx="10"/>
          </p:nvPr>
        </p:nvSpPr>
        <p:spPr/>
        <p:txBody>
          <a:bodyPr/>
          <a:lstStyle/>
          <a:p>
            <a:fld id="{2E405BBD-3E32-C644-8DE8-2C42C7A22893}" type="datetime1">
              <a:rPr lang="en-US" smtClean="0"/>
              <a:t>4/17/23</a:t>
            </a:fld>
            <a:endParaRPr lang="en-US"/>
          </a:p>
        </p:txBody>
      </p:sp>
      <p:sp>
        <p:nvSpPr>
          <p:cNvPr id="6" name="Footer Placeholder 5">
            <a:extLst>
              <a:ext uri="{FF2B5EF4-FFF2-40B4-BE49-F238E27FC236}">
                <a16:creationId xmlns:a16="http://schemas.microsoft.com/office/drawing/2014/main" id="{4975143B-FCE1-B642-A9D9-CA2BA60397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6B9DFA-1F03-D14A-88EF-5089C19F4D7A}"/>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18963477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66B33-5A5D-9340-BCC9-7C2AC9BE89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2C00CF-AFD8-BF4A-A0BA-E817DCCDFC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CB277A-C330-5846-877B-A41F5A6FD899}"/>
              </a:ext>
            </a:extLst>
          </p:cNvPr>
          <p:cNvSpPr>
            <a:spLocks noGrp="1"/>
          </p:cNvSpPr>
          <p:nvPr>
            <p:ph type="dt" sz="half" idx="10"/>
          </p:nvPr>
        </p:nvSpPr>
        <p:spPr/>
        <p:txBody>
          <a:bodyPr/>
          <a:lstStyle/>
          <a:p>
            <a:fld id="{2C6AB177-FA41-CE43-A4F3-2784EC194D6E}" type="datetime1">
              <a:rPr lang="en-US" smtClean="0"/>
              <a:t>4/17/23</a:t>
            </a:fld>
            <a:endParaRPr lang="en-US"/>
          </a:p>
        </p:txBody>
      </p:sp>
      <p:sp>
        <p:nvSpPr>
          <p:cNvPr id="5" name="Footer Placeholder 4">
            <a:extLst>
              <a:ext uri="{FF2B5EF4-FFF2-40B4-BE49-F238E27FC236}">
                <a16:creationId xmlns:a16="http://schemas.microsoft.com/office/drawing/2014/main" id="{F1DDB542-32A0-B041-ABC1-F2BF9E7F78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FB01DE-E4A2-9E4A-9F5E-920011075211}"/>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32910181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888DED-5D49-0D49-9626-848FD149FA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705394-05C5-2442-AEE2-630A13F3B7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A01C0A-FBB6-AF43-BCEF-0A9F36242D25}"/>
              </a:ext>
            </a:extLst>
          </p:cNvPr>
          <p:cNvSpPr>
            <a:spLocks noGrp="1"/>
          </p:cNvSpPr>
          <p:nvPr>
            <p:ph type="dt" sz="half" idx="10"/>
          </p:nvPr>
        </p:nvSpPr>
        <p:spPr/>
        <p:txBody>
          <a:bodyPr/>
          <a:lstStyle/>
          <a:p>
            <a:fld id="{7D578521-1942-204E-9D75-7B1AB6186D23}" type="datetime1">
              <a:rPr lang="en-US" smtClean="0"/>
              <a:t>4/17/23</a:t>
            </a:fld>
            <a:endParaRPr lang="en-US"/>
          </a:p>
        </p:txBody>
      </p:sp>
      <p:sp>
        <p:nvSpPr>
          <p:cNvPr id="5" name="Footer Placeholder 4">
            <a:extLst>
              <a:ext uri="{FF2B5EF4-FFF2-40B4-BE49-F238E27FC236}">
                <a16:creationId xmlns:a16="http://schemas.microsoft.com/office/drawing/2014/main" id="{5FE63140-48CF-E94E-B47A-EB7847D178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4FDEEE-7B90-9644-8191-DDC372D97522}"/>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1747308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CC053-5046-384A-AF29-B8F5FDD138EC}"/>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6BA91068-C6AE-6C41-9AF4-DEBE37FE87A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FF627F-C7DA-E143-AECD-24BC99F64E5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E8725F-1BFE-884A-8C48-257026E836C3}"/>
              </a:ext>
            </a:extLst>
          </p:cNvPr>
          <p:cNvSpPr>
            <a:spLocks noGrp="1"/>
          </p:cNvSpPr>
          <p:nvPr>
            <p:ph type="dt" sz="half" idx="10"/>
          </p:nvPr>
        </p:nvSpPr>
        <p:spPr/>
        <p:txBody>
          <a:bodyPr/>
          <a:lstStyle/>
          <a:p>
            <a:fld id="{C57218E9-7F47-C044-907D-624F6064ACA4}" type="datetime1">
              <a:rPr lang="en-US" smtClean="0"/>
              <a:t>4/17/23</a:t>
            </a:fld>
            <a:endParaRPr lang="en-US" dirty="0"/>
          </a:p>
        </p:txBody>
      </p:sp>
      <p:sp>
        <p:nvSpPr>
          <p:cNvPr id="6" name="Footer Placeholder 5">
            <a:extLst>
              <a:ext uri="{FF2B5EF4-FFF2-40B4-BE49-F238E27FC236}">
                <a16:creationId xmlns:a16="http://schemas.microsoft.com/office/drawing/2014/main" id="{7D5F0B32-AB7B-C348-A61C-205DC7F22F0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CDEADAC-0764-DF4B-8EEF-D609EADF616B}"/>
              </a:ext>
            </a:extLst>
          </p:cNvPr>
          <p:cNvSpPr>
            <a:spLocks noGrp="1"/>
          </p:cNvSpPr>
          <p:nvPr>
            <p:ph type="sldNum" sz="quarter" idx="12"/>
          </p:nvPr>
        </p:nvSpPr>
        <p:spPr/>
        <p:txBody>
          <a:bodyPr/>
          <a:lstStyle/>
          <a:p>
            <a:fld id="{892959B6-490E-A144-8C7C-88267F972F69}" type="slidenum">
              <a:rPr lang="en-US" smtClean="0"/>
              <a:t>‹#›</a:t>
            </a:fld>
            <a:endParaRPr lang="en-US" dirty="0"/>
          </a:p>
        </p:txBody>
      </p:sp>
    </p:spTree>
    <p:extLst>
      <p:ext uri="{BB962C8B-B14F-4D97-AF65-F5344CB8AC3E}">
        <p14:creationId xmlns:p14="http://schemas.microsoft.com/office/powerpoint/2010/main" val="1332109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5EFE7-41F6-D845-AD97-74826EFC6B2F}"/>
              </a:ext>
            </a:extLst>
          </p:cNvPr>
          <p:cNvSpPr>
            <a:spLocks noGrp="1"/>
          </p:cNvSpPr>
          <p:nvPr>
            <p:ph type="title"/>
          </p:nvPr>
        </p:nvSpPr>
        <p:spPr>
          <a:xfrm>
            <a:off x="839788"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48635AB2-5796-944C-B5A8-95A3957468B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A04CAB-CE95-6A4A-BC48-A5A6E28BC0F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7A78F3-DBCE-BB4E-8AE5-1F978F3D02A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99B274-DA5D-AF45-A15B-FCD0600286C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A64DE8-F42B-F140-88D7-B915772859AC}"/>
              </a:ext>
            </a:extLst>
          </p:cNvPr>
          <p:cNvSpPr>
            <a:spLocks noGrp="1"/>
          </p:cNvSpPr>
          <p:nvPr>
            <p:ph type="dt" sz="half" idx="10"/>
          </p:nvPr>
        </p:nvSpPr>
        <p:spPr/>
        <p:txBody>
          <a:bodyPr/>
          <a:lstStyle/>
          <a:p>
            <a:fld id="{F400DCB8-AD22-A54F-9910-29E01F6E01AB}" type="datetime1">
              <a:rPr lang="en-US" smtClean="0"/>
              <a:t>4/17/23</a:t>
            </a:fld>
            <a:endParaRPr lang="en-US" dirty="0"/>
          </a:p>
        </p:txBody>
      </p:sp>
      <p:sp>
        <p:nvSpPr>
          <p:cNvPr id="8" name="Footer Placeholder 7">
            <a:extLst>
              <a:ext uri="{FF2B5EF4-FFF2-40B4-BE49-F238E27FC236}">
                <a16:creationId xmlns:a16="http://schemas.microsoft.com/office/drawing/2014/main" id="{5F55894D-314E-2248-8372-3ACCB8E33AF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76AF1A3-8C35-6444-880B-489D3E3BDB17}"/>
              </a:ext>
            </a:extLst>
          </p:cNvPr>
          <p:cNvSpPr>
            <a:spLocks noGrp="1"/>
          </p:cNvSpPr>
          <p:nvPr>
            <p:ph type="sldNum" sz="quarter" idx="12"/>
          </p:nvPr>
        </p:nvSpPr>
        <p:spPr/>
        <p:txBody>
          <a:bodyPr/>
          <a:lstStyle/>
          <a:p>
            <a:fld id="{892959B6-490E-A144-8C7C-88267F972F69}" type="slidenum">
              <a:rPr lang="en-US" smtClean="0"/>
              <a:t>‹#›</a:t>
            </a:fld>
            <a:endParaRPr lang="en-US" dirty="0"/>
          </a:p>
        </p:txBody>
      </p:sp>
    </p:spTree>
    <p:extLst>
      <p:ext uri="{BB962C8B-B14F-4D97-AF65-F5344CB8AC3E}">
        <p14:creationId xmlns:p14="http://schemas.microsoft.com/office/powerpoint/2010/main" val="3637570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D6E35-E288-6E46-8AE2-C620DACF8532}"/>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2A909971-F513-8245-B1F9-9A705DE1F26E}"/>
              </a:ext>
            </a:extLst>
          </p:cNvPr>
          <p:cNvSpPr>
            <a:spLocks noGrp="1"/>
          </p:cNvSpPr>
          <p:nvPr>
            <p:ph type="dt" sz="half" idx="10"/>
          </p:nvPr>
        </p:nvSpPr>
        <p:spPr/>
        <p:txBody>
          <a:bodyPr/>
          <a:lstStyle/>
          <a:p>
            <a:fld id="{D5B38A18-D63C-654F-A494-634F276E3E8E}" type="datetime1">
              <a:rPr lang="en-US" smtClean="0"/>
              <a:t>4/17/23</a:t>
            </a:fld>
            <a:endParaRPr lang="en-US" dirty="0"/>
          </a:p>
        </p:txBody>
      </p:sp>
      <p:sp>
        <p:nvSpPr>
          <p:cNvPr id="4" name="Footer Placeholder 3">
            <a:extLst>
              <a:ext uri="{FF2B5EF4-FFF2-40B4-BE49-F238E27FC236}">
                <a16:creationId xmlns:a16="http://schemas.microsoft.com/office/drawing/2014/main" id="{552AA84A-0BFD-AF4D-9F99-6584F52DF8A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5770928-A687-0F40-B8F0-2D6BD37CAE39}"/>
              </a:ext>
            </a:extLst>
          </p:cNvPr>
          <p:cNvSpPr>
            <a:spLocks noGrp="1"/>
          </p:cNvSpPr>
          <p:nvPr>
            <p:ph type="sldNum" sz="quarter" idx="12"/>
          </p:nvPr>
        </p:nvSpPr>
        <p:spPr/>
        <p:txBody>
          <a:bodyPr/>
          <a:lstStyle/>
          <a:p>
            <a:fld id="{892959B6-490E-A144-8C7C-88267F972F69}" type="slidenum">
              <a:rPr lang="en-US" smtClean="0"/>
              <a:t>‹#›</a:t>
            </a:fld>
            <a:endParaRPr lang="en-US" dirty="0"/>
          </a:p>
        </p:txBody>
      </p:sp>
    </p:spTree>
    <p:extLst>
      <p:ext uri="{BB962C8B-B14F-4D97-AF65-F5344CB8AC3E}">
        <p14:creationId xmlns:p14="http://schemas.microsoft.com/office/powerpoint/2010/main" val="3056696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080357-36FF-4C49-B3FF-1542030E0175}"/>
              </a:ext>
            </a:extLst>
          </p:cNvPr>
          <p:cNvSpPr>
            <a:spLocks noGrp="1"/>
          </p:cNvSpPr>
          <p:nvPr>
            <p:ph type="dt" sz="half" idx="10"/>
          </p:nvPr>
        </p:nvSpPr>
        <p:spPr/>
        <p:txBody>
          <a:bodyPr/>
          <a:lstStyle/>
          <a:p>
            <a:fld id="{4C329174-E8AA-2147-9375-45B31203D791}" type="datetime1">
              <a:rPr lang="en-US" smtClean="0"/>
              <a:t>4/17/23</a:t>
            </a:fld>
            <a:endParaRPr lang="en-US" dirty="0"/>
          </a:p>
        </p:txBody>
      </p:sp>
      <p:sp>
        <p:nvSpPr>
          <p:cNvPr id="3" name="Footer Placeholder 2">
            <a:extLst>
              <a:ext uri="{FF2B5EF4-FFF2-40B4-BE49-F238E27FC236}">
                <a16:creationId xmlns:a16="http://schemas.microsoft.com/office/drawing/2014/main" id="{2C532AE4-F24A-A649-9728-E49CB5FE98A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464B81A-0898-824E-86F6-312F2B037E32}"/>
              </a:ext>
            </a:extLst>
          </p:cNvPr>
          <p:cNvSpPr>
            <a:spLocks noGrp="1"/>
          </p:cNvSpPr>
          <p:nvPr>
            <p:ph type="sldNum" sz="quarter" idx="12"/>
          </p:nvPr>
        </p:nvSpPr>
        <p:spPr/>
        <p:txBody>
          <a:bodyPr/>
          <a:lstStyle/>
          <a:p>
            <a:fld id="{892959B6-490E-A144-8C7C-88267F972F69}" type="slidenum">
              <a:rPr lang="en-US" smtClean="0"/>
              <a:t>‹#›</a:t>
            </a:fld>
            <a:endParaRPr lang="en-US" dirty="0"/>
          </a:p>
        </p:txBody>
      </p:sp>
    </p:spTree>
    <p:extLst>
      <p:ext uri="{BB962C8B-B14F-4D97-AF65-F5344CB8AC3E}">
        <p14:creationId xmlns:p14="http://schemas.microsoft.com/office/powerpoint/2010/main" val="1588038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F9C27-E5B0-3345-A4AB-CFB2F6835849}"/>
              </a:ext>
            </a:extLst>
          </p:cNvPr>
          <p:cNvSpPr>
            <a:spLocks noGrp="1"/>
          </p:cNvSpPr>
          <p:nvPr>
            <p:ph type="title"/>
          </p:nvPr>
        </p:nvSpPr>
        <p:spPr>
          <a:xfrm>
            <a:off x="839788" y="457200"/>
            <a:ext cx="3932237" cy="1600200"/>
          </a:xfrm>
          <a:prstGeom prst="rect">
            <a:avLst/>
          </a:prstGeom>
        </p:spPr>
        <p:txBody>
          <a:bodyPr anchor="b"/>
          <a:lstStyle>
            <a:lvl1pPr>
              <a:defRPr sz="3200"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224FF64-A4EF-874D-8148-B50CAAACD89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450630-1DFB-8040-B781-5D0E3233E90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0DDAF7-3456-A247-8D5C-0A8EBD0B4DE9}"/>
              </a:ext>
            </a:extLst>
          </p:cNvPr>
          <p:cNvSpPr>
            <a:spLocks noGrp="1"/>
          </p:cNvSpPr>
          <p:nvPr>
            <p:ph type="dt" sz="half" idx="10"/>
          </p:nvPr>
        </p:nvSpPr>
        <p:spPr/>
        <p:txBody>
          <a:bodyPr/>
          <a:lstStyle/>
          <a:p>
            <a:fld id="{899A88EE-9189-5A4E-9528-35D4F42BEA3C}" type="datetime1">
              <a:rPr lang="en-US" smtClean="0"/>
              <a:t>4/17/23</a:t>
            </a:fld>
            <a:endParaRPr lang="en-US" dirty="0"/>
          </a:p>
        </p:txBody>
      </p:sp>
      <p:sp>
        <p:nvSpPr>
          <p:cNvPr id="6" name="Footer Placeholder 5">
            <a:extLst>
              <a:ext uri="{FF2B5EF4-FFF2-40B4-BE49-F238E27FC236}">
                <a16:creationId xmlns:a16="http://schemas.microsoft.com/office/drawing/2014/main" id="{240FA3EF-BB27-4142-A314-3F13BEB8F80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6573FCC-E67D-914C-8071-528E22BB0760}"/>
              </a:ext>
            </a:extLst>
          </p:cNvPr>
          <p:cNvSpPr>
            <a:spLocks noGrp="1"/>
          </p:cNvSpPr>
          <p:nvPr>
            <p:ph type="sldNum" sz="quarter" idx="12"/>
          </p:nvPr>
        </p:nvSpPr>
        <p:spPr/>
        <p:txBody>
          <a:bodyPr/>
          <a:lstStyle/>
          <a:p>
            <a:fld id="{892959B6-490E-A144-8C7C-88267F972F69}" type="slidenum">
              <a:rPr lang="en-US" smtClean="0"/>
              <a:t>‹#›</a:t>
            </a:fld>
            <a:endParaRPr lang="en-US" dirty="0"/>
          </a:p>
        </p:txBody>
      </p:sp>
    </p:spTree>
    <p:extLst>
      <p:ext uri="{BB962C8B-B14F-4D97-AF65-F5344CB8AC3E}">
        <p14:creationId xmlns:p14="http://schemas.microsoft.com/office/powerpoint/2010/main" val="3538319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23CFB-F218-FE4B-8BB7-6CC1B13A9D3A}"/>
              </a:ext>
            </a:extLst>
          </p:cNvPr>
          <p:cNvSpPr>
            <a:spLocks noGrp="1"/>
          </p:cNvSpPr>
          <p:nvPr>
            <p:ph type="title"/>
          </p:nvPr>
        </p:nvSpPr>
        <p:spPr>
          <a:xfrm>
            <a:off x="839788" y="457200"/>
            <a:ext cx="3932237" cy="1600200"/>
          </a:xfrm>
          <a:prstGeom prst="rect">
            <a:avLst/>
          </a:prstGeom>
        </p:spPr>
        <p:txBody>
          <a:bodyPr anchor="b"/>
          <a:lstStyle>
            <a:lvl1pPr>
              <a:defRPr sz="3200"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889AFFD7-11D4-1746-B361-401D1D238FF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EB5B14A-7DB4-694D-AD86-D834B1CDFE4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48DFDA-9439-DD43-9821-1A465EA8636E}"/>
              </a:ext>
            </a:extLst>
          </p:cNvPr>
          <p:cNvSpPr>
            <a:spLocks noGrp="1"/>
          </p:cNvSpPr>
          <p:nvPr>
            <p:ph type="dt" sz="half" idx="10"/>
          </p:nvPr>
        </p:nvSpPr>
        <p:spPr/>
        <p:txBody>
          <a:bodyPr/>
          <a:lstStyle/>
          <a:p>
            <a:fld id="{7032B1FB-8BFA-A84E-B83A-BE54B3EA6B17}" type="datetime1">
              <a:rPr lang="en-US" smtClean="0"/>
              <a:t>4/17/23</a:t>
            </a:fld>
            <a:endParaRPr lang="en-US" dirty="0"/>
          </a:p>
        </p:txBody>
      </p:sp>
      <p:sp>
        <p:nvSpPr>
          <p:cNvPr id="6" name="Footer Placeholder 5">
            <a:extLst>
              <a:ext uri="{FF2B5EF4-FFF2-40B4-BE49-F238E27FC236}">
                <a16:creationId xmlns:a16="http://schemas.microsoft.com/office/drawing/2014/main" id="{8B526C68-32CC-CA45-B6C3-50708575428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BE5578E-F248-B144-AD91-40F0E6F90C5A}"/>
              </a:ext>
            </a:extLst>
          </p:cNvPr>
          <p:cNvSpPr>
            <a:spLocks noGrp="1"/>
          </p:cNvSpPr>
          <p:nvPr>
            <p:ph type="sldNum" sz="quarter" idx="12"/>
          </p:nvPr>
        </p:nvSpPr>
        <p:spPr/>
        <p:txBody>
          <a:bodyPr/>
          <a:lstStyle/>
          <a:p>
            <a:fld id="{892959B6-490E-A144-8C7C-88267F972F69}" type="slidenum">
              <a:rPr lang="en-US" smtClean="0"/>
              <a:t>‹#›</a:t>
            </a:fld>
            <a:endParaRPr lang="en-US" dirty="0"/>
          </a:p>
        </p:txBody>
      </p:sp>
    </p:spTree>
    <p:extLst>
      <p:ext uri="{BB962C8B-B14F-4D97-AF65-F5344CB8AC3E}">
        <p14:creationId xmlns:p14="http://schemas.microsoft.com/office/powerpoint/2010/main" val="700429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6C54EAE-9FC9-1846-B193-14EE7AB2C2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4C01E3-789F-164C-A668-09207D43FCA9}" type="datetime1">
              <a:rPr lang="en-US" smtClean="0"/>
              <a:t>4/17/23</a:t>
            </a:fld>
            <a:endParaRPr lang="en-US" dirty="0"/>
          </a:p>
        </p:txBody>
      </p:sp>
      <p:sp>
        <p:nvSpPr>
          <p:cNvPr id="5" name="Footer Placeholder 4">
            <a:extLst>
              <a:ext uri="{FF2B5EF4-FFF2-40B4-BE49-F238E27FC236}">
                <a16:creationId xmlns:a16="http://schemas.microsoft.com/office/drawing/2014/main" id="{DFEBF88A-710E-CF43-A77F-2F8EC52AF3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788CE41-835D-024E-8759-EB5C471BF0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rgbClr val="000000"/>
                </a:solidFill>
                <a:latin typeface="Arial" panose="020B0604020202020204" pitchFamily="34" charset="0"/>
                <a:cs typeface="Arial" panose="020B0604020202020204" pitchFamily="34" charset="0"/>
              </a:defRPr>
            </a:lvl1pPr>
          </a:lstStyle>
          <a:p>
            <a:fld id="{892959B6-490E-A144-8C7C-88267F972F69}" type="slidenum">
              <a:rPr lang="en-US" smtClean="0"/>
              <a:pPr/>
              <a:t>‹#›</a:t>
            </a:fld>
            <a:endParaRPr lang="en-US" dirty="0"/>
          </a:p>
        </p:txBody>
      </p:sp>
      <p:cxnSp>
        <p:nvCxnSpPr>
          <p:cNvPr id="7" name="Straight Connector 6">
            <a:extLst>
              <a:ext uri="{FF2B5EF4-FFF2-40B4-BE49-F238E27FC236}">
                <a16:creationId xmlns:a16="http://schemas.microsoft.com/office/drawing/2014/main" id="{2BD2323F-B1E1-6C4E-9AE6-649001D33CD4}"/>
              </a:ext>
            </a:extLst>
          </p:cNvPr>
          <p:cNvCxnSpPr>
            <a:cxnSpLocks/>
          </p:cNvCxnSpPr>
          <p:nvPr userDrawn="1"/>
        </p:nvCxnSpPr>
        <p:spPr>
          <a:xfrm>
            <a:off x="539999" y="6350379"/>
            <a:ext cx="11088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1315F01-3018-CC4B-BC61-0DF90B809CD2}"/>
              </a:ext>
            </a:extLst>
          </p:cNvPr>
          <p:cNvCxnSpPr>
            <a:cxnSpLocks/>
          </p:cNvCxnSpPr>
          <p:nvPr userDrawn="1"/>
        </p:nvCxnSpPr>
        <p:spPr>
          <a:xfrm>
            <a:off x="539999" y="1039899"/>
            <a:ext cx="11088000" cy="0"/>
          </a:xfrm>
          <a:prstGeom prst="line">
            <a:avLst/>
          </a:prstGeom>
          <a:ln w="9525">
            <a:solidFill>
              <a:srgbClr val="BE006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28371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6C54EAE-9FC9-1846-B193-14EE7AB2C2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4C01E3-789F-164C-A668-09207D43FCA9}" type="datetime1">
              <a:rPr lang="en-US" smtClean="0"/>
              <a:t>4/17/23</a:t>
            </a:fld>
            <a:endParaRPr lang="en-US"/>
          </a:p>
        </p:txBody>
      </p:sp>
      <p:sp>
        <p:nvSpPr>
          <p:cNvPr id="5" name="Footer Placeholder 4">
            <a:extLst>
              <a:ext uri="{FF2B5EF4-FFF2-40B4-BE49-F238E27FC236}">
                <a16:creationId xmlns:a16="http://schemas.microsoft.com/office/drawing/2014/main" id="{DFEBF88A-710E-CF43-A77F-2F8EC52AF3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788CE41-835D-024E-8759-EB5C471BF0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rgbClr val="000000"/>
                </a:solidFill>
                <a:latin typeface="Arial" panose="020B0604020202020204" pitchFamily="34" charset="0"/>
                <a:cs typeface="Arial" panose="020B0604020202020204" pitchFamily="34" charset="0"/>
              </a:defRPr>
            </a:lvl1pPr>
          </a:lstStyle>
          <a:p>
            <a:fld id="{892959B6-490E-A144-8C7C-88267F972F69}" type="slidenum">
              <a:rPr lang="en-US" smtClean="0"/>
              <a:pPr/>
              <a:t>‹#›</a:t>
            </a:fld>
            <a:endParaRPr lang="en-US" dirty="0"/>
          </a:p>
        </p:txBody>
      </p:sp>
      <p:cxnSp>
        <p:nvCxnSpPr>
          <p:cNvPr id="7" name="Straight Connector 6">
            <a:extLst>
              <a:ext uri="{FF2B5EF4-FFF2-40B4-BE49-F238E27FC236}">
                <a16:creationId xmlns:a16="http://schemas.microsoft.com/office/drawing/2014/main" id="{2BD2323F-B1E1-6C4E-9AE6-649001D33CD4}"/>
              </a:ext>
            </a:extLst>
          </p:cNvPr>
          <p:cNvCxnSpPr>
            <a:cxnSpLocks/>
          </p:cNvCxnSpPr>
          <p:nvPr userDrawn="1"/>
        </p:nvCxnSpPr>
        <p:spPr>
          <a:xfrm>
            <a:off x="539999" y="6350379"/>
            <a:ext cx="11088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1315F01-3018-CC4B-BC61-0DF90B809CD2}"/>
              </a:ext>
            </a:extLst>
          </p:cNvPr>
          <p:cNvCxnSpPr>
            <a:cxnSpLocks/>
          </p:cNvCxnSpPr>
          <p:nvPr userDrawn="1"/>
        </p:nvCxnSpPr>
        <p:spPr>
          <a:xfrm>
            <a:off x="539999" y="1039899"/>
            <a:ext cx="11088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28225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09BE31-4571-0E40-805F-BA98CF6C51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16792C-EF41-644D-8712-B3CE832D52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F5CA98-0782-2A49-B1CA-9A7E992844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F4E2D3-EC21-BF4A-B917-324189F30406}" type="datetime1">
              <a:rPr lang="en-US" smtClean="0"/>
              <a:t>4/17/23</a:t>
            </a:fld>
            <a:endParaRPr lang="en-US"/>
          </a:p>
        </p:txBody>
      </p:sp>
      <p:sp>
        <p:nvSpPr>
          <p:cNvPr id="5" name="Footer Placeholder 4">
            <a:extLst>
              <a:ext uri="{FF2B5EF4-FFF2-40B4-BE49-F238E27FC236}">
                <a16:creationId xmlns:a16="http://schemas.microsoft.com/office/drawing/2014/main" id="{6D0E0CFD-0BC6-8842-AFDB-7AAC0BAD59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CDDF30-F721-7F45-97FF-8B0353251D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AAEF5-C690-5D4B-B5C7-510283CCFE4D}" type="slidenum">
              <a:rPr lang="en-US" smtClean="0"/>
              <a:t>‹#›</a:t>
            </a:fld>
            <a:endParaRPr lang="en-US"/>
          </a:p>
        </p:txBody>
      </p:sp>
    </p:spTree>
    <p:extLst>
      <p:ext uri="{BB962C8B-B14F-4D97-AF65-F5344CB8AC3E}">
        <p14:creationId xmlns:p14="http://schemas.microsoft.com/office/powerpoint/2010/main" val="388278675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7.jpg"/><Relationship Id="rId7"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0.png"/><Relationship Id="rId9"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3.svg"/></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60.png"/></Relationships>
</file>

<file path=ppt/slides/_rels/slide16.xml.rels><?xml version="1.0" encoding="UTF-8" standalone="yes"?>
<Relationships xmlns="http://schemas.openxmlformats.org/package/2006/relationships"><Relationship Id="rId3" Type="http://schemas.openxmlformats.org/officeDocument/2006/relationships/image" Target="../media/image300.png"/><Relationship Id="rId2" Type="http://schemas.openxmlformats.org/officeDocument/2006/relationships/image" Target="../media/image290.png"/><Relationship Id="rId1" Type="http://schemas.openxmlformats.org/officeDocument/2006/relationships/slideLayout" Target="../slideLayouts/slideLayout18.xml"/><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8.xml"/><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8.xml"/><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8.xml"/><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8.xml"/><Relationship Id="rId5" Type="http://schemas.openxmlformats.org/officeDocument/2006/relationships/image" Target="../media/image40.png"/><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8.xml"/><Relationship Id="rId5" Type="http://schemas.openxmlformats.org/officeDocument/2006/relationships/image" Target="../media/image44.png"/><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45.wmf"/><Relationship Id="rId5" Type="http://schemas.openxmlformats.org/officeDocument/2006/relationships/oleObject" Target="../embeddings/oleObject1.bin"/><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23.png"/><Relationship Id="rId7" Type="http://schemas.openxmlformats.org/officeDocument/2006/relationships/image" Target="../media/image46.wmf"/><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oleObject" Target="../embeddings/oleObject2.bin"/><Relationship Id="rId5" Type="http://schemas.openxmlformats.org/officeDocument/2006/relationships/image" Target="../media/image240.png"/><Relationship Id="rId9" Type="http://schemas.openxmlformats.org/officeDocument/2006/relationships/image" Target="../media/image47.w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23.xml"/><Relationship Id="rId5" Type="http://schemas.openxmlformats.org/officeDocument/2006/relationships/image" Target="../media/image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9.pn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3.sv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15.sv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191.pn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8AF66-BDEC-4533-9866-E930CF55A033}"/>
              </a:ext>
            </a:extLst>
          </p:cNvPr>
          <p:cNvSpPr>
            <a:spLocks noGrp="1"/>
          </p:cNvSpPr>
          <p:nvPr>
            <p:ph type="ctrTitle"/>
          </p:nvPr>
        </p:nvSpPr>
        <p:spPr>
          <a:xfrm>
            <a:off x="1524000" y="1358536"/>
            <a:ext cx="9144000" cy="1552850"/>
          </a:xfrm>
          <a:solidFill>
            <a:schemeClr val="accent1"/>
          </a:solidFill>
        </p:spPr>
        <p:txBody>
          <a:bodyPr>
            <a:normAutofit fontScale="90000"/>
          </a:bodyPr>
          <a:lstStyle/>
          <a:p>
            <a:pPr algn="l"/>
            <a:r>
              <a:rPr lang="en-US" sz="4000" b="1" dirty="0">
                <a:solidFill>
                  <a:schemeClr val="bg1"/>
                </a:solidFill>
                <a:latin typeface="Arial" panose="020B0604020202020204" pitchFamily="34" charset="0"/>
                <a:cs typeface="Arial" panose="020B0604020202020204" pitchFamily="34" charset="0"/>
              </a:rPr>
              <a:t>Lesson 11: </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Adding and subtracting fractions</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Level 2</a:t>
            </a:r>
            <a:endParaRPr lang="en-GB" sz="4000" dirty="0"/>
          </a:p>
        </p:txBody>
      </p:sp>
      <p:sp>
        <p:nvSpPr>
          <p:cNvPr id="4" name="Slide Number Placeholder 3">
            <a:extLst>
              <a:ext uri="{FF2B5EF4-FFF2-40B4-BE49-F238E27FC236}">
                <a16:creationId xmlns:a16="http://schemas.microsoft.com/office/drawing/2014/main" id="{8D6827A3-B91F-4385-896A-93F2EEC9C0C2}"/>
              </a:ext>
              <a:ext uri="{C183D7F6-B498-43B3-948B-1728B52AA6E4}">
                <adec:decorative xmlns:adec="http://schemas.microsoft.com/office/drawing/2017/decorative" val="1"/>
              </a:ext>
            </a:extLst>
          </p:cNvPr>
          <p:cNvSpPr>
            <a:spLocks noGrp="1"/>
          </p:cNvSpPr>
          <p:nvPr>
            <p:ph type="sldNum" sz="quarter" idx="12"/>
          </p:nvPr>
        </p:nvSpPr>
        <p:spPr/>
        <p:txBody>
          <a:bodyPr/>
          <a:lstStyle/>
          <a:p>
            <a:fld id="{A75AAEF5-C690-5D4B-B5C7-510283CCFE4D}" type="slidenum">
              <a:rPr lang="en-US" smtClean="0"/>
              <a:t>1</a:t>
            </a:fld>
            <a:endParaRPr lang="en-US" dirty="0"/>
          </a:p>
        </p:txBody>
      </p:sp>
      <p:pic>
        <p:nvPicPr>
          <p:cNvPr id="5" name="Picture 4">
            <a:extLst>
              <a:ext uri="{FF2B5EF4-FFF2-40B4-BE49-F238E27FC236}">
                <a16:creationId xmlns:a16="http://schemas.microsoft.com/office/drawing/2014/main" id="{D9F9FCDE-7D00-428D-8EE4-B16B206587B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395464" y="262672"/>
            <a:ext cx="2123825" cy="638948"/>
          </a:xfrm>
          <a:prstGeom prst="rect">
            <a:avLst/>
          </a:prstGeom>
        </p:spPr>
      </p:pic>
      <p:sp>
        <p:nvSpPr>
          <p:cNvPr id="3" name="Subtitle 2">
            <a:extLst>
              <a:ext uri="{FF2B5EF4-FFF2-40B4-BE49-F238E27FC236}">
                <a16:creationId xmlns:a16="http://schemas.microsoft.com/office/drawing/2014/main" id="{6D17EB91-628E-46AE-9928-24046C5C62CF}"/>
              </a:ext>
            </a:extLst>
          </p:cNvPr>
          <p:cNvSpPr>
            <a:spLocks noGrp="1"/>
          </p:cNvSpPr>
          <p:nvPr>
            <p:ph type="subTitle" idx="1"/>
          </p:nvPr>
        </p:nvSpPr>
        <p:spPr>
          <a:xfrm>
            <a:off x="1524000" y="3002400"/>
            <a:ext cx="9144000" cy="2880000"/>
          </a:xfrm>
          <a:ln w="38100">
            <a:solidFill>
              <a:schemeClr val="accent1"/>
            </a:solidFill>
          </a:ln>
        </p:spPr>
        <p:txBody>
          <a:bodyPr>
            <a:normAutofit fontScale="92500" lnSpcReduction="10000"/>
          </a:bodyPr>
          <a:lstStyle/>
          <a:p>
            <a:pPr algn="l">
              <a:lnSpc>
                <a:spcPts val="3100"/>
              </a:lnSpc>
              <a:spcAft>
                <a:spcPts val="600"/>
              </a:spcAft>
            </a:pPr>
            <a:r>
              <a:rPr lang="en-GB" sz="2800" b="1" dirty="0">
                <a:solidFill>
                  <a:schemeClr val="accent1"/>
                </a:solidFill>
                <a:latin typeface="Arial" panose="020B0604020202020204" pitchFamily="34" charset="0"/>
                <a:cs typeface="Arial" panose="020B0604020202020204" pitchFamily="34" charset="0"/>
              </a:rPr>
              <a:t>Objectives</a:t>
            </a:r>
            <a:endParaRPr lang="en-GB" sz="2800" dirty="0">
              <a:solidFill>
                <a:schemeClr val="accent1"/>
              </a:solidFill>
              <a:latin typeface="Arial" panose="020B0604020202020204" pitchFamily="34" charset="0"/>
              <a:cs typeface="Arial" panose="020B0604020202020204" pitchFamily="34" charset="0"/>
            </a:endParaRPr>
          </a:p>
          <a:p>
            <a:pPr marL="231775" indent="-231775" algn="l">
              <a:lnSpc>
                <a:spcPct val="120000"/>
              </a:lnSpc>
              <a:spcBef>
                <a:spcPts val="0"/>
              </a:spcBef>
              <a:buFont typeface="Arial" panose="020B0604020202020204" pitchFamily="34" charset="0"/>
              <a:buChar char="•"/>
            </a:pPr>
            <a:r>
              <a:rPr lang="en-GB" sz="2800" dirty="0">
                <a:latin typeface="Arial" panose="020B0604020202020204" pitchFamily="34" charset="0"/>
                <a:cs typeface="Arial" panose="020B0604020202020204" pitchFamily="34" charset="0"/>
              </a:rPr>
              <a:t>Add and subtract fractions with common denominators</a:t>
            </a:r>
          </a:p>
          <a:p>
            <a:pPr marL="231775" indent="-231775" algn="l">
              <a:lnSpc>
                <a:spcPct val="120000"/>
              </a:lnSpc>
              <a:spcBef>
                <a:spcPts val="0"/>
              </a:spcBef>
              <a:buFont typeface="Arial" panose="020B0604020202020204" pitchFamily="34" charset="0"/>
              <a:buChar char="•"/>
            </a:pPr>
            <a:r>
              <a:rPr lang="en-GB" sz="2800" dirty="0">
                <a:latin typeface="Arial" panose="020B0604020202020204" pitchFamily="34" charset="0"/>
                <a:cs typeface="Arial" panose="020B0604020202020204" pitchFamily="34" charset="0"/>
              </a:rPr>
              <a:t>Add and subtract fractions with different denominators using array representations</a:t>
            </a:r>
          </a:p>
          <a:p>
            <a:pPr marL="231775" indent="-231775" algn="l">
              <a:lnSpc>
                <a:spcPct val="120000"/>
              </a:lnSpc>
              <a:spcBef>
                <a:spcPts val="0"/>
              </a:spcBef>
              <a:buFont typeface="Arial" panose="020B0604020202020204" pitchFamily="34" charset="0"/>
              <a:buChar char="•"/>
            </a:pPr>
            <a:r>
              <a:rPr lang="en-GB" sz="2800" dirty="0">
                <a:latin typeface="Arial" panose="020B0604020202020204" pitchFamily="34" charset="0"/>
                <a:cs typeface="Arial" panose="020B0604020202020204" pitchFamily="34" charset="0"/>
              </a:rPr>
              <a:t>Recognise equivalent fractions using array representations</a:t>
            </a:r>
          </a:p>
          <a:p>
            <a:pPr marL="231775" indent="-231775" algn="l">
              <a:lnSpc>
                <a:spcPct val="120000"/>
              </a:lnSpc>
              <a:spcBef>
                <a:spcPts val="0"/>
              </a:spcBef>
              <a:buFont typeface="Arial" panose="020B0604020202020204" pitchFamily="34" charset="0"/>
              <a:buChar char="•"/>
            </a:pPr>
            <a:r>
              <a:rPr lang="en-GB" sz="2800" dirty="0">
                <a:latin typeface="Arial" panose="020B0604020202020204" pitchFamily="34" charset="0"/>
                <a:cs typeface="Arial" panose="020B0604020202020204" pitchFamily="34" charset="0"/>
              </a:rPr>
              <a:t>Simplify fractions</a:t>
            </a:r>
          </a:p>
        </p:txBody>
      </p:sp>
      <p:pic>
        <p:nvPicPr>
          <p:cNvPr id="6" name="Picture 5" descr="A picture containing text, plate, tableware, dishware&#10;&#10;Description automatically generated">
            <a:extLst>
              <a:ext uri="{FF2B5EF4-FFF2-40B4-BE49-F238E27FC236}">
                <a16:creationId xmlns:a16="http://schemas.microsoft.com/office/drawing/2014/main" id="{17802E27-FFB6-D8E5-E64B-AC7CAA6DE1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981" y="245638"/>
            <a:ext cx="3893465" cy="638948"/>
          </a:xfrm>
          <a:prstGeom prst="rect">
            <a:avLst/>
          </a:prstGeom>
        </p:spPr>
      </p:pic>
      <p:pic>
        <p:nvPicPr>
          <p:cNvPr id="7" name="Picture 6" descr="Graphical user interface&#10;&#10;Description automatically generated">
            <a:extLst>
              <a:ext uri="{FF2B5EF4-FFF2-40B4-BE49-F238E27FC236}">
                <a16:creationId xmlns:a16="http://schemas.microsoft.com/office/drawing/2014/main" id="{C3E1AD74-B120-8763-B441-A34EFC3D4D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04653" y="177709"/>
            <a:ext cx="2123825" cy="797891"/>
          </a:xfrm>
          <a:prstGeom prst="rect">
            <a:avLst/>
          </a:prstGeom>
        </p:spPr>
      </p:pic>
    </p:spTree>
    <p:extLst>
      <p:ext uri="{BB962C8B-B14F-4D97-AF65-F5344CB8AC3E}">
        <p14:creationId xmlns:p14="http://schemas.microsoft.com/office/powerpoint/2010/main" val="4043658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0400" y="322724"/>
            <a:ext cx="10515600" cy="1325563"/>
          </a:xfrm>
        </p:spPr>
        <p:txBody>
          <a:bodyPr/>
          <a:lstStyle/>
          <a:p>
            <a:r>
              <a:rPr lang="en-GB" sz="3600" dirty="0">
                <a:solidFill>
                  <a:schemeClr val="accent1"/>
                </a:solidFill>
              </a:rPr>
              <a:t>Adding fractions</a:t>
            </a:r>
          </a:p>
        </p:txBody>
      </p:sp>
      <p:sp>
        <p:nvSpPr>
          <p:cNvPr id="4" name="Slide Number Placeholder 3"/>
          <p:cNvSpPr>
            <a:spLocks noGrp="1"/>
          </p:cNvSpPr>
          <p:nvPr>
            <p:ph type="sldNum" sz="quarter" idx="12"/>
          </p:nvPr>
        </p:nvSpPr>
        <p:spPr/>
        <p:txBody>
          <a:bodyPr/>
          <a:lstStyle/>
          <a:p>
            <a:fld id="{892959B6-490E-A144-8C7C-88267F972F69}" type="slidenum">
              <a:rPr lang="en-US" smtClean="0"/>
              <a:t>10</a:t>
            </a:fld>
            <a:endParaRPr lang="en-US" dirty="0"/>
          </a:p>
        </p:txBody>
      </p:sp>
      <p:sp>
        <p:nvSpPr>
          <p:cNvPr id="5" name="Isosceles Triangle 4">
            <a:extLst>
              <a:ext uri="{FF2B5EF4-FFF2-40B4-BE49-F238E27FC236}">
                <a16:creationId xmlns:a16="http://schemas.microsoft.com/office/drawing/2014/main" id="{31A2B6B6-4AED-44B2-8258-1C2513B6F75E}"/>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p:cNvSpPr txBox="1"/>
          <p:nvPr/>
        </p:nvSpPr>
        <p:spPr>
          <a:xfrm>
            <a:off x="-12928" y="-18227"/>
            <a:ext cx="1684971" cy="461665"/>
          </a:xfrm>
          <a:prstGeom prst="rect">
            <a:avLst/>
          </a:prstGeom>
          <a:noFill/>
        </p:spPr>
        <p:txBody>
          <a:bodyPr wrap="square" rtlCol="0">
            <a:spAutoFit/>
          </a:bodyPr>
          <a:lstStyle/>
          <a:p>
            <a:r>
              <a:rPr lang="en-GB" sz="2400" b="1" dirty="0">
                <a:solidFill>
                  <a:schemeClr val="bg1"/>
                </a:solidFill>
                <a:latin typeface="Arial" panose="020B0604020202020204" pitchFamily="34" charset="0"/>
                <a:cs typeface="Arial" panose="020B0604020202020204" pitchFamily="34" charset="0"/>
              </a:rPr>
              <a:t>DISCUSS</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9695974F-90BF-1ADC-4DEC-41CE92CFB41A}"/>
                  </a:ext>
                </a:extLst>
              </p:cNvPr>
              <p:cNvSpPr txBox="1"/>
              <p:nvPr/>
            </p:nvSpPr>
            <p:spPr>
              <a:xfrm>
                <a:off x="1625600" y="3683793"/>
                <a:ext cx="1053432" cy="88793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b="0" i="1" dirty="0" smtClean="0">
                              <a:latin typeface="Cambria Math" panose="02040503050406030204" pitchFamily="18" charset="0"/>
                            </a:rPr>
                          </m:ctrlPr>
                        </m:fPr>
                        <m:num>
                          <m:r>
                            <a:rPr lang="en-GB" b="0" i="1" dirty="0" smtClean="0">
                              <a:latin typeface="Cambria Math" panose="02040503050406030204" pitchFamily="18" charset="0"/>
                            </a:rPr>
                            <m:t>1</m:t>
                          </m:r>
                        </m:num>
                        <m:den>
                          <m:r>
                            <a:rPr lang="en-GB" b="0" i="1" dirty="0" smtClean="0">
                              <a:latin typeface="Cambria Math" panose="02040503050406030204" pitchFamily="18" charset="0"/>
                            </a:rPr>
                            <m:t>2</m:t>
                          </m:r>
                        </m:den>
                      </m:f>
                    </m:oMath>
                  </m:oMathPara>
                </a14:m>
                <a:endParaRPr lang="en-GB" b="0" dirty="0"/>
              </a:p>
              <a:p>
                <a:endParaRPr lang="en-US" dirty="0"/>
              </a:p>
            </p:txBody>
          </p:sp>
        </mc:Choice>
        <mc:Fallback xmlns="">
          <p:sp>
            <p:nvSpPr>
              <p:cNvPr id="12" name="TextBox 11">
                <a:extLst>
                  <a:ext uri="{FF2B5EF4-FFF2-40B4-BE49-F238E27FC236}">
                    <a16:creationId xmlns:a16="http://schemas.microsoft.com/office/drawing/2014/main" id="{9695974F-90BF-1ADC-4DEC-41CE92CFB41A}"/>
                  </a:ext>
                </a:extLst>
              </p:cNvPr>
              <p:cNvSpPr txBox="1">
                <a:spLocks noRot="1" noChangeAspect="1" noMove="1" noResize="1" noEditPoints="1" noAdjustHandles="1" noChangeArrowheads="1" noChangeShapeType="1" noTextEdit="1"/>
              </p:cNvSpPr>
              <p:nvPr/>
            </p:nvSpPr>
            <p:spPr>
              <a:xfrm>
                <a:off x="1625600" y="3683793"/>
                <a:ext cx="1053432" cy="887935"/>
              </a:xfrm>
              <a:prstGeom prst="rect">
                <a:avLst/>
              </a:prstGeom>
              <a:blipFill>
                <a:blip r:embed="rId4"/>
                <a:stretch>
                  <a:fillRect/>
                </a:stretch>
              </a:blipFill>
            </p:spPr>
            <p:txBody>
              <a:bodyPr/>
              <a:lstStyle/>
              <a:p>
                <a:r>
                  <a:rPr lang="en-GB">
                    <a:noFill/>
                  </a:rPr>
                  <a:t> </a:t>
                </a:r>
              </a:p>
            </p:txBody>
          </p:sp>
        </mc:Fallback>
      </mc:AlternateContent>
      <p:sp>
        <p:nvSpPr>
          <p:cNvPr id="13" name="TextBox 12">
            <a:extLst>
              <a:ext uri="{FF2B5EF4-FFF2-40B4-BE49-F238E27FC236}">
                <a16:creationId xmlns:a16="http://schemas.microsoft.com/office/drawing/2014/main" id="{2C7EB112-1A85-8E9F-8CE3-9328F925DCAC}"/>
              </a:ext>
            </a:extLst>
          </p:cNvPr>
          <p:cNvSpPr txBox="1"/>
          <p:nvPr/>
        </p:nvSpPr>
        <p:spPr>
          <a:xfrm>
            <a:off x="3433012" y="3619624"/>
            <a:ext cx="497304" cy="369332"/>
          </a:xfrm>
          <a:prstGeom prst="rect">
            <a:avLst/>
          </a:prstGeom>
          <a:noFill/>
        </p:spPr>
        <p:txBody>
          <a:bodyPr wrap="square" rtlCol="0">
            <a:spAutoFit/>
          </a:bodyPr>
          <a:lstStyle/>
          <a:p>
            <a:r>
              <a:rPr lang="en-US" dirty="0"/>
              <a:t>+</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BDA0781C-0508-3A25-937C-F34C16610843}"/>
                  </a:ext>
                </a:extLst>
              </p:cNvPr>
              <p:cNvSpPr txBox="1"/>
              <p:nvPr/>
            </p:nvSpPr>
            <p:spPr>
              <a:xfrm>
                <a:off x="4788933" y="3750245"/>
                <a:ext cx="1459831" cy="9135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b="0" i="1" dirty="0" smtClean="0">
                              <a:latin typeface="Cambria Math" panose="02040503050406030204" pitchFamily="18" charset="0"/>
                            </a:rPr>
                          </m:ctrlPr>
                        </m:fPr>
                        <m:num>
                          <m:r>
                            <a:rPr lang="en-GB" b="0" i="1" dirty="0" smtClean="0">
                              <a:latin typeface="Cambria Math" panose="02040503050406030204" pitchFamily="18" charset="0"/>
                            </a:rPr>
                            <m:t>1</m:t>
                          </m:r>
                        </m:num>
                        <m:den>
                          <m:r>
                            <a:rPr lang="en-GB" b="0" i="1" dirty="0" smtClean="0">
                              <a:latin typeface="Cambria Math" panose="02040503050406030204" pitchFamily="18" charset="0"/>
                            </a:rPr>
                            <m:t>3</m:t>
                          </m:r>
                        </m:den>
                      </m:f>
                    </m:oMath>
                  </m:oMathPara>
                </a14:m>
                <a:endParaRPr lang="en-GB" b="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mc:Choice>
        <mc:Fallback xmlns="">
          <p:sp>
            <p:nvSpPr>
              <p:cNvPr id="14" name="TextBox 13">
                <a:extLst>
                  <a:ext uri="{FF2B5EF4-FFF2-40B4-BE49-F238E27FC236}">
                    <a16:creationId xmlns:a16="http://schemas.microsoft.com/office/drawing/2014/main" id="{BDA0781C-0508-3A25-937C-F34C16610843}"/>
                  </a:ext>
                </a:extLst>
              </p:cNvPr>
              <p:cNvSpPr txBox="1">
                <a:spLocks noRot="1" noChangeAspect="1" noMove="1" noResize="1" noEditPoints="1" noAdjustHandles="1" noChangeArrowheads="1" noChangeShapeType="1" noTextEdit="1"/>
              </p:cNvSpPr>
              <p:nvPr/>
            </p:nvSpPr>
            <p:spPr>
              <a:xfrm>
                <a:off x="4788933" y="3750245"/>
                <a:ext cx="1459831" cy="913583"/>
              </a:xfrm>
              <a:prstGeom prst="rect">
                <a:avLst/>
              </a:prstGeom>
              <a:blipFill>
                <a:blip r:embed="rId5"/>
                <a:stretch>
                  <a:fillRect/>
                </a:stretch>
              </a:blipFill>
            </p:spPr>
            <p:txBody>
              <a:bodyPr/>
              <a:lstStyle/>
              <a:p>
                <a:r>
                  <a:rPr lang="en-GB">
                    <a:noFill/>
                  </a:rPr>
                  <a:t> </a:t>
                </a:r>
              </a:p>
            </p:txBody>
          </p:sp>
        </mc:Fallback>
      </mc:AlternateContent>
      <p:sp>
        <p:nvSpPr>
          <p:cNvPr id="16" name="TextBox 15">
            <a:extLst>
              <a:ext uri="{FF2B5EF4-FFF2-40B4-BE49-F238E27FC236}">
                <a16:creationId xmlns:a16="http://schemas.microsoft.com/office/drawing/2014/main" id="{1CAA558C-12EA-7D73-E0BD-68D59A2A257A}"/>
              </a:ext>
            </a:extLst>
          </p:cNvPr>
          <p:cNvSpPr txBox="1"/>
          <p:nvPr/>
        </p:nvSpPr>
        <p:spPr>
          <a:xfrm>
            <a:off x="7107382" y="3565579"/>
            <a:ext cx="930442" cy="369332"/>
          </a:xfrm>
          <a:prstGeom prst="rect">
            <a:avLst/>
          </a:prstGeom>
          <a:noFill/>
        </p:spPr>
        <p:txBody>
          <a:bodyPr wrap="square" rtlCol="0">
            <a:spAutoFit/>
          </a:bodyPr>
          <a:lstStyle/>
          <a:p>
            <a:r>
              <a:rPr lang="en-US" dirty="0"/>
              <a:t>=</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ECFC004-DF69-77F3-CF4C-A28257C75815}"/>
                  </a:ext>
                </a:extLst>
              </p:cNvPr>
              <p:cNvSpPr txBox="1"/>
              <p:nvPr/>
            </p:nvSpPr>
            <p:spPr>
              <a:xfrm>
                <a:off x="8610600" y="3683793"/>
                <a:ext cx="1094874" cy="8953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b="0" i="1" dirty="0" smtClean="0">
                              <a:latin typeface="Cambria Math" panose="02040503050406030204" pitchFamily="18" charset="0"/>
                            </a:rPr>
                          </m:ctrlPr>
                        </m:fPr>
                        <m:num>
                          <m:r>
                            <a:rPr lang="en-GB" b="0" i="1" dirty="0" smtClean="0">
                              <a:latin typeface="Cambria Math" panose="02040503050406030204" pitchFamily="18" charset="0"/>
                            </a:rPr>
                            <m:t>5</m:t>
                          </m:r>
                        </m:num>
                        <m:den>
                          <m:r>
                            <a:rPr lang="en-GB" b="0" i="1" dirty="0" smtClean="0">
                              <a:latin typeface="Cambria Math" panose="02040503050406030204" pitchFamily="18" charset="0"/>
                            </a:rPr>
                            <m:t>6</m:t>
                          </m:r>
                        </m:den>
                      </m:f>
                    </m:oMath>
                  </m:oMathPara>
                </a14:m>
                <a:endParaRPr lang="en-GB" b="0" dirty="0"/>
              </a:p>
              <a:p>
                <a:endParaRPr lang="en-US" dirty="0"/>
              </a:p>
            </p:txBody>
          </p:sp>
        </mc:Choice>
        <mc:Fallback xmlns="">
          <p:sp>
            <p:nvSpPr>
              <p:cNvPr id="18" name="TextBox 17">
                <a:extLst>
                  <a:ext uri="{FF2B5EF4-FFF2-40B4-BE49-F238E27FC236}">
                    <a16:creationId xmlns:a16="http://schemas.microsoft.com/office/drawing/2014/main" id="{FECFC004-DF69-77F3-CF4C-A28257C75815}"/>
                  </a:ext>
                </a:extLst>
              </p:cNvPr>
              <p:cNvSpPr txBox="1">
                <a:spLocks noRot="1" noChangeAspect="1" noMove="1" noResize="1" noEditPoints="1" noAdjustHandles="1" noChangeArrowheads="1" noChangeShapeType="1" noTextEdit="1"/>
              </p:cNvSpPr>
              <p:nvPr/>
            </p:nvSpPr>
            <p:spPr>
              <a:xfrm>
                <a:off x="8610600" y="3683793"/>
                <a:ext cx="1094874" cy="895310"/>
              </a:xfrm>
              <a:prstGeom prst="rect">
                <a:avLst/>
              </a:prstGeom>
              <a:blipFill>
                <a:blip r:embed="rId6"/>
                <a:stretch>
                  <a:fillRect/>
                </a:stretch>
              </a:blipFill>
            </p:spPr>
            <p:txBody>
              <a:bodyPr/>
              <a:lstStyle/>
              <a:p>
                <a:r>
                  <a:rPr lang="en-GB">
                    <a:noFill/>
                  </a:rPr>
                  <a:t> </a:t>
                </a:r>
              </a:p>
            </p:txBody>
          </p:sp>
        </mc:Fallback>
      </mc:AlternateContent>
      <p:pic>
        <p:nvPicPr>
          <p:cNvPr id="10" name="Picture 9" descr="A tray of flapjack viewed from above. The tray is divided into six equal-sized pieces. Three pieces are shaded">
            <a:extLst>
              <a:ext uri="{FF2B5EF4-FFF2-40B4-BE49-F238E27FC236}">
                <a16:creationId xmlns:a16="http://schemas.microsoft.com/office/drawing/2014/main" id="{2CCA81DF-090C-6A8D-6F73-9A20C0F59CDA}"/>
              </a:ext>
            </a:extLst>
          </p:cNvPr>
          <p:cNvPicPr>
            <a:picLocks noChangeAspect="1"/>
          </p:cNvPicPr>
          <p:nvPr/>
        </p:nvPicPr>
        <p:blipFill>
          <a:blip r:embed="rId7"/>
          <a:stretch>
            <a:fillRect/>
          </a:stretch>
        </p:blipFill>
        <p:spPr>
          <a:xfrm>
            <a:off x="677967" y="1554497"/>
            <a:ext cx="2676144" cy="1871472"/>
          </a:xfrm>
          <a:prstGeom prst="rect">
            <a:avLst/>
          </a:prstGeom>
        </p:spPr>
      </p:pic>
      <p:pic>
        <p:nvPicPr>
          <p:cNvPr id="15" name="Picture 14" descr="A tray of flapjack viewed from above. The tray is divided into six equal-sized pieces. Four pieces are shaded">
            <a:extLst>
              <a:ext uri="{FF2B5EF4-FFF2-40B4-BE49-F238E27FC236}">
                <a16:creationId xmlns:a16="http://schemas.microsoft.com/office/drawing/2014/main" id="{22957A70-2C12-B8E8-53A8-4C61A3A2D5A2}"/>
              </a:ext>
            </a:extLst>
          </p:cNvPr>
          <p:cNvPicPr>
            <a:picLocks noChangeAspect="1"/>
          </p:cNvPicPr>
          <p:nvPr/>
        </p:nvPicPr>
        <p:blipFill>
          <a:blip r:embed="rId8"/>
          <a:stretch>
            <a:fillRect/>
          </a:stretch>
        </p:blipFill>
        <p:spPr>
          <a:xfrm>
            <a:off x="3973556" y="1594032"/>
            <a:ext cx="2679192" cy="1868424"/>
          </a:xfrm>
          <a:prstGeom prst="rect">
            <a:avLst/>
          </a:prstGeom>
        </p:spPr>
      </p:pic>
      <p:pic>
        <p:nvPicPr>
          <p:cNvPr id="19" name="Picture 18" descr="A tray of flapjack viewed from above. The tray is divided into six equal-sized pieces. One piece is shaded">
            <a:extLst>
              <a:ext uri="{FF2B5EF4-FFF2-40B4-BE49-F238E27FC236}">
                <a16:creationId xmlns:a16="http://schemas.microsoft.com/office/drawing/2014/main" id="{144D8DAD-B3E9-E326-DBD4-A12AE46BD2A0}"/>
              </a:ext>
            </a:extLst>
          </p:cNvPr>
          <p:cNvPicPr>
            <a:picLocks noChangeAspect="1"/>
          </p:cNvPicPr>
          <p:nvPr/>
        </p:nvPicPr>
        <p:blipFill>
          <a:blip r:embed="rId9"/>
          <a:stretch>
            <a:fillRect/>
          </a:stretch>
        </p:blipFill>
        <p:spPr>
          <a:xfrm>
            <a:off x="7496769" y="1603852"/>
            <a:ext cx="2679192" cy="1871472"/>
          </a:xfrm>
          <a:prstGeom prst="rect">
            <a:avLst/>
          </a:prstGeom>
        </p:spPr>
      </p:pic>
      <p:sp>
        <p:nvSpPr>
          <p:cNvPr id="21" name="TextBox 20">
            <a:extLst>
              <a:ext uri="{FF2B5EF4-FFF2-40B4-BE49-F238E27FC236}">
                <a16:creationId xmlns:a16="http://schemas.microsoft.com/office/drawing/2014/main" id="{FC0F07BC-8A81-BBA8-5D40-E127453A83A5}"/>
              </a:ext>
            </a:extLst>
          </p:cNvPr>
          <p:cNvSpPr txBox="1"/>
          <p:nvPr/>
        </p:nvSpPr>
        <p:spPr>
          <a:xfrm>
            <a:off x="3433012" y="2514600"/>
            <a:ext cx="300082" cy="369332"/>
          </a:xfrm>
          <a:prstGeom prst="rect">
            <a:avLst/>
          </a:prstGeom>
          <a:noFill/>
        </p:spPr>
        <p:txBody>
          <a:bodyPr wrap="none" rtlCol="0">
            <a:spAutoFit/>
          </a:bodyPr>
          <a:lstStyle/>
          <a:p>
            <a:r>
              <a:rPr lang="en-ZA" dirty="0"/>
              <a:t>+</a:t>
            </a:r>
          </a:p>
        </p:txBody>
      </p:sp>
      <p:sp>
        <p:nvSpPr>
          <p:cNvPr id="22" name="TextBox 21">
            <a:extLst>
              <a:ext uri="{FF2B5EF4-FFF2-40B4-BE49-F238E27FC236}">
                <a16:creationId xmlns:a16="http://schemas.microsoft.com/office/drawing/2014/main" id="{F0B18B5E-BD55-5E97-3E20-296313F3FB6A}"/>
              </a:ext>
            </a:extLst>
          </p:cNvPr>
          <p:cNvSpPr txBox="1"/>
          <p:nvPr/>
        </p:nvSpPr>
        <p:spPr>
          <a:xfrm>
            <a:off x="7107382" y="2514600"/>
            <a:ext cx="300082" cy="369332"/>
          </a:xfrm>
          <a:prstGeom prst="rect">
            <a:avLst/>
          </a:prstGeom>
          <a:noFill/>
        </p:spPr>
        <p:txBody>
          <a:bodyPr wrap="none" rtlCol="0">
            <a:spAutoFit/>
          </a:bodyPr>
          <a:lstStyle/>
          <a:p>
            <a:r>
              <a:rPr lang="en-ZA" dirty="0"/>
              <a:t>=</a:t>
            </a:r>
          </a:p>
        </p:txBody>
      </p:sp>
    </p:spTree>
    <p:extLst>
      <p:ext uri="{BB962C8B-B14F-4D97-AF65-F5344CB8AC3E}">
        <p14:creationId xmlns:p14="http://schemas.microsoft.com/office/powerpoint/2010/main" val="913651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070212" y="6162"/>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Adding and subtracting</a:t>
            </a:r>
            <a:r>
              <a:rPr kumimoji="0" lang="en-US" sz="3600" b="1" i="0" u="none" strike="noStrike" kern="1200" cap="none" spc="0" normalizeH="0" noProof="0" dirty="0">
                <a:ln>
                  <a:noFill/>
                </a:ln>
                <a:solidFill>
                  <a:schemeClr val="accent1"/>
                </a:solidFill>
                <a:effectLst/>
                <a:uLnTx/>
                <a:uFillTx/>
                <a:latin typeface="Arial" panose="020B0604020202020204" pitchFamily="34" charset="0"/>
                <a:ea typeface="+mj-ea"/>
                <a:cs typeface="Arial" panose="020B0604020202020204" pitchFamily="34" charset="0"/>
              </a:rPr>
              <a:t> </a:t>
            </a: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fractions</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11</a:t>
            </a:fld>
            <a:endParaRPr lang="en-US" dirty="0"/>
          </a:p>
        </p:txBody>
      </p:sp>
      <p:pic>
        <p:nvPicPr>
          <p:cNvPr id="100" name="Graphic 99">
            <a:extLst>
              <a:ext uri="{FF2B5EF4-FFF2-40B4-BE49-F238E27FC236}">
                <a16:creationId xmlns:a16="http://schemas.microsoft.com/office/drawing/2014/main" id="{CE9DEDD1-D640-4CD7-8399-24A6221E2BA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5453" y="1215478"/>
            <a:ext cx="914400" cy="914400"/>
          </a:xfrm>
          <a:prstGeom prst="rect">
            <a:avLst/>
          </a:prstGeom>
        </p:spPr>
      </p:pic>
      <p:grpSp>
        <p:nvGrpSpPr>
          <p:cNvPr id="99" name="Group 98">
            <a:extLst>
              <a:ext uri="{FF2B5EF4-FFF2-40B4-BE49-F238E27FC236}">
                <a16:creationId xmlns:a16="http://schemas.microsoft.com/office/drawing/2014/main" id="{C6BE3F2C-E77F-4309-A3C2-357F13AC7A5E}"/>
              </a:ext>
              <a:ext uri="{C183D7F6-B498-43B3-948B-1728B52AA6E4}">
                <adec:decorative xmlns:adec="http://schemas.microsoft.com/office/drawing/2017/decorative" val="1"/>
              </a:ext>
            </a:extLst>
          </p:cNvPr>
          <p:cNvGrpSpPr/>
          <p:nvPr/>
        </p:nvGrpSpPr>
        <p:grpSpPr>
          <a:xfrm>
            <a:off x="1822873" y="1194267"/>
            <a:ext cx="9144000" cy="4991670"/>
            <a:chOff x="1259457" y="1949570"/>
            <a:chExt cx="8212347" cy="3381422"/>
          </a:xfrm>
        </p:grpSpPr>
        <p:sp>
          <p:nvSpPr>
            <p:cNvPr id="6" name="TextBox 5">
              <a:extLst>
                <a:ext uri="{FF2B5EF4-FFF2-40B4-BE49-F238E27FC236}">
                  <a16:creationId xmlns:a16="http://schemas.microsoft.com/office/drawing/2014/main" id="{755AD8CD-D355-45F4-8A8D-03865C1297C0}"/>
                </a:ext>
              </a:extLst>
            </p:cNvPr>
            <p:cNvSpPr txBox="1"/>
            <p:nvPr/>
          </p:nvSpPr>
          <p:spPr>
            <a:xfrm>
              <a:off x="1748683" y="1949570"/>
              <a:ext cx="1990237" cy="523220"/>
            </a:xfrm>
            <a:prstGeom prst="rect">
              <a:avLst/>
            </a:prstGeom>
            <a:solidFill>
              <a:schemeClr val="accent1"/>
            </a:solidFill>
            <a:ln w="38100">
              <a:solidFill>
                <a:schemeClr val="accent1"/>
              </a:solidFill>
            </a:ln>
          </p:spPr>
          <p:txBody>
            <a:bodyPr wrap="square" rtlCol="0">
              <a:spAutoFit/>
            </a:bodyPr>
            <a:lstStyle/>
            <a:p>
              <a:r>
                <a:rPr lang="en-GB" sz="2800" b="1" dirty="0">
                  <a:solidFill>
                    <a:schemeClr val="bg1"/>
                  </a:solidFill>
                  <a:latin typeface="Arial" panose="020B0604020202020204" pitchFamily="34" charset="0"/>
                  <a:cs typeface="Arial" panose="020B0604020202020204" pitchFamily="34" charset="0"/>
                </a:rPr>
                <a:t>KEY IDEA</a:t>
              </a:r>
              <a:endParaRPr lang="en-GB" dirty="0"/>
            </a:p>
          </p:txBody>
        </p:sp>
        <p:sp>
          <p:nvSpPr>
            <p:cNvPr id="98" name="Rectangle 97">
              <a:extLst>
                <a:ext uri="{FF2B5EF4-FFF2-40B4-BE49-F238E27FC236}">
                  <a16:creationId xmlns:a16="http://schemas.microsoft.com/office/drawing/2014/main" id="{CAAA4A74-A70B-4650-8E46-6F6AAFBACCA0}"/>
                </a:ext>
              </a:extLst>
            </p:cNvPr>
            <p:cNvSpPr/>
            <p:nvPr/>
          </p:nvSpPr>
          <p:spPr>
            <a:xfrm>
              <a:off x="1259457" y="1949570"/>
              <a:ext cx="8212347" cy="338142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2" name="TextBox 11">
            <a:extLst>
              <a:ext uri="{FF2B5EF4-FFF2-40B4-BE49-F238E27FC236}">
                <a16:creationId xmlns:a16="http://schemas.microsoft.com/office/drawing/2014/main" id="{B0AB6807-1007-2C40-ACD3-85A647021B46}"/>
              </a:ext>
            </a:extLst>
          </p:cNvPr>
          <p:cNvSpPr txBox="1"/>
          <p:nvPr/>
        </p:nvSpPr>
        <p:spPr>
          <a:xfrm>
            <a:off x="2183660" y="1876508"/>
            <a:ext cx="7824680" cy="3784498"/>
          </a:xfrm>
          <a:prstGeom prst="rect">
            <a:avLst/>
          </a:prstGeom>
          <a:noFill/>
        </p:spPr>
        <p:txBody>
          <a:bodyPr wrap="square" rtlCol="0">
            <a:spAutoFit/>
          </a:bodyPr>
          <a:lstStyle/>
          <a:p>
            <a:pPr>
              <a:spcAft>
                <a:spcPts val="600"/>
              </a:spcAft>
            </a:pPr>
            <a:endParaRPr lang="en-GB" sz="2800" dirty="0">
              <a:latin typeface="Arial" panose="020B0604020202020204" pitchFamily="34" charset="0"/>
              <a:cs typeface="Arial" panose="020B0604020202020204" pitchFamily="34" charset="0"/>
            </a:endParaRPr>
          </a:p>
          <a:p>
            <a:pPr marL="457200" indent="-45720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When adding or subtracting two fractions with different denominators, you must make the fractions equivalent, and both fractions must have the same denominator.</a:t>
            </a:r>
          </a:p>
          <a:p>
            <a:pPr marL="457200" indent="-45720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You can use a common multiple or lowest common multiple to make the fractions equivalent.</a:t>
            </a:r>
          </a:p>
          <a:p>
            <a:pPr marL="457200" indent="-45720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If you can, simplify your answer.</a:t>
            </a:r>
            <a:endParaRPr lang="en-US" sz="2400" b="1" dirty="0">
              <a:latin typeface="Arial" panose="020B0604020202020204" pitchFamily="34" charset="0"/>
              <a:cs typeface="Arial" panose="020B0604020202020204" pitchFamily="34" charset="0"/>
            </a:endParaRPr>
          </a:p>
          <a:p>
            <a:pPr marL="457200" indent="-457200">
              <a:lnSpc>
                <a:spcPts val="3100"/>
              </a:lnSpc>
              <a:spcAft>
                <a:spcPts val="600"/>
              </a:spcAft>
              <a:buFont typeface="Arial" panose="020B0604020202020204" pitchFamily="34" charset="0"/>
              <a:buChar char="•"/>
            </a:pP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4934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0" y="345712"/>
            <a:ext cx="10515600" cy="1325563"/>
          </a:xfrm>
        </p:spPr>
        <p:txBody>
          <a:bodyPr/>
          <a:lstStyle/>
          <a:p>
            <a:r>
              <a:rPr lang="en-GB" sz="3600" dirty="0"/>
              <a:t> </a:t>
            </a:r>
            <a:r>
              <a:rPr lang="en-GB" sz="3600" dirty="0">
                <a:solidFill>
                  <a:schemeClr val="accent1"/>
                </a:solidFill>
              </a:rPr>
              <a:t>Tutor demonstration – subtracting fractions</a:t>
            </a:r>
          </a:p>
        </p:txBody>
      </p:sp>
      <p:sp>
        <p:nvSpPr>
          <p:cNvPr id="4" name="Slide Number Placeholder 3"/>
          <p:cNvSpPr>
            <a:spLocks noGrp="1"/>
          </p:cNvSpPr>
          <p:nvPr>
            <p:ph type="sldNum" sz="quarter" idx="12"/>
          </p:nvPr>
        </p:nvSpPr>
        <p:spPr/>
        <p:txBody>
          <a:bodyPr/>
          <a:lstStyle/>
          <a:p>
            <a:fld id="{892959B6-490E-A144-8C7C-88267F972F69}" type="slidenum">
              <a:rPr lang="en-US" smtClean="0"/>
              <a:t>12</a:t>
            </a:fld>
            <a:endParaRPr lang="en-US" dirty="0"/>
          </a:p>
        </p:txBody>
      </p:sp>
      <p:sp>
        <p:nvSpPr>
          <p:cNvPr id="7" name="TextBox 6">
            <a:extLst>
              <a:ext uri="{FF2B5EF4-FFF2-40B4-BE49-F238E27FC236}">
                <a16:creationId xmlns:a16="http://schemas.microsoft.com/office/drawing/2014/main" id="{7343401C-99C1-DEEE-362D-42ACA0810895}"/>
              </a:ext>
            </a:extLst>
          </p:cNvPr>
          <p:cNvSpPr txBox="1"/>
          <p:nvPr/>
        </p:nvSpPr>
        <p:spPr>
          <a:xfrm>
            <a:off x="1764632" y="3748822"/>
            <a:ext cx="978568"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8/12</a:t>
            </a:r>
          </a:p>
        </p:txBody>
      </p:sp>
      <p:sp>
        <p:nvSpPr>
          <p:cNvPr id="8" name="TextBox 7">
            <a:extLst>
              <a:ext uri="{FF2B5EF4-FFF2-40B4-BE49-F238E27FC236}">
                <a16:creationId xmlns:a16="http://schemas.microsoft.com/office/drawing/2014/main" id="{3DBE289B-8C77-8BC8-5BA0-931AD6F10C52}"/>
              </a:ext>
            </a:extLst>
          </p:cNvPr>
          <p:cNvSpPr txBox="1"/>
          <p:nvPr/>
        </p:nvSpPr>
        <p:spPr>
          <a:xfrm>
            <a:off x="3753853" y="3829146"/>
            <a:ext cx="497305" cy="369332"/>
          </a:xfrm>
          <a:prstGeom prst="rect">
            <a:avLst/>
          </a:prstGeom>
          <a:noFill/>
        </p:spPr>
        <p:txBody>
          <a:bodyPr wrap="square" rtlCol="0">
            <a:spAutoFit/>
          </a:bodyPr>
          <a:lstStyle/>
          <a:p>
            <a:r>
              <a:rPr lang="en-US" dirty="0"/>
              <a:t>−</a:t>
            </a:r>
          </a:p>
        </p:txBody>
      </p:sp>
      <p:sp>
        <p:nvSpPr>
          <p:cNvPr id="9" name="TextBox 8">
            <a:extLst>
              <a:ext uri="{FF2B5EF4-FFF2-40B4-BE49-F238E27FC236}">
                <a16:creationId xmlns:a16="http://schemas.microsoft.com/office/drawing/2014/main" id="{3D2A2FFA-A764-AD1E-BF52-5B1215FB93EC}"/>
              </a:ext>
            </a:extLst>
          </p:cNvPr>
          <p:cNvSpPr txBox="1"/>
          <p:nvPr/>
        </p:nvSpPr>
        <p:spPr>
          <a:xfrm>
            <a:off x="5261811" y="3684653"/>
            <a:ext cx="1171073"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3/12</a:t>
            </a:r>
          </a:p>
        </p:txBody>
      </p:sp>
      <p:sp>
        <p:nvSpPr>
          <p:cNvPr id="10" name="TextBox 9">
            <a:extLst>
              <a:ext uri="{FF2B5EF4-FFF2-40B4-BE49-F238E27FC236}">
                <a16:creationId xmlns:a16="http://schemas.microsoft.com/office/drawing/2014/main" id="{CB1ECDA5-47BA-EA29-0E68-E84A4466FB70}"/>
              </a:ext>
            </a:extLst>
          </p:cNvPr>
          <p:cNvSpPr txBox="1"/>
          <p:nvPr/>
        </p:nvSpPr>
        <p:spPr>
          <a:xfrm>
            <a:off x="7475621" y="3748822"/>
            <a:ext cx="529392" cy="369332"/>
          </a:xfrm>
          <a:prstGeom prst="rect">
            <a:avLst/>
          </a:prstGeom>
          <a:noFill/>
        </p:spPr>
        <p:txBody>
          <a:bodyPr wrap="square" rtlCol="0">
            <a:spAutoFit/>
          </a:bodyPr>
          <a:lstStyle/>
          <a:p>
            <a:r>
              <a:rPr lang="en-US" dirty="0"/>
              <a:t>=</a:t>
            </a:r>
          </a:p>
        </p:txBody>
      </p:sp>
      <p:sp>
        <p:nvSpPr>
          <p:cNvPr id="11" name="TextBox 10">
            <a:extLst>
              <a:ext uri="{FF2B5EF4-FFF2-40B4-BE49-F238E27FC236}">
                <a16:creationId xmlns:a16="http://schemas.microsoft.com/office/drawing/2014/main" id="{05B0F44A-924D-C00C-2240-36AD14DA904C}"/>
              </a:ext>
            </a:extLst>
          </p:cNvPr>
          <p:cNvSpPr txBox="1"/>
          <p:nvPr/>
        </p:nvSpPr>
        <p:spPr>
          <a:xfrm>
            <a:off x="8646694" y="3684653"/>
            <a:ext cx="914401"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5/12</a:t>
            </a:r>
          </a:p>
        </p:txBody>
      </p:sp>
      <p:pic>
        <p:nvPicPr>
          <p:cNvPr id="13" name="Picture 12" descr="A tray of flapjack viewed from above. The tray is divided into twelve equal-sized pieces. Four pieces are shaded">
            <a:extLst>
              <a:ext uri="{FF2B5EF4-FFF2-40B4-BE49-F238E27FC236}">
                <a16:creationId xmlns:a16="http://schemas.microsoft.com/office/drawing/2014/main" id="{D7BE14A0-632F-566F-4DEC-17ED1FD4683C}"/>
              </a:ext>
            </a:extLst>
          </p:cNvPr>
          <p:cNvPicPr>
            <a:picLocks noChangeAspect="1"/>
          </p:cNvPicPr>
          <p:nvPr/>
        </p:nvPicPr>
        <p:blipFill>
          <a:blip r:embed="rId3"/>
          <a:stretch>
            <a:fillRect/>
          </a:stretch>
        </p:blipFill>
        <p:spPr>
          <a:xfrm>
            <a:off x="767288" y="1423122"/>
            <a:ext cx="2679192" cy="1871472"/>
          </a:xfrm>
          <a:prstGeom prst="rect">
            <a:avLst/>
          </a:prstGeom>
        </p:spPr>
      </p:pic>
      <p:pic>
        <p:nvPicPr>
          <p:cNvPr id="15" name="Picture 14" descr="A tray of flapjack viewed from above. The tray is divided into twelve equal-sized pieces. Nine pieces are shaded">
            <a:extLst>
              <a:ext uri="{FF2B5EF4-FFF2-40B4-BE49-F238E27FC236}">
                <a16:creationId xmlns:a16="http://schemas.microsoft.com/office/drawing/2014/main" id="{A2FFE78E-7E88-D3C7-B3FB-A96D1DE633B3}"/>
              </a:ext>
            </a:extLst>
          </p:cNvPr>
          <p:cNvPicPr>
            <a:picLocks noChangeAspect="1"/>
          </p:cNvPicPr>
          <p:nvPr/>
        </p:nvPicPr>
        <p:blipFill>
          <a:blip r:embed="rId4"/>
          <a:stretch>
            <a:fillRect/>
          </a:stretch>
        </p:blipFill>
        <p:spPr>
          <a:xfrm>
            <a:off x="4413654" y="1426170"/>
            <a:ext cx="2679192" cy="1868424"/>
          </a:xfrm>
          <a:prstGeom prst="rect">
            <a:avLst/>
          </a:prstGeom>
        </p:spPr>
      </p:pic>
      <p:sp>
        <p:nvSpPr>
          <p:cNvPr id="12" name="TextBox 11">
            <a:extLst>
              <a:ext uri="{FF2B5EF4-FFF2-40B4-BE49-F238E27FC236}">
                <a16:creationId xmlns:a16="http://schemas.microsoft.com/office/drawing/2014/main" id="{91BA5588-85F1-B949-19C0-F3A5ACA4CC74}"/>
              </a:ext>
            </a:extLst>
          </p:cNvPr>
          <p:cNvSpPr txBox="1"/>
          <p:nvPr/>
        </p:nvSpPr>
        <p:spPr>
          <a:xfrm>
            <a:off x="3712289" y="2156050"/>
            <a:ext cx="184731" cy="369332"/>
          </a:xfrm>
          <a:prstGeom prst="rect">
            <a:avLst/>
          </a:prstGeom>
          <a:noFill/>
        </p:spPr>
        <p:txBody>
          <a:bodyPr wrap="square" rtlCol="0">
            <a:spAutoFit/>
          </a:bodyPr>
          <a:lstStyle/>
          <a:p>
            <a:r>
              <a:rPr lang="en-US" dirty="0"/>
              <a:t>−</a:t>
            </a:r>
          </a:p>
        </p:txBody>
      </p:sp>
      <p:sp>
        <p:nvSpPr>
          <p:cNvPr id="16" name="TextBox 15">
            <a:extLst>
              <a:ext uri="{FF2B5EF4-FFF2-40B4-BE49-F238E27FC236}">
                <a16:creationId xmlns:a16="http://schemas.microsoft.com/office/drawing/2014/main" id="{5BC6B797-EBD6-CCD0-C5CF-4B796762F582}"/>
              </a:ext>
            </a:extLst>
          </p:cNvPr>
          <p:cNvSpPr txBox="1"/>
          <p:nvPr/>
        </p:nvSpPr>
        <p:spPr>
          <a:xfrm>
            <a:off x="7475621" y="2216819"/>
            <a:ext cx="300082" cy="646331"/>
          </a:xfrm>
          <a:prstGeom prst="rect">
            <a:avLst/>
          </a:prstGeom>
          <a:noFill/>
        </p:spPr>
        <p:txBody>
          <a:bodyPr wrap="none" rtlCol="0">
            <a:spAutoFit/>
          </a:bodyPr>
          <a:lstStyle/>
          <a:p>
            <a:r>
              <a:rPr lang="en-US" dirty="0"/>
              <a:t>=</a:t>
            </a:r>
          </a:p>
          <a:p>
            <a:endParaRPr lang="en-ZA" dirty="0"/>
          </a:p>
        </p:txBody>
      </p:sp>
      <p:pic>
        <p:nvPicPr>
          <p:cNvPr id="3" name="Picture 2" descr="A tray of flapjack viewed from above. The tray is divided into twelve equal-sized pieces. 7 pieces are shaded">
            <a:extLst>
              <a:ext uri="{FF2B5EF4-FFF2-40B4-BE49-F238E27FC236}">
                <a16:creationId xmlns:a16="http://schemas.microsoft.com/office/drawing/2014/main" id="{28C6BA2E-6BCB-B56E-2808-FCB290D02A30}"/>
              </a:ext>
            </a:extLst>
          </p:cNvPr>
          <p:cNvPicPr>
            <a:picLocks noChangeAspect="1"/>
          </p:cNvPicPr>
          <p:nvPr/>
        </p:nvPicPr>
        <p:blipFill>
          <a:blip r:embed="rId5"/>
          <a:stretch>
            <a:fillRect/>
          </a:stretch>
        </p:blipFill>
        <p:spPr>
          <a:xfrm>
            <a:off x="8198524" y="1408748"/>
            <a:ext cx="2672757" cy="1863936"/>
          </a:xfrm>
          <a:prstGeom prst="rect">
            <a:avLst/>
          </a:prstGeom>
        </p:spPr>
      </p:pic>
    </p:spTree>
    <p:extLst>
      <p:ext uri="{BB962C8B-B14F-4D97-AF65-F5344CB8AC3E}">
        <p14:creationId xmlns:p14="http://schemas.microsoft.com/office/powerpoint/2010/main" val="3640973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solidFill>
                  <a:schemeClr val="accent1"/>
                </a:solidFill>
              </a:rPr>
              <a:t>Review of tutor demonstration</a:t>
            </a:r>
          </a:p>
        </p:txBody>
      </p:sp>
      <p:sp>
        <p:nvSpPr>
          <p:cNvPr id="4" name="Slide Number Placeholder 3"/>
          <p:cNvSpPr>
            <a:spLocks noGrp="1"/>
          </p:cNvSpPr>
          <p:nvPr>
            <p:ph type="sldNum" sz="quarter" idx="12"/>
          </p:nvPr>
        </p:nvSpPr>
        <p:spPr/>
        <p:txBody>
          <a:bodyPr/>
          <a:lstStyle/>
          <a:p>
            <a:fld id="{892959B6-490E-A144-8C7C-88267F972F69}" type="slidenum">
              <a:rPr lang="en-US" smtClean="0"/>
              <a:t>13</a:t>
            </a:fld>
            <a:endParaRPr lang="en-US" dirty="0"/>
          </a:p>
        </p:txBody>
      </p:sp>
      <p:sp>
        <p:nvSpPr>
          <p:cNvPr id="6" name="TextBox 5"/>
          <p:cNvSpPr txBox="1"/>
          <p:nvPr/>
        </p:nvSpPr>
        <p:spPr>
          <a:xfrm>
            <a:off x="570433" y="2702653"/>
            <a:ext cx="11092177" cy="3600986"/>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	2/3   		 –    		1/4 		</a:t>
            </a:r>
          </a:p>
          <a:p>
            <a:endParaRPr lang="en-GB" sz="28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	8/12 		 – 		3/12 		  =  		5/12</a:t>
            </a:r>
          </a:p>
          <a:p>
            <a:endParaRPr lang="en-GB" sz="2800" dirty="0">
              <a:latin typeface="Arial" panose="020B0604020202020204" pitchFamily="34" charset="0"/>
              <a:cs typeface="Arial" panose="020B0604020202020204" pitchFamily="34" charset="0"/>
            </a:endParaRPr>
          </a:p>
          <a:p>
            <a:r>
              <a:rPr lang="en-GB" sz="2400" b="1" dirty="0">
                <a:solidFill>
                  <a:schemeClr val="tx2"/>
                </a:solidFill>
                <a:latin typeface="Arial" panose="020B0604020202020204" pitchFamily="34" charset="0"/>
                <a:cs typeface="Arial" panose="020B0604020202020204" pitchFamily="34" charset="0"/>
              </a:rPr>
              <a:t>Explain why these are equivalent fractions.</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Can this answer be simplified?</a:t>
            </a:r>
          </a:p>
          <a:p>
            <a:r>
              <a:rPr lang="en-GB" sz="2400" dirty="0">
                <a:latin typeface="Arial" panose="020B0604020202020204" pitchFamily="34" charset="0"/>
                <a:cs typeface="Arial" panose="020B0604020202020204" pitchFamily="34" charset="0"/>
              </a:rPr>
              <a:t>If not, why not?</a:t>
            </a:r>
          </a:p>
          <a:p>
            <a:endParaRPr lang="en-GB" sz="2000" dirty="0">
              <a:latin typeface="Arial" panose="020B0604020202020204" pitchFamily="34" charset="0"/>
              <a:cs typeface="Arial" panose="020B0604020202020204" pitchFamily="34" charset="0"/>
            </a:endParaRPr>
          </a:p>
        </p:txBody>
      </p:sp>
      <p:pic>
        <p:nvPicPr>
          <p:cNvPr id="5" name="Picture 4" descr="A tray of flapjack viewed from above. The tray is divided into twelve equal-sized pieces. Four pieces are shaded">
            <a:extLst>
              <a:ext uri="{FF2B5EF4-FFF2-40B4-BE49-F238E27FC236}">
                <a16:creationId xmlns:a16="http://schemas.microsoft.com/office/drawing/2014/main" id="{C130082D-3BD6-D07A-7BDF-9E7000610CC3}"/>
              </a:ext>
            </a:extLst>
          </p:cNvPr>
          <p:cNvPicPr>
            <a:picLocks noChangeAspect="1"/>
          </p:cNvPicPr>
          <p:nvPr/>
        </p:nvPicPr>
        <p:blipFill>
          <a:blip r:embed="rId3"/>
          <a:stretch>
            <a:fillRect/>
          </a:stretch>
        </p:blipFill>
        <p:spPr>
          <a:xfrm>
            <a:off x="838200" y="1313910"/>
            <a:ext cx="2092036" cy="1461331"/>
          </a:xfrm>
          <a:prstGeom prst="rect">
            <a:avLst/>
          </a:prstGeom>
        </p:spPr>
      </p:pic>
      <p:pic>
        <p:nvPicPr>
          <p:cNvPr id="8" name="Picture 7" descr="A tray of flapjack viewed from above. The tray is divided into twelve equal-sized pieces. Nine pieces are shaded">
            <a:extLst>
              <a:ext uri="{FF2B5EF4-FFF2-40B4-BE49-F238E27FC236}">
                <a16:creationId xmlns:a16="http://schemas.microsoft.com/office/drawing/2014/main" id="{A5149BA0-1AF3-DEAC-0D40-09A1A30CF005}"/>
              </a:ext>
            </a:extLst>
          </p:cNvPr>
          <p:cNvPicPr>
            <a:picLocks noChangeAspect="1"/>
          </p:cNvPicPr>
          <p:nvPr/>
        </p:nvPicPr>
        <p:blipFill>
          <a:blip r:embed="rId4"/>
          <a:stretch>
            <a:fillRect/>
          </a:stretch>
        </p:blipFill>
        <p:spPr>
          <a:xfrm>
            <a:off x="4744061" y="1297387"/>
            <a:ext cx="2092036" cy="1458951"/>
          </a:xfrm>
          <a:prstGeom prst="rect">
            <a:avLst/>
          </a:prstGeom>
        </p:spPr>
      </p:pic>
      <p:sp>
        <p:nvSpPr>
          <p:cNvPr id="3" name="TextBox 2">
            <a:extLst>
              <a:ext uri="{FF2B5EF4-FFF2-40B4-BE49-F238E27FC236}">
                <a16:creationId xmlns:a16="http://schemas.microsoft.com/office/drawing/2014/main" id="{548C1FC4-BE25-0772-8847-7C3BAE8E5700}"/>
              </a:ext>
            </a:extLst>
          </p:cNvPr>
          <p:cNvSpPr txBox="1"/>
          <p:nvPr/>
        </p:nvSpPr>
        <p:spPr>
          <a:xfrm>
            <a:off x="3389501" y="1967116"/>
            <a:ext cx="300082" cy="369332"/>
          </a:xfrm>
          <a:prstGeom prst="rect">
            <a:avLst/>
          </a:prstGeom>
          <a:noFill/>
        </p:spPr>
        <p:txBody>
          <a:bodyPr wrap="none" rtlCol="0">
            <a:spAutoFit/>
          </a:bodyPr>
          <a:lstStyle/>
          <a:p>
            <a:r>
              <a:rPr lang="en-GB" sz="1800"/>
              <a:t>–</a:t>
            </a:r>
            <a:endParaRPr lang="en-ZA" dirty="0"/>
          </a:p>
        </p:txBody>
      </p:sp>
      <p:sp>
        <p:nvSpPr>
          <p:cNvPr id="7" name="TextBox 6">
            <a:extLst>
              <a:ext uri="{FF2B5EF4-FFF2-40B4-BE49-F238E27FC236}">
                <a16:creationId xmlns:a16="http://schemas.microsoft.com/office/drawing/2014/main" id="{989A1844-662D-4251-E6D8-1FBDCA66F705}"/>
              </a:ext>
            </a:extLst>
          </p:cNvPr>
          <p:cNvSpPr txBox="1"/>
          <p:nvPr/>
        </p:nvSpPr>
        <p:spPr>
          <a:xfrm>
            <a:off x="7135987" y="1928481"/>
            <a:ext cx="439597" cy="369332"/>
          </a:xfrm>
          <a:prstGeom prst="rect">
            <a:avLst/>
          </a:prstGeom>
          <a:noFill/>
        </p:spPr>
        <p:txBody>
          <a:bodyPr wrap="square" rtlCol="0">
            <a:spAutoFit/>
          </a:bodyPr>
          <a:lstStyle/>
          <a:p>
            <a:r>
              <a:rPr lang="en-ZA" dirty="0"/>
              <a:t>=</a:t>
            </a:r>
          </a:p>
        </p:txBody>
      </p:sp>
      <p:pic>
        <p:nvPicPr>
          <p:cNvPr id="10" name="Picture 9" descr="A tray of flapjack viewed from above. The tray is divided into twelve equal-sized pieces. 7 pieces are shaded">
            <a:extLst>
              <a:ext uri="{FF2B5EF4-FFF2-40B4-BE49-F238E27FC236}">
                <a16:creationId xmlns:a16="http://schemas.microsoft.com/office/drawing/2014/main" id="{9DEE5E6C-2E27-17DF-51FE-65D8AAEB53A8}"/>
              </a:ext>
            </a:extLst>
          </p:cNvPr>
          <p:cNvPicPr>
            <a:picLocks noChangeAspect="1"/>
          </p:cNvPicPr>
          <p:nvPr/>
        </p:nvPicPr>
        <p:blipFill>
          <a:blip r:embed="rId5"/>
          <a:stretch>
            <a:fillRect/>
          </a:stretch>
        </p:blipFill>
        <p:spPr>
          <a:xfrm>
            <a:off x="8764731" y="1291801"/>
            <a:ext cx="2092036" cy="1458951"/>
          </a:xfrm>
          <a:prstGeom prst="rect">
            <a:avLst/>
          </a:prstGeom>
        </p:spPr>
      </p:pic>
    </p:spTree>
    <p:extLst>
      <p:ext uri="{BB962C8B-B14F-4D97-AF65-F5344CB8AC3E}">
        <p14:creationId xmlns:p14="http://schemas.microsoft.com/office/powerpoint/2010/main" val="2302862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959B6-490E-A144-8C7C-88267F972F69}"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cs typeface="Arial" panose="020B0604020202020204" pitchFamily="34" charset="0"/>
            </a:endParaRPr>
          </a:p>
        </p:txBody>
      </p:sp>
      <p:sp>
        <p:nvSpPr>
          <p:cNvPr id="2" name="Title 1"/>
          <p:cNvSpPr>
            <a:spLocks noGrp="1"/>
          </p:cNvSpPr>
          <p:nvPr>
            <p:ph type="title" idx="4294967295"/>
          </p:nvPr>
        </p:nvSpPr>
        <p:spPr>
          <a:xfrm>
            <a:off x="1670400" y="325664"/>
            <a:ext cx="5708467" cy="847725"/>
          </a:xfrm>
          <a:prstGeom prst="rect">
            <a:avLst/>
          </a:prstGeom>
        </p:spPr>
        <p:txBody>
          <a:bodyPr>
            <a:normAutofit/>
          </a:bodyPr>
          <a:lstStyle/>
          <a:p>
            <a:r>
              <a:rPr lang="en-GB" sz="3600" b="1" dirty="0">
                <a:solidFill>
                  <a:schemeClr val="accent1"/>
                </a:solidFill>
                <a:latin typeface="Arial" panose="020B0604020202020204" pitchFamily="34" charset="0"/>
                <a:cs typeface="Arial" panose="020B0604020202020204" pitchFamily="34" charset="0"/>
              </a:rPr>
              <a:t>Card matching activity</a:t>
            </a:r>
          </a:p>
        </p:txBody>
      </p:sp>
      <p:sp>
        <p:nvSpPr>
          <p:cNvPr id="7" name="Isosceles Triangle 6">
            <a:extLst>
              <a:ext uri="{FF2B5EF4-FFF2-40B4-BE49-F238E27FC236}">
                <a16:creationId xmlns:a16="http://schemas.microsoft.com/office/drawing/2014/main" id="{3E8ACD0C-3F44-43AB-AAA0-A67BA65126D0}"/>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69D39695-9F1F-474F-B6EC-3210EDB90B81}"/>
              </a:ext>
            </a:extLst>
          </p:cNvPr>
          <p:cNvSpPr txBox="1"/>
          <p:nvPr/>
        </p:nvSpPr>
        <p:spPr>
          <a:xfrm>
            <a:off x="-107005" y="-18464"/>
            <a:ext cx="1922741" cy="461665"/>
          </a:xfrm>
          <a:prstGeom prst="rect">
            <a:avLst/>
          </a:prstGeom>
          <a:noFill/>
          <a:ln>
            <a:noFill/>
          </a:ln>
          <a:effectLst/>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EXPLORE 3</a:t>
            </a:r>
          </a:p>
        </p:txBody>
      </p:sp>
      <p:pic>
        <p:nvPicPr>
          <p:cNvPr id="9" name="Picture 8">
            <a:extLst>
              <a:ext uri="{FF2B5EF4-FFF2-40B4-BE49-F238E27FC236}">
                <a16:creationId xmlns:a16="http://schemas.microsoft.com/office/drawing/2014/main" id="{03B82F3C-62AC-D445-8759-08CFCF370CCA}"/>
              </a:ext>
            </a:extLst>
          </p:cNvPr>
          <p:cNvPicPr>
            <a:picLocks noChangeAspect="1"/>
          </p:cNvPicPr>
          <p:nvPr/>
        </p:nvPicPr>
        <p:blipFill>
          <a:blip r:embed="rId3"/>
          <a:stretch>
            <a:fillRect/>
          </a:stretch>
        </p:blipFill>
        <p:spPr>
          <a:xfrm>
            <a:off x="9577288" y="269766"/>
            <a:ext cx="2176461" cy="847417"/>
          </a:xfrm>
          <a:prstGeom prst="rect">
            <a:avLst/>
          </a:prstGeom>
        </p:spPr>
      </p:pic>
      <p:sp>
        <p:nvSpPr>
          <p:cNvPr id="5" name="TextBox 4">
            <a:extLst>
              <a:ext uri="{FF2B5EF4-FFF2-40B4-BE49-F238E27FC236}">
                <a16:creationId xmlns:a16="http://schemas.microsoft.com/office/drawing/2014/main" id="{B4598F6E-64FB-FDEF-9620-968BA7CBCD92}"/>
              </a:ext>
            </a:extLst>
          </p:cNvPr>
          <p:cNvSpPr txBox="1"/>
          <p:nvPr/>
        </p:nvSpPr>
        <p:spPr>
          <a:xfrm>
            <a:off x="735383" y="1236781"/>
            <a:ext cx="5708467" cy="4862870"/>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1200"/>
              </a:spcAft>
              <a:buClrTx/>
              <a:buSzTx/>
              <a:tabLst/>
              <a:defRPr/>
            </a:pPr>
            <a:r>
              <a:rPr lang="en-GB" sz="2800" dirty="0">
                <a:solidFill>
                  <a:prstClr val="black"/>
                </a:solidFill>
                <a:latin typeface="Arial" panose="020B0604020202020204" pitchFamily="34" charset="0"/>
                <a:cs typeface="Arial" panose="020B0604020202020204" pitchFamily="34" charset="0"/>
              </a:rPr>
              <a:t>W</a:t>
            </a:r>
            <a:r>
              <a:rPr kumimoji="0" lang="en-GB" sz="2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ork</a:t>
            </a:r>
            <a:r>
              <a:rPr kumimoji="0" lang="en-GB"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in pairs</a:t>
            </a:r>
            <a:r>
              <a:rPr lang="en-GB" sz="2800" dirty="0">
                <a:solidFill>
                  <a:prstClr val="black"/>
                </a:solidFill>
                <a:latin typeface="Arial" panose="020B0604020202020204" pitchFamily="34" charset="0"/>
                <a:cs typeface="Arial" panose="020B0604020202020204" pitchFamily="34" charset="0"/>
              </a:rPr>
              <a:t> and </a:t>
            </a:r>
            <a:r>
              <a:rPr kumimoji="0" lang="en-GB"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share your ideas.</a:t>
            </a:r>
            <a:endParaRPr lang="en-GB" sz="2800" dirty="0">
              <a:solidFill>
                <a:prstClr val="black"/>
              </a:solidFill>
              <a:latin typeface="Arial" panose="020B0604020202020204" pitchFamily="34" charset="0"/>
              <a:cs typeface="Arial" panose="020B0604020202020204" pitchFamily="34" charset="0"/>
            </a:endParaRPr>
          </a:p>
          <a:p>
            <a:pPr marL="514350" marR="0" lvl="0" indent="-514350" algn="l" defTabSz="914400" rtl="0" eaLnBrk="1" fontAlgn="auto" latinLnBrk="0" hangingPunct="1">
              <a:lnSpc>
                <a:spcPct val="100000"/>
              </a:lnSpc>
              <a:spcBef>
                <a:spcPts val="0"/>
              </a:spcBef>
              <a:spcAft>
                <a:spcPts val="1200"/>
              </a:spcAft>
              <a:buClrTx/>
              <a:buSzTx/>
              <a:buFont typeface="+mj-lt"/>
              <a:buAutoNum type="arabicPeriod"/>
              <a:tabLst/>
              <a:defRPr/>
            </a:pPr>
            <a:r>
              <a:rPr lang="en-GB" sz="2800" dirty="0">
                <a:solidFill>
                  <a:prstClr val="black"/>
                </a:solidFill>
                <a:latin typeface="Arial" panose="020B0604020202020204" pitchFamily="34" charset="0"/>
                <a:cs typeface="Arial" panose="020B0604020202020204" pitchFamily="34" charset="0"/>
              </a:rPr>
              <a:t>First, m</a:t>
            </a:r>
            <a:r>
              <a:rPr kumimoji="0" lang="en-GB" sz="2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atch</a:t>
            </a:r>
            <a:r>
              <a:rPr kumimoji="0" lang="en-GB"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the </a:t>
            </a:r>
            <a:r>
              <a:rPr kumimoji="0" lang="en-GB"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fraction array </a:t>
            </a:r>
            <a:r>
              <a:rPr kumimoji="0" lang="en-GB"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cards with the </a:t>
            </a:r>
            <a:r>
              <a:rPr kumimoji="0" lang="en-GB"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fraction calculations</a:t>
            </a:r>
            <a:r>
              <a:rPr kumimoji="0" lang="en-GB"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p>
          <a:p>
            <a:pPr marL="514350" marR="0" lvl="0" indent="-514350" algn="l" defTabSz="914400" rtl="0" eaLnBrk="1" fontAlgn="auto" latinLnBrk="0" hangingPunct="1">
              <a:lnSpc>
                <a:spcPct val="100000"/>
              </a:lnSpc>
              <a:spcBef>
                <a:spcPts val="0"/>
              </a:spcBef>
              <a:spcAft>
                <a:spcPts val="1200"/>
              </a:spcAft>
              <a:buClrTx/>
              <a:buSzTx/>
              <a:buFont typeface="+mj-lt"/>
              <a:buAutoNum type="arabicPeriod"/>
              <a:tabLst/>
              <a:defRPr/>
            </a:pPr>
            <a:r>
              <a:rPr kumimoji="0" lang="en-GB"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Next, match the </a:t>
            </a:r>
            <a:r>
              <a:rPr kumimoji="0" lang="en-GB"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fraction answer </a:t>
            </a:r>
            <a:r>
              <a:rPr kumimoji="0" lang="en-GB"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cards to the </a:t>
            </a:r>
            <a:r>
              <a:rPr kumimoji="0" lang="en-GB"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fraction arrays</a:t>
            </a:r>
            <a:r>
              <a:rPr kumimoji="0" lang="en-GB"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endParaRPr lang="en-GB" sz="2800" dirty="0">
              <a:solidFill>
                <a:prstClr val="black"/>
              </a:solidFill>
              <a:latin typeface="Arial" panose="020B0604020202020204" pitchFamily="34" charset="0"/>
              <a:cs typeface="Arial" panose="020B0604020202020204" pitchFamily="34" charset="0"/>
            </a:endParaRPr>
          </a:p>
          <a:p>
            <a:pPr marL="514350" marR="0" lvl="0" indent="-514350" algn="l" defTabSz="914400" rtl="0" eaLnBrk="1" fontAlgn="auto" latinLnBrk="0" hangingPunct="1">
              <a:lnSpc>
                <a:spcPct val="100000"/>
              </a:lnSpc>
              <a:spcBef>
                <a:spcPts val="0"/>
              </a:spcBef>
              <a:spcAft>
                <a:spcPts val="1200"/>
              </a:spcAft>
              <a:buClrTx/>
              <a:buSzTx/>
              <a:buFont typeface="+mj-lt"/>
              <a:buAutoNum type="arabicPeriod"/>
              <a:tabLst/>
              <a:defRPr/>
            </a:pPr>
            <a:r>
              <a:rPr kumimoji="0" lang="en-GB"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Finally, match </a:t>
            </a:r>
            <a:r>
              <a:rPr kumimoji="0" lang="en-GB"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percentage </a:t>
            </a:r>
            <a:r>
              <a:rPr kumimoji="0" lang="en-GB"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cards to the </a:t>
            </a:r>
            <a:r>
              <a:rPr kumimoji="0" lang="en-GB"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fraction answers</a:t>
            </a:r>
            <a:r>
              <a:rPr kumimoji="0" lang="en-GB"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p>
        </p:txBody>
      </p:sp>
      <p:pic>
        <p:nvPicPr>
          <p:cNvPr id="10" name="Picture 9">
            <a:extLst>
              <a:ext uri="{FF2B5EF4-FFF2-40B4-BE49-F238E27FC236}">
                <a16:creationId xmlns:a16="http://schemas.microsoft.com/office/drawing/2014/main" id="{049EA6BF-5065-94C7-558D-1607C8F52E9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61971" y="1173389"/>
            <a:ext cx="4422659" cy="4926262"/>
          </a:xfrm>
          <a:prstGeom prst="rect">
            <a:avLst/>
          </a:prstGeom>
        </p:spPr>
      </p:pic>
    </p:spTree>
    <p:extLst>
      <p:ext uri="{BB962C8B-B14F-4D97-AF65-F5344CB8AC3E}">
        <p14:creationId xmlns:p14="http://schemas.microsoft.com/office/powerpoint/2010/main" val="431902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95120DB-178A-F98B-A988-24DE522A3BB7}"/>
                  </a:ext>
                </a:extLst>
              </p:cNvPr>
              <p:cNvSpPr txBox="1"/>
              <p:nvPr/>
            </p:nvSpPr>
            <p:spPr>
              <a:xfrm>
                <a:off x="2948539" y="1180883"/>
                <a:ext cx="7307623" cy="105400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GB" sz="4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GB" sz="44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num>
                      <m:den>
                        <m:r>
                          <a:rPr kumimoji="0" lang="en-US" sz="44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m:t>
                        </m:r>
                      </m:den>
                    </m:f>
                  </m:oMath>
                </a14:m>
                <a:r>
                  <a:rPr kumimoji="0" lang="en-GB" sz="4400" b="0" i="0" u="none" strike="noStrike" kern="1200" cap="none" spc="0" normalizeH="0" baseline="0" noProof="0" dirty="0">
                    <a:ln>
                      <a:noFill/>
                    </a:ln>
                    <a:solidFill>
                      <a:prstClr val="black"/>
                    </a:solidFill>
                    <a:effectLst/>
                    <a:uLnTx/>
                    <a:uFillTx/>
                    <a:latin typeface="Calibri"/>
                    <a:ea typeface="+mn-ea"/>
                    <a:cs typeface="+mn-cs"/>
                  </a:rPr>
                  <a:t>                   +                    </a:t>
                </a:r>
                <a14:m>
                  <m:oMath xmlns:m="http://schemas.openxmlformats.org/officeDocument/2006/math">
                    <m:f>
                      <m:fPr>
                        <m:ctrlPr>
                          <a:rPr kumimoji="0" lang="en-GB" sz="4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44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num>
                      <m:den>
                        <m:r>
                          <a:rPr kumimoji="0" lang="en-US" sz="44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m:t>
                        </m:r>
                      </m:den>
                    </m:f>
                  </m:oMath>
                </a14:m>
                <a:r>
                  <a:rPr kumimoji="0" lang="en-GB" sz="4400" b="0" i="0" u="none" strike="noStrike" kern="1200" cap="none" spc="0" normalizeH="0" baseline="0" noProof="0" dirty="0">
                    <a:ln>
                      <a:noFill/>
                    </a:ln>
                    <a:solidFill>
                      <a:prstClr val="black"/>
                    </a:solidFill>
                    <a:effectLst/>
                    <a:uLnTx/>
                    <a:uFillTx/>
                    <a:latin typeface="Calibri"/>
                    <a:ea typeface="+mn-ea"/>
                    <a:cs typeface="+mn-cs"/>
                  </a:rPr>
                  <a:t> </a:t>
                </a:r>
              </a:p>
            </p:txBody>
          </p:sp>
        </mc:Choice>
        <mc:Fallback xmlns="">
          <p:sp>
            <p:nvSpPr>
              <p:cNvPr id="8" name="TextBox 7">
                <a:extLst>
                  <a:ext uri="{FF2B5EF4-FFF2-40B4-BE49-F238E27FC236}">
                    <a16:creationId xmlns:a16="http://schemas.microsoft.com/office/drawing/2014/main" id="{F95120DB-178A-F98B-A988-24DE522A3BB7}"/>
                  </a:ext>
                </a:extLst>
              </p:cNvPr>
              <p:cNvSpPr txBox="1">
                <a:spLocks noRot="1" noChangeAspect="1" noMove="1" noResize="1" noEditPoints="1" noAdjustHandles="1" noChangeArrowheads="1" noChangeShapeType="1" noTextEdit="1"/>
              </p:cNvSpPr>
              <p:nvPr/>
            </p:nvSpPr>
            <p:spPr>
              <a:xfrm>
                <a:off x="2948539" y="1180883"/>
                <a:ext cx="7307623" cy="1054006"/>
              </a:xfrm>
              <a:prstGeom prst="rect">
                <a:avLst/>
              </a:prstGeom>
              <a:blipFill>
                <a:blip r:embed="rId3"/>
                <a:stretch>
                  <a:fillRect b="-1329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5F8F3610-627A-03A0-A9FC-660AB19D3094}"/>
                  </a:ext>
                </a:extLst>
              </p:cNvPr>
              <p:cNvSpPr txBox="1"/>
              <p:nvPr/>
            </p:nvSpPr>
            <p:spPr>
              <a:xfrm>
                <a:off x="9962845" y="5150114"/>
                <a:ext cx="4689059" cy="105400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GB" sz="4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44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m:t>
                        </m:r>
                      </m:num>
                      <m:den>
                        <m:r>
                          <a:rPr kumimoji="0" lang="en-US" sz="44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m:t>
                        </m:r>
                      </m:den>
                    </m:f>
                  </m:oMath>
                </a14:m>
                <a:r>
                  <a:rPr kumimoji="0" lang="en-GB" sz="4400" b="0" i="0" u="none" strike="noStrike" kern="1200" cap="none" spc="0" normalizeH="0" baseline="0" noProof="0" dirty="0">
                    <a:ln>
                      <a:noFill/>
                    </a:ln>
                    <a:solidFill>
                      <a:prstClr val="black"/>
                    </a:solidFill>
                    <a:effectLst/>
                    <a:uLnTx/>
                    <a:uFillTx/>
                    <a:latin typeface="Calibri"/>
                    <a:ea typeface="+mn-ea"/>
                    <a:cs typeface="+mn-cs"/>
                  </a:rPr>
                  <a:t> , 60% </a:t>
                </a:r>
              </a:p>
            </p:txBody>
          </p:sp>
        </mc:Choice>
        <mc:Fallback xmlns="">
          <p:sp>
            <p:nvSpPr>
              <p:cNvPr id="2" name="TextBox 1">
                <a:extLst>
                  <a:ext uri="{FF2B5EF4-FFF2-40B4-BE49-F238E27FC236}">
                    <a16:creationId xmlns:a16="http://schemas.microsoft.com/office/drawing/2014/main" id="{5F8F3610-627A-03A0-A9FC-660AB19D3094}"/>
                  </a:ext>
                </a:extLst>
              </p:cNvPr>
              <p:cNvSpPr txBox="1">
                <a:spLocks noRot="1" noChangeAspect="1" noMove="1" noResize="1" noEditPoints="1" noAdjustHandles="1" noChangeArrowheads="1" noChangeShapeType="1" noTextEdit="1"/>
              </p:cNvSpPr>
              <p:nvPr/>
            </p:nvSpPr>
            <p:spPr>
              <a:xfrm>
                <a:off x="9962845" y="5150114"/>
                <a:ext cx="4689059" cy="1054006"/>
              </a:xfrm>
              <a:prstGeom prst="rect">
                <a:avLst/>
              </a:prstGeom>
              <a:blipFill>
                <a:blip r:embed="rId4"/>
                <a:stretch>
                  <a:fillRect b="-13295"/>
                </a:stretch>
              </a:blipFill>
            </p:spPr>
            <p:txBody>
              <a:bodyPr/>
              <a:lstStyle/>
              <a:p>
                <a:r>
                  <a:rPr lang="en-GB">
                    <a:noFill/>
                  </a:rPr>
                  <a:t> </a:t>
                </a:r>
              </a:p>
            </p:txBody>
          </p:sp>
        </mc:Fallback>
      </mc:AlternateContent>
      <p:pic>
        <p:nvPicPr>
          <p:cNvPr id="17" name="Picture 16">
            <a:extLst>
              <a:ext uri="{FF2B5EF4-FFF2-40B4-BE49-F238E27FC236}">
                <a16:creationId xmlns:a16="http://schemas.microsoft.com/office/drawing/2014/main" id="{F0539DD8-BAD1-597A-A901-330DE3A903E9}"/>
              </a:ext>
            </a:extLst>
          </p:cNvPr>
          <p:cNvPicPr>
            <a:picLocks noChangeAspect="1"/>
          </p:cNvPicPr>
          <p:nvPr/>
        </p:nvPicPr>
        <p:blipFill>
          <a:blip r:embed="rId5"/>
          <a:stretch>
            <a:fillRect/>
          </a:stretch>
        </p:blipFill>
        <p:spPr>
          <a:xfrm>
            <a:off x="2948539" y="3336637"/>
            <a:ext cx="790575" cy="1362075"/>
          </a:xfrm>
          <a:prstGeom prst="rect">
            <a:avLst/>
          </a:prstGeom>
        </p:spPr>
      </p:pic>
      <p:pic>
        <p:nvPicPr>
          <p:cNvPr id="4" name="Picture 3">
            <a:extLst>
              <a:ext uri="{FF2B5EF4-FFF2-40B4-BE49-F238E27FC236}">
                <a16:creationId xmlns:a16="http://schemas.microsoft.com/office/drawing/2014/main" id="{6B7BD935-B64E-1F5A-EB57-DDE2B74DD5F0}"/>
              </a:ext>
            </a:extLst>
          </p:cNvPr>
          <p:cNvPicPr>
            <a:picLocks noChangeAspect="1"/>
          </p:cNvPicPr>
          <p:nvPr/>
        </p:nvPicPr>
        <p:blipFill>
          <a:blip r:embed="rId6"/>
          <a:stretch>
            <a:fillRect/>
          </a:stretch>
        </p:blipFill>
        <p:spPr>
          <a:xfrm>
            <a:off x="8231877" y="3317587"/>
            <a:ext cx="790575" cy="1381125"/>
          </a:xfrm>
          <a:prstGeom prst="rect">
            <a:avLst/>
          </a:prstGeom>
        </p:spPr>
      </p:pic>
      <p:sp>
        <p:nvSpPr>
          <p:cNvPr id="3" name="Google Shape;428;p15" descr="Pink rectangle covering the answer">
            <a:extLst>
              <a:ext uri="{FF2B5EF4-FFF2-40B4-BE49-F238E27FC236}">
                <a16:creationId xmlns:a16="http://schemas.microsoft.com/office/drawing/2014/main" id="{B6A1049C-9568-147A-B12C-1F16CCA1EDBB}"/>
              </a:ext>
            </a:extLst>
          </p:cNvPr>
          <p:cNvSpPr/>
          <p:nvPr/>
        </p:nvSpPr>
        <p:spPr>
          <a:xfrm>
            <a:off x="9721734" y="5150114"/>
            <a:ext cx="2007065" cy="1013077"/>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Arial" panose="020B0604020202020204" pitchFamily="34" charset="0"/>
              <a:ea typeface="Calibri"/>
              <a:cs typeface="Arial" panose="020B0604020202020204" pitchFamily="34" charset="0"/>
              <a:sym typeface="Calibri"/>
            </a:endParaRPr>
          </a:p>
        </p:txBody>
      </p:sp>
      <p:sp>
        <p:nvSpPr>
          <p:cNvPr id="5" name="Isosceles Triangle 4">
            <a:extLst>
              <a:ext uri="{FF2B5EF4-FFF2-40B4-BE49-F238E27FC236}">
                <a16:creationId xmlns:a16="http://schemas.microsoft.com/office/drawing/2014/main" id="{8FBB04D2-3997-9DDA-032E-9F84B6A7A1E6}"/>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TextBox 6">
            <a:extLst>
              <a:ext uri="{FF2B5EF4-FFF2-40B4-BE49-F238E27FC236}">
                <a16:creationId xmlns:a16="http://schemas.microsoft.com/office/drawing/2014/main" id="{235A78EF-18B0-6D80-6BB8-9D85A04FD335}"/>
              </a:ext>
            </a:extLst>
          </p:cNvPr>
          <p:cNvSpPr txBox="1"/>
          <p:nvPr/>
        </p:nvSpPr>
        <p:spPr>
          <a:xfrm>
            <a:off x="-19845" y="165505"/>
            <a:ext cx="1511714" cy="461665"/>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REVIEW</a:t>
            </a:r>
          </a:p>
        </p:txBody>
      </p:sp>
    </p:spTree>
    <p:extLst>
      <p:ext uri="{BB962C8B-B14F-4D97-AF65-F5344CB8AC3E}">
        <p14:creationId xmlns:p14="http://schemas.microsoft.com/office/powerpoint/2010/main" val="1627172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5F8F3610-627A-03A0-A9FC-660AB19D3094}"/>
                  </a:ext>
                </a:extLst>
              </p:cNvPr>
              <p:cNvSpPr txBox="1"/>
              <p:nvPr/>
            </p:nvSpPr>
            <p:spPr>
              <a:xfrm>
                <a:off x="9085400" y="5192169"/>
                <a:ext cx="4874589" cy="105445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GB" sz="4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44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6</m:t>
                        </m:r>
                      </m:num>
                      <m:den>
                        <m:r>
                          <a:rPr kumimoji="0" lang="en-US" sz="44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8</m:t>
                        </m:r>
                      </m:den>
                    </m:f>
                    <m:r>
                      <a:rPr kumimoji="0" lang="en-US" sz="4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n-GB" sz="4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44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m:t>
                        </m:r>
                      </m:num>
                      <m:den>
                        <m:r>
                          <a:rPr kumimoji="0" lang="en-US" sz="44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m:t>
                        </m:r>
                      </m:den>
                    </m:f>
                  </m:oMath>
                </a14:m>
                <a:r>
                  <a:rPr kumimoji="0" lang="en-GB" sz="4400" b="0" i="0" u="none" strike="noStrike" kern="1200" cap="none" spc="0" normalizeH="0" baseline="0" noProof="0" dirty="0">
                    <a:ln>
                      <a:noFill/>
                    </a:ln>
                    <a:solidFill>
                      <a:prstClr val="black"/>
                    </a:solidFill>
                    <a:effectLst/>
                    <a:uLnTx/>
                    <a:uFillTx/>
                    <a:latin typeface="Calibri"/>
                    <a:ea typeface="+mn-ea"/>
                    <a:cs typeface="+mn-cs"/>
                  </a:rPr>
                  <a:t> , 75%</a:t>
                </a:r>
              </a:p>
            </p:txBody>
          </p:sp>
        </mc:Choice>
        <mc:Fallback xmlns="">
          <p:sp>
            <p:nvSpPr>
              <p:cNvPr id="2" name="TextBox 1">
                <a:extLst>
                  <a:ext uri="{FF2B5EF4-FFF2-40B4-BE49-F238E27FC236}">
                    <a16:creationId xmlns:a16="http://schemas.microsoft.com/office/drawing/2014/main" id="{5F8F3610-627A-03A0-A9FC-660AB19D3094}"/>
                  </a:ext>
                </a:extLst>
              </p:cNvPr>
              <p:cNvSpPr txBox="1">
                <a:spLocks noRot="1" noChangeAspect="1" noMove="1" noResize="1" noEditPoints="1" noAdjustHandles="1" noChangeArrowheads="1" noChangeShapeType="1" noTextEdit="1"/>
              </p:cNvSpPr>
              <p:nvPr/>
            </p:nvSpPr>
            <p:spPr>
              <a:xfrm>
                <a:off x="9085400" y="5192169"/>
                <a:ext cx="4874589" cy="1054456"/>
              </a:xfrm>
              <a:prstGeom prst="rect">
                <a:avLst/>
              </a:prstGeom>
              <a:blipFill>
                <a:blip r:embed="rId2"/>
                <a:stretch>
                  <a:fillRect b="-1329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C52D647-5F7D-3FF2-E13C-96F1933BCDC3}"/>
                  </a:ext>
                </a:extLst>
              </p:cNvPr>
              <p:cNvSpPr txBox="1"/>
              <p:nvPr/>
            </p:nvSpPr>
            <p:spPr>
              <a:xfrm>
                <a:off x="3001549" y="1138603"/>
                <a:ext cx="7307623" cy="105259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GB" sz="4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GB" sz="44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num>
                      <m:den>
                        <m:r>
                          <a:rPr kumimoji="0" lang="en-US" sz="44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den>
                    </m:f>
                  </m:oMath>
                </a14:m>
                <a:r>
                  <a:rPr kumimoji="0" lang="en-GB" sz="4400" b="0" i="0" u="none" strike="noStrike" kern="1200" cap="none" spc="0" normalizeH="0" baseline="0" noProof="0" dirty="0">
                    <a:ln>
                      <a:noFill/>
                    </a:ln>
                    <a:solidFill>
                      <a:prstClr val="black"/>
                    </a:solidFill>
                    <a:effectLst/>
                    <a:uLnTx/>
                    <a:uFillTx/>
                    <a:latin typeface="Calibri"/>
                    <a:ea typeface="+mn-ea"/>
                    <a:cs typeface="+mn-cs"/>
                  </a:rPr>
                  <a:t>                   +                    </a:t>
                </a:r>
                <a14:m>
                  <m:oMath xmlns:m="http://schemas.openxmlformats.org/officeDocument/2006/math">
                    <m:f>
                      <m:fPr>
                        <m:ctrlPr>
                          <a:rPr kumimoji="0" lang="en-GB" sz="4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44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num>
                      <m:den>
                        <m:r>
                          <a:rPr kumimoji="0" lang="en-US" sz="44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m:t>
                        </m:r>
                      </m:den>
                    </m:f>
                  </m:oMath>
                </a14:m>
                <a:r>
                  <a:rPr kumimoji="0" lang="en-GB" sz="4400" b="0" i="0" u="none" strike="noStrike" kern="1200" cap="none" spc="0" normalizeH="0" baseline="0" noProof="0" dirty="0">
                    <a:ln>
                      <a:noFill/>
                    </a:ln>
                    <a:solidFill>
                      <a:prstClr val="black"/>
                    </a:solidFill>
                    <a:effectLst/>
                    <a:uLnTx/>
                    <a:uFillTx/>
                    <a:latin typeface="Calibri"/>
                    <a:ea typeface="+mn-ea"/>
                    <a:cs typeface="+mn-cs"/>
                  </a:rPr>
                  <a:t> </a:t>
                </a:r>
              </a:p>
            </p:txBody>
          </p:sp>
        </mc:Choice>
        <mc:Fallback xmlns="">
          <p:sp>
            <p:nvSpPr>
              <p:cNvPr id="3" name="TextBox 2">
                <a:extLst>
                  <a:ext uri="{FF2B5EF4-FFF2-40B4-BE49-F238E27FC236}">
                    <a16:creationId xmlns:a16="http://schemas.microsoft.com/office/drawing/2014/main" id="{5C52D647-5F7D-3FF2-E13C-96F1933BCDC3}"/>
                  </a:ext>
                </a:extLst>
              </p:cNvPr>
              <p:cNvSpPr txBox="1">
                <a:spLocks noRot="1" noChangeAspect="1" noMove="1" noResize="1" noEditPoints="1" noAdjustHandles="1" noChangeArrowheads="1" noChangeShapeType="1" noTextEdit="1"/>
              </p:cNvSpPr>
              <p:nvPr/>
            </p:nvSpPr>
            <p:spPr>
              <a:xfrm>
                <a:off x="3001549" y="1138603"/>
                <a:ext cx="7307623" cy="1052596"/>
              </a:xfrm>
              <a:prstGeom prst="rect">
                <a:avLst/>
              </a:prstGeom>
              <a:blipFill>
                <a:blip r:embed="rId3"/>
                <a:stretch>
                  <a:fillRect b="-13953"/>
                </a:stretch>
              </a:blipFill>
            </p:spPr>
            <p:txBody>
              <a:bodyPr/>
              <a:lstStyle/>
              <a:p>
                <a:r>
                  <a:rPr lang="en-GB">
                    <a:noFill/>
                  </a:rPr>
                  <a:t> </a:t>
                </a:r>
              </a:p>
            </p:txBody>
          </p:sp>
        </mc:Fallback>
      </mc:AlternateContent>
      <p:pic>
        <p:nvPicPr>
          <p:cNvPr id="6" name="Picture 5">
            <a:extLst>
              <a:ext uri="{FF2B5EF4-FFF2-40B4-BE49-F238E27FC236}">
                <a16:creationId xmlns:a16="http://schemas.microsoft.com/office/drawing/2014/main" id="{C3EF01E0-5B5B-EFF6-F467-BA98FC774CC6}"/>
              </a:ext>
            </a:extLst>
          </p:cNvPr>
          <p:cNvPicPr>
            <a:picLocks noChangeAspect="1"/>
          </p:cNvPicPr>
          <p:nvPr/>
        </p:nvPicPr>
        <p:blipFill>
          <a:blip r:embed="rId4"/>
          <a:stretch>
            <a:fillRect/>
          </a:stretch>
        </p:blipFill>
        <p:spPr>
          <a:xfrm>
            <a:off x="2867025" y="3674826"/>
            <a:ext cx="971550" cy="1133475"/>
          </a:xfrm>
          <a:prstGeom prst="rect">
            <a:avLst/>
          </a:prstGeom>
        </p:spPr>
      </p:pic>
      <p:pic>
        <p:nvPicPr>
          <p:cNvPr id="9" name="Picture 8">
            <a:extLst>
              <a:ext uri="{FF2B5EF4-FFF2-40B4-BE49-F238E27FC236}">
                <a16:creationId xmlns:a16="http://schemas.microsoft.com/office/drawing/2014/main" id="{A3F65081-8C96-800B-00F6-36AE33E73765}"/>
              </a:ext>
            </a:extLst>
          </p:cNvPr>
          <p:cNvPicPr>
            <a:picLocks noChangeAspect="1"/>
          </p:cNvPicPr>
          <p:nvPr/>
        </p:nvPicPr>
        <p:blipFill>
          <a:blip r:embed="rId5"/>
          <a:stretch>
            <a:fillRect/>
          </a:stretch>
        </p:blipFill>
        <p:spPr>
          <a:xfrm>
            <a:off x="8142425" y="3649990"/>
            <a:ext cx="942975" cy="1171575"/>
          </a:xfrm>
          <a:prstGeom prst="rect">
            <a:avLst/>
          </a:prstGeom>
        </p:spPr>
      </p:pic>
      <p:sp>
        <p:nvSpPr>
          <p:cNvPr id="4" name="Google Shape;428;p15" descr="Pink rectangle covering the answer">
            <a:extLst>
              <a:ext uri="{FF2B5EF4-FFF2-40B4-BE49-F238E27FC236}">
                <a16:creationId xmlns:a16="http://schemas.microsoft.com/office/drawing/2014/main" id="{0E149C65-1989-CEFC-2090-9D850B744E50}"/>
              </a:ext>
            </a:extLst>
          </p:cNvPr>
          <p:cNvSpPr/>
          <p:nvPr/>
        </p:nvSpPr>
        <p:spPr>
          <a:xfrm>
            <a:off x="9146109" y="5192169"/>
            <a:ext cx="2709007" cy="1013077"/>
          </a:xfrm>
          <a:prstGeom prst="rect">
            <a:avLst/>
          </a:prstGeom>
          <a:solidFill>
            <a:schemeClr val="accent1"/>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Arial" panose="020B0604020202020204" pitchFamily="34" charset="0"/>
              <a:ea typeface="Calibri"/>
              <a:cs typeface="Arial" panose="020B0604020202020204" pitchFamily="34" charset="0"/>
              <a:sym typeface="Calibri"/>
            </a:endParaRPr>
          </a:p>
        </p:txBody>
      </p:sp>
      <p:sp>
        <p:nvSpPr>
          <p:cNvPr id="5" name="Isosceles Triangle 4">
            <a:extLst>
              <a:ext uri="{FF2B5EF4-FFF2-40B4-BE49-F238E27FC236}">
                <a16:creationId xmlns:a16="http://schemas.microsoft.com/office/drawing/2014/main" id="{FC4FE5FC-03F2-61F1-1D04-59B4F4377C3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TextBox 6">
            <a:extLst>
              <a:ext uri="{FF2B5EF4-FFF2-40B4-BE49-F238E27FC236}">
                <a16:creationId xmlns:a16="http://schemas.microsoft.com/office/drawing/2014/main" id="{52D7FBF3-D5B0-90C6-3B77-7D6F7DA215FD}"/>
              </a:ext>
            </a:extLst>
          </p:cNvPr>
          <p:cNvSpPr txBox="1"/>
          <p:nvPr/>
        </p:nvSpPr>
        <p:spPr>
          <a:xfrm>
            <a:off x="-19845" y="165505"/>
            <a:ext cx="1511714" cy="461665"/>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REVIEW</a:t>
            </a:r>
          </a:p>
        </p:txBody>
      </p:sp>
    </p:spTree>
    <p:extLst>
      <p:ext uri="{BB962C8B-B14F-4D97-AF65-F5344CB8AC3E}">
        <p14:creationId xmlns:p14="http://schemas.microsoft.com/office/powerpoint/2010/main" val="3877907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5F8F3610-627A-03A0-A9FC-660AB19D3094}"/>
                  </a:ext>
                </a:extLst>
              </p:cNvPr>
              <p:cNvSpPr txBox="1"/>
              <p:nvPr/>
            </p:nvSpPr>
            <p:spPr>
              <a:xfrm>
                <a:off x="10097953" y="4786899"/>
                <a:ext cx="2042809" cy="1373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44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m:t>
                          </m:r>
                        </m:num>
                        <m:den>
                          <m:r>
                            <a:rPr kumimoji="0" lang="en-US" sz="44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12</m:t>
                          </m:r>
                        </m:den>
                      </m:f>
                    </m:oMath>
                  </m:oMathPara>
                </a14:m>
                <a:endParaRPr kumimoji="0" lang="en-GB" sz="440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2" name="TextBox 1">
                <a:extLst>
                  <a:ext uri="{FF2B5EF4-FFF2-40B4-BE49-F238E27FC236}">
                    <a16:creationId xmlns:a16="http://schemas.microsoft.com/office/drawing/2014/main" id="{5F8F3610-627A-03A0-A9FC-660AB19D3094}"/>
                  </a:ext>
                </a:extLst>
              </p:cNvPr>
              <p:cNvSpPr txBox="1">
                <a:spLocks noRot="1" noChangeAspect="1" noMove="1" noResize="1" noEditPoints="1" noAdjustHandles="1" noChangeArrowheads="1" noChangeShapeType="1" noTextEdit="1"/>
              </p:cNvSpPr>
              <p:nvPr/>
            </p:nvSpPr>
            <p:spPr>
              <a:xfrm>
                <a:off x="10097953" y="4786899"/>
                <a:ext cx="2042809" cy="1373774"/>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18AFE9E-B406-41DA-AFE1-236C0230E357}"/>
                  </a:ext>
                </a:extLst>
              </p:cNvPr>
              <p:cNvSpPr txBox="1"/>
              <p:nvPr/>
            </p:nvSpPr>
            <p:spPr>
              <a:xfrm>
                <a:off x="2988297" y="1411321"/>
                <a:ext cx="7307623" cy="10498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GB" sz="4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44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m:t>
                        </m:r>
                      </m:num>
                      <m:den>
                        <m:r>
                          <a:rPr kumimoji="0" lang="en-US" sz="44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m:t>
                        </m:r>
                      </m:den>
                    </m:f>
                  </m:oMath>
                </a14:m>
                <a:r>
                  <a:rPr kumimoji="0" lang="en-GB" sz="4400" b="0" i="0" u="none" strike="noStrike" kern="1200" cap="none" spc="0" normalizeH="0" baseline="0" noProof="0" dirty="0">
                    <a:ln>
                      <a:noFill/>
                    </a:ln>
                    <a:solidFill>
                      <a:prstClr val="black"/>
                    </a:solidFill>
                    <a:effectLst/>
                    <a:uLnTx/>
                    <a:uFillTx/>
                    <a:latin typeface="Calibri"/>
                    <a:ea typeface="+mn-ea"/>
                    <a:cs typeface="+mn-cs"/>
                  </a:rPr>
                  <a:t>                   -                    </a:t>
                </a:r>
                <a14:m>
                  <m:oMath xmlns:m="http://schemas.openxmlformats.org/officeDocument/2006/math">
                    <m:f>
                      <m:fPr>
                        <m:ctrlPr>
                          <a:rPr kumimoji="0" lang="en-GB" sz="4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44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num>
                      <m:den>
                        <m:r>
                          <a:rPr kumimoji="0" lang="en-US" sz="44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m:t>
                        </m:r>
                      </m:den>
                    </m:f>
                  </m:oMath>
                </a14:m>
                <a:r>
                  <a:rPr kumimoji="0" lang="en-GB" sz="4400" b="0" i="0" u="none" strike="noStrike" kern="1200" cap="none" spc="0" normalizeH="0" baseline="0" noProof="0" dirty="0">
                    <a:ln>
                      <a:noFill/>
                    </a:ln>
                    <a:solidFill>
                      <a:prstClr val="black"/>
                    </a:solidFill>
                    <a:effectLst/>
                    <a:uLnTx/>
                    <a:uFillTx/>
                    <a:latin typeface="Calibri"/>
                    <a:ea typeface="+mn-ea"/>
                    <a:cs typeface="+mn-cs"/>
                  </a:rPr>
                  <a:t> </a:t>
                </a:r>
              </a:p>
            </p:txBody>
          </p:sp>
        </mc:Choice>
        <mc:Fallback xmlns="">
          <p:sp>
            <p:nvSpPr>
              <p:cNvPr id="4" name="TextBox 3">
                <a:extLst>
                  <a:ext uri="{FF2B5EF4-FFF2-40B4-BE49-F238E27FC236}">
                    <a16:creationId xmlns:a16="http://schemas.microsoft.com/office/drawing/2014/main" id="{218AFE9E-B406-41DA-AFE1-236C0230E357}"/>
                  </a:ext>
                </a:extLst>
              </p:cNvPr>
              <p:cNvSpPr txBox="1">
                <a:spLocks noRot="1" noChangeAspect="1" noMove="1" noResize="1" noEditPoints="1" noAdjustHandles="1" noChangeArrowheads="1" noChangeShapeType="1" noTextEdit="1"/>
              </p:cNvSpPr>
              <p:nvPr/>
            </p:nvSpPr>
            <p:spPr>
              <a:xfrm>
                <a:off x="2988297" y="1411321"/>
                <a:ext cx="7307623" cy="1049839"/>
              </a:xfrm>
              <a:prstGeom prst="rect">
                <a:avLst/>
              </a:prstGeom>
              <a:blipFill>
                <a:blip r:embed="rId3"/>
                <a:stretch>
                  <a:fillRect b="-13953"/>
                </a:stretch>
              </a:blipFill>
            </p:spPr>
            <p:txBody>
              <a:bodyPr/>
              <a:lstStyle/>
              <a:p>
                <a:r>
                  <a:rPr lang="en-GB">
                    <a:noFill/>
                  </a:rPr>
                  <a:t> </a:t>
                </a:r>
              </a:p>
            </p:txBody>
          </p:sp>
        </mc:Fallback>
      </mc:AlternateContent>
      <p:pic>
        <p:nvPicPr>
          <p:cNvPr id="7" name="Picture 6">
            <a:extLst>
              <a:ext uri="{FF2B5EF4-FFF2-40B4-BE49-F238E27FC236}">
                <a16:creationId xmlns:a16="http://schemas.microsoft.com/office/drawing/2014/main" id="{5168CAE1-8059-A98F-447C-FF4784974807}"/>
              </a:ext>
            </a:extLst>
          </p:cNvPr>
          <p:cNvPicPr>
            <a:picLocks noChangeAspect="1"/>
          </p:cNvPicPr>
          <p:nvPr/>
        </p:nvPicPr>
        <p:blipFill>
          <a:blip r:embed="rId4"/>
          <a:stretch>
            <a:fillRect/>
          </a:stretch>
        </p:blipFill>
        <p:spPr>
          <a:xfrm>
            <a:off x="2988297" y="3255280"/>
            <a:ext cx="895350" cy="1104900"/>
          </a:xfrm>
          <a:prstGeom prst="rect">
            <a:avLst/>
          </a:prstGeom>
        </p:spPr>
      </p:pic>
      <p:pic>
        <p:nvPicPr>
          <p:cNvPr id="10" name="Picture 9">
            <a:extLst>
              <a:ext uri="{FF2B5EF4-FFF2-40B4-BE49-F238E27FC236}">
                <a16:creationId xmlns:a16="http://schemas.microsoft.com/office/drawing/2014/main" id="{A52450F1-608A-35F9-D823-2833A39B13FB}"/>
              </a:ext>
            </a:extLst>
          </p:cNvPr>
          <p:cNvPicPr>
            <a:picLocks noChangeAspect="1"/>
          </p:cNvPicPr>
          <p:nvPr/>
        </p:nvPicPr>
        <p:blipFill>
          <a:blip r:embed="rId5"/>
          <a:stretch>
            <a:fillRect/>
          </a:stretch>
        </p:blipFill>
        <p:spPr>
          <a:xfrm>
            <a:off x="8017565" y="3198130"/>
            <a:ext cx="904875" cy="1162050"/>
          </a:xfrm>
          <a:prstGeom prst="rect">
            <a:avLst/>
          </a:prstGeom>
        </p:spPr>
      </p:pic>
      <p:sp>
        <p:nvSpPr>
          <p:cNvPr id="3" name="Google Shape;428;p15" descr="Pink rectangle covering the answer">
            <a:extLst>
              <a:ext uri="{FF2B5EF4-FFF2-40B4-BE49-F238E27FC236}">
                <a16:creationId xmlns:a16="http://schemas.microsoft.com/office/drawing/2014/main" id="{857332A2-D38A-2F24-690C-3FC589EA3757}"/>
              </a:ext>
            </a:extLst>
          </p:cNvPr>
          <p:cNvSpPr/>
          <p:nvPr/>
        </p:nvSpPr>
        <p:spPr>
          <a:xfrm>
            <a:off x="10295920" y="4896605"/>
            <a:ext cx="1545174" cy="1373774"/>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Arial" panose="020B0604020202020204" pitchFamily="34" charset="0"/>
              <a:ea typeface="Calibri"/>
              <a:cs typeface="Arial" panose="020B0604020202020204" pitchFamily="34" charset="0"/>
              <a:sym typeface="Calibri"/>
            </a:endParaRPr>
          </a:p>
        </p:txBody>
      </p:sp>
      <p:sp>
        <p:nvSpPr>
          <p:cNvPr id="5" name="Isosceles Triangle 4">
            <a:extLst>
              <a:ext uri="{FF2B5EF4-FFF2-40B4-BE49-F238E27FC236}">
                <a16:creationId xmlns:a16="http://schemas.microsoft.com/office/drawing/2014/main" id="{EF452509-C045-1019-6165-0C2836CED52C}"/>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80AC22B6-0E56-8E12-0E21-44DCBDAD7C67}"/>
              </a:ext>
            </a:extLst>
          </p:cNvPr>
          <p:cNvSpPr txBox="1"/>
          <p:nvPr/>
        </p:nvSpPr>
        <p:spPr>
          <a:xfrm>
            <a:off x="-19845" y="165505"/>
            <a:ext cx="1511714" cy="461665"/>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REVIEW</a:t>
            </a:r>
          </a:p>
        </p:txBody>
      </p:sp>
    </p:spTree>
    <p:extLst>
      <p:ext uri="{BB962C8B-B14F-4D97-AF65-F5344CB8AC3E}">
        <p14:creationId xmlns:p14="http://schemas.microsoft.com/office/powerpoint/2010/main" val="2899024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5F8F3610-627A-03A0-A9FC-660AB19D3094}"/>
                  </a:ext>
                </a:extLst>
              </p:cNvPr>
              <p:cNvSpPr txBox="1"/>
              <p:nvPr/>
            </p:nvSpPr>
            <p:spPr>
              <a:xfrm>
                <a:off x="9302678" y="5136902"/>
                <a:ext cx="2570224" cy="105407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GB" sz="4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44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m:t>
                        </m:r>
                      </m:num>
                      <m:den>
                        <m:r>
                          <a:rPr kumimoji="0" lang="en-US" sz="44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r>
                          <a:rPr kumimoji="0" lang="en-US" sz="4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den>
                    </m:f>
                  </m:oMath>
                </a14:m>
                <a:r>
                  <a:rPr kumimoji="0" lang="en-GB" sz="4400" b="0" i="0" u="none" strike="noStrike" kern="1200" cap="none" spc="0" normalizeH="0" baseline="0" noProof="0" dirty="0">
                    <a:ln>
                      <a:noFill/>
                    </a:ln>
                    <a:solidFill>
                      <a:prstClr val="black"/>
                    </a:solidFill>
                    <a:effectLst/>
                    <a:uLnTx/>
                    <a:uFillTx/>
                    <a:latin typeface="Calibri"/>
                    <a:ea typeface="+mn-ea"/>
                    <a:cs typeface="+mn-cs"/>
                  </a:rPr>
                  <a:t>, 30%</a:t>
                </a:r>
              </a:p>
            </p:txBody>
          </p:sp>
        </mc:Choice>
        <mc:Fallback xmlns="">
          <p:sp>
            <p:nvSpPr>
              <p:cNvPr id="2" name="TextBox 1">
                <a:extLst>
                  <a:ext uri="{FF2B5EF4-FFF2-40B4-BE49-F238E27FC236}">
                    <a16:creationId xmlns:a16="http://schemas.microsoft.com/office/drawing/2014/main" id="{5F8F3610-627A-03A0-A9FC-660AB19D3094}"/>
                  </a:ext>
                </a:extLst>
              </p:cNvPr>
              <p:cNvSpPr txBox="1">
                <a:spLocks noRot="1" noChangeAspect="1" noMove="1" noResize="1" noEditPoints="1" noAdjustHandles="1" noChangeArrowheads="1" noChangeShapeType="1" noTextEdit="1"/>
              </p:cNvSpPr>
              <p:nvPr/>
            </p:nvSpPr>
            <p:spPr>
              <a:xfrm>
                <a:off x="9302678" y="5136902"/>
                <a:ext cx="2570224" cy="1054071"/>
              </a:xfrm>
              <a:prstGeom prst="rect">
                <a:avLst/>
              </a:prstGeom>
              <a:blipFill>
                <a:blip r:embed="rId2"/>
                <a:stretch>
                  <a:fillRect b="-1329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BDA540A-5903-A260-B46B-7E20907B2ECC}"/>
                  </a:ext>
                </a:extLst>
              </p:cNvPr>
              <p:cNvSpPr txBox="1"/>
              <p:nvPr/>
            </p:nvSpPr>
            <p:spPr>
              <a:xfrm>
                <a:off x="2427521" y="1307397"/>
                <a:ext cx="7307623" cy="105182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GB" sz="4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44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num>
                      <m:den>
                        <m:r>
                          <a:rPr kumimoji="0" lang="en-US" sz="44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den>
                    </m:f>
                  </m:oMath>
                </a14:m>
                <a:r>
                  <a:rPr kumimoji="0" lang="en-GB" sz="4400" b="0" i="0" u="none" strike="noStrike" kern="1200" cap="none" spc="0" normalizeH="0" baseline="0" noProof="0" dirty="0">
                    <a:ln>
                      <a:noFill/>
                    </a:ln>
                    <a:solidFill>
                      <a:prstClr val="black"/>
                    </a:solidFill>
                    <a:effectLst/>
                    <a:uLnTx/>
                    <a:uFillTx/>
                    <a:latin typeface="Calibri"/>
                    <a:ea typeface="+mn-ea"/>
                    <a:cs typeface="+mn-cs"/>
                  </a:rPr>
                  <a:t>                   -                    </a:t>
                </a:r>
                <a14:m>
                  <m:oMath xmlns:m="http://schemas.openxmlformats.org/officeDocument/2006/math">
                    <m:f>
                      <m:fPr>
                        <m:ctrlPr>
                          <a:rPr kumimoji="0" lang="en-GB" sz="4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44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num>
                      <m:den>
                        <m:r>
                          <a:rPr kumimoji="0" lang="en-US" sz="44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m:t>
                        </m:r>
                      </m:den>
                    </m:f>
                  </m:oMath>
                </a14:m>
                <a:r>
                  <a:rPr kumimoji="0" lang="en-GB" sz="4400" b="0" i="0" u="none" strike="noStrike" kern="1200" cap="none" spc="0" normalizeH="0" baseline="0" noProof="0" dirty="0">
                    <a:ln>
                      <a:noFill/>
                    </a:ln>
                    <a:solidFill>
                      <a:prstClr val="black"/>
                    </a:solidFill>
                    <a:effectLst/>
                    <a:uLnTx/>
                    <a:uFillTx/>
                    <a:latin typeface="Calibri"/>
                    <a:ea typeface="+mn-ea"/>
                    <a:cs typeface="+mn-cs"/>
                  </a:rPr>
                  <a:t> </a:t>
                </a:r>
              </a:p>
            </p:txBody>
          </p:sp>
        </mc:Choice>
        <mc:Fallback xmlns="">
          <p:sp>
            <p:nvSpPr>
              <p:cNvPr id="3" name="TextBox 2">
                <a:extLst>
                  <a:ext uri="{FF2B5EF4-FFF2-40B4-BE49-F238E27FC236}">
                    <a16:creationId xmlns:a16="http://schemas.microsoft.com/office/drawing/2014/main" id="{8BDA540A-5903-A260-B46B-7E20907B2ECC}"/>
                  </a:ext>
                </a:extLst>
              </p:cNvPr>
              <p:cNvSpPr txBox="1">
                <a:spLocks noRot="1" noChangeAspect="1" noMove="1" noResize="1" noEditPoints="1" noAdjustHandles="1" noChangeArrowheads="1" noChangeShapeType="1" noTextEdit="1"/>
              </p:cNvSpPr>
              <p:nvPr/>
            </p:nvSpPr>
            <p:spPr>
              <a:xfrm>
                <a:off x="2427521" y="1307397"/>
                <a:ext cx="7307623" cy="1051826"/>
              </a:xfrm>
              <a:prstGeom prst="rect">
                <a:avLst/>
              </a:prstGeom>
              <a:blipFill>
                <a:blip r:embed="rId3"/>
                <a:stretch>
                  <a:fillRect b="-13295"/>
                </a:stretch>
              </a:blipFill>
            </p:spPr>
            <p:txBody>
              <a:bodyPr/>
              <a:lstStyle/>
              <a:p>
                <a:r>
                  <a:rPr lang="en-GB">
                    <a:noFill/>
                  </a:rPr>
                  <a:t> </a:t>
                </a:r>
              </a:p>
            </p:txBody>
          </p:sp>
        </mc:Fallback>
      </mc:AlternateContent>
      <p:pic>
        <p:nvPicPr>
          <p:cNvPr id="6" name="Picture 5">
            <a:extLst>
              <a:ext uri="{FF2B5EF4-FFF2-40B4-BE49-F238E27FC236}">
                <a16:creationId xmlns:a16="http://schemas.microsoft.com/office/drawing/2014/main" id="{220533C3-0BB8-39EF-42B9-7111C6C2E128}"/>
              </a:ext>
            </a:extLst>
          </p:cNvPr>
          <p:cNvPicPr>
            <a:picLocks noChangeAspect="1"/>
          </p:cNvPicPr>
          <p:nvPr/>
        </p:nvPicPr>
        <p:blipFill>
          <a:blip r:embed="rId4"/>
          <a:stretch>
            <a:fillRect/>
          </a:stretch>
        </p:blipFill>
        <p:spPr>
          <a:xfrm>
            <a:off x="2254276" y="3905519"/>
            <a:ext cx="942975" cy="1285875"/>
          </a:xfrm>
          <a:prstGeom prst="rect">
            <a:avLst/>
          </a:prstGeom>
        </p:spPr>
      </p:pic>
      <p:pic>
        <p:nvPicPr>
          <p:cNvPr id="9" name="Picture 8">
            <a:extLst>
              <a:ext uri="{FF2B5EF4-FFF2-40B4-BE49-F238E27FC236}">
                <a16:creationId xmlns:a16="http://schemas.microsoft.com/office/drawing/2014/main" id="{1F3911CA-9DD5-FC48-DEC2-F608697F792B}"/>
              </a:ext>
            </a:extLst>
          </p:cNvPr>
          <p:cNvPicPr>
            <a:picLocks noChangeAspect="1"/>
          </p:cNvPicPr>
          <p:nvPr/>
        </p:nvPicPr>
        <p:blipFill>
          <a:blip r:embed="rId5"/>
          <a:stretch>
            <a:fillRect/>
          </a:stretch>
        </p:blipFill>
        <p:spPr>
          <a:xfrm>
            <a:off x="7609190" y="3900756"/>
            <a:ext cx="914400" cy="1295400"/>
          </a:xfrm>
          <a:prstGeom prst="rect">
            <a:avLst/>
          </a:prstGeom>
        </p:spPr>
      </p:pic>
      <p:sp>
        <p:nvSpPr>
          <p:cNvPr id="4" name="Google Shape;428;p15" descr="Pink rectangle covering the answer">
            <a:extLst>
              <a:ext uri="{FF2B5EF4-FFF2-40B4-BE49-F238E27FC236}">
                <a16:creationId xmlns:a16="http://schemas.microsoft.com/office/drawing/2014/main" id="{E6BEB532-F0BD-C1D3-7A38-DE001D1CE290}"/>
              </a:ext>
            </a:extLst>
          </p:cNvPr>
          <p:cNvSpPr/>
          <p:nvPr/>
        </p:nvSpPr>
        <p:spPr>
          <a:xfrm>
            <a:off x="9302678" y="5136902"/>
            <a:ext cx="2007065" cy="1013077"/>
          </a:xfrm>
          <a:prstGeom prst="rect">
            <a:avLst/>
          </a:prstGeom>
          <a:solidFill>
            <a:schemeClr val="accent1"/>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Arial" panose="020B0604020202020204" pitchFamily="34" charset="0"/>
              <a:ea typeface="Calibri"/>
              <a:cs typeface="Arial" panose="020B0604020202020204" pitchFamily="34" charset="0"/>
              <a:sym typeface="Calibri"/>
            </a:endParaRPr>
          </a:p>
        </p:txBody>
      </p:sp>
      <p:sp>
        <p:nvSpPr>
          <p:cNvPr id="5" name="Isosceles Triangle 4">
            <a:extLst>
              <a:ext uri="{FF2B5EF4-FFF2-40B4-BE49-F238E27FC236}">
                <a16:creationId xmlns:a16="http://schemas.microsoft.com/office/drawing/2014/main" id="{97F49CE0-1043-976C-B97B-F7C2BF1F2A5C}"/>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TextBox 6">
            <a:extLst>
              <a:ext uri="{FF2B5EF4-FFF2-40B4-BE49-F238E27FC236}">
                <a16:creationId xmlns:a16="http://schemas.microsoft.com/office/drawing/2014/main" id="{EDAA0238-7F35-CAFD-9805-2F00A4C11D09}"/>
              </a:ext>
            </a:extLst>
          </p:cNvPr>
          <p:cNvSpPr txBox="1"/>
          <p:nvPr/>
        </p:nvSpPr>
        <p:spPr>
          <a:xfrm>
            <a:off x="-19845" y="165505"/>
            <a:ext cx="1511714" cy="461665"/>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REVIEW</a:t>
            </a:r>
          </a:p>
        </p:txBody>
      </p:sp>
    </p:spTree>
    <p:extLst>
      <p:ext uri="{BB962C8B-B14F-4D97-AF65-F5344CB8AC3E}">
        <p14:creationId xmlns:p14="http://schemas.microsoft.com/office/powerpoint/2010/main" val="151861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5F8F3610-627A-03A0-A9FC-660AB19D3094}"/>
                  </a:ext>
                </a:extLst>
              </p:cNvPr>
              <p:cNvSpPr txBox="1"/>
              <p:nvPr/>
            </p:nvSpPr>
            <p:spPr>
              <a:xfrm>
                <a:off x="10122568" y="4639597"/>
                <a:ext cx="1802178" cy="136441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44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11</m:t>
                          </m:r>
                        </m:num>
                        <m:den>
                          <m:r>
                            <a:rPr kumimoji="0" lang="en-US" sz="44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r>
                            <a:rPr kumimoji="0" lang="en-US" sz="4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m:t>
                          </m:r>
                        </m:den>
                      </m:f>
                    </m:oMath>
                  </m:oMathPara>
                </a14:m>
                <a:endParaRPr kumimoji="0" lang="en-GB" sz="440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2" name="TextBox 1">
                <a:extLst>
                  <a:ext uri="{FF2B5EF4-FFF2-40B4-BE49-F238E27FC236}">
                    <a16:creationId xmlns:a16="http://schemas.microsoft.com/office/drawing/2014/main" id="{5F8F3610-627A-03A0-A9FC-660AB19D3094}"/>
                  </a:ext>
                </a:extLst>
              </p:cNvPr>
              <p:cNvSpPr txBox="1">
                <a:spLocks noRot="1" noChangeAspect="1" noMove="1" noResize="1" noEditPoints="1" noAdjustHandles="1" noChangeArrowheads="1" noChangeShapeType="1" noTextEdit="1"/>
              </p:cNvSpPr>
              <p:nvPr/>
            </p:nvSpPr>
            <p:spPr>
              <a:xfrm>
                <a:off x="10122568" y="4639597"/>
                <a:ext cx="1802178" cy="1364412"/>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85FAB54-128A-1CFF-BE63-25910C1D6F9F}"/>
                  </a:ext>
                </a:extLst>
              </p:cNvPr>
              <p:cNvSpPr txBox="1"/>
              <p:nvPr/>
            </p:nvSpPr>
            <p:spPr>
              <a:xfrm>
                <a:off x="2945750" y="1344361"/>
                <a:ext cx="7307623" cy="105182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GB" sz="4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44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num>
                      <m:den>
                        <m:r>
                          <a:rPr kumimoji="0" lang="en-US" sz="44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m:t>
                        </m:r>
                      </m:den>
                    </m:f>
                  </m:oMath>
                </a14:m>
                <a:r>
                  <a:rPr kumimoji="0" lang="en-GB" sz="4400" b="0" i="0" u="none" strike="noStrike" kern="1200" cap="none" spc="0" normalizeH="0" baseline="0" noProof="0" dirty="0">
                    <a:ln>
                      <a:noFill/>
                    </a:ln>
                    <a:solidFill>
                      <a:prstClr val="black"/>
                    </a:solidFill>
                    <a:effectLst/>
                    <a:uLnTx/>
                    <a:uFillTx/>
                    <a:latin typeface="Calibri"/>
                    <a:ea typeface="+mn-ea"/>
                    <a:cs typeface="+mn-cs"/>
                  </a:rPr>
                  <a:t>                   +                    </a:t>
                </a:r>
                <a14:m>
                  <m:oMath xmlns:m="http://schemas.openxmlformats.org/officeDocument/2006/math">
                    <m:f>
                      <m:fPr>
                        <m:ctrlPr>
                          <a:rPr kumimoji="0" lang="en-GB" sz="4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44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num>
                      <m:den>
                        <m:r>
                          <a:rPr kumimoji="0" lang="en-US" sz="44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m:t>
                        </m:r>
                      </m:den>
                    </m:f>
                  </m:oMath>
                </a14:m>
                <a:r>
                  <a:rPr kumimoji="0" lang="en-GB" sz="4400" b="0" i="0" u="none" strike="noStrike" kern="1200" cap="none" spc="0" normalizeH="0" baseline="0" noProof="0" dirty="0">
                    <a:ln>
                      <a:noFill/>
                    </a:ln>
                    <a:solidFill>
                      <a:prstClr val="black"/>
                    </a:solidFill>
                    <a:effectLst/>
                    <a:uLnTx/>
                    <a:uFillTx/>
                    <a:latin typeface="Calibri"/>
                    <a:ea typeface="+mn-ea"/>
                    <a:cs typeface="+mn-cs"/>
                  </a:rPr>
                  <a:t> </a:t>
                </a:r>
              </a:p>
            </p:txBody>
          </p:sp>
        </mc:Choice>
        <mc:Fallback xmlns="">
          <p:sp>
            <p:nvSpPr>
              <p:cNvPr id="4" name="TextBox 3">
                <a:extLst>
                  <a:ext uri="{FF2B5EF4-FFF2-40B4-BE49-F238E27FC236}">
                    <a16:creationId xmlns:a16="http://schemas.microsoft.com/office/drawing/2014/main" id="{385FAB54-128A-1CFF-BE63-25910C1D6F9F}"/>
                  </a:ext>
                </a:extLst>
              </p:cNvPr>
              <p:cNvSpPr txBox="1">
                <a:spLocks noRot="1" noChangeAspect="1" noMove="1" noResize="1" noEditPoints="1" noAdjustHandles="1" noChangeArrowheads="1" noChangeShapeType="1" noTextEdit="1"/>
              </p:cNvSpPr>
              <p:nvPr/>
            </p:nvSpPr>
            <p:spPr>
              <a:xfrm>
                <a:off x="2945750" y="1344361"/>
                <a:ext cx="7307623" cy="1051826"/>
              </a:xfrm>
              <a:prstGeom prst="rect">
                <a:avLst/>
              </a:prstGeom>
              <a:blipFill>
                <a:blip r:embed="rId3"/>
                <a:stretch>
                  <a:fillRect b="-13953"/>
                </a:stretch>
              </a:blipFill>
            </p:spPr>
            <p:txBody>
              <a:bodyPr/>
              <a:lstStyle/>
              <a:p>
                <a:r>
                  <a:rPr lang="en-GB">
                    <a:noFill/>
                  </a:rPr>
                  <a:t> </a:t>
                </a:r>
              </a:p>
            </p:txBody>
          </p:sp>
        </mc:Fallback>
      </mc:AlternateContent>
      <p:pic>
        <p:nvPicPr>
          <p:cNvPr id="7" name="Picture 6">
            <a:extLst>
              <a:ext uri="{FF2B5EF4-FFF2-40B4-BE49-F238E27FC236}">
                <a16:creationId xmlns:a16="http://schemas.microsoft.com/office/drawing/2014/main" id="{D7EA1447-75EA-1D8B-A3B0-92D232A41295}"/>
              </a:ext>
            </a:extLst>
          </p:cNvPr>
          <p:cNvPicPr>
            <a:picLocks noChangeAspect="1"/>
          </p:cNvPicPr>
          <p:nvPr/>
        </p:nvPicPr>
        <p:blipFill>
          <a:blip r:embed="rId4"/>
          <a:stretch>
            <a:fillRect/>
          </a:stretch>
        </p:blipFill>
        <p:spPr>
          <a:xfrm>
            <a:off x="8262011" y="3752605"/>
            <a:ext cx="857250" cy="1162050"/>
          </a:xfrm>
          <a:prstGeom prst="rect">
            <a:avLst/>
          </a:prstGeom>
        </p:spPr>
      </p:pic>
      <p:pic>
        <p:nvPicPr>
          <p:cNvPr id="12" name="Picture 11">
            <a:extLst>
              <a:ext uri="{FF2B5EF4-FFF2-40B4-BE49-F238E27FC236}">
                <a16:creationId xmlns:a16="http://schemas.microsoft.com/office/drawing/2014/main" id="{3749D7F8-9B28-6124-D5A1-B75F6C59B552}"/>
              </a:ext>
            </a:extLst>
          </p:cNvPr>
          <p:cNvPicPr>
            <a:picLocks noChangeAspect="1"/>
          </p:cNvPicPr>
          <p:nvPr/>
        </p:nvPicPr>
        <p:blipFill>
          <a:blip r:embed="rId5"/>
          <a:stretch>
            <a:fillRect/>
          </a:stretch>
        </p:blipFill>
        <p:spPr>
          <a:xfrm>
            <a:off x="2945750" y="3711606"/>
            <a:ext cx="857250" cy="1181100"/>
          </a:xfrm>
          <a:prstGeom prst="rect">
            <a:avLst/>
          </a:prstGeom>
        </p:spPr>
      </p:pic>
      <p:sp>
        <p:nvSpPr>
          <p:cNvPr id="3" name="Google Shape;428;p15" descr="Pink rectangle covering the answer">
            <a:extLst>
              <a:ext uri="{FF2B5EF4-FFF2-40B4-BE49-F238E27FC236}">
                <a16:creationId xmlns:a16="http://schemas.microsoft.com/office/drawing/2014/main" id="{6DC5590B-C678-E40B-D278-4D12EE2258B6}"/>
              </a:ext>
            </a:extLst>
          </p:cNvPr>
          <p:cNvSpPr/>
          <p:nvPr/>
        </p:nvSpPr>
        <p:spPr>
          <a:xfrm>
            <a:off x="10253373" y="4408116"/>
            <a:ext cx="1655330" cy="1752052"/>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Arial" panose="020B0604020202020204" pitchFamily="34" charset="0"/>
              <a:ea typeface="Calibri"/>
              <a:cs typeface="Arial" panose="020B0604020202020204" pitchFamily="34" charset="0"/>
              <a:sym typeface="Calibri"/>
            </a:endParaRPr>
          </a:p>
        </p:txBody>
      </p:sp>
      <p:sp>
        <p:nvSpPr>
          <p:cNvPr id="5" name="Isosceles Triangle 4">
            <a:extLst>
              <a:ext uri="{FF2B5EF4-FFF2-40B4-BE49-F238E27FC236}">
                <a16:creationId xmlns:a16="http://schemas.microsoft.com/office/drawing/2014/main" id="{43A4DFA8-AC84-A58D-6946-093970862B1D}"/>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8585D91F-4001-049E-49F2-7D88C783E772}"/>
              </a:ext>
            </a:extLst>
          </p:cNvPr>
          <p:cNvSpPr txBox="1"/>
          <p:nvPr/>
        </p:nvSpPr>
        <p:spPr>
          <a:xfrm>
            <a:off x="-19845" y="165505"/>
            <a:ext cx="1511714" cy="461665"/>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REVIEW</a:t>
            </a:r>
          </a:p>
        </p:txBody>
      </p:sp>
    </p:spTree>
    <p:extLst>
      <p:ext uri="{BB962C8B-B14F-4D97-AF65-F5344CB8AC3E}">
        <p14:creationId xmlns:p14="http://schemas.microsoft.com/office/powerpoint/2010/main" val="239066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450000" y="-34267"/>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Introduction activity – Flapjack in a tray</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a:xfrm>
            <a:off x="8883989" y="6397291"/>
            <a:ext cx="2743200" cy="365125"/>
          </a:xfrm>
        </p:spPr>
        <p:txBody>
          <a:bodyPr/>
          <a:lstStyle/>
          <a:p>
            <a:fld id="{892959B6-490E-A144-8C7C-88267F972F69}" type="slidenum">
              <a:rPr lang="en-US" smtClean="0"/>
              <a:t>2</a:t>
            </a:fld>
            <a:endParaRPr lang="en-US" dirty="0"/>
          </a:p>
        </p:txBody>
      </p:sp>
      <p:sp>
        <p:nvSpPr>
          <p:cNvPr id="3" name="TextBox 2">
            <a:extLst>
              <a:ext uri="{FF2B5EF4-FFF2-40B4-BE49-F238E27FC236}">
                <a16:creationId xmlns:a16="http://schemas.microsoft.com/office/drawing/2014/main" id="{E03A399E-A079-4972-986A-8F5EFC549EED}"/>
              </a:ext>
            </a:extLst>
          </p:cNvPr>
          <p:cNvSpPr txBox="1"/>
          <p:nvPr/>
        </p:nvSpPr>
        <p:spPr>
          <a:xfrm>
            <a:off x="564811" y="1308309"/>
            <a:ext cx="11062378" cy="1815882"/>
          </a:xfrm>
          <a:prstGeom prst="rect">
            <a:avLst/>
          </a:prstGeom>
          <a:noFill/>
        </p:spPr>
        <p:txBody>
          <a:bodyPr wrap="square" rtlCol="0">
            <a:spAutoFit/>
          </a:bodyPr>
          <a:lstStyle/>
          <a:p>
            <a:r>
              <a:rPr lang="en-GB" sz="2800" dirty="0">
                <a:solidFill>
                  <a:srgbClr val="000000"/>
                </a:solidFill>
                <a:latin typeface="Arial" panose="020B0604020202020204" pitchFamily="34" charset="0"/>
                <a:cs typeface="Arial" panose="020B0604020202020204" pitchFamily="34" charset="0"/>
              </a:rPr>
              <a:t>Matthew works in a café behind the counter selling food and drink.</a:t>
            </a:r>
          </a:p>
          <a:p>
            <a:r>
              <a:rPr lang="en-GB" sz="2800" dirty="0">
                <a:solidFill>
                  <a:srgbClr val="000000"/>
                </a:solidFill>
                <a:latin typeface="Arial" panose="020B0604020202020204" pitchFamily="34" charset="0"/>
                <a:cs typeface="Arial" panose="020B0604020202020204" pitchFamily="34" charset="0"/>
              </a:rPr>
              <a:t>The café sells slices of flapjack. There are 2 trays of flapjack on display. Both trays of flapjack are cut into 6 equal pieces. Each piece of flapjack is for sale.</a:t>
            </a:r>
            <a:endParaRPr lang="en-US" sz="2800" dirty="0">
              <a:latin typeface="Arial" panose="020B0604020202020204" pitchFamily="34" charset="0"/>
              <a:cs typeface="Arial" panose="020B0604020202020204" pitchFamily="34" charset="0"/>
            </a:endParaRPr>
          </a:p>
        </p:txBody>
      </p:sp>
      <p:pic>
        <p:nvPicPr>
          <p:cNvPr id="5" name="Picture 4" descr="Calendar&#10;&#10;Description automatically generated">
            <a:extLst>
              <a:ext uri="{FF2B5EF4-FFF2-40B4-BE49-F238E27FC236}">
                <a16:creationId xmlns:a16="http://schemas.microsoft.com/office/drawing/2014/main" id="{16805F3F-E603-E411-D941-38B18D8B08A4}"/>
              </a:ext>
            </a:extLst>
          </p:cNvPr>
          <p:cNvPicPr>
            <a:picLocks noChangeAspect="1"/>
          </p:cNvPicPr>
          <p:nvPr/>
        </p:nvPicPr>
        <p:blipFill>
          <a:blip r:embed="rId3"/>
          <a:stretch>
            <a:fillRect/>
          </a:stretch>
        </p:blipFill>
        <p:spPr>
          <a:xfrm>
            <a:off x="4036374" y="3429000"/>
            <a:ext cx="2679192" cy="1868424"/>
          </a:xfrm>
          <a:prstGeom prst="rect">
            <a:avLst/>
          </a:prstGeom>
        </p:spPr>
      </p:pic>
      <p:pic>
        <p:nvPicPr>
          <p:cNvPr id="12" name="Picture 11" descr="A plate of food&#10;&#10;Description automatically generated with low confidence">
            <a:extLst>
              <a:ext uri="{FF2B5EF4-FFF2-40B4-BE49-F238E27FC236}">
                <a16:creationId xmlns:a16="http://schemas.microsoft.com/office/drawing/2014/main" id="{81034164-D1B9-AB19-3E4F-E9A5A64CDFC0}"/>
              </a:ext>
            </a:extLst>
          </p:cNvPr>
          <p:cNvPicPr>
            <a:picLocks noChangeAspect="1"/>
          </p:cNvPicPr>
          <p:nvPr/>
        </p:nvPicPr>
        <p:blipFill>
          <a:blip r:embed="rId4"/>
          <a:stretch>
            <a:fillRect/>
          </a:stretch>
        </p:blipFill>
        <p:spPr>
          <a:xfrm>
            <a:off x="7399061" y="2827740"/>
            <a:ext cx="4479933" cy="2967229"/>
          </a:xfrm>
          <a:prstGeom prst="rect">
            <a:avLst/>
          </a:prstGeom>
        </p:spPr>
      </p:pic>
      <p:pic>
        <p:nvPicPr>
          <p:cNvPr id="2" name="Picture 1" descr="Calendar&#10;&#10;Description automatically generated">
            <a:extLst>
              <a:ext uri="{FF2B5EF4-FFF2-40B4-BE49-F238E27FC236}">
                <a16:creationId xmlns:a16="http://schemas.microsoft.com/office/drawing/2014/main" id="{891A254A-ABC9-F81D-C251-2E912BC01178}"/>
              </a:ext>
            </a:extLst>
          </p:cNvPr>
          <p:cNvPicPr>
            <a:picLocks noChangeAspect="1"/>
          </p:cNvPicPr>
          <p:nvPr/>
        </p:nvPicPr>
        <p:blipFill>
          <a:blip r:embed="rId3"/>
          <a:stretch>
            <a:fillRect/>
          </a:stretch>
        </p:blipFill>
        <p:spPr>
          <a:xfrm>
            <a:off x="802988" y="3429000"/>
            <a:ext cx="2679192" cy="1868424"/>
          </a:xfrm>
          <a:prstGeom prst="rect">
            <a:avLst/>
          </a:prstGeom>
        </p:spPr>
      </p:pic>
      <p:pic>
        <p:nvPicPr>
          <p:cNvPr id="8" name="Picture 7" descr="Shape&#10;&#10;Description automatically generated with low confidence">
            <a:extLst>
              <a:ext uri="{FF2B5EF4-FFF2-40B4-BE49-F238E27FC236}">
                <a16:creationId xmlns:a16="http://schemas.microsoft.com/office/drawing/2014/main" id="{221EA9BD-09C6-60CA-DCA3-EB524AF7480E}"/>
              </a:ext>
            </a:extLst>
          </p:cNvPr>
          <p:cNvPicPr>
            <a:picLocks noChangeAspect="1"/>
          </p:cNvPicPr>
          <p:nvPr/>
        </p:nvPicPr>
        <p:blipFill>
          <a:blip r:embed="rId5"/>
          <a:stretch>
            <a:fillRect/>
          </a:stretch>
        </p:blipFill>
        <p:spPr>
          <a:xfrm>
            <a:off x="802988" y="3429000"/>
            <a:ext cx="2679192" cy="1871472"/>
          </a:xfrm>
          <a:prstGeom prst="rect">
            <a:avLst/>
          </a:prstGeom>
        </p:spPr>
      </p:pic>
    </p:spTree>
    <p:extLst>
      <p:ext uri="{BB962C8B-B14F-4D97-AF65-F5344CB8AC3E}">
        <p14:creationId xmlns:p14="http://schemas.microsoft.com/office/powerpoint/2010/main" val="1438307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5F8F3610-627A-03A0-A9FC-660AB19D3094}"/>
                  </a:ext>
                </a:extLst>
              </p:cNvPr>
              <p:cNvSpPr txBox="1"/>
              <p:nvPr/>
            </p:nvSpPr>
            <p:spPr>
              <a:xfrm>
                <a:off x="10138611" y="4791580"/>
                <a:ext cx="1786135" cy="136441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44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num>
                        <m:den>
                          <m:r>
                            <a:rPr kumimoji="0" lang="en-US" sz="44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6</m:t>
                          </m:r>
                        </m:den>
                      </m:f>
                    </m:oMath>
                  </m:oMathPara>
                </a14:m>
                <a:endParaRPr kumimoji="0" lang="en-GB" sz="440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2" name="TextBox 1">
                <a:extLst>
                  <a:ext uri="{FF2B5EF4-FFF2-40B4-BE49-F238E27FC236}">
                    <a16:creationId xmlns:a16="http://schemas.microsoft.com/office/drawing/2014/main" id="{5F8F3610-627A-03A0-A9FC-660AB19D3094}"/>
                  </a:ext>
                </a:extLst>
              </p:cNvPr>
              <p:cNvSpPr txBox="1">
                <a:spLocks noRot="1" noChangeAspect="1" noMove="1" noResize="1" noEditPoints="1" noAdjustHandles="1" noChangeArrowheads="1" noChangeShapeType="1" noTextEdit="1"/>
              </p:cNvSpPr>
              <p:nvPr/>
            </p:nvSpPr>
            <p:spPr>
              <a:xfrm>
                <a:off x="10138611" y="4791580"/>
                <a:ext cx="1786135" cy="1364412"/>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3DD627E-E2B9-4C48-CA51-DA52D08CFCFD}"/>
                  </a:ext>
                </a:extLst>
              </p:cNvPr>
              <p:cNvSpPr txBox="1"/>
              <p:nvPr/>
            </p:nvSpPr>
            <p:spPr>
              <a:xfrm>
                <a:off x="2961792" y="1264155"/>
                <a:ext cx="7307623" cy="105182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GB" sz="4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44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num>
                      <m:den>
                        <m:r>
                          <a:rPr kumimoji="0" lang="en-US" sz="44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m:t>
                        </m:r>
                      </m:den>
                    </m:f>
                  </m:oMath>
                </a14:m>
                <a:r>
                  <a:rPr kumimoji="0" lang="en-GB" sz="4400" b="0" i="0" u="none" strike="noStrike" kern="1200" cap="none" spc="0" normalizeH="0" baseline="0" noProof="0" dirty="0">
                    <a:ln>
                      <a:noFill/>
                    </a:ln>
                    <a:solidFill>
                      <a:prstClr val="black"/>
                    </a:solidFill>
                    <a:effectLst/>
                    <a:uLnTx/>
                    <a:uFillTx/>
                    <a:latin typeface="Calibri"/>
                    <a:ea typeface="+mn-ea"/>
                    <a:cs typeface="+mn-cs"/>
                  </a:rPr>
                  <a:t>                   -                    </a:t>
                </a:r>
                <a14:m>
                  <m:oMath xmlns:m="http://schemas.openxmlformats.org/officeDocument/2006/math">
                    <m:f>
                      <m:fPr>
                        <m:ctrlPr>
                          <a:rPr kumimoji="0" lang="en-GB" sz="4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44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num>
                      <m:den>
                        <m:r>
                          <a:rPr kumimoji="0" lang="en-US" sz="44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den>
                    </m:f>
                  </m:oMath>
                </a14:m>
                <a:r>
                  <a:rPr kumimoji="0" lang="en-GB" sz="4400" b="0" i="0" u="none" strike="noStrike" kern="1200" cap="none" spc="0" normalizeH="0" baseline="0" noProof="0" dirty="0">
                    <a:ln>
                      <a:noFill/>
                    </a:ln>
                    <a:solidFill>
                      <a:prstClr val="black"/>
                    </a:solidFill>
                    <a:effectLst/>
                    <a:uLnTx/>
                    <a:uFillTx/>
                    <a:latin typeface="Calibri"/>
                    <a:ea typeface="+mn-ea"/>
                    <a:cs typeface="+mn-cs"/>
                  </a:rPr>
                  <a:t> </a:t>
                </a:r>
              </a:p>
            </p:txBody>
          </p:sp>
        </mc:Choice>
        <mc:Fallback xmlns="">
          <p:sp>
            <p:nvSpPr>
              <p:cNvPr id="3" name="TextBox 2">
                <a:extLst>
                  <a:ext uri="{FF2B5EF4-FFF2-40B4-BE49-F238E27FC236}">
                    <a16:creationId xmlns:a16="http://schemas.microsoft.com/office/drawing/2014/main" id="{D3DD627E-E2B9-4C48-CA51-DA52D08CFCFD}"/>
                  </a:ext>
                </a:extLst>
              </p:cNvPr>
              <p:cNvSpPr txBox="1">
                <a:spLocks noRot="1" noChangeAspect="1" noMove="1" noResize="1" noEditPoints="1" noAdjustHandles="1" noChangeArrowheads="1" noChangeShapeType="1" noTextEdit="1"/>
              </p:cNvSpPr>
              <p:nvPr/>
            </p:nvSpPr>
            <p:spPr>
              <a:xfrm>
                <a:off x="2961792" y="1264155"/>
                <a:ext cx="7307623" cy="1051826"/>
              </a:xfrm>
              <a:prstGeom prst="rect">
                <a:avLst/>
              </a:prstGeom>
              <a:blipFill>
                <a:blip r:embed="rId3"/>
                <a:stretch>
                  <a:fillRect b="-13295"/>
                </a:stretch>
              </a:blipFill>
            </p:spPr>
            <p:txBody>
              <a:bodyPr/>
              <a:lstStyle/>
              <a:p>
                <a:r>
                  <a:rPr lang="en-GB">
                    <a:noFill/>
                  </a:rPr>
                  <a:t> </a:t>
                </a:r>
              </a:p>
            </p:txBody>
          </p:sp>
        </mc:Fallback>
      </mc:AlternateContent>
      <p:pic>
        <p:nvPicPr>
          <p:cNvPr id="6" name="Picture 5">
            <a:extLst>
              <a:ext uri="{FF2B5EF4-FFF2-40B4-BE49-F238E27FC236}">
                <a16:creationId xmlns:a16="http://schemas.microsoft.com/office/drawing/2014/main" id="{B7E927AE-6666-3995-5E72-28E483570528}"/>
              </a:ext>
            </a:extLst>
          </p:cNvPr>
          <p:cNvPicPr>
            <a:picLocks noChangeAspect="1"/>
          </p:cNvPicPr>
          <p:nvPr/>
        </p:nvPicPr>
        <p:blipFill>
          <a:blip r:embed="rId4"/>
          <a:stretch>
            <a:fillRect/>
          </a:stretch>
        </p:blipFill>
        <p:spPr>
          <a:xfrm>
            <a:off x="2820229" y="3643202"/>
            <a:ext cx="800100" cy="1114425"/>
          </a:xfrm>
          <a:prstGeom prst="rect">
            <a:avLst/>
          </a:prstGeom>
        </p:spPr>
      </p:pic>
      <p:pic>
        <p:nvPicPr>
          <p:cNvPr id="9" name="Picture 8">
            <a:extLst>
              <a:ext uri="{FF2B5EF4-FFF2-40B4-BE49-F238E27FC236}">
                <a16:creationId xmlns:a16="http://schemas.microsoft.com/office/drawing/2014/main" id="{C7AB6AA0-9C8A-A93D-C6E4-EF558D9672F4}"/>
              </a:ext>
            </a:extLst>
          </p:cNvPr>
          <p:cNvPicPr>
            <a:picLocks noChangeAspect="1"/>
          </p:cNvPicPr>
          <p:nvPr/>
        </p:nvPicPr>
        <p:blipFill>
          <a:blip r:embed="rId5"/>
          <a:stretch>
            <a:fillRect/>
          </a:stretch>
        </p:blipFill>
        <p:spPr>
          <a:xfrm>
            <a:off x="8166860" y="3667470"/>
            <a:ext cx="809625" cy="1104900"/>
          </a:xfrm>
          <a:prstGeom prst="rect">
            <a:avLst/>
          </a:prstGeom>
        </p:spPr>
      </p:pic>
      <p:sp>
        <p:nvSpPr>
          <p:cNvPr id="4" name="Google Shape;428;p15" descr="Pink rectangle covering the answer">
            <a:extLst>
              <a:ext uri="{FF2B5EF4-FFF2-40B4-BE49-F238E27FC236}">
                <a16:creationId xmlns:a16="http://schemas.microsoft.com/office/drawing/2014/main" id="{B92BEC92-34C8-A0DD-CF41-EE896D4E7837}"/>
              </a:ext>
            </a:extLst>
          </p:cNvPr>
          <p:cNvSpPr/>
          <p:nvPr/>
        </p:nvSpPr>
        <p:spPr>
          <a:xfrm>
            <a:off x="10395284" y="4772370"/>
            <a:ext cx="1269347" cy="1364412"/>
          </a:xfrm>
          <a:prstGeom prst="rect">
            <a:avLst/>
          </a:prstGeom>
          <a:solidFill>
            <a:schemeClr val="accent1"/>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Arial" panose="020B0604020202020204" pitchFamily="34" charset="0"/>
              <a:ea typeface="Calibri"/>
              <a:cs typeface="Arial" panose="020B0604020202020204" pitchFamily="34" charset="0"/>
              <a:sym typeface="Calibri"/>
            </a:endParaRPr>
          </a:p>
        </p:txBody>
      </p:sp>
      <p:sp>
        <p:nvSpPr>
          <p:cNvPr id="5" name="Isosceles Triangle 4">
            <a:extLst>
              <a:ext uri="{FF2B5EF4-FFF2-40B4-BE49-F238E27FC236}">
                <a16:creationId xmlns:a16="http://schemas.microsoft.com/office/drawing/2014/main" id="{C3FAC8D0-FB8A-E114-B475-265F620EFDE3}"/>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TextBox 6">
            <a:extLst>
              <a:ext uri="{FF2B5EF4-FFF2-40B4-BE49-F238E27FC236}">
                <a16:creationId xmlns:a16="http://schemas.microsoft.com/office/drawing/2014/main" id="{459CAA4D-DCA6-D998-6136-832C3F033249}"/>
              </a:ext>
            </a:extLst>
          </p:cNvPr>
          <p:cNvSpPr txBox="1"/>
          <p:nvPr/>
        </p:nvSpPr>
        <p:spPr>
          <a:xfrm>
            <a:off x="-19845" y="165505"/>
            <a:ext cx="1511714" cy="461665"/>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REVIEW</a:t>
            </a:r>
          </a:p>
        </p:txBody>
      </p:sp>
    </p:spTree>
    <p:extLst>
      <p:ext uri="{BB962C8B-B14F-4D97-AF65-F5344CB8AC3E}">
        <p14:creationId xmlns:p14="http://schemas.microsoft.com/office/powerpoint/2010/main" val="930405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5F8F3610-627A-03A0-A9FC-660AB19D3094}"/>
                  </a:ext>
                </a:extLst>
              </p:cNvPr>
              <p:cNvSpPr txBox="1"/>
              <p:nvPr/>
            </p:nvSpPr>
            <p:spPr>
              <a:xfrm>
                <a:off x="9387098" y="4791580"/>
                <a:ext cx="2537647" cy="136441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GB" sz="4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44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9</m:t>
                          </m:r>
                        </m:num>
                        <m:den>
                          <m:r>
                            <a:rPr kumimoji="0" lang="en-US" sz="44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10</m:t>
                          </m:r>
                        </m:den>
                      </m:f>
                      <m:r>
                        <a:rPr kumimoji="0" lang="en-US" sz="4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90%</m:t>
                      </m:r>
                    </m:oMath>
                  </m:oMathPara>
                </a14:m>
                <a:endParaRPr kumimoji="0" lang="en-GB" sz="440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2" name="TextBox 1">
                <a:extLst>
                  <a:ext uri="{FF2B5EF4-FFF2-40B4-BE49-F238E27FC236}">
                    <a16:creationId xmlns:a16="http://schemas.microsoft.com/office/drawing/2014/main" id="{5F8F3610-627A-03A0-A9FC-660AB19D3094}"/>
                  </a:ext>
                </a:extLst>
              </p:cNvPr>
              <p:cNvSpPr txBox="1">
                <a:spLocks noRot="1" noChangeAspect="1" noMove="1" noResize="1" noEditPoints="1" noAdjustHandles="1" noChangeArrowheads="1" noChangeShapeType="1" noTextEdit="1"/>
              </p:cNvSpPr>
              <p:nvPr/>
            </p:nvSpPr>
            <p:spPr>
              <a:xfrm>
                <a:off x="9387098" y="4791580"/>
                <a:ext cx="2537647" cy="1364412"/>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8F3F7B9-D20E-8594-8772-457E12ABFF6B}"/>
                  </a:ext>
                </a:extLst>
              </p:cNvPr>
              <p:cNvSpPr txBox="1"/>
              <p:nvPr/>
            </p:nvSpPr>
            <p:spPr>
              <a:xfrm>
                <a:off x="2079476" y="1232066"/>
                <a:ext cx="7307623" cy="10498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GB" sz="4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44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num>
                      <m:den>
                        <m:r>
                          <a:rPr kumimoji="0" lang="en-US" sz="44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m:t>
                        </m:r>
                      </m:den>
                    </m:f>
                  </m:oMath>
                </a14:m>
                <a:r>
                  <a:rPr kumimoji="0" lang="en-GB" sz="4400" b="0" i="0" u="none" strike="noStrike" kern="1200" cap="none" spc="0" normalizeH="0" baseline="0" noProof="0" dirty="0">
                    <a:ln>
                      <a:noFill/>
                    </a:ln>
                    <a:solidFill>
                      <a:prstClr val="black"/>
                    </a:solidFill>
                    <a:effectLst/>
                    <a:uLnTx/>
                    <a:uFillTx/>
                    <a:latin typeface="Calibri"/>
                    <a:ea typeface="+mn-ea"/>
                    <a:cs typeface="+mn-cs"/>
                  </a:rPr>
                  <a:t>                   +                    </a:t>
                </a:r>
                <a14:m>
                  <m:oMath xmlns:m="http://schemas.openxmlformats.org/officeDocument/2006/math">
                    <m:f>
                      <m:fPr>
                        <m:ctrlPr>
                          <a:rPr kumimoji="0" lang="en-GB" sz="4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44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num>
                      <m:den>
                        <m:r>
                          <a:rPr kumimoji="0" lang="en-US" sz="44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den>
                    </m:f>
                  </m:oMath>
                </a14:m>
                <a:r>
                  <a:rPr kumimoji="0" lang="en-GB" sz="4400" b="0" i="0" u="none" strike="noStrike" kern="1200" cap="none" spc="0" normalizeH="0" baseline="0" noProof="0" dirty="0">
                    <a:ln>
                      <a:noFill/>
                    </a:ln>
                    <a:solidFill>
                      <a:prstClr val="black"/>
                    </a:solidFill>
                    <a:effectLst/>
                    <a:uLnTx/>
                    <a:uFillTx/>
                    <a:latin typeface="Calibri"/>
                    <a:ea typeface="+mn-ea"/>
                    <a:cs typeface="+mn-cs"/>
                  </a:rPr>
                  <a:t> </a:t>
                </a:r>
              </a:p>
            </p:txBody>
          </p:sp>
        </mc:Choice>
        <mc:Fallback xmlns="">
          <p:sp>
            <p:nvSpPr>
              <p:cNvPr id="4" name="TextBox 3">
                <a:extLst>
                  <a:ext uri="{FF2B5EF4-FFF2-40B4-BE49-F238E27FC236}">
                    <a16:creationId xmlns:a16="http://schemas.microsoft.com/office/drawing/2014/main" id="{18F3F7B9-D20E-8594-8772-457E12ABFF6B}"/>
                  </a:ext>
                </a:extLst>
              </p:cNvPr>
              <p:cNvSpPr txBox="1">
                <a:spLocks noRot="1" noChangeAspect="1" noMove="1" noResize="1" noEditPoints="1" noAdjustHandles="1" noChangeArrowheads="1" noChangeShapeType="1" noTextEdit="1"/>
              </p:cNvSpPr>
              <p:nvPr/>
            </p:nvSpPr>
            <p:spPr>
              <a:xfrm>
                <a:off x="2079476" y="1232066"/>
                <a:ext cx="7307623" cy="1049839"/>
              </a:xfrm>
              <a:prstGeom prst="rect">
                <a:avLst/>
              </a:prstGeom>
              <a:blipFill>
                <a:blip r:embed="rId3"/>
                <a:stretch>
                  <a:fillRect b="-13953"/>
                </a:stretch>
              </a:blipFill>
            </p:spPr>
            <p:txBody>
              <a:bodyPr/>
              <a:lstStyle/>
              <a:p>
                <a:r>
                  <a:rPr lang="en-GB">
                    <a:noFill/>
                  </a:rPr>
                  <a:t> </a:t>
                </a:r>
              </a:p>
            </p:txBody>
          </p:sp>
        </mc:Fallback>
      </mc:AlternateContent>
      <p:pic>
        <p:nvPicPr>
          <p:cNvPr id="10" name="Picture 9">
            <a:extLst>
              <a:ext uri="{FF2B5EF4-FFF2-40B4-BE49-F238E27FC236}">
                <a16:creationId xmlns:a16="http://schemas.microsoft.com/office/drawing/2014/main" id="{F83E9798-957A-A79A-72E9-526C3139E57A}"/>
              </a:ext>
            </a:extLst>
          </p:cNvPr>
          <p:cNvPicPr>
            <a:picLocks noChangeAspect="1"/>
          </p:cNvPicPr>
          <p:nvPr/>
        </p:nvPicPr>
        <p:blipFill>
          <a:blip r:embed="rId4"/>
          <a:stretch>
            <a:fillRect/>
          </a:stretch>
        </p:blipFill>
        <p:spPr>
          <a:xfrm>
            <a:off x="1900847" y="3765046"/>
            <a:ext cx="847725" cy="1123950"/>
          </a:xfrm>
          <a:prstGeom prst="rect">
            <a:avLst/>
          </a:prstGeom>
        </p:spPr>
      </p:pic>
      <p:pic>
        <p:nvPicPr>
          <p:cNvPr id="12" name="Picture 11">
            <a:extLst>
              <a:ext uri="{FF2B5EF4-FFF2-40B4-BE49-F238E27FC236}">
                <a16:creationId xmlns:a16="http://schemas.microsoft.com/office/drawing/2014/main" id="{8F4CAD63-9CDC-8666-DFFB-6063DAE41855}"/>
              </a:ext>
            </a:extLst>
          </p:cNvPr>
          <p:cNvPicPr>
            <a:picLocks noChangeAspect="1"/>
          </p:cNvPicPr>
          <p:nvPr/>
        </p:nvPicPr>
        <p:blipFill>
          <a:blip r:embed="rId5"/>
          <a:stretch>
            <a:fillRect/>
          </a:stretch>
        </p:blipFill>
        <p:spPr>
          <a:xfrm>
            <a:off x="7407954" y="3749806"/>
            <a:ext cx="885825" cy="1295400"/>
          </a:xfrm>
          <a:prstGeom prst="rect">
            <a:avLst/>
          </a:prstGeom>
        </p:spPr>
      </p:pic>
      <p:sp>
        <p:nvSpPr>
          <p:cNvPr id="3" name="Google Shape;428;p15" descr="Pink rectangle covering the answer">
            <a:extLst>
              <a:ext uri="{FF2B5EF4-FFF2-40B4-BE49-F238E27FC236}">
                <a16:creationId xmlns:a16="http://schemas.microsoft.com/office/drawing/2014/main" id="{F4E764F6-6514-E201-53C7-768C64AAC931}"/>
              </a:ext>
            </a:extLst>
          </p:cNvPr>
          <p:cNvSpPr/>
          <p:nvPr/>
        </p:nvSpPr>
        <p:spPr>
          <a:xfrm>
            <a:off x="9387099" y="4791580"/>
            <a:ext cx="2355722" cy="1545052"/>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Arial" panose="020B0604020202020204" pitchFamily="34" charset="0"/>
              <a:ea typeface="Calibri"/>
              <a:cs typeface="Arial" panose="020B0604020202020204" pitchFamily="34" charset="0"/>
              <a:sym typeface="Calibri"/>
            </a:endParaRPr>
          </a:p>
        </p:txBody>
      </p:sp>
      <p:sp>
        <p:nvSpPr>
          <p:cNvPr id="5" name="Isosceles Triangle 4">
            <a:extLst>
              <a:ext uri="{FF2B5EF4-FFF2-40B4-BE49-F238E27FC236}">
                <a16:creationId xmlns:a16="http://schemas.microsoft.com/office/drawing/2014/main" id="{5B7BD749-D916-2B34-E79A-F42023EAB85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77FD2655-788A-E379-9BD7-5091D8434300}"/>
              </a:ext>
            </a:extLst>
          </p:cNvPr>
          <p:cNvSpPr txBox="1"/>
          <p:nvPr/>
        </p:nvSpPr>
        <p:spPr>
          <a:xfrm>
            <a:off x="-19845" y="165505"/>
            <a:ext cx="1511714" cy="461665"/>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REVIEW</a:t>
            </a:r>
          </a:p>
        </p:txBody>
      </p:sp>
    </p:spTree>
    <p:extLst>
      <p:ext uri="{BB962C8B-B14F-4D97-AF65-F5344CB8AC3E}">
        <p14:creationId xmlns:p14="http://schemas.microsoft.com/office/powerpoint/2010/main" val="1657931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2102228" y="10283"/>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Practice question 1</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22</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4D970DDE-3331-43C7-8808-F643520183D1}"/>
              </a:ext>
            </a:extLst>
          </p:cNvPr>
          <p:cNvSpPr txBox="1"/>
          <p:nvPr/>
        </p:nvSpPr>
        <p:spPr>
          <a:xfrm>
            <a:off x="-19845" y="165505"/>
            <a:ext cx="1511714"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pic>
        <p:nvPicPr>
          <p:cNvPr id="3" name="Picture 2">
            <a:extLst>
              <a:ext uri="{FF2B5EF4-FFF2-40B4-BE49-F238E27FC236}">
                <a16:creationId xmlns:a16="http://schemas.microsoft.com/office/drawing/2014/main" id="{AE262DD6-DD60-DFE5-CA63-05D9AF439D3D}"/>
              </a:ext>
            </a:extLst>
          </p:cNvPr>
          <p:cNvPicPr>
            <a:picLocks noChangeAspect="1"/>
          </p:cNvPicPr>
          <p:nvPr/>
        </p:nvPicPr>
        <p:blipFill>
          <a:blip r:embed="rId3"/>
          <a:stretch>
            <a:fillRect/>
          </a:stretch>
        </p:blipFill>
        <p:spPr>
          <a:xfrm>
            <a:off x="9347540" y="136525"/>
            <a:ext cx="2176461" cy="847417"/>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2E9CFB8-BF43-E6AC-043A-2FFD653FB523}"/>
                  </a:ext>
                </a:extLst>
              </p:cNvPr>
              <p:cNvSpPr txBox="1"/>
              <p:nvPr/>
            </p:nvSpPr>
            <p:spPr>
              <a:xfrm>
                <a:off x="9102090" y="5240162"/>
                <a:ext cx="1760220" cy="67056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GB" sz="2000"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ctrlPr>
                        </m:fPr>
                        <m:num>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17</m:t>
                          </m:r>
                        </m:num>
                        <m:den>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40</m:t>
                          </m:r>
                        </m:den>
                      </m:f>
                    </m:oMath>
                  </m:oMathPara>
                </a14:m>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42E9CFB8-BF43-E6AC-043A-2FFD653FB523}"/>
                  </a:ext>
                </a:extLst>
              </p:cNvPr>
              <p:cNvSpPr txBox="1">
                <a:spLocks noRot="1" noChangeAspect="1" noMove="1" noResize="1" noEditPoints="1" noAdjustHandles="1" noChangeArrowheads="1" noChangeShapeType="1" noTextEdit="1"/>
              </p:cNvSpPr>
              <p:nvPr/>
            </p:nvSpPr>
            <p:spPr>
              <a:xfrm>
                <a:off x="9102090" y="5240162"/>
                <a:ext cx="1760220" cy="670568"/>
              </a:xfrm>
              <a:prstGeom prst="rect">
                <a:avLst/>
              </a:prstGeom>
              <a:blipFill>
                <a:blip r:embed="rId4"/>
                <a:stretch>
                  <a:fillRect/>
                </a:stretch>
              </a:blipFill>
            </p:spPr>
            <p:txBody>
              <a:bodyPr/>
              <a:lstStyle/>
              <a:p>
                <a:r>
                  <a:rPr lang="en-GB">
                    <a:noFill/>
                  </a:rPr>
                  <a:t> </a:t>
                </a:r>
              </a:p>
            </p:txBody>
          </p:sp>
        </mc:Fallback>
      </mc:AlternateContent>
      <p:sp>
        <p:nvSpPr>
          <p:cNvPr id="9" name="Google Shape;333;p12">
            <a:extLst>
              <a:ext uri="{FF2B5EF4-FFF2-40B4-BE49-F238E27FC236}">
                <a16:creationId xmlns:a16="http://schemas.microsoft.com/office/drawing/2014/main" id="{52259F2D-FDB9-E229-AE0E-94502CEF88D3}"/>
              </a:ext>
            </a:extLst>
          </p:cNvPr>
          <p:cNvSpPr/>
          <p:nvPr/>
        </p:nvSpPr>
        <p:spPr>
          <a:xfrm>
            <a:off x="8997064" y="5024218"/>
            <a:ext cx="2117302" cy="971999"/>
          </a:xfrm>
          <a:prstGeom prst="roundRect">
            <a:avLst>
              <a:gd name="adj" fmla="val 16667"/>
            </a:avLst>
          </a:prstGeom>
          <a:noFill/>
          <a:ln w="1270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prstClr val="black"/>
              </a:buClr>
              <a:buSzPts val="1800"/>
              <a:buFont typeface="Calibri"/>
              <a:buNone/>
              <a:tabLst/>
              <a:defRPr/>
            </a:pPr>
            <a:endParaRPr kumimoji="0" sz="18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10" name="Google Shape;336;p12" descr="Pink rectangle covering the answer">
            <a:extLst>
              <a:ext uri="{FF2B5EF4-FFF2-40B4-BE49-F238E27FC236}">
                <a16:creationId xmlns:a16="http://schemas.microsoft.com/office/drawing/2014/main" id="{8AD45402-96BC-413A-F30C-18A293E40E1D}"/>
              </a:ext>
            </a:extLst>
          </p:cNvPr>
          <p:cNvSpPr/>
          <p:nvPr/>
        </p:nvSpPr>
        <p:spPr>
          <a:xfrm>
            <a:off x="9154772" y="5187785"/>
            <a:ext cx="1769548" cy="722945"/>
          </a:xfrm>
          <a:prstGeom prst="rect">
            <a:avLst/>
          </a:prstGeom>
          <a:solidFill>
            <a:schemeClr val="accent1"/>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prstClr val="black"/>
              </a:buClr>
              <a:buSzPts val="1800"/>
              <a:buFont typeface="Calibri"/>
              <a:buNone/>
              <a:tabLst/>
              <a:defRPr/>
            </a:pPr>
            <a:endParaRPr kumimoji="0" sz="1800" b="0"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4" name="TextBox 13">
            <a:extLst>
              <a:ext uri="{FF2B5EF4-FFF2-40B4-BE49-F238E27FC236}">
                <a16:creationId xmlns:a16="http://schemas.microsoft.com/office/drawing/2014/main" id="{24C95C84-D1A9-9B2F-CA55-3F402841BA0F}"/>
              </a:ext>
            </a:extLst>
          </p:cNvPr>
          <p:cNvSpPr txBox="1"/>
          <p:nvPr/>
        </p:nvSpPr>
        <p:spPr>
          <a:xfrm>
            <a:off x="1147313" y="3162015"/>
            <a:ext cx="1410194"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Work out</a:t>
            </a:r>
          </a:p>
        </p:txBody>
      </p:sp>
      <p:graphicFrame>
        <p:nvGraphicFramePr>
          <p:cNvPr id="16" name="Object 15">
            <a:extLst>
              <a:ext uri="{FF2B5EF4-FFF2-40B4-BE49-F238E27FC236}">
                <a16:creationId xmlns:a16="http://schemas.microsoft.com/office/drawing/2014/main" id="{90140544-B5DE-D554-74D4-82146672B74B}"/>
              </a:ext>
            </a:extLst>
          </p:cNvPr>
          <p:cNvGraphicFramePr>
            <a:graphicFrameLocks noChangeAspect="1"/>
          </p:cNvGraphicFramePr>
          <p:nvPr>
            <p:extLst>
              <p:ext uri="{D42A27DB-BD31-4B8C-83A1-F6EECF244321}">
                <p14:modId xmlns:p14="http://schemas.microsoft.com/office/powerpoint/2010/main" val="1697749901"/>
              </p:ext>
            </p:extLst>
          </p:nvPr>
        </p:nvGraphicFramePr>
        <p:xfrm>
          <a:off x="2761168" y="2935066"/>
          <a:ext cx="924141" cy="987868"/>
        </p:xfrm>
        <a:graphic>
          <a:graphicData uri="http://schemas.openxmlformats.org/presentationml/2006/ole">
            <mc:AlternateContent xmlns:mc="http://schemas.openxmlformats.org/markup-compatibility/2006">
              <mc:Choice xmlns:v="urn:schemas-microsoft-com:vml" Requires="v">
                <p:oleObj name="Equation" r:id="rId5" imgW="368280" imgH="393480" progId="Equation.DSMT4">
                  <p:embed/>
                </p:oleObj>
              </mc:Choice>
              <mc:Fallback>
                <p:oleObj name="Equation" r:id="rId5" imgW="368280" imgH="393480" progId="Equation.DSMT4">
                  <p:embed/>
                  <p:pic>
                    <p:nvPicPr>
                      <p:cNvPr id="16" name="Object 15">
                        <a:extLst>
                          <a:ext uri="{FF2B5EF4-FFF2-40B4-BE49-F238E27FC236}">
                            <a16:creationId xmlns:a16="http://schemas.microsoft.com/office/drawing/2014/main" id="{90140544-B5DE-D554-74D4-82146672B74B}"/>
                          </a:ext>
                        </a:extLst>
                      </p:cNvPr>
                      <p:cNvPicPr/>
                      <p:nvPr/>
                    </p:nvPicPr>
                    <p:blipFill>
                      <a:blip r:embed="rId6"/>
                      <a:stretch>
                        <a:fillRect/>
                      </a:stretch>
                    </p:blipFill>
                    <p:spPr>
                      <a:xfrm>
                        <a:off x="2761168" y="2935066"/>
                        <a:ext cx="924141" cy="987868"/>
                      </a:xfrm>
                      <a:prstGeom prst="rect">
                        <a:avLst/>
                      </a:prstGeom>
                    </p:spPr>
                  </p:pic>
                </p:oleObj>
              </mc:Fallback>
            </mc:AlternateContent>
          </a:graphicData>
        </a:graphic>
      </p:graphicFrame>
    </p:spTree>
    <p:extLst>
      <p:ext uri="{BB962C8B-B14F-4D97-AF65-F5344CB8AC3E}">
        <p14:creationId xmlns:p14="http://schemas.microsoft.com/office/powerpoint/2010/main" val="2492550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2102228" y="10283"/>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Practice question 2</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23</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4D970DDE-3331-43C7-8808-F643520183D1}"/>
              </a:ext>
            </a:extLst>
          </p:cNvPr>
          <p:cNvSpPr txBox="1"/>
          <p:nvPr/>
        </p:nvSpPr>
        <p:spPr>
          <a:xfrm>
            <a:off x="-19845" y="165505"/>
            <a:ext cx="1511714"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pic>
        <p:nvPicPr>
          <p:cNvPr id="3" name="Picture 2">
            <a:extLst>
              <a:ext uri="{FF2B5EF4-FFF2-40B4-BE49-F238E27FC236}">
                <a16:creationId xmlns:a16="http://schemas.microsoft.com/office/drawing/2014/main" id="{AE262DD6-DD60-DFE5-CA63-05D9AF439D3D}"/>
              </a:ext>
            </a:extLst>
          </p:cNvPr>
          <p:cNvPicPr>
            <a:picLocks noChangeAspect="1"/>
          </p:cNvPicPr>
          <p:nvPr/>
        </p:nvPicPr>
        <p:blipFill>
          <a:blip r:embed="rId3"/>
          <a:stretch>
            <a:fillRect/>
          </a:stretch>
        </p:blipFill>
        <p:spPr>
          <a:xfrm>
            <a:off x="9347540" y="136525"/>
            <a:ext cx="2176461" cy="847417"/>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DCE13F35-A601-11F0-5506-B16ED848D994}"/>
                  </a:ext>
                </a:extLst>
              </p:cNvPr>
              <p:cNvSpPr txBox="1"/>
              <p:nvPr/>
            </p:nvSpPr>
            <p:spPr>
              <a:xfrm>
                <a:off x="9102090" y="5309170"/>
                <a:ext cx="1760220" cy="66941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GB" sz="20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fPr>
                        <m:num>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4</m:t>
                          </m:r>
                        </m:num>
                        <m:den>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15</m:t>
                          </m:r>
                        </m:den>
                      </m:f>
                    </m:oMath>
                  </m:oMathPara>
                </a14:m>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2" name="TextBox 1">
                <a:extLst>
                  <a:ext uri="{FF2B5EF4-FFF2-40B4-BE49-F238E27FC236}">
                    <a16:creationId xmlns:a16="http://schemas.microsoft.com/office/drawing/2014/main" id="{DCE13F35-A601-11F0-5506-B16ED848D994}"/>
                  </a:ext>
                </a:extLst>
              </p:cNvPr>
              <p:cNvSpPr txBox="1">
                <a:spLocks noRot="1" noChangeAspect="1" noMove="1" noResize="1" noEditPoints="1" noAdjustHandles="1" noChangeArrowheads="1" noChangeShapeType="1" noTextEdit="1"/>
              </p:cNvSpPr>
              <p:nvPr/>
            </p:nvSpPr>
            <p:spPr>
              <a:xfrm>
                <a:off x="9102090" y="5309170"/>
                <a:ext cx="1760220" cy="669414"/>
              </a:xfrm>
              <a:prstGeom prst="rect">
                <a:avLst/>
              </a:prstGeom>
              <a:blipFill>
                <a:blip r:embed="rId5"/>
                <a:stretch>
                  <a:fillRect/>
                </a:stretch>
              </a:blipFill>
            </p:spPr>
            <p:txBody>
              <a:bodyPr/>
              <a:lstStyle/>
              <a:p>
                <a:r>
                  <a:rPr lang="en-GB">
                    <a:noFill/>
                  </a:rPr>
                  <a:t> </a:t>
                </a:r>
              </a:p>
            </p:txBody>
          </p:sp>
        </mc:Fallback>
      </mc:AlternateContent>
      <p:sp>
        <p:nvSpPr>
          <p:cNvPr id="9" name="Google Shape;336;p12" descr="Pink rectangle covering the answer">
            <a:extLst>
              <a:ext uri="{FF2B5EF4-FFF2-40B4-BE49-F238E27FC236}">
                <a16:creationId xmlns:a16="http://schemas.microsoft.com/office/drawing/2014/main" id="{61F8E5A5-0169-4812-BEE6-0591AF939DBD}"/>
              </a:ext>
            </a:extLst>
          </p:cNvPr>
          <p:cNvSpPr/>
          <p:nvPr/>
        </p:nvSpPr>
        <p:spPr>
          <a:xfrm>
            <a:off x="9197788" y="5362932"/>
            <a:ext cx="1769548" cy="722945"/>
          </a:xfrm>
          <a:prstGeom prst="rect">
            <a:avLst/>
          </a:prstGeom>
          <a:solidFill>
            <a:schemeClr val="accent1"/>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prstClr val="black"/>
              </a:buClr>
              <a:buSzPts val="1800"/>
              <a:buFont typeface="Calibri"/>
              <a:buNone/>
              <a:tabLst/>
              <a:defRPr/>
            </a:pPr>
            <a:endParaRPr kumimoji="0" sz="1800" b="0"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11" name="TextBox 10">
            <a:extLst>
              <a:ext uri="{FF2B5EF4-FFF2-40B4-BE49-F238E27FC236}">
                <a16:creationId xmlns:a16="http://schemas.microsoft.com/office/drawing/2014/main" id="{D975C06D-C302-9D82-388F-DFC3FD53F5F1}"/>
              </a:ext>
            </a:extLst>
          </p:cNvPr>
          <p:cNvSpPr txBox="1"/>
          <p:nvPr/>
        </p:nvSpPr>
        <p:spPr>
          <a:xfrm>
            <a:off x="1307681" y="1711783"/>
            <a:ext cx="3332964"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Gareth sells hot drinks.</a:t>
            </a:r>
          </a:p>
        </p:txBody>
      </p:sp>
      <p:sp>
        <p:nvSpPr>
          <p:cNvPr id="13" name="TextBox 12">
            <a:extLst>
              <a:ext uri="{FF2B5EF4-FFF2-40B4-BE49-F238E27FC236}">
                <a16:creationId xmlns:a16="http://schemas.microsoft.com/office/drawing/2014/main" id="{73C2FB61-ECB0-00DE-CDE0-ABA3B1B13011}"/>
              </a:ext>
            </a:extLst>
          </p:cNvPr>
          <p:cNvSpPr txBox="1"/>
          <p:nvPr/>
        </p:nvSpPr>
        <p:spPr>
          <a:xfrm>
            <a:off x="1307681" y="2340464"/>
            <a:ext cx="8630119"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He sells cups of tea, cups of coffee and cups of hot chocolate.</a:t>
            </a:r>
            <a:endParaRPr lang="it-IT" sz="24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89040319-C45A-0FAB-5275-01F721707EB3}"/>
              </a:ext>
            </a:extLst>
          </p:cNvPr>
          <p:cNvSpPr txBox="1"/>
          <p:nvPr/>
        </p:nvSpPr>
        <p:spPr>
          <a:xfrm>
            <a:off x="1334719" y="2995549"/>
            <a:ext cx="5368777"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Of all the hot drinks he sold last week:</a:t>
            </a:r>
            <a:endParaRPr lang="it-IT" sz="24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717E8CB3-5C6B-BEBF-4109-593DD63D4D32}"/>
              </a:ext>
            </a:extLst>
          </p:cNvPr>
          <p:cNvSpPr txBox="1"/>
          <p:nvPr/>
        </p:nvSpPr>
        <p:spPr>
          <a:xfrm>
            <a:off x="1650014" y="3678962"/>
            <a:ext cx="558166" cy="461665"/>
          </a:xfrm>
          <a:prstGeom prst="rect">
            <a:avLst/>
          </a:prstGeom>
          <a:noFill/>
        </p:spPr>
        <p:txBody>
          <a:bodyPr wrap="none" rtlCol="0">
            <a:spAutoFit/>
          </a:bodyPr>
          <a:lstStyle/>
          <a:p>
            <a:pPr marL="285750" indent="-285750">
              <a:buFont typeface="Arial" panose="020B0604020202020204" pitchFamily="34" charset="0"/>
              <a:buChar char="•"/>
            </a:pPr>
            <a:r>
              <a:rPr lang="it-IT" sz="2400" dirty="0">
                <a:latin typeface="Arial" panose="020B0604020202020204" pitchFamily="34" charset="0"/>
                <a:cs typeface="Arial" panose="020B0604020202020204" pitchFamily="34" charset="0"/>
              </a:rPr>
              <a:t> </a:t>
            </a:r>
          </a:p>
        </p:txBody>
      </p:sp>
      <p:sp>
        <p:nvSpPr>
          <p:cNvPr id="16" name="TextBox 15">
            <a:extLst>
              <a:ext uri="{FF2B5EF4-FFF2-40B4-BE49-F238E27FC236}">
                <a16:creationId xmlns:a16="http://schemas.microsoft.com/office/drawing/2014/main" id="{9E4D5DBC-95D0-36D8-644C-147941A8FFA8}"/>
              </a:ext>
            </a:extLst>
          </p:cNvPr>
          <p:cNvSpPr txBox="1"/>
          <p:nvPr/>
        </p:nvSpPr>
        <p:spPr>
          <a:xfrm>
            <a:off x="1650014" y="4122458"/>
            <a:ext cx="558166" cy="461665"/>
          </a:xfrm>
          <a:prstGeom prst="rect">
            <a:avLst/>
          </a:prstGeom>
          <a:noFill/>
        </p:spPr>
        <p:txBody>
          <a:bodyPr wrap="none" rtlCol="0">
            <a:spAutoFit/>
          </a:bodyPr>
          <a:lstStyle/>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 </a:t>
            </a:r>
            <a:endParaRPr lang="it-IT" sz="24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E6A85D70-C8FD-6710-E33F-DA18DF8375F5}"/>
              </a:ext>
            </a:extLst>
          </p:cNvPr>
          <p:cNvSpPr txBox="1"/>
          <p:nvPr/>
        </p:nvSpPr>
        <p:spPr>
          <a:xfrm>
            <a:off x="2197347" y="3678962"/>
            <a:ext cx="2443298"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were cups of tea</a:t>
            </a:r>
            <a:endParaRPr lang="it-IT" sz="2400"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DCDA2A25-4A68-5E24-0772-39C9299F1CB4}"/>
              </a:ext>
            </a:extLst>
          </p:cNvPr>
          <p:cNvSpPr txBox="1"/>
          <p:nvPr/>
        </p:nvSpPr>
        <p:spPr>
          <a:xfrm>
            <a:off x="2237855" y="4122458"/>
            <a:ext cx="2756839"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were cups of coffee.</a:t>
            </a:r>
            <a:endParaRPr lang="it-IT" sz="2400"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3A3DDF05-8E53-E82D-0C3E-B14974E34799}"/>
              </a:ext>
            </a:extLst>
          </p:cNvPr>
          <p:cNvSpPr txBox="1"/>
          <p:nvPr/>
        </p:nvSpPr>
        <p:spPr>
          <a:xfrm>
            <a:off x="1354347" y="4927021"/>
            <a:ext cx="7390661"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What fraction of all cups of hot drinks sold were cups of hot chocolate?</a:t>
            </a:r>
          </a:p>
        </p:txBody>
      </p:sp>
      <p:graphicFrame>
        <p:nvGraphicFramePr>
          <p:cNvPr id="23" name="Object 22">
            <a:extLst>
              <a:ext uri="{FF2B5EF4-FFF2-40B4-BE49-F238E27FC236}">
                <a16:creationId xmlns:a16="http://schemas.microsoft.com/office/drawing/2014/main" id="{FFA145BE-ACF0-F18B-41B8-09D2B1CF1739}"/>
              </a:ext>
            </a:extLst>
          </p:cNvPr>
          <p:cNvGraphicFramePr>
            <a:graphicFrameLocks noChangeAspect="1"/>
          </p:cNvGraphicFramePr>
          <p:nvPr>
            <p:extLst>
              <p:ext uri="{D42A27DB-BD31-4B8C-83A1-F6EECF244321}">
                <p14:modId xmlns:p14="http://schemas.microsoft.com/office/powerpoint/2010/main" val="3247199159"/>
              </p:ext>
            </p:extLst>
          </p:nvPr>
        </p:nvGraphicFramePr>
        <p:xfrm>
          <a:off x="2012182" y="3612499"/>
          <a:ext cx="207096" cy="536763"/>
        </p:xfrm>
        <a:graphic>
          <a:graphicData uri="http://schemas.openxmlformats.org/presentationml/2006/ole">
            <mc:AlternateContent xmlns:mc="http://schemas.openxmlformats.org/markup-compatibility/2006">
              <mc:Choice xmlns:v="urn:schemas-microsoft-com:vml" Requires="v">
                <p:oleObj name="Equation" r:id="rId6" imgW="152280" imgH="393480" progId="Equation.DSMT4">
                  <p:embed/>
                </p:oleObj>
              </mc:Choice>
              <mc:Fallback>
                <p:oleObj name="Equation" r:id="rId6" imgW="152280" imgH="393480" progId="Equation.DSMT4">
                  <p:embed/>
                  <p:pic>
                    <p:nvPicPr>
                      <p:cNvPr id="23" name="Object 22">
                        <a:extLst>
                          <a:ext uri="{FF2B5EF4-FFF2-40B4-BE49-F238E27FC236}">
                            <a16:creationId xmlns:a16="http://schemas.microsoft.com/office/drawing/2014/main" id="{FFA145BE-ACF0-F18B-41B8-09D2B1CF1739}"/>
                          </a:ext>
                        </a:extLst>
                      </p:cNvPr>
                      <p:cNvPicPr/>
                      <p:nvPr/>
                    </p:nvPicPr>
                    <p:blipFill>
                      <a:blip r:embed="rId7"/>
                      <a:stretch>
                        <a:fillRect/>
                      </a:stretch>
                    </p:blipFill>
                    <p:spPr>
                      <a:xfrm>
                        <a:off x="2012182" y="3612499"/>
                        <a:ext cx="207096" cy="536763"/>
                      </a:xfrm>
                      <a:prstGeom prst="rect">
                        <a:avLst/>
                      </a:prstGeom>
                    </p:spPr>
                  </p:pic>
                </p:oleObj>
              </mc:Fallback>
            </mc:AlternateContent>
          </a:graphicData>
        </a:graphic>
      </p:graphicFrame>
      <p:graphicFrame>
        <p:nvGraphicFramePr>
          <p:cNvPr id="24" name="Object 23">
            <a:extLst>
              <a:ext uri="{FF2B5EF4-FFF2-40B4-BE49-F238E27FC236}">
                <a16:creationId xmlns:a16="http://schemas.microsoft.com/office/drawing/2014/main" id="{67590EF0-2D56-E939-E335-08E0B690CCC8}"/>
              </a:ext>
            </a:extLst>
          </p:cNvPr>
          <p:cNvGraphicFramePr>
            <a:graphicFrameLocks noChangeAspect="1"/>
          </p:cNvGraphicFramePr>
          <p:nvPr>
            <p:extLst>
              <p:ext uri="{D42A27DB-BD31-4B8C-83A1-F6EECF244321}">
                <p14:modId xmlns:p14="http://schemas.microsoft.com/office/powerpoint/2010/main" val="1269672977"/>
              </p:ext>
            </p:extLst>
          </p:nvPr>
        </p:nvGraphicFramePr>
        <p:xfrm>
          <a:off x="2020888" y="4154488"/>
          <a:ext cx="190500" cy="536575"/>
        </p:xfrm>
        <a:graphic>
          <a:graphicData uri="http://schemas.openxmlformats.org/presentationml/2006/ole">
            <mc:AlternateContent xmlns:mc="http://schemas.openxmlformats.org/markup-compatibility/2006">
              <mc:Choice xmlns:v="urn:schemas-microsoft-com:vml" Requires="v">
                <p:oleObj name="Equation" r:id="rId8" imgW="139680" imgH="393480" progId="Equation.DSMT4">
                  <p:embed/>
                </p:oleObj>
              </mc:Choice>
              <mc:Fallback>
                <p:oleObj name="Equation" r:id="rId8" imgW="139680" imgH="393480" progId="Equation.DSMT4">
                  <p:embed/>
                  <p:pic>
                    <p:nvPicPr>
                      <p:cNvPr id="24" name="Object 23">
                        <a:extLst>
                          <a:ext uri="{FF2B5EF4-FFF2-40B4-BE49-F238E27FC236}">
                            <a16:creationId xmlns:a16="http://schemas.microsoft.com/office/drawing/2014/main" id="{67590EF0-2D56-E939-E335-08E0B690CCC8}"/>
                          </a:ext>
                        </a:extLst>
                      </p:cNvPr>
                      <p:cNvPicPr/>
                      <p:nvPr/>
                    </p:nvPicPr>
                    <p:blipFill>
                      <a:blip r:embed="rId9"/>
                      <a:stretch>
                        <a:fillRect/>
                      </a:stretch>
                    </p:blipFill>
                    <p:spPr>
                      <a:xfrm>
                        <a:off x="2020888" y="4154488"/>
                        <a:ext cx="190500" cy="536575"/>
                      </a:xfrm>
                      <a:prstGeom prst="rect">
                        <a:avLst/>
                      </a:prstGeom>
                    </p:spPr>
                  </p:pic>
                </p:oleObj>
              </mc:Fallback>
            </mc:AlternateContent>
          </a:graphicData>
        </a:graphic>
      </p:graphicFrame>
      <p:sp>
        <p:nvSpPr>
          <p:cNvPr id="25" name="Google Shape;333;p12">
            <a:extLst>
              <a:ext uri="{FF2B5EF4-FFF2-40B4-BE49-F238E27FC236}">
                <a16:creationId xmlns:a16="http://schemas.microsoft.com/office/drawing/2014/main" id="{1F1C7603-FC08-0FD9-EDFD-3104400C5B5F}"/>
              </a:ext>
            </a:extLst>
          </p:cNvPr>
          <p:cNvSpPr/>
          <p:nvPr/>
        </p:nvSpPr>
        <p:spPr>
          <a:xfrm>
            <a:off x="8997064" y="5272019"/>
            <a:ext cx="2117302" cy="971999"/>
          </a:xfrm>
          <a:prstGeom prst="roundRect">
            <a:avLst>
              <a:gd name="adj" fmla="val 16667"/>
            </a:avLst>
          </a:prstGeom>
          <a:noFill/>
          <a:ln w="1270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prstClr val="black"/>
              </a:buClr>
              <a:buSzPts val="1800"/>
              <a:buFont typeface="Calibri"/>
              <a:buNone/>
              <a:tabLst/>
              <a:defRPr/>
            </a:pPr>
            <a:endParaRPr kumimoji="0" sz="18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11347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8AF66-BDEC-4533-9866-E930CF55A033}"/>
              </a:ext>
            </a:extLst>
          </p:cNvPr>
          <p:cNvSpPr>
            <a:spLocks noGrp="1"/>
          </p:cNvSpPr>
          <p:nvPr>
            <p:ph type="ctrTitle"/>
          </p:nvPr>
        </p:nvSpPr>
        <p:spPr>
          <a:xfrm>
            <a:off x="1419496" y="433421"/>
            <a:ext cx="9248503" cy="1607266"/>
          </a:xfrm>
          <a:solidFill>
            <a:schemeClr val="accent1"/>
          </a:solidFill>
          <a:ln>
            <a:solidFill>
              <a:schemeClr val="accent1"/>
            </a:solidFill>
          </a:ln>
        </p:spPr>
        <p:txBody>
          <a:bodyPr>
            <a:normAutofit fontScale="90000"/>
          </a:bodyPr>
          <a:lstStyle/>
          <a:p>
            <a:pPr algn="l"/>
            <a:r>
              <a:rPr lang="en-GB" sz="4000" b="1" dirty="0">
                <a:solidFill>
                  <a:schemeClr val="bg1"/>
                </a:solidFill>
                <a:latin typeface="Arial" panose="020B0604020202020204" pitchFamily="34" charset="0"/>
                <a:cs typeface="Arial" panose="020B0604020202020204" pitchFamily="34" charset="0"/>
              </a:rPr>
              <a:t>Lesson review: </a:t>
            </a:r>
            <a:br>
              <a:rPr lang="en-GB" sz="4000" b="1" dirty="0">
                <a:solidFill>
                  <a:schemeClr val="bg1"/>
                </a:solidFill>
                <a:latin typeface="Arial" panose="020B0604020202020204" pitchFamily="34" charset="0"/>
                <a:cs typeface="Arial" panose="020B0604020202020204" pitchFamily="34" charset="0"/>
              </a:rPr>
            </a:br>
            <a:r>
              <a:rPr lang="en-GB" sz="4000" b="1" dirty="0">
                <a:solidFill>
                  <a:schemeClr val="bg1"/>
                </a:solidFill>
                <a:latin typeface="Arial" panose="020B0604020202020204" pitchFamily="34" charset="0"/>
                <a:cs typeface="Arial" panose="020B0604020202020204" pitchFamily="34" charset="0"/>
              </a:rPr>
              <a:t>Adding and subtracting fractions</a:t>
            </a:r>
            <a:br>
              <a:rPr lang="en-GB" sz="4000" b="1" dirty="0">
                <a:solidFill>
                  <a:schemeClr val="bg1"/>
                </a:solidFill>
                <a:latin typeface="Arial" panose="020B0604020202020204" pitchFamily="34" charset="0"/>
                <a:cs typeface="Arial" panose="020B0604020202020204" pitchFamily="34" charset="0"/>
              </a:rPr>
            </a:br>
            <a:r>
              <a:rPr lang="en-GB" sz="4000" b="1" dirty="0">
                <a:solidFill>
                  <a:schemeClr val="bg1"/>
                </a:solidFill>
                <a:latin typeface="Arial" panose="020B0604020202020204" pitchFamily="34" charset="0"/>
                <a:cs typeface="Arial" panose="020B0604020202020204" pitchFamily="34" charset="0"/>
              </a:rPr>
              <a:t>Level 2</a:t>
            </a:r>
            <a:endParaRPr lang="en-GB" sz="4000" dirty="0"/>
          </a:p>
        </p:txBody>
      </p:sp>
      <p:sp>
        <p:nvSpPr>
          <p:cNvPr id="4" name="Slide Number Placeholder 3">
            <a:extLst>
              <a:ext uri="{FF2B5EF4-FFF2-40B4-BE49-F238E27FC236}">
                <a16:creationId xmlns:a16="http://schemas.microsoft.com/office/drawing/2014/main" id="{8D6827A3-B91F-4385-896A-93F2EEC9C0C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5AAEF5-C690-5D4B-B5C7-510283CCFE4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Subtitle 2">
            <a:extLst>
              <a:ext uri="{FF2B5EF4-FFF2-40B4-BE49-F238E27FC236}">
                <a16:creationId xmlns:a16="http://schemas.microsoft.com/office/drawing/2014/main" id="{6D17EB91-628E-46AE-9928-24046C5C62CF}"/>
              </a:ext>
            </a:extLst>
          </p:cNvPr>
          <p:cNvSpPr txBox="1">
            <a:spLocks/>
          </p:cNvSpPr>
          <p:nvPr/>
        </p:nvSpPr>
        <p:spPr>
          <a:xfrm>
            <a:off x="1419496" y="2142998"/>
            <a:ext cx="9248503" cy="3336751"/>
          </a:xfrm>
          <a:prstGeom prst="rect">
            <a:avLst/>
          </a:prstGeom>
          <a:ln w="38100">
            <a:solidFill>
              <a:schemeClr val="accent1"/>
            </a:solidFill>
          </a:ln>
        </p:spPr>
        <p:txBody>
          <a:bodyPr vert="horz" lIns="91440" tIns="45720" rIns="91440" bIns="45720" rtlCol="0">
            <a:normAutofit fontScale="4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buClrTx/>
              <a:buSzTx/>
              <a:buFont typeface="Arial" panose="020B0604020202020204" pitchFamily="34" charset="0"/>
              <a:buNone/>
              <a:tabLst/>
              <a:defRPr/>
            </a:pPr>
            <a:r>
              <a:rPr kumimoji="0" lang="en-GB" sz="70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Objectives</a:t>
            </a:r>
          </a:p>
          <a:p>
            <a:pPr marL="457200" marR="0" lvl="0" indent="-457200" algn="l" defTabSz="914400" rtl="0" eaLnBrk="1" fontAlgn="auto" latinLnBrk="0" hangingPunct="1">
              <a:lnSpc>
                <a:spcPct val="170000"/>
              </a:lnSpc>
              <a:spcBef>
                <a:spcPts val="0"/>
              </a:spcBef>
              <a:buClrTx/>
              <a:buSzTx/>
              <a:buFont typeface="Arial" panose="020B0604020202020204" pitchFamily="34" charset="0"/>
              <a:buChar char="•"/>
              <a:tabLst/>
              <a:defRPr/>
            </a:pPr>
            <a:r>
              <a:rPr kumimoji="0" lang="en-GB" sz="59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Add and subtract fractions with common denominators</a:t>
            </a:r>
          </a:p>
          <a:p>
            <a:pPr marL="457200" marR="0" lvl="0" indent="-457200" algn="l" defTabSz="914400" rtl="0" eaLnBrk="1" fontAlgn="auto" latinLnBrk="0" hangingPunct="1">
              <a:lnSpc>
                <a:spcPct val="170000"/>
              </a:lnSpc>
              <a:spcBef>
                <a:spcPts val="0"/>
              </a:spcBef>
              <a:buClrTx/>
              <a:buSzTx/>
              <a:buFont typeface="Arial" panose="020B0604020202020204" pitchFamily="34" charset="0"/>
              <a:buChar char="•"/>
              <a:tabLst/>
              <a:defRPr/>
            </a:pPr>
            <a:r>
              <a:rPr kumimoji="0" lang="en-GB" sz="59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Add and subtract fractions with different denominators using array representations</a:t>
            </a:r>
          </a:p>
          <a:p>
            <a:pPr marL="457200" marR="0" lvl="0" indent="-457200" algn="l" defTabSz="914400" rtl="0" eaLnBrk="1" fontAlgn="auto" latinLnBrk="0" hangingPunct="1">
              <a:lnSpc>
                <a:spcPct val="170000"/>
              </a:lnSpc>
              <a:spcBef>
                <a:spcPts val="0"/>
              </a:spcBef>
              <a:buClrTx/>
              <a:buSzTx/>
              <a:buFont typeface="Arial" panose="020B0604020202020204" pitchFamily="34" charset="0"/>
              <a:buChar char="•"/>
              <a:tabLst/>
              <a:defRPr/>
            </a:pPr>
            <a:r>
              <a:rPr kumimoji="0" lang="en-GB" sz="59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Recognise equivalent fractions using array representations</a:t>
            </a:r>
          </a:p>
          <a:p>
            <a:pPr marL="457200" marR="0" lvl="0" indent="-457200" algn="l" defTabSz="914400" rtl="0" eaLnBrk="1" fontAlgn="auto" latinLnBrk="0" hangingPunct="1">
              <a:lnSpc>
                <a:spcPct val="170000"/>
              </a:lnSpc>
              <a:spcBef>
                <a:spcPts val="0"/>
              </a:spcBef>
              <a:buClrTx/>
              <a:buSzTx/>
              <a:buFont typeface="Arial" panose="020B0604020202020204" pitchFamily="34" charset="0"/>
              <a:buChar char="•"/>
              <a:tabLst/>
              <a:defRPr/>
            </a:pPr>
            <a:r>
              <a:rPr kumimoji="0" lang="en-GB" sz="59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Simplify fractions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ubtitle 2">
            <a:extLst>
              <a:ext uri="{FF2B5EF4-FFF2-40B4-BE49-F238E27FC236}">
                <a16:creationId xmlns:a16="http://schemas.microsoft.com/office/drawing/2014/main" id="{13263C75-0454-43FB-B0EA-4509EC19BB7F}"/>
              </a:ext>
            </a:extLst>
          </p:cNvPr>
          <p:cNvSpPr txBox="1">
            <a:spLocks/>
          </p:cNvSpPr>
          <p:nvPr/>
        </p:nvSpPr>
        <p:spPr>
          <a:xfrm>
            <a:off x="1524000" y="5479750"/>
            <a:ext cx="9144000" cy="1139414"/>
          </a:xfrm>
          <a:prstGeom prst="rect">
            <a:avLst/>
          </a:prstGeom>
          <a:ln w="38100">
            <a:no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ts val="3100"/>
              </a:lnSpc>
              <a:spcBef>
                <a:spcPts val="1000"/>
              </a:spcBef>
              <a:spcAft>
                <a:spcPts val="600"/>
              </a:spcAft>
              <a:buClrTx/>
              <a:buSzTx/>
              <a:buFont typeface="Arial" panose="020B0604020202020204" pitchFamily="34" charset="0"/>
              <a:buNone/>
              <a:tabLst/>
              <a:defRPr/>
            </a:pPr>
            <a:r>
              <a:rPr kumimoji="0" lang="en-GB" sz="28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Suggested further steps/areas to work on</a:t>
            </a:r>
          </a:p>
          <a:p>
            <a:pPr marL="457200" marR="0" lvl="0" indent="-457200" algn="l" defTabSz="914400" rtl="0" eaLnBrk="1" fontAlgn="auto" latinLnBrk="0" hangingPunct="1">
              <a:lnSpc>
                <a:spcPts val="3100"/>
              </a:lnSpc>
              <a:spcBef>
                <a:spcPts val="1000"/>
              </a:spcBef>
              <a:spcAft>
                <a:spcPts val="600"/>
              </a:spcAft>
              <a:buClrTx/>
              <a:buSzTx/>
              <a:buFont typeface="Arial" panose="020B0604020202020204" pitchFamily="34" charset="0"/>
              <a:buChar char="•"/>
              <a:tabLst/>
              <a:defRPr/>
            </a:pPr>
            <a:r>
              <a:rPr kumimoji="0" lang="en-GB"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Adding and subtracting mixed numbers</a:t>
            </a:r>
          </a:p>
        </p:txBody>
      </p:sp>
    </p:spTree>
    <p:extLst>
      <p:ext uri="{BB962C8B-B14F-4D97-AF65-F5344CB8AC3E}">
        <p14:creationId xmlns:p14="http://schemas.microsoft.com/office/powerpoint/2010/main" val="41360965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8AF66-BDEC-4533-9866-E930CF55A033}"/>
              </a:ext>
            </a:extLst>
          </p:cNvPr>
          <p:cNvSpPr>
            <a:spLocks noGrp="1"/>
          </p:cNvSpPr>
          <p:nvPr>
            <p:ph type="ctrTitle"/>
          </p:nvPr>
        </p:nvSpPr>
        <p:spPr>
          <a:xfrm>
            <a:off x="1524000" y="1466770"/>
            <a:ext cx="9144000" cy="1322815"/>
          </a:xfrm>
          <a:solidFill>
            <a:schemeClr val="accent1"/>
          </a:solidFill>
        </p:spPr>
        <p:txBody>
          <a:bodyPr>
            <a:normAutofit/>
          </a:bodyPr>
          <a:lstStyle/>
          <a:p>
            <a:pPr algn="l"/>
            <a:r>
              <a:rPr lang="en-US" sz="4000" b="1" dirty="0">
                <a:solidFill>
                  <a:schemeClr val="bg1"/>
                </a:solidFill>
                <a:latin typeface="Arial" panose="020B0604020202020204" pitchFamily="34" charset="0"/>
                <a:cs typeface="Arial" panose="020B0604020202020204" pitchFamily="34" charset="0"/>
              </a:rPr>
              <a:t>Lesson 11: </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Credits</a:t>
            </a:r>
            <a:endParaRPr lang="en-GB" sz="4000" dirty="0"/>
          </a:p>
        </p:txBody>
      </p:sp>
      <p:sp>
        <p:nvSpPr>
          <p:cNvPr id="4" name="Slide Number Placeholder 3">
            <a:extLst>
              <a:ext uri="{FF2B5EF4-FFF2-40B4-BE49-F238E27FC236}">
                <a16:creationId xmlns:a16="http://schemas.microsoft.com/office/drawing/2014/main" id="{8D6827A3-B91F-4385-896A-93F2EEC9C0C2}"/>
              </a:ext>
              <a:ext uri="{C183D7F6-B498-43B3-948B-1728B52AA6E4}">
                <adec:decorative xmlns:adec="http://schemas.microsoft.com/office/drawing/2017/decorative" val="1"/>
              </a:ext>
            </a:extLst>
          </p:cNvPr>
          <p:cNvSpPr>
            <a:spLocks noGrp="1"/>
          </p:cNvSpPr>
          <p:nvPr>
            <p:ph type="sldNum" sz="quarter" idx="12"/>
          </p:nvPr>
        </p:nvSpPr>
        <p:spPr/>
        <p:txBody>
          <a:bodyPr/>
          <a:lstStyle/>
          <a:p>
            <a:fld id="{A75AAEF5-C690-5D4B-B5C7-510283CCFE4D}" type="slidenum">
              <a:rPr lang="en-US" smtClean="0"/>
              <a:t>25</a:t>
            </a:fld>
            <a:endParaRPr lang="en-US" dirty="0"/>
          </a:p>
        </p:txBody>
      </p:sp>
      <p:pic>
        <p:nvPicPr>
          <p:cNvPr id="5" name="Picture 4">
            <a:extLst>
              <a:ext uri="{FF2B5EF4-FFF2-40B4-BE49-F238E27FC236}">
                <a16:creationId xmlns:a16="http://schemas.microsoft.com/office/drawing/2014/main" id="{D9F9FCDE-7D00-428D-8EE4-B16B206587B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395464" y="262672"/>
            <a:ext cx="2123825" cy="638948"/>
          </a:xfrm>
          <a:prstGeom prst="rect">
            <a:avLst/>
          </a:prstGeom>
        </p:spPr>
      </p:pic>
      <p:sp>
        <p:nvSpPr>
          <p:cNvPr id="3" name="Subtitle 2">
            <a:extLst>
              <a:ext uri="{FF2B5EF4-FFF2-40B4-BE49-F238E27FC236}">
                <a16:creationId xmlns:a16="http://schemas.microsoft.com/office/drawing/2014/main" id="{6D17EB91-628E-46AE-9928-24046C5C62CF}"/>
              </a:ext>
            </a:extLst>
          </p:cNvPr>
          <p:cNvSpPr>
            <a:spLocks noGrp="1"/>
          </p:cNvSpPr>
          <p:nvPr>
            <p:ph type="subTitle" idx="1"/>
          </p:nvPr>
        </p:nvSpPr>
        <p:spPr>
          <a:xfrm>
            <a:off x="1524000" y="3002400"/>
            <a:ext cx="9144000" cy="3204000"/>
          </a:xfrm>
          <a:solidFill>
            <a:schemeClr val="bg1"/>
          </a:solidFill>
          <a:ln w="38100">
            <a:solidFill>
              <a:schemeClr val="accent1"/>
            </a:solidFill>
          </a:ln>
        </p:spPr>
        <p:txBody>
          <a:bodyPr>
            <a:normAutofit fontScale="77500" lnSpcReduction="20000"/>
          </a:bodyPr>
          <a:lstStyle/>
          <a:p>
            <a:pPr algn="l">
              <a:lnSpc>
                <a:spcPct val="120000"/>
              </a:lnSpc>
              <a:spcBef>
                <a:spcPts val="0"/>
              </a:spcBef>
            </a:pPr>
            <a:r>
              <a:rPr kumimoji="0" lang="en-US" sz="32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Photo acknowledgements:</a:t>
            </a:r>
          </a:p>
          <a:p>
            <a:pPr algn="l">
              <a:lnSpc>
                <a:spcPct val="120000"/>
              </a:lnSpc>
              <a:spcBef>
                <a:spcPts val="0"/>
              </a:spcBef>
            </a:pPr>
            <a:r>
              <a:rPr kumimoji="0" lang="en-GB" sz="3200" i="0"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rPr>
              <a:t>123RF.com: Andy Fletch</a:t>
            </a:r>
          </a:p>
          <a:p>
            <a:pPr algn="l">
              <a:lnSpc>
                <a:spcPct val="120000"/>
              </a:lnSpc>
              <a:spcBef>
                <a:spcPts val="0"/>
              </a:spcBef>
            </a:pPr>
            <a:endParaRPr kumimoji="0" lang="en-GB" sz="32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a:p>
            <a:pPr algn="l">
              <a:lnSpc>
                <a:spcPct val="120000"/>
              </a:lnSpc>
              <a:spcBef>
                <a:spcPts val="0"/>
              </a:spcBef>
            </a:pPr>
            <a:r>
              <a:rPr kumimoji="0" lang="en-GB" sz="3200" b="1" i="0" u="none" strike="noStrike" kern="1200" cap="none" spc="0" normalizeH="0" baseline="0" noProof="0">
                <a:ln>
                  <a:noFill/>
                </a:ln>
                <a:solidFill>
                  <a:schemeClr val="accent1"/>
                </a:solidFill>
                <a:effectLst/>
                <a:uLnTx/>
                <a:uFillTx/>
                <a:latin typeface="Arial" panose="020B0604020202020204" pitchFamily="34" charset="0"/>
                <a:ea typeface="+mj-ea"/>
                <a:cs typeface="Arial" panose="020B0604020202020204" pitchFamily="34" charset="0"/>
              </a:rPr>
              <a:t>Text acknowledgements:</a:t>
            </a:r>
            <a:endParaRPr kumimoji="0" lang="en-GB" sz="32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a:p>
            <a:pPr algn="l">
              <a:lnSpc>
                <a:spcPct val="120000"/>
              </a:lnSpc>
              <a:spcBef>
                <a:spcPts val="0"/>
              </a:spcBef>
            </a:pPr>
            <a:r>
              <a:rPr kumimoji="0" lang="en-GB" sz="3200" i="0"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rPr>
              <a:t>Pearson Edexcel Functional Skills, Practice Set 3 - Mathematics Level 2 (Non-Calculator) PRACL2/N03 Question 3c, Pearson Edexcel Functional Skills, Past Paper 5 - Mathematics Level 2 (Non-Calculator) PMAT2/N05 Question 1</a:t>
            </a:r>
            <a:endParaRPr lang="en-GB" dirty="0"/>
          </a:p>
        </p:txBody>
      </p:sp>
      <p:pic>
        <p:nvPicPr>
          <p:cNvPr id="6" name="Picture 5" descr="A picture containing text, plate, tableware, dishware&#10;&#10;Description automatically generated">
            <a:extLst>
              <a:ext uri="{FF2B5EF4-FFF2-40B4-BE49-F238E27FC236}">
                <a16:creationId xmlns:a16="http://schemas.microsoft.com/office/drawing/2014/main" id="{174A480B-5532-8D5D-3BC2-41032793BB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337" y="276711"/>
            <a:ext cx="3893465" cy="638948"/>
          </a:xfrm>
          <a:prstGeom prst="rect">
            <a:avLst/>
          </a:prstGeom>
        </p:spPr>
      </p:pic>
      <p:pic>
        <p:nvPicPr>
          <p:cNvPr id="7" name="Picture 6" descr="Graphical user interface&#10;&#10;Description automatically generated">
            <a:extLst>
              <a:ext uri="{FF2B5EF4-FFF2-40B4-BE49-F238E27FC236}">
                <a16:creationId xmlns:a16="http://schemas.microsoft.com/office/drawing/2014/main" id="{91B3F500-28A2-7667-F7B5-D271B96CC1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82585" y="247885"/>
            <a:ext cx="2123825" cy="797891"/>
          </a:xfrm>
          <a:prstGeom prst="rect">
            <a:avLst/>
          </a:prstGeom>
        </p:spPr>
      </p:pic>
    </p:spTree>
    <p:extLst>
      <p:ext uri="{BB962C8B-B14F-4D97-AF65-F5344CB8AC3E}">
        <p14:creationId xmlns:p14="http://schemas.microsoft.com/office/powerpoint/2010/main" val="4178351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450000" y="25986"/>
            <a:ext cx="10515600" cy="120505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Introduction activity – Flapjack in a tray</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a:xfrm>
            <a:off x="8883989" y="6397291"/>
            <a:ext cx="2743200" cy="365125"/>
          </a:xfrm>
        </p:spPr>
        <p:txBody>
          <a:bodyPr/>
          <a:lstStyle/>
          <a:p>
            <a:fld id="{892959B6-490E-A144-8C7C-88267F972F69}" type="slidenum">
              <a:rPr lang="en-US" smtClean="0"/>
              <a:t>3</a:t>
            </a:fld>
            <a:endParaRPr lang="en-US" dirty="0"/>
          </a:p>
        </p:txBody>
      </p:sp>
      <p:sp>
        <p:nvSpPr>
          <p:cNvPr id="3" name="TextBox 2">
            <a:extLst>
              <a:ext uri="{FF2B5EF4-FFF2-40B4-BE49-F238E27FC236}">
                <a16:creationId xmlns:a16="http://schemas.microsoft.com/office/drawing/2014/main" id="{E03A399E-A079-4972-986A-8F5EFC549EED}"/>
              </a:ext>
            </a:extLst>
          </p:cNvPr>
          <p:cNvSpPr txBox="1"/>
          <p:nvPr/>
        </p:nvSpPr>
        <p:spPr>
          <a:xfrm>
            <a:off x="564810" y="1308309"/>
            <a:ext cx="11322389" cy="3108543"/>
          </a:xfrm>
          <a:prstGeom prst="rect">
            <a:avLst/>
          </a:prstGeom>
          <a:noFill/>
        </p:spPr>
        <p:txBody>
          <a:bodyPr wrap="square" rtlCol="0">
            <a:spAutoFit/>
          </a:bodyPr>
          <a:lstStyle/>
          <a:p>
            <a:r>
              <a:rPr lang="en-GB" sz="2800" dirty="0">
                <a:solidFill>
                  <a:srgbClr val="000000"/>
                </a:solidFill>
                <a:latin typeface="Arial" panose="020B0604020202020204" pitchFamily="34" charset="0"/>
                <a:cs typeface="Arial" panose="020B0604020202020204" pitchFamily="34" charset="0"/>
              </a:rPr>
              <a:t>At the end of Matthew’s shift working at the café, there were 3 pieces of flapjack  left in one tray and 2 pieces of flapjack left in the other tray</a:t>
            </a:r>
          </a:p>
          <a:p>
            <a:r>
              <a:rPr lang="en-GB" sz="2800" dirty="0">
                <a:solidFill>
                  <a:srgbClr val="000000"/>
                </a:solidFill>
                <a:latin typeface="Arial" panose="020B0604020202020204" pitchFamily="34" charset="0"/>
                <a:cs typeface="Arial" panose="020B0604020202020204" pitchFamily="34" charset="0"/>
              </a:rPr>
              <a:t>If Matthew added all of the pieces of flapjack together, how many pieces would he have?</a:t>
            </a:r>
          </a:p>
          <a:p>
            <a:endParaRPr lang="en-GB" sz="2800" dirty="0">
              <a:solidFill>
                <a:srgbClr val="000000"/>
              </a:solidFill>
              <a:latin typeface="Arial" panose="020B0604020202020204" pitchFamily="34" charset="0"/>
              <a:cs typeface="Arial" panose="020B0604020202020204" pitchFamily="34" charset="0"/>
            </a:endParaRPr>
          </a:p>
          <a:p>
            <a:r>
              <a:rPr lang="en-GB" sz="2800" dirty="0">
                <a:solidFill>
                  <a:srgbClr val="000000"/>
                </a:solidFill>
                <a:latin typeface="Arial" panose="020B0604020202020204" pitchFamily="34" charset="0"/>
                <a:cs typeface="Arial" panose="020B0604020202020204" pitchFamily="34" charset="0"/>
              </a:rPr>
              <a:t>Matthew placed all the pieces of flapjack into one of the trays.</a:t>
            </a:r>
          </a:p>
          <a:p>
            <a:r>
              <a:rPr lang="en-GB" sz="2800" dirty="0">
                <a:solidFill>
                  <a:srgbClr val="000000"/>
                </a:solidFill>
                <a:latin typeface="Arial" panose="020B0604020202020204" pitchFamily="34" charset="0"/>
                <a:cs typeface="Arial" panose="020B0604020202020204" pitchFamily="34" charset="0"/>
              </a:rPr>
              <a:t>What fraction of this tray would be filled with flapjack?</a:t>
            </a:r>
          </a:p>
        </p:txBody>
      </p:sp>
      <p:pic>
        <p:nvPicPr>
          <p:cNvPr id="2" name="Picture 1" descr="A picture containing rectangle&#10;&#10;Description automatically generated">
            <a:extLst>
              <a:ext uri="{FF2B5EF4-FFF2-40B4-BE49-F238E27FC236}">
                <a16:creationId xmlns:a16="http://schemas.microsoft.com/office/drawing/2014/main" id="{6898C8DA-1A90-504E-E5EB-88375A8D7D18}"/>
              </a:ext>
            </a:extLst>
          </p:cNvPr>
          <p:cNvPicPr>
            <a:picLocks noChangeAspect="1"/>
          </p:cNvPicPr>
          <p:nvPr/>
        </p:nvPicPr>
        <p:blipFill>
          <a:blip r:embed="rId3"/>
          <a:stretch>
            <a:fillRect/>
          </a:stretch>
        </p:blipFill>
        <p:spPr>
          <a:xfrm>
            <a:off x="5359457" y="4551404"/>
            <a:ext cx="2231571" cy="1556260"/>
          </a:xfrm>
          <a:prstGeom prst="rect">
            <a:avLst/>
          </a:prstGeom>
        </p:spPr>
      </p:pic>
      <p:pic>
        <p:nvPicPr>
          <p:cNvPr id="6" name="Picture 5" descr="Rectangle&#10;&#10;Description automatically generated with medium confidence">
            <a:extLst>
              <a:ext uri="{FF2B5EF4-FFF2-40B4-BE49-F238E27FC236}">
                <a16:creationId xmlns:a16="http://schemas.microsoft.com/office/drawing/2014/main" id="{7DC0492C-4F41-ACE2-7842-E12B168ABFDC}"/>
              </a:ext>
            </a:extLst>
          </p:cNvPr>
          <p:cNvPicPr>
            <a:picLocks noChangeAspect="1"/>
          </p:cNvPicPr>
          <p:nvPr/>
        </p:nvPicPr>
        <p:blipFill>
          <a:blip r:embed="rId4"/>
          <a:stretch>
            <a:fillRect/>
          </a:stretch>
        </p:blipFill>
        <p:spPr>
          <a:xfrm>
            <a:off x="1548491" y="4547089"/>
            <a:ext cx="2231571" cy="1560575"/>
          </a:xfrm>
          <a:prstGeom prst="rect">
            <a:avLst/>
          </a:prstGeom>
        </p:spPr>
      </p:pic>
    </p:spTree>
    <p:extLst>
      <p:ext uri="{BB962C8B-B14F-4D97-AF65-F5344CB8AC3E}">
        <p14:creationId xmlns:p14="http://schemas.microsoft.com/office/powerpoint/2010/main" val="209723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454924" y="35314"/>
            <a:ext cx="10855357"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Discuss 1: Learners’ representations and answers</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4</a:t>
            </a:fld>
            <a:endParaRPr lang="en-US" dirty="0"/>
          </a:p>
        </p:txBody>
      </p:sp>
      <p:sp>
        <p:nvSpPr>
          <p:cNvPr id="11" name="Isosceles Triangle 10">
            <a:extLst>
              <a:ext uri="{FF2B5EF4-FFF2-40B4-BE49-F238E27FC236}">
                <a16:creationId xmlns:a16="http://schemas.microsoft.com/office/drawing/2014/main" id="{31A2B6B6-4AED-44B2-8258-1C2513B6F75E}"/>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0F82D19D-1FB9-47B5-A87D-36C07F3B87C2}"/>
              </a:ext>
            </a:extLst>
          </p:cNvPr>
          <p:cNvSpPr txBox="1"/>
          <p:nvPr/>
        </p:nvSpPr>
        <p:spPr>
          <a:xfrm>
            <a:off x="10562" y="112167"/>
            <a:ext cx="1406193" cy="461665"/>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09C5322E-F1DB-3F5E-30C4-360FAB70688A}"/>
                  </a:ext>
                </a:extLst>
              </p:cNvPr>
              <p:cNvSpPr txBox="1"/>
              <p:nvPr/>
            </p:nvSpPr>
            <p:spPr>
              <a:xfrm>
                <a:off x="2204980" y="3780177"/>
                <a:ext cx="1023412" cy="8897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6</m:t>
                          </m:r>
                        </m:den>
                      </m:f>
                    </m:oMath>
                  </m:oMathPara>
                </a14:m>
                <a:endParaRPr lang="en-GB" b="0" dirty="0"/>
              </a:p>
              <a:p>
                <a:r>
                  <a:rPr lang="en-GB" dirty="0"/>
                  <a:t>  </a:t>
                </a:r>
              </a:p>
            </p:txBody>
          </p:sp>
        </mc:Choice>
        <mc:Fallback xmlns="">
          <p:sp>
            <p:nvSpPr>
              <p:cNvPr id="36" name="TextBox 35">
                <a:extLst>
                  <a:ext uri="{FF2B5EF4-FFF2-40B4-BE49-F238E27FC236}">
                    <a16:creationId xmlns:a16="http://schemas.microsoft.com/office/drawing/2014/main" id="{09C5322E-F1DB-3F5E-30C4-360FAB70688A}"/>
                  </a:ext>
                </a:extLst>
              </p:cNvPr>
              <p:cNvSpPr txBox="1">
                <a:spLocks noRot="1" noChangeAspect="1" noMove="1" noResize="1" noEditPoints="1" noAdjustHandles="1" noChangeArrowheads="1" noChangeShapeType="1" noTextEdit="1"/>
              </p:cNvSpPr>
              <p:nvPr/>
            </p:nvSpPr>
            <p:spPr>
              <a:xfrm>
                <a:off x="2204980" y="3780177"/>
                <a:ext cx="1023412" cy="889731"/>
              </a:xfrm>
              <a:prstGeom prst="rect">
                <a:avLst/>
              </a:prstGeom>
              <a:blipFill>
                <a:blip r:embed="rId3"/>
                <a:stretch>
                  <a:fillRect/>
                </a:stretch>
              </a:blipFill>
            </p:spPr>
            <p:txBody>
              <a:bodyPr/>
              <a:lstStyle/>
              <a:p>
                <a:r>
                  <a:rPr lang="en-GB">
                    <a:noFill/>
                  </a:rPr>
                  <a:t> </a:t>
                </a:r>
              </a:p>
            </p:txBody>
          </p:sp>
        </mc:Fallback>
      </mc:AlternateContent>
      <p:sp>
        <p:nvSpPr>
          <p:cNvPr id="37" name="TextBox 36">
            <a:extLst>
              <a:ext uri="{FF2B5EF4-FFF2-40B4-BE49-F238E27FC236}">
                <a16:creationId xmlns:a16="http://schemas.microsoft.com/office/drawing/2014/main" id="{764E8220-FC19-6F26-68CC-E054B8E7C01A}"/>
              </a:ext>
            </a:extLst>
          </p:cNvPr>
          <p:cNvSpPr txBox="1"/>
          <p:nvPr/>
        </p:nvSpPr>
        <p:spPr>
          <a:xfrm>
            <a:off x="3993503" y="1872997"/>
            <a:ext cx="1086074" cy="584775"/>
          </a:xfrm>
          <a:prstGeom prst="rect">
            <a:avLst/>
          </a:prstGeom>
          <a:noFill/>
        </p:spPr>
        <p:txBody>
          <a:bodyPr wrap="square" rtlCol="0">
            <a:spAutoFit/>
          </a:bodyPr>
          <a:lstStyle/>
          <a:p>
            <a:r>
              <a:rPr lang="en-GB" sz="3200" dirty="0"/>
              <a:t>+</a:t>
            </a:r>
          </a:p>
        </p:txBody>
      </p:sp>
      <p:sp>
        <p:nvSpPr>
          <p:cNvPr id="38" name="TextBox 37">
            <a:extLst>
              <a:ext uri="{FF2B5EF4-FFF2-40B4-BE49-F238E27FC236}">
                <a16:creationId xmlns:a16="http://schemas.microsoft.com/office/drawing/2014/main" id="{0C6DB1B3-3428-148F-742A-71235DF9B321}"/>
              </a:ext>
            </a:extLst>
          </p:cNvPr>
          <p:cNvSpPr txBox="1"/>
          <p:nvPr/>
        </p:nvSpPr>
        <p:spPr>
          <a:xfrm>
            <a:off x="3993503" y="3564734"/>
            <a:ext cx="1086074" cy="584775"/>
          </a:xfrm>
          <a:prstGeom prst="rect">
            <a:avLst/>
          </a:prstGeom>
          <a:noFill/>
        </p:spPr>
        <p:txBody>
          <a:bodyPr wrap="square" rtlCol="0">
            <a:spAutoFit/>
          </a:bodyPr>
          <a:lstStyle/>
          <a:p>
            <a:r>
              <a:rPr lang="en-GB" sz="3200" dirty="0"/>
              <a:t>+</a:t>
            </a:r>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DFEA8E30-983B-D529-9EAE-9B7C4F4B9639}"/>
                  </a:ext>
                </a:extLst>
              </p:cNvPr>
              <p:cNvSpPr txBox="1"/>
              <p:nvPr/>
            </p:nvSpPr>
            <p:spPr>
              <a:xfrm>
                <a:off x="6096000" y="3714548"/>
                <a:ext cx="1016425" cy="11667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6</m:t>
                          </m:r>
                        </m:den>
                      </m:f>
                    </m:oMath>
                  </m:oMathPara>
                </a14:m>
                <a:endParaRPr lang="en-GB" b="0" dirty="0"/>
              </a:p>
              <a:p>
                <a:endParaRPr lang="en-GB" dirty="0"/>
              </a:p>
              <a:p>
                <a:endParaRPr lang="en-GB" dirty="0"/>
              </a:p>
            </p:txBody>
          </p:sp>
        </mc:Choice>
        <mc:Fallback xmlns="">
          <p:sp>
            <p:nvSpPr>
              <p:cNvPr id="39" name="TextBox 38">
                <a:extLst>
                  <a:ext uri="{FF2B5EF4-FFF2-40B4-BE49-F238E27FC236}">
                    <a16:creationId xmlns:a16="http://schemas.microsoft.com/office/drawing/2014/main" id="{DFEA8E30-983B-D529-9EAE-9B7C4F4B9639}"/>
                  </a:ext>
                </a:extLst>
              </p:cNvPr>
              <p:cNvSpPr txBox="1">
                <a:spLocks noRot="1" noChangeAspect="1" noMove="1" noResize="1" noEditPoints="1" noAdjustHandles="1" noChangeArrowheads="1" noChangeShapeType="1" noTextEdit="1"/>
              </p:cNvSpPr>
              <p:nvPr/>
            </p:nvSpPr>
            <p:spPr>
              <a:xfrm>
                <a:off x="6096000" y="3714548"/>
                <a:ext cx="1016425" cy="1166730"/>
              </a:xfrm>
              <a:prstGeom prst="rect">
                <a:avLst/>
              </a:prstGeom>
              <a:blipFill>
                <a:blip r:embed="rId4"/>
                <a:stretch>
                  <a:fillRect/>
                </a:stretch>
              </a:blipFill>
            </p:spPr>
            <p:txBody>
              <a:bodyPr/>
              <a:lstStyle/>
              <a:p>
                <a:r>
                  <a:rPr lang="en-GB">
                    <a:noFill/>
                  </a:rPr>
                  <a:t> </a:t>
                </a:r>
              </a:p>
            </p:txBody>
          </p:sp>
        </mc:Fallback>
      </mc:AlternateContent>
      <p:sp>
        <p:nvSpPr>
          <p:cNvPr id="41" name="TextBox 40">
            <a:extLst>
              <a:ext uri="{FF2B5EF4-FFF2-40B4-BE49-F238E27FC236}">
                <a16:creationId xmlns:a16="http://schemas.microsoft.com/office/drawing/2014/main" id="{4F1B1226-5F8C-8C8F-9715-076C614F6EF4}"/>
              </a:ext>
            </a:extLst>
          </p:cNvPr>
          <p:cNvSpPr txBox="1"/>
          <p:nvPr/>
        </p:nvSpPr>
        <p:spPr>
          <a:xfrm>
            <a:off x="8005665" y="1872997"/>
            <a:ext cx="839755" cy="369332"/>
          </a:xfrm>
          <a:prstGeom prst="rect">
            <a:avLst/>
          </a:prstGeom>
          <a:noFill/>
        </p:spPr>
        <p:txBody>
          <a:bodyPr wrap="square" rtlCol="0">
            <a:spAutoFit/>
          </a:bodyPr>
          <a:lstStyle/>
          <a:p>
            <a:r>
              <a:rPr lang="en-GB" dirty="0"/>
              <a:t>=</a:t>
            </a:r>
          </a:p>
        </p:txBody>
      </p:sp>
      <p:sp>
        <p:nvSpPr>
          <p:cNvPr id="42" name="TextBox 41">
            <a:extLst>
              <a:ext uri="{FF2B5EF4-FFF2-40B4-BE49-F238E27FC236}">
                <a16:creationId xmlns:a16="http://schemas.microsoft.com/office/drawing/2014/main" id="{199A9888-DAA9-7061-EE84-494B4F722853}"/>
              </a:ext>
            </a:extLst>
          </p:cNvPr>
          <p:cNvSpPr txBox="1"/>
          <p:nvPr/>
        </p:nvSpPr>
        <p:spPr>
          <a:xfrm>
            <a:off x="8005665" y="3672455"/>
            <a:ext cx="839755" cy="369332"/>
          </a:xfrm>
          <a:prstGeom prst="rect">
            <a:avLst/>
          </a:prstGeom>
          <a:noFill/>
        </p:spPr>
        <p:txBody>
          <a:bodyPr wrap="square" rtlCol="0">
            <a:spAutoFit/>
          </a:bodyPr>
          <a:lstStyle/>
          <a:p>
            <a:r>
              <a:rPr lang="en-GB" dirty="0"/>
              <a:t>=</a:t>
            </a:r>
          </a:p>
        </p:txBody>
      </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1CACF96C-0A79-B72D-687B-85773B316E7C}"/>
                  </a:ext>
                </a:extLst>
              </p:cNvPr>
              <p:cNvSpPr txBox="1"/>
              <p:nvPr/>
            </p:nvSpPr>
            <p:spPr>
              <a:xfrm>
                <a:off x="9982200" y="3672455"/>
                <a:ext cx="758803" cy="8953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5</m:t>
                          </m:r>
                        </m:num>
                        <m:den>
                          <m:r>
                            <a:rPr lang="en-GB" b="0" i="1" smtClean="0">
                              <a:latin typeface="Cambria Math" panose="02040503050406030204" pitchFamily="18" charset="0"/>
                            </a:rPr>
                            <m:t>6</m:t>
                          </m:r>
                        </m:den>
                      </m:f>
                    </m:oMath>
                  </m:oMathPara>
                </a14:m>
                <a:endParaRPr lang="en-GB" b="0" dirty="0"/>
              </a:p>
              <a:p>
                <a:endParaRPr lang="en-GB" dirty="0"/>
              </a:p>
            </p:txBody>
          </p:sp>
        </mc:Choice>
        <mc:Fallback xmlns="">
          <p:sp>
            <p:nvSpPr>
              <p:cNvPr id="43" name="TextBox 42">
                <a:extLst>
                  <a:ext uri="{FF2B5EF4-FFF2-40B4-BE49-F238E27FC236}">
                    <a16:creationId xmlns:a16="http://schemas.microsoft.com/office/drawing/2014/main" id="{1CACF96C-0A79-B72D-687B-85773B316E7C}"/>
                  </a:ext>
                </a:extLst>
              </p:cNvPr>
              <p:cNvSpPr txBox="1">
                <a:spLocks noRot="1" noChangeAspect="1" noMove="1" noResize="1" noEditPoints="1" noAdjustHandles="1" noChangeArrowheads="1" noChangeShapeType="1" noTextEdit="1"/>
              </p:cNvSpPr>
              <p:nvPr/>
            </p:nvSpPr>
            <p:spPr>
              <a:xfrm>
                <a:off x="9982200" y="3672455"/>
                <a:ext cx="758803" cy="895310"/>
              </a:xfrm>
              <a:prstGeom prst="rect">
                <a:avLst/>
              </a:prstGeom>
              <a:blipFill>
                <a:blip r:embed="rId5"/>
                <a:stretch>
                  <a:fillRect/>
                </a:stretch>
              </a:blipFill>
            </p:spPr>
            <p:txBody>
              <a:bodyPr/>
              <a:lstStyle/>
              <a:p>
                <a:r>
                  <a:rPr lang="en-GB">
                    <a:noFill/>
                  </a:rPr>
                  <a:t> </a:t>
                </a:r>
              </a:p>
            </p:txBody>
          </p:sp>
        </mc:Fallback>
      </mc:AlternateContent>
      <p:pic>
        <p:nvPicPr>
          <p:cNvPr id="3" name="Picture 2" descr="Rectangle&#10;&#10;Description automatically generated with medium confidence">
            <a:extLst>
              <a:ext uri="{FF2B5EF4-FFF2-40B4-BE49-F238E27FC236}">
                <a16:creationId xmlns:a16="http://schemas.microsoft.com/office/drawing/2014/main" id="{D7343AAF-CF99-A57B-92AB-AFD575B2AB37}"/>
              </a:ext>
            </a:extLst>
          </p:cNvPr>
          <p:cNvPicPr>
            <a:picLocks noChangeAspect="1"/>
          </p:cNvPicPr>
          <p:nvPr/>
        </p:nvPicPr>
        <p:blipFill>
          <a:blip r:embed="rId6"/>
          <a:stretch>
            <a:fillRect/>
          </a:stretch>
        </p:blipFill>
        <p:spPr>
          <a:xfrm>
            <a:off x="1018189" y="1527069"/>
            <a:ext cx="2676144" cy="1871472"/>
          </a:xfrm>
          <a:prstGeom prst="rect">
            <a:avLst/>
          </a:prstGeom>
        </p:spPr>
      </p:pic>
      <p:pic>
        <p:nvPicPr>
          <p:cNvPr id="9" name="Picture 8" descr="A picture containing rectangle&#10;&#10;Description automatically generated">
            <a:extLst>
              <a:ext uri="{FF2B5EF4-FFF2-40B4-BE49-F238E27FC236}">
                <a16:creationId xmlns:a16="http://schemas.microsoft.com/office/drawing/2014/main" id="{BC5318F4-B13E-A445-45DE-6B0731CA89DF}"/>
              </a:ext>
            </a:extLst>
          </p:cNvPr>
          <p:cNvPicPr>
            <a:picLocks noChangeAspect="1"/>
          </p:cNvPicPr>
          <p:nvPr/>
        </p:nvPicPr>
        <p:blipFill>
          <a:blip r:embed="rId7"/>
          <a:stretch>
            <a:fillRect/>
          </a:stretch>
        </p:blipFill>
        <p:spPr>
          <a:xfrm>
            <a:off x="4834023" y="1560576"/>
            <a:ext cx="2679192" cy="1868424"/>
          </a:xfrm>
          <a:prstGeom prst="rect">
            <a:avLst/>
          </a:prstGeom>
        </p:spPr>
      </p:pic>
      <p:pic>
        <p:nvPicPr>
          <p:cNvPr id="13" name="Picture 12" descr="Calendar&#10;&#10;Description automatically generated">
            <a:extLst>
              <a:ext uri="{FF2B5EF4-FFF2-40B4-BE49-F238E27FC236}">
                <a16:creationId xmlns:a16="http://schemas.microsoft.com/office/drawing/2014/main" id="{26B21427-AAA2-1BDE-0A9B-6B112B266874}"/>
              </a:ext>
            </a:extLst>
          </p:cNvPr>
          <p:cNvPicPr>
            <a:picLocks noChangeAspect="1"/>
          </p:cNvPicPr>
          <p:nvPr/>
        </p:nvPicPr>
        <p:blipFill>
          <a:blip r:embed="rId8"/>
          <a:stretch>
            <a:fillRect/>
          </a:stretch>
        </p:blipFill>
        <p:spPr>
          <a:xfrm>
            <a:off x="8759660" y="1539469"/>
            <a:ext cx="2679192" cy="1871472"/>
          </a:xfrm>
          <a:prstGeom prst="rect">
            <a:avLst/>
          </a:prstGeom>
        </p:spPr>
      </p:pic>
      <p:sp>
        <p:nvSpPr>
          <p:cNvPr id="14" name="TextBox 13">
            <a:extLst>
              <a:ext uri="{FF2B5EF4-FFF2-40B4-BE49-F238E27FC236}">
                <a16:creationId xmlns:a16="http://schemas.microsoft.com/office/drawing/2014/main" id="{AC2895D6-9F5B-9A35-8C42-30876AA5F05E}"/>
              </a:ext>
            </a:extLst>
          </p:cNvPr>
          <p:cNvSpPr txBox="1"/>
          <p:nvPr/>
        </p:nvSpPr>
        <p:spPr>
          <a:xfrm>
            <a:off x="5652654" y="2961409"/>
            <a:ext cx="65" cy="276999"/>
          </a:xfrm>
          <a:prstGeom prst="rect">
            <a:avLst/>
          </a:prstGeom>
          <a:noFill/>
        </p:spPr>
        <p:txBody>
          <a:bodyPr wrap="none" lIns="0" tIns="0" rIns="0" bIns="0" rtlCol="0">
            <a:spAutoFit/>
          </a:bodyPr>
          <a:lstStyle/>
          <a:p>
            <a:endParaRPr lang="en-ZA" dirty="0"/>
          </a:p>
        </p:txBody>
      </p:sp>
    </p:spTree>
    <p:extLst>
      <p:ext uri="{BB962C8B-B14F-4D97-AF65-F5344CB8AC3E}">
        <p14:creationId xmlns:p14="http://schemas.microsoft.com/office/powerpoint/2010/main" val="1183814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450000" y="-50568"/>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Adding and subtracting fractions</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5</a:t>
            </a:fld>
            <a:endParaRPr lang="en-US" dirty="0"/>
          </a:p>
        </p:txBody>
      </p:sp>
      <p:pic>
        <p:nvPicPr>
          <p:cNvPr id="100" name="Graphic 99">
            <a:extLst>
              <a:ext uri="{FF2B5EF4-FFF2-40B4-BE49-F238E27FC236}">
                <a16:creationId xmlns:a16="http://schemas.microsoft.com/office/drawing/2014/main" id="{CE9DEDD1-D640-4CD7-8399-24A6221E2BA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0726" y="1129212"/>
            <a:ext cx="914400" cy="914400"/>
          </a:xfrm>
          <a:prstGeom prst="rect">
            <a:avLst/>
          </a:prstGeom>
        </p:spPr>
      </p:pic>
      <p:grpSp>
        <p:nvGrpSpPr>
          <p:cNvPr id="99" name="Group 98">
            <a:extLst>
              <a:ext uri="{FF2B5EF4-FFF2-40B4-BE49-F238E27FC236}">
                <a16:creationId xmlns:a16="http://schemas.microsoft.com/office/drawing/2014/main" id="{C6BE3F2C-E77F-4309-A3C2-357F13AC7A5E}"/>
              </a:ext>
              <a:ext uri="{C183D7F6-B498-43B3-948B-1728B52AA6E4}">
                <adec:decorative xmlns:adec="http://schemas.microsoft.com/office/drawing/2017/decorative" val="1"/>
              </a:ext>
            </a:extLst>
          </p:cNvPr>
          <p:cNvGrpSpPr/>
          <p:nvPr/>
        </p:nvGrpSpPr>
        <p:grpSpPr>
          <a:xfrm>
            <a:off x="1278147" y="1351498"/>
            <a:ext cx="10336098" cy="4769384"/>
            <a:chOff x="1259457" y="1949570"/>
            <a:chExt cx="8212347" cy="3381422"/>
          </a:xfrm>
        </p:grpSpPr>
        <p:sp>
          <p:nvSpPr>
            <p:cNvPr id="6" name="TextBox 5">
              <a:extLst>
                <a:ext uri="{FF2B5EF4-FFF2-40B4-BE49-F238E27FC236}">
                  <a16:creationId xmlns:a16="http://schemas.microsoft.com/office/drawing/2014/main" id="{755AD8CD-D355-45F4-8A8D-03865C1297C0}"/>
                </a:ext>
              </a:extLst>
            </p:cNvPr>
            <p:cNvSpPr txBox="1"/>
            <p:nvPr/>
          </p:nvSpPr>
          <p:spPr>
            <a:xfrm>
              <a:off x="1748683" y="1949570"/>
              <a:ext cx="1990237" cy="523220"/>
            </a:xfrm>
            <a:prstGeom prst="rect">
              <a:avLst/>
            </a:prstGeom>
            <a:solidFill>
              <a:schemeClr val="accent1"/>
            </a:solidFill>
            <a:ln w="38100">
              <a:solidFill>
                <a:schemeClr val="accent1"/>
              </a:solidFill>
            </a:ln>
          </p:spPr>
          <p:txBody>
            <a:bodyPr wrap="square" rtlCol="0">
              <a:spAutoFit/>
            </a:bodyPr>
            <a:lstStyle/>
            <a:p>
              <a:r>
                <a:rPr lang="en-GB" sz="2800" b="1" dirty="0">
                  <a:solidFill>
                    <a:schemeClr val="bg1"/>
                  </a:solidFill>
                  <a:latin typeface="Arial" panose="020B0604020202020204" pitchFamily="34" charset="0"/>
                  <a:cs typeface="Arial" panose="020B0604020202020204" pitchFamily="34" charset="0"/>
                </a:rPr>
                <a:t>KEY IDEA</a:t>
              </a:r>
              <a:endParaRPr lang="en-GB" dirty="0"/>
            </a:p>
          </p:txBody>
        </p:sp>
        <p:sp>
          <p:nvSpPr>
            <p:cNvPr id="98" name="Rectangle 97">
              <a:extLst>
                <a:ext uri="{FF2B5EF4-FFF2-40B4-BE49-F238E27FC236}">
                  <a16:creationId xmlns:a16="http://schemas.microsoft.com/office/drawing/2014/main" id="{CAAA4A74-A70B-4650-8E46-6F6AAFBACCA0}"/>
                </a:ext>
              </a:extLst>
            </p:cNvPr>
            <p:cNvSpPr/>
            <p:nvPr/>
          </p:nvSpPr>
          <p:spPr>
            <a:xfrm>
              <a:off x="1259457" y="1949570"/>
              <a:ext cx="8212347" cy="338142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2" name="TextBox 11">
            <a:extLst>
              <a:ext uri="{FF2B5EF4-FFF2-40B4-BE49-F238E27FC236}">
                <a16:creationId xmlns:a16="http://schemas.microsoft.com/office/drawing/2014/main" id="{B0AB6807-1007-2C40-ACD3-85A647021B46}"/>
              </a:ext>
            </a:extLst>
          </p:cNvPr>
          <p:cNvSpPr txBox="1"/>
          <p:nvPr/>
        </p:nvSpPr>
        <p:spPr>
          <a:xfrm>
            <a:off x="1278147" y="1720490"/>
            <a:ext cx="10075654" cy="3528017"/>
          </a:xfrm>
          <a:prstGeom prst="rect">
            <a:avLst/>
          </a:prstGeom>
          <a:noFill/>
        </p:spPr>
        <p:txBody>
          <a:bodyPr wrap="square" rtlCol="0">
            <a:spAutoFit/>
          </a:bodyPr>
          <a:lstStyle/>
          <a:p>
            <a:pPr>
              <a:spcAft>
                <a:spcPts val="600"/>
              </a:spcAft>
            </a:pPr>
            <a:endParaRPr lang="en-GB" sz="2800" dirty="0">
              <a:latin typeface="Arial" panose="020B0604020202020204" pitchFamily="34" charset="0"/>
              <a:cs typeface="Arial" panose="020B0604020202020204" pitchFamily="34" charset="0"/>
            </a:endParaRPr>
          </a:p>
          <a:p>
            <a:pPr marL="457200" indent="-457200">
              <a:spcAft>
                <a:spcPts val="600"/>
              </a:spcAft>
              <a:buFont typeface="Arial" panose="020B0604020202020204" pitchFamily="34" charset="0"/>
              <a:buChar char="•"/>
            </a:pPr>
            <a:r>
              <a:rPr lang="en-GB" sz="2400" dirty="0">
                <a:latin typeface="Arial" panose="020B0604020202020204" pitchFamily="34" charset="0"/>
                <a:cs typeface="Arial" panose="020B0604020202020204" pitchFamily="34" charset="0"/>
              </a:rPr>
              <a:t>The total number of pieces that </a:t>
            </a:r>
            <a:r>
              <a:rPr lang="en-GB" sz="2400" u="sng" dirty="0">
                <a:latin typeface="Arial" panose="020B0604020202020204" pitchFamily="34" charset="0"/>
                <a:cs typeface="Arial" panose="020B0604020202020204" pitchFamily="34" charset="0"/>
              </a:rPr>
              <a:t>make up one whole</a:t>
            </a:r>
            <a:r>
              <a:rPr lang="en-GB" sz="2400" dirty="0">
                <a:latin typeface="Arial" panose="020B0604020202020204" pitchFamily="34" charset="0"/>
                <a:cs typeface="Arial" panose="020B0604020202020204" pitchFamily="34" charset="0"/>
              </a:rPr>
              <a:t> is known as the </a:t>
            </a:r>
            <a:r>
              <a:rPr lang="en-GB" sz="2400" b="1" dirty="0">
                <a:latin typeface="Arial" panose="020B0604020202020204" pitchFamily="34" charset="0"/>
                <a:cs typeface="Arial" panose="020B0604020202020204" pitchFamily="34" charset="0"/>
              </a:rPr>
              <a:t>denominator</a:t>
            </a:r>
            <a:r>
              <a:rPr lang="en-GB" sz="2400" dirty="0">
                <a:latin typeface="Arial" panose="020B0604020202020204" pitchFamily="34" charset="0"/>
                <a:cs typeface="Arial" panose="020B0604020202020204" pitchFamily="34" charset="0"/>
              </a:rPr>
              <a:t>. This number is written at the bottom of the fraction.</a:t>
            </a:r>
          </a:p>
          <a:p>
            <a:pPr marL="457200" indent="-457200">
              <a:lnSpc>
                <a:spcPts val="3100"/>
              </a:lnSpc>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The number of pieces that </a:t>
            </a:r>
            <a:r>
              <a:rPr lang="en-US" sz="2400" u="sng" dirty="0">
                <a:latin typeface="Arial" panose="020B0604020202020204" pitchFamily="34" charset="0"/>
                <a:cs typeface="Arial" panose="020B0604020202020204" pitchFamily="34" charset="0"/>
              </a:rPr>
              <a:t>we have </a:t>
            </a:r>
            <a:r>
              <a:rPr lang="en-US" sz="2400" dirty="0">
                <a:latin typeface="Arial" panose="020B0604020202020204" pitchFamily="34" charset="0"/>
                <a:cs typeface="Arial" panose="020B0604020202020204" pitchFamily="34" charset="0"/>
              </a:rPr>
              <a:t>of the whole is know as the </a:t>
            </a:r>
            <a:r>
              <a:rPr lang="en-US" sz="2400" b="1" dirty="0">
                <a:latin typeface="Arial" panose="020B0604020202020204" pitchFamily="34" charset="0"/>
                <a:cs typeface="Arial" panose="020B0604020202020204" pitchFamily="34" charset="0"/>
              </a:rPr>
              <a:t>numerator</a:t>
            </a:r>
            <a:r>
              <a:rPr lang="en-US" sz="2400" dirty="0">
                <a:latin typeface="Arial" panose="020B0604020202020204" pitchFamily="34" charset="0"/>
                <a:cs typeface="Arial" panose="020B0604020202020204" pitchFamily="34" charset="0"/>
              </a:rPr>
              <a:t>. This number is written at the top of the fraction </a:t>
            </a:r>
          </a:p>
          <a:p>
            <a:pPr marL="457200" indent="-457200">
              <a:lnSpc>
                <a:spcPts val="3100"/>
              </a:lnSpc>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When we </a:t>
            </a:r>
            <a:r>
              <a:rPr lang="en-US" sz="2400" b="1" dirty="0">
                <a:latin typeface="Arial" panose="020B0604020202020204" pitchFamily="34" charset="0"/>
                <a:cs typeface="Arial" panose="020B0604020202020204" pitchFamily="34" charset="0"/>
              </a:rPr>
              <a:t>add or subtract fractions</a:t>
            </a:r>
            <a:r>
              <a:rPr lang="en-US" sz="2400" dirty="0">
                <a:latin typeface="Arial" panose="020B0604020202020204" pitchFamily="34" charset="0"/>
                <a:cs typeface="Arial" panose="020B0604020202020204" pitchFamily="34" charset="0"/>
              </a:rPr>
              <a:t>, we always add or subtract equal pieces. The denominators must be the same.</a:t>
            </a:r>
          </a:p>
          <a:p>
            <a:pPr marL="457200" indent="-457200">
              <a:lnSpc>
                <a:spcPts val="3100"/>
              </a:lnSpc>
              <a:spcAft>
                <a:spcPts val="600"/>
              </a:spcAft>
              <a:buFont typeface="Arial" panose="020B0604020202020204" pitchFamily="34" charset="0"/>
              <a:buChar char="•"/>
            </a:pP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4758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2063984" y="160584"/>
            <a:ext cx="9754977" cy="776087"/>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Jeremy’s flapjacks</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6</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0F82D19D-1FB9-47B5-A87D-36C07F3B87C2}"/>
              </a:ext>
            </a:extLst>
          </p:cNvPr>
          <p:cNvSpPr txBox="1"/>
          <p:nvPr/>
        </p:nvSpPr>
        <p:spPr>
          <a:xfrm>
            <a:off x="-80879" y="-31527"/>
            <a:ext cx="2091590" cy="461665"/>
          </a:xfrm>
          <a:prstGeom prst="rect">
            <a:avLst/>
          </a:prstGeom>
          <a:noFill/>
          <a:ln>
            <a:noFill/>
          </a:ln>
          <a:effectLst/>
        </p:spPr>
        <p:txBody>
          <a:bodyPr wrap="square" rtlCol="0">
            <a:spAutoFit/>
          </a:bodyPr>
          <a:lstStyle/>
          <a:p>
            <a:r>
              <a:rPr lang="en-GB" sz="2400" b="1" dirty="0">
                <a:solidFill>
                  <a:schemeClr val="bg1"/>
                </a:solidFill>
                <a:latin typeface="Arial" panose="020B0604020202020204" pitchFamily="34" charset="0"/>
                <a:cs typeface="Arial" panose="020B0604020202020204" pitchFamily="34" charset="0"/>
              </a:rPr>
              <a:t>EXPLORE 2</a:t>
            </a:r>
          </a:p>
        </p:txBody>
      </p:sp>
      <p:grpSp>
        <p:nvGrpSpPr>
          <p:cNvPr id="18" name="Group 17" descr="Worksheet available icon">
            <a:extLst>
              <a:ext uri="{FF2B5EF4-FFF2-40B4-BE49-F238E27FC236}">
                <a16:creationId xmlns:a16="http://schemas.microsoft.com/office/drawing/2014/main" id="{F829BE98-8723-412A-A7EC-94B8C90B3E33}"/>
              </a:ext>
            </a:extLst>
          </p:cNvPr>
          <p:cNvGrpSpPr/>
          <p:nvPr/>
        </p:nvGrpSpPr>
        <p:grpSpPr>
          <a:xfrm>
            <a:off x="9495879" y="211521"/>
            <a:ext cx="2102384" cy="753403"/>
            <a:chOff x="9495879" y="211521"/>
            <a:chExt cx="2102384" cy="753403"/>
          </a:xfrm>
        </p:grpSpPr>
        <p:pic>
          <p:nvPicPr>
            <p:cNvPr id="19"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20" name="TextBox 19">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3" name="TextBox 2">
            <a:extLst>
              <a:ext uri="{FF2B5EF4-FFF2-40B4-BE49-F238E27FC236}">
                <a16:creationId xmlns:a16="http://schemas.microsoft.com/office/drawing/2014/main" id="{C72C02AC-B299-B932-3DD3-8A2209C7EB2D}"/>
              </a:ext>
            </a:extLst>
          </p:cNvPr>
          <p:cNvSpPr txBox="1"/>
          <p:nvPr/>
        </p:nvSpPr>
        <p:spPr>
          <a:xfrm>
            <a:off x="860392" y="1398150"/>
            <a:ext cx="5886096" cy="4269246"/>
          </a:xfrm>
          <a:prstGeom prst="rect">
            <a:avLst/>
          </a:prstGeom>
          <a:noFill/>
        </p:spPr>
        <p:txBody>
          <a:bodyPr wrap="square" rtlCol="0">
            <a:spAutoFit/>
          </a:bodyPr>
          <a:lstStyle/>
          <a:p>
            <a:pPr marL="457200" indent="-457200">
              <a:lnSpc>
                <a:spcPts val="3100"/>
              </a:lnSpc>
              <a:spcAft>
                <a:spcPts val="600"/>
              </a:spcAft>
              <a:buFont typeface="Arial"/>
              <a:buChar char="•"/>
            </a:pPr>
            <a:r>
              <a:rPr lang="en-US" sz="2400" dirty="0">
                <a:latin typeface="Arial" panose="020B0604020202020204" pitchFamily="34" charset="0"/>
                <a:cs typeface="Arial" panose="020B0604020202020204" pitchFamily="34" charset="0"/>
              </a:rPr>
              <a:t>Jeremy has baked two trays of flapjacks for his friends and family.</a:t>
            </a:r>
          </a:p>
          <a:p>
            <a:pPr marL="457200" indent="-457200">
              <a:lnSpc>
                <a:spcPts val="3100"/>
              </a:lnSpc>
              <a:spcAft>
                <a:spcPts val="600"/>
              </a:spcAft>
              <a:buFont typeface="Arial"/>
              <a:buChar char="•"/>
            </a:pPr>
            <a:r>
              <a:rPr lang="en-US" sz="2400" dirty="0">
                <a:latin typeface="Arial" panose="020B0604020202020204" pitchFamily="34" charset="0"/>
                <a:cs typeface="Arial" panose="020B0604020202020204" pitchFamily="34" charset="0"/>
              </a:rPr>
              <a:t>Read through the handout and consider why Jeremy is wrong about the total amount eaten.</a:t>
            </a:r>
          </a:p>
          <a:p>
            <a:pPr marL="457200" indent="-457200">
              <a:lnSpc>
                <a:spcPts val="3100"/>
              </a:lnSpc>
              <a:spcAft>
                <a:spcPts val="600"/>
              </a:spcAft>
              <a:buFont typeface="Arial"/>
              <a:buChar char="•"/>
            </a:pPr>
            <a:r>
              <a:rPr lang="en-US" sz="2400" dirty="0">
                <a:latin typeface="Arial" panose="020B0604020202020204" pitchFamily="34" charset="0"/>
                <a:cs typeface="Arial" panose="020B0604020202020204" pitchFamily="34" charset="0"/>
              </a:rPr>
              <a:t>Discuss your thoughts with your partner, using the diagrams of the flapjacks to help you.</a:t>
            </a:r>
          </a:p>
          <a:p>
            <a:pPr marL="457200" indent="-457200">
              <a:lnSpc>
                <a:spcPts val="3100"/>
              </a:lnSpc>
              <a:spcAft>
                <a:spcPts val="600"/>
              </a:spcAft>
              <a:buFont typeface="Arial"/>
              <a:buChar char="•"/>
            </a:pPr>
            <a:r>
              <a:rPr lang="en-US" sz="2400" dirty="0">
                <a:latin typeface="Arial" panose="020B0604020202020204" pitchFamily="34" charset="0"/>
                <a:cs typeface="Arial" panose="020B0604020202020204" pitchFamily="34" charset="0"/>
              </a:rPr>
              <a:t>Come to an agreement and present your thinking on your mini-whiteboard.</a:t>
            </a:r>
          </a:p>
        </p:txBody>
      </p:sp>
      <p:pic>
        <p:nvPicPr>
          <p:cNvPr id="6" name="Picture 5">
            <a:extLst>
              <a:ext uri="{FF2B5EF4-FFF2-40B4-BE49-F238E27FC236}">
                <a16:creationId xmlns:a16="http://schemas.microsoft.com/office/drawing/2014/main" id="{F43A69B0-DDE2-6B99-1C6C-C4CAB545046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697162">
            <a:off x="7857365" y="1288812"/>
            <a:ext cx="3299581" cy="4718012"/>
          </a:xfrm>
          <a:prstGeom prst="rect">
            <a:avLst/>
          </a:prstGeom>
          <a:effectLst>
            <a:outerShdw blurRad="50800" dist="38100" dir="5400000" algn="tl" rotWithShape="0">
              <a:schemeClr val="tx1">
                <a:alpha val="40000"/>
              </a:schemeClr>
            </a:outerShdw>
          </a:effectLst>
        </p:spPr>
      </p:pic>
    </p:spTree>
    <p:extLst>
      <p:ext uri="{BB962C8B-B14F-4D97-AF65-F5344CB8AC3E}">
        <p14:creationId xmlns:p14="http://schemas.microsoft.com/office/powerpoint/2010/main" val="3541215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65B01F-37D1-7B3A-17D2-1E7F8122486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959B6-490E-A144-8C7C-88267F972F69}" type="slidenum">
              <a:rPr kumimoji="0" lang="en-US" sz="12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710B0E27-8D46-C14B-F476-6B4D3E40FF4D}"/>
              </a:ext>
            </a:extLst>
          </p:cNvPr>
          <p:cNvSpPr txBox="1"/>
          <p:nvPr/>
        </p:nvSpPr>
        <p:spPr>
          <a:xfrm>
            <a:off x="2010711" y="273948"/>
            <a:ext cx="390841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Jeremy’s friends</a:t>
            </a:r>
            <a:endParaRPr kumimoji="0" lang="en-GB" sz="36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endParaRPr>
          </a:p>
        </p:txBody>
      </p:sp>
      <p:pic>
        <p:nvPicPr>
          <p:cNvPr id="5" name="Picture 4" descr="Graphical user interface, application, PowerPoint&#10;&#10;Description automatically generated">
            <a:extLst>
              <a:ext uri="{FF2B5EF4-FFF2-40B4-BE49-F238E27FC236}">
                <a16:creationId xmlns:a16="http://schemas.microsoft.com/office/drawing/2014/main" id="{5924268E-6532-673B-3481-52005A98915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5287799" y="1711719"/>
            <a:ext cx="5589079" cy="4062910"/>
          </a:xfrm>
          <a:prstGeom prst="rect">
            <a:avLst/>
          </a:prstGeom>
          <a:ln>
            <a:noFill/>
          </a:ln>
          <a:extLst>
            <a:ext uri="{53640926-AAD7-44D8-BBD7-CCE9431645EC}">
              <a14:shadowObscured xmlns:a14="http://schemas.microsoft.com/office/drawing/2010/main"/>
            </a:ext>
          </a:extLst>
        </p:spPr>
      </p:pic>
      <p:sp>
        <p:nvSpPr>
          <p:cNvPr id="9" name="Isosceles Triangle 11">
            <a:extLst>
              <a:ext uri="{FF2B5EF4-FFF2-40B4-BE49-F238E27FC236}">
                <a16:creationId xmlns:a16="http://schemas.microsoft.com/office/drawing/2014/main" id="{C39A6A2A-64F0-4F74-496A-FBB886381EF6}"/>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2" name="Rounded Rectangle 11">
                <a:extLst>
                  <a:ext uri="{FF2B5EF4-FFF2-40B4-BE49-F238E27FC236}">
                    <a16:creationId xmlns:a16="http://schemas.microsoft.com/office/drawing/2014/main" id="{A79B3C9F-B5D3-A6A9-5703-58FC8FFBE023}"/>
                  </a:ext>
                </a:extLst>
              </p:cNvPr>
              <p:cNvSpPr/>
              <p:nvPr/>
            </p:nvSpPr>
            <p:spPr>
              <a:xfrm>
                <a:off x="964916" y="1995331"/>
                <a:ext cx="3349375" cy="1919123"/>
              </a:xfrm>
              <a:prstGeom prst="roundRect">
                <a:avLst/>
              </a:prstGeom>
              <a:solidFill>
                <a:schemeClr val="accent1">
                  <a:lumMod val="40000"/>
                  <a:lumOff val="60000"/>
                </a:schemeClr>
              </a:solidFill>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Jeremy’s </a:t>
                </a: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friends</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ate </a:t>
                </a:r>
                <a14:m>
                  <m:oMath xmlns:m="http://schemas.openxmlformats.org/officeDocument/2006/math">
                    <m:f>
                      <m:fPr>
                        <m:ctrlPr>
                          <a:rPr kumimoji="0" lang="en-GB" sz="2400" b="0" i="1" u="none" strike="noStrike" kern="1200" cap="none" spc="0" normalizeH="0" baseline="0" noProof="0">
                            <a:ln>
                              <a:noFill/>
                            </a:ln>
                            <a:solidFill>
                              <a:prstClr val="black"/>
                            </a:solidFill>
                            <a:effectLst/>
                            <a:uLnTx/>
                            <a:uFillTx/>
                            <a:latin typeface="Cambria Math" panose="02040503050406030204" pitchFamily="18" charset="0"/>
                          </a:rPr>
                        </m:ctrlPr>
                      </m:fPr>
                      <m:num>
                        <m: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1</m:t>
                        </m:r>
                      </m:num>
                      <m:den>
                        <m: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2</m:t>
                        </m:r>
                      </m:den>
                    </m:f>
                  </m:oMath>
                </a14:m>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Yu Mincho" panose="02020400000000000000" pitchFamily="18" charset="-128"/>
                    <a:cs typeface="Arial" panose="020B0604020202020204" pitchFamily="34" charset="0"/>
                  </a:rPr>
                  <a:t> </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of their tray of flapjack</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endParaRPr kumimoji="0" lang="en-GB" sz="2400" b="0" i="0" u="none" strike="noStrike" kern="1200" cap="none" spc="0" normalizeH="0" baseline="70000" noProof="0" dirty="0">
                  <a:ln>
                    <a:noFill/>
                  </a:ln>
                  <a:solidFill>
                    <a:srgbClr val="000000"/>
                  </a:solidFill>
                  <a:effectLst/>
                  <a:uLnTx/>
                  <a:uFillTx/>
                  <a:latin typeface="Arial" panose="020B0604020202020204" pitchFamily="34" charset="0"/>
                  <a:cs typeface="Arial" panose="020B0604020202020204" pitchFamily="34" charset="0"/>
                </a:endParaRPr>
              </a:p>
            </p:txBody>
          </p:sp>
        </mc:Choice>
        <mc:Fallback xmlns="">
          <p:sp>
            <p:nvSpPr>
              <p:cNvPr id="12" name="Rounded Rectangle 11">
                <a:extLst>
                  <a:ext uri="{FF2B5EF4-FFF2-40B4-BE49-F238E27FC236}">
                    <a16:creationId xmlns:a16="http://schemas.microsoft.com/office/drawing/2014/main" id="{A79B3C9F-B5D3-A6A9-5703-58FC8FFBE023}"/>
                  </a:ext>
                </a:extLst>
              </p:cNvPr>
              <p:cNvSpPr>
                <a:spLocks noRot="1" noChangeAspect="1" noMove="1" noResize="1" noEditPoints="1" noAdjustHandles="1" noChangeArrowheads="1" noChangeShapeType="1" noTextEdit="1"/>
              </p:cNvSpPr>
              <p:nvPr/>
            </p:nvSpPr>
            <p:spPr>
              <a:xfrm>
                <a:off x="964916" y="1995331"/>
                <a:ext cx="3349375" cy="1919123"/>
              </a:xfrm>
              <a:prstGeom prst="roundRect">
                <a:avLst/>
              </a:prstGeom>
              <a:blipFill>
                <a:blip r:embed="rId4"/>
                <a:stretch>
                  <a:fillRect/>
                </a:stretch>
              </a:blipFill>
            </p:spPr>
            <p:txBody>
              <a:bodyPr/>
              <a:lstStyle/>
              <a:p>
                <a:r>
                  <a:rPr lang="en-GB">
                    <a:noFill/>
                  </a:rPr>
                  <a:t> </a:t>
                </a:r>
              </a:p>
            </p:txBody>
          </p:sp>
        </mc:Fallback>
      </mc:AlternateContent>
      <p:sp>
        <p:nvSpPr>
          <p:cNvPr id="4" name="TextBox 3">
            <a:extLst>
              <a:ext uri="{FF2B5EF4-FFF2-40B4-BE49-F238E27FC236}">
                <a16:creationId xmlns:a16="http://schemas.microsoft.com/office/drawing/2014/main" id="{16742E42-CB61-514D-303B-09CE4A86955F}"/>
              </a:ext>
            </a:extLst>
          </p:cNvPr>
          <p:cNvSpPr txBox="1"/>
          <p:nvPr/>
        </p:nvSpPr>
        <p:spPr>
          <a:xfrm>
            <a:off x="-12928" y="-18227"/>
            <a:ext cx="168497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DISCUSS</a:t>
            </a:r>
          </a:p>
        </p:txBody>
      </p:sp>
    </p:spTree>
    <p:extLst>
      <p:ext uri="{BB962C8B-B14F-4D97-AF65-F5344CB8AC3E}">
        <p14:creationId xmlns:p14="http://schemas.microsoft.com/office/powerpoint/2010/main" val="3214614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0C5A6F-80B9-1CC4-9C33-0545CA193D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959B6-490E-A144-8C7C-88267F972F69}" type="slidenum">
              <a:rPr kumimoji="0" lang="en-US" sz="12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78AC340D-D1E8-3BB6-ED7F-09F0D0EA5132}"/>
              </a:ext>
            </a:extLst>
          </p:cNvPr>
          <p:cNvSpPr txBox="1"/>
          <p:nvPr/>
        </p:nvSpPr>
        <p:spPr>
          <a:xfrm>
            <a:off x="2063985" y="137442"/>
            <a:ext cx="602592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Jeremy’s family</a:t>
            </a:r>
            <a:endParaRPr kumimoji="0" lang="en-GB" sz="36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endParaRPr>
          </a:p>
        </p:txBody>
      </p:sp>
      <p:pic>
        <p:nvPicPr>
          <p:cNvPr id="8" name="Picture 7" descr="Graphical user interface, application&#10;&#10;Description automatically generated">
            <a:extLst>
              <a:ext uri="{FF2B5EF4-FFF2-40B4-BE49-F238E27FC236}">
                <a16:creationId xmlns:a16="http://schemas.microsoft.com/office/drawing/2014/main" id="{7B6E3E60-EA40-DF98-C419-3DF4D7A7C03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5072799" y="1686378"/>
            <a:ext cx="5794758" cy="4048111"/>
          </a:xfrm>
          <a:prstGeom prst="rect">
            <a:avLst/>
          </a:prstGeom>
          <a:ln>
            <a:noFill/>
          </a:ln>
          <a:extLst>
            <a:ext uri="{53640926-AAD7-44D8-BBD7-CCE9431645EC}">
              <a14:shadowObscured xmlns:a14="http://schemas.microsoft.com/office/drawing/2010/main"/>
            </a:ext>
          </a:extLst>
        </p:spPr>
      </p:pic>
      <p:sp>
        <p:nvSpPr>
          <p:cNvPr id="9" name="Isosceles Triangle 11">
            <a:extLst>
              <a:ext uri="{FF2B5EF4-FFF2-40B4-BE49-F238E27FC236}">
                <a16:creationId xmlns:a16="http://schemas.microsoft.com/office/drawing/2014/main" id="{5DED8105-C922-9FB3-2567-49757AEAEF4B}"/>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1" name="Rounded Rectangle 10">
                <a:extLst>
                  <a:ext uri="{FF2B5EF4-FFF2-40B4-BE49-F238E27FC236}">
                    <a16:creationId xmlns:a16="http://schemas.microsoft.com/office/drawing/2014/main" id="{F6911C7C-885C-4AE0-0BAD-F0C8449A71B6}"/>
                  </a:ext>
                </a:extLst>
              </p:cNvPr>
              <p:cNvSpPr/>
              <p:nvPr/>
            </p:nvSpPr>
            <p:spPr>
              <a:xfrm>
                <a:off x="964916" y="2061006"/>
                <a:ext cx="3256908" cy="1919123"/>
              </a:xfrm>
              <a:prstGeom prst="roundRect">
                <a:avLst/>
              </a:prstGeom>
              <a:solidFill>
                <a:schemeClr val="accent1">
                  <a:lumMod val="40000"/>
                  <a:lumOff val="60000"/>
                </a:schemeClr>
              </a:solidFill>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Jeremy’s </a:t>
                </a: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family</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ate </a:t>
                </a:r>
                <a14:m>
                  <m:oMath xmlns:m="http://schemas.openxmlformats.org/officeDocument/2006/math">
                    <m:f>
                      <m:fPr>
                        <m:ctrlP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1</m:t>
                        </m:r>
                      </m:num>
                      <m:den>
                        <m: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3</m:t>
                        </m:r>
                      </m:den>
                    </m:f>
                  </m:oMath>
                </a14:m>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of their tray of flapjack</a:t>
                </a:r>
                <a:r>
                  <a:rPr kumimoji="0" lang="en-GB" sz="2400" b="0" i="0" u="none" strike="noStrike" kern="1200" cap="none" spc="0" normalizeH="0" baseline="0" noProof="0" dirty="0">
                    <a:ln>
                      <a:noFill/>
                    </a:ln>
                    <a:solidFill>
                      <a:prstClr val="black"/>
                    </a:solidFill>
                    <a:effectLst/>
                    <a:uLnTx/>
                    <a:uFillTx/>
                    <a:latin typeface="Calibri"/>
                    <a:ea typeface="+mn-ea"/>
                    <a:cs typeface="+mn-cs"/>
                  </a:rPr>
                  <a:t> </a:t>
                </a:r>
                <a:endParaRPr kumimoji="0" lang="en-GB" sz="2400" b="0" i="0" u="none" strike="noStrike" kern="1200" cap="none" spc="0" normalizeH="0" baseline="70000" noProof="0" dirty="0">
                  <a:ln>
                    <a:noFill/>
                  </a:ln>
                  <a:solidFill>
                    <a:srgbClr val="000000"/>
                  </a:solidFill>
                  <a:effectLst/>
                  <a:uLnTx/>
                  <a:uFillTx/>
                  <a:latin typeface="Calibri"/>
                  <a:ea typeface="+mn-ea"/>
                  <a:cs typeface="Calibri"/>
                </a:endParaRPr>
              </a:p>
            </p:txBody>
          </p:sp>
        </mc:Choice>
        <mc:Fallback xmlns="">
          <p:sp>
            <p:nvSpPr>
              <p:cNvPr id="11" name="Rounded Rectangle 10">
                <a:extLst>
                  <a:ext uri="{FF2B5EF4-FFF2-40B4-BE49-F238E27FC236}">
                    <a16:creationId xmlns:a16="http://schemas.microsoft.com/office/drawing/2014/main" id="{F6911C7C-885C-4AE0-0BAD-F0C8449A71B6}"/>
                  </a:ext>
                </a:extLst>
              </p:cNvPr>
              <p:cNvSpPr>
                <a:spLocks noRot="1" noChangeAspect="1" noMove="1" noResize="1" noEditPoints="1" noAdjustHandles="1" noChangeArrowheads="1" noChangeShapeType="1" noTextEdit="1"/>
              </p:cNvSpPr>
              <p:nvPr/>
            </p:nvSpPr>
            <p:spPr>
              <a:xfrm>
                <a:off x="964916" y="2061006"/>
                <a:ext cx="3256908" cy="1919123"/>
              </a:xfrm>
              <a:prstGeom prst="roundRect">
                <a:avLst/>
              </a:prstGeom>
              <a:blipFill>
                <a:blip r:embed="rId4"/>
                <a:stretch>
                  <a:fillRect/>
                </a:stretch>
              </a:blipFill>
            </p:spPr>
            <p:txBody>
              <a:bodyPr/>
              <a:lstStyle/>
              <a:p>
                <a:r>
                  <a:rPr lang="en-GB">
                    <a:noFill/>
                  </a:rPr>
                  <a:t> </a:t>
                </a:r>
              </a:p>
            </p:txBody>
          </p:sp>
        </mc:Fallback>
      </mc:AlternateContent>
      <p:sp>
        <p:nvSpPr>
          <p:cNvPr id="4" name="TextBox 3">
            <a:extLst>
              <a:ext uri="{FF2B5EF4-FFF2-40B4-BE49-F238E27FC236}">
                <a16:creationId xmlns:a16="http://schemas.microsoft.com/office/drawing/2014/main" id="{2C1036EB-6C2F-D6B7-1254-4FEB36C07334}"/>
              </a:ext>
            </a:extLst>
          </p:cNvPr>
          <p:cNvSpPr txBox="1"/>
          <p:nvPr/>
        </p:nvSpPr>
        <p:spPr>
          <a:xfrm>
            <a:off x="-12928" y="-18227"/>
            <a:ext cx="168497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DISCUSS</a:t>
            </a:r>
          </a:p>
        </p:txBody>
      </p:sp>
    </p:spTree>
    <p:extLst>
      <p:ext uri="{BB962C8B-B14F-4D97-AF65-F5344CB8AC3E}">
        <p14:creationId xmlns:p14="http://schemas.microsoft.com/office/powerpoint/2010/main" val="4210829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321F5E-4A1B-4816-F68D-2E1E0B5327F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959B6-490E-A144-8C7C-88267F972F69}" type="slidenum">
              <a:rPr kumimoji="0" lang="en-US" sz="12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C10BD94C-9B49-97CC-DDB7-D547481E6C98}"/>
              </a:ext>
            </a:extLst>
          </p:cNvPr>
          <p:cNvSpPr txBox="1"/>
          <p:nvPr/>
        </p:nvSpPr>
        <p:spPr>
          <a:xfrm>
            <a:off x="1931542" y="276255"/>
            <a:ext cx="729558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Common Denominator </a:t>
            </a:r>
            <a:endParaRPr kumimoji="0" lang="en-GB" sz="36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endParaRPr>
          </a:p>
        </p:txBody>
      </p:sp>
      <p:sp>
        <p:nvSpPr>
          <p:cNvPr id="9" name="Isosceles Triangle 11">
            <a:extLst>
              <a:ext uri="{FF2B5EF4-FFF2-40B4-BE49-F238E27FC236}">
                <a16:creationId xmlns:a16="http://schemas.microsoft.com/office/drawing/2014/main" id="{CD6E1683-A626-3AA1-448A-D855714D4560}"/>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1" name="Picture 10" descr="Calendar&#10;&#10;Description automatically generated">
            <a:extLst>
              <a:ext uri="{FF2B5EF4-FFF2-40B4-BE49-F238E27FC236}">
                <a16:creationId xmlns:a16="http://schemas.microsoft.com/office/drawing/2014/main" id="{EE4C6E54-4FCF-D08B-A741-3ED552619908}"/>
              </a:ext>
            </a:extLst>
          </p:cNvPr>
          <p:cNvPicPr>
            <a:picLocks noChangeAspect="1"/>
          </p:cNvPicPr>
          <p:nvPr/>
        </p:nvPicPr>
        <p:blipFill>
          <a:blip r:embed="rId3"/>
          <a:stretch>
            <a:fillRect/>
          </a:stretch>
        </p:blipFill>
        <p:spPr>
          <a:xfrm>
            <a:off x="5781134" y="1726422"/>
            <a:ext cx="5486353" cy="3826091"/>
          </a:xfrm>
          <a:prstGeom prst="rect">
            <a:avLst/>
          </a:prstGeom>
        </p:spPr>
      </p:pic>
      <p:sp>
        <p:nvSpPr>
          <p:cNvPr id="14" name="Rounded Rectangle 13">
            <a:extLst>
              <a:ext uri="{FF2B5EF4-FFF2-40B4-BE49-F238E27FC236}">
                <a16:creationId xmlns:a16="http://schemas.microsoft.com/office/drawing/2014/main" id="{1B68AEDF-F4B9-B92A-3FA1-DF27F5AC442B}"/>
              </a:ext>
            </a:extLst>
          </p:cNvPr>
          <p:cNvSpPr/>
          <p:nvPr/>
        </p:nvSpPr>
        <p:spPr>
          <a:xfrm>
            <a:off x="924513" y="1579418"/>
            <a:ext cx="4068566" cy="4142509"/>
          </a:xfrm>
          <a:prstGeom prst="roundRect">
            <a:avLst/>
          </a:prstGeom>
          <a:solidFill>
            <a:schemeClr val="accent1">
              <a:lumMod val="40000"/>
              <a:lumOff val="60000"/>
            </a:schemeClr>
          </a:solidFill>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Now let’s combine the two cuts. </a:t>
            </a: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How many pieces are there now?</a:t>
            </a: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GB"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What </a:t>
            </a: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fraction is each piece?</a:t>
            </a: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This means that the common denominator of 2 and 3 is 6.</a:t>
            </a:r>
          </a:p>
        </p:txBody>
      </p:sp>
      <p:sp>
        <p:nvSpPr>
          <p:cNvPr id="3" name="TextBox 2">
            <a:extLst>
              <a:ext uri="{FF2B5EF4-FFF2-40B4-BE49-F238E27FC236}">
                <a16:creationId xmlns:a16="http://schemas.microsoft.com/office/drawing/2014/main" id="{FB086E19-4438-8C97-D35F-5E30ED7D2CF4}"/>
              </a:ext>
            </a:extLst>
          </p:cNvPr>
          <p:cNvSpPr txBox="1"/>
          <p:nvPr/>
        </p:nvSpPr>
        <p:spPr>
          <a:xfrm>
            <a:off x="-12928" y="-18227"/>
            <a:ext cx="168497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DISCUSS</a:t>
            </a:r>
          </a:p>
        </p:txBody>
      </p:sp>
    </p:spTree>
    <p:extLst>
      <p:ext uri="{BB962C8B-B14F-4D97-AF65-F5344CB8AC3E}">
        <p14:creationId xmlns:p14="http://schemas.microsoft.com/office/powerpoint/2010/main" val="617275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par>
                                <p:cTn id="8" presetID="9" presetClass="entr" presetSubtype="0" fill="hold" nodeType="withEffect">
                                  <p:stCondLst>
                                    <p:cond delay="0"/>
                                  </p:stCondLst>
                                  <p:childTnLst>
                                    <p:set>
                                      <p:cBhvr>
                                        <p:cTn id="9" dur="1" fill="hold">
                                          <p:stCondLst>
                                            <p:cond delay="0"/>
                                          </p:stCondLst>
                                        </p:cTn>
                                        <p:tgtEl>
                                          <p:spTgt spid="14">
                                            <p:txEl>
                                              <p:pRg st="0" end="0"/>
                                            </p:txEl>
                                          </p:spTgt>
                                        </p:tgtEl>
                                        <p:attrNameLst>
                                          <p:attrName>style.visibility</p:attrName>
                                        </p:attrNameLst>
                                      </p:cBhvr>
                                      <p:to>
                                        <p:strVal val="visible"/>
                                      </p:to>
                                    </p:set>
                                    <p:animEffect transition="in" filter="dissolve">
                                      <p:cBhvr>
                                        <p:cTn id="10" dur="500"/>
                                        <p:tgtEl>
                                          <p:spTgt spid="1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4">
                                            <p:txEl>
                                              <p:pRg st="1" end="1"/>
                                            </p:txEl>
                                          </p:spTgt>
                                        </p:tgtEl>
                                        <p:attrNameLst>
                                          <p:attrName>style.visibility</p:attrName>
                                        </p:attrNameLst>
                                      </p:cBhvr>
                                      <p:to>
                                        <p:strVal val="visible"/>
                                      </p:to>
                                    </p:set>
                                    <p:animEffect transition="in" filter="dissolve">
                                      <p:cBhvr>
                                        <p:cTn id="20" dur="500"/>
                                        <p:tgtEl>
                                          <p:spTgt spid="1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4">
                                            <p:txEl>
                                              <p:pRg st="2" end="2"/>
                                            </p:txEl>
                                          </p:spTgt>
                                        </p:tgtEl>
                                        <p:attrNameLst>
                                          <p:attrName>style.visibility</p:attrName>
                                        </p:attrNameLst>
                                      </p:cBhvr>
                                      <p:to>
                                        <p:strVal val="visible"/>
                                      </p:to>
                                    </p:set>
                                    <p:animEffect transition="in" filter="dissolve">
                                      <p:cBhvr>
                                        <p:cTn id="25" dur="500"/>
                                        <p:tgtEl>
                                          <p:spTgt spid="1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14">
                                            <p:txEl>
                                              <p:pRg st="3" end="3"/>
                                            </p:txEl>
                                          </p:spTgt>
                                        </p:tgtEl>
                                        <p:attrNameLst>
                                          <p:attrName>style.visibility</p:attrName>
                                        </p:attrNameLst>
                                      </p:cBhvr>
                                      <p:to>
                                        <p:strVal val="visible"/>
                                      </p:to>
                                    </p:set>
                                    <p:animEffect transition="in" filter="dissolve">
                                      <p:cBhvr>
                                        <p:cTn id="30"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theme/theme1.xml><?xml version="1.0" encoding="utf-8"?>
<a:theme xmlns:a="http://schemas.openxmlformats.org/drawingml/2006/main" name="Custom Design">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4472C4"/>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2C6BF2C10D2AD44BB79F8BFF365B8C2" ma:contentTypeVersion="16" ma:contentTypeDescription="Create a new document." ma:contentTypeScope="" ma:versionID="c9b06e18c8963115e3abf9b348a2b147">
  <xsd:schema xmlns:xsd="http://www.w3.org/2001/XMLSchema" xmlns:xs="http://www.w3.org/2001/XMLSchema" xmlns:p="http://schemas.microsoft.com/office/2006/metadata/properties" xmlns:ns2="a943fffa-545b-4eca-b17d-5f9a138dda08" xmlns:ns3="c5cf19a6-e467-491d-9af0-5a70f09a6a41" targetNamespace="http://schemas.microsoft.com/office/2006/metadata/properties" ma:root="true" ma:fieldsID="0a54bbcb56302e0d3bc70941a0a2ee6d" ns2:_="" ns3:_="">
    <xsd:import namespace="a943fffa-545b-4eca-b17d-5f9a138dda08"/>
    <xsd:import namespace="c5cf19a6-e467-491d-9af0-5a70f09a6a4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43fffa-545b-4eca-b17d-5f9a138dda0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e9c5b39-4955-4e83-95b2-d0ef9563bab7}" ma:internalName="TaxCatchAll" ma:showField="CatchAllData" ma:web="a943fffa-545b-4eca-b17d-5f9a138dda0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5cf19a6-e467-491d-9af0-5a70f09a6a4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0cda56a-0d36-40e2-ad5d-df46f41119bb"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a943fffa-545b-4eca-b17d-5f9a138dda08" xsi:nil="true"/>
    <lcf76f155ced4ddcb4097134ff3c332f xmlns="c5cf19a6-e467-491d-9af0-5a70f09a6a4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5750DE2-DA89-48CE-9F79-28D425E37724}">
  <ds:schemaRefs>
    <ds:schemaRef ds:uri="http://schemas.microsoft.com/sharepoint/v3/contenttype/forms"/>
  </ds:schemaRefs>
</ds:datastoreItem>
</file>

<file path=customXml/itemProps2.xml><?xml version="1.0" encoding="utf-8"?>
<ds:datastoreItem xmlns:ds="http://schemas.openxmlformats.org/officeDocument/2006/customXml" ds:itemID="{C46A8A30-3E4E-4560-95DC-3D49543163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43fffa-545b-4eca-b17d-5f9a138dda08"/>
    <ds:schemaRef ds:uri="c5cf19a6-e467-491d-9af0-5a70f09a6a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054519A-5C88-4765-8DF4-097EB505FC69}">
  <ds:schemaRefs>
    <ds:schemaRef ds:uri="http://purl.org/dc/terms/"/>
    <ds:schemaRef ds:uri="c5cf19a6-e467-491d-9af0-5a70f09a6a41"/>
    <ds:schemaRef ds:uri="a943fffa-545b-4eca-b17d-5f9a138dda08"/>
    <ds:schemaRef ds:uri="http://purl.org/dc/elements/1.1/"/>
    <ds:schemaRef ds:uri="http://purl.org/dc/dcmityp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34629</TotalTime>
  <Words>2331</Words>
  <Application>Microsoft Macintosh PowerPoint</Application>
  <PresentationFormat>Widescreen</PresentationFormat>
  <Paragraphs>300</Paragraphs>
  <Slides>25</Slides>
  <Notes>19</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25</vt:i4>
      </vt:variant>
    </vt:vector>
  </HeadingPairs>
  <TitlesOfParts>
    <vt:vector size="33" baseType="lpstr">
      <vt:lpstr>Arial</vt:lpstr>
      <vt:lpstr>Calibri</vt:lpstr>
      <vt:lpstr>Calibri Light</vt:lpstr>
      <vt:lpstr>Cambria Math</vt:lpstr>
      <vt:lpstr>Custom Design</vt:lpstr>
      <vt:lpstr>1_Custom Design</vt:lpstr>
      <vt:lpstr>Office Theme</vt:lpstr>
      <vt:lpstr>Equation</vt:lpstr>
      <vt:lpstr>Lesson 11:  Adding and subtracting fractions Level 2</vt:lpstr>
      <vt:lpstr>Introduction activity – Flapjack in a tray</vt:lpstr>
      <vt:lpstr>Introduction activity – Flapjack in a tray</vt:lpstr>
      <vt:lpstr>Discuss 1: Learners’ representations and answers</vt:lpstr>
      <vt:lpstr>Adding and subtracting fractions</vt:lpstr>
      <vt:lpstr>Jeremy’s flapjacks</vt:lpstr>
      <vt:lpstr>PowerPoint Presentation</vt:lpstr>
      <vt:lpstr>PowerPoint Presentation</vt:lpstr>
      <vt:lpstr>PowerPoint Presentation</vt:lpstr>
      <vt:lpstr>Adding fractions</vt:lpstr>
      <vt:lpstr>Adding and subtracting fractions</vt:lpstr>
      <vt:lpstr> Tutor demonstration – subtracting fractions</vt:lpstr>
      <vt:lpstr>Review of tutor demonstration</vt:lpstr>
      <vt:lpstr>Card matching activity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Practice question 1</vt:lpstr>
      <vt:lpstr>Practice question 2</vt:lpstr>
      <vt:lpstr>Lesson review:  Adding and subtracting fractions Level 2</vt:lpstr>
      <vt:lpstr>Lesson 11:  Credits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Centres for Excellence Mastery Lesson Slides</dc:title>
  <dc:subject/>
  <dc:creator>Pearson</dc:creator>
  <cp:keywords/>
  <dc:description/>
  <cp:lastModifiedBy>Steve Pardoe</cp:lastModifiedBy>
  <cp:revision>420</cp:revision>
  <dcterms:created xsi:type="dcterms:W3CDTF">2019-07-11T15:46:02Z</dcterms:created>
  <dcterms:modified xsi:type="dcterms:W3CDTF">2023-04-17T11:50:55Z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0x01010062C6BF2C10D2AD44BB79F8BFF365B8C2</vt:lpwstr>
  </property>
</Properties>
</file>