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73" r:id="rId6"/>
  </p:sldMasterIdLst>
  <p:notesMasterIdLst>
    <p:notesMasterId r:id="rId37"/>
  </p:notesMasterIdLst>
  <p:sldIdLst>
    <p:sldId id="261" r:id="rId7"/>
    <p:sldId id="473" r:id="rId8"/>
    <p:sldId id="327" r:id="rId9"/>
    <p:sldId id="474" r:id="rId10"/>
    <p:sldId id="493" r:id="rId11"/>
    <p:sldId id="464" r:id="rId12"/>
    <p:sldId id="328" r:id="rId13"/>
    <p:sldId id="475" r:id="rId14"/>
    <p:sldId id="476" r:id="rId15"/>
    <p:sldId id="477" r:id="rId16"/>
    <p:sldId id="287" r:id="rId17"/>
    <p:sldId id="478" r:id="rId18"/>
    <p:sldId id="479" r:id="rId19"/>
    <p:sldId id="480" r:id="rId20"/>
    <p:sldId id="492" r:id="rId21"/>
    <p:sldId id="307" r:id="rId22"/>
    <p:sldId id="465" r:id="rId23"/>
    <p:sldId id="481" r:id="rId24"/>
    <p:sldId id="482" r:id="rId25"/>
    <p:sldId id="483" r:id="rId26"/>
    <p:sldId id="484" r:id="rId27"/>
    <p:sldId id="485" r:id="rId28"/>
    <p:sldId id="486" r:id="rId29"/>
    <p:sldId id="487" r:id="rId30"/>
    <p:sldId id="488" r:id="rId31"/>
    <p:sldId id="489" r:id="rId32"/>
    <p:sldId id="490" r:id="rId33"/>
    <p:sldId id="491" r:id="rId34"/>
    <p:sldId id="266" r:id="rId35"/>
    <p:sldId id="32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39AC1C-7B49-93FF-9D4D-5A7A69B6E107}" name="Rose Parkin" initials="RP" userId="a9affac8917e8dd4" providerId="Windows Live"/>
  <p188:author id="{1171D62C-38AB-798B-31BA-C98494FB7663}" name="Lynette Woodward" initials="LW" userId="13fbb54c17c89d99" providerId="Windows Live"/>
  <p188:author id="{DB168830-51D4-4CC1-7858-D21AD9F13162}" name="Sarah Stafford" initials="SS" userId="Sarah Stafford" providerId="None"/>
  <p188:author id="{6C085DBD-E017-59BB-A493-C212501941EA}" name="Elizabeth Parker" initials="EP" userId="S::elizabeth.parker@newgenpublishing.co.uk::48ed7c66-aa06-4dbb-a923-e20f8fac587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E" initials="TH" lastIdx="1" clrIdx="6">
    <p:extLst>
      <p:ext uri="{19B8F6BF-5375-455C-9EA6-DF929625EA0E}">
        <p15:presenceInfo xmlns:p15="http://schemas.microsoft.com/office/powerpoint/2012/main" userId="CE" providerId="None"/>
      </p:ext>
    </p:extLst>
  </p:cmAuthor>
  <p:cmAuthor id="1" name="Collett, Clare" initials="CC" lastIdx="18" clrIdx="0">
    <p:extLst>
      <p:ext uri="{19B8F6BF-5375-455C-9EA6-DF929625EA0E}">
        <p15:presenceInfo xmlns:p15="http://schemas.microsoft.com/office/powerpoint/2012/main" userId="S::Clare.Collett@Pearson.com::a376c1f8-5148-4d55-9c90-6113c98c8476" providerId="AD"/>
      </p:ext>
    </p:extLst>
  </p:cmAuthor>
  <p:cmAuthor id="8" name="Chess Law" initials="CL" lastIdx="17" clrIdx="7">
    <p:extLst>
      <p:ext uri="{19B8F6BF-5375-455C-9EA6-DF929625EA0E}">
        <p15:presenceInfo xmlns:p15="http://schemas.microsoft.com/office/powerpoint/2012/main" userId="S::chess@newgenpublishing.co.uk::77e1df74-a9d8-491f-a58c-070132422fdd" providerId="AD"/>
      </p:ext>
    </p:extLst>
  </p:cmAuthor>
  <p:cmAuthor id="2" name="Veronica Wastell" initials="VW" lastIdx="3" clrIdx="1">
    <p:extLst>
      <p:ext uri="{19B8F6BF-5375-455C-9EA6-DF929625EA0E}">
        <p15:presenceInfo xmlns:p15="http://schemas.microsoft.com/office/powerpoint/2012/main" userId="Veronica Wastell" providerId="None"/>
      </p:ext>
    </p:extLst>
  </p:cmAuthor>
  <p:cmAuthor id="9" name="Stephanie Bentley" initials="SB" lastIdx="11" clrIdx="8">
    <p:extLst>
      <p:ext uri="{19B8F6BF-5375-455C-9EA6-DF929625EA0E}">
        <p15:presenceInfo xmlns:p15="http://schemas.microsoft.com/office/powerpoint/2012/main" userId="2fb974b8e90647fd" providerId="Windows Live"/>
      </p:ext>
    </p:extLst>
  </p:cmAuthor>
  <p:cmAuthor id="3" name="Marie Joubert" initials="MJ" lastIdx="6" clrIdx="2">
    <p:extLst>
      <p:ext uri="{19B8F6BF-5375-455C-9EA6-DF929625EA0E}">
        <p15:presenceInfo xmlns:p15="http://schemas.microsoft.com/office/powerpoint/2012/main" userId="S::marie.joubert1@nottingham.ac.uk::8784a254-284d-4fcc-ace7-66743a425855" providerId="AD"/>
      </p:ext>
    </p:extLst>
  </p:cmAuthor>
  <p:cmAuthor id="4" name="Stephanie Colquitt" initials="SC" lastIdx="6" clrIdx="3">
    <p:extLst>
      <p:ext uri="{19B8F6BF-5375-455C-9EA6-DF929625EA0E}">
        <p15:presenceInfo xmlns:p15="http://schemas.microsoft.com/office/powerpoint/2012/main" userId="1bc9ee965db69ad1" providerId="Windows Live"/>
      </p:ext>
    </p:extLst>
  </p:cmAuthor>
  <p:cmAuthor id="5" name="Elizabeth Parker" initials="EP" lastIdx="9" clrIdx="4">
    <p:extLst>
      <p:ext uri="{19B8F6BF-5375-455C-9EA6-DF929625EA0E}">
        <p15:presenceInfo xmlns:p15="http://schemas.microsoft.com/office/powerpoint/2012/main" userId="S::elizabeth.parker@newgenpublishing.co.uk::48ed7c66-aa06-4dbb-a923-e20f8fac5870" providerId="AD"/>
      </p:ext>
    </p:extLst>
  </p:cmAuthor>
  <p:cmAuthor id="6" name="Olesya Gilmutdinova" initials="OG" lastIdx="60" clrIdx="5">
    <p:extLst>
      <p:ext uri="{19B8F6BF-5375-455C-9EA6-DF929625EA0E}">
        <p15:presenceInfo xmlns:p15="http://schemas.microsoft.com/office/powerpoint/2012/main" userId="S::olesya@newgenpublishing.co.uk::0ad0dfd8-c78a-45b1-8302-82c733b1cef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F8"/>
    <a:srgbClr val="E6C8D9"/>
    <a:srgbClr val="BE0064"/>
    <a:srgbClr val="9BC8FF"/>
    <a:srgbClr val="008FC9"/>
    <a:srgbClr val="DD3D4C"/>
    <a:srgbClr val="F9D09E"/>
    <a:srgbClr val="C96035"/>
    <a:srgbClr val="DDB17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7677" autoAdjust="0"/>
  </p:normalViewPr>
  <p:slideViewPr>
    <p:cSldViewPr snapToGrid="0" snapToObjects="1">
      <p:cViewPr varScale="1">
        <p:scale>
          <a:sx n="100" d="100"/>
          <a:sy n="100" d="100"/>
        </p:scale>
        <p:origin x="192"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E7D-7649-AB68-34DB10C59C9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E7D-7649-AB68-34DB10C59C9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E7D-7649-AB68-34DB10C59C9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E7D-7649-AB68-34DB10C59C9F}"/>
              </c:ext>
            </c:extLst>
          </c:dPt>
          <c:dLbls>
            <c:dLbl>
              <c:idx val="0"/>
              <c:layout>
                <c:manualLayout>
                  <c:x val="-0.15321547070767091"/>
                  <c:y val="8.971894770379136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E7D-7649-AB68-34DB10C59C9F}"/>
                </c:ext>
              </c:extLst>
            </c:dLbl>
            <c:dLbl>
              <c:idx val="1"/>
              <c:layout>
                <c:manualLayout>
                  <c:x val="-3.133999759464029E-2"/>
                  <c:y val="-0.1749999999999999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E7D-7649-AB68-34DB10C59C9F}"/>
                </c:ext>
              </c:extLst>
            </c:dLbl>
            <c:dLbl>
              <c:idx val="2"/>
              <c:layout>
                <c:manualLayout>
                  <c:x val="0.15770868264108495"/>
                  <c:y val="-5.2995312002184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E7D-7649-AB68-34DB10C59C9F}"/>
                </c:ext>
              </c:extLst>
            </c:dLbl>
            <c:dLbl>
              <c:idx val="3"/>
              <c:layout>
                <c:manualLayout>
                  <c:x val="0.14332529308336886"/>
                  <c:y val="0.2068725218258549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E7D-7649-AB68-34DB10C59C9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Brazil</c:v>
                </c:pt>
                <c:pt idx="1">
                  <c:v>Kenya</c:v>
                </c:pt>
                <c:pt idx="2">
                  <c:v>Jamaica</c:v>
                </c:pt>
                <c:pt idx="3">
                  <c:v>South Africa</c:v>
                </c:pt>
              </c:strCache>
            </c:strRef>
          </c:cat>
          <c:val>
            <c:numRef>
              <c:f>Sheet1!$B$2:$B$5</c:f>
              <c:numCache>
                <c:formatCode>General</c:formatCode>
                <c:ptCount val="4"/>
                <c:pt idx="0">
                  <c:v>19</c:v>
                </c:pt>
                <c:pt idx="1">
                  <c:v>13</c:v>
                </c:pt>
                <c:pt idx="2">
                  <c:v>11</c:v>
                </c:pt>
                <c:pt idx="3">
                  <c:v>10</c:v>
                </c:pt>
              </c:numCache>
            </c:numRef>
          </c:val>
          <c:extLst>
            <c:ext xmlns:c16="http://schemas.microsoft.com/office/drawing/2014/chart" uri="{C3380CC4-5D6E-409C-BE32-E72D297353CC}">
              <c16:uniqueId val="{00000008-FE7D-7649-AB68-34DB10C59C9F}"/>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invertIfNegative val="0"/>
          <c:dLbls>
            <c:delete val="1"/>
          </c:dLbls>
          <c:cat>
            <c:strRef>
              <c:f>Sheet1!$A$2:$A$5</c:f>
              <c:strCache>
                <c:ptCount val="4"/>
                <c:pt idx="0">
                  <c:v>Brazil</c:v>
                </c:pt>
                <c:pt idx="1">
                  <c:v>Kenya</c:v>
                </c:pt>
                <c:pt idx="2">
                  <c:v>Jamaica</c:v>
                </c:pt>
                <c:pt idx="3">
                  <c:v>South Africa</c:v>
                </c:pt>
              </c:strCache>
            </c:strRef>
          </c:cat>
          <c:val>
            <c:numRef>
              <c:f>Sheet1!$B$2:$B$5</c:f>
              <c:numCache>
                <c:formatCode>General</c:formatCode>
                <c:ptCount val="4"/>
                <c:pt idx="0">
                  <c:v>19</c:v>
                </c:pt>
                <c:pt idx="1">
                  <c:v>13</c:v>
                </c:pt>
                <c:pt idx="2">
                  <c:v>11</c:v>
                </c:pt>
                <c:pt idx="3">
                  <c:v>10</c:v>
                </c:pt>
              </c:numCache>
            </c:numRef>
          </c:val>
          <c:extLst>
            <c:ext xmlns:c16="http://schemas.microsoft.com/office/drawing/2014/chart" uri="{C3380CC4-5D6E-409C-BE32-E72D297353CC}">
              <c16:uniqueId val="{00000000-8266-BF41-B55C-CA268F363F79}"/>
            </c:ext>
          </c:extLst>
        </c:ser>
        <c:dLbls>
          <c:dLblPos val="inEnd"/>
          <c:showLegendKey val="0"/>
          <c:showVal val="1"/>
          <c:showCatName val="0"/>
          <c:showSerName val="0"/>
          <c:showPercent val="0"/>
          <c:showBubbleSize val="0"/>
        </c:dLbls>
        <c:gapWidth val="100"/>
        <c:overlap val="-24"/>
        <c:axId val="1584553584"/>
        <c:axId val="1584839296"/>
      </c:barChart>
      <c:catAx>
        <c:axId val="1584553584"/>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r>
                  <a:rPr lang="en-GB" sz="1800"/>
                  <a:t>Country</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1584839296"/>
        <c:crosses val="autoZero"/>
        <c:auto val="1"/>
        <c:lblAlgn val="ctr"/>
        <c:lblOffset val="100"/>
        <c:noMultiLvlLbl val="0"/>
      </c:catAx>
      <c:valAx>
        <c:axId val="1584839296"/>
        <c:scaling>
          <c:orientation val="minMax"/>
        </c:scaling>
        <c:delete val="0"/>
        <c:axPos val="l"/>
        <c:majorGridlines>
          <c:spPr>
            <a:ln w="19050" cap="flat" cmpd="sng" algn="ctr">
              <a:solidFill>
                <a:schemeClr val="tx1"/>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GB" sz="1800"/>
                  <a:t>No. medals</a:t>
                </a:r>
                <a:r>
                  <a:rPr lang="en-GB" sz="1800" baseline="0"/>
                  <a:t> </a:t>
                </a:r>
                <a:r>
                  <a:rPr lang="en-GB" sz="1800"/>
                  <a:t>won</a:t>
                </a:r>
              </a:p>
            </c:rich>
          </c:tx>
          <c:layout>
            <c:manualLayout>
              <c:xMode val="edge"/>
              <c:yMode val="edge"/>
              <c:x val="1.4342892249868995E-2"/>
              <c:y val="0.19745626458435336"/>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1584553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2400" b="1" dirty="0">
                <a:latin typeface="Arial" panose="020B0604020202020204" pitchFamily="34" charset="0"/>
                <a:cs typeface="Arial" panose="020B0604020202020204" pitchFamily="34" charset="0"/>
              </a:rPr>
              <a:t>Favourite sports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D4B-4C43-A0E4-936583A4630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D4B-4C43-A0E4-936583A4630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D4B-4C43-A0E4-936583A4630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D4B-4C43-A0E4-936583A46303}"/>
              </c:ext>
            </c:extLst>
          </c:dPt>
          <c:cat>
            <c:strRef>
              <c:f>Sheet1!$A$3:$A$6</c:f>
              <c:strCache>
                <c:ptCount val="4"/>
                <c:pt idx="0">
                  <c:v>Football</c:v>
                </c:pt>
                <c:pt idx="1">
                  <c:v>Cricket</c:v>
                </c:pt>
                <c:pt idx="2">
                  <c:v>Boxing</c:v>
                </c:pt>
                <c:pt idx="3">
                  <c:v>Athletics</c:v>
                </c:pt>
              </c:strCache>
            </c:strRef>
          </c:cat>
          <c:val>
            <c:numRef>
              <c:f>Sheet1!$B$3:$B$6</c:f>
              <c:numCache>
                <c:formatCode>General</c:formatCode>
                <c:ptCount val="4"/>
                <c:pt idx="0">
                  <c:v>700</c:v>
                </c:pt>
                <c:pt idx="1">
                  <c:v>200</c:v>
                </c:pt>
                <c:pt idx="2">
                  <c:v>350</c:v>
                </c:pt>
                <c:pt idx="3">
                  <c:v>150</c:v>
                </c:pt>
              </c:numCache>
            </c:numRef>
          </c:val>
          <c:extLst>
            <c:ext xmlns:c16="http://schemas.microsoft.com/office/drawing/2014/chart" uri="{C3380CC4-5D6E-409C-BE32-E72D297353CC}">
              <c16:uniqueId val="{00000008-5D4B-4C43-A0E4-936583A4630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2400" b="1" dirty="0">
                <a:latin typeface="Arial" panose="020B0604020202020204" pitchFamily="34" charset="0"/>
                <a:cs typeface="Arial" panose="020B0604020202020204" pitchFamily="34" charset="0"/>
              </a:rPr>
              <a:t>Favourite sports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8A9-4768-AAEA-3ABF18EE355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8A9-4768-AAEA-3ABF18EE355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8A9-4768-AAEA-3ABF18EE355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8A9-4768-AAEA-3ABF18EE355F}"/>
              </c:ext>
            </c:extLst>
          </c:dPt>
          <c:cat>
            <c:strRef>
              <c:f>Sheet1!$A$3:$A$6</c:f>
              <c:strCache>
                <c:ptCount val="4"/>
                <c:pt idx="0">
                  <c:v>Football</c:v>
                </c:pt>
                <c:pt idx="1">
                  <c:v>Cricket</c:v>
                </c:pt>
                <c:pt idx="2">
                  <c:v>Boxing</c:v>
                </c:pt>
                <c:pt idx="3">
                  <c:v>Athletics</c:v>
                </c:pt>
              </c:strCache>
            </c:strRef>
          </c:cat>
          <c:val>
            <c:numRef>
              <c:f>Sheet1!$B$3:$B$6</c:f>
              <c:numCache>
                <c:formatCode>General</c:formatCode>
                <c:ptCount val="4"/>
                <c:pt idx="0">
                  <c:v>700</c:v>
                </c:pt>
                <c:pt idx="1">
                  <c:v>200</c:v>
                </c:pt>
                <c:pt idx="2">
                  <c:v>350</c:v>
                </c:pt>
                <c:pt idx="3">
                  <c:v>150</c:v>
                </c:pt>
              </c:numCache>
            </c:numRef>
          </c:val>
          <c:extLst>
            <c:ext xmlns:c16="http://schemas.microsoft.com/office/drawing/2014/chart" uri="{C3380CC4-5D6E-409C-BE32-E72D297353CC}">
              <c16:uniqueId val="{00000008-38A9-4768-AAEA-3ABF18EE355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6">
  <a:schemeClr val="accent6"/>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25C08C-1EE7-2E4B-BEDD-2CD36E772CA0}" type="datetimeFigureOut">
              <a:rPr lang="en-US" smtClean="0"/>
              <a:t>4/24/2023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0292A9-7A47-3844-B146-D6E152DCFCB4}" type="slidenum">
              <a:rPr lang="en-US" smtClean="0"/>
              <a:t>‹#›</a:t>
            </a:fld>
            <a:endParaRPr lang="en-US"/>
          </a:p>
        </p:txBody>
      </p:sp>
    </p:spTree>
    <p:extLst>
      <p:ext uri="{BB962C8B-B14F-4D97-AF65-F5344CB8AC3E}">
        <p14:creationId xmlns:p14="http://schemas.microsoft.com/office/powerpoint/2010/main" val="3911700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1</a:t>
            </a:fld>
            <a:endParaRPr lang="en-US"/>
          </a:p>
        </p:txBody>
      </p:sp>
    </p:spTree>
    <p:extLst>
      <p:ext uri="{BB962C8B-B14F-4D97-AF65-F5344CB8AC3E}">
        <p14:creationId xmlns:p14="http://schemas.microsoft.com/office/powerpoint/2010/main" val="470172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Emphasise that the purpose of graphs and charts is to communicate complex information clearly to the reader. In order to do this, they need to be labelled and plotted accurately.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Highlight that all graphs and charts should have a title, but that other labels depend on the type of chart. (Axes titles &amp; labels are required on a bar chart, whereas a key is required on a pictogram, and often a pie chart.)</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10</a:t>
            </a:fld>
            <a:endParaRPr lang="en-US"/>
          </a:p>
        </p:txBody>
      </p:sp>
    </p:spTree>
    <p:extLst>
      <p:ext uri="{BB962C8B-B14F-4D97-AF65-F5344CB8AC3E}">
        <p14:creationId xmlns:p14="http://schemas.microsoft.com/office/powerpoint/2010/main" val="2593893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out Handout 2 so that learners can work through the example with you.</a:t>
            </a:r>
          </a:p>
          <a:p>
            <a:r>
              <a:rPr lang="en-GB" dirty="0"/>
              <a:t>Use Slides 10</a:t>
            </a:r>
            <a:r>
              <a:rPr lang="en-GB" b="0" i="0" dirty="0">
                <a:solidFill>
                  <a:srgbClr val="E8EAED"/>
                </a:solidFill>
                <a:effectLst/>
                <a:latin typeface="Google Sans"/>
              </a:rPr>
              <a:t>–</a:t>
            </a:r>
            <a:r>
              <a:rPr lang="en-GB" dirty="0"/>
              <a:t>11 to model the plotting of the pie chart using a protractor.</a:t>
            </a:r>
          </a:p>
        </p:txBody>
      </p:sp>
      <p:sp>
        <p:nvSpPr>
          <p:cNvPr id="4" name="Slide Number Placeholder 3"/>
          <p:cNvSpPr>
            <a:spLocks noGrp="1"/>
          </p:cNvSpPr>
          <p:nvPr>
            <p:ph type="sldNum" sz="quarter" idx="5"/>
          </p:nvPr>
        </p:nvSpPr>
        <p:spPr/>
        <p:txBody>
          <a:bodyPr/>
          <a:lstStyle/>
          <a:p>
            <a:fld id="{C30292A9-7A47-3844-B146-D6E152DCFCB4}" type="slidenum">
              <a:rPr lang="en-US" smtClean="0"/>
              <a:t>11</a:t>
            </a:fld>
            <a:endParaRPr lang="en-US"/>
          </a:p>
        </p:txBody>
      </p:sp>
    </p:spTree>
    <p:extLst>
      <p:ext uri="{BB962C8B-B14F-4D97-AF65-F5344CB8AC3E}">
        <p14:creationId xmlns:p14="http://schemas.microsoft.com/office/powerpoint/2010/main" val="190757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slides 10–11 as required, to model the plotting of the pie chart using a protractor.</a:t>
            </a:r>
          </a:p>
        </p:txBody>
      </p:sp>
      <p:sp>
        <p:nvSpPr>
          <p:cNvPr id="4" name="Slide Number Placeholder 3"/>
          <p:cNvSpPr>
            <a:spLocks noGrp="1"/>
          </p:cNvSpPr>
          <p:nvPr>
            <p:ph type="sldNum" sz="quarter" idx="5"/>
          </p:nvPr>
        </p:nvSpPr>
        <p:spPr/>
        <p:txBody>
          <a:bodyPr/>
          <a:lstStyle/>
          <a:p>
            <a:fld id="{C30292A9-7A47-3844-B146-D6E152DCFCB4}" type="slidenum">
              <a:rPr lang="en-US" smtClean="0"/>
              <a:t>12</a:t>
            </a:fld>
            <a:endParaRPr lang="en-US"/>
          </a:p>
        </p:txBody>
      </p:sp>
    </p:spTree>
    <p:extLst>
      <p:ext uri="{BB962C8B-B14F-4D97-AF65-F5344CB8AC3E}">
        <p14:creationId xmlns:p14="http://schemas.microsoft.com/office/powerpoint/2010/main" val="3552481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question, not all the angles are provided.  </a:t>
            </a:r>
          </a:p>
          <a:p>
            <a:r>
              <a:rPr lang="en-GB" dirty="0"/>
              <a:t>Ask learners what is missing, then reveal the 2</a:t>
            </a:r>
            <a:r>
              <a:rPr lang="en-GB" baseline="0" dirty="0"/>
              <a:t>nd</a:t>
            </a:r>
            <a:r>
              <a:rPr lang="en-GB" dirty="0"/>
              <a:t> question. </a:t>
            </a:r>
          </a:p>
          <a:p>
            <a:r>
              <a:rPr lang="en-GB" dirty="0"/>
              <a:t>Discuss how the missing angles can be found.  </a:t>
            </a:r>
          </a:p>
          <a:p>
            <a:r>
              <a:rPr lang="en-GB" dirty="0"/>
              <a:t>Use the animation as appropriate to highlight the ×3 multiplier for cola &amp; the total, &amp; discuss how the missing value can be found before revealing with the animation.</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3921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question relates to a different survey.  </a:t>
            </a:r>
          </a:p>
          <a:p>
            <a:r>
              <a:rPr lang="en-GB" sz="1200" kern="1200" dirty="0">
                <a:solidFill>
                  <a:schemeClr val="tx1"/>
                </a:solidFill>
                <a:effectLst/>
                <a:latin typeface="+mn-lt"/>
                <a:ea typeface="+mn-ea"/>
                <a:cs typeface="+mn-cs"/>
              </a:rPr>
              <a:t>Reveal Q1 and ask learners to display answers on mini whiteboards. Check for any errors or misconceptions and discuss how learners arrived at the answer.</a:t>
            </a:r>
          </a:p>
          <a:p>
            <a:r>
              <a:rPr lang="en-GB" sz="1200" kern="1200" dirty="0">
                <a:solidFill>
                  <a:schemeClr val="tx1"/>
                </a:solidFill>
                <a:effectLst/>
                <a:latin typeface="+mn-lt"/>
                <a:ea typeface="+mn-ea"/>
                <a:cs typeface="+mn-cs"/>
              </a:rPr>
              <a:t>Repeat for Q2.</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6194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a:t>This slide can be used to show how a ratio table can be used to solve the question. </a:t>
            </a:r>
          </a:p>
        </p:txBody>
      </p:sp>
      <p:sp>
        <p:nvSpPr>
          <p:cNvPr id="4" name="Slide Number Placeholder 3"/>
          <p:cNvSpPr>
            <a:spLocks noGrp="1"/>
          </p:cNvSpPr>
          <p:nvPr>
            <p:ph type="sldNum" sz="quarter" idx="10"/>
          </p:nvPr>
        </p:nvSpPr>
        <p:spPr/>
        <p:txBody>
          <a:bodyPr/>
          <a:lstStyle/>
          <a:p>
            <a:fld id="{C30292A9-7A47-3844-B146-D6E152DCFCB4}" type="slidenum">
              <a:rPr lang="en-US" smtClean="0"/>
              <a:t>15</a:t>
            </a:fld>
            <a:endParaRPr lang="en-US"/>
          </a:p>
        </p:txBody>
      </p:sp>
    </p:spTree>
    <p:extLst>
      <p:ext uri="{BB962C8B-B14F-4D97-AF65-F5344CB8AC3E}">
        <p14:creationId xmlns:p14="http://schemas.microsoft.com/office/powerpoint/2010/main" val="574004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Emphasise the proportional relationship between frequency (no. of items) and degrees, and the connections with work that they did earlier in the year on proportion </a:t>
            </a:r>
            <a:r>
              <a:rPr lang="en-GB" b="0" i="0" dirty="0">
                <a:solidFill>
                  <a:srgbClr val="E8EAED"/>
                </a:solidFill>
                <a:effectLst/>
                <a:latin typeface="Google Sans"/>
              </a:rPr>
              <a:t>–</a:t>
            </a:r>
            <a:r>
              <a:rPr lang="en-GB" sz="1200" kern="1200" dirty="0">
                <a:solidFill>
                  <a:schemeClr val="tx1"/>
                </a:solidFill>
                <a:effectLst/>
                <a:latin typeface="+mn-lt"/>
                <a:ea typeface="+mn-ea"/>
                <a:cs typeface="+mn-cs"/>
              </a:rPr>
              <a:t> including the use of ratio tables.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7876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Handout 3 containing exam questions and ask learners to work through them.</a:t>
            </a:r>
          </a:p>
          <a:p>
            <a:r>
              <a:rPr lang="en-US" dirty="0"/>
              <a:t>Answers are provided on the next slide after each question.</a:t>
            </a:r>
          </a:p>
        </p:txBody>
      </p:sp>
      <p:sp>
        <p:nvSpPr>
          <p:cNvPr id="4" name="Slide Number Placeholder 3"/>
          <p:cNvSpPr>
            <a:spLocks noGrp="1"/>
          </p:cNvSpPr>
          <p:nvPr>
            <p:ph type="sldNum" sz="quarter" idx="10"/>
          </p:nvPr>
        </p:nvSpPr>
        <p:spPr/>
        <p:txBody>
          <a:bodyPr/>
          <a:lstStyle/>
          <a:p>
            <a:fld id="{C30292A9-7A47-3844-B146-D6E152DCFCB4}" type="slidenum">
              <a:rPr lang="en-US" smtClean="0"/>
              <a:t>17</a:t>
            </a:fld>
            <a:endParaRPr lang="en-US"/>
          </a:p>
        </p:txBody>
      </p:sp>
    </p:spTree>
    <p:extLst>
      <p:ext uri="{BB962C8B-B14F-4D97-AF65-F5344CB8AC3E}">
        <p14:creationId xmlns:p14="http://schemas.microsoft.com/office/powerpoint/2010/main" val="3398915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to discuss how the answer is arrived at.</a:t>
            </a:r>
          </a:p>
        </p:txBody>
      </p:sp>
      <p:sp>
        <p:nvSpPr>
          <p:cNvPr id="4" name="Slide Number Placeholder 3"/>
          <p:cNvSpPr>
            <a:spLocks noGrp="1"/>
          </p:cNvSpPr>
          <p:nvPr>
            <p:ph type="sldNum" sz="quarter" idx="10"/>
          </p:nvPr>
        </p:nvSpPr>
        <p:spPr/>
        <p:txBody>
          <a:bodyPr/>
          <a:lstStyle/>
          <a:p>
            <a:fld id="{C30292A9-7A47-3844-B146-D6E152DCFCB4}" type="slidenum">
              <a:rPr lang="en-US" smtClean="0"/>
              <a:t>18</a:t>
            </a:fld>
            <a:endParaRPr lang="en-US"/>
          </a:p>
        </p:txBody>
      </p:sp>
    </p:spTree>
    <p:extLst>
      <p:ext uri="{BB962C8B-B14F-4D97-AF65-F5344CB8AC3E}">
        <p14:creationId xmlns:p14="http://schemas.microsoft.com/office/powerpoint/2010/main" val="2061927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19</a:t>
            </a:fld>
            <a:endParaRPr lang="en-US"/>
          </a:p>
        </p:txBody>
      </p:sp>
    </p:spTree>
    <p:extLst>
      <p:ext uri="{BB962C8B-B14F-4D97-AF65-F5344CB8AC3E}">
        <p14:creationId xmlns:p14="http://schemas.microsoft.com/office/powerpoint/2010/main" val="3452638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 by asking the class what they can see on the slide – leaving the question entirely open.</a:t>
            </a:r>
          </a:p>
          <a:p>
            <a:r>
              <a:rPr lang="en-GB" dirty="0"/>
              <a:t>After taking a range of open responses, probe as required to identify:</a:t>
            </a:r>
          </a:p>
          <a:p>
            <a:pPr marL="171450" indent="-171450">
              <a:buFont typeface="Arial" panose="020B0604020202020204" pitchFamily="34" charset="0"/>
              <a:buChar char="•"/>
            </a:pPr>
            <a:r>
              <a:rPr lang="en-GB" b="1" dirty="0"/>
              <a:t>The type of chart.  </a:t>
            </a:r>
            <a:r>
              <a:rPr lang="en-GB" dirty="0"/>
              <a:t>Probe further for what a tally chart shows, how it is compiled and what its purpose is. Make sure that learners are familiar with the five-bar gate format.</a:t>
            </a:r>
          </a:p>
          <a:p>
            <a:pPr marL="171450" indent="-171450">
              <a:buFont typeface="Arial" panose="020B0604020202020204" pitchFamily="34" charset="0"/>
              <a:buChar char="•"/>
            </a:pPr>
            <a:r>
              <a:rPr lang="en-GB" b="1" dirty="0"/>
              <a:t>What the chart is showing </a:t>
            </a:r>
            <a:r>
              <a:rPr lang="en-GB" dirty="0"/>
              <a:t>– a list of countries, medals won by the countries, etc.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Move on to more </a:t>
            </a:r>
            <a:r>
              <a:rPr lang="en-GB" b="1" dirty="0"/>
              <a:t>specific questions </a:t>
            </a:r>
            <a:r>
              <a:rPr lang="en-GB" dirty="0"/>
              <a:t>– how many medals were won by Brazil?  Which country won the fewest medals? etc.</a:t>
            </a:r>
          </a:p>
          <a:p>
            <a:pPr marL="0" indent="0">
              <a:buFont typeface="Arial" panose="020B0604020202020204" pitchFamily="34" charset="0"/>
              <a:buNone/>
            </a:pPr>
            <a:r>
              <a:rPr lang="en-GB" dirty="0"/>
              <a:t>Highlight that a tally chart is a way of collecting data, but is not a final representation of the data.</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Use the animation to reveal the question: </a:t>
            </a:r>
            <a:r>
              <a:rPr lang="en-GB" sz="1200" b="1" dirty="0"/>
              <a:t>How could you display this tally on a graph or chart?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t>Ask learners to discuss this question in pairs, then write their answers on mini whiteboards. When all have written their answers, ask them to hold the answers 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t>Write down the different suggestions on the board and discuss why each may or may not be a good representation. </a:t>
            </a:r>
            <a:r>
              <a:rPr lang="en-GB" sz="1200" b="0" i="0" dirty="0"/>
              <a:t>(</a:t>
            </a:r>
            <a:r>
              <a:rPr lang="en-GB" sz="1200" b="0" i="1" dirty="0"/>
              <a:t>NB The only one that isn’t appropriate is a line graph, as this should only be used for numeric data in sequence.</a:t>
            </a:r>
            <a:r>
              <a:rPr lang="en-GB" sz="1200" b="0" i="0" dirty="0"/>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6709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this slide to discuss how the answer is arrived at.</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20</a:t>
            </a:fld>
            <a:endParaRPr lang="en-US"/>
          </a:p>
        </p:txBody>
      </p:sp>
    </p:spTree>
    <p:extLst>
      <p:ext uri="{BB962C8B-B14F-4D97-AF65-F5344CB8AC3E}">
        <p14:creationId xmlns:p14="http://schemas.microsoft.com/office/powerpoint/2010/main" val="373970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7147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this slide to discuss how the answer is arrived at.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29515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6575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this slide to discuss how the answer is arrived at.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77619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more challenging question, which can be used as an extension.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1651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more challenging question, which can be used as an extension.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46398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32831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this slide to discuss how the answer is arrived at.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14913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29</a:t>
            </a:fld>
            <a:endParaRPr lang="en-US"/>
          </a:p>
        </p:txBody>
      </p:sp>
    </p:spTree>
    <p:extLst>
      <p:ext uri="{BB962C8B-B14F-4D97-AF65-F5344CB8AC3E}">
        <p14:creationId xmlns:p14="http://schemas.microsoft.com/office/powerpoint/2010/main" val="3658946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 by drawing attention to the four charts shown (including the tally chart on Slide 3), and check that everyone is aware of what they are called. Inform that all the charts are displaying the same data on medals won at the 2016 Rio Olympics.</a:t>
            </a:r>
          </a:p>
          <a:p>
            <a:endParaRPr lang="en-GB" dirty="0"/>
          </a:p>
          <a:p>
            <a:r>
              <a:rPr lang="en-GB" dirty="0"/>
              <a:t>Ask learners to work in pairs and compare the four representations, and to note down:</a:t>
            </a:r>
          </a:p>
          <a:p>
            <a:pPr marL="171450" indent="-171450">
              <a:buFont typeface="Arial" panose="020B0604020202020204" pitchFamily="34" charset="0"/>
              <a:buChar char="•"/>
            </a:pPr>
            <a:r>
              <a:rPr lang="en-GB" b="1" dirty="0"/>
              <a:t>What is the same &amp; what is different about each representation?</a:t>
            </a:r>
          </a:p>
          <a:p>
            <a:pPr marL="171450" indent="-171450">
              <a:buFont typeface="Arial" panose="020B0604020202020204" pitchFamily="34" charset="0"/>
              <a:buChar char="•"/>
            </a:pPr>
            <a:r>
              <a:rPr lang="en-GB" b="1" dirty="0"/>
              <a:t>What are the advantages &amp; disadvantages of the different types of chart?</a:t>
            </a:r>
          </a:p>
          <a:p>
            <a:pPr marL="0" indent="0">
              <a:buFont typeface="Arial" panose="020B0604020202020204" pitchFamily="34" charset="0"/>
              <a:buNone/>
            </a:pPr>
            <a:r>
              <a:rPr lang="en-GB" b="0" dirty="0"/>
              <a:t>Allow 5 min for discussion, then take feedback.  </a:t>
            </a:r>
          </a:p>
          <a:p>
            <a:pPr marL="0" indent="0">
              <a:buFont typeface="Arial" panose="020B0604020202020204" pitchFamily="34" charset="0"/>
              <a:buNone/>
            </a:pPr>
            <a:endParaRPr lang="en-GB" b="0" dirty="0"/>
          </a:p>
          <a:p>
            <a:pPr marL="0" indent="0">
              <a:buFont typeface="Arial" panose="020B0604020202020204" pitchFamily="34" charset="0"/>
              <a:buNone/>
            </a:pPr>
            <a:r>
              <a:rPr lang="en-GB" b="0" dirty="0"/>
              <a:t>Probe for </a:t>
            </a:r>
            <a:r>
              <a:rPr lang="en-GB" b="1" dirty="0"/>
              <a:t>similarities &amp; differences </a:t>
            </a:r>
            <a:r>
              <a:rPr lang="en-GB" b="0" dirty="0"/>
              <a:t>first, e.g.: </a:t>
            </a:r>
          </a:p>
          <a:p>
            <a:pPr marL="171450" indent="-171450">
              <a:buFont typeface="Arial" panose="020B0604020202020204" pitchFamily="34" charset="0"/>
              <a:buChar char="•"/>
            </a:pPr>
            <a:r>
              <a:rPr lang="en-GB" b="0" dirty="0"/>
              <a:t>Tally chart &amp; bar chart both show ‘bars’ – though one is vertical and the other horizontal (does this matter?). </a:t>
            </a:r>
          </a:p>
          <a:p>
            <a:pPr marL="171450" indent="-171450">
              <a:buFont typeface="Arial" panose="020B0604020202020204" pitchFamily="34" charset="0"/>
              <a:buChar char="•"/>
            </a:pPr>
            <a:r>
              <a:rPr lang="en-GB" b="0" dirty="0"/>
              <a:t>The pie chart shows percentages (how would you work out percentages from the other two charts?)</a:t>
            </a:r>
          </a:p>
          <a:p>
            <a:pPr marL="0" indent="0">
              <a:buFont typeface="Arial" panose="020B0604020202020204" pitchFamily="34" charset="0"/>
              <a:buNone/>
            </a:pPr>
            <a:endParaRPr lang="en-GB" b="0" dirty="0"/>
          </a:p>
          <a:p>
            <a:pPr marL="0" indent="0">
              <a:buFont typeface="Arial" panose="020B0604020202020204" pitchFamily="34" charset="0"/>
              <a:buNone/>
            </a:pPr>
            <a:r>
              <a:rPr lang="en-GB" b="0" dirty="0"/>
              <a:t>Extend the discussion to take in the </a:t>
            </a:r>
            <a:r>
              <a:rPr lang="en-GB" b="1" dirty="0"/>
              <a:t>advantages &amp; disadvantages </a:t>
            </a:r>
            <a:r>
              <a:rPr lang="en-GB" b="0" dirty="0"/>
              <a:t>of different representations, e.g.:</a:t>
            </a:r>
          </a:p>
          <a:p>
            <a:pPr marL="171450" indent="-171450">
              <a:buFont typeface="Arial" panose="020B0604020202020204" pitchFamily="34" charset="0"/>
              <a:buChar char="•"/>
            </a:pPr>
            <a:r>
              <a:rPr lang="en-GB" b="0" dirty="0"/>
              <a:t>The bar chart is easier to see the </a:t>
            </a:r>
            <a:r>
              <a:rPr lang="en-GB" b="1" dirty="0"/>
              <a:t>number</a:t>
            </a:r>
            <a:r>
              <a:rPr lang="en-GB" b="0" dirty="0"/>
              <a:t> of medals won by each country.</a:t>
            </a:r>
          </a:p>
          <a:p>
            <a:pPr marL="171450" indent="-171450">
              <a:buFont typeface="Arial" panose="020B0604020202020204" pitchFamily="34" charset="0"/>
              <a:buChar char="•"/>
            </a:pPr>
            <a:r>
              <a:rPr lang="en-GB" b="0" dirty="0"/>
              <a:t>The pie chart is easier to see the </a:t>
            </a:r>
            <a:r>
              <a:rPr lang="en-GB" b="1" dirty="0"/>
              <a:t>percentage</a:t>
            </a:r>
            <a:r>
              <a:rPr lang="en-GB" b="0" dirty="0"/>
              <a:t> (or proportion) of medals won by each country.</a:t>
            </a:r>
          </a:p>
          <a:p>
            <a:pPr marL="171450" indent="-171450">
              <a:buFont typeface="Arial" panose="020B0604020202020204" pitchFamily="34" charset="0"/>
              <a:buChar char="•"/>
            </a:pPr>
            <a:r>
              <a:rPr lang="en-GB" b="0" dirty="0"/>
              <a:t>A tally chart is often the raw data and this is then presented as a bar or pie chart.</a:t>
            </a:r>
          </a:p>
          <a:p>
            <a:pPr marL="171450" indent="-171450">
              <a:buFont typeface="Arial" panose="020B0604020202020204" pitchFamily="34" charset="0"/>
              <a:buChar char="•"/>
            </a:pPr>
            <a:r>
              <a:rPr lang="en-GB" b="0" dirty="0"/>
              <a:t>Is a line graph appropriate? When might you use a line graph?</a:t>
            </a:r>
          </a:p>
          <a:p>
            <a:pPr marL="171450" indent="-171450">
              <a:buFont typeface="Arial" panose="020B0604020202020204" pitchFamily="34" charset="0"/>
              <a:buChar char="•"/>
            </a:pPr>
            <a:endParaRPr lang="en-GB" b="0" dirty="0"/>
          </a:p>
          <a:p>
            <a:pPr marL="0" indent="0">
              <a:buFont typeface="Arial" panose="020B0604020202020204" pitchFamily="34" charset="0"/>
              <a:buNone/>
            </a:pPr>
            <a:r>
              <a:rPr lang="en-GB" b="0" dirty="0"/>
              <a:t>Finish by asking which representation of the data would they choose if they were trying to communicate this information? (and does it depend on the purpose?)</a:t>
            </a:r>
          </a:p>
        </p:txBody>
      </p:sp>
      <p:sp>
        <p:nvSpPr>
          <p:cNvPr id="4" name="Slide Number Placeholder 3"/>
          <p:cNvSpPr>
            <a:spLocks noGrp="1"/>
          </p:cNvSpPr>
          <p:nvPr>
            <p:ph type="sldNum" sz="quarter" idx="5"/>
          </p:nvPr>
        </p:nvSpPr>
        <p:spPr/>
        <p:txBody>
          <a:bodyPr/>
          <a:lstStyle/>
          <a:p>
            <a:fld id="{C30292A9-7A47-3844-B146-D6E152DCFCB4}" type="slidenum">
              <a:rPr lang="en-US" smtClean="0"/>
              <a:t>3</a:t>
            </a:fld>
            <a:endParaRPr lang="en-US"/>
          </a:p>
        </p:txBody>
      </p:sp>
    </p:spTree>
    <p:extLst>
      <p:ext uri="{BB962C8B-B14F-4D97-AF65-F5344CB8AC3E}">
        <p14:creationId xmlns:p14="http://schemas.microsoft.com/office/powerpoint/2010/main" val="11478485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30</a:t>
            </a:fld>
            <a:endParaRPr lang="en-US"/>
          </a:p>
        </p:txBody>
      </p:sp>
    </p:spTree>
    <p:extLst>
      <p:ext uri="{BB962C8B-B14F-4D97-AF65-F5344CB8AC3E}">
        <p14:creationId xmlns:p14="http://schemas.microsoft.com/office/powerpoint/2010/main" val="1464455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this set of data, and discuss the ways that it is different to the data about medals won (e.g. it is numeric data, data isn’t organised into categories).  </a:t>
            </a:r>
          </a:p>
          <a:p>
            <a:r>
              <a:rPr lang="en-GB" dirty="0"/>
              <a:t>Discuss initial impressions of the data – what sorts of ages are the athletes? What is the youngest age? What is the oldest age? Is this what they’d expect?</a:t>
            </a:r>
          </a:p>
          <a:p>
            <a:endParaRPr lang="en-GB" dirty="0"/>
          </a:p>
          <a:p>
            <a:r>
              <a:rPr lang="en-GB" b="1" dirty="0"/>
              <a:t>Q1: </a:t>
            </a:r>
            <a:r>
              <a:rPr lang="en-GB" dirty="0"/>
              <a:t>Use animation to reveal the first question. Ask learners to discuss this in pairs or small groups. While they do so, circulate to listen to their discussions and offer prompts if required.  </a:t>
            </a:r>
          </a:p>
          <a:p>
            <a:r>
              <a:rPr lang="en-GB" dirty="0"/>
              <a:t>When learners have understood the need to group the data, ask them to do so and produce a grouped frequency table on their mini whiteboards and compare their answers with another pair.</a:t>
            </a:r>
          </a:p>
          <a:p>
            <a:endParaRPr lang="en-GB" dirty="0"/>
          </a:p>
          <a:p>
            <a:r>
              <a:rPr lang="en-GB" dirty="0"/>
              <a:t>Ask learners to hold up their mini whiteboards and check for mistakes &amp; misconceptions. Note the bands that have been used – what age groups have they chosen? Are they equal? Are they overlapping? Discuss points that arise to ensure everyone has understood.</a:t>
            </a:r>
          </a:p>
          <a:p>
            <a:endParaRPr lang="en-GB" dirty="0"/>
          </a:p>
          <a:p>
            <a:r>
              <a:rPr lang="en-GB" dirty="0"/>
              <a:t>Finally, ask if the tally chart has helped them make more sense of the data. What is it showing?</a:t>
            </a:r>
          </a:p>
          <a:p>
            <a:endParaRPr lang="en-GB" dirty="0"/>
          </a:p>
          <a:p>
            <a:r>
              <a:rPr lang="en-GB" b="1" dirty="0"/>
              <a:t>Q2: </a:t>
            </a:r>
            <a:r>
              <a:rPr lang="en-GB" b="0" dirty="0"/>
              <a:t>Reveal the 2</a:t>
            </a:r>
            <a:r>
              <a:rPr lang="en-GB" b="0" baseline="0" dirty="0"/>
              <a:t>nd</a:t>
            </a:r>
            <a:r>
              <a:rPr lang="en-GB" b="0" dirty="0"/>
              <a:t> question, and ask learners to discuss in pairs what type of graph/chart they would use to display the data. Discuss answers – line graphs and bar charts would be the best representations. </a:t>
            </a:r>
            <a:r>
              <a:rPr lang="en-GB" b="0" i="1" dirty="0"/>
              <a:t>However, pie charts would not be so good, as this would only show the percentages, but not the trend in the data.</a:t>
            </a:r>
            <a:endParaRPr lang="en-GB" b="1" i="1"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7149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Two examples of grouped frequency tables.</a:t>
            </a:r>
          </a:p>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5</a:t>
            </a:fld>
            <a:endParaRPr lang="en-US"/>
          </a:p>
        </p:txBody>
      </p:sp>
    </p:spTree>
    <p:extLst>
      <p:ext uri="{BB962C8B-B14F-4D97-AF65-F5344CB8AC3E}">
        <p14:creationId xmlns:p14="http://schemas.microsoft.com/office/powerpoint/2010/main" val="3959570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Highlight the suitability of different representations for different data and purposes. Give examples to illustrate.</a:t>
            </a:r>
            <a:endParaRPr lang="en-US" dirty="0"/>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6</a:t>
            </a:fld>
            <a:endParaRPr lang="en-US"/>
          </a:p>
        </p:txBody>
      </p:sp>
    </p:spTree>
    <p:extLst>
      <p:ext uri="{BB962C8B-B14F-4D97-AF65-F5344CB8AC3E}">
        <p14:creationId xmlns:p14="http://schemas.microsoft.com/office/powerpoint/2010/main" val="4036445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Data collection activity.  Handout 1</a:t>
            </a:r>
          </a:p>
          <a:p>
            <a:r>
              <a:rPr lang="en-GB" dirty="0"/>
              <a:t>Tutor to discuss why data collection may be done? Why would companies carry out market research? And how, once data is collected, it would be presented visually in charts so that good decisions are made. </a:t>
            </a:r>
          </a:p>
          <a:p>
            <a:endParaRPr lang="en-GB" dirty="0"/>
          </a:p>
          <a:p>
            <a:r>
              <a:rPr lang="en-GB" dirty="0"/>
              <a:t>For the task, ask learners to work in pairs or 3s. Learners are to decide on a question and collect data from each other. Animation on the slide provides suggestions on the data they could collect. Allow the learners a few minutes to think about this in pairs or groups and then feed back. </a:t>
            </a:r>
          </a:p>
          <a:p>
            <a:endParaRPr lang="en-GB" dirty="0"/>
          </a:p>
          <a:p>
            <a:r>
              <a:rPr lang="en-GB" dirty="0"/>
              <a:t>Next ask learners to circulate the room collecting the required data from each other and recording it on a tally chart (note that if the data is numeric, they may want to use a grouped tally chart).</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7</a:t>
            </a:fld>
            <a:endParaRPr lang="en-US"/>
          </a:p>
        </p:txBody>
      </p:sp>
    </p:spTree>
    <p:extLst>
      <p:ext uri="{BB962C8B-B14F-4D97-AF65-F5344CB8AC3E}">
        <p14:creationId xmlns:p14="http://schemas.microsoft.com/office/powerpoint/2010/main" val="3815389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Data presenting activity.  Handout 1</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Next, ask the learners to present the data in two different formats of graph or chart – bar chart, line graph, pie chart. Some may use a pictogram which is fine – although not assessed in FS. They can use Handout 1 to present their data.</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When completed, each pair should share their graphs/charts with the class and comment on what it is showing. Ask them to say which of their representations shows the data most clearly, and see if others agree.</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Class discussion about what is needed on charts and what they have missed off (keys/evenly spaced scales/axis labels/titles). The learners could mark their own charts. Did they miss anything off? Explain how in FS exams they will not get all the marks if they do not remember all the criteria needed: title, labels, even scale, etc.</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8</a:t>
            </a:fld>
            <a:endParaRPr lang="en-US"/>
          </a:p>
        </p:txBody>
      </p:sp>
    </p:spTree>
    <p:extLst>
      <p:ext uri="{BB962C8B-B14F-4D97-AF65-F5344CB8AC3E}">
        <p14:creationId xmlns:p14="http://schemas.microsoft.com/office/powerpoint/2010/main" val="3863272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bar chart has been drawn incorrectly. Ask learners to examine the chart for a minute or so and identify things that are wrong with it.</a:t>
            </a:r>
          </a:p>
          <a:p>
            <a:r>
              <a:rPr lang="en-GB" dirty="0"/>
              <a:t>Ask different learners for their feedback and discuss it.</a:t>
            </a:r>
          </a:p>
          <a:p>
            <a:r>
              <a:rPr lang="en-GB" dirty="0"/>
              <a:t>If not mentioned, highlight the following: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a:t>
            </a:r>
            <a:r>
              <a:rPr lang="en-GB" i="1" dirty="0"/>
              <a:t>y</a:t>
            </a:r>
            <a:r>
              <a:rPr lang="en-GB" dirty="0"/>
              <a:t>-axis is missing</a:t>
            </a:r>
          </a:p>
          <a:p>
            <a:pPr marL="171450" indent="-171450">
              <a:buFont typeface="Arial" panose="020B0604020202020204" pitchFamily="34" charset="0"/>
              <a:buChar char="•"/>
            </a:pPr>
            <a:r>
              <a:rPr lang="en-GB" dirty="0"/>
              <a:t>Neither axis is labelled</a:t>
            </a:r>
          </a:p>
          <a:p>
            <a:pPr marL="171450" indent="-171450">
              <a:buFont typeface="Arial" panose="020B0604020202020204" pitchFamily="34" charset="0"/>
              <a:buChar char="•"/>
            </a:pPr>
            <a:r>
              <a:rPr lang="en-GB" dirty="0"/>
              <a:t>The width of the bars are unequal</a:t>
            </a:r>
          </a:p>
          <a:p>
            <a:pPr marL="171450" indent="-171450">
              <a:buFont typeface="Arial" panose="020B0604020202020204" pitchFamily="34" charset="0"/>
              <a:buChar char="•"/>
            </a:pPr>
            <a:r>
              <a:rPr lang="en-GB" dirty="0"/>
              <a:t>The title is incomplete (whose favourite colours?)</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5389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E9299-7A4A-CF4C-8CAB-26B755E61A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D758C2-1153-B944-8767-1B9FC695E2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295346-481B-9148-9F45-047F4B17DC95}"/>
              </a:ext>
            </a:extLst>
          </p:cNvPr>
          <p:cNvSpPr>
            <a:spLocks noGrp="1"/>
          </p:cNvSpPr>
          <p:nvPr>
            <p:ph type="dt" sz="half" idx="10"/>
          </p:nvPr>
        </p:nvSpPr>
        <p:spPr/>
        <p:txBody>
          <a:bodyPr/>
          <a:lstStyle/>
          <a:p>
            <a:fld id="{8DC99760-5272-45AE-8FFA-D2C5BBF72DB3}" type="datetime1">
              <a:rPr lang="en-US" smtClean="0"/>
              <a:t>4/24/2023</a:t>
            </a:fld>
            <a:endParaRPr lang="en-US"/>
          </a:p>
        </p:txBody>
      </p:sp>
      <p:sp>
        <p:nvSpPr>
          <p:cNvPr id="5" name="Footer Placeholder 4">
            <a:extLst>
              <a:ext uri="{FF2B5EF4-FFF2-40B4-BE49-F238E27FC236}">
                <a16:creationId xmlns:a16="http://schemas.microsoft.com/office/drawing/2014/main" id="{614CA7E3-54F5-CE4C-A0C9-173A337E0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58FADA-7263-6346-880C-D8050662ABC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409968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66B33-5A5D-9340-BCC9-7C2AC9BE89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2C00CF-AFD8-BF4A-A0BA-E817DCCDFC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CB277A-C330-5846-877B-A41F5A6FD899}"/>
              </a:ext>
            </a:extLst>
          </p:cNvPr>
          <p:cNvSpPr>
            <a:spLocks noGrp="1"/>
          </p:cNvSpPr>
          <p:nvPr>
            <p:ph type="dt" sz="half" idx="10"/>
          </p:nvPr>
        </p:nvSpPr>
        <p:spPr/>
        <p:txBody>
          <a:bodyPr/>
          <a:lstStyle/>
          <a:p>
            <a:fld id="{EB19BEAD-B630-4A84-8EA7-06B368F3B18F}" type="datetime1">
              <a:rPr lang="en-US" smtClean="0"/>
              <a:t>4/24/2023</a:t>
            </a:fld>
            <a:endParaRPr lang="en-US"/>
          </a:p>
        </p:txBody>
      </p:sp>
      <p:sp>
        <p:nvSpPr>
          <p:cNvPr id="5" name="Footer Placeholder 4">
            <a:extLst>
              <a:ext uri="{FF2B5EF4-FFF2-40B4-BE49-F238E27FC236}">
                <a16:creationId xmlns:a16="http://schemas.microsoft.com/office/drawing/2014/main" id="{F1DDB542-32A0-B041-ABC1-F2BF9E7F78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FB01DE-E4A2-9E4A-9F5E-920011075211}"/>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860691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888DED-5D49-0D49-9626-848FD149FA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705394-05C5-2442-AEE2-630A13F3B7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A01C0A-FBB6-AF43-BCEF-0A9F36242D25}"/>
              </a:ext>
            </a:extLst>
          </p:cNvPr>
          <p:cNvSpPr>
            <a:spLocks noGrp="1"/>
          </p:cNvSpPr>
          <p:nvPr>
            <p:ph type="dt" sz="half" idx="10"/>
          </p:nvPr>
        </p:nvSpPr>
        <p:spPr/>
        <p:txBody>
          <a:bodyPr/>
          <a:lstStyle/>
          <a:p>
            <a:fld id="{08E624BB-A87E-4A77-A270-CCAE6B06CC91}" type="datetime1">
              <a:rPr lang="en-US" smtClean="0"/>
              <a:t>4/24/2023</a:t>
            </a:fld>
            <a:endParaRPr lang="en-US"/>
          </a:p>
        </p:txBody>
      </p:sp>
      <p:sp>
        <p:nvSpPr>
          <p:cNvPr id="5" name="Footer Placeholder 4">
            <a:extLst>
              <a:ext uri="{FF2B5EF4-FFF2-40B4-BE49-F238E27FC236}">
                <a16:creationId xmlns:a16="http://schemas.microsoft.com/office/drawing/2014/main" id="{5FE63140-48CF-E94E-B47A-EB7847D178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4FDEEE-7B90-9644-8191-DDC372D97522}"/>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982760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13A-3248-CD49-A89C-46D39D7FD82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DCBD20-65C8-604B-8223-E04FB69451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C0A9B5-C2E7-2449-9E0E-F6AFDCAEDA4A}"/>
              </a:ext>
            </a:extLst>
          </p:cNvPr>
          <p:cNvSpPr>
            <a:spLocks noGrp="1"/>
          </p:cNvSpPr>
          <p:nvPr>
            <p:ph type="dt" sz="half" idx="10"/>
          </p:nvPr>
        </p:nvSpPr>
        <p:spPr/>
        <p:txBody>
          <a:bodyPr/>
          <a:lstStyle/>
          <a:p>
            <a:fld id="{DC9E2CC2-A471-4EC6-958E-0DFFA985FDFF}" type="datetime1">
              <a:rPr lang="en-US" smtClean="0"/>
              <a:t>4/24/2023</a:t>
            </a:fld>
            <a:endParaRPr lang="en-US"/>
          </a:p>
        </p:txBody>
      </p:sp>
      <p:sp>
        <p:nvSpPr>
          <p:cNvPr id="5" name="Footer Placeholder 4">
            <a:extLst>
              <a:ext uri="{FF2B5EF4-FFF2-40B4-BE49-F238E27FC236}">
                <a16:creationId xmlns:a16="http://schemas.microsoft.com/office/drawing/2014/main" id="{1594118D-3C70-8A41-907B-A497C920D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E65BC-C24D-2D45-B0BB-EF6D1D635B1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131801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5B31-45EB-C24F-9E36-7D17E6430751}"/>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0A11802-820E-BE41-8BBE-378F5DAB03A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E6C28-AC16-BF48-AC5A-1EE1FE1277E8}"/>
              </a:ext>
            </a:extLst>
          </p:cNvPr>
          <p:cNvSpPr>
            <a:spLocks noGrp="1"/>
          </p:cNvSpPr>
          <p:nvPr>
            <p:ph type="dt" sz="half" idx="10"/>
          </p:nvPr>
        </p:nvSpPr>
        <p:spPr/>
        <p:txBody>
          <a:bodyPr/>
          <a:lstStyle/>
          <a:p>
            <a:fld id="{852B3B1E-A527-4DF3-92FC-A5154B22BE79}" type="datetime1">
              <a:rPr lang="en-US" smtClean="0"/>
              <a:t>4/24/2023</a:t>
            </a:fld>
            <a:endParaRPr lang="en-US"/>
          </a:p>
        </p:txBody>
      </p:sp>
      <p:sp>
        <p:nvSpPr>
          <p:cNvPr id="5" name="Footer Placeholder 4">
            <a:extLst>
              <a:ext uri="{FF2B5EF4-FFF2-40B4-BE49-F238E27FC236}">
                <a16:creationId xmlns:a16="http://schemas.microsoft.com/office/drawing/2014/main" id="{A5BAF1AC-29AF-9D4C-8C91-291F1E153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52D71-6938-9944-BD93-B364434160E6}"/>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209329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B0C8-8BEE-7D47-9B4D-F905347D671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A075DF-6830-994F-930B-9A7111A974C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ED8FDA-DE34-D64E-841A-686C4CAF4B21}"/>
              </a:ext>
            </a:extLst>
          </p:cNvPr>
          <p:cNvSpPr>
            <a:spLocks noGrp="1"/>
          </p:cNvSpPr>
          <p:nvPr>
            <p:ph type="dt" sz="half" idx="10"/>
          </p:nvPr>
        </p:nvSpPr>
        <p:spPr/>
        <p:txBody>
          <a:bodyPr/>
          <a:lstStyle/>
          <a:p>
            <a:fld id="{E8424B63-B7C3-433A-91A6-ACA9E69E2E1B}" type="datetime1">
              <a:rPr lang="en-US" smtClean="0"/>
              <a:t>4/24/2023</a:t>
            </a:fld>
            <a:endParaRPr lang="en-US"/>
          </a:p>
        </p:txBody>
      </p:sp>
      <p:sp>
        <p:nvSpPr>
          <p:cNvPr id="5" name="Footer Placeholder 4">
            <a:extLst>
              <a:ext uri="{FF2B5EF4-FFF2-40B4-BE49-F238E27FC236}">
                <a16:creationId xmlns:a16="http://schemas.microsoft.com/office/drawing/2014/main" id="{096AFB61-A685-5B49-BBC3-4550598B6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F3E9B-8688-3246-A29D-CA93D76DB8E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305162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C053-5046-384A-AF29-B8F5FDD138E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BA91068-C6AE-6C41-9AF4-DEBE37FE87A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FF627F-C7DA-E143-AECD-24BC99F64E5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E8725F-1BFE-884A-8C48-257026E836C3}"/>
              </a:ext>
            </a:extLst>
          </p:cNvPr>
          <p:cNvSpPr>
            <a:spLocks noGrp="1"/>
          </p:cNvSpPr>
          <p:nvPr>
            <p:ph type="dt" sz="half" idx="10"/>
          </p:nvPr>
        </p:nvSpPr>
        <p:spPr/>
        <p:txBody>
          <a:bodyPr/>
          <a:lstStyle/>
          <a:p>
            <a:fld id="{B0EC4CF9-B28B-4DB9-B52B-89BD7B31BA5D}" type="datetime1">
              <a:rPr lang="en-US" smtClean="0"/>
              <a:t>4/24/2023</a:t>
            </a:fld>
            <a:endParaRPr lang="en-US"/>
          </a:p>
        </p:txBody>
      </p:sp>
      <p:sp>
        <p:nvSpPr>
          <p:cNvPr id="6" name="Footer Placeholder 5">
            <a:extLst>
              <a:ext uri="{FF2B5EF4-FFF2-40B4-BE49-F238E27FC236}">
                <a16:creationId xmlns:a16="http://schemas.microsoft.com/office/drawing/2014/main" id="{7D5F0B32-AB7B-C348-A61C-205DC7F22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EADAC-0764-DF4B-8EEF-D609EADF616B}"/>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332109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EFE7-41F6-D845-AD97-74826EFC6B2F}"/>
              </a:ext>
            </a:extLst>
          </p:cNvPr>
          <p:cNvSpPr>
            <a:spLocks noGrp="1"/>
          </p:cNvSpPr>
          <p:nvPr>
            <p:ph type="title"/>
          </p:nvPr>
        </p:nvSpPr>
        <p:spPr>
          <a:xfrm>
            <a:off x="839788"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8635AB2-5796-944C-B5A8-95A3957468B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A04CAB-CE95-6A4A-BC48-A5A6E28BC0F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7A78F3-DBCE-BB4E-8AE5-1F978F3D02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99B274-DA5D-AF45-A15B-FCD0600286C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A64DE8-F42B-F140-88D7-B915772859AC}"/>
              </a:ext>
            </a:extLst>
          </p:cNvPr>
          <p:cNvSpPr>
            <a:spLocks noGrp="1"/>
          </p:cNvSpPr>
          <p:nvPr>
            <p:ph type="dt" sz="half" idx="10"/>
          </p:nvPr>
        </p:nvSpPr>
        <p:spPr/>
        <p:txBody>
          <a:bodyPr/>
          <a:lstStyle/>
          <a:p>
            <a:fld id="{B2D10D1B-48D9-4BAD-A5C3-ADF06A1A71DE}" type="datetime1">
              <a:rPr lang="en-US" smtClean="0"/>
              <a:t>4/24/2023</a:t>
            </a:fld>
            <a:endParaRPr lang="en-US"/>
          </a:p>
        </p:txBody>
      </p:sp>
      <p:sp>
        <p:nvSpPr>
          <p:cNvPr id="8" name="Footer Placeholder 7">
            <a:extLst>
              <a:ext uri="{FF2B5EF4-FFF2-40B4-BE49-F238E27FC236}">
                <a16:creationId xmlns:a16="http://schemas.microsoft.com/office/drawing/2014/main" id="{5F55894D-314E-2248-8372-3ACCB8E33A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AF1A3-8C35-6444-880B-489D3E3BDB1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637570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6E35-E288-6E46-8AE2-C620DACF8532}"/>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909971-F513-8245-B1F9-9A705DE1F26E}"/>
              </a:ext>
            </a:extLst>
          </p:cNvPr>
          <p:cNvSpPr>
            <a:spLocks noGrp="1"/>
          </p:cNvSpPr>
          <p:nvPr>
            <p:ph type="dt" sz="half" idx="10"/>
          </p:nvPr>
        </p:nvSpPr>
        <p:spPr/>
        <p:txBody>
          <a:bodyPr/>
          <a:lstStyle/>
          <a:p>
            <a:fld id="{DF97856F-C39A-402C-A1AF-A8F2F220F2B1}" type="datetime1">
              <a:rPr lang="en-US" smtClean="0"/>
              <a:t>4/24/2023</a:t>
            </a:fld>
            <a:endParaRPr lang="en-US"/>
          </a:p>
        </p:txBody>
      </p:sp>
      <p:sp>
        <p:nvSpPr>
          <p:cNvPr id="4" name="Footer Placeholder 3">
            <a:extLst>
              <a:ext uri="{FF2B5EF4-FFF2-40B4-BE49-F238E27FC236}">
                <a16:creationId xmlns:a16="http://schemas.microsoft.com/office/drawing/2014/main" id="{552AA84A-0BFD-AF4D-9F99-6584F52DF8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770928-A687-0F40-B8F0-2D6BD37CAE39}"/>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056696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80357-36FF-4C49-B3FF-1542030E0175}"/>
              </a:ext>
            </a:extLst>
          </p:cNvPr>
          <p:cNvSpPr>
            <a:spLocks noGrp="1"/>
          </p:cNvSpPr>
          <p:nvPr>
            <p:ph type="dt" sz="half" idx="10"/>
          </p:nvPr>
        </p:nvSpPr>
        <p:spPr/>
        <p:txBody>
          <a:bodyPr/>
          <a:lstStyle/>
          <a:p>
            <a:fld id="{CF346CB0-F685-4E45-B5F3-EC95B02C674B}" type="datetime1">
              <a:rPr lang="en-US" smtClean="0"/>
              <a:t>4/24/2023</a:t>
            </a:fld>
            <a:endParaRPr lang="en-US"/>
          </a:p>
        </p:txBody>
      </p:sp>
      <p:sp>
        <p:nvSpPr>
          <p:cNvPr id="3" name="Footer Placeholder 2">
            <a:extLst>
              <a:ext uri="{FF2B5EF4-FFF2-40B4-BE49-F238E27FC236}">
                <a16:creationId xmlns:a16="http://schemas.microsoft.com/office/drawing/2014/main" id="{2C532AE4-F24A-A649-9728-E49CB5FE98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64B81A-0898-824E-86F6-312F2B037E3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588038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9C27-E5B0-3345-A4AB-CFB2F6835849}"/>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224FF64-A4EF-874D-8148-B50CAAACD89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450630-1DFB-8040-B781-5D0E3233E90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0DDAF7-3456-A247-8D5C-0A8EBD0B4DE9}"/>
              </a:ext>
            </a:extLst>
          </p:cNvPr>
          <p:cNvSpPr>
            <a:spLocks noGrp="1"/>
          </p:cNvSpPr>
          <p:nvPr>
            <p:ph type="dt" sz="half" idx="10"/>
          </p:nvPr>
        </p:nvSpPr>
        <p:spPr/>
        <p:txBody>
          <a:bodyPr/>
          <a:lstStyle/>
          <a:p>
            <a:fld id="{2B6E1ACE-F98A-416A-B76B-1E9401A051B5}" type="datetime1">
              <a:rPr lang="en-US" smtClean="0"/>
              <a:t>4/24/2023</a:t>
            </a:fld>
            <a:endParaRPr lang="en-US"/>
          </a:p>
        </p:txBody>
      </p:sp>
      <p:sp>
        <p:nvSpPr>
          <p:cNvPr id="6" name="Footer Placeholder 5">
            <a:extLst>
              <a:ext uri="{FF2B5EF4-FFF2-40B4-BE49-F238E27FC236}">
                <a16:creationId xmlns:a16="http://schemas.microsoft.com/office/drawing/2014/main" id="{240FA3EF-BB27-4142-A314-3F13BEB8F8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573FCC-E67D-914C-8071-528E22BB0760}"/>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538319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BBF6-712C-894B-B338-770EE55BCD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FE58E9-0799-7844-87FB-63296043F8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A0A057-D11A-AF46-A095-382D89609D75}"/>
              </a:ext>
            </a:extLst>
          </p:cNvPr>
          <p:cNvSpPr>
            <a:spLocks noGrp="1"/>
          </p:cNvSpPr>
          <p:nvPr>
            <p:ph type="dt" sz="half" idx="10"/>
          </p:nvPr>
        </p:nvSpPr>
        <p:spPr/>
        <p:txBody>
          <a:bodyPr/>
          <a:lstStyle/>
          <a:p>
            <a:fld id="{BEF70082-71C6-414F-9BEB-10D42E0A0F73}" type="datetime1">
              <a:rPr lang="en-US" smtClean="0"/>
              <a:t>4/24/2023</a:t>
            </a:fld>
            <a:endParaRPr lang="en-US"/>
          </a:p>
        </p:txBody>
      </p:sp>
      <p:sp>
        <p:nvSpPr>
          <p:cNvPr id="5" name="Footer Placeholder 4">
            <a:extLst>
              <a:ext uri="{FF2B5EF4-FFF2-40B4-BE49-F238E27FC236}">
                <a16:creationId xmlns:a16="http://schemas.microsoft.com/office/drawing/2014/main" id="{071B5B23-F3DA-BA40-BDB9-E14D617B7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3DFE2-06A3-8A4B-A944-ECD3E22A4A0A}"/>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983206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3CFB-F218-FE4B-8BB7-6CC1B13A9D3A}"/>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889AFFD7-11D4-1746-B361-401D1D238FF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B5B14A-7DB4-694D-AD86-D834B1CDFE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48DFDA-9439-DD43-9821-1A465EA8636E}"/>
              </a:ext>
            </a:extLst>
          </p:cNvPr>
          <p:cNvSpPr>
            <a:spLocks noGrp="1"/>
          </p:cNvSpPr>
          <p:nvPr>
            <p:ph type="dt" sz="half" idx="10"/>
          </p:nvPr>
        </p:nvSpPr>
        <p:spPr/>
        <p:txBody>
          <a:bodyPr/>
          <a:lstStyle/>
          <a:p>
            <a:fld id="{7AE7AD23-30BF-4829-AEE6-7B8E32C57E40}" type="datetime1">
              <a:rPr lang="en-US" smtClean="0"/>
              <a:t>4/24/2023</a:t>
            </a:fld>
            <a:endParaRPr lang="en-US"/>
          </a:p>
        </p:txBody>
      </p:sp>
      <p:sp>
        <p:nvSpPr>
          <p:cNvPr id="6" name="Footer Placeholder 5">
            <a:extLst>
              <a:ext uri="{FF2B5EF4-FFF2-40B4-BE49-F238E27FC236}">
                <a16:creationId xmlns:a16="http://schemas.microsoft.com/office/drawing/2014/main" id="{8B526C68-32CC-CA45-B6C3-507085754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E5578E-F248-B144-AD91-40F0E6F90C5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700429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6885-65B4-5E40-98D6-F8377F61FE4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878FAB7D-778E-B443-9C49-CA14C625F51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7EFCAC-9FC8-2F43-B14F-0289E67FAC64}"/>
              </a:ext>
            </a:extLst>
          </p:cNvPr>
          <p:cNvSpPr>
            <a:spLocks noGrp="1"/>
          </p:cNvSpPr>
          <p:nvPr>
            <p:ph type="dt" sz="half" idx="10"/>
          </p:nvPr>
        </p:nvSpPr>
        <p:spPr/>
        <p:txBody>
          <a:bodyPr/>
          <a:lstStyle/>
          <a:p>
            <a:fld id="{E875DECC-C772-4C88-B186-81CBB77643ED}" type="datetime1">
              <a:rPr lang="en-US" smtClean="0"/>
              <a:t>4/24/2023</a:t>
            </a:fld>
            <a:endParaRPr lang="en-US"/>
          </a:p>
        </p:txBody>
      </p:sp>
      <p:sp>
        <p:nvSpPr>
          <p:cNvPr id="5" name="Footer Placeholder 4">
            <a:extLst>
              <a:ext uri="{FF2B5EF4-FFF2-40B4-BE49-F238E27FC236}">
                <a16:creationId xmlns:a16="http://schemas.microsoft.com/office/drawing/2014/main" id="{5CE52450-DA91-344A-BF3A-87DC3B688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F1BD14-FC3F-A248-8687-C4A0071B9788}"/>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742664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0E8DF8-B610-594D-8FBB-72CC98FFF8A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3443CC-1F93-D948-A9E8-C3289413EB3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7C0B7-1831-2841-9DC9-AA89688565C7}"/>
              </a:ext>
            </a:extLst>
          </p:cNvPr>
          <p:cNvSpPr>
            <a:spLocks noGrp="1"/>
          </p:cNvSpPr>
          <p:nvPr>
            <p:ph type="dt" sz="half" idx="10"/>
          </p:nvPr>
        </p:nvSpPr>
        <p:spPr/>
        <p:txBody>
          <a:bodyPr/>
          <a:lstStyle/>
          <a:p>
            <a:fld id="{77BE0896-75B8-49BC-B323-9416D9C3D45F}" type="datetime1">
              <a:rPr lang="en-US" smtClean="0"/>
              <a:t>4/24/2023</a:t>
            </a:fld>
            <a:endParaRPr lang="en-US"/>
          </a:p>
        </p:txBody>
      </p:sp>
      <p:sp>
        <p:nvSpPr>
          <p:cNvPr id="5" name="Footer Placeholder 4">
            <a:extLst>
              <a:ext uri="{FF2B5EF4-FFF2-40B4-BE49-F238E27FC236}">
                <a16:creationId xmlns:a16="http://schemas.microsoft.com/office/drawing/2014/main" id="{63A52383-7CA5-AF44-8E5C-A339198E5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34063-8A2B-F44D-A1D5-B7566A1DA9B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0042392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12208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13A-3248-CD49-A89C-46D39D7FD82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DCBD20-65C8-604B-8223-E04FB69451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C0A9B5-C2E7-2449-9E0E-F6AFDCAEDA4A}"/>
              </a:ext>
            </a:extLst>
          </p:cNvPr>
          <p:cNvSpPr>
            <a:spLocks noGrp="1"/>
          </p:cNvSpPr>
          <p:nvPr>
            <p:ph type="dt" sz="half" idx="10"/>
          </p:nvPr>
        </p:nvSpPr>
        <p:spPr/>
        <p:txBody>
          <a:bodyPr/>
          <a:lstStyle/>
          <a:p>
            <a:fld id="{FE114C5F-4D78-4788-8DD0-68615349E345}" type="datetime1">
              <a:rPr lang="en-US" smtClean="0"/>
              <a:t>4/24/2023</a:t>
            </a:fld>
            <a:endParaRPr lang="en-US"/>
          </a:p>
        </p:txBody>
      </p:sp>
      <p:sp>
        <p:nvSpPr>
          <p:cNvPr id="5" name="Footer Placeholder 4">
            <a:extLst>
              <a:ext uri="{FF2B5EF4-FFF2-40B4-BE49-F238E27FC236}">
                <a16:creationId xmlns:a16="http://schemas.microsoft.com/office/drawing/2014/main" id="{1594118D-3C70-8A41-907B-A497C920D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E65BC-C24D-2D45-B0BB-EF6D1D635B1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896296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5B31-45EB-C24F-9E36-7D17E6430751}"/>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0A11802-820E-BE41-8BBE-378F5DAB03A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E6C28-AC16-BF48-AC5A-1EE1FE1277E8}"/>
              </a:ext>
            </a:extLst>
          </p:cNvPr>
          <p:cNvSpPr>
            <a:spLocks noGrp="1"/>
          </p:cNvSpPr>
          <p:nvPr>
            <p:ph type="dt" sz="half" idx="10"/>
          </p:nvPr>
        </p:nvSpPr>
        <p:spPr/>
        <p:txBody>
          <a:bodyPr/>
          <a:lstStyle/>
          <a:p>
            <a:fld id="{502375FA-DAC6-4E7D-BE83-B350A4DC00D2}" type="datetime1">
              <a:rPr lang="en-US" smtClean="0"/>
              <a:t>4/24/2023</a:t>
            </a:fld>
            <a:endParaRPr lang="en-US"/>
          </a:p>
        </p:txBody>
      </p:sp>
      <p:sp>
        <p:nvSpPr>
          <p:cNvPr id="5" name="Footer Placeholder 4">
            <a:extLst>
              <a:ext uri="{FF2B5EF4-FFF2-40B4-BE49-F238E27FC236}">
                <a16:creationId xmlns:a16="http://schemas.microsoft.com/office/drawing/2014/main" id="{A5BAF1AC-29AF-9D4C-8C91-291F1E153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52D71-6938-9944-BD93-B364434160E6}"/>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8731987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B0C8-8BEE-7D47-9B4D-F905347D671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A075DF-6830-994F-930B-9A7111A974C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ED8FDA-DE34-D64E-841A-686C4CAF4B21}"/>
              </a:ext>
            </a:extLst>
          </p:cNvPr>
          <p:cNvSpPr>
            <a:spLocks noGrp="1"/>
          </p:cNvSpPr>
          <p:nvPr>
            <p:ph type="dt" sz="half" idx="10"/>
          </p:nvPr>
        </p:nvSpPr>
        <p:spPr/>
        <p:txBody>
          <a:bodyPr/>
          <a:lstStyle/>
          <a:p>
            <a:fld id="{C5675AE2-9225-4432-A694-D39D34D77E9A}" type="datetime1">
              <a:rPr lang="en-US" smtClean="0"/>
              <a:t>4/24/2023</a:t>
            </a:fld>
            <a:endParaRPr lang="en-US"/>
          </a:p>
        </p:txBody>
      </p:sp>
      <p:sp>
        <p:nvSpPr>
          <p:cNvPr id="5" name="Footer Placeholder 4">
            <a:extLst>
              <a:ext uri="{FF2B5EF4-FFF2-40B4-BE49-F238E27FC236}">
                <a16:creationId xmlns:a16="http://schemas.microsoft.com/office/drawing/2014/main" id="{096AFB61-A685-5B49-BBC3-4550598B6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F3E9B-8688-3246-A29D-CA93D76DB8E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7440163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C053-5046-384A-AF29-B8F5FDD138E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BA91068-C6AE-6C41-9AF4-DEBE37FE87A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FF627F-C7DA-E143-AECD-24BC99F64E5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E8725F-1BFE-884A-8C48-257026E836C3}"/>
              </a:ext>
            </a:extLst>
          </p:cNvPr>
          <p:cNvSpPr>
            <a:spLocks noGrp="1"/>
          </p:cNvSpPr>
          <p:nvPr>
            <p:ph type="dt" sz="half" idx="10"/>
          </p:nvPr>
        </p:nvSpPr>
        <p:spPr/>
        <p:txBody>
          <a:bodyPr/>
          <a:lstStyle/>
          <a:p>
            <a:fld id="{79CB1C58-A1EE-4961-A906-D7C0FC573DBF}" type="datetime1">
              <a:rPr lang="en-US" smtClean="0"/>
              <a:t>4/24/2023</a:t>
            </a:fld>
            <a:endParaRPr lang="en-US"/>
          </a:p>
        </p:txBody>
      </p:sp>
      <p:sp>
        <p:nvSpPr>
          <p:cNvPr id="6" name="Footer Placeholder 5">
            <a:extLst>
              <a:ext uri="{FF2B5EF4-FFF2-40B4-BE49-F238E27FC236}">
                <a16:creationId xmlns:a16="http://schemas.microsoft.com/office/drawing/2014/main" id="{7D5F0B32-AB7B-C348-A61C-205DC7F22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EADAC-0764-DF4B-8EEF-D609EADF616B}"/>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4905287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EFE7-41F6-D845-AD97-74826EFC6B2F}"/>
              </a:ext>
            </a:extLst>
          </p:cNvPr>
          <p:cNvSpPr>
            <a:spLocks noGrp="1"/>
          </p:cNvSpPr>
          <p:nvPr>
            <p:ph type="title"/>
          </p:nvPr>
        </p:nvSpPr>
        <p:spPr>
          <a:xfrm>
            <a:off x="839788"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8635AB2-5796-944C-B5A8-95A3957468B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A04CAB-CE95-6A4A-BC48-A5A6E28BC0F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7A78F3-DBCE-BB4E-8AE5-1F978F3D02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99B274-DA5D-AF45-A15B-FCD0600286C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A64DE8-F42B-F140-88D7-B915772859AC}"/>
              </a:ext>
            </a:extLst>
          </p:cNvPr>
          <p:cNvSpPr>
            <a:spLocks noGrp="1"/>
          </p:cNvSpPr>
          <p:nvPr>
            <p:ph type="dt" sz="half" idx="10"/>
          </p:nvPr>
        </p:nvSpPr>
        <p:spPr/>
        <p:txBody>
          <a:bodyPr/>
          <a:lstStyle/>
          <a:p>
            <a:fld id="{89F1D9B6-26A2-40D1-8D30-41F37B35B678}" type="datetime1">
              <a:rPr lang="en-US" smtClean="0"/>
              <a:t>4/24/2023</a:t>
            </a:fld>
            <a:endParaRPr lang="en-US"/>
          </a:p>
        </p:txBody>
      </p:sp>
      <p:sp>
        <p:nvSpPr>
          <p:cNvPr id="8" name="Footer Placeholder 7">
            <a:extLst>
              <a:ext uri="{FF2B5EF4-FFF2-40B4-BE49-F238E27FC236}">
                <a16:creationId xmlns:a16="http://schemas.microsoft.com/office/drawing/2014/main" id="{5F55894D-314E-2248-8372-3ACCB8E33A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AF1A3-8C35-6444-880B-489D3E3BDB1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37715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6E35-E288-6E46-8AE2-C620DACF8532}"/>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909971-F513-8245-B1F9-9A705DE1F26E}"/>
              </a:ext>
            </a:extLst>
          </p:cNvPr>
          <p:cNvSpPr>
            <a:spLocks noGrp="1"/>
          </p:cNvSpPr>
          <p:nvPr>
            <p:ph type="dt" sz="half" idx="10"/>
          </p:nvPr>
        </p:nvSpPr>
        <p:spPr/>
        <p:txBody>
          <a:bodyPr/>
          <a:lstStyle/>
          <a:p>
            <a:fld id="{D0AF3D66-4B6C-4FDA-95FC-40CD2C454428}" type="datetime1">
              <a:rPr lang="en-US" smtClean="0"/>
              <a:t>4/24/2023</a:t>
            </a:fld>
            <a:endParaRPr lang="en-US"/>
          </a:p>
        </p:txBody>
      </p:sp>
      <p:sp>
        <p:nvSpPr>
          <p:cNvPr id="4" name="Footer Placeholder 3">
            <a:extLst>
              <a:ext uri="{FF2B5EF4-FFF2-40B4-BE49-F238E27FC236}">
                <a16:creationId xmlns:a16="http://schemas.microsoft.com/office/drawing/2014/main" id="{552AA84A-0BFD-AF4D-9F99-6584F52DF8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770928-A687-0F40-B8F0-2D6BD37CAE39}"/>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41188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DB25C-5BC8-5741-96E2-575DEB0A00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7A4623-1CC0-D846-B84F-4C72F5F133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7FA13E-7A12-1042-9D21-E96427238DD3}"/>
              </a:ext>
            </a:extLst>
          </p:cNvPr>
          <p:cNvSpPr>
            <a:spLocks noGrp="1"/>
          </p:cNvSpPr>
          <p:nvPr>
            <p:ph type="dt" sz="half" idx="10"/>
          </p:nvPr>
        </p:nvSpPr>
        <p:spPr/>
        <p:txBody>
          <a:bodyPr/>
          <a:lstStyle/>
          <a:p>
            <a:fld id="{27C881CA-6487-46C8-88FA-116B1D0CAE5F}" type="datetime1">
              <a:rPr lang="en-US" smtClean="0"/>
              <a:t>4/24/2023</a:t>
            </a:fld>
            <a:endParaRPr lang="en-US"/>
          </a:p>
        </p:txBody>
      </p:sp>
      <p:sp>
        <p:nvSpPr>
          <p:cNvPr id="5" name="Footer Placeholder 4">
            <a:extLst>
              <a:ext uri="{FF2B5EF4-FFF2-40B4-BE49-F238E27FC236}">
                <a16:creationId xmlns:a16="http://schemas.microsoft.com/office/drawing/2014/main" id="{5400A479-4CBC-5B4D-8D62-578763717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F5A7C-FA91-BE4F-A72B-317008C8822D}"/>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8954422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80357-36FF-4C49-B3FF-1542030E0175}"/>
              </a:ext>
            </a:extLst>
          </p:cNvPr>
          <p:cNvSpPr>
            <a:spLocks noGrp="1"/>
          </p:cNvSpPr>
          <p:nvPr>
            <p:ph type="dt" sz="half" idx="10"/>
          </p:nvPr>
        </p:nvSpPr>
        <p:spPr/>
        <p:txBody>
          <a:bodyPr/>
          <a:lstStyle/>
          <a:p>
            <a:fld id="{ACE357F0-6DF3-4A0D-84AE-0C6A5D6ED8AC}" type="datetime1">
              <a:rPr lang="en-US" smtClean="0"/>
              <a:t>4/24/2023</a:t>
            </a:fld>
            <a:endParaRPr lang="en-US"/>
          </a:p>
        </p:txBody>
      </p:sp>
      <p:sp>
        <p:nvSpPr>
          <p:cNvPr id="3" name="Footer Placeholder 2">
            <a:extLst>
              <a:ext uri="{FF2B5EF4-FFF2-40B4-BE49-F238E27FC236}">
                <a16:creationId xmlns:a16="http://schemas.microsoft.com/office/drawing/2014/main" id="{2C532AE4-F24A-A649-9728-E49CB5FE98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64B81A-0898-824E-86F6-312F2B037E3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022718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9C27-E5B0-3345-A4AB-CFB2F6835849}"/>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224FF64-A4EF-874D-8148-B50CAAACD89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450630-1DFB-8040-B781-5D0E3233E90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0DDAF7-3456-A247-8D5C-0A8EBD0B4DE9}"/>
              </a:ext>
            </a:extLst>
          </p:cNvPr>
          <p:cNvSpPr>
            <a:spLocks noGrp="1"/>
          </p:cNvSpPr>
          <p:nvPr>
            <p:ph type="dt" sz="half" idx="10"/>
          </p:nvPr>
        </p:nvSpPr>
        <p:spPr/>
        <p:txBody>
          <a:bodyPr/>
          <a:lstStyle/>
          <a:p>
            <a:fld id="{11A83B54-6A2E-4136-8F7C-04815244A4E2}" type="datetime1">
              <a:rPr lang="en-US" smtClean="0"/>
              <a:t>4/24/2023</a:t>
            </a:fld>
            <a:endParaRPr lang="en-US"/>
          </a:p>
        </p:txBody>
      </p:sp>
      <p:sp>
        <p:nvSpPr>
          <p:cNvPr id="6" name="Footer Placeholder 5">
            <a:extLst>
              <a:ext uri="{FF2B5EF4-FFF2-40B4-BE49-F238E27FC236}">
                <a16:creationId xmlns:a16="http://schemas.microsoft.com/office/drawing/2014/main" id="{240FA3EF-BB27-4142-A314-3F13BEB8F8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573FCC-E67D-914C-8071-528E22BB0760}"/>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0430135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3CFB-F218-FE4B-8BB7-6CC1B13A9D3A}"/>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889AFFD7-11D4-1746-B361-401D1D238FF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B5B14A-7DB4-694D-AD86-D834B1CDFE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48DFDA-9439-DD43-9821-1A465EA8636E}"/>
              </a:ext>
            </a:extLst>
          </p:cNvPr>
          <p:cNvSpPr>
            <a:spLocks noGrp="1"/>
          </p:cNvSpPr>
          <p:nvPr>
            <p:ph type="dt" sz="half" idx="10"/>
          </p:nvPr>
        </p:nvSpPr>
        <p:spPr/>
        <p:txBody>
          <a:bodyPr/>
          <a:lstStyle/>
          <a:p>
            <a:fld id="{63BA5436-3C63-43B1-85A3-A9ED6F3D2847}" type="datetime1">
              <a:rPr lang="en-US" smtClean="0"/>
              <a:t>4/24/2023</a:t>
            </a:fld>
            <a:endParaRPr lang="en-US"/>
          </a:p>
        </p:txBody>
      </p:sp>
      <p:sp>
        <p:nvSpPr>
          <p:cNvPr id="6" name="Footer Placeholder 5">
            <a:extLst>
              <a:ext uri="{FF2B5EF4-FFF2-40B4-BE49-F238E27FC236}">
                <a16:creationId xmlns:a16="http://schemas.microsoft.com/office/drawing/2014/main" id="{8B526C68-32CC-CA45-B6C3-507085754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E5578E-F248-B144-AD91-40F0E6F90C5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123392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6885-65B4-5E40-98D6-F8377F61FE4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878FAB7D-778E-B443-9C49-CA14C625F51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7EFCAC-9FC8-2F43-B14F-0289E67FAC64}"/>
              </a:ext>
            </a:extLst>
          </p:cNvPr>
          <p:cNvSpPr>
            <a:spLocks noGrp="1"/>
          </p:cNvSpPr>
          <p:nvPr>
            <p:ph type="dt" sz="half" idx="10"/>
          </p:nvPr>
        </p:nvSpPr>
        <p:spPr/>
        <p:txBody>
          <a:bodyPr/>
          <a:lstStyle/>
          <a:p>
            <a:fld id="{6C26CCD1-FD1F-46F6-AEE9-53FBF2AF546D}" type="datetime1">
              <a:rPr lang="en-US" smtClean="0"/>
              <a:t>4/24/2023</a:t>
            </a:fld>
            <a:endParaRPr lang="en-US"/>
          </a:p>
        </p:txBody>
      </p:sp>
      <p:sp>
        <p:nvSpPr>
          <p:cNvPr id="5" name="Footer Placeholder 4">
            <a:extLst>
              <a:ext uri="{FF2B5EF4-FFF2-40B4-BE49-F238E27FC236}">
                <a16:creationId xmlns:a16="http://schemas.microsoft.com/office/drawing/2014/main" id="{5CE52450-DA91-344A-BF3A-87DC3B688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F1BD14-FC3F-A248-8687-C4A0071B9788}"/>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6101613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0E8DF8-B610-594D-8FBB-72CC98FFF8A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3443CC-1F93-D948-A9E8-C3289413EB3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7C0B7-1831-2841-9DC9-AA89688565C7}"/>
              </a:ext>
            </a:extLst>
          </p:cNvPr>
          <p:cNvSpPr>
            <a:spLocks noGrp="1"/>
          </p:cNvSpPr>
          <p:nvPr>
            <p:ph type="dt" sz="half" idx="10"/>
          </p:nvPr>
        </p:nvSpPr>
        <p:spPr/>
        <p:txBody>
          <a:bodyPr/>
          <a:lstStyle/>
          <a:p>
            <a:fld id="{655D908B-232C-42A5-A4BC-CFE8C775C79D}" type="datetime1">
              <a:rPr lang="en-US" smtClean="0"/>
              <a:t>4/24/2023</a:t>
            </a:fld>
            <a:endParaRPr lang="en-US"/>
          </a:p>
        </p:txBody>
      </p:sp>
      <p:sp>
        <p:nvSpPr>
          <p:cNvPr id="5" name="Footer Placeholder 4">
            <a:extLst>
              <a:ext uri="{FF2B5EF4-FFF2-40B4-BE49-F238E27FC236}">
                <a16:creationId xmlns:a16="http://schemas.microsoft.com/office/drawing/2014/main" id="{63A52383-7CA5-AF44-8E5C-A339198E5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34063-8A2B-F44D-A1D5-B7566A1DA9B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326312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71B6-3CF8-454F-AAA8-40717B48C2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FEDA33-B84D-6F4D-A145-D2B700B5F5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DF14CB-76BE-E74C-B7EB-9E85283743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BDD26B-D800-9244-BC67-6035178ABCAB}"/>
              </a:ext>
            </a:extLst>
          </p:cNvPr>
          <p:cNvSpPr>
            <a:spLocks noGrp="1"/>
          </p:cNvSpPr>
          <p:nvPr>
            <p:ph type="dt" sz="half" idx="10"/>
          </p:nvPr>
        </p:nvSpPr>
        <p:spPr/>
        <p:txBody>
          <a:bodyPr/>
          <a:lstStyle/>
          <a:p>
            <a:fld id="{C39F45B4-1352-4190-931A-82B79C6E87AB}" type="datetime1">
              <a:rPr lang="en-US" smtClean="0"/>
              <a:t>4/24/2023</a:t>
            </a:fld>
            <a:endParaRPr lang="en-US"/>
          </a:p>
        </p:txBody>
      </p:sp>
      <p:sp>
        <p:nvSpPr>
          <p:cNvPr id="6" name="Footer Placeholder 5">
            <a:extLst>
              <a:ext uri="{FF2B5EF4-FFF2-40B4-BE49-F238E27FC236}">
                <a16:creationId xmlns:a16="http://schemas.microsoft.com/office/drawing/2014/main" id="{80FA71B0-1356-CE44-839D-14B49C3AC0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3BD825-FDD3-AE47-868C-0405C300388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738437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1DBAD-EF53-8641-957C-47C8A0CF61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338973-FBEB-0B45-8B22-E682B77755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504063-3ECF-2A40-B4B2-D798607021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E6B636-F832-FE46-AFAC-A65515448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6203D1-709A-F440-A2B2-2354D0328C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105BDA-E7DE-A54B-A53D-AA1179002A8E}"/>
              </a:ext>
            </a:extLst>
          </p:cNvPr>
          <p:cNvSpPr>
            <a:spLocks noGrp="1"/>
          </p:cNvSpPr>
          <p:nvPr>
            <p:ph type="dt" sz="half" idx="10"/>
          </p:nvPr>
        </p:nvSpPr>
        <p:spPr/>
        <p:txBody>
          <a:bodyPr/>
          <a:lstStyle/>
          <a:p>
            <a:fld id="{BBA75C4C-C000-4106-8A86-A2EADAD80E25}" type="datetime1">
              <a:rPr lang="en-US" smtClean="0"/>
              <a:t>4/24/2023</a:t>
            </a:fld>
            <a:endParaRPr lang="en-US"/>
          </a:p>
        </p:txBody>
      </p:sp>
      <p:sp>
        <p:nvSpPr>
          <p:cNvPr id="8" name="Footer Placeholder 7">
            <a:extLst>
              <a:ext uri="{FF2B5EF4-FFF2-40B4-BE49-F238E27FC236}">
                <a16:creationId xmlns:a16="http://schemas.microsoft.com/office/drawing/2014/main" id="{F763DB5F-F468-FE46-A96D-BDEFCD3C69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046405-2AE0-C14B-8959-4DBC7D1B1D47}"/>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358752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E6E30-01CA-B54F-A141-0B9C6CC42A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7C3E65-99BB-E540-A491-F9EE12CBA358}"/>
              </a:ext>
            </a:extLst>
          </p:cNvPr>
          <p:cNvSpPr>
            <a:spLocks noGrp="1"/>
          </p:cNvSpPr>
          <p:nvPr>
            <p:ph type="dt" sz="half" idx="10"/>
          </p:nvPr>
        </p:nvSpPr>
        <p:spPr/>
        <p:txBody>
          <a:bodyPr/>
          <a:lstStyle/>
          <a:p>
            <a:fld id="{9969E212-6279-4531-B57A-3FE4ECEC361B}" type="datetime1">
              <a:rPr lang="en-US" smtClean="0"/>
              <a:t>4/24/2023</a:t>
            </a:fld>
            <a:endParaRPr lang="en-US"/>
          </a:p>
        </p:txBody>
      </p:sp>
      <p:sp>
        <p:nvSpPr>
          <p:cNvPr id="4" name="Footer Placeholder 3">
            <a:extLst>
              <a:ext uri="{FF2B5EF4-FFF2-40B4-BE49-F238E27FC236}">
                <a16:creationId xmlns:a16="http://schemas.microsoft.com/office/drawing/2014/main" id="{87000866-511C-3941-A764-EBB155AE57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C9C672-EE08-4046-BB96-26736A94282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3172471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9E546-42AD-D14C-9301-45E199364AE9}"/>
              </a:ext>
            </a:extLst>
          </p:cNvPr>
          <p:cNvSpPr>
            <a:spLocks noGrp="1"/>
          </p:cNvSpPr>
          <p:nvPr>
            <p:ph type="dt" sz="half" idx="10"/>
          </p:nvPr>
        </p:nvSpPr>
        <p:spPr/>
        <p:txBody>
          <a:bodyPr/>
          <a:lstStyle/>
          <a:p>
            <a:fld id="{3E2A8483-5EB3-45B0-97E5-5F1C92CA33DE}" type="datetime1">
              <a:rPr lang="en-US" smtClean="0"/>
              <a:t>4/24/2023</a:t>
            </a:fld>
            <a:endParaRPr lang="en-US"/>
          </a:p>
        </p:txBody>
      </p:sp>
      <p:sp>
        <p:nvSpPr>
          <p:cNvPr id="3" name="Footer Placeholder 2">
            <a:extLst>
              <a:ext uri="{FF2B5EF4-FFF2-40B4-BE49-F238E27FC236}">
                <a16:creationId xmlns:a16="http://schemas.microsoft.com/office/drawing/2014/main" id="{9615A7F6-2EC6-B54D-8FA8-D9EF76EC53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D52C0A-9B3B-624B-A092-B4A616BDE35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64666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0682B-29D1-9B46-A84B-E30E72B0F8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4C740C-FBAA-6C4B-A863-5BBBA5CBC5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31B158-757E-AE41-B565-37ED88B1A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865F3C-6C02-BB45-8932-C69F3CAAFBCB}"/>
              </a:ext>
            </a:extLst>
          </p:cNvPr>
          <p:cNvSpPr>
            <a:spLocks noGrp="1"/>
          </p:cNvSpPr>
          <p:nvPr>
            <p:ph type="dt" sz="half" idx="10"/>
          </p:nvPr>
        </p:nvSpPr>
        <p:spPr/>
        <p:txBody>
          <a:bodyPr/>
          <a:lstStyle/>
          <a:p>
            <a:fld id="{2B9EDA1F-2258-4FD3-AA79-6294F02F96E9}" type="datetime1">
              <a:rPr lang="en-US" smtClean="0"/>
              <a:t>4/24/2023</a:t>
            </a:fld>
            <a:endParaRPr lang="en-US"/>
          </a:p>
        </p:txBody>
      </p:sp>
      <p:sp>
        <p:nvSpPr>
          <p:cNvPr id="6" name="Footer Placeholder 5">
            <a:extLst>
              <a:ext uri="{FF2B5EF4-FFF2-40B4-BE49-F238E27FC236}">
                <a16:creationId xmlns:a16="http://schemas.microsoft.com/office/drawing/2014/main" id="{92C2AC59-F5EC-594E-9C3B-39CA8EF72D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41DF19-4F9F-5340-B271-B255C0A916D7}"/>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2136959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9186C-FEC9-2943-96A2-78568536FD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2AED95-B008-8747-B10E-38272F70F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E3CE7C-B467-854B-B6A6-FB7EC70DF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6A31EA-73C9-F847-BC58-915C2EFC2DF6}"/>
              </a:ext>
            </a:extLst>
          </p:cNvPr>
          <p:cNvSpPr>
            <a:spLocks noGrp="1"/>
          </p:cNvSpPr>
          <p:nvPr>
            <p:ph type="dt" sz="half" idx="10"/>
          </p:nvPr>
        </p:nvSpPr>
        <p:spPr/>
        <p:txBody>
          <a:bodyPr/>
          <a:lstStyle/>
          <a:p>
            <a:fld id="{11A8DD4C-72E4-465A-BD10-EB3A7627A923}" type="datetime1">
              <a:rPr lang="en-US" smtClean="0"/>
              <a:t>4/24/2023</a:t>
            </a:fld>
            <a:endParaRPr lang="en-US"/>
          </a:p>
        </p:txBody>
      </p:sp>
      <p:sp>
        <p:nvSpPr>
          <p:cNvPr id="6" name="Footer Placeholder 5">
            <a:extLst>
              <a:ext uri="{FF2B5EF4-FFF2-40B4-BE49-F238E27FC236}">
                <a16:creationId xmlns:a16="http://schemas.microsoft.com/office/drawing/2014/main" id="{4975143B-FCE1-B642-A9D9-CA2BA60397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6B9DFA-1F03-D14A-88EF-5089C19F4D7A}"/>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234630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09BE31-4571-0E40-805F-BA98CF6C51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16792C-EF41-644D-8712-B3CE832D52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F5CA98-0782-2A49-B1CA-9A7E992844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350B12-F86A-4CBA-BA82-8163C3E05831}" type="datetime1">
              <a:rPr lang="en-US" smtClean="0"/>
              <a:t>4/24/2023</a:t>
            </a:fld>
            <a:endParaRPr lang="en-US"/>
          </a:p>
        </p:txBody>
      </p:sp>
      <p:sp>
        <p:nvSpPr>
          <p:cNvPr id="5" name="Footer Placeholder 4">
            <a:extLst>
              <a:ext uri="{FF2B5EF4-FFF2-40B4-BE49-F238E27FC236}">
                <a16:creationId xmlns:a16="http://schemas.microsoft.com/office/drawing/2014/main" id="{6D0E0CFD-0BC6-8842-AFDB-7AAC0BAD59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CDDF30-F721-7F45-97FF-8B0353251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AAEF5-C690-5D4B-B5C7-510283CCFE4D}" type="slidenum">
              <a:rPr lang="en-US" smtClean="0"/>
              <a:t>‹#›</a:t>
            </a:fld>
            <a:endParaRPr lang="en-US"/>
          </a:p>
        </p:txBody>
      </p:sp>
    </p:spTree>
    <p:extLst>
      <p:ext uri="{BB962C8B-B14F-4D97-AF65-F5344CB8AC3E}">
        <p14:creationId xmlns:p14="http://schemas.microsoft.com/office/powerpoint/2010/main" val="407891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54EAE-9FC9-1846-B193-14EE7AB2C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599133-1523-4C67-BAE4-5AE1EBB9DA0B}" type="datetime1">
              <a:rPr lang="en-US" smtClean="0"/>
              <a:t>4/24/2023</a:t>
            </a:fld>
            <a:endParaRPr lang="en-US"/>
          </a:p>
        </p:txBody>
      </p:sp>
      <p:sp>
        <p:nvSpPr>
          <p:cNvPr id="5" name="Footer Placeholder 4">
            <a:extLst>
              <a:ext uri="{FF2B5EF4-FFF2-40B4-BE49-F238E27FC236}">
                <a16:creationId xmlns:a16="http://schemas.microsoft.com/office/drawing/2014/main" id="{DFEBF88A-710E-CF43-A77F-2F8EC52AF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8CE41-835D-024E-8759-EB5C471BF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rgbClr val="000000"/>
                </a:solidFill>
                <a:latin typeface="Arial" panose="020B0604020202020204" pitchFamily="34" charset="0"/>
                <a:cs typeface="Arial" panose="020B0604020202020204" pitchFamily="34" charset="0"/>
              </a:defRPr>
            </a:lvl1pPr>
          </a:lstStyle>
          <a:p>
            <a:fld id="{892959B6-490E-A144-8C7C-88267F972F69}" type="slidenum">
              <a:rPr lang="en-US" smtClean="0"/>
              <a:pPr/>
              <a:t>‹#›</a:t>
            </a:fld>
            <a:endParaRPr lang="en-US" dirty="0"/>
          </a:p>
        </p:txBody>
      </p:sp>
      <p:cxnSp>
        <p:nvCxnSpPr>
          <p:cNvPr id="7" name="Straight Connector 6">
            <a:extLst>
              <a:ext uri="{FF2B5EF4-FFF2-40B4-BE49-F238E27FC236}">
                <a16:creationId xmlns:a16="http://schemas.microsoft.com/office/drawing/2014/main" id="{2BD2323F-B1E1-6C4E-9AE6-649001D33CD4}"/>
              </a:ext>
            </a:extLst>
          </p:cNvPr>
          <p:cNvCxnSpPr>
            <a:cxnSpLocks/>
          </p:cNvCxnSpPr>
          <p:nvPr userDrawn="1"/>
        </p:nvCxnSpPr>
        <p:spPr>
          <a:xfrm>
            <a:off x="539999" y="6350379"/>
            <a:ext cx="110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315F01-3018-CC4B-BC61-0DF90B809CD2}"/>
              </a:ext>
            </a:extLst>
          </p:cNvPr>
          <p:cNvCxnSpPr>
            <a:cxnSpLocks/>
          </p:cNvCxnSpPr>
          <p:nvPr userDrawn="1"/>
        </p:nvCxnSpPr>
        <p:spPr>
          <a:xfrm>
            <a:off x="539999" y="1039899"/>
            <a:ext cx="11088000" cy="0"/>
          </a:xfrm>
          <a:prstGeom prst="line">
            <a:avLst/>
          </a:prstGeom>
          <a:ln w="9525">
            <a:solidFill>
              <a:srgbClr val="BE00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837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54EAE-9FC9-1846-B193-14EE7AB2C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68B3DB-D8B1-43AE-88A9-CD2C07A3AF46}" type="datetime1">
              <a:rPr lang="en-US" smtClean="0"/>
              <a:t>4/24/2023</a:t>
            </a:fld>
            <a:endParaRPr lang="en-US"/>
          </a:p>
        </p:txBody>
      </p:sp>
      <p:sp>
        <p:nvSpPr>
          <p:cNvPr id="5" name="Footer Placeholder 4">
            <a:extLst>
              <a:ext uri="{FF2B5EF4-FFF2-40B4-BE49-F238E27FC236}">
                <a16:creationId xmlns:a16="http://schemas.microsoft.com/office/drawing/2014/main" id="{DFEBF88A-710E-CF43-A77F-2F8EC52AF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8CE41-835D-024E-8759-EB5C471BF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rgbClr val="000000"/>
                </a:solidFill>
                <a:latin typeface="Arial" panose="020B0604020202020204" pitchFamily="34" charset="0"/>
                <a:cs typeface="Arial" panose="020B0604020202020204" pitchFamily="34" charset="0"/>
              </a:defRPr>
            </a:lvl1pPr>
          </a:lstStyle>
          <a:p>
            <a:fld id="{892959B6-490E-A144-8C7C-88267F972F69}" type="slidenum">
              <a:rPr lang="en-US" smtClean="0"/>
              <a:pPr/>
              <a:t>‹#›</a:t>
            </a:fld>
            <a:endParaRPr lang="en-US" dirty="0"/>
          </a:p>
        </p:txBody>
      </p:sp>
      <p:cxnSp>
        <p:nvCxnSpPr>
          <p:cNvPr id="7" name="Straight Connector 6">
            <a:extLst>
              <a:ext uri="{FF2B5EF4-FFF2-40B4-BE49-F238E27FC236}">
                <a16:creationId xmlns:a16="http://schemas.microsoft.com/office/drawing/2014/main" id="{2BD2323F-B1E1-6C4E-9AE6-649001D33CD4}"/>
              </a:ext>
            </a:extLst>
          </p:cNvPr>
          <p:cNvCxnSpPr>
            <a:cxnSpLocks/>
          </p:cNvCxnSpPr>
          <p:nvPr userDrawn="1"/>
        </p:nvCxnSpPr>
        <p:spPr>
          <a:xfrm>
            <a:off x="539999" y="6350379"/>
            <a:ext cx="110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315F01-3018-CC4B-BC61-0DF90B809CD2}"/>
              </a:ext>
            </a:extLst>
          </p:cNvPr>
          <p:cNvCxnSpPr>
            <a:cxnSpLocks/>
          </p:cNvCxnSpPr>
          <p:nvPr userDrawn="1"/>
        </p:nvCxnSpPr>
        <p:spPr>
          <a:xfrm>
            <a:off x="539999" y="1039899"/>
            <a:ext cx="11088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4336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0.xml"/><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0.xml"/><Relationship Id="rId5" Type="http://schemas.openxmlformats.org/officeDocument/2006/relationships/image" Target="../media/image11.sv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0.xml"/><Relationship Id="rId4" Type="http://schemas.openxmlformats.org/officeDocument/2006/relationships/image" Target="../media/image8.sv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0.xml"/><Relationship Id="rId4" Type="http://schemas.openxmlformats.org/officeDocument/2006/relationships/image" Target="../media/image11.sv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0.xml"/><Relationship Id="rId4" Type="http://schemas.openxmlformats.org/officeDocument/2006/relationships/image" Target="../media/image11.sv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0.xml"/><Relationship Id="rId5" Type="http://schemas.openxmlformats.org/officeDocument/2006/relationships/image" Target="../media/image15.jpeg"/><Relationship Id="rId4" Type="http://schemas.openxmlformats.org/officeDocument/2006/relationships/image" Target="../media/image11.sv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30.xml"/><Relationship Id="rId5" Type="http://schemas.openxmlformats.org/officeDocument/2006/relationships/image" Target="../media/image16.jpeg"/><Relationship Id="rId4" Type="http://schemas.openxmlformats.org/officeDocument/2006/relationships/image" Target="../media/image11.sv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0.xml"/><Relationship Id="rId4" Type="http://schemas.openxmlformats.org/officeDocument/2006/relationships/image" Target="../media/image11.sv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30.xml"/><Relationship Id="rId5" Type="http://schemas.openxmlformats.org/officeDocument/2006/relationships/image" Target="../media/image17.jpeg"/><Relationship Id="rId4" Type="http://schemas.openxmlformats.org/officeDocument/2006/relationships/image" Target="../media/image11.sv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30.xml"/><Relationship Id="rId4" Type="http://schemas.openxmlformats.org/officeDocument/2006/relationships/image" Target="../media/image11.sv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30.xml"/><Relationship Id="rId5" Type="http://schemas.openxmlformats.org/officeDocument/2006/relationships/image" Target="../media/image18.jpg"/><Relationship Id="rId4" Type="http://schemas.openxmlformats.org/officeDocument/2006/relationships/image" Target="../media/image11.sv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30.xml"/><Relationship Id="rId5" Type="http://schemas.openxmlformats.org/officeDocument/2006/relationships/image" Target="../media/image19.jpeg"/><Relationship Id="rId4" Type="http://schemas.openxmlformats.org/officeDocument/2006/relationships/image" Target="../media/image11.sv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30.xml"/><Relationship Id="rId5" Type="http://schemas.openxmlformats.org/officeDocument/2006/relationships/image" Target="../media/image20.jpeg"/><Relationship Id="rId4" Type="http://schemas.openxmlformats.org/officeDocument/2006/relationships/image" Target="../media/image11.sv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30.xml"/><Relationship Id="rId5" Type="http://schemas.openxmlformats.org/officeDocument/2006/relationships/image" Target="../media/image21.jpeg"/><Relationship Id="rId4" Type="http://schemas.openxmlformats.org/officeDocument/2006/relationships/image" Target="../media/image11.sv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30.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11.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0.xml"/><Relationship Id="rId5" Type="http://schemas.openxmlformats.org/officeDocument/2006/relationships/image" Target="../media/image5.png"/><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0.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0.xml"/><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1</a:t>
            </a:fld>
            <a:endParaRPr lang="en-US"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395464" y="262672"/>
            <a:ext cx="2123825" cy="638948"/>
          </a:xfrm>
          <a:prstGeom prst="rect">
            <a:avLst/>
          </a:prstGeom>
        </p:spPr>
      </p:pic>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341912" y="3429000"/>
            <a:ext cx="9326088" cy="2927349"/>
          </a:xfrm>
          <a:ln w="38100">
            <a:solidFill>
              <a:schemeClr val="accent1"/>
            </a:solidFill>
          </a:ln>
        </p:spPr>
        <p:txBody>
          <a:bodyPr tIns="406800" anchor="t">
            <a:normAutofit/>
          </a:bodyPr>
          <a:lstStyle/>
          <a:p>
            <a:pPr algn="l">
              <a:lnSpc>
                <a:spcPts val="3200"/>
              </a:lnSpc>
              <a:spcAft>
                <a:spcPts val="600"/>
              </a:spcAft>
            </a:pPr>
            <a:r>
              <a:rPr lang="en-GB" sz="3200" b="1" dirty="0">
                <a:solidFill>
                  <a:schemeClr val="accent1"/>
                </a:solidFill>
                <a:latin typeface="Arial" panose="020B0604020202020204" pitchFamily="34" charset="0"/>
                <a:cs typeface="Arial" panose="020B0604020202020204" pitchFamily="34" charset="0"/>
              </a:rPr>
              <a:t>Objectives</a:t>
            </a:r>
            <a:endParaRPr lang="en-GB" sz="3200" dirty="0">
              <a:solidFill>
                <a:schemeClr val="accent1"/>
              </a:solidFill>
              <a:latin typeface="Arial" panose="020B0604020202020204" pitchFamily="34" charset="0"/>
              <a:cs typeface="Arial" panose="020B0604020202020204" pitchFamily="34" charset="0"/>
            </a:endParaRPr>
          </a:p>
          <a:p>
            <a:pPr marL="231775" indent="-231775" algn="l">
              <a:spcBef>
                <a:spcPts val="400"/>
              </a:spcBef>
              <a:spcAft>
                <a:spcPts val="400"/>
              </a:spcAft>
              <a:buClr>
                <a:schemeClr val="accent1"/>
              </a:buClr>
              <a:buFont typeface="Arial" panose="020B0604020202020204" pitchFamily="34" charset="0"/>
              <a:buChar char="•"/>
            </a:pPr>
            <a:r>
              <a:rPr lang="en-GB" sz="2600" dirty="0">
                <a:latin typeface="Arial" panose="020B0604020202020204" pitchFamily="34" charset="0"/>
                <a:cs typeface="Arial" panose="020B0604020202020204" pitchFamily="34" charset="0"/>
              </a:rPr>
              <a:t>Gather, record and present data </a:t>
            </a:r>
          </a:p>
          <a:p>
            <a:pPr marL="231775" indent="-231775" algn="l">
              <a:spcBef>
                <a:spcPts val="400"/>
              </a:spcBef>
              <a:spcAft>
                <a:spcPts val="400"/>
              </a:spcAft>
              <a:buClr>
                <a:schemeClr val="accent1"/>
              </a:buClr>
              <a:buFont typeface="Arial" panose="020B0604020202020204" pitchFamily="34" charset="0"/>
              <a:buChar char="•"/>
            </a:pPr>
            <a:r>
              <a:rPr lang="en-GB" sz="2600" dirty="0">
                <a:latin typeface="Arial" panose="020B0604020202020204" pitchFamily="34" charset="0"/>
                <a:cs typeface="Arial" panose="020B0604020202020204" pitchFamily="34" charset="0"/>
              </a:rPr>
              <a:t>Interpret different charts</a:t>
            </a:r>
          </a:p>
          <a:p>
            <a:pPr marL="231775" indent="-231775" algn="l">
              <a:spcBef>
                <a:spcPts val="400"/>
              </a:spcBef>
              <a:spcAft>
                <a:spcPts val="400"/>
              </a:spcAft>
              <a:buClr>
                <a:schemeClr val="accent1"/>
              </a:buClr>
              <a:buFont typeface="Arial" panose="020B0604020202020204" pitchFamily="34" charset="0"/>
              <a:buChar char="•"/>
            </a:pPr>
            <a:r>
              <a:rPr lang="en-GB" sz="2600" dirty="0">
                <a:latin typeface="Arial" panose="020B0604020202020204" pitchFamily="34" charset="0"/>
                <a:cs typeface="Arial" panose="020B0604020202020204" pitchFamily="34" charset="0"/>
              </a:rPr>
              <a:t>Construct pie charts</a:t>
            </a:r>
          </a:p>
        </p:txBody>
      </p:sp>
      <p:sp>
        <p:nvSpPr>
          <p:cNvPr id="10" name="Title 1">
            <a:extLst>
              <a:ext uri="{FF2B5EF4-FFF2-40B4-BE49-F238E27FC236}">
                <a16:creationId xmlns:a16="http://schemas.microsoft.com/office/drawing/2014/main" id="{2F76E27C-9CEA-BCB7-73D7-0FC6186B8B61}"/>
              </a:ext>
            </a:extLst>
          </p:cNvPr>
          <p:cNvSpPr txBox="1">
            <a:spLocks/>
          </p:cNvSpPr>
          <p:nvPr/>
        </p:nvSpPr>
        <p:spPr>
          <a:xfrm>
            <a:off x="1341912" y="1358536"/>
            <a:ext cx="9326088" cy="1850229"/>
          </a:xfrm>
          <a:prstGeom prst="rect">
            <a:avLst/>
          </a:prstGeom>
          <a:solidFill>
            <a:schemeClr val="accent1"/>
          </a:solidFill>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Lesson 3: </a:t>
            </a:r>
          </a:p>
          <a:p>
            <a:pPr algn="l"/>
            <a:r>
              <a:rPr lang="en-US" sz="4000" b="1" dirty="0">
                <a:solidFill>
                  <a:schemeClr val="bg1"/>
                </a:solidFill>
                <a:latin typeface="Arial" panose="020B0604020202020204" pitchFamily="34" charset="0"/>
                <a:cs typeface="Arial" panose="020B0604020202020204" pitchFamily="34" charset="0"/>
              </a:rPr>
              <a:t>Graphs and charts </a:t>
            </a:r>
          </a:p>
          <a:p>
            <a:pPr algn="l"/>
            <a:r>
              <a:rPr lang="en-US" sz="4000" b="1" dirty="0">
                <a:solidFill>
                  <a:schemeClr val="bg1"/>
                </a:solidFill>
                <a:latin typeface="Arial" panose="020B0604020202020204" pitchFamily="34" charset="0"/>
                <a:cs typeface="Arial" panose="020B0604020202020204" pitchFamily="34" charset="0"/>
              </a:rPr>
              <a:t>Level 1 </a:t>
            </a:r>
            <a:endParaRPr lang="en-GB" sz="4000" dirty="0"/>
          </a:p>
        </p:txBody>
      </p:sp>
      <p:pic>
        <p:nvPicPr>
          <p:cNvPr id="11" name="Picture 10" descr="A picture containing text, plate, tableware, dishware&#10;&#10;Description automatically generated">
            <a:extLst>
              <a:ext uri="{FF2B5EF4-FFF2-40B4-BE49-F238E27FC236}">
                <a16:creationId xmlns:a16="http://schemas.microsoft.com/office/drawing/2014/main" id="{79745BE3-37EE-09CA-8AB4-B2B3FC5543A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7647" y="142493"/>
            <a:ext cx="3893465" cy="638948"/>
          </a:xfrm>
          <a:prstGeom prst="rect">
            <a:avLst/>
          </a:prstGeom>
        </p:spPr>
      </p:pic>
      <p:pic>
        <p:nvPicPr>
          <p:cNvPr id="12" name="Picture 11" descr="Graphical user interface&#10;&#10;Description automatically generated">
            <a:extLst>
              <a:ext uri="{FF2B5EF4-FFF2-40B4-BE49-F238E27FC236}">
                <a16:creationId xmlns:a16="http://schemas.microsoft.com/office/drawing/2014/main" id="{2C8FBF9C-89ED-608B-8719-30CB8FD68A6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59601" y="262672"/>
            <a:ext cx="2123825" cy="796434"/>
          </a:xfrm>
          <a:prstGeom prst="rect">
            <a:avLst/>
          </a:prstGeom>
        </p:spPr>
      </p:pic>
    </p:spTree>
    <p:extLst>
      <p:ext uri="{BB962C8B-B14F-4D97-AF65-F5344CB8AC3E}">
        <p14:creationId xmlns:p14="http://schemas.microsoft.com/office/powerpoint/2010/main" val="4043658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10</a:t>
            </a:fld>
            <a:endParaRPr lang="en-US" dirty="0"/>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973345" y="174764"/>
            <a:ext cx="914400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Representing data</a:t>
            </a:r>
          </a:p>
        </p:txBody>
      </p:sp>
      <p:pic>
        <p:nvPicPr>
          <p:cNvPr id="100" name="Graphic 99">
            <a:extLst>
              <a:ext uri="{FF2B5EF4-FFF2-40B4-BE49-F238E27FC236}">
                <a16:creationId xmlns:a16="http://schemas.microsoft.com/office/drawing/2014/main" id="{CE9DEDD1-D640-4CD7-8399-24A6221E2B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5453" y="1215478"/>
            <a:ext cx="914400" cy="914400"/>
          </a:xfrm>
          <a:prstGeom prst="rect">
            <a:avLst/>
          </a:prstGeom>
        </p:spPr>
      </p:pic>
      <p:grpSp>
        <p:nvGrpSpPr>
          <p:cNvPr id="99" name="Group 98">
            <a:extLst>
              <a:ext uri="{FF2B5EF4-FFF2-40B4-BE49-F238E27FC236}">
                <a16:creationId xmlns:a16="http://schemas.microsoft.com/office/drawing/2014/main" id="{C6BE3F2C-E77F-4309-A3C2-357F13AC7A5E}"/>
              </a:ext>
              <a:ext uri="{C183D7F6-B498-43B3-948B-1728B52AA6E4}">
                <adec:decorative xmlns:adec="http://schemas.microsoft.com/office/drawing/2017/decorative" val="1"/>
              </a:ext>
            </a:extLst>
          </p:cNvPr>
          <p:cNvGrpSpPr/>
          <p:nvPr/>
        </p:nvGrpSpPr>
        <p:grpSpPr>
          <a:xfrm>
            <a:off x="1769853" y="1470804"/>
            <a:ext cx="9715011" cy="4515467"/>
            <a:chOff x="1259457" y="1949570"/>
            <a:chExt cx="8212347" cy="3381422"/>
          </a:xfrm>
        </p:grpSpPr>
        <p:sp>
          <p:nvSpPr>
            <p:cNvPr id="6" name="TextBox 5">
              <a:extLst>
                <a:ext uri="{FF2B5EF4-FFF2-40B4-BE49-F238E27FC236}">
                  <a16:creationId xmlns:a16="http://schemas.microsoft.com/office/drawing/2014/main" id="{755AD8CD-D355-45F4-8A8D-03865C1297C0}"/>
                </a:ext>
              </a:extLst>
            </p:cNvPr>
            <p:cNvSpPr txBox="1"/>
            <p:nvPr/>
          </p:nvSpPr>
          <p:spPr>
            <a:xfrm>
              <a:off x="1259457" y="1949570"/>
              <a:ext cx="1990237" cy="523220"/>
            </a:xfrm>
            <a:prstGeom prst="rect">
              <a:avLst/>
            </a:prstGeom>
            <a:solidFill>
              <a:schemeClr val="accent1"/>
            </a:solidFill>
            <a:ln w="38100">
              <a:solidFill>
                <a:schemeClr val="accent1"/>
              </a:solidFill>
            </a:ln>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KEY IDEA</a:t>
              </a:r>
              <a:endParaRPr lang="en-GB" dirty="0"/>
            </a:p>
          </p:txBody>
        </p:sp>
        <p:sp>
          <p:nvSpPr>
            <p:cNvPr id="98" name="Rectangle 97">
              <a:extLst>
                <a:ext uri="{FF2B5EF4-FFF2-40B4-BE49-F238E27FC236}">
                  <a16:creationId xmlns:a16="http://schemas.microsoft.com/office/drawing/2014/main" id="{CAAA4A74-A70B-4650-8E46-6F6AAFBACCA0}"/>
                </a:ext>
              </a:extLst>
            </p:cNvPr>
            <p:cNvSpPr/>
            <p:nvPr/>
          </p:nvSpPr>
          <p:spPr>
            <a:xfrm>
              <a:off x="1259457" y="1949570"/>
              <a:ext cx="8212347" cy="338142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B0AB6807-1007-2C40-ACD3-85A647021B46}"/>
              </a:ext>
            </a:extLst>
          </p:cNvPr>
          <p:cNvSpPr txBox="1"/>
          <p:nvPr/>
        </p:nvSpPr>
        <p:spPr>
          <a:xfrm>
            <a:off x="2166094" y="2423014"/>
            <a:ext cx="8410466" cy="3230500"/>
          </a:xfrm>
          <a:prstGeom prst="rect">
            <a:avLst/>
          </a:prstGeom>
          <a:noFill/>
        </p:spPr>
        <p:txBody>
          <a:bodyPr wrap="square" rtlCol="0">
            <a:spAutoFit/>
          </a:bodyPr>
          <a:lstStyle/>
          <a:p>
            <a:pPr>
              <a:lnSpc>
                <a:spcPts val="3100"/>
              </a:lnSpc>
              <a:spcAft>
                <a:spcPts val="600"/>
              </a:spcAft>
            </a:pPr>
            <a:r>
              <a:rPr lang="en-US" sz="2400" dirty="0">
                <a:latin typeface="Arial" panose="020B0604020202020204" pitchFamily="34" charset="0"/>
                <a:cs typeface="Arial" panose="020B0604020202020204" pitchFamily="34" charset="0"/>
              </a:rPr>
              <a:t>Graphs &amp; charts need to be labelled and plotted accurately to be understood by the reader. Labels may include: </a:t>
            </a:r>
          </a:p>
          <a:p>
            <a:pPr marL="457200" indent="-457200">
              <a:lnSpc>
                <a:spcPts val="3100"/>
              </a:lnSpc>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Title (say what the chart is showing)</a:t>
            </a:r>
          </a:p>
          <a:p>
            <a:pPr marL="457200" indent="-457200">
              <a:lnSpc>
                <a:spcPts val="3100"/>
              </a:lnSpc>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Axis titles</a:t>
            </a:r>
          </a:p>
          <a:p>
            <a:pPr marL="457200" indent="-457200">
              <a:lnSpc>
                <a:spcPts val="3100"/>
              </a:lnSpc>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Evenly spaced divisions &amp; labels on axes</a:t>
            </a:r>
          </a:p>
          <a:p>
            <a:pPr marL="457200" indent="-457200">
              <a:lnSpc>
                <a:spcPts val="3100"/>
              </a:lnSpc>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Key </a:t>
            </a:r>
          </a:p>
          <a:p>
            <a:pPr marL="457200" indent="-457200">
              <a:lnSpc>
                <a:spcPts val="3100"/>
              </a:lnSpc>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Gaps between bars (if discrete data)</a:t>
            </a:r>
          </a:p>
        </p:txBody>
      </p:sp>
    </p:spTree>
    <p:extLst>
      <p:ext uri="{BB962C8B-B14F-4D97-AF65-F5344CB8AC3E}">
        <p14:creationId xmlns:p14="http://schemas.microsoft.com/office/powerpoint/2010/main" val="1951767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DFE822-2E08-07C0-3384-89C253477250}"/>
              </a:ext>
            </a:extLst>
          </p:cNvPr>
          <p:cNvSpPr/>
          <p:nvPr/>
        </p:nvSpPr>
        <p:spPr>
          <a:xfrm>
            <a:off x="497216" y="344908"/>
            <a:ext cx="7058344" cy="646331"/>
          </a:xfrm>
          <a:prstGeom prst="rect">
            <a:avLst/>
          </a:prstGeom>
        </p:spPr>
        <p:txBody>
          <a:bodyPr wrap="none">
            <a:spAutoFit/>
          </a:bodyPr>
          <a:lstStyle/>
          <a:p>
            <a:pPr algn="ctr"/>
            <a:r>
              <a:rPr lang="en-GB" sz="3600" b="1" dirty="0">
                <a:solidFill>
                  <a:schemeClr val="accent1"/>
                </a:solidFill>
                <a:latin typeface="Arial" panose="020B0604020202020204" pitchFamily="34" charset="0"/>
                <a:cs typeface="Arial" panose="020B0604020202020204" pitchFamily="34" charset="0"/>
              </a:rPr>
              <a:t>Pie charts: favourite takeaways</a:t>
            </a:r>
            <a:endParaRPr lang="en-GB" dirty="0">
              <a:solidFill>
                <a:schemeClr val="accent1"/>
              </a:solidFill>
            </a:endParaRPr>
          </a:p>
        </p:txBody>
      </p:sp>
      <p:sp>
        <p:nvSpPr>
          <p:cNvPr id="8" name="Oval 7">
            <a:extLst>
              <a:ext uri="{FF2B5EF4-FFF2-40B4-BE49-F238E27FC236}">
                <a16:creationId xmlns:a16="http://schemas.microsoft.com/office/drawing/2014/main" id="{060AA279-F2C3-6D89-5323-7C6410D6D84F}"/>
              </a:ext>
            </a:extLst>
          </p:cNvPr>
          <p:cNvSpPr/>
          <p:nvPr/>
        </p:nvSpPr>
        <p:spPr>
          <a:xfrm>
            <a:off x="7031611" y="1865678"/>
            <a:ext cx="3456384" cy="345638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4671AB05-385A-ABF6-7693-4D4083A36961}"/>
              </a:ext>
            </a:extLst>
          </p:cNvPr>
          <p:cNvSpPr/>
          <p:nvPr/>
        </p:nvSpPr>
        <p:spPr>
          <a:xfrm>
            <a:off x="8700938" y="3535006"/>
            <a:ext cx="117727" cy="11772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BBADBF19-47B6-DDE5-A4B8-DEDCA1EB7157}"/>
              </a:ext>
            </a:extLst>
          </p:cNvPr>
          <p:cNvCxnSpPr>
            <a:cxnSpLocks/>
          </p:cNvCxnSpPr>
          <p:nvPr/>
        </p:nvCxnSpPr>
        <p:spPr>
          <a:xfrm flipH="1">
            <a:off x="8759802" y="1865678"/>
            <a:ext cx="3207" cy="17281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6" descr="Image result for protractor">
            <a:extLst>
              <a:ext uri="{FF2B5EF4-FFF2-40B4-BE49-F238E27FC236}">
                <a16:creationId xmlns:a16="http://schemas.microsoft.com/office/drawing/2014/main" id="{CA15A8D5-CA7B-532D-E20C-935402EAAC1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5400000">
            <a:off x="7821674" y="2477732"/>
            <a:ext cx="3348409" cy="2232273"/>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a:extLst>
              <a:ext uri="{FF2B5EF4-FFF2-40B4-BE49-F238E27FC236}">
                <a16:creationId xmlns:a16="http://schemas.microsoft.com/office/drawing/2014/main" id="{18A2EF08-5087-02A7-0477-DA5A1BDEFCB5}"/>
              </a:ext>
            </a:extLst>
          </p:cNvPr>
          <p:cNvSpPr/>
          <p:nvPr/>
        </p:nvSpPr>
        <p:spPr>
          <a:xfrm>
            <a:off x="9280381" y="4515795"/>
            <a:ext cx="45719" cy="4659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1B48368A-BCD8-EBFE-7F6C-09F63DAAB7A7}"/>
              </a:ext>
            </a:extLst>
          </p:cNvPr>
          <p:cNvCxnSpPr>
            <a:cxnSpLocks/>
          </p:cNvCxnSpPr>
          <p:nvPr/>
        </p:nvCxnSpPr>
        <p:spPr>
          <a:xfrm flipH="1" flipV="1">
            <a:off x="8759801" y="3593868"/>
            <a:ext cx="850335" cy="15020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B2D1F952-E685-D70E-5F69-BF20B76E19D5}"/>
              </a:ext>
            </a:extLst>
          </p:cNvPr>
          <p:cNvSpPr/>
          <p:nvPr/>
        </p:nvSpPr>
        <p:spPr>
          <a:xfrm>
            <a:off x="8980352" y="3165674"/>
            <a:ext cx="1031051" cy="369332"/>
          </a:xfrm>
          <a:prstGeom prst="rect">
            <a:avLst/>
          </a:prstGeom>
        </p:spPr>
        <p:txBody>
          <a:bodyPr wrap="none" lIns="91440" tIns="45720" rIns="91440" bIns="45720" anchor="t">
            <a:spAutoFit/>
          </a:bodyPr>
          <a:lstStyle/>
          <a:p>
            <a:r>
              <a:rPr lang="en-GB" dirty="0">
                <a:latin typeface="Arial"/>
                <a:cs typeface="Arial"/>
              </a:rPr>
              <a:t>Chinese</a:t>
            </a:r>
            <a:endParaRPr lang="en-GB" dirty="0">
              <a:latin typeface="Arial" panose="020B0604020202020204" pitchFamily="34" charset="0"/>
              <a:cs typeface="Arial" panose="020B0604020202020204" pitchFamily="34" charset="0"/>
            </a:endParaRPr>
          </a:p>
        </p:txBody>
      </p:sp>
      <p:graphicFrame>
        <p:nvGraphicFramePr>
          <p:cNvPr id="18" name="Table 17">
            <a:extLst>
              <a:ext uri="{FF2B5EF4-FFF2-40B4-BE49-F238E27FC236}">
                <a16:creationId xmlns:a16="http://schemas.microsoft.com/office/drawing/2014/main" id="{7E716057-DF02-0EA9-4E28-2F383CF26CF6}"/>
              </a:ext>
            </a:extLst>
          </p:cNvPr>
          <p:cNvGraphicFramePr>
            <a:graphicFrameLocks noGrp="1"/>
          </p:cNvGraphicFramePr>
          <p:nvPr>
            <p:extLst>
              <p:ext uri="{D42A27DB-BD31-4B8C-83A1-F6EECF244321}">
                <p14:modId xmlns:p14="http://schemas.microsoft.com/office/powerpoint/2010/main" val="4194134675"/>
              </p:ext>
            </p:extLst>
          </p:nvPr>
        </p:nvGraphicFramePr>
        <p:xfrm>
          <a:off x="812472" y="3535006"/>
          <a:ext cx="4494153" cy="2691384"/>
        </p:xfrm>
        <a:graphic>
          <a:graphicData uri="http://schemas.openxmlformats.org/drawingml/2006/table">
            <a:tbl>
              <a:tblPr firstRow="1" bandRow="1">
                <a:tableStyleId>{5C22544A-7EE6-4342-B048-85BDC9FD1C3A}</a:tableStyleId>
              </a:tblPr>
              <a:tblGrid>
                <a:gridCol w="1646120">
                  <a:extLst>
                    <a:ext uri="{9D8B030D-6E8A-4147-A177-3AD203B41FA5}">
                      <a16:colId xmlns:a16="http://schemas.microsoft.com/office/drawing/2014/main" val="2217725239"/>
                    </a:ext>
                  </a:extLst>
                </a:gridCol>
                <a:gridCol w="1781797">
                  <a:extLst>
                    <a:ext uri="{9D8B030D-6E8A-4147-A177-3AD203B41FA5}">
                      <a16:colId xmlns:a16="http://schemas.microsoft.com/office/drawing/2014/main" val="2629005456"/>
                    </a:ext>
                  </a:extLst>
                </a:gridCol>
                <a:gridCol w="1066236">
                  <a:extLst>
                    <a:ext uri="{9D8B030D-6E8A-4147-A177-3AD203B41FA5}">
                      <a16:colId xmlns:a16="http://schemas.microsoft.com/office/drawing/2014/main" val="2536946603"/>
                    </a:ext>
                  </a:extLst>
                </a:gridCol>
              </a:tblGrid>
              <a:tr h="603016">
                <a:tc>
                  <a:txBody>
                    <a:bodyPr/>
                    <a:lstStyle/>
                    <a:p>
                      <a:pPr algn="ctr"/>
                      <a:r>
                        <a:rPr lang="en-GB" sz="2400" b="1" dirty="0">
                          <a:solidFill>
                            <a:schemeClr val="tx1"/>
                          </a:solidFill>
                          <a:latin typeface="Arial" panose="020B0604020202020204" pitchFamily="34" charset="0"/>
                          <a:cs typeface="Arial" panose="020B0604020202020204" pitchFamily="34" charset="0"/>
                        </a:rPr>
                        <a:t>Takeaway choice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1" dirty="0">
                          <a:solidFill>
                            <a:schemeClr val="tx1"/>
                          </a:solidFill>
                          <a:latin typeface="Arial" panose="020B0604020202020204" pitchFamily="34" charset="0"/>
                          <a:cs typeface="Arial" panose="020B0604020202020204" pitchFamily="34" charset="0"/>
                        </a:rPr>
                        <a:t>Frequency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1" dirty="0">
                          <a:solidFill>
                            <a:schemeClr val="tx1"/>
                          </a:solidFill>
                          <a:latin typeface="Arial" panose="020B0604020202020204" pitchFamily="34" charset="0"/>
                          <a:cs typeface="Arial" panose="020B0604020202020204" pitchFamily="34" charset="0"/>
                        </a:rPr>
                        <a:t>Angle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4169004"/>
                  </a:ext>
                </a:extLst>
              </a:tr>
              <a:tr h="467106">
                <a:tc>
                  <a:txBody>
                    <a:bodyPr/>
                    <a:lstStyle/>
                    <a:p>
                      <a:pPr algn="ctr"/>
                      <a:r>
                        <a:rPr lang="en-GB" sz="2400" b="0" dirty="0">
                          <a:solidFill>
                            <a:schemeClr val="tx1"/>
                          </a:solidFill>
                          <a:latin typeface="Arial" panose="020B0604020202020204" pitchFamily="34" charset="0"/>
                          <a:cs typeface="Arial" panose="020B0604020202020204" pitchFamily="34" charset="0"/>
                        </a:rPr>
                        <a:t>Chinese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a:solidFill>
                            <a:schemeClr val="tx1"/>
                          </a:solidFill>
                          <a:latin typeface="Arial" panose="020B0604020202020204" pitchFamily="34" charset="0"/>
                          <a:cs typeface="Arial" panose="020B0604020202020204" pitchFamily="34" charset="0"/>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a:solidFill>
                            <a:schemeClr val="tx1"/>
                          </a:solidFill>
                          <a:latin typeface="Arial" panose="020B0604020202020204" pitchFamily="34" charset="0"/>
                          <a:cs typeface="Arial" panose="020B0604020202020204" pitchFamily="34" charset="0"/>
                        </a:rPr>
                        <a:t>150º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720767"/>
                  </a:ext>
                </a:extLst>
              </a:tr>
              <a:tr h="467106">
                <a:tc>
                  <a:txBody>
                    <a:bodyPr/>
                    <a:lstStyle/>
                    <a:p>
                      <a:pPr algn="ctr"/>
                      <a:r>
                        <a:rPr lang="en-GB" sz="2400" b="0" dirty="0">
                          <a:solidFill>
                            <a:schemeClr val="tx1"/>
                          </a:solidFill>
                          <a:latin typeface="Arial" panose="020B0604020202020204" pitchFamily="34" charset="0"/>
                          <a:cs typeface="Arial" panose="020B0604020202020204" pitchFamily="34" charset="0"/>
                        </a:rPr>
                        <a:t>Pizza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a:solidFill>
                            <a:schemeClr val="tx1"/>
                          </a:solidFill>
                          <a:latin typeface="Arial" panose="020B0604020202020204" pitchFamily="34" charset="0"/>
                          <a:cs typeface="Arial" panose="020B0604020202020204" pitchFamily="34"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a:solidFill>
                            <a:schemeClr val="tx1"/>
                          </a:solidFill>
                          <a:latin typeface="Arial" panose="020B0604020202020204" pitchFamily="34" charset="0"/>
                          <a:cs typeface="Arial" panose="020B0604020202020204" pitchFamily="34" charset="0"/>
                        </a:rPr>
                        <a:t>90º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6733340"/>
                  </a:ext>
                </a:extLst>
              </a:tr>
              <a:tr h="467106">
                <a:tc>
                  <a:txBody>
                    <a:bodyPr/>
                    <a:lstStyle/>
                    <a:p>
                      <a:pPr algn="ctr"/>
                      <a:r>
                        <a:rPr lang="en-GB" sz="2400" b="0" dirty="0">
                          <a:solidFill>
                            <a:schemeClr val="tx1"/>
                          </a:solidFill>
                          <a:latin typeface="Arial" panose="020B0604020202020204" pitchFamily="34" charset="0"/>
                          <a:cs typeface="Arial" panose="020B0604020202020204" pitchFamily="34" charset="0"/>
                        </a:rPr>
                        <a:t>Curry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a:solidFill>
                            <a:schemeClr val="tx1"/>
                          </a:solidFill>
                          <a:latin typeface="Arial" panose="020B0604020202020204" pitchFamily="34" charset="0"/>
                          <a:cs typeface="Arial" panose="020B0604020202020204" pitchFamily="34" charset="0"/>
                        </a:rPr>
                        <a:t>40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a:solidFill>
                            <a:schemeClr val="tx1"/>
                          </a:solidFill>
                          <a:latin typeface="Arial" panose="020B0604020202020204" pitchFamily="34" charset="0"/>
                          <a:cs typeface="Arial" panose="020B0604020202020204" pitchFamily="34" charset="0"/>
                        </a:rPr>
                        <a:t>120º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389247"/>
                  </a:ext>
                </a:extLst>
              </a:tr>
              <a:tr h="467106">
                <a:tc>
                  <a:txBody>
                    <a:bodyPr/>
                    <a:lstStyle/>
                    <a:p>
                      <a:pPr algn="ctr"/>
                      <a:r>
                        <a:rPr lang="en-GB" sz="2400" b="1" dirty="0">
                          <a:solidFill>
                            <a:schemeClr val="tx1"/>
                          </a:solidFill>
                          <a:latin typeface="Arial" panose="020B0604020202020204" pitchFamily="34" charset="0"/>
                          <a:cs typeface="Arial" panose="020B0604020202020204" pitchFamily="34" charset="0"/>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1" dirty="0">
                          <a:solidFill>
                            <a:schemeClr val="tx1"/>
                          </a:solidFill>
                          <a:latin typeface="Arial" panose="020B0604020202020204" pitchFamily="34" charset="0"/>
                          <a:cs typeface="Arial" panose="020B0604020202020204" pitchFamily="34" charset="0"/>
                        </a:rPr>
                        <a:t>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dirty="0">
                          <a:solidFill>
                            <a:schemeClr val="tx1"/>
                          </a:solidFill>
                          <a:latin typeface="Arial" panose="020B0604020202020204" pitchFamily="34" charset="0"/>
                          <a:cs typeface="Arial" panose="020B0604020202020204" pitchFamily="34" charset="0"/>
                        </a:rPr>
                        <a:t>360º</a:t>
                      </a:r>
                      <a:r>
                        <a:rPr lang="en-GB" sz="2400" b="1" dirty="0">
                          <a:solidFill>
                            <a:schemeClr val="tx1"/>
                          </a:solidFill>
                          <a:latin typeface="Arial" panose="020B0604020202020204" pitchFamily="34" charset="0"/>
                          <a:cs typeface="Arial" panose="020B0604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3954560"/>
                  </a:ext>
                </a:extLst>
              </a:tr>
            </a:tbl>
          </a:graphicData>
        </a:graphic>
      </p:graphicFrame>
      <p:sp>
        <p:nvSpPr>
          <p:cNvPr id="20" name="TextBox 19">
            <a:extLst>
              <a:ext uri="{FF2B5EF4-FFF2-40B4-BE49-F238E27FC236}">
                <a16:creationId xmlns:a16="http://schemas.microsoft.com/office/drawing/2014/main" id="{CBCA8AAB-C3DF-3E1C-57A4-638C6AD27BF2}"/>
              </a:ext>
            </a:extLst>
          </p:cNvPr>
          <p:cNvSpPr txBox="1"/>
          <p:nvPr/>
        </p:nvSpPr>
        <p:spPr>
          <a:xfrm>
            <a:off x="697854" y="1195904"/>
            <a:ext cx="6209737" cy="1969770"/>
          </a:xfrm>
          <a:prstGeom prst="rect">
            <a:avLst/>
          </a:prstGeom>
          <a:noFill/>
        </p:spPr>
        <p:txBody>
          <a:bodyPr wrap="square" rtlCol="0">
            <a:spAutoFit/>
          </a:bodyPr>
          <a:lstStyle/>
          <a:p>
            <a:pPr>
              <a:spcAft>
                <a:spcPts val="1200"/>
              </a:spcAft>
            </a:pPr>
            <a:r>
              <a:rPr lang="en-GB" sz="2800" dirty="0">
                <a:latin typeface="Arial" panose="020B0604020202020204" pitchFamily="34" charset="0"/>
                <a:cs typeface="Arial" panose="020B0604020202020204" pitchFamily="34" charset="0"/>
              </a:rPr>
              <a:t>In a survey, students were asked what was their favourite takeaway. The results are shown below.</a:t>
            </a:r>
          </a:p>
          <a:p>
            <a:pPr>
              <a:spcAft>
                <a:spcPts val="600"/>
              </a:spcAft>
            </a:pPr>
            <a:r>
              <a:rPr lang="en-GB" sz="2800" dirty="0">
                <a:latin typeface="Arial" panose="020B0604020202020204" pitchFamily="34" charset="0"/>
                <a:cs typeface="Arial" panose="020B0604020202020204" pitchFamily="34" charset="0"/>
              </a:rPr>
              <a:t>Plot this data as a pie chart.</a:t>
            </a:r>
          </a:p>
        </p:txBody>
      </p:sp>
      <p:grpSp>
        <p:nvGrpSpPr>
          <p:cNvPr id="5" name="Group 4" descr="Worksheet available icon">
            <a:extLst>
              <a:ext uri="{FF2B5EF4-FFF2-40B4-BE49-F238E27FC236}">
                <a16:creationId xmlns:a16="http://schemas.microsoft.com/office/drawing/2014/main" id="{AEBF1632-6F75-D99B-D0F0-6574C8EF218D}"/>
              </a:ext>
            </a:extLst>
          </p:cNvPr>
          <p:cNvGrpSpPr/>
          <p:nvPr/>
        </p:nvGrpSpPr>
        <p:grpSpPr>
          <a:xfrm>
            <a:off x="9495879" y="211521"/>
            <a:ext cx="2102384" cy="753403"/>
            <a:chOff x="9495879" y="211521"/>
            <a:chExt cx="2102384" cy="753403"/>
          </a:xfrm>
        </p:grpSpPr>
        <p:pic>
          <p:nvPicPr>
            <p:cNvPr id="6" name="Graphic 6" descr="Document">
              <a:extLst>
                <a:ext uri="{FF2B5EF4-FFF2-40B4-BE49-F238E27FC236}">
                  <a16:creationId xmlns:a16="http://schemas.microsoft.com/office/drawing/2014/main" id="{610E10D1-E52A-E329-B4CB-80D9C1B46C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44860" y="211521"/>
              <a:ext cx="753403" cy="753403"/>
            </a:xfrm>
            <a:prstGeom prst="rect">
              <a:avLst/>
            </a:prstGeom>
          </p:spPr>
        </p:pic>
        <p:sp>
          <p:nvSpPr>
            <p:cNvPr id="10" name="TextBox 9">
              <a:extLst>
                <a:ext uri="{FF2B5EF4-FFF2-40B4-BE49-F238E27FC236}">
                  <a16:creationId xmlns:a16="http://schemas.microsoft.com/office/drawing/2014/main" id="{C20F1A8F-C1B7-0EEE-4407-AEDB4FEEF4DA}"/>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13" name="Slide Number Placeholder 12">
            <a:extLst>
              <a:ext uri="{FF2B5EF4-FFF2-40B4-BE49-F238E27FC236}">
                <a16:creationId xmlns:a16="http://schemas.microsoft.com/office/drawing/2014/main" id="{52014FD7-EA47-EAA7-B587-C1560B783047}"/>
              </a:ext>
            </a:extLst>
          </p:cNvPr>
          <p:cNvSpPr>
            <a:spLocks noGrp="1"/>
          </p:cNvSpPr>
          <p:nvPr>
            <p:ph type="sldNum" sz="quarter" idx="12"/>
          </p:nvPr>
        </p:nvSpPr>
        <p:spPr/>
        <p:txBody>
          <a:bodyPr/>
          <a:lstStyle/>
          <a:p>
            <a:fld id="{892959B6-490E-A144-8C7C-88267F972F69}" type="slidenum">
              <a:rPr lang="en-US" smtClean="0"/>
              <a:t>11</a:t>
            </a:fld>
            <a:endParaRPr lang="en-US"/>
          </a:p>
        </p:txBody>
      </p:sp>
    </p:spTree>
    <p:extLst>
      <p:ext uri="{BB962C8B-B14F-4D97-AF65-F5344CB8AC3E}">
        <p14:creationId xmlns:p14="http://schemas.microsoft.com/office/powerpoint/2010/main" val="93958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dissolv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dissolv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dissolv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4" grpId="0" animBg="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DFE822-2E08-07C0-3384-89C253477250}"/>
              </a:ext>
            </a:extLst>
          </p:cNvPr>
          <p:cNvSpPr/>
          <p:nvPr/>
        </p:nvSpPr>
        <p:spPr>
          <a:xfrm>
            <a:off x="361792" y="344908"/>
            <a:ext cx="4698723" cy="646331"/>
          </a:xfrm>
          <a:prstGeom prst="rect">
            <a:avLst/>
          </a:prstGeom>
        </p:spPr>
        <p:txBody>
          <a:bodyPr wrap="none">
            <a:spAutoFit/>
          </a:bodyPr>
          <a:lstStyle/>
          <a:p>
            <a:pPr algn="ctr"/>
            <a:r>
              <a:rPr lang="en-GB" sz="3600" b="1" dirty="0">
                <a:solidFill>
                  <a:schemeClr val="accent1"/>
                </a:solidFill>
                <a:latin typeface="Arial" panose="020B0604020202020204" pitchFamily="34" charset="0"/>
                <a:cs typeface="Arial" panose="020B0604020202020204" pitchFamily="34" charset="0"/>
              </a:rPr>
              <a:t>Favourite takeaways</a:t>
            </a:r>
            <a:endParaRPr lang="en-GB" dirty="0">
              <a:solidFill>
                <a:schemeClr val="accent1"/>
              </a:solidFill>
            </a:endParaRPr>
          </a:p>
        </p:txBody>
      </p:sp>
      <p:grpSp>
        <p:nvGrpSpPr>
          <p:cNvPr id="2" name="Group 1">
            <a:extLst>
              <a:ext uri="{FF2B5EF4-FFF2-40B4-BE49-F238E27FC236}">
                <a16:creationId xmlns:a16="http://schemas.microsoft.com/office/drawing/2014/main" id="{E3B81781-B880-3107-1C61-934019DC511E}"/>
              </a:ext>
            </a:extLst>
          </p:cNvPr>
          <p:cNvGrpSpPr/>
          <p:nvPr/>
        </p:nvGrpSpPr>
        <p:grpSpPr>
          <a:xfrm>
            <a:off x="6816080" y="1628800"/>
            <a:ext cx="3456384" cy="3456384"/>
            <a:chOff x="5652120" y="2420888"/>
            <a:chExt cx="3456384" cy="3456384"/>
          </a:xfrm>
        </p:grpSpPr>
        <p:sp>
          <p:nvSpPr>
            <p:cNvPr id="4" name="Oval 3">
              <a:extLst>
                <a:ext uri="{FF2B5EF4-FFF2-40B4-BE49-F238E27FC236}">
                  <a16:creationId xmlns:a16="http://schemas.microsoft.com/office/drawing/2014/main" id="{2A7E562E-FAF6-4686-86FC-164C1C827BA5}"/>
                </a:ext>
              </a:extLst>
            </p:cNvPr>
            <p:cNvSpPr/>
            <p:nvPr/>
          </p:nvSpPr>
          <p:spPr>
            <a:xfrm>
              <a:off x="5652120" y="2420888"/>
              <a:ext cx="3456384" cy="345638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06F191C2-311A-D127-F26D-AEB78E1DAC5C}"/>
                </a:ext>
              </a:extLst>
            </p:cNvPr>
            <p:cNvSpPr/>
            <p:nvPr/>
          </p:nvSpPr>
          <p:spPr>
            <a:xfrm>
              <a:off x="7308304" y="4077072"/>
              <a:ext cx="117727" cy="11772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grpSp>
      <p:cxnSp>
        <p:nvCxnSpPr>
          <p:cNvPr id="6" name="Straight Connector 5">
            <a:extLst>
              <a:ext uri="{FF2B5EF4-FFF2-40B4-BE49-F238E27FC236}">
                <a16:creationId xmlns:a16="http://schemas.microsoft.com/office/drawing/2014/main" id="{6B41A349-9E58-4C0C-5053-C5379DCA04EF}"/>
              </a:ext>
            </a:extLst>
          </p:cNvPr>
          <p:cNvCxnSpPr>
            <a:cxnSpLocks/>
          </p:cNvCxnSpPr>
          <p:nvPr/>
        </p:nvCxnSpPr>
        <p:spPr>
          <a:xfrm>
            <a:off x="8523252" y="1628800"/>
            <a:ext cx="0" cy="17150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6" descr="Image result for protractor">
            <a:extLst>
              <a:ext uri="{FF2B5EF4-FFF2-40B4-BE49-F238E27FC236}">
                <a16:creationId xmlns:a16="http://schemas.microsoft.com/office/drawing/2014/main" id="{3F75E739-CC2B-852B-D9C8-218E36BCFB1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14306951">
            <a:off x="6245701" y="2627089"/>
            <a:ext cx="3348409" cy="2232273"/>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520C815E-0158-35E2-1688-127BC5411E4D}"/>
              </a:ext>
            </a:extLst>
          </p:cNvPr>
          <p:cNvCxnSpPr>
            <a:cxnSpLocks/>
          </p:cNvCxnSpPr>
          <p:nvPr/>
        </p:nvCxnSpPr>
        <p:spPr>
          <a:xfrm flipH="1" flipV="1">
            <a:off x="8531128" y="3356992"/>
            <a:ext cx="916581" cy="14480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39E682FC-5DEE-A1AD-9F8D-9694152D7076}"/>
              </a:ext>
            </a:extLst>
          </p:cNvPr>
          <p:cNvSpPr/>
          <p:nvPr/>
        </p:nvSpPr>
        <p:spPr>
          <a:xfrm>
            <a:off x="7222357" y="4123606"/>
            <a:ext cx="45719" cy="72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D465AB4C-6C4A-A8FF-BD7E-B4E5E8474692}"/>
              </a:ext>
            </a:extLst>
          </p:cNvPr>
          <p:cNvCxnSpPr>
            <a:cxnSpLocks/>
          </p:cNvCxnSpPr>
          <p:nvPr/>
        </p:nvCxnSpPr>
        <p:spPr>
          <a:xfrm flipV="1">
            <a:off x="7058690" y="3346482"/>
            <a:ext cx="1475072" cy="9179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9BEB72AE-21E6-A73B-638A-425A6F006EBF}"/>
              </a:ext>
            </a:extLst>
          </p:cNvPr>
          <p:cNvSpPr/>
          <p:nvPr/>
        </p:nvSpPr>
        <p:spPr>
          <a:xfrm>
            <a:off x="8813384" y="2988362"/>
            <a:ext cx="1031051" cy="369332"/>
          </a:xfrm>
          <a:prstGeom prst="rect">
            <a:avLst/>
          </a:prstGeom>
        </p:spPr>
        <p:txBody>
          <a:bodyPr wrap="none" lIns="91440" tIns="45720" rIns="91440" bIns="45720" anchor="t">
            <a:spAutoFit/>
          </a:bodyPr>
          <a:lstStyle/>
          <a:p>
            <a:r>
              <a:rPr lang="en-GB" dirty="0">
                <a:latin typeface="Arial"/>
                <a:cs typeface="Arial"/>
              </a:rPr>
              <a:t>Chinese</a:t>
            </a:r>
            <a:endParaRPr lang="en-GB" dirty="0">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EA8DAA0C-8E52-007E-67C0-2C0903CDB9D3}"/>
              </a:ext>
            </a:extLst>
          </p:cNvPr>
          <p:cNvSpPr/>
          <p:nvPr/>
        </p:nvSpPr>
        <p:spPr>
          <a:xfrm>
            <a:off x="7975431" y="4288101"/>
            <a:ext cx="748923" cy="369332"/>
          </a:xfrm>
          <a:prstGeom prst="rect">
            <a:avLst/>
          </a:prstGeom>
        </p:spPr>
        <p:txBody>
          <a:bodyPr wrap="none" lIns="91440" tIns="45720" rIns="91440" bIns="45720" anchor="t">
            <a:spAutoFit/>
          </a:bodyPr>
          <a:lstStyle/>
          <a:p>
            <a:r>
              <a:rPr lang="en-GB" dirty="0">
                <a:latin typeface="Arial"/>
                <a:cs typeface="Arial"/>
              </a:rPr>
              <a:t>Pizza</a:t>
            </a:r>
            <a:endParaRPr lang="en-GB" dirty="0">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BB41FED8-A263-32ED-495E-8273E960FFD4}"/>
              </a:ext>
            </a:extLst>
          </p:cNvPr>
          <p:cNvSpPr/>
          <p:nvPr/>
        </p:nvSpPr>
        <p:spPr>
          <a:xfrm>
            <a:off x="7433238" y="2677699"/>
            <a:ext cx="748923" cy="369332"/>
          </a:xfrm>
          <a:prstGeom prst="rect">
            <a:avLst/>
          </a:prstGeom>
        </p:spPr>
        <p:txBody>
          <a:bodyPr wrap="none" lIns="91440" tIns="45720" rIns="91440" bIns="45720" anchor="t">
            <a:spAutoFit/>
          </a:bodyPr>
          <a:lstStyle/>
          <a:p>
            <a:r>
              <a:rPr lang="en-GB" dirty="0">
                <a:latin typeface="Arial"/>
                <a:cs typeface="Arial"/>
              </a:rPr>
              <a:t>Curry</a:t>
            </a:r>
            <a:endParaRPr lang="en-GB" dirty="0">
              <a:latin typeface="Arial" panose="020B0604020202020204" pitchFamily="34" charset="0"/>
              <a:cs typeface="Arial" panose="020B0604020202020204" pitchFamily="34" charset="0"/>
            </a:endParaRPr>
          </a:p>
        </p:txBody>
      </p:sp>
      <p:graphicFrame>
        <p:nvGraphicFramePr>
          <p:cNvPr id="24" name="Table 23">
            <a:extLst>
              <a:ext uri="{FF2B5EF4-FFF2-40B4-BE49-F238E27FC236}">
                <a16:creationId xmlns:a16="http://schemas.microsoft.com/office/drawing/2014/main" id="{95B21F6C-1A5B-D6E4-F7CD-1575FFC8E55A}"/>
              </a:ext>
            </a:extLst>
          </p:cNvPr>
          <p:cNvGraphicFramePr>
            <a:graphicFrameLocks noGrp="1"/>
          </p:cNvGraphicFramePr>
          <p:nvPr>
            <p:extLst>
              <p:ext uri="{D42A27DB-BD31-4B8C-83A1-F6EECF244321}">
                <p14:modId xmlns:p14="http://schemas.microsoft.com/office/powerpoint/2010/main" val="4250776378"/>
              </p:ext>
            </p:extLst>
          </p:nvPr>
        </p:nvGraphicFramePr>
        <p:xfrm>
          <a:off x="1186047" y="1946161"/>
          <a:ext cx="4494153" cy="2905016"/>
        </p:xfrm>
        <a:graphic>
          <a:graphicData uri="http://schemas.openxmlformats.org/drawingml/2006/table">
            <a:tbl>
              <a:tblPr firstRow="1" bandRow="1">
                <a:tableStyleId>{5C22544A-7EE6-4342-B048-85BDC9FD1C3A}</a:tableStyleId>
              </a:tblPr>
              <a:tblGrid>
                <a:gridCol w="1646120">
                  <a:extLst>
                    <a:ext uri="{9D8B030D-6E8A-4147-A177-3AD203B41FA5}">
                      <a16:colId xmlns:a16="http://schemas.microsoft.com/office/drawing/2014/main" val="2217725239"/>
                    </a:ext>
                  </a:extLst>
                </a:gridCol>
                <a:gridCol w="1781797">
                  <a:extLst>
                    <a:ext uri="{9D8B030D-6E8A-4147-A177-3AD203B41FA5}">
                      <a16:colId xmlns:a16="http://schemas.microsoft.com/office/drawing/2014/main" val="2629005456"/>
                    </a:ext>
                  </a:extLst>
                </a:gridCol>
                <a:gridCol w="1066236">
                  <a:extLst>
                    <a:ext uri="{9D8B030D-6E8A-4147-A177-3AD203B41FA5}">
                      <a16:colId xmlns:a16="http://schemas.microsoft.com/office/drawing/2014/main" val="2536946603"/>
                    </a:ext>
                  </a:extLst>
                </a:gridCol>
              </a:tblGrid>
              <a:tr h="1036592">
                <a:tc>
                  <a:txBody>
                    <a:bodyPr/>
                    <a:lstStyle/>
                    <a:p>
                      <a:pPr algn="ctr"/>
                      <a:r>
                        <a:rPr lang="en-GB" sz="2400" b="1" dirty="0">
                          <a:solidFill>
                            <a:schemeClr val="tx1"/>
                          </a:solidFill>
                          <a:latin typeface="Arial" panose="020B0604020202020204" pitchFamily="34" charset="0"/>
                          <a:cs typeface="Arial" panose="020B0604020202020204" pitchFamily="34" charset="0"/>
                        </a:rPr>
                        <a:t>Takeaway choice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1" dirty="0">
                          <a:solidFill>
                            <a:schemeClr val="tx1"/>
                          </a:solidFill>
                          <a:latin typeface="Arial" panose="020B0604020202020204" pitchFamily="34" charset="0"/>
                          <a:cs typeface="Arial" panose="020B0604020202020204" pitchFamily="34" charset="0"/>
                        </a:rPr>
                        <a:t>Frequency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1" dirty="0">
                          <a:solidFill>
                            <a:schemeClr val="tx1"/>
                          </a:solidFill>
                          <a:latin typeface="Arial" panose="020B0604020202020204" pitchFamily="34" charset="0"/>
                          <a:cs typeface="Arial" panose="020B0604020202020204" pitchFamily="34" charset="0"/>
                        </a:rPr>
                        <a:t>Angle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4169004"/>
                  </a:ext>
                </a:extLst>
              </a:tr>
              <a:tr h="467106">
                <a:tc>
                  <a:txBody>
                    <a:bodyPr/>
                    <a:lstStyle/>
                    <a:p>
                      <a:pPr algn="ctr"/>
                      <a:r>
                        <a:rPr lang="en-GB" sz="2400" b="0" dirty="0">
                          <a:solidFill>
                            <a:schemeClr val="tx1"/>
                          </a:solidFill>
                          <a:latin typeface="Arial" panose="020B0604020202020204" pitchFamily="34" charset="0"/>
                          <a:cs typeface="Arial" panose="020B0604020202020204" pitchFamily="34" charset="0"/>
                        </a:rPr>
                        <a:t>Chinese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a:solidFill>
                            <a:schemeClr val="tx1"/>
                          </a:solidFill>
                          <a:latin typeface="Arial" panose="020B0604020202020204" pitchFamily="34" charset="0"/>
                          <a:cs typeface="Arial" panose="020B0604020202020204" pitchFamily="34" charset="0"/>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a:solidFill>
                            <a:schemeClr val="tx1"/>
                          </a:solidFill>
                          <a:latin typeface="Arial" panose="020B0604020202020204" pitchFamily="34" charset="0"/>
                          <a:cs typeface="Arial" panose="020B0604020202020204" pitchFamily="34" charset="0"/>
                        </a:rPr>
                        <a:t>150º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720767"/>
                  </a:ext>
                </a:extLst>
              </a:tr>
              <a:tr h="467106">
                <a:tc>
                  <a:txBody>
                    <a:bodyPr/>
                    <a:lstStyle/>
                    <a:p>
                      <a:pPr algn="ctr"/>
                      <a:r>
                        <a:rPr lang="en-GB" sz="2400" b="0" dirty="0">
                          <a:solidFill>
                            <a:schemeClr val="tx1"/>
                          </a:solidFill>
                          <a:latin typeface="Arial" panose="020B0604020202020204" pitchFamily="34" charset="0"/>
                          <a:cs typeface="Arial" panose="020B0604020202020204" pitchFamily="34" charset="0"/>
                        </a:rPr>
                        <a:t>Pizza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a:solidFill>
                            <a:schemeClr val="tx1"/>
                          </a:solidFill>
                          <a:latin typeface="Arial" panose="020B0604020202020204" pitchFamily="34" charset="0"/>
                          <a:cs typeface="Arial" panose="020B0604020202020204" pitchFamily="34"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a:solidFill>
                            <a:schemeClr val="tx1"/>
                          </a:solidFill>
                          <a:latin typeface="Arial" panose="020B0604020202020204" pitchFamily="34" charset="0"/>
                          <a:cs typeface="Arial" panose="020B0604020202020204" pitchFamily="34" charset="0"/>
                        </a:rPr>
                        <a:t>90º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6733340"/>
                  </a:ext>
                </a:extLst>
              </a:tr>
              <a:tr h="467106">
                <a:tc>
                  <a:txBody>
                    <a:bodyPr/>
                    <a:lstStyle/>
                    <a:p>
                      <a:pPr algn="ctr"/>
                      <a:r>
                        <a:rPr lang="en-GB" sz="2400" b="0" dirty="0">
                          <a:solidFill>
                            <a:schemeClr val="tx1"/>
                          </a:solidFill>
                          <a:latin typeface="Arial" panose="020B0604020202020204" pitchFamily="34" charset="0"/>
                          <a:cs typeface="Arial" panose="020B0604020202020204" pitchFamily="34" charset="0"/>
                        </a:rPr>
                        <a:t>Curry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a:solidFill>
                            <a:schemeClr val="tx1"/>
                          </a:solidFill>
                          <a:latin typeface="Arial" panose="020B0604020202020204" pitchFamily="34" charset="0"/>
                          <a:cs typeface="Arial" panose="020B0604020202020204" pitchFamily="34"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a:solidFill>
                            <a:schemeClr val="tx1"/>
                          </a:solidFill>
                          <a:latin typeface="Arial" panose="020B0604020202020204" pitchFamily="34" charset="0"/>
                          <a:cs typeface="Arial" panose="020B0604020202020204" pitchFamily="34" charset="0"/>
                        </a:rPr>
                        <a:t>120º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389247"/>
                  </a:ext>
                </a:extLst>
              </a:tr>
              <a:tr h="467106">
                <a:tc>
                  <a:txBody>
                    <a:bodyPr/>
                    <a:lstStyle/>
                    <a:p>
                      <a:pPr algn="ctr"/>
                      <a:r>
                        <a:rPr lang="en-GB" sz="2400" b="1" dirty="0">
                          <a:solidFill>
                            <a:schemeClr val="tx1"/>
                          </a:solidFill>
                          <a:latin typeface="Arial" panose="020B0604020202020204" pitchFamily="34" charset="0"/>
                          <a:cs typeface="Arial" panose="020B0604020202020204" pitchFamily="34" charset="0"/>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1" dirty="0">
                          <a:solidFill>
                            <a:schemeClr val="tx1"/>
                          </a:solidFill>
                          <a:latin typeface="Arial" panose="020B0604020202020204" pitchFamily="34" charset="0"/>
                          <a:cs typeface="Arial" panose="020B0604020202020204" pitchFamily="34" charset="0"/>
                        </a:rPr>
                        <a:t>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1" dirty="0">
                          <a:solidFill>
                            <a:schemeClr val="tx1"/>
                          </a:solidFill>
                          <a:latin typeface="Arial" panose="020B0604020202020204" pitchFamily="34" charset="0"/>
                          <a:cs typeface="Arial" panose="020B0604020202020204" pitchFamily="34" charset="0"/>
                        </a:rPr>
                        <a:t>360º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3954560"/>
                  </a:ext>
                </a:extLst>
              </a:tr>
            </a:tbl>
          </a:graphicData>
        </a:graphic>
      </p:graphicFrame>
      <p:sp>
        <p:nvSpPr>
          <p:cNvPr id="7" name="Slide Number Placeholder 6">
            <a:extLst>
              <a:ext uri="{FF2B5EF4-FFF2-40B4-BE49-F238E27FC236}">
                <a16:creationId xmlns:a16="http://schemas.microsoft.com/office/drawing/2014/main" id="{9DB4F181-E169-A03D-AE14-1A2B966B11AA}"/>
              </a:ext>
            </a:extLst>
          </p:cNvPr>
          <p:cNvSpPr>
            <a:spLocks noGrp="1"/>
          </p:cNvSpPr>
          <p:nvPr>
            <p:ph type="sldNum" sz="quarter" idx="12"/>
          </p:nvPr>
        </p:nvSpPr>
        <p:spPr/>
        <p:txBody>
          <a:bodyPr/>
          <a:lstStyle/>
          <a:p>
            <a:fld id="{892959B6-490E-A144-8C7C-88267F972F69}" type="slidenum">
              <a:rPr lang="en-US" smtClean="0"/>
              <a:t>12</a:t>
            </a:fld>
            <a:endParaRPr lang="en-US"/>
          </a:p>
        </p:txBody>
      </p:sp>
    </p:spTree>
    <p:extLst>
      <p:ext uri="{BB962C8B-B14F-4D97-AF65-F5344CB8AC3E}">
        <p14:creationId xmlns:p14="http://schemas.microsoft.com/office/powerpoint/2010/main" val="245223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15"/>
                                        </p:tgtEl>
                                      </p:cBhvr>
                                    </p:animEffect>
                                    <p:set>
                                      <p:cBhvr>
                                        <p:cTn id="29" dur="1" fill="hold">
                                          <p:stCondLst>
                                            <p:cond delay="499"/>
                                          </p:stCondLst>
                                        </p:cTn>
                                        <p:tgtEl>
                                          <p:spTgt spid="15"/>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5280D2-3DD8-46F8-A694-8C3562FD18BE}"/>
              </a:ext>
            </a:extLst>
          </p:cNvPr>
          <p:cNvSpPr/>
          <p:nvPr/>
        </p:nvSpPr>
        <p:spPr>
          <a:xfrm>
            <a:off x="1720929" y="341594"/>
            <a:ext cx="6263253"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a:solidFill>
                  <a:srgbClr val="4472C4"/>
                </a:solidFill>
                <a:latin typeface="Arial" panose="020B0604020202020204" pitchFamily="34" charset="0"/>
                <a:cs typeface="Arial" panose="020B0604020202020204" pitchFamily="34" charset="0"/>
              </a:rPr>
              <a:t>P</a:t>
            </a:r>
            <a:r>
              <a:rPr kumimoji="0" lang="en-GB" sz="3600" b="1" i="0" u="none" strike="noStrike" kern="1200" cap="none" spc="0" normalizeH="0" baseline="0" noProof="0" dirty="0" err="1">
                <a:ln>
                  <a:noFill/>
                </a:ln>
                <a:solidFill>
                  <a:srgbClr val="4472C4"/>
                </a:solidFill>
                <a:effectLst/>
                <a:uLnTx/>
                <a:uFillTx/>
                <a:latin typeface="Arial" panose="020B0604020202020204" pitchFamily="34" charset="0"/>
                <a:ea typeface="+mn-ea"/>
                <a:cs typeface="Arial" panose="020B0604020202020204" pitchFamily="34" charset="0"/>
              </a:rPr>
              <a:t>ie</a:t>
            </a:r>
            <a:r>
              <a:rPr kumimoji="0" lang="en-GB" sz="3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 charts: favourite drinks</a:t>
            </a:r>
            <a:r>
              <a:rPr kumimoji="0" lang="en-GB" sz="3600" b="0"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 </a:t>
            </a:r>
            <a:endParaRPr kumimoji="0" lang="en-GB" sz="3600" b="0" i="0" u="none" strike="noStrike" kern="1200" cap="none" spc="0" normalizeH="0" baseline="0" noProof="0" dirty="0">
              <a:ln>
                <a:noFill/>
              </a:ln>
              <a:solidFill>
                <a:srgbClr val="4472C4"/>
              </a:solidFill>
              <a:effectLst/>
              <a:uLnTx/>
              <a:uFillTx/>
              <a:latin typeface="Calibri"/>
              <a:ea typeface="+mn-ea"/>
              <a:cs typeface="+mn-cs"/>
            </a:endParaRPr>
          </a:p>
        </p:txBody>
      </p:sp>
      <p:sp>
        <p:nvSpPr>
          <p:cNvPr id="5" name="Isosceles Triangle 4">
            <a:extLst>
              <a:ext uri="{FF2B5EF4-FFF2-40B4-BE49-F238E27FC236}">
                <a16:creationId xmlns:a16="http://schemas.microsoft.com/office/drawing/2014/main" id="{9FD6C38C-F471-69A1-E7E7-70313435754B}"/>
              </a:ext>
              <a:ext uri="{C183D7F6-B498-43B3-948B-1728B52AA6E4}">
                <adec:decorative xmlns:adec="http://schemas.microsoft.com/office/drawing/2017/decorative" val="1"/>
              </a:ext>
            </a:extLst>
          </p:cNvPr>
          <p:cNvSpPr/>
          <p:nvPr/>
        </p:nvSpPr>
        <p:spPr>
          <a:xfrm flipV="1">
            <a:off x="-3816" y="-47949"/>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0E7312EC-B348-8481-E2BC-AB6091A619EF}"/>
              </a:ext>
            </a:extLst>
          </p:cNvPr>
          <p:cNvSpPr txBox="1"/>
          <p:nvPr/>
        </p:nvSpPr>
        <p:spPr>
          <a:xfrm>
            <a:off x="-38400" y="-46330"/>
            <a:ext cx="1631268" cy="461665"/>
          </a:xfrm>
          <a:prstGeom prst="rect">
            <a:avLst/>
          </a:prstGeom>
          <a:solidFill>
            <a:schemeClr val="accent1"/>
          </a:solidFill>
          <a:ln>
            <a:solidFill>
              <a:schemeClr val="accent1"/>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DISCUSS</a:t>
            </a:r>
          </a:p>
        </p:txBody>
      </p:sp>
      <p:graphicFrame>
        <p:nvGraphicFramePr>
          <p:cNvPr id="7" name="Table 6">
            <a:extLst>
              <a:ext uri="{FF2B5EF4-FFF2-40B4-BE49-F238E27FC236}">
                <a16:creationId xmlns:a16="http://schemas.microsoft.com/office/drawing/2014/main" id="{9EED44CE-74FB-3C2F-ED5E-770DF79EA27F}"/>
              </a:ext>
            </a:extLst>
          </p:cNvPr>
          <p:cNvGraphicFramePr>
            <a:graphicFrameLocks noGrp="1"/>
          </p:cNvGraphicFramePr>
          <p:nvPr>
            <p:extLst>
              <p:ext uri="{D42A27DB-BD31-4B8C-83A1-F6EECF244321}">
                <p14:modId xmlns:p14="http://schemas.microsoft.com/office/powerpoint/2010/main" val="1007626274"/>
              </p:ext>
            </p:extLst>
          </p:nvPr>
        </p:nvGraphicFramePr>
        <p:xfrm>
          <a:off x="5576792" y="1720840"/>
          <a:ext cx="6135013" cy="4149236"/>
        </p:xfrm>
        <a:graphic>
          <a:graphicData uri="http://schemas.openxmlformats.org/drawingml/2006/table">
            <a:tbl>
              <a:tblPr firstRow="1" bandRow="1">
                <a:tableStyleId>{5C22544A-7EE6-4342-B048-85BDC9FD1C3A}</a:tableStyleId>
              </a:tblPr>
              <a:tblGrid>
                <a:gridCol w="2247135">
                  <a:extLst>
                    <a:ext uri="{9D8B030D-6E8A-4147-A177-3AD203B41FA5}">
                      <a16:colId xmlns:a16="http://schemas.microsoft.com/office/drawing/2014/main" val="2217725239"/>
                    </a:ext>
                  </a:extLst>
                </a:gridCol>
                <a:gridCol w="2096645">
                  <a:extLst>
                    <a:ext uri="{9D8B030D-6E8A-4147-A177-3AD203B41FA5}">
                      <a16:colId xmlns:a16="http://schemas.microsoft.com/office/drawing/2014/main" val="2629005456"/>
                    </a:ext>
                  </a:extLst>
                </a:gridCol>
                <a:gridCol w="1791233">
                  <a:extLst>
                    <a:ext uri="{9D8B030D-6E8A-4147-A177-3AD203B41FA5}">
                      <a16:colId xmlns:a16="http://schemas.microsoft.com/office/drawing/2014/main" val="2536946603"/>
                    </a:ext>
                  </a:extLst>
                </a:gridCol>
              </a:tblGrid>
              <a:tr h="970960">
                <a:tc>
                  <a:txBody>
                    <a:bodyPr/>
                    <a:lstStyle/>
                    <a:p>
                      <a:pPr algn="ctr"/>
                      <a:r>
                        <a:rPr lang="en-GB" sz="2400" b="1" dirty="0">
                          <a:solidFill>
                            <a:schemeClr val="tx1"/>
                          </a:solidFill>
                          <a:latin typeface="Arial"/>
                          <a:cs typeface="Arial"/>
                        </a:rPr>
                        <a:t>Favourite drink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1" dirty="0">
                          <a:solidFill>
                            <a:schemeClr val="tx1"/>
                          </a:solidFill>
                          <a:latin typeface="Arial" panose="020B0604020202020204" pitchFamily="34" charset="0"/>
                          <a:cs typeface="Arial" panose="020B0604020202020204" pitchFamily="34" charset="0"/>
                        </a:rPr>
                        <a:t>Frequency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1" dirty="0">
                          <a:solidFill>
                            <a:schemeClr val="tx1"/>
                          </a:solidFill>
                          <a:latin typeface="Arial" panose="020B0604020202020204" pitchFamily="34" charset="0"/>
                          <a:cs typeface="Arial" panose="020B0604020202020204" pitchFamily="34" charset="0"/>
                        </a:rPr>
                        <a:t>Angle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4169004"/>
                  </a:ext>
                </a:extLst>
              </a:tr>
              <a:tr h="794569">
                <a:tc>
                  <a:txBody>
                    <a:bodyPr/>
                    <a:lstStyle/>
                    <a:p>
                      <a:pPr algn="ctr"/>
                      <a:r>
                        <a:rPr lang="en-GB" sz="2400" b="0" dirty="0">
                          <a:solidFill>
                            <a:schemeClr val="tx1"/>
                          </a:solidFill>
                          <a:latin typeface="Arial" panose="020B0604020202020204" pitchFamily="34" charset="0"/>
                          <a:cs typeface="Arial" panose="020B0604020202020204" pitchFamily="34" charset="0"/>
                        </a:rPr>
                        <a:t>Cola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a:solidFill>
                            <a:schemeClr val="tx1"/>
                          </a:solidFill>
                          <a:latin typeface="Arial" panose="020B0604020202020204" pitchFamily="34" charset="0"/>
                          <a:cs typeface="Arial" panose="020B0604020202020204" pitchFamily="34" charset="0"/>
                        </a:rPr>
                        <a:t>150º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720767"/>
                  </a:ext>
                </a:extLst>
              </a:tr>
              <a:tr h="794569">
                <a:tc>
                  <a:txBody>
                    <a:bodyPr/>
                    <a:lstStyle/>
                    <a:p>
                      <a:pPr algn="ctr"/>
                      <a:r>
                        <a:rPr lang="en-GB" sz="2400" b="0" dirty="0">
                          <a:solidFill>
                            <a:schemeClr val="tx1"/>
                          </a:solidFill>
                          <a:latin typeface="Arial" panose="020B0604020202020204" pitchFamily="34" charset="0"/>
                          <a:cs typeface="Arial" panose="020B0604020202020204" pitchFamily="34" charset="0"/>
                        </a:rPr>
                        <a:t>Lemonade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a:solidFill>
                            <a:schemeClr val="tx1"/>
                          </a:solidFill>
                          <a:latin typeface="Arial" panose="020B0604020202020204" pitchFamily="34" charset="0"/>
                          <a:cs typeface="Arial" panose="020B0604020202020204" pitchFamily="34" charset="0"/>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6733340"/>
                  </a:ext>
                </a:extLst>
              </a:tr>
              <a:tr h="794569">
                <a:tc>
                  <a:txBody>
                    <a:bodyPr/>
                    <a:lstStyle/>
                    <a:p>
                      <a:pPr algn="ctr"/>
                      <a:r>
                        <a:rPr lang="en-GB" sz="2400" b="0" dirty="0">
                          <a:solidFill>
                            <a:schemeClr val="tx1"/>
                          </a:solidFill>
                          <a:latin typeface="Arial" panose="020B0604020202020204" pitchFamily="34" charset="0"/>
                          <a:cs typeface="Arial" panose="020B0604020202020204" pitchFamily="34" charset="0"/>
                        </a:rPr>
                        <a:t>Fruit juice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a:solidFill>
                            <a:schemeClr val="tx1"/>
                          </a:solidFill>
                          <a:latin typeface="Arial" panose="020B0604020202020204" pitchFamily="34" charset="0"/>
                          <a:cs typeface="Arial" panose="020B0604020202020204" pitchFamily="34"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389247"/>
                  </a:ext>
                </a:extLst>
              </a:tr>
              <a:tr h="794569">
                <a:tc>
                  <a:txBody>
                    <a:bodyPr/>
                    <a:lstStyle/>
                    <a:p>
                      <a:pPr algn="ctr"/>
                      <a:r>
                        <a:rPr lang="en-GB" sz="2400" b="1" dirty="0">
                          <a:solidFill>
                            <a:schemeClr val="tx1"/>
                          </a:solidFill>
                          <a:latin typeface="Arial" panose="020B0604020202020204" pitchFamily="34" charset="0"/>
                          <a:cs typeface="Arial" panose="020B0604020202020204" pitchFamily="34" charset="0"/>
                        </a:rPr>
                        <a:t>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1" dirty="0">
                          <a:solidFill>
                            <a:schemeClr val="tx1"/>
                          </a:solidFill>
                          <a:latin typeface="Arial" panose="020B0604020202020204" pitchFamily="34" charset="0"/>
                          <a:cs typeface="Arial" panose="020B0604020202020204" pitchFamily="34" charset="0"/>
                        </a:rPr>
                        <a:t>120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Arial" panose="020B0604020202020204" pitchFamily="34" charset="0"/>
                          <a:cs typeface="Arial" panose="020B0604020202020204" pitchFamily="34" charset="0"/>
                        </a:rPr>
                        <a:t>360º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3954560"/>
                  </a:ext>
                </a:extLst>
              </a:tr>
            </a:tbl>
          </a:graphicData>
        </a:graphic>
      </p:graphicFrame>
      <p:sp>
        <p:nvSpPr>
          <p:cNvPr id="8" name="TextBox 7">
            <a:extLst>
              <a:ext uri="{FF2B5EF4-FFF2-40B4-BE49-F238E27FC236}">
                <a16:creationId xmlns:a16="http://schemas.microsoft.com/office/drawing/2014/main" id="{4B022F38-7E7C-AB21-C647-14CA9C9E2EE0}"/>
              </a:ext>
            </a:extLst>
          </p:cNvPr>
          <p:cNvSpPr txBox="1"/>
          <p:nvPr/>
        </p:nvSpPr>
        <p:spPr>
          <a:xfrm>
            <a:off x="480195" y="1720840"/>
            <a:ext cx="5077115" cy="3416320"/>
          </a:xfrm>
          <a:prstGeom prst="rect">
            <a:avLst/>
          </a:prstGeom>
          <a:noFill/>
        </p:spPr>
        <p:txBody>
          <a:bodyPr wrap="square" lIns="91440" tIns="45720" rIns="91440" bIns="45720" rtlCol="0" anchor="t">
            <a:spAutoFit/>
          </a:bodyPr>
          <a:lstStyle/>
          <a:p>
            <a:pPr>
              <a:spcAft>
                <a:spcPts val="1200"/>
              </a:spcAft>
            </a:pPr>
            <a:r>
              <a:rPr lang="en-GB" sz="2800" dirty="0">
                <a:latin typeface="Arial" panose="020B0604020202020204" pitchFamily="34" charset="0"/>
                <a:cs typeface="Arial" panose="020B0604020202020204" pitchFamily="34" charset="0"/>
              </a:rPr>
              <a:t>Students were asked what their favourite drink was.</a:t>
            </a:r>
          </a:p>
          <a:p>
            <a:pPr>
              <a:spcAft>
                <a:spcPts val="1200"/>
              </a:spcAft>
            </a:pPr>
            <a:endParaRPr lang="en-GB" sz="400" dirty="0">
              <a:latin typeface="Arial" panose="020B0604020202020204" pitchFamily="34" charset="0"/>
              <a:cs typeface="Arial" panose="020B0604020202020204" pitchFamily="34" charset="0"/>
            </a:endParaRPr>
          </a:p>
          <a:p>
            <a:pPr>
              <a:spcAft>
                <a:spcPts val="1200"/>
              </a:spcAft>
            </a:pPr>
            <a:r>
              <a:rPr lang="en-GB" sz="2800" dirty="0">
                <a:latin typeface="Arial" panose="020B0604020202020204" pitchFamily="34" charset="0"/>
                <a:cs typeface="Arial" panose="020B0604020202020204" pitchFamily="34" charset="0"/>
              </a:rPr>
              <a:t>What’s missing from the table?</a:t>
            </a:r>
          </a:p>
          <a:p>
            <a:pPr>
              <a:spcAft>
                <a:spcPts val="1200"/>
              </a:spcAft>
            </a:pPr>
            <a:endParaRPr lang="en-GB" sz="400" dirty="0">
              <a:latin typeface="Arial" panose="020B0604020202020204" pitchFamily="34" charset="0"/>
              <a:cs typeface="Arial" panose="020B0604020202020204" pitchFamily="34" charset="0"/>
            </a:endParaRPr>
          </a:p>
          <a:p>
            <a:pPr>
              <a:spcAft>
                <a:spcPts val="1200"/>
              </a:spcAft>
            </a:pPr>
            <a:r>
              <a:rPr lang="en-GB" sz="2800" dirty="0">
                <a:latin typeface="Arial" panose="020B0604020202020204" pitchFamily="34" charset="0"/>
                <a:cs typeface="Arial" panose="020B0604020202020204" pitchFamily="34" charset="0"/>
              </a:rPr>
              <a:t>How can you find the missing angles so you can plot the pie chart?</a:t>
            </a:r>
          </a:p>
        </p:txBody>
      </p:sp>
      <p:grpSp>
        <p:nvGrpSpPr>
          <p:cNvPr id="9" name="Group 8">
            <a:extLst>
              <a:ext uri="{FF2B5EF4-FFF2-40B4-BE49-F238E27FC236}">
                <a16:creationId xmlns:a16="http://schemas.microsoft.com/office/drawing/2014/main" id="{E0DB492F-1C84-4CAE-F5FB-1FA3CDB04E8E}"/>
              </a:ext>
            </a:extLst>
          </p:cNvPr>
          <p:cNvGrpSpPr/>
          <p:nvPr/>
        </p:nvGrpSpPr>
        <p:grpSpPr>
          <a:xfrm>
            <a:off x="8851337" y="2333865"/>
            <a:ext cx="1942452" cy="588529"/>
            <a:chOff x="8335316" y="1647292"/>
            <a:chExt cx="1942452" cy="588529"/>
          </a:xfrm>
        </p:grpSpPr>
        <p:sp>
          <p:nvSpPr>
            <p:cNvPr id="11" name="Curved Down Arrow 5">
              <a:extLst>
                <a:ext uri="{FF2B5EF4-FFF2-40B4-BE49-F238E27FC236}">
                  <a16:creationId xmlns:a16="http://schemas.microsoft.com/office/drawing/2014/main" id="{345510C0-84BE-6877-67B7-2D0B64CF4A4E}"/>
                </a:ext>
              </a:extLst>
            </p:cNvPr>
            <p:cNvSpPr/>
            <p:nvPr/>
          </p:nvSpPr>
          <p:spPr>
            <a:xfrm>
              <a:off x="8335316" y="1848363"/>
              <a:ext cx="1942452" cy="38745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TextBox 11">
              <a:extLst>
                <a:ext uri="{FF2B5EF4-FFF2-40B4-BE49-F238E27FC236}">
                  <a16:creationId xmlns:a16="http://schemas.microsoft.com/office/drawing/2014/main" id="{1B2F2F2A-3D55-61FD-FD83-4E3F05D3336C}"/>
                </a:ext>
              </a:extLst>
            </p:cNvPr>
            <p:cNvSpPr txBox="1"/>
            <p:nvPr/>
          </p:nvSpPr>
          <p:spPr>
            <a:xfrm>
              <a:off x="9042643" y="1647292"/>
              <a:ext cx="527797" cy="369332"/>
            </a:xfrm>
            <a:prstGeom prst="rect">
              <a:avLst/>
            </a:prstGeom>
            <a:solidFill>
              <a:schemeClr val="bg1"/>
            </a:solidFill>
          </p:spPr>
          <p:txBody>
            <a:bodyPr wrap="square">
              <a:spAutoFit/>
            </a:bodyPr>
            <a:lstStyle/>
            <a:p>
              <a:r>
                <a:rPr lang="en-GB" b="1" dirty="0">
                  <a:solidFill>
                    <a:srgbClr val="000000"/>
                  </a:solidFill>
                  <a:latin typeface="Jost"/>
                </a:rPr>
                <a:t>×</a:t>
              </a:r>
              <a:r>
                <a:rPr lang="en-GB" dirty="0"/>
                <a:t> 3</a:t>
              </a:r>
            </a:p>
          </p:txBody>
        </p:sp>
      </p:grpSp>
      <p:grpSp>
        <p:nvGrpSpPr>
          <p:cNvPr id="14" name="Group 13">
            <a:extLst>
              <a:ext uri="{FF2B5EF4-FFF2-40B4-BE49-F238E27FC236}">
                <a16:creationId xmlns:a16="http://schemas.microsoft.com/office/drawing/2014/main" id="{93966676-43FE-9E3E-51D9-293E02D36631}"/>
              </a:ext>
            </a:extLst>
          </p:cNvPr>
          <p:cNvGrpSpPr/>
          <p:nvPr/>
        </p:nvGrpSpPr>
        <p:grpSpPr>
          <a:xfrm>
            <a:off x="8851337" y="3119251"/>
            <a:ext cx="1942452" cy="588529"/>
            <a:chOff x="8335316" y="1647292"/>
            <a:chExt cx="1942452" cy="588529"/>
          </a:xfrm>
        </p:grpSpPr>
        <p:sp>
          <p:nvSpPr>
            <p:cNvPr id="16" name="Curved Down Arrow 8">
              <a:extLst>
                <a:ext uri="{FF2B5EF4-FFF2-40B4-BE49-F238E27FC236}">
                  <a16:creationId xmlns:a16="http://schemas.microsoft.com/office/drawing/2014/main" id="{2593E48D-2B74-14AB-1490-49B5895E6308}"/>
                </a:ext>
              </a:extLst>
            </p:cNvPr>
            <p:cNvSpPr/>
            <p:nvPr/>
          </p:nvSpPr>
          <p:spPr>
            <a:xfrm>
              <a:off x="8335316" y="1848363"/>
              <a:ext cx="1942452" cy="38745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Box 16">
              <a:extLst>
                <a:ext uri="{FF2B5EF4-FFF2-40B4-BE49-F238E27FC236}">
                  <a16:creationId xmlns:a16="http://schemas.microsoft.com/office/drawing/2014/main" id="{EED8B9A3-E92A-F392-C377-C49CBD661A83}"/>
                </a:ext>
              </a:extLst>
            </p:cNvPr>
            <p:cNvSpPr txBox="1"/>
            <p:nvPr/>
          </p:nvSpPr>
          <p:spPr>
            <a:xfrm>
              <a:off x="9042643" y="1647292"/>
              <a:ext cx="527797" cy="369332"/>
            </a:xfrm>
            <a:prstGeom prst="rect">
              <a:avLst/>
            </a:prstGeom>
            <a:solidFill>
              <a:schemeClr val="bg1"/>
            </a:solidFill>
          </p:spPr>
          <p:txBody>
            <a:bodyPr wrap="square">
              <a:spAutoFit/>
            </a:bodyPr>
            <a:lstStyle/>
            <a:p>
              <a:r>
                <a:rPr lang="en-GB" b="1" dirty="0">
                  <a:solidFill>
                    <a:srgbClr val="000000"/>
                  </a:solidFill>
                  <a:latin typeface="Jost"/>
                </a:rPr>
                <a:t>×</a:t>
              </a:r>
              <a:r>
                <a:rPr lang="en-GB" dirty="0"/>
                <a:t> 3</a:t>
              </a:r>
            </a:p>
          </p:txBody>
        </p:sp>
      </p:grpSp>
      <p:grpSp>
        <p:nvGrpSpPr>
          <p:cNvPr id="18" name="Group 17">
            <a:extLst>
              <a:ext uri="{FF2B5EF4-FFF2-40B4-BE49-F238E27FC236}">
                <a16:creationId xmlns:a16="http://schemas.microsoft.com/office/drawing/2014/main" id="{844C75EA-137C-3DA3-DD12-25E4A011CD2F}"/>
              </a:ext>
            </a:extLst>
          </p:cNvPr>
          <p:cNvGrpSpPr/>
          <p:nvPr/>
        </p:nvGrpSpPr>
        <p:grpSpPr>
          <a:xfrm>
            <a:off x="8842165" y="3958934"/>
            <a:ext cx="1942452" cy="588529"/>
            <a:chOff x="8335316" y="1647292"/>
            <a:chExt cx="1942452" cy="588529"/>
          </a:xfrm>
        </p:grpSpPr>
        <p:sp>
          <p:nvSpPr>
            <p:cNvPr id="19" name="Curved Down Arrow 11">
              <a:extLst>
                <a:ext uri="{FF2B5EF4-FFF2-40B4-BE49-F238E27FC236}">
                  <a16:creationId xmlns:a16="http://schemas.microsoft.com/office/drawing/2014/main" id="{08FF0D2F-E4C3-1C89-F0E4-D055B59F873A}"/>
                </a:ext>
              </a:extLst>
            </p:cNvPr>
            <p:cNvSpPr/>
            <p:nvPr/>
          </p:nvSpPr>
          <p:spPr>
            <a:xfrm>
              <a:off x="8335316" y="1848363"/>
              <a:ext cx="1942452" cy="38745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TextBox 21">
              <a:extLst>
                <a:ext uri="{FF2B5EF4-FFF2-40B4-BE49-F238E27FC236}">
                  <a16:creationId xmlns:a16="http://schemas.microsoft.com/office/drawing/2014/main" id="{2B9CDF84-942F-B954-AF41-6CD9EBD412D4}"/>
                </a:ext>
              </a:extLst>
            </p:cNvPr>
            <p:cNvSpPr txBox="1"/>
            <p:nvPr/>
          </p:nvSpPr>
          <p:spPr>
            <a:xfrm>
              <a:off x="9042643" y="1647292"/>
              <a:ext cx="527797" cy="369332"/>
            </a:xfrm>
            <a:prstGeom prst="rect">
              <a:avLst/>
            </a:prstGeom>
            <a:solidFill>
              <a:schemeClr val="bg1"/>
            </a:solidFill>
          </p:spPr>
          <p:txBody>
            <a:bodyPr wrap="square">
              <a:spAutoFit/>
            </a:bodyPr>
            <a:lstStyle/>
            <a:p>
              <a:r>
                <a:rPr lang="en-GB" b="1" dirty="0">
                  <a:solidFill>
                    <a:srgbClr val="000000"/>
                  </a:solidFill>
                  <a:latin typeface="Jost"/>
                </a:rPr>
                <a:t>×</a:t>
              </a:r>
              <a:r>
                <a:rPr lang="en-GB" dirty="0"/>
                <a:t> 3</a:t>
              </a:r>
            </a:p>
          </p:txBody>
        </p:sp>
      </p:grpSp>
      <p:grpSp>
        <p:nvGrpSpPr>
          <p:cNvPr id="25" name="Group 24">
            <a:extLst>
              <a:ext uri="{FF2B5EF4-FFF2-40B4-BE49-F238E27FC236}">
                <a16:creationId xmlns:a16="http://schemas.microsoft.com/office/drawing/2014/main" id="{530C8B25-8D3C-5386-2D03-3DD90983A9AC}"/>
              </a:ext>
            </a:extLst>
          </p:cNvPr>
          <p:cNvGrpSpPr/>
          <p:nvPr/>
        </p:nvGrpSpPr>
        <p:grpSpPr>
          <a:xfrm>
            <a:off x="8842164" y="4740105"/>
            <a:ext cx="1942452" cy="588529"/>
            <a:chOff x="8335316" y="1647292"/>
            <a:chExt cx="1942452" cy="588529"/>
          </a:xfrm>
        </p:grpSpPr>
        <p:sp>
          <p:nvSpPr>
            <p:cNvPr id="26" name="Curved Down Arrow 14">
              <a:extLst>
                <a:ext uri="{FF2B5EF4-FFF2-40B4-BE49-F238E27FC236}">
                  <a16:creationId xmlns:a16="http://schemas.microsoft.com/office/drawing/2014/main" id="{0FD80228-BF35-2DA1-C8FE-E6A09343EFEB}"/>
                </a:ext>
              </a:extLst>
            </p:cNvPr>
            <p:cNvSpPr/>
            <p:nvPr/>
          </p:nvSpPr>
          <p:spPr>
            <a:xfrm>
              <a:off x="8335316" y="1848363"/>
              <a:ext cx="1942452" cy="38745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 name="TextBox 26">
              <a:extLst>
                <a:ext uri="{FF2B5EF4-FFF2-40B4-BE49-F238E27FC236}">
                  <a16:creationId xmlns:a16="http://schemas.microsoft.com/office/drawing/2014/main" id="{CFDB073D-E0AC-794E-AAE8-5E6A1F9D4A3F}"/>
                </a:ext>
              </a:extLst>
            </p:cNvPr>
            <p:cNvSpPr txBox="1"/>
            <p:nvPr/>
          </p:nvSpPr>
          <p:spPr>
            <a:xfrm>
              <a:off x="9042643" y="1647292"/>
              <a:ext cx="527797" cy="369332"/>
            </a:xfrm>
            <a:prstGeom prst="rect">
              <a:avLst/>
            </a:prstGeom>
            <a:solidFill>
              <a:schemeClr val="bg1"/>
            </a:solidFill>
          </p:spPr>
          <p:txBody>
            <a:bodyPr wrap="square">
              <a:spAutoFit/>
            </a:bodyPr>
            <a:lstStyle/>
            <a:p>
              <a:r>
                <a:rPr lang="en-GB" b="1" dirty="0">
                  <a:solidFill>
                    <a:srgbClr val="000000"/>
                  </a:solidFill>
                  <a:latin typeface="Jost"/>
                </a:rPr>
                <a:t>×</a:t>
              </a:r>
              <a:r>
                <a:rPr lang="en-GB" dirty="0"/>
                <a:t> 3</a:t>
              </a:r>
            </a:p>
          </p:txBody>
        </p:sp>
      </p:grpSp>
      <p:sp>
        <p:nvSpPr>
          <p:cNvPr id="29" name="TextBox 28">
            <a:extLst>
              <a:ext uri="{FF2B5EF4-FFF2-40B4-BE49-F238E27FC236}">
                <a16:creationId xmlns:a16="http://schemas.microsoft.com/office/drawing/2014/main" id="{DB7BCEDE-7236-0FD1-AA26-66B914DFFA71}"/>
              </a:ext>
            </a:extLst>
          </p:cNvPr>
          <p:cNvSpPr txBox="1"/>
          <p:nvPr/>
        </p:nvSpPr>
        <p:spPr>
          <a:xfrm>
            <a:off x="10479515" y="3664291"/>
            <a:ext cx="667512" cy="461665"/>
          </a:xfrm>
          <a:prstGeom prst="rect">
            <a:avLst/>
          </a:prstGeom>
          <a:noFill/>
        </p:spPr>
        <p:txBody>
          <a:bodyPr wrap="square" rtlCol="0">
            <a:spAutoFit/>
          </a:bodyPr>
          <a:lstStyle/>
          <a:p>
            <a:pPr algn="ctr"/>
            <a:r>
              <a:rPr lang="en-GB" sz="2400" b="1" dirty="0">
                <a:solidFill>
                  <a:schemeClr val="accent1"/>
                </a:solidFill>
                <a:latin typeface="Arial" panose="020B0604020202020204" pitchFamily="34" charset="0"/>
                <a:cs typeface="Arial" panose="020B0604020202020204" pitchFamily="34" charset="0"/>
              </a:rPr>
              <a:t>90º</a:t>
            </a:r>
          </a:p>
        </p:txBody>
      </p:sp>
      <p:sp>
        <p:nvSpPr>
          <p:cNvPr id="30" name="TextBox 29">
            <a:extLst>
              <a:ext uri="{FF2B5EF4-FFF2-40B4-BE49-F238E27FC236}">
                <a16:creationId xmlns:a16="http://schemas.microsoft.com/office/drawing/2014/main" id="{4864BC31-F61F-11AD-0807-A7396AC9B588}"/>
              </a:ext>
            </a:extLst>
          </p:cNvPr>
          <p:cNvSpPr txBox="1"/>
          <p:nvPr/>
        </p:nvSpPr>
        <p:spPr>
          <a:xfrm>
            <a:off x="10391086" y="4489622"/>
            <a:ext cx="805405" cy="461665"/>
          </a:xfrm>
          <a:prstGeom prst="rect">
            <a:avLst/>
          </a:prstGeom>
          <a:noFill/>
        </p:spPr>
        <p:txBody>
          <a:bodyPr wrap="square" rtlCol="0">
            <a:spAutoFit/>
          </a:bodyPr>
          <a:lstStyle/>
          <a:p>
            <a:pPr algn="ctr"/>
            <a:r>
              <a:rPr lang="en-GB" sz="2400" b="1" dirty="0">
                <a:solidFill>
                  <a:schemeClr val="accent1"/>
                </a:solidFill>
                <a:latin typeface="Arial" panose="020B0604020202020204" pitchFamily="34" charset="0"/>
                <a:cs typeface="Arial" panose="020B0604020202020204" pitchFamily="34" charset="0"/>
              </a:rPr>
              <a:t>120º</a:t>
            </a:r>
          </a:p>
        </p:txBody>
      </p:sp>
      <p:sp>
        <p:nvSpPr>
          <p:cNvPr id="3" name="Slide Number Placeholder 2">
            <a:extLst>
              <a:ext uri="{FF2B5EF4-FFF2-40B4-BE49-F238E27FC236}">
                <a16:creationId xmlns:a16="http://schemas.microsoft.com/office/drawing/2014/main" id="{C58C2242-90F2-F787-42AE-B1B0492CA66C}"/>
              </a:ext>
            </a:extLst>
          </p:cNvPr>
          <p:cNvSpPr>
            <a:spLocks noGrp="1"/>
          </p:cNvSpPr>
          <p:nvPr>
            <p:ph type="sldNum" sz="quarter" idx="12"/>
          </p:nvPr>
        </p:nvSpPr>
        <p:spPr/>
        <p:txBody>
          <a:bodyPr/>
          <a:lstStyle/>
          <a:p>
            <a:fld id="{892959B6-490E-A144-8C7C-88267F972F69}" type="slidenum">
              <a:rPr lang="en-US" smtClean="0"/>
              <a:t>13</a:t>
            </a:fld>
            <a:endParaRPr lang="en-US"/>
          </a:p>
        </p:txBody>
      </p:sp>
    </p:spTree>
    <p:extLst>
      <p:ext uri="{BB962C8B-B14F-4D97-AF65-F5344CB8AC3E}">
        <p14:creationId xmlns:p14="http://schemas.microsoft.com/office/powerpoint/2010/main" val="363477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dissolve">
                                      <p:cBhvr>
                                        <p:cTn id="7" dur="500"/>
                                        <p:tgtEl>
                                          <p:spTgt spid="8">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dissolv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dissolv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dissolv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0">
                                            <p:txEl>
                                              <p:pRg st="0" end="0"/>
                                            </p:txEl>
                                          </p:spTgt>
                                        </p:tgtEl>
                                        <p:attrNameLst>
                                          <p:attrName>style.visibility</p:attrName>
                                        </p:attrNameLst>
                                      </p:cBhvr>
                                      <p:to>
                                        <p:strVal val="visible"/>
                                      </p:to>
                                    </p:set>
                                    <p:animEffect transition="in" filter="dissolve">
                                      <p:cBhvr>
                                        <p:cTn id="37"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5280D2-3DD8-46F8-A694-8C3562FD18BE}"/>
              </a:ext>
            </a:extLst>
          </p:cNvPr>
          <p:cNvSpPr/>
          <p:nvPr/>
        </p:nvSpPr>
        <p:spPr>
          <a:xfrm>
            <a:off x="1720929" y="341594"/>
            <a:ext cx="6288901"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a:solidFill>
                  <a:srgbClr val="4472C4"/>
                </a:solidFill>
                <a:latin typeface="Arial" panose="020B0604020202020204" pitchFamily="34" charset="0"/>
                <a:cs typeface="Arial" panose="020B0604020202020204" pitchFamily="34" charset="0"/>
              </a:rPr>
              <a:t>P</a:t>
            </a:r>
            <a:r>
              <a:rPr kumimoji="0" lang="en-GB" sz="3600" b="1" i="0" u="none" strike="noStrike" kern="1200" cap="none" spc="0" normalizeH="0" baseline="0" noProof="0" dirty="0" err="1">
                <a:ln>
                  <a:noFill/>
                </a:ln>
                <a:solidFill>
                  <a:srgbClr val="4472C4"/>
                </a:solidFill>
                <a:effectLst/>
                <a:uLnTx/>
                <a:uFillTx/>
                <a:latin typeface="Arial" panose="020B0604020202020204" pitchFamily="34" charset="0"/>
                <a:ea typeface="+mn-ea"/>
                <a:cs typeface="Arial" panose="020B0604020202020204" pitchFamily="34" charset="0"/>
              </a:rPr>
              <a:t>ie</a:t>
            </a:r>
            <a:r>
              <a:rPr kumimoji="0" lang="en-GB" sz="3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 charts: favourite sports</a:t>
            </a:r>
            <a:r>
              <a:rPr kumimoji="0" lang="en-GB" sz="3600" b="0"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 </a:t>
            </a:r>
            <a:endParaRPr kumimoji="0" lang="en-GB" sz="3600" b="0" i="0" u="none" strike="noStrike" kern="1200" cap="none" spc="0" normalizeH="0" baseline="0" noProof="0" dirty="0">
              <a:ln>
                <a:noFill/>
              </a:ln>
              <a:solidFill>
                <a:srgbClr val="4472C4"/>
              </a:solidFill>
              <a:effectLst/>
              <a:uLnTx/>
              <a:uFillTx/>
              <a:latin typeface="Calibri"/>
              <a:ea typeface="+mn-ea"/>
              <a:cs typeface="+mn-cs"/>
            </a:endParaRPr>
          </a:p>
        </p:txBody>
      </p:sp>
      <p:sp>
        <p:nvSpPr>
          <p:cNvPr id="5" name="Isosceles Triangle 4">
            <a:extLst>
              <a:ext uri="{FF2B5EF4-FFF2-40B4-BE49-F238E27FC236}">
                <a16:creationId xmlns:a16="http://schemas.microsoft.com/office/drawing/2014/main" id="{9FD6C38C-F471-69A1-E7E7-70313435754B}"/>
              </a:ext>
              <a:ext uri="{C183D7F6-B498-43B3-948B-1728B52AA6E4}">
                <adec:decorative xmlns:adec="http://schemas.microsoft.com/office/drawing/2017/decorative" val="1"/>
              </a:ext>
            </a:extLst>
          </p:cNvPr>
          <p:cNvSpPr/>
          <p:nvPr/>
        </p:nvSpPr>
        <p:spPr>
          <a:xfrm flipV="1">
            <a:off x="-3816" y="-47949"/>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0E7312EC-B348-8481-E2BC-AB6091A619EF}"/>
              </a:ext>
            </a:extLst>
          </p:cNvPr>
          <p:cNvSpPr txBox="1"/>
          <p:nvPr/>
        </p:nvSpPr>
        <p:spPr>
          <a:xfrm>
            <a:off x="-38400" y="-46330"/>
            <a:ext cx="1631268" cy="461665"/>
          </a:xfrm>
          <a:prstGeom prst="rect">
            <a:avLst/>
          </a:prstGeom>
          <a:solidFill>
            <a:schemeClr val="accent1"/>
          </a:solidFill>
          <a:ln>
            <a:solidFill>
              <a:schemeClr val="accent1"/>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DISCUSS</a:t>
            </a:r>
          </a:p>
        </p:txBody>
      </p:sp>
      <p:sp>
        <p:nvSpPr>
          <p:cNvPr id="3" name="TextBox 2">
            <a:extLst>
              <a:ext uri="{FF2B5EF4-FFF2-40B4-BE49-F238E27FC236}">
                <a16:creationId xmlns:a16="http://schemas.microsoft.com/office/drawing/2014/main" id="{865C6182-D74C-AA6D-301A-17D8B85600C6}"/>
              </a:ext>
            </a:extLst>
          </p:cNvPr>
          <p:cNvSpPr txBox="1"/>
          <p:nvPr/>
        </p:nvSpPr>
        <p:spPr>
          <a:xfrm>
            <a:off x="926023" y="1408377"/>
            <a:ext cx="4908550" cy="4431983"/>
          </a:xfrm>
          <a:prstGeom prst="rect">
            <a:avLst/>
          </a:prstGeom>
          <a:noFill/>
        </p:spPr>
        <p:txBody>
          <a:bodyPr wrap="square" rtlCol="0">
            <a:spAutoFit/>
          </a:bodyPr>
          <a:lstStyle/>
          <a:p>
            <a:pPr>
              <a:spcAft>
                <a:spcPts val="1200"/>
              </a:spcAft>
            </a:pPr>
            <a:r>
              <a:rPr lang="en-GB" sz="2800" dirty="0">
                <a:latin typeface="Arial" panose="020B0604020202020204" pitchFamily="34" charset="0"/>
                <a:cs typeface="Arial" panose="020B0604020202020204" pitchFamily="34" charset="0"/>
              </a:rPr>
              <a:t>In another survey, 1400 students were asked what their favourite sport was.</a:t>
            </a:r>
          </a:p>
          <a:p>
            <a:pPr>
              <a:spcAft>
                <a:spcPts val="1200"/>
              </a:spcAft>
            </a:pPr>
            <a:r>
              <a:rPr lang="en-GB" sz="2800" dirty="0">
                <a:latin typeface="Arial" panose="020B0604020202020204" pitchFamily="34" charset="0"/>
                <a:cs typeface="Arial" panose="020B0604020202020204" pitchFamily="34" charset="0"/>
              </a:rPr>
              <a:t>Results are shown in the pie chart.</a:t>
            </a:r>
          </a:p>
          <a:p>
            <a:pPr marL="514350" indent="-514350">
              <a:spcAft>
                <a:spcPts val="1200"/>
              </a:spcAft>
              <a:buFont typeface="+mj-lt"/>
              <a:buAutoNum type="arabicPeriod"/>
            </a:pPr>
            <a:r>
              <a:rPr lang="en-GB" sz="2800" dirty="0">
                <a:latin typeface="Arial" panose="020B0604020202020204" pitchFamily="34" charset="0"/>
                <a:cs typeface="Arial" panose="020B0604020202020204" pitchFamily="34" charset="0"/>
              </a:rPr>
              <a:t>How many said football was their favourite sport?</a:t>
            </a:r>
          </a:p>
          <a:p>
            <a:pPr marL="514350" indent="-514350">
              <a:spcAft>
                <a:spcPts val="1200"/>
              </a:spcAft>
              <a:buFont typeface="+mj-lt"/>
              <a:buAutoNum type="arabicPeriod"/>
            </a:pPr>
            <a:r>
              <a:rPr lang="en-GB" sz="2800" dirty="0">
                <a:latin typeface="Arial" panose="020B0604020202020204" pitchFamily="34" charset="0"/>
                <a:cs typeface="Arial" panose="020B0604020202020204" pitchFamily="34" charset="0"/>
              </a:rPr>
              <a:t>How many said boxing was their favourite sport?</a:t>
            </a:r>
          </a:p>
        </p:txBody>
      </p:sp>
      <p:grpSp>
        <p:nvGrpSpPr>
          <p:cNvPr id="4" name="Group 3">
            <a:extLst>
              <a:ext uri="{FF2B5EF4-FFF2-40B4-BE49-F238E27FC236}">
                <a16:creationId xmlns:a16="http://schemas.microsoft.com/office/drawing/2014/main" id="{A1F3918E-13EE-B413-170D-C60EB0EA24D3}"/>
              </a:ext>
            </a:extLst>
          </p:cNvPr>
          <p:cNvGrpSpPr/>
          <p:nvPr/>
        </p:nvGrpSpPr>
        <p:grpSpPr>
          <a:xfrm>
            <a:off x="6419850" y="1466632"/>
            <a:ext cx="4933950" cy="4330700"/>
            <a:chOff x="6357428" y="1620837"/>
            <a:chExt cx="4933950" cy="4330700"/>
          </a:xfrm>
        </p:grpSpPr>
        <p:graphicFrame>
          <p:nvGraphicFramePr>
            <p:cNvPr id="10" name="Chart 9">
              <a:extLst>
                <a:ext uri="{FF2B5EF4-FFF2-40B4-BE49-F238E27FC236}">
                  <a16:creationId xmlns:a16="http://schemas.microsoft.com/office/drawing/2014/main" id="{EEB1757C-42D0-9743-00D7-83C0F9BE41F8}"/>
                </a:ext>
              </a:extLst>
            </p:cNvPr>
            <p:cNvGraphicFramePr>
              <a:graphicFrameLocks/>
            </p:cNvGraphicFramePr>
            <p:nvPr>
              <p:extLst>
                <p:ext uri="{D42A27DB-BD31-4B8C-83A1-F6EECF244321}">
                  <p14:modId xmlns:p14="http://schemas.microsoft.com/office/powerpoint/2010/main" val="1983501997"/>
                </p:ext>
              </p:extLst>
            </p:nvPr>
          </p:nvGraphicFramePr>
          <p:xfrm>
            <a:off x="6357428" y="1620837"/>
            <a:ext cx="4933950" cy="433070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a:extLst>
                <a:ext uri="{FF2B5EF4-FFF2-40B4-BE49-F238E27FC236}">
                  <a16:creationId xmlns:a16="http://schemas.microsoft.com/office/drawing/2014/main" id="{026D5F34-7E78-0054-8055-3C968AF20BE0}"/>
                </a:ext>
              </a:extLst>
            </p:cNvPr>
            <p:cNvSpPr/>
            <p:nvPr/>
          </p:nvSpPr>
          <p:spPr>
            <a:xfrm rot="19322980">
              <a:off x="8547291" y="3670893"/>
              <a:ext cx="230588" cy="23058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grpSp>
      <p:sp>
        <p:nvSpPr>
          <p:cNvPr id="7" name="Slide Number Placeholder 6">
            <a:extLst>
              <a:ext uri="{FF2B5EF4-FFF2-40B4-BE49-F238E27FC236}">
                <a16:creationId xmlns:a16="http://schemas.microsoft.com/office/drawing/2014/main" id="{219CFC74-6C7F-4ECD-3CC8-E300C69231E3}"/>
              </a:ext>
            </a:extLst>
          </p:cNvPr>
          <p:cNvSpPr>
            <a:spLocks noGrp="1"/>
          </p:cNvSpPr>
          <p:nvPr>
            <p:ph type="sldNum" sz="quarter" idx="12"/>
          </p:nvPr>
        </p:nvSpPr>
        <p:spPr/>
        <p:txBody>
          <a:bodyPr/>
          <a:lstStyle/>
          <a:p>
            <a:fld id="{892959B6-490E-A144-8C7C-88267F972F69}" type="slidenum">
              <a:rPr lang="en-US" smtClean="0"/>
              <a:t>14</a:t>
            </a:fld>
            <a:endParaRPr lang="en-US"/>
          </a:p>
        </p:txBody>
      </p:sp>
    </p:spTree>
    <p:extLst>
      <p:ext uri="{BB962C8B-B14F-4D97-AF65-F5344CB8AC3E}">
        <p14:creationId xmlns:p14="http://schemas.microsoft.com/office/powerpoint/2010/main" val="43776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15</a:t>
            </a:fld>
            <a:endParaRPr lang="en-US" dirty="0"/>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326287" y="261906"/>
            <a:ext cx="9080671" cy="762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sz="3600" b="1" dirty="0">
                <a:solidFill>
                  <a:schemeClr val="accent1"/>
                </a:solidFill>
                <a:latin typeface="Arial" panose="020B0604020202020204" pitchFamily="34" charset="0"/>
                <a:cs typeface="Arial" panose="020B0604020202020204" pitchFamily="34" charset="0"/>
              </a:rPr>
              <a:t>Using a ratio table to solve Q1 and Q2</a:t>
            </a:r>
            <a:endParaRPr kumimoji="0" lang="en-US" sz="3600" b="1" i="0"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graphicFrame>
        <p:nvGraphicFramePr>
          <p:cNvPr id="5" name="Table 5">
            <a:extLst>
              <a:ext uri="{FF2B5EF4-FFF2-40B4-BE49-F238E27FC236}">
                <a16:creationId xmlns:a16="http://schemas.microsoft.com/office/drawing/2014/main" id="{566A4EA0-EF6E-5D61-CA27-E0B39A6B6342}"/>
              </a:ext>
            </a:extLst>
          </p:cNvPr>
          <p:cNvGraphicFramePr>
            <a:graphicFrameLocks/>
          </p:cNvGraphicFramePr>
          <p:nvPr>
            <p:extLst>
              <p:ext uri="{D42A27DB-BD31-4B8C-83A1-F6EECF244321}">
                <p14:modId xmlns:p14="http://schemas.microsoft.com/office/powerpoint/2010/main" val="4160659484"/>
              </p:ext>
            </p:extLst>
          </p:nvPr>
        </p:nvGraphicFramePr>
        <p:xfrm>
          <a:off x="4823245" y="2834237"/>
          <a:ext cx="6968892" cy="3212913"/>
        </p:xfrm>
        <a:graphic>
          <a:graphicData uri="http://schemas.openxmlformats.org/drawingml/2006/table">
            <a:tbl>
              <a:tblPr bandRow="1">
                <a:tableStyleId>{5C22544A-7EE6-4342-B048-85BDC9FD1C3A}</a:tableStyleId>
              </a:tblPr>
              <a:tblGrid>
                <a:gridCol w="1742223">
                  <a:extLst>
                    <a:ext uri="{9D8B030D-6E8A-4147-A177-3AD203B41FA5}">
                      <a16:colId xmlns:a16="http://schemas.microsoft.com/office/drawing/2014/main" val="2278501521"/>
                    </a:ext>
                  </a:extLst>
                </a:gridCol>
                <a:gridCol w="1742223">
                  <a:extLst>
                    <a:ext uri="{9D8B030D-6E8A-4147-A177-3AD203B41FA5}">
                      <a16:colId xmlns:a16="http://schemas.microsoft.com/office/drawing/2014/main" val="2393538477"/>
                    </a:ext>
                  </a:extLst>
                </a:gridCol>
                <a:gridCol w="1742223">
                  <a:extLst>
                    <a:ext uri="{9D8B030D-6E8A-4147-A177-3AD203B41FA5}">
                      <a16:colId xmlns:a16="http://schemas.microsoft.com/office/drawing/2014/main" val="1908973766"/>
                    </a:ext>
                  </a:extLst>
                </a:gridCol>
                <a:gridCol w="1742223">
                  <a:extLst>
                    <a:ext uri="{9D8B030D-6E8A-4147-A177-3AD203B41FA5}">
                      <a16:colId xmlns:a16="http://schemas.microsoft.com/office/drawing/2014/main" val="1381798962"/>
                    </a:ext>
                  </a:extLst>
                </a:gridCol>
              </a:tblGrid>
              <a:tr h="1070971">
                <a:tc>
                  <a:txBody>
                    <a:bodyPr/>
                    <a:lstStyle/>
                    <a:p>
                      <a:pPr algn="ctr"/>
                      <a:endParaRPr lang="en-GB" sz="2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800" b="1" dirty="0">
                          <a:latin typeface="Arial" panose="020B0604020202020204" pitchFamily="34" charset="0"/>
                          <a:cs typeface="Arial" panose="020B0604020202020204" pitchFamily="34" charset="0"/>
                        </a:rPr>
                        <a:t>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800" b="1" dirty="0">
                          <a:latin typeface="Arial" panose="020B0604020202020204" pitchFamily="34" charset="0"/>
                          <a:cs typeface="Arial" panose="020B0604020202020204" pitchFamily="34" charset="0"/>
                        </a:rPr>
                        <a:t>Football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800" b="1" dirty="0">
                          <a:latin typeface="Arial" panose="020B0604020202020204" pitchFamily="34" charset="0"/>
                          <a:cs typeface="Arial" panose="020B0604020202020204" pitchFamily="34" charset="0"/>
                        </a:rPr>
                        <a:t>Boxing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8071312"/>
                  </a:ext>
                </a:extLst>
              </a:tr>
              <a:tr h="1070971">
                <a:tc>
                  <a:txBody>
                    <a:bodyPr/>
                    <a:lstStyle/>
                    <a:p>
                      <a:pPr algn="ctr"/>
                      <a:r>
                        <a:rPr lang="en-GB" sz="2800" b="1" dirty="0">
                          <a:latin typeface="Arial" panose="020B0604020202020204" pitchFamily="34" charset="0"/>
                          <a:cs typeface="Arial" panose="020B0604020202020204" pitchFamily="34" charset="0"/>
                        </a:rPr>
                        <a:t>Degrees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800" dirty="0">
                          <a:latin typeface="Arial" panose="020B0604020202020204" pitchFamily="34" charset="0"/>
                          <a:cs typeface="Arial" panose="020B0604020202020204" pitchFamily="34" charset="0"/>
                        </a:rPr>
                        <a:t>360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0475339"/>
                  </a:ext>
                </a:extLst>
              </a:tr>
              <a:tr h="1070971">
                <a:tc>
                  <a:txBody>
                    <a:bodyPr/>
                    <a:lstStyle/>
                    <a:p>
                      <a:pPr algn="ctr"/>
                      <a:r>
                        <a:rPr lang="en-GB" sz="2800" b="1" dirty="0">
                          <a:latin typeface="Arial" panose="020B0604020202020204" pitchFamily="34" charset="0"/>
                          <a:cs typeface="Arial" panose="020B0604020202020204" pitchFamily="34" charset="0"/>
                        </a:rPr>
                        <a:t>No. of people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800" dirty="0">
                          <a:latin typeface="Arial" panose="020B0604020202020204" pitchFamily="34" charset="0"/>
                          <a:cs typeface="Arial" panose="020B0604020202020204" pitchFamily="34" charset="0"/>
                        </a:rPr>
                        <a:t>1400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2468754"/>
                  </a:ext>
                </a:extLst>
              </a:tr>
            </a:tbl>
          </a:graphicData>
        </a:graphic>
      </p:graphicFrame>
      <p:grpSp>
        <p:nvGrpSpPr>
          <p:cNvPr id="8" name="Group 7">
            <a:extLst>
              <a:ext uri="{FF2B5EF4-FFF2-40B4-BE49-F238E27FC236}">
                <a16:creationId xmlns:a16="http://schemas.microsoft.com/office/drawing/2014/main" id="{22E83807-74B5-E5A9-7CBB-4092E22724D3}"/>
              </a:ext>
            </a:extLst>
          </p:cNvPr>
          <p:cNvGrpSpPr/>
          <p:nvPr/>
        </p:nvGrpSpPr>
        <p:grpSpPr>
          <a:xfrm>
            <a:off x="7537184" y="3602382"/>
            <a:ext cx="1667047" cy="560501"/>
            <a:chOff x="4128247" y="1736993"/>
            <a:chExt cx="1838598" cy="560501"/>
          </a:xfrm>
        </p:grpSpPr>
        <p:sp>
          <p:nvSpPr>
            <p:cNvPr id="10" name="Curved Down Arrow 5">
              <a:extLst>
                <a:ext uri="{FF2B5EF4-FFF2-40B4-BE49-F238E27FC236}">
                  <a16:creationId xmlns:a16="http://schemas.microsoft.com/office/drawing/2014/main" id="{F7CD58CF-973E-AACE-BC3C-46E2EA6D1462}"/>
                </a:ext>
              </a:extLst>
            </p:cNvPr>
            <p:cNvSpPr/>
            <p:nvPr/>
          </p:nvSpPr>
          <p:spPr>
            <a:xfrm>
              <a:off x="4128247" y="1910036"/>
              <a:ext cx="1838598" cy="38745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EDF3841-F0A5-462D-2C75-3CE99F5CEE44}"/>
                </a:ext>
              </a:extLst>
            </p:cNvPr>
            <p:cNvSpPr txBox="1"/>
            <p:nvPr/>
          </p:nvSpPr>
          <p:spPr>
            <a:xfrm>
              <a:off x="4796533" y="1736993"/>
              <a:ext cx="558243" cy="369332"/>
            </a:xfrm>
            <a:prstGeom prst="rect">
              <a:avLst/>
            </a:prstGeom>
            <a:solidFill>
              <a:schemeClr val="bg1"/>
            </a:solidFill>
          </p:spPr>
          <p:txBody>
            <a:bodyPr wrap="square" rtlCol="0">
              <a:spAutoFit/>
            </a:bodyPr>
            <a:lstStyle/>
            <a:p>
              <a:pPr algn="ctr"/>
              <a:r>
                <a:rPr lang="en-GB" i="0" u="none" strike="noStrike" dirty="0">
                  <a:solidFill>
                    <a:srgbClr val="000000"/>
                  </a:solidFill>
                  <a:effectLst/>
                  <a:latin typeface="Arial" panose="020B0604020202020204" pitchFamily="34" charset="0"/>
                  <a:cs typeface="Arial" panose="020B0604020202020204" pitchFamily="34" charset="0"/>
                </a:rPr>
                <a:t>÷ </a:t>
              </a:r>
              <a:r>
                <a:rPr lang="en-GB" dirty="0">
                  <a:solidFill>
                    <a:srgbClr val="000000"/>
                  </a:solidFill>
                  <a:latin typeface="Arial" panose="020B0604020202020204" pitchFamily="34" charset="0"/>
                  <a:cs typeface="Arial" panose="020B0604020202020204" pitchFamily="34" charset="0"/>
                </a:rPr>
                <a:t>2</a:t>
              </a:r>
              <a:endParaRPr lang="en-GB" dirty="0">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5A2E9995-87B8-0228-CDF3-CCD24068B247}"/>
              </a:ext>
            </a:extLst>
          </p:cNvPr>
          <p:cNvGrpSpPr/>
          <p:nvPr/>
        </p:nvGrpSpPr>
        <p:grpSpPr>
          <a:xfrm>
            <a:off x="7588234" y="5757777"/>
            <a:ext cx="1667047" cy="511153"/>
            <a:chOff x="4257402" y="4771773"/>
            <a:chExt cx="1838598" cy="511153"/>
          </a:xfrm>
        </p:grpSpPr>
        <p:sp>
          <p:nvSpPr>
            <p:cNvPr id="16" name="Curved Down Arrow 13">
              <a:extLst>
                <a:ext uri="{FF2B5EF4-FFF2-40B4-BE49-F238E27FC236}">
                  <a16:creationId xmlns:a16="http://schemas.microsoft.com/office/drawing/2014/main" id="{82E28446-20C0-B12E-CB83-E6C83EBA19D4}"/>
                </a:ext>
              </a:extLst>
            </p:cNvPr>
            <p:cNvSpPr/>
            <p:nvPr/>
          </p:nvSpPr>
          <p:spPr>
            <a:xfrm flipV="1">
              <a:off x="4257402" y="4771773"/>
              <a:ext cx="1838598" cy="38745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5A204CFA-5022-C5B0-ADF9-67B635CC5A55}"/>
                </a:ext>
              </a:extLst>
            </p:cNvPr>
            <p:cNvSpPr txBox="1"/>
            <p:nvPr/>
          </p:nvSpPr>
          <p:spPr>
            <a:xfrm>
              <a:off x="4925688" y="4913594"/>
              <a:ext cx="630575" cy="369332"/>
            </a:xfrm>
            <a:prstGeom prst="rect">
              <a:avLst/>
            </a:prstGeom>
            <a:solidFill>
              <a:schemeClr val="bg1"/>
            </a:solidFill>
          </p:spPr>
          <p:txBody>
            <a:bodyPr wrap="square" rtlCol="0">
              <a:spAutoFit/>
            </a:bodyPr>
            <a:lstStyle/>
            <a:p>
              <a:pPr algn="ctr"/>
              <a:r>
                <a:rPr lang="en-GB" i="0" u="none" strike="noStrike" dirty="0">
                  <a:solidFill>
                    <a:srgbClr val="000000"/>
                  </a:solidFill>
                  <a:effectLst/>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 2</a:t>
              </a:r>
            </a:p>
          </p:txBody>
        </p:sp>
      </p:grpSp>
      <p:sp>
        <p:nvSpPr>
          <p:cNvPr id="18" name="TextBox 17">
            <a:extLst>
              <a:ext uri="{FF2B5EF4-FFF2-40B4-BE49-F238E27FC236}">
                <a16:creationId xmlns:a16="http://schemas.microsoft.com/office/drawing/2014/main" id="{11452318-A953-D5B7-66BA-CE80D6B780AB}"/>
              </a:ext>
            </a:extLst>
          </p:cNvPr>
          <p:cNvSpPr txBox="1"/>
          <p:nvPr/>
        </p:nvSpPr>
        <p:spPr>
          <a:xfrm>
            <a:off x="8559786" y="4198202"/>
            <a:ext cx="1292392" cy="523220"/>
          </a:xfrm>
          <a:prstGeom prst="rect">
            <a:avLst/>
          </a:prstGeom>
          <a:noFill/>
        </p:spPr>
        <p:txBody>
          <a:bodyPr wrap="square" rtlCol="0">
            <a:spAutoFit/>
          </a:bodyPr>
          <a:lstStyle/>
          <a:p>
            <a:pPr algn="ctr"/>
            <a:r>
              <a:rPr lang="en-GB" sz="2800" dirty="0">
                <a:latin typeface="Arial" panose="020B0604020202020204" pitchFamily="34" charset="0"/>
                <a:cs typeface="Arial" panose="020B0604020202020204" pitchFamily="34" charset="0"/>
              </a:rPr>
              <a:t>180</a:t>
            </a:r>
          </a:p>
        </p:txBody>
      </p:sp>
      <p:sp>
        <p:nvSpPr>
          <p:cNvPr id="19" name="TextBox 18">
            <a:extLst>
              <a:ext uri="{FF2B5EF4-FFF2-40B4-BE49-F238E27FC236}">
                <a16:creationId xmlns:a16="http://schemas.microsoft.com/office/drawing/2014/main" id="{8AF6B76D-4A4F-255F-D76F-DA13813977D6}"/>
              </a:ext>
            </a:extLst>
          </p:cNvPr>
          <p:cNvSpPr txBox="1"/>
          <p:nvPr/>
        </p:nvSpPr>
        <p:spPr>
          <a:xfrm>
            <a:off x="8609085" y="5213367"/>
            <a:ext cx="1292392" cy="523220"/>
          </a:xfrm>
          <a:prstGeom prst="rect">
            <a:avLst/>
          </a:prstGeom>
          <a:noFill/>
        </p:spPr>
        <p:txBody>
          <a:bodyPr wrap="square" rtlCol="0">
            <a:spAutoFit/>
          </a:bodyPr>
          <a:lstStyle/>
          <a:p>
            <a:pPr algn="ctr"/>
            <a:r>
              <a:rPr lang="en-GB" sz="2800" b="1" dirty="0">
                <a:latin typeface="Arial" panose="020B0604020202020204" pitchFamily="34" charset="0"/>
                <a:cs typeface="Arial" panose="020B0604020202020204" pitchFamily="34" charset="0"/>
              </a:rPr>
              <a:t>700</a:t>
            </a:r>
          </a:p>
        </p:txBody>
      </p:sp>
      <p:sp>
        <p:nvSpPr>
          <p:cNvPr id="20" name="TextBox 19">
            <a:extLst>
              <a:ext uri="{FF2B5EF4-FFF2-40B4-BE49-F238E27FC236}">
                <a16:creationId xmlns:a16="http://schemas.microsoft.com/office/drawing/2014/main" id="{9AAF8496-7234-3FB2-2581-23A24B020E4A}"/>
              </a:ext>
            </a:extLst>
          </p:cNvPr>
          <p:cNvSpPr txBox="1"/>
          <p:nvPr/>
        </p:nvSpPr>
        <p:spPr>
          <a:xfrm>
            <a:off x="10355365" y="5182847"/>
            <a:ext cx="1292392" cy="523220"/>
          </a:xfrm>
          <a:prstGeom prst="rect">
            <a:avLst/>
          </a:prstGeom>
          <a:noFill/>
        </p:spPr>
        <p:txBody>
          <a:bodyPr wrap="square" rtlCol="0">
            <a:spAutoFit/>
          </a:bodyPr>
          <a:lstStyle/>
          <a:p>
            <a:pPr algn="ctr"/>
            <a:r>
              <a:rPr lang="en-GB" sz="2800" b="1" dirty="0">
                <a:latin typeface="Arial" panose="020B0604020202020204" pitchFamily="34" charset="0"/>
                <a:cs typeface="Arial" panose="020B0604020202020204" pitchFamily="34" charset="0"/>
              </a:rPr>
              <a:t>350</a:t>
            </a:r>
          </a:p>
        </p:txBody>
      </p:sp>
      <p:sp>
        <p:nvSpPr>
          <p:cNvPr id="21" name="TextBox 20">
            <a:extLst>
              <a:ext uri="{FF2B5EF4-FFF2-40B4-BE49-F238E27FC236}">
                <a16:creationId xmlns:a16="http://schemas.microsoft.com/office/drawing/2014/main" id="{0AF67BB7-7491-AE23-715D-63486941F430}"/>
              </a:ext>
            </a:extLst>
          </p:cNvPr>
          <p:cNvSpPr txBox="1"/>
          <p:nvPr/>
        </p:nvSpPr>
        <p:spPr>
          <a:xfrm>
            <a:off x="10355365" y="4192554"/>
            <a:ext cx="1292392" cy="523220"/>
          </a:xfrm>
          <a:prstGeom prst="rect">
            <a:avLst/>
          </a:prstGeom>
          <a:noFill/>
        </p:spPr>
        <p:txBody>
          <a:bodyPr wrap="square" rtlCol="0">
            <a:spAutoFit/>
          </a:bodyPr>
          <a:lstStyle/>
          <a:p>
            <a:pPr algn="ctr"/>
            <a:r>
              <a:rPr lang="en-GB" sz="2800" dirty="0">
                <a:latin typeface="Arial" panose="020B0604020202020204" pitchFamily="34" charset="0"/>
                <a:cs typeface="Arial" panose="020B0604020202020204" pitchFamily="34" charset="0"/>
              </a:rPr>
              <a:t>90</a:t>
            </a:r>
          </a:p>
        </p:txBody>
      </p:sp>
      <p:sp>
        <p:nvSpPr>
          <p:cNvPr id="25" name="Rectangle: Rounded Corners 24">
            <a:extLst>
              <a:ext uri="{FF2B5EF4-FFF2-40B4-BE49-F238E27FC236}">
                <a16:creationId xmlns:a16="http://schemas.microsoft.com/office/drawing/2014/main" id="{D9CBD2E7-D5A6-30C3-6CB7-3DE2D700317F}"/>
              </a:ext>
            </a:extLst>
          </p:cNvPr>
          <p:cNvSpPr/>
          <p:nvPr/>
        </p:nvSpPr>
        <p:spPr>
          <a:xfrm>
            <a:off x="8559786" y="1281958"/>
            <a:ext cx="2797444" cy="11817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football = 180</a:t>
            </a:r>
            <a:r>
              <a:rPr lang="en-GB" sz="2800" b="0" dirty="0">
                <a:solidFill>
                  <a:schemeClr val="bg1"/>
                </a:solidFill>
                <a:latin typeface="Arial" panose="020B0604020202020204" pitchFamily="34" charset="0"/>
                <a:cs typeface="Arial" panose="020B0604020202020204" pitchFamily="34" charset="0"/>
              </a:rPr>
              <a:t>º</a:t>
            </a:r>
          </a:p>
          <a:p>
            <a:pPr algn="ctr"/>
            <a:r>
              <a:rPr lang="en-GB" sz="2800" dirty="0">
                <a:solidFill>
                  <a:schemeClr val="bg1"/>
                </a:solidFill>
                <a:latin typeface="Arial" panose="020B0604020202020204" pitchFamily="34" charset="0"/>
                <a:cs typeface="Arial" panose="020B0604020202020204" pitchFamily="34" charset="0"/>
              </a:rPr>
              <a:t>boxing = 90</a:t>
            </a:r>
            <a:r>
              <a:rPr lang="en-GB" sz="2800" b="0" dirty="0">
                <a:solidFill>
                  <a:schemeClr val="bg1"/>
                </a:solidFill>
                <a:latin typeface="Arial" panose="020B0604020202020204" pitchFamily="34" charset="0"/>
                <a:cs typeface="Arial" panose="020B0604020202020204" pitchFamily="34" charset="0"/>
              </a:rPr>
              <a:t>º</a:t>
            </a:r>
          </a:p>
        </p:txBody>
      </p:sp>
      <p:grpSp>
        <p:nvGrpSpPr>
          <p:cNvPr id="26" name="Group 25">
            <a:extLst>
              <a:ext uri="{FF2B5EF4-FFF2-40B4-BE49-F238E27FC236}">
                <a16:creationId xmlns:a16="http://schemas.microsoft.com/office/drawing/2014/main" id="{C3282DE4-4B9E-DD96-D137-D36D45D8D1FF}"/>
              </a:ext>
            </a:extLst>
          </p:cNvPr>
          <p:cNvGrpSpPr/>
          <p:nvPr/>
        </p:nvGrpSpPr>
        <p:grpSpPr>
          <a:xfrm>
            <a:off x="9371835" y="5765619"/>
            <a:ext cx="1667047" cy="563061"/>
            <a:chOff x="6420125" y="4758602"/>
            <a:chExt cx="1838598" cy="563061"/>
          </a:xfrm>
        </p:grpSpPr>
        <p:sp>
          <p:nvSpPr>
            <p:cNvPr id="27" name="Curved Down Arrow 14">
              <a:extLst>
                <a:ext uri="{FF2B5EF4-FFF2-40B4-BE49-F238E27FC236}">
                  <a16:creationId xmlns:a16="http://schemas.microsoft.com/office/drawing/2014/main" id="{A04FD30D-4C43-654F-AB33-49718F800509}"/>
                </a:ext>
              </a:extLst>
            </p:cNvPr>
            <p:cNvSpPr/>
            <p:nvPr/>
          </p:nvSpPr>
          <p:spPr>
            <a:xfrm flipV="1">
              <a:off x="6420125" y="4758602"/>
              <a:ext cx="1838598" cy="38745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B0A4B18D-B896-D1E3-4A83-CC5EB4AD73B5}"/>
                </a:ext>
              </a:extLst>
            </p:cNvPr>
            <p:cNvSpPr txBox="1"/>
            <p:nvPr/>
          </p:nvSpPr>
          <p:spPr>
            <a:xfrm>
              <a:off x="7062043" y="4952331"/>
              <a:ext cx="630575" cy="369332"/>
            </a:xfrm>
            <a:prstGeom prst="rect">
              <a:avLst/>
            </a:prstGeom>
            <a:solidFill>
              <a:schemeClr val="bg1"/>
            </a:solidFill>
          </p:spPr>
          <p:txBody>
            <a:bodyPr wrap="square" rtlCol="0">
              <a:spAutoFit/>
            </a:bodyPr>
            <a:lstStyle/>
            <a:p>
              <a:pPr algn="ctr"/>
              <a:r>
                <a:rPr lang="en-GB" i="0" u="none" strike="noStrike" dirty="0">
                  <a:solidFill>
                    <a:srgbClr val="000000"/>
                  </a:solidFill>
                  <a:effectLst/>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 2</a:t>
              </a:r>
            </a:p>
          </p:txBody>
        </p:sp>
      </p:grpSp>
      <p:grpSp>
        <p:nvGrpSpPr>
          <p:cNvPr id="29" name="Group 28">
            <a:extLst>
              <a:ext uri="{FF2B5EF4-FFF2-40B4-BE49-F238E27FC236}">
                <a16:creationId xmlns:a16="http://schemas.microsoft.com/office/drawing/2014/main" id="{84CF49A0-6477-62B3-C67E-A471626CAB1F}"/>
              </a:ext>
            </a:extLst>
          </p:cNvPr>
          <p:cNvGrpSpPr/>
          <p:nvPr/>
        </p:nvGrpSpPr>
        <p:grpSpPr>
          <a:xfrm>
            <a:off x="9406959" y="3597502"/>
            <a:ext cx="1761211" cy="551059"/>
            <a:chOff x="6278530" y="1682814"/>
            <a:chExt cx="1942452" cy="551059"/>
          </a:xfrm>
        </p:grpSpPr>
        <p:sp>
          <p:nvSpPr>
            <p:cNvPr id="30" name="Curved Down Arrow 7">
              <a:extLst>
                <a:ext uri="{FF2B5EF4-FFF2-40B4-BE49-F238E27FC236}">
                  <a16:creationId xmlns:a16="http://schemas.microsoft.com/office/drawing/2014/main" id="{50D949C3-F8C8-D415-38B1-4D18E6DA0D0C}"/>
                </a:ext>
              </a:extLst>
            </p:cNvPr>
            <p:cNvSpPr/>
            <p:nvPr/>
          </p:nvSpPr>
          <p:spPr>
            <a:xfrm>
              <a:off x="6278530" y="1846415"/>
              <a:ext cx="1942452" cy="38745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CB8D196F-C76A-D48E-CEA0-9F6BA01925C4}"/>
                </a:ext>
              </a:extLst>
            </p:cNvPr>
            <p:cNvSpPr txBox="1"/>
            <p:nvPr/>
          </p:nvSpPr>
          <p:spPr>
            <a:xfrm>
              <a:off x="6875267" y="1682814"/>
              <a:ext cx="630575" cy="369332"/>
            </a:xfrm>
            <a:prstGeom prst="rect">
              <a:avLst/>
            </a:prstGeom>
            <a:solidFill>
              <a:schemeClr val="bg1"/>
            </a:solidFill>
          </p:spPr>
          <p:txBody>
            <a:bodyPr wrap="square" rtlCol="0">
              <a:spAutoFit/>
            </a:bodyPr>
            <a:lstStyle/>
            <a:p>
              <a:pPr algn="ctr"/>
              <a:r>
                <a:rPr lang="en-GB" i="0" u="none" strike="noStrike" dirty="0">
                  <a:solidFill>
                    <a:srgbClr val="000000"/>
                  </a:solidFill>
                  <a:effectLst/>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 2</a:t>
              </a:r>
            </a:p>
          </p:txBody>
        </p:sp>
      </p:grpSp>
      <p:grpSp>
        <p:nvGrpSpPr>
          <p:cNvPr id="2" name="Group 1">
            <a:extLst>
              <a:ext uri="{FF2B5EF4-FFF2-40B4-BE49-F238E27FC236}">
                <a16:creationId xmlns:a16="http://schemas.microsoft.com/office/drawing/2014/main" id="{B14BE397-2728-C81D-6F1A-E590DEE8B250}"/>
              </a:ext>
            </a:extLst>
          </p:cNvPr>
          <p:cNvGrpSpPr/>
          <p:nvPr/>
        </p:nvGrpSpPr>
        <p:grpSpPr>
          <a:xfrm>
            <a:off x="468661" y="2388115"/>
            <a:ext cx="3881310" cy="3635271"/>
            <a:chOff x="6769518" y="2433429"/>
            <a:chExt cx="4933950" cy="4330700"/>
          </a:xfrm>
        </p:grpSpPr>
        <p:graphicFrame>
          <p:nvGraphicFramePr>
            <p:cNvPr id="3" name="Chart 2">
              <a:extLst>
                <a:ext uri="{FF2B5EF4-FFF2-40B4-BE49-F238E27FC236}">
                  <a16:creationId xmlns:a16="http://schemas.microsoft.com/office/drawing/2014/main" id="{7AE43F2E-0424-93E8-D34D-442DC70BD2CB}"/>
                </a:ext>
              </a:extLst>
            </p:cNvPr>
            <p:cNvGraphicFramePr>
              <a:graphicFrameLocks/>
            </p:cNvGraphicFramePr>
            <p:nvPr>
              <p:extLst>
                <p:ext uri="{D42A27DB-BD31-4B8C-83A1-F6EECF244321}">
                  <p14:modId xmlns:p14="http://schemas.microsoft.com/office/powerpoint/2010/main" val="3185207758"/>
                </p:ext>
              </p:extLst>
            </p:nvPr>
          </p:nvGraphicFramePr>
          <p:xfrm>
            <a:off x="6769518" y="2433429"/>
            <a:ext cx="4933950" cy="43307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20D1A56B-AAC1-0DDA-0BB7-5648500ED374}"/>
                </a:ext>
              </a:extLst>
            </p:cNvPr>
            <p:cNvSpPr/>
            <p:nvPr/>
          </p:nvSpPr>
          <p:spPr>
            <a:xfrm rot="19322980">
              <a:off x="8944575" y="4318975"/>
              <a:ext cx="230588" cy="23058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grpSp>
      <p:sp>
        <p:nvSpPr>
          <p:cNvPr id="7" name="TextBox 6">
            <a:extLst>
              <a:ext uri="{FF2B5EF4-FFF2-40B4-BE49-F238E27FC236}">
                <a16:creationId xmlns:a16="http://schemas.microsoft.com/office/drawing/2014/main" id="{5CE145D1-BDA3-9285-496D-316C24D7DBE1}"/>
              </a:ext>
            </a:extLst>
          </p:cNvPr>
          <p:cNvSpPr txBox="1"/>
          <p:nvPr/>
        </p:nvSpPr>
        <p:spPr>
          <a:xfrm>
            <a:off x="685800" y="1241588"/>
            <a:ext cx="7414209" cy="1415772"/>
          </a:xfrm>
          <a:prstGeom prst="rect">
            <a:avLst/>
          </a:prstGeom>
          <a:noFill/>
        </p:spPr>
        <p:txBody>
          <a:bodyPr wrap="none" rtlCol="0">
            <a:spAutoFit/>
          </a:bodyPr>
          <a:lstStyle/>
          <a:p>
            <a:pPr marL="514350" indent="-514350">
              <a:spcAft>
                <a:spcPts val="1200"/>
              </a:spcAft>
              <a:buFont typeface="+mj-lt"/>
              <a:buAutoNum type="arabicPeriod"/>
            </a:pPr>
            <a:r>
              <a:rPr lang="en-GB" sz="2400" dirty="0">
                <a:latin typeface="Arial" panose="020B0604020202020204" pitchFamily="34" charset="0"/>
                <a:cs typeface="Arial" panose="020B0604020202020204" pitchFamily="34" charset="0"/>
              </a:rPr>
              <a:t>How many said football was their favourite sport?</a:t>
            </a:r>
          </a:p>
          <a:p>
            <a:pPr marL="514350" indent="-514350">
              <a:spcAft>
                <a:spcPts val="1200"/>
              </a:spcAft>
              <a:buFont typeface="+mj-lt"/>
              <a:buAutoNum type="arabicPeriod"/>
            </a:pPr>
            <a:r>
              <a:rPr lang="en-GB" sz="2400" dirty="0">
                <a:latin typeface="Arial" panose="020B0604020202020204" pitchFamily="34" charset="0"/>
                <a:cs typeface="Arial" panose="020B0604020202020204" pitchFamily="34" charset="0"/>
              </a:rPr>
              <a:t>How many said boxing was their favourite sport?</a:t>
            </a:r>
          </a:p>
          <a:p>
            <a:endParaRPr lang="en-GB" dirty="0"/>
          </a:p>
        </p:txBody>
      </p:sp>
    </p:spTree>
    <p:extLst>
      <p:ext uri="{BB962C8B-B14F-4D97-AF65-F5344CB8AC3E}">
        <p14:creationId xmlns:p14="http://schemas.microsoft.com/office/powerpoint/2010/main" val="99261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dissolv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dissolv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dissolv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dissolve">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450533" y="148816"/>
            <a:ext cx="914400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Constructing and interpreting pie charts</a:t>
            </a:r>
          </a:p>
        </p:txBody>
      </p:sp>
      <p:pic>
        <p:nvPicPr>
          <p:cNvPr id="100" name="Graphic 99">
            <a:extLst>
              <a:ext uri="{FF2B5EF4-FFF2-40B4-BE49-F238E27FC236}">
                <a16:creationId xmlns:a16="http://schemas.microsoft.com/office/drawing/2014/main" id="{CE9DEDD1-D640-4CD7-8399-24A6221E2B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5453" y="1215478"/>
            <a:ext cx="914400" cy="914400"/>
          </a:xfrm>
          <a:prstGeom prst="rect">
            <a:avLst/>
          </a:prstGeom>
        </p:spPr>
      </p:pic>
      <p:grpSp>
        <p:nvGrpSpPr>
          <p:cNvPr id="99" name="Group 98">
            <a:extLst>
              <a:ext uri="{FF2B5EF4-FFF2-40B4-BE49-F238E27FC236}">
                <a16:creationId xmlns:a16="http://schemas.microsoft.com/office/drawing/2014/main" id="{C6BE3F2C-E77F-4309-A3C2-357F13AC7A5E}"/>
              </a:ext>
              <a:ext uri="{C183D7F6-B498-43B3-948B-1728B52AA6E4}">
                <adec:decorative xmlns:adec="http://schemas.microsoft.com/office/drawing/2017/decorative" val="1"/>
              </a:ext>
            </a:extLst>
          </p:cNvPr>
          <p:cNvGrpSpPr/>
          <p:nvPr/>
        </p:nvGrpSpPr>
        <p:grpSpPr>
          <a:xfrm>
            <a:off x="1769853" y="1470805"/>
            <a:ext cx="8212347" cy="3916390"/>
            <a:chOff x="1259457" y="1949570"/>
            <a:chExt cx="8212347" cy="3381422"/>
          </a:xfrm>
        </p:grpSpPr>
        <p:sp>
          <p:nvSpPr>
            <p:cNvPr id="6" name="TextBox 5">
              <a:extLst>
                <a:ext uri="{FF2B5EF4-FFF2-40B4-BE49-F238E27FC236}">
                  <a16:creationId xmlns:a16="http://schemas.microsoft.com/office/drawing/2014/main" id="{755AD8CD-D355-45F4-8A8D-03865C1297C0}"/>
                </a:ext>
              </a:extLst>
            </p:cNvPr>
            <p:cNvSpPr txBox="1"/>
            <p:nvPr/>
          </p:nvSpPr>
          <p:spPr>
            <a:xfrm>
              <a:off x="1259457" y="1949570"/>
              <a:ext cx="1990237" cy="523220"/>
            </a:xfrm>
            <a:prstGeom prst="rect">
              <a:avLst/>
            </a:prstGeom>
            <a:solidFill>
              <a:schemeClr val="accent1"/>
            </a:solidFill>
            <a:ln w="381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KEY IDEA</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8" name="Rectangle 97">
              <a:extLst>
                <a:ext uri="{FF2B5EF4-FFF2-40B4-BE49-F238E27FC236}">
                  <a16:creationId xmlns:a16="http://schemas.microsoft.com/office/drawing/2014/main" id="{CAAA4A74-A70B-4650-8E46-6F6AAFBACCA0}"/>
                </a:ext>
              </a:extLst>
            </p:cNvPr>
            <p:cNvSpPr/>
            <p:nvPr/>
          </p:nvSpPr>
          <p:spPr>
            <a:xfrm>
              <a:off x="1259457" y="1949570"/>
              <a:ext cx="8212347" cy="338142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2" name="TextBox 11">
            <a:extLst>
              <a:ext uri="{FF2B5EF4-FFF2-40B4-BE49-F238E27FC236}">
                <a16:creationId xmlns:a16="http://schemas.microsoft.com/office/drawing/2014/main" id="{B0AB6807-1007-2C40-ACD3-85A647021B46}"/>
              </a:ext>
            </a:extLst>
          </p:cNvPr>
          <p:cNvSpPr txBox="1"/>
          <p:nvPr/>
        </p:nvSpPr>
        <p:spPr>
          <a:xfrm>
            <a:off x="2043531" y="2438308"/>
            <a:ext cx="7551002" cy="2631490"/>
          </a:xfrm>
          <a:prstGeom prst="rect">
            <a:avLst/>
          </a:prstGeom>
          <a:noFill/>
        </p:spPr>
        <p:txBody>
          <a:bodyPr wrap="square" rtlCol="0">
            <a:spAutoFit/>
          </a:bodyPr>
          <a:lstStyle/>
          <a:p>
            <a:pPr marL="457200" marR="0" lvl="0" indent="-457200" algn="l" defTabSz="914400" rtl="0" eaLnBrk="1" fontAlgn="auto" latinLnBrk="0" hangingPunct="1">
              <a:lnSpc>
                <a:spcPts val="31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Constructing and interpreting pie charts involves direct proportion.</a:t>
            </a:r>
          </a:p>
          <a:p>
            <a:pPr marL="457200" marR="0" lvl="0" indent="-457200" algn="l" defTabSz="914400" rtl="0" eaLnBrk="1" fontAlgn="auto" latinLnBrk="0" hangingPunct="1">
              <a:lnSpc>
                <a:spcPts val="31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 requires conversions between frequencies and degrees (and vice versa) by scaling up or down.</a:t>
            </a:r>
          </a:p>
          <a:p>
            <a:pPr marL="457200" marR="0" lvl="0" indent="-457200" algn="l" defTabSz="914400" rtl="0" eaLnBrk="1" fontAlgn="auto" latinLnBrk="0" hangingPunct="1">
              <a:lnSpc>
                <a:spcPts val="31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Ratio tables may help with this.</a:t>
            </a:r>
          </a:p>
        </p:txBody>
      </p:sp>
    </p:spTree>
    <p:extLst>
      <p:ext uri="{BB962C8B-B14F-4D97-AF65-F5344CB8AC3E}">
        <p14:creationId xmlns:p14="http://schemas.microsoft.com/office/powerpoint/2010/main" val="2934758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17</a:t>
            </a:fld>
            <a:endParaRPr lang="en-US" dirty="0"/>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27606" y="113074"/>
            <a:ext cx="8529638"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1</a:t>
            </a:r>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F82D19D-1FB9-47B5-A87D-36C07F3B87C2}"/>
              </a:ext>
            </a:extLst>
          </p:cNvPr>
          <p:cNvSpPr txBox="1"/>
          <p:nvPr/>
        </p:nvSpPr>
        <p:spPr>
          <a:xfrm>
            <a:off x="-27606" y="112166"/>
            <a:ext cx="1642874" cy="430887"/>
          </a:xfrm>
          <a:prstGeom prst="rect">
            <a:avLst/>
          </a:prstGeom>
          <a:noFill/>
          <a:ln>
            <a:noFill/>
          </a:ln>
          <a:effectLst/>
        </p:spPr>
        <p:txBody>
          <a:bodyPr wrap="square" rtlCol="0">
            <a:spAutoFit/>
          </a:bodyPr>
          <a:lstStyle/>
          <a:p>
            <a:pPr algn="ctr"/>
            <a:r>
              <a:rPr lang="en-GB" sz="2200" b="1" dirty="0">
                <a:solidFill>
                  <a:schemeClr val="bg1"/>
                </a:solidFill>
                <a:latin typeface="Arial" panose="020B0604020202020204" pitchFamily="34" charset="0"/>
                <a:cs typeface="Arial" panose="020B0604020202020204" pitchFamily="34" charset="0"/>
              </a:rPr>
              <a:t>PRACTICE</a:t>
            </a:r>
          </a:p>
        </p:txBody>
      </p:sp>
      <p:grpSp>
        <p:nvGrpSpPr>
          <p:cNvPr id="18" name="Group 17"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9"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20" name="TextBox 19">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8" name="Rectangle 2">
            <a:extLst>
              <a:ext uri="{FF2B5EF4-FFF2-40B4-BE49-F238E27FC236}">
                <a16:creationId xmlns:a16="http://schemas.microsoft.com/office/drawing/2014/main" id="{2BEA7757-07BF-6ECC-82B7-D3F1964CE6A1}"/>
              </a:ext>
            </a:extLst>
          </p:cNvPr>
          <p:cNvSpPr>
            <a:spLocks noChangeArrowheads="1"/>
          </p:cNvSpPr>
          <p:nvPr/>
        </p:nvSpPr>
        <p:spPr bwMode="auto">
          <a:xfrm flipV="1">
            <a:off x="5588005" y="2528808"/>
            <a:ext cx="723966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3" name="Slide Number Placeholder 3">
            <a:extLst>
              <a:ext uri="{FF2B5EF4-FFF2-40B4-BE49-F238E27FC236}">
                <a16:creationId xmlns:a16="http://schemas.microsoft.com/office/drawing/2014/main" id="{4798C81E-309D-F98A-ED43-D115DE8E3176}"/>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5AAEF5-C690-5D4B-B5C7-510283CCFE4D}" type="slidenum">
              <a:rPr lang="en-US" smtClean="0"/>
              <a:pPr/>
              <a:t>17</a:t>
            </a:fld>
            <a:endParaRPr lang="en-US"/>
          </a:p>
        </p:txBody>
      </p:sp>
      <p:sp>
        <p:nvSpPr>
          <p:cNvPr id="2" name="TextBox 1">
            <a:extLst>
              <a:ext uri="{FF2B5EF4-FFF2-40B4-BE49-F238E27FC236}">
                <a16:creationId xmlns:a16="http://schemas.microsoft.com/office/drawing/2014/main" id="{71AD28B8-BDFD-1D64-9DC3-4CE74380BA10}"/>
              </a:ext>
            </a:extLst>
          </p:cNvPr>
          <p:cNvSpPr txBox="1"/>
          <p:nvPr/>
        </p:nvSpPr>
        <p:spPr>
          <a:xfrm>
            <a:off x="1035059" y="1168397"/>
            <a:ext cx="9105891"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Here is information about the distances travelled in miles by some people yesterday.</a:t>
            </a:r>
          </a:p>
        </p:txBody>
      </p:sp>
      <p:graphicFrame>
        <p:nvGraphicFramePr>
          <p:cNvPr id="6" name="Table 5">
            <a:extLst>
              <a:ext uri="{FF2B5EF4-FFF2-40B4-BE49-F238E27FC236}">
                <a16:creationId xmlns:a16="http://schemas.microsoft.com/office/drawing/2014/main" id="{DC2E76D9-69AF-5F26-C0A4-955F3CC1FC90}"/>
              </a:ext>
            </a:extLst>
          </p:cNvPr>
          <p:cNvGraphicFramePr>
            <a:graphicFrameLocks noGrp="1"/>
          </p:cNvGraphicFramePr>
          <p:nvPr>
            <p:extLst>
              <p:ext uri="{D42A27DB-BD31-4B8C-83A1-F6EECF244321}">
                <p14:modId xmlns:p14="http://schemas.microsoft.com/office/powerpoint/2010/main" val="3653518506"/>
              </p:ext>
            </p:extLst>
          </p:nvPr>
        </p:nvGraphicFramePr>
        <p:xfrm>
          <a:off x="2441503" y="1508760"/>
          <a:ext cx="7054376" cy="1920240"/>
        </p:xfrm>
        <a:graphic>
          <a:graphicData uri="http://schemas.openxmlformats.org/drawingml/2006/table">
            <a:tbl>
              <a:tblPr firstRow="1" bandRow="1">
                <a:tableStyleId>{5C22544A-7EE6-4342-B048-85BDC9FD1C3A}</a:tableStyleId>
              </a:tblPr>
              <a:tblGrid>
                <a:gridCol w="1763594">
                  <a:extLst>
                    <a:ext uri="{9D8B030D-6E8A-4147-A177-3AD203B41FA5}">
                      <a16:colId xmlns:a16="http://schemas.microsoft.com/office/drawing/2014/main" val="1946185253"/>
                    </a:ext>
                  </a:extLst>
                </a:gridCol>
                <a:gridCol w="1763594">
                  <a:extLst>
                    <a:ext uri="{9D8B030D-6E8A-4147-A177-3AD203B41FA5}">
                      <a16:colId xmlns:a16="http://schemas.microsoft.com/office/drawing/2014/main" val="2276652753"/>
                    </a:ext>
                  </a:extLst>
                </a:gridCol>
                <a:gridCol w="1763594">
                  <a:extLst>
                    <a:ext uri="{9D8B030D-6E8A-4147-A177-3AD203B41FA5}">
                      <a16:colId xmlns:a16="http://schemas.microsoft.com/office/drawing/2014/main" val="1958570638"/>
                    </a:ext>
                  </a:extLst>
                </a:gridCol>
                <a:gridCol w="1763594">
                  <a:extLst>
                    <a:ext uri="{9D8B030D-6E8A-4147-A177-3AD203B41FA5}">
                      <a16:colId xmlns:a16="http://schemas.microsoft.com/office/drawing/2014/main" val="2235962200"/>
                    </a:ext>
                  </a:extLst>
                </a:gridCol>
              </a:tblGrid>
              <a:tr h="274320">
                <a:tc gridSpan="4">
                  <a:txBody>
                    <a:bodyPr/>
                    <a:lstStyle/>
                    <a:p>
                      <a:pPr algn="ctr"/>
                      <a:r>
                        <a:rPr lang="en-US" sz="1500" dirty="0">
                          <a:solidFill>
                            <a:sysClr val="windowText" lastClr="000000"/>
                          </a:solidFill>
                          <a:latin typeface="Arial" panose="020B0604020202020204" pitchFamily="34" charset="0"/>
                          <a:cs typeface="Arial" panose="020B0604020202020204" pitchFamily="34" charset="0"/>
                        </a:rPr>
                        <a:t>distance (miles)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544832227"/>
                  </a:ext>
                </a:extLst>
              </a:tr>
              <a:tr h="274320">
                <a:tc>
                  <a:txBody>
                    <a:bodyPr/>
                    <a:lstStyle/>
                    <a:p>
                      <a:pPr algn="ctr"/>
                      <a:r>
                        <a:rPr lang="en-US" sz="1500" dirty="0">
                          <a:solidFill>
                            <a:sysClr val="windowText" lastClr="000000"/>
                          </a:solidFill>
                          <a:latin typeface="Arial" panose="020B0604020202020204" pitchFamily="34" charset="0"/>
                          <a:cs typeface="Arial" panose="020B0604020202020204" pitchFamily="34" charset="0"/>
                        </a:rPr>
                        <a:t>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500" dirty="0">
                          <a:solidFill>
                            <a:sysClr val="windowText" lastClr="000000"/>
                          </a:solidFill>
                          <a:latin typeface="Arial" panose="020B0604020202020204" pitchFamily="34" charset="0"/>
                          <a:cs typeface="Arial" panose="020B0604020202020204" pitchFamily="34" charset="0"/>
                        </a:rPr>
                        <a:t>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500" dirty="0">
                          <a:solidFill>
                            <a:sysClr val="windowText" lastClr="000000"/>
                          </a:solidFill>
                          <a:latin typeface="Arial" panose="020B0604020202020204" pitchFamily="34" charset="0"/>
                          <a:cs typeface="Arial" panose="020B0604020202020204" pitchFamily="34" charset="0"/>
                        </a:rPr>
                        <a:t>12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500" dirty="0">
                          <a:solidFill>
                            <a:sysClr val="windowText" lastClr="000000"/>
                          </a:solidFill>
                          <a:latin typeface="Arial" panose="020B0604020202020204" pitchFamily="34" charset="0"/>
                          <a:cs typeface="Arial" panose="020B0604020202020204" pitchFamily="34" charset="0"/>
                        </a:rPr>
                        <a:t>8</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402776"/>
                  </a:ext>
                </a:extLst>
              </a:tr>
              <a:tr h="274320">
                <a:tc>
                  <a:txBody>
                    <a:bodyPr/>
                    <a:lstStyle/>
                    <a:p>
                      <a:pPr algn="ctr"/>
                      <a:r>
                        <a:rPr lang="en-US" sz="1500" dirty="0">
                          <a:solidFill>
                            <a:sysClr val="windowText" lastClr="000000"/>
                          </a:solidFill>
                          <a:latin typeface="Arial" panose="020B0604020202020204" pitchFamily="34" charset="0"/>
                          <a:cs typeface="Arial" panose="020B0604020202020204" pitchFamily="34" charset="0"/>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500" dirty="0">
                          <a:solidFill>
                            <a:sysClr val="windowText" lastClr="000000"/>
                          </a:solidFill>
                          <a:latin typeface="Arial" panose="020B0604020202020204" pitchFamily="34" charset="0"/>
                          <a:cs typeface="Arial" panose="020B0604020202020204" pitchFamily="34" charset="0"/>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500" dirty="0">
                          <a:solidFill>
                            <a:sysClr val="windowText" lastClr="000000"/>
                          </a:solidFill>
                          <a:latin typeface="Arial" panose="020B0604020202020204" pitchFamily="34" charset="0"/>
                          <a:cs typeface="Arial" panose="020B0604020202020204" pitchFamily="34" charset="0"/>
                        </a:rPr>
                        <a:t>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500" dirty="0">
                          <a:solidFill>
                            <a:sysClr val="windowText" lastClr="000000"/>
                          </a:solidFill>
                          <a:latin typeface="Arial" panose="020B0604020202020204" pitchFamily="34" charset="0"/>
                          <a:cs typeface="Arial" panose="020B0604020202020204" pitchFamily="34" charset="0"/>
                        </a:rPr>
                        <a:t>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1488949"/>
                  </a:ext>
                </a:extLst>
              </a:tr>
              <a:tr h="274320">
                <a:tc>
                  <a:txBody>
                    <a:bodyPr/>
                    <a:lstStyle/>
                    <a:p>
                      <a:pPr algn="ctr"/>
                      <a:r>
                        <a:rPr lang="en-US" sz="1500" dirty="0">
                          <a:solidFill>
                            <a:sysClr val="windowText" lastClr="000000"/>
                          </a:solidFill>
                          <a:latin typeface="Arial" panose="020B0604020202020204" pitchFamily="34" charset="0"/>
                          <a:cs typeface="Arial" panose="020B0604020202020204" pitchFamily="34" charset="0"/>
                        </a:rPr>
                        <a:t>18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500" dirty="0">
                          <a:solidFill>
                            <a:sysClr val="windowText" lastClr="000000"/>
                          </a:solidFill>
                          <a:latin typeface="Arial" panose="020B0604020202020204" pitchFamily="34" charset="0"/>
                          <a:cs typeface="Arial" panose="020B0604020202020204" pitchFamily="34" charset="0"/>
                        </a:rPr>
                        <a:t>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500" dirty="0">
                          <a:solidFill>
                            <a:sysClr val="windowText" lastClr="000000"/>
                          </a:solidFill>
                          <a:latin typeface="Arial" panose="020B0604020202020204" pitchFamily="34" charset="0"/>
                          <a:cs typeface="Arial" panose="020B0604020202020204" pitchFamily="34" charset="0"/>
                        </a:rPr>
                        <a:t>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500" dirty="0">
                          <a:solidFill>
                            <a:sysClr val="windowText" lastClr="000000"/>
                          </a:solidFill>
                          <a:latin typeface="Arial" panose="020B0604020202020204" pitchFamily="34" charset="0"/>
                          <a:cs typeface="Arial" panose="020B0604020202020204" pitchFamily="34" charset="0"/>
                        </a:rPr>
                        <a:t>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68150934"/>
                  </a:ext>
                </a:extLst>
              </a:tr>
              <a:tr h="274320">
                <a:tc>
                  <a:txBody>
                    <a:bodyPr/>
                    <a:lstStyle/>
                    <a:p>
                      <a:pPr algn="ctr"/>
                      <a:r>
                        <a:rPr lang="en-US" sz="1500" dirty="0">
                          <a:solidFill>
                            <a:sysClr val="windowText" lastClr="000000"/>
                          </a:solidFill>
                          <a:latin typeface="Arial" panose="020B0604020202020204" pitchFamily="34" charset="0"/>
                          <a:cs typeface="Arial" panose="020B0604020202020204" pitchFamily="34" charset="0"/>
                        </a:rPr>
                        <a:t>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500" dirty="0">
                          <a:solidFill>
                            <a:sysClr val="windowText" lastClr="000000"/>
                          </a:solidFill>
                          <a:latin typeface="Arial" panose="020B0604020202020204" pitchFamily="34" charset="0"/>
                          <a:cs typeface="Arial" panose="020B0604020202020204" pitchFamily="34" charset="0"/>
                        </a:rPr>
                        <a:t>22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500" dirty="0">
                          <a:solidFill>
                            <a:sysClr val="windowText" lastClr="000000"/>
                          </a:solidFill>
                          <a:latin typeface="Arial" panose="020B0604020202020204" pitchFamily="34" charset="0"/>
                          <a:cs typeface="Arial" panose="020B0604020202020204" pitchFamily="34" charset="0"/>
                        </a:rPr>
                        <a:t>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500" dirty="0">
                          <a:solidFill>
                            <a:sysClr val="windowText" lastClr="000000"/>
                          </a:solidFill>
                          <a:latin typeface="Arial" panose="020B0604020202020204" pitchFamily="34" charset="0"/>
                          <a:cs typeface="Arial" panose="020B0604020202020204" pitchFamily="34" charset="0"/>
                        </a:rPr>
                        <a:t>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47366119"/>
                  </a:ext>
                </a:extLst>
              </a:tr>
              <a:tr h="274320">
                <a:tc>
                  <a:txBody>
                    <a:bodyPr/>
                    <a:lstStyle/>
                    <a:p>
                      <a:pPr algn="ctr"/>
                      <a:r>
                        <a:rPr lang="en-US" sz="1500" dirty="0">
                          <a:solidFill>
                            <a:sysClr val="windowText" lastClr="000000"/>
                          </a:solidFill>
                          <a:latin typeface="Arial" panose="020B0604020202020204" pitchFamily="34" charset="0"/>
                          <a:cs typeface="Arial" panose="020B0604020202020204" pitchFamily="34" charset="0"/>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500" dirty="0">
                          <a:solidFill>
                            <a:sysClr val="windowText" lastClr="000000"/>
                          </a:solidFill>
                          <a:latin typeface="Arial" panose="020B0604020202020204" pitchFamily="34" charset="0"/>
                          <a:cs typeface="Arial" panose="020B0604020202020204" pitchFamily="34" charset="0"/>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500" dirty="0">
                          <a:solidFill>
                            <a:sysClr val="windowText" lastClr="000000"/>
                          </a:solidFill>
                          <a:latin typeface="Arial" panose="020B0604020202020204" pitchFamily="34" charset="0"/>
                          <a:cs typeface="Arial" panose="020B0604020202020204" pitchFamily="34" charset="0"/>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500" dirty="0">
                          <a:solidFill>
                            <a:sysClr val="windowText" lastClr="000000"/>
                          </a:solidFill>
                          <a:latin typeface="Arial" panose="020B0604020202020204" pitchFamily="34" charset="0"/>
                          <a:cs typeface="Arial" panose="020B0604020202020204" pitchFamily="34" charset="0"/>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1869322"/>
                  </a:ext>
                </a:extLst>
              </a:tr>
            </a:tbl>
          </a:graphicData>
        </a:graphic>
      </p:graphicFrame>
      <p:sp>
        <p:nvSpPr>
          <p:cNvPr id="7" name="TextBox 6">
            <a:extLst>
              <a:ext uri="{FF2B5EF4-FFF2-40B4-BE49-F238E27FC236}">
                <a16:creationId xmlns:a16="http://schemas.microsoft.com/office/drawing/2014/main" id="{A262CD13-A3E8-0C58-860B-DEBCB07D6F00}"/>
              </a:ext>
            </a:extLst>
          </p:cNvPr>
          <p:cNvSpPr txBox="1"/>
          <p:nvPr/>
        </p:nvSpPr>
        <p:spPr>
          <a:xfrm>
            <a:off x="736012" y="3403220"/>
            <a:ext cx="9775149"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Sandro starts to show this information in a grouped frequency table.</a:t>
            </a:r>
          </a:p>
          <a:p>
            <a:r>
              <a:rPr lang="en-US" dirty="0">
                <a:latin typeface="Arial" panose="020B0604020202020204" pitchFamily="34" charset="0"/>
                <a:cs typeface="Arial" panose="020B0604020202020204" pitchFamily="34" charset="0"/>
              </a:rPr>
              <a:t>Complete the grouped frequency table.</a:t>
            </a:r>
          </a:p>
          <a:p>
            <a:r>
              <a:rPr lang="en-US" dirty="0">
                <a:latin typeface="Arial" panose="020B0604020202020204" pitchFamily="34" charset="0"/>
                <a:cs typeface="Arial" panose="020B0604020202020204" pitchFamily="34" charset="0"/>
              </a:rPr>
              <a:t>Use five equal groups.</a:t>
            </a:r>
          </a:p>
        </p:txBody>
      </p:sp>
      <p:graphicFrame>
        <p:nvGraphicFramePr>
          <p:cNvPr id="9" name="Table 8">
            <a:extLst>
              <a:ext uri="{FF2B5EF4-FFF2-40B4-BE49-F238E27FC236}">
                <a16:creationId xmlns:a16="http://schemas.microsoft.com/office/drawing/2014/main" id="{449BCF64-D17E-FD57-8D8D-B91C91F1FA13}"/>
              </a:ext>
            </a:extLst>
          </p:cNvPr>
          <p:cNvGraphicFramePr>
            <a:graphicFrameLocks noGrp="1"/>
          </p:cNvGraphicFramePr>
          <p:nvPr>
            <p:extLst>
              <p:ext uri="{D42A27DB-BD31-4B8C-83A1-F6EECF244321}">
                <p14:modId xmlns:p14="http://schemas.microsoft.com/office/powerpoint/2010/main" val="2263079462"/>
              </p:ext>
            </p:extLst>
          </p:nvPr>
        </p:nvGraphicFramePr>
        <p:xfrm>
          <a:off x="2468311" y="4462433"/>
          <a:ext cx="7415409" cy="1828800"/>
        </p:xfrm>
        <a:graphic>
          <a:graphicData uri="http://schemas.openxmlformats.org/drawingml/2006/table">
            <a:tbl>
              <a:tblPr firstRow="1" bandRow="1">
                <a:tableStyleId>{5C22544A-7EE6-4342-B048-85BDC9FD1C3A}</a:tableStyleId>
              </a:tblPr>
              <a:tblGrid>
                <a:gridCol w="2471803">
                  <a:extLst>
                    <a:ext uri="{9D8B030D-6E8A-4147-A177-3AD203B41FA5}">
                      <a16:colId xmlns:a16="http://schemas.microsoft.com/office/drawing/2014/main" val="2088194790"/>
                    </a:ext>
                  </a:extLst>
                </a:gridCol>
                <a:gridCol w="2471803">
                  <a:extLst>
                    <a:ext uri="{9D8B030D-6E8A-4147-A177-3AD203B41FA5}">
                      <a16:colId xmlns:a16="http://schemas.microsoft.com/office/drawing/2014/main" val="3510578352"/>
                    </a:ext>
                  </a:extLst>
                </a:gridCol>
                <a:gridCol w="2471803">
                  <a:extLst>
                    <a:ext uri="{9D8B030D-6E8A-4147-A177-3AD203B41FA5}">
                      <a16:colId xmlns:a16="http://schemas.microsoft.com/office/drawing/2014/main" val="1881952853"/>
                    </a:ext>
                  </a:extLst>
                </a:gridCol>
              </a:tblGrid>
              <a:tr h="269013">
                <a:tc>
                  <a:txBody>
                    <a:bodyPr/>
                    <a:lstStyle/>
                    <a:p>
                      <a:pPr algn="ctr"/>
                      <a:r>
                        <a:rPr lang="en-US" sz="1400" dirty="0">
                          <a:solidFill>
                            <a:schemeClr val="tx1"/>
                          </a:solidFill>
                          <a:latin typeface="Arial" panose="020B0604020202020204" pitchFamily="34" charset="0"/>
                          <a:cs typeface="Arial" panose="020B0604020202020204" pitchFamily="34" charset="0"/>
                        </a:rPr>
                        <a:t>distance (miles)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chemeClr val="tx1"/>
                          </a:solidFill>
                          <a:latin typeface="Arial" panose="020B0604020202020204" pitchFamily="34" charset="0"/>
                          <a:cs typeface="Arial" panose="020B0604020202020204" pitchFamily="34" charset="0"/>
                        </a:rPr>
                        <a:t>tally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chemeClr val="tx1"/>
                          </a:solidFill>
                          <a:latin typeface="Arial" panose="020B0604020202020204" pitchFamily="34" charset="0"/>
                          <a:cs typeface="Arial" panose="020B0604020202020204" pitchFamily="34" charset="0"/>
                        </a:rPr>
                        <a:t>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1807985"/>
                  </a:ext>
                </a:extLst>
              </a:tr>
              <a:tr h="269013">
                <a:tc>
                  <a:txBody>
                    <a:bodyPr/>
                    <a:lstStyle/>
                    <a:p>
                      <a:pPr algn="ctr"/>
                      <a:r>
                        <a:rPr lang="en-US" sz="1400" dirty="0">
                          <a:solidFill>
                            <a:schemeClr val="tx1"/>
                          </a:solidFill>
                          <a:latin typeface="Arial" panose="020B0604020202020204" pitchFamily="34" charset="0"/>
                          <a:cs typeface="Arial" panose="020B0604020202020204" pitchFamily="34" charset="0"/>
                        </a:rPr>
                        <a:t>1 to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strike="sngStrike" dirty="0">
                          <a:solidFill>
                            <a:schemeClr val="tx1"/>
                          </a:solidFill>
                          <a:latin typeface="Arial" panose="020B0604020202020204" pitchFamily="34" charset="0"/>
                          <a:cs typeface="Arial" panose="020B0604020202020204" pitchFamily="34" charset="0"/>
                        </a:rPr>
                        <a:t>||||</a:t>
                      </a:r>
                      <a:r>
                        <a:rPr lang="en-US" sz="1400" dirty="0">
                          <a:solidFill>
                            <a:schemeClr val="tx1"/>
                          </a:solidFill>
                          <a:latin typeface="Arial" panose="020B0604020202020204" pitchFamily="34" charset="0"/>
                          <a:cs typeface="Arial" panose="020B0604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chemeClr val="tx1"/>
                          </a:solidFill>
                          <a:latin typeface="Arial" panose="020B0604020202020204" pitchFamily="34" charset="0"/>
                          <a:cs typeface="Arial" panose="020B0604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2934141"/>
                  </a:ext>
                </a:extLst>
              </a:tr>
              <a:tr h="269013">
                <a:tc>
                  <a:txBody>
                    <a:bodyPr/>
                    <a:lstStyle/>
                    <a:p>
                      <a:pPr algn="ctr"/>
                      <a:r>
                        <a:rPr lang="en-US" sz="1400" dirty="0">
                          <a:solidFill>
                            <a:schemeClr val="tx1"/>
                          </a:solidFill>
                          <a:latin typeface="Arial" panose="020B0604020202020204" pitchFamily="34" charset="0"/>
                          <a:cs typeface="Arial" panose="020B0604020202020204" pitchFamily="34" charset="0"/>
                        </a:rPr>
                        <a:t>6 to 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0200138"/>
                  </a:ext>
                </a:extLst>
              </a:tr>
              <a:tr h="269013">
                <a:tc>
                  <a:txBody>
                    <a:bodyPr/>
                    <a:lstStyle/>
                    <a:p>
                      <a:pPr algn="ctr"/>
                      <a:endParaRPr lang="en-US" sz="14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9632640"/>
                  </a:ext>
                </a:extLst>
              </a:tr>
              <a:tr h="269013">
                <a:tc>
                  <a:txBody>
                    <a:bodyPr/>
                    <a:lstStyle/>
                    <a:p>
                      <a:pPr algn="ct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4973932"/>
                  </a:ext>
                </a:extLst>
              </a:tr>
              <a:tr h="269013">
                <a:tc>
                  <a:txBody>
                    <a:bodyPr/>
                    <a:lstStyle/>
                    <a:p>
                      <a:pPr algn="ct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5715923"/>
                  </a:ext>
                </a:extLst>
              </a:tr>
            </a:tbl>
          </a:graphicData>
        </a:graphic>
      </p:graphicFrame>
    </p:spTree>
    <p:extLst>
      <p:ext uri="{BB962C8B-B14F-4D97-AF65-F5344CB8AC3E}">
        <p14:creationId xmlns:p14="http://schemas.microsoft.com/office/powerpoint/2010/main" val="2594849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18</a:t>
            </a:fld>
            <a:endParaRPr lang="en-US" dirty="0"/>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678201" y="125170"/>
            <a:ext cx="8529638"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1 – answers </a:t>
            </a:r>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F82D19D-1FB9-47B5-A87D-36C07F3B87C2}"/>
              </a:ext>
            </a:extLst>
          </p:cNvPr>
          <p:cNvSpPr txBox="1"/>
          <p:nvPr/>
        </p:nvSpPr>
        <p:spPr>
          <a:xfrm>
            <a:off x="-27606" y="112166"/>
            <a:ext cx="1642874" cy="430887"/>
          </a:xfrm>
          <a:prstGeom prst="rect">
            <a:avLst/>
          </a:prstGeom>
          <a:noFill/>
          <a:ln>
            <a:noFill/>
          </a:ln>
          <a:effectLst/>
        </p:spPr>
        <p:txBody>
          <a:bodyPr wrap="square" rtlCol="0">
            <a:spAutoFit/>
          </a:bodyPr>
          <a:lstStyle/>
          <a:p>
            <a:pPr algn="ctr"/>
            <a:r>
              <a:rPr lang="en-GB" sz="2200" b="1" dirty="0">
                <a:solidFill>
                  <a:schemeClr val="bg1"/>
                </a:solidFill>
                <a:latin typeface="Arial" panose="020B0604020202020204" pitchFamily="34" charset="0"/>
                <a:cs typeface="Arial" panose="020B0604020202020204" pitchFamily="34" charset="0"/>
              </a:rPr>
              <a:t>PRACTICE</a:t>
            </a:r>
          </a:p>
        </p:txBody>
      </p:sp>
      <p:grpSp>
        <p:nvGrpSpPr>
          <p:cNvPr id="18" name="Group 17"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9"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20" name="TextBox 19">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8" name="Rectangle 2">
            <a:extLst>
              <a:ext uri="{FF2B5EF4-FFF2-40B4-BE49-F238E27FC236}">
                <a16:creationId xmlns:a16="http://schemas.microsoft.com/office/drawing/2014/main" id="{2BEA7757-07BF-6ECC-82B7-D3F1964CE6A1}"/>
              </a:ext>
            </a:extLst>
          </p:cNvPr>
          <p:cNvSpPr>
            <a:spLocks noChangeArrowheads="1"/>
          </p:cNvSpPr>
          <p:nvPr/>
        </p:nvSpPr>
        <p:spPr bwMode="auto">
          <a:xfrm flipV="1">
            <a:off x="5588005" y="2528808"/>
            <a:ext cx="723966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3" name="Slide Number Placeholder 3">
            <a:extLst>
              <a:ext uri="{FF2B5EF4-FFF2-40B4-BE49-F238E27FC236}">
                <a16:creationId xmlns:a16="http://schemas.microsoft.com/office/drawing/2014/main" id="{4798C81E-309D-F98A-ED43-D115DE8E3176}"/>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5AAEF5-C690-5D4B-B5C7-510283CCFE4D}" type="slidenum">
              <a:rPr lang="en-US" smtClean="0"/>
              <a:pPr/>
              <a:t>18</a:t>
            </a:fld>
            <a:endParaRPr lang="en-US"/>
          </a:p>
        </p:txBody>
      </p:sp>
      <p:sp>
        <p:nvSpPr>
          <p:cNvPr id="5" name="TextBox 4">
            <a:extLst>
              <a:ext uri="{FF2B5EF4-FFF2-40B4-BE49-F238E27FC236}">
                <a16:creationId xmlns:a16="http://schemas.microsoft.com/office/drawing/2014/main" id="{A2D33860-AED6-2B3E-5C1C-C3DD9EA29A89}"/>
              </a:ext>
            </a:extLst>
          </p:cNvPr>
          <p:cNvSpPr txBox="1"/>
          <p:nvPr/>
        </p:nvSpPr>
        <p:spPr>
          <a:xfrm>
            <a:off x="1035059" y="1168397"/>
            <a:ext cx="9105891"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Here is information about the distances travelled in miles by some people yesterday.</a:t>
            </a:r>
          </a:p>
        </p:txBody>
      </p:sp>
      <p:graphicFrame>
        <p:nvGraphicFramePr>
          <p:cNvPr id="9" name="Table 8">
            <a:extLst>
              <a:ext uri="{FF2B5EF4-FFF2-40B4-BE49-F238E27FC236}">
                <a16:creationId xmlns:a16="http://schemas.microsoft.com/office/drawing/2014/main" id="{F75EF998-1234-DFC0-C55B-E6E0E8F6DB7D}"/>
              </a:ext>
            </a:extLst>
          </p:cNvPr>
          <p:cNvGraphicFramePr>
            <a:graphicFrameLocks noGrp="1"/>
          </p:cNvGraphicFramePr>
          <p:nvPr>
            <p:extLst>
              <p:ext uri="{D42A27DB-BD31-4B8C-83A1-F6EECF244321}">
                <p14:modId xmlns:p14="http://schemas.microsoft.com/office/powerpoint/2010/main" val="2985712713"/>
              </p:ext>
            </p:extLst>
          </p:nvPr>
        </p:nvGraphicFramePr>
        <p:xfrm>
          <a:off x="2406446" y="1537729"/>
          <a:ext cx="7054376" cy="1920240"/>
        </p:xfrm>
        <a:graphic>
          <a:graphicData uri="http://schemas.openxmlformats.org/drawingml/2006/table">
            <a:tbl>
              <a:tblPr firstRow="1" bandRow="1">
                <a:tableStyleId>{5C22544A-7EE6-4342-B048-85BDC9FD1C3A}</a:tableStyleId>
              </a:tblPr>
              <a:tblGrid>
                <a:gridCol w="1763594">
                  <a:extLst>
                    <a:ext uri="{9D8B030D-6E8A-4147-A177-3AD203B41FA5}">
                      <a16:colId xmlns:a16="http://schemas.microsoft.com/office/drawing/2014/main" val="1946185253"/>
                    </a:ext>
                  </a:extLst>
                </a:gridCol>
                <a:gridCol w="1763594">
                  <a:extLst>
                    <a:ext uri="{9D8B030D-6E8A-4147-A177-3AD203B41FA5}">
                      <a16:colId xmlns:a16="http://schemas.microsoft.com/office/drawing/2014/main" val="2276652753"/>
                    </a:ext>
                  </a:extLst>
                </a:gridCol>
                <a:gridCol w="1763594">
                  <a:extLst>
                    <a:ext uri="{9D8B030D-6E8A-4147-A177-3AD203B41FA5}">
                      <a16:colId xmlns:a16="http://schemas.microsoft.com/office/drawing/2014/main" val="1958570638"/>
                    </a:ext>
                  </a:extLst>
                </a:gridCol>
                <a:gridCol w="1763594">
                  <a:extLst>
                    <a:ext uri="{9D8B030D-6E8A-4147-A177-3AD203B41FA5}">
                      <a16:colId xmlns:a16="http://schemas.microsoft.com/office/drawing/2014/main" val="2235962200"/>
                    </a:ext>
                  </a:extLst>
                </a:gridCol>
              </a:tblGrid>
              <a:tr h="274320">
                <a:tc gridSpan="4">
                  <a:txBody>
                    <a:bodyPr/>
                    <a:lstStyle/>
                    <a:p>
                      <a:pPr algn="ctr"/>
                      <a:r>
                        <a:rPr lang="en-US" sz="1500" dirty="0">
                          <a:solidFill>
                            <a:sysClr val="windowText" lastClr="000000"/>
                          </a:solidFill>
                          <a:latin typeface="Arial" panose="020B0604020202020204" pitchFamily="34" charset="0"/>
                          <a:cs typeface="Arial" panose="020B0604020202020204" pitchFamily="34" charset="0"/>
                        </a:rPr>
                        <a:t>distance (miles)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544832227"/>
                  </a:ext>
                </a:extLst>
              </a:tr>
              <a:tr h="274320">
                <a:tc>
                  <a:txBody>
                    <a:bodyPr/>
                    <a:lstStyle/>
                    <a:p>
                      <a:pPr algn="ctr"/>
                      <a:r>
                        <a:rPr lang="en-US" sz="1500" dirty="0">
                          <a:solidFill>
                            <a:sysClr val="windowText" lastClr="000000"/>
                          </a:solidFill>
                          <a:latin typeface="Arial" panose="020B0604020202020204" pitchFamily="34" charset="0"/>
                          <a:cs typeface="Arial" panose="020B0604020202020204" pitchFamily="34" charset="0"/>
                        </a:rPr>
                        <a:t>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500" dirty="0">
                          <a:solidFill>
                            <a:sysClr val="windowText" lastClr="000000"/>
                          </a:solidFill>
                          <a:latin typeface="Arial" panose="020B0604020202020204" pitchFamily="34" charset="0"/>
                          <a:cs typeface="Arial" panose="020B0604020202020204" pitchFamily="34" charset="0"/>
                        </a:rPr>
                        <a:t>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500" dirty="0">
                          <a:solidFill>
                            <a:sysClr val="windowText" lastClr="000000"/>
                          </a:solidFill>
                          <a:latin typeface="Arial" panose="020B0604020202020204" pitchFamily="34" charset="0"/>
                          <a:cs typeface="Arial" panose="020B0604020202020204" pitchFamily="34" charset="0"/>
                        </a:rPr>
                        <a:t>12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500" dirty="0">
                          <a:solidFill>
                            <a:sysClr val="windowText" lastClr="000000"/>
                          </a:solidFill>
                          <a:latin typeface="Arial" panose="020B0604020202020204" pitchFamily="34" charset="0"/>
                          <a:cs typeface="Arial" panose="020B0604020202020204" pitchFamily="34" charset="0"/>
                        </a:rPr>
                        <a:t>8</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402776"/>
                  </a:ext>
                </a:extLst>
              </a:tr>
              <a:tr h="274320">
                <a:tc>
                  <a:txBody>
                    <a:bodyPr/>
                    <a:lstStyle/>
                    <a:p>
                      <a:pPr algn="ctr"/>
                      <a:r>
                        <a:rPr lang="en-US" sz="1500" dirty="0">
                          <a:solidFill>
                            <a:sysClr val="windowText" lastClr="000000"/>
                          </a:solidFill>
                          <a:latin typeface="Arial" panose="020B0604020202020204" pitchFamily="34" charset="0"/>
                          <a:cs typeface="Arial" panose="020B0604020202020204" pitchFamily="34" charset="0"/>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500" dirty="0">
                          <a:solidFill>
                            <a:sysClr val="windowText" lastClr="000000"/>
                          </a:solidFill>
                          <a:latin typeface="Arial" panose="020B0604020202020204" pitchFamily="34" charset="0"/>
                          <a:cs typeface="Arial" panose="020B0604020202020204" pitchFamily="34" charset="0"/>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500" dirty="0">
                          <a:solidFill>
                            <a:sysClr val="windowText" lastClr="000000"/>
                          </a:solidFill>
                          <a:latin typeface="Arial" panose="020B0604020202020204" pitchFamily="34" charset="0"/>
                          <a:cs typeface="Arial" panose="020B0604020202020204" pitchFamily="34" charset="0"/>
                        </a:rPr>
                        <a:t>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500" dirty="0">
                          <a:solidFill>
                            <a:sysClr val="windowText" lastClr="000000"/>
                          </a:solidFill>
                          <a:latin typeface="Arial" panose="020B0604020202020204" pitchFamily="34" charset="0"/>
                          <a:cs typeface="Arial" panose="020B0604020202020204" pitchFamily="34" charset="0"/>
                        </a:rPr>
                        <a:t>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1488949"/>
                  </a:ext>
                </a:extLst>
              </a:tr>
              <a:tr h="274320">
                <a:tc>
                  <a:txBody>
                    <a:bodyPr/>
                    <a:lstStyle/>
                    <a:p>
                      <a:pPr algn="ctr"/>
                      <a:r>
                        <a:rPr lang="en-US" sz="1500" dirty="0">
                          <a:solidFill>
                            <a:sysClr val="windowText" lastClr="000000"/>
                          </a:solidFill>
                          <a:latin typeface="Arial" panose="020B0604020202020204" pitchFamily="34" charset="0"/>
                          <a:cs typeface="Arial" panose="020B0604020202020204" pitchFamily="34" charset="0"/>
                        </a:rPr>
                        <a:t>18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500" dirty="0">
                          <a:solidFill>
                            <a:sysClr val="windowText" lastClr="000000"/>
                          </a:solidFill>
                          <a:latin typeface="Arial" panose="020B0604020202020204" pitchFamily="34" charset="0"/>
                          <a:cs typeface="Arial" panose="020B0604020202020204" pitchFamily="34" charset="0"/>
                        </a:rPr>
                        <a:t>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500" dirty="0">
                          <a:solidFill>
                            <a:sysClr val="windowText" lastClr="000000"/>
                          </a:solidFill>
                          <a:latin typeface="Arial" panose="020B0604020202020204" pitchFamily="34" charset="0"/>
                          <a:cs typeface="Arial" panose="020B0604020202020204" pitchFamily="34" charset="0"/>
                        </a:rPr>
                        <a:t>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500" dirty="0">
                          <a:solidFill>
                            <a:sysClr val="windowText" lastClr="000000"/>
                          </a:solidFill>
                          <a:latin typeface="Arial" panose="020B0604020202020204" pitchFamily="34" charset="0"/>
                          <a:cs typeface="Arial" panose="020B0604020202020204" pitchFamily="34" charset="0"/>
                        </a:rPr>
                        <a:t>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68150934"/>
                  </a:ext>
                </a:extLst>
              </a:tr>
              <a:tr h="274320">
                <a:tc>
                  <a:txBody>
                    <a:bodyPr/>
                    <a:lstStyle/>
                    <a:p>
                      <a:pPr algn="ctr"/>
                      <a:r>
                        <a:rPr lang="en-US" sz="1500" dirty="0">
                          <a:solidFill>
                            <a:sysClr val="windowText" lastClr="000000"/>
                          </a:solidFill>
                          <a:latin typeface="Arial" panose="020B0604020202020204" pitchFamily="34" charset="0"/>
                          <a:cs typeface="Arial" panose="020B0604020202020204" pitchFamily="34" charset="0"/>
                        </a:rPr>
                        <a:t>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500" dirty="0">
                          <a:solidFill>
                            <a:sysClr val="windowText" lastClr="000000"/>
                          </a:solidFill>
                          <a:latin typeface="Arial" panose="020B0604020202020204" pitchFamily="34" charset="0"/>
                          <a:cs typeface="Arial" panose="020B0604020202020204" pitchFamily="34" charset="0"/>
                        </a:rPr>
                        <a:t>22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500" dirty="0">
                          <a:solidFill>
                            <a:sysClr val="windowText" lastClr="000000"/>
                          </a:solidFill>
                          <a:latin typeface="Arial" panose="020B0604020202020204" pitchFamily="34" charset="0"/>
                          <a:cs typeface="Arial" panose="020B0604020202020204" pitchFamily="34" charset="0"/>
                        </a:rPr>
                        <a:t>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500" dirty="0">
                          <a:solidFill>
                            <a:sysClr val="windowText" lastClr="000000"/>
                          </a:solidFill>
                          <a:latin typeface="Arial" panose="020B0604020202020204" pitchFamily="34" charset="0"/>
                          <a:cs typeface="Arial" panose="020B0604020202020204" pitchFamily="34" charset="0"/>
                        </a:rPr>
                        <a:t>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47366119"/>
                  </a:ext>
                </a:extLst>
              </a:tr>
              <a:tr h="274320">
                <a:tc>
                  <a:txBody>
                    <a:bodyPr/>
                    <a:lstStyle/>
                    <a:p>
                      <a:pPr algn="ctr"/>
                      <a:r>
                        <a:rPr lang="en-US" sz="1500" dirty="0">
                          <a:solidFill>
                            <a:sysClr val="windowText" lastClr="000000"/>
                          </a:solidFill>
                          <a:latin typeface="Arial" panose="020B0604020202020204" pitchFamily="34" charset="0"/>
                          <a:cs typeface="Arial" panose="020B0604020202020204" pitchFamily="34" charset="0"/>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500" dirty="0">
                          <a:solidFill>
                            <a:sysClr val="windowText" lastClr="000000"/>
                          </a:solidFill>
                          <a:latin typeface="Arial" panose="020B0604020202020204" pitchFamily="34" charset="0"/>
                          <a:cs typeface="Arial" panose="020B0604020202020204" pitchFamily="34" charset="0"/>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500" dirty="0">
                          <a:solidFill>
                            <a:sysClr val="windowText" lastClr="000000"/>
                          </a:solidFill>
                          <a:latin typeface="Arial" panose="020B0604020202020204" pitchFamily="34" charset="0"/>
                          <a:cs typeface="Arial" panose="020B0604020202020204" pitchFamily="34" charset="0"/>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500" dirty="0">
                          <a:solidFill>
                            <a:sysClr val="windowText" lastClr="000000"/>
                          </a:solidFill>
                          <a:latin typeface="Arial" panose="020B0604020202020204" pitchFamily="34" charset="0"/>
                          <a:cs typeface="Arial" panose="020B0604020202020204" pitchFamily="34" charset="0"/>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1869322"/>
                  </a:ext>
                </a:extLst>
              </a:tr>
            </a:tbl>
          </a:graphicData>
        </a:graphic>
      </p:graphicFrame>
      <p:sp>
        <p:nvSpPr>
          <p:cNvPr id="10" name="TextBox 9">
            <a:extLst>
              <a:ext uri="{FF2B5EF4-FFF2-40B4-BE49-F238E27FC236}">
                <a16:creationId xmlns:a16="http://schemas.microsoft.com/office/drawing/2014/main" id="{E64A2B8B-E4A5-9B5A-830F-DC08BC7D6573}"/>
              </a:ext>
            </a:extLst>
          </p:cNvPr>
          <p:cNvSpPr txBox="1"/>
          <p:nvPr/>
        </p:nvSpPr>
        <p:spPr>
          <a:xfrm>
            <a:off x="736012" y="3403220"/>
            <a:ext cx="9775149"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Sandro starts to show this information in a grouped frequency table.</a:t>
            </a:r>
          </a:p>
          <a:p>
            <a:r>
              <a:rPr lang="en-US" dirty="0">
                <a:latin typeface="Arial" panose="020B0604020202020204" pitchFamily="34" charset="0"/>
                <a:cs typeface="Arial" panose="020B0604020202020204" pitchFamily="34" charset="0"/>
              </a:rPr>
              <a:t>Complete the grouped frequency table.</a:t>
            </a:r>
          </a:p>
          <a:p>
            <a:r>
              <a:rPr lang="en-US" dirty="0">
                <a:latin typeface="Arial" panose="020B0604020202020204" pitchFamily="34" charset="0"/>
                <a:cs typeface="Arial" panose="020B0604020202020204" pitchFamily="34" charset="0"/>
              </a:rPr>
              <a:t>Use five equal groups.</a:t>
            </a:r>
          </a:p>
        </p:txBody>
      </p:sp>
      <p:graphicFrame>
        <p:nvGraphicFramePr>
          <p:cNvPr id="11" name="Table 10">
            <a:extLst>
              <a:ext uri="{FF2B5EF4-FFF2-40B4-BE49-F238E27FC236}">
                <a16:creationId xmlns:a16="http://schemas.microsoft.com/office/drawing/2014/main" id="{155DC917-9048-907B-DD23-8DB7E3E73CFA}"/>
              </a:ext>
            </a:extLst>
          </p:cNvPr>
          <p:cNvGraphicFramePr>
            <a:graphicFrameLocks noGrp="1"/>
          </p:cNvGraphicFramePr>
          <p:nvPr>
            <p:extLst>
              <p:ext uri="{D42A27DB-BD31-4B8C-83A1-F6EECF244321}">
                <p14:modId xmlns:p14="http://schemas.microsoft.com/office/powerpoint/2010/main" val="4138381866"/>
              </p:ext>
            </p:extLst>
          </p:nvPr>
        </p:nvGraphicFramePr>
        <p:xfrm>
          <a:off x="2388295" y="4431888"/>
          <a:ext cx="7415409" cy="1828800"/>
        </p:xfrm>
        <a:graphic>
          <a:graphicData uri="http://schemas.openxmlformats.org/drawingml/2006/table">
            <a:tbl>
              <a:tblPr firstRow="1" bandRow="1">
                <a:tableStyleId>{5C22544A-7EE6-4342-B048-85BDC9FD1C3A}</a:tableStyleId>
              </a:tblPr>
              <a:tblGrid>
                <a:gridCol w="2471803">
                  <a:extLst>
                    <a:ext uri="{9D8B030D-6E8A-4147-A177-3AD203B41FA5}">
                      <a16:colId xmlns:a16="http://schemas.microsoft.com/office/drawing/2014/main" val="2088194790"/>
                    </a:ext>
                  </a:extLst>
                </a:gridCol>
                <a:gridCol w="2471803">
                  <a:extLst>
                    <a:ext uri="{9D8B030D-6E8A-4147-A177-3AD203B41FA5}">
                      <a16:colId xmlns:a16="http://schemas.microsoft.com/office/drawing/2014/main" val="3510578352"/>
                    </a:ext>
                  </a:extLst>
                </a:gridCol>
                <a:gridCol w="2471803">
                  <a:extLst>
                    <a:ext uri="{9D8B030D-6E8A-4147-A177-3AD203B41FA5}">
                      <a16:colId xmlns:a16="http://schemas.microsoft.com/office/drawing/2014/main" val="1881952853"/>
                    </a:ext>
                  </a:extLst>
                </a:gridCol>
              </a:tblGrid>
              <a:tr h="269013">
                <a:tc>
                  <a:txBody>
                    <a:bodyPr/>
                    <a:lstStyle/>
                    <a:p>
                      <a:pPr algn="ctr"/>
                      <a:r>
                        <a:rPr lang="en-US" sz="1400" dirty="0">
                          <a:solidFill>
                            <a:schemeClr val="tx1"/>
                          </a:solidFill>
                          <a:latin typeface="Arial" panose="020B0604020202020204" pitchFamily="34" charset="0"/>
                          <a:cs typeface="Arial" panose="020B0604020202020204" pitchFamily="34" charset="0"/>
                        </a:rPr>
                        <a:t>distance (miles)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chemeClr val="tx1"/>
                          </a:solidFill>
                          <a:latin typeface="Arial" panose="020B0604020202020204" pitchFamily="34" charset="0"/>
                          <a:cs typeface="Arial" panose="020B0604020202020204" pitchFamily="34" charset="0"/>
                        </a:rPr>
                        <a:t>tally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chemeClr val="tx1"/>
                          </a:solidFill>
                          <a:latin typeface="Arial" panose="020B0604020202020204" pitchFamily="34" charset="0"/>
                          <a:cs typeface="Arial" panose="020B0604020202020204" pitchFamily="34" charset="0"/>
                        </a:rPr>
                        <a:t>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1807985"/>
                  </a:ext>
                </a:extLst>
              </a:tr>
              <a:tr h="269013">
                <a:tc>
                  <a:txBody>
                    <a:bodyPr/>
                    <a:lstStyle/>
                    <a:p>
                      <a:pPr algn="ctr"/>
                      <a:r>
                        <a:rPr lang="en-US" sz="1400" dirty="0">
                          <a:solidFill>
                            <a:schemeClr val="tx1"/>
                          </a:solidFill>
                          <a:latin typeface="Arial" panose="020B0604020202020204" pitchFamily="34" charset="0"/>
                          <a:cs typeface="Arial" panose="020B0604020202020204" pitchFamily="34" charset="0"/>
                        </a:rPr>
                        <a:t>1 to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strike="sngStrike" dirty="0">
                          <a:solidFill>
                            <a:schemeClr val="tx1"/>
                          </a:solidFill>
                          <a:latin typeface="Arial" panose="020B0604020202020204" pitchFamily="34" charset="0"/>
                          <a:cs typeface="Arial" panose="020B0604020202020204" pitchFamily="34" charset="0"/>
                        </a:rPr>
                        <a:t>||||</a:t>
                      </a:r>
                      <a:r>
                        <a:rPr lang="en-US" sz="1400" dirty="0">
                          <a:solidFill>
                            <a:schemeClr val="tx1"/>
                          </a:solidFill>
                          <a:latin typeface="Arial" panose="020B0604020202020204" pitchFamily="34" charset="0"/>
                          <a:cs typeface="Arial" panose="020B0604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chemeClr val="tx1"/>
                          </a:solidFill>
                          <a:latin typeface="Arial" panose="020B0604020202020204" pitchFamily="34" charset="0"/>
                          <a:cs typeface="Arial" panose="020B0604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2934141"/>
                  </a:ext>
                </a:extLst>
              </a:tr>
              <a:tr h="269013">
                <a:tc>
                  <a:txBody>
                    <a:bodyPr/>
                    <a:lstStyle/>
                    <a:p>
                      <a:pPr algn="ctr"/>
                      <a:r>
                        <a:rPr lang="en-US" sz="1400" dirty="0">
                          <a:solidFill>
                            <a:schemeClr val="tx1"/>
                          </a:solidFill>
                          <a:latin typeface="Arial" panose="020B0604020202020204" pitchFamily="34" charset="0"/>
                          <a:cs typeface="Arial" panose="020B0604020202020204" pitchFamily="34" charset="0"/>
                        </a:rPr>
                        <a:t>6 to 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strike="sngStrike" dirty="0">
                          <a:solidFill>
                            <a:schemeClr val="tx1"/>
                          </a:solidFill>
                          <a:latin typeface="Arial" panose="020B0604020202020204" pitchFamily="34" charset="0"/>
                          <a:cs typeface="Arial" panose="020B0604020202020204" pitchFamily="34" charset="0"/>
                        </a:rPr>
                        <a:t>||||</a:t>
                      </a:r>
                      <a:r>
                        <a:rPr lang="en-US" sz="1400" dirty="0">
                          <a:solidFill>
                            <a:schemeClr val="tx1"/>
                          </a:solidFill>
                          <a:latin typeface="Arial" panose="020B0604020202020204" pitchFamily="34" charset="0"/>
                          <a:cs typeface="Arial" panose="020B0604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chemeClr val="tx1"/>
                          </a:solidFill>
                          <a:latin typeface="Arial" panose="020B0604020202020204" pitchFamily="34" charset="0"/>
                          <a:cs typeface="Arial" panose="020B0604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0200138"/>
                  </a:ext>
                </a:extLst>
              </a:tr>
              <a:tr h="269013">
                <a:tc>
                  <a:txBody>
                    <a:bodyPr/>
                    <a:lstStyle/>
                    <a:p>
                      <a:pPr algn="ctr"/>
                      <a:r>
                        <a:rPr lang="en-US" sz="1400" dirty="0">
                          <a:solidFill>
                            <a:schemeClr val="tx1"/>
                          </a:solidFill>
                          <a:latin typeface="Arial" panose="020B0604020202020204" pitchFamily="34" charset="0"/>
                          <a:cs typeface="Arial" panose="020B0604020202020204" pitchFamily="34" charset="0"/>
                        </a:rPr>
                        <a:t>11 to 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chemeClr val="tx1"/>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chemeClr val="tx1"/>
                          </a:solidFill>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9632640"/>
                  </a:ext>
                </a:extLst>
              </a:tr>
              <a:tr h="269013">
                <a:tc>
                  <a:txBody>
                    <a:bodyPr/>
                    <a:lstStyle/>
                    <a:p>
                      <a:pPr algn="ctr"/>
                      <a:r>
                        <a:rPr lang="en-US" sz="1400" dirty="0">
                          <a:solidFill>
                            <a:schemeClr val="tx1"/>
                          </a:solidFill>
                          <a:latin typeface="Arial" panose="020B0604020202020204" pitchFamily="34" charset="0"/>
                          <a:cs typeface="Arial" panose="020B0604020202020204" pitchFamily="34" charset="0"/>
                        </a:rPr>
                        <a:t>16 to 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chemeClr val="tx1"/>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chemeClr val="tx1"/>
                          </a:solidFill>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4973932"/>
                  </a:ext>
                </a:extLst>
              </a:tr>
              <a:tr h="269013">
                <a:tc>
                  <a:txBody>
                    <a:bodyPr/>
                    <a:lstStyle/>
                    <a:p>
                      <a:pPr algn="ctr"/>
                      <a:r>
                        <a:rPr lang="en-US" sz="1400" dirty="0">
                          <a:solidFill>
                            <a:schemeClr val="tx1"/>
                          </a:solidFill>
                          <a:latin typeface="Arial" panose="020B0604020202020204" pitchFamily="34" charset="0"/>
                          <a:cs typeface="Arial" panose="020B0604020202020204" pitchFamily="34" charset="0"/>
                        </a:rPr>
                        <a:t>21 to 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chemeClr val="tx1"/>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chemeClr val="tx1"/>
                          </a:solidFill>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5715923"/>
                  </a:ext>
                </a:extLst>
              </a:tr>
            </a:tbl>
          </a:graphicData>
        </a:graphic>
      </p:graphicFrame>
    </p:spTree>
    <p:extLst>
      <p:ext uri="{BB962C8B-B14F-4D97-AF65-F5344CB8AC3E}">
        <p14:creationId xmlns:p14="http://schemas.microsoft.com/office/powerpoint/2010/main" val="2841779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19</a:t>
            </a:fld>
            <a:endParaRPr lang="en-US" dirty="0"/>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27606" y="113074"/>
            <a:ext cx="8529638"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2</a:t>
            </a:r>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F82D19D-1FB9-47B5-A87D-36C07F3B87C2}"/>
              </a:ext>
            </a:extLst>
          </p:cNvPr>
          <p:cNvSpPr txBox="1"/>
          <p:nvPr/>
        </p:nvSpPr>
        <p:spPr>
          <a:xfrm>
            <a:off x="-27606" y="112166"/>
            <a:ext cx="1642874" cy="430887"/>
          </a:xfrm>
          <a:prstGeom prst="rect">
            <a:avLst/>
          </a:prstGeom>
          <a:noFill/>
          <a:ln>
            <a:noFill/>
          </a:ln>
          <a:effectLst/>
        </p:spPr>
        <p:txBody>
          <a:bodyPr wrap="square" rtlCol="0">
            <a:spAutoFit/>
          </a:bodyPr>
          <a:lstStyle/>
          <a:p>
            <a:pPr algn="ctr"/>
            <a:r>
              <a:rPr lang="en-GB" sz="2200" b="1" dirty="0">
                <a:solidFill>
                  <a:schemeClr val="bg1"/>
                </a:solidFill>
                <a:latin typeface="Arial" panose="020B0604020202020204" pitchFamily="34" charset="0"/>
                <a:cs typeface="Arial" panose="020B0604020202020204" pitchFamily="34" charset="0"/>
              </a:rPr>
              <a:t>PRACTICE</a:t>
            </a:r>
          </a:p>
        </p:txBody>
      </p:sp>
      <p:grpSp>
        <p:nvGrpSpPr>
          <p:cNvPr id="18" name="Group 17"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9"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20" name="TextBox 19">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8" name="Rectangle 2">
            <a:extLst>
              <a:ext uri="{FF2B5EF4-FFF2-40B4-BE49-F238E27FC236}">
                <a16:creationId xmlns:a16="http://schemas.microsoft.com/office/drawing/2014/main" id="{2BEA7757-07BF-6ECC-82B7-D3F1964CE6A1}"/>
              </a:ext>
            </a:extLst>
          </p:cNvPr>
          <p:cNvSpPr>
            <a:spLocks noChangeArrowheads="1"/>
          </p:cNvSpPr>
          <p:nvPr/>
        </p:nvSpPr>
        <p:spPr bwMode="auto">
          <a:xfrm flipV="1">
            <a:off x="5588005" y="2528808"/>
            <a:ext cx="723966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3" name="Slide Number Placeholder 3">
            <a:extLst>
              <a:ext uri="{FF2B5EF4-FFF2-40B4-BE49-F238E27FC236}">
                <a16:creationId xmlns:a16="http://schemas.microsoft.com/office/drawing/2014/main" id="{4798C81E-309D-F98A-ED43-D115DE8E3176}"/>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5AAEF5-C690-5D4B-B5C7-510283CCFE4D}" type="slidenum">
              <a:rPr lang="en-US" smtClean="0"/>
              <a:pPr/>
              <a:t>19</a:t>
            </a:fld>
            <a:endParaRPr lang="en-US"/>
          </a:p>
        </p:txBody>
      </p:sp>
      <p:sp>
        <p:nvSpPr>
          <p:cNvPr id="5" name="TextBox 4">
            <a:extLst>
              <a:ext uri="{FF2B5EF4-FFF2-40B4-BE49-F238E27FC236}">
                <a16:creationId xmlns:a16="http://schemas.microsoft.com/office/drawing/2014/main" id="{01C9A7DF-4CB4-ABCF-A277-D7F02BCA73C9}"/>
              </a:ext>
            </a:extLst>
          </p:cNvPr>
          <p:cNvSpPr txBox="1"/>
          <p:nvPr/>
        </p:nvSpPr>
        <p:spPr>
          <a:xfrm>
            <a:off x="736012" y="1205588"/>
            <a:ext cx="8263801" cy="646331"/>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Layla starts a business making and selling scarves.</a:t>
            </a:r>
          </a:p>
          <a:p>
            <a:r>
              <a:rPr lang="en-US" dirty="0">
                <a:latin typeface="Arial" panose="020B0604020202020204" pitchFamily="34" charset="0"/>
                <a:cs typeface="Arial" panose="020B0604020202020204" pitchFamily="34" charset="0"/>
              </a:rPr>
              <a:t>The table shows information about the profit she makes in the first four months.</a:t>
            </a:r>
          </a:p>
        </p:txBody>
      </p:sp>
      <p:graphicFrame>
        <p:nvGraphicFramePr>
          <p:cNvPr id="6" name="Table 5">
            <a:extLst>
              <a:ext uri="{FF2B5EF4-FFF2-40B4-BE49-F238E27FC236}">
                <a16:creationId xmlns:a16="http://schemas.microsoft.com/office/drawing/2014/main" id="{3362238A-DC4D-6DD2-7A4C-EC8CEC26591C}"/>
              </a:ext>
            </a:extLst>
          </p:cNvPr>
          <p:cNvGraphicFramePr>
            <a:graphicFrameLocks noGrp="1"/>
          </p:cNvGraphicFramePr>
          <p:nvPr>
            <p:extLst>
              <p:ext uri="{D42A27DB-BD31-4B8C-83A1-F6EECF244321}">
                <p14:modId xmlns:p14="http://schemas.microsoft.com/office/powerpoint/2010/main" val="1307447168"/>
              </p:ext>
            </p:extLst>
          </p:nvPr>
        </p:nvGraphicFramePr>
        <p:xfrm>
          <a:off x="2032000" y="2241490"/>
          <a:ext cx="8128000" cy="74168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701021042"/>
                    </a:ext>
                  </a:extLst>
                </a:gridCol>
                <a:gridCol w="1625600">
                  <a:extLst>
                    <a:ext uri="{9D8B030D-6E8A-4147-A177-3AD203B41FA5}">
                      <a16:colId xmlns:a16="http://schemas.microsoft.com/office/drawing/2014/main" val="4233806094"/>
                    </a:ext>
                  </a:extLst>
                </a:gridCol>
                <a:gridCol w="1625600">
                  <a:extLst>
                    <a:ext uri="{9D8B030D-6E8A-4147-A177-3AD203B41FA5}">
                      <a16:colId xmlns:a16="http://schemas.microsoft.com/office/drawing/2014/main" val="1015386895"/>
                    </a:ext>
                  </a:extLst>
                </a:gridCol>
                <a:gridCol w="1625600">
                  <a:extLst>
                    <a:ext uri="{9D8B030D-6E8A-4147-A177-3AD203B41FA5}">
                      <a16:colId xmlns:a16="http://schemas.microsoft.com/office/drawing/2014/main" val="3010136124"/>
                    </a:ext>
                  </a:extLst>
                </a:gridCol>
                <a:gridCol w="1625600">
                  <a:extLst>
                    <a:ext uri="{9D8B030D-6E8A-4147-A177-3AD203B41FA5}">
                      <a16:colId xmlns:a16="http://schemas.microsoft.com/office/drawing/2014/main" val="4160321490"/>
                    </a:ext>
                  </a:extLst>
                </a:gridCol>
              </a:tblGrid>
              <a:tr h="370840">
                <a:tc>
                  <a:txBody>
                    <a:bodyPr/>
                    <a:lstStyle/>
                    <a:p>
                      <a:pPr algn="ctr"/>
                      <a:r>
                        <a:rPr lang="en-US" dirty="0">
                          <a:solidFill>
                            <a:sysClr val="windowText" lastClr="000000"/>
                          </a:solidFill>
                          <a:latin typeface="Arial" panose="020B0604020202020204" pitchFamily="34" charset="0"/>
                          <a:cs typeface="Arial" panose="020B0604020202020204" pitchFamily="34" charset="0"/>
                        </a:rPr>
                        <a:t>month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ysClr val="windowText" lastClr="000000"/>
                          </a:solidFill>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ysClr val="windowText" lastClr="000000"/>
                          </a:solidFill>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ysClr val="windowText" lastClr="000000"/>
                          </a:solidFill>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ysClr val="windowText" lastClr="000000"/>
                          </a:solidFill>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4567540"/>
                  </a:ext>
                </a:extLst>
              </a:tr>
              <a:tr h="370840">
                <a:tc>
                  <a:txBody>
                    <a:bodyPr/>
                    <a:lstStyle/>
                    <a:p>
                      <a:pPr algn="ctr"/>
                      <a:r>
                        <a:rPr lang="en-US" b="1" dirty="0">
                          <a:solidFill>
                            <a:sysClr val="windowText" lastClr="000000"/>
                          </a:solidFill>
                          <a:latin typeface="Arial" panose="020B0604020202020204" pitchFamily="34" charset="0"/>
                          <a:cs typeface="Arial" panose="020B0604020202020204" pitchFamily="34" charset="0"/>
                        </a:rPr>
                        <a:t>profit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ysClr val="windowText" lastClr="000000"/>
                          </a:solidFill>
                          <a:latin typeface="Arial" panose="020B0604020202020204" pitchFamily="34" charset="0"/>
                          <a:cs typeface="Arial" panose="020B0604020202020204" pitchFamily="34" charset="0"/>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ysClr val="windowText" lastClr="000000"/>
                          </a:solidFill>
                          <a:latin typeface="Arial" panose="020B0604020202020204" pitchFamily="34" charset="0"/>
                          <a:cs typeface="Arial" panose="020B0604020202020204" pitchFamily="34" charset="0"/>
                        </a:rPr>
                        <a:t>180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ysClr val="windowText" lastClr="000000"/>
                          </a:solidFill>
                          <a:latin typeface="Arial" panose="020B0604020202020204" pitchFamily="34" charset="0"/>
                          <a:cs typeface="Arial" panose="020B0604020202020204" pitchFamily="34" charset="0"/>
                        </a:rPr>
                        <a:t>220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ysClr val="windowText" lastClr="000000"/>
                          </a:solidFill>
                          <a:latin typeface="Arial" panose="020B0604020202020204" pitchFamily="34" charset="0"/>
                          <a:cs typeface="Arial" panose="020B0604020202020204" pitchFamily="34" charset="0"/>
                        </a:rPr>
                        <a:t>275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3905155"/>
                  </a:ext>
                </a:extLst>
              </a:tr>
            </a:tbl>
          </a:graphicData>
        </a:graphic>
      </p:graphicFrame>
      <p:sp>
        <p:nvSpPr>
          <p:cNvPr id="7" name="TextBox 6">
            <a:extLst>
              <a:ext uri="{FF2B5EF4-FFF2-40B4-BE49-F238E27FC236}">
                <a16:creationId xmlns:a16="http://schemas.microsoft.com/office/drawing/2014/main" id="{898CD868-00DA-95C1-50F5-92AB12A03DAB}"/>
              </a:ext>
            </a:extLst>
          </p:cNvPr>
          <p:cNvSpPr txBox="1"/>
          <p:nvPr/>
        </p:nvSpPr>
        <p:spPr>
          <a:xfrm>
            <a:off x="753723" y="3301090"/>
            <a:ext cx="9260289"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Draw a graph for this information on the grid below.</a:t>
            </a:r>
          </a:p>
        </p:txBody>
      </p:sp>
      <p:pic>
        <p:nvPicPr>
          <p:cNvPr id="10" name="Picture 9" descr="Squared grid with a set of axes drawn. The x-axis is 45 squares long and labelled month. The scale goes from 0 to 4, with labels for months 1, 2, 3 and 4, each 10 squares apart. The y-axis is 40 squares long and labelled Profit (£). The scale only shows £50, 5 squares up.">
            <a:extLst>
              <a:ext uri="{FF2B5EF4-FFF2-40B4-BE49-F238E27FC236}">
                <a16:creationId xmlns:a16="http://schemas.microsoft.com/office/drawing/2014/main" id="{CD14C3AB-092F-E9BE-ED6D-999EEAB5EDB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581401" y="3820200"/>
            <a:ext cx="2816730" cy="2490402"/>
          </a:xfrm>
          <a:prstGeom prst="rect">
            <a:avLst/>
          </a:prstGeom>
        </p:spPr>
      </p:pic>
    </p:spTree>
    <p:extLst>
      <p:ext uri="{BB962C8B-B14F-4D97-AF65-F5344CB8AC3E}">
        <p14:creationId xmlns:p14="http://schemas.microsoft.com/office/powerpoint/2010/main" val="2115011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742430" y="86993"/>
            <a:ext cx="8529638"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Say what you see (1)</a:t>
            </a:r>
          </a:p>
        </p:txBody>
      </p:sp>
      <p:sp>
        <p:nvSpPr>
          <p:cNvPr id="6" name="Content Placeholder 2">
            <a:extLst>
              <a:ext uri="{FF2B5EF4-FFF2-40B4-BE49-F238E27FC236}">
                <a16:creationId xmlns:a16="http://schemas.microsoft.com/office/drawing/2014/main" id="{B2D5A04C-C09A-EACC-A5B2-0E34AD070892}"/>
              </a:ext>
            </a:extLst>
          </p:cNvPr>
          <p:cNvSpPr txBox="1">
            <a:spLocks/>
          </p:cNvSpPr>
          <p:nvPr/>
        </p:nvSpPr>
        <p:spPr>
          <a:xfrm>
            <a:off x="742430" y="1238160"/>
            <a:ext cx="11103205" cy="4712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1000"/>
              </a:spcAft>
              <a:buFont typeface="Arial" panose="020B0604020202020204" pitchFamily="34" charset="0"/>
              <a:buNone/>
            </a:pPr>
            <a:r>
              <a:rPr lang="en-GB" sz="2600" dirty="0">
                <a:latin typeface="Arial" panose="020B0604020202020204" pitchFamily="34" charset="0"/>
                <a:cs typeface="Arial" panose="020B0604020202020204" pitchFamily="34" charset="0"/>
              </a:rPr>
              <a:t>Total medals won by four countries in the 2016 Rio Olympic Games</a:t>
            </a:r>
          </a:p>
          <a:p>
            <a:pPr marL="0" indent="0">
              <a:buFont typeface="Arial" panose="020B0604020202020204" pitchFamily="34" charset="0"/>
              <a:buNone/>
            </a:pPr>
            <a:endParaRPr lang="en-GB" sz="2400" dirty="0">
              <a:latin typeface="Arial" panose="020B0604020202020204" pitchFamily="34" charset="0"/>
              <a:cs typeface="Arial" panose="020B0604020202020204" pitchFamily="34" charset="0"/>
            </a:endParaRPr>
          </a:p>
        </p:txBody>
      </p:sp>
      <p:graphicFrame>
        <p:nvGraphicFramePr>
          <p:cNvPr id="34" name="Table 5">
            <a:extLst>
              <a:ext uri="{FF2B5EF4-FFF2-40B4-BE49-F238E27FC236}">
                <a16:creationId xmlns:a16="http://schemas.microsoft.com/office/drawing/2014/main" id="{B1D779C6-BB2F-0458-942D-27B0479BEDF0}"/>
              </a:ext>
            </a:extLst>
          </p:cNvPr>
          <p:cNvGraphicFramePr>
            <a:graphicFrameLocks noGrp="1"/>
          </p:cNvGraphicFramePr>
          <p:nvPr>
            <p:extLst>
              <p:ext uri="{D42A27DB-BD31-4B8C-83A1-F6EECF244321}">
                <p14:modId xmlns:p14="http://schemas.microsoft.com/office/powerpoint/2010/main" val="1340248376"/>
              </p:ext>
            </p:extLst>
          </p:nvPr>
        </p:nvGraphicFramePr>
        <p:xfrm>
          <a:off x="4231564" y="1928605"/>
          <a:ext cx="6033927" cy="3604381"/>
        </p:xfrm>
        <a:graphic>
          <a:graphicData uri="http://schemas.openxmlformats.org/drawingml/2006/table">
            <a:tbl>
              <a:tblPr firstRow="1" bandRow="1">
                <a:tableStyleId>{BDBED569-4797-4DF1-A0F4-6AAB3CD982D8}</a:tableStyleId>
              </a:tblPr>
              <a:tblGrid>
                <a:gridCol w="2113091">
                  <a:extLst>
                    <a:ext uri="{9D8B030D-6E8A-4147-A177-3AD203B41FA5}">
                      <a16:colId xmlns:a16="http://schemas.microsoft.com/office/drawing/2014/main" val="1075162344"/>
                    </a:ext>
                  </a:extLst>
                </a:gridCol>
                <a:gridCol w="3920836">
                  <a:extLst>
                    <a:ext uri="{9D8B030D-6E8A-4147-A177-3AD203B41FA5}">
                      <a16:colId xmlns:a16="http://schemas.microsoft.com/office/drawing/2014/main" val="4016830422"/>
                    </a:ext>
                  </a:extLst>
                </a:gridCol>
              </a:tblGrid>
              <a:tr h="697897">
                <a:tc>
                  <a:txBody>
                    <a:bodyPr/>
                    <a:lstStyle/>
                    <a:p>
                      <a:r>
                        <a:rPr lang="en-GB" sz="2800" dirty="0">
                          <a:latin typeface="Arial" panose="020B0604020202020204" pitchFamily="34" charset="0"/>
                          <a:cs typeface="Arial" panose="020B0604020202020204" pitchFamily="34" charset="0"/>
                        </a:rPr>
                        <a:t>Country</a:t>
                      </a:r>
                    </a:p>
                  </a:txBody>
                  <a:tcPr anchor="ctr"/>
                </a:tc>
                <a:tc>
                  <a:txBody>
                    <a:bodyPr/>
                    <a:lstStyle/>
                    <a:p>
                      <a:pPr algn="ctr"/>
                      <a:r>
                        <a:rPr lang="en-GB" sz="2800" dirty="0">
                          <a:latin typeface="Arial" panose="020B0604020202020204" pitchFamily="34" charset="0"/>
                          <a:cs typeface="Arial" panose="020B0604020202020204" pitchFamily="34" charset="0"/>
                        </a:rPr>
                        <a:t>Tally</a:t>
                      </a:r>
                    </a:p>
                  </a:txBody>
                  <a:tcPr anchor="ctr"/>
                </a:tc>
                <a:extLst>
                  <a:ext uri="{0D108BD9-81ED-4DB2-BD59-A6C34878D82A}">
                    <a16:rowId xmlns:a16="http://schemas.microsoft.com/office/drawing/2014/main" val="3744056526"/>
                  </a:ext>
                </a:extLst>
              </a:tr>
              <a:tr h="726621">
                <a:tc>
                  <a:txBody>
                    <a:bodyPr/>
                    <a:lstStyle/>
                    <a:p>
                      <a:r>
                        <a:rPr lang="en-GB" sz="2800" dirty="0">
                          <a:latin typeface="Arial" panose="020B0604020202020204" pitchFamily="34" charset="0"/>
                          <a:cs typeface="Arial" panose="020B0604020202020204" pitchFamily="34" charset="0"/>
                        </a:rPr>
                        <a:t>Brazil</a:t>
                      </a:r>
                    </a:p>
                  </a:txBody>
                  <a:tcPr anchor="ctr"/>
                </a:tc>
                <a:tc>
                  <a:txBody>
                    <a:bodyPr/>
                    <a:lstStyle/>
                    <a:p>
                      <a:r>
                        <a:rPr lang="en-GB" sz="3200" dirty="0">
                          <a:latin typeface="Arial" panose="020B0604020202020204" pitchFamily="34" charset="0"/>
                          <a:cs typeface="Arial" panose="020B0604020202020204" pitchFamily="34" charset="0"/>
                        </a:rPr>
                        <a:t>IIII  </a:t>
                      </a:r>
                      <a:r>
                        <a:rPr lang="en-GB" sz="3200" dirty="0" err="1">
                          <a:latin typeface="Arial" panose="020B0604020202020204" pitchFamily="34" charset="0"/>
                          <a:cs typeface="Arial" panose="020B0604020202020204" pitchFamily="34" charset="0"/>
                        </a:rPr>
                        <a:t>IIII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IIII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IIII</a:t>
                      </a:r>
                      <a:endParaRPr lang="en-GB" sz="32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116559299"/>
                  </a:ext>
                </a:extLst>
              </a:tr>
              <a:tr h="726621">
                <a:tc>
                  <a:txBody>
                    <a:bodyPr/>
                    <a:lstStyle/>
                    <a:p>
                      <a:r>
                        <a:rPr lang="en-GB" sz="2800" dirty="0">
                          <a:latin typeface="Arial" panose="020B0604020202020204" pitchFamily="34" charset="0"/>
                          <a:cs typeface="Arial" panose="020B0604020202020204" pitchFamily="34" charset="0"/>
                        </a:rPr>
                        <a:t>Kenya</a:t>
                      </a:r>
                    </a:p>
                  </a:txBody>
                  <a:tcPr anchor="ctr"/>
                </a:tc>
                <a:tc>
                  <a:txBody>
                    <a:bodyPr/>
                    <a:lstStyle/>
                    <a:p>
                      <a:r>
                        <a:rPr lang="en-GB" sz="3200" dirty="0">
                          <a:latin typeface="Arial" panose="020B0604020202020204" pitchFamily="34" charset="0"/>
                          <a:cs typeface="Arial" panose="020B0604020202020204" pitchFamily="34" charset="0"/>
                        </a:rPr>
                        <a:t>IIII  IIII  III</a:t>
                      </a:r>
                    </a:p>
                  </a:txBody>
                  <a:tcPr anchor="ctr"/>
                </a:tc>
                <a:extLst>
                  <a:ext uri="{0D108BD9-81ED-4DB2-BD59-A6C34878D82A}">
                    <a16:rowId xmlns:a16="http://schemas.microsoft.com/office/drawing/2014/main" val="126556353"/>
                  </a:ext>
                </a:extLst>
              </a:tr>
              <a:tr h="726621">
                <a:tc>
                  <a:txBody>
                    <a:bodyPr/>
                    <a:lstStyle/>
                    <a:p>
                      <a:r>
                        <a:rPr lang="en-GB" sz="2800" dirty="0">
                          <a:latin typeface="Arial" panose="020B0604020202020204" pitchFamily="34" charset="0"/>
                          <a:cs typeface="Arial" panose="020B0604020202020204" pitchFamily="34" charset="0"/>
                        </a:rPr>
                        <a:t>Jamaica</a:t>
                      </a:r>
                    </a:p>
                  </a:txBody>
                  <a:tcPr anchor="ctr"/>
                </a:tc>
                <a:tc>
                  <a:txBody>
                    <a:bodyPr/>
                    <a:lstStyle/>
                    <a:p>
                      <a:r>
                        <a:rPr lang="en-GB" sz="3200" dirty="0">
                          <a:latin typeface="Arial" panose="020B0604020202020204" pitchFamily="34" charset="0"/>
                          <a:cs typeface="Arial" panose="020B0604020202020204" pitchFamily="34" charset="0"/>
                        </a:rPr>
                        <a:t>IIII  IIII  I</a:t>
                      </a:r>
                    </a:p>
                  </a:txBody>
                  <a:tcPr anchor="ctr"/>
                </a:tc>
                <a:extLst>
                  <a:ext uri="{0D108BD9-81ED-4DB2-BD59-A6C34878D82A}">
                    <a16:rowId xmlns:a16="http://schemas.microsoft.com/office/drawing/2014/main" val="3643080996"/>
                  </a:ext>
                </a:extLst>
              </a:tr>
              <a:tr h="726621">
                <a:tc>
                  <a:txBody>
                    <a:bodyPr/>
                    <a:lstStyle/>
                    <a:p>
                      <a:r>
                        <a:rPr lang="en-GB" sz="2800" dirty="0">
                          <a:latin typeface="Arial" panose="020B0604020202020204" pitchFamily="34" charset="0"/>
                          <a:cs typeface="Arial" panose="020B0604020202020204" pitchFamily="34" charset="0"/>
                        </a:rPr>
                        <a:t>South Africa</a:t>
                      </a:r>
                    </a:p>
                  </a:txBody>
                  <a:tcPr anchor="ctr"/>
                </a:tc>
                <a:tc>
                  <a:txBody>
                    <a:bodyPr/>
                    <a:lstStyle/>
                    <a:p>
                      <a:r>
                        <a:rPr lang="en-GB" sz="3200" dirty="0">
                          <a:latin typeface="Arial" panose="020B0604020202020204" pitchFamily="34" charset="0"/>
                          <a:cs typeface="Arial" panose="020B0604020202020204" pitchFamily="34" charset="0"/>
                        </a:rPr>
                        <a:t>IIII  </a:t>
                      </a:r>
                      <a:r>
                        <a:rPr lang="en-GB" sz="3200" dirty="0" err="1">
                          <a:latin typeface="Arial" panose="020B0604020202020204" pitchFamily="34" charset="0"/>
                          <a:cs typeface="Arial" panose="020B0604020202020204" pitchFamily="34" charset="0"/>
                        </a:rPr>
                        <a:t>IIII</a:t>
                      </a:r>
                      <a:endParaRPr lang="en-GB" sz="32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021823096"/>
                  </a:ext>
                </a:extLst>
              </a:tr>
            </a:tbl>
          </a:graphicData>
        </a:graphic>
      </p:graphicFrame>
      <p:sp>
        <p:nvSpPr>
          <p:cNvPr id="35" name="TextBox 34">
            <a:extLst>
              <a:ext uri="{FF2B5EF4-FFF2-40B4-BE49-F238E27FC236}">
                <a16:creationId xmlns:a16="http://schemas.microsoft.com/office/drawing/2014/main" id="{1820A952-5D12-914A-1E80-33EA048A2139}"/>
              </a:ext>
            </a:extLst>
          </p:cNvPr>
          <p:cNvSpPr txBox="1"/>
          <p:nvPr/>
        </p:nvSpPr>
        <p:spPr>
          <a:xfrm>
            <a:off x="1689527" y="5702419"/>
            <a:ext cx="8575964" cy="492443"/>
          </a:xfrm>
          <a:prstGeom prst="rect">
            <a:avLst/>
          </a:prstGeom>
          <a:noFill/>
        </p:spPr>
        <p:txBody>
          <a:bodyPr wrap="square" rtlCol="0">
            <a:spAutoFit/>
          </a:bodyPr>
          <a:lstStyle/>
          <a:p>
            <a:r>
              <a:rPr lang="en-GB" sz="2600" dirty="0">
                <a:latin typeface="Arial" panose="020B0604020202020204" pitchFamily="34" charset="0"/>
                <a:cs typeface="Arial" panose="020B0604020202020204" pitchFamily="34" charset="0"/>
              </a:rPr>
              <a:t>How could you display this tally on a graph or chart?</a:t>
            </a:r>
          </a:p>
        </p:txBody>
      </p:sp>
      <p:cxnSp>
        <p:nvCxnSpPr>
          <p:cNvPr id="36" name="Straight Connector 35">
            <a:extLst>
              <a:ext uri="{FF2B5EF4-FFF2-40B4-BE49-F238E27FC236}">
                <a16:creationId xmlns:a16="http://schemas.microsoft.com/office/drawing/2014/main" id="{90E386DD-8F6F-BA57-E8D1-1862FD746682}"/>
              </a:ext>
            </a:extLst>
          </p:cNvPr>
          <p:cNvCxnSpPr>
            <a:cxnSpLocks/>
          </p:cNvCxnSpPr>
          <p:nvPr/>
        </p:nvCxnSpPr>
        <p:spPr>
          <a:xfrm flipV="1">
            <a:off x="6403226" y="2927391"/>
            <a:ext cx="499621" cy="131975"/>
          </a:xfrm>
          <a:prstGeom prst="line">
            <a:avLst/>
          </a:prstGeom>
        </p:spPr>
        <p:style>
          <a:lnRef idx="3">
            <a:schemeClr val="dk1"/>
          </a:lnRef>
          <a:fillRef idx="0">
            <a:schemeClr val="dk1"/>
          </a:fillRef>
          <a:effectRef idx="2">
            <a:schemeClr val="dk1"/>
          </a:effectRef>
          <a:fontRef idx="minor">
            <a:schemeClr val="tx1"/>
          </a:fontRef>
        </p:style>
      </p:cxnSp>
      <p:cxnSp>
        <p:nvCxnSpPr>
          <p:cNvPr id="37" name="Straight Connector 36">
            <a:extLst>
              <a:ext uri="{FF2B5EF4-FFF2-40B4-BE49-F238E27FC236}">
                <a16:creationId xmlns:a16="http://schemas.microsoft.com/office/drawing/2014/main" id="{4270EA76-D18C-791C-2295-DF44ADD59FAB}"/>
              </a:ext>
            </a:extLst>
          </p:cNvPr>
          <p:cNvCxnSpPr>
            <a:cxnSpLocks/>
          </p:cNvCxnSpPr>
          <p:nvPr/>
        </p:nvCxnSpPr>
        <p:spPr>
          <a:xfrm flipV="1">
            <a:off x="7077534" y="2947816"/>
            <a:ext cx="499621" cy="131975"/>
          </a:xfrm>
          <a:prstGeom prst="line">
            <a:avLst/>
          </a:prstGeom>
        </p:spPr>
        <p:style>
          <a:lnRef idx="3">
            <a:schemeClr val="dk1"/>
          </a:lnRef>
          <a:fillRef idx="0">
            <a:schemeClr val="dk1"/>
          </a:fillRef>
          <a:effectRef idx="2">
            <a:schemeClr val="dk1"/>
          </a:effectRef>
          <a:fontRef idx="minor">
            <a:schemeClr val="tx1"/>
          </a:fontRef>
        </p:style>
      </p:cxnSp>
      <p:cxnSp>
        <p:nvCxnSpPr>
          <p:cNvPr id="38" name="Straight Connector 37">
            <a:extLst>
              <a:ext uri="{FF2B5EF4-FFF2-40B4-BE49-F238E27FC236}">
                <a16:creationId xmlns:a16="http://schemas.microsoft.com/office/drawing/2014/main" id="{DDCDE75B-2073-6050-63BB-5BED7C45A76D}"/>
              </a:ext>
            </a:extLst>
          </p:cNvPr>
          <p:cNvCxnSpPr>
            <a:cxnSpLocks/>
          </p:cNvCxnSpPr>
          <p:nvPr/>
        </p:nvCxnSpPr>
        <p:spPr>
          <a:xfrm flipV="1">
            <a:off x="7767745" y="2947816"/>
            <a:ext cx="499621" cy="131975"/>
          </a:xfrm>
          <a:prstGeom prst="line">
            <a:avLst/>
          </a:prstGeom>
        </p:spPr>
        <p:style>
          <a:lnRef idx="3">
            <a:schemeClr val="dk1"/>
          </a:lnRef>
          <a:fillRef idx="0">
            <a:schemeClr val="dk1"/>
          </a:fillRef>
          <a:effectRef idx="2">
            <a:schemeClr val="dk1"/>
          </a:effectRef>
          <a:fontRef idx="minor">
            <a:schemeClr val="tx1"/>
          </a:fontRef>
        </p:style>
      </p:cxnSp>
      <p:cxnSp>
        <p:nvCxnSpPr>
          <p:cNvPr id="39" name="Straight Connector 38">
            <a:extLst>
              <a:ext uri="{FF2B5EF4-FFF2-40B4-BE49-F238E27FC236}">
                <a16:creationId xmlns:a16="http://schemas.microsoft.com/office/drawing/2014/main" id="{31AFDE6C-7A17-D69A-0747-151923643752}"/>
              </a:ext>
            </a:extLst>
          </p:cNvPr>
          <p:cNvCxnSpPr>
            <a:cxnSpLocks/>
          </p:cNvCxnSpPr>
          <p:nvPr/>
        </p:nvCxnSpPr>
        <p:spPr>
          <a:xfrm flipV="1">
            <a:off x="6403225" y="5108634"/>
            <a:ext cx="499621" cy="131975"/>
          </a:xfrm>
          <a:prstGeom prst="line">
            <a:avLst/>
          </a:prstGeom>
        </p:spPr>
        <p:style>
          <a:lnRef idx="3">
            <a:schemeClr val="dk1"/>
          </a:lnRef>
          <a:fillRef idx="0">
            <a:schemeClr val="dk1"/>
          </a:fillRef>
          <a:effectRef idx="2">
            <a:schemeClr val="dk1"/>
          </a:effectRef>
          <a:fontRef idx="minor">
            <a:schemeClr val="tx1"/>
          </a:fontRef>
        </p:style>
      </p:cxnSp>
      <p:cxnSp>
        <p:nvCxnSpPr>
          <p:cNvPr id="40" name="Straight Connector 39">
            <a:extLst>
              <a:ext uri="{FF2B5EF4-FFF2-40B4-BE49-F238E27FC236}">
                <a16:creationId xmlns:a16="http://schemas.microsoft.com/office/drawing/2014/main" id="{2D0B062B-224E-DC5A-02A1-95802D02F612}"/>
              </a:ext>
            </a:extLst>
          </p:cNvPr>
          <p:cNvCxnSpPr>
            <a:cxnSpLocks/>
          </p:cNvCxnSpPr>
          <p:nvPr/>
        </p:nvCxnSpPr>
        <p:spPr>
          <a:xfrm flipV="1">
            <a:off x="6403226" y="3650008"/>
            <a:ext cx="499621" cy="131975"/>
          </a:xfrm>
          <a:prstGeom prst="line">
            <a:avLst/>
          </a:prstGeom>
        </p:spPr>
        <p:style>
          <a:lnRef idx="3">
            <a:schemeClr val="dk1"/>
          </a:lnRef>
          <a:fillRef idx="0">
            <a:schemeClr val="dk1"/>
          </a:fillRef>
          <a:effectRef idx="2">
            <a:schemeClr val="dk1"/>
          </a:effectRef>
          <a:fontRef idx="minor">
            <a:schemeClr val="tx1"/>
          </a:fontRef>
        </p:style>
      </p:cxnSp>
      <p:cxnSp>
        <p:nvCxnSpPr>
          <p:cNvPr id="41" name="Straight Connector 40">
            <a:extLst>
              <a:ext uri="{FF2B5EF4-FFF2-40B4-BE49-F238E27FC236}">
                <a16:creationId xmlns:a16="http://schemas.microsoft.com/office/drawing/2014/main" id="{3A644DC6-91BF-986D-7DC7-C6DD3644FF74}"/>
              </a:ext>
            </a:extLst>
          </p:cNvPr>
          <p:cNvCxnSpPr>
            <a:cxnSpLocks/>
          </p:cNvCxnSpPr>
          <p:nvPr/>
        </p:nvCxnSpPr>
        <p:spPr>
          <a:xfrm flipV="1">
            <a:off x="7077535" y="3648438"/>
            <a:ext cx="499621" cy="131975"/>
          </a:xfrm>
          <a:prstGeom prst="line">
            <a:avLst/>
          </a:prstGeom>
        </p:spPr>
        <p:style>
          <a:lnRef idx="3">
            <a:schemeClr val="dk1"/>
          </a:lnRef>
          <a:fillRef idx="0">
            <a:schemeClr val="dk1"/>
          </a:fillRef>
          <a:effectRef idx="2">
            <a:schemeClr val="dk1"/>
          </a:effectRef>
          <a:fontRef idx="minor">
            <a:schemeClr val="tx1"/>
          </a:fontRef>
        </p:style>
      </p:cxnSp>
      <p:cxnSp>
        <p:nvCxnSpPr>
          <p:cNvPr id="42" name="Straight Connector 41">
            <a:extLst>
              <a:ext uri="{FF2B5EF4-FFF2-40B4-BE49-F238E27FC236}">
                <a16:creationId xmlns:a16="http://schemas.microsoft.com/office/drawing/2014/main" id="{5CD6A93D-31A1-9EBC-47F4-9B9509C4CEB5}"/>
              </a:ext>
            </a:extLst>
          </p:cNvPr>
          <p:cNvCxnSpPr>
            <a:cxnSpLocks/>
          </p:cNvCxnSpPr>
          <p:nvPr/>
        </p:nvCxnSpPr>
        <p:spPr>
          <a:xfrm flipV="1">
            <a:off x="6403226" y="4379321"/>
            <a:ext cx="499621" cy="131975"/>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C383A636-9BF5-4733-C184-4820DE86BE95}"/>
              </a:ext>
            </a:extLst>
          </p:cNvPr>
          <p:cNvCxnSpPr>
            <a:cxnSpLocks/>
          </p:cNvCxnSpPr>
          <p:nvPr/>
        </p:nvCxnSpPr>
        <p:spPr>
          <a:xfrm flipV="1">
            <a:off x="7077536" y="4366126"/>
            <a:ext cx="499621" cy="131975"/>
          </a:xfrm>
          <a:prstGeom prst="line">
            <a:avLst/>
          </a:prstGeom>
        </p:spPr>
        <p:style>
          <a:lnRef idx="3">
            <a:schemeClr val="dk1"/>
          </a:lnRef>
          <a:fillRef idx="0">
            <a:schemeClr val="dk1"/>
          </a:fillRef>
          <a:effectRef idx="2">
            <a:schemeClr val="dk1"/>
          </a:effectRef>
          <a:fontRef idx="minor">
            <a:schemeClr val="tx1"/>
          </a:fontRef>
        </p:style>
      </p:cxnSp>
      <p:cxnSp>
        <p:nvCxnSpPr>
          <p:cNvPr id="44" name="Straight Connector 43">
            <a:extLst>
              <a:ext uri="{FF2B5EF4-FFF2-40B4-BE49-F238E27FC236}">
                <a16:creationId xmlns:a16="http://schemas.microsoft.com/office/drawing/2014/main" id="{7DBC91B1-31BD-2F4F-7D8E-528D48937EFA}"/>
              </a:ext>
            </a:extLst>
          </p:cNvPr>
          <p:cNvCxnSpPr>
            <a:cxnSpLocks/>
          </p:cNvCxnSpPr>
          <p:nvPr/>
        </p:nvCxnSpPr>
        <p:spPr>
          <a:xfrm flipV="1">
            <a:off x="7077537" y="5089216"/>
            <a:ext cx="499621" cy="131975"/>
          </a:xfrm>
          <a:prstGeom prst="line">
            <a:avLst/>
          </a:prstGeom>
        </p:spPr>
        <p:style>
          <a:lnRef idx="3">
            <a:schemeClr val="dk1"/>
          </a:lnRef>
          <a:fillRef idx="0">
            <a:schemeClr val="dk1"/>
          </a:fillRef>
          <a:effectRef idx="2">
            <a:schemeClr val="dk1"/>
          </a:effectRef>
          <a:fontRef idx="minor">
            <a:schemeClr val="tx1"/>
          </a:fontRef>
        </p:style>
      </p:cxnSp>
      <p:pic>
        <p:nvPicPr>
          <p:cNvPr id="3" name="Picture 2" descr="A picture showing a male gymnast performing on the rings.">
            <a:extLst>
              <a:ext uri="{FF2B5EF4-FFF2-40B4-BE49-F238E27FC236}">
                <a16:creationId xmlns:a16="http://schemas.microsoft.com/office/drawing/2014/main" id="{E52192CB-FC5C-D181-4B2D-DAE4380831F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3037" y="1844573"/>
            <a:ext cx="2458943" cy="3688413"/>
          </a:xfrm>
          <a:prstGeom prst="rect">
            <a:avLst/>
          </a:prstGeom>
        </p:spPr>
      </p:pic>
    </p:spTree>
    <p:extLst>
      <p:ext uri="{BB962C8B-B14F-4D97-AF65-F5344CB8AC3E}">
        <p14:creationId xmlns:p14="http://schemas.microsoft.com/office/powerpoint/2010/main" val="290410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dissolve">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20</a:t>
            </a:fld>
            <a:endParaRPr lang="en-US" dirty="0"/>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678201" y="113074"/>
            <a:ext cx="8529638"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2 – answers</a:t>
            </a:r>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F82D19D-1FB9-47B5-A87D-36C07F3B87C2}"/>
              </a:ext>
            </a:extLst>
          </p:cNvPr>
          <p:cNvSpPr txBox="1"/>
          <p:nvPr/>
        </p:nvSpPr>
        <p:spPr>
          <a:xfrm>
            <a:off x="-27606" y="112166"/>
            <a:ext cx="1642874" cy="430887"/>
          </a:xfrm>
          <a:prstGeom prst="rect">
            <a:avLst/>
          </a:prstGeom>
          <a:noFill/>
          <a:ln>
            <a:noFill/>
          </a:ln>
          <a:effectLst/>
        </p:spPr>
        <p:txBody>
          <a:bodyPr wrap="square" rtlCol="0">
            <a:spAutoFit/>
          </a:bodyPr>
          <a:lstStyle/>
          <a:p>
            <a:pPr algn="ctr"/>
            <a:r>
              <a:rPr lang="en-GB" sz="2200" b="1" dirty="0">
                <a:solidFill>
                  <a:schemeClr val="bg1"/>
                </a:solidFill>
                <a:latin typeface="Arial" panose="020B0604020202020204" pitchFamily="34" charset="0"/>
                <a:cs typeface="Arial" panose="020B0604020202020204" pitchFamily="34" charset="0"/>
              </a:rPr>
              <a:t>PRACTICE</a:t>
            </a:r>
          </a:p>
        </p:txBody>
      </p:sp>
      <p:grpSp>
        <p:nvGrpSpPr>
          <p:cNvPr id="18" name="Group 17"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9"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20" name="TextBox 19">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3" name="Slide Number Placeholder 3">
            <a:extLst>
              <a:ext uri="{FF2B5EF4-FFF2-40B4-BE49-F238E27FC236}">
                <a16:creationId xmlns:a16="http://schemas.microsoft.com/office/drawing/2014/main" id="{4798C81E-309D-F98A-ED43-D115DE8E3176}"/>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5AAEF5-C690-5D4B-B5C7-510283CCFE4D}" type="slidenum">
              <a:rPr lang="en-US" smtClean="0"/>
              <a:pPr/>
              <a:t>20</a:t>
            </a:fld>
            <a:endParaRPr lang="en-US"/>
          </a:p>
        </p:txBody>
      </p:sp>
      <p:sp>
        <p:nvSpPr>
          <p:cNvPr id="2" name="TextBox 1">
            <a:extLst>
              <a:ext uri="{FF2B5EF4-FFF2-40B4-BE49-F238E27FC236}">
                <a16:creationId xmlns:a16="http://schemas.microsoft.com/office/drawing/2014/main" id="{C29D3DB3-178B-7619-A359-F8C899B30D64}"/>
              </a:ext>
            </a:extLst>
          </p:cNvPr>
          <p:cNvSpPr txBox="1"/>
          <p:nvPr/>
        </p:nvSpPr>
        <p:spPr>
          <a:xfrm>
            <a:off x="793831" y="1259601"/>
            <a:ext cx="4186864"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Layla starts a business making and selling scarves.</a:t>
            </a:r>
          </a:p>
          <a:p>
            <a:r>
              <a:rPr lang="en-US" dirty="0">
                <a:latin typeface="Arial" panose="020B0604020202020204" pitchFamily="34" charset="0"/>
                <a:cs typeface="Arial" panose="020B0604020202020204" pitchFamily="34" charset="0"/>
              </a:rPr>
              <a:t>The table shows information about the profit she makes in the first four months.</a:t>
            </a:r>
          </a:p>
        </p:txBody>
      </p:sp>
      <p:graphicFrame>
        <p:nvGraphicFramePr>
          <p:cNvPr id="32" name="Table 31">
            <a:extLst>
              <a:ext uri="{FF2B5EF4-FFF2-40B4-BE49-F238E27FC236}">
                <a16:creationId xmlns:a16="http://schemas.microsoft.com/office/drawing/2014/main" id="{BD3BAC2E-35CC-232A-D582-E503594AC998}"/>
              </a:ext>
            </a:extLst>
          </p:cNvPr>
          <p:cNvGraphicFramePr>
            <a:graphicFrameLocks noGrp="1"/>
          </p:cNvGraphicFramePr>
          <p:nvPr>
            <p:extLst>
              <p:ext uri="{D42A27DB-BD31-4B8C-83A1-F6EECF244321}">
                <p14:modId xmlns:p14="http://schemas.microsoft.com/office/powerpoint/2010/main" val="950501506"/>
              </p:ext>
            </p:extLst>
          </p:nvPr>
        </p:nvGraphicFramePr>
        <p:xfrm>
          <a:off x="793831" y="3064470"/>
          <a:ext cx="4330796" cy="741680"/>
        </p:xfrm>
        <a:graphic>
          <a:graphicData uri="http://schemas.openxmlformats.org/drawingml/2006/table">
            <a:tbl>
              <a:tblPr firstRow="1" bandRow="1">
                <a:tableStyleId>{5C22544A-7EE6-4342-B048-85BDC9FD1C3A}</a:tableStyleId>
              </a:tblPr>
              <a:tblGrid>
                <a:gridCol w="1419249">
                  <a:extLst>
                    <a:ext uri="{9D8B030D-6E8A-4147-A177-3AD203B41FA5}">
                      <a16:colId xmlns:a16="http://schemas.microsoft.com/office/drawing/2014/main" val="1701021042"/>
                    </a:ext>
                  </a:extLst>
                </a:gridCol>
                <a:gridCol w="760759">
                  <a:extLst>
                    <a:ext uri="{9D8B030D-6E8A-4147-A177-3AD203B41FA5}">
                      <a16:colId xmlns:a16="http://schemas.microsoft.com/office/drawing/2014/main" val="4233806094"/>
                    </a:ext>
                  </a:extLst>
                </a:gridCol>
                <a:gridCol w="798328">
                  <a:extLst>
                    <a:ext uri="{9D8B030D-6E8A-4147-A177-3AD203B41FA5}">
                      <a16:colId xmlns:a16="http://schemas.microsoft.com/office/drawing/2014/main" val="1015386895"/>
                    </a:ext>
                  </a:extLst>
                </a:gridCol>
                <a:gridCol w="591702">
                  <a:extLst>
                    <a:ext uri="{9D8B030D-6E8A-4147-A177-3AD203B41FA5}">
                      <a16:colId xmlns:a16="http://schemas.microsoft.com/office/drawing/2014/main" val="3010136124"/>
                    </a:ext>
                  </a:extLst>
                </a:gridCol>
                <a:gridCol w="760758">
                  <a:extLst>
                    <a:ext uri="{9D8B030D-6E8A-4147-A177-3AD203B41FA5}">
                      <a16:colId xmlns:a16="http://schemas.microsoft.com/office/drawing/2014/main" val="4160321490"/>
                    </a:ext>
                  </a:extLst>
                </a:gridCol>
              </a:tblGrid>
              <a:tr h="370840">
                <a:tc>
                  <a:txBody>
                    <a:bodyPr/>
                    <a:lstStyle/>
                    <a:p>
                      <a:pPr algn="ctr"/>
                      <a:r>
                        <a:rPr lang="en-US" dirty="0">
                          <a:solidFill>
                            <a:sysClr val="windowText" lastClr="000000"/>
                          </a:solidFill>
                        </a:rPr>
                        <a:t>month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ysClr val="windowText" lastClr="000000"/>
                          </a:solidFill>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ysClr val="windowText" lastClr="000000"/>
                          </a:solidFill>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ysClr val="windowText" lastClr="000000"/>
                          </a:solidFill>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ysClr val="windowText" lastClr="000000"/>
                          </a:solidFill>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4567540"/>
                  </a:ext>
                </a:extLst>
              </a:tr>
              <a:tr h="370840">
                <a:tc>
                  <a:txBody>
                    <a:bodyPr/>
                    <a:lstStyle/>
                    <a:p>
                      <a:pPr algn="ctr"/>
                      <a:r>
                        <a:rPr lang="en-US" b="1" dirty="0">
                          <a:solidFill>
                            <a:sysClr val="windowText" lastClr="000000"/>
                          </a:solidFill>
                        </a:rPr>
                        <a:t>profit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ysClr val="windowText" lastClr="000000"/>
                          </a:solidFill>
                          <a:latin typeface="Arial" panose="020B0604020202020204" pitchFamily="34" charset="0"/>
                          <a:cs typeface="Arial" panose="020B0604020202020204" pitchFamily="34" charset="0"/>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ysClr val="windowText" lastClr="000000"/>
                          </a:solidFill>
                          <a:latin typeface="Arial" panose="020B0604020202020204" pitchFamily="34" charset="0"/>
                          <a:cs typeface="Arial" panose="020B0604020202020204" pitchFamily="34" charset="0"/>
                        </a:rPr>
                        <a:t>180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ysClr val="windowText" lastClr="000000"/>
                          </a:solidFill>
                          <a:latin typeface="Arial" panose="020B0604020202020204" pitchFamily="34" charset="0"/>
                          <a:cs typeface="Arial" panose="020B0604020202020204" pitchFamily="34" charset="0"/>
                        </a:rPr>
                        <a:t>220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ysClr val="windowText" lastClr="000000"/>
                          </a:solidFill>
                          <a:latin typeface="Arial" panose="020B0604020202020204" pitchFamily="34" charset="0"/>
                          <a:cs typeface="Arial" panose="020B0604020202020204" pitchFamily="34" charset="0"/>
                        </a:rPr>
                        <a:t>275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3905155"/>
                  </a:ext>
                </a:extLst>
              </a:tr>
            </a:tbl>
          </a:graphicData>
        </a:graphic>
      </p:graphicFrame>
      <p:sp>
        <p:nvSpPr>
          <p:cNvPr id="33" name="TextBox 32">
            <a:extLst>
              <a:ext uri="{FF2B5EF4-FFF2-40B4-BE49-F238E27FC236}">
                <a16:creationId xmlns:a16="http://schemas.microsoft.com/office/drawing/2014/main" id="{71DBBA31-FC3F-69D2-C0E0-FA7CDCFF59B5}"/>
              </a:ext>
            </a:extLst>
          </p:cNvPr>
          <p:cNvSpPr txBox="1"/>
          <p:nvPr/>
        </p:nvSpPr>
        <p:spPr>
          <a:xfrm>
            <a:off x="839943" y="4305559"/>
            <a:ext cx="3513133"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Draw a graph for this information on the grid.</a:t>
            </a:r>
          </a:p>
        </p:txBody>
      </p:sp>
      <p:pic>
        <p:nvPicPr>
          <p:cNvPr id="6" name="Picture 5" descr="Line graph drawn on a squared grid. The title of the graph is 'Graph to show profit made'. The x-axis is 45 squares long and labelled month. The scale goes from 0 to 4, with labels for months 1, 2, 3 and 4, each 10 squares apart. The y-axis is 40 squares long and labelled Profit (£). The scale is from 0 to £300, with labels in increments of £50, each 5 squares apart. The points (1,200), (2,180), (3,220) and (4,275) are plotted and joined by straight lines.">
            <a:extLst>
              <a:ext uri="{FF2B5EF4-FFF2-40B4-BE49-F238E27FC236}">
                <a16:creationId xmlns:a16="http://schemas.microsoft.com/office/drawing/2014/main" id="{D49CD03B-C611-1CE5-266B-BA703E372FF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172200" y="1259601"/>
            <a:ext cx="4979759" cy="4721662"/>
          </a:xfrm>
          <a:prstGeom prst="rect">
            <a:avLst/>
          </a:prstGeom>
        </p:spPr>
      </p:pic>
    </p:spTree>
    <p:extLst>
      <p:ext uri="{BB962C8B-B14F-4D97-AF65-F5344CB8AC3E}">
        <p14:creationId xmlns:p14="http://schemas.microsoft.com/office/powerpoint/2010/main" val="1915763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27606" y="113074"/>
            <a:ext cx="8529638"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3</a:t>
            </a:r>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0F82D19D-1FB9-47B5-A87D-36C07F3B87C2}"/>
              </a:ext>
            </a:extLst>
          </p:cNvPr>
          <p:cNvSpPr txBox="1"/>
          <p:nvPr/>
        </p:nvSpPr>
        <p:spPr>
          <a:xfrm>
            <a:off x="-27606" y="112166"/>
            <a:ext cx="1642874" cy="430887"/>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PRACTICE</a:t>
            </a:r>
          </a:p>
        </p:txBody>
      </p:sp>
      <p:grpSp>
        <p:nvGrpSpPr>
          <p:cNvPr id="18" name="Group 17"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9"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20" name="TextBox 19">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Handout</a:t>
              </a:r>
              <a:b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available</a:t>
              </a:r>
            </a:p>
          </p:txBody>
        </p:sp>
      </p:grpSp>
      <p:sp>
        <p:nvSpPr>
          <p:cNvPr id="8" name="Rectangle 2">
            <a:extLst>
              <a:ext uri="{FF2B5EF4-FFF2-40B4-BE49-F238E27FC236}">
                <a16:creationId xmlns:a16="http://schemas.microsoft.com/office/drawing/2014/main" id="{2BEA7757-07BF-6ECC-82B7-D3F1964CE6A1}"/>
              </a:ext>
            </a:extLst>
          </p:cNvPr>
          <p:cNvSpPr>
            <a:spLocks noChangeArrowheads="1"/>
          </p:cNvSpPr>
          <p:nvPr/>
        </p:nvSpPr>
        <p:spPr bwMode="auto">
          <a:xfrm flipV="1">
            <a:off x="5588005" y="2528808"/>
            <a:ext cx="723966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Slide Number Placeholder 3">
            <a:extLst>
              <a:ext uri="{FF2B5EF4-FFF2-40B4-BE49-F238E27FC236}">
                <a16:creationId xmlns:a16="http://schemas.microsoft.com/office/drawing/2014/main" id="{4798C81E-309D-F98A-ED43-D115DE8E3176}"/>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AAEF5-C690-5D4B-B5C7-510283CCFE4D}"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50CB976D-5470-BEAF-4B34-5D635BEE6FD0}"/>
              </a:ext>
            </a:extLst>
          </p:cNvPr>
          <p:cNvSpPr txBox="1"/>
          <p:nvPr/>
        </p:nvSpPr>
        <p:spPr>
          <a:xfrm>
            <a:off x="968239" y="1230291"/>
            <a:ext cx="6571030" cy="1287532"/>
          </a:xfrm>
          <a:prstGeom prst="rect">
            <a:avLst/>
          </a:prstGeom>
          <a:noFill/>
        </p:spPr>
        <p:txBody>
          <a:bodyPr wrap="none" rtlCol="0">
            <a:spAutoFit/>
          </a:bodyPr>
          <a:lstStyle/>
          <a:p>
            <a:pPr>
              <a:lnSpc>
                <a:spcPct val="150000"/>
              </a:lnSpc>
            </a:pPr>
            <a:r>
              <a:rPr lang="en-US" dirty="0">
                <a:latin typeface="Arial" panose="020B0604020202020204" pitchFamily="34" charset="0"/>
                <a:cs typeface="Arial" panose="020B0604020202020204" pitchFamily="34" charset="0"/>
              </a:rPr>
              <a:t>Martyn clears all the rubbish left at the sports club.</a:t>
            </a:r>
          </a:p>
          <a:p>
            <a:pPr>
              <a:lnSpc>
                <a:spcPct val="150000"/>
              </a:lnSpc>
            </a:pPr>
            <a:r>
              <a:rPr lang="en-US" dirty="0">
                <a:latin typeface="Arial" panose="020B0604020202020204" pitchFamily="34" charset="0"/>
                <a:cs typeface="Arial" panose="020B0604020202020204" pitchFamily="34" charset="0"/>
              </a:rPr>
              <a:t>He counts all the plastic drink bottles left each day for 60 days.</a:t>
            </a:r>
          </a:p>
          <a:p>
            <a:pPr>
              <a:lnSpc>
                <a:spcPct val="150000"/>
              </a:lnSpc>
            </a:pPr>
            <a:r>
              <a:rPr lang="en-US" dirty="0">
                <a:latin typeface="Arial" panose="020B0604020202020204" pitchFamily="34" charset="0"/>
                <a:cs typeface="Arial" panose="020B0604020202020204" pitchFamily="34" charset="0"/>
              </a:rPr>
              <a:t>The table shows the results.</a:t>
            </a:r>
          </a:p>
        </p:txBody>
      </p:sp>
      <p:graphicFrame>
        <p:nvGraphicFramePr>
          <p:cNvPr id="6" name="Table 5">
            <a:extLst>
              <a:ext uri="{FF2B5EF4-FFF2-40B4-BE49-F238E27FC236}">
                <a16:creationId xmlns:a16="http://schemas.microsoft.com/office/drawing/2014/main" id="{31C1D3EC-0547-2E9F-1908-DAA54EF1326D}"/>
              </a:ext>
            </a:extLst>
          </p:cNvPr>
          <p:cNvGraphicFramePr>
            <a:graphicFrameLocks noGrp="1"/>
          </p:cNvGraphicFramePr>
          <p:nvPr>
            <p:extLst>
              <p:ext uri="{D42A27DB-BD31-4B8C-83A1-F6EECF244321}">
                <p14:modId xmlns:p14="http://schemas.microsoft.com/office/powerpoint/2010/main" val="2299043013"/>
              </p:ext>
            </p:extLst>
          </p:nvPr>
        </p:nvGraphicFramePr>
        <p:xfrm>
          <a:off x="2036024" y="2753475"/>
          <a:ext cx="4684090" cy="2225040"/>
        </p:xfrm>
        <a:graphic>
          <a:graphicData uri="http://schemas.openxmlformats.org/drawingml/2006/table">
            <a:tbl>
              <a:tblPr firstRow="1" bandRow="1">
                <a:tableStyleId>{5C22544A-7EE6-4342-B048-85BDC9FD1C3A}</a:tableStyleId>
              </a:tblPr>
              <a:tblGrid>
                <a:gridCol w="3131062">
                  <a:extLst>
                    <a:ext uri="{9D8B030D-6E8A-4147-A177-3AD203B41FA5}">
                      <a16:colId xmlns:a16="http://schemas.microsoft.com/office/drawing/2014/main" val="3970087703"/>
                    </a:ext>
                  </a:extLst>
                </a:gridCol>
                <a:gridCol w="1553028">
                  <a:extLst>
                    <a:ext uri="{9D8B030D-6E8A-4147-A177-3AD203B41FA5}">
                      <a16:colId xmlns:a16="http://schemas.microsoft.com/office/drawing/2014/main" val="3636706208"/>
                    </a:ext>
                  </a:extLst>
                </a:gridCol>
              </a:tblGrid>
              <a:tr h="370840">
                <a:tc>
                  <a:txBody>
                    <a:bodyPr/>
                    <a:lstStyle/>
                    <a:p>
                      <a:pPr algn="ctr"/>
                      <a:r>
                        <a:rPr lang="en-US" dirty="0">
                          <a:solidFill>
                            <a:sysClr val="windowText" lastClr="000000"/>
                          </a:solidFill>
                          <a:latin typeface="Arial" panose="020B0604020202020204" pitchFamily="34" charset="0"/>
                          <a:cs typeface="Arial" panose="020B0604020202020204" pitchFamily="34" charset="0"/>
                        </a:rPr>
                        <a:t>number of plastic bottles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ysClr val="windowText" lastClr="000000"/>
                          </a:solidFill>
                          <a:latin typeface="Arial" panose="020B0604020202020204" pitchFamily="34" charset="0"/>
                          <a:cs typeface="Arial" panose="020B0604020202020204" pitchFamily="34" charset="0"/>
                        </a:rPr>
                        <a:t>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931772"/>
                  </a:ext>
                </a:extLst>
              </a:tr>
              <a:tr h="370840">
                <a:tc>
                  <a:txBody>
                    <a:bodyPr/>
                    <a:lstStyle/>
                    <a:p>
                      <a:pPr algn="ctr"/>
                      <a:r>
                        <a:rPr lang="en-US" dirty="0">
                          <a:solidFill>
                            <a:sysClr val="windowText" lastClr="000000"/>
                          </a:solidFill>
                          <a:latin typeface="Arial" panose="020B0604020202020204" pitchFamily="34" charset="0"/>
                          <a:cs typeface="Arial" panose="020B0604020202020204" pitchFamily="34" charset="0"/>
                        </a:rPr>
                        <a:t>0 – 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ysClr val="windowText" lastClr="000000"/>
                          </a:solidFill>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5469176"/>
                  </a:ext>
                </a:extLst>
              </a:tr>
              <a:tr h="370840">
                <a:tc>
                  <a:txBody>
                    <a:bodyPr/>
                    <a:lstStyle/>
                    <a:p>
                      <a:pPr algn="ctr"/>
                      <a:r>
                        <a:rPr lang="en-US" dirty="0">
                          <a:solidFill>
                            <a:sysClr val="windowText" lastClr="000000"/>
                          </a:solidFill>
                          <a:latin typeface="Arial" panose="020B0604020202020204" pitchFamily="34" charset="0"/>
                          <a:cs typeface="Arial" panose="020B0604020202020204" pitchFamily="34" charset="0"/>
                        </a:rPr>
                        <a:t>10 – 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ysClr val="windowText" lastClr="000000"/>
                          </a:solidFill>
                          <a:latin typeface="Arial" panose="020B0604020202020204" pitchFamily="34" charset="0"/>
                          <a:cs typeface="Arial" panose="020B0604020202020204" pitchFamily="34"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8580456"/>
                  </a:ext>
                </a:extLst>
              </a:tr>
              <a:tr h="370840">
                <a:tc>
                  <a:txBody>
                    <a:bodyPr/>
                    <a:lstStyle/>
                    <a:p>
                      <a:pPr algn="ctr"/>
                      <a:r>
                        <a:rPr lang="en-US" dirty="0">
                          <a:solidFill>
                            <a:sysClr val="windowText" lastClr="000000"/>
                          </a:solidFill>
                          <a:latin typeface="Arial" panose="020B0604020202020204" pitchFamily="34" charset="0"/>
                          <a:cs typeface="Arial" panose="020B0604020202020204" pitchFamily="34" charset="0"/>
                        </a:rPr>
                        <a:t>20 – 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ysClr val="windowText" lastClr="000000"/>
                          </a:solidFill>
                          <a:latin typeface="Arial" panose="020B0604020202020204" pitchFamily="34" charset="0"/>
                          <a:cs typeface="Arial" panose="020B0604020202020204" pitchFamily="34"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5216654"/>
                  </a:ext>
                </a:extLst>
              </a:tr>
              <a:tr h="370840">
                <a:tc>
                  <a:txBody>
                    <a:bodyPr/>
                    <a:lstStyle/>
                    <a:p>
                      <a:pPr algn="ctr"/>
                      <a:r>
                        <a:rPr lang="en-US" dirty="0">
                          <a:solidFill>
                            <a:sysClr val="windowText" lastClr="000000"/>
                          </a:solidFill>
                          <a:latin typeface="Arial" panose="020B0604020202020204" pitchFamily="34" charset="0"/>
                          <a:cs typeface="Arial" panose="020B0604020202020204" pitchFamily="34" charset="0"/>
                        </a:rPr>
                        <a:t>30 – 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ysClr val="windowText" lastClr="000000"/>
                          </a:solidFill>
                          <a:latin typeface="Arial" panose="020B0604020202020204" pitchFamily="34" charset="0"/>
                          <a:cs typeface="Arial" panose="020B0604020202020204" pitchFamily="34" charset="0"/>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0270944"/>
                  </a:ext>
                </a:extLst>
              </a:tr>
              <a:tr h="370840">
                <a:tc>
                  <a:txBody>
                    <a:bodyPr/>
                    <a:lstStyle/>
                    <a:p>
                      <a:pPr algn="ctr"/>
                      <a:r>
                        <a:rPr lang="en-US" dirty="0">
                          <a:solidFill>
                            <a:sysClr val="windowText" lastClr="000000"/>
                          </a:solidFill>
                          <a:latin typeface="Arial" panose="020B0604020202020204" pitchFamily="34" charset="0"/>
                          <a:cs typeface="Arial" panose="020B0604020202020204" pitchFamily="34" charset="0"/>
                        </a:rPr>
                        <a:t>40 – 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ysClr val="windowText" lastClr="000000"/>
                          </a:solidFill>
                          <a:latin typeface="Arial" panose="020B0604020202020204" pitchFamily="34" charset="0"/>
                          <a:cs typeface="Arial" panose="020B0604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4496866"/>
                  </a:ext>
                </a:extLst>
              </a:tr>
            </a:tbl>
          </a:graphicData>
        </a:graphic>
      </p:graphicFrame>
      <p:sp>
        <p:nvSpPr>
          <p:cNvPr id="7" name="TextBox 6">
            <a:extLst>
              <a:ext uri="{FF2B5EF4-FFF2-40B4-BE49-F238E27FC236}">
                <a16:creationId xmlns:a16="http://schemas.microsoft.com/office/drawing/2014/main" id="{0E183D77-3AF8-8244-1B97-5B5DED0CB17C}"/>
              </a:ext>
            </a:extLst>
          </p:cNvPr>
          <p:cNvSpPr txBox="1"/>
          <p:nvPr/>
        </p:nvSpPr>
        <p:spPr>
          <a:xfrm>
            <a:off x="1018189" y="5126609"/>
            <a:ext cx="8602960" cy="872034"/>
          </a:xfrm>
          <a:prstGeom prst="rect">
            <a:avLst/>
          </a:prstGeom>
          <a:noFill/>
        </p:spPr>
        <p:txBody>
          <a:bodyPr wrap="square" rtlCol="0">
            <a:spAutoFit/>
          </a:bodyPr>
          <a:lstStyle/>
          <a:p>
            <a:pPr>
              <a:lnSpc>
                <a:spcPct val="150000"/>
              </a:lnSpc>
            </a:pPr>
            <a:r>
              <a:rPr lang="en-US" dirty="0">
                <a:latin typeface="Arial" panose="020B0604020202020204" pitchFamily="34" charset="0"/>
                <a:cs typeface="Arial" panose="020B0604020202020204" pitchFamily="34" charset="0"/>
              </a:rPr>
              <a:t>Martyn wants to display this information in a chart.</a:t>
            </a:r>
          </a:p>
          <a:p>
            <a:pPr>
              <a:lnSpc>
                <a:spcPct val="150000"/>
              </a:lnSpc>
            </a:pPr>
            <a:r>
              <a:rPr lang="en-US" dirty="0">
                <a:latin typeface="Arial" panose="020B0604020202020204" pitchFamily="34" charset="0"/>
                <a:cs typeface="Arial" panose="020B0604020202020204" pitchFamily="34" charset="0"/>
              </a:rPr>
              <a:t>Draw a chart to show this information.</a:t>
            </a:r>
          </a:p>
        </p:txBody>
      </p:sp>
    </p:spTree>
    <p:extLst>
      <p:ext uri="{BB962C8B-B14F-4D97-AF65-F5344CB8AC3E}">
        <p14:creationId xmlns:p14="http://schemas.microsoft.com/office/powerpoint/2010/main" val="2588126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753323" y="113074"/>
            <a:ext cx="8529638"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3 – answers</a:t>
            </a:r>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0F82D19D-1FB9-47B5-A87D-36C07F3B87C2}"/>
              </a:ext>
            </a:extLst>
          </p:cNvPr>
          <p:cNvSpPr txBox="1"/>
          <p:nvPr/>
        </p:nvSpPr>
        <p:spPr>
          <a:xfrm>
            <a:off x="-27606" y="112166"/>
            <a:ext cx="1642874" cy="430887"/>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PRACTICE</a:t>
            </a:r>
          </a:p>
        </p:txBody>
      </p:sp>
      <p:grpSp>
        <p:nvGrpSpPr>
          <p:cNvPr id="18" name="Group 17"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9"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20" name="TextBox 19">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Handout</a:t>
              </a:r>
              <a:b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available</a:t>
              </a:r>
            </a:p>
          </p:txBody>
        </p:sp>
      </p:grpSp>
      <p:sp>
        <p:nvSpPr>
          <p:cNvPr id="8" name="Rectangle 2">
            <a:extLst>
              <a:ext uri="{FF2B5EF4-FFF2-40B4-BE49-F238E27FC236}">
                <a16:creationId xmlns:a16="http://schemas.microsoft.com/office/drawing/2014/main" id="{2BEA7757-07BF-6ECC-82B7-D3F1964CE6A1}"/>
              </a:ext>
            </a:extLst>
          </p:cNvPr>
          <p:cNvSpPr>
            <a:spLocks noChangeArrowheads="1"/>
          </p:cNvSpPr>
          <p:nvPr/>
        </p:nvSpPr>
        <p:spPr bwMode="auto">
          <a:xfrm flipV="1">
            <a:off x="5588005" y="2528808"/>
            <a:ext cx="723966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Slide Number Placeholder 3">
            <a:extLst>
              <a:ext uri="{FF2B5EF4-FFF2-40B4-BE49-F238E27FC236}">
                <a16:creationId xmlns:a16="http://schemas.microsoft.com/office/drawing/2014/main" id="{4798C81E-309D-F98A-ED43-D115DE8E3176}"/>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AAEF5-C690-5D4B-B5C7-510283CCFE4D}"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6" name="Picture 2" descr="Bar chart drawn on a squared grid. The title of the chart is 'Rubbish left at sports club'. The x-axis is 30 squares long and labelled 'Number of plastic bottles'. The centre of each bar is marked, 5 squares apart, and labelled with the ranges 0–9, 10–19, 20–29, 30–39 and 40–49. The y-axis is 40 squares long and labelled 'Frequency'. The scale is from 0 to35, with labels in increments of 5, each 5 squares apart. Five bars of equal widths are plotted using the numbers in the table. There is a space of one square between each bar.">
            <a:extLst>
              <a:ext uri="{FF2B5EF4-FFF2-40B4-BE49-F238E27FC236}">
                <a16:creationId xmlns:a16="http://schemas.microsoft.com/office/drawing/2014/main" id="{FB7EF01E-83BC-0586-DFD2-54B13E96EDF3}"/>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6968366" y="1129074"/>
            <a:ext cx="3876494" cy="5193040"/>
          </a:xfrm>
          <a:prstGeom prst="rect">
            <a:avLst/>
          </a:prstGeom>
        </p:spPr>
      </p:pic>
      <p:sp>
        <p:nvSpPr>
          <p:cNvPr id="2" name="TextBox 1">
            <a:extLst>
              <a:ext uri="{FF2B5EF4-FFF2-40B4-BE49-F238E27FC236}">
                <a16:creationId xmlns:a16="http://schemas.microsoft.com/office/drawing/2014/main" id="{6E25757E-F437-CCBE-1251-EAE5747E6983}"/>
              </a:ext>
            </a:extLst>
          </p:cNvPr>
          <p:cNvSpPr txBox="1"/>
          <p:nvPr/>
        </p:nvSpPr>
        <p:spPr>
          <a:xfrm>
            <a:off x="968238" y="1230291"/>
            <a:ext cx="4619767" cy="1938992"/>
          </a:xfrm>
          <a:prstGeom prst="rect">
            <a:avLst/>
          </a:prstGeom>
          <a:noFill/>
        </p:spPr>
        <p:txBody>
          <a:bodyPr wrap="square" rtlCol="0">
            <a:spAutoFit/>
          </a:bodyPr>
          <a:lstStyle/>
          <a:p>
            <a:pPr>
              <a:lnSpc>
                <a:spcPct val="150000"/>
              </a:lnSpc>
            </a:pPr>
            <a:r>
              <a:rPr lang="en-US" sz="1400" dirty="0">
                <a:latin typeface="Arial" panose="020B0604020202020204" pitchFamily="34" charset="0"/>
                <a:cs typeface="Arial" panose="020B0604020202020204" pitchFamily="34" charset="0"/>
              </a:rPr>
              <a:t>Martyn clears all the rubbish left at the sports club.</a:t>
            </a:r>
          </a:p>
          <a:p>
            <a:pPr>
              <a:lnSpc>
                <a:spcPct val="150000"/>
              </a:lnSpc>
            </a:pPr>
            <a:r>
              <a:rPr lang="en-US" sz="1400" dirty="0">
                <a:latin typeface="Arial" panose="020B0604020202020204" pitchFamily="34" charset="0"/>
                <a:cs typeface="Arial" panose="020B0604020202020204" pitchFamily="34" charset="0"/>
              </a:rPr>
              <a:t>He counts all the plastic drink bottles left each day for 60 days.</a:t>
            </a:r>
          </a:p>
          <a:p>
            <a:pPr>
              <a:lnSpc>
                <a:spcPct val="150000"/>
              </a:lnSpc>
            </a:pPr>
            <a:r>
              <a:rPr lang="en-US" sz="1400" dirty="0">
                <a:latin typeface="Arial" panose="020B0604020202020204" pitchFamily="34" charset="0"/>
                <a:cs typeface="Arial" panose="020B0604020202020204" pitchFamily="34" charset="0"/>
              </a:rPr>
              <a:t>The table shows the results.</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06C60676-E916-A773-280A-8E6DD74FD01C}"/>
              </a:ext>
            </a:extLst>
          </p:cNvPr>
          <p:cNvGraphicFramePr>
            <a:graphicFrameLocks noGrp="1"/>
          </p:cNvGraphicFramePr>
          <p:nvPr>
            <p:extLst>
              <p:ext uri="{D42A27DB-BD31-4B8C-83A1-F6EECF244321}">
                <p14:modId xmlns:p14="http://schemas.microsoft.com/office/powerpoint/2010/main" val="143656670"/>
              </p:ext>
            </p:extLst>
          </p:nvPr>
        </p:nvGraphicFramePr>
        <p:xfrm>
          <a:off x="903915" y="2760722"/>
          <a:ext cx="4684090" cy="2225040"/>
        </p:xfrm>
        <a:graphic>
          <a:graphicData uri="http://schemas.openxmlformats.org/drawingml/2006/table">
            <a:tbl>
              <a:tblPr firstRow="1" bandRow="1">
                <a:tableStyleId>{5C22544A-7EE6-4342-B048-85BDC9FD1C3A}</a:tableStyleId>
              </a:tblPr>
              <a:tblGrid>
                <a:gridCol w="3131062">
                  <a:extLst>
                    <a:ext uri="{9D8B030D-6E8A-4147-A177-3AD203B41FA5}">
                      <a16:colId xmlns:a16="http://schemas.microsoft.com/office/drawing/2014/main" val="3970087703"/>
                    </a:ext>
                  </a:extLst>
                </a:gridCol>
                <a:gridCol w="1553028">
                  <a:extLst>
                    <a:ext uri="{9D8B030D-6E8A-4147-A177-3AD203B41FA5}">
                      <a16:colId xmlns:a16="http://schemas.microsoft.com/office/drawing/2014/main" val="3636706208"/>
                    </a:ext>
                  </a:extLst>
                </a:gridCol>
              </a:tblGrid>
              <a:tr h="370840">
                <a:tc>
                  <a:txBody>
                    <a:bodyPr/>
                    <a:lstStyle/>
                    <a:p>
                      <a:pPr algn="ctr"/>
                      <a:r>
                        <a:rPr lang="en-US" sz="1400" dirty="0">
                          <a:solidFill>
                            <a:sysClr val="windowText" lastClr="000000"/>
                          </a:solidFill>
                        </a:rPr>
                        <a:t>number of plastic bottles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ysClr val="windowText" lastClr="000000"/>
                          </a:solidFill>
                        </a:rPr>
                        <a:t>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931772"/>
                  </a:ext>
                </a:extLst>
              </a:tr>
              <a:tr h="370840">
                <a:tc>
                  <a:txBody>
                    <a:bodyPr/>
                    <a:lstStyle/>
                    <a:p>
                      <a:pPr algn="ctr"/>
                      <a:r>
                        <a:rPr lang="en-US" sz="1400" dirty="0">
                          <a:solidFill>
                            <a:sysClr val="windowText" lastClr="000000"/>
                          </a:solidFill>
                          <a:latin typeface="Arial" panose="020B0604020202020204" pitchFamily="34" charset="0"/>
                          <a:cs typeface="Arial" panose="020B0604020202020204" pitchFamily="34" charset="0"/>
                        </a:rPr>
                        <a:t>0 – 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ysClr val="windowText" lastClr="000000"/>
                          </a:solidFill>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5469176"/>
                  </a:ext>
                </a:extLst>
              </a:tr>
              <a:tr h="370840">
                <a:tc>
                  <a:txBody>
                    <a:bodyPr/>
                    <a:lstStyle/>
                    <a:p>
                      <a:pPr algn="ctr"/>
                      <a:r>
                        <a:rPr lang="en-US" sz="1400" dirty="0">
                          <a:solidFill>
                            <a:sysClr val="windowText" lastClr="000000"/>
                          </a:solidFill>
                          <a:latin typeface="Arial" panose="020B0604020202020204" pitchFamily="34" charset="0"/>
                          <a:cs typeface="Arial" panose="020B0604020202020204" pitchFamily="34" charset="0"/>
                        </a:rPr>
                        <a:t>10 – 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ysClr val="windowText" lastClr="000000"/>
                          </a:solidFill>
                          <a:latin typeface="Arial" panose="020B0604020202020204" pitchFamily="34" charset="0"/>
                          <a:cs typeface="Arial" panose="020B0604020202020204" pitchFamily="34"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8580456"/>
                  </a:ext>
                </a:extLst>
              </a:tr>
              <a:tr h="370840">
                <a:tc>
                  <a:txBody>
                    <a:bodyPr/>
                    <a:lstStyle/>
                    <a:p>
                      <a:pPr algn="ctr"/>
                      <a:r>
                        <a:rPr lang="en-US" sz="1400" dirty="0">
                          <a:solidFill>
                            <a:sysClr val="windowText" lastClr="000000"/>
                          </a:solidFill>
                          <a:latin typeface="Arial" panose="020B0604020202020204" pitchFamily="34" charset="0"/>
                          <a:cs typeface="Arial" panose="020B0604020202020204" pitchFamily="34" charset="0"/>
                        </a:rPr>
                        <a:t>20 – 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ysClr val="windowText" lastClr="000000"/>
                          </a:solidFill>
                          <a:latin typeface="Arial" panose="020B0604020202020204" pitchFamily="34" charset="0"/>
                          <a:cs typeface="Arial" panose="020B0604020202020204" pitchFamily="34"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5216654"/>
                  </a:ext>
                </a:extLst>
              </a:tr>
              <a:tr h="370840">
                <a:tc>
                  <a:txBody>
                    <a:bodyPr/>
                    <a:lstStyle/>
                    <a:p>
                      <a:pPr algn="ctr"/>
                      <a:r>
                        <a:rPr lang="en-US" sz="1400" dirty="0">
                          <a:solidFill>
                            <a:sysClr val="windowText" lastClr="000000"/>
                          </a:solidFill>
                          <a:latin typeface="Arial" panose="020B0604020202020204" pitchFamily="34" charset="0"/>
                          <a:cs typeface="Arial" panose="020B0604020202020204" pitchFamily="34" charset="0"/>
                        </a:rPr>
                        <a:t>30 – 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ysClr val="windowText" lastClr="000000"/>
                          </a:solidFill>
                          <a:latin typeface="Arial" panose="020B0604020202020204" pitchFamily="34" charset="0"/>
                          <a:cs typeface="Arial" panose="020B0604020202020204" pitchFamily="34" charset="0"/>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0270944"/>
                  </a:ext>
                </a:extLst>
              </a:tr>
              <a:tr h="370840">
                <a:tc>
                  <a:txBody>
                    <a:bodyPr/>
                    <a:lstStyle/>
                    <a:p>
                      <a:pPr algn="ctr"/>
                      <a:r>
                        <a:rPr lang="en-US" sz="1400" dirty="0">
                          <a:solidFill>
                            <a:sysClr val="windowText" lastClr="000000"/>
                          </a:solidFill>
                          <a:latin typeface="Arial" panose="020B0604020202020204" pitchFamily="34" charset="0"/>
                          <a:cs typeface="Arial" panose="020B0604020202020204" pitchFamily="34" charset="0"/>
                        </a:rPr>
                        <a:t>40 – 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ysClr val="windowText" lastClr="000000"/>
                          </a:solidFill>
                          <a:latin typeface="Arial" panose="020B0604020202020204" pitchFamily="34" charset="0"/>
                          <a:cs typeface="Arial" panose="020B0604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4496866"/>
                  </a:ext>
                </a:extLst>
              </a:tr>
            </a:tbl>
          </a:graphicData>
        </a:graphic>
      </p:graphicFrame>
      <p:sp>
        <p:nvSpPr>
          <p:cNvPr id="9" name="TextBox 8">
            <a:extLst>
              <a:ext uri="{FF2B5EF4-FFF2-40B4-BE49-F238E27FC236}">
                <a16:creationId xmlns:a16="http://schemas.microsoft.com/office/drawing/2014/main" id="{ECC22686-A1DE-7928-7E39-CFFF10E52FEF}"/>
              </a:ext>
            </a:extLst>
          </p:cNvPr>
          <p:cNvSpPr txBox="1"/>
          <p:nvPr/>
        </p:nvSpPr>
        <p:spPr>
          <a:xfrm>
            <a:off x="903915" y="5167145"/>
            <a:ext cx="4524977" cy="698717"/>
          </a:xfrm>
          <a:prstGeom prst="rect">
            <a:avLst/>
          </a:prstGeom>
          <a:noFill/>
        </p:spPr>
        <p:txBody>
          <a:bodyPr wrap="square" rtlCol="0">
            <a:spAutoFit/>
          </a:bodyPr>
          <a:lstStyle/>
          <a:p>
            <a:pPr>
              <a:lnSpc>
                <a:spcPct val="150000"/>
              </a:lnSpc>
            </a:pPr>
            <a:r>
              <a:rPr lang="en-US" sz="1400" dirty="0">
                <a:latin typeface="Arial" panose="020B0604020202020204" pitchFamily="34" charset="0"/>
                <a:cs typeface="Arial" panose="020B0604020202020204" pitchFamily="34" charset="0"/>
              </a:rPr>
              <a:t>Martyn wants to display this information in a chart.</a:t>
            </a:r>
          </a:p>
          <a:p>
            <a:pPr>
              <a:lnSpc>
                <a:spcPct val="150000"/>
              </a:lnSpc>
            </a:pPr>
            <a:r>
              <a:rPr lang="en-US" sz="1400" dirty="0">
                <a:latin typeface="Arial" panose="020B0604020202020204" pitchFamily="34" charset="0"/>
                <a:cs typeface="Arial" panose="020B0604020202020204" pitchFamily="34" charset="0"/>
              </a:rPr>
              <a:t>Draw a chart to show this information.</a:t>
            </a:r>
          </a:p>
        </p:txBody>
      </p:sp>
    </p:spTree>
    <p:extLst>
      <p:ext uri="{BB962C8B-B14F-4D97-AF65-F5344CB8AC3E}">
        <p14:creationId xmlns:p14="http://schemas.microsoft.com/office/powerpoint/2010/main" val="1149228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27606" y="113074"/>
            <a:ext cx="8529638"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4</a:t>
            </a:r>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0F82D19D-1FB9-47B5-A87D-36C07F3B87C2}"/>
              </a:ext>
            </a:extLst>
          </p:cNvPr>
          <p:cNvSpPr txBox="1"/>
          <p:nvPr/>
        </p:nvSpPr>
        <p:spPr>
          <a:xfrm>
            <a:off x="-27606" y="112166"/>
            <a:ext cx="1642874" cy="430887"/>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PRACTICE</a:t>
            </a:r>
          </a:p>
        </p:txBody>
      </p:sp>
      <p:grpSp>
        <p:nvGrpSpPr>
          <p:cNvPr id="18" name="Group 17"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9"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20" name="TextBox 19">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Handout</a:t>
              </a:r>
              <a:b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available</a:t>
              </a:r>
            </a:p>
          </p:txBody>
        </p:sp>
      </p:grpSp>
      <p:sp>
        <p:nvSpPr>
          <p:cNvPr id="8" name="Rectangle 2">
            <a:extLst>
              <a:ext uri="{FF2B5EF4-FFF2-40B4-BE49-F238E27FC236}">
                <a16:creationId xmlns:a16="http://schemas.microsoft.com/office/drawing/2014/main" id="{2BEA7757-07BF-6ECC-82B7-D3F1964CE6A1}"/>
              </a:ext>
            </a:extLst>
          </p:cNvPr>
          <p:cNvSpPr>
            <a:spLocks noChangeArrowheads="1"/>
          </p:cNvSpPr>
          <p:nvPr/>
        </p:nvSpPr>
        <p:spPr bwMode="auto">
          <a:xfrm flipV="1">
            <a:off x="5588005" y="2528808"/>
            <a:ext cx="723966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Slide Number Placeholder 3">
            <a:extLst>
              <a:ext uri="{FF2B5EF4-FFF2-40B4-BE49-F238E27FC236}">
                <a16:creationId xmlns:a16="http://schemas.microsoft.com/office/drawing/2014/main" id="{4798C81E-309D-F98A-ED43-D115DE8E3176}"/>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AAEF5-C690-5D4B-B5C7-510283CCFE4D}"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87F8053D-C9B1-EBF3-A8FD-97BA58D5C87A}"/>
              </a:ext>
            </a:extLst>
          </p:cNvPr>
          <p:cNvSpPr txBox="1"/>
          <p:nvPr/>
        </p:nvSpPr>
        <p:spPr>
          <a:xfrm>
            <a:off x="968239" y="1230291"/>
            <a:ext cx="7797840" cy="646331"/>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John is a milkman.</a:t>
            </a:r>
          </a:p>
          <a:p>
            <a:r>
              <a:rPr lang="en-US" dirty="0">
                <a:latin typeface="Arial" panose="020B0604020202020204" pitchFamily="34" charset="0"/>
                <a:cs typeface="Arial" panose="020B0604020202020204" pitchFamily="34" charset="0"/>
              </a:rPr>
              <a:t>The table shows information about the type of milk John delivers each day.</a:t>
            </a:r>
          </a:p>
        </p:txBody>
      </p:sp>
      <p:graphicFrame>
        <p:nvGraphicFramePr>
          <p:cNvPr id="6" name="Table 5">
            <a:extLst>
              <a:ext uri="{FF2B5EF4-FFF2-40B4-BE49-F238E27FC236}">
                <a16:creationId xmlns:a16="http://schemas.microsoft.com/office/drawing/2014/main" id="{3AEC66AB-DE90-D838-21AA-C4184387E1EF}"/>
              </a:ext>
            </a:extLst>
          </p:cNvPr>
          <p:cNvGraphicFramePr>
            <a:graphicFrameLocks noGrp="1"/>
          </p:cNvGraphicFramePr>
          <p:nvPr>
            <p:extLst>
              <p:ext uri="{D42A27DB-BD31-4B8C-83A1-F6EECF244321}">
                <p14:modId xmlns:p14="http://schemas.microsoft.com/office/powerpoint/2010/main" val="2042893174"/>
              </p:ext>
            </p:extLst>
          </p:nvPr>
        </p:nvGraphicFramePr>
        <p:xfrm>
          <a:off x="2032000" y="2356394"/>
          <a:ext cx="8127999" cy="14833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289750683"/>
                    </a:ext>
                  </a:extLst>
                </a:gridCol>
                <a:gridCol w="2709333">
                  <a:extLst>
                    <a:ext uri="{9D8B030D-6E8A-4147-A177-3AD203B41FA5}">
                      <a16:colId xmlns:a16="http://schemas.microsoft.com/office/drawing/2014/main" val="2169574171"/>
                    </a:ext>
                  </a:extLst>
                </a:gridCol>
                <a:gridCol w="2709333">
                  <a:extLst>
                    <a:ext uri="{9D8B030D-6E8A-4147-A177-3AD203B41FA5}">
                      <a16:colId xmlns:a16="http://schemas.microsoft.com/office/drawing/2014/main" val="62528150"/>
                    </a:ext>
                  </a:extLst>
                </a:gridCol>
              </a:tblGrid>
              <a:tr h="370840">
                <a:tc>
                  <a:txBody>
                    <a:bodyPr/>
                    <a:lstStyle/>
                    <a:p>
                      <a:pPr algn="ctr"/>
                      <a:r>
                        <a:rPr lang="en-US" dirty="0">
                          <a:solidFill>
                            <a:sysClr val="windowText" lastClr="000000"/>
                          </a:solidFill>
                          <a:latin typeface="Arial" panose="020B0604020202020204" pitchFamily="34" charset="0"/>
                          <a:cs typeface="Arial" panose="020B0604020202020204" pitchFamily="34" charset="0"/>
                        </a:rPr>
                        <a:t>type of milk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ysClr val="windowText" lastClr="000000"/>
                          </a:solidFill>
                          <a:latin typeface="Arial" panose="020B0604020202020204" pitchFamily="34" charset="0"/>
                          <a:cs typeface="Arial" panose="020B0604020202020204" pitchFamily="34" charset="0"/>
                        </a:rPr>
                        <a:t>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ysClr val="windowText" lastClr="000000"/>
                          </a:solidFill>
                          <a:latin typeface="Arial" panose="020B0604020202020204" pitchFamily="34" charset="0"/>
                          <a:cs typeface="Arial" panose="020B0604020202020204" pitchFamily="34" charset="0"/>
                        </a:rPr>
                        <a:t>angle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9086000"/>
                  </a:ext>
                </a:extLst>
              </a:tr>
              <a:tr h="370840">
                <a:tc>
                  <a:txBody>
                    <a:bodyPr/>
                    <a:lstStyle/>
                    <a:p>
                      <a:pPr algn="ctr"/>
                      <a:r>
                        <a:rPr lang="en-US" dirty="0">
                          <a:solidFill>
                            <a:sysClr val="windowText" lastClr="000000"/>
                          </a:solidFill>
                          <a:latin typeface="Arial" panose="020B0604020202020204" pitchFamily="34" charset="0"/>
                          <a:cs typeface="Arial" panose="020B0604020202020204" pitchFamily="34" charset="0"/>
                        </a:rPr>
                        <a:t>skimmed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ysClr val="windowText" lastClr="000000"/>
                          </a:solidFill>
                          <a:latin typeface="Arial" panose="020B0604020202020204" pitchFamily="34" charset="0"/>
                          <a:cs typeface="Arial" panose="020B0604020202020204" pitchFamily="34"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ysClr val="windowText" lastClr="000000"/>
                          </a:solidFill>
                          <a:latin typeface="Arial" panose="020B0604020202020204" pitchFamily="34" charset="0"/>
                          <a:cs typeface="Arial" panose="020B0604020202020204" pitchFamily="34" charset="0"/>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8424310"/>
                  </a:ext>
                </a:extLst>
              </a:tr>
              <a:tr h="370840">
                <a:tc>
                  <a:txBody>
                    <a:bodyPr/>
                    <a:lstStyle/>
                    <a:p>
                      <a:pPr algn="ctr"/>
                      <a:r>
                        <a:rPr lang="en-US" dirty="0">
                          <a:solidFill>
                            <a:sysClr val="windowText" lastClr="000000"/>
                          </a:solidFill>
                          <a:latin typeface="Arial" panose="020B0604020202020204" pitchFamily="34" charset="0"/>
                          <a:cs typeface="Arial" panose="020B0604020202020204" pitchFamily="34" charset="0"/>
                        </a:rPr>
                        <a:t>semi skimmed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ysClr val="windowText" lastClr="000000"/>
                          </a:solidFill>
                          <a:latin typeface="Arial" panose="020B0604020202020204" pitchFamily="34" charset="0"/>
                          <a:cs typeface="Arial" panose="020B0604020202020204" pitchFamily="34" charset="0"/>
                        </a:rPr>
                        <a:t>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ysClr val="windowText" lastClr="000000"/>
                          </a:solidFill>
                          <a:latin typeface="Arial" panose="020B0604020202020204" pitchFamily="34" charset="0"/>
                          <a:cs typeface="Arial" panose="020B0604020202020204" pitchFamily="34" charset="0"/>
                        </a:rPr>
                        <a:t>165°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1890246"/>
                  </a:ext>
                </a:extLst>
              </a:tr>
              <a:tr h="370840">
                <a:tc>
                  <a:txBody>
                    <a:bodyPr/>
                    <a:lstStyle/>
                    <a:p>
                      <a:pPr algn="ctr"/>
                      <a:r>
                        <a:rPr lang="en-US" dirty="0">
                          <a:solidFill>
                            <a:sysClr val="windowText" lastClr="000000"/>
                          </a:solidFill>
                          <a:latin typeface="Arial" panose="020B0604020202020204" pitchFamily="34" charset="0"/>
                          <a:cs typeface="Arial" panose="020B0604020202020204" pitchFamily="34" charset="0"/>
                        </a:rPr>
                        <a:t>whole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ysClr val="windowText" lastClr="000000"/>
                          </a:solidFill>
                          <a:latin typeface="Arial" panose="020B0604020202020204" pitchFamily="34" charset="0"/>
                          <a:cs typeface="Arial" panose="020B0604020202020204" pitchFamily="34" charset="0"/>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ysClr val="windowText" lastClr="000000"/>
                          </a:solidFill>
                          <a:latin typeface="Arial" panose="020B0604020202020204" pitchFamily="34" charset="0"/>
                          <a:cs typeface="Arial" panose="020B0604020202020204" pitchFamily="34" charset="0"/>
                        </a:rPr>
                        <a:t>135°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125225"/>
                  </a:ext>
                </a:extLst>
              </a:tr>
            </a:tbl>
          </a:graphicData>
        </a:graphic>
      </p:graphicFrame>
      <p:sp>
        <p:nvSpPr>
          <p:cNvPr id="7" name="TextBox 6">
            <a:extLst>
              <a:ext uri="{FF2B5EF4-FFF2-40B4-BE49-F238E27FC236}">
                <a16:creationId xmlns:a16="http://schemas.microsoft.com/office/drawing/2014/main" id="{4DE43DF7-3A65-5234-7C53-D4D833C632D2}"/>
              </a:ext>
            </a:extLst>
          </p:cNvPr>
          <p:cNvSpPr txBox="1"/>
          <p:nvPr/>
        </p:nvSpPr>
        <p:spPr>
          <a:xfrm>
            <a:off x="1018189" y="4166664"/>
            <a:ext cx="8107419"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Draw a pie chart to show this information.</a:t>
            </a:r>
          </a:p>
          <a:p>
            <a:r>
              <a:rPr lang="en-US" dirty="0">
                <a:latin typeface="Arial" panose="020B0604020202020204" pitchFamily="34" charset="0"/>
                <a:cs typeface="Arial" panose="020B0604020202020204" pitchFamily="34" charset="0"/>
              </a:rPr>
              <a:t>Remember to label the chart.</a:t>
            </a:r>
          </a:p>
        </p:txBody>
      </p:sp>
    </p:spTree>
    <p:extLst>
      <p:ext uri="{BB962C8B-B14F-4D97-AF65-F5344CB8AC3E}">
        <p14:creationId xmlns:p14="http://schemas.microsoft.com/office/powerpoint/2010/main" val="1943278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793831" y="88362"/>
            <a:ext cx="8529638"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4 – answers</a:t>
            </a:r>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0F82D19D-1FB9-47B5-A87D-36C07F3B87C2}"/>
              </a:ext>
            </a:extLst>
          </p:cNvPr>
          <p:cNvSpPr txBox="1"/>
          <p:nvPr/>
        </p:nvSpPr>
        <p:spPr>
          <a:xfrm>
            <a:off x="-27606" y="112166"/>
            <a:ext cx="1642874" cy="430887"/>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PRACTICE</a:t>
            </a:r>
          </a:p>
        </p:txBody>
      </p:sp>
      <p:grpSp>
        <p:nvGrpSpPr>
          <p:cNvPr id="18" name="Group 17"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9"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20" name="TextBox 19">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Handout</a:t>
              </a:r>
              <a:b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available</a:t>
              </a:r>
            </a:p>
          </p:txBody>
        </p:sp>
      </p:grpSp>
      <p:sp>
        <p:nvSpPr>
          <p:cNvPr id="8" name="Rectangle 2">
            <a:extLst>
              <a:ext uri="{FF2B5EF4-FFF2-40B4-BE49-F238E27FC236}">
                <a16:creationId xmlns:a16="http://schemas.microsoft.com/office/drawing/2014/main" id="{2BEA7757-07BF-6ECC-82B7-D3F1964CE6A1}"/>
              </a:ext>
            </a:extLst>
          </p:cNvPr>
          <p:cNvSpPr>
            <a:spLocks noChangeArrowheads="1"/>
          </p:cNvSpPr>
          <p:nvPr/>
        </p:nvSpPr>
        <p:spPr bwMode="auto">
          <a:xfrm flipV="1">
            <a:off x="5588005" y="2528808"/>
            <a:ext cx="723966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Slide Number Placeholder 3">
            <a:extLst>
              <a:ext uri="{FF2B5EF4-FFF2-40B4-BE49-F238E27FC236}">
                <a16:creationId xmlns:a16="http://schemas.microsoft.com/office/drawing/2014/main" id="{4798C81E-309D-F98A-ED43-D115DE8E3176}"/>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AAEF5-C690-5D4B-B5C7-510283CCFE4D}"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F1817408-76EC-A979-777F-A5B7334D118C}"/>
              </a:ext>
            </a:extLst>
          </p:cNvPr>
          <p:cNvSpPr txBox="1"/>
          <p:nvPr/>
        </p:nvSpPr>
        <p:spPr>
          <a:xfrm>
            <a:off x="968239" y="1230291"/>
            <a:ext cx="4156917"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John is a milkman.</a:t>
            </a:r>
          </a:p>
          <a:p>
            <a:r>
              <a:rPr lang="en-US" sz="1400" dirty="0">
                <a:latin typeface="Arial" panose="020B0604020202020204" pitchFamily="34" charset="0"/>
                <a:cs typeface="Arial" panose="020B0604020202020204" pitchFamily="34" charset="0"/>
              </a:rPr>
              <a:t>The table shows information about the type of milk John delivers each day.</a:t>
            </a:r>
          </a:p>
        </p:txBody>
      </p:sp>
      <p:graphicFrame>
        <p:nvGraphicFramePr>
          <p:cNvPr id="7" name="Table 6">
            <a:extLst>
              <a:ext uri="{FF2B5EF4-FFF2-40B4-BE49-F238E27FC236}">
                <a16:creationId xmlns:a16="http://schemas.microsoft.com/office/drawing/2014/main" id="{05A952F5-26FB-E4E9-F0D1-6B8BBCBAF0C0}"/>
              </a:ext>
            </a:extLst>
          </p:cNvPr>
          <p:cNvGraphicFramePr>
            <a:graphicFrameLocks noGrp="1"/>
          </p:cNvGraphicFramePr>
          <p:nvPr>
            <p:extLst>
              <p:ext uri="{D42A27DB-BD31-4B8C-83A1-F6EECF244321}">
                <p14:modId xmlns:p14="http://schemas.microsoft.com/office/powerpoint/2010/main" val="418349495"/>
              </p:ext>
            </p:extLst>
          </p:nvPr>
        </p:nvGraphicFramePr>
        <p:xfrm>
          <a:off x="1018189" y="2452012"/>
          <a:ext cx="4967112" cy="1219200"/>
        </p:xfrm>
        <a:graphic>
          <a:graphicData uri="http://schemas.openxmlformats.org/drawingml/2006/table">
            <a:tbl>
              <a:tblPr firstRow="1" bandRow="1">
                <a:tableStyleId>{5C22544A-7EE6-4342-B048-85BDC9FD1C3A}</a:tableStyleId>
              </a:tblPr>
              <a:tblGrid>
                <a:gridCol w="1655704">
                  <a:extLst>
                    <a:ext uri="{9D8B030D-6E8A-4147-A177-3AD203B41FA5}">
                      <a16:colId xmlns:a16="http://schemas.microsoft.com/office/drawing/2014/main" val="3289750683"/>
                    </a:ext>
                  </a:extLst>
                </a:gridCol>
                <a:gridCol w="1655704">
                  <a:extLst>
                    <a:ext uri="{9D8B030D-6E8A-4147-A177-3AD203B41FA5}">
                      <a16:colId xmlns:a16="http://schemas.microsoft.com/office/drawing/2014/main" val="2169574171"/>
                    </a:ext>
                  </a:extLst>
                </a:gridCol>
                <a:gridCol w="1655704">
                  <a:extLst>
                    <a:ext uri="{9D8B030D-6E8A-4147-A177-3AD203B41FA5}">
                      <a16:colId xmlns:a16="http://schemas.microsoft.com/office/drawing/2014/main" val="62528150"/>
                    </a:ext>
                  </a:extLst>
                </a:gridCol>
              </a:tblGrid>
              <a:tr h="285464">
                <a:tc>
                  <a:txBody>
                    <a:bodyPr/>
                    <a:lstStyle/>
                    <a:p>
                      <a:pPr algn="ctr"/>
                      <a:r>
                        <a:rPr lang="en-US" sz="1400" dirty="0">
                          <a:solidFill>
                            <a:sysClr val="windowText" lastClr="000000"/>
                          </a:solidFill>
                          <a:latin typeface="Arial" panose="020B0604020202020204" pitchFamily="34" charset="0"/>
                          <a:cs typeface="Arial" panose="020B0604020202020204" pitchFamily="34" charset="0"/>
                        </a:rPr>
                        <a:t>type of milk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ysClr val="windowText" lastClr="000000"/>
                          </a:solidFill>
                          <a:latin typeface="Arial" panose="020B0604020202020204" pitchFamily="34" charset="0"/>
                          <a:cs typeface="Arial" panose="020B0604020202020204" pitchFamily="34" charset="0"/>
                        </a:rPr>
                        <a:t>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ysClr val="windowText" lastClr="000000"/>
                          </a:solidFill>
                          <a:latin typeface="Arial" panose="020B0604020202020204" pitchFamily="34" charset="0"/>
                          <a:cs typeface="Arial" panose="020B0604020202020204" pitchFamily="34" charset="0"/>
                        </a:rPr>
                        <a:t>angle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9086000"/>
                  </a:ext>
                </a:extLst>
              </a:tr>
              <a:tr h="285464">
                <a:tc>
                  <a:txBody>
                    <a:bodyPr/>
                    <a:lstStyle/>
                    <a:p>
                      <a:pPr algn="ctr"/>
                      <a:r>
                        <a:rPr lang="en-US" sz="1400" dirty="0">
                          <a:solidFill>
                            <a:sysClr val="windowText" lastClr="000000"/>
                          </a:solidFill>
                          <a:latin typeface="Arial" panose="020B0604020202020204" pitchFamily="34" charset="0"/>
                          <a:cs typeface="Arial" panose="020B0604020202020204" pitchFamily="34" charset="0"/>
                        </a:rPr>
                        <a:t>skimmed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ysClr val="windowText" lastClr="000000"/>
                          </a:solidFill>
                          <a:latin typeface="Arial" panose="020B0604020202020204" pitchFamily="34" charset="0"/>
                          <a:cs typeface="Arial" panose="020B0604020202020204" pitchFamily="34"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ysClr val="windowText" lastClr="000000"/>
                          </a:solidFill>
                          <a:latin typeface="Arial" panose="020B0604020202020204" pitchFamily="34" charset="0"/>
                          <a:cs typeface="Arial" panose="020B0604020202020204" pitchFamily="34" charset="0"/>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8424310"/>
                  </a:ext>
                </a:extLst>
              </a:tr>
              <a:tr h="285464">
                <a:tc>
                  <a:txBody>
                    <a:bodyPr/>
                    <a:lstStyle/>
                    <a:p>
                      <a:pPr algn="ctr"/>
                      <a:r>
                        <a:rPr lang="en-US" sz="1400" dirty="0">
                          <a:solidFill>
                            <a:sysClr val="windowText" lastClr="000000"/>
                          </a:solidFill>
                          <a:latin typeface="Arial" panose="020B0604020202020204" pitchFamily="34" charset="0"/>
                          <a:cs typeface="Arial" panose="020B0604020202020204" pitchFamily="34" charset="0"/>
                        </a:rPr>
                        <a:t>semi skimmed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ysClr val="windowText" lastClr="000000"/>
                          </a:solidFill>
                          <a:latin typeface="Arial" panose="020B0604020202020204" pitchFamily="34" charset="0"/>
                          <a:cs typeface="Arial" panose="020B0604020202020204" pitchFamily="34" charset="0"/>
                        </a:rPr>
                        <a:t>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ysClr val="windowText" lastClr="000000"/>
                          </a:solidFill>
                          <a:latin typeface="Arial" panose="020B0604020202020204" pitchFamily="34" charset="0"/>
                          <a:cs typeface="Arial" panose="020B0604020202020204" pitchFamily="34" charset="0"/>
                        </a:rPr>
                        <a:t>165°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1890246"/>
                  </a:ext>
                </a:extLst>
              </a:tr>
              <a:tr h="285464">
                <a:tc>
                  <a:txBody>
                    <a:bodyPr/>
                    <a:lstStyle/>
                    <a:p>
                      <a:pPr algn="ctr"/>
                      <a:r>
                        <a:rPr lang="en-US" sz="1400" dirty="0">
                          <a:solidFill>
                            <a:sysClr val="windowText" lastClr="000000"/>
                          </a:solidFill>
                          <a:latin typeface="Arial" panose="020B0604020202020204" pitchFamily="34" charset="0"/>
                          <a:cs typeface="Arial" panose="020B0604020202020204" pitchFamily="34" charset="0"/>
                        </a:rPr>
                        <a:t>whole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ysClr val="windowText" lastClr="000000"/>
                          </a:solidFill>
                          <a:latin typeface="Arial" panose="020B0604020202020204" pitchFamily="34" charset="0"/>
                          <a:cs typeface="Arial" panose="020B0604020202020204" pitchFamily="34" charset="0"/>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ysClr val="windowText" lastClr="000000"/>
                          </a:solidFill>
                          <a:latin typeface="Arial" panose="020B0604020202020204" pitchFamily="34" charset="0"/>
                          <a:cs typeface="Arial" panose="020B0604020202020204" pitchFamily="34" charset="0"/>
                        </a:rPr>
                        <a:t>135°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125225"/>
                  </a:ext>
                </a:extLst>
              </a:tr>
            </a:tbl>
          </a:graphicData>
        </a:graphic>
      </p:graphicFrame>
      <p:sp>
        <p:nvSpPr>
          <p:cNvPr id="9" name="TextBox 8">
            <a:extLst>
              <a:ext uri="{FF2B5EF4-FFF2-40B4-BE49-F238E27FC236}">
                <a16:creationId xmlns:a16="http://schemas.microsoft.com/office/drawing/2014/main" id="{A0410A48-E3A8-C26F-5BC5-E3E0F088816B}"/>
              </a:ext>
            </a:extLst>
          </p:cNvPr>
          <p:cNvSpPr txBox="1"/>
          <p:nvPr/>
        </p:nvSpPr>
        <p:spPr>
          <a:xfrm>
            <a:off x="1018189" y="4166664"/>
            <a:ext cx="8107419"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Draw a pie chart to show this information.</a:t>
            </a:r>
          </a:p>
          <a:p>
            <a:r>
              <a:rPr lang="en-US" sz="1400" dirty="0">
                <a:latin typeface="Arial" panose="020B0604020202020204" pitchFamily="34" charset="0"/>
                <a:cs typeface="Arial" panose="020B0604020202020204" pitchFamily="34" charset="0"/>
              </a:rPr>
              <a:t>Remember to label the chart.</a:t>
            </a:r>
          </a:p>
        </p:txBody>
      </p:sp>
      <p:pic>
        <p:nvPicPr>
          <p:cNvPr id="6" name="Picture 5" descr="Pie chart showing the three types of milk sold. A circle is split into 3 parts. The largest part has an angle of 165° and represents 'semi-skimmed'. The smallest part has an angle of 60° and represents 'skimmed'. The remaining part has an angle of 135° and represents 'whole'.">
            <a:extLst>
              <a:ext uri="{FF2B5EF4-FFF2-40B4-BE49-F238E27FC236}">
                <a16:creationId xmlns:a16="http://schemas.microsoft.com/office/drawing/2014/main" id="{E8A603D7-2A4F-FA90-534F-477A5995C9E7}"/>
              </a:ext>
            </a:extLst>
          </p:cNvPr>
          <p:cNvPicPr>
            <a:picLocks noChangeAspect="1"/>
          </p:cNvPicPr>
          <p:nvPr/>
        </p:nvPicPr>
        <p:blipFill>
          <a:blip r:embed="rId5"/>
          <a:stretch>
            <a:fillRect/>
          </a:stretch>
        </p:blipFill>
        <p:spPr>
          <a:xfrm>
            <a:off x="7095283" y="1711365"/>
            <a:ext cx="3906520" cy="3906520"/>
          </a:xfrm>
          <a:prstGeom prst="rect">
            <a:avLst/>
          </a:prstGeom>
        </p:spPr>
      </p:pic>
      <p:sp>
        <p:nvSpPr>
          <p:cNvPr id="2" name="TextBox 1">
            <a:extLst>
              <a:ext uri="{FF2B5EF4-FFF2-40B4-BE49-F238E27FC236}">
                <a16:creationId xmlns:a16="http://schemas.microsoft.com/office/drawing/2014/main" id="{1BC1A673-E354-44E1-E886-4148A8A840A6}"/>
              </a:ext>
            </a:extLst>
          </p:cNvPr>
          <p:cNvSpPr txBox="1"/>
          <p:nvPr/>
        </p:nvSpPr>
        <p:spPr>
          <a:xfrm>
            <a:off x="7013358" y="1248037"/>
            <a:ext cx="3988445"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The type of milk John delivers each day</a:t>
            </a:r>
          </a:p>
        </p:txBody>
      </p:sp>
    </p:spTree>
    <p:extLst>
      <p:ext uri="{BB962C8B-B14F-4D97-AF65-F5344CB8AC3E}">
        <p14:creationId xmlns:p14="http://schemas.microsoft.com/office/powerpoint/2010/main" val="3298768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27606" y="113074"/>
            <a:ext cx="8529638"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5</a:t>
            </a:r>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0F82D19D-1FB9-47B5-A87D-36C07F3B87C2}"/>
              </a:ext>
            </a:extLst>
          </p:cNvPr>
          <p:cNvSpPr txBox="1"/>
          <p:nvPr/>
        </p:nvSpPr>
        <p:spPr>
          <a:xfrm>
            <a:off x="-27606" y="112166"/>
            <a:ext cx="1642874" cy="430887"/>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PRACTICE</a:t>
            </a:r>
          </a:p>
        </p:txBody>
      </p:sp>
      <p:grpSp>
        <p:nvGrpSpPr>
          <p:cNvPr id="18" name="Group 17"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9"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20" name="TextBox 19">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Handout</a:t>
              </a:r>
              <a:b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available</a:t>
              </a:r>
            </a:p>
          </p:txBody>
        </p:sp>
      </p:grpSp>
      <p:sp>
        <p:nvSpPr>
          <p:cNvPr id="8" name="Rectangle 2">
            <a:extLst>
              <a:ext uri="{FF2B5EF4-FFF2-40B4-BE49-F238E27FC236}">
                <a16:creationId xmlns:a16="http://schemas.microsoft.com/office/drawing/2014/main" id="{2BEA7757-07BF-6ECC-82B7-D3F1964CE6A1}"/>
              </a:ext>
            </a:extLst>
          </p:cNvPr>
          <p:cNvSpPr>
            <a:spLocks noChangeArrowheads="1"/>
          </p:cNvSpPr>
          <p:nvPr/>
        </p:nvSpPr>
        <p:spPr bwMode="auto">
          <a:xfrm flipV="1">
            <a:off x="5588005" y="2528808"/>
            <a:ext cx="723966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Slide Number Placeholder 3">
            <a:extLst>
              <a:ext uri="{FF2B5EF4-FFF2-40B4-BE49-F238E27FC236}">
                <a16:creationId xmlns:a16="http://schemas.microsoft.com/office/drawing/2014/main" id="{4798C81E-309D-F98A-ED43-D115DE8E3176}"/>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AAEF5-C690-5D4B-B5C7-510283CCFE4D}"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6" name="Picture 5" descr="Incomplete pie chart. A circle is split into 2 parts. The smaller part has an angle of 150° and is labelled 'win'. The larger part is blank.">
            <a:extLst>
              <a:ext uri="{FF2B5EF4-FFF2-40B4-BE49-F238E27FC236}">
                <a16:creationId xmlns:a16="http://schemas.microsoft.com/office/drawing/2014/main" id="{B391DC09-828C-24BD-0B58-9465ABDA6DD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791949" y="3644453"/>
            <a:ext cx="2532888" cy="2532888"/>
          </a:xfrm>
          <a:prstGeom prst="rect">
            <a:avLst/>
          </a:prstGeom>
        </p:spPr>
      </p:pic>
      <p:sp>
        <p:nvSpPr>
          <p:cNvPr id="5" name="TextBox 4">
            <a:extLst>
              <a:ext uri="{FF2B5EF4-FFF2-40B4-BE49-F238E27FC236}">
                <a16:creationId xmlns:a16="http://schemas.microsoft.com/office/drawing/2014/main" id="{25D19CCC-A68B-FA54-34A4-2940F401B4E5}"/>
              </a:ext>
            </a:extLst>
          </p:cNvPr>
          <p:cNvSpPr txBox="1"/>
          <p:nvPr/>
        </p:nvSpPr>
        <p:spPr>
          <a:xfrm>
            <a:off x="863686" y="1264943"/>
            <a:ext cx="8488219" cy="1077218"/>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Michael is </a:t>
            </a:r>
            <a:r>
              <a:rPr lang="en-US" sz="1600" dirty="0" err="1">
                <a:latin typeface="Arial" panose="020B0604020202020204" pitchFamily="34" charset="0"/>
                <a:cs typeface="Arial" panose="020B0604020202020204" pitchFamily="34" charset="0"/>
              </a:rPr>
              <a:t>organising</a:t>
            </a:r>
            <a:r>
              <a:rPr lang="en-US" sz="1600" dirty="0">
                <a:latin typeface="Arial" panose="020B0604020202020204" pitchFamily="34" charset="0"/>
                <a:cs typeface="Arial" panose="020B0604020202020204" pitchFamily="34" charset="0"/>
              </a:rPr>
              <a:t> a meeting at his rugby club.</a:t>
            </a:r>
          </a:p>
          <a:p>
            <a:r>
              <a:rPr lang="en-US" sz="1600" dirty="0">
                <a:latin typeface="Arial" panose="020B0604020202020204" pitchFamily="34" charset="0"/>
                <a:cs typeface="Arial" panose="020B0604020202020204" pitchFamily="34" charset="0"/>
              </a:rPr>
              <a:t>He wants to display the results of the games the rugby team played last year.</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Michael has this information.</a:t>
            </a:r>
          </a:p>
        </p:txBody>
      </p:sp>
      <p:graphicFrame>
        <p:nvGraphicFramePr>
          <p:cNvPr id="7" name="Table 6">
            <a:extLst>
              <a:ext uri="{FF2B5EF4-FFF2-40B4-BE49-F238E27FC236}">
                <a16:creationId xmlns:a16="http://schemas.microsoft.com/office/drawing/2014/main" id="{AFDCCADB-7B4C-BE5A-A55B-C34AA121A62C}"/>
              </a:ext>
            </a:extLst>
          </p:cNvPr>
          <p:cNvGraphicFramePr>
            <a:graphicFrameLocks noGrp="1"/>
          </p:cNvGraphicFramePr>
          <p:nvPr>
            <p:extLst>
              <p:ext uri="{D42A27DB-BD31-4B8C-83A1-F6EECF244321}">
                <p14:modId xmlns:p14="http://schemas.microsoft.com/office/powerpoint/2010/main" val="334092886"/>
              </p:ext>
            </p:extLst>
          </p:nvPr>
        </p:nvGraphicFramePr>
        <p:xfrm>
          <a:off x="2092040" y="2478690"/>
          <a:ext cx="5209308" cy="1341120"/>
        </p:xfrm>
        <a:graphic>
          <a:graphicData uri="http://schemas.openxmlformats.org/drawingml/2006/table">
            <a:tbl>
              <a:tblPr firstRow="1" bandRow="1">
                <a:tableStyleId>{5C22544A-7EE6-4342-B048-85BDC9FD1C3A}</a:tableStyleId>
              </a:tblPr>
              <a:tblGrid>
                <a:gridCol w="1509864">
                  <a:extLst>
                    <a:ext uri="{9D8B030D-6E8A-4147-A177-3AD203B41FA5}">
                      <a16:colId xmlns:a16="http://schemas.microsoft.com/office/drawing/2014/main" val="3566593435"/>
                    </a:ext>
                  </a:extLst>
                </a:gridCol>
                <a:gridCol w="1985169">
                  <a:extLst>
                    <a:ext uri="{9D8B030D-6E8A-4147-A177-3AD203B41FA5}">
                      <a16:colId xmlns:a16="http://schemas.microsoft.com/office/drawing/2014/main" val="4024354462"/>
                    </a:ext>
                  </a:extLst>
                </a:gridCol>
                <a:gridCol w="1714275">
                  <a:extLst>
                    <a:ext uri="{9D8B030D-6E8A-4147-A177-3AD203B41FA5}">
                      <a16:colId xmlns:a16="http://schemas.microsoft.com/office/drawing/2014/main" val="1881221081"/>
                    </a:ext>
                  </a:extLst>
                </a:gridCol>
              </a:tblGrid>
              <a:tr h="297946">
                <a:tc>
                  <a:txBody>
                    <a:bodyPr/>
                    <a:lstStyle/>
                    <a:p>
                      <a:pPr algn="ctr"/>
                      <a:r>
                        <a:rPr lang="en-US" sz="1600" dirty="0">
                          <a:solidFill>
                            <a:schemeClr val="tx1"/>
                          </a:solidFill>
                          <a:latin typeface="Arial" panose="020B0604020202020204" pitchFamily="34" charset="0"/>
                          <a:cs typeface="Arial" panose="020B0604020202020204" pitchFamily="34" charset="0"/>
                        </a:rPr>
                        <a:t>result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Arial" panose="020B0604020202020204" pitchFamily="34" charset="0"/>
                          <a:cs typeface="Arial" panose="020B0604020202020204" pitchFamily="34" charset="0"/>
                        </a:rPr>
                        <a:t>number of games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Arial" panose="020B0604020202020204" pitchFamily="34" charset="0"/>
                          <a:cs typeface="Arial" panose="020B0604020202020204" pitchFamily="34" charset="0"/>
                        </a:rPr>
                        <a:t>angle size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7485328"/>
                  </a:ext>
                </a:extLst>
              </a:tr>
              <a:tr h="297946">
                <a:tc>
                  <a:txBody>
                    <a:bodyPr/>
                    <a:lstStyle/>
                    <a:p>
                      <a:pPr algn="ctr"/>
                      <a:r>
                        <a:rPr lang="en-US" sz="1600" dirty="0">
                          <a:solidFill>
                            <a:schemeClr val="tx1"/>
                          </a:solidFill>
                          <a:latin typeface="Arial" panose="020B0604020202020204" pitchFamily="34" charset="0"/>
                          <a:cs typeface="Arial" panose="020B0604020202020204" pitchFamily="34" charset="0"/>
                        </a:rPr>
                        <a:t>win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Arial" panose="020B0604020202020204" pitchFamily="34" charset="0"/>
                          <a:cs typeface="Arial" panose="020B0604020202020204" pitchFamily="34" charset="0"/>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Arial" panose="020B0604020202020204" pitchFamily="34" charset="0"/>
                          <a:cs typeface="Arial" panose="020B0604020202020204" pitchFamily="34" charset="0"/>
                        </a:rPr>
                        <a:t>150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7516860"/>
                  </a:ext>
                </a:extLst>
              </a:tr>
              <a:tr h="297946">
                <a:tc>
                  <a:txBody>
                    <a:bodyPr/>
                    <a:lstStyle/>
                    <a:p>
                      <a:pPr algn="ctr"/>
                      <a:r>
                        <a:rPr lang="en-US" sz="1600" dirty="0">
                          <a:solidFill>
                            <a:schemeClr val="tx1"/>
                          </a:solidFill>
                          <a:latin typeface="Arial" panose="020B0604020202020204" pitchFamily="34" charset="0"/>
                          <a:cs typeface="Arial" panose="020B0604020202020204" pitchFamily="34" charset="0"/>
                        </a:rPr>
                        <a:t>lose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Arial" panose="020B0604020202020204" pitchFamily="34" charset="0"/>
                          <a:cs typeface="Arial" panose="020B0604020202020204" pitchFamily="34"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1396825"/>
                  </a:ext>
                </a:extLst>
              </a:tr>
              <a:tr h="297946">
                <a:tc>
                  <a:txBody>
                    <a:bodyPr/>
                    <a:lstStyle/>
                    <a:p>
                      <a:pPr algn="ctr"/>
                      <a:r>
                        <a:rPr lang="en-US" sz="1600" dirty="0">
                          <a:solidFill>
                            <a:schemeClr val="tx1"/>
                          </a:solidFill>
                          <a:latin typeface="Arial" panose="020B0604020202020204" pitchFamily="34" charset="0"/>
                          <a:cs typeface="Arial" panose="020B0604020202020204" pitchFamily="34" charset="0"/>
                        </a:rPr>
                        <a:t>draw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Arial" panose="020B0604020202020204" pitchFamily="34" charset="0"/>
                          <a:cs typeface="Arial" panose="020B0604020202020204" pitchFamily="34"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8252082"/>
                  </a:ext>
                </a:extLst>
              </a:tr>
            </a:tbl>
          </a:graphicData>
        </a:graphic>
      </p:graphicFrame>
      <p:sp>
        <p:nvSpPr>
          <p:cNvPr id="9" name="TextBox 8">
            <a:extLst>
              <a:ext uri="{FF2B5EF4-FFF2-40B4-BE49-F238E27FC236}">
                <a16:creationId xmlns:a16="http://schemas.microsoft.com/office/drawing/2014/main" id="{5F0E1D92-20BC-4737-867B-56F86C50B793}"/>
              </a:ext>
            </a:extLst>
          </p:cNvPr>
          <p:cNvSpPr txBox="1"/>
          <p:nvPr/>
        </p:nvSpPr>
        <p:spPr>
          <a:xfrm>
            <a:off x="2488594" y="4552697"/>
            <a:ext cx="7493606" cy="83099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Michael starts to display this information in a pie chart.</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Complete the pie chart for Michael.</a:t>
            </a:r>
          </a:p>
        </p:txBody>
      </p:sp>
    </p:spTree>
    <p:extLst>
      <p:ext uri="{BB962C8B-B14F-4D97-AF65-F5344CB8AC3E}">
        <p14:creationId xmlns:p14="http://schemas.microsoft.com/office/powerpoint/2010/main" val="418634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793831" y="113074"/>
            <a:ext cx="8529638"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5 – answers</a:t>
            </a:r>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0F82D19D-1FB9-47B5-A87D-36C07F3B87C2}"/>
              </a:ext>
            </a:extLst>
          </p:cNvPr>
          <p:cNvSpPr txBox="1"/>
          <p:nvPr/>
        </p:nvSpPr>
        <p:spPr>
          <a:xfrm>
            <a:off x="-27606" y="112166"/>
            <a:ext cx="1642874" cy="430887"/>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PRACTICE</a:t>
            </a:r>
          </a:p>
        </p:txBody>
      </p:sp>
      <p:grpSp>
        <p:nvGrpSpPr>
          <p:cNvPr id="18" name="Group 17"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9"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20" name="TextBox 19">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Handout</a:t>
              </a:r>
              <a:b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available</a:t>
              </a:r>
            </a:p>
          </p:txBody>
        </p:sp>
      </p:grpSp>
      <p:sp>
        <p:nvSpPr>
          <p:cNvPr id="8" name="Rectangle 2">
            <a:extLst>
              <a:ext uri="{FF2B5EF4-FFF2-40B4-BE49-F238E27FC236}">
                <a16:creationId xmlns:a16="http://schemas.microsoft.com/office/drawing/2014/main" id="{2BEA7757-07BF-6ECC-82B7-D3F1964CE6A1}"/>
              </a:ext>
            </a:extLst>
          </p:cNvPr>
          <p:cNvSpPr>
            <a:spLocks noChangeArrowheads="1"/>
          </p:cNvSpPr>
          <p:nvPr/>
        </p:nvSpPr>
        <p:spPr bwMode="auto">
          <a:xfrm flipV="1">
            <a:off x="5588005" y="2528808"/>
            <a:ext cx="723966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Slide Number Placeholder 3">
            <a:extLst>
              <a:ext uri="{FF2B5EF4-FFF2-40B4-BE49-F238E27FC236}">
                <a16:creationId xmlns:a16="http://schemas.microsoft.com/office/drawing/2014/main" id="{4798C81E-309D-F98A-ED43-D115DE8E3176}"/>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AAEF5-C690-5D4B-B5C7-510283CCFE4D}"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5" name="Picture 14" descr="Pie chart showing the results of the games. A circle is split into 3 parts. The largest part has an angle of 150° and represents 'win'. The smallest part has an angle of 90° and represents 'lose'. The remaining part has an angle of 120° and represents 'draw'.">
            <a:extLst>
              <a:ext uri="{FF2B5EF4-FFF2-40B4-BE49-F238E27FC236}">
                <a16:creationId xmlns:a16="http://schemas.microsoft.com/office/drawing/2014/main" id="{22F4BFAA-8E00-DE29-7562-693820D3CE7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862025" y="1946626"/>
            <a:ext cx="3496504" cy="3496504"/>
          </a:xfrm>
          <a:prstGeom prst="rect">
            <a:avLst/>
          </a:prstGeom>
        </p:spPr>
      </p:pic>
      <p:graphicFrame>
        <p:nvGraphicFramePr>
          <p:cNvPr id="2" name="Table 1">
            <a:extLst>
              <a:ext uri="{FF2B5EF4-FFF2-40B4-BE49-F238E27FC236}">
                <a16:creationId xmlns:a16="http://schemas.microsoft.com/office/drawing/2014/main" id="{08DE441C-DAC8-B299-D7BF-978FE8B1917C}"/>
              </a:ext>
            </a:extLst>
          </p:cNvPr>
          <p:cNvGraphicFramePr>
            <a:graphicFrameLocks noGrp="1"/>
          </p:cNvGraphicFramePr>
          <p:nvPr>
            <p:extLst>
              <p:ext uri="{D42A27DB-BD31-4B8C-83A1-F6EECF244321}">
                <p14:modId xmlns:p14="http://schemas.microsoft.com/office/powerpoint/2010/main" val="2300027048"/>
              </p:ext>
            </p:extLst>
          </p:nvPr>
        </p:nvGraphicFramePr>
        <p:xfrm>
          <a:off x="764275" y="1858248"/>
          <a:ext cx="5209308" cy="1341120"/>
        </p:xfrm>
        <a:graphic>
          <a:graphicData uri="http://schemas.openxmlformats.org/drawingml/2006/table">
            <a:tbl>
              <a:tblPr firstRow="1" bandRow="1">
                <a:tableStyleId>{5C22544A-7EE6-4342-B048-85BDC9FD1C3A}</a:tableStyleId>
              </a:tblPr>
              <a:tblGrid>
                <a:gridCol w="1509864">
                  <a:extLst>
                    <a:ext uri="{9D8B030D-6E8A-4147-A177-3AD203B41FA5}">
                      <a16:colId xmlns:a16="http://schemas.microsoft.com/office/drawing/2014/main" val="3566593435"/>
                    </a:ext>
                  </a:extLst>
                </a:gridCol>
                <a:gridCol w="1985169">
                  <a:extLst>
                    <a:ext uri="{9D8B030D-6E8A-4147-A177-3AD203B41FA5}">
                      <a16:colId xmlns:a16="http://schemas.microsoft.com/office/drawing/2014/main" val="4024354462"/>
                    </a:ext>
                  </a:extLst>
                </a:gridCol>
                <a:gridCol w="1714275">
                  <a:extLst>
                    <a:ext uri="{9D8B030D-6E8A-4147-A177-3AD203B41FA5}">
                      <a16:colId xmlns:a16="http://schemas.microsoft.com/office/drawing/2014/main" val="1881221081"/>
                    </a:ext>
                  </a:extLst>
                </a:gridCol>
              </a:tblGrid>
              <a:tr h="297946">
                <a:tc>
                  <a:txBody>
                    <a:bodyPr/>
                    <a:lstStyle/>
                    <a:p>
                      <a:pPr algn="ctr"/>
                      <a:r>
                        <a:rPr lang="en-US" sz="1600" dirty="0">
                          <a:solidFill>
                            <a:schemeClr val="tx1"/>
                          </a:solidFill>
                          <a:latin typeface="Arial" panose="020B0604020202020204" pitchFamily="34" charset="0"/>
                          <a:cs typeface="Arial" panose="020B0604020202020204" pitchFamily="34" charset="0"/>
                        </a:rPr>
                        <a:t>result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Arial" panose="020B0604020202020204" pitchFamily="34" charset="0"/>
                          <a:cs typeface="Arial" panose="020B0604020202020204" pitchFamily="34" charset="0"/>
                        </a:rPr>
                        <a:t>number of games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Arial" panose="020B0604020202020204" pitchFamily="34" charset="0"/>
                          <a:cs typeface="Arial" panose="020B0604020202020204" pitchFamily="34" charset="0"/>
                        </a:rPr>
                        <a:t>angle size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7485328"/>
                  </a:ext>
                </a:extLst>
              </a:tr>
              <a:tr h="297946">
                <a:tc>
                  <a:txBody>
                    <a:bodyPr/>
                    <a:lstStyle/>
                    <a:p>
                      <a:pPr algn="ctr"/>
                      <a:r>
                        <a:rPr lang="en-US" sz="1600" dirty="0">
                          <a:solidFill>
                            <a:schemeClr val="tx1"/>
                          </a:solidFill>
                          <a:latin typeface="Arial" panose="020B0604020202020204" pitchFamily="34" charset="0"/>
                          <a:cs typeface="Arial" panose="020B0604020202020204" pitchFamily="34" charset="0"/>
                        </a:rPr>
                        <a:t>win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Arial" panose="020B0604020202020204" pitchFamily="34" charset="0"/>
                          <a:cs typeface="Arial" panose="020B0604020202020204" pitchFamily="34" charset="0"/>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Arial" panose="020B0604020202020204" pitchFamily="34" charset="0"/>
                          <a:cs typeface="Arial" panose="020B0604020202020204" pitchFamily="34" charset="0"/>
                        </a:rPr>
                        <a:t>150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7516860"/>
                  </a:ext>
                </a:extLst>
              </a:tr>
              <a:tr h="297946">
                <a:tc>
                  <a:txBody>
                    <a:bodyPr/>
                    <a:lstStyle/>
                    <a:p>
                      <a:pPr algn="ctr"/>
                      <a:r>
                        <a:rPr lang="en-US" sz="1600" dirty="0">
                          <a:solidFill>
                            <a:schemeClr val="tx1"/>
                          </a:solidFill>
                          <a:latin typeface="Arial" panose="020B0604020202020204" pitchFamily="34" charset="0"/>
                          <a:cs typeface="Arial" panose="020B0604020202020204" pitchFamily="34" charset="0"/>
                        </a:rPr>
                        <a:t>lose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Arial" panose="020B0604020202020204" pitchFamily="34" charset="0"/>
                          <a:cs typeface="Arial" panose="020B0604020202020204" pitchFamily="34"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rgbClr val="0070C0"/>
                          </a:solidFill>
                          <a:latin typeface="Arial" panose="020B0604020202020204" pitchFamily="34" charset="0"/>
                          <a:cs typeface="Arial" panose="020B0604020202020204" pitchFamily="34" charset="0"/>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1396825"/>
                  </a:ext>
                </a:extLst>
              </a:tr>
              <a:tr h="297946">
                <a:tc>
                  <a:txBody>
                    <a:bodyPr/>
                    <a:lstStyle/>
                    <a:p>
                      <a:pPr algn="ctr"/>
                      <a:r>
                        <a:rPr lang="en-US" sz="1600" dirty="0">
                          <a:solidFill>
                            <a:schemeClr val="tx1"/>
                          </a:solidFill>
                          <a:latin typeface="Arial" panose="020B0604020202020204" pitchFamily="34" charset="0"/>
                          <a:cs typeface="Arial" panose="020B0604020202020204" pitchFamily="34" charset="0"/>
                        </a:rPr>
                        <a:t>draw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Arial" panose="020B0604020202020204" pitchFamily="34" charset="0"/>
                          <a:cs typeface="Arial" panose="020B0604020202020204" pitchFamily="34"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rgbClr val="0070C0"/>
                          </a:solidFill>
                          <a:latin typeface="Arial" panose="020B0604020202020204" pitchFamily="34" charset="0"/>
                          <a:cs typeface="Arial" panose="020B0604020202020204" pitchFamily="34" charset="0"/>
                        </a:rPr>
                        <a:t>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8252082"/>
                  </a:ext>
                </a:extLst>
              </a:tr>
            </a:tbl>
          </a:graphicData>
        </a:graphic>
      </p:graphicFrame>
    </p:spTree>
    <p:extLst>
      <p:ext uri="{BB962C8B-B14F-4D97-AF65-F5344CB8AC3E}">
        <p14:creationId xmlns:p14="http://schemas.microsoft.com/office/powerpoint/2010/main" val="1338611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27606" y="113074"/>
            <a:ext cx="8529638"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6</a:t>
            </a:r>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0F82D19D-1FB9-47B5-A87D-36C07F3B87C2}"/>
              </a:ext>
            </a:extLst>
          </p:cNvPr>
          <p:cNvSpPr txBox="1"/>
          <p:nvPr/>
        </p:nvSpPr>
        <p:spPr>
          <a:xfrm>
            <a:off x="-27606" y="112166"/>
            <a:ext cx="1642874" cy="430887"/>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PRACTICE</a:t>
            </a:r>
          </a:p>
        </p:txBody>
      </p:sp>
      <p:grpSp>
        <p:nvGrpSpPr>
          <p:cNvPr id="18" name="Group 17"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9"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20" name="TextBox 19">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Handout</a:t>
              </a:r>
              <a:b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available</a:t>
              </a:r>
            </a:p>
          </p:txBody>
        </p:sp>
      </p:grpSp>
      <p:sp>
        <p:nvSpPr>
          <p:cNvPr id="8" name="Rectangle 2">
            <a:extLst>
              <a:ext uri="{FF2B5EF4-FFF2-40B4-BE49-F238E27FC236}">
                <a16:creationId xmlns:a16="http://schemas.microsoft.com/office/drawing/2014/main" id="{2BEA7757-07BF-6ECC-82B7-D3F1964CE6A1}"/>
              </a:ext>
            </a:extLst>
          </p:cNvPr>
          <p:cNvSpPr>
            <a:spLocks noChangeArrowheads="1"/>
          </p:cNvSpPr>
          <p:nvPr/>
        </p:nvSpPr>
        <p:spPr bwMode="auto">
          <a:xfrm flipV="1">
            <a:off x="5588005" y="2528808"/>
            <a:ext cx="723966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Slide Number Placeholder 3">
            <a:extLst>
              <a:ext uri="{FF2B5EF4-FFF2-40B4-BE49-F238E27FC236}">
                <a16:creationId xmlns:a16="http://schemas.microsoft.com/office/drawing/2014/main" id="{4798C81E-309D-F98A-ED43-D115DE8E3176}"/>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AAEF5-C690-5D4B-B5C7-510283CCFE4D}"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498090F5-B639-4EE4-4D40-06D92DC77843}"/>
              </a:ext>
            </a:extLst>
          </p:cNvPr>
          <p:cNvSpPr txBox="1"/>
          <p:nvPr/>
        </p:nvSpPr>
        <p:spPr>
          <a:xfrm>
            <a:off x="968238" y="1230291"/>
            <a:ext cx="9258838" cy="2308324"/>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Place the correct number in the space to complete the sentence.</a:t>
            </a:r>
          </a:p>
          <a:p>
            <a:pPr marL="719138" indent="-395288">
              <a:buAutoNum type="alphaLcParenBoth"/>
            </a:pPr>
            <a:r>
              <a:rPr lang="en-US" dirty="0">
                <a:latin typeface="Arial" panose="020B0604020202020204" pitchFamily="34" charset="0"/>
                <a:cs typeface="Arial" panose="020B0604020202020204" pitchFamily="34" charset="0"/>
              </a:rPr>
              <a:t>Angles around a point add up to ……………… degrees.</a:t>
            </a:r>
          </a:p>
          <a:p>
            <a:pPr marL="342900" indent="-342900">
              <a:buAutoNum type="alphaLcParenBoth"/>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Shelley reads an article about holidays in 2018.</a:t>
            </a:r>
          </a:p>
          <a:p>
            <a:r>
              <a:rPr lang="en-US" dirty="0">
                <a:latin typeface="Arial" panose="020B0604020202020204" pitchFamily="34" charset="0"/>
                <a:cs typeface="Arial" panose="020B0604020202020204" pitchFamily="34" charset="0"/>
              </a:rPr>
              <a:t>She sees this pie chart.</a:t>
            </a:r>
          </a:p>
          <a:p>
            <a:pPr indent="284163"/>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9540E59-565D-D77C-7AA1-A5480D9507F0}"/>
              </a:ext>
            </a:extLst>
          </p:cNvPr>
          <p:cNvSpPr txBox="1"/>
          <p:nvPr/>
        </p:nvSpPr>
        <p:spPr>
          <a:xfrm>
            <a:off x="968237" y="4418315"/>
            <a:ext cx="8527641" cy="2031325"/>
          </a:xfrm>
          <a:prstGeom prst="rect">
            <a:avLst/>
          </a:prstGeom>
          <a:noFill/>
        </p:spPr>
        <p:txBody>
          <a:bodyPr wrap="square" rtlCol="0">
            <a:spAutoFit/>
          </a:bodyPr>
          <a:lstStyle/>
          <a:p>
            <a:pPr>
              <a:lnSpc>
                <a:spcPct val="150000"/>
              </a:lnSpc>
            </a:pPr>
            <a:r>
              <a:rPr lang="en-US" dirty="0">
                <a:latin typeface="Arial" panose="020B0604020202020204" pitchFamily="34" charset="0"/>
                <a:cs typeface="Arial" panose="020B0604020202020204" pitchFamily="34" charset="0"/>
              </a:rPr>
              <a:t>The pie chart shows where 1800 people went on holiday in 2018.</a:t>
            </a:r>
          </a:p>
          <a:p>
            <a:pPr>
              <a:lnSpc>
                <a:spcPct val="150000"/>
              </a:lnSpc>
            </a:pPr>
            <a:r>
              <a:rPr lang="en-US" dirty="0">
                <a:latin typeface="Arial" panose="020B0604020202020204" pitchFamily="34" charset="0"/>
                <a:cs typeface="Arial" panose="020B0604020202020204" pitchFamily="34" charset="0"/>
              </a:rPr>
              <a:t>Shelley thinks that 540 of these people went abroad on holiday.</a:t>
            </a:r>
          </a:p>
          <a:p>
            <a:pPr indent="366713">
              <a:lnSpc>
                <a:spcPct val="150000"/>
              </a:lnSpc>
            </a:pPr>
            <a:r>
              <a:rPr lang="en-US" dirty="0">
                <a:latin typeface="Arial" panose="020B0604020202020204" pitchFamily="34" charset="0"/>
                <a:cs typeface="Arial" panose="020B0604020202020204" pitchFamily="34" charset="0"/>
              </a:rPr>
              <a:t>(b) Is Shelley correct?</a:t>
            </a:r>
          </a:p>
          <a:p>
            <a:pPr marL="366713" indent="352425">
              <a:lnSpc>
                <a:spcPct val="150000"/>
              </a:lnSpc>
            </a:pPr>
            <a:r>
              <a:rPr lang="en-US" dirty="0">
                <a:latin typeface="Arial" panose="020B0604020202020204" pitchFamily="34" charset="0"/>
                <a:cs typeface="Arial" panose="020B0604020202020204" pitchFamily="34" charset="0"/>
              </a:rPr>
              <a:t>Show why you think this. </a:t>
            </a:r>
          </a:p>
          <a:p>
            <a:endParaRPr lang="en-US" dirty="0">
              <a:latin typeface="Arial" panose="020B0604020202020204" pitchFamily="34" charset="0"/>
              <a:cs typeface="Arial" panose="020B0604020202020204" pitchFamily="34" charset="0"/>
            </a:endParaRPr>
          </a:p>
        </p:txBody>
      </p:sp>
      <p:pic>
        <p:nvPicPr>
          <p:cNvPr id="5" name="Picture 4" descr="Pie chart titled 'holidays in 2018'. A circle is split into 3 parts. The first part has an angle of 90° and represents 'abroad'. The other two parts are approximately equal in size and represent 'no holiday' and 'UK'.">
            <a:extLst>
              <a:ext uri="{FF2B5EF4-FFF2-40B4-BE49-F238E27FC236}">
                <a16:creationId xmlns:a16="http://schemas.microsoft.com/office/drawing/2014/main" id="{3AF495E2-5F94-5F9E-C850-BEAF8170B71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944276" y="2806921"/>
            <a:ext cx="1465923" cy="1665822"/>
          </a:xfrm>
          <a:prstGeom prst="rect">
            <a:avLst/>
          </a:prstGeom>
        </p:spPr>
      </p:pic>
    </p:spTree>
    <p:extLst>
      <p:ext uri="{BB962C8B-B14F-4D97-AF65-F5344CB8AC3E}">
        <p14:creationId xmlns:p14="http://schemas.microsoft.com/office/powerpoint/2010/main" val="3473617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793831" y="100888"/>
            <a:ext cx="8529638"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6 – answers</a:t>
            </a:r>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0F82D19D-1FB9-47B5-A87D-36C07F3B87C2}"/>
              </a:ext>
            </a:extLst>
          </p:cNvPr>
          <p:cNvSpPr txBox="1"/>
          <p:nvPr/>
        </p:nvSpPr>
        <p:spPr>
          <a:xfrm>
            <a:off x="-27606" y="112166"/>
            <a:ext cx="1642874" cy="430887"/>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PRACTICE</a:t>
            </a:r>
          </a:p>
        </p:txBody>
      </p:sp>
      <p:grpSp>
        <p:nvGrpSpPr>
          <p:cNvPr id="18" name="Group 17"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9"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20" name="TextBox 19">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Handout</a:t>
              </a:r>
              <a:b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available</a:t>
              </a:r>
            </a:p>
          </p:txBody>
        </p:sp>
      </p:grpSp>
      <p:sp>
        <p:nvSpPr>
          <p:cNvPr id="8" name="Rectangle 2">
            <a:extLst>
              <a:ext uri="{FF2B5EF4-FFF2-40B4-BE49-F238E27FC236}">
                <a16:creationId xmlns:a16="http://schemas.microsoft.com/office/drawing/2014/main" id="{2BEA7757-07BF-6ECC-82B7-D3F1964CE6A1}"/>
              </a:ext>
            </a:extLst>
          </p:cNvPr>
          <p:cNvSpPr>
            <a:spLocks noChangeArrowheads="1"/>
          </p:cNvSpPr>
          <p:nvPr/>
        </p:nvSpPr>
        <p:spPr bwMode="auto">
          <a:xfrm flipV="1">
            <a:off x="5588005" y="2528808"/>
            <a:ext cx="723966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Slide Number Placeholder 3">
            <a:extLst>
              <a:ext uri="{FF2B5EF4-FFF2-40B4-BE49-F238E27FC236}">
                <a16:creationId xmlns:a16="http://schemas.microsoft.com/office/drawing/2014/main" id="{4798C81E-309D-F98A-ED43-D115DE8E3176}"/>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AAEF5-C690-5D4B-B5C7-510283CCFE4D}"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7C69F309-C9A4-360E-C07B-E5EE8346322E}"/>
              </a:ext>
            </a:extLst>
          </p:cNvPr>
          <p:cNvSpPr txBox="1"/>
          <p:nvPr/>
        </p:nvSpPr>
        <p:spPr>
          <a:xfrm>
            <a:off x="968239" y="1230291"/>
            <a:ext cx="6051657" cy="2431948"/>
          </a:xfrm>
          <a:prstGeom prst="rect">
            <a:avLst/>
          </a:prstGeom>
          <a:noFill/>
        </p:spPr>
        <p:txBody>
          <a:bodyPr wrap="none" rtlCol="0">
            <a:spAutoFit/>
          </a:bodyPr>
          <a:lstStyle/>
          <a:p>
            <a:pPr>
              <a:lnSpc>
                <a:spcPct val="150000"/>
              </a:lnSpc>
            </a:pPr>
            <a:r>
              <a:rPr lang="en-US" sz="1600" dirty="0">
                <a:latin typeface="Arial" panose="020B0604020202020204" pitchFamily="34" charset="0"/>
                <a:cs typeface="Arial" panose="020B0604020202020204" pitchFamily="34" charset="0"/>
              </a:rPr>
              <a:t>Place the correct number in the space to complete the sentence.</a:t>
            </a:r>
          </a:p>
          <a:p>
            <a:pPr marL="630238" indent="-400050">
              <a:lnSpc>
                <a:spcPct val="150000"/>
              </a:lnSpc>
              <a:buAutoNum type="alphaLcParenBoth"/>
            </a:pPr>
            <a:r>
              <a:rPr lang="en-US" sz="1600" dirty="0">
                <a:latin typeface="Arial" panose="020B0604020202020204" pitchFamily="34" charset="0"/>
                <a:cs typeface="Arial" panose="020B0604020202020204" pitchFamily="34" charset="0"/>
              </a:rPr>
              <a:t>Angles around a point add up to ……………… degrees.</a:t>
            </a:r>
            <a:endParaRPr lang="en-US" sz="1600" b="1" dirty="0">
              <a:latin typeface="Arial" panose="020B0604020202020204" pitchFamily="34" charset="0"/>
              <a:cs typeface="Arial" panose="020B0604020202020204" pitchFamily="34" charset="0"/>
            </a:endParaRPr>
          </a:p>
          <a:p>
            <a:pPr indent="230188">
              <a:spcBef>
                <a:spcPts val="1800"/>
              </a:spcBef>
            </a:pPr>
            <a:endParaRPr lang="en-US" sz="1600" dirty="0">
              <a:latin typeface="Arial" panose="020B0604020202020204" pitchFamily="34" charset="0"/>
              <a:cs typeface="Arial" panose="020B0604020202020204" pitchFamily="34" charset="0"/>
            </a:endParaRPr>
          </a:p>
          <a:p>
            <a:pPr indent="12700">
              <a:spcBef>
                <a:spcPts val="1800"/>
              </a:spcBef>
            </a:pPr>
            <a:r>
              <a:rPr lang="en-US" sz="1600" dirty="0">
                <a:latin typeface="Arial" panose="020B0604020202020204" pitchFamily="34" charset="0"/>
                <a:cs typeface="Arial" panose="020B0604020202020204" pitchFamily="34" charset="0"/>
              </a:rPr>
              <a:t>Shelley reads an article about holidays in 2018.</a:t>
            </a:r>
          </a:p>
          <a:p>
            <a:pPr indent="12700">
              <a:spcBef>
                <a:spcPts val="600"/>
              </a:spcBef>
            </a:pPr>
            <a:r>
              <a:rPr lang="en-US" sz="1600" dirty="0">
                <a:latin typeface="Arial" panose="020B0604020202020204" pitchFamily="34" charset="0"/>
                <a:cs typeface="Arial" panose="020B0604020202020204" pitchFamily="34" charset="0"/>
              </a:rPr>
              <a:t>She sees this pie chart.</a:t>
            </a:r>
          </a:p>
          <a:p>
            <a:pPr marL="230188">
              <a:lnSpc>
                <a:spcPct val="150000"/>
              </a:lnSpc>
            </a:pPr>
            <a:endParaRPr lang="en-US" sz="16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4075F35-9601-383F-5758-151D4B163F9B}"/>
              </a:ext>
            </a:extLst>
          </p:cNvPr>
          <p:cNvSpPr txBox="1"/>
          <p:nvPr/>
        </p:nvSpPr>
        <p:spPr>
          <a:xfrm>
            <a:off x="4955862" y="1607468"/>
            <a:ext cx="742950"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360</a:t>
            </a:r>
          </a:p>
        </p:txBody>
      </p:sp>
      <p:pic>
        <p:nvPicPr>
          <p:cNvPr id="10" name="Picture 9" descr="Pie chart titled 'holidays in 2018'. A circle is split into 3 parts. The first part has an angle of 90° and represents 'abroad'. The other two parts are approximately equal in size and represent 'no holiday' and 'UK'.">
            <a:extLst>
              <a:ext uri="{FF2B5EF4-FFF2-40B4-BE49-F238E27FC236}">
                <a16:creationId xmlns:a16="http://schemas.microsoft.com/office/drawing/2014/main" id="{0C64D290-CE78-D319-2C5E-35875AA6C35B}"/>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5826578" y="2574527"/>
            <a:ext cx="1349312" cy="1533310"/>
          </a:xfrm>
          <a:prstGeom prst="rect">
            <a:avLst/>
          </a:prstGeom>
        </p:spPr>
      </p:pic>
      <p:sp>
        <p:nvSpPr>
          <p:cNvPr id="11" name="TextBox 10">
            <a:extLst>
              <a:ext uri="{FF2B5EF4-FFF2-40B4-BE49-F238E27FC236}">
                <a16:creationId xmlns:a16="http://schemas.microsoft.com/office/drawing/2014/main" id="{1E467E2D-2F14-92DE-6C2E-E0BEA7BA4A4E}"/>
              </a:ext>
            </a:extLst>
          </p:cNvPr>
          <p:cNvSpPr txBox="1"/>
          <p:nvPr/>
        </p:nvSpPr>
        <p:spPr>
          <a:xfrm>
            <a:off x="968238" y="4418315"/>
            <a:ext cx="6030818" cy="2062103"/>
          </a:xfrm>
          <a:prstGeom prst="rect">
            <a:avLst/>
          </a:prstGeom>
          <a:noFill/>
        </p:spPr>
        <p:txBody>
          <a:bodyPr wrap="none" rtlCol="0">
            <a:spAutoFit/>
          </a:bodyPr>
          <a:lstStyle/>
          <a:p>
            <a:pPr>
              <a:lnSpc>
                <a:spcPct val="150000"/>
              </a:lnSpc>
            </a:pPr>
            <a:r>
              <a:rPr lang="en-US" sz="1600" dirty="0">
                <a:latin typeface="Arial" panose="020B0604020202020204" pitchFamily="34" charset="0"/>
                <a:cs typeface="Arial" panose="020B0604020202020204" pitchFamily="34" charset="0"/>
              </a:rPr>
              <a:t>The pie chart shows where 1800 people went on holiday in 2018.</a:t>
            </a:r>
          </a:p>
          <a:p>
            <a:pPr>
              <a:lnSpc>
                <a:spcPct val="150000"/>
              </a:lnSpc>
            </a:pPr>
            <a:r>
              <a:rPr lang="en-US" sz="1600" dirty="0">
                <a:latin typeface="Arial" panose="020B0604020202020204" pitchFamily="34" charset="0"/>
                <a:cs typeface="Arial" panose="020B0604020202020204" pitchFamily="34" charset="0"/>
              </a:rPr>
              <a:t>Shelley thinks that 540 of these people went abroad on holiday.</a:t>
            </a:r>
          </a:p>
          <a:p>
            <a:endParaRPr lang="en-US" sz="1600" dirty="0">
              <a:latin typeface="Arial" panose="020B0604020202020204" pitchFamily="34" charset="0"/>
              <a:cs typeface="Arial" panose="020B0604020202020204" pitchFamily="34" charset="0"/>
            </a:endParaRPr>
          </a:p>
          <a:p>
            <a:pPr marL="684213" indent="-400050">
              <a:buAutoNum type="alphaLcParenBoth" startAt="2"/>
            </a:pPr>
            <a:r>
              <a:rPr lang="en-US" sz="1600" dirty="0">
                <a:latin typeface="Arial" panose="020B0604020202020204" pitchFamily="34" charset="0"/>
                <a:cs typeface="Arial" panose="020B0604020202020204" pitchFamily="34" charset="0"/>
              </a:rPr>
              <a:t>Is Shelley correct?</a:t>
            </a:r>
          </a:p>
          <a:p>
            <a:pPr indent="684213"/>
            <a:r>
              <a:rPr lang="en-US" sz="1600" dirty="0">
                <a:latin typeface="Arial" panose="020B0604020202020204" pitchFamily="34" charset="0"/>
                <a:cs typeface="Arial" panose="020B0604020202020204" pitchFamily="34" charset="0"/>
              </a:rPr>
              <a:t>Show why you think this.</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9BA626A-1DD6-596D-03AF-3A41052A7ACD}"/>
                  </a:ext>
                </a:extLst>
              </p:cNvPr>
              <p:cNvSpPr txBox="1"/>
              <p:nvPr/>
            </p:nvSpPr>
            <p:spPr>
              <a:xfrm>
                <a:off x="7951869" y="4445252"/>
                <a:ext cx="2743200" cy="1893532"/>
              </a:xfrm>
              <a:prstGeom prst="rect">
                <a:avLst/>
              </a:prstGeom>
              <a:noFill/>
            </p:spPr>
            <p:txBody>
              <a:bodyPr wrap="square" rtlCol="0">
                <a:spAutoFit/>
              </a:bodyPr>
              <a:lstStyle/>
              <a:p>
                <a:r>
                  <a:rPr lang="en-GB" b="1" dirty="0">
                    <a:solidFill>
                      <a:schemeClr val="tx1"/>
                    </a:solidFill>
                    <a:latin typeface="Arial" panose="020B0604020202020204" pitchFamily="34" charset="0"/>
                    <a:cs typeface="Arial" panose="020B0604020202020204" pitchFamily="34" charset="0"/>
                  </a:rPr>
                  <a:t>Answer:</a:t>
                </a:r>
              </a:p>
              <a:p>
                <a:r>
                  <a:rPr lang="en-GB" b="1" dirty="0">
                    <a:solidFill>
                      <a:schemeClr val="tx1"/>
                    </a:solidFill>
                    <a:latin typeface="Arial" panose="020B0604020202020204" pitchFamily="34" charset="0"/>
                    <a:cs typeface="Arial" panose="020B0604020202020204" pitchFamily="34" charset="0"/>
                  </a:rPr>
                  <a:t>90</a:t>
                </a:r>
                <a:r>
                  <a:rPr lang="en-GB" b="1" baseline="30000" dirty="0">
                    <a:solidFill>
                      <a:schemeClr val="tx1"/>
                    </a:solidFill>
                    <a:latin typeface="Arial" panose="020B0604020202020204" pitchFamily="34" charset="0"/>
                    <a:cs typeface="Arial" panose="020B0604020202020204" pitchFamily="34" charset="0"/>
                  </a:rPr>
                  <a:t>o</a:t>
                </a:r>
                <a:r>
                  <a:rPr lang="en-GB" b="1" dirty="0">
                    <a:solidFill>
                      <a:schemeClr val="tx1"/>
                    </a:solidFill>
                    <a:latin typeface="Arial" panose="020B0604020202020204" pitchFamily="34" charset="0"/>
                    <a:cs typeface="Arial" panose="020B0604020202020204" pitchFamily="34" charset="0"/>
                  </a:rPr>
                  <a:t> = </a:t>
                </a:r>
                <a14:m>
                  <m:oMath xmlns:m="http://schemas.openxmlformats.org/officeDocument/2006/math">
                    <m:f>
                      <m:fPr>
                        <m:ctrlPr>
                          <a:rPr lang="en-GB" b="1" i="1" dirty="0" smtClean="0">
                            <a:solidFill>
                              <a:schemeClr val="tx1"/>
                            </a:solidFill>
                            <a:latin typeface="Cambria Math" panose="02040503050406030204" pitchFamily="18" charset="0"/>
                            <a:cs typeface="Arial" panose="020B0604020202020204" pitchFamily="34" charset="0"/>
                          </a:rPr>
                        </m:ctrlPr>
                      </m:fPr>
                      <m:num>
                        <m:r>
                          <a:rPr lang="en-GB" b="1" i="1" dirty="0" smtClean="0">
                            <a:solidFill>
                              <a:schemeClr val="tx1"/>
                            </a:solidFill>
                            <a:latin typeface="Cambria Math" panose="02040503050406030204" pitchFamily="18" charset="0"/>
                            <a:cs typeface="Arial" panose="020B0604020202020204" pitchFamily="34" charset="0"/>
                          </a:rPr>
                          <m:t>𝟏</m:t>
                        </m:r>
                      </m:num>
                      <m:den>
                        <m:r>
                          <a:rPr lang="en-GB" b="1" i="1" dirty="0" smtClean="0">
                            <a:solidFill>
                              <a:schemeClr val="tx1"/>
                            </a:solidFill>
                            <a:latin typeface="Cambria Math" panose="02040503050406030204" pitchFamily="18" charset="0"/>
                            <a:cs typeface="Arial" panose="020B0604020202020204" pitchFamily="34" charset="0"/>
                          </a:rPr>
                          <m:t>𝟒</m:t>
                        </m:r>
                      </m:den>
                    </m:f>
                  </m:oMath>
                </a14:m>
                <a:r>
                  <a:rPr lang="en-GB" b="1" dirty="0">
                    <a:solidFill>
                      <a:schemeClr val="tx1"/>
                    </a:solidFill>
                    <a:latin typeface="Arial" panose="020B0604020202020204" pitchFamily="34" charset="0"/>
                    <a:cs typeface="Arial" panose="020B0604020202020204" pitchFamily="34" charset="0"/>
                  </a:rPr>
                  <a:t> of circle</a:t>
                </a:r>
              </a:p>
              <a:p>
                <a:endParaRPr lang="en-GB" b="1" dirty="0">
                  <a:solidFill>
                    <a:schemeClr val="tx1"/>
                  </a:solidFill>
                  <a:latin typeface="Arial" panose="020B0604020202020204" pitchFamily="34" charset="0"/>
                  <a:cs typeface="Arial" panose="020B0604020202020204" pitchFamily="34" charset="0"/>
                </a:endParaRPr>
              </a:p>
              <a:p>
                <a:r>
                  <a:rPr lang="en-GB" b="1" dirty="0">
                    <a:solidFill>
                      <a:schemeClr val="tx1"/>
                    </a:solidFill>
                    <a:latin typeface="Arial" panose="020B0604020202020204" pitchFamily="34" charset="0"/>
                    <a:cs typeface="Arial" panose="020B0604020202020204" pitchFamily="34" charset="0"/>
                  </a:rPr>
                  <a:t>1800 </a:t>
                </a:r>
                <a14:m>
                  <m:oMath xmlns:m="http://schemas.openxmlformats.org/officeDocument/2006/math">
                    <m:r>
                      <a:rPr lang="en-GB" b="1" i="1" smtClean="0">
                        <a:solidFill>
                          <a:schemeClr val="tx1"/>
                        </a:solidFill>
                        <a:latin typeface="Cambria Math" panose="02040503050406030204" pitchFamily="18" charset="0"/>
                        <a:ea typeface="Cambria Math" panose="02040503050406030204" pitchFamily="18" charset="0"/>
                      </a:rPr>
                      <m:t>÷</m:t>
                    </m:r>
                  </m:oMath>
                </a14:m>
                <a:r>
                  <a:rPr lang="en-GB" b="1" dirty="0">
                    <a:solidFill>
                      <a:schemeClr val="tx1"/>
                    </a:solidFill>
                    <a:latin typeface="Arial" panose="020B0604020202020204" pitchFamily="34" charset="0"/>
                    <a:cs typeface="Arial" panose="020B0604020202020204" pitchFamily="34" charset="0"/>
                  </a:rPr>
                  <a:t> 4 = 450</a:t>
                </a:r>
              </a:p>
              <a:p>
                <a:endParaRPr lang="en-GB" b="1" dirty="0">
                  <a:solidFill>
                    <a:schemeClr val="tx1"/>
                  </a:solidFill>
                  <a:latin typeface="Arial" panose="020B0604020202020204" pitchFamily="34" charset="0"/>
                  <a:cs typeface="Arial" panose="020B0604020202020204" pitchFamily="34" charset="0"/>
                </a:endParaRPr>
              </a:p>
              <a:p>
                <a:r>
                  <a:rPr lang="en-GB" b="1" dirty="0">
                    <a:solidFill>
                      <a:schemeClr val="tx1"/>
                    </a:solidFill>
                    <a:latin typeface="Arial" panose="020B0604020202020204" pitchFamily="34" charset="0"/>
                    <a:cs typeface="Arial" panose="020B0604020202020204" pitchFamily="34" charset="0"/>
                  </a:rPr>
                  <a:t>So Shelley is wrong.</a:t>
                </a:r>
              </a:p>
            </p:txBody>
          </p:sp>
        </mc:Choice>
        <mc:Fallback xmlns="">
          <p:sp>
            <p:nvSpPr>
              <p:cNvPr id="13" name="TextBox 12">
                <a:extLst>
                  <a:ext uri="{FF2B5EF4-FFF2-40B4-BE49-F238E27FC236}">
                    <a16:creationId xmlns:a16="http://schemas.microsoft.com/office/drawing/2014/main" id="{89BA626A-1DD6-596D-03AF-3A41052A7ACD}"/>
                  </a:ext>
                </a:extLst>
              </p:cNvPr>
              <p:cNvSpPr txBox="1">
                <a:spLocks noRot="1" noChangeAspect="1" noMove="1" noResize="1" noEditPoints="1" noAdjustHandles="1" noChangeArrowheads="1" noChangeShapeType="1" noTextEdit="1"/>
              </p:cNvSpPr>
              <p:nvPr/>
            </p:nvSpPr>
            <p:spPr>
              <a:xfrm>
                <a:off x="7951869" y="4445252"/>
                <a:ext cx="2743200" cy="1893532"/>
              </a:xfrm>
              <a:prstGeom prst="rect">
                <a:avLst/>
              </a:prstGeom>
              <a:blipFill>
                <a:blip r:embed="rId6"/>
                <a:stretch>
                  <a:fillRect l="-1382" t="-662" b="-3311"/>
                </a:stretch>
              </a:blipFill>
            </p:spPr>
            <p:txBody>
              <a:bodyPr/>
              <a:lstStyle/>
              <a:p>
                <a:r>
                  <a:rPr lang="en-US">
                    <a:noFill/>
                  </a:rPr>
                  <a:t> </a:t>
                </a:r>
              </a:p>
            </p:txBody>
          </p:sp>
        </mc:Fallback>
      </mc:AlternateContent>
    </p:spTree>
    <p:extLst>
      <p:ext uri="{BB962C8B-B14F-4D97-AF65-F5344CB8AC3E}">
        <p14:creationId xmlns:p14="http://schemas.microsoft.com/office/powerpoint/2010/main" val="3644653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419497" y="433421"/>
            <a:ext cx="9144000" cy="2131979"/>
          </a:xfrm>
          <a:solidFill>
            <a:schemeClr val="accent1"/>
          </a:solidFill>
          <a:ln>
            <a:solidFill>
              <a:schemeClr val="accent1"/>
            </a:solidFill>
          </a:ln>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review: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Graphs and charts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Level 1</a:t>
            </a:r>
            <a:endParaRPr lang="en-GB" sz="4000" dirty="0"/>
          </a:p>
        </p:txBody>
      </p:sp>
      <p:sp>
        <p:nvSpPr>
          <p:cNvPr id="4" name="Slide Number Placeholder 3">
            <a:extLst>
              <a:ext uri="{FF2B5EF4-FFF2-40B4-BE49-F238E27FC236}">
                <a16:creationId xmlns:a16="http://schemas.microsoft.com/office/drawing/2014/main" id="{8D6827A3-B91F-4385-896A-93F2EEC9C0C2}"/>
              </a:ext>
            </a:extLst>
          </p:cNvPr>
          <p:cNvSpPr>
            <a:spLocks noGrp="1"/>
          </p:cNvSpPr>
          <p:nvPr>
            <p:ph type="sldNum" sz="quarter" idx="12"/>
          </p:nvPr>
        </p:nvSpPr>
        <p:spPr/>
        <p:txBody>
          <a:bodyPr/>
          <a:lstStyle/>
          <a:p>
            <a:fld id="{A75AAEF5-C690-5D4B-B5C7-510283CCFE4D}" type="slidenum">
              <a:rPr lang="en-US" smtClean="0"/>
              <a:t>29</a:t>
            </a:fld>
            <a:endParaRPr lang="en-US" dirty="0"/>
          </a:p>
        </p:txBody>
      </p:sp>
      <p:sp>
        <p:nvSpPr>
          <p:cNvPr id="3" name="Subtitle 2">
            <a:extLst>
              <a:ext uri="{FF2B5EF4-FFF2-40B4-BE49-F238E27FC236}">
                <a16:creationId xmlns:a16="http://schemas.microsoft.com/office/drawing/2014/main" id="{C05AD955-4F1F-CCD9-2C76-4870C795C759}"/>
              </a:ext>
            </a:extLst>
          </p:cNvPr>
          <p:cNvSpPr>
            <a:spLocks noGrp="1"/>
          </p:cNvSpPr>
          <p:nvPr>
            <p:ph type="subTitle" idx="1"/>
          </p:nvPr>
        </p:nvSpPr>
        <p:spPr>
          <a:xfrm>
            <a:off x="1432956" y="2946400"/>
            <a:ext cx="9144000" cy="2927349"/>
          </a:xfrm>
          <a:ln w="38100">
            <a:solidFill>
              <a:schemeClr val="accent1"/>
            </a:solidFill>
          </a:ln>
        </p:spPr>
        <p:txBody>
          <a:bodyPr tIns="406800" anchor="t">
            <a:normAutofit/>
          </a:bodyPr>
          <a:lstStyle/>
          <a:p>
            <a:pPr algn="l">
              <a:lnSpc>
                <a:spcPts val="3200"/>
              </a:lnSpc>
              <a:spcAft>
                <a:spcPts val="600"/>
              </a:spcAft>
            </a:pPr>
            <a:r>
              <a:rPr lang="en-GB" sz="3200" b="1" dirty="0">
                <a:solidFill>
                  <a:schemeClr val="accent1"/>
                </a:solidFill>
                <a:latin typeface="Arial" panose="020B0604020202020204" pitchFamily="34" charset="0"/>
                <a:cs typeface="Arial" panose="020B0604020202020204" pitchFamily="34" charset="0"/>
              </a:rPr>
              <a:t>Objectives</a:t>
            </a:r>
            <a:endParaRPr lang="en-GB" sz="3200" dirty="0">
              <a:solidFill>
                <a:schemeClr val="accent1"/>
              </a:solidFill>
              <a:latin typeface="Arial" panose="020B0604020202020204" pitchFamily="34" charset="0"/>
              <a:cs typeface="Arial" panose="020B0604020202020204" pitchFamily="34" charset="0"/>
            </a:endParaRPr>
          </a:p>
          <a:p>
            <a:pPr marL="231775" indent="-231775" algn="l">
              <a:spcBef>
                <a:spcPts val="400"/>
              </a:spcBef>
              <a:spcAft>
                <a:spcPts val="400"/>
              </a:spcAft>
              <a:buClr>
                <a:schemeClr val="accent1"/>
              </a:buClr>
              <a:buFont typeface="Arial" panose="020B0604020202020204" pitchFamily="34" charset="0"/>
              <a:buChar char="•"/>
            </a:pPr>
            <a:r>
              <a:rPr lang="en-GB" sz="2600" dirty="0">
                <a:latin typeface="Arial" panose="020B0604020202020204" pitchFamily="34" charset="0"/>
                <a:cs typeface="Arial" panose="020B0604020202020204" pitchFamily="34" charset="0"/>
              </a:rPr>
              <a:t>Gather, record and present data </a:t>
            </a:r>
          </a:p>
          <a:p>
            <a:pPr marL="231775" indent="-231775" algn="l">
              <a:spcBef>
                <a:spcPts val="400"/>
              </a:spcBef>
              <a:spcAft>
                <a:spcPts val="400"/>
              </a:spcAft>
              <a:buClr>
                <a:schemeClr val="accent1"/>
              </a:buClr>
              <a:buFont typeface="Arial" panose="020B0604020202020204" pitchFamily="34" charset="0"/>
              <a:buChar char="•"/>
            </a:pPr>
            <a:r>
              <a:rPr lang="en-GB" sz="2600" dirty="0">
                <a:latin typeface="Arial" panose="020B0604020202020204" pitchFamily="34" charset="0"/>
                <a:cs typeface="Arial" panose="020B0604020202020204" pitchFamily="34" charset="0"/>
              </a:rPr>
              <a:t>Interpret different charts</a:t>
            </a:r>
          </a:p>
          <a:p>
            <a:pPr marL="231775" indent="-231775" algn="l">
              <a:spcBef>
                <a:spcPts val="400"/>
              </a:spcBef>
              <a:spcAft>
                <a:spcPts val="400"/>
              </a:spcAft>
              <a:buClr>
                <a:schemeClr val="accent1"/>
              </a:buClr>
              <a:buFont typeface="Arial" panose="020B0604020202020204" pitchFamily="34" charset="0"/>
              <a:buChar char="•"/>
            </a:pPr>
            <a:r>
              <a:rPr lang="en-GB" sz="2600" dirty="0">
                <a:latin typeface="Arial" panose="020B0604020202020204" pitchFamily="34" charset="0"/>
                <a:cs typeface="Arial" panose="020B0604020202020204" pitchFamily="34" charset="0"/>
              </a:rPr>
              <a:t>Construct pie charts</a:t>
            </a:r>
          </a:p>
        </p:txBody>
      </p:sp>
    </p:spTree>
    <p:extLst>
      <p:ext uri="{BB962C8B-B14F-4D97-AF65-F5344CB8AC3E}">
        <p14:creationId xmlns:p14="http://schemas.microsoft.com/office/powerpoint/2010/main" val="4136096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BD73EE-B615-23FD-9280-3B64F337661C}"/>
              </a:ext>
            </a:extLst>
          </p:cNvPr>
          <p:cNvSpPr>
            <a:spLocks noGrp="1"/>
          </p:cNvSpPr>
          <p:nvPr>
            <p:ph type="sldNum" sz="quarter" idx="12"/>
          </p:nvPr>
        </p:nvSpPr>
        <p:spPr/>
        <p:txBody>
          <a:bodyPr/>
          <a:lstStyle/>
          <a:p>
            <a:fld id="{892959B6-490E-A144-8C7C-88267F972F69}" type="slidenum">
              <a:rPr lang="en-US" smtClean="0"/>
              <a:t>3</a:t>
            </a:fld>
            <a:endParaRPr lang="en-US"/>
          </a:p>
        </p:txBody>
      </p:sp>
      <p:sp>
        <p:nvSpPr>
          <p:cNvPr id="2" name="Title 1">
            <a:extLst>
              <a:ext uri="{FF2B5EF4-FFF2-40B4-BE49-F238E27FC236}">
                <a16:creationId xmlns:a16="http://schemas.microsoft.com/office/drawing/2014/main" id="{301B4C9A-F2B7-18B7-5C63-80DDE752F7E2}"/>
              </a:ext>
            </a:extLst>
          </p:cNvPr>
          <p:cNvSpPr>
            <a:spLocks noGrp="1"/>
          </p:cNvSpPr>
          <p:nvPr>
            <p:ph type="title" idx="4294967295"/>
          </p:nvPr>
        </p:nvSpPr>
        <p:spPr>
          <a:xfrm>
            <a:off x="0" y="365125"/>
            <a:ext cx="10515600" cy="798513"/>
          </a:xfrm>
          <a:prstGeom prst="rect">
            <a:avLst/>
          </a:prstGeom>
        </p:spPr>
        <p:txBody>
          <a:bodyPr/>
          <a:lstStyle/>
          <a:p>
            <a:pPr algn="r"/>
            <a:r>
              <a:rPr lang="en-GB" sz="3600" b="1" dirty="0">
                <a:solidFill>
                  <a:schemeClr val="accent1"/>
                </a:solidFill>
                <a:latin typeface="Arial" panose="020B0604020202020204" pitchFamily="34" charset="0"/>
                <a:cs typeface="Arial" panose="020B0604020202020204" pitchFamily="34" charset="0"/>
              </a:rPr>
              <a:t>What’s the same and what’s different?</a:t>
            </a:r>
          </a:p>
        </p:txBody>
      </p:sp>
      <p:graphicFrame>
        <p:nvGraphicFramePr>
          <p:cNvPr id="6" name="Chart 5">
            <a:extLst>
              <a:ext uri="{FF2B5EF4-FFF2-40B4-BE49-F238E27FC236}">
                <a16:creationId xmlns:a16="http://schemas.microsoft.com/office/drawing/2014/main" id="{877106D4-B4E7-FD09-AB1D-2CB84CF2FA1B}"/>
              </a:ext>
            </a:extLst>
          </p:cNvPr>
          <p:cNvGraphicFramePr>
            <a:graphicFrameLocks/>
          </p:cNvGraphicFramePr>
          <p:nvPr>
            <p:extLst>
              <p:ext uri="{D42A27DB-BD31-4B8C-83A1-F6EECF244321}">
                <p14:modId xmlns:p14="http://schemas.microsoft.com/office/powerpoint/2010/main" val="2938016820"/>
              </p:ext>
            </p:extLst>
          </p:nvPr>
        </p:nvGraphicFramePr>
        <p:xfrm>
          <a:off x="3902033" y="2793346"/>
          <a:ext cx="5720386" cy="37941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F519ABAB-6220-979D-61F3-5ABB0A7303BA}"/>
              </a:ext>
            </a:extLst>
          </p:cNvPr>
          <p:cNvGraphicFramePr>
            <a:graphicFrameLocks/>
          </p:cNvGraphicFramePr>
          <p:nvPr>
            <p:extLst>
              <p:ext uri="{D42A27DB-BD31-4B8C-83A1-F6EECF244321}">
                <p14:modId xmlns:p14="http://schemas.microsoft.com/office/powerpoint/2010/main" val="688174676"/>
              </p:ext>
            </p:extLst>
          </p:nvPr>
        </p:nvGraphicFramePr>
        <p:xfrm>
          <a:off x="7720369" y="1135896"/>
          <a:ext cx="4268624" cy="3794125"/>
        </p:xfrm>
        <a:graphic>
          <a:graphicData uri="http://schemas.openxmlformats.org/drawingml/2006/chart">
            <c:chart xmlns:c="http://schemas.openxmlformats.org/drawingml/2006/chart" xmlns:r="http://schemas.openxmlformats.org/officeDocument/2006/relationships" r:id="rId4"/>
          </a:graphicData>
        </a:graphic>
      </p:graphicFrame>
      <p:sp>
        <p:nvSpPr>
          <p:cNvPr id="3" name="Isosceles Triangle 2">
            <a:extLst>
              <a:ext uri="{FF2B5EF4-FFF2-40B4-BE49-F238E27FC236}">
                <a16:creationId xmlns:a16="http://schemas.microsoft.com/office/drawing/2014/main" id="{D212BD74-E642-1272-A9F6-2C8C06E74867}"/>
              </a:ext>
              <a:ext uri="{C183D7F6-B498-43B3-948B-1728B52AA6E4}">
                <adec:decorative xmlns:adec="http://schemas.microsoft.com/office/drawing/2017/decorative" val="1"/>
              </a:ext>
            </a:extLst>
          </p:cNvPr>
          <p:cNvSpPr/>
          <p:nvPr/>
        </p:nvSpPr>
        <p:spPr>
          <a:xfrm flipV="1">
            <a:off x="-3816" y="-47949"/>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5C72480-1139-E527-5FC2-735A65B6B7C6}"/>
              </a:ext>
            </a:extLst>
          </p:cNvPr>
          <p:cNvSpPr txBox="1"/>
          <p:nvPr/>
        </p:nvSpPr>
        <p:spPr>
          <a:xfrm>
            <a:off x="-219456" y="54232"/>
            <a:ext cx="2015812" cy="400110"/>
          </a:xfrm>
          <a:prstGeom prst="rect">
            <a:avLst/>
          </a:prstGeom>
          <a:noFill/>
          <a:ln>
            <a:noFill/>
          </a:ln>
          <a:effectLst/>
        </p:spPr>
        <p:txBody>
          <a:bodyPr wrap="square" lIns="91440" tIns="45720" rIns="91440" bIns="45720" rtlCol="0" anchor="t">
            <a:spAutoFit/>
          </a:bodyPr>
          <a:lstStyle/>
          <a:p>
            <a:pPr algn="ctr"/>
            <a:r>
              <a:rPr lang="en-GB" sz="2000" b="1" dirty="0">
                <a:solidFill>
                  <a:schemeClr val="bg1"/>
                </a:solidFill>
                <a:latin typeface="Arial" panose="020B0604020202020204" pitchFamily="34" charset="0"/>
                <a:cs typeface="Arial" panose="020B0604020202020204" pitchFamily="34" charset="0"/>
              </a:rPr>
              <a:t>DISCUSS</a:t>
            </a:r>
            <a:endParaRPr lang="en-GB" b="1" dirty="0">
              <a:solidFill>
                <a:schemeClr val="bg1"/>
              </a:solidFill>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930AC9CD-EFCA-43F3-1F57-8A01CDF43610}"/>
              </a:ext>
            </a:extLst>
          </p:cNvPr>
          <p:cNvGrpSpPr/>
          <p:nvPr/>
        </p:nvGrpSpPr>
        <p:grpSpPr>
          <a:xfrm>
            <a:off x="203007" y="1576712"/>
            <a:ext cx="5140402" cy="4456626"/>
            <a:chOff x="583451" y="3314364"/>
            <a:chExt cx="4129853" cy="3703687"/>
          </a:xfrm>
        </p:grpSpPr>
        <p:sp>
          <p:nvSpPr>
            <p:cNvPr id="9" name="TextBox 8">
              <a:extLst>
                <a:ext uri="{FF2B5EF4-FFF2-40B4-BE49-F238E27FC236}">
                  <a16:creationId xmlns:a16="http://schemas.microsoft.com/office/drawing/2014/main" id="{33522367-3821-7FA1-CF81-938BD39BB688}"/>
                </a:ext>
              </a:extLst>
            </p:cNvPr>
            <p:cNvSpPr txBox="1"/>
            <p:nvPr/>
          </p:nvSpPr>
          <p:spPr>
            <a:xfrm rot="16200000">
              <a:off x="-407515" y="4305330"/>
              <a:ext cx="2289710"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Number of medals won</a:t>
              </a:r>
            </a:p>
          </p:txBody>
        </p:sp>
        <p:grpSp>
          <p:nvGrpSpPr>
            <p:cNvPr id="21" name="Group 20">
              <a:extLst>
                <a:ext uri="{FF2B5EF4-FFF2-40B4-BE49-F238E27FC236}">
                  <a16:creationId xmlns:a16="http://schemas.microsoft.com/office/drawing/2014/main" id="{C86DB8DC-BA56-6EFA-202A-CE9A96FC6772}"/>
                </a:ext>
              </a:extLst>
            </p:cNvPr>
            <p:cNvGrpSpPr/>
            <p:nvPr/>
          </p:nvGrpSpPr>
          <p:grpSpPr>
            <a:xfrm>
              <a:off x="949187" y="3314364"/>
              <a:ext cx="3764117" cy="3703687"/>
              <a:chOff x="949187" y="3314364"/>
              <a:chExt cx="3764117" cy="3703687"/>
            </a:xfrm>
          </p:grpSpPr>
          <p:pic>
            <p:nvPicPr>
              <p:cNvPr id="22" name="Picture 21">
                <a:extLst>
                  <a:ext uri="{FF2B5EF4-FFF2-40B4-BE49-F238E27FC236}">
                    <a16:creationId xmlns:a16="http://schemas.microsoft.com/office/drawing/2014/main" id="{0D4706DC-56BE-9880-806A-6879CB0F3EBC}"/>
                  </a:ext>
                </a:extLst>
              </p:cNvPr>
              <p:cNvPicPr>
                <a:picLocks noChangeAspect="1"/>
              </p:cNvPicPr>
              <p:nvPr/>
            </p:nvPicPr>
            <p:blipFill rotWithShape="1">
              <a:blip r:embed="rId5"/>
              <a:srcRect t="26835"/>
              <a:stretch/>
            </p:blipFill>
            <p:spPr>
              <a:xfrm>
                <a:off x="1235495" y="3314364"/>
                <a:ext cx="3477809" cy="2935518"/>
              </a:xfrm>
              <a:prstGeom prst="rect">
                <a:avLst/>
              </a:prstGeom>
            </p:spPr>
          </p:pic>
          <p:sp>
            <p:nvSpPr>
              <p:cNvPr id="27" name="TextBox 26">
                <a:extLst>
                  <a:ext uri="{FF2B5EF4-FFF2-40B4-BE49-F238E27FC236}">
                    <a16:creationId xmlns:a16="http://schemas.microsoft.com/office/drawing/2014/main" id="{44C0710E-7078-5977-BAA3-13F885D7CC3B}"/>
                  </a:ext>
                </a:extLst>
              </p:cNvPr>
              <p:cNvSpPr txBox="1"/>
              <p:nvPr/>
            </p:nvSpPr>
            <p:spPr>
              <a:xfrm rot="5400000">
                <a:off x="1647970" y="6196337"/>
                <a:ext cx="707371"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Brazil</a:t>
                </a:r>
              </a:p>
            </p:txBody>
          </p:sp>
          <p:sp>
            <p:nvSpPr>
              <p:cNvPr id="31" name="TextBox 30">
                <a:extLst>
                  <a:ext uri="{FF2B5EF4-FFF2-40B4-BE49-F238E27FC236}">
                    <a16:creationId xmlns:a16="http://schemas.microsoft.com/office/drawing/2014/main" id="{8C91661E-012A-07B6-C3C3-C3AFAE783D15}"/>
                  </a:ext>
                </a:extLst>
              </p:cNvPr>
              <p:cNvSpPr txBox="1"/>
              <p:nvPr/>
            </p:nvSpPr>
            <p:spPr>
              <a:xfrm rot="5400000">
                <a:off x="2252701" y="6202462"/>
                <a:ext cx="771938"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Kenya</a:t>
                </a:r>
              </a:p>
            </p:txBody>
          </p:sp>
          <p:sp>
            <p:nvSpPr>
              <p:cNvPr id="32" name="TextBox 31">
                <a:extLst>
                  <a:ext uri="{FF2B5EF4-FFF2-40B4-BE49-F238E27FC236}">
                    <a16:creationId xmlns:a16="http://schemas.microsoft.com/office/drawing/2014/main" id="{DC2D0A91-A357-CC32-45F3-ECA2F978C689}"/>
                  </a:ext>
                </a:extLst>
              </p:cNvPr>
              <p:cNvSpPr txBox="1"/>
              <p:nvPr/>
            </p:nvSpPr>
            <p:spPr>
              <a:xfrm rot="5400000">
                <a:off x="2866198" y="6263597"/>
                <a:ext cx="897314"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Jamaica</a:t>
                </a:r>
              </a:p>
            </p:txBody>
          </p:sp>
          <p:sp>
            <p:nvSpPr>
              <p:cNvPr id="33" name="TextBox 32">
                <a:extLst>
                  <a:ext uri="{FF2B5EF4-FFF2-40B4-BE49-F238E27FC236}">
                    <a16:creationId xmlns:a16="http://schemas.microsoft.com/office/drawing/2014/main" id="{7B62B99A-9B76-8CF9-0E42-D39421891AF1}"/>
                  </a:ext>
                </a:extLst>
              </p:cNvPr>
              <p:cNvSpPr txBox="1"/>
              <p:nvPr/>
            </p:nvSpPr>
            <p:spPr>
              <a:xfrm rot="5400000">
                <a:off x="3529436" y="6287518"/>
                <a:ext cx="904888"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S Africa</a:t>
                </a:r>
              </a:p>
            </p:txBody>
          </p:sp>
          <p:sp>
            <p:nvSpPr>
              <p:cNvPr id="34" name="TextBox 33">
                <a:extLst>
                  <a:ext uri="{FF2B5EF4-FFF2-40B4-BE49-F238E27FC236}">
                    <a16:creationId xmlns:a16="http://schemas.microsoft.com/office/drawing/2014/main" id="{BACEC0D6-55ED-91DE-BC34-DCBB3C8B0DD0}"/>
                  </a:ext>
                </a:extLst>
              </p:cNvPr>
              <p:cNvSpPr txBox="1"/>
              <p:nvPr/>
            </p:nvSpPr>
            <p:spPr>
              <a:xfrm>
                <a:off x="949187" y="5252169"/>
                <a:ext cx="632790"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5</a:t>
                </a:r>
              </a:p>
            </p:txBody>
          </p:sp>
          <p:sp>
            <p:nvSpPr>
              <p:cNvPr id="35" name="TextBox 34">
                <a:extLst>
                  <a:ext uri="{FF2B5EF4-FFF2-40B4-BE49-F238E27FC236}">
                    <a16:creationId xmlns:a16="http://schemas.microsoft.com/office/drawing/2014/main" id="{31777055-0142-E76F-5083-587C469AFEE2}"/>
                  </a:ext>
                </a:extLst>
              </p:cNvPr>
              <p:cNvSpPr txBox="1"/>
              <p:nvPr/>
            </p:nvSpPr>
            <p:spPr>
              <a:xfrm>
                <a:off x="952230" y="4762542"/>
                <a:ext cx="632790"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10</a:t>
                </a:r>
              </a:p>
            </p:txBody>
          </p:sp>
          <p:sp>
            <p:nvSpPr>
              <p:cNvPr id="36" name="TextBox 35">
                <a:extLst>
                  <a:ext uri="{FF2B5EF4-FFF2-40B4-BE49-F238E27FC236}">
                    <a16:creationId xmlns:a16="http://schemas.microsoft.com/office/drawing/2014/main" id="{A389B2A2-84A6-F55F-198C-2C6ADD8C93DD}"/>
                  </a:ext>
                </a:extLst>
              </p:cNvPr>
              <p:cNvSpPr txBox="1"/>
              <p:nvPr/>
            </p:nvSpPr>
            <p:spPr>
              <a:xfrm>
                <a:off x="996955" y="3643387"/>
                <a:ext cx="632790"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20</a:t>
                </a:r>
              </a:p>
            </p:txBody>
          </p:sp>
          <p:sp>
            <p:nvSpPr>
              <p:cNvPr id="37" name="TextBox 36">
                <a:extLst>
                  <a:ext uri="{FF2B5EF4-FFF2-40B4-BE49-F238E27FC236}">
                    <a16:creationId xmlns:a16="http://schemas.microsoft.com/office/drawing/2014/main" id="{1F840130-BB16-0C68-E913-1C318F78C762}"/>
                  </a:ext>
                </a:extLst>
              </p:cNvPr>
              <p:cNvSpPr txBox="1"/>
              <p:nvPr/>
            </p:nvSpPr>
            <p:spPr>
              <a:xfrm>
                <a:off x="990329" y="4196636"/>
                <a:ext cx="632790"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15</a:t>
                </a:r>
              </a:p>
            </p:txBody>
          </p:sp>
          <p:sp>
            <p:nvSpPr>
              <p:cNvPr id="38" name="TextBox 37">
                <a:extLst>
                  <a:ext uri="{FF2B5EF4-FFF2-40B4-BE49-F238E27FC236}">
                    <a16:creationId xmlns:a16="http://schemas.microsoft.com/office/drawing/2014/main" id="{A85FF1CB-BAC6-3AF0-A7D4-66ACD16CE5F0}"/>
                  </a:ext>
                </a:extLst>
              </p:cNvPr>
              <p:cNvSpPr txBox="1"/>
              <p:nvPr/>
            </p:nvSpPr>
            <p:spPr>
              <a:xfrm>
                <a:off x="2395162" y="6710274"/>
                <a:ext cx="1049806"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Country</a:t>
                </a:r>
              </a:p>
            </p:txBody>
          </p:sp>
          <p:sp>
            <p:nvSpPr>
              <p:cNvPr id="39" name="Oval 38">
                <a:extLst>
                  <a:ext uri="{FF2B5EF4-FFF2-40B4-BE49-F238E27FC236}">
                    <a16:creationId xmlns:a16="http://schemas.microsoft.com/office/drawing/2014/main" id="{900AFC99-337C-F475-940F-D526E4494118}"/>
                  </a:ext>
                </a:extLst>
              </p:cNvPr>
              <p:cNvSpPr/>
              <p:nvPr/>
            </p:nvSpPr>
            <p:spPr>
              <a:xfrm>
                <a:off x="1985106" y="3819339"/>
                <a:ext cx="82795" cy="974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40" name="Oval 39">
                <a:extLst>
                  <a:ext uri="{FF2B5EF4-FFF2-40B4-BE49-F238E27FC236}">
                    <a16:creationId xmlns:a16="http://schemas.microsoft.com/office/drawing/2014/main" id="{8F3B02A1-E31D-4413-9CED-8850F38C5D9E}"/>
                  </a:ext>
                </a:extLst>
              </p:cNvPr>
              <p:cNvSpPr/>
              <p:nvPr/>
            </p:nvSpPr>
            <p:spPr>
              <a:xfrm>
                <a:off x="2635239" y="4483886"/>
                <a:ext cx="82795" cy="974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41" name="Oval 40">
                <a:extLst>
                  <a:ext uri="{FF2B5EF4-FFF2-40B4-BE49-F238E27FC236}">
                    <a16:creationId xmlns:a16="http://schemas.microsoft.com/office/drawing/2014/main" id="{BC88115F-FC73-0F79-C847-9589BF0B1819}"/>
                  </a:ext>
                </a:extLst>
              </p:cNvPr>
              <p:cNvSpPr/>
              <p:nvPr/>
            </p:nvSpPr>
            <p:spPr>
              <a:xfrm>
                <a:off x="3832632" y="4814362"/>
                <a:ext cx="82795" cy="974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42" name="Oval 41">
                <a:extLst>
                  <a:ext uri="{FF2B5EF4-FFF2-40B4-BE49-F238E27FC236}">
                    <a16:creationId xmlns:a16="http://schemas.microsoft.com/office/drawing/2014/main" id="{44228557-3891-E2F7-442C-52A39824C410}"/>
                  </a:ext>
                </a:extLst>
              </p:cNvPr>
              <p:cNvSpPr/>
              <p:nvPr/>
            </p:nvSpPr>
            <p:spPr>
              <a:xfrm>
                <a:off x="3267914" y="4733413"/>
                <a:ext cx="82795" cy="974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cxnSp>
            <p:nvCxnSpPr>
              <p:cNvPr id="43" name="Straight Connector 42">
                <a:extLst>
                  <a:ext uri="{FF2B5EF4-FFF2-40B4-BE49-F238E27FC236}">
                    <a16:creationId xmlns:a16="http://schemas.microsoft.com/office/drawing/2014/main" id="{3D5DB450-D6A2-687C-3A23-8A686E9DF407}"/>
                  </a:ext>
                </a:extLst>
              </p:cNvPr>
              <p:cNvCxnSpPr>
                <a:cxnSpLocks/>
                <a:endCxn id="40" idx="1"/>
              </p:cNvCxnSpPr>
              <p:nvPr/>
            </p:nvCxnSpPr>
            <p:spPr>
              <a:xfrm>
                <a:off x="2027582" y="3868227"/>
                <a:ext cx="619782" cy="629926"/>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EFC07E3-FA37-B574-E27A-B70AB3413AE5}"/>
                  </a:ext>
                </a:extLst>
              </p:cNvPr>
              <p:cNvCxnSpPr>
                <a:cxnSpLocks/>
                <a:endCxn id="42" idx="6"/>
              </p:cNvCxnSpPr>
              <p:nvPr/>
            </p:nvCxnSpPr>
            <p:spPr>
              <a:xfrm>
                <a:off x="2671704" y="4528650"/>
                <a:ext cx="679005" cy="253473"/>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52254ED-619F-AA09-55C9-0720FD55DF1B}"/>
                  </a:ext>
                </a:extLst>
              </p:cNvPr>
              <p:cNvCxnSpPr>
                <a:cxnSpLocks/>
              </p:cNvCxnSpPr>
              <p:nvPr/>
            </p:nvCxnSpPr>
            <p:spPr>
              <a:xfrm>
                <a:off x="3308922" y="4799577"/>
                <a:ext cx="564718" cy="80949"/>
              </a:xfrm>
              <a:prstGeom prst="line">
                <a:avLst/>
              </a:prstGeom>
              <a:ln w="22225"/>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620976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320131"/>
            <a:ext cx="9144000" cy="1322815"/>
          </a:xfrm>
          <a:solidFill>
            <a:schemeClr val="accent1"/>
          </a:solidFill>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3: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Credits</a:t>
            </a:r>
            <a:endParaRPr lang="en-GB" sz="4000" dirty="0"/>
          </a:p>
        </p:txBody>
      </p:sp>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30</a:t>
            </a:fld>
            <a:endParaRPr lang="en-US"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395464" y="262672"/>
            <a:ext cx="2123825" cy="638948"/>
          </a:xfrm>
          <a:prstGeom prst="rect">
            <a:avLst/>
          </a:prstGeom>
        </p:spPr>
      </p:pic>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2774693"/>
            <a:ext cx="9144000" cy="3581658"/>
          </a:xfrm>
          <a:solidFill>
            <a:schemeClr val="bg1"/>
          </a:solidFill>
          <a:ln w="38100">
            <a:solidFill>
              <a:schemeClr val="accent1"/>
            </a:solidFill>
          </a:ln>
        </p:spPr>
        <p:txBody>
          <a:bodyPr>
            <a:noAutofit/>
          </a:bodyPr>
          <a:lstStyle/>
          <a:p>
            <a:pPr algn="l">
              <a:lnSpc>
                <a:spcPct val="120000"/>
              </a:lnSpc>
              <a:spcBef>
                <a:spcPts val="0"/>
              </a:spcBef>
            </a:pPr>
            <a:r>
              <a:rPr kumimoji="0" lang="en-US" sz="17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Photo acknowledgements</a:t>
            </a:r>
          </a:p>
          <a:p>
            <a:pPr algn="l"/>
            <a:r>
              <a:rPr lang="en-GB" sz="1700" b="1" dirty="0">
                <a:effectLst/>
                <a:latin typeface="Arial" panose="020B0604020202020204" pitchFamily="34" charset="0"/>
                <a:ea typeface="Times New Roman" panose="02020603050405020304" pitchFamily="18" charset="0"/>
                <a:cs typeface="Arial" panose="020B0604020202020204" pitchFamily="34" charset="0"/>
              </a:rPr>
              <a:t>Shutterstock.com: </a:t>
            </a:r>
            <a:r>
              <a:rPr lang="en-GB" sz="1700" dirty="0" err="1">
                <a:effectLst/>
                <a:latin typeface="Arial" panose="020B0604020202020204" pitchFamily="34" charset="0"/>
                <a:ea typeface="Times New Roman" panose="02020603050405020304" pitchFamily="18" charset="0"/>
                <a:cs typeface="Arial" panose="020B0604020202020204" pitchFamily="34" charset="0"/>
              </a:rPr>
              <a:t>Bildagentur</a:t>
            </a:r>
            <a:r>
              <a:rPr lang="en-GB" sz="1700" dirty="0">
                <a:effectLst/>
                <a:latin typeface="Arial" panose="020B0604020202020204" pitchFamily="34" charset="0"/>
                <a:ea typeface="Times New Roman" panose="02020603050405020304" pitchFamily="18" charset="0"/>
                <a:cs typeface="Arial" panose="020B0604020202020204" pitchFamily="34" charset="0"/>
              </a:rPr>
              <a:t> </a:t>
            </a:r>
            <a:r>
              <a:rPr lang="en-GB" sz="1700" dirty="0" err="1">
                <a:effectLst/>
                <a:latin typeface="Arial" panose="020B0604020202020204" pitchFamily="34" charset="0"/>
                <a:ea typeface="Times New Roman" panose="02020603050405020304" pitchFamily="18" charset="0"/>
                <a:cs typeface="Arial" panose="020B0604020202020204" pitchFamily="34" charset="0"/>
              </a:rPr>
              <a:t>Zoonar</a:t>
            </a:r>
            <a:r>
              <a:rPr lang="en-GB" sz="1700" dirty="0">
                <a:effectLst/>
                <a:latin typeface="Arial" panose="020B0604020202020204" pitchFamily="34" charset="0"/>
                <a:ea typeface="Times New Roman" panose="02020603050405020304" pitchFamily="18" charset="0"/>
                <a:cs typeface="Arial" panose="020B0604020202020204" pitchFamily="34" charset="0"/>
              </a:rPr>
              <a:t> GmbH, Galina </a:t>
            </a:r>
            <a:r>
              <a:rPr lang="en-GB" sz="1700" dirty="0" err="1">
                <a:effectLst/>
                <a:latin typeface="Arial" panose="020B0604020202020204" pitchFamily="34" charset="0"/>
                <a:ea typeface="Times New Roman" panose="02020603050405020304" pitchFamily="18" charset="0"/>
                <a:cs typeface="Arial" panose="020B0604020202020204" pitchFamily="34" charset="0"/>
              </a:rPr>
              <a:t>Barskaya</a:t>
            </a:r>
            <a:r>
              <a:rPr lang="en-GB" sz="1700" dirty="0">
                <a:effectLst/>
                <a:latin typeface="Arial" panose="020B0604020202020204" pitchFamily="34" charset="0"/>
                <a:ea typeface="Times New Roman" panose="02020603050405020304" pitchFamily="18" charset="0"/>
                <a:cs typeface="Arial" panose="020B0604020202020204" pitchFamily="34" charset="0"/>
              </a:rPr>
              <a:t>, </a:t>
            </a:r>
            <a:r>
              <a:rPr lang="en-GB" sz="1700" dirty="0" err="1">
                <a:effectLst/>
                <a:latin typeface="Arial" panose="020B0604020202020204" pitchFamily="34" charset="0"/>
                <a:ea typeface="Times New Roman" panose="02020603050405020304" pitchFamily="18" charset="0"/>
                <a:cs typeface="Arial" panose="020B0604020202020204" pitchFamily="34" charset="0"/>
              </a:rPr>
              <a:t>sirtravelalot</a:t>
            </a:r>
            <a:r>
              <a:rPr lang="en-GB" sz="1700" dirty="0">
                <a:effectLst/>
                <a:latin typeface="Arial" panose="020B0604020202020204" pitchFamily="34" charset="0"/>
                <a:ea typeface="Times New Roman" panose="02020603050405020304" pitchFamily="18" charset="0"/>
                <a:cs typeface="Arial" panose="020B0604020202020204" pitchFamily="34" charset="0"/>
              </a:rPr>
              <a:t>; </a:t>
            </a:r>
            <a:r>
              <a:rPr lang="en-GB" sz="1700" b="1" dirty="0">
                <a:effectLst/>
                <a:latin typeface="Arial" panose="020B0604020202020204" pitchFamily="34" charset="0"/>
                <a:ea typeface="Times New Roman" panose="02020603050405020304" pitchFamily="18" charset="0"/>
                <a:cs typeface="Arial" panose="020B0604020202020204" pitchFamily="34" charset="0"/>
              </a:rPr>
              <a:t>123RF.com:</a:t>
            </a:r>
            <a:r>
              <a:rPr lang="en-GB" sz="1700" dirty="0">
                <a:effectLst/>
                <a:latin typeface="Arial" panose="020B0604020202020204" pitchFamily="34" charset="0"/>
                <a:ea typeface="Times New Roman" panose="02020603050405020304" pitchFamily="18" charset="0"/>
                <a:cs typeface="Arial" panose="020B0604020202020204" pitchFamily="34" charset="0"/>
              </a:rPr>
              <a:t> </a:t>
            </a:r>
            <a:r>
              <a:rPr lang="en-GB" sz="1700" dirty="0" err="1">
                <a:effectLst/>
                <a:latin typeface="Arial" panose="020B0604020202020204" pitchFamily="34" charset="0"/>
                <a:ea typeface="Times New Roman" panose="02020603050405020304" pitchFamily="18" charset="0"/>
                <a:cs typeface="Arial" panose="020B0604020202020204" pitchFamily="34" charset="0"/>
              </a:rPr>
              <a:t>attaphong</a:t>
            </a:r>
            <a:endParaRPr lang="en-GB" sz="17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20000"/>
              </a:lnSpc>
              <a:spcBef>
                <a:spcPts val="0"/>
              </a:spcBef>
            </a:pPr>
            <a:r>
              <a:rPr kumimoji="0" lang="en-US" sz="17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Text </a:t>
            </a:r>
            <a:r>
              <a:rPr lang="en-US" sz="1700" b="1" dirty="0">
                <a:solidFill>
                  <a:schemeClr val="accent1"/>
                </a:solidFill>
                <a:latin typeface="Arial" panose="020B0604020202020204" pitchFamily="34" charset="0"/>
                <a:ea typeface="+mj-ea"/>
                <a:cs typeface="Arial" panose="020B0604020202020204" pitchFamily="34" charset="0"/>
              </a:rPr>
              <a:t>a</a:t>
            </a:r>
            <a:r>
              <a:rPr kumimoji="0" lang="en-US" sz="1700" b="1" i="0" u="none" strike="noStrike" kern="1200" cap="none" spc="0" normalizeH="0" baseline="0" noProof="0" dirty="0" err="1">
                <a:ln>
                  <a:noFill/>
                </a:ln>
                <a:solidFill>
                  <a:schemeClr val="accent1"/>
                </a:solidFill>
                <a:effectLst/>
                <a:uLnTx/>
                <a:uFillTx/>
                <a:latin typeface="Arial" panose="020B0604020202020204" pitchFamily="34" charset="0"/>
                <a:ea typeface="+mj-ea"/>
                <a:cs typeface="Arial" panose="020B0604020202020204" pitchFamily="34" charset="0"/>
              </a:rPr>
              <a:t>cknowledgements</a:t>
            </a:r>
            <a:endParaRPr kumimoji="0" lang="en-US" sz="17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a:p>
            <a:pPr algn="l"/>
            <a:r>
              <a:rPr lang="en-GB" sz="1700" dirty="0">
                <a:effectLst/>
                <a:latin typeface="Arial" panose="020B0604020202020204" pitchFamily="34" charset="0"/>
                <a:ea typeface="Times New Roman" panose="02020603050405020304" pitchFamily="18" charset="0"/>
                <a:cs typeface="Arial" panose="020B0604020202020204" pitchFamily="34" charset="0"/>
              </a:rPr>
              <a:t>Pearson Edexcel Functional Skills, Practice Paper 3 - Mathematics Level 1 (Calculator) PRACL1/C03 Question 5, Pearson Edexcel Functional Skills, Past Paper 4 - Mathematics Level 1 (Calculator) PMAT1/C04 Question 3a, Pearson Edexcel Functional Skills, Practice Paper 2 Mathematics Level 1 (Calculator) PRACL1/C02 Question 5, Pearson Edexcel Functional Skills, Practice Paper 2 Mathematics Level 1 (Calculator) PRACL1/C02 Question 4 Pearson Edexcel Functional Skills, Past Paper 5 -  Mathematics Level 1 (Calculator) PMAT1/C05 Question 5, Pearson Edexcel Functional Skills, Past Paper 3 - Mathematics Level 1 (Non-Calculator) PMAT1/N03 Question 4</a:t>
            </a:r>
          </a:p>
        </p:txBody>
      </p:sp>
      <p:pic>
        <p:nvPicPr>
          <p:cNvPr id="6" name="Picture 5" descr="A picture containing text, plate, tableware, dishware&#10;&#10;Description automatically generated">
            <a:extLst>
              <a:ext uri="{FF2B5EF4-FFF2-40B4-BE49-F238E27FC236}">
                <a16:creationId xmlns:a16="http://schemas.microsoft.com/office/drawing/2014/main" id="{F99E19B4-F290-7F23-A1DF-71BFB60C8CC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7647" y="142493"/>
            <a:ext cx="3893465" cy="638948"/>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7499736E-FAE2-A0B1-FD97-8CBADD949F9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59601" y="262672"/>
            <a:ext cx="2123825" cy="796434"/>
          </a:xfrm>
          <a:prstGeom prst="rect">
            <a:avLst/>
          </a:prstGeom>
        </p:spPr>
      </p:pic>
    </p:spTree>
    <p:extLst>
      <p:ext uri="{BB962C8B-B14F-4D97-AF65-F5344CB8AC3E}">
        <p14:creationId xmlns:p14="http://schemas.microsoft.com/office/powerpoint/2010/main" val="3114241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B5D08B-3FB6-F8AA-44C5-20616F3E7D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id="{B9082E73-278E-B790-7B2B-340E6BFDF2DF}"/>
              </a:ext>
            </a:extLst>
          </p:cNvPr>
          <p:cNvSpPr>
            <a:spLocks noGrp="1"/>
          </p:cNvSpPr>
          <p:nvPr>
            <p:ph type="title" idx="4294967295"/>
          </p:nvPr>
        </p:nvSpPr>
        <p:spPr>
          <a:xfrm>
            <a:off x="-2442575" y="365125"/>
            <a:ext cx="10515600" cy="865188"/>
          </a:xfrm>
          <a:prstGeom prst="rect">
            <a:avLst/>
          </a:prstGeom>
        </p:spPr>
        <p:txBody>
          <a:bodyPr/>
          <a:lstStyle/>
          <a:p>
            <a:pPr algn="ctr"/>
            <a:r>
              <a:rPr lang="en-GB" sz="3600" b="1" dirty="0">
                <a:solidFill>
                  <a:schemeClr val="accent1"/>
                </a:solidFill>
                <a:latin typeface="Arial" panose="020B0604020202020204" pitchFamily="34" charset="0"/>
                <a:cs typeface="Arial" panose="020B0604020202020204" pitchFamily="34" charset="0"/>
              </a:rPr>
              <a:t>Say what you see (2)</a:t>
            </a:r>
          </a:p>
        </p:txBody>
      </p:sp>
      <p:sp>
        <p:nvSpPr>
          <p:cNvPr id="7" name="Content Placeholder 2">
            <a:extLst>
              <a:ext uri="{FF2B5EF4-FFF2-40B4-BE49-F238E27FC236}">
                <a16:creationId xmlns:a16="http://schemas.microsoft.com/office/drawing/2014/main" id="{1BDB5F89-1DD1-1698-8748-D23CB318E4DD}"/>
              </a:ext>
            </a:extLst>
          </p:cNvPr>
          <p:cNvSpPr txBox="1">
            <a:spLocks/>
          </p:cNvSpPr>
          <p:nvPr/>
        </p:nvSpPr>
        <p:spPr>
          <a:xfrm>
            <a:off x="838200" y="1322022"/>
            <a:ext cx="10173566" cy="54231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GB" b="1" dirty="0">
                <a:latin typeface="Arial" panose="020B0604020202020204" pitchFamily="34" charset="0"/>
                <a:cs typeface="Arial" panose="020B0604020202020204" pitchFamily="34" charset="0"/>
              </a:rPr>
              <a:t>Ages of athletes in the 100</a:t>
            </a:r>
            <a:r>
              <a:rPr lang="en-GB" sz="2000" b="1" dirty="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m race at the 2012 </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London Olympic Games</a:t>
            </a:r>
            <a:endParaRPr lang="en-GB" sz="400"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2600" dirty="0">
                <a:latin typeface="Arial" panose="020B0604020202020204" pitchFamily="34" charset="0"/>
                <a:cs typeface="Arial" panose="020B0604020202020204" pitchFamily="34" charset="0"/>
              </a:rPr>
              <a:t>26,  25,  19,  17,  23,  17,  23,  27,  29,  20,  </a:t>
            </a:r>
          </a:p>
          <a:p>
            <a:pPr marL="0" indent="0">
              <a:buFont typeface="Arial" panose="020B0604020202020204" pitchFamily="34" charset="0"/>
              <a:buNone/>
            </a:pPr>
            <a:r>
              <a:rPr lang="en-GB" sz="2600" dirty="0">
                <a:latin typeface="Arial" panose="020B0604020202020204" pitchFamily="34" charset="0"/>
                <a:cs typeface="Arial" panose="020B0604020202020204" pitchFamily="34" charset="0"/>
              </a:rPr>
              <a:t>21,  21,  24,  19,  23,  19,  17,  25,  30,  18,  </a:t>
            </a:r>
          </a:p>
          <a:p>
            <a:pPr marL="0" indent="0">
              <a:buFont typeface="Arial" panose="020B0604020202020204" pitchFamily="34" charset="0"/>
              <a:buNone/>
            </a:pPr>
            <a:r>
              <a:rPr lang="en-GB" sz="2600" dirty="0">
                <a:latin typeface="Arial" panose="020B0604020202020204" pitchFamily="34" charset="0"/>
                <a:cs typeface="Arial" panose="020B0604020202020204" pitchFamily="34" charset="0"/>
              </a:rPr>
              <a:t>36,  23,  24,  24,  17,  15,  17,  20,  26,  29,  </a:t>
            </a:r>
          </a:p>
          <a:p>
            <a:pPr marL="0" indent="0">
              <a:buFont typeface="Arial" panose="020B0604020202020204" pitchFamily="34" charset="0"/>
              <a:buNone/>
            </a:pPr>
            <a:r>
              <a:rPr lang="en-GB" sz="2600" dirty="0">
                <a:latin typeface="Arial" panose="020B0604020202020204" pitchFamily="34" charset="0"/>
                <a:cs typeface="Arial" panose="020B0604020202020204" pitchFamily="34" charset="0"/>
              </a:rPr>
              <a:t>28,  19,  16,  23,  19,  27,  19,  19,  25,  21,  </a:t>
            </a:r>
          </a:p>
          <a:p>
            <a:pPr marL="0" indent="0">
              <a:buFont typeface="Arial" panose="020B0604020202020204" pitchFamily="34" charset="0"/>
              <a:buNone/>
            </a:pPr>
            <a:r>
              <a:rPr lang="en-GB" sz="2600" dirty="0">
                <a:latin typeface="Arial" panose="020B0604020202020204" pitchFamily="34" charset="0"/>
                <a:cs typeface="Arial" panose="020B0604020202020204" pitchFamily="34" charset="0"/>
              </a:rPr>
              <a:t>20,  25,  24,  20,  25</a:t>
            </a:r>
          </a:p>
          <a:p>
            <a:pPr marL="0" indent="0">
              <a:buFont typeface="Arial" panose="020B0604020202020204" pitchFamily="34" charset="0"/>
              <a:buNone/>
            </a:pPr>
            <a:endParaRPr lang="en-GB" sz="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400" dirty="0">
              <a:latin typeface="Arial" panose="020B0604020202020204" pitchFamily="34" charset="0"/>
              <a:cs typeface="Arial" panose="020B0604020202020204" pitchFamily="34" charset="0"/>
            </a:endParaRPr>
          </a:p>
          <a:p>
            <a:pPr lvl="2">
              <a:spcAft>
                <a:spcPts val="600"/>
              </a:spcAft>
            </a:pPr>
            <a:r>
              <a:rPr lang="en-GB" sz="2800" dirty="0">
                <a:latin typeface="Arial" panose="020B0604020202020204" pitchFamily="34" charset="0"/>
                <a:cs typeface="Arial" panose="020B0604020202020204" pitchFamily="34" charset="0"/>
              </a:rPr>
              <a:t>How could you display this as a tally?</a:t>
            </a:r>
          </a:p>
          <a:p>
            <a:pPr lvl="2">
              <a:spcAft>
                <a:spcPts val="600"/>
              </a:spcAft>
            </a:pPr>
            <a:r>
              <a:rPr lang="en-GB" sz="2800" dirty="0">
                <a:latin typeface="Arial" panose="020B0604020202020204" pitchFamily="34" charset="0"/>
                <a:cs typeface="Arial" panose="020B0604020202020204" pitchFamily="34" charset="0"/>
              </a:rPr>
              <a:t>How could you display this on a graph or chart?</a:t>
            </a:r>
          </a:p>
        </p:txBody>
      </p:sp>
      <p:pic>
        <p:nvPicPr>
          <p:cNvPr id="5" name="Picture 4" descr="Photo showing seven female athletes lined up ready to start a race.">
            <a:extLst>
              <a:ext uri="{FF2B5EF4-FFF2-40B4-BE49-F238E27FC236}">
                <a16:creationId xmlns:a16="http://schemas.microsoft.com/office/drawing/2014/main" id="{FAB33297-D6BC-258F-594C-F559C739A0E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812879" y="2279516"/>
            <a:ext cx="4047859" cy="2688724"/>
          </a:xfrm>
          <a:prstGeom prst="rect">
            <a:avLst/>
          </a:prstGeom>
        </p:spPr>
      </p:pic>
    </p:spTree>
    <p:extLst>
      <p:ext uri="{BB962C8B-B14F-4D97-AF65-F5344CB8AC3E}">
        <p14:creationId xmlns:p14="http://schemas.microsoft.com/office/powerpoint/2010/main" val="393748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8" end="8"/>
                                            </p:txEl>
                                          </p:spTgt>
                                        </p:tgtEl>
                                        <p:attrNameLst>
                                          <p:attrName>style.visibility</p:attrName>
                                        </p:attrNameLst>
                                      </p:cBhvr>
                                      <p:to>
                                        <p:strVal val="visible"/>
                                      </p:to>
                                    </p:set>
                                    <p:animEffect transition="in" filter="dissolve">
                                      <p:cBhvr>
                                        <p:cTn id="7" dur="500"/>
                                        <p:tgtEl>
                                          <p:spTgt spid="7">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9" end="9"/>
                                            </p:txEl>
                                          </p:spTgt>
                                        </p:tgtEl>
                                        <p:attrNameLst>
                                          <p:attrName>style.visibility</p:attrName>
                                        </p:attrNameLst>
                                      </p:cBhvr>
                                      <p:to>
                                        <p:strVal val="visible"/>
                                      </p:to>
                                    </p:set>
                                    <p:animEffect transition="in" filter="dissolve">
                                      <p:cBhvr>
                                        <p:cTn id="12"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37B951-7A95-79F5-69F5-7F47B576BAC7}"/>
              </a:ext>
            </a:extLst>
          </p:cNvPr>
          <p:cNvSpPr>
            <a:spLocks noGrp="1"/>
          </p:cNvSpPr>
          <p:nvPr>
            <p:ph type="sldNum" sz="quarter" idx="12"/>
          </p:nvPr>
        </p:nvSpPr>
        <p:spPr/>
        <p:txBody>
          <a:bodyPr/>
          <a:lstStyle/>
          <a:p>
            <a:fld id="{892959B6-490E-A144-8C7C-88267F972F69}" type="slidenum">
              <a:rPr lang="en-US" smtClean="0"/>
              <a:t>5</a:t>
            </a:fld>
            <a:endParaRPr lang="en-US"/>
          </a:p>
        </p:txBody>
      </p:sp>
      <p:sp>
        <p:nvSpPr>
          <p:cNvPr id="3" name="Title 1">
            <a:extLst>
              <a:ext uri="{FF2B5EF4-FFF2-40B4-BE49-F238E27FC236}">
                <a16:creationId xmlns:a16="http://schemas.microsoft.com/office/drawing/2014/main" id="{E25A8792-2A93-78AF-BB10-DA348BC6C2C1}"/>
              </a:ext>
            </a:extLst>
          </p:cNvPr>
          <p:cNvSpPr txBox="1">
            <a:spLocks/>
          </p:cNvSpPr>
          <p:nvPr/>
        </p:nvSpPr>
        <p:spPr>
          <a:xfrm>
            <a:off x="541925" y="387093"/>
            <a:ext cx="10515600" cy="8651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chemeClr val="accent1"/>
                </a:solidFill>
                <a:latin typeface="Arial" panose="020B0604020202020204" pitchFamily="34" charset="0"/>
                <a:cs typeface="Arial" panose="020B0604020202020204" pitchFamily="34" charset="0"/>
              </a:rPr>
              <a:t>Grouped frequency tables  </a:t>
            </a:r>
          </a:p>
        </p:txBody>
      </p:sp>
      <p:sp>
        <p:nvSpPr>
          <p:cNvPr id="4" name="Content Placeholder 2">
            <a:extLst>
              <a:ext uri="{FF2B5EF4-FFF2-40B4-BE49-F238E27FC236}">
                <a16:creationId xmlns:a16="http://schemas.microsoft.com/office/drawing/2014/main" id="{C4319686-8996-BE9E-2DC0-2C4C83CF93FB}"/>
              </a:ext>
            </a:extLst>
          </p:cNvPr>
          <p:cNvSpPr txBox="1">
            <a:spLocks/>
          </p:cNvSpPr>
          <p:nvPr/>
        </p:nvSpPr>
        <p:spPr>
          <a:xfrm>
            <a:off x="541925" y="2423648"/>
            <a:ext cx="2460767" cy="3768158"/>
          </a:xfrm>
          <a:prstGeom prst="rect">
            <a:avLst/>
          </a:prstGeom>
          <a:solidFill>
            <a:schemeClr val="accent1">
              <a:lumMod val="40000"/>
              <a:lumOff val="6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GB" sz="2000" b="1" dirty="0">
                <a:latin typeface="Arial" panose="020B0604020202020204" pitchFamily="34" charset="0"/>
                <a:cs typeface="Arial" panose="020B0604020202020204" pitchFamily="34" charset="0"/>
              </a:rPr>
              <a:t>Ages of athletes in the 100 m race at the 2012 London Olympic Games</a:t>
            </a:r>
          </a:p>
          <a:p>
            <a:pPr marL="0" indent="0">
              <a:spcAft>
                <a:spcPts val="1200"/>
              </a:spcAft>
              <a:buFont typeface="Arial" panose="020B0604020202020204" pitchFamily="34" charset="0"/>
              <a:buNone/>
            </a:pPr>
            <a:r>
              <a:rPr lang="en-GB" sz="1800" dirty="0">
                <a:latin typeface="Arial" panose="020B0604020202020204" pitchFamily="34" charset="0"/>
                <a:cs typeface="Arial" panose="020B0604020202020204" pitchFamily="34" charset="0"/>
              </a:rPr>
              <a:t>26,  25,  19,  17,  23,  17,  23,  27,  29,  20,  21,  21,  24,  19,  23,  19,  17,  25,  30,  18,  36,  23,  24,  24,  17,  15,  17,  20,  26,  29,  28,  19,  16,  23,  19,  27,  19,  19,  25,  21,  20,  25,  24,  20,  25</a:t>
            </a:r>
          </a:p>
        </p:txBody>
      </p:sp>
      <p:graphicFrame>
        <p:nvGraphicFramePr>
          <p:cNvPr id="5" name="Table 5">
            <a:extLst>
              <a:ext uri="{FF2B5EF4-FFF2-40B4-BE49-F238E27FC236}">
                <a16:creationId xmlns:a16="http://schemas.microsoft.com/office/drawing/2014/main" id="{ABC7B919-6C3F-6098-5AFB-9539CF7A5203}"/>
              </a:ext>
            </a:extLst>
          </p:cNvPr>
          <p:cNvGraphicFramePr>
            <a:graphicFrameLocks noGrp="1"/>
          </p:cNvGraphicFramePr>
          <p:nvPr/>
        </p:nvGraphicFramePr>
        <p:xfrm>
          <a:off x="4317046" y="3722002"/>
          <a:ext cx="2992395" cy="2219960"/>
        </p:xfrm>
        <a:graphic>
          <a:graphicData uri="http://schemas.openxmlformats.org/drawingml/2006/table">
            <a:tbl>
              <a:tblPr firstRow="1" bandRow="1">
                <a:tableStyleId>{5940675A-B579-460E-94D1-54222C63F5DA}</a:tableStyleId>
              </a:tblPr>
              <a:tblGrid>
                <a:gridCol w="1497227">
                  <a:extLst>
                    <a:ext uri="{9D8B030D-6E8A-4147-A177-3AD203B41FA5}">
                      <a16:colId xmlns:a16="http://schemas.microsoft.com/office/drawing/2014/main" val="2606653183"/>
                    </a:ext>
                  </a:extLst>
                </a:gridCol>
                <a:gridCol w="1495168">
                  <a:extLst>
                    <a:ext uri="{9D8B030D-6E8A-4147-A177-3AD203B41FA5}">
                      <a16:colId xmlns:a16="http://schemas.microsoft.com/office/drawing/2014/main" val="1151699812"/>
                    </a:ext>
                  </a:extLst>
                </a:gridCol>
              </a:tblGrid>
              <a:tr h="0">
                <a:tc>
                  <a:txBody>
                    <a:bodyPr/>
                    <a:lstStyle/>
                    <a:p>
                      <a:pPr algn="ctr"/>
                      <a:r>
                        <a:rPr lang="en-GB" b="1" dirty="0">
                          <a:latin typeface="Arial" panose="020B0604020202020204" pitchFamily="34" charset="0"/>
                          <a:cs typeface="Arial" panose="020B0604020202020204" pitchFamily="34" charset="0"/>
                        </a:rPr>
                        <a:t>Age group</a:t>
                      </a:r>
                    </a:p>
                  </a:txBody>
                  <a:tcPr>
                    <a:solidFill>
                      <a:schemeClr val="bg1">
                        <a:lumMod val="75000"/>
                      </a:schemeClr>
                    </a:solidFill>
                  </a:tcPr>
                </a:tc>
                <a:tc>
                  <a:txBody>
                    <a:bodyPr/>
                    <a:lstStyle/>
                    <a:p>
                      <a:pPr algn="ctr"/>
                      <a:r>
                        <a:rPr lang="en-GB" b="1" dirty="0">
                          <a:latin typeface="Arial" panose="020B0604020202020204" pitchFamily="34" charset="0"/>
                          <a:cs typeface="Arial" panose="020B0604020202020204" pitchFamily="34" charset="0"/>
                        </a:rPr>
                        <a:t>Frequency</a:t>
                      </a:r>
                    </a:p>
                  </a:txBody>
                  <a:tcPr>
                    <a:solidFill>
                      <a:schemeClr val="bg1">
                        <a:lumMod val="75000"/>
                      </a:schemeClr>
                    </a:solidFill>
                  </a:tcPr>
                </a:tc>
                <a:extLst>
                  <a:ext uri="{0D108BD9-81ED-4DB2-BD59-A6C34878D82A}">
                    <a16:rowId xmlns:a16="http://schemas.microsoft.com/office/drawing/2014/main" val="1337689961"/>
                  </a:ext>
                </a:extLst>
              </a:tr>
              <a:tr h="370840">
                <a:tc>
                  <a:txBody>
                    <a:bodyPr/>
                    <a:lstStyle/>
                    <a:p>
                      <a:r>
                        <a:rPr lang="en-GB" dirty="0">
                          <a:latin typeface="Arial" panose="020B0604020202020204" pitchFamily="34" charset="0"/>
                          <a:cs typeface="Arial" panose="020B0604020202020204" pitchFamily="34" charset="0"/>
                        </a:rPr>
                        <a:t>15−20</a:t>
                      </a:r>
                    </a:p>
                  </a:txBody>
                  <a:tcPr/>
                </a:tc>
                <a:tc>
                  <a:txBody>
                    <a:bodyPr/>
                    <a:lstStyle/>
                    <a:p>
                      <a:pPr algn="r"/>
                      <a:r>
                        <a:rPr lang="en-GB" dirty="0">
                          <a:solidFill>
                            <a:schemeClr val="tx1"/>
                          </a:solidFill>
                          <a:latin typeface="Arial" panose="020B0604020202020204" pitchFamily="34" charset="0"/>
                          <a:cs typeface="Arial" panose="020B0604020202020204" pitchFamily="34" charset="0"/>
                        </a:rPr>
                        <a:t>19</a:t>
                      </a:r>
                    </a:p>
                  </a:txBody>
                  <a:tcPr/>
                </a:tc>
                <a:extLst>
                  <a:ext uri="{0D108BD9-81ED-4DB2-BD59-A6C34878D82A}">
                    <a16:rowId xmlns:a16="http://schemas.microsoft.com/office/drawing/2014/main" val="1356390130"/>
                  </a:ext>
                </a:extLst>
              </a:tr>
              <a:tr h="370840">
                <a:tc>
                  <a:txBody>
                    <a:bodyPr/>
                    <a:lstStyle/>
                    <a:p>
                      <a:r>
                        <a:rPr lang="en-GB" dirty="0">
                          <a:latin typeface="Arial" panose="020B0604020202020204" pitchFamily="34" charset="0"/>
                          <a:cs typeface="Arial" panose="020B0604020202020204" pitchFamily="34" charset="0"/>
                        </a:rPr>
                        <a:t>21−25</a:t>
                      </a:r>
                    </a:p>
                  </a:txBody>
                  <a:tcPr/>
                </a:tc>
                <a:tc>
                  <a:txBody>
                    <a:bodyPr/>
                    <a:lstStyle/>
                    <a:p>
                      <a:pPr algn="r"/>
                      <a:r>
                        <a:rPr lang="en-GB" dirty="0">
                          <a:solidFill>
                            <a:schemeClr val="tx1"/>
                          </a:solidFill>
                          <a:latin typeface="Arial" panose="020B0604020202020204" pitchFamily="34" charset="0"/>
                          <a:cs typeface="Arial" panose="020B0604020202020204" pitchFamily="34" charset="0"/>
                        </a:rPr>
                        <a:t>17</a:t>
                      </a:r>
                    </a:p>
                  </a:txBody>
                  <a:tcPr/>
                </a:tc>
                <a:extLst>
                  <a:ext uri="{0D108BD9-81ED-4DB2-BD59-A6C34878D82A}">
                    <a16:rowId xmlns:a16="http://schemas.microsoft.com/office/drawing/2014/main" val="3401814194"/>
                  </a:ext>
                </a:extLst>
              </a:tr>
              <a:tr h="370840">
                <a:tc>
                  <a:txBody>
                    <a:bodyPr/>
                    <a:lstStyle/>
                    <a:p>
                      <a:r>
                        <a:rPr lang="en-GB" dirty="0">
                          <a:latin typeface="Arial" panose="020B0604020202020204" pitchFamily="34" charset="0"/>
                          <a:cs typeface="Arial" panose="020B0604020202020204" pitchFamily="34" charset="0"/>
                        </a:rPr>
                        <a:t>26−30</a:t>
                      </a:r>
                    </a:p>
                  </a:txBody>
                  <a:tcPr/>
                </a:tc>
                <a:tc>
                  <a:txBody>
                    <a:bodyPr/>
                    <a:lstStyle/>
                    <a:p>
                      <a:pPr algn="r"/>
                      <a:r>
                        <a:rPr lang="en-GB" dirty="0">
                          <a:solidFill>
                            <a:schemeClr val="tx1"/>
                          </a:solidFill>
                          <a:latin typeface="Arial" panose="020B0604020202020204" pitchFamily="34" charset="0"/>
                          <a:cs typeface="Arial" panose="020B0604020202020204" pitchFamily="34" charset="0"/>
                        </a:rPr>
                        <a:t>8</a:t>
                      </a:r>
                    </a:p>
                  </a:txBody>
                  <a:tcPr/>
                </a:tc>
                <a:extLst>
                  <a:ext uri="{0D108BD9-81ED-4DB2-BD59-A6C34878D82A}">
                    <a16:rowId xmlns:a16="http://schemas.microsoft.com/office/drawing/2014/main" val="3682491382"/>
                  </a:ext>
                </a:extLst>
              </a:tr>
              <a:tr h="370840">
                <a:tc>
                  <a:txBody>
                    <a:bodyPr/>
                    <a:lstStyle/>
                    <a:p>
                      <a:r>
                        <a:rPr lang="en-GB" dirty="0">
                          <a:latin typeface="Arial" panose="020B0604020202020204" pitchFamily="34" charset="0"/>
                          <a:cs typeface="Arial" panose="020B0604020202020204" pitchFamily="34" charset="0"/>
                        </a:rPr>
                        <a:t>31−35</a:t>
                      </a:r>
                    </a:p>
                  </a:txBody>
                  <a:tcPr/>
                </a:tc>
                <a:tc>
                  <a:txBody>
                    <a:bodyPr/>
                    <a:lstStyle/>
                    <a:p>
                      <a:pPr algn="r"/>
                      <a:r>
                        <a:rPr lang="en-GB" dirty="0">
                          <a:solidFill>
                            <a:schemeClr val="tx1"/>
                          </a:solidFill>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3864445047"/>
                  </a:ext>
                </a:extLst>
              </a:tr>
              <a:tr h="370840">
                <a:tc>
                  <a:txBody>
                    <a:bodyPr/>
                    <a:lstStyle/>
                    <a:p>
                      <a:r>
                        <a:rPr lang="en-GB" dirty="0">
                          <a:latin typeface="Arial" panose="020B0604020202020204" pitchFamily="34" charset="0"/>
                          <a:cs typeface="Arial" panose="020B0604020202020204" pitchFamily="34" charset="0"/>
                        </a:rPr>
                        <a:t>36 or older</a:t>
                      </a:r>
                    </a:p>
                  </a:txBody>
                  <a:tcPr/>
                </a:tc>
                <a:tc>
                  <a:txBody>
                    <a:bodyPr/>
                    <a:lstStyle/>
                    <a:p>
                      <a:pPr algn="r"/>
                      <a:r>
                        <a:rPr lang="en-GB" dirty="0">
                          <a:solidFill>
                            <a:schemeClr val="tx1"/>
                          </a:solidFill>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972567760"/>
                  </a:ext>
                </a:extLst>
              </a:tr>
            </a:tbl>
          </a:graphicData>
        </a:graphic>
      </p:graphicFrame>
      <p:graphicFrame>
        <p:nvGraphicFramePr>
          <p:cNvPr id="6" name="Table 5">
            <a:extLst>
              <a:ext uri="{FF2B5EF4-FFF2-40B4-BE49-F238E27FC236}">
                <a16:creationId xmlns:a16="http://schemas.microsoft.com/office/drawing/2014/main" id="{0B891EB8-832B-A3B2-2175-032273EC91CA}"/>
              </a:ext>
            </a:extLst>
          </p:cNvPr>
          <p:cNvGraphicFramePr>
            <a:graphicFrameLocks noGrp="1"/>
          </p:cNvGraphicFramePr>
          <p:nvPr/>
        </p:nvGraphicFramePr>
        <p:xfrm>
          <a:off x="8231947" y="2572519"/>
          <a:ext cx="3121853" cy="3332480"/>
        </p:xfrm>
        <a:graphic>
          <a:graphicData uri="http://schemas.openxmlformats.org/drawingml/2006/table">
            <a:tbl>
              <a:tblPr firstRow="1" bandRow="1">
                <a:tableStyleId>{5940675A-B579-460E-94D1-54222C63F5DA}</a:tableStyleId>
              </a:tblPr>
              <a:tblGrid>
                <a:gridCol w="1564902">
                  <a:extLst>
                    <a:ext uri="{9D8B030D-6E8A-4147-A177-3AD203B41FA5}">
                      <a16:colId xmlns:a16="http://schemas.microsoft.com/office/drawing/2014/main" val="2606653183"/>
                    </a:ext>
                  </a:extLst>
                </a:gridCol>
                <a:gridCol w="1556951">
                  <a:extLst>
                    <a:ext uri="{9D8B030D-6E8A-4147-A177-3AD203B41FA5}">
                      <a16:colId xmlns:a16="http://schemas.microsoft.com/office/drawing/2014/main" val="1151699812"/>
                    </a:ext>
                  </a:extLst>
                </a:gridCol>
              </a:tblGrid>
              <a:tr h="0">
                <a:tc>
                  <a:txBody>
                    <a:bodyPr/>
                    <a:lstStyle/>
                    <a:p>
                      <a:pPr algn="ctr"/>
                      <a:r>
                        <a:rPr lang="en-GB" b="1" dirty="0">
                          <a:latin typeface="Arial" panose="020B0604020202020204" pitchFamily="34" charset="0"/>
                          <a:cs typeface="Arial" panose="020B0604020202020204" pitchFamily="34" charset="0"/>
                        </a:rPr>
                        <a:t>Age group</a:t>
                      </a:r>
                    </a:p>
                  </a:txBody>
                  <a:tcPr>
                    <a:solidFill>
                      <a:schemeClr val="bg1">
                        <a:lumMod val="75000"/>
                      </a:schemeClr>
                    </a:solidFill>
                  </a:tcPr>
                </a:tc>
                <a:tc>
                  <a:txBody>
                    <a:bodyPr/>
                    <a:lstStyle/>
                    <a:p>
                      <a:pPr algn="ctr"/>
                      <a:r>
                        <a:rPr lang="en-GB" b="1" dirty="0">
                          <a:latin typeface="Arial" panose="020B0604020202020204" pitchFamily="34" charset="0"/>
                          <a:cs typeface="Arial" panose="020B0604020202020204" pitchFamily="34" charset="0"/>
                        </a:rPr>
                        <a:t>Frequency</a:t>
                      </a:r>
                    </a:p>
                  </a:txBody>
                  <a:tcPr>
                    <a:solidFill>
                      <a:schemeClr val="bg1">
                        <a:lumMod val="75000"/>
                      </a:schemeClr>
                    </a:solidFill>
                  </a:tcPr>
                </a:tc>
                <a:extLst>
                  <a:ext uri="{0D108BD9-81ED-4DB2-BD59-A6C34878D82A}">
                    <a16:rowId xmlns:a16="http://schemas.microsoft.com/office/drawing/2014/main" val="1337689961"/>
                  </a:ext>
                </a:extLst>
              </a:tr>
              <a:tr h="370840">
                <a:tc>
                  <a:txBody>
                    <a:bodyPr/>
                    <a:lstStyle/>
                    <a:p>
                      <a:r>
                        <a:rPr lang="en-GB" dirty="0">
                          <a:latin typeface="Arial" panose="020B0604020202020204" pitchFamily="34" charset="0"/>
                          <a:cs typeface="Arial" panose="020B0604020202020204" pitchFamily="34" charset="0"/>
                        </a:rPr>
                        <a:t>15−17</a:t>
                      </a:r>
                    </a:p>
                  </a:txBody>
                  <a:tcPr/>
                </a:tc>
                <a:tc>
                  <a:txBody>
                    <a:bodyPr/>
                    <a:lstStyle/>
                    <a:p>
                      <a:pPr algn="r"/>
                      <a:r>
                        <a:rPr lang="en-GB" dirty="0">
                          <a:solidFill>
                            <a:schemeClr val="tx1"/>
                          </a:solidFill>
                          <a:latin typeface="Arial" panose="020B0604020202020204" pitchFamily="34" charset="0"/>
                          <a:cs typeface="Arial" panose="020B0604020202020204" pitchFamily="34" charset="0"/>
                        </a:rPr>
                        <a:t>7</a:t>
                      </a:r>
                    </a:p>
                  </a:txBody>
                  <a:tcPr/>
                </a:tc>
                <a:extLst>
                  <a:ext uri="{0D108BD9-81ED-4DB2-BD59-A6C34878D82A}">
                    <a16:rowId xmlns:a16="http://schemas.microsoft.com/office/drawing/2014/main" val="1356390130"/>
                  </a:ext>
                </a:extLst>
              </a:tr>
              <a:tr h="370840">
                <a:tc>
                  <a:txBody>
                    <a:bodyPr/>
                    <a:lstStyle/>
                    <a:p>
                      <a:r>
                        <a:rPr lang="en-GB" dirty="0">
                          <a:latin typeface="Arial" panose="020B0604020202020204" pitchFamily="34" charset="0"/>
                          <a:cs typeface="Arial" panose="020B0604020202020204" pitchFamily="34" charset="0"/>
                        </a:rPr>
                        <a:t>18−20</a:t>
                      </a:r>
                    </a:p>
                  </a:txBody>
                  <a:tcPr/>
                </a:tc>
                <a:tc>
                  <a:txBody>
                    <a:bodyPr/>
                    <a:lstStyle/>
                    <a:p>
                      <a:pPr algn="r"/>
                      <a:r>
                        <a:rPr lang="en-GB" dirty="0">
                          <a:solidFill>
                            <a:schemeClr val="tx1"/>
                          </a:solidFill>
                          <a:latin typeface="Arial" panose="020B0604020202020204" pitchFamily="34" charset="0"/>
                          <a:cs typeface="Arial" panose="020B0604020202020204" pitchFamily="34" charset="0"/>
                        </a:rPr>
                        <a:t>12</a:t>
                      </a:r>
                    </a:p>
                  </a:txBody>
                  <a:tcPr/>
                </a:tc>
                <a:extLst>
                  <a:ext uri="{0D108BD9-81ED-4DB2-BD59-A6C34878D82A}">
                    <a16:rowId xmlns:a16="http://schemas.microsoft.com/office/drawing/2014/main" val="3401814194"/>
                  </a:ext>
                </a:extLst>
              </a:tr>
              <a:tr h="370840">
                <a:tc>
                  <a:txBody>
                    <a:bodyPr/>
                    <a:lstStyle/>
                    <a:p>
                      <a:r>
                        <a:rPr lang="en-GB" dirty="0">
                          <a:latin typeface="Arial" panose="020B0604020202020204" pitchFamily="34" charset="0"/>
                          <a:cs typeface="Arial" panose="020B0604020202020204" pitchFamily="34" charset="0"/>
                        </a:rPr>
                        <a:t>21−23</a:t>
                      </a:r>
                    </a:p>
                  </a:txBody>
                  <a:tcPr/>
                </a:tc>
                <a:tc>
                  <a:txBody>
                    <a:bodyPr/>
                    <a:lstStyle/>
                    <a:p>
                      <a:pPr algn="r"/>
                      <a:r>
                        <a:rPr lang="en-GB" dirty="0">
                          <a:solidFill>
                            <a:schemeClr val="tx1"/>
                          </a:solidFill>
                          <a:latin typeface="Arial" panose="020B0604020202020204" pitchFamily="34" charset="0"/>
                          <a:cs typeface="Arial" panose="020B0604020202020204" pitchFamily="34" charset="0"/>
                        </a:rPr>
                        <a:t>8</a:t>
                      </a:r>
                    </a:p>
                  </a:txBody>
                  <a:tcPr/>
                </a:tc>
                <a:extLst>
                  <a:ext uri="{0D108BD9-81ED-4DB2-BD59-A6C34878D82A}">
                    <a16:rowId xmlns:a16="http://schemas.microsoft.com/office/drawing/2014/main" val="3682491382"/>
                  </a:ext>
                </a:extLst>
              </a:tr>
              <a:tr h="370840">
                <a:tc>
                  <a:txBody>
                    <a:bodyPr/>
                    <a:lstStyle/>
                    <a:p>
                      <a:r>
                        <a:rPr lang="en-GB" dirty="0">
                          <a:latin typeface="Arial" panose="020B0604020202020204" pitchFamily="34" charset="0"/>
                          <a:cs typeface="Arial" panose="020B0604020202020204" pitchFamily="34" charset="0"/>
                        </a:rPr>
                        <a:t>24−26</a:t>
                      </a:r>
                    </a:p>
                  </a:txBody>
                  <a:tcPr/>
                </a:tc>
                <a:tc>
                  <a:txBody>
                    <a:bodyPr/>
                    <a:lstStyle/>
                    <a:p>
                      <a:pPr algn="r"/>
                      <a:r>
                        <a:rPr lang="en-GB" dirty="0">
                          <a:solidFill>
                            <a:schemeClr val="tx1"/>
                          </a:solidFill>
                          <a:latin typeface="Arial" panose="020B0604020202020204" pitchFamily="34" charset="0"/>
                          <a:cs typeface="Arial" panose="020B0604020202020204" pitchFamily="34" charset="0"/>
                        </a:rPr>
                        <a:t>11</a:t>
                      </a:r>
                    </a:p>
                  </a:txBody>
                  <a:tcPr/>
                </a:tc>
                <a:extLst>
                  <a:ext uri="{0D108BD9-81ED-4DB2-BD59-A6C34878D82A}">
                    <a16:rowId xmlns:a16="http://schemas.microsoft.com/office/drawing/2014/main" val="3864445047"/>
                  </a:ext>
                </a:extLst>
              </a:tr>
              <a:tr h="370840">
                <a:tc>
                  <a:txBody>
                    <a:bodyPr/>
                    <a:lstStyle/>
                    <a:p>
                      <a:r>
                        <a:rPr lang="en-GB" dirty="0">
                          <a:latin typeface="Arial" panose="020B0604020202020204" pitchFamily="34" charset="0"/>
                          <a:cs typeface="Arial" panose="020B0604020202020204" pitchFamily="34" charset="0"/>
                        </a:rPr>
                        <a:t>27−29</a:t>
                      </a:r>
                    </a:p>
                  </a:txBody>
                  <a:tcPr/>
                </a:tc>
                <a:tc>
                  <a:txBody>
                    <a:bodyPr/>
                    <a:lstStyle/>
                    <a:p>
                      <a:pPr algn="r"/>
                      <a:r>
                        <a:rPr lang="en-GB" dirty="0">
                          <a:solidFill>
                            <a:schemeClr val="tx1"/>
                          </a:solidFill>
                          <a:latin typeface="Arial" panose="020B0604020202020204" pitchFamily="34" charset="0"/>
                          <a:cs typeface="Arial" panose="020B0604020202020204" pitchFamily="34" charset="0"/>
                        </a:rPr>
                        <a:t>5</a:t>
                      </a:r>
                    </a:p>
                  </a:txBody>
                  <a:tcPr/>
                </a:tc>
                <a:extLst>
                  <a:ext uri="{0D108BD9-81ED-4DB2-BD59-A6C34878D82A}">
                    <a16:rowId xmlns:a16="http://schemas.microsoft.com/office/drawing/2014/main" val="257817065"/>
                  </a:ext>
                </a:extLst>
              </a:tr>
              <a:tr h="370840">
                <a:tc>
                  <a:txBody>
                    <a:bodyPr/>
                    <a:lstStyle/>
                    <a:p>
                      <a:r>
                        <a:rPr lang="en-GB" dirty="0">
                          <a:latin typeface="Arial" panose="020B0604020202020204" pitchFamily="34" charset="0"/>
                          <a:cs typeface="Arial" panose="020B0604020202020204" pitchFamily="34" charset="0"/>
                        </a:rPr>
                        <a:t>30−32</a:t>
                      </a:r>
                    </a:p>
                  </a:txBody>
                  <a:tcPr/>
                </a:tc>
                <a:tc>
                  <a:txBody>
                    <a:bodyPr/>
                    <a:lstStyle/>
                    <a:p>
                      <a:pPr algn="r"/>
                      <a:r>
                        <a:rPr lang="en-GB" dirty="0">
                          <a:solidFill>
                            <a:schemeClr val="tx1"/>
                          </a:solidFill>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1922860265"/>
                  </a:ext>
                </a:extLst>
              </a:tr>
              <a:tr h="370840">
                <a:tc>
                  <a:txBody>
                    <a:bodyPr/>
                    <a:lstStyle/>
                    <a:p>
                      <a:r>
                        <a:rPr lang="en-GB" dirty="0">
                          <a:latin typeface="Arial" panose="020B0604020202020204" pitchFamily="34" charset="0"/>
                          <a:cs typeface="Arial" panose="020B0604020202020204" pitchFamily="34" charset="0"/>
                        </a:rPr>
                        <a:t>33−35</a:t>
                      </a:r>
                    </a:p>
                  </a:txBody>
                  <a:tcPr/>
                </a:tc>
                <a:tc>
                  <a:txBody>
                    <a:bodyPr/>
                    <a:lstStyle/>
                    <a:p>
                      <a:pPr algn="r"/>
                      <a:r>
                        <a:rPr lang="en-GB" dirty="0">
                          <a:solidFill>
                            <a:schemeClr val="tx1"/>
                          </a:solidFill>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233568823"/>
                  </a:ext>
                </a:extLst>
              </a:tr>
              <a:tr h="370840">
                <a:tc>
                  <a:txBody>
                    <a:bodyPr/>
                    <a:lstStyle/>
                    <a:p>
                      <a:r>
                        <a:rPr lang="en-GB" dirty="0">
                          <a:latin typeface="Arial" panose="020B0604020202020204" pitchFamily="34" charset="0"/>
                          <a:cs typeface="Arial" panose="020B0604020202020204" pitchFamily="34" charset="0"/>
                        </a:rPr>
                        <a:t>36 or older</a:t>
                      </a:r>
                    </a:p>
                  </a:txBody>
                  <a:tcPr/>
                </a:tc>
                <a:tc>
                  <a:txBody>
                    <a:bodyPr/>
                    <a:lstStyle/>
                    <a:p>
                      <a:pPr algn="r"/>
                      <a:r>
                        <a:rPr lang="en-GB" dirty="0">
                          <a:solidFill>
                            <a:schemeClr val="tx1"/>
                          </a:solidFill>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972567760"/>
                  </a:ext>
                </a:extLst>
              </a:tr>
            </a:tbl>
          </a:graphicData>
        </a:graphic>
      </p:graphicFrame>
      <p:sp>
        <p:nvSpPr>
          <p:cNvPr id="7" name="TextBox 6">
            <a:extLst>
              <a:ext uri="{FF2B5EF4-FFF2-40B4-BE49-F238E27FC236}">
                <a16:creationId xmlns:a16="http://schemas.microsoft.com/office/drawing/2014/main" id="{C619F44C-C040-73DF-7AA7-71589092B53C}"/>
              </a:ext>
            </a:extLst>
          </p:cNvPr>
          <p:cNvSpPr txBox="1"/>
          <p:nvPr/>
        </p:nvSpPr>
        <p:spPr>
          <a:xfrm>
            <a:off x="793389" y="1290172"/>
            <a:ext cx="10039711" cy="830997"/>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A </a:t>
            </a:r>
            <a:r>
              <a:rPr lang="en-GB" sz="2400" b="1" dirty="0">
                <a:latin typeface="Arial" panose="020B0604020202020204" pitchFamily="34" charset="0"/>
                <a:cs typeface="Arial" panose="020B0604020202020204" pitchFamily="34" charset="0"/>
              </a:rPr>
              <a:t>grouped frequency table </a:t>
            </a:r>
            <a:r>
              <a:rPr lang="en-GB" sz="2400" dirty="0">
                <a:latin typeface="Arial" panose="020B0604020202020204" pitchFamily="34" charset="0"/>
                <a:cs typeface="Arial" panose="020B0604020202020204" pitchFamily="34" charset="0"/>
              </a:rPr>
              <a:t>is a way of organising a large set of data into more manageable groups.</a:t>
            </a:r>
          </a:p>
        </p:txBody>
      </p:sp>
      <p:sp>
        <p:nvSpPr>
          <p:cNvPr id="8" name="TextBox 7">
            <a:extLst>
              <a:ext uri="{FF2B5EF4-FFF2-40B4-BE49-F238E27FC236}">
                <a16:creationId xmlns:a16="http://schemas.microsoft.com/office/drawing/2014/main" id="{E6795A50-61A3-ED46-0932-CC0649596C9C}"/>
              </a:ext>
            </a:extLst>
          </p:cNvPr>
          <p:cNvSpPr txBox="1"/>
          <p:nvPr/>
        </p:nvSpPr>
        <p:spPr>
          <a:xfrm>
            <a:off x="3303660" y="2406155"/>
            <a:ext cx="4678805" cy="1015663"/>
          </a:xfrm>
          <a:prstGeom prst="rect">
            <a:avLst/>
          </a:prstGeom>
          <a:solidFill>
            <a:schemeClr val="accent6">
              <a:lumMod val="40000"/>
              <a:lumOff val="60000"/>
            </a:schemeClr>
          </a:solidFill>
        </p:spPr>
        <p:txBody>
          <a:bodyPr wrap="square" rtlCol="0">
            <a:spAutoFit/>
          </a:bodyPr>
          <a:lstStyle/>
          <a:p>
            <a:r>
              <a:rPr lang="en-GB" sz="2000" dirty="0">
                <a:latin typeface="Arial" panose="020B0604020202020204" pitchFamily="34" charset="0"/>
                <a:cs typeface="Arial" panose="020B0604020202020204" pitchFamily="34" charset="0"/>
              </a:rPr>
              <a:t>Depending on how the group is chosen, there is more than one way to present the table. Here are two examples.</a:t>
            </a:r>
          </a:p>
        </p:txBody>
      </p:sp>
    </p:spTree>
    <p:extLst>
      <p:ext uri="{BB962C8B-B14F-4D97-AF65-F5344CB8AC3E}">
        <p14:creationId xmlns:p14="http://schemas.microsoft.com/office/powerpoint/2010/main" val="328284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6</a:t>
            </a:fld>
            <a:endParaRPr lang="en-US" dirty="0"/>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973345" y="174764"/>
            <a:ext cx="914400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Representing data</a:t>
            </a:r>
          </a:p>
        </p:txBody>
      </p:sp>
      <p:pic>
        <p:nvPicPr>
          <p:cNvPr id="100" name="Graphic 99">
            <a:extLst>
              <a:ext uri="{FF2B5EF4-FFF2-40B4-BE49-F238E27FC236}">
                <a16:creationId xmlns:a16="http://schemas.microsoft.com/office/drawing/2014/main" id="{CE9DEDD1-D640-4CD7-8399-24A6221E2B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5453" y="1215478"/>
            <a:ext cx="914400" cy="914400"/>
          </a:xfrm>
          <a:prstGeom prst="rect">
            <a:avLst/>
          </a:prstGeom>
        </p:spPr>
      </p:pic>
      <p:grpSp>
        <p:nvGrpSpPr>
          <p:cNvPr id="99" name="Group 98">
            <a:extLst>
              <a:ext uri="{FF2B5EF4-FFF2-40B4-BE49-F238E27FC236}">
                <a16:creationId xmlns:a16="http://schemas.microsoft.com/office/drawing/2014/main" id="{C6BE3F2C-E77F-4309-A3C2-357F13AC7A5E}"/>
              </a:ext>
              <a:ext uri="{C183D7F6-B498-43B3-948B-1728B52AA6E4}">
                <adec:decorative xmlns:adec="http://schemas.microsoft.com/office/drawing/2017/decorative" val="1"/>
              </a:ext>
            </a:extLst>
          </p:cNvPr>
          <p:cNvGrpSpPr/>
          <p:nvPr/>
        </p:nvGrpSpPr>
        <p:grpSpPr>
          <a:xfrm>
            <a:off x="1769853" y="1470804"/>
            <a:ext cx="9715011" cy="4515467"/>
            <a:chOff x="1259457" y="1949570"/>
            <a:chExt cx="8212347" cy="3381422"/>
          </a:xfrm>
        </p:grpSpPr>
        <p:sp>
          <p:nvSpPr>
            <p:cNvPr id="6" name="TextBox 5">
              <a:extLst>
                <a:ext uri="{FF2B5EF4-FFF2-40B4-BE49-F238E27FC236}">
                  <a16:creationId xmlns:a16="http://schemas.microsoft.com/office/drawing/2014/main" id="{755AD8CD-D355-45F4-8A8D-03865C1297C0}"/>
                </a:ext>
              </a:extLst>
            </p:cNvPr>
            <p:cNvSpPr txBox="1"/>
            <p:nvPr/>
          </p:nvSpPr>
          <p:spPr>
            <a:xfrm>
              <a:off x="1259457" y="1949570"/>
              <a:ext cx="1990237" cy="523220"/>
            </a:xfrm>
            <a:prstGeom prst="rect">
              <a:avLst/>
            </a:prstGeom>
            <a:solidFill>
              <a:schemeClr val="accent1"/>
            </a:solidFill>
            <a:ln w="38100">
              <a:solidFill>
                <a:schemeClr val="accent1"/>
              </a:solidFill>
            </a:ln>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KEY IDEA</a:t>
              </a:r>
              <a:endParaRPr lang="en-GB" dirty="0"/>
            </a:p>
          </p:txBody>
        </p:sp>
        <p:sp>
          <p:nvSpPr>
            <p:cNvPr id="98" name="Rectangle 97">
              <a:extLst>
                <a:ext uri="{FF2B5EF4-FFF2-40B4-BE49-F238E27FC236}">
                  <a16:creationId xmlns:a16="http://schemas.microsoft.com/office/drawing/2014/main" id="{CAAA4A74-A70B-4650-8E46-6F6AAFBACCA0}"/>
                </a:ext>
              </a:extLst>
            </p:cNvPr>
            <p:cNvSpPr/>
            <p:nvPr/>
          </p:nvSpPr>
          <p:spPr>
            <a:xfrm>
              <a:off x="1259457" y="1949570"/>
              <a:ext cx="8212347" cy="338142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B0AB6807-1007-2C40-ACD3-85A647021B46}"/>
              </a:ext>
            </a:extLst>
          </p:cNvPr>
          <p:cNvSpPr txBox="1"/>
          <p:nvPr/>
        </p:nvSpPr>
        <p:spPr>
          <a:xfrm>
            <a:off x="1980166" y="2424825"/>
            <a:ext cx="9373634" cy="3076611"/>
          </a:xfrm>
          <a:prstGeom prst="rect">
            <a:avLst/>
          </a:prstGeom>
          <a:noFill/>
        </p:spPr>
        <p:txBody>
          <a:bodyPr wrap="square" rtlCol="0">
            <a:spAutoFit/>
          </a:bodyPr>
          <a:lstStyle/>
          <a:p>
            <a:pPr>
              <a:lnSpc>
                <a:spcPts val="3100"/>
              </a:lnSpc>
              <a:spcAft>
                <a:spcPts val="600"/>
              </a:spcAft>
            </a:pPr>
            <a:r>
              <a:rPr lang="en-US" sz="2400" dirty="0">
                <a:latin typeface="Arial" panose="020B0604020202020204" pitchFamily="34" charset="0"/>
                <a:cs typeface="Arial" panose="020B0604020202020204" pitchFamily="34" charset="0"/>
              </a:rPr>
              <a:t>Different types of graph and chart are suitable for different purposes.</a:t>
            </a:r>
          </a:p>
          <a:p>
            <a:pPr marL="457200" indent="-457200">
              <a:lnSpc>
                <a:spcPts val="3100"/>
              </a:lnSpc>
              <a:spcAft>
                <a:spcPts val="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Line graphs </a:t>
            </a:r>
            <a:r>
              <a:rPr lang="en-US" sz="2400" dirty="0">
                <a:latin typeface="Arial" panose="020B0604020202020204" pitchFamily="34" charset="0"/>
                <a:cs typeface="Arial" panose="020B0604020202020204" pitchFamily="34" charset="0"/>
              </a:rPr>
              <a:t>are good to track trends in numeric data, particularly over time.</a:t>
            </a:r>
          </a:p>
          <a:p>
            <a:pPr marL="457200" indent="-457200">
              <a:lnSpc>
                <a:spcPts val="3100"/>
              </a:lnSpc>
              <a:spcAft>
                <a:spcPts val="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Pie charts </a:t>
            </a:r>
            <a:r>
              <a:rPr lang="en-US" sz="2400" dirty="0">
                <a:latin typeface="Arial" panose="020B0604020202020204" pitchFamily="34" charset="0"/>
                <a:cs typeface="Arial" panose="020B0604020202020204" pitchFamily="34" charset="0"/>
              </a:rPr>
              <a:t>are good for showing percentages or proportions of the whole, but do not show trends.</a:t>
            </a:r>
          </a:p>
          <a:p>
            <a:pPr marL="457200" indent="-457200">
              <a:lnSpc>
                <a:spcPts val="3100"/>
              </a:lnSpc>
              <a:spcAft>
                <a:spcPts val="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Bar charts </a:t>
            </a:r>
            <a:r>
              <a:rPr lang="en-US" sz="2400" dirty="0">
                <a:latin typeface="Arial" panose="020B0604020202020204" pitchFamily="34" charset="0"/>
                <a:cs typeface="Arial" panose="020B0604020202020204" pitchFamily="34" charset="0"/>
              </a:rPr>
              <a:t>are suitable for either purpose.</a:t>
            </a:r>
          </a:p>
        </p:txBody>
      </p:sp>
    </p:spTree>
    <p:extLst>
      <p:ext uri="{BB962C8B-B14F-4D97-AF65-F5344CB8AC3E}">
        <p14:creationId xmlns:p14="http://schemas.microsoft.com/office/powerpoint/2010/main" val="1294162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B5D08B-3FB6-F8AA-44C5-20616F3E7D53}"/>
              </a:ext>
            </a:extLst>
          </p:cNvPr>
          <p:cNvSpPr>
            <a:spLocks noGrp="1"/>
          </p:cNvSpPr>
          <p:nvPr>
            <p:ph type="sldNum" sz="quarter" idx="12"/>
          </p:nvPr>
        </p:nvSpPr>
        <p:spPr/>
        <p:txBody>
          <a:bodyPr/>
          <a:lstStyle/>
          <a:p>
            <a:fld id="{892959B6-490E-A144-8C7C-88267F972F69}" type="slidenum">
              <a:rPr lang="en-US" smtClean="0"/>
              <a:t>7</a:t>
            </a:fld>
            <a:endParaRPr lang="en-US"/>
          </a:p>
        </p:txBody>
      </p:sp>
      <p:sp>
        <p:nvSpPr>
          <p:cNvPr id="2" name="Title 1">
            <a:extLst>
              <a:ext uri="{FF2B5EF4-FFF2-40B4-BE49-F238E27FC236}">
                <a16:creationId xmlns:a16="http://schemas.microsoft.com/office/drawing/2014/main" id="{B9082E73-278E-B790-7B2B-340E6BFDF2DF}"/>
              </a:ext>
            </a:extLst>
          </p:cNvPr>
          <p:cNvSpPr>
            <a:spLocks noGrp="1"/>
          </p:cNvSpPr>
          <p:nvPr>
            <p:ph type="title" idx="4294967295"/>
          </p:nvPr>
        </p:nvSpPr>
        <p:spPr>
          <a:xfrm>
            <a:off x="0" y="365125"/>
            <a:ext cx="10515600" cy="865188"/>
          </a:xfrm>
          <a:prstGeom prst="rect">
            <a:avLst/>
          </a:prstGeom>
        </p:spPr>
        <p:txBody>
          <a:bodyPr/>
          <a:lstStyle/>
          <a:p>
            <a:pPr algn="ctr"/>
            <a:r>
              <a:rPr lang="en-GB" sz="3600" b="1" dirty="0">
                <a:solidFill>
                  <a:schemeClr val="accent1"/>
                </a:solidFill>
                <a:latin typeface="Arial" panose="020B0604020202020204" pitchFamily="34" charset="0"/>
                <a:cs typeface="Arial" panose="020B0604020202020204" pitchFamily="34" charset="0"/>
              </a:rPr>
              <a:t>Task 1 – Data collection (1)</a:t>
            </a:r>
          </a:p>
        </p:txBody>
      </p:sp>
      <p:sp>
        <p:nvSpPr>
          <p:cNvPr id="3" name="Isosceles Triangle 2">
            <a:extLst>
              <a:ext uri="{FF2B5EF4-FFF2-40B4-BE49-F238E27FC236}">
                <a16:creationId xmlns:a16="http://schemas.microsoft.com/office/drawing/2014/main" id="{5DDE5CB9-F9F1-C794-7DCC-864989C1ED50}"/>
              </a:ext>
              <a:ext uri="{C183D7F6-B498-43B3-948B-1728B52AA6E4}">
                <adec:decorative xmlns:adec="http://schemas.microsoft.com/office/drawing/2017/decorative" val="1"/>
              </a:ext>
            </a:extLst>
          </p:cNvPr>
          <p:cNvSpPr/>
          <p:nvPr/>
        </p:nvSpPr>
        <p:spPr>
          <a:xfrm flipV="1">
            <a:off x="-3816" y="-47949"/>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079149B5-5275-F768-B28B-B6A3F06DFB21}"/>
              </a:ext>
            </a:extLst>
          </p:cNvPr>
          <p:cNvSpPr txBox="1"/>
          <p:nvPr/>
        </p:nvSpPr>
        <p:spPr>
          <a:xfrm>
            <a:off x="-219456" y="193327"/>
            <a:ext cx="2015812" cy="400110"/>
          </a:xfrm>
          <a:prstGeom prst="rect">
            <a:avLst/>
          </a:prstGeom>
          <a:noFill/>
          <a:ln>
            <a:noFill/>
          </a:ln>
          <a:effectLst/>
        </p:spPr>
        <p:txBody>
          <a:bodyPr wrap="square" lIns="91440" tIns="45720" rIns="91440" bIns="45720" rtlCol="0" anchor="t">
            <a:spAutoFit/>
          </a:bodyPr>
          <a:lstStyle/>
          <a:p>
            <a:pPr algn="ctr"/>
            <a:r>
              <a:rPr lang="en-GB" sz="2000" b="1" dirty="0">
                <a:solidFill>
                  <a:schemeClr val="bg1"/>
                </a:solidFill>
                <a:latin typeface="Arial"/>
                <a:cs typeface="Arial"/>
              </a:rPr>
              <a:t>PRACTICE</a:t>
            </a:r>
            <a:endParaRPr lang="en-GB"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EB2ECC0-A931-C523-1979-1E493E7B7383}"/>
              </a:ext>
            </a:extLst>
          </p:cNvPr>
          <p:cNvSpPr txBox="1"/>
          <p:nvPr/>
        </p:nvSpPr>
        <p:spPr>
          <a:xfrm>
            <a:off x="846703" y="1576216"/>
            <a:ext cx="6726243" cy="4816703"/>
          </a:xfrm>
          <a:prstGeom prst="rect">
            <a:avLst/>
          </a:prstGeom>
          <a:noFill/>
        </p:spPr>
        <p:txBody>
          <a:bodyPr wrap="square" lIns="91440" tIns="45720" rIns="91440" bIns="45720" anchor="t">
            <a:spAutoFit/>
          </a:bodyPr>
          <a:lstStyle/>
          <a:p>
            <a:pPr>
              <a:spcAft>
                <a:spcPts val="600"/>
              </a:spcAft>
            </a:pPr>
            <a:r>
              <a:rPr lang="en-GB" sz="2400" dirty="0">
                <a:latin typeface="Arial" panose="020B0604020202020204" pitchFamily="34" charset="0"/>
                <a:cs typeface="Arial" panose="020B0604020202020204" pitchFamily="34" charset="0"/>
              </a:rPr>
              <a:t>Working in groups of 2 or 3, you need to collect data from the other learners in the class and record this data in a tally chart.</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What data could you collect?</a:t>
            </a:r>
          </a:p>
          <a:p>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how they get to college?</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favourite type of music?</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favourite brand of sportswear?</a:t>
            </a:r>
          </a:p>
          <a:p>
            <a:pPr marL="285750" indent="-285750">
              <a:spcAft>
                <a:spcPts val="600"/>
              </a:spcAft>
              <a:buFont typeface="Arial" panose="020B0604020202020204" pitchFamily="34" charset="0"/>
              <a:buChar char="•"/>
            </a:pPr>
            <a:r>
              <a:rPr lang="en-GB" sz="2400" dirty="0">
                <a:latin typeface="Arial" panose="020B0604020202020204" pitchFamily="34" charset="0"/>
                <a:cs typeface="Arial" panose="020B0604020202020204" pitchFamily="34" charset="0"/>
              </a:rPr>
              <a:t>best takeaway food?</a:t>
            </a:r>
          </a:p>
          <a:p>
            <a:pPr marL="285750" indent="-285750">
              <a:spcAft>
                <a:spcPts val="600"/>
              </a:spcAft>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Limit the number of answers to 4 categories. </a:t>
            </a:r>
          </a:p>
          <a:p>
            <a:endParaRPr lang="en-GB" dirty="0">
              <a:latin typeface="Arial" panose="020B0604020202020204" pitchFamily="34" charset="0"/>
              <a:cs typeface="Arial" panose="020B0604020202020204" pitchFamily="34" charset="0"/>
            </a:endParaRPr>
          </a:p>
        </p:txBody>
      </p:sp>
      <p:pic>
        <p:nvPicPr>
          <p:cNvPr id="8" name="Picture 7" descr="A picture showing a magnifying glass over a word cloud chart. The main words on the chart, highlighted in red, are 'market research'.">
            <a:extLst>
              <a:ext uri="{FF2B5EF4-FFF2-40B4-BE49-F238E27FC236}">
                <a16:creationId xmlns:a16="http://schemas.microsoft.com/office/drawing/2014/main" id="{BFD220A4-94FD-24E0-4AC2-2DA1A0686219}"/>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7184939" y="2356799"/>
            <a:ext cx="4032938" cy="3024704"/>
          </a:xfrm>
          <a:prstGeom prst="rect">
            <a:avLst/>
          </a:prstGeom>
        </p:spPr>
      </p:pic>
      <p:grpSp>
        <p:nvGrpSpPr>
          <p:cNvPr id="5" name="Group 4" descr="Worksheet available icon">
            <a:extLst>
              <a:ext uri="{FF2B5EF4-FFF2-40B4-BE49-F238E27FC236}">
                <a16:creationId xmlns:a16="http://schemas.microsoft.com/office/drawing/2014/main" id="{16019784-AF95-D807-1A38-DFEEE4870A3E}"/>
              </a:ext>
            </a:extLst>
          </p:cNvPr>
          <p:cNvGrpSpPr/>
          <p:nvPr/>
        </p:nvGrpSpPr>
        <p:grpSpPr>
          <a:xfrm>
            <a:off x="9495879" y="211521"/>
            <a:ext cx="2102384" cy="753403"/>
            <a:chOff x="9495879" y="211521"/>
            <a:chExt cx="2102384" cy="753403"/>
          </a:xfrm>
        </p:grpSpPr>
        <p:pic>
          <p:nvPicPr>
            <p:cNvPr id="9" name="Graphic 6" descr="Document">
              <a:extLst>
                <a:ext uri="{FF2B5EF4-FFF2-40B4-BE49-F238E27FC236}">
                  <a16:creationId xmlns:a16="http://schemas.microsoft.com/office/drawing/2014/main" id="{0CA31CF7-CBFE-5E4A-8C4B-F769561A3F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44860" y="211521"/>
              <a:ext cx="753403" cy="753403"/>
            </a:xfrm>
            <a:prstGeom prst="rect">
              <a:avLst/>
            </a:prstGeom>
          </p:spPr>
        </p:pic>
        <p:sp>
          <p:nvSpPr>
            <p:cNvPr id="10" name="TextBox 9">
              <a:extLst>
                <a:ext uri="{FF2B5EF4-FFF2-40B4-BE49-F238E27FC236}">
                  <a16:creationId xmlns:a16="http://schemas.microsoft.com/office/drawing/2014/main" id="{C526F25A-9FD3-7243-4813-E7F5CA1215B6}"/>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Tree>
    <p:extLst>
      <p:ext uri="{BB962C8B-B14F-4D97-AF65-F5344CB8AC3E}">
        <p14:creationId xmlns:p14="http://schemas.microsoft.com/office/powerpoint/2010/main" val="1227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dissolve">
                                      <p:cBhvr>
                                        <p:cTn id="12" dur="500"/>
                                        <p:tgtEl>
                                          <p:spTgt spid="7">
                                            <p:txEl>
                                              <p:pRg st="4" end="4"/>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animEffect transition="in" filter="dissolve">
                                      <p:cBhvr>
                                        <p:cTn id="15" dur="500"/>
                                        <p:tgtEl>
                                          <p:spTgt spid="7">
                                            <p:txEl>
                                              <p:pRg st="5" end="5"/>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7">
                                            <p:txEl>
                                              <p:pRg st="6" end="6"/>
                                            </p:txEl>
                                          </p:spTgt>
                                        </p:tgtEl>
                                        <p:attrNameLst>
                                          <p:attrName>style.visibility</p:attrName>
                                        </p:attrNameLst>
                                      </p:cBhvr>
                                      <p:to>
                                        <p:strVal val="visible"/>
                                      </p:to>
                                    </p:set>
                                    <p:animEffect transition="in" filter="dissolve">
                                      <p:cBhvr>
                                        <p:cTn id="18" dur="500"/>
                                        <p:tgtEl>
                                          <p:spTgt spid="7">
                                            <p:txEl>
                                              <p:pRg st="6" end="6"/>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animEffect transition="in" filter="dissolve">
                                      <p:cBhvr>
                                        <p:cTn id="21" dur="500"/>
                                        <p:tgtEl>
                                          <p:spTgt spid="7">
                                            <p:txEl>
                                              <p:pRg st="7" end="7"/>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7">
                                            <p:txEl>
                                              <p:pRg st="9" end="9"/>
                                            </p:txEl>
                                          </p:spTgt>
                                        </p:tgtEl>
                                        <p:attrNameLst>
                                          <p:attrName>style.visibility</p:attrName>
                                        </p:attrNameLst>
                                      </p:cBhvr>
                                      <p:to>
                                        <p:strVal val="visible"/>
                                      </p:to>
                                    </p:set>
                                    <p:animEffect transition="in" filter="dissolve">
                                      <p:cBhvr>
                                        <p:cTn id="24"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B5D08B-3FB6-F8AA-44C5-20616F3E7D53}"/>
              </a:ext>
            </a:extLst>
          </p:cNvPr>
          <p:cNvSpPr>
            <a:spLocks noGrp="1"/>
          </p:cNvSpPr>
          <p:nvPr>
            <p:ph type="sldNum" sz="quarter" idx="12"/>
          </p:nvPr>
        </p:nvSpPr>
        <p:spPr/>
        <p:txBody>
          <a:bodyPr/>
          <a:lstStyle/>
          <a:p>
            <a:fld id="{892959B6-490E-A144-8C7C-88267F972F69}" type="slidenum">
              <a:rPr lang="en-US" smtClean="0"/>
              <a:t>8</a:t>
            </a:fld>
            <a:endParaRPr lang="en-US"/>
          </a:p>
        </p:txBody>
      </p:sp>
      <p:sp>
        <p:nvSpPr>
          <p:cNvPr id="2" name="Title 1">
            <a:extLst>
              <a:ext uri="{FF2B5EF4-FFF2-40B4-BE49-F238E27FC236}">
                <a16:creationId xmlns:a16="http://schemas.microsoft.com/office/drawing/2014/main" id="{B9082E73-278E-B790-7B2B-340E6BFDF2DF}"/>
              </a:ext>
            </a:extLst>
          </p:cNvPr>
          <p:cNvSpPr>
            <a:spLocks noGrp="1"/>
          </p:cNvSpPr>
          <p:nvPr>
            <p:ph type="title" idx="4294967295"/>
          </p:nvPr>
        </p:nvSpPr>
        <p:spPr>
          <a:xfrm>
            <a:off x="0" y="365125"/>
            <a:ext cx="10515600" cy="865188"/>
          </a:xfrm>
          <a:prstGeom prst="rect">
            <a:avLst/>
          </a:prstGeom>
        </p:spPr>
        <p:txBody>
          <a:bodyPr/>
          <a:lstStyle/>
          <a:p>
            <a:pPr algn="ctr"/>
            <a:r>
              <a:rPr lang="en-GB" sz="3600" b="1" dirty="0">
                <a:solidFill>
                  <a:schemeClr val="accent1"/>
                </a:solidFill>
                <a:latin typeface="Arial" panose="020B0604020202020204" pitchFamily="34" charset="0"/>
                <a:cs typeface="Arial" panose="020B0604020202020204" pitchFamily="34" charset="0"/>
              </a:rPr>
              <a:t>Task 2 – Data collection (2)</a:t>
            </a:r>
          </a:p>
        </p:txBody>
      </p:sp>
      <p:sp>
        <p:nvSpPr>
          <p:cNvPr id="3" name="Isosceles Triangle 2">
            <a:extLst>
              <a:ext uri="{FF2B5EF4-FFF2-40B4-BE49-F238E27FC236}">
                <a16:creationId xmlns:a16="http://schemas.microsoft.com/office/drawing/2014/main" id="{5DDE5CB9-F9F1-C794-7DCC-864989C1ED50}"/>
              </a:ext>
              <a:ext uri="{C183D7F6-B498-43B3-948B-1728B52AA6E4}">
                <adec:decorative xmlns:adec="http://schemas.microsoft.com/office/drawing/2017/decorative" val="1"/>
              </a:ext>
            </a:extLst>
          </p:cNvPr>
          <p:cNvSpPr/>
          <p:nvPr/>
        </p:nvSpPr>
        <p:spPr>
          <a:xfrm flipV="1">
            <a:off x="-3816" y="-47949"/>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079149B5-5275-F768-B28B-B6A3F06DFB21}"/>
              </a:ext>
            </a:extLst>
          </p:cNvPr>
          <p:cNvSpPr txBox="1"/>
          <p:nvPr/>
        </p:nvSpPr>
        <p:spPr>
          <a:xfrm>
            <a:off x="-219456" y="193327"/>
            <a:ext cx="2015812" cy="400110"/>
          </a:xfrm>
          <a:prstGeom prst="rect">
            <a:avLst/>
          </a:prstGeom>
          <a:noFill/>
          <a:ln>
            <a:noFill/>
          </a:ln>
          <a:effectLst/>
        </p:spPr>
        <p:txBody>
          <a:bodyPr wrap="square" lIns="91440" tIns="45720" rIns="91440" bIns="45720" rtlCol="0" anchor="t">
            <a:spAutoFit/>
          </a:bodyPr>
          <a:lstStyle/>
          <a:p>
            <a:pPr algn="ctr"/>
            <a:r>
              <a:rPr lang="en-GB" sz="2000" b="1" dirty="0">
                <a:solidFill>
                  <a:schemeClr val="bg1"/>
                </a:solidFill>
                <a:latin typeface="Arial"/>
                <a:cs typeface="Arial"/>
              </a:rPr>
              <a:t>PRACTICE</a:t>
            </a:r>
            <a:endParaRPr lang="en-GB" b="1" dirty="0">
              <a:solidFill>
                <a:schemeClr val="bg1"/>
              </a:solidFill>
              <a:latin typeface="Arial" panose="020B0604020202020204" pitchFamily="34" charset="0"/>
              <a:cs typeface="Arial" panose="020B0604020202020204" pitchFamily="34" charset="0"/>
            </a:endParaRPr>
          </a:p>
        </p:txBody>
      </p:sp>
      <p:pic>
        <p:nvPicPr>
          <p:cNvPr id="8" name="Picture 7" descr="A picture showing a magnifying glass over a word cloud chart. The main words on the chart, highlighted in red, are 'market research'.">
            <a:extLst>
              <a:ext uri="{FF2B5EF4-FFF2-40B4-BE49-F238E27FC236}">
                <a16:creationId xmlns:a16="http://schemas.microsoft.com/office/drawing/2014/main" id="{BFD220A4-94FD-24E0-4AC2-2DA1A0686219}"/>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8377508" y="2487628"/>
            <a:ext cx="2921402" cy="2191052"/>
          </a:xfrm>
          <a:prstGeom prst="rect">
            <a:avLst/>
          </a:prstGeom>
        </p:spPr>
      </p:pic>
      <p:sp>
        <p:nvSpPr>
          <p:cNvPr id="5" name="TextBox 4">
            <a:extLst>
              <a:ext uri="{FF2B5EF4-FFF2-40B4-BE49-F238E27FC236}">
                <a16:creationId xmlns:a16="http://schemas.microsoft.com/office/drawing/2014/main" id="{15BCEEB8-EDF2-0284-56ED-692AB0BCF4B8}"/>
              </a:ext>
            </a:extLst>
          </p:cNvPr>
          <p:cNvSpPr txBox="1"/>
          <p:nvPr/>
        </p:nvSpPr>
        <p:spPr>
          <a:xfrm>
            <a:off x="749213" y="1596712"/>
            <a:ext cx="6992707" cy="452431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Now that you have collected your data, present the data in two different types of graphs or charts. </a:t>
            </a:r>
          </a:p>
          <a:p>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What types of graphs or charts could you use?</a:t>
            </a:r>
          </a:p>
          <a:p>
            <a:pPr marL="800100" lvl="1" indent="-342900">
              <a:buFont typeface="Courier New" panose="02070309020205020404" pitchFamily="49" charset="0"/>
              <a:buChar char="o"/>
            </a:pPr>
            <a:r>
              <a:rPr lang="en-GB" sz="2400" dirty="0">
                <a:latin typeface="Arial" panose="020B0604020202020204" pitchFamily="34" charset="0"/>
                <a:cs typeface="Arial" panose="020B0604020202020204" pitchFamily="34" charset="0"/>
              </a:rPr>
              <a:t>Pictogram, bar chart, line graph, pie chart…</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Is there anything missing in your graphs or charts?</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Prepare to share your graphs or charts with another group.</a:t>
            </a:r>
          </a:p>
          <a:p>
            <a:endParaRPr lang="en-GB" sz="2400" dirty="0"/>
          </a:p>
        </p:txBody>
      </p:sp>
    </p:spTree>
    <p:extLst>
      <p:ext uri="{BB962C8B-B14F-4D97-AF65-F5344CB8AC3E}">
        <p14:creationId xmlns:p14="http://schemas.microsoft.com/office/powerpoint/2010/main" val="60583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dissolv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dissolve">
                                      <p:cBhvr>
                                        <p:cTn id="12" dur="500"/>
                                        <p:tgtEl>
                                          <p:spTgt spid="5">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animEffect transition="in" filter="dissolve">
                                      <p:cBhvr>
                                        <p:cTn id="1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B5D08B-3FB6-F8AA-44C5-20616F3E7D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id="{B9082E73-278E-B790-7B2B-340E6BFDF2DF}"/>
              </a:ext>
            </a:extLst>
          </p:cNvPr>
          <p:cNvSpPr>
            <a:spLocks noGrp="1"/>
          </p:cNvSpPr>
          <p:nvPr>
            <p:ph type="title" idx="4294967295"/>
          </p:nvPr>
        </p:nvSpPr>
        <p:spPr>
          <a:xfrm>
            <a:off x="-1249680" y="218968"/>
            <a:ext cx="10515600" cy="865188"/>
          </a:xfrm>
          <a:prstGeom prst="rect">
            <a:avLst/>
          </a:prstGeom>
        </p:spPr>
        <p:txBody>
          <a:bodyPr/>
          <a:lstStyle/>
          <a:p>
            <a:pPr algn="ctr"/>
            <a:r>
              <a:rPr lang="en-GB" sz="3600" b="1" dirty="0">
                <a:solidFill>
                  <a:schemeClr val="accent1"/>
                </a:solidFill>
                <a:latin typeface="Arial" panose="020B0604020202020204" pitchFamily="34" charset="0"/>
                <a:cs typeface="Arial" panose="020B0604020202020204" pitchFamily="34" charset="0"/>
              </a:rPr>
              <a:t>What’s wrong?</a:t>
            </a:r>
          </a:p>
        </p:txBody>
      </p:sp>
      <p:pic>
        <p:nvPicPr>
          <p:cNvPr id="5" name="Picture 4" descr="A bar chart with five grey bars of varying heights and widths. The title 'Bar chart showing favourite colours' runs across the top and the x-axis includes a label for each bar. Labels from left to right: red, yellow, green, turquoise and blue. ">
            <a:extLst>
              <a:ext uri="{FF2B5EF4-FFF2-40B4-BE49-F238E27FC236}">
                <a16:creationId xmlns:a16="http://schemas.microsoft.com/office/drawing/2014/main" id="{AD427D9C-EF4A-464D-B2AD-F8D65EF2A746}"/>
              </a:ext>
            </a:extLst>
          </p:cNvPr>
          <p:cNvPicPr>
            <a:picLocks noChangeAspect="1"/>
          </p:cNvPicPr>
          <p:nvPr/>
        </p:nvPicPr>
        <p:blipFill>
          <a:blip r:embed="rId3"/>
          <a:srcRect l="4078" r="4078"/>
          <a:stretch/>
        </p:blipFill>
        <p:spPr bwMode="auto">
          <a:xfrm>
            <a:off x="2026782" y="1230422"/>
            <a:ext cx="7043726" cy="5015861"/>
          </a:xfrm>
          <a:prstGeom prst="rect">
            <a:avLst/>
          </a:prstGeom>
          <a:ln>
            <a:noFill/>
          </a:ln>
          <a:extLst>
            <a:ext uri="{53640926-AAD7-44D8-BBD7-CCE9431645EC}">
              <a14:shadowObscured xmlns:a14="http://schemas.microsoft.com/office/drawing/2010/main"/>
            </a:ext>
          </a:extLst>
        </p:spPr>
      </p:pic>
      <p:sp>
        <p:nvSpPr>
          <p:cNvPr id="3" name="Isosceles Triangle 2">
            <a:extLst>
              <a:ext uri="{FF2B5EF4-FFF2-40B4-BE49-F238E27FC236}">
                <a16:creationId xmlns:a16="http://schemas.microsoft.com/office/drawing/2014/main" id="{5DDE5CB9-F9F1-C794-7DCC-864989C1ED50}"/>
              </a:ext>
              <a:ext uri="{C183D7F6-B498-43B3-948B-1728B52AA6E4}">
                <adec:decorative xmlns:adec="http://schemas.microsoft.com/office/drawing/2017/decorative" val="1"/>
              </a:ext>
            </a:extLst>
          </p:cNvPr>
          <p:cNvSpPr/>
          <p:nvPr/>
        </p:nvSpPr>
        <p:spPr>
          <a:xfrm flipV="1">
            <a:off x="-3816" y="-47949"/>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079149B5-5275-F768-B28B-B6A3F06DFB21}"/>
              </a:ext>
            </a:extLst>
          </p:cNvPr>
          <p:cNvSpPr txBox="1"/>
          <p:nvPr/>
        </p:nvSpPr>
        <p:spPr>
          <a:xfrm>
            <a:off x="-219456" y="-6728"/>
            <a:ext cx="2015812" cy="400110"/>
          </a:xfrm>
          <a:prstGeom prst="rect">
            <a:avLst/>
          </a:prstGeom>
          <a:noFill/>
          <a:ln>
            <a:noFill/>
          </a:ln>
          <a:effectLst/>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a:ea typeface="+mn-ea"/>
                <a:cs typeface="Arial"/>
              </a:rPr>
              <a:t>EXPLORE</a:t>
            </a: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919528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2C6BF2C10D2AD44BB79F8BFF365B8C2" ma:contentTypeVersion="16" ma:contentTypeDescription="Create a new document." ma:contentTypeScope="" ma:versionID="c9b06e18c8963115e3abf9b348a2b147">
  <xsd:schema xmlns:xsd="http://www.w3.org/2001/XMLSchema" xmlns:xs="http://www.w3.org/2001/XMLSchema" xmlns:p="http://schemas.microsoft.com/office/2006/metadata/properties" xmlns:ns2="a943fffa-545b-4eca-b17d-5f9a138dda08" xmlns:ns3="c5cf19a6-e467-491d-9af0-5a70f09a6a41" targetNamespace="http://schemas.microsoft.com/office/2006/metadata/properties" ma:root="true" ma:fieldsID="0a54bbcb56302e0d3bc70941a0a2ee6d" ns2:_="" ns3:_="">
    <xsd:import namespace="a943fffa-545b-4eca-b17d-5f9a138dda08"/>
    <xsd:import namespace="c5cf19a6-e467-491d-9af0-5a70f09a6a4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43fffa-545b-4eca-b17d-5f9a138dda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e9c5b39-4955-4e83-95b2-d0ef9563bab7}" ma:internalName="TaxCatchAll" ma:showField="CatchAllData" ma:web="a943fffa-545b-4eca-b17d-5f9a138dda0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5cf19a6-e467-491d-9af0-5a70f09a6a4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943fffa-545b-4eca-b17d-5f9a138dda08" xsi:nil="true"/>
    <lcf76f155ced4ddcb4097134ff3c332f xmlns="c5cf19a6-e467-491d-9af0-5a70f09a6a4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5750DE2-DA89-48CE-9F79-28D425E37724}">
  <ds:schemaRefs>
    <ds:schemaRef ds:uri="http://schemas.microsoft.com/sharepoint/v3/contenttype/forms"/>
  </ds:schemaRefs>
</ds:datastoreItem>
</file>

<file path=customXml/itemProps2.xml><?xml version="1.0" encoding="utf-8"?>
<ds:datastoreItem xmlns:ds="http://schemas.openxmlformats.org/officeDocument/2006/customXml" ds:itemID="{1F92B223-9172-4697-9D2E-EA8F171151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43fffa-545b-4eca-b17d-5f9a138dda08"/>
    <ds:schemaRef ds:uri="c5cf19a6-e467-491d-9af0-5a70f09a6a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54519A-5C88-4765-8DF4-097EB505FC69}">
  <ds:schemaRefs>
    <ds:schemaRef ds:uri="cf8cbe2d-0e71-4d38-8f38-c3c6c5b56cd4"/>
    <ds:schemaRef ds:uri="http://schemas.microsoft.com/office/2006/metadata/properties"/>
    <ds:schemaRef ds:uri="http://purl.org/dc/dcmitype/"/>
    <ds:schemaRef ds:uri="http://schemas.microsoft.com/office/infopath/2007/PartnerControls"/>
    <ds:schemaRef ds:uri="http://schemas.openxmlformats.org/package/2006/metadata/core-properties"/>
    <ds:schemaRef ds:uri="http://schemas.microsoft.com/office/2006/documentManagement/types"/>
    <ds:schemaRef ds:uri="http://purl.org/dc/elements/1.1/"/>
    <ds:schemaRef ds:uri="http://www.w3.org/XML/1998/namespace"/>
    <ds:schemaRef ds:uri="83bdd42b-fb02-46fb-bb6b-b0ca0d8ae6de"/>
    <ds:schemaRef ds:uri="http://purl.org/dc/terms/"/>
    <ds:schemaRef ds:uri="a943fffa-545b-4eca-b17d-5f9a138dda08"/>
    <ds:schemaRef ds:uri="c5cf19a6-e467-491d-9af0-5a70f09a6a41"/>
  </ds:schemaRefs>
</ds:datastoreItem>
</file>

<file path=docProps/app.xml><?xml version="1.0" encoding="utf-8"?>
<Properties xmlns="http://schemas.openxmlformats.org/officeDocument/2006/extended-properties" xmlns:vt="http://schemas.openxmlformats.org/officeDocument/2006/docPropsVTypes">
  <TotalTime>33647</TotalTime>
  <Words>3689</Words>
  <Application>Microsoft Office PowerPoint</Application>
  <PresentationFormat>Widescreen</PresentationFormat>
  <Paragraphs>649</Paragraphs>
  <Slides>30</Slides>
  <Notes>30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30</vt:i4>
      </vt:variant>
    </vt:vector>
  </HeadingPairs>
  <TitlesOfParts>
    <vt:vector size="40" baseType="lpstr">
      <vt:lpstr>Arial</vt:lpstr>
      <vt:lpstr>Calibri</vt:lpstr>
      <vt:lpstr>Calibri Light</vt:lpstr>
      <vt:lpstr>Cambria Math</vt:lpstr>
      <vt:lpstr>Courier New</vt:lpstr>
      <vt:lpstr>Google Sans</vt:lpstr>
      <vt:lpstr>Jost</vt:lpstr>
      <vt:lpstr>Office Theme</vt:lpstr>
      <vt:lpstr>Custom Design</vt:lpstr>
      <vt:lpstr>1_Custom Design</vt:lpstr>
      <vt:lpstr>PowerPoint Presentation</vt:lpstr>
      <vt:lpstr>Say what you see (1)</vt:lpstr>
      <vt:lpstr>What’s the same and what’s different?</vt:lpstr>
      <vt:lpstr>Say what you see (2)</vt:lpstr>
      <vt:lpstr>PowerPoint Presentation</vt:lpstr>
      <vt:lpstr>Representing data</vt:lpstr>
      <vt:lpstr>Task 1 – Data collection (1)</vt:lpstr>
      <vt:lpstr>Task 2 – Data collection (2)</vt:lpstr>
      <vt:lpstr>What’s wrong?</vt:lpstr>
      <vt:lpstr>Representing data</vt:lpstr>
      <vt:lpstr>PowerPoint Presentation</vt:lpstr>
      <vt:lpstr>PowerPoint Presentation</vt:lpstr>
      <vt:lpstr>PowerPoint Presentation</vt:lpstr>
      <vt:lpstr>PowerPoint Presentation</vt:lpstr>
      <vt:lpstr>Using a ratio table to solve Q1 and Q2</vt:lpstr>
      <vt:lpstr>Constructing and interpreting pie charts</vt:lpstr>
      <vt:lpstr>Practice question 1</vt:lpstr>
      <vt:lpstr>Practice question 1 – answers </vt:lpstr>
      <vt:lpstr>Practice question 2</vt:lpstr>
      <vt:lpstr>Practice question 2 – answers</vt:lpstr>
      <vt:lpstr>Practice question 3</vt:lpstr>
      <vt:lpstr>Practice question 3 – answers</vt:lpstr>
      <vt:lpstr>Practice question 4</vt:lpstr>
      <vt:lpstr>Practice question 4 – answers</vt:lpstr>
      <vt:lpstr>Practice question 5</vt:lpstr>
      <vt:lpstr>Practice question 5 – answers</vt:lpstr>
      <vt:lpstr>Practice question 6</vt:lpstr>
      <vt:lpstr>Practice question 6 – answers</vt:lpstr>
      <vt:lpstr>Lesson review:  Graphs and charts  Level 1</vt:lpstr>
      <vt:lpstr>Lesson 3:  Credits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Centres for Excellence Mastery Lesson Slides</dc:title>
  <dc:subject/>
  <dc:creator>Pearson</dc:creator>
  <cp:keywords/>
  <dc:description/>
  <cp:lastModifiedBy>Chess Law</cp:lastModifiedBy>
  <cp:revision>488</cp:revision>
  <dcterms:created xsi:type="dcterms:W3CDTF">2019-07-11T15:46:02Z</dcterms:created>
  <dcterms:modified xsi:type="dcterms:W3CDTF">2023-04-24T14:43:39Z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0x01010062C6BF2C10D2AD44BB79F8BFF365B8C2</vt:lpwstr>
  </property>
</Properties>
</file>