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34"/>
  </p:notesMasterIdLst>
  <p:sldIdLst>
    <p:sldId id="261" r:id="rId6"/>
    <p:sldId id="330" r:id="rId7"/>
    <p:sldId id="328" r:id="rId8"/>
    <p:sldId id="331" r:id="rId9"/>
    <p:sldId id="264" r:id="rId10"/>
    <p:sldId id="353" r:id="rId11"/>
    <p:sldId id="334" r:id="rId12"/>
    <p:sldId id="333" r:id="rId13"/>
    <p:sldId id="335" r:id="rId14"/>
    <p:sldId id="341" r:id="rId15"/>
    <p:sldId id="354" r:id="rId16"/>
    <p:sldId id="356" r:id="rId17"/>
    <p:sldId id="355" r:id="rId18"/>
    <p:sldId id="357" r:id="rId19"/>
    <p:sldId id="358" r:id="rId20"/>
    <p:sldId id="359" r:id="rId21"/>
    <p:sldId id="337" r:id="rId22"/>
    <p:sldId id="327" r:id="rId23"/>
    <p:sldId id="360" r:id="rId24"/>
    <p:sldId id="332" r:id="rId25"/>
    <p:sldId id="350" r:id="rId26"/>
    <p:sldId id="352" r:id="rId27"/>
    <p:sldId id="351" r:id="rId28"/>
    <p:sldId id="361" r:id="rId29"/>
    <p:sldId id="362" r:id="rId30"/>
    <p:sldId id="363" r:id="rId31"/>
    <p:sldId id="266" r:id="rId32"/>
    <p:sldId id="32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8DBF29-173B-1EE4-E980-EBF86C79181A}" name="Editor" initials="FR" userId="Editor" providerId="None"/>
  <p188:author id="{DB168830-51D4-4CC1-7858-D21AD9F13162}" name="Sarah Stafford" initials="SS" userId="Sarah Stafford" providerId="None"/>
  <p188:author id="{13731D61-6EEF-166B-55A1-BE9FB9519EDD}" name="Tingting Han (Staff)" initials="TH(" userId="S::t.han@bbk.ac.uk::9e8bedea-f974-4041-a7f3-2d91e0e4dcb7" providerId="AD"/>
  <p188:author id="{3E6B536D-1C57-B62F-3CFA-11D3B5165A4F}" name="Arun Aranganathan" initials="AA" userId="S::ArunKumar@newgenpublishing.co.uk::f7080a4c-0df9-4660-97a1-adaa21e1ac25" providerId="AD"/>
  <p188:author id="{A3B5DB84-950D-7B36-4E01-DE48024E119B}" name="Olesya Gilmutdinova" initials="OG" userId="S::olesya@newgenpublishing.co.uk::0ad0dfd8-c78a-45b1-8302-82c733b1cefb" providerId="AD"/>
  <p188:author id="{2BCBF286-F53E-EE91-8295-F8C133533240}" name="Stephanie Bentley" initials="SB" userId="2fb974b8e90647fd"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llett, Clare" initials="CC" lastIdx="18" clrIdx="0">
    <p:extLst>
      <p:ext uri="{19B8F6BF-5375-455C-9EA6-DF929625EA0E}">
        <p15:presenceInfo xmlns:p15="http://schemas.microsoft.com/office/powerpoint/2012/main" userId="S::Clare.Collett@Pearson.com::a376c1f8-5148-4d55-9c90-6113c98c8476" providerId="AD"/>
      </p:ext>
    </p:extLst>
  </p:cmAuthor>
  <p:cmAuthor id="2" name="Veronica Wastell" initials="VW" lastIdx="3" clrIdx="1">
    <p:extLst>
      <p:ext uri="{19B8F6BF-5375-455C-9EA6-DF929625EA0E}">
        <p15:presenceInfo xmlns:p15="http://schemas.microsoft.com/office/powerpoint/2012/main" userId="Veronica Wastell" providerId="None"/>
      </p:ext>
    </p:extLst>
  </p:cmAuthor>
  <p:cmAuthor id="3" name="Marie Joubert" initials="MJ" lastIdx="6" clrIdx="2">
    <p:extLst>
      <p:ext uri="{19B8F6BF-5375-455C-9EA6-DF929625EA0E}">
        <p15:presenceInfo xmlns:p15="http://schemas.microsoft.com/office/powerpoint/2012/main" userId="S::marie.joubert1@nottingham.ac.uk::8784a254-284d-4fcc-ace7-66743a4258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C8D9"/>
    <a:srgbClr val="0071F8"/>
    <a:srgbClr val="BE0064"/>
    <a:srgbClr val="9BC8FF"/>
    <a:srgbClr val="008FC9"/>
    <a:srgbClr val="DD3D4C"/>
    <a:srgbClr val="F9D09E"/>
    <a:srgbClr val="C96035"/>
    <a:srgbClr val="DDB17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124" autoAdjust="0"/>
    <p:restoredTop sz="87719" autoAdjust="0"/>
  </p:normalViewPr>
  <p:slideViewPr>
    <p:cSldViewPr snapToGrid="0" snapToObjects="1">
      <p:cViewPr varScale="1">
        <p:scale>
          <a:sx n="50" d="100"/>
          <a:sy n="50" d="100"/>
        </p:scale>
        <p:origin x="60" y="22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p:scale>
          <a:sx n="75" d="100"/>
          <a:sy n="75" d="100"/>
        </p:scale>
        <p:origin x="2088" y="-60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5C08C-1EE7-2E4B-BEDD-2CD36E772CA0}" type="datetimeFigureOut">
              <a:rPr lang="en-US" smtClean="0"/>
              <a:t>4/13/2023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292A9-7A47-3844-B146-D6E152DCFCB4}" type="slidenum">
              <a:rPr lang="en-US" smtClean="0"/>
              <a:t>‹#›</a:t>
            </a:fld>
            <a:endParaRPr lang="en-US"/>
          </a:p>
        </p:txBody>
      </p:sp>
    </p:spTree>
    <p:extLst>
      <p:ext uri="{BB962C8B-B14F-4D97-AF65-F5344CB8AC3E}">
        <p14:creationId xmlns:p14="http://schemas.microsoft.com/office/powerpoint/2010/main" val="391170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a:t>
            </a:fld>
            <a:endParaRPr lang="en-US"/>
          </a:p>
        </p:txBody>
      </p:sp>
    </p:spTree>
    <p:extLst>
      <p:ext uri="{BB962C8B-B14F-4D97-AF65-F5344CB8AC3E}">
        <p14:creationId xmlns:p14="http://schemas.microsoft.com/office/powerpoint/2010/main" val="47017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dirty="0">
                <a:solidFill>
                  <a:srgbClr val="000000"/>
                </a:solidFill>
                <a:effectLst/>
                <a:latin typeface="+mn-lt"/>
              </a:rPr>
              <a:t>Guide learners to see that the crowd capacity is affected by the area of venue. Give other types of common problems about area in exams: ‘How many tins of paint are required to paint the wall…’, ‘How many tiles…’. Highlight that these types of questions often involve finding an area or perimeter and then using that measure to work out something practical like how much of a material is needed, costs, etc. </a:t>
            </a:r>
          </a:p>
        </p:txBody>
      </p:sp>
      <p:sp>
        <p:nvSpPr>
          <p:cNvPr id="4" name="Slide Number Placeholder 3"/>
          <p:cNvSpPr>
            <a:spLocks noGrp="1"/>
          </p:cNvSpPr>
          <p:nvPr>
            <p:ph type="sldNum" sz="quarter" idx="10"/>
          </p:nvPr>
        </p:nvSpPr>
        <p:spPr/>
        <p:txBody>
          <a:bodyPr/>
          <a:lstStyle/>
          <a:p>
            <a:fld id="{C30292A9-7A47-3844-B146-D6E152DCFCB4}" type="slidenum">
              <a:rPr lang="en-US" smtClean="0"/>
              <a:t>10</a:t>
            </a:fld>
            <a:endParaRPr lang="en-US"/>
          </a:p>
        </p:txBody>
      </p:sp>
    </p:spTree>
    <p:extLst>
      <p:ext uri="{BB962C8B-B14F-4D97-AF65-F5344CB8AC3E}">
        <p14:creationId xmlns:p14="http://schemas.microsoft.com/office/powerpoint/2010/main" val="3788364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404040"/>
                </a:solidFill>
                <a:effectLst/>
                <a:latin typeface="Calibri" panose="020F0502020204030204" pitchFamily="34" charset="0"/>
                <a:ea typeface="Calibri" panose="020F0502020204030204" pitchFamily="34" charset="0"/>
              </a:rPr>
              <a:t>To allow learners space for working and extra drawing if needed, the handout for this activity should be printed on A3 papers. </a:t>
            </a:r>
          </a:p>
          <a:p>
            <a:r>
              <a:rPr lang="en-GB" sz="1200" dirty="0">
                <a:solidFill>
                  <a:srgbClr val="404040"/>
                </a:solidFill>
                <a:effectLst/>
                <a:latin typeface="Calibri" panose="020F0502020204030204" pitchFamily="34" charset="0"/>
                <a:ea typeface="Calibri" panose="020F0502020204030204" pitchFamily="34" charset="0"/>
              </a:rPr>
              <a:t>Tutor to draw answers from learners and to ask different pairs of learners to feedback their method for one of the shapes. Emphasis on missing sides and how they worked these out.</a:t>
            </a:r>
          </a:p>
          <a:p>
            <a:r>
              <a:rPr lang="en-GB" sz="900" b="0" i="0" u="none" strike="noStrike" cap="none" dirty="0">
                <a:solidFill>
                  <a:srgbClr val="000000"/>
                </a:solidFill>
                <a:effectLst/>
                <a:latin typeface="Arial"/>
                <a:ea typeface="Arial"/>
                <a:cs typeface="Arial"/>
                <a:sym typeface="Arial"/>
              </a:rPr>
              <a:t>Make the link to the complexity of FS questions – always involving amount of paint/tiles/cost, etc.</a:t>
            </a:r>
            <a:endParaRPr lang="en-GB" sz="1200" dirty="0">
              <a:solidFill>
                <a:srgbClr val="404040"/>
              </a:solidFill>
              <a:effectLst/>
              <a:latin typeface="Calibri" panose="020F0502020204030204" pitchFamily="34" charset="0"/>
              <a:ea typeface="Calibri" panose="020F0502020204030204" pitchFamily="34" charset="0"/>
            </a:endParaRPr>
          </a:p>
          <a:p>
            <a:r>
              <a:rPr lang="en-GB" sz="1200" dirty="0">
                <a:solidFill>
                  <a:srgbClr val="404040"/>
                </a:solidFill>
                <a:effectLst/>
                <a:latin typeface="Calibri" panose="020F0502020204030204" pitchFamily="34" charset="0"/>
              </a:rPr>
              <a:t>Tutor to emphasise that these questions are multi-mark questions and to reinforce the importance of trying to do at least some of the steps for each of the questions to get as many marks as possible. </a:t>
            </a:r>
          </a:p>
          <a:p>
            <a:endParaRPr lang="en-GB" sz="1200" b="0" i="0" dirty="0">
              <a:solidFill>
                <a:srgbClr val="000000"/>
              </a:solidFill>
              <a:effectLst/>
              <a:latin typeface="+mn-lt"/>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11</a:t>
            </a:fld>
            <a:endParaRPr lang="en-US"/>
          </a:p>
        </p:txBody>
      </p:sp>
    </p:spTree>
    <p:extLst>
      <p:ext uri="{BB962C8B-B14F-4D97-AF65-F5344CB8AC3E}">
        <p14:creationId xmlns:p14="http://schemas.microsoft.com/office/powerpoint/2010/main" val="4008716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04040"/>
                </a:solidFill>
                <a:effectLst/>
                <a:latin typeface="Calibri" panose="020F0502020204030204" pitchFamily="34" charset="0"/>
                <a:ea typeface="Calibri" panose="020F0502020204030204" pitchFamily="34" charset="0"/>
              </a:rPr>
              <a:t>Teacher to draw answers from students and to ask different pairs of students to feedback their method for one of the shapes. Emphasis on missing sides and how they worked these out.</a:t>
            </a:r>
            <a:endParaRPr lang="en-GB" dirty="0"/>
          </a:p>
          <a:p>
            <a:endParaRPr lang="en-GB" sz="1200" b="0" i="0" dirty="0">
              <a:solidFill>
                <a:srgbClr val="000000"/>
              </a:solidFill>
              <a:effectLst/>
              <a:latin typeface="+mn-lt"/>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12</a:t>
            </a:fld>
            <a:endParaRPr lang="en-US"/>
          </a:p>
        </p:txBody>
      </p:sp>
    </p:spTree>
    <p:extLst>
      <p:ext uri="{BB962C8B-B14F-4D97-AF65-F5344CB8AC3E}">
        <p14:creationId xmlns:p14="http://schemas.microsoft.com/office/powerpoint/2010/main" val="3258074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04040"/>
                </a:solidFill>
                <a:effectLst/>
                <a:latin typeface="Calibri" panose="020F0502020204030204" pitchFamily="34" charset="0"/>
                <a:ea typeface="Calibri" panose="020F0502020204030204" pitchFamily="34" charset="0"/>
              </a:rPr>
              <a:t>Tutor to draw answers from learners and to ask different pairs of learners to feedback their method for one of the shapes. Emphasis on missing sides and how they worked these out.</a:t>
            </a:r>
            <a:endParaRPr lang="en-GB" dirty="0"/>
          </a:p>
          <a:p>
            <a:endParaRPr lang="en-GB" sz="1200" b="0" i="0" dirty="0">
              <a:solidFill>
                <a:srgbClr val="000000"/>
              </a:solidFill>
              <a:effectLst/>
              <a:latin typeface="+mn-lt"/>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13</a:t>
            </a:fld>
            <a:endParaRPr lang="en-US"/>
          </a:p>
        </p:txBody>
      </p:sp>
    </p:spTree>
    <p:extLst>
      <p:ext uri="{BB962C8B-B14F-4D97-AF65-F5344CB8AC3E}">
        <p14:creationId xmlns:p14="http://schemas.microsoft.com/office/powerpoint/2010/main" val="328816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404040"/>
                </a:solidFill>
                <a:effectLst/>
                <a:latin typeface="Calibri" panose="020F0502020204030204" pitchFamily="34" charset="0"/>
                <a:ea typeface="Calibri" panose="020F0502020204030204" pitchFamily="34" charset="0"/>
              </a:rPr>
              <a:t>Tutor to draw answers from learners and to ask different pairs of learners to feedback their method for one of the shapes. Emphasis on missing sides and how they worked these out.</a:t>
            </a:r>
            <a:endParaRPr lang="en-GB" dirty="0"/>
          </a:p>
          <a:p>
            <a:endParaRPr lang="en-GB" sz="1200" b="0" i="0" dirty="0">
              <a:solidFill>
                <a:srgbClr val="000000"/>
              </a:solidFill>
              <a:effectLst/>
              <a:latin typeface="+mn-lt"/>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14</a:t>
            </a:fld>
            <a:endParaRPr lang="en-US"/>
          </a:p>
        </p:txBody>
      </p:sp>
    </p:spTree>
    <p:extLst>
      <p:ext uri="{BB962C8B-B14F-4D97-AF65-F5344CB8AC3E}">
        <p14:creationId xmlns:p14="http://schemas.microsoft.com/office/powerpoint/2010/main" val="2493401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cap="none" dirty="0">
                <a:solidFill>
                  <a:srgbClr val="000000"/>
                </a:solidFill>
                <a:effectLst/>
                <a:latin typeface="Arial"/>
                <a:ea typeface="Arial"/>
                <a:cs typeface="Arial"/>
                <a:sym typeface="Arial"/>
              </a:rPr>
              <a:t>Tutor to make the link to the complexity of FS questions – always involving amount of paint/tiles/cost, etc.</a:t>
            </a:r>
            <a:endParaRPr lang="en-GB" sz="2000" dirty="0">
              <a:solidFill>
                <a:srgbClr val="404040"/>
              </a:solidFill>
              <a:effectLst/>
              <a:latin typeface="Calibri" panose="020F0502020204030204" pitchFamily="34" charset="0"/>
              <a:ea typeface="Calibri" panose="020F0502020204030204" pitchFamily="34" charset="0"/>
            </a:endParaRPr>
          </a:p>
          <a:p>
            <a:endParaRPr lang="en-GB" sz="1200" b="0" i="0" dirty="0">
              <a:solidFill>
                <a:srgbClr val="000000"/>
              </a:solidFill>
              <a:effectLst/>
              <a:latin typeface="+mn-lt"/>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15</a:t>
            </a:fld>
            <a:endParaRPr lang="en-US"/>
          </a:p>
        </p:txBody>
      </p:sp>
    </p:spTree>
    <p:extLst>
      <p:ext uri="{BB962C8B-B14F-4D97-AF65-F5344CB8AC3E}">
        <p14:creationId xmlns:p14="http://schemas.microsoft.com/office/powerpoint/2010/main" val="3309903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cap="none" dirty="0">
                <a:solidFill>
                  <a:srgbClr val="000000"/>
                </a:solidFill>
                <a:effectLst/>
                <a:latin typeface="Arial"/>
                <a:ea typeface="Arial"/>
                <a:cs typeface="Arial"/>
                <a:sym typeface="Arial"/>
              </a:rPr>
              <a:t>Tutor to make the link to the complexity of FS questions – always involving amount of paint/tiles/cost, etc.</a:t>
            </a:r>
            <a:endParaRPr lang="en-GB" sz="2000" dirty="0">
              <a:solidFill>
                <a:srgbClr val="404040"/>
              </a:solidFill>
              <a:effectLst/>
              <a:latin typeface="Calibri" panose="020F0502020204030204" pitchFamily="34" charset="0"/>
              <a:ea typeface="Calibri" panose="020F0502020204030204" pitchFamily="34" charset="0"/>
            </a:endParaRPr>
          </a:p>
          <a:p>
            <a:endParaRPr lang="en-GB" sz="1200" b="0" i="0" dirty="0">
              <a:solidFill>
                <a:srgbClr val="000000"/>
              </a:solidFill>
              <a:effectLst/>
              <a:latin typeface="+mn-lt"/>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16</a:t>
            </a:fld>
            <a:endParaRPr lang="en-US"/>
          </a:p>
        </p:txBody>
      </p:sp>
    </p:spTree>
    <p:extLst>
      <p:ext uri="{BB962C8B-B14F-4D97-AF65-F5344CB8AC3E}">
        <p14:creationId xmlns:p14="http://schemas.microsoft.com/office/powerpoint/2010/main" val="1096825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Tutor to reinforce the process which should be followed to find the area of a compound shape. </a:t>
            </a:r>
          </a:p>
        </p:txBody>
      </p:sp>
      <p:sp>
        <p:nvSpPr>
          <p:cNvPr id="4" name="Slide Number Placeholder 3"/>
          <p:cNvSpPr>
            <a:spLocks noGrp="1"/>
          </p:cNvSpPr>
          <p:nvPr>
            <p:ph type="sldNum" sz="quarter" idx="10"/>
          </p:nvPr>
        </p:nvSpPr>
        <p:spPr/>
        <p:txBody>
          <a:bodyPr/>
          <a:lstStyle/>
          <a:p>
            <a:fld id="{C30292A9-7A47-3844-B146-D6E152DCFCB4}" type="slidenum">
              <a:rPr lang="en-US" smtClean="0"/>
              <a:t>17</a:t>
            </a:fld>
            <a:endParaRPr lang="en-US"/>
          </a:p>
        </p:txBody>
      </p:sp>
    </p:spTree>
    <p:extLst>
      <p:ext uri="{BB962C8B-B14F-4D97-AF65-F5344CB8AC3E}">
        <p14:creationId xmlns:p14="http://schemas.microsoft.com/office/powerpoint/2010/main" val="546899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Learners may be overwhelmed by these types of multi-mark problem-solving questions and unsure how to begin.</a:t>
            </a:r>
          </a:p>
          <a:p>
            <a:r>
              <a:rPr lang="en-GB" dirty="0"/>
              <a:t>Ask Learners if they have any general problem-solving tips for these types of questions and try to elicit general problem-solving/starting strategies. </a:t>
            </a:r>
          </a:p>
          <a:p>
            <a:r>
              <a:rPr lang="en-GB" dirty="0"/>
              <a:t>Highlight that a 6-mark question is a question made up of 6 single steps and each of these steps is manageable if they work slowly and carefully.</a:t>
            </a:r>
          </a:p>
          <a:p>
            <a:r>
              <a:rPr lang="en-GB" dirty="0"/>
              <a:t>Use the tips to talk through how this question (and other problem-solving measurement questions) could be approached and then allow learners time to attempt the question individually. </a:t>
            </a:r>
          </a:p>
          <a:p>
            <a:r>
              <a:rPr lang="en-GB" dirty="0"/>
              <a:t>Handout is differentiated – option 1 is without the tips and option 2 includes the tips. </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18</a:t>
            </a:fld>
            <a:endParaRPr lang="en-US"/>
          </a:p>
        </p:txBody>
      </p:sp>
    </p:spTree>
    <p:extLst>
      <p:ext uri="{BB962C8B-B14F-4D97-AF65-F5344CB8AC3E}">
        <p14:creationId xmlns:p14="http://schemas.microsoft.com/office/powerpoint/2010/main" val="2083319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Optional worked answer. </a:t>
            </a:r>
          </a:p>
          <a:p>
            <a:r>
              <a:rPr lang="en-GB" dirty="0"/>
              <a:t>Emphasise the importance of showing all steps, correct units, and checking by reverse calculation. </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19</a:t>
            </a:fld>
            <a:endParaRPr lang="en-US"/>
          </a:p>
        </p:txBody>
      </p:sp>
    </p:spTree>
    <p:extLst>
      <p:ext uri="{BB962C8B-B14F-4D97-AF65-F5344CB8AC3E}">
        <p14:creationId xmlns:p14="http://schemas.microsoft.com/office/powerpoint/2010/main" val="2692121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lnSpc>
                <a:spcPct val="100000"/>
              </a:lnSpc>
              <a:spcBef>
                <a:spcPts val="0"/>
              </a:spcBef>
              <a:spcAft>
                <a:spcPts val="0"/>
              </a:spcAft>
              <a:buSzPts val="1400"/>
            </a:pPr>
            <a:r>
              <a:rPr lang="en-GB" dirty="0"/>
              <a:t>Learners consider the statements and decide who is correct and what the others did wrong. </a:t>
            </a:r>
          </a:p>
          <a:p>
            <a:pPr marL="171450" lvl="0" indent="-171450" algn="l" rtl="0">
              <a:lnSpc>
                <a:spcPct val="100000"/>
              </a:lnSpc>
              <a:spcBef>
                <a:spcPts val="0"/>
              </a:spcBef>
              <a:spcAft>
                <a:spcPts val="0"/>
              </a:spcAft>
              <a:buSzPts val="1400"/>
            </a:pPr>
            <a:r>
              <a:rPr lang="en-GB" dirty="0"/>
              <a:t>Tutor asks learners to explain their reasoning and elicits the misconceptions that Dev and Ruby held.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dirty="0"/>
              <a:t>Dev has worked out the area but has written the units as cm instead of cm</a:t>
            </a:r>
            <a:r>
              <a:rPr lang="en-GB" baseline="30000" dirty="0"/>
              <a:t>2</a:t>
            </a:r>
            <a:r>
              <a:rPr lang="en-GB" dirty="0"/>
              <a:t>.</a:t>
            </a:r>
            <a:endParaRPr lang="en-GB" baseline="30000"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dirty="0"/>
              <a:t>Ruby has made the common mistake of confusing the perimeter and area of the rectangle.</a:t>
            </a:r>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2</a:t>
            </a:fld>
            <a:endParaRPr lang="en-US"/>
          </a:p>
        </p:txBody>
      </p:sp>
    </p:spTree>
    <p:extLst>
      <p:ext uri="{BB962C8B-B14F-4D97-AF65-F5344CB8AC3E}">
        <p14:creationId xmlns:p14="http://schemas.microsoft.com/office/powerpoint/2010/main" val="2195325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to show the two ways learners may be asked to check answers. </a:t>
            </a:r>
          </a:p>
          <a:p>
            <a:r>
              <a:rPr lang="en-GB" dirty="0"/>
              <a:t>Highlight that learners need to know both ways and the method to check will be explicitly stated in the question. </a:t>
            </a:r>
          </a:p>
          <a:p>
            <a:r>
              <a:rPr lang="en-GB" dirty="0"/>
              <a:t>Highlight that reverse calculations use inverse operations and reiterate the rules for estimation. </a:t>
            </a:r>
          </a:p>
        </p:txBody>
      </p:sp>
      <p:sp>
        <p:nvSpPr>
          <p:cNvPr id="4" name="Slide Number Placeholder 3"/>
          <p:cNvSpPr>
            <a:spLocks noGrp="1"/>
          </p:cNvSpPr>
          <p:nvPr>
            <p:ph type="sldNum" sz="quarter" idx="10"/>
          </p:nvPr>
        </p:nvSpPr>
        <p:spPr/>
        <p:txBody>
          <a:bodyPr/>
          <a:lstStyle/>
          <a:p>
            <a:fld id="{C30292A9-7A47-3844-B146-D6E152DCFCB4}" type="slidenum">
              <a:rPr lang="en-US" smtClean="0"/>
              <a:t>20</a:t>
            </a:fld>
            <a:endParaRPr lang="en-US"/>
          </a:p>
        </p:txBody>
      </p:sp>
    </p:spTree>
    <p:extLst>
      <p:ext uri="{BB962C8B-B14F-4D97-AF65-F5344CB8AC3E}">
        <p14:creationId xmlns:p14="http://schemas.microsoft.com/office/powerpoint/2010/main" val="606432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Tutor to give learners the choice of 2 questions to answer from the 3 (or all 3 if time allows). The questions are of varying difficulty.</a:t>
            </a:r>
          </a:p>
          <a:p>
            <a:endParaRPr lang="en-GB" dirty="0"/>
          </a:p>
          <a:p>
            <a:r>
              <a:rPr lang="en-GB" sz="1200" dirty="0">
                <a:effectLst/>
                <a:latin typeface="Times New Roman" panose="02020603050405020304" pitchFamily="18" charset="0"/>
                <a:ea typeface="Times New Roman" panose="02020603050405020304" pitchFamily="18" charset="0"/>
              </a:rPr>
              <a:t>Tutor to reinforce to the class that this question is a 6-mark question so there are various opportunities to get marks. </a:t>
            </a:r>
          </a:p>
          <a:p>
            <a:r>
              <a:rPr lang="en-GB" sz="1200" dirty="0">
                <a:effectLst/>
                <a:latin typeface="Times New Roman" panose="02020603050405020304" pitchFamily="18" charset="0"/>
                <a:ea typeface="Times New Roman" panose="02020603050405020304" pitchFamily="18" charset="0"/>
              </a:rPr>
              <a:t>Learners to think about all possible ways to get marks and to draw sketches, find missing lengths, work out the area of any part of the shape, etc.</a:t>
            </a:r>
          </a:p>
          <a:p>
            <a:r>
              <a:rPr lang="en-GB" sz="1200" dirty="0">
                <a:effectLst/>
                <a:latin typeface="Times New Roman" panose="02020603050405020304" pitchFamily="18" charset="0"/>
                <a:ea typeface="Times New Roman" panose="02020603050405020304" pitchFamily="18" charset="0"/>
              </a:rPr>
              <a:t>Tutor to explain about follow through marks. FTM enable the learners to get marks for working done later in the question, even if their first answer is incorrect. </a:t>
            </a:r>
          </a:p>
          <a:p>
            <a:r>
              <a:rPr lang="en-GB" sz="1200" dirty="0">
                <a:effectLst/>
                <a:latin typeface="Times New Roman" panose="02020603050405020304" pitchFamily="18" charset="0"/>
                <a:ea typeface="Times New Roman" panose="02020603050405020304" pitchFamily="18" charset="0"/>
              </a:rPr>
              <a:t>Encourage learners to highlight key words and information in the question so they understand exactly what is being asked.</a:t>
            </a:r>
          </a:p>
        </p:txBody>
      </p:sp>
      <p:sp>
        <p:nvSpPr>
          <p:cNvPr id="4" name="Slide Number Placeholder 3"/>
          <p:cNvSpPr>
            <a:spLocks noGrp="1"/>
          </p:cNvSpPr>
          <p:nvPr>
            <p:ph type="sldNum" sz="quarter" idx="10"/>
          </p:nvPr>
        </p:nvSpPr>
        <p:spPr/>
        <p:txBody>
          <a:bodyPr/>
          <a:lstStyle/>
          <a:p>
            <a:fld id="{C30292A9-7A47-3844-B146-D6E152DCFCB4}" type="slidenum">
              <a:rPr lang="en-US" smtClean="0"/>
              <a:t>21</a:t>
            </a:fld>
            <a:endParaRPr lang="en-US"/>
          </a:p>
        </p:txBody>
      </p:sp>
    </p:spTree>
    <p:extLst>
      <p:ext uri="{BB962C8B-B14F-4D97-AF65-F5344CB8AC3E}">
        <p14:creationId xmlns:p14="http://schemas.microsoft.com/office/powerpoint/2010/main" val="1944075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Tutor to give learners the choice of 2 questions to answer from the 3 (or all 3 if time allows). The questions are of varying difficulty.</a:t>
            </a:r>
          </a:p>
          <a:p>
            <a:endParaRPr lang="en-GB" dirty="0"/>
          </a:p>
          <a:p>
            <a:r>
              <a:rPr lang="en-GB" sz="1200" dirty="0">
                <a:effectLst/>
                <a:latin typeface="Times New Roman" panose="02020603050405020304" pitchFamily="18" charset="0"/>
                <a:ea typeface="Times New Roman" panose="02020603050405020304" pitchFamily="18" charset="0"/>
              </a:rPr>
              <a:t>Tutor to reinforce to the class that this question is a 6-mark question so there are various opportunities to get marks. </a:t>
            </a:r>
          </a:p>
          <a:p>
            <a:r>
              <a:rPr lang="en-GB" sz="1200" dirty="0">
                <a:effectLst/>
                <a:latin typeface="Times New Roman" panose="02020603050405020304" pitchFamily="18" charset="0"/>
                <a:ea typeface="Times New Roman" panose="02020603050405020304" pitchFamily="18" charset="0"/>
              </a:rPr>
              <a:t>Learners to think about all possible ways to get marks and to draw sketches, find missing lengths, work out the area of any part of the shape, etc.</a:t>
            </a:r>
          </a:p>
          <a:p>
            <a:r>
              <a:rPr lang="en-GB" sz="1200" dirty="0">
                <a:effectLst/>
                <a:latin typeface="Times New Roman" panose="02020603050405020304" pitchFamily="18" charset="0"/>
                <a:ea typeface="Times New Roman" panose="02020603050405020304" pitchFamily="18" charset="0"/>
              </a:rPr>
              <a:t>Tutor to explain about follow through marks. FTM enable the learners to get marks for working done later in the question, even if their first answer is incorrect. </a:t>
            </a:r>
          </a:p>
          <a:p>
            <a:r>
              <a:rPr lang="en-GB" sz="1200" dirty="0">
                <a:effectLst/>
                <a:latin typeface="Times New Roman" panose="02020603050405020304" pitchFamily="18" charset="0"/>
                <a:ea typeface="Times New Roman" panose="02020603050405020304" pitchFamily="18" charset="0"/>
              </a:rPr>
              <a:t>Encourage learners to highlight key words and information in the question so they understand exactly what is being asked.</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22</a:t>
            </a:fld>
            <a:endParaRPr lang="en-US"/>
          </a:p>
        </p:txBody>
      </p:sp>
    </p:spTree>
    <p:extLst>
      <p:ext uri="{BB962C8B-B14F-4D97-AF65-F5344CB8AC3E}">
        <p14:creationId xmlns:p14="http://schemas.microsoft.com/office/powerpoint/2010/main" val="594178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Tutor to give learners the choice of 2 questions to answer from the 3 (or all 3 if time allows). The questions are of varying difficulty.</a:t>
            </a:r>
          </a:p>
          <a:p>
            <a:endParaRPr lang="en-GB" dirty="0"/>
          </a:p>
          <a:p>
            <a:r>
              <a:rPr lang="en-GB" sz="1200" dirty="0">
                <a:effectLst/>
                <a:latin typeface="Times New Roman" panose="02020603050405020304" pitchFamily="18" charset="0"/>
                <a:ea typeface="Times New Roman" panose="02020603050405020304" pitchFamily="18" charset="0"/>
              </a:rPr>
              <a:t>Tutor to reinforce to the class that this question is a 5-mark question so there are various opportunities to get marks. </a:t>
            </a:r>
          </a:p>
          <a:p>
            <a:r>
              <a:rPr lang="en-GB" sz="1200" dirty="0">
                <a:effectLst/>
                <a:latin typeface="Times New Roman" panose="02020603050405020304" pitchFamily="18" charset="0"/>
                <a:ea typeface="Times New Roman" panose="02020603050405020304" pitchFamily="18" charset="0"/>
              </a:rPr>
              <a:t>Learners to think about all possible ways to get marks and to draw sketches, find missing lengths, work out the area of any part of the shape, etc.</a:t>
            </a:r>
          </a:p>
          <a:p>
            <a:r>
              <a:rPr lang="en-GB" sz="1200" dirty="0">
                <a:effectLst/>
                <a:latin typeface="Times New Roman" panose="02020603050405020304" pitchFamily="18" charset="0"/>
                <a:ea typeface="Times New Roman" panose="02020603050405020304" pitchFamily="18" charset="0"/>
              </a:rPr>
              <a:t>Tutor to explain about follow through marks. FTM enable the learners to get marks for working done later in the question, even if their first answer is incorrect. </a:t>
            </a:r>
          </a:p>
          <a:p>
            <a:r>
              <a:rPr lang="en-GB" sz="1200" dirty="0">
                <a:effectLst/>
                <a:latin typeface="Times New Roman" panose="02020603050405020304" pitchFamily="18" charset="0"/>
                <a:ea typeface="Times New Roman" panose="02020603050405020304" pitchFamily="18" charset="0"/>
              </a:rPr>
              <a:t>Encourage learners to highlight key words and information in the question so they understand exactly what is being asked.</a:t>
            </a:r>
          </a:p>
          <a:p>
            <a:endParaRPr lang="en-US" dirty="0"/>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23</a:t>
            </a:fld>
            <a:endParaRPr lang="en-US"/>
          </a:p>
        </p:txBody>
      </p:sp>
    </p:spTree>
    <p:extLst>
      <p:ext uri="{BB962C8B-B14F-4D97-AF65-F5344CB8AC3E}">
        <p14:creationId xmlns:p14="http://schemas.microsoft.com/office/powerpoint/2010/main" val="1218366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24</a:t>
            </a:fld>
            <a:endParaRPr lang="en-US"/>
          </a:p>
        </p:txBody>
      </p:sp>
    </p:spTree>
    <p:extLst>
      <p:ext uri="{BB962C8B-B14F-4D97-AF65-F5344CB8AC3E}">
        <p14:creationId xmlns:p14="http://schemas.microsoft.com/office/powerpoint/2010/main" val="4120751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25</a:t>
            </a:fld>
            <a:endParaRPr lang="en-US"/>
          </a:p>
        </p:txBody>
      </p:sp>
    </p:spTree>
    <p:extLst>
      <p:ext uri="{BB962C8B-B14F-4D97-AF65-F5344CB8AC3E}">
        <p14:creationId xmlns:p14="http://schemas.microsoft.com/office/powerpoint/2010/main" val="41317619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26</a:t>
            </a:fld>
            <a:endParaRPr lang="en-US"/>
          </a:p>
        </p:txBody>
      </p:sp>
    </p:spTree>
    <p:extLst>
      <p:ext uri="{BB962C8B-B14F-4D97-AF65-F5344CB8AC3E}">
        <p14:creationId xmlns:p14="http://schemas.microsoft.com/office/powerpoint/2010/main" val="30222804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Tutor </a:t>
            </a:r>
            <a:r>
              <a:rPr lang="en-GB" dirty="0"/>
              <a:t>to close the lesson by referring to the objectives of the lesson.</a:t>
            </a:r>
          </a:p>
          <a:p>
            <a:r>
              <a:rPr lang="en-GB" dirty="0"/>
              <a:t>Class discussion to re-cap the key learning points.</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27</a:t>
            </a:fld>
            <a:endParaRPr lang="en-US"/>
          </a:p>
        </p:txBody>
      </p:sp>
    </p:spTree>
    <p:extLst>
      <p:ext uri="{BB962C8B-B14F-4D97-AF65-F5344CB8AC3E}">
        <p14:creationId xmlns:p14="http://schemas.microsoft.com/office/powerpoint/2010/main" val="36589460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28</a:t>
            </a:fld>
            <a:endParaRPr lang="en-US"/>
          </a:p>
        </p:txBody>
      </p:sp>
    </p:spTree>
    <p:extLst>
      <p:ext uri="{BB962C8B-B14F-4D97-AF65-F5344CB8AC3E}">
        <p14:creationId xmlns:p14="http://schemas.microsoft.com/office/powerpoint/2010/main" val="1464455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learners to work individually to draw as many rectangles as they can with an area of 24 units.  </a:t>
            </a:r>
          </a:p>
          <a:p>
            <a:r>
              <a:rPr lang="en-GB" dirty="0"/>
              <a:t>Get learners to share how many rectangles they could draw and what they noticed about the rectangles and their dimensions.</a:t>
            </a:r>
          </a:p>
          <a:p>
            <a:r>
              <a:rPr lang="en-GB" dirty="0"/>
              <a:t>Prompt the learners to think about the dimensions of the rectangles.</a:t>
            </a:r>
          </a:p>
          <a:p>
            <a:r>
              <a:rPr lang="en-GB" dirty="0"/>
              <a:t>Use the slide to show some factor pairs that give an area of 24 units.</a:t>
            </a:r>
          </a:p>
          <a:p>
            <a:r>
              <a:rPr lang="en-GB" dirty="0"/>
              <a:t>It is important to use the term ‘factors’ and make the link between factor pairs and dimensions clear. </a:t>
            </a:r>
          </a:p>
          <a:p>
            <a:r>
              <a:rPr lang="en-GB" dirty="0"/>
              <a:t>Note that some learners may have drawn their rectangles in the vertical orientation. Emphasise that these give the same area and have the same dimensions. </a:t>
            </a:r>
          </a:p>
          <a:p>
            <a:r>
              <a:rPr lang="en-GB" dirty="0"/>
              <a:t>Mention perimeter again and highlight the difference between the perimeter and area of a rectangle.</a:t>
            </a:r>
          </a:p>
          <a:p>
            <a:r>
              <a:rPr lang="en-GB" dirty="0"/>
              <a:t>The purpose of this activity is for the learners to understand that a rectangle with a constant area can be made using rectangles with different dimensions (pairs of factors).</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3</a:t>
            </a:fld>
            <a:endParaRPr lang="en-US"/>
          </a:p>
        </p:txBody>
      </p:sp>
    </p:spTree>
    <p:extLst>
      <p:ext uri="{BB962C8B-B14F-4D97-AF65-F5344CB8AC3E}">
        <p14:creationId xmlns:p14="http://schemas.microsoft.com/office/powerpoint/2010/main" val="4094893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the formula for the area of a rectangle. Remind learners it is something they will need to </a:t>
            </a:r>
            <a:r>
              <a:rPr lang="en-US" dirty="0" err="1"/>
              <a:t>memorise</a:t>
            </a:r>
            <a:r>
              <a:rPr lang="en-US" dirty="0"/>
              <a:t>. </a:t>
            </a:r>
            <a:r>
              <a:rPr lang="en-US"/>
              <a:t>Some tutors </a:t>
            </a:r>
            <a:r>
              <a:rPr lang="en-US" dirty="0"/>
              <a:t>or learners may use the terms ‘length’ and ‘width’. Make it clear that ‘base’ and ‘width’ refer to the same thing and the terminology is not what is important. Base and height were used so they correlated with the terminology in the formula for the area of a triangle. </a:t>
            </a:r>
          </a:p>
        </p:txBody>
      </p:sp>
      <p:sp>
        <p:nvSpPr>
          <p:cNvPr id="4" name="Slide Number Placeholder 3"/>
          <p:cNvSpPr>
            <a:spLocks noGrp="1"/>
          </p:cNvSpPr>
          <p:nvPr>
            <p:ph type="sldNum" sz="quarter" idx="10"/>
          </p:nvPr>
        </p:nvSpPr>
        <p:spPr/>
        <p:txBody>
          <a:bodyPr/>
          <a:lstStyle/>
          <a:p>
            <a:fld id="{C30292A9-7A47-3844-B146-D6E152DCFCB4}" type="slidenum">
              <a:rPr lang="en-US" smtClean="0"/>
              <a:t>4</a:t>
            </a:fld>
            <a:endParaRPr lang="en-US"/>
          </a:p>
        </p:txBody>
      </p:sp>
    </p:spTree>
    <p:extLst>
      <p:ext uri="{BB962C8B-B14F-4D97-AF65-F5344CB8AC3E}">
        <p14:creationId xmlns:p14="http://schemas.microsoft.com/office/powerpoint/2010/main" val="2733154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 that a rectilinear shape is a shape made up 1 or more of rectangles. </a:t>
            </a:r>
          </a:p>
          <a:p>
            <a:endParaRPr lang="en-GB" dirty="0"/>
          </a:p>
          <a:p>
            <a:r>
              <a:rPr lang="en-GB" dirty="0"/>
              <a:t>Learners work in pairs using dot paper to find out the area of the shape. </a:t>
            </a:r>
            <a:r>
              <a:rPr lang="en-GB" sz="1200" dirty="0">
                <a:effectLst/>
                <a:latin typeface="Segoe UI" panose="020B0502040204020203" pitchFamily="34" charset="0"/>
              </a:rPr>
              <a:t>Some may not know how to calculate the area but encourage them to have a go at counting the squares, focusing on what they can do. Provide prompts </a:t>
            </a:r>
            <a:r>
              <a:rPr lang="en-GB" b="0" i="0" dirty="0">
                <a:solidFill>
                  <a:srgbClr val="9AA0A6"/>
                </a:solidFill>
                <a:effectLst/>
                <a:latin typeface="arial" panose="020B0604020202020204" pitchFamily="34" charset="0"/>
              </a:rPr>
              <a:t>–</a:t>
            </a:r>
            <a:r>
              <a:rPr lang="en-GB" sz="1200" dirty="0">
                <a:effectLst/>
                <a:latin typeface="Segoe UI" panose="020B0502040204020203" pitchFamily="34" charset="0"/>
              </a:rPr>
              <a:t> could they split the shape? </a:t>
            </a:r>
          </a:p>
          <a:p>
            <a:r>
              <a:rPr lang="en-GB" sz="1200" dirty="0">
                <a:effectLst/>
                <a:latin typeface="Segoe UI" panose="020B0502040204020203" pitchFamily="34" charset="0"/>
              </a:rPr>
              <a:t>Tutors to tell learners that they want to discuss methods so make sure they have worked together and have shown their working.</a:t>
            </a:r>
          </a:p>
          <a:p>
            <a:r>
              <a:rPr lang="en-GB" sz="1200" dirty="0"/>
              <a:t>Ask learner pairs to come to the board (Smartboard using the PPT or draw the diagram on a whiteboard or using their mini whiteboards) and show how they found the area of the shape. </a:t>
            </a:r>
          </a:p>
          <a:p>
            <a:r>
              <a:rPr lang="en-GB" sz="1200" dirty="0"/>
              <a:t>Ask a pair who did it differently to come up and show their method. Try to elicit all 3 methods. Once a method has been shown check which other groups used the same method.</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5</a:t>
            </a:fld>
            <a:endParaRPr lang="en-US"/>
          </a:p>
        </p:txBody>
      </p:sp>
    </p:spTree>
    <p:extLst>
      <p:ext uri="{BB962C8B-B14F-4D97-AF65-F5344CB8AC3E}">
        <p14:creationId xmlns:p14="http://schemas.microsoft.com/office/powerpoint/2010/main" val="1547876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 that a rectilinear shape is a shape made up 1 or more of rectangles. </a:t>
            </a:r>
          </a:p>
          <a:p>
            <a:endParaRPr lang="en-GB" dirty="0"/>
          </a:p>
          <a:p>
            <a:r>
              <a:rPr lang="en-GB" dirty="0"/>
              <a:t>Learners work in pairs using dot paper to find out the area of the shape. </a:t>
            </a:r>
            <a:r>
              <a:rPr lang="en-GB" sz="1200" dirty="0">
                <a:effectLst/>
                <a:latin typeface="Segoe UI" panose="020B0502040204020203" pitchFamily="34" charset="0"/>
              </a:rPr>
              <a:t>Some may not know how to calculate the area but encourage them to have a go at counting the squares, focusing on what they can do. Provide prompts </a:t>
            </a:r>
            <a:r>
              <a:rPr lang="en-GB" b="0" i="0" dirty="0">
                <a:solidFill>
                  <a:srgbClr val="9AA0A6"/>
                </a:solidFill>
                <a:effectLst/>
                <a:latin typeface="arial" panose="020B0604020202020204" pitchFamily="34" charset="0"/>
              </a:rPr>
              <a:t>–</a:t>
            </a:r>
            <a:r>
              <a:rPr lang="en-GB" sz="1200" dirty="0">
                <a:effectLst/>
                <a:latin typeface="Segoe UI" panose="020B0502040204020203" pitchFamily="34" charset="0"/>
              </a:rPr>
              <a:t> could they split the shape? </a:t>
            </a:r>
          </a:p>
          <a:p>
            <a:r>
              <a:rPr lang="en-GB" sz="1200" dirty="0">
                <a:effectLst/>
                <a:latin typeface="Segoe UI" panose="020B0502040204020203" pitchFamily="34" charset="0"/>
              </a:rPr>
              <a:t>Tutors to tell learners that they want to discuss methods so make sure they have worked together and have shown their working.</a:t>
            </a:r>
          </a:p>
          <a:p>
            <a:r>
              <a:rPr lang="en-GB" sz="1200" dirty="0"/>
              <a:t>Ask learner pairs to come to the board (Smartboard using the PPT or draw the diagram on a whiteboard or using their mini whiteboards) and show how they found the area of the shape. </a:t>
            </a:r>
          </a:p>
          <a:p>
            <a:r>
              <a:rPr lang="en-GB" sz="1200" dirty="0"/>
              <a:t>Ask a pair who did it differently to come up and show their method. Try to elicit all 3 methods. Once a method has been shown check which other groups used the same method.</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6</a:t>
            </a:fld>
            <a:endParaRPr lang="en-US"/>
          </a:p>
        </p:txBody>
      </p:sp>
    </p:spTree>
    <p:extLst>
      <p:ext uri="{BB962C8B-B14F-4D97-AF65-F5344CB8AC3E}">
        <p14:creationId xmlns:p14="http://schemas.microsoft.com/office/powerpoint/2010/main" val="442859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activity requires learners to find missing side lengths without being able to use the counting method. </a:t>
            </a:r>
          </a:p>
          <a:p>
            <a:r>
              <a:rPr lang="en-GB" dirty="0"/>
              <a:t>Learners have the option of splitting the shape or subtracting the area of the missing corner from the area of the whole shape. </a:t>
            </a:r>
          </a:p>
          <a:p>
            <a:r>
              <a:rPr lang="en-GB" dirty="0"/>
              <a:t>Learners work individually using mini whiteboards/their books to find out the area of the rectilinear shape. </a:t>
            </a:r>
          </a:p>
          <a:p>
            <a:r>
              <a:rPr lang="en-GB" dirty="0"/>
              <a:t>Focus on what they can do. For example, could they find the missing dimensions and split the shape? </a:t>
            </a:r>
          </a:p>
          <a:p>
            <a:r>
              <a:rPr lang="en-GB" dirty="0"/>
              <a:t>Remind learners that these questions will be worth a few marks and that they can get some marks for correct steps, even if they don’t answer the whole question. </a:t>
            </a:r>
          </a:p>
        </p:txBody>
      </p:sp>
      <p:sp>
        <p:nvSpPr>
          <p:cNvPr id="4" name="Slide Number Placeholder 3"/>
          <p:cNvSpPr>
            <a:spLocks noGrp="1"/>
          </p:cNvSpPr>
          <p:nvPr>
            <p:ph type="sldNum" sz="quarter" idx="10"/>
          </p:nvPr>
        </p:nvSpPr>
        <p:spPr/>
        <p:txBody>
          <a:bodyPr/>
          <a:lstStyle/>
          <a:p>
            <a:fld id="{C30292A9-7A47-3844-B146-D6E152DCFCB4}" type="slidenum">
              <a:rPr lang="en-US" smtClean="0"/>
              <a:t>7</a:t>
            </a:fld>
            <a:endParaRPr lang="en-US"/>
          </a:p>
        </p:txBody>
      </p:sp>
    </p:spTree>
    <p:extLst>
      <p:ext uri="{BB962C8B-B14F-4D97-AF65-F5344CB8AC3E}">
        <p14:creationId xmlns:p14="http://schemas.microsoft.com/office/powerpoint/2010/main" val="807042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Calibri" panose="020F0502020204030204" pitchFamily="34" charset="0"/>
              </a:rPr>
              <a:t>This is optional slide to review two of the three different methods, step by step.</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10"/>
          </p:nvPr>
        </p:nvSpPr>
        <p:spPr/>
        <p:txBody>
          <a:bodyPr/>
          <a:lstStyle/>
          <a:p>
            <a:fld id="{C30292A9-7A47-3844-B146-D6E152DCFCB4}" type="slidenum">
              <a:rPr lang="en-US" smtClean="0"/>
              <a:t>8</a:t>
            </a:fld>
            <a:endParaRPr lang="en-US"/>
          </a:p>
        </p:txBody>
      </p:sp>
    </p:spTree>
    <p:extLst>
      <p:ext uri="{BB962C8B-B14F-4D97-AF65-F5344CB8AC3E}">
        <p14:creationId xmlns:p14="http://schemas.microsoft.com/office/powerpoint/2010/main" val="489566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Calibri" panose="020F0502020204030204" pitchFamily="34" charset="0"/>
              </a:rPr>
              <a:t>This is optional slide to review two of the three different methods, step by step.</a:t>
            </a:r>
            <a:endParaRPr kumimoji="0" lang="en-GB"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9</a:t>
            </a:fld>
            <a:endParaRPr lang="en-US"/>
          </a:p>
        </p:txBody>
      </p:sp>
    </p:spTree>
    <p:extLst>
      <p:ext uri="{BB962C8B-B14F-4D97-AF65-F5344CB8AC3E}">
        <p14:creationId xmlns:p14="http://schemas.microsoft.com/office/powerpoint/2010/main" val="1124807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9299-7A4A-CF4C-8CAB-26B755E61A8A}"/>
              </a:ext>
            </a:extLst>
          </p:cNvPr>
          <p:cNvSpPr>
            <a:spLocks noGrp="1"/>
          </p:cNvSpPr>
          <p:nvPr>
            <p:ph type="ctrTitle"/>
          </p:nvPr>
        </p:nvSpPr>
        <p:spPr>
          <a:xfrm>
            <a:off x="1524000" y="1122363"/>
            <a:ext cx="9144000" cy="2387600"/>
          </a:xfrm>
        </p:spPr>
        <p:txBody>
          <a:bodyPr anchor="b">
            <a:normAutofit/>
          </a:bodyPr>
          <a:lstStyle>
            <a:lvl1pPr algn="ctr">
              <a:defRPr sz="4000"/>
            </a:lvl1pPr>
          </a:lstStyle>
          <a:p>
            <a:r>
              <a:rPr lang="en-US" dirty="0"/>
              <a:t>Click to edit Master title style</a:t>
            </a:r>
          </a:p>
        </p:txBody>
      </p:sp>
      <p:sp>
        <p:nvSpPr>
          <p:cNvPr id="3" name="Subtitle 2">
            <a:extLst>
              <a:ext uri="{FF2B5EF4-FFF2-40B4-BE49-F238E27FC236}">
                <a16:creationId xmlns:a16="http://schemas.microsoft.com/office/drawing/2014/main" id="{65D758C2-1153-B944-8767-1B9FC695E29A}"/>
              </a:ext>
            </a:extLst>
          </p:cNvPr>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F295346-481B-9148-9F45-047F4B17DC95}"/>
              </a:ext>
            </a:extLst>
          </p:cNvPr>
          <p:cNvSpPr>
            <a:spLocks noGrp="1"/>
          </p:cNvSpPr>
          <p:nvPr>
            <p:ph type="dt" sz="half" idx="10"/>
          </p:nvPr>
        </p:nvSpPr>
        <p:spPr/>
        <p:txBody>
          <a:bodyPr/>
          <a:lstStyle/>
          <a:p>
            <a:fld id="{FC300532-AFFC-6B4B-A157-C5716CAB66AF}" type="datetime1">
              <a:rPr lang="en-US" smtClean="0"/>
              <a:t>4/13/2023</a:t>
            </a:fld>
            <a:endParaRPr lang="en-US"/>
          </a:p>
        </p:txBody>
      </p:sp>
      <p:sp>
        <p:nvSpPr>
          <p:cNvPr id="5" name="Footer Placeholder 4">
            <a:extLst>
              <a:ext uri="{FF2B5EF4-FFF2-40B4-BE49-F238E27FC236}">
                <a16:creationId xmlns:a16="http://schemas.microsoft.com/office/drawing/2014/main" id="{614CA7E3-54F5-CE4C-A0C9-173A337E0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8FADA-7263-6346-880C-D8050662ABC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409968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6B33-5A5D-9340-BCC9-7C2AC9BE89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2C00CF-AFD8-BF4A-A0BA-E817DCCDFC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B277A-C330-5846-877B-A41F5A6FD899}"/>
              </a:ext>
            </a:extLst>
          </p:cNvPr>
          <p:cNvSpPr>
            <a:spLocks noGrp="1"/>
          </p:cNvSpPr>
          <p:nvPr>
            <p:ph type="dt" sz="half" idx="10"/>
          </p:nvPr>
        </p:nvSpPr>
        <p:spPr/>
        <p:txBody>
          <a:bodyPr/>
          <a:lstStyle/>
          <a:p>
            <a:fld id="{2C6AB177-FA41-CE43-A4F3-2784EC194D6E}" type="datetime1">
              <a:rPr lang="en-US" smtClean="0"/>
              <a:t>4/13/2023</a:t>
            </a:fld>
            <a:endParaRPr lang="en-US"/>
          </a:p>
        </p:txBody>
      </p:sp>
      <p:sp>
        <p:nvSpPr>
          <p:cNvPr id="5" name="Footer Placeholder 4">
            <a:extLst>
              <a:ext uri="{FF2B5EF4-FFF2-40B4-BE49-F238E27FC236}">
                <a16:creationId xmlns:a16="http://schemas.microsoft.com/office/drawing/2014/main" id="{F1DDB542-32A0-B041-ABC1-F2BF9E7F7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B01DE-E4A2-9E4A-9F5E-920011075211}"/>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86069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888DED-5D49-0D49-9626-848FD149FA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05394-05C5-2442-AEE2-630A13F3B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01C0A-FBB6-AF43-BCEF-0A9F36242D25}"/>
              </a:ext>
            </a:extLst>
          </p:cNvPr>
          <p:cNvSpPr>
            <a:spLocks noGrp="1"/>
          </p:cNvSpPr>
          <p:nvPr>
            <p:ph type="dt" sz="half" idx="10"/>
          </p:nvPr>
        </p:nvSpPr>
        <p:spPr/>
        <p:txBody>
          <a:bodyPr/>
          <a:lstStyle/>
          <a:p>
            <a:fld id="{7D578521-1942-204E-9D75-7B1AB6186D23}" type="datetime1">
              <a:rPr lang="en-US" smtClean="0"/>
              <a:t>4/13/2023</a:t>
            </a:fld>
            <a:endParaRPr lang="en-US"/>
          </a:p>
        </p:txBody>
      </p:sp>
      <p:sp>
        <p:nvSpPr>
          <p:cNvPr id="5" name="Footer Placeholder 4">
            <a:extLst>
              <a:ext uri="{FF2B5EF4-FFF2-40B4-BE49-F238E27FC236}">
                <a16:creationId xmlns:a16="http://schemas.microsoft.com/office/drawing/2014/main" id="{5FE63140-48CF-E94E-B47A-EB7847D17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FDEEE-7B90-9644-8191-DDC372D97522}"/>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2760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05A9E283-DB39-F44B-AFA4-F687808D57BF}" type="datetime1">
              <a:rPr lang="en-US" smtClean="0"/>
              <a:t>4/13/2023</a:t>
            </a:fld>
            <a:endParaRPr lang="en-US"/>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131801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848144BD-0A74-C343-84B2-D8F01B20524B}" type="datetime1">
              <a:rPr lang="en-US" smtClean="0"/>
              <a:t>4/13/2023</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209329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8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50B8A290-B8B3-DF49-A0D1-C9992EDB112D}" type="datetime1">
              <a:rPr lang="en-US" smtClean="0"/>
              <a:t>4/13/2023</a:t>
            </a:fld>
            <a:endParaRPr lang="en-US"/>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05162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C57218E9-7F47-C044-907D-624F6064ACA4}" type="datetime1">
              <a:rPr lang="en-US" smtClean="0"/>
              <a:t>4/13/2023</a:t>
            </a:fld>
            <a:endParaRPr lang="en-US"/>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32109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F400DCB8-AD22-A54F-9910-29E01F6E01AB}" type="datetime1">
              <a:rPr lang="en-US" smtClean="0"/>
              <a:t>4/13/2023</a:t>
            </a:fld>
            <a:endParaRPr lang="en-US"/>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637570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sz="3600" b="1" baseline="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D5B38A18-D63C-654F-A494-634F276E3E8E}" type="datetime1">
              <a:rPr lang="en-US" smtClean="0"/>
              <a:t>4/13/2023</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56696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4C329174-E8AA-2147-9375-45B31203D791}" type="datetime1">
              <a:rPr lang="en-US" smtClean="0"/>
              <a:t>4/13/2023</a:t>
            </a:fld>
            <a:endParaRPr lang="en-US"/>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588038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28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899A88EE-9189-5A4E-9528-35D4F42BEA3C}" type="datetime1">
              <a:rPr lang="en-US" smtClean="0"/>
              <a:t>4/13/2023</a:t>
            </a:fld>
            <a:endParaRPr lang="en-US"/>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53831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BBF6-712C-894B-B338-770EE55BCDD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DFE58E9-0799-7844-87FB-63296043F8E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0A0A057-D11A-AF46-A095-382D89609D75}"/>
              </a:ext>
            </a:extLst>
          </p:cNvPr>
          <p:cNvSpPr>
            <a:spLocks noGrp="1"/>
          </p:cNvSpPr>
          <p:nvPr>
            <p:ph type="dt" sz="half" idx="10"/>
          </p:nvPr>
        </p:nvSpPr>
        <p:spPr/>
        <p:txBody>
          <a:bodyPr/>
          <a:lstStyle/>
          <a:p>
            <a:fld id="{490D23E7-40F4-C14B-965A-8AC6D86EFD48}" type="datetime1">
              <a:rPr lang="en-US" smtClean="0"/>
              <a:t>4/13/2023</a:t>
            </a:fld>
            <a:endParaRPr lang="en-US"/>
          </a:p>
        </p:txBody>
      </p:sp>
      <p:sp>
        <p:nvSpPr>
          <p:cNvPr id="5" name="Footer Placeholder 4">
            <a:extLst>
              <a:ext uri="{FF2B5EF4-FFF2-40B4-BE49-F238E27FC236}">
                <a16:creationId xmlns:a16="http://schemas.microsoft.com/office/drawing/2014/main" id="{071B5B23-F3DA-BA40-BDB9-E14D617B7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DFE2-06A3-8A4B-A944-ECD3E22A4A0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320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28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7032B1FB-8BFA-A84E-B83A-BE54B3EA6B17}" type="datetime1">
              <a:rPr lang="en-US" smtClean="0"/>
              <a:t>4/13/2023</a:t>
            </a:fld>
            <a:endParaRPr lang="en-US"/>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700429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A6E590D3-6790-B348-A017-66135251B151}" type="datetime1">
              <a:rPr lang="en-US" smtClean="0"/>
              <a:t>4/13/2023</a:t>
            </a:fld>
            <a:endParaRPr lang="en-US"/>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742664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lvl1pPr>
              <a:defRPr sz="360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FC356D6D-65C6-8E4B-9F66-DF088DE91A33}" type="datetime1">
              <a:rPr lang="en-US" smtClean="0"/>
              <a:t>4/13/2023</a:t>
            </a:fld>
            <a:endParaRPr lang="en-US"/>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0423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B25C-5BC8-5741-96E2-575DEB0A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7A4623-1CC0-D846-B84F-4C72F5F13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7FA13E-7A12-1042-9D21-E96427238DD3}"/>
              </a:ext>
            </a:extLst>
          </p:cNvPr>
          <p:cNvSpPr>
            <a:spLocks noGrp="1"/>
          </p:cNvSpPr>
          <p:nvPr>
            <p:ph type="dt" sz="half" idx="10"/>
          </p:nvPr>
        </p:nvSpPr>
        <p:spPr/>
        <p:txBody>
          <a:bodyPr/>
          <a:lstStyle/>
          <a:p>
            <a:fld id="{7A1AC4B9-12C9-FB44-AC9D-ED994028918A}" type="datetime1">
              <a:rPr lang="en-US" smtClean="0"/>
              <a:t>4/13/2023</a:t>
            </a:fld>
            <a:endParaRPr lang="en-US"/>
          </a:p>
        </p:txBody>
      </p:sp>
      <p:sp>
        <p:nvSpPr>
          <p:cNvPr id="5" name="Footer Placeholder 4">
            <a:extLst>
              <a:ext uri="{FF2B5EF4-FFF2-40B4-BE49-F238E27FC236}">
                <a16:creationId xmlns:a16="http://schemas.microsoft.com/office/drawing/2014/main" id="{5400A479-4CBC-5B4D-8D62-578763717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F5A7C-FA91-BE4F-A72B-317008C8822D}"/>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895442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71B6-3CF8-454F-AAA8-40717B48C2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EDA33-B84D-6F4D-A145-D2B700B5F5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F14CB-76BE-E74C-B7EB-9E85283743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BDD26B-D800-9244-BC67-6035178ABCAB}"/>
              </a:ext>
            </a:extLst>
          </p:cNvPr>
          <p:cNvSpPr>
            <a:spLocks noGrp="1"/>
          </p:cNvSpPr>
          <p:nvPr>
            <p:ph type="dt" sz="half" idx="10"/>
          </p:nvPr>
        </p:nvSpPr>
        <p:spPr/>
        <p:txBody>
          <a:bodyPr/>
          <a:lstStyle/>
          <a:p>
            <a:fld id="{1101DFF8-D00C-FB44-B806-B6B270705AEB}" type="datetime1">
              <a:rPr lang="en-US" smtClean="0"/>
              <a:t>4/13/2023</a:t>
            </a:fld>
            <a:endParaRPr lang="en-US"/>
          </a:p>
        </p:txBody>
      </p:sp>
      <p:sp>
        <p:nvSpPr>
          <p:cNvPr id="6" name="Footer Placeholder 5">
            <a:extLst>
              <a:ext uri="{FF2B5EF4-FFF2-40B4-BE49-F238E27FC236}">
                <a16:creationId xmlns:a16="http://schemas.microsoft.com/office/drawing/2014/main" id="{80FA71B0-1356-CE44-839D-14B49C3AC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3BD825-FDD3-AE47-868C-0405C300388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73843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DBAD-EF53-8641-957C-47C8A0CF61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38973-FBEB-0B45-8B22-E682B7775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504063-3ECF-2A40-B4B2-D798607021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E6B636-F832-FE46-AFAC-A65515448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6203D1-709A-F440-A2B2-2354D0328C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105BDA-E7DE-A54B-A53D-AA1179002A8E}"/>
              </a:ext>
            </a:extLst>
          </p:cNvPr>
          <p:cNvSpPr>
            <a:spLocks noGrp="1"/>
          </p:cNvSpPr>
          <p:nvPr>
            <p:ph type="dt" sz="half" idx="10"/>
          </p:nvPr>
        </p:nvSpPr>
        <p:spPr/>
        <p:txBody>
          <a:bodyPr/>
          <a:lstStyle/>
          <a:p>
            <a:fld id="{F58EA0CC-CB2D-324E-AC2B-9E0B7B128A47}" type="datetime1">
              <a:rPr lang="en-US" smtClean="0"/>
              <a:t>4/13/2023</a:t>
            </a:fld>
            <a:endParaRPr lang="en-US"/>
          </a:p>
        </p:txBody>
      </p:sp>
      <p:sp>
        <p:nvSpPr>
          <p:cNvPr id="8" name="Footer Placeholder 7">
            <a:extLst>
              <a:ext uri="{FF2B5EF4-FFF2-40B4-BE49-F238E27FC236}">
                <a16:creationId xmlns:a16="http://schemas.microsoft.com/office/drawing/2014/main" id="{F763DB5F-F468-FE46-A96D-BDEFCD3C69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046405-2AE0-C14B-8959-4DBC7D1B1D4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58752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6E30-01CA-B54F-A141-0B9C6CC42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7C3E65-99BB-E540-A491-F9EE12CBA358}"/>
              </a:ext>
            </a:extLst>
          </p:cNvPr>
          <p:cNvSpPr>
            <a:spLocks noGrp="1"/>
          </p:cNvSpPr>
          <p:nvPr>
            <p:ph type="dt" sz="half" idx="10"/>
          </p:nvPr>
        </p:nvSpPr>
        <p:spPr/>
        <p:txBody>
          <a:bodyPr/>
          <a:lstStyle/>
          <a:p>
            <a:fld id="{15D9A89F-5B75-E346-8D1C-51D16750FD93}" type="datetime1">
              <a:rPr lang="en-US" smtClean="0"/>
              <a:t>4/13/2023</a:t>
            </a:fld>
            <a:endParaRPr lang="en-US"/>
          </a:p>
        </p:txBody>
      </p:sp>
      <p:sp>
        <p:nvSpPr>
          <p:cNvPr id="4" name="Footer Placeholder 3">
            <a:extLst>
              <a:ext uri="{FF2B5EF4-FFF2-40B4-BE49-F238E27FC236}">
                <a16:creationId xmlns:a16="http://schemas.microsoft.com/office/drawing/2014/main" id="{87000866-511C-3941-A764-EBB155AE57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C9C672-EE08-4046-BB96-26736A94282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17247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9E546-42AD-D14C-9301-45E199364AE9}"/>
              </a:ext>
            </a:extLst>
          </p:cNvPr>
          <p:cNvSpPr>
            <a:spLocks noGrp="1"/>
          </p:cNvSpPr>
          <p:nvPr>
            <p:ph type="dt" sz="half" idx="10"/>
          </p:nvPr>
        </p:nvSpPr>
        <p:spPr/>
        <p:txBody>
          <a:bodyPr/>
          <a:lstStyle/>
          <a:p>
            <a:fld id="{F13AE772-966B-1946-9ABE-AC27881A4A01}" type="datetime1">
              <a:rPr lang="en-US" smtClean="0"/>
              <a:t>4/13/2023</a:t>
            </a:fld>
            <a:endParaRPr lang="en-US"/>
          </a:p>
        </p:txBody>
      </p:sp>
      <p:sp>
        <p:nvSpPr>
          <p:cNvPr id="3" name="Footer Placeholder 2">
            <a:extLst>
              <a:ext uri="{FF2B5EF4-FFF2-40B4-BE49-F238E27FC236}">
                <a16:creationId xmlns:a16="http://schemas.microsoft.com/office/drawing/2014/main" id="{9615A7F6-2EC6-B54D-8FA8-D9EF76EC53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D52C0A-9B3B-624B-A092-B4A616BDE35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64666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682B-29D1-9B46-A84B-E30E72B0F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4C740C-FBAA-6C4B-A863-5BBBA5CBC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31B158-757E-AE41-B565-37ED88B1A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865F3C-6C02-BB45-8932-C69F3CAAFBCB}"/>
              </a:ext>
            </a:extLst>
          </p:cNvPr>
          <p:cNvSpPr>
            <a:spLocks noGrp="1"/>
          </p:cNvSpPr>
          <p:nvPr>
            <p:ph type="dt" sz="half" idx="10"/>
          </p:nvPr>
        </p:nvSpPr>
        <p:spPr/>
        <p:txBody>
          <a:bodyPr/>
          <a:lstStyle/>
          <a:p>
            <a:fld id="{726698A7-B758-DD40-8590-83E3E30C99FC}" type="datetime1">
              <a:rPr lang="en-US" smtClean="0"/>
              <a:t>4/13/2023</a:t>
            </a:fld>
            <a:endParaRPr lang="en-US"/>
          </a:p>
        </p:txBody>
      </p:sp>
      <p:sp>
        <p:nvSpPr>
          <p:cNvPr id="6" name="Footer Placeholder 5">
            <a:extLst>
              <a:ext uri="{FF2B5EF4-FFF2-40B4-BE49-F238E27FC236}">
                <a16:creationId xmlns:a16="http://schemas.microsoft.com/office/drawing/2014/main" id="{92C2AC59-F5EC-594E-9C3B-39CA8EF72D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1DF19-4F9F-5340-B271-B255C0A916D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213695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186C-FEC9-2943-96A2-78568536F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2AED95-B008-8747-B10E-38272F70F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E3CE7C-B467-854B-B6A6-FB7EC70DF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A31EA-73C9-F847-BC58-915C2EFC2DF6}"/>
              </a:ext>
            </a:extLst>
          </p:cNvPr>
          <p:cNvSpPr>
            <a:spLocks noGrp="1"/>
          </p:cNvSpPr>
          <p:nvPr>
            <p:ph type="dt" sz="half" idx="10"/>
          </p:nvPr>
        </p:nvSpPr>
        <p:spPr/>
        <p:txBody>
          <a:bodyPr/>
          <a:lstStyle/>
          <a:p>
            <a:fld id="{2E405BBD-3E32-C644-8DE8-2C42C7A22893}" type="datetime1">
              <a:rPr lang="en-US" smtClean="0"/>
              <a:t>4/13/2023</a:t>
            </a:fld>
            <a:endParaRPr lang="en-US"/>
          </a:p>
        </p:txBody>
      </p:sp>
      <p:sp>
        <p:nvSpPr>
          <p:cNvPr id="6" name="Footer Placeholder 5">
            <a:extLst>
              <a:ext uri="{FF2B5EF4-FFF2-40B4-BE49-F238E27FC236}">
                <a16:creationId xmlns:a16="http://schemas.microsoft.com/office/drawing/2014/main" id="{4975143B-FCE1-B642-A9D9-CA2BA6039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B9DFA-1F03-D14A-88EF-5089C19F4D7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234630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9BE31-4571-0E40-805F-BA98CF6C5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A16792C-EF41-644D-8712-B3CE832D5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8F5CA98-0782-2A49-B1CA-9A7E99284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4E2D3-EC21-BF4A-B917-324189F30406}" type="datetime1">
              <a:rPr lang="en-US" smtClean="0"/>
              <a:t>4/13/2023</a:t>
            </a:fld>
            <a:endParaRPr lang="en-US"/>
          </a:p>
        </p:txBody>
      </p:sp>
      <p:sp>
        <p:nvSpPr>
          <p:cNvPr id="5" name="Footer Placeholder 4">
            <a:extLst>
              <a:ext uri="{FF2B5EF4-FFF2-40B4-BE49-F238E27FC236}">
                <a16:creationId xmlns:a16="http://schemas.microsoft.com/office/drawing/2014/main" id="{6D0E0CFD-0BC6-8842-AFDB-7AAC0BAD5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CDDF30-F721-7F45-97FF-8B0353251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AAEF5-C690-5D4B-B5C7-510283CCFE4D}" type="slidenum">
              <a:rPr lang="en-US" smtClean="0"/>
              <a:t>‹#›</a:t>
            </a:fld>
            <a:endParaRPr lang="en-US"/>
          </a:p>
        </p:txBody>
      </p:sp>
    </p:spTree>
    <p:extLst>
      <p:ext uri="{BB962C8B-B14F-4D97-AF65-F5344CB8AC3E}">
        <p14:creationId xmlns:p14="http://schemas.microsoft.com/office/powerpoint/2010/main" val="407891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C01E3-789F-164C-A668-09207D43FCA9}" type="datetime1">
              <a:rPr lang="en-US" smtClean="0"/>
              <a:t>4/13/2023</a:t>
            </a:fld>
            <a:endParaRPr lang="en-US"/>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837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6.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9.sv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6.sv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25.jp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9.sv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27.jpg"/><Relationship Id="rId4" Type="http://schemas.openxmlformats.org/officeDocument/2006/relationships/image" Target="../media/image6.sv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6.sv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6.sv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6.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6.pn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6.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224950"/>
            <a:ext cx="9144000" cy="2046563"/>
          </a:xfrm>
          <a:solidFill>
            <a:schemeClr val="accent1"/>
          </a:solidFill>
        </p:spPr>
        <p:txBody>
          <a:bodyPr>
            <a:normAutofit fontScale="90000"/>
          </a:bodyPr>
          <a:lstStyle/>
          <a:p>
            <a:pPr algn="l"/>
            <a:r>
              <a:rPr lang="en-US" sz="4000" b="1" dirty="0">
                <a:solidFill>
                  <a:schemeClr val="bg1"/>
                </a:solidFill>
                <a:latin typeface="Arial" panose="020B0604020202020204" pitchFamily="34" charset="0"/>
                <a:cs typeface="Arial" panose="020B0604020202020204" pitchFamily="34" charset="0"/>
              </a:rPr>
              <a:t>Lesson </a:t>
            </a:r>
            <a:r>
              <a:rPr lang="en-US" dirty="0">
                <a:solidFill>
                  <a:schemeClr val="bg1"/>
                </a:solidFill>
              </a:rPr>
              <a:t>18</a:t>
            </a:r>
            <a:r>
              <a:rPr lang="en-US" sz="4000" b="1" dirty="0">
                <a:solidFill>
                  <a:schemeClr val="bg1"/>
                </a:solidFill>
                <a:latin typeface="Arial" panose="020B0604020202020204" pitchFamily="34" charset="0"/>
                <a:cs typeface="Arial" panose="020B0604020202020204" pitchFamily="34" charset="0"/>
              </a:rPr>
              <a:t>: </a:t>
            </a:r>
            <a:br>
              <a:rPr lang="en-US" sz="4000" b="1" dirty="0">
                <a:solidFill>
                  <a:schemeClr val="bg1"/>
                </a:solidFill>
                <a:latin typeface="Arial" panose="020B0604020202020204" pitchFamily="34" charset="0"/>
                <a:cs typeface="Arial" panose="020B0604020202020204" pitchFamily="34" charset="0"/>
              </a:rPr>
            </a:br>
            <a:r>
              <a:rPr lang="en-GB" sz="4000" b="1" dirty="0">
                <a:solidFill>
                  <a:schemeClr val="bg1"/>
                </a:solidFill>
                <a:latin typeface="Arial" panose="020B0604020202020204" pitchFamily="34" charset="0"/>
                <a:cs typeface="Arial" panose="020B0604020202020204" pitchFamily="34" charset="0"/>
              </a:rPr>
              <a:t>Area of squares, rectangles and rectilinear compound shapes </a:t>
            </a:r>
            <a:br>
              <a:rPr lang="en-GB" sz="4000" b="1" dirty="0">
                <a:solidFill>
                  <a:schemeClr val="bg1"/>
                </a:solidFill>
                <a:latin typeface="Arial" panose="020B0604020202020204" pitchFamily="34" charset="0"/>
                <a:cs typeface="Arial" panose="020B0604020202020204" pitchFamily="34" charset="0"/>
              </a:rPr>
            </a:br>
            <a:r>
              <a:rPr lang="en-GB" sz="4000" b="1" dirty="0">
                <a:solidFill>
                  <a:schemeClr val="bg1"/>
                </a:solidFill>
                <a:latin typeface="Arial" panose="020B0604020202020204" pitchFamily="34" charset="0"/>
                <a:cs typeface="Arial" panose="020B0604020202020204" pitchFamily="34" charset="0"/>
              </a:rPr>
              <a:t>Level 1</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1</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429000"/>
            <a:ext cx="9144000" cy="2667000"/>
          </a:xfrm>
          <a:ln w="38100">
            <a:solidFill>
              <a:schemeClr val="accent1"/>
            </a:solidFill>
          </a:ln>
        </p:spPr>
        <p:txBody>
          <a:bodyPr>
            <a:normAutofit/>
          </a:body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Objectives</a:t>
            </a:r>
            <a:endParaRPr lang="en-GB" sz="2800" dirty="0">
              <a:solidFill>
                <a:schemeClr val="accent1"/>
              </a:solidFill>
              <a:latin typeface="Arial" panose="020B0604020202020204" pitchFamily="34" charset="0"/>
              <a:cs typeface="Arial" panose="020B0604020202020204" pitchFamily="34" charset="0"/>
            </a:endParaRPr>
          </a:p>
          <a:p>
            <a:pPr marL="231775" indent="-231775" algn="l">
              <a:lnSpc>
                <a:spcPct val="120000"/>
              </a:lnSpc>
              <a:spcBef>
                <a:spcPts val="0"/>
              </a:spcBef>
              <a:buFont typeface="Arial" panose="020B0604020202020204" pitchFamily="34" charset="0"/>
              <a:buChar char="•"/>
            </a:pPr>
            <a:r>
              <a:rPr lang="en-GB" dirty="0"/>
              <a:t>Explore the area of squares, rectangles and compound rectilinear shapes </a:t>
            </a:r>
          </a:p>
          <a:p>
            <a:pPr marL="231775" indent="-231775" algn="l">
              <a:lnSpc>
                <a:spcPct val="120000"/>
              </a:lnSpc>
              <a:spcBef>
                <a:spcPts val="0"/>
              </a:spcBef>
              <a:buFont typeface="Arial" panose="020B0604020202020204" pitchFamily="34" charset="0"/>
              <a:buChar char="•"/>
            </a:pPr>
            <a:r>
              <a:rPr lang="en-GB" dirty="0"/>
              <a:t>Understand the concepts of area and use them in a range of problem-solving situations </a:t>
            </a:r>
            <a:endParaRPr lang="en-GB" sz="2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42EA291-BECB-B057-D1AC-A8F41504F455}"/>
              </a:ext>
            </a:extLst>
          </p:cNvPr>
          <p:cNvSpPr txBox="1"/>
          <p:nvPr/>
        </p:nvSpPr>
        <p:spPr>
          <a:xfrm>
            <a:off x="4673600" y="234074"/>
            <a:ext cx="3473556" cy="646331"/>
          </a:xfrm>
          <a:prstGeom prst="rect">
            <a:avLst/>
          </a:prstGeom>
          <a:noFill/>
        </p:spPr>
        <p:txBody>
          <a:bodyPr wrap="square">
            <a:spAutoFit/>
          </a:bodyPr>
          <a:lstStyle/>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pic>
        <p:nvPicPr>
          <p:cNvPr id="9" name="Picture 8" descr="Text&#10;&#10;Description automatically generated">
            <a:extLst>
              <a:ext uri="{FF2B5EF4-FFF2-40B4-BE49-F238E27FC236}">
                <a16:creationId xmlns:a16="http://schemas.microsoft.com/office/drawing/2014/main" id="{E54720B1-0BBA-46B3-BB57-AF8A6A03B52F}"/>
              </a:ext>
            </a:extLst>
          </p:cNvPr>
          <p:cNvPicPr>
            <a:picLocks noChangeAspect="1"/>
          </p:cNvPicPr>
          <p:nvPr/>
        </p:nvPicPr>
        <p:blipFill>
          <a:blip r:embed="rId4"/>
          <a:stretch>
            <a:fillRect/>
          </a:stretch>
        </p:blipFill>
        <p:spPr>
          <a:xfrm>
            <a:off x="370800" y="324000"/>
            <a:ext cx="3474000" cy="570825"/>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44D65F8A-BF2C-45E1-91CF-A5589D819C0F}"/>
              </a:ext>
            </a:extLst>
          </p:cNvPr>
          <p:cNvPicPr>
            <a:picLocks noChangeAspect="1"/>
          </p:cNvPicPr>
          <p:nvPr/>
        </p:nvPicPr>
        <p:blipFill>
          <a:blip r:embed="rId5"/>
          <a:stretch>
            <a:fillRect/>
          </a:stretch>
        </p:blipFill>
        <p:spPr>
          <a:xfrm>
            <a:off x="5459601" y="262672"/>
            <a:ext cx="2123825" cy="796434"/>
          </a:xfrm>
          <a:prstGeom prst="rect">
            <a:avLst/>
          </a:prstGeom>
        </p:spPr>
      </p:pic>
    </p:spTree>
    <p:extLst>
      <p:ext uri="{BB962C8B-B14F-4D97-AF65-F5344CB8AC3E}">
        <p14:creationId xmlns:p14="http://schemas.microsoft.com/office/powerpoint/2010/main" val="4043658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4608479"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Crowd </a:t>
            </a:r>
            <a:r>
              <a:rPr kumimoji="0" lang="en-US" sz="3600" b="1"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capa</a:t>
            </a:r>
            <a:r>
              <a:rPr lang="en-US" sz="3600" dirty="0">
                <a:solidFill>
                  <a:schemeClr val="accent1"/>
                </a:solidFill>
                <a:latin typeface="Arial" panose="020B0604020202020204" pitchFamily="34" charset="0"/>
                <a:cs typeface="Arial" panose="020B0604020202020204" pitchFamily="34" charset="0"/>
              </a:rPr>
              <a:t>city</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10</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3" name="TextBox 2">
            <a:extLst>
              <a:ext uri="{FF2B5EF4-FFF2-40B4-BE49-F238E27FC236}">
                <a16:creationId xmlns:a16="http://schemas.microsoft.com/office/drawing/2014/main" id="{30C366C7-03A0-2D6C-BCC6-D19757A98944}"/>
              </a:ext>
            </a:extLst>
          </p:cNvPr>
          <p:cNvSpPr txBox="1"/>
          <p:nvPr/>
        </p:nvSpPr>
        <p:spPr>
          <a:xfrm>
            <a:off x="1148792" y="1458641"/>
            <a:ext cx="5695543" cy="5693866"/>
          </a:xfrm>
          <a:prstGeom prst="rect">
            <a:avLst/>
          </a:prstGeom>
          <a:noFill/>
        </p:spPr>
        <p:txBody>
          <a:bodyPr wrap="square">
            <a:spAutoFit/>
          </a:bodyPr>
          <a:lstStyle/>
          <a:p>
            <a:r>
              <a:rPr lang="en-GB" sz="2800" b="0" i="0" dirty="0">
                <a:solidFill>
                  <a:srgbClr val="000000"/>
                </a:solidFill>
                <a:effectLst/>
                <a:latin typeface="Arial" panose="020B0604020202020204" pitchFamily="34" charset="0"/>
                <a:cs typeface="Arial" panose="020B0604020202020204" pitchFamily="34" charset="0"/>
              </a:rPr>
              <a:t>An event company </a:t>
            </a:r>
            <a:r>
              <a:rPr lang="en-GB" sz="2800" dirty="0">
                <a:solidFill>
                  <a:srgbClr val="000000"/>
                </a:solidFill>
                <a:latin typeface="Arial" panose="020B0604020202020204" pitchFamily="34" charset="0"/>
                <a:cs typeface="Arial" panose="020B0604020202020204" pitchFamily="34" charset="0"/>
              </a:rPr>
              <a:t>is</a:t>
            </a:r>
            <a:r>
              <a:rPr lang="en-GB" sz="2800" b="0" i="0" dirty="0">
                <a:solidFill>
                  <a:srgbClr val="000000"/>
                </a:solidFill>
                <a:effectLst/>
                <a:latin typeface="Arial" panose="020B0604020202020204" pitchFamily="34" charset="0"/>
                <a:cs typeface="Arial" panose="020B0604020202020204" pitchFamily="34" charset="0"/>
              </a:rPr>
              <a:t> looking for a venue for a music event. </a:t>
            </a:r>
            <a:endParaRPr lang="en-GB" sz="2800" dirty="0">
              <a:latin typeface="Arial" panose="020B0604020202020204" pitchFamily="34" charset="0"/>
              <a:cs typeface="Arial" panose="020B0604020202020204" pitchFamily="34" charset="0"/>
            </a:endParaRPr>
          </a:p>
          <a:p>
            <a:r>
              <a:rPr lang="en-GB" sz="2800" b="0" i="0" dirty="0">
                <a:solidFill>
                  <a:srgbClr val="000000"/>
                </a:solidFill>
                <a:effectLst/>
                <a:latin typeface="Arial" panose="020B0604020202020204" pitchFamily="34" charset="0"/>
                <a:cs typeface="Arial" panose="020B0604020202020204" pitchFamily="34" charset="0"/>
              </a:rPr>
              <a:t>Each venue can safely fit a maximum of 5 people per 1 m². </a:t>
            </a:r>
          </a:p>
          <a:p>
            <a:endParaRPr lang="en-GB" sz="2800" dirty="0">
              <a:latin typeface="Arial" panose="020B0604020202020204" pitchFamily="34" charset="0"/>
              <a:cs typeface="Arial" panose="020B0604020202020204" pitchFamily="34" charset="0"/>
            </a:endParaRPr>
          </a:p>
          <a:p>
            <a:r>
              <a:rPr lang="en-GB" sz="2800" b="0" i="0" dirty="0">
                <a:solidFill>
                  <a:srgbClr val="000000"/>
                </a:solidFill>
                <a:effectLst/>
                <a:latin typeface="Arial" panose="020B0604020202020204" pitchFamily="34" charset="0"/>
                <a:cs typeface="Arial" panose="020B0604020202020204" pitchFamily="34" charset="0"/>
              </a:rPr>
              <a:t>Tickets </a:t>
            </a:r>
            <a:r>
              <a:rPr lang="en-GB" sz="2800" dirty="0">
                <a:solidFill>
                  <a:srgbClr val="000000"/>
                </a:solidFill>
                <a:latin typeface="Arial" panose="020B0604020202020204" pitchFamily="34" charset="0"/>
                <a:cs typeface="Arial" panose="020B0604020202020204" pitchFamily="34" charset="0"/>
              </a:rPr>
              <a:t>for the event are</a:t>
            </a:r>
            <a:r>
              <a:rPr lang="en-GB" sz="2800" b="0" i="0" dirty="0">
                <a:solidFill>
                  <a:srgbClr val="000000"/>
                </a:solidFill>
                <a:effectLst/>
                <a:latin typeface="Arial" panose="020B0604020202020204" pitchFamily="34" charset="0"/>
                <a:cs typeface="Arial" panose="020B0604020202020204" pitchFamily="34" charset="0"/>
              </a:rPr>
              <a:t> £30 each.</a:t>
            </a:r>
          </a:p>
          <a:p>
            <a:endParaRPr lang="en-GB" sz="2800" dirty="0">
              <a:solidFill>
                <a:srgbClr val="000000"/>
              </a:solidFill>
              <a:latin typeface="Arial" panose="020B0604020202020204" pitchFamily="34" charset="0"/>
              <a:cs typeface="Arial" panose="020B0604020202020204" pitchFamily="34" charset="0"/>
            </a:endParaRPr>
          </a:p>
          <a:p>
            <a:r>
              <a:rPr lang="en-GB" sz="2800" dirty="0">
                <a:solidFill>
                  <a:srgbClr val="000000"/>
                </a:solidFill>
                <a:latin typeface="Arial" panose="020B0604020202020204" pitchFamily="34" charset="0"/>
                <a:cs typeface="Arial" panose="020B0604020202020204" pitchFamily="34" charset="0"/>
              </a:rPr>
              <a:t>Th</a:t>
            </a:r>
            <a:r>
              <a:rPr lang="en-GB" sz="2800" b="0" i="0" dirty="0">
                <a:solidFill>
                  <a:srgbClr val="000000"/>
                </a:solidFill>
                <a:effectLst/>
                <a:latin typeface="Arial" panose="020B0604020202020204" pitchFamily="34" charset="0"/>
                <a:cs typeface="Arial" panose="020B0604020202020204" pitchFamily="34" charset="0"/>
              </a:rPr>
              <a:t>e company wants to </a:t>
            </a:r>
            <a:r>
              <a:rPr lang="en-GB" sz="2800" dirty="0">
                <a:solidFill>
                  <a:srgbClr val="000000"/>
                </a:solidFill>
                <a:latin typeface="Arial" panose="020B0604020202020204" pitchFamily="34" charset="0"/>
                <a:cs typeface="Arial" panose="020B0604020202020204" pitchFamily="34" charset="0"/>
              </a:rPr>
              <a:t>make as much money as possible while ensuring safety</a:t>
            </a:r>
            <a:r>
              <a:rPr lang="en-GB" sz="2800" b="0" i="0" dirty="0">
                <a:solidFill>
                  <a:srgbClr val="000000"/>
                </a:solidFill>
                <a:effectLst/>
                <a:latin typeface="Arial" panose="020B0604020202020204" pitchFamily="34" charset="0"/>
                <a:cs typeface="Arial" panose="020B0604020202020204" pitchFamily="34" charset="0"/>
              </a:rPr>
              <a:t>. </a:t>
            </a:r>
          </a:p>
          <a:p>
            <a:endParaRPr lang="en-GB" sz="2800" b="0" i="0" dirty="0">
              <a:solidFill>
                <a:srgbClr val="000000"/>
              </a:solidFill>
              <a:effectLst/>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p:txBody>
      </p:sp>
      <p:grpSp>
        <p:nvGrpSpPr>
          <p:cNvPr id="11" name="Group 10" descr="Worksheet available icon">
            <a:extLst>
              <a:ext uri="{FF2B5EF4-FFF2-40B4-BE49-F238E27FC236}">
                <a16:creationId xmlns:a16="http://schemas.microsoft.com/office/drawing/2014/main" id="{F23F5BC1-B991-4210-0E7B-9144329CB8EE}"/>
              </a:ext>
            </a:extLst>
          </p:cNvPr>
          <p:cNvGrpSpPr/>
          <p:nvPr/>
        </p:nvGrpSpPr>
        <p:grpSpPr>
          <a:xfrm>
            <a:off x="9495879" y="211521"/>
            <a:ext cx="2102384" cy="753403"/>
            <a:chOff x="9495879" y="211521"/>
            <a:chExt cx="2102384" cy="753403"/>
          </a:xfrm>
        </p:grpSpPr>
        <p:pic>
          <p:nvPicPr>
            <p:cNvPr id="16" name="Graphic 6" descr="Document">
              <a:extLst>
                <a:ext uri="{FF2B5EF4-FFF2-40B4-BE49-F238E27FC236}">
                  <a16:creationId xmlns:a16="http://schemas.microsoft.com/office/drawing/2014/main" id="{0FFDD04E-F6CD-B332-EC86-DB0A13BE0D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7" name="TextBox 16">
              <a:extLst>
                <a:ext uri="{FF2B5EF4-FFF2-40B4-BE49-F238E27FC236}">
                  <a16:creationId xmlns:a16="http://schemas.microsoft.com/office/drawing/2014/main" id="{F73F02A6-872C-CB7B-B42C-2554B0F42564}"/>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pic>
        <p:nvPicPr>
          <p:cNvPr id="6" name="Picture 5" descr="A photograph from the back of a crowded concert hall filled with people. All of the people in the crowd are standing and facing a stage. There are performers and lights on the stage. &#10;">
            <a:extLst>
              <a:ext uri="{FF2B5EF4-FFF2-40B4-BE49-F238E27FC236}">
                <a16:creationId xmlns:a16="http://schemas.microsoft.com/office/drawing/2014/main" id="{A5850A13-DF3D-0369-70B7-B752FF571D0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112854" y="2231591"/>
            <a:ext cx="4240946" cy="2827297"/>
          </a:xfrm>
          <a:prstGeom prst="rect">
            <a:avLst/>
          </a:prstGeom>
        </p:spPr>
      </p:pic>
    </p:spTree>
    <p:extLst>
      <p:ext uri="{BB962C8B-B14F-4D97-AF65-F5344CB8AC3E}">
        <p14:creationId xmlns:p14="http://schemas.microsoft.com/office/powerpoint/2010/main" val="4253817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947761" y="80703"/>
            <a:ext cx="631536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Which of the following venues will give the biggest income?</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11</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grpSp>
        <p:nvGrpSpPr>
          <p:cNvPr id="11" name="Group 10" descr="Worksheet available icon">
            <a:extLst>
              <a:ext uri="{FF2B5EF4-FFF2-40B4-BE49-F238E27FC236}">
                <a16:creationId xmlns:a16="http://schemas.microsoft.com/office/drawing/2014/main" id="{F23F5BC1-B991-4210-0E7B-9144329CB8EE}"/>
              </a:ext>
            </a:extLst>
          </p:cNvPr>
          <p:cNvGrpSpPr/>
          <p:nvPr/>
        </p:nvGrpSpPr>
        <p:grpSpPr>
          <a:xfrm>
            <a:off x="9495879" y="211521"/>
            <a:ext cx="2102384" cy="753403"/>
            <a:chOff x="9495879" y="211521"/>
            <a:chExt cx="2102384" cy="753403"/>
          </a:xfrm>
        </p:grpSpPr>
        <p:pic>
          <p:nvPicPr>
            <p:cNvPr id="16" name="Graphic 6" descr="Document">
              <a:extLst>
                <a:ext uri="{FF2B5EF4-FFF2-40B4-BE49-F238E27FC236}">
                  <a16:creationId xmlns:a16="http://schemas.microsoft.com/office/drawing/2014/main" id="{0FFDD04E-F6CD-B332-EC86-DB0A13BE0D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7" name="TextBox 16">
              <a:extLst>
                <a:ext uri="{FF2B5EF4-FFF2-40B4-BE49-F238E27FC236}">
                  <a16:creationId xmlns:a16="http://schemas.microsoft.com/office/drawing/2014/main" id="{F73F02A6-872C-CB7B-B42C-2554B0F42564}"/>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pic>
        <p:nvPicPr>
          <p:cNvPr id="2" name="Picture 1">
            <a:extLst>
              <a:ext uri="{FF2B5EF4-FFF2-40B4-BE49-F238E27FC236}">
                <a16:creationId xmlns:a16="http://schemas.microsoft.com/office/drawing/2014/main" id="{C13F2737-5635-93BB-1D81-A89B499DE44F}"/>
              </a:ext>
            </a:extLst>
          </p:cNvPr>
          <p:cNvPicPr>
            <a:picLocks noChangeAspect="1"/>
          </p:cNvPicPr>
          <p:nvPr/>
        </p:nvPicPr>
        <p:blipFill>
          <a:blip r:embed="rId5"/>
          <a:stretch>
            <a:fillRect/>
          </a:stretch>
        </p:blipFill>
        <p:spPr>
          <a:xfrm>
            <a:off x="1109415" y="1258830"/>
            <a:ext cx="9725467" cy="5000400"/>
          </a:xfrm>
          <a:prstGeom prst="rect">
            <a:avLst/>
          </a:prstGeom>
        </p:spPr>
      </p:pic>
    </p:spTree>
    <p:extLst>
      <p:ext uri="{BB962C8B-B14F-4D97-AF65-F5344CB8AC3E}">
        <p14:creationId xmlns:p14="http://schemas.microsoft.com/office/powerpoint/2010/main" val="387919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12</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nvGrpSpPr>
          <p:cNvPr id="11" name="Group 10" descr="Worksheet available icon">
            <a:extLst>
              <a:ext uri="{FF2B5EF4-FFF2-40B4-BE49-F238E27FC236}">
                <a16:creationId xmlns:a16="http://schemas.microsoft.com/office/drawing/2014/main" id="{F23F5BC1-B991-4210-0E7B-9144329CB8EE}"/>
              </a:ext>
            </a:extLst>
          </p:cNvPr>
          <p:cNvGrpSpPr/>
          <p:nvPr/>
        </p:nvGrpSpPr>
        <p:grpSpPr>
          <a:xfrm>
            <a:off x="9495879" y="211521"/>
            <a:ext cx="2102384" cy="753403"/>
            <a:chOff x="9495879" y="211521"/>
            <a:chExt cx="2102384" cy="753403"/>
          </a:xfrm>
        </p:grpSpPr>
        <p:pic>
          <p:nvPicPr>
            <p:cNvPr id="16" name="Graphic 6" descr="Document">
              <a:extLst>
                <a:ext uri="{FF2B5EF4-FFF2-40B4-BE49-F238E27FC236}">
                  <a16:creationId xmlns:a16="http://schemas.microsoft.com/office/drawing/2014/main" id="{0FFDD04E-F6CD-B332-EC86-DB0A13BE0D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7" name="TextBox 16">
              <a:extLst>
                <a:ext uri="{FF2B5EF4-FFF2-40B4-BE49-F238E27FC236}">
                  <a16:creationId xmlns:a16="http://schemas.microsoft.com/office/drawing/2014/main" id="{F73F02A6-872C-CB7B-B42C-2554B0F42564}"/>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5" name="Title 4">
            <a:extLst>
              <a:ext uri="{FF2B5EF4-FFF2-40B4-BE49-F238E27FC236}">
                <a16:creationId xmlns:a16="http://schemas.microsoft.com/office/drawing/2014/main" id="{D894353E-FF45-E312-9B2E-22A7B9068965}"/>
              </a:ext>
            </a:extLst>
          </p:cNvPr>
          <p:cNvSpPr>
            <a:spLocks noGrp="1"/>
          </p:cNvSpPr>
          <p:nvPr>
            <p:ph type="title"/>
          </p:nvPr>
        </p:nvSpPr>
        <p:spPr>
          <a:xfrm>
            <a:off x="1676400" y="328494"/>
            <a:ext cx="10515600" cy="1325563"/>
          </a:xfrm>
        </p:spPr>
        <p:txBody>
          <a:bodyPr/>
          <a:lstStyle/>
          <a:p>
            <a:r>
              <a:rPr lang="en-GB" dirty="0"/>
              <a:t>Answers </a:t>
            </a:r>
            <a:r>
              <a:rPr lang="en-GB" dirty="0">
                <a:sym typeface="Arial"/>
              </a:rPr>
              <a:t>– Venues 1 and 2</a:t>
            </a:r>
            <a:endParaRPr lang="en-GB" dirty="0"/>
          </a:p>
        </p:txBody>
      </p:sp>
      <p:grpSp>
        <p:nvGrpSpPr>
          <p:cNvPr id="31" name="Group 30">
            <a:extLst>
              <a:ext uri="{FF2B5EF4-FFF2-40B4-BE49-F238E27FC236}">
                <a16:creationId xmlns:a16="http://schemas.microsoft.com/office/drawing/2014/main" id="{2BD0B687-1F61-C4C1-9156-E99CD19AB44B}"/>
              </a:ext>
            </a:extLst>
          </p:cNvPr>
          <p:cNvGrpSpPr/>
          <p:nvPr/>
        </p:nvGrpSpPr>
        <p:grpSpPr>
          <a:xfrm>
            <a:off x="7608485" y="2895141"/>
            <a:ext cx="2039674" cy="1259090"/>
            <a:chOff x="85385" y="665210"/>
            <a:chExt cx="2039674" cy="1259090"/>
          </a:xfrm>
        </p:grpSpPr>
        <p:sp>
          <p:nvSpPr>
            <p:cNvPr id="32" name="Rectangle 31">
              <a:extLst>
                <a:ext uri="{FF2B5EF4-FFF2-40B4-BE49-F238E27FC236}">
                  <a16:creationId xmlns:a16="http://schemas.microsoft.com/office/drawing/2014/main" id="{76AB64C0-06F0-45DF-E985-C2C36E0C3F5A}"/>
                </a:ext>
              </a:extLst>
            </p:cNvPr>
            <p:cNvSpPr/>
            <p:nvPr/>
          </p:nvSpPr>
          <p:spPr>
            <a:xfrm>
              <a:off x="632388" y="665210"/>
              <a:ext cx="1492671" cy="916554"/>
            </a:xfrm>
            <a:prstGeom prst="rect">
              <a:avLst/>
            </a:prstGeom>
            <a:solidFill>
              <a:srgbClr val="CCFFFF"/>
            </a:solidFill>
            <a:ln w="25400" cap="flat" cmpd="sng" algn="ctr">
              <a:solidFill>
                <a:srgbClr val="4285F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Calibri" panose="020F0502020204030204" pitchFamily="34" charset="0"/>
                <a:sym typeface="Arial"/>
              </a:endParaRPr>
            </a:p>
          </p:txBody>
        </p:sp>
        <p:sp>
          <p:nvSpPr>
            <p:cNvPr id="33" name="TextBox 32">
              <a:extLst>
                <a:ext uri="{FF2B5EF4-FFF2-40B4-BE49-F238E27FC236}">
                  <a16:creationId xmlns:a16="http://schemas.microsoft.com/office/drawing/2014/main" id="{03ABA57C-8D46-F700-9D33-59B0B4221FF5}"/>
                </a:ext>
              </a:extLst>
            </p:cNvPr>
            <p:cNvSpPr txBox="1"/>
            <p:nvPr/>
          </p:nvSpPr>
          <p:spPr>
            <a:xfrm>
              <a:off x="1001949" y="947016"/>
              <a:ext cx="88097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C00000"/>
                  </a:solidFill>
                  <a:effectLst/>
                  <a:uLnTx/>
                  <a:uFillTx/>
                  <a:cs typeface="Calibri" panose="020F0502020204030204" pitchFamily="34" charset="0"/>
                  <a:sym typeface="Arial"/>
                </a:rPr>
                <a:t>Venue 1</a:t>
              </a:r>
            </a:p>
          </p:txBody>
        </p:sp>
        <p:sp>
          <p:nvSpPr>
            <p:cNvPr id="34" name="TextBox 33">
              <a:extLst>
                <a:ext uri="{FF2B5EF4-FFF2-40B4-BE49-F238E27FC236}">
                  <a16:creationId xmlns:a16="http://schemas.microsoft.com/office/drawing/2014/main" id="{46082400-3169-DC68-366D-7C9F50A1874F}"/>
                </a:ext>
              </a:extLst>
            </p:cNvPr>
            <p:cNvSpPr txBox="1"/>
            <p:nvPr/>
          </p:nvSpPr>
          <p:spPr>
            <a:xfrm>
              <a:off x="85385" y="954205"/>
              <a:ext cx="547001"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cs typeface="Calibri" panose="020F0502020204030204" pitchFamily="34" charset="0"/>
                  <a:sym typeface="Arial"/>
                </a:rPr>
                <a:t>20m</a:t>
              </a:r>
            </a:p>
          </p:txBody>
        </p:sp>
        <p:sp>
          <p:nvSpPr>
            <p:cNvPr id="35" name="TextBox 34">
              <a:extLst>
                <a:ext uri="{FF2B5EF4-FFF2-40B4-BE49-F238E27FC236}">
                  <a16:creationId xmlns:a16="http://schemas.microsoft.com/office/drawing/2014/main" id="{CDA6ACFE-3E7F-0102-F9D1-7F6A5403DD29}"/>
                </a:ext>
              </a:extLst>
            </p:cNvPr>
            <p:cNvSpPr txBox="1"/>
            <p:nvPr/>
          </p:nvSpPr>
          <p:spPr>
            <a:xfrm>
              <a:off x="1220820" y="1616523"/>
              <a:ext cx="547001"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cs typeface="Calibri" panose="020F0502020204030204" pitchFamily="34" charset="0"/>
                  <a:sym typeface="Arial"/>
                </a:rPr>
                <a:t>30m</a:t>
              </a:r>
            </a:p>
          </p:txBody>
        </p:sp>
      </p:grpSp>
      <p:pic>
        <p:nvPicPr>
          <p:cNvPr id="36" name="Picture 35">
            <a:extLst>
              <a:ext uri="{FF2B5EF4-FFF2-40B4-BE49-F238E27FC236}">
                <a16:creationId xmlns:a16="http://schemas.microsoft.com/office/drawing/2014/main" id="{B2D2B85C-6E9C-F75F-5EC5-0D24058EC473}"/>
              </a:ext>
            </a:extLst>
          </p:cNvPr>
          <p:cNvPicPr>
            <a:picLocks noChangeAspect="1"/>
          </p:cNvPicPr>
          <p:nvPr/>
        </p:nvPicPr>
        <p:blipFill rotWithShape="1">
          <a:blip r:embed="rId5"/>
          <a:srcRect b="36840"/>
          <a:stretch/>
        </p:blipFill>
        <p:spPr>
          <a:xfrm>
            <a:off x="997208" y="1091845"/>
            <a:ext cx="4688179" cy="3146119"/>
          </a:xfrm>
          <a:prstGeom prst="rect">
            <a:avLst/>
          </a:prstGeom>
        </p:spPr>
      </p:pic>
      <p:pic>
        <p:nvPicPr>
          <p:cNvPr id="37" name="Picture 36">
            <a:extLst>
              <a:ext uri="{FF2B5EF4-FFF2-40B4-BE49-F238E27FC236}">
                <a16:creationId xmlns:a16="http://schemas.microsoft.com/office/drawing/2014/main" id="{FBA56591-8777-4C08-A1EA-F9763574A898}"/>
              </a:ext>
            </a:extLst>
          </p:cNvPr>
          <p:cNvPicPr>
            <a:picLocks noChangeAspect="1"/>
          </p:cNvPicPr>
          <p:nvPr/>
        </p:nvPicPr>
        <p:blipFill rotWithShape="1">
          <a:blip r:embed="rId6"/>
          <a:srcRect b="42207"/>
          <a:stretch/>
        </p:blipFill>
        <p:spPr>
          <a:xfrm>
            <a:off x="6541372" y="1287277"/>
            <a:ext cx="4000302" cy="2965927"/>
          </a:xfrm>
          <a:prstGeom prst="rect">
            <a:avLst/>
          </a:prstGeom>
        </p:spPr>
      </p:pic>
      <p:sp>
        <p:nvSpPr>
          <p:cNvPr id="38" name="Google Shape;297;g53f047df24_0_470">
            <a:extLst>
              <a:ext uri="{FF2B5EF4-FFF2-40B4-BE49-F238E27FC236}">
                <a16:creationId xmlns:a16="http://schemas.microsoft.com/office/drawing/2014/main" id="{0186804D-9F4C-984B-15BC-18185641F68A}"/>
              </a:ext>
            </a:extLst>
          </p:cNvPr>
          <p:cNvSpPr txBox="1"/>
          <p:nvPr/>
        </p:nvSpPr>
        <p:spPr>
          <a:xfrm>
            <a:off x="2063984" y="4627947"/>
            <a:ext cx="3356966" cy="1325562"/>
          </a:xfrm>
          <a:prstGeom prst="rect">
            <a:avLst/>
          </a:prstGeom>
          <a:noFill/>
          <a:ln>
            <a:noFill/>
          </a:ln>
        </p:spPr>
        <p:txBody>
          <a:bodyPr spcFirstLastPara="1" wrap="square" lIns="91425" tIns="91425" rIns="91425" bIns="91425" anchor="t" anchorCtr="0">
            <a:noAutofit/>
          </a:bodyPr>
          <a:lstStyle/>
          <a:p>
            <a:pPr>
              <a:buClr>
                <a:srgbClr val="000000"/>
              </a:buClr>
              <a:buSzPts val="3600"/>
              <a:buFont typeface="Arial"/>
              <a:buNone/>
            </a:pPr>
            <a:r>
              <a:rPr lang="en-GB" sz="2400" kern="0" dirty="0">
                <a:solidFill>
                  <a:srgbClr val="595959">
                    <a:lumMod val="50000"/>
                  </a:srgbClr>
                </a:solidFill>
                <a:latin typeface="Arial" panose="020B0604020202020204" pitchFamily="34" charset="0"/>
                <a:cs typeface="Arial" panose="020B0604020202020204" pitchFamily="34" charset="0"/>
                <a:sym typeface="Arial"/>
              </a:rPr>
              <a:t>Area = 20 m × 30 m</a:t>
            </a:r>
            <a:endParaRPr sz="2400" kern="0" dirty="0">
              <a:solidFill>
                <a:srgbClr val="595959">
                  <a:lumMod val="50000"/>
                </a:srgbClr>
              </a:solidFill>
              <a:latin typeface="Arial" panose="020B0604020202020204" pitchFamily="34" charset="0"/>
              <a:cs typeface="Arial" panose="020B0604020202020204" pitchFamily="34" charset="0"/>
              <a:sym typeface="Arial"/>
            </a:endParaRPr>
          </a:p>
          <a:p>
            <a:pPr>
              <a:buClr>
                <a:srgbClr val="000000"/>
              </a:buClr>
              <a:buSzPts val="3600"/>
              <a:buFont typeface="Arial"/>
              <a:buNone/>
            </a:pPr>
            <a:r>
              <a:rPr lang="en-GB" sz="2400" kern="0" dirty="0">
                <a:solidFill>
                  <a:srgbClr val="595959">
                    <a:lumMod val="50000"/>
                  </a:srgbClr>
                </a:solidFill>
                <a:latin typeface="Arial" panose="020B0604020202020204" pitchFamily="34" charset="0"/>
                <a:cs typeface="Arial" panose="020B0604020202020204" pitchFamily="34" charset="0"/>
                <a:sym typeface="Arial"/>
              </a:rPr>
              <a:t>         = 600 m²</a:t>
            </a:r>
            <a:endParaRPr sz="2400" kern="0" dirty="0">
              <a:solidFill>
                <a:srgbClr val="595959">
                  <a:lumMod val="50000"/>
                </a:srgbClr>
              </a:solidFill>
              <a:latin typeface="Arial" panose="020B0604020202020204" pitchFamily="34" charset="0"/>
              <a:cs typeface="Arial" panose="020B0604020202020204" pitchFamily="34" charset="0"/>
              <a:sym typeface="Arial"/>
            </a:endParaRPr>
          </a:p>
        </p:txBody>
      </p:sp>
      <p:sp>
        <p:nvSpPr>
          <p:cNvPr id="39" name="Google Shape;297;g53f047df24_0_470">
            <a:extLst>
              <a:ext uri="{FF2B5EF4-FFF2-40B4-BE49-F238E27FC236}">
                <a16:creationId xmlns:a16="http://schemas.microsoft.com/office/drawing/2014/main" id="{C4ED85FB-DFBD-7756-1BDF-3D2240D22640}"/>
              </a:ext>
            </a:extLst>
          </p:cNvPr>
          <p:cNvSpPr txBox="1"/>
          <p:nvPr/>
        </p:nvSpPr>
        <p:spPr>
          <a:xfrm>
            <a:off x="7072812" y="4627947"/>
            <a:ext cx="3075575" cy="1149616"/>
          </a:xfrm>
          <a:prstGeom prst="rect">
            <a:avLst/>
          </a:prstGeom>
          <a:noFill/>
          <a:ln>
            <a:noFill/>
          </a:ln>
        </p:spPr>
        <p:txBody>
          <a:bodyPr spcFirstLastPara="1" wrap="square" lIns="91425" tIns="91425" rIns="91425" bIns="91425" anchor="t" anchorCtr="0">
            <a:noAutofit/>
          </a:bodyPr>
          <a:lstStyle/>
          <a:p>
            <a:pPr>
              <a:buClr>
                <a:srgbClr val="000000"/>
              </a:buClr>
              <a:buSzPts val="3600"/>
            </a:pPr>
            <a:r>
              <a:rPr lang="en-GB" sz="2400" kern="0" dirty="0">
                <a:solidFill>
                  <a:srgbClr val="595959">
                    <a:lumMod val="50000"/>
                  </a:srgbClr>
                </a:solidFill>
                <a:latin typeface="Arial" panose="020B0604020202020204" pitchFamily="34" charset="0"/>
                <a:cs typeface="Arial" panose="020B0604020202020204" pitchFamily="34" charset="0"/>
                <a:sym typeface="Arial"/>
              </a:rPr>
              <a:t>Area = 25 m × 25 m</a:t>
            </a:r>
            <a:endParaRPr sz="2400" kern="0" dirty="0">
              <a:solidFill>
                <a:srgbClr val="595959">
                  <a:lumMod val="50000"/>
                </a:srgbClr>
              </a:solidFill>
              <a:latin typeface="Arial" panose="020B0604020202020204" pitchFamily="34" charset="0"/>
              <a:cs typeface="Arial" panose="020B0604020202020204" pitchFamily="34" charset="0"/>
              <a:sym typeface="Arial"/>
            </a:endParaRPr>
          </a:p>
          <a:p>
            <a:pPr>
              <a:buClr>
                <a:srgbClr val="000000"/>
              </a:buClr>
              <a:buSzPts val="3600"/>
            </a:pPr>
            <a:r>
              <a:rPr lang="en-GB" sz="2400" kern="0" dirty="0">
                <a:solidFill>
                  <a:srgbClr val="595959">
                    <a:lumMod val="50000"/>
                  </a:srgbClr>
                </a:solidFill>
                <a:latin typeface="Arial" panose="020B0604020202020204" pitchFamily="34" charset="0"/>
                <a:cs typeface="Arial" panose="020B0604020202020204" pitchFamily="34" charset="0"/>
                <a:sym typeface="Arial"/>
              </a:rPr>
              <a:t>         = 625 m²</a:t>
            </a:r>
            <a:endParaRPr sz="2400" kern="0" dirty="0">
              <a:solidFill>
                <a:srgbClr val="595959">
                  <a:lumMod val="50000"/>
                </a:srgbClr>
              </a:solidFill>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00436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9">
                                            <p:txEl>
                                              <p:pRg st="0" end="0"/>
                                            </p:txEl>
                                          </p:spTgt>
                                        </p:tgtEl>
                                        <p:attrNameLst>
                                          <p:attrName>style.visibility</p:attrName>
                                        </p:attrNameLst>
                                      </p:cBhvr>
                                      <p:to>
                                        <p:strVal val="visible"/>
                                      </p:to>
                                    </p:set>
                                    <p:animEffect transition="in" filter="fade">
                                      <p:cBhvr>
                                        <p:cTn id="13" dur="1000"/>
                                        <p:tgtEl>
                                          <p:spTgt spid="39">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9">
                                            <p:txEl>
                                              <p:pRg st="1" end="1"/>
                                            </p:txEl>
                                          </p:spTgt>
                                        </p:tgtEl>
                                        <p:attrNameLst>
                                          <p:attrName>style.visibility</p:attrName>
                                        </p:attrNameLst>
                                      </p:cBhvr>
                                      <p:to>
                                        <p:strVal val="visible"/>
                                      </p:to>
                                    </p:set>
                                    <p:animEffect transition="in" filter="fade">
                                      <p:cBhvr>
                                        <p:cTn id="16" dur="1000"/>
                                        <p:tgtEl>
                                          <p:spTgt spid="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13</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nvGrpSpPr>
          <p:cNvPr id="11" name="Group 10" descr="Worksheet available icon">
            <a:extLst>
              <a:ext uri="{FF2B5EF4-FFF2-40B4-BE49-F238E27FC236}">
                <a16:creationId xmlns:a16="http://schemas.microsoft.com/office/drawing/2014/main" id="{F23F5BC1-B991-4210-0E7B-9144329CB8EE}"/>
              </a:ext>
            </a:extLst>
          </p:cNvPr>
          <p:cNvGrpSpPr/>
          <p:nvPr/>
        </p:nvGrpSpPr>
        <p:grpSpPr>
          <a:xfrm>
            <a:off x="9495879" y="211521"/>
            <a:ext cx="2102384" cy="753403"/>
            <a:chOff x="9495879" y="211521"/>
            <a:chExt cx="2102384" cy="753403"/>
          </a:xfrm>
        </p:grpSpPr>
        <p:pic>
          <p:nvPicPr>
            <p:cNvPr id="16" name="Graphic 6" descr="Document">
              <a:extLst>
                <a:ext uri="{FF2B5EF4-FFF2-40B4-BE49-F238E27FC236}">
                  <a16:creationId xmlns:a16="http://schemas.microsoft.com/office/drawing/2014/main" id="{0FFDD04E-F6CD-B332-EC86-DB0A13BE0D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7" name="TextBox 16">
              <a:extLst>
                <a:ext uri="{FF2B5EF4-FFF2-40B4-BE49-F238E27FC236}">
                  <a16:creationId xmlns:a16="http://schemas.microsoft.com/office/drawing/2014/main" id="{F73F02A6-872C-CB7B-B42C-2554B0F42564}"/>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5" name="Title 4">
            <a:extLst>
              <a:ext uri="{FF2B5EF4-FFF2-40B4-BE49-F238E27FC236}">
                <a16:creationId xmlns:a16="http://schemas.microsoft.com/office/drawing/2014/main" id="{D894353E-FF45-E312-9B2E-22A7B9068965}"/>
              </a:ext>
            </a:extLst>
          </p:cNvPr>
          <p:cNvSpPr>
            <a:spLocks noGrp="1"/>
          </p:cNvSpPr>
          <p:nvPr>
            <p:ph type="title"/>
          </p:nvPr>
        </p:nvSpPr>
        <p:spPr>
          <a:xfrm>
            <a:off x="1676400" y="328494"/>
            <a:ext cx="10515600" cy="1325563"/>
          </a:xfrm>
        </p:spPr>
        <p:txBody>
          <a:bodyPr/>
          <a:lstStyle/>
          <a:p>
            <a:r>
              <a:rPr lang="en-GB" dirty="0"/>
              <a:t>Answers</a:t>
            </a:r>
            <a:r>
              <a:rPr lang="en-GB" dirty="0">
                <a:sym typeface="Arial"/>
              </a:rPr>
              <a:t> – Venues 3 and 4</a:t>
            </a:r>
            <a:endParaRPr lang="en-GB" dirty="0"/>
          </a:p>
        </p:txBody>
      </p:sp>
      <p:sp>
        <p:nvSpPr>
          <p:cNvPr id="6" name="Google Shape;297;g53f047df24_0_470">
            <a:extLst>
              <a:ext uri="{FF2B5EF4-FFF2-40B4-BE49-F238E27FC236}">
                <a16:creationId xmlns:a16="http://schemas.microsoft.com/office/drawing/2014/main" id="{C0637B6B-EEDE-3166-0FED-8E1221299800}"/>
              </a:ext>
            </a:extLst>
          </p:cNvPr>
          <p:cNvSpPr txBox="1"/>
          <p:nvPr/>
        </p:nvSpPr>
        <p:spPr>
          <a:xfrm>
            <a:off x="1522934" y="4617730"/>
            <a:ext cx="4935670" cy="615756"/>
          </a:xfrm>
          <a:prstGeom prst="rect">
            <a:avLst/>
          </a:prstGeom>
          <a:noFill/>
          <a:ln>
            <a:noFill/>
          </a:ln>
        </p:spPr>
        <p:txBody>
          <a:bodyPr spcFirstLastPara="1" wrap="square" lIns="91425" tIns="91425" rIns="91425" bIns="91425" anchor="t" anchorCtr="0">
            <a:noAutofit/>
          </a:bodyPr>
          <a:lstStyle/>
          <a:p>
            <a:pPr lvl="0">
              <a:buClr>
                <a:srgbClr val="000000"/>
              </a:buClr>
              <a:buSzPts val="3600"/>
            </a:pPr>
            <a:r>
              <a:rPr lang="en-GB" sz="2400" kern="0" dirty="0">
                <a:solidFill>
                  <a:srgbClr val="595959">
                    <a:lumMod val="50000"/>
                  </a:srgbClr>
                </a:solidFill>
                <a:latin typeface="Arial" panose="020B0604020202020204" pitchFamily="34" charset="0"/>
                <a:cs typeface="Arial" panose="020B0604020202020204" pitchFamily="34" charset="0"/>
                <a:sym typeface="Arial"/>
              </a:rPr>
              <a:t>Area = (20 × 18) + </a:t>
            </a:r>
            <a:r>
              <a:rPr lang="en-GB" sz="2400" kern="0" dirty="0">
                <a:solidFill>
                  <a:srgbClr val="595959">
                    <a:lumMod val="50000"/>
                  </a:srgbClr>
                </a:solidFill>
                <a:latin typeface="Arial" panose="020B0604020202020204" pitchFamily="34" charset="0"/>
                <a:cs typeface="Arial" panose="020B0604020202020204" pitchFamily="34" charset="0"/>
              </a:rPr>
              <a:t>(16 </a:t>
            </a:r>
            <a:r>
              <a:rPr lang="en-GB" sz="2400" kern="0" dirty="0">
                <a:solidFill>
                  <a:srgbClr val="595959">
                    <a:lumMod val="50000"/>
                  </a:srgbClr>
                </a:solidFill>
                <a:latin typeface="Arial" panose="020B0604020202020204" pitchFamily="34" charset="0"/>
                <a:cs typeface="Arial" panose="020B0604020202020204" pitchFamily="34" charset="0"/>
                <a:sym typeface="Arial"/>
              </a:rPr>
              <a:t>×</a:t>
            </a:r>
            <a:r>
              <a:rPr lang="en-GB" sz="2400" kern="0" dirty="0">
                <a:solidFill>
                  <a:srgbClr val="595959">
                    <a:lumMod val="50000"/>
                  </a:srgbClr>
                </a:solidFill>
                <a:latin typeface="Arial" panose="020B0604020202020204" pitchFamily="34" charset="0"/>
                <a:cs typeface="Arial" panose="020B0604020202020204" pitchFamily="34" charset="0"/>
              </a:rPr>
              <a:t> 10)  </a:t>
            </a:r>
            <a:endParaRPr sz="2400" kern="0" dirty="0">
              <a:solidFill>
                <a:srgbClr val="595959">
                  <a:lumMod val="50000"/>
                </a:srgbClr>
              </a:solidFill>
              <a:latin typeface="Arial" panose="020B0604020202020204" pitchFamily="34" charset="0"/>
              <a:cs typeface="Arial" panose="020B0604020202020204" pitchFamily="34" charset="0"/>
              <a:sym typeface="Arial"/>
            </a:endParaRPr>
          </a:p>
          <a:p>
            <a:pPr marR="0" lvl="0" indent="0">
              <a:lnSpc>
                <a:spcPct val="100000"/>
              </a:lnSpc>
              <a:spcBef>
                <a:spcPts val="0"/>
              </a:spcBef>
              <a:spcAft>
                <a:spcPts val="0"/>
              </a:spcAft>
              <a:buClr>
                <a:srgbClr val="000000"/>
              </a:buClr>
              <a:buSzPts val="3600"/>
            </a:pPr>
            <a:r>
              <a:rPr lang="en-GB" sz="2400" kern="0" dirty="0">
                <a:solidFill>
                  <a:srgbClr val="595959">
                    <a:lumMod val="50000"/>
                  </a:srgbClr>
                </a:solidFill>
                <a:latin typeface="Arial" panose="020B0604020202020204" pitchFamily="34" charset="0"/>
                <a:cs typeface="Arial" panose="020B0604020202020204" pitchFamily="34" charset="0"/>
                <a:sym typeface="Arial"/>
              </a:rPr>
              <a:t>         = </a:t>
            </a:r>
            <a:r>
              <a:rPr lang="en-GB" sz="2400" kern="0" dirty="0">
                <a:solidFill>
                  <a:srgbClr val="595959">
                    <a:lumMod val="50000"/>
                  </a:srgbClr>
                </a:solidFill>
                <a:latin typeface="Arial" panose="020B0604020202020204" pitchFamily="34" charset="0"/>
                <a:cs typeface="Arial" panose="020B0604020202020204" pitchFamily="34" charset="0"/>
              </a:rPr>
              <a:t>520 </a:t>
            </a:r>
            <a:r>
              <a:rPr lang="en-GB" sz="2400" kern="0" dirty="0">
                <a:solidFill>
                  <a:srgbClr val="595959">
                    <a:lumMod val="50000"/>
                  </a:srgbClr>
                </a:solidFill>
                <a:latin typeface="Arial" panose="020B0604020202020204" pitchFamily="34" charset="0"/>
                <a:cs typeface="Arial" panose="020B0604020202020204" pitchFamily="34" charset="0"/>
                <a:sym typeface="Arial"/>
              </a:rPr>
              <a:t>m²</a:t>
            </a:r>
            <a:endParaRPr sz="2400" kern="0" dirty="0">
              <a:solidFill>
                <a:srgbClr val="595959">
                  <a:lumMod val="50000"/>
                </a:srgbClr>
              </a:solidFill>
              <a:latin typeface="Arial" panose="020B0604020202020204" pitchFamily="34" charset="0"/>
              <a:cs typeface="Arial" panose="020B0604020202020204" pitchFamily="34" charset="0"/>
              <a:sym typeface="Arial"/>
            </a:endParaRPr>
          </a:p>
        </p:txBody>
      </p:sp>
      <p:pic>
        <p:nvPicPr>
          <p:cNvPr id="7" name="Picture 6">
            <a:extLst>
              <a:ext uri="{FF2B5EF4-FFF2-40B4-BE49-F238E27FC236}">
                <a16:creationId xmlns:a16="http://schemas.microsoft.com/office/drawing/2014/main" id="{A12ED168-98C8-60C9-87D3-C323FD630CD4}"/>
              </a:ext>
            </a:extLst>
          </p:cNvPr>
          <p:cNvPicPr>
            <a:picLocks noChangeAspect="1"/>
          </p:cNvPicPr>
          <p:nvPr/>
        </p:nvPicPr>
        <p:blipFill>
          <a:blip r:embed="rId5"/>
          <a:stretch>
            <a:fillRect/>
          </a:stretch>
        </p:blipFill>
        <p:spPr>
          <a:xfrm>
            <a:off x="899160" y="1457521"/>
            <a:ext cx="5325683" cy="2843138"/>
          </a:xfrm>
          <a:prstGeom prst="rect">
            <a:avLst/>
          </a:prstGeom>
        </p:spPr>
      </p:pic>
      <p:pic>
        <p:nvPicPr>
          <p:cNvPr id="8" name="Picture 7">
            <a:extLst>
              <a:ext uri="{FF2B5EF4-FFF2-40B4-BE49-F238E27FC236}">
                <a16:creationId xmlns:a16="http://schemas.microsoft.com/office/drawing/2014/main" id="{5C54BD27-C1A6-CE48-1FCA-C5F013F5A9E4}"/>
              </a:ext>
            </a:extLst>
          </p:cNvPr>
          <p:cNvPicPr>
            <a:picLocks noChangeAspect="1"/>
          </p:cNvPicPr>
          <p:nvPr/>
        </p:nvPicPr>
        <p:blipFill>
          <a:blip r:embed="rId6"/>
          <a:stretch>
            <a:fillRect/>
          </a:stretch>
        </p:blipFill>
        <p:spPr>
          <a:xfrm>
            <a:off x="6096000" y="1728117"/>
            <a:ext cx="5601932" cy="2435043"/>
          </a:xfrm>
          <a:prstGeom prst="rect">
            <a:avLst/>
          </a:prstGeom>
        </p:spPr>
      </p:pic>
      <p:sp>
        <p:nvSpPr>
          <p:cNvPr id="9" name="Google Shape;297;g53f047df24_0_470">
            <a:extLst>
              <a:ext uri="{FF2B5EF4-FFF2-40B4-BE49-F238E27FC236}">
                <a16:creationId xmlns:a16="http://schemas.microsoft.com/office/drawing/2014/main" id="{3C8B96E3-4EB5-C648-E904-1D7FAEDD0DE2}"/>
              </a:ext>
            </a:extLst>
          </p:cNvPr>
          <p:cNvSpPr txBox="1"/>
          <p:nvPr/>
        </p:nvSpPr>
        <p:spPr>
          <a:xfrm>
            <a:off x="7080534" y="4610125"/>
            <a:ext cx="4617398" cy="615756"/>
          </a:xfrm>
          <a:prstGeom prst="rect">
            <a:avLst/>
          </a:prstGeom>
          <a:noFill/>
          <a:ln>
            <a:noFill/>
          </a:ln>
        </p:spPr>
        <p:txBody>
          <a:bodyPr spcFirstLastPara="1" wrap="square" lIns="91425" tIns="91425" rIns="91425" bIns="91425" anchor="t" anchorCtr="0">
            <a:noAutofit/>
          </a:bodyPr>
          <a:lstStyle/>
          <a:p>
            <a:pPr lvl="0">
              <a:buClr>
                <a:srgbClr val="000000"/>
              </a:buClr>
              <a:buSzPts val="3600"/>
            </a:pPr>
            <a:r>
              <a:rPr lang="en-GB" sz="2400" kern="0" dirty="0">
                <a:solidFill>
                  <a:srgbClr val="595959">
                    <a:lumMod val="50000"/>
                  </a:srgbClr>
                </a:solidFill>
                <a:latin typeface="Arial" panose="020B0604020202020204" pitchFamily="34" charset="0"/>
                <a:cs typeface="Arial" panose="020B0604020202020204" pitchFamily="34" charset="0"/>
                <a:sym typeface="Arial"/>
              </a:rPr>
              <a:t>Area = (35 × 19) </a:t>
            </a:r>
            <a:r>
              <a:rPr lang="en-GB" sz="2400" dirty="0">
                <a:solidFill>
                  <a:srgbClr val="000000"/>
                </a:solidFill>
                <a:latin typeface="Arial"/>
                <a:ea typeface="Arial"/>
                <a:cs typeface="Arial"/>
                <a:sym typeface="Arial"/>
              </a:rPr>
              <a:t>–</a:t>
            </a:r>
            <a:r>
              <a:rPr lang="en-GB" sz="2400" kern="0" dirty="0">
                <a:solidFill>
                  <a:srgbClr val="595959">
                    <a:lumMod val="50000"/>
                  </a:srgbClr>
                </a:solidFill>
                <a:latin typeface="Arial" panose="020B0604020202020204" pitchFamily="34" charset="0"/>
                <a:cs typeface="Arial" panose="020B0604020202020204" pitchFamily="34" charset="0"/>
                <a:sym typeface="Arial"/>
              </a:rPr>
              <a:t> </a:t>
            </a:r>
            <a:r>
              <a:rPr lang="en-GB" sz="2400" kern="0" dirty="0">
                <a:solidFill>
                  <a:srgbClr val="595959">
                    <a:lumMod val="50000"/>
                  </a:srgbClr>
                </a:solidFill>
                <a:latin typeface="Arial" panose="020B0604020202020204" pitchFamily="34" charset="0"/>
                <a:cs typeface="Arial" panose="020B0604020202020204" pitchFamily="34" charset="0"/>
              </a:rPr>
              <a:t>(10 </a:t>
            </a:r>
            <a:r>
              <a:rPr lang="en-GB" sz="2400" kern="0" dirty="0">
                <a:solidFill>
                  <a:srgbClr val="595959">
                    <a:lumMod val="50000"/>
                  </a:srgbClr>
                </a:solidFill>
                <a:latin typeface="Arial" panose="020B0604020202020204" pitchFamily="34" charset="0"/>
                <a:cs typeface="Arial" panose="020B0604020202020204" pitchFamily="34" charset="0"/>
                <a:sym typeface="Arial"/>
              </a:rPr>
              <a:t>×</a:t>
            </a:r>
            <a:r>
              <a:rPr lang="en-GB" sz="2400" kern="0" dirty="0">
                <a:solidFill>
                  <a:srgbClr val="595959">
                    <a:lumMod val="50000"/>
                  </a:srgbClr>
                </a:solidFill>
                <a:latin typeface="Arial" panose="020B0604020202020204" pitchFamily="34" charset="0"/>
                <a:cs typeface="Arial" panose="020B0604020202020204" pitchFamily="34" charset="0"/>
              </a:rPr>
              <a:t> 8)  </a:t>
            </a:r>
            <a:endParaRPr sz="2400" kern="0" dirty="0">
              <a:solidFill>
                <a:srgbClr val="595959">
                  <a:lumMod val="50000"/>
                </a:srgbClr>
              </a:solidFill>
              <a:latin typeface="Arial" panose="020B0604020202020204" pitchFamily="34" charset="0"/>
              <a:cs typeface="Arial" panose="020B0604020202020204" pitchFamily="34" charset="0"/>
              <a:sym typeface="Arial"/>
            </a:endParaRPr>
          </a:p>
          <a:p>
            <a:pPr marR="0" lvl="0" indent="0">
              <a:lnSpc>
                <a:spcPct val="100000"/>
              </a:lnSpc>
              <a:spcBef>
                <a:spcPts val="0"/>
              </a:spcBef>
              <a:spcAft>
                <a:spcPts val="0"/>
              </a:spcAft>
              <a:buClr>
                <a:srgbClr val="000000"/>
              </a:buClr>
              <a:buSzPts val="3600"/>
            </a:pPr>
            <a:r>
              <a:rPr lang="en-GB" sz="2400" kern="0" dirty="0">
                <a:solidFill>
                  <a:srgbClr val="595959">
                    <a:lumMod val="50000"/>
                  </a:srgbClr>
                </a:solidFill>
                <a:latin typeface="Arial" panose="020B0604020202020204" pitchFamily="34" charset="0"/>
                <a:cs typeface="Arial" panose="020B0604020202020204" pitchFamily="34" charset="0"/>
                <a:sym typeface="Arial"/>
              </a:rPr>
              <a:t>         = </a:t>
            </a:r>
            <a:r>
              <a:rPr lang="en-GB" sz="2400" kern="0" dirty="0">
                <a:solidFill>
                  <a:srgbClr val="595959">
                    <a:lumMod val="50000"/>
                  </a:srgbClr>
                </a:solidFill>
                <a:latin typeface="Arial" panose="020B0604020202020204" pitchFamily="34" charset="0"/>
                <a:cs typeface="Arial" panose="020B0604020202020204" pitchFamily="34" charset="0"/>
              </a:rPr>
              <a:t>585 </a:t>
            </a:r>
            <a:r>
              <a:rPr lang="en-GB" sz="2400" kern="0" dirty="0">
                <a:solidFill>
                  <a:srgbClr val="595959">
                    <a:lumMod val="50000"/>
                  </a:srgbClr>
                </a:solidFill>
                <a:latin typeface="Arial" panose="020B0604020202020204" pitchFamily="34" charset="0"/>
                <a:cs typeface="Arial" panose="020B0604020202020204" pitchFamily="34" charset="0"/>
                <a:sym typeface="Arial"/>
              </a:rPr>
              <a:t>m²</a:t>
            </a:r>
            <a:endParaRPr sz="2400" kern="0" dirty="0">
              <a:solidFill>
                <a:srgbClr val="595959">
                  <a:lumMod val="50000"/>
                </a:srgbClr>
              </a:solidFill>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79183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10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1000"/>
                                        <p:tgtEl>
                                          <p:spTgt spid="9">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1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14</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nvGrpSpPr>
          <p:cNvPr id="11" name="Group 10" descr="Worksheet available icon">
            <a:extLst>
              <a:ext uri="{FF2B5EF4-FFF2-40B4-BE49-F238E27FC236}">
                <a16:creationId xmlns:a16="http://schemas.microsoft.com/office/drawing/2014/main" id="{F23F5BC1-B991-4210-0E7B-9144329CB8EE}"/>
              </a:ext>
            </a:extLst>
          </p:cNvPr>
          <p:cNvGrpSpPr/>
          <p:nvPr/>
        </p:nvGrpSpPr>
        <p:grpSpPr>
          <a:xfrm>
            <a:off x="9495879" y="211521"/>
            <a:ext cx="2102384" cy="753403"/>
            <a:chOff x="9495879" y="211521"/>
            <a:chExt cx="2102384" cy="753403"/>
          </a:xfrm>
        </p:grpSpPr>
        <p:pic>
          <p:nvPicPr>
            <p:cNvPr id="16" name="Graphic 6" descr="Document">
              <a:extLst>
                <a:ext uri="{FF2B5EF4-FFF2-40B4-BE49-F238E27FC236}">
                  <a16:creationId xmlns:a16="http://schemas.microsoft.com/office/drawing/2014/main" id="{0FFDD04E-F6CD-B332-EC86-DB0A13BE0D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7" name="TextBox 16">
              <a:extLst>
                <a:ext uri="{FF2B5EF4-FFF2-40B4-BE49-F238E27FC236}">
                  <a16:creationId xmlns:a16="http://schemas.microsoft.com/office/drawing/2014/main" id="{F73F02A6-872C-CB7B-B42C-2554B0F42564}"/>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5" name="Title 4">
            <a:extLst>
              <a:ext uri="{FF2B5EF4-FFF2-40B4-BE49-F238E27FC236}">
                <a16:creationId xmlns:a16="http://schemas.microsoft.com/office/drawing/2014/main" id="{D894353E-FF45-E312-9B2E-22A7B9068965}"/>
              </a:ext>
            </a:extLst>
          </p:cNvPr>
          <p:cNvSpPr>
            <a:spLocks noGrp="1"/>
          </p:cNvSpPr>
          <p:nvPr>
            <p:ph type="title"/>
          </p:nvPr>
        </p:nvSpPr>
        <p:spPr>
          <a:xfrm>
            <a:off x="1676400" y="328494"/>
            <a:ext cx="10515600" cy="1325563"/>
          </a:xfrm>
        </p:spPr>
        <p:txBody>
          <a:bodyPr/>
          <a:lstStyle/>
          <a:p>
            <a:r>
              <a:rPr lang="en-GB" dirty="0"/>
              <a:t>Answers </a:t>
            </a:r>
            <a:r>
              <a:rPr lang="en-GB" dirty="0">
                <a:sym typeface="Arial"/>
              </a:rPr>
              <a:t>– Venue 5</a:t>
            </a:r>
            <a:endParaRPr lang="en-GB" dirty="0"/>
          </a:p>
        </p:txBody>
      </p:sp>
      <p:sp>
        <p:nvSpPr>
          <p:cNvPr id="2" name="Google Shape;297;g53f047df24_0_470">
            <a:extLst>
              <a:ext uri="{FF2B5EF4-FFF2-40B4-BE49-F238E27FC236}">
                <a16:creationId xmlns:a16="http://schemas.microsoft.com/office/drawing/2014/main" id="{A67687CB-7EC5-E0CA-D81A-BCA9FF75FB3F}"/>
              </a:ext>
            </a:extLst>
          </p:cNvPr>
          <p:cNvSpPr txBox="1"/>
          <p:nvPr/>
        </p:nvSpPr>
        <p:spPr>
          <a:xfrm>
            <a:off x="3997431" y="4577478"/>
            <a:ext cx="4867698" cy="1259441"/>
          </a:xfrm>
          <a:prstGeom prst="rect">
            <a:avLst/>
          </a:prstGeom>
          <a:noFill/>
          <a:ln>
            <a:noFill/>
          </a:ln>
        </p:spPr>
        <p:txBody>
          <a:bodyPr spcFirstLastPara="1" wrap="square" lIns="91425" tIns="91425" rIns="91425" bIns="91425" anchor="t" anchorCtr="0">
            <a:noAutofit/>
          </a:bodyPr>
          <a:lstStyle/>
          <a:p>
            <a:pPr lvl="0">
              <a:buClr>
                <a:srgbClr val="000000"/>
              </a:buClr>
              <a:buSzPts val="3600"/>
            </a:pPr>
            <a:r>
              <a:rPr lang="en-GB" sz="2400" kern="0" dirty="0">
                <a:solidFill>
                  <a:srgbClr val="595959">
                    <a:lumMod val="50000"/>
                  </a:srgbClr>
                </a:solidFill>
                <a:latin typeface="Arial" panose="020B0604020202020204" pitchFamily="34" charset="0"/>
                <a:cs typeface="Arial" panose="020B0604020202020204" pitchFamily="34" charset="0"/>
                <a:sym typeface="Arial"/>
              </a:rPr>
              <a:t>Area = (42 × 12) </a:t>
            </a:r>
            <a:r>
              <a:rPr lang="en-GB" sz="2400" dirty="0">
                <a:solidFill>
                  <a:srgbClr val="000000"/>
                </a:solidFill>
                <a:latin typeface="Arial"/>
                <a:ea typeface="Arial"/>
                <a:cs typeface="Arial"/>
                <a:sym typeface="Arial"/>
              </a:rPr>
              <a:t>–</a:t>
            </a:r>
            <a:r>
              <a:rPr lang="en-GB" sz="2400" kern="0" dirty="0">
                <a:solidFill>
                  <a:srgbClr val="595959">
                    <a:lumMod val="50000"/>
                  </a:srgbClr>
                </a:solidFill>
                <a:latin typeface="Arial" panose="020B0604020202020204" pitchFamily="34" charset="0"/>
                <a:cs typeface="Arial" panose="020B0604020202020204" pitchFamily="34" charset="0"/>
                <a:sym typeface="Arial"/>
              </a:rPr>
              <a:t> </a:t>
            </a:r>
            <a:r>
              <a:rPr lang="en-GB" sz="2400" kern="0" dirty="0">
                <a:solidFill>
                  <a:srgbClr val="595959">
                    <a:lumMod val="50000"/>
                  </a:srgbClr>
                </a:solidFill>
                <a:latin typeface="Arial" panose="020B0604020202020204" pitchFamily="34" charset="0"/>
                <a:cs typeface="Arial" panose="020B0604020202020204" pitchFamily="34" charset="0"/>
              </a:rPr>
              <a:t>(8 </a:t>
            </a:r>
            <a:r>
              <a:rPr lang="en-GB" sz="2400" kern="0" dirty="0">
                <a:solidFill>
                  <a:srgbClr val="595959">
                    <a:lumMod val="50000"/>
                  </a:srgbClr>
                </a:solidFill>
                <a:latin typeface="Arial" panose="020B0604020202020204" pitchFamily="34" charset="0"/>
                <a:cs typeface="Arial" panose="020B0604020202020204" pitchFamily="34" charset="0"/>
                <a:sym typeface="Arial"/>
              </a:rPr>
              <a:t>×</a:t>
            </a:r>
            <a:r>
              <a:rPr lang="en-GB" sz="2400" kern="0" dirty="0">
                <a:solidFill>
                  <a:srgbClr val="595959">
                    <a:lumMod val="50000"/>
                  </a:srgbClr>
                </a:solidFill>
                <a:latin typeface="Arial" panose="020B0604020202020204" pitchFamily="34" charset="0"/>
                <a:cs typeface="Arial" panose="020B0604020202020204" pitchFamily="34" charset="0"/>
              </a:rPr>
              <a:t> 22)  </a:t>
            </a:r>
            <a:endParaRPr sz="2400" kern="0" dirty="0">
              <a:solidFill>
                <a:srgbClr val="595959">
                  <a:lumMod val="50000"/>
                </a:srgbClr>
              </a:solidFill>
              <a:latin typeface="Arial" panose="020B0604020202020204" pitchFamily="34" charset="0"/>
              <a:cs typeface="Arial" panose="020B0604020202020204" pitchFamily="34" charset="0"/>
              <a:sym typeface="Arial"/>
            </a:endParaRPr>
          </a:p>
          <a:p>
            <a:pPr marR="0" lvl="0" indent="0">
              <a:lnSpc>
                <a:spcPct val="100000"/>
              </a:lnSpc>
              <a:spcBef>
                <a:spcPts val="0"/>
              </a:spcBef>
              <a:spcAft>
                <a:spcPts val="0"/>
              </a:spcAft>
              <a:buClr>
                <a:srgbClr val="000000"/>
              </a:buClr>
              <a:buSzPts val="3600"/>
            </a:pPr>
            <a:r>
              <a:rPr lang="en-GB" sz="2400" kern="0" dirty="0">
                <a:solidFill>
                  <a:srgbClr val="595959">
                    <a:lumMod val="50000"/>
                  </a:srgbClr>
                </a:solidFill>
                <a:latin typeface="Arial" panose="020B0604020202020204" pitchFamily="34" charset="0"/>
                <a:cs typeface="Arial" panose="020B0604020202020204" pitchFamily="34" charset="0"/>
                <a:sym typeface="Arial"/>
              </a:rPr>
              <a:t>         = </a:t>
            </a:r>
            <a:r>
              <a:rPr lang="en-GB" sz="2400" kern="0" dirty="0">
                <a:solidFill>
                  <a:srgbClr val="595959">
                    <a:lumMod val="50000"/>
                  </a:srgbClr>
                </a:solidFill>
                <a:latin typeface="Arial" panose="020B0604020202020204" pitchFamily="34" charset="0"/>
                <a:cs typeface="Arial" panose="020B0604020202020204" pitchFamily="34" charset="0"/>
              </a:rPr>
              <a:t>328 </a:t>
            </a:r>
            <a:r>
              <a:rPr lang="en-GB" sz="2400" kern="0" dirty="0">
                <a:solidFill>
                  <a:srgbClr val="595959">
                    <a:lumMod val="50000"/>
                  </a:srgbClr>
                </a:solidFill>
                <a:latin typeface="Arial" panose="020B0604020202020204" pitchFamily="34" charset="0"/>
                <a:cs typeface="Arial" panose="020B0604020202020204" pitchFamily="34" charset="0"/>
                <a:sym typeface="Arial"/>
              </a:rPr>
              <a:t>m²</a:t>
            </a:r>
            <a:endParaRPr sz="2400" kern="0" dirty="0">
              <a:solidFill>
                <a:srgbClr val="595959">
                  <a:lumMod val="50000"/>
                </a:srgbClr>
              </a:solidFill>
              <a:latin typeface="Arial" panose="020B0604020202020204" pitchFamily="34" charset="0"/>
              <a:cs typeface="Arial" panose="020B0604020202020204" pitchFamily="34" charset="0"/>
              <a:sym typeface="Arial"/>
            </a:endParaRPr>
          </a:p>
        </p:txBody>
      </p:sp>
      <p:pic>
        <p:nvPicPr>
          <p:cNvPr id="3" name="Picture 2">
            <a:extLst>
              <a:ext uri="{FF2B5EF4-FFF2-40B4-BE49-F238E27FC236}">
                <a16:creationId xmlns:a16="http://schemas.microsoft.com/office/drawing/2014/main" id="{C06A3EEC-E563-65B0-68C5-52697CA0372C}"/>
              </a:ext>
            </a:extLst>
          </p:cNvPr>
          <p:cNvPicPr>
            <a:picLocks noChangeAspect="1"/>
          </p:cNvPicPr>
          <p:nvPr/>
        </p:nvPicPr>
        <p:blipFill>
          <a:blip r:embed="rId5"/>
          <a:stretch>
            <a:fillRect/>
          </a:stretch>
        </p:blipFill>
        <p:spPr>
          <a:xfrm>
            <a:off x="2411658" y="1860129"/>
            <a:ext cx="7368684" cy="2169991"/>
          </a:xfrm>
          <a:prstGeom prst="rect">
            <a:avLst/>
          </a:prstGeom>
        </p:spPr>
      </p:pic>
    </p:spTree>
    <p:extLst>
      <p:ext uri="{BB962C8B-B14F-4D97-AF65-F5344CB8AC3E}">
        <p14:creationId xmlns:p14="http://schemas.microsoft.com/office/powerpoint/2010/main" val="183857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246EB4-D07B-B30D-F74A-C2FDB443B3A3}"/>
              </a:ext>
            </a:extLst>
          </p:cNvPr>
          <p:cNvPicPr>
            <a:picLocks noChangeAspect="1"/>
          </p:cNvPicPr>
          <p:nvPr/>
        </p:nvPicPr>
        <p:blipFill rotWithShape="1">
          <a:blip r:embed="rId3"/>
          <a:srcRect t="7454" b="42207"/>
          <a:stretch/>
        </p:blipFill>
        <p:spPr>
          <a:xfrm>
            <a:off x="3079725" y="3817159"/>
            <a:ext cx="3129022" cy="2020712"/>
          </a:xfrm>
          <a:prstGeom prst="rect">
            <a:avLst/>
          </a:prstGeom>
        </p:spPr>
      </p:pic>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15</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nvGrpSpPr>
          <p:cNvPr id="11" name="Group 10" descr="Worksheet available icon">
            <a:extLst>
              <a:ext uri="{FF2B5EF4-FFF2-40B4-BE49-F238E27FC236}">
                <a16:creationId xmlns:a16="http://schemas.microsoft.com/office/drawing/2014/main" id="{F23F5BC1-B991-4210-0E7B-9144329CB8EE}"/>
              </a:ext>
            </a:extLst>
          </p:cNvPr>
          <p:cNvGrpSpPr/>
          <p:nvPr/>
        </p:nvGrpSpPr>
        <p:grpSpPr>
          <a:xfrm>
            <a:off x="9495879" y="211521"/>
            <a:ext cx="2102384" cy="753403"/>
            <a:chOff x="9495879" y="211521"/>
            <a:chExt cx="2102384" cy="753403"/>
          </a:xfrm>
        </p:grpSpPr>
        <p:pic>
          <p:nvPicPr>
            <p:cNvPr id="16" name="Graphic 6" descr="Document">
              <a:extLst>
                <a:ext uri="{FF2B5EF4-FFF2-40B4-BE49-F238E27FC236}">
                  <a16:creationId xmlns:a16="http://schemas.microsoft.com/office/drawing/2014/main" id="{0FFDD04E-F6CD-B332-EC86-DB0A13BE0D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44860" y="211521"/>
              <a:ext cx="753403" cy="753403"/>
            </a:xfrm>
            <a:prstGeom prst="rect">
              <a:avLst/>
            </a:prstGeom>
          </p:spPr>
        </p:pic>
        <p:sp>
          <p:nvSpPr>
            <p:cNvPr id="17" name="TextBox 16">
              <a:extLst>
                <a:ext uri="{FF2B5EF4-FFF2-40B4-BE49-F238E27FC236}">
                  <a16:creationId xmlns:a16="http://schemas.microsoft.com/office/drawing/2014/main" id="{F73F02A6-872C-CB7B-B42C-2554B0F42564}"/>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5" name="Title 4">
            <a:extLst>
              <a:ext uri="{FF2B5EF4-FFF2-40B4-BE49-F238E27FC236}">
                <a16:creationId xmlns:a16="http://schemas.microsoft.com/office/drawing/2014/main" id="{D894353E-FF45-E312-9B2E-22A7B9068965}"/>
              </a:ext>
            </a:extLst>
          </p:cNvPr>
          <p:cNvSpPr>
            <a:spLocks noGrp="1"/>
          </p:cNvSpPr>
          <p:nvPr>
            <p:ph type="title"/>
          </p:nvPr>
        </p:nvSpPr>
        <p:spPr>
          <a:xfrm>
            <a:off x="1676400" y="328494"/>
            <a:ext cx="10515600" cy="1325563"/>
          </a:xfrm>
        </p:spPr>
        <p:txBody>
          <a:bodyPr/>
          <a:lstStyle/>
          <a:p>
            <a:r>
              <a:rPr lang="en-GB" dirty="0"/>
              <a:t>Answers</a:t>
            </a:r>
          </a:p>
        </p:txBody>
      </p:sp>
      <p:sp>
        <p:nvSpPr>
          <p:cNvPr id="6" name="Google Shape;297;g53f047df24_0_470">
            <a:extLst>
              <a:ext uri="{FF2B5EF4-FFF2-40B4-BE49-F238E27FC236}">
                <a16:creationId xmlns:a16="http://schemas.microsoft.com/office/drawing/2014/main" id="{D785C9F4-EF7E-268B-F3A1-29797A9F9726}"/>
              </a:ext>
            </a:extLst>
          </p:cNvPr>
          <p:cNvSpPr txBox="1"/>
          <p:nvPr/>
        </p:nvSpPr>
        <p:spPr>
          <a:xfrm>
            <a:off x="767725" y="1578868"/>
            <a:ext cx="5315927" cy="4397901"/>
          </a:xfrm>
          <a:prstGeom prst="rect">
            <a:avLst/>
          </a:prstGeom>
          <a:noFill/>
          <a:ln w="38100">
            <a:noFill/>
          </a:ln>
        </p:spPr>
        <p:txBody>
          <a:bodyPr spcFirstLastPara="1" wrap="square" lIns="91425" tIns="91425" rIns="91425" bIns="91425" anchor="t" anchorCtr="0">
            <a:noAutofit/>
          </a:bodyPr>
          <a:lstStyle/>
          <a:p>
            <a:pPr lvl="0">
              <a:buClr>
                <a:srgbClr val="000000"/>
              </a:buClr>
              <a:buSzPts val="3600"/>
            </a:pPr>
            <a:r>
              <a:rPr lang="en-GB" sz="2400" kern="0" dirty="0">
                <a:solidFill>
                  <a:srgbClr val="595959">
                    <a:lumMod val="50000"/>
                  </a:srgbClr>
                </a:solidFill>
                <a:latin typeface="Arial" panose="020B0604020202020204" pitchFamily="34" charset="0"/>
                <a:cs typeface="Arial" panose="020B0604020202020204" pitchFamily="34" charset="0"/>
                <a:sym typeface="Arial"/>
              </a:rPr>
              <a:t>The largest area of all the venues is venue 2.</a:t>
            </a:r>
          </a:p>
          <a:p>
            <a:pPr lvl="0">
              <a:buClr>
                <a:srgbClr val="000000"/>
              </a:buClr>
              <a:buSzPts val="3600"/>
            </a:pPr>
            <a:endParaRPr lang="en-GB" sz="2400" kern="0" dirty="0">
              <a:solidFill>
                <a:srgbClr val="595959">
                  <a:lumMod val="50000"/>
                </a:srgbClr>
              </a:solidFill>
              <a:latin typeface="Arial" panose="020B0604020202020204" pitchFamily="34" charset="0"/>
              <a:cs typeface="Arial" panose="020B0604020202020204" pitchFamily="34" charset="0"/>
            </a:endParaRPr>
          </a:p>
          <a:p>
            <a:pPr>
              <a:buClr>
                <a:srgbClr val="000000"/>
              </a:buClr>
              <a:buSzPts val="3600"/>
            </a:pPr>
            <a:r>
              <a:rPr lang="en-GB" sz="2400" kern="0" dirty="0">
                <a:solidFill>
                  <a:srgbClr val="595959">
                    <a:lumMod val="50000"/>
                  </a:srgbClr>
                </a:solidFill>
                <a:latin typeface="Arial" panose="020B0604020202020204" pitchFamily="34" charset="0"/>
                <a:cs typeface="Arial" panose="020B0604020202020204" pitchFamily="34" charset="0"/>
              </a:rPr>
              <a:t>Venue 2 has the biggest area and therefore the greatest capacity.</a:t>
            </a:r>
          </a:p>
          <a:p>
            <a:pPr lvl="0">
              <a:buSzPts val="3600"/>
            </a:pPr>
            <a:endParaRPr lang="en-GB" sz="2400" b="0" i="0" u="none" strike="noStrike" cap="none" dirty="0">
              <a:solidFill>
                <a:schemeClr val="bg2">
                  <a:lumMod val="50000"/>
                </a:schemeClr>
              </a:solidFill>
              <a:latin typeface="Calibri" panose="020F0502020204030204" pitchFamily="34" charset="0"/>
              <a:cs typeface="Calibri" panose="020F0502020204030204" pitchFamily="34" charset="0"/>
              <a:sym typeface="Arial"/>
            </a:endParaRPr>
          </a:p>
          <a:p>
            <a:pPr>
              <a:buClr>
                <a:srgbClr val="000000"/>
              </a:buClr>
              <a:buSzPts val="3600"/>
            </a:pPr>
            <a:r>
              <a:rPr lang="en-GB" sz="2400" kern="0" dirty="0">
                <a:solidFill>
                  <a:srgbClr val="595959">
                    <a:lumMod val="50000"/>
                  </a:srgbClr>
                </a:solidFill>
                <a:latin typeface="Arial" panose="020B0604020202020204" pitchFamily="34" charset="0"/>
                <a:cs typeface="Arial" panose="020B0604020202020204" pitchFamily="34" charset="0"/>
                <a:sym typeface="Arial"/>
              </a:rPr>
              <a:t>Area = 25 m × 25 m</a:t>
            </a:r>
          </a:p>
          <a:p>
            <a:pPr>
              <a:buClr>
                <a:srgbClr val="000000"/>
              </a:buClr>
              <a:buSzPts val="3600"/>
            </a:pPr>
            <a:r>
              <a:rPr lang="en-GB" sz="2400" kern="0" dirty="0">
                <a:solidFill>
                  <a:srgbClr val="595959">
                    <a:lumMod val="50000"/>
                  </a:srgbClr>
                </a:solidFill>
                <a:latin typeface="Arial" panose="020B0604020202020204" pitchFamily="34" charset="0"/>
                <a:cs typeface="Arial" panose="020B0604020202020204" pitchFamily="34" charset="0"/>
                <a:sym typeface="Arial"/>
              </a:rPr>
              <a:t>         = 625 m²</a:t>
            </a:r>
          </a:p>
        </p:txBody>
      </p:sp>
      <p:sp>
        <p:nvSpPr>
          <p:cNvPr id="7" name="TextBox 6">
            <a:extLst>
              <a:ext uri="{FF2B5EF4-FFF2-40B4-BE49-F238E27FC236}">
                <a16:creationId xmlns:a16="http://schemas.microsoft.com/office/drawing/2014/main" id="{F30D20B0-21AE-C557-2AC8-1FA4F6F80DF2}"/>
              </a:ext>
            </a:extLst>
          </p:cNvPr>
          <p:cNvSpPr txBox="1"/>
          <p:nvPr/>
        </p:nvSpPr>
        <p:spPr>
          <a:xfrm>
            <a:off x="6384290" y="1578868"/>
            <a:ext cx="5203179" cy="1569660"/>
          </a:xfrm>
          <a:prstGeom prst="rect">
            <a:avLst/>
          </a:prstGeom>
          <a:noFill/>
        </p:spPr>
        <p:txBody>
          <a:bodyPr wrap="square">
            <a:spAutoFit/>
          </a:bodyPr>
          <a:lstStyle/>
          <a:p>
            <a:pPr>
              <a:buClr>
                <a:srgbClr val="000000"/>
              </a:buClr>
              <a:buSzPts val="3600"/>
            </a:pPr>
            <a:r>
              <a:rPr lang="en-GB" sz="2400" kern="0" dirty="0">
                <a:solidFill>
                  <a:srgbClr val="595959">
                    <a:lumMod val="50000"/>
                  </a:srgbClr>
                </a:solidFill>
                <a:latin typeface="Arial" panose="020B0604020202020204" pitchFamily="34" charset="0"/>
                <a:cs typeface="Arial" panose="020B0604020202020204" pitchFamily="34" charset="0"/>
              </a:rPr>
              <a:t>Each venue can fit a maximum of 5 people per 1 m².</a:t>
            </a:r>
          </a:p>
          <a:p>
            <a:pPr>
              <a:buClr>
                <a:srgbClr val="000000"/>
              </a:buClr>
              <a:buSzPts val="3600"/>
            </a:pPr>
            <a:endParaRPr lang="en-GB" sz="2400" kern="0" dirty="0">
              <a:solidFill>
                <a:srgbClr val="595959">
                  <a:lumMod val="50000"/>
                </a:srgbClr>
              </a:solidFill>
              <a:latin typeface="Arial" panose="020B0604020202020204" pitchFamily="34" charset="0"/>
              <a:cs typeface="Arial" panose="020B0604020202020204" pitchFamily="34" charset="0"/>
            </a:endParaRPr>
          </a:p>
          <a:p>
            <a:pPr>
              <a:buClr>
                <a:srgbClr val="000000"/>
              </a:buClr>
              <a:buSzPts val="3600"/>
            </a:pPr>
            <a:r>
              <a:rPr lang="en-GB" sz="2400" kern="0" dirty="0">
                <a:solidFill>
                  <a:srgbClr val="595959">
                    <a:lumMod val="50000"/>
                  </a:srgbClr>
                </a:solidFill>
                <a:latin typeface="Arial" panose="020B0604020202020204" pitchFamily="34" charset="0"/>
                <a:cs typeface="Arial" panose="020B0604020202020204" pitchFamily="34" charset="0"/>
              </a:rPr>
              <a:t>625 m</a:t>
            </a:r>
            <a:r>
              <a:rPr lang="en-GB" sz="2400" kern="0" baseline="30000" dirty="0">
                <a:solidFill>
                  <a:srgbClr val="595959">
                    <a:lumMod val="50000"/>
                  </a:srgbClr>
                </a:solidFill>
                <a:latin typeface="Arial" panose="020B0604020202020204" pitchFamily="34" charset="0"/>
                <a:cs typeface="Arial" panose="020B0604020202020204" pitchFamily="34" charset="0"/>
              </a:rPr>
              <a:t>2</a:t>
            </a:r>
            <a:r>
              <a:rPr lang="en-GB" sz="2400" kern="0" dirty="0">
                <a:solidFill>
                  <a:srgbClr val="595959">
                    <a:lumMod val="50000"/>
                  </a:srgbClr>
                </a:solidFill>
                <a:latin typeface="Arial" panose="020B0604020202020204" pitchFamily="34" charset="0"/>
                <a:cs typeface="Arial" panose="020B0604020202020204" pitchFamily="34" charset="0"/>
              </a:rPr>
              <a:t> × 5 = 3125 people</a:t>
            </a:r>
          </a:p>
        </p:txBody>
      </p:sp>
      <p:sp>
        <p:nvSpPr>
          <p:cNvPr id="8" name="TextBox 7">
            <a:extLst>
              <a:ext uri="{FF2B5EF4-FFF2-40B4-BE49-F238E27FC236}">
                <a16:creationId xmlns:a16="http://schemas.microsoft.com/office/drawing/2014/main" id="{F92486B2-EE73-0FA9-2151-6818A233AB89}"/>
              </a:ext>
            </a:extLst>
          </p:cNvPr>
          <p:cNvSpPr txBox="1"/>
          <p:nvPr/>
        </p:nvSpPr>
        <p:spPr>
          <a:xfrm>
            <a:off x="6384290" y="3709473"/>
            <a:ext cx="5026580" cy="2646878"/>
          </a:xfrm>
          <a:prstGeom prst="rect">
            <a:avLst/>
          </a:prstGeom>
          <a:noFill/>
        </p:spPr>
        <p:txBody>
          <a:bodyPr wrap="square" rtlCol="0">
            <a:spAutoFit/>
          </a:bodyPr>
          <a:lstStyle/>
          <a:p>
            <a:pPr>
              <a:buClr>
                <a:srgbClr val="000000"/>
              </a:buClr>
              <a:buSzPts val="3600"/>
            </a:pPr>
            <a:r>
              <a:rPr lang="en-GB" sz="2400" kern="0" dirty="0">
                <a:solidFill>
                  <a:srgbClr val="595959">
                    <a:lumMod val="50000"/>
                  </a:srgbClr>
                </a:solidFill>
                <a:latin typeface="Arial" panose="020B0604020202020204" pitchFamily="34" charset="0"/>
                <a:cs typeface="Arial" panose="020B0604020202020204" pitchFamily="34" charset="0"/>
              </a:rPr>
              <a:t>Tickets are £30 each and the company wants to maximise its income.</a:t>
            </a:r>
          </a:p>
          <a:p>
            <a:pPr>
              <a:buClr>
                <a:srgbClr val="000000"/>
              </a:buClr>
              <a:buSzPts val="3600"/>
            </a:pPr>
            <a:endParaRPr lang="en-GB" sz="2400" kern="0" dirty="0">
              <a:solidFill>
                <a:srgbClr val="595959">
                  <a:lumMod val="50000"/>
                </a:srgbClr>
              </a:solidFill>
              <a:latin typeface="Arial" panose="020B0604020202020204" pitchFamily="34" charset="0"/>
              <a:cs typeface="Arial" panose="020B0604020202020204" pitchFamily="34" charset="0"/>
            </a:endParaRPr>
          </a:p>
          <a:p>
            <a:pPr>
              <a:buClr>
                <a:srgbClr val="000000"/>
              </a:buClr>
              <a:buSzPts val="3600"/>
            </a:pPr>
            <a:r>
              <a:rPr lang="en-GB" sz="2400" kern="0" dirty="0">
                <a:solidFill>
                  <a:srgbClr val="595959">
                    <a:lumMod val="50000"/>
                  </a:srgbClr>
                </a:solidFill>
                <a:latin typeface="Arial" panose="020B0604020202020204" pitchFamily="34" charset="0"/>
                <a:cs typeface="Arial" panose="020B0604020202020204" pitchFamily="34" charset="0"/>
              </a:rPr>
              <a:t>3125 × £30 = £93 750</a:t>
            </a:r>
          </a:p>
          <a:p>
            <a:endParaRPr lang="en-GB" dirty="0">
              <a:latin typeface="Calibri" panose="020F0502020204030204" pitchFamily="34" charset="0"/>
              <a:cs typeface="Calibri" panose="020F0502020204030204" pitchFamily="34" charset="0"/>
            </a:endParaRPr>
          </a:p>
          <a:p>
            <a:endParaRPr lang="en-GB" sz="1400" b="0" i="0" dirty="0">
              <a:solidFill>
                <a:srgbClr val="000000"/>
              </a:solidFill>
              <a:effectLst/>
              <a:latin typeface="Calibri" panose="020F0502020204030204" pitchFamily="34" charset="0"/>
              <a:cs typeface="Calibri" panose="020F0502020204030204" pitchFamily="34" charset="0"/>
            </a:endParaRPr>
          </a:p>
          <a:p>
            <a:r>
              <a:rPr lang="en-GB" sz="1400" b="0" i="0" dirty="0">
                <a:solidFill>
                  <a:srgbClr val="000000"/>
                </a:solidFill>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53315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16</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5" name="Title 4">
            <a:extLst>
              <a:ext uri="{FF2B5EF4-FFF2-40B4-BE49-F238E27FC236}">
                <a16:creationId xmlns:a16="http://schemas.microsoft.com/office/drawing/2014/main" id="{D894353E-FF45-E312-9B2E-22A7B9068965}"/>
              </a:ext>
            </a:extLst>
          </p:cNvPr>
          <p:cNvSpPr>
            <a:spLocks noGrp="1"/>
          </p:cNvSpPr>
          <p:nvPr>
            <p:ph type="title"/>
          </p:nvPr>
        </p:nvSpPr>
        <p:spPr>
          <a:xfrm>
            <a:off x="1676400" y="328494"/>
            <a:ext cx="10515600" cy="1325563"/>
          </a:xfrm>
        </p:spPr>
        <p:txBody>
          <a:bodyPr/>
          <a:lstStyle/>
          <a:p>
            <a:r>
              <a:rPr lang="en-GB" dirty="0"/>
              <a:t>Compound shapes</a:t>
            </a:r>
          </a:p>
        </p:txBody>
      </p:sp>
      <p:sp>
        <p:nvSpPr>
          <p:cNvPr id="30" name="Speech Bubble: Rectangle with Corners Rounded 17">
            <a:extLst>
              <a:ext uri="{FF2B5EF4-FFF2-40B4-BE49-F238E27FC236}">
                <a16:creationId xmlns:a16="http://schemas.microsoft.com/office/drawing/2014/main" id="{131850D4-B882-B639-C8A2-D6F05FF0D252}"/>
              </a:ext>
            </a:extLst>
          </p:cNvPr>
          <p:cNvSpPr/>
          <p:nvPr/>
        </p:nvSpPr>
        <p:spPr>
          <a:xfrm>
            <a:off x="1145105" y="1279999"/>
            <a:ext cx="8896562" cy="788714"/>
          </a:xfrm>
          <a:prstGeom prst="wedgeRoundRectCallout">
            <a:avLst>
              <a:gd name="adj1" fmla="val 57772"/>
              <a:gd name="adj2" fmla="val 266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Arial" panose="020B0604020202020204" pitchFamily="34" charset="0"/>
                <a:cs typeface="Arial" panose="020B0604020202020204" pitchFamily="34" charset="0"/>
              </a:rPr>
              <a:t>The blue areas are different because the shapes are different.</a:t>
            </a:r>
          </a:p>
        </p:txBody>
      </p:sp>
      <p:sp>
        <p:nvSpPr>
          <p:cNvPr id="31" name="TextBox 30">
            <a:extLst>
              <a:ext uri="{FF2B5EF4-FFF2-40B4-BE49-F238E27FC236}">
                <a16:creationId xmlns:a16="http://schemas.microsoft.com/office/drawing/2014/main" id="{1BE24FC4-1F1E-0732-CE28-1A58D18CD5D2}"/>
              </a:ext>
            </a:extLst>
          </p:cNvPr>
          <p:cNvSpPr txBox="1"/>
          <p:nvPr/>
        </p:nvSpPr>
        <p:spPr>
          <a:xfrm>
            <a:off x="3270349" y="2235142"/>
            <a:ext cx="5651302" cy="461665"/>
          </a:xfrm>
          <a:prstGeom prst="rect">
            <a:avLst/>
          </a:prstGeom>
          <a:solidFill>
            <a:schemeClr val="bg1"/>
          </a:solidFill>
        </p:spPr>
        <p:txBody>
          <a:bodyPr wrap="square">
            <a:spAutoFit/>
          </a:bodyPr>
          <a:lstStyle/>
          <a:p>
            <a:r>
              <a:rPr lang="en-GB" sz="2400" dirty="0">
                <a:latin typeface="Arial" panose="020B0604020202020204" pitchFamily="34" charset="0"/>
                <a:cs typeface="Arial" panose="020B0604020202020204" pitchFamily="34" charset="0"/>
              </a:rPr>
              <a:t>Is Ruby correct?</a:t>
            </a:r>
            <a:r>
              <a:rPr lang="en-GB" sz="2400" dirty="0">
                <a:solidFill>
                  <a:srgbClr val="000000"/>
                </a:solidFill>
                <a:latin typeface="Arial" panose="020B0604020202020204" pitchFamily="34" charset="0"/>
                <a:cs typeface="Arial" panose="020B0604020202020204" pitchFamily="34" charset="0"/>
              </a:rPr>
              <a:t> </a:t>
            </a:r>
            <a:r>
              <a:rPr lang="en-GB" sz="2400" dirty="0">
                <a:solidFill>
                  <a:schemeClr val="tx1"/>
                </a:solidFill>
                <a:latin typeface="Arial" panose="020B0604020202020204" pitchFamily="34" charset="0"/>
                <a:cs typeface="Arial" panose="020B0604020202020204" pitchFamily="34" charset="0"/>
              </a:rPr>
              <a:t>Explain your answer. </a:t>
            </a:r>
            <a:endParaRPr lang="en-GB" sz="2400" dirty="0">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0806AA90-50EE-C483-8C2E-CE0E5DAE1EBD}"/>
              </a:ext>
            </a:extLst>
          </p:cNvPr>
          <p:cNvGrpSpPr/>
          <p:nvPr/>
        </p:nvGrpSpPr>
        <p:grpSpPr>
          <a:xfrm>
            <a:off x="748269" y="2832859"/>
            <a:ext cx="4105110" cy="3469373"/>
            <a:chOff x="1434306" y="3228777"/>
            <a:chExt cx="3218395" cy="2521738"/>
          </a:xfrm>
        </p:grpSpPr>
        <p:grpSp>
          <p:nvGrpSpPr>
            <p:cNvPr id="2" name="Group 1">
              <a:extLst>
                <a:ext uri="{FF2B5EF4-FFF2-40B4-BE49-F238E27FC236}">
                  <a16:creationId xmlns:a16="http://schemas.microsoft.com/office/drawing/2014/main" id="{9D16740B-65D2-77DB-C5B7-1E6E3A1E3DD3}"/>
                </a:ext>
              </a:extLst>
            </p:cNvPr>
            <p:cNvGrpSpPr/>
            <p:nvPr/>
          </p:nvGrpSpPr>
          <p:grpSpPr>
            <a:xfrm>
              <a:off x="1434306" y="3228777"/>
              <a:ext cx="3218395" cy="2521738"/>
              <a:chOff x="280342" y="1691378"/>
              <a:chExt cx="3218395" cy="2521738"/>
            </a:xfrm>
          </p:grpSpPr>
          <p:sp>
            <p:nvSpPr>
              <p:cNvPr id="3" name="TextBox 2">
                <a:extLst>
                  <a:ext uri="{FF2B5EF4-FFF2-40B4-BE49-F238E27FC236}">
                    <a16:creationId xmlns:a16="http://schemas.microsoft.com/office/drawing/2014/main" id="{C18E4683-23D5-F924-D67A-FC086E70104F}"/>
                  </a:ext>
                </a:extLst>
              </p:cNvPr>
              <p:cNvSpPr txBox="1"/>
              <p:nvPr/>
            </p:nvSpPr>
            <p:spPr>
              <a:xfrm>
                <a:off x="280342" y="2631420"/>
                <a:ext cx="745890" cy="29082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10 cm</a:t>
                </a:r>
              </a:p>
            </p:txBody>
          </p:sp>
          <p:sp>
            <p:nvSpPr>
              <p:cNvPr id="10" name="TextBox 9">
                <a:extLst>
                  <a:ext uri="{FF2B5EF4-FFF2-40B4-BE49-F238E27FC236}">
                    <a16:creationId xmlns:a16="http://schemas.microsoft.com/office/drawing/2014/main" id="{FDC6A80A-ADE1-3DF9-0564-94E586467204}"/>
                  </a:ext>
                </a:extLst>
              </p:cNvPr>
              <p:cNvSpPr txBox="1"/>
              <p:nvPr/>
            </p:nvSpPr>
            <p:spPr>
              <a:xfrm>
                <a:off x="1878933" y="3922293"/>
                <a:ext cx="838226" cy="29082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10 cm</a:t>
                </a:r>
              </a:p>
            </p:txBody>
          </p:sp>
          <p:grpSp>
            <p:nvGrpSpPr>
              <p:cNvPr id="13" name="Group 12">
                <a:extLst>
                  <a:ext uri="{FF2B5EF4-FFF2-40B4-BE49-F238E27FC236}">
                    <a16:creationId xmlns:a16="http://schemas.microsoft.com/office/drawing/2014/main" id="{B4727E1F-A1B0-0E05-E61D-01E80786435A}"/>
                  </a:ext>
                </a:extLst>
              </p:cNvPr>
              <p:cNvGrpSpPr/>
              <p:nvPr/>
            </p:nvGrpSpPr>
            <p:grpSpPr>
              <a:xfrm>
                <a:off x="970432" y="1691378"/>
                <a:ext cx="2528305" cy="2230915"/>
                <a:chOff x="3773717" y="1366425"/>
                <a:chExt cx="2504226" cy="2206798"/>
              </a:xfrm>
            </p:grpSpPr>
            <p:sp>
              <p:nvSpPr>
                <p:cNvPr id="18" name="Rectangle 17">
                  <a:extLst>
                    <a:ext uri="{FF2B5EF4-FFF2-40B4-BE49-F238E27FC236}">
                      <a16:creationId xmlns:a16="http://schemas.microsoft.com/office/drawing/2014/main" id="{68C65EFD-1BC6-32A7-B3BD-D2FFC185885C}"/>
                    </a:ext>
                  </a:extLst>
                </p:cNvPr>
                <p:cNvSpPr/>
                <p:nvPr/>
              </p:nvSpPr>
              <p:spPr>
                <a:xfrm>
                  <a:off x="3773717" y="1366425"/>
                  <a:ext cx="1740568" cy="220178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682CD24-499D-3004-B262-FC738E09B8F0}"/>
                    </a:ext>
                  </a:extLst>
                </p:cNvPr>
                <p:cNvSpPr/>
                <p:nvPr/>
              </p:nvSpPr>
              <p:spPr>
                <a:xfrm>
                  <a:off x="5503809" y="2102363"/>
                  <a:ext cx="774134" cy="14708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a:extLst>
                  <a:ext uri="{FF2B5EF4-FFF2-40B4-BE49-F238E27FC236}">
                    <a16:creationId xmlns:a16="http://schemas.microsoft.com/office/drawing/2014/main" id="{D3AE60A8-37D5-3C07-5FCA-3C63FE95FDF4}"/>
                  </a:ext>
                </a:extLst>
              </p:cNvPr>
              <p:cNvSpPr txBox="1"/>
              <p:nvPr/>
            </p:nvSpPr>
            <p:spPr>
              <a:xfrm>
                <a:off x="2092353" y="1909480"/>
                <a:ext cx="635384" cy="29082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3 cm</a:t>
                </a:r>
              </a:p>
            </p:txBody>
          </p:sp>
          <p:sp>
            <p:nvSpPr>
              <p:cNvPr id="15" name="TextBox 14">
                <a:extLst>
                  <a:ext uri="{FF2B5EF4-FFF2-40B4-BE49-F238E27FC236}">
                    <a16:creationId xmlns:a16="http://schemas.microsoft.com/office/drawing/2014/main" id="{11DFDE80-4CF8-A623-1FFC-3AE468CA9B43}"/>
                  </a:ext>
                </a:extLst>
              </p:cNvPr>
              <p:cNvSpPr txBox="1"/>
              <p:nvPr/>
            </p:nvSpPr>
            <p:spPr>
              <a:xfrm>
                <a:off x="2828130" y="2414361"/>
                <a:ext cx="617618" cy="29082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3 cm</a:t>
                </a:r>
              </a:p>
            </p:txBody>
          </p:sp>
        </p:grpSp>
        <p:grpSp>
          <p:nvGrpSpPr>
            <p:cNvPr id="32" name="Group 31">
              <a:extLst>
                <a:ext uri="{FF2B5EF4-FFF2-40B4-BE49-F238E27FC236}">
                  <a16:creationId xmlns:a16="http://schemas.microsoft.com/office/drawing/2014/main" id="{70E98D67-12A1-84D0-9155-70A913668A9B}"/>
                </a:ext>
              </a:extLst>
            </p:cNvPr>
            <p:cNvGrpSpPr/>
            <p:nvPr/>
          </p:nvGrpSpPr>
          <p:grpSpPr>
            <a:xfrm>
              <a:off x="3881700" y="3238938"/>
              <a:ext cx="771001" cy="733820"/>
              <a:chOff x="2407369" y="2123729"/>
              <a:chExt cx="781578" cy="760722"/>
            </a:xfrm>
          </p:grpSpPr>
          <p:sp>
            <p:nvSpPr>
              <p:cNvPr id="33" name="Rectangle 32">
                <a:extLst>
                  <a:ext uri="{FF2B5EF4-FFF2-40B4-BE49-F238E27FC236}">
                    <a16:creationId xmlns:a16="http://schemas.microsoft.com/office/drawing/2014/main" id="{8E42955B-9668-893D-35A2-F07FFF86CD99}"/>
                  </a:ext>
                </a:extLst>
              </p:cNvPr>
              <p:cNvSpPr/>
              <p:nvPr/>
            </p:nvSpPr>
            <p:spPr>
              <a:xfrm>
                <a:off x="2407369" y="2123729"/>
                <a:ext cx="781578" cy="76072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4" name="Google Shape;117;p16">
                    <a:extLst>
                      <a:ext uri="{FF2B5EF4-FFF2-40B4-BE49-F238E27FC236}">
                        <a16:creationId xmlns:a16="http://schemas.microsoft.com/office/drawing/2014/main" id="{102FE09A-A147-8EEC-83B9-15EBAF545D72}"/>
                      </a:ext>
                    </a:extLst>
                  </p:cNvPr>
                  <p:cNvSpPr txBox="1"/>
                  <p:nvPr/>
                </p:nvSpPr>
                <p:spPr>
                  <a:xfrm>
                    <a:off x="2459333" y="2333554"/>
                    <a:ext cx="6441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14:m>
                      <m:oMathPara xmlns:m="http://schemas.openxmlformats.org/officeDocument/2006/math">
                        <m:oMathParaPr>
                          <m:jc m:val="centerGroup"/>
                        </m:oMathParaPr>
                        <m:oMath xmlns:m="http://schemas.openxmlformats.org/officeDocument/2006/math">
                          <m:sSup>
                            <m:sSupPr>
                              <m:ctrlPr>
                                <a:rPr lang="en" sz="2000" i="1" smtClean="0">
                                  <a:latin typeface="Cambria Math" panose="02040503050406030204" pitchFamily="18" charset="0"/>
                                  <a:cs typeface="Arial" panose="020B0604020202020204" pitchFamily="34" charset="0"/>
                                  <a:sym typeface="Calibri"/>
                                </a:rPr>
                              </m:ctrlPr>
                            </m:sSupPr>
                            <m:e>
                              <m:r>
                                <a:rPr lang="en-GB" sz="2000" i="0">
                                  <a:latin typeface="Cambria Math" panose="02040503050406030204" pitchFamily="18" charset="0"/>
                                  <a:cs typeface="Arial" panose="020B0604020202020204" pitchFamily="34" charset="0"/>
                                  <a:sym typeface="Calibri"/>
                                </a:rPr>
                                <m:t>9</m:t>
                              </m:r>
                              <m:r>
                                <a:rPr lang="en-GB" sz="2000" b="0" i="0" smtClean="0">
                                  <a:latin typeface="Cambria Math" panose="02040503050406030204" pitchFamily="18" charset="0"/>
                                  <a:cs typeface="Arial" panose="020B0604020202020204" pitchFamily="34" charset="0"/>
                                  <a:sym typeface="Calibri"/>
                                </a:rPr>
                                <m:t> </m:t>
                              </m:r>
                              <m:r>
                                <m:rPr>
                                  <m:sty m:val="p"/>
                                </m:rPr>
                                <a:rPr lang="en-GB" sz="2000" i="0">
                                  <a:latin typeface="Cambria Math" panose="02040503050406030204" pitchFamily="18" charset="0"/>
                                  <a:cs typeface="Arial" panose="020B0604020202020204" pitchFamily="34" charset="0"/>
                                  <a:sym typeface="Calibri"/>
                                </a:rPr>
                                <m:t>cm</m:t>
                              </m:r>
                            </m:e>
                            <m:sup>
                              <m:r>
                                <a:rPr lang="en-GB" sz="2000" i="0">
                                  <a:latin typeface="Cambria Math" panose="02040503050406030204" pitchFamily="18" charset="0"/>
                                  <a:cs typeface="Arial" panose="020B0604020202020204" pitchFamily="34" charset="0"/>
                                  <a:sym typeface="Calibri"/>
                                </a:rPr>
                                <m:t>2</m:t>
                              </m:r>
                            </m:sup>
                          </m:sSup>
                        </m:oMath>
                      </m:oMathPara>
                    </a14:m>
                    <a:endParaRPr sz="2000" dirty="0">
                      <a:latin typeface="Arial" panose="020B0604020202020204" pitchFamily="34" charset="0"/>
                      <a:cs typeface="Arial" panose="020B0604020202020204" pitchFamily="34" charset="0"/>
                      <a:sym typeface="Calibri"/>
                    </a:endParaRPr>
                  </a:p>
                </p:txBody>
              </p:sp>
            </mc:Choice>
            <mc:Fallback xmlns="">
              <p:sp>
                <p:nvSpPr>
                  <p:cNvPr id="34" name="Google Shape;117;p16">
                    <a:extLst>
                      <a:ext uri="{FF2B5EF4-FFF2-40B4-BE49-F238E27FC236}">
                        <a16:creationId xmlns:a16="http://schemas.microsoft.com/office/drawing/2014/main" id="{102FE09A-A147-8EEC-83B9-15EBAF545D72}"/>
                      </a:ext>
                    </a:extLst>
                  </p:cNvPr>
                  <p:cNvSpPr txBox="1">
                    <a:spLocks noRot="1" noChangeAspect="1" noMove="1" noResize="1" noEditPoints="1" noAdjustHandles="1" noChangeArrowheads="1" noChangeShapeType="1" noTextEdit="1"/>
                  </p:cNvSpPr>
                  <p:nvPr/>
                </p:nvSpPr>
                <p:spPr>
                  <a:xfrm>
                    <a:off x="2459333" y="2333554"/>
                    <a:ext cx="644100" cy="276900"/>
                  </a:xfrm>
                  <a:prstGeom prst="rect">
                    <a:avLst/>
                  </a:prstGeom>
                  <a:blipFill>
                    <a:blip r:embed="rId4"/>
                    <a:stretch>
                      <a:fillRect b="-5000"/>
                    </a:stretch>
                  </a:blipFill>
                  <a:ln>
                    <a:noFill/>
                  </a:ln>
                </p:spPr>
                <p:txBody>
                  <a:bodyPr/>
                  <a:lstStyle/>
                  <a:p>
                    <a:r>
                      <a:rPr lang="en-GB">
                        <a:noFill/>
                      </a:rPr>
                      <a:t> </a:t>
                    </a:r>
                  </a:p>
                </p:txBody>
              </p:sp>
            </mc:Fallback>
          </mc:AlternateContent>
        </p:grpSp>
      </p:grpSp>
      <p:grpSp>
        <p:nvGrpSpPr>
          <p:cNvPr id="8" name="Group 7">
            <a:extLst>
              <a:ext uri="{FF2B5EF4-FFF2-40B4-BE49-F238E27FC236}">
                <a16:creationId xmlns:a16="http://schemas.microsoft.com/office/drawing/2014/main" id="{B333B547-C280-F305-D012-891F1C311BED}"/>
              </a:ext>
            </a:extLst>
          </p:cNvPr>
          <p:cNvGrpSpPr/>
          <p:nvPr/>
        </p:nvGrpSpPr>
        <p:grpSpPr>
          <a:xfrm>
            <a:off x="5593386" y="2846838"/>
            <a:ext cx="4194451" cy="3496904"/>
            <a:chOff x="5757269" y="3228777"/>
            <a:chExt cx="3150281" cy="2540596"/>
          </a:xfrm>
        </p:grpSpPr>
        <p:grpSp>
          <p:nvGrpSpPr>
            <p:cNvPr id="20" name="Group 19">
              <a:extLst>
                <a:ext uri="{FF2B5EF4-FFF2-40B4-BE49-F238E27FC236}">
                  <a16:creationId xmlns:a16="http://schemas.microsoft.com/office/drawing/2014/main" id="{B5391CB8-3FE5-3950-F99E-1E1E956121C1}"/>
                </a:ext>
              </a:extLst>
            </p:cNvPr>
            <p:cNvGrpSpPr/>
            <p:nvPr/>
          </p:nvGrpSpPr>
          <p:grpSpPr>
            <a:xfrm>
              <a:off x="5757269" y="3228777"/>
              <a:ext cx="3150281" cy="2540596"/>
              <a:chOff x="5245464" y="1691378"/>
              <a:chExt cx="3150281" cy="2540596"/>
            </a:xfrm>
          </p:grpSpPr>
          <p:grpSp>
            <p:nvGrpSpPr>
              <p:cNvPr id="22" name="Group 21">
                <a:extLst>
                  <a:ext uri="{FF2B5EF4-FFF2-40B4-BE49-F238E27FC236}">
                    <a16:creationId xmlns:a16="http://schemas.microsoft.com/office/drawing/2014/main" id="{4DF4A0AF-03FA-D037-BDCD-B8DE0B27C81A}"/>
                  </a:ext>
                </a:extLst>
              </p:cNvPr>
              <p:cNvGrpSpPr/>
              <p:nvPr/>
            </p:nvGrpSpPr>
            <p:grpSpPr>
              <a:xfrm>
                <a:off x="5245464" y="1691378"/>
                <a:ext cx="3150281" cy="2540596"/>
                <a:chOff x="5199634" y="1672388"/>
                <a:chExt cx="3150281" cy="2540596"/>
              </a:xfrm>
            </p:grpSpPr>
            <p:sp>
              <p:nvSpPr>
                <p:cNvPr id="24" name="Rectangle 23">
                  <a:extLst>
                    <a:ext uri="{FF2B5EF4-FFF2-40B4-BE49-F238E27FC236}">
                      <a16:creationId xmlns:a16="http://schemas.microsoft.com/office/drawing/2014/main" id="{6CDD3D96-49A2-07E7-5E32-382C22235E6E}"/>
                    </a:ext>
                  </a:extLst>
                </p:cNvPr>
                <p:cNvSpPr/>
                <p:nvPr/>
              </p:nvSpPr>
              <p:spPr>
                <a:xfrm>
                  <a:off x="5855368" y="1672388"/>
                  <a:ext cx="2494547" cy="2225843"/>
                </a:xfrm>
                <a:prstGeom prst="rect">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5F1B374-05F4-49B5-CDBE-266DD15A8D27}"/>
                    </a:ext>
                  </a:extLst>
                </p:cNvPr>
                <p:cNvSpPr txBox="1"/>
                <p:nvPr/>
              </p:nvSpPr>
              <p:spPr>
                <a:xfrm>
                  <a:off x="6798530" y="2042424"/>
                  <a:ext cx="753977" cy="290691"/>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3 cm</a:t>
                  </a:r>
                </a:p>
              </p:txBody>
            </p:sp>
            <p:sp>
              <p:nvSpPr>
                <p:cNvPr id="26" name="TextBox 25">
                  <a:extLst>
                    <a:ext uri="{FF2B5EF4-FFF2-40B4-BE49-F238E27FC236}">
                      <a16:creationId xmlns:a16="http://schemas.microsoft.com/office/drawing/2014/main" id="{7056E3CF-7B9B-99B7-9353-DA1703EF1F98}"/>
                    </a:ext>
                  </a:extLst>
                </p:cNvPr>
                <p:cNvSpPr txBox="1"/>
                <p:nvPr/>
              </p:nvSpPr>
              <p:spPr>
                <a:xfrm>
                  <a:off x="7442092" y="2554782"/>
                  <a:ext cx="753977" cy="290691"/>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3 cm</a:t>
                  </a:r>
                </a:p>
              </p:txBody>
            </p:sp>
            <p:sp>
              <p:nvSpPr>
                <p:cNvPr id="27" name="TextBox 26">
                  <a:extLst>
                    <a:ext uri="{FF2B5EF4-FFF2-40B4-BE49-F238E27FC236}">
                      <a16:creationId xmlns:a16="http://schemas.microsoft.com/office/drawing/2014/main" id="{A76A07B6-CFE6-8EF4-A6B1-296FC3CBEF20}"/>
                    </a:ext>
                  </a:extLst>
                </p:cNvPr>
                <p:cNvSpPr txBox="1"/>
                <p:nvPr/>
              </p:nvSpPr>
              <p:spPr>
                <a:xfrm>
                  <a:off x="6870138" y="3922293"/>
                  <a:ext cx="945850" cy="290691"/>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10 cm</a:t>
                  </a:r>
                </a:p>
              </p:txBody>
            </p:sp>
            <p:sp>
              <p:nvSpPr>
                <p:cNvPr id="28" name="TextBox 27">
                  <a:extLst>
                    <a:ext uri="{FF2B5EF4-FFF2-40B4-BE49-F238E27FC236}">
                      <a16:creationId xmlns:a16="http://schemas.microsoft.com/office/drawing/2014/main" id="{C5FD393E-FA23-47DF-8263-A248F63F7844}"/>
                    </a:ext>
                  </a:extLst>
                </p:cNvPr>
                <p:cNvSpPr txBox="1"/>
                <p:nvPr/>
              </p:nvSpPr>
              <p:spPr>
                <a:xfrm>
                  <a:off x="5199634" y="2584277"/>
                  <a:ext cx="762104" cy="290691"/>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10 cm</a:t>
                  </a:r>
                </a:p>
              </p:txBody>
            </p:sp>
          </p:grpSp>
          <p:sp>
            <p:nvSpPr>
              <p:cNvPr id="23" name="Rectangle 22">
                <a:extLst>
                  <a:ext uri="{FF2B5EF4-FFF2-40B4-BE49-F238E27FC236}">
                    <a16:creationId xmlns:a16="http://schemas.microsoft.com/office/drawing/2014/main" id="{9E89D8F4-4303-812F-0066-702418EAE94F}"/>
                  </a:ext>
                </a:extLst>
              </p:cNvPr>
              <p:cNvSpPr/>
              <p:nvPr/>
            </p:nvSpPr>
            <p:spPr>
              <a:xfrm>
                <a:off x="6733945" y="2369191"/>
                <a:ext cx="753978" cy="754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5" name="Group 34">
              <a:extLst>
                <a:ext uri="{FF2B5EF4-FFF2-40B4-BE49-F238E27FC236}">
                  <a16:creationId xmlns:a16="http://schemas.microsoft.com/office/drawing/2014/main" id="{FD0C21FF-89E3-23BC-EF9C-0F07DEAC356D}"/>
                </a:ext>
              </a:extLst>
            </p:cNvPr>
            <p:cNvGrpSpPr/>
            <p:nvPr/>
          </p:nvGrpSpPr>
          <p:grpSpPr>
            <a:xfrm>
              <a:off x="7245750" y="3906518"/>
              <a:ext cx="781578" cy="754981"/>
              <a:chOff x="5771419" y="2791715"/>
              <a:chExt cx="781578" cy="754981"/>
            </a:xfrm>
          </p:grpSpPr>
          <p:sp>
            <p:nvSpPr>
              <p:cNvPr id="36" name="Rectangle 35">
                <a:extLst>
                  <a:ext uri="{FF2B5EF4-FFF2-40B4-BE49-F238E27FC236}">
                    <a16:creationId xmlns:a16="http://schemas.microsoft.com/office/drawing/2014/main" id="{54A04618-512E-B101-6C4D-68B2F08F0CA9}"/>
                  </a:ext>
                </a:extLst>
              </p:cNvPr>
              <p:cNvSpPr/>
              <p:nvPr/>
            </p:nvSpPr>
            <p:spPr>
              <a:xfrm>
                <a:off x="5771419" y="2791715"/>
                <a:ext cx="781578" cy="75498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7" name="Google Shape;117;p16">
                    <a:extLst>
                      <a:ext uri="{FF2B5EF4-FFF2-40B4-BE49-F238E27FC236}">
                        <a16:creationId xmlns:a16="http://schemas.microsoft.com/office/drawing/2014/main" id="{048D987C-B666-1952-B509-A68570053BBD}"/>
                      </a:ext>
                    </a:extLst>
                  </p:cNvPr>
                  <p:cNvSpPr txBox="1"/>
                  <p:nvPr/>
                </p:nvSpPr>
                <p:spPr>
                  <a:xfrm>
                    <a:off x="5779224" y="3039654"/>
                    <a:ext cx="765968" cy="276900"/>
                  </a:xfrm>
                  <a:prstGeom prst="rect">
                    <a:avLst/>
                  </a:prstGeom>
                  <a:noFill/>
                  <a:ln>
                    <a:noFill/>
                  </a:ln>
                </p:spPr>
                <p:txBody>
                  <a:bodyPr spcFirstLastPara="1" wrap="square" lIns="91425" tIns="45700" rIns="91425" bIns="45700" anchor="t" anchorCtr="0">
                    <a:noAutofit/>
                  </a:bodyPr>
                  <a:lstStyle/>
                  <a:p>
                    <a:pPr lvl="0">
                      <a:buClr>
                        <a:srgbClr val="000000"/>
                      </a:buClr>
                      <a:buSzPts val="1800"/>
                    </a:pPr>
                    <a14:m>
                      <m:oMathPara xmlns:m="http://schemas.openxmlformats.org/officeDocument/2006/math">
                        <m:oMathParaPr>
                          <m:jc m:val="centerGroup"/>
                        </m:oMathParaPr>
                        <m:oMath xmlns:m="http://schemas.openxmlformats.org/officeDocument/2006/math">
                          <m:sSup>
                            <m:sSupPr>
                              <m:ctrlPr>
                                <a:rPr lang="ar-AE" sz="2000" i="1" smtClean="0">
                                  <a:latin typeface="Cambria Math" panose="02040503050406030204" pitchFamily="18" charset="0"/>
                                  <a:sym typeface="Calibri"/>
                                </a:rPr>
                              </m:ctrlPr>
                            </m:sSupPr>
                            <m:e>
                              <m:r>
                                <a:rPr lang="ar-AE" sz="2000">
                                  <a:latin typeface="Cambria Math" panose="02040503050406030204" pitchFamily="18" charset="0"/>
                                  <a:sym typeface="Calibri"/>
                                </a:rPr>
                                <m:t>9</m:t>
                              </m:r>
                              <m:r>
                                <a:rPr lang="ar-AE" sz="2000">
                                  <a:latin typeface="Cambria Math" panose="02040503050406030204" pitchFamily="18" charset="0"/>
                                  <a:sym typeface="Calibri"/>
                                </a:rPr>
                                <m:t> </m:t>
                              </m:r>
                              <m:r>
                                <m:rPr>
                                  <m:sty m:val="p"/>
                                </m:rPr>
                                <a:rPr lang="en-GB" sz="2000">
                                  <a:latin typeface="Cambria Math" panose="02040503050406030204" pitchFamily="18" charset="0"/>
                                  <a:cs typeface="Arial" panose="020B0604020202020204" pitchFamily="34" charset="0"/>
                                  <a:sym typeface="Calibri"/>
                                </a:rPr>
                                <m:t>cm</m:t>
                              </m:r>
                            </m:e>
                            <m:sup>
                              <m:r>
                                <a:rPr lang="ar-AE" sz="2000" smtClean="0">
                                  <a:latin typeface="Cambria Math" panose="02040503050406030204" pitchFamily="18" charset="0"/>
                                  <a:sym typeface="Calibri"/>
                                </a:rPr>
                                <m:t>2</m:t>
                              </m:r>
                            </m:sup>
                          </m:sSup>
                        </m:oMath>
                      </m:oMathPara>
                    </a14:m>
                    <a:endParaRPr sz="2000" dirty="0">
                      <a:latin typeface="Arial" panose="020B0604020202020204" pitchFamily="34" charset="0"/>
                      <a:cs typeface="Arial" panose="020B0604020202020204" pitchFamily="34" charset="0"/>
                      <a:sym typeface="Calibri"/>
                    </a:endParaRPr>
                  </a:p>
                </p:txBody>
              </p:sp>
            </mc:Choice>
            <mc:Fallback xmlns="">
              <p:sp>
                <p:nvSpPr>
                  <p:cNvPr id="37" name="Google Shape;117;p16">
                    <a:extLst>
                      <a:ext uri="{FF2B5EF4-FFF2-40B4-BE49-F238E27FC236}">
                        <a16:creationId xmlns:a16="http://schemas.microsoft.com/office/drawing/2014/main" id="{048D987C-B666-1952-B509-A68570053BBD}"/>
                      </a:ext>
                    </a:extLst>
                  </p:cNvPr>
                  <p:cNvSpPr txBox="1">
                    <a:spLocks noRot="1" noChangeAspect="1" noMove="1" noResize="1" noEditPoints="1" noAdjustHandles="1" noChangeArrowheads="1" noChangeShapeType="1" noTextEdit="1"/>
                  </p:cNvSpPr>
                  <p:nvPr/>
                </p:nvSpPr>
                <p:spPr>
                  <a:xfrm>
                    <a:off x="5779224" y="3039654"/>
                    <a:ext cx="765968" cy="276900"/>
                  </a:xfrm>
                  <a:prstGeom prst="rect">
                    <a:avLst/>
                  </a:prstGeom>
                  <a:blipFill>
                    <a:blip r:embed="rId5"/>
                    <a:stretch>
                      <a:fillRect/>
                    </a:stretch>
                  </a:blipFill>
                  <a:ln>
                    <a:noFill/>
                  </a:ln>
                </p:spPr>
                <p:txBody>
                  <a:bodyPr/>
                  <a:lstStyle/>
                  <a:p>
                    <a:r>
                      <a:rPr lang="en-GB">
                        <a:noFill/>
                      </a:rPr>
                      <a:t> </a:t>
                    </a:r>
                  </a:p>
                </p:txBody>
              </p:sp>
            </mc:Fallback>
          </mc:AlternateContent>
        </p:grpSp>
      </p:grpSp>
      <p:pic>
        <p:nvPicPr>
          <p:cNvPr id="6" name="Picture 5" descr="A picture containing shape&#10;&#10;Description automatically generated">
            <a:extLst>
              <a:ext uri="{FF2B5EF4-FFF2-40B4-BE49-F238E27FC236}">
                <a16:creationId xmlns:a16="http://schemas.microsoft.com/office/drawing/2014/main" id="{65C0FD4D-7C96-A4A0-7D86-D7B66E54D07C}"/>
              </a:ext>
            </a:extLst>
          </p:cNvPr>
          <p:cNvPicPr>
            <a:picLocks noChangeAspect="1"/>
          </p:cNvPicPr>
          <p:nvPr/>
        </p:nvPicPr>
        <p:blipFill>
          <a:blip r:embed="rId6"/>
          <a:stretch>
            <a:fillRect/>
          </a:stretch>
        </p:blipFill>
        <p:spPr>
          <a:xfrm>
            <a:off x="10780301" y="1177822"/>
            <a:ext cx="805242" cy="1444184"/>
          </a:xfrm>
          <a:prstGeom prst="rect">
            <a:avLst/>
          </a:prstGeom>
        </p:spPr>
      </p:pic>
    </p:spTree>
    <p:extLst>
      <p:ext uri="{BB962C8B-B14F-4D97-AF65-F5344CB8AC3E}">
        <p14:creationId xmlns:p14="http://schemas.microsoft.com/office/powerpoint/2010/main" val="28899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Rectilinear shapes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17</a:t>
            </a:fld>
            <a:endParaRPr lang="en-US" dirty="0"/>
          </a:p>
        </p:txBody>
      </p:sp>
      <p:pic>
        <p:nvPicPr>
          <p:cNvPr id="100"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5453" y="1215478"/>
            <a:ext cx="914400" cy="914400"/>
          </a:xfrm>
          <a:prstGeom prst="rect">
            <a:avLst/>
          </a:prstGeom>
        </p:spPr>
      </p:pic>
      <p:grpSp>
        <p:nvGrpSpPr>
          <p:cNvPr id="99" name="Group 98">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769853" y="1470805"/>
            <a:ext cx="7983747" cy="4387070"/>
            <a:chOff x="1259457" y="1949570"/>
            <a:chExt cx="8212347" cy="3787808"/>
          </a:xfrm>
        </p:grpSpPr>
        <p:sp>
          <p:nvSpPr>
            <p:cNvPr id="6" name="TextBox 5">
              <a:extLst>
                <a:ext uri="{FF2B5EF4-FFF2-40B4-BE49-F238E27FC236}">
                  <a16:creationId xmlns:a16="http://schemas.microsoft.com/office/drawing/2014/main" id="{755AD8CD-D355-45F4-8A8D-03865C1297C0}"/>
                </a:ext>
              </a:extLst>
            </p:cNvPr>
            <p:cNvSpPr txBox="1"/>
            <p:nvPr/>
          </p:nvSpPr>
          <p:spPr>
            <a:xfrm>
              <a:off x="1259457" y="1949570"/>
              <a:ext cx="1990237" cy="523220"/>
            </a:xfrm>
            <a:prstGeom prst="rect">
              <a:avLst/>
            </a:prstGeom>
            <a:solidFill>
              <a:schemeClr val="accent1"/>
            </a:solidFill>
            <a:ln w="38100">
              <a:solidFill>
                <a:schemeClr val="accent1"/>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98" name="Rectangle 97">
              <a:extLst>
                <a:ext uri="{FF2B5EF4-FFF2-40B4-BE49-F238E27FC236}">
                  <a16:creationId xmlns:a16="http://schemas.microsoft.com/office/drawing/2014/main" id="{CAAA4A74-A70B-4650-8E46-6F6AAFBACCA0}"/>
                </a:ext>
              </a:extLst>
            </p:cNvPr>
            <p:cNvSpPr/>
            <p:nvPr/>
          </p:nvSpPr>
          <p:spPr>
            <a:xfrm>
              <a:off x="1259457" y="1949570"/>
              <a:ext cx="8212347" cy="378780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B0AB6807-1007-2C40-ACD3-85A647021B46}"/>
              </a:ext>
            </a:extLst>
          </p:cNvPr>
          <p:cNvSpPr txBox="1"/>
          <p:nvPr/>
        </p:nvSpPr>
        <p:spPr>
          <a:xfrm>
            <a:off x="2043531" y="2181054"/>
            <a:ext cx="7551002" cy="3416320"/>
          </a:xfrm>
          <a:prstGeom prst="rect">
            <a:avLst/>
          </a:prstGeom>
          <a:noFill/>
        </p:spPr>
        <p:txBody>
          <a:bodyPr wrap="square" rtlCol="0">
            <a:spAutoFit/>
          </a:bodyPr>
          <a:lstStyle/>
          <a:p>
            <a:pPr>
              <a:spcAft>
                <a:spcPts val="600"/>
              </a:spcAft>
            </a:pPr>
            <a:r>
              <a:rPr lang="en-GB" sz="2800" dirty="0">
                <a:latin typeface="Arial" panose="020B0604020202020204" pitchFamily="34" charset="0"/>
                <a:cs typeface="Arial" panose="020B0604020202020204" pitchFamily="34" charset="0"/>
              </a:rPr>
              <a:t>To find the area of a rectilinear shape:</a:t>
            </a:r>
          </a:p>
          <a:p>
            <a:pPr marL="457200" indent="-457200">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Split it up into rectangles</a:t>
            </a:r>
          </a:p>
          <a:p>
            <a:pPr marL="457200" indent="-457200">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Calculate the area of each rectangle</a:t>
            </a:r>
          </a:p>
          <a:p>
            <a:pPr marL="457200" indent="-457200">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Add all the areas together</a:t>
            </a:r>
          </a:p>
          <a:p>
            <a:pPr marL="457200" indent="-457200">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If the question has one shape within another, subtract the area of the inner shape from the area of the outer shape </a:t>
            </a:r>
          </a:p>
        </p:txBody>
      </p:sp>
    </p:spTree>
    <p:extLst>
      <p:ext uri="{BB962C8B-B14F-4D97-AF65-F5344CB8AC3E}">
        <p14:creationId xmlns:p14="http://schemas.microsoft.com/office/powerpoint/2010/main" val="47685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 showing a large rectangle labelled as measuring 15 m wide and 9 m high. Centred inside this rectangle is a smaller grey rectangle labelled 'lawn'. This rectangle is 4 m wide and 3 m high.">
            <a:extLst>
              <a:ext uri="{FF2B5EF4-FFF2-40B4-BE49-F238E27FC236}">
                <a16:creationId xmlns:a16="http://schemas.microsoft.com/office/drawing/2014/main" id="{B4AD5725-C63A-C4D7-ED6E-7240A22A11AF}"/>
              </a:ext>
            </a:extLst>
          </p:cNvPr>
          <p:cNvPicPr>
            <a:picLocks noChangeAspect="1"/>
          </p:cNvPicPr>
          <p:nvPr/>
        </p:nvPicPr>
        <p:blipFill>
          <a:blip r:embed="rId3"/>
          <a:stretch>
            <a:fillRect/>
          </a:stretch>
        </p:blipFill>
        <p:spPr>
          <a:xfrm>
            <a:off x="3693249" y="2006697"/>
            <a:ext cx="4508500" cy="2095500"/>
          </a:xfrm>
          <a:prstGeom prst="rect">
            <a:avLst/>
          </a:prstGeom>
        </p:spPr>
      </p:pic>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FS exam question guidance/tips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18</a:t>
            </a:fld>
            <a:endParaRPr lang="en-US" dirty="0"/>
          </a:p>
        </p:txBody>
      </p:sp>
      <p:sp>
        <p:nvSpPr>
          <p:cNvPr id="15" name="Cloud Callout 33">
            <a:extLst>
              <a:ext uri="{FF2B5EF4-FFF2-40B4-BE49-F238E27FC236}">
                <a16:creationId xmlns:a16="http://schemas.microsoft.com/office/drawing/2014/main" id="{CBF118EC-5E20-8430-8A12-2034B59C1DA8}"/>
              </a:ext>
            </a:extLst>
          </p:cNvPr>
          <p:cNvSpPr/>
          <p:nvPr/>
        </p:nvSpPr>
        <p:spPr>
          <a:xfrm>
            <a:off x="8833273" y="3191775"/>
            <a:ext cx="2860305" cy="1053300"/>
          </a:xfrm>
          <a:prstGeom prst="cloudCallout">
            <a:avLst>
              <a:gd name="adj1" fmla="val -76378"/>
              <a:gd name="adj2" fmla="val 54504"/>
            </a:avLst>
          </a:prstGeom>
          <a:solidFill>
            <a:srgbClr val="4285F4"/>
          </a:solidFill>
          <a:ln w="25400" cap="flat" cmpd="sng" algn="ctr">
            <a:solidFill>
              <a:srgbClr val="4285F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Look for added information</a:t>
            </a:r>
          </a:p>
        </p:txBody>
      </p:sp>
      <p:sp>
        <p:nvSpPr>
          <p:cNvPr id="26" name="Cloud Callout 42">
            <a:extLst>
              <a:ext uri="{FF2B5EF4-FFF2-40B4-BE49-F238E27FC236}">
                <a16:creationId xmlns:a16="http://schemas.microsoft.com/office/drawing/2014/main" id="{FF55DD37-7369-E8E7-E639-9ED943922462}"/>
              </a:ext>
            </a:extLst>
          </p:cNvPr>
          <p:cNvSpPr/>
          <p:nvPr/>
        </p:nvSpPr>
        <p:spPr>
          <a:xfrm>
            <a:off x="9021606" y="4897160"/>
            <a:ext cx="2743200" cy="1053300"/>
          </a:xfrm>
          <a:prstGeom prst="cloudCallout">
            <a:avLst>
              <a:gd name="adj1" fmla="val -79890"/>
              <a:gd name="adj2" fmla="val 22521"/>
            </a:avLst>
          </a:prstGeom>
          <a:solidFill>
            <a:srgbClr val="4285F4"/>
          </a:solidFill>
          <a:ln w="25400" cap="flat" cmpd="sng" algn="ctr">
            <a:solidFill>
              <a:srgbClr val="4285F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Is your answer realistic?</a:t>
            </a:r>
          </a:p>
        </p:txBody>
      </p:sp>
      <p:sp>
        <p:nvSpPr>
          <p:cNvPr id="2" name="TextBox 1">
            <a:extLst>
              <a:ext uri="{FF2B5EF4-FFF2-40B4-BE49-F238E27FC236}">
                <a16:creationId xmlns:a16="http://schemas.microsoft.com/office/drawing/2014/main" id="{92FB0440-3375-51DF-2D12-9D7776D8983A}"/>
              </a:ext>
            </a:extLst>
          </p:cNvPr>
          <p:cNvSpPr txBox="1"/>
          <p:nvPr/>
        </p:nvSpPr>
        <p:spPr>
          <a:xfrm>
            <a:off x="3994773" y="1401291"/>
            <a:ext cx="3943643" cy="1006245"/>
          </a:xfrm>
          <a:prstGeom prst="rect">
            <a:avLst/>
          </a:prstGeom>
          <a:noFill/>
        </p:spPr>
        <p:txBody>
          <a:bodyPr wrap="square">
            <a:spAutoFit/>
          </a:bodyPr>
          <a:lstStyle/>
          <a:p>
            <a:pPr>
              <a:buClr>
                <a:srgbClr val="000000"/>
              </a:buClr>
              <a:buFont typeface="Arial"/>
              <a:buNone/>
            </a:pPr>
            <a:r>
              <a:rPr lang="en-US" sz="1600" kern="0" dirty="0">
                <a:solidFill>
                  <a:srgbClr val="333333"/>
                </a:solidFill>
                <a:latin typeface="Arial" panose="020B0604020202020204" pitchFamily="34" charset="0"/>
                <a:cs typeface="Arial" panose="020B0604020202020204" pitchFamily="34" charset="0"/>
                <a:sym typeface="Arial"/>
              </a:rPr>
              <a:t>Alfie sells flooring for playgrounds.</a:t>
            </a:r>
            <a:br>
              <a:rPr lang="en-US" sz="1600" kern="0" dirty="0">
                <a:solidFill>
                  <a:srgbClr val="333333"/>
                </a:solidFill>
                <a:latin typeface="Arial" panose="020B0604020202020204" pitchFamily="34" charset="0"/>
                <a:cs typeface="Arial" panose="020B0604020202020204" pitchFamily="34" charset="0"/>
                <a:sym typeface="Arial"/>
              </a:rPr>
            </a:br>
            <a:r>
              <a:rPr lang="en-US" sz="1600" kern="0" dirty="0">
                <a:solidFill>
                  <a:srgbClr val="333333"/>
                </a:solidFill>
                <a:latin typeface="Arial" panose="020B0604020202020204" pitchFamily="34" charset="0"/>
                <a:cs typeface="Arial" panose="020B0604020202020204" pitchFamily="34" charset="0"/>
                <a:sym typeface="Arial"/>
              </a:rPr>
              <a:t>He has this diagram of a playground.</a:t>
            </a:r>
            <a:endParaRPr lang="en-GB" sz="1600" kern="0" dirty="0">
              <a:solidFill>
                <a:srgbClr val="333333"/>
              </a:solidFill>
              <a:latin typeface="Arial" panose="020B0604020202020204" pitchFamily="34" charset="0"/>
              <a:cs typeface="Arial" panose="020B0604020202020204" pitchFamily="34" charset="0"/>
              <a:sym typeface="Arial"/>
            </a:endParaRPr>
          </a:p>
        </p:txBody>
      </p:sp>
      <p:sp>
        <p:nvSpPr>
          <p:cNvPr id="3" name="TextBox 2">
            <a:extLst>
              <a:ext uri="{FF2B5EF4-FFF2-40B4-BE49-F238E27FC236}">
                <a16:creationId xmlns:a16="http://schemas.microsoft.com/office/drawing/2014/main" id="{C89E82E0-567D-4B18-F962-D82FCE4960CC}"/>
              </a:ext>
            </a:extLst>
          </p:cNvPr>
          <p:cNvSpPr txBox="1"/>
          <p:nvPr/>
        </p:nvSpPr>
        <p:spPr>
          <a:xfrm>
            <a:off x="3796649" y="4371236"/>
            <a:ext cx="5539250" cy="1323439"/>
          </a:xfrm>
          <a:prstGeom prst="rect">
            <a:avLst/>
          </a:prstGeom>
          <a:noFill/>
        </p:spPr>
        <p:txBody>
          <a:bodyPr wrap="square">
            <a:spAutoFit/>
          </a:bodyPr>
          <a:lstStyle/>
          <a:p>
            <a:pPr>
              <a:buClr>
                <a:srgbClr val="000000"/>
              </a:buClr>
              <a:buFont typeface="Arial"/>
              <a:buNone/>
            </a:pPr>
            <a:r>
              <a:rPr lang="en-US" sz="1600" kern="0" dirty="0">
                <a:solidFill>
                  <a:srgbClr val="333333"/>
                </a:solidFill>
                <a:latin typeface="Arial" panose="020B0604020202020204" pitchFamily="34" charset="0"/>
                <a:cs typeface="Arial" panose="020B0604020202020204" pitchFamily="34" charset="0"/>
                <a:sym typeface="Arial"/>
              </a:rPr>
              <a:t>The playground is rectangular 9 m by 15 m.</a:t>
            </a:r>
            <a:br>
              <a:rPr lang="en-US" sz="1600" kern="0" dirty="0">
                <a:solidFill>
                  <a:srgbClr val="333333"/>
                </a:solidFill>
                <a:latin typeface="Arial" panose="020B0604020202020204" pitchFamily="34" charset="0"/>
                <a:cs typeface="Arial" panose="020B0604020202020204" pitchFamily="34" charset="0"/>
                <a:sym typeface="Arial"/>
              </a:rPr>
            </a:br>
            <a:r>
              <a:rPr lang="en-US" sz="1600" kern="0" dirty="0">
                <a:solidFill>
                  <a:srgbClr val="333333"/>
                </a:solidFill>
                <a:latin typeface="Arial" panose="020B0604020202020204" pitchFamily="34" charset="0"/>
                <a:cs typeface="Arial" panose="020B0604020202020204" pitchFamily="34" charset="0"/>
                <a:sym typeface="Arial"/>
              </a:rPr>
              <a:t>The lawn is rectangular 3 m by 4 m.</a:t>
            </a:r>
          </a:p>
          <a:p>
            <a:pPr>
              <a:buClr>
                <a:srgbClr val="000000"/>
              </a:buClr>
              <a:buFont typeface="Arial"/>
              <a:buNone/>
            </a:pPr>
            <a:r>
              <a:rPr lang="en-US" sz="1600" kern="0" dirty="0">
                <a:solidFill>
                  <a:srgbClr val="333333"/>
                </a:solidFill>
                <a:latin typeface="Arial" panose="020B0604020202020204" pitchFamily="34" charset="0"/>
                <a:cs typeface="Arial" panose="020B0604020202020204" pitchFamily="34" charset="0"/>
                <a:sym typeface="Arial"/>
              </a:rPr>
              <a:t>Alfie will put flooring on all the space inside the playground but not on the lawn.</a:t>
            </a:r>
            <a:br>
              <a:rPr lang="en-US" sz="1600" kern="0" dirty="0">
                <a:solidFill>
                  <a:srgbClr val="333333"/>
                </a:solidFill>
                <a:latin typeface="Arial" panose="020B0604020202020204" pitchFamily="34" charset="0"/>
                <a:cs typeface="Arial" panose="020B0604020202020204" pitchFamily="34" charset="0"/>
                <a:sym typeface="Arial"/>
              </a:rPr>
            </a:br>
            <a:r>
              <a:rPr lang="en-US" sz="1600" kern="0" dirty="0">
                <a:solidFill>
                  <a:srgbClr val="333333"/>
                </a:solidFill>
                <a:latin typeface="Arial" panose="020B0604020202020204" pitchFamily="34" charset="0"/>
                <a:cs typeface="Arial" panose="020B0604020202020204" pitchFamily="34" charset="0"/>
                <a:sym typeface="Arial"/>
              </a:rPr>
              <a:t>The flooring costs £36 per square </a:t>
            </a:r>
            <a:r>
              <a:rPr lang="en-GB" sz="1600" kern="0" dirty="0">
                <a:solidFill>
                  <a:srgbClr val="333333"/>
                </a:solidFill>
                <a:latin typeface="Arial" panose="020B0604020202020204" pitchFamily="34" charset="0"/>
                <a:cs typeface="Arial" panose="020B0604020202020204" pitchFamily="34" charset="0"/>
                <a:sym typeface="Arial"/>
              </a:rPr>
              <a:t>metre</a:t>
            </a:r>
            <a:r>
              <a:rPr lang="en-US" sz="1600" kern="0" dirty="0">
                <a:solidFill>
                  <a:srgbClr val="333333"/>
                </a:solidFill>
                <a:latin typeface="Arial" panose="020B0604020202020204" pitchFamily="34" charset="0"/>
                <a:cs typeface="Arial" panose="020B0604020202020204" pitchFamily="34" charset="0"/>
                <a:sym typeface="Arial"/>
              </a:rPr>
              <a:t>.</a:t>
            </a:r>
          </a:p>
        </p:txBody>
      </p:sp>
      <p:grpSp>
        <p:nvGrpSpPr>
          <p:cNvPr id="9" name="Group 8">
            <a:extLst>
              <a:ext uri="{FF2B5EF4-FFF2-40B4-BE49-F238E27FC236}">
                <a16:creationId xmlns:a16="http://schemas.microsoft.com/office/drawing/2014/main" id="{98EF2C56-8C0D-E4F9-16B0-7B90DA7ED5D2}"/>
              </a:ext>
            </a:extLst>
          </p:cNvPr>
          <p:cNvGrpSpPr/>
          <p:nvPr/>
        </p:nvGrpSpPr>
        <p:grpSpPr>
          <a:xfrm>
            <a:off x="4931462" y="4694182"/>
            <a:ext cx="2838951" cy="213567"/>
            <a:chOff x="4931462" y="4694182"/>
            <a:chExt cx="2838951" cy="213567"/>
          </a:xfrm>
        </p:grpSpPr>
        <p:cxnSp>
          <p:nvCxnSpPr>
            <p:cNvPr id="8" name="Straight Connector 7">
              <a:extLst>
                <a:ext uri="{FF2B5EF4-FFF2-40B4-BE49-F238E27FC236}">
                  <a16:creationId xmlns:a16="http://schemas.microsoft.com/office/drawing/2014/main" id="{72BFFA03-F2A1-58AE-620E-AC2896BE72B1}"/>
                </a:ext>
              </a:extLst>
            </p:cNvPr>
            <p:cNvCxnSpPr>
              <a:cxnSpLocks/>
            </p:cNvCxnSpPr>
            <p:nvPr/>
          </p:nvCxnSpPr>
          <p:spPr>
            <a:xfrm>
              <a:off x="5543581" y="4694182"/>
              <a:ext cx="2226832" cy="0"/>
            </a:xfrm>
            <a:prstGeom prst="line">
              <a:avLst/>
            </a:prstGeom>
            <a:noFill/>
            <a:ln w="28575" cap="flat" cmpd="sng" algn="ctr">
              <a:solidFill>
                <a:srgbClr val="FF0000"/>
              </a:solidFill>
              <a:prstDash val="solid"/>
            </a:ln>
            <a:effectLst/>
          </p:spPr>
        </p:cxnSp>
        <p:cxnSp>
          <p:nvCxnSpPr>
            <p:cNvPr id="10" name="Straight Connector 9">
              <a:extLst>
                <a:ext uri="{FF2B5EF4-FFF2-40B4-BE49-F238E27FC236}">
                  <a16:creationId xmlns:a16="http://schemas.microsoft.com/office/drawing/2014/main" id="{34955052-B1AF-E84D-FBB9-217CC792FE14}"/>
                </a:ext>
              </a:extLst>
            </p:cNvPr>
            <p:cNvCxnSpPr>
              <a:cxnSpLocks/>
            </p:cNvCxnSpPr>
            <p:nvPr/>
          </p:nvCxnSpPr>
          <p:spPr>
            <a:xfrm>
              <a:off x="4931462" y="4907747"/>
              <a:ext cx="2121063" cy="2"/>
            </a:xfrm>
            <a:prstGeom prst="line">
              <a:avLst/>
            </a:prstGeom>
            <a:noFill/>
            <a:ln w="28575" cap="flat" cmpd="sng" algn="ctr">
              <a:solidFill>
                <a:srgbClr val="FF0000"/>
              </a:solidFill>
              <a:prstDash val="solid"/>
            </a:ln>
            <a:effectLst/>
          </p:spPr>
        </p:cxnSp>
      </p:grpSp>
      <p:grpSp>
        <p:nvGrpSpPr>
          <p:cNvPr id="12" name="Group 11">
            <a:extLst>
              <a:ext uri="{FF2B5EF4-FFF2-40B4-BE49-F238E27FC236}">
                <a16:creationId xmlns:a16="http://schemas.microsoft.com/office/drawing/2014/main" id="{59D69667-EC4C-B11A-6357-438856A74D6E}"/>
              </a:ext>
            </a:extLst>
          </p:cNvPr>
          <p:cNvGrpSpPr/>
          <p:nvPr/>
        </p:nvGrpSpPr>
        <p:grpSpPr>
          <a:xfrm>
            <a:off x="6342977" y="4871223"/>
            <a:ext cx="1219140" cy="908766"/>
            <a:chOff x="5064440" y="3596348"/>
            <a:chExt cx="1078536" cy="750495"/>
          </a:xfrm>
        </p:grpSpPr>
        <p:sp>
          <p:nvSpPr>
            <p:cNvPr id="13" name="Oval 12">
              <a:extLst>
                <a:ext uri="{FF2B5EF4-FFF2-40B4-BE49-F238E27FC236}">
                  <a16:creationId xmlns:a16="http://schemas.microsoft.com/office/drawing/2014/main" id="{691A72D8-A80E-45D9-AE22-2CCDC1F47191}"/>
                </a:ext>
              </a:extLst>
            </p:cNvPr>
            <p:cNvSpPr/>
            <p:nvPr/>
          </p:nvSpPr>
          <p:spPr>
            <a:xfrm>
              <a:off x="5164478" y="3596348"/>
              <a:ext cx="844381" cy="372979"/>
            </a:xfrm>
            <a:prstGeom prst="ellipse">
              <a:avLst/>
            </a:prstGeom>
            <a:noFill/>
            <a:ln w="25400" cap="flat" cmpd="sng" algn="ctr">
              <a:solidFill>
                <a:srgbClr val="FF66C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Oval 13">
              <a:extLst>
                <a:ext uri="{FF2B5EF4-FFF2-40B4-BE49-F238E27FC236}">
                  <a16:creationId xmlns:a16="http://schemas.microsoft.com/office/drawing/2014/main" id="{A367B4B9-EE5A-B277-EB93-029797A0E3DA}"/>
                </a:ext>
              </a:extLst>
            </p:cNvPr>
            <p:cNvSpPr/>
            <p:nvPr/>
          </p:nvSpPr>
          <p:spPr>
            <a:xfrm>
              <a:off x="5064440" y="3973864"/>
              <a:ext cx="1078536" cy="372979"/>
            </a:xfrm>
            <a:prstGeom prst="ellipse">
              <a:avLst/>
            </a:prstGeom>
            <a:noFill/>
            <a:ln w="25400" cap="flat" cmpd="sng" algn="ctr">
              <a:solidFill>
                <a:srgbClr val="FF66C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11" name="Group 10">
            <a:extLst>
              <a:ext uri="{FF2B5EF4-FFF2-40B4-BE49-F238E27FC236}">
                <a16:creationId xmlns:a16="http://schemas.microsoft.com/office/drawing/2014/main" id="{8F9A14D5-7312-F203-5427-89B644946AD9}"/>
              </a:ext>
            </a:extLst>
          </p:cNvPr>
          <p:cNvGrpSpPr/>
          <p:nvPr/>
        </p:nvGrpSpPr>
        <p:grpSpPr>
          <a:xfrm>
            <a:off x="3870019" y="5172804"/>
            <a:ext cx="5220168" cy="228599"/>
            <a:chOff x="3870019" y="5172804"/>
            <a:chExt cx="5220168" cy="228599"/>
          </a:xfrm>
        </p:grpSpPr>
        <p:cxnSp>
          <p:nvCxnSpPr>
            <p:cNvPr id="17" name="Straight Connector 16">
              <a:extLst>
                <a:ext uri="{FF2B5EF4-FFF2-40B4-BE49-F238E27FC236}">
                  <a16:creationId xmlns:a16="http://schemas.microsoft.com/office/drawing/2014/main" id="{72A6B1A8-A72D-097C-72F2-9591758076B2}"/>
                </a:ext>
              </a:extLst>
            </p:cNvPr>
            <p:cNvCxnSpPr>
              <a:cxnSpLocks/>
            </p:cNvCxnSpPr>
            <p:nvPr/>
          </p:nvCxnSpPr>
          <p:spPr>
            <a:xfrm>
              <a:off x="6058357" y="5172804"/>
              <a:ext cx="3031830" cy="0"/>
            </a:xfrm>
            <a:prstGeom prst="line">
              <a:avLst/>
            </a:prstGeom>
            <a:noFill/>
            <a:ln w="28575" cap="flat" cmpd="sng" algn="ctr">
              <a:solidFill>
                <a:srgbClr val="00B050"/>
              </a:solidFill>
              <a:prstDash val="solid"/>
            </a:ln>
            <a:effectLst/>
          </p:spPr>
        </p:cxnSp>
        <p:cxnSp>
          <p:nvCxnSpPr>
            <p:cNvPr id="18" name="Straight Connector 17">
              <a:extLst>
                <a:ext uri="{FF2B5EF4-FFF2-40B4-BE49-F238E27FC236}">
                  <a16:creationId xmlns:a16="http://schemas.microsoft.com/office/drawing/2014/main" id="{C7C3C31A-8922-B285-9CDD-27627CC97590}"/>
                </a:ext>
              </a:extLst>
            </p:cNvPr>
            <p:cNvCxnSpPr>
              <a:cxnSpLocks/>
            </p:cNvCxnSpPr>
            <p:nvPr/>
          </p:nvCxnSpPr>
          <p:spPr>
            <a:xfrm>
              <a:off x="3870019" y="5401403"/>
              <a:ext cx="1743848" cy="0"/>
            </a:xfrm>
            <a:prstGeom prst="line">
              <a:avLst/>
            </a:prstGeom>
            <a:noFill/>
            <a:ln w="28575" cap="flat" cmpd="sng" algn="ctr">
              <a:solidFill>
                <a:srgbClr val="00B050"/>
              </a:solidFill>
              <a:prstDash val="solid"/>
            </a:ln>
            <a:effectLst/>
          </p:spPr>
        </p:cxnSp>
      </p:grpSp>
      <p:sp>
        <p:nvSpPr>
          <p:cNvPr id="28" name="TextBox 27">
            <a:extLst>
              <a:ext uri="{FF2B5EF4-FFF2-40B4-BE49-F238E27FC236}">
                <a16:creationId xmlns:a16="http://schemas.microsoft.com/office/drawing/2014/main" id="{757AA239-F086-85E2-B051-E23B09A637C4}"/>
              </a:ext>
            </a:extLst>
          </p:cNvPr>
          <p:cNvSpPr txBox="1"/>
          <p:nvPr/>
        </p:nvSpPr>
        <p:spPr>
          <a:xfrm>
            <a:off x="499690" y="4505045"/>
            <a:ext cx="3091959" cy="1754326"/>
          </a:xfrm>
          <a:prstGeom prst="rect">
            <a:avLst/>
          </a:prstGeom>
          <a:solidFill>
            <a:srgbClr val="FFAB40"/>
          </a:solidFill>
        </p:spPr>
        <p:txBody>
          <a:bodyPr wrap="square" rtlCol="0">
            <a:spAutoFit/>
          </a:bodyPr>
          <a:lstStyle/>
          <a:p>
            <a:pPr marL="342900" marR="0" lvl="0" indent="-342900" defTabSz="914400" eaLnBrk="1" fontAlgn="auto" latinLnBrk="0" hangingPunct="1">
              <a:lnSpc>
                <a:spcPct val="100000"/>
              </a:lnSpc>
              <a:spcBef>
                <a:spcPts val="0"/>
              </a:spcBef>
              <a:spcAft>
                <a:spcPts val="0"/>
              </a:spcAft>
              <a:buClr>
                <a:srgbClr val="000000"/>
              </a:buClr>
              <a:buSzTx/>
              <a:buFont typeface="Arial"/>
              <a:buAutoNum type="alphaLcParenR"/>
              <a:tabLst/>
              <a:defRPr/>
            </a:pPr>
            <a:r>
              <a:rPr kumimoji="0" lang="en-US" b="0" i="0" u="none" strike="noStrike" kern="0" cap="none" spc="0" normalizeH="0" baseline="0" noProof="0" dirty="0">
                <a:ln>
                  <a:noFill/>
                </a:ln>
                <a:solidFill>
                  <a:srgbClr val="000000"/>
                </a:solidFill>
                <a:effectLst/>
                <a:uLnTx/>
                <a:uFillTx/>
                <a:latin typeface="Arial"/>
                <a:cs typeface="Arial"/>
                <a:sym typeface="Arial"/>
              </a:rPr>
              <a:t>How much will it cost Alfie to cover the playground?</a:t>
            </a:r>
          </a:p>
          <a:p>
            <a:pPr marL="342900" marR="0" lvl="0" indent="-342900" defTabSz="914400" eaLnBrk="1" fontAlgn="auto" latinLnBrk="0" hangingPunct="1">
              <a:lnSpc>
                <a:spcPct val="100000"/>
              </a:lnSpc>
              <a:spcBef>
                <a:spcPts val="0"/>
              </a:spcBef>
              <a:spcAft>
                <a:spcPts val="0"/>
              </a:spcAft>
              <a:buClr>
                <a:srgbClr val="000000"/>
              </a:buClr>
              <a:buSzTx/>
              <a:buFont typeface="Arial"/>
              <a:buAutoNum type="alphaLcParenR"/>
              <a:tabLst/>
              <a:defRPr/>
            </a:pPr>
            <a:endParaRPr kumimoji="0" lang="en-US" b="0" i="0" u="none" strike="noStrike" kern="0" cap="none" spc="0" normalizeH="0" baseline="0" noProof="0" dirty="0">
              <a:ln>
                <a:noFill/>
              </a:ln>
              <a:solidFill>
                <a:srgbClr val="000000"/>
              </a:solidFill>
              <a:effectLst/>
              <a:uLnTx/>
              <a:uFillTx/>
              <a:latin typeface="Arial"/>
              <a:cs typeface="Arial"/>
              <a:sym typeface="Arial"/>
            </a:endParaRPr>
          </a:p>
          <a:p>
            <a:pPr marL="342900" indent="-342900">
              <a:buClr>
                <a:srgbClr val="000000"/>
              </a:buClr>
              <a:buFont typeface="Arial"/>
              <a:buAutoNum type="alphaLcParenR"/>
              <a:defRPr/>
            </a:pPr>
            <a:r>
              <a:rPr kumimoji="0" lang="en-US" b="0" i="0" u="none" strike="noStrike" kern="0" cap="none" spc="0" normalizeH="0" baseline="0" noProof="0" dirty="0">
                <a:ln>
                  <a:noFill/>
                </a:ln>
                <a:solidFill>
                  <a:srgbClr val="000000"/>
                </a:solidFill>
                <a:effectLst/>
                <a:uLnTx/>
                <a:uFillTx/>
                <a:latin typeface="Arial"/>
                <a:cs typeface="Arial"/>
                <a:sym typeface="Arial"/>
              </a:rPr>
              <a:t>Use a reverse calculation to check your answer. </a:t>
            </a:r>
          </a:p>
        </p:txBody>
      </p:sp>
      <p:sp>
        <p:nvSpPr>
          <p:cNvPr id="32" name="Cloud Callout 25">
            <a:extLst>
              <a:ext uri="{FF2B5EF4-FFF2-40B4-BE49-F238E27FC236}">
                <a16:creationId xmlns:a16="http://schemas.microsoft.com/office/drawing/2014/main" id="{177BA393-4CA2-4DCF-2638-EC5857B123E0}"/>
              </a:ext>
            </a:extLst>
          </p:cNvPr>
          <p:cNvSpPr/>
          <p:nvPr/>
        </p:nvSpPr>
        <p:spPr>
          <a:xfrm>
            <a:off x="405728" y="1355902"/>
            <a:ext cx="3148446" cy="1400795"/>
          </a:xfrm>
          <a:prstGeom prst="cloudCallout">
            <a:avLst>
              <a:gd name="adj1" fmla="val 62072"/>
              <a:gd name="adj2" fmla="val 46986"/>
            </a:avLst>
          </a:prstGeom>
          <a:solidFill>
            <a:srgbClr val="4285F4"/>
          </a:solidFill>
          <a:ln w="25400" cap="flat" cmpd="sng" algn="ctr">
            <a:solidFill>
              <a:srgbClr val="4285F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Look for perimeter/area/</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volume key words</a:t>
            </a:r>
          </a:p>
        </p:txBody>
      </p:sp>
      <p:sp>
        <p:nvSpPr>
          <p:cNvPr id="33" name="Cloud Callout 30">
            <a:extLst>
              <a:ext uri="{FF2B5EF4-FFF2-40B4-BE49-F238E27FC236}">
                <a16:creationId xmlns:a16="http://schemas.microsoft.com/office/drawing/2014/main" id="{59EF51EB-FA44-7084-AC5D-F3F52968FDAE}"/>
              </a:ext>
            </a:extLst>
          </p:cNvPr>
          <p:cNvSpPr/>
          <p:nvPr/>
        </p:nvSpPr>
        <p:spPr>
          <a:xfrm>
            <a:off x="8474163" y="1306300"/>
            <a:ext cx="2860305" cy="1400795"/>
          </a:xfrm>
          <a:prstGeom prst="cloudCallout">
            <a:avLst>
              <a:gd name="adj1" fmla="val -54789"/>
              <a:gd name="adj2" fmla="val 54716"/>
            </a:avLst>
          </a:prstGeom>
          <a:solidFill>
            <a:srgbClr val="4285F4"/>
          </a:solidFill>
          <a:ln w="25400" cap="flat" cmpd="sng" algn="ctr">
            <a:solidFill>
              <a:srgbClr val="4285F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Identify shapes and use formula for their area</a:t>
            </a:r>
          </a:p>
        </p:txBody>
      </p:sp>
      <p:sp>
        <p:nvSpPr>
          <p:cNvPr id="19" name="Cloud Callout 41">
            <a:extLst>
              <a:ext uri="{FF2B5EF4-FFF2-40B4-BE49-F238E27FC236}">
                <a16:creationId xmlns:a16="http://schemas.microsoft.com/office/drawing/2014/main" id="{32865402-860C-1D24-7CA3-29DD02975957}"/>
              </a:ext>
            </a:extLst>
          </p:cNvPr>
          <p:cNvSpPr/>
          <p:nvPr/>
        </p:nvSpPr>
        <p:spPr>
          <a:xfrm>
            <a:off x="433998" y="3122661"/>
            <a:ext cx="2735958" cy="1053300"/>
          </a:xfrm>
          <a:prstGeom prst="cloudCallout">
            <a:avLst>
              <a:gd name="adj1" fmla="val 61133"/>
              <a:gd name="adj2" fmla="val 54504"/>
            </a:avLst>
          </a:prstGeom>
          <a:solidFill>
            <a:srgbClr val="4285F4"/>
          </a:solidFill>
          <a:ln w="25400" cap="flat" cmpd="sng" algn="ctr">
            <a:solidFill>
              <a:srgbClr val="4285F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Why do you need the area?</a:t>
            </a:r>
          </a:p>
        </p:txBody>
      </p:sp>
      <p:grpSp>
        <p:nvGrpSpPr>
          <p:cNvPr id="20" name="Group 19" descr="Worksheet available icon">
            <a:extLst>
              <a:ext uri="{FF2B5EF4-FFF2-40B4-BE49-F238E27FC236}">
                <a16:creationId xmlns:a16="http://schemas.microsoft.com/office/drawing/2014/main" id="{E6BC0188-253C-BB38-1CBB-6DB31885FADF}"/>
              </a:ext>
            </a:extLst>
          </p:cNvPr>
          <p:cNvGrpSpPr/>
          <p:nvPr/>
        </p:nvGrpSpPr>
        <p:grpSpPr>
          <a:xfrm>
            <a:off x="9495879" y="211521"/>
            <a:ext cx="2102384" cy="753403"/>
            <a:chOff x="9495879" y="211521"/>
            <a:chExt cx="2102384" cy="753403"/>
          </a:xfrm>
        </p:grpSpPr>
        <p:pic>
          <p:nvPicPr>
            <p:cNvPr id="21" name="Graphic 6" descr="Document">
              <a:extLst>
                <a:ext uri="{FF2B5EF4-FFF2-40B4-BE49-F238E27FC236}">
                  <a16:creationId xmlns:a16="http://schemas.microsoft.com/office/drawing/2014/main" id="{5B5F99A7-8EAE-199E-8CC6-C2DC8BACBF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44860" y="211521"/>
              <a:ext cx="753403" cy="753403"/>
            </a:xfrm>
            <a:prstGeom prst="rect">
              <a:avLst/>
            </a:prstGeom>
          </p:spPr>
        </p:pic>
        <p:sp>
          <p:nvSpPr>
            <p:cNvPr id="23" name="TextBox 22">
              <a:extLst>
                <a:ext uri="{FF2B5EF4-FFF2-40B4-BE49-F238E27FC236}">
                  <a16:creationId xmlns:a16="http://schemas.microsoft.com/office/drawing/2014/main" id="{71C53FF7-A00E-240E-CE14-8B515DB297A7}"/>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Tree>
    <p:extLst>
      <p:ext uri="{BB962C8B-B14F-4D97-AF65-F5344CB8AC3E}">
        <p14:creationId xmlns:p14="http://schemas.microsoft.com/office/powerpoint/2010/main" val="142928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32" grpId="0" animBg="1"/>
      <p:bldP spid="33"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FS exam question guidance/tips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19</a:t>
            </a:fld>
            <a:endParaRPr lang="en-US" dirty="0"/>
          </a:p>
        </p:txBody>
      </p:sp>
      <p:sp>
        <p:nvSpPr>
          <p:cNvPr id="24" name="TextBox 23">
            <a:extLst>
              <a:ext uri="{FF2B5EF4-FFF2-40B4-BE49-F238E27FC236}">
                <a16:creationId xmlns:a16="http://schemas.microsoft.com/office/drawing/2014/main" id="{83088D71-EAD7-C961-AA21-8547963AFF57}"/>
              </a:ext>
            </a:extLst>
          </p:cNvPr>
          <p:cNvSpPr txBox="1"/>
          <p:nvPr/>
        </p:nvSpPr>
        <p:spPr>
          <a:xfrm>
            <a:off x="624177" y="1178563"/>
            <a:ext cx="2295433" cy="954107"/>
          </a:xfrm>
          <a:prstGeom prst="rect">
            <a:avLst/>
          </a:prstGeom>
          <a:solidFill>
            <a:srgbClr val="4285F4">
              <a:lumMod val="60000"/>
              <a:lumOff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b="1" i="0" u="none" strike="noStrike" kern="0" cap="none" spc="0" normalizeH="0" baseline="0" noProof="0" dirty="0">
                <a:ln>
                  <a:noFill/>
                </a:ln>
                <a:solidFill>
                  <a:srgbClr val="000000"/>
                </a:solidFill>
                <a:effectLst/>
                <a:uLnTx/>
                <a:uFillTx/>
                <a:latin typeface="Arial"/>
                <a:cs typeface="Arial"/>
                <a:sym typeface="Arial"/>
              </a:rPr>
              <a:t>Area of playground </a:t>
            </a:r>
          </a:p>
          <a:p>
            <a:pPr lvl="0">
              <a:buClr>
                <a:srgbClr val="000000"/>
              </a:buClr>
              <a:defRPr/>
            </a:pPr>
            <a:r>
              <a:rPr kumimoji="0" lang="en-US" b="0" i="0" u="none" strike="noStrike" kern="0" cap="none" spc="0" normalizeH="0" baseline="0" noProof="0" dirty="0">
                <a:ln>
                  <a:noFill/>
                </a:ln>
                <a:solidFill>
                  <a:srgbClr val="000000"/>
                </a:solidFill>
                <a:effectLst/>
                <a:uLnTx/>
                <a:uFillTx/>
                <a:latin typeface="Arial"/>
                <a:cs typeface="Arial"/>
                <a:sym typeface="Arial"/>
              </a:rPr>
              <a:t>= 15 </a:t>
            </a:r>
            <a:r>
              <a:rPr lang="en-US" kern="0" dirty="0">
                <a:solidFill>
                  <a:srgbClr val="000000"/>
                </a:solidFill>
                <a:latin typeface="Arial"/>
                <a:cs typeface="Arial"/>
                <a:sym typeface="Arial"/>
              </a:rPr>
              <a:t>×</a:t>
            </a:r>
            <a:r>
              <a:rPr kumimoji="0" lang="en-US" b="0" i="0" u="none" strike="noStrike" kern="0" cap="none" spc="0" normalizeH="0" baseline="0" noProof="0" dirty="0">
                <a:ln>
                  <a:noFill/>
                </a:ln>
                <a:solidFill>
                  <a:srgbClr val="000000"/>
                </a:solidFill>
                <a:effectLst/>
                <a:uLnTx/>
                <a:uFillTx/>
                <a:latin typeface="Arial"/>
                <a:cs typeface="Arial"/>
                <a:sym typeface="Arial"/>
              </a:rPr>
              <a:t> 9 </a:t>
            </a: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rgbClr val="000000"/>
                </a:solidFill>
                <a:effectLst/>
                <a:uLnTx/>
                <a:uFillTx/>
                <a:latin typeface="Arial"/>
                <a:cs typeface="Arial"/>
                <a:sym typeface="Arial"/>
              </a:rPr>
              <a:t>= 135 m</a:t>
            </a:r>
            <a:r>
              <a:rPr kumimoji="0" lang="en-US" b="0" i="0" u="none" strike="noStrike" kern="0" cap="none" spc="0" normalizeH="0" baseline="30000" noProof="0" dirty="0">
                <a:ln>
                  <a:noFill/>
                </a:ln>
                <a:solidFill>
                  <a:srgbClr val="000000"/>
                </a:solidFill>
                <a:effectLst/>
                <a:uLnTx/>
                <a:uFillTx/>
                <a:latin typeface="Arial"/>
                <a:cs typeface="Arial"/>
                <a:sym typeface="Arial"/>
              </a:rPr>
              <a:t>2</a:t>
            </a:r>
          </a:p>
        </p:txBody>
      </p:sp>
      <p:sp>
        <p:nvSpPr>
          <p:cNvPr id="25" name="TextBox 24">
            <a:extLst>
              <a:ext uri="{FF2B5EF4-FFF2-40B4-BE49-F238E27FC236}">
                <a16:creationId xmlns:a16="http://schemas.microsoft.com/office/drawing/2014/main" id="{05EE7CD4-2CCB-5F44-D36B-F2A7B18FAC40}"/>
              </a:ext>
            </a:extLst>
          </p:cNvPr>
          <p:cNvSpPr txBox="1"/>
          <p:nvPr/>
        </p:nvSpPr>
        <p:spPr>
          <a:xfrm>
            <a:off x="608919" y="2263573"/>
            <a:ext cx="2295433" cy="954107"/>
          </a:xfrm>
          <a:prstGeom prst="rect">
            <a:avLst/>
          </a:prstGeom>
          <a:solidFill>
            <a:srgbClr val="4285F4">
              <a:lumMod val="60000"/>
              <a:lumOff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b="1" i="0" u="none" strike="noStrike" kern="0" cap="none" spc="0" normalizeH="0" baseline="0" noProof="0" dirty="0">
                <a:ln>
                  <a:noFill/>
                </a:ln>
                <a:solidFill>
                  <a:srgbClr val="000000"/>
                </a:solidFill>
                <a:effectLst/>
                <a:uLnTx/>
                <a:uFillTx/>
                <a:latin typeface="Arial"/>
                <a:cs typeface="Arial"/>
                <a:sym typeface="Arial"/>
              </a:rPr>
              <a:t>Area of lawn </a:t>
            </a:r>
          </a:p>
          <a:p>
            <a:pPr lvl="0">
              <a:buClr>
                <a:srgbClr val="000000"/>
              </a:buClr>
              <a:defRPr/>
            </a:pPr>
            <a:r>
              <a:rPr kumimoji="0" lang="en-US" b="0" i="0" u="none" strike="noStrike" kern="0" cap="none" spc="0" normalizeH="0" baseline="0" noProof="0" dirty="0">
                <a:ln>
                  <a:noFill/>
                </a:ln>
                <a:solidFill>
                  <a:srgbClr val="000000"/>
                </a:solidFill>
                <a:effectLst/>
                <a:uLnTx/>
                <a:uFillTx/>
                <a:latin typeface="Arial"/>
                <a:cs typeface="Arial"/>
                <a:sym typeface="Arial"/>
              </a:rPr>
              <a:t>= 3 </a:t>
            </a:r>
            <a:r>
              <a:rPr lang="en-US" kern="0" dirty="0">
                <a:solidFill>
                  <a:srgbClr val="000000"/>
                </a:solidFill>
                <a:latin typeface="Arial"/>
                <a:cs typeface="Arial"/>
                <a:sym typeface="Arial"/>
              </a:rPr>
              <a:t>×</a:t>
            </a:r>
            <a:r>
              <a:rPr kumimoji="0" lang="en-US" b="0" i="0" u="none" strike="noStrike" kern="0" cap="none" spc="0" normalizeH="0" baseline="0" noProof="0" dirty="0">
                <a:ln>
                  <a:noFill/>
                </a:ln>
                <a:solidFill>
                  <a:srgbClr val="000000"/>
                </a:solidFill>
                <a:effectLst/>
                <a:uLnTx/>
                <a:uFillTx/>
                <a:latin typeface="Arial"/>
                <a:cs typeface="Arial"/>
                <a:sym typeface="Arial"/>
              </a:rPr>
              <a:t> 4 </a:t>
            </a:r>
          </a:p>
          <a:p>
            <a:pPr lvl="0">
              <a:buClr>
                <a:srgbClr val="000000"/>
              </a:buClr>
              <a:defRPr/>
            </a:pPr>
            <a:r>
              <a:rPr kumimoji="0" lang="en-US" b="0" i="0" u="none" strike="noStrike" kern="0" cap="none" spc="0" normalizeH="0" baseline="0" noProof="0" dirty="0">
                <a:ln>
                  <a:noFill/>
                </a:ln>
                <a:solidFill>
                  <a:srgbClr val="000000"/>
                </a:solidFill>
                <a:effectLst/>
                <a:uLnTx/>
                <a:uFillTx/>
                <a:latin typeface="Arial"/>
                <a:cs typeface="Arial"/>
                <a:sym typeface="Arial"/>
              </a:rPr>
              <a:t>= 12 </a:t>
            </a:r>
            <a:r>
              <a:rPr lang="en-US" kern="0" dirty="0">
                <a:solidFill>
                  <a:srgbClr val="000000"/>
                </a:solidFill>
                <a:latin typeface="Arial"/>
                <a:cs typeface="Arial"/>
                <a:sym typeface="Arial"/>
              </a:rPr>
              <a:t>m</a:t>
            </a:r>
            <a:r>
              <a:rPr lang="en-US" kern="0" baseline="30000" dirty="0">
                <a:solidFill>
                  <a:srgbClr val="000000"/>
                </a:solidFill>
                <a:latin typeface="Arial"/>
                <a:cs typeface="Arial"/>
                <a:sym typeface="Arial"/>
              </a:rPr>
              <a:t>2</a:t>
            </a:r>
            <a:endParaRPr kumimoji="0" lang="en-US" b="0" i="0" u="none" strike="noStrike" kern="0" cap="none" spc="0" normalizeH="0" baseline="0" noProof="0" dirty="0">
              <a:ln>
                <a:noFill/>
              </a:ln>
              <a:solidFill>
                <a:srgbClr val="000000"/>
              </a:solidFill>
              <a:effectLst/>
              <a:uLnTx/>
              <a:uFillTx/>
              <a:latin typeface="Arial"/>
              <a:cs typeface="Arial"/>
              <a:sym typeface="Arial"/>
            </a:endParaRPr>
          </a:p>
        </p:txBody>
      </p:sp>
      <p:sp>
        <p:nvSpPr>
          <p:cNvPr id="30" name="TextBox 29">
            <a:extLst>
              <a:ext uri="{FF2B5EF4-FFF2-40B4-BE49-F238E27FC236}">
                <a16:creationId xmlns:a16="http://schemas.microsoft.com/office/drawing/2014/main" id="{E3BC260E-B75F-8E07-3341-B447F557B06D}"/>
              </a:ext>
            </a:extLst>
          </p:cNvPr>
          <p:cNvSpPr txBox="1"/>
          <p:nvPr/>
        </p:nvSpPr>
        <p:spPr>
          <a:xfrm>
            <a:off x="608920" y="3348583"/>
            <a:ext cx="2310690" cy="923330"/>
          </a:xfrm>
          <a:prstGeom prst="rect">
            <a:avLst/>
          </a:prstGeom>
          <a:solidFill>
            <a:srgbClr val="4285F4">
              <a:lumMod val="60000"/>
              <a:lumOff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b="1" i="0" u="none" strike="noStrike" kern="0" cap="none" spc="0" normalizeH="0" baseline="0" noProof="0" dirty="0">
                <a:ln>
                  <a:noFill/>
                </a:ln>
                <a:solidFill>
                  <a:srgbClr val="000000"/>
                </a:solidFill>
                <a:effectLst/>
                <a:uLnTx/>
                <a:uFillTx/>
                <a:latin typeface="Arial"/>
                <a:cs typeface="Arial"/>
                <a:sym typeface="Arial"/>
              </a:rPr>
              <a:t>Area to be covered </a:t>
            </a: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rgbClr val="000000"/>
                </a:solidFill>
                <a:effectLst/>
                <a:uLnTx/>
                <a:uFillTx/>
                <a:latin typeface="Arial"/>
                <a:cs typeface="Arial"/>
                <a:sym typeface="Arial"/>
              </a:rPr>
              <a:t>= 135 – 12 </a:t>
            </a:r>
          </a:p>
          <a:p>
            <a:pPr lvl="0">
              <a:buClr>
                <a:srgbClr val="000000"/>
              </a:buClr>
              <a:defRPr/>
            </a:pPr>
            <a:r>
              <a:rPr kumimoji="0" lang="en-US" b="0" i="0" u="none" strike="noStrike" kern="0" cap="none" spc="0" normalizeH="0" baseline="0" noProof="0" dirty="0">
                <a:ln>
                  <a:noFill/>
                </a:ln>
                <a:solidFill>
                  <a:srgbClr val="000000"/>
                </a:solidFill>
                <a:effectLst/>
                <a:uLnTx/>
                <a:uFillTx/>
                <a:latin typeface="Arial"/>
                <a:cs typeface="Arial"/>
                <a:sym typeface="Arial"/>
              </a:rPr>
              <a:t>= 123 </a:t>
            </a:r>
            <a:r>
              <a:rPr lang="en-US" kern="0" dirty="0">
                <a:solidFill>
                  <a:srgbClr val="000000"/>
                </a:solidFill>
                <a:latin typeface="Arial"/>
                <a:cs typeface="Arial"/>
                <a:sym typeface="Arial"/>
              </a:rPr>
              <a:t>m</a:t>
            </a:r>
            <a:r>
              <a:rPr lang="en-US" kern="0" baseline="30000" dirty="0">
                <a:solidFill>
                  <a:srgbClr val="000000"/>
                </a:solidFill>
                <a:latin typeface="Arial"/>
                <a:cs typeface="Arial"/>
                <a:sym typeface="Arial"/>
              </a:rPr>
              <a:t>2</a:t>
            </a:r>
            <a:endParaRPr kumimoji="0" lang="en-US" b="0" i="0" u="none" strike="noStrike" kern="0" cap="none" spc="0" normalizeH="0" baseline="0" noProof="0" dirty="0">
              <a:ln>
                <a:noFill/>
              </a:ln>
              <a:solidFill>
                <a:srgbClr val="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BF59ECF8-D57D-F4EE-E0F0-ED5BA90CDE23}"/>
                  </a:ext>
                </a:extLst>
              </p:cNvPr>
              <p:cNvSpPr txBox="1"/>
              <p:nvPr/>
            </p:nvSpPr>
            <p:spPr>
              <a:xfrm>
                <a:off x="8627190" y="3021505"/>
                <a:ext cx="2549060" cy="923330"/>
              </a:xfrm>
              <a:prstGeom prst="rect">
                <a:avLst/>
              </a:prstGeom>
              <a:solidFill>
                <a:srgbClr val="4285F4">
                  <a:lumMod val="60000"/>
                  <a:lumOff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b="1" i="0" u="none" strike="noStrike" kern="0" cap="none" spc="0" normalizeH="0" baseline="0" noProof="0" dirty="0">
                    <a:ln>
                      <a:noFill/>
                    </a:ln>
                    <a:solidFill>
                      <a:srgbClr val="000000"/>
                    </a:solidFill>
                    <a:effectLst/>
                    <a:uLnTx/>
                    <a:uFillTx/>
                    <a:latin typeface="Arial"/>
                    <a:cs typeface="Arial"/>
                    <a:sym typeface="Arial"/>
                  </a:rPr>
                  <a:t>Check</a:t>
                </a: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rgbClr val="000000"/>
                    </a:solidFill>
                    <a:effectLst/>
                    <a:uLnTx/>
                    <a:uFillTx/>
                    <a:latin typeface="Arial"/>
                    <a:cs typeface="Arial"/>
                    <a:sym typeface="Arial"/>
                  </a:rPr>
                  <a:t>= 4428 </a:t>
                </a:r>
                <a14:m>
                  <m:oMath xmlns:m="http://schemas.openxmlformats.org/officeDocument/2006/math">
                    <m:r>
                      <a:rPr kumimoji="0" lang="en-US"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oMath>
                </a14:m>
                <a:r>
                  <a:rPr kumimoji="0" lang="en-US" b="0" i="0" u="none" strike="noStrike" kern="0" cap="none" spc="0" normalizeH="0" baseline="0" noProof="0" dirty="0">
                    <a:ln>
                      <a:noFill/>
                    </a:ln>
                    <a:solidFill>
                      <a:srgbClr val="000000"/>
                    </a:solidFill>
                    <a:effectLst/>
                    <a:uLnTx/>
                    <a:uFillTx/>
                    <a:latin typeface="Arial"/>
                    <a:cs typeface="Arial"/>
                    <a:sym typeface="Arial"/>
                  </a:rPr>
                  <a:t> 36 </a:t>
                </a:r>
              </a:p>
              <a:p>
                <a:pPr lvl="0">
                  <a:buClr>
                    <a:srgbClr val="000000"/>
                  </a:buClr>
                  <a:defRPr/>
                </a:pPr>
                <a:r>
                  <a:rPr kumimoji="0" lang="en-US" b="0" i="0" u="none" strike="noStrike" kern="0" cap="none" spc="0" normalizeH="0" baseline="0" noProof="0" dirty="0">
                    <a:ln>
                      <a:noFill/>
                    </a:ln>
                    <a:solidFill>
                      <a:srgbClr val="000000"/>
                    </a:solidFill>
                    <a:effectLst/>
                    <a:uLnTx/>
                    <a:uFillTx/>
                    <a:latin typeface="Arial"/>
                    <a:cs typeface="Arial"/>
                    <a:sym typeface="Arial"/>
                  </a:rPr>
                  <a:t>= 123 </a:t>
                </a:r>
                <a:r>
                  <a:rPr lang="en-US" kern="0" dirty="0">
                    <a:solidFill>
                      <a:srgbClr val="000000"/>
                    </a:solidFill>
                    <a:latin typeface="Arial"/>
                    <a:cs typeface="Arial"/>
                    <a:sym typeface="Arial"/>
                  </a:rPr>
                  <a:t>m</a:t>
                </a:r>
                <a:r>
                  <a:rPr lang="en-US" kern="0" baseline="30000" dirty="0">
                    <a:solidFill>
                      <a:srgbClr val="000000"/>
                    </a:solidFill>
                    <a:latin typeface="Arial"/>
                    <a:cs typeface="Arial"/>
                    <a:sym typeface="Arial"/>
                  </a:rPr>
                  <a:t>2</a:t>
                </a:r>
                <a:endParaRPr kumimoji="0" lang="en-US"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31" name="TextBox 30">
                <a:extLst>
                  <a:ext uri="{FF2B5EF4-FFF2-40B4-BE49-F238E27FC236}">
                    <a16:creationId xmlns:a16="http://schemas.microsoft.com/office/drawing/2014/main" id="{BF59ECF8-D57D-F4EE-E0F0-ED5BA90CDE23}"/>
                  </a:ext>
                </a:extLst>
              </p:cNvPr>
              <p:cNvSpPr txBox="1">
                <a:spLocks noRot="1" noChangeAspect="1" noMove="1" noResize="1" noEditPoints="1" noAdjustHandles="1" noChangeArrowheads="1" noChangeShapeType="1" noTextEdit="1"/>
              </p:cNvSpPr>
              <p:nvPr/>
            </p:nvSpPr>
            <p:spPr>
              <a:xfrm>
                <a:off x="8627190" y="3021505"/>
                <a:ext cx="2549060" cy="923330"/>
              </a:xfrm>
              <a:prstGeom prst="rect">
                <a:avLst/>
              </a:prstGeom>
              <a:blipFill>
                <a:blip r:embed="rId4"/>
                <a:stretch>
                  <a:fillRect l="-1914" t="-3974" b="-9934"/>
                </a:stretch>
              </a:blipFill>
            </p:spPr>
            <p:txBody>
              <a:bodyPr/>
              <a:lstStyle/>
              <a:p>
                <a:r>
                  <a:rPr lang="en-GB">
                    <a:noFill/>
                  </a:rPr>
                  <a:t> </a:t>
                </a:r>
              </a:p>
            </p:txBody>
          </p:sp>
        </mc:Fallback>
      </mc:AlternateContent>
      <p:sp>
        <p:nvSpPr>
          <p:cNvPr id="34" name="TextBox 33">
            <a:extLst>
              <a:ext uri="{FF2B5EF4-FFF2-40B4-BE49-F238E27FC236}">
                <a16:creationId xmlns:a16="http://schemas.microsoft.com/office/drawing/2014/main" id="{CF32F642-0C81-967F-F599-CEF82B4911A1}"/>
              </a:ext>
            </a:extLst>
          </p:cNvPr>
          <p:cNvSpPr txBox="1"/>
          <p:nvPr/>
        </p:nvSpPr>
        <p:spPr>
          <a:xfrm>
            <a:off x="8627190" y="1624839"/>
            <a:ext cx="2549060" cy="923330"/>
          </a:xfrm>
          <a:prstGeom prst="rect">
            <a:avLst/>
          </a:prstGeom>
          <a:solidFill>
            <a:srgbClr val="4285F4">
              <a:lumMod val="60000"/>
              <a:lumOff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b="1" i="0" u="none" strike="noStrike" kern="0" cap="none" spc="0" normalizeH="0" baseline="0" noProof="0" dirty="0">
                <a:ln>
                  <a:noFill/>
                </a:ln>
                <a:solidFill>
                  <a:srgbClr val="000000"/>
                </a:solidFill>
                <a:effectLst/>
                <a:uLnTx/>
                <a:uFillTx/>
                <a:latin typeface="Arial"/>
                <a:cs typeface="Arial"/>
                <a:sym typeface="Arial"/>
              </a:rPr>
              <a:t>Cost of flooring</a:t>
            </a: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rgbClr val="000000"/>
                </a:solidFill>
                <a:effectLst/>
                <a:uLnTx/>
                <a:uFillTx/>
                <a:latin typeface="Arial"/>
                <a:cs typeface="Arial"/>
                <a:sym typeface="Arial"/>
              </a:rPr>
              <a:t>= 123 × £36 </a:t>
            </a: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b="0" i="0" u="none" strike="noStrike" kern="0" cap="none" spc="0" normalizeH="0" baseline="0" noProof="0" dirty="0">
                <a:ln>
                  <a:noFill/>
                </a:ln>
                <a:solidFill>
                  <a:srgbClr val="000000"/>
                </a:solidFill>
                <a:effectLst/>
                <a:uLnTx/>
                <a:uFillTx/>
                <a:latin typeface="Arial"/>
                <a:cs typeface="Arial"/>
                <a:sym typeface="Arial"/>
              </a:rPr>
              <a:t>= £4428</a:t>
            </a:r>
          </a:p>
        </p:txBody>
      </p:sp>
      <p:grpSp>
        <p:nvGrpSpPr>
          <p:cNvPr id="2" name="Group 1">
            <a:extLst>
              <a:ext uri="{FF2B5EF4-FFF2-40B4-BE49-F238E27FC236}">
                <a16:creationId xmlns:a16="http://schemas.microsoft.com/office/drawing/2014/main" id="{6E1A802E-52C2-A383-AAE2-53455ED6034D}"/>
              </a:ext>
            </a:extLst>
          </p:cNvPr>
          <p:cNvGrpSpPr/>
          <p:nvPr/>
        </p:nvGrpSpPr>
        <p:grpSpPr>
          <a:xfrm>
            <a:off x="3844223" y="1382096"/>
            <a:ext cx="5539250" cy="4293384"/>
            <a:chOff x="3549673" y="1382096"/>
            <a:chExt cx="5539250" cy="4293384"/>
          </a:xfrm>
        </p:grpSpPr>
        <p:sp>
          <p:nvSpPr>
            <p:cNvPr id="3" name="TextBox 2">
              <a:extLst>
                <a:ext uri="{FF2B5EF4-FFF2-40B4-BE49-F238E27FC236}">
                  <a16:creationId xmlns:a16="http://schemas.microsoft.com/office/drawing/2014/main" id="{4B2ADF41-177A-5186-3FD8-A895810540AA}"/>
                </a:ext>
              </a:extLst>
            </p:cNvPr>
            <p:cNvSpPr txBox="1"/>
            <p:nvPr/>
          </p:nvSpPr>
          <p:spPr>
            <a:xfrm>
              <a:off x="3747797" y="1382096"/>
              <a:ext cx="3943643" cy="1006245"/>
            </a:xfrm>
            <a:prstGeom prst="rect">
              <a:avLst/>
            </a:prstGeom>
            <a:noFill/>
          </p:spPr>
          <p:txBody>
            <a:bodyPr wrap="square">
              <a:spAutoFit/>
            </a:bodyPr>
            <a:lstStyle/>
            <a:p>
              <a:pPr>
                <a:buClr>
                  <a:srgbClr val="000000"/>
                </a:buClr>
                <a:buFont typeface="Arial"/>
                <a:buNone/>
              </a:pPr>
              <a:r>
                <a:rPr lang="en-US" sz="1600" kern="0" dirty="0">
                  <a:solidFill>
                    <a:srgbClr val="333333"/>
                  </a:solidFill>
                  <a:latin typeface="Arial" panose="020B0604020202020204" pitchFamily="34" charset="0"/>
                  <a:cs typeface="Arial" panose="020B0604020202020204" pitchFamily="34" charset="0"/>
                  <a:sym typeface="Arial"/>
                </a:rPr>
                <a:t>Alfie sells flooring for playgrounds.</a:t>
              </a:r>
              <a:br>
                <a:rPr lang="en-US" sz="1600" kern="0" dirty="0">
                  <a:solidFill>
                    <a:srgbClr val="333333"/>
                  </a:solidFill>
                  <a:latin typeface="Arial" panose="020B0604020202020204" pitchFamily="34" charset="0"/>
                  <a:cs typeface="Arial" panose="020B0604020202020204" pitchFamily="34" charset="0"/>
                  <a:sym typeface="Arial"/>
                </a:rPr>
              </a:br>
              <a:r>
                <a:rPr lang="en-US" sz="1600" kern="0" dirty="0">
                  <a:solidFill>
                    <a:srgbClr val="333333"/>
                  </a:solidFill>
                  <a:latin typeface="Arial" panose="020B0604020202020204" pitchFamily="34" charset="0"/>
                  <a:cs typeface="Arial" panose="020B0604020202020204" pitchFamily="34" charset="0"/>
                  <a:sym typeface="Arial"/>
                </a:rPr>
                <a:t>He has this diagram of a playground.</a:t>
              </a:r>
              <a:endParaRPr lang="en-GB" sz="1600" kern="0" dirty="0">
                <a:solidFill>
                  <a:srgbClr val="333333"/>
                </a:solidFill>
                <a:latin typeface="Arial" panose="020B0604020202020204" pitchFamily="34" charset="0"/>
                <a:cs typeface="Arial" panose="020B0604020202020204" pitchFamily="34" charset="0"/>
                <a:sym typeface="Arial"/>
              </a:endParaRPr>
            </a:p>
          </p:txBody>
        </p:sp>
        <p:sp>
          <p:nvSpPr>
            <p:cNvPr id="5" name="TextBox 4">
              <a:extLst>
                <a:ext uri="{FF2B5EF4-FFF2-40B4-BE49-F238E27FC236}">
                  <a16:creationId xmlns:a16="http://schemas.microsoft.com/office/drawing/2014/main" id="{D13FEF81-C220-DC57-D018-73AC3C1A8C57}"/>
                </a:ext>
              </a:extLst>
            </p:cNvPr>
            <p:cNvSpPr txBox="1"/>
            <p:nvPr/>
          </p:nvSpPr>
          <p:spPr>
            <a:xfrm>
              <a:off x="3549673" y="4352041"/>
              <a:ext cx="5539250" cy="1323439"/>
            </a:xfrm>
            <a:prstGeom prst="rect">
              <a:avLst/>
            </a:prstGeom>
            <a:noFill/>
          </p:spPr>
          <p:txBody>
            <a:bodyPr wrap="square">
              <a:spAutoFit/>
            </a:bodyPr>
            <a:lstStyle/>
            <a:p>
              <a:pPr>
                <a:buClr>
                  <a:srgbClr val="000000"/>
                </a:buClr>
                <a:buFont typeface="Arial"/>
                <a:buNone/>
              </a:pPr>
              <a:r>
                <a:rPr lang="en-US" sz="1600" kern="0" dirty="0">
                  <a:solidFill>
                    <a:srgbClr val="333333"/>
                  </a:solidFill>
                  <a:latin typeface="Arial" panose="020B0604020202020204" pitchFamily="34" charset="0"/>
                  <a:cs typeface="Arial" panose="020B0604020202020204" pitchFamily="34" charset="0"/>
                  <a:sym typeface="Arial"/>
                </a:rPr>
                <a:t>The playground is rectangular 9 m by 15 m.</a:t>
              </a:r>
              <a:br>
                <a:rPr lang="en-US" sz="1600" kern="0" dirty="0">
                  <a:solidFill>
                    <a:srgbClr val="333333"/>
                  </a:solidFill>
                  <a:latin typeface="Arial" panose="020B0604020202020204" pitchFamily="34" charset="0"/>
                  <a:cs typeface="Arial" panose="020B0604020202020204" pitchFamily="34" charset="0"/>
                  <a:sym typeface="Arial"/>
                </a:rPr>
              </a:br>
              <a:r>
                <a:rPr lang="en-US" sz="1600" kern="0" dirty="0">
                  <a:solidFill>
                    <a:srgbClr val="333333"/>
                  </a:solidFill>
                  <a:latin typeface="Arial" panose="020B0604020202020204" pitchFamily="34" charset="0"/>
                  <a:cs typeface="Arial" panose="020B0604020202020204" pitchFamily="34" charset="0"/>
                  <a:sym typeface="Arial"/>
                </a:rPr>
                <a:t>The lawn is rectangular 3 m by 4 m.</a:t>
              </a:r>
            </a:p>
            <a:p>
              <a:pPr>
                <a:buClr>
                  <a:srgbClr val="000000"/>
                </a:buClr>
                <a:buFont typeface="Arial"/>
                <a:buNone/>
              </a:pPr>
              <a:r>
                <a:rPr lang="en-US" sz="1600" kern="0" dirty="0">
                  <a:solidFill>
                    <a:srgbClr val="333333"/>
                  </a:solidFill>
                  <a:latin typeface="Arial" panose="020B0604020202020204" pitchFamily="34" charset="0"/>
                  <a:cs typeface="Arial" panose="020B0604020202020204" pitchFamily="34" charset="0"/>
                  <a:sym typeface="Arial"/>
                </a:rPr>
                <a:t>Alfie will put flooring on all the space inside the playground but not on the lawn.</a:t>
              </a:r>
              <a:br>
                <a:rPr lang="en-US" sz="1600" kern="0" dirty="0">
                  <a:solidFill>
                    <a:srgbClr val="333333"/>
                  </a:solidFill>
                  <a:latin typeface="Arial" panose="020B0604020202020204" pitchFamily="34" charset="0"/>
                  <a:cs typeface="Arial" panose="020B0604020202020204" pitchFamily="34" charset="0"/>
                  <a:sym typeface="Arial"/>
                </a:rPr>
              </a:br>
              <a:r>
                <a:rPr lang="en-US" sz="1600" kern="0" dirty="0">
                  <a:solidFill>
                    <a:srgbClr val="333333"/>
                  </a:solidFill>
                  <a:latin typeface="Arial" panose="020B0604020202020204" pitchFamily="34" charset="0"/>
                  <a:cs typeface="Arial" panose="020B0604020202020204" pitchFamily="34" charset="0"/>
                  <a:sym typeface="Arial"/>
                </a:rPr>
                <a:t>The flooring costs £36 per square </a:t>
              </a:r>
              <a:r>
                <a:rPr lang="en-GB" sz="1600" kern="0" dirty="0">
                  <a:solidFill>
                    <a:srgbClr val="333333"/>
                  </a:solidFill>
                  <a:latin typeface="Arial" panose="020B0604020202020204" pitchFamily="34" charset="0"/>
                  <a:cs typeface="Arial" panose="020B0604020202020204" pitchFamily="34" charset="0"/>
                  <a:sym typeface="Arial"/>
                </a:rPr>
                <a:t>metre</a:t>
              </a:r>
              <a:r>
                <a:rPr lang="en-US" sz="1600" kern="0" dirty="0">
                  <a:solidFill>
                    <a:srgbClr val="333333"/>
                  </a:solidFill>
                  <a:latin typeface="Arial" panose="020B0604020202020204" pitchFamily="34" charset="0"/>
                  <a:cs typeface="Arial" panose="020B0604020202020204" pitchFamily="34" charset="0"/>
                  <a:sym typeface="Arial"/>
                </a:rPr>
                <a:t>.</a:t>
              </a:r>
            </a:p>
          </p:txBody>
        </p:sp>
      </p:grpSp>
      <p:sp>
        <p:nvSpPr>
          <p:cNvPr id="18" name="TextBox 17">
            <a:extLst>
              <a:ext uri="{FF2B5EF4-FFF2-40B4-BE49-F238E27FC236}">
                <a16:creationId xmlns:a16="http://schemas.microsoft.com/office/drawing/2014/main" id="{0C891C3D-EE37-7EE9-247F-88568544FC26}"/>
              </a:ext>
            </a:extLst>
          </p:cNvPr>
          <p:cNvSpPr txBox="1"/>
          <p:nvPr/>
        </p:nvSpPr>
        <p:spPr>
          <a:xfrm>
            <a:off x="489442" y="4412986"/>
            <a:ext cx="3091959" cy="1754326"/>
          </a:xfrm>
          <a:prstGeom prst="rect">
            <a:avLst/>
          </a:prstGeom>
          <a:solidFill>
            <a:srgbClr val="FFAB40"/>
          </a:solidFill>
        </p:spPr>
        <p:txBody>
          <a:bodyPr wrap="square" rtlCol="0">
            <a:spAutoFit/>
          </a:bodyPr>
          <a:lstStyle/>
          <a:p>
            <a:pPr marL="342900" marR="0" lvl="0" indent="-342900" defTabSz="914400" eaLnBrk="1" fontAlgn="auto" latinLnBrk="0" hangingPunct="1">
              <a:lnSpc>
                <a:spcPct val="100000"/>
              </a:lnSpc>
              <a:spcBef>
                <a:spcPts val="0"/>
              </a:spcBef>
              <a:spcAft>
                <a:spcPts val="0"/>
              </a:spcAft>
              <a:buClr>
                <a:srgbClr val="000000"/>
              </a:buClr>
              <a:buSzTx/>
              <a:buFont typeface="Arial"/>
              <a:buAutoNum type="alphaLcParenR"/>
              <a:tabLst/>
              <a:defRPr/>
            </a:pPr>
            <a:r>
              <a:rPr kumimoji="0" lang="en-US" b="0" i="0" u="none" strike="noStrike" kern="0" cap="none" spc="0" normalizeH="0" baseline="0" noProof="0" dirty="0">
                <a:ln>
                  <a:noFill/>
                </a:ln>
                <a:solidFill>
                  <a:srgbClr val="000000"/>
                </a:solidFill>
                <a:effectLst/>
                <a:uLnTx/>
                <a:uFillTx/>
                <a:latin typeface="Arial"/>
                <a:cs typeface="Arial"/>
                <a:sym typeface="Arial"/>
              </a:rPr>
              <a:t>How much will it cost Alfie to cover the playground?</a:t>
            </a:r>
          </a:p>
          <a:p>
            <a:pPr marL="342900" marR="0" lvl="0" indent="-342900" defTabSz="914400" eaLnBrk="1" fontAlgn="auto" latinLnBrk="0" hangingPunct="1">
              <a:lnSpc>
                <a:spcPct val="100000"/>
              </a:lnSpc>
              <a:spcBef>
                <a:spcPts val="0"/>
              </a:spcBef>
              <a:spcAft>
                <a:spcPts val="0"/>
              </a:spcAft>
              <a:buClr>
                <a:srgbClr val="000000"/>
              </a:buClr>
              <a:buSzTx/>
              <a:buFont typeface="Arial"/>
              <a:buAutoNum type="alphaLcParenR"/>
              <a:tabLst/>
              <a:defRPr/>
            </a:pPr>
            <a:endParaRPr kumimoji="0" lang="en-US" b="0" i="0" u="none" strike="noStrike" kern="0" cap="none" spc="0" normalizeH="0" baseline="0" noProof="0" dirty="0">
              <a:ln>
                <a:noFill/>
              </a:ln>
              <a:solidFill>
                <a:srgbClr val="000000"/>
              </a:solidFill>
              <a:effectLst/>
              <a:uLnTx/>
              <a:uFillTx/>
              <a:latin typeface="Arial"/>
              <a:cs typeface="Arial"/>
              <a:sym typeface="Arial"/>
            </a:endParaRPr>
          </a:p>
          <a:p>
            <a:pPr marL="342900" indent="-342900">
              <a:buClr>
                <a:srgbClr val="000000"/>
              </a:buClr>
              <a:buFont typeface="Arial"/>
              <a:buAutoNum type="alphaLcParenR"/>
              <a:defRPr/>
            </a:pPr>
            <a:r>
              <a:rPr kumimoji="0" lang="en-US" b="0" i="0" u="none" strike="noStrike" kern="0" cap="none" spc="0" normalizeH="0" baseline="0" noProof="0" dirty="0">
                <a:ln>
                  <a:noFill/>
                </a:ln>
                <a:solidFill>
                  <a:srgbClr val="000000"/>
                </a:solidFill>
                <a:effectLst/>
                <a:uLnTx/>
                <a:uFillTx/>
                <a:latin typeface="Arial"/>
                <a:cs typeface="Arial"/>
                <a:sym typeface="Arial"/>
              </a:rPr>
              <a:t>Use a reverse calculation to check your answer. </a:t>
            </a:r>
          </a:p>
        </p:txBody>
      </p:sp>
      <p:pic>
        <p:nvPicPr>
          <p:cNvPr id="10" name="Picture 9" descr="Diagram showing a large rectangle labelled as measuring 15 m wide and 9 m high. Centred inside this rectangle is a smaller grey rectangle labelled 'lawn'. This rectangle is 4 m wide and 3 m high.">
            <a:extLst>
              <a:ext uri="{FF2B5EF4-FFF2-40B4-BE49-F238E27FC236}">
                <a16:creationId xmlns:a16="http://schemas.microsoft.com/office/drawing/2014/main" id="{ACBC8BCF-E49E-9240-6313-267CD4BBECDA}"/>
              </a:ext>
            </a:extLst>
          </p:cNvPr>
          <p:cNvPicPr>
            <a:picLocks noChangeAspect="1"/>
          </p:cNvPicPr>
          <p:nvPr/>
        </p:nvPicPr>
        <p:blipFill>
          <a:blip r:embed="rId5"/>
          <a:stretch>
            <a:fillRect/>
          </a:stretch>
        </p:blipFill>
        <p:spPr>
          <a:xfrm>
            <a:off x="3560810" y="1973755"/>
            <a:ext cx="4508500" cy="2095500"/>
          </a:xfrm>
          <a:prstGeom prst="rect">
            <a:avLst/>
          </a:prstGeom>
        </p:spPr>
      </p:pic>
    </p:spTree>
    <p:extLst>
      <p:ext uri="{BB962C8B-B14F-4D97-AF65-F5344CB8AC3E}">
        <p14:creationId xmlns:p14="http://schemas.microsoft.com/office/powerpoint/2010/main" val="125684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0" grpId="0" animBg="1"/>
      <p:bldP spid="31" grpId="0" animBg="1"/>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DBF35C6-28FE-D0D2-AECE-34AE5E33173C}"/>
              </a:ext>
            </a:extLst>
          </p:cNvPr>
          <p:cNvGraphicFramePr>
            <a:graphicFrameLocks noGrp="1"/>
          </p:cNvGraphicFramePr>
          <p:nvPr>
            <p:extLst>
              <p:ext uri="{D42A27DB-BD31-4B8C-83A1-F6EECF244321}">
                <p14:modId xmlns:p14="http://schemas.microsoft.com/office/powerpoint/2010/main" val="1167881125"/>
              </p:ext>
            </p:extLst>
          </p:nvPr>
        </p:nvGraphicFramePr>
        <p:xfrm>
          <a:off x="1448270" y="1896917"/>
          <a:ext cx="2792142" cy="1898288"/>
        </p:xfrm>
        <a:graphic>
          <a:graphicData uri="http://schemas.openxmlformats.org/drawingml/2006/table">
            <a:tbl>
              <a:tblPr firstRow="1" bandRow="1">
                <a:tableStyleId>{5940675A-B579-460E-94D1-54222C63F5DA}</a:tableStyleId>
              </a:tblPr>
              <a:tblGrid>
                <a:gridCol w="465357">
                  <a:extLst>
                    <a:ext uri="{9D8B030D-6E8A-4147-A177-3AD203B41FA5}">
                      <a16:colId xmlns:a16="http://schemas.microsoft.com/office/drawing/2014/main" val="2627657523"/>
                    </a:ext>
                  </a:extLst>
                </a:gridCol>
                <a:gridCol w="465357">
                  <a:extLst>
                    <a:ext uri="{9D8B030D-6E8A-4147-A177-3AD203B41FA5}">
                      <a16:colId xmlns:a16="http://schemas.microsoft.com/office/drawing/2014/main" val="1997051480"/>
                    </a:ext>
                  </a:extLst>
                </a:gridCol>
                <a:gridCol w="465357">
                  <a:extLst>
                    <a:ext uri="{9D8B030D-6E8A-4147-A177-3AD203B41FA5}">
                      <a16:colId xmlns:a16="http://schemas.microsoft.com/office/drawing/2014/main" val="2491735775"/>
                    </a:ext>
                  </a:extLst>
                </a:gridCol>
                <a:gridCol w="465357">
                  <a:extLst>
                    <a:ext uri="{9D8B030D-6E8A-4147-A177-3AD203B41FA5}">
                      <a16:colId xmlns:a16="http://schemas.microsoft.com/office/drawing/2014/main" val="1646965743"/>
                    </a:ext>
                  </a:extLst>
                </a:gridCol>
                <a:gridCol w="465357">
                  <a:extLst>
                    <a:ext uri="{9D8B030D-6E8A-4147-A177-3AD203B41FA5}">
                      <a16:colId xmlns:a16="http://schemas.microsoft.com/office/drawing/2014/main" val="195169102"/>
                    </a:ext>
                  </a:extLst>
                </a:gridCol>
                <a:gridCol w="465357">
                  <a:extLst>
                    <a:ext uri="{9D8B030D-6E8A-4147-A177-3AD203B41FA5}">
                      <a16:colId xmlns:a16="http://schemas.microsoft.com/office/drawing/2014/main" val="1335742590"/>
                    </a:ext>
                  </a:extLst>
                </a:gridCol>
              </a:tblGrid>
              <a:tr h="474572">
                <a:tc>
                  <a:txBody>
                    <a:bodyPr/>
                    <a:lstStyle/>
                    <a:p>
                      <a:endParaRPr lang="en-GB">
                        <a:latin typeface="Arial" panose="020B0604020202020204" pitchFamily="34" charset="0"/>
                        <a:cs typeface="Arial" panose="020B0604020202020204" pitchFamily="34" charset="0"/>
                      </a:endParaRPr>
                    </a:p>
                  </a:txBody>
                  <a:tcPr/>
                </a:tc>
                <a:tc>
                  <a:txBody>
                    <a:bodyPr/>
                    <a:lstStyle/>
                    <a:p>
                      <a:endParaRPr lang="en-GB">
                        <a:latin typeface="Arial" panose="020B0604020202020204" pitchFamily="34" charset="0"/>
                        <a:cs typeface="Arial" panose="020B0604020202020204" pitchFamily="34" charset="0"/>
                      </a:endParaRPr>
                    </a:p>
                  </a:txBody>
                  <a:tcPr/>
                </a:tc>
                <a:tc>
                  <a:txBody>
                    <a:bodyPr/>
                    <a:lstStyle/>
                    <a:p>
                      <a:endParaRPr lang="en-GB">
                        <a:latin typeface="Arial" panose="020B0604020202020204" pitchFamily="34" charset="0"/>
                        <a:cs typeface="Arial" panose="020B0604020202020204" pitchFamily="34" charset="0"/>
                      </a:endParaRPr>
                    </a:p>
                  </a:txBody>
                  <a:tcPr/>
                </a:tc>
                <a:tc>
                  <a:txBody>
                    <a:bodyPr/>
                    <a:lstStyle/>
                    <a:p>
                      <a:endParaRPr lang="en-GB">
                        <a:latin typeface="Arial" panose="020B0604020202020204" pitchFamily="34" charset="0"/>
                        <a:cs typeface="Arial" panose="020B0604020202020204" pitchFamily="34" charset="0"/>
                      </a:endParaRPr>
                    </a:p>
                  </a:txBody>
                  <a:tcPr/>
                </a:tc>
                <a:tc>
                  <a:txBody>
                    <a:bodyPr/>
                    <a:lstStyle/>
                    <a:p>
                      <a:endParaRPr lang="en-GB">
                        <a:latin typeface="Arial" panose="020B0604020202020204" pitchFamily="34" charset="0"/>
                        <a:cs typeface="Arial" panose="020B0604020202020204" pitchFamily="34" charset="0"/>
                      </a:endParaRPr>
                    </a:p>
                  </a:txBody>
                  <a:tcPr/>
                </a:tc>
                <a:tc>
                  <a:txBody>
                    <a:bodyPr/>
                    <a:lstStyle/>
                    <a:p>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33836948"/>
                  </a:ext>
                </a:extLst>
              </a:tr>
              <a:tr h="474572">
                <a:tc>
                  <a:txBody>
                    <a:bodyPr/>
                    <a:lstStyle/>
                    <a:p>
                      <a:endParaRPr lang="en-GB">
                        <a:latin typeface="Arial" panose="020B0604020202020204" pitchFamily="34" charset="0"/>
                        <a:cs typeface="Arial" panose="020B0604020202020204" pitchFamily="34" charset="0"/>
                      </a:endParaRPr>
                    </a:p>
                  </a:txBody>
                  <a:tcPr/>
                </a:tc>
                <a:tc>
                  <a:txBody>
                    <a:bodyPr/>
                    <a:lstStyle/>
                    <a:p>
                      <a:endParaRPr lang="en-GB" dirty="0">
                        <a:latin typeface="Arial" panose="020B0604020202020204" pitchFamily="34" charset="0"/>
                        <a:cs typeface="Arial" panose="020B0604020202020204" pitchFamily="34" charset="0"/>
                      </a:endParaRPr>
                    </a:p>
                  </a:txBody>
                  <a:tcPr>
                    <a:solidFill>
                      <a:srgbClr val="92D050"/>
                    </a:solidFill>
                  </a:tcPr>
                </a:tc>
                <a:tc>
                  <a:txBody>
                    <a:bodyPr/>
                    <a:lstStyle/>
                    <a:p>
                      <a:endParaRPr lang="en-GB" dirty="0">
                        <a:latin typeface="Arial" panose="020B0604020202020204" pitchFamily="34" charset="0"/>
                        <a:cs typeface="Arial" panose="020B0604020202020204" pitchFamily="34" charset="0"/>
                      </a:endParaRPr>
                    </a:p>
                  </a:txBody>
                  <a:tcPr>
                    <a:solidFill>
                      <a:srgbClr val="92D050"/>
                    </a:solidFill>
                  </a:tcPr>
                </a:tc>
                <a:tc>
                  <a:txBody>
                    <a:bodyPr/>
                    <a:lstStyle/>
                    <a:p>
                      <a:endParaRPr lang="en-GB" dirty="0">
                        <a:latin typeface="Arial" panose="020B0604020202020204" pitchFamily="34" charset="0"/>
                        <a:cs typeface="Arial" panose="020B0604020202020204" pitchFamily="34" charset="0"/>
                      </a:endParaRPr>
                    </a:p>
                  </a:txBody>
                  <a:tcPr>
                    <a:solidFill>
                      <a:srgbClr val="92D050"/>
                    </a:solidFill>
                  </a:tcPr>
                </a:tc>
                <a:tc>
                  <a:txBody>
                    <a:bodyPr/>
                    <a:lstStyle/>
                    <a:p>
                      <a:endParaRPr lang="en-GB">
                        <a:latin typeface="Arial" panose="020B0604020202020204" pitchFamily="34" charset="0"/>
                        <a:cs typeface="Arial" panose="020B0604020202020204" pitchFamily="34" charset="0"/>
                      </a:endParaRPr>
                    </a:p>
                  </a:txBody>
                  <a:tcPr>
                    <a:solidFill>
                      <a:srgbClr val="92D050"/>
                    </a:solidFill>
                  </a:tcPr>
                </a:tc>
                <a:tc>
                  <a:txBody>
                    <a:bodyPr/>
                    <a:lstStyle/>
                    <a:p>
                      <a:endParaRPr lang="en-GB">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75366429"/>
                  </a:ext>
                </a:extLst>
              </a:tr>
              <a:tr h="474572">
                <a:tc>
                  <a:txBody>
                    <a:bodyPr/>
                    <a:lstStyle/>
                    <a:p>
                      <a:endParaRPr lang="en-GB">
                        <a:latin typeface="Arial" panose="020B0604020202020204" pitchFamily="34" charset="0"/>
                        <a:cs typeface="Arial" panose="020B0604020202020204" pitchFamily="34" charset="0"/>
                      </a:endParaRPr>
                    </a:p>
                  </a:txBody>
                  <a:tcPr/>
                </a:tc>
                <a:tc>
                  <a:txBody>
                    <a:bodyPr/>
                    <a:lstStyle/>
                    <a:p>
                      <a:endParaRPr lang="en-GB">
                        <a:latin typeface="Arial" panose="020B0604020202020204" pitchFamily="34" charset="0"/>
                        <a:cs typeface="Arial" panose="020B0604020202020204" pitchFamily="34" charset="0"/>
                      </a:endParaRPr>
                    </a:p>
                  </a:txBody>
                  <a:tcPr>
                    <a:solidFill>
                      <a:srgbClr val="92D050"/>
                    </a:solidFill>
                  </a:tcPr>
                </a:tc>
                <a:tc>
                  <a:txBody>
                    <a:bodyPr/>
                    <a:lstStyle/>
                    <a:p>
                      <a:endParaRPr lang="en-GB">
                        <a:latin typeface="Arial" panose="020B0604020202020204" pitchFamily="34" charset="0"/>
                        <a:cs typeface="Arial" panose="020B0604020202020204" pitchFamily="34" charset="0"/>
                      </a:endParaRPr>
                    </a:p>
                  </a:txBody>
                  <a:tcPr>
                    <a:solidFill>
                      <a:srgbClr val="92D050"/>
                    </a:solidFill>
                  </a:tcPr>
                </a:tc>
                <a:tc>
                  <a:txBody>
                    <a:bodyPr/>
                    <a:lstStyle/>
                    <a:p>
                      <a:endParaRPr lang="en-GB" dirty="0">
                        <a:latin typeface="Arial" panose="020B0604020202020204" pitchFamily="34" charset="0"/>
                        <a:cs typeface="Arial" panose="020B0604020202020204" pitchFamily="34" charset="0"/>
                      </a:endParaRPr>
                    </a:p>
                  </a:txBody>
                  <a:tcPr>
                    <a:solidFill>
                      <a:srgbClr val="92D050"/>
                    </a:solidFill>
                  </a:tcPr>
                </a:tc>
                <a:tc>
                  <a:txBody>
                    <a:bodyPr/>
                    <a:lstStyle/>
                    <a:p>
                      <a:endParaRPr lang="en-GB" dirty="0">
                        <a:latin typeface="Arial" panose="020B0604020202020204" pitchFamily="34" charset="0"/>
                        <a:cs typeface="Arial" panose="020B0604020202020204" pitchFamily="34" charset="0"/>
                      </a:endParaRPr>
                    </a:p>
                  </a:txBody>
                  <a:tcPr>
                    <a:solidFill>
                      <a:srgbClr val="92D050"/>
                    </a:solidFill>
                  </a:tcPr>
                </a:tc>
                <a:tc>
                  <a:txBody>
                    <a:bodyPr/>
                    <a:lstStyle/>
                    <a:p>
                      <a:endParaRPr lang="en-GB">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01383871"/>
                  </a:ext>
                </a:extLst>
              </a:tr>
              <a:tr h="474572">
                <a:tc>
                  <a:txBody>
                    <a:bodyPr/>
                    <a:lstStyle/>
                    <a:p>
                      <a:endParaRPr lang="en-GB">
                        <a:latin typeface="Arial" panose="020B0604020202020204" pitchFamily="34" charset="0"/>
                        <a:cs typeface="Arial" panose="020B0604020202020204" pitchFamily="34" charset="0"/>
                      </a:endParaRPr>
                    </a:p>
                  </a:txBody>
                  <a:tcPr/>
                </a:tc>
                <a:tc>
                  <a:txBody>
                    <a:bodyPr/>
                    <a:lstStyle/>
                    <a:p>
                      <a:endParaRPr lang="en-GB">
                        <a:latin typeface="Arial" panose="020B0604020202020204" pitchFamily="34" charset="0"/>
                        <a:cs typeface="Arial" panose="020B0604020202020204" pitchFamily="34" charset="0"/>
                      </a:endParaRPr>
                    </a:p>
                  </a:txBody>
                  <a:tcPr/>
                </a:tc>
                <a:tc>
                  <a:txBody>
                    <a:bodyPr/>
                    <a:lstStyle/>
                    <a:p>
                      <a:endParaRPr lang="en-GB">
                        <a:latin typeface="Arial" panose="020B0604020202020204" pitchFamily="34" charset="0"/>
                        <a:cs typeface="Arial" panose="020B0604020202020204" pitchFamily="34" charset="0"/>
                      </a:endParaRPr>
                    </a:p>
                  </a:txBody>
                  <a:tcPr/>
                </a:tc>
                <a:tc>
                  <a:txBody>
                    <a:bodyPr/>
                    <a:lstStyle/>
                    <a:p>
                      <a:endParaRPr lang="en-GB">
                        <a:latin typeface="Arial" panose="020B0604020202020204" pitchFamily="34" charset="0"/>
                        <a:cs typeface="Arial" panose="020B0604020202020204" pitchFamily="34" charset="0"/>
                      </a:endParaRPr>
                    </a:p>
                  </a:txBody>
                  <a:tcPr/>
                </a:tc>
                <a:tc>
                  <a:txBody>
                    <a:bodyPr/>
                    <a:lstStyle/>
                    <a:p>
                      <a:endParaRPr lang="en-GB">
                        <a:latin typeface="Arial" panose="020B0604020202020204" pitchFamily="34" charset="0"/>
                        <a:cs typeface="Arial" panose="020B0604020202020204" pitchFamily="34" charset="0"/>
                      </a:endParaRPr>
                    </a:p>
                  </a:txBody>
                  <a:tcPr/>
                </a:tc>
                <a:tc>
                  <a:txBody>
                    <a:bodyPr/>
                    <a:lstStyle/>
                    <a:p>
                      <a:endParaRPr lang="en-GB"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8015461"/>
                  </a:ext>
                </a:extLst>
              </a:tr>
            </a:tbl>
          </a:graphicData>
        </a:graphic>
      </p:graphicFrame>
      <p:sp>
        <p:nvSpPr>
          <p:cNvPr id="22" name="Title 1">
            <a:extLst>
              <a:ext uri="{FF2B5EF4-FFF2-40B4-BE49-F238E27FC236}">
                <a16:creationId xmlns:a16="http://schemas.microsoft.com/office/drawing/2014/main" id="{02AABD48-7F62-174B-98BD-03D513E3B1A1}"/>
              </a:ext>
            </a:extLst>
          </p:cNvPr>
          <p:cNvSpPr txBox="1">
            <a:spLocks/>
          </p:cNvSpPr>
          <p:nvPr/>
        </p:nvSpPr>
        <p:spPr>
          <a:xfrm>
            <a:off x="1724297" y="112165"/>
            <a:ext cx="7870236" cy="10170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solidFill>
                <a:latin typeface="Arial" panose="020B0604020202020204" pitchFamily="34" charset="0"/>
                <a:cs typeface="Arial" panose="020B0604020202020204" pitchFamily="34" charset="0"/>
              </a:rPr>
              <a:t>Area by counting</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a:t>
            </a:fld>
            <a:endParaRPr lang="en-US" dirty="0"/>
          </a:p>
        </p:txBody>
      </p:sp>
      <p:grpSp>
        <p:nvGrpSpPr>
          <p:cNvPr id="158" name="Group 157">
            <a:extLst>
              <a:ext uri="{FF2B5EF4-FFF2-40B4-BE49-F238E27FC236}">
                <a16:creationId xmlns:a16="http://schemas.microsoft.com/office/drawing/2014/main" id="{39BFBDB9-A8D7-4764-BD7F-24975EDF1A17}"/>
              </a:ext>
            </a:extLst>
          </p:cNvPr>
          <p:cNvGrpSpPr/>
          <p:nvPr/>
        </p:nvGrpSpPr>
        <p:grpSpPr>
          <a:xfrm>
            <a:off x="-27606" y="-17453"/>
            <a:ext cx="2091590" cy="1923564"/>
            <a:chOff x="-27606" y="-17453"/>
            <a:chExt cx="2091590" cy="1923564"/>
          </a:xfrm>
        </p:grpSpPr>
        <p:sp>
          <p:nvSpPr>
            <p:cNvPr id="159" name="Isosceles Triangle 158">
              <a:extLst>
                <a:ext uri="{FF2B5EF4-FFF2-40B4-BE49-F238E27FC236}">
                  <a16:creationId xmlns:a16="http://schemas.microsoft.com/office/drawing/2014/main" id="{31A2B6B6-4AED-44B2-8258-1C2513B6F75E}"/>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60" name="TextBox 159">
              <a:extLst>
                <a:ext uri="{FF2B5EF4-FFF2-40B4-BE49-F238E27FC236}">
                  <a16:creationId xmlns:a16="http://schemas.microsoft.com/office/drawing/2014/main" id="{4D970DDE-3331-43C7-8808-F643520183D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cxnSp>
        <p:nvCxnSpPr>
          <p:cNvPr id="62" name="Google Shape;91;p16">
            <a:extLst>
              <a:ext uri="{FF2B5EF4-FFF2-40B4-BE49-F238E27FC236}">
                <a16:creationId xmlns:a16="http://schemas.microsoft.com/office/drawing/2014/main" id="{A8716955-0A82-3B50-4F02-86A7DBDBF097}"/>
              </a:ext>
            </a:extLst>
          </p:cNvPr>
          <p:cNvCxnSpPr>
            <a:cxnSpLocks/>
          </p:cNvCxnSpPr>
          <p:nvPr/>
        </p:nvCxnSpPr>
        <p:spPr>
          <a:xfrm flipH="1">
            <a:off x="1954650" y="2375558"/>
            <a:ext cx="423862" cy="429227"/>
          </a:xfrm>
          <a:prstGeom prst="straightConnector1">
            <a:avLst/>
          </a:prstGeom>
          <a:noFill/>
          <a:ln w="57150" cap="flat" cmpd="sng">
            <a:solidFill>
              <a:srgbClr val="F5913F"/>
            </a:solidFill>
            <a:prstDash val="solid"/>
            <a:round/>
            <a:headEnd type="none" w="sm" len="sm"/>
            <a:tailEnd type="none" w="sm" len="sm"/>
          </a:ln>
        </p:spPr>
      </p:cxnSp>
      <p:sp>
        <p:nvSpPr>
          <p:cNvPr id="63" name="Google Shape;92;p16">
            <a:extLst>
              <a:ext uri="{FF2B5EF4-FFF2-40B4-BE49-F238E27FC236}">
                <a16:creationId xmlns:a16="http://schemas.microsoft.com/office/drawing/2014/main" id="{4AEC8D74-650D-EDBB-891C-7DCA172A9BED}"/>
              </a:ext>
            </a:extLst>
          </p:cNvPr>
          <p:cNvSpPr txBox="1"/>
          <p:nvPr/>
        </p:nvSpPr>
        <p:spPr>
          <a:xfrm>
            <a:off x="1992590" y="2422797"/>
            <a:ext cx="3600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panose="020B0604020202020204" pitchFamily="34" charset="0"/>
                <a:ea typeface="Calibri"/>
                <a:cs typeface="Arial" panose="020B0604020202020204" pitchFamily="34" charset="0"/>
                <a:sym typeface="Calibri"/>
              </a:rPr>
              <a:t>1</a:t>
            </a:r>
            <a:endParaRPr sz="1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cxnSp>
        <p:nvCxnSpPr>
          <p:cNvPr id="128" name="Google Shape;93;p16">
            <a:extLst>
              <a:ext uri="{FF2B5EF4-FFF2-40B4-BE49-F238E27FC236}">
                <a16:creationId xmlns:a16="http://schemas.microsoft.com/office/drawing/2014/main" id="{0B887628-04E6-23FE-D4D6-A11515259E5D}"/>
              </a:ext>
            </a:extLst>
          </p:cNvPr>
          <p:cNvCxnSpPr>
            <a:cxnSpLocks/>
          </p:cNvCxnSpPr>
          <p:nvPr/>
        </p:nvCxnSpPr>
        <p:spPr>
          <a:xfrm flipH="1">
            <a:off x="2402550" y="2375558"/>
            <a:ext cx="412572" cy="429227"/>
          </a:xfrm>
          <a:prstGeom prst="straightConnector1">
            <a:avLst/>
          </a:prstGeom>
          <a:noFill/>
          <a:ln w="57150" cap="flat" cmpd="sng">
            <a:solidFill>
              <a:srgbClr val="F5913F"/>
            </a:solidFill>
            <a:prstDash val="solid"/>
            <a:round/>
            <a:headEnd type="none" w="sm" len="sm"/>
            <a:tailEnd type="none" w="sm" len="sm"/>
          </a:ln>
        </p:spPr>
      </p:cxnSp>
      <p:sp>
        <p:nvSpPr>
          <p:cNvPr id="129" name="Google Shape;94;p16">
            <a:extLst>
              <a:ext uri="{FF2B5EF4-FFF2-40B4-BE49-F238E27FC236}">
                <a16:creationId xmlns:a16="http://schemas.microsoft.com/office/drawing/2014/main" id="{192DC652-82E0-AC9C-5BE3-37618418DD56}"/>
              </a:ext>
            </a:extLst>
          </p:cNvPr>
          <p:cNvSpPr txBox="1"/>
          <p:nvPr/>
        </p:nvSpPr>
        <p:spPr>
          <a:xfrm>
            <a:off x="2461994" y="2422797"/>
            <a:ext cx="3600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panose="020B0604020202020204" pitchFamily="34" charset="0"/>
                <a:ea typeface="Calibri"/>
                <a:cs typeface="Arial" panose="020B0604020202020204" pitchFamily="34" charset="0"/>
                <a:sym typeface="Calibri"/>
              </a:rPr>
              <a:t>2</a:t>
            </a:r>
            <a:endParaRPr sz="1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cxnSp>
        <p:nvCxnSpPr>
          <p:cNvPr id="130" name="Google Shape;95;p16">
            <a:extLst>
              <a:ext uri="{FF2B5EF4-FFF2-40B4-BE49-F238E27FC236}">
                <a16:creationId xmlns:a16="http://schemas.microsoft.com/office/drawing/2014/main" id="{72D659A6-992D-5E74-5EF8-AD07D3733C94}"/>
              </a:ext>
            </a:extLst>
          </p:cNvPr>
          <p:cNvCxnSpPr>
            <a:cxnSpLocks/>
          </p:cNvCxnSpPr>
          <p:nvPr/>
        </p:nvCxnSpPr>
        <p:spPr>
          <a:xfrm flipH="1">
            <a:off x="2906617" y="2375558"/>
            <a:ext cx="372008" cy="429227"/>
          </a:xfrm>
          <a:prstGeom prst="straightConnector1">
            <a:avLst/>
          </a:prstGeom>
          <a:noFill/>
          <a:ln w="57150" cap="flat" cmpd="sng">
            <a:solidFill>
              <a:srgbClr val="F5913F"/>
            </a:solidFill>
            <a:prstDash val="solid"/>
            <a:round/>
            <a:headEnd type="none" w="sm" len="sm"/>
            <a:tailEnd type="none" w="sm" len="sm"/>
          </a:ln>
        </p:spPr>
      </p:cxnSp>
      <p:sp>
        <p:nvSpPr>
          <p:cNvPr id="131" name="Google Shape;96;p16">
            <a:extLst>
              <a:ext uri="{FF2B5EF4-FFF2-40B4-BE49-F238E27FC236}">
                <a16:creationId xmlns:a16="http://schemas.microsoft.com/office/drawing/2014/main" id="{A212D52F-7BFB-C30E-8EEE-EC0D87AAD859}"/>
              </a:ext>
            </a:extLst>
          </p:cNvPr>
          <p:cNvSpPr txBox="1"/>
          <p:nvPr/>
        </p:nvSpPr>
        <p:spPr>
          <a:xfrm>
            <a:off x="2926480" y="2422797"/>
            <a:ext cx="3600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panose="020B0604020202020204" pitchFamily="34" charset="0"/>
                <a:ea typeface="Calibri"/>
                <a:cs typeface="Arial" panose="020B0604020202020204" pitchFamily="34" charset="0"/>
                <a:sym typeface="Calibri"/>
              </a:rPr>
              <a:t>3</a:t>
            </a:r>
            <a:endParaRPr sz="1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cxnSp>
        <p:nvCxnSpPr>
          <p:cNvPr id="132" name="Google Shape;97;p16">
            <a:extLst>
              <a:ext uri="{FF2B5EF4-FFF2-40B4-BE49-F238E27FC236}">
                <a16:creationId xmlns:a16="http://schemas.microsoft.com/office/drawing/2014/main" id="{FCBDC1B2-D7C7-0D14-8E4D-09CB39EA520C}"/>
              </a:ext>
            </a:extLst>
          </p:cNvPr>
          <p:cNvCxnSpPr>
            <a:cxnSpLocks/>
          </p:cNvCxnSpPr>
          <p:nvPr/>
        </p:nvCxnSpPr>
        <p:spPr>
          <a:xfrm flipH="1">
            <a:off x="3347392" y="2375558"/>
            <a:ext cx="397007" cy="444039"/>
          </a:xfrm>
          <a:prstGeom prst="straightConnector1">
            <a:avLst/>
          </a:prstGeom>
          <a:noFill/>
          <a:ln w="57150" cap="flat" cmpd="sng">
            <a:solidFill>
              <a:srgbClr val="F5913F"/>
            </a:solidFill>
            <a:prstDash val="solid"/>
            <a:round/>
            <a:headEnd type="none" w="sm" len="sm"/>
            <a:tailEnd type="none" w="sm" len="sm"/>
          </a:ln>
        </p:spPr>
      </p:cxnSp>
      <p:sp>
        <p:nvSpPr>
          <p:cNvPr id="133" name="Google Shape;98;p16">
            <a:extLst>
              <a:ext uri="{FF2B5EF4-FFF2-40B4-BE49-F238E27FC236}">
                <a16:creationId xmlns:a16="http://schemas.microsoft.com/office/drawing/2014/main" id="{DC71C5EE-3A83-6DD6-A5CF-80BBDF6FEA3A}"/>
              </a:ext>
            </a:extLst>
          </p:cNvPr>
          <p:cNvSpPr txBox="1"/>
          <p:nvPr/>
        </p:nvSpPr>
        <p:spPr>
          <a:xfrm>
            <a:off x="3398863" y="2422797"/>
            <a:ext cx="3600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panose="020B0604020202020204" pitchFamily="34" charset="0"/>
                <a:ea typeface="Calibri"/>
                <a:cs typeface="Arial" panose="020B0604020202020204" pitchFamily="34" charset="0"/>
                <a:sym typeface="Calibri"/>
              </a:rPr>
              <a:t>4</a:t>
            </a:r>
            <a:endParaRPr sz="1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cxnSp>
        <p:nvCxnSpPr>
          <p:cNvPr id="134" name="Google Shape;99;p16">
            <a:extLst>
              <a:ext uri="{FF2B5EF4-FFF2-40B4-BE49-F238E27FC236}">
                <a16:creationId xmlns:a16="http://schemas.microsoft.com/office/drawing/2014/main" id="{E73C5F48-8AD7-82B6-C3BB-0955B49C0416}"/>
              </a:ext>
            </a:extLst>
          </p:cNvPr>
          <p:cNvCxnSpPr>
            <a:cxnSpLocks/>
          </p:cNvCxnSpPr>
          <p:nvPr/>
        </p:nvCxnSpPr>
        <p:spPr>
          <a:xfrm flipH="1">
            <a:off x="1954650" y="2819597"/>
            <a:ext cx="423862" cy="499181"/>
          </a:xfrm>
          <a:prstGeom prst="straightConnector1">
            <a:avLst/>
          </a:prstGeom>
          <a:noFill/>
          <a:ln w="57150" cap="flat" cmpd="sng">
            <a:solidFill>
              <a:srgbClr val="F5913F"/>
            </a:solidFill>
            <a:prstDash val="solid"/>
            <a:round/>
            <a:headEnd type="none" w="sm" len="sm"/>
            <a:tailEnd type="none" w="sm" len="sm"/>
          </a:ln>
        </p:spPr>
      </p:cxnSp>
      <p:sp>
        <p:nvSpPr>
          <p:cNvPr id="135" name="Google Shape;100;p16">
            <a:extLst>
              <a:ext uri="{FF2B5EF4-FFF2-40B4-BE49-F238E27FC236}">
                <a16:creationId xmlns:a16="http://schemas.microsoft.com/office/drawing/2014/main" id="{7310F421-FF1B-02B3-15C6-8348FB36C4C5}"/>
              </a:ext>
            </a:extLst>
          </p:cNvPr>
          <p:cNvSpPr txBox="1"/>
          <p:nvPr/>
        </p:nvSpPr>
        <p:spPr>
          <a:xfrm>
            <a:off x="1992590" y="2889260"/>
            <a:ext cx="3600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panose="020B0604020202020204" pitchFamily="34" charset="0"/>
                <a:ea typeface="Calibri"/>
                <a:cs typeface="Arial" panose="020B0604020202020204" pitchFamily="34" charset="0"/>
                <a:sym typeface="Calibri"/>
              </a:rPr>
              <a:t>5</a:t>
            </a:r>
            <a:endParaRPr sz="1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cxnSp>
        <p:nvCxnSpPr>
          <p:cNvPr id="136" name="Google Shape;101;p16">
            <a:extLst>
              <a:ext uri="{FF2B5EF4-FFF2-40B4-BE49-F238E27FC236}">
                <a16:creationId xmlns:a16="http://schemas.microsoft.com/office/drawing/2014/main" id="{CFD82B74-821A-6317-4B11-0CB7C9FC9D9A}"/>
              </a:ext>
            </a:extLst>
          </p:cNvPr>
          <p:cNvCxnSpPr>
            <a:cxnSpLocks/>
          </p:cNvCxnSpPr>
          <p:nvPr/>
        </p:nvCxnSpPr>
        <p:spPr>
          <a:xfrm flipH="1">
            <a:off x="2378512" y="2886487"/>
            <a:ext cx="436610" cy="432291"/>
          </a:xfrm>
          <a:prstGeom prst="straightConnector1">
            <a:avLst/>
          </a:prstGeom>
          <a:noFill/>
          <a:ln w="57150" cap="flat" cmpd="sng">
            <a:solidFill>
              <a:srgbClr val="F5913F"/>
            </a:solidFill>
            <a:prstDash val="solid"/>
            <a:round/>
            <a:headEnd type="none" w="sm" len="sm"/>
            <a:tailEnd type="none" w="sm" len="sm"/>
          </a:ln>
        </p:spPr>
      </p:cxnSp>
      <p:sp>
        <p:nvSpPr>
          <p:cNvPr id="137" name="Google Shape;102;p16">
            <a:extLst>
              <a:ext uri="{FF2B5EF4-FFF2-40B4-BE49-F238E27FC236}">
                <a16:creationId xmlns:a16="http://schemas.microsoft.com/office/drawing/2014/main" id="{9E65B2F4-14B4-813E-15A4-D16E5F0FBD5F}"/>
              </a:ext>
            </a:extLst>
          </p:cNvPr>
          <p:cNvSpPr txBox="1"/>
          <p:nvPr/>
        </p:nvSpPr>
        <p:spPr>
          <a:xfrm>
            <a:off x="2461994" y="2889260"/>
            <a:ext cx="3600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panose="020B0604020202020204" pitchFamily="34" charset="0"/>
                <a:ea typeface="Calibri"/>
                <a:cs typeface="Arial" panose="020B0604020202020204" pitchFamily="34" charset="0"/>
                <a:sym typeface="Calibri"/>
              </a:rPr>
              <a:t>6</a:t>
            </a:r>
            <a:endParaRPr sz="1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cxnSp>
        <p:nvCxnSpPr>
          <p:cNvPr id="139" name="Google Shape;103;p16">
            <a:extLst>
              <a:ext uri="{FF2B5EF4-FFF2-40B4-BE49-F238E27FC236}">
                <a16:creationId xmlns:a16="http://schemas.microsoft.com/office/drawing/2014/main" id="{9796CB96-1E40-BCB2-5826-1BC53A49D567}"/>
              </a:ext>
            </a:extLst>
          </p:cNvPr>
          <p:cNvCxnSpPr>
            <a:cxnSpLocks/>
          </p:cNvCxnSpPr>
          <p:nvPr/>
        </p:nvCxnSpPr>
        <p:spPr>
          <a:xfrm flipV="1">
            <a:off x="2815122" y="2886487"/>
            <a:ext cx="463503" cy="432291"/>
          </a:xfrm>
          <a:prstGeom prst="straightConnector1">
            <a:avLst/>
          </a:prstGeom>
          <a:noFill/>
          <a:ln w="57150" cap="flat" cmpd="sng">
            <a:solidFill>
              <a:srgbClr val="F5913F"/>
            </a:solidFill>
            <a:prstDash val="solid"/>
            <a:round/>
            <a:headEnd type="none" w="sm" len="sm"/>
            <a:tailEnd type="none" w="sm" len="sm"/>
          </a:ln>
        </p:spPr>
      </p:cxnSp>
      <p:sp>
        <p:nvSpPr>
          <p:cNvPr id="140" name="Google Shape;104;p16">
            <a:extLst>
              <a:ext uri="{FF2B5EF4-FFF2-40B4-BE49-F238E27FC236}">
                <a16:creationId xmlns:a16="http://schemas.microsoft.com/office/drawing/2014/main" id="{80DE8FA6-5075-6EBC-2FE6-7A17C617F718}"/>
              </a:ext>
            </a:extLst>
          </p:cNvPr>
          <p:cNvSpPr txBox="1"/>
          <p:nvPr/>
        </p:nvSpPr>
        <p:spPr>
          <a:xfrm>
            <a:off x="2926480" y="2889260"/>
            <a:ext cx="3600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panose="020B0604020202020204" pitchFamily="34" charset="0"/>
                <a:ea typeface="Calibri"/>
                <a:cs typeface="Arial" panose="020B0604020202020204" pitchFamily="34" charset="0"/>
                <a:sym typeface="Calibri"/>
              </a:rPr>
              <a:t>7</a:t>
            </a:r>
            <a:endParaRPr sz="1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cxnSp>
        <p:nvCxnSpPr>
          <p:cNvPr id="141" name="Google Shape;105;p16">
            <a:extLst>
              <a:ext uri="{FF2B5EF4-FFF2-40B4-BE49-F238E27FC236}">
                <a16:creationId xmlns:a16="http://schemas.microsoft.com/office/drawing/2014/main" id="{6F21036E-F152-0D0D-FB10-92A1311FE872}"/>
              </a:ext>
            </a:extLst>
          </p:cNvPr>
          <p:cNvCxnSpPr>
            <a:cxnSpLocks/>
          </p:cNvCxnSpPr>
          <p:nvPr/>
        </p:nvCxnSpPr>
        <p:spPr>
          <a:xfrm flipV="1">
            <a:off x="3278625" y="2886487"/>
            <a:ext cx="465774" cy="432291"/>
          </a:xfrm>
          <a:prstGeom prst="straightConnector1">
            <a:avLst/>
          </a:prstGeom>
          <a:noFill/>
          <a:ln w="57150" cap="flat" cmpd="sng">
            <a:solidFill>
              <a:srgbClr val="F5913F"/>
            </a:solidFill>
            <a:prstDash val="solid"/>
            <a:round/>
            <a:headEnd type="none" w="sm" len="sm"/>
            <a:tailEnd type="none" w="sm" len="sm"/>
          </a:ln>
        </p:spPr>
      </p:cxnSp>
      <p:sp>
        <p:nvSpPr>
          <p:cNvPr id="142" name="Google Shape;106;p16">
            <a:extLst>
              <a:ext uri="{FF2B5EF4-FFF2-40B4-BE49-F238E27FC236}">
                <a16:creationId xmlns:a16="http://schemas.microsoft.com/office/drawing/2014/main" id="{15C6A116-2830-8385-2ABC-AA17A1C533AF}"/>
              </a:ext>
            </a:extLst>
          </p:cNvPr>
          <p:cNvSpPr txBox="1"/>
          <p:nvPr/>
        </p:nvSpPr>
        <p:spPr>
          <a:xfrm>
            <a:off x="3398863" y="2889260"/>
            <a:ext cx="3600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chemeClr val="dk1"/>
                </a:solidFill>
                <a:latin typeface="Arial" panose="020B0604020202020204" pitchFamily="34" charset="0"/>
                <a:ea typeface="Calibri"/>
                <a:cs typeface="Arial" panose="020B0604020202020204" pitchFamily="34" charset="0"/>
                <a:sym typeface="Calibri"/>
              </a:rPr>
              <a:t>8</a:t>
            </a:r>
            <a:endParaRPr sz="1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143" name="Google Shape;115;p16">
            <a:extLst>
              <a:ext uri="{FF2B5EF4-FFF2-40B4-BE49-F238E27FC236}">
                <a16:creationId xmlns:a16="http://schemas.microsoft.com/office/drawing/2014/main" id="{B8BD66BF-987E-AEDB-5DE0-D3854C211418}"/>
              </a:ext>
            </a:extLst>
          </p:cNvPr>
          <p:cNvSpPr txBox="1"/>
          <p:nvPr/>
        </p:nvSpPr>
        <p:spPr>
          <a:xfrm>
            <a:off x="1982427" y="5148570"/>
            <a:ext cx="7791285" cy="6493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400" b="0" i="0" u="none" strike="noStrike" cap="none" dirty="0">
                <a:solidFill>
                  <a:schemeClr val="dk1"/>
                </a:solidFill>
                <a:latin typeface="Arial" panose="020B0604020202020204" pitchFamily="34" charset="0"/>
                <a:ea typeface="Calibri"/>
                <a:cs typeface="Arial" panose="020B0604020202020204" pitchFamily="34" charset="0"/>
                <a:sym typeface="Calibri"/>
              </a:rPr>
              <a:t>Who is correct?</a:t>
            </a:r>
          </a:p>
          <a:p>
            <a:pPr marL="0" marR="0" lvl="0" indent="0" algn="l" rtl="0">
              <a:lnSpc>
                <a:spcPct val="100000"/>
              </a:lnSpc>
              <a:spcBef>
                <a:spcPts val="0"/>
              </a:spcBef>
              <a:spcAft>
                <a:spcPts val="0"/>
              </a:spcAft>
              <a:buClr>
                <a:srgbClr val="000000"/>
              </a:buClr>
              <a:buSzPts val="1800"/>
              <a:buFont typeface="Arial"/>
              <a:buNone/>
            </a:pPr>
            <a:r>
              <a:rPr lang="en" sz="2400" dirty="0">
                <a:solidFill>
                  <a:schemeClr val="dk1"/>
                </a:solidFill>
                <a:latin typeface="Arial" panose="020B0604020202020204" pitchFamily="34" charset="0"/>
                <a:ea typeface="Calibri"/>
                <a:cs typeface="Arial" panose="020B0604020202020204" pitchFamily="34" charset="0"/>
                <a:sym typeface="Calibri"/>
              </a:rPr>
              <a:t>What do you think the others did wrong?</a:t>
            </a:r>
            <a:endParaRPr sz="24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144" name="Google Shape;116;p16">
            <a:extLst>
              <a:ext uri="{FF2B5EF4-FFF2-40B4-BE49-F238E27FC236}">
                <a16:creationId xmlns:a16="http://schemas.microsoft.com/office/drawing/2014/main" id="{EDC2794F-0B12-1F19-6D50-673DDA2EF64C}"/>
              </a:ext>
            </a:extLst>
          </p:cNvPr>
          <p:cNvSpPr txBox="1"/>
          <p:nvPr/>
        </p:nvSpPr>
        <p:spPr>
          <a:xfrm>
            <a:off x="2063984" y="3978469"/>
            <a:ext cx="2254827" cy="438600"/>
          </a:xfrm>
          <a:prstGeom prst="rect">
            <a:avLst/>
          </a:prstGeom>
          <a:noFill/>
          <a:ln>
            <a:noFill/>
          </a:ln>
        </p:spPr>
        <p:txBody>
          <a:bodyPr spcFirstLastPara="1" wrap="square" lIns="91425" tIns="45700" rIns="91425" bIns="45700" anchor="t" anchorCtr="0">
            <a:noAutofit/>
          </a:bodyPr>
          <a:lstStyle/>
          <a:p>
            <a:pPr lvl="0">
              <a:buSzPts val="3200"/>
            </a:pPr>
            <a:r>
              <a:rPr lang="en-GB" sz="2000" i="0" u="none" strike="noStrike" cap="none" dirty="0">
                <a:solidFill>
                  <a:schemeClr val="dk1"/>
                </a:solidFill>
                <a:latin typeface="Arial" panose="020B0604020202020204" pitchFamily="34" charset="0"/>
                <a:ea typeface="Calibri"/>
                <a:cs typeface="Arial" panose="020B0604020202020204" pitchFamily="34" charset="0"/>
                <a:sym typeface="Calibri"/>
              </a:rPr>
              <a:t>A</a:t>
            </a:r>
            <a:r>
              <a:rPr lang="en" sz="2000" i="0" u="none" strike="noStrike" cap="none" dirty="0">
                <a:solidFill>
                  <a:schemeClr val="dk1"/>
                </a:solidFill>
                <a:latin typeface="Arial" panose="020B0604020202020204" pitchFamily="34" charset="0"/>
                <a:ea typeface="Calibri"/>
                <a:cs typeface="Arial" panose="020B0604020202020204" pitchFamily="34" charset="0"/>
                <a:sym typeface="Calibri"/>
              </a:rPr>
              <a:t>rea = </a:t>
            </a:r>
            <a:r>
              <a:rPr lang="en" sz="2000" dirty="0">
                <a:latin typeface="Arial" panose="020B0604020202020204" pitchFamily="34" charset="0"/>
                <a:ea typeface="Calibri"/>
                <a:cs typeface="Arial" panose="020B0604020202020204" pitchFamily="34" charset="0"/>
                <a:sym typeface="Calibri"/>
              </a:rPr>
              <a:t>8 cm</a:t>
            </a:r>
            <a:r>
              <a:rPr lang="en" sz="2000" baseline="30000" dirty="0">
                <a:latin typeface="Arial" panose="020B0604020202020204" pitchFamily="34" charset="0"/>
                <a:ea typeface="Calibri"/>
                <a:cs typeface="Arial" panose="020B0604020202020204" pitchFamily="34" charset="0"/>
                <a:sym typeface="Calibri"/>
              </a:rPr>
              <a:t>2</a:t>
            </a:r>
            <a:r>
              <a:rPr lang="en" sz="2000" dirty="0">
                <a:latin typeface="Arial" panose="020B0604020202020204" pitchFamily="34" charset="0"/>
                <a:ea typeface="Calibri"/>
                <a:cs typeface="Arial" panose="020B0604020202020204" pitchFamily="34" charset="0"/>
                <a:sym typeface="Calibri"/>
              </a:rPr>
              <a:t> </a:t>
            </a:r>
            <a:endParaRPr sz="200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145" name="Google Shape;117;p16">
            <a:extLst>
              <a:ext uri="{FF2B5EF4-FFF2-40B4-BE49-F238E27FC236}">
                <a16:creationId xmlns:a16="http://schemas.microsoft.com/office/drawing/2014/main" id="{12C6D6FC-CF6A-6974-B9E6-38F466F57B05}"/>
              </a:ext>
            </a:extLst>
          </p:cNvPr>
          <p:cNvSpPr txBox="1"/>
          <p:nvPr/>
        </p:nvSpPr>
        <p:spPr>
          <a:xfrm>
            <a:off x="630865" y="1935399"/>
            <a:ext cx="817405"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dirty="0">
                <a:solidFill>
                  <a:schemeClr val="accent2"/>
                </a:solidFill>
                <a:latin typeface="Arial" panose="020B0604020202020204" pitchFamily="34" charset="0"/>
                <a:ea typeface="Calibri"/>
                <a:cs typeface="Arial" panose="020B0604020202020204" pitchFamily="34" charset="0"/>
                <a:sym typeface="Calibri"/>
              </a:rPr>
              <a:t>1 cm</a:t>
            </a:r>
            <a:endParaRPr sz="1800" b="1" i="0" u="none" strike="noStrike" cap="none" dirty="0">
              <a:solidFill>
                <a:schemeClr val="accent2"/>
              </a:solidFill>
              <a:latin typeface="Arial" panose="020B0604020202020204" pitchFamily="34" charset="0"/>
              <a:ea typeface="Calibri"/>
              <a:cs typeface="Arial" panose="020B0604020202020204" pitchFamily="34" charset="0"/>
              <a:sym typeface="Calibri"/>
            </a:endParaRPr>
          </a:p>
        </p:txBody>
      </p:sp>
      <p:sp>
        <p:nvSpPr>
          <p:cNvPr id="146" name="Google Shape;120;p16">
            <a:extLst>
              <a:ext uri="{FF2B5EF4-FFF2-40B4-BE49-F238E27FC236}">
                <a16:creationId xmlns:a16="http://schemas.microsoft.com/office/drawing/2014/main" id="{5065E945-7808-C4D0-59CE-AE16E3267E2B}"/>
              </a:ext>
            </a:extLst>
          </p:cNvPr>
          <p:cNvSpPr txBox="1"/>
          <p:nvPr/>
        </p:nvSpPr>
        <p:spPr>
          <a:xfrm>
            <a:off x="1341139" y="1504845"/>
            <a:ext cx="743998"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dirty="0">
                <a:solidFill>
                  <a:schemeClr val="accent2"/>
                </a:solidFill>
                <a:latin typeface="Arial" panose="020B0604020202020204" pitchFamily="34" charset="0"/>
                <a:ea typeface="Calibri"/>
                <a:cs typeface="Arial" panose="020B0604020202020204" pitchFamily="34" charset="0"/>
                <a:sym typeface="Calibri"/>
              </a:rPr>
              <a:t>1 cm</a:t>
            </a:r>
            <a:endParaRPr sz="1800" b="1" i="0" u="none" strike="noStrike" cap="none" dirty="0">
              <a:solidFill>
                <a:schemeClr val="accent2"/>
              </a:solidFill>
              <a:latin typeface="Arial" panose="020B0604020202020204" pitchFamily="34" charset="0"/>
              <a:ea typeface="Calibri"/>
              <a:cs typeface="Arial" panose="020B0604020202020204" pitchFamily="34" charset="0"/>
              <a:sym typeface="Calibri"/>
            </a:endParaRPr>
          </a:p>
        </p:txBody>
      </p:sp>
      <p:sp>
        <p:nvSpPr>
          <p:cNvPr id="147" name="Google Shape;90;p16">
            <a:extLst>
              <a:ext uri="{FF2B5EF4-FFF2-40B4-BE49-F238E27FC236}">
                <a16:creationId xmlns:a16="http://schemas.microsoft.com/office/drawing/2014/main" id="{95D00138-8BF2-ED30-BC38-E76F3FCA02A4}"/>
              </a:ext>
            </a:extLst>
          </p:cNvPr>
          <p:cNvSpPr txBox="1"/>
          <p:nvPr/>
        </p:nvSpPr>
        <p:spPr>
          <a:xfrm>
            <a:off x="5674363" y="1770625"/>
            <a:ext cx="4432500" cy="677100"/>
          </a:xfrm>
          <a:prstGeom prst="rect">
            <a:avLst/>
          </a:prstGeom>
          <a:solidFill>
            <a:schemeClr val="accent5">
              <a:lumMod val="60000"/>
              <a:lumOff val="40000"/>
            </a:schemeClr>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0" i="0" u="none" strike="noStrike" cap="none" dirty="0">
                <a:solidFill>
                  <a:srgbClr val="000000"/>
                </a:solidFill>
                <a:latin typeface="Arial" panose="020B0604020202020204" pitchFamily="34" charset="0"/>
                <a:ea typeface="Calibri"/>
                <a:cs typeface="Arial" panose="020B0604020202020204" pitchFamily="34" charset="0"/>
                <a:sym typeface="Calibri"/>
              </a:rPr>
              <a:t>Dev thinks the </a:t>
            </a:r>
            <a:r>
              <a:rPr lang="en" sz="2000" b="1" i="0" u="none" strike="noStrike" cap="none" dirty="0">
                <a:solidFill>
                  <a:srgbClr val="000000"/>
                </a:solidFill>
                <a:latin typeface="Arial" panose="020B0604020202020204" pitchFamily="34" charset="0"/>
                <a:ea typeface="Calibri"/>
                <a:cs typeface="Arial" panose="020B0604020202020204" pitchFamily="34" charset="0"/>
                <a:sym typeface="Calibri"/>
              </a:rPr>
              <a:t>area</a:t>
            </a:r>
            <a:r>
              <a:rPr lang="en" sz="2000" b="0" i="0" u="none" strike="noStrike" cap="none" dirty="0">
                <a:solidFill>
                  <a:srgbClr val="000000"/>
                </a:solidFill>
                <a:latin typeface="Arial" panose="020B0604020202020204" pitchFamily="34" charset="0"/>
                <a:ea typeface="Calibri"/>
                <a:cs typeface="Arial" panose="020B0604020202020204" pitchFamily="34" charset="0"/>
                <a:sym typeface="Calibri"/>
              </a:rPr>
              <a:t> of the green shaded shape is 8 cm. </a:t>
            </a:r>
            <a:endParaRPr sz="2000" b="1" i="0" u="none" strike="noStrike" cap="none" dirty="0">
              <a:solidFill>
                <a:srgbClr val="000000"/>
              </a:solidFill>
              <a:latin typeface="Arial" panose="020B0604020202020204" pitchFamily="34" charset="0"/>
              <a:ea typeface="Calibri"/>
              <a:cs typeface="Arial" panose="020B0604020202020204" pitchFamily="34" charset="0"/>
              <a:sym typeface="Calibri"/>
            </a:endParaRPr>
          </a:p>
        </p:txBody>
      </p:sp>
      <p:sp>
        <p:nvSpPr>
          <p:cNvPr id="148" name="Google Shape;90;p16">
            <a:extLst>
              <a:ext uri="{FF2B5EF4-FFF2-40B4-BE49-F238E27FC236}">
                <a16:creationId xmlns:a16="http://schemas.microsoft.com/office/drawing/2014/main" id="{F75141D4-9409-D7F2-58BA-38FFD335269A}"/>
              </a:ext>
            </a:extLst>
          </p:cNvPr>
          <p:cNvSpPr txBox="1"/>
          <p:nvPr/>
        </p:nvSpPr>
        <p:spPr>
          <a:xfrm>
            <a:off x="5674363" y="2804394"/>
            <a:ext cx="4432500" cy="677100"/>
          </a:xfrm>
          <a:prstGeom prst="rect">
            <a:avLst/>
          </a:prstGeom>
          <a:solidFill>
            <a:schemeClr val="accent4">
              <a:lumMod val="40000"/>
              <a:lumOff val="60000"/>
            </a:schemeClr>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dirty="0">
                <a:latin typeface="Arial" panose="020B0604020202020204" pitchFamily="34" charset="0"/>
                <a:ea typeface="Calibri"/>
                <a:cs typeface="Arial" panose="020B0604020202020204" pitchFamily="34" charset="0"/>
                <a:sym typeface="Calibri"/>
              </a:rPr>
              <a:t>Ruby</a:t>
            </a:r>
            <a:r>
              <a:rPr lang="en" sz="2000" b="0" i="0" u="none" strike="noStrike" cap="none" dirty="0">
                <a:solidFill>
                  <a:srgbClr val="000000"/>
                </a:solidFill>
                <a:latin typeface="Arial" panose="020B0604020202020204" pitchFamily="34" charset="0"/>
                <a:ea typeface="Calibri"/>
                <a:cs typeface="Arial" panose="020B0604020202020204" pitchFamily="34" charset="0"/>
                <a:sym typeface="Calibri"/>
              </a:rPr>
              <a:t> thinks the </a:t>
            </a:r>
            <a:r>
              <a:rPr lang="en" sz="2000" b="1" i="0" u="none" strike="noStrike" cap="none" dirty="0">
                <a:solidFill>
                  <a:srgbClr val="000000"/>
                </a:solidFill>
                <a:latin typeface="Arial" panose="020B0604020202020204" pitchFamily="34" charset="0"/>
                <a:ea typeface="Calibri"/>
                <a:cs typeface="Arial" panose="020B0604020202020204" pitchFamily="34" charset="0"/>
                <a:sym typeface="Calibri"/>
              </a:rPr>
              <a:t>area</a:t>
            </a:r>
            <a:r>
              <a:rPr lang="en" sz="2000" b="0" i="0" u="none" strike="noStrike" cap="none" dirty="0">
                <a:solidFill>
                  <a:srgbClr val="000000"/>
                </a:solidFill>
                <a:latin typeface="Arial" panose="020B0604020202020204" pitchFamily="34" charset="0"/>
                <a:ea typeface="Calibri"/>
                <a:cs typeface="Arial" panose="020B0604020202020204" pitchFamily="34" charset="0"/>
                <a:sym typeface="Calibri"/>
              </a:rPr>
              <a:t> of the green shaded shape is 12 cm</a:t>
            </a:r>
            <a:r>
              <a:rPr lang="en" sz="2000" b="0" i="0" u="none" strike="noStrike" cap="none" baseline="30000" dirty="0">
                <a:solidFill>
                  <a:srgbClr val="000000"/>
                </a:solidFill>
                <a:latin typeface="Arial" panose="020B0604020202020204" pitchFamily="34" charset="0"/>
                <a:ea typeface="Calibri"/>
                <a:cs typeface="Arial" panose="020B0604020202020204" pitchFamily="34" charset="0"/>
                <a:sym typeface="Calibri"/>
              </a:rPr>
              <a:t>2</a:t>
            </a:r>
            <a:r>
              <a:rPr lang="en" sz="2000" b="0" i="0" u="none" strike="noStrike" cap="none" dirty="0">
                <a:solidFill>
                  <a:srgbClr val="000000"/>
                </a:solidFill>
                <a:latin typeface="Arial" panose="020B0604020202020204" pitchFamily="34" charset="0"/>
                <a:ea typeface="Calibri"/>
                <a:cs typeface="Arial" panose="020B0604020202020204" pitchFamily="34" charset="0"/>
                <a:sym typeface="Calibri"/>
              </a:rPr>
              <a:t>. </a:t>
            </a:r>
            <a:endParaRPr sz="2000" b="1" i="0" u="none" strike="noStrike" cap="none" dirty="0">
              <a:solidFill>
                <a:srgbClr val="000000"/>
              </a:solidFill>
              <a:latin typeface="Arial" panose="020B0604020202020204" pitchFamily="34" charset="0"/>
              <a:ea typeface="Calibri"/>
              <a:cs typeface="Arial" panose="020B0604020202020204" pitchFamily="34" charset="0"/>
              <a:sym typeface="Calibri"/>
            </a:endParaRPr>
          </a:p>
        </p:txBody>
      </p:sp>
      <p:sp>
        <p:nvSpPr>
          <p:cNvPr id="149" name="Google Shape;90;p16">
            <a:extLst>
              <a:ext uri="{FF2B5EF4-FFF2-40B4-BE49-F238E27FC236}">
                <a16:creationId xmlns:a16="http://schemas.microsoft.com/office/drawing/2014/main" id="{71536662-79D0-41CC-B003-700E5404E781}"/>
              </a:ext>
            </a:extLst>
          </p:cNvPr>
          <p:cNvSpPr txBox="1"/>
          <p:nvPr/>
        </p:nvSpPr>
        <p:spPr>
          <a:xfrm>
            <a:off x="5674363" y="3859219"/>
            <a:ext cx="4432500" cy="677100"/>
          </a:xfrm>
          <a:prstGeom prst="rect">
            <a:avLst/>
          </a:prstGeom>
          <a:solidFill>
            <a:srgbClr val="FFCCFF"/>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0" i="0" u="none" strike="noStrike" cap="none" dirty="0">
                <a:solidFill>
                  <a:srgbClr val="000000"/>
                </a:solidFill>
                <a:latin typeface="Arial" panose="020B0604020202020204" pitchFamily="34" charset="0"/>
                <a:ea typeface="Calibri"/>
                <a:cs typeface="Arial" panose="020B0604020202020204" pitchFamily="34" charset="0"/>
                <a:sym typeface="Calibri"/>
              </a:rPr>
              <a:t>Carlos thinks the </a:t>
            </a:r>
            <a:r>
              <a:rPr lang="en" sz="2000" b="1" i="0" u="none" strike="noStrike" cap="none" dirty="0">
                <a:solidFill>
                  <a:srgbClr val="000000"/>
                </a:solidFill>
                <a:latin typeface="Arial" panose="020B0604020202020204" pitchFamily="34" charset="0"/>
                <a:ea typeface="Calibri"/>
                <a:cs typeface="Arial" panose="020B0604020202020204" pitchFamily="34" charset="0"/>
                <a:sym typeface="Calibri"/>
              </a:rPr>
              <a:t>area</a:t>
            </a:r>
            <a:r>
              <a:rPr lang="en" sz="2000" b="0" i="0" u="none" strike="noStrike" cap="none" dirty="0">
                <a:solidFill>
                  <a:srgbClr val="000000"/>
                </a:solidFill>
                <a:latin typeface="Arial" panose="020B0604020202020204" pitchFamily="34" charset="0"/>
                <a:ea typeface="Calibri"/>
                <a:cs typeface="Arial" panose="020B0604020202020204" pitchFamily="34" charset="0"/>
                <a:sym typeface="Calibri"/>
              </a:rPr>
              <a:t> of the green shaded shape is 8 cm</a:t>
            </a:r>
            <a:r>
              <a:rPr lang="en" sz="2000" b="0" i="0" u="none" strike="noStrike" cap="none" baseline="30000" dirty="0">
                <a:solidFill>
                  <a:srgbClr val="000000"/>
                </a:solidFill>
                <a:latin typeface="Arial" panose="020B0604020202020204" pitchFamily="34" charset="0"/>
                <a:ea typeface="Calibri"/>
                <a:cs typeface="Arial" panose="020B0604020202020204" pitchFamily="34" charset="0"/>
                <a:sym typeface="Calibri"/>
              </a:rPr>
              <a:t>2</a:t>
            </a:r>
            <a:r>
              <a:rPr lang="en" sz="2000" b="0" i="0" u="none" strike="noStrike" cap="none" dirty="0">
                <a:solidFill>
                  <a:srgbClr val="000000"/>
                </a:solidFill>
                <a:latin typeface="Arial" panose="020B0604020202020204" pitchFamily="34" charset="0"/>
                <a:ea typeface="Calibri"/>
                <a:cs typeface="Arial" panose="020B0604020202020204" pitchFamily="34" charset="0"/>
                <a:sym typeface="Calibri"/>
              </a:rPr>
              <a:t>. </a:t>
            </a:r>
            <a:endParaRPr sz="2000" b="1" i="0" u="none" strike="noStrike" cap="none" dirty="0">
              <a:solidFill>
                <a:srgbClr val="000000"/>
              </a:solidFill>
              <a:latin typeface="Arial" panose="020B0604020202020204" pitchFamily="34" charset="0"/>
              <a:ea typeface="Calibri"/>
              <a:cs typeface="Arial" panose="020B0604020202020204" pitchFamily="34" charset="0"/>
              <a:sym typeface="Calibri"/>
            </a:endParaRPr>
          </a:p>
        </p:txBody>
      </p:sp>
      <p:sp>
        <p:nvSpPr>
          <p:cNvPr id="150" name="Google Shape;116;p16">
            <a:extLst>
              <a:ext uri="{FF2B5EF4-FFF2-40B4-BE49-F238E27FC236}">
                <a16:creationId xmlns:a16="http://schemas.microsoft.com/office/drawing/2014/main" id="{26E12389-55F9-4401-158B-8ED1B193FEC1}"/>
              </a:ext>
            </a:extLst>
          </p:cNvPr>
          <p:cNvSpPr txBox="1"/>
          <p:nvPr/>
        </p:nvSpPr>
        <p:spPr>
          <a:xfrm>
            <a:off x="9376663" y="4056349"/>
            <a:ext cx="479163" cy="43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 sz="3600" b="1" i="0" u="none" strike="noStrike" cap="none" dirty="0">
                <a:solidFill>
                  <a:srgbClr val="00B050"/>
                </a:solidFill>
                <a:latin typeface="Calibri"/>
                <a:ea typeface="Calibri"/>
                <a:cs typeface="Calibri"/>
                <a:sym typeface="Wingdings 2" panose="05020102010507070707" pitchFamily="18" charset="2"/>
              </a:rPr>
              <a:t></a:t>
            </a:r>
            <a:endParaRPr sz="3600" b="1" i="0" u="none" strike="noStrike" cap="none" dirty="0">
              <a:solidFill>
                <a:srgbClr val="00B050"/>
              </a:solidFill>
              <a:latin typeface="Calibri"/>
              <a:ea typeface="Calibri"/>
              <a:cs typeface="Calibri"/>
              <a:sym typeface="Calibri"/>
            </a:endParaRPr>
          </a:p>
        </p:txBody>
      </p:sp>
    </p:spTree>
    <p:extLst>
      <p:ext uri="{BB962C8B-B14F-4D97-AF65-F5344CB8AC3E}">
        <p14:creationId xmlns:p14="http://schemas.microsoft.com/office/powerpoint/2010/main" val="282037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29"/>
                                        </p:tgtEl>
                                        <p:attrNameLst>
                                          <p:attrName>style.visibility</p:attrName>
                                        </p:attrNameLst>
                                      </p:cBhvr>
                                      <p:to>
                                        <p:strVal val="visible"/>
                                      </p:to>
                                    </p:set>
                                    <p:animEffect transition="in" filter="fade">
                                      <p:cBhvr>
                                        <p:cTn id="14" dur="500"/>
                                        <p:tgtEl>
                                          <p:spTgt spid="129"/>
                                        </p:tgtEl>
                                      </p:cBhvr>
                                    </p:animEffect>
                                  </p:childTnLst>
                                </p:cTn>
                              </p:par>
                              <p:par>
                                <p:cTn id="15" presetID="10" presetClass="entr" presetSubtype="0" fill="hold" nodeType="with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500"/>
                                        <p:tgtEl>
                                          <p:spTgt spid="128"/>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31"/>
                                        </p:tgtEl>
                                        <p:attrNameLst>
                                          <p:attrName>style.visibility</p:attrName>
                                        </p:attrNameLst>
                                      </p:cBhvr>
                                      <p:to>
                                        <p:strVal val="visible"/>
                                      </p:to>
                                    </p:set>
                                    <p:animEffect transition="in" filter="fade">
                                      <p:cBhvr>
                                        <p:cTn id="21" dur="500"/>
                                        <p:tgtEl>
                                          <p:spTgt spid="131"/>
                                        </p:tgtEl>
                                      </p:cBhvr>
                                    </p:animEffect>
                                  </p:childTnLst>
                                </p:cTn>
                              </p:par>
                              <p:par>
                                <p:cTn id="22" presetID="10" presetClass="entr" presetSubtype="0" fill="hold" nodeType="withEffect">
                                  <p:stCondLst>
                                    <p:cond delay="0"/>
                                  </p:stCondLst>
                                  <p:childTnLst>
                                    <p:set>
                                      <p:cBhvr>
                                        <p:cTn id="23" dur="1" fill="hold">
                                          <p:stCondLst>
                                            <p:cond delay="0"/>
                                          </p:stCondLst>
                                        </p:cTn>
                                        <p:tgtEl>
                                          <p:spTgt spid="130"/>
                                        </p:tgtEl>
                                        <p:attrNameLst>
                                          <p:attrName>style.visibility</p:attrName>
                                        </p:attrNameLst>
                                      </p:cBhvr>
                                      <p:to>
                                        <p:strVal val="visible"/>
                                      </p:to>
                                    </p:set>
                                    <p:animEffect transition="in" filter="fade">
                                      <p:cBhvr>
                                        <p:cTn id="24" dur="500"/>
                                        <p:tgtEl>
                                          <p:spTgt spid="130"/>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Effect transition="in" filter="fade">
                                      <p:cBhvr>
                                        <p:cTn id="28" dur="500"/>
                                        <p:tgtEl>
                                          <p:spTgt spid="133"/>
                                        </p:tgtEl>
                                      </p:cBhvr>
                                    </p:animEffect>
                                  </p:childTnLst>
                                </p:cTn>
                              </p:par>
                              <p:par>
                                <p:cTn id="29" presetID="10" presetClass="entr" presetSubtype="0" fill="hold" nodeType="withEffect">
                                  <p:stCondLst>
                                    <p:cond delay="0"/>
                                  </p:stCondLst>
                                  <p:childTnLst>
                                    <p:set>
                                      <p:cBhvr>
                                        <p:cTn id="30" dur="1" fill="hold">
                                          <p:stCondLst>
                                            <p:cond delay="0"/>
                                          </p:stCondLst>
                                        </p:cTn>
                                        <p:tgtEl>
                                          <p:spTgt spid="132"/>
                                        </p:tgtEl>
                                        <p:attrNameLst>
                                          <p:attrName>style.visibility</p:attrName>
                                        </p:attrNameLst>
                                      </p:cBhvr>
                                      <p:to>
                                        <p:strVal val="visible"/>
                                      </p:to>
                                    </p:set>
                                    <p:animEffect transition="in" filter="fade">
                                      <p:cBhvr>
                                        <p:cTn id="31" dur="500"/>
                                        <p:tgtEl>
                                          <p:spTgt spid="132"/>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35"/>
                                        </p:tgtEl>
                                        <p:attrNameLst>
                                          <p:attrName>style.visibility</p:attrName>
                                        </p:attrNameLst>
                                      </p:cBhvr>
                                      <p:to>
                                        <p:strVal val="visible"/>
                                      </p:to>
                                    </p:set>
                                    <p:animEffect transition="in" filter="fade">
                                      <p:cBhvr>
                                        <p:cTn id="35" dur="500"/>
                                        <p:tgtEl>
                                          <p:spTgt spid="135"/>
                                        </p:tgtEl>
                                      </p:cBhvr>
                                    </p:animEffect>
                                  </p:childTnLst>
                                </p:cTn>
                              </p:par>
                              <p:par>
                                <p:cTn id="36" presetID="10" presetClass="entr" presetSubtype="0" fill="hold" nodeType="withEffect">
                                  <p:stCondLst>
                                    <p:cond delay="0"/>
                                  </p:stCondLst>
                                  <p:childTnLst>
                                    <p:set>
                                      <p:cBhvr>
                                        <p:cTn id="37" dur="1" fill="hold">
                                          <p:stCondLst>
                                            <p:cond delay="0"/>
                                          </p:stCondLst>
                                        </p:cTn>
                                        <p:tgtEl>
                                          <p:spTgt spid="134"/>
                                        </p:tgtEl>
                                        <p:attrNameLst>
                                          <p:attrName>style.visibility</p:attrName>
                                        </p:attrNameLst>
                                      </p:cBhvr>
                                      <p:to>
                                        <p:strVal val="visible"/>
                                      </p:to>
                                    </p:set>
                                    <p:animEffect transition="in" filter="fade">
                                      <p:cBhvr>
                                        <p:cTn id="38" dur="500"/>
                                        <p:tgtEl>
                                          <p:spTgt spid="134"/>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fade">
                                      <p:cBhvr>
                                        <p:cTn id="42" dur="500"/>
                                        <p:tgtEl>
                                          <p:spTgt spid="137"/>
                                        </p:tgtEl>
                                      </p:cBhvr>
                                    </p:animEffect>
                                  </p:childTnLst>
                                </p:cTn>
                              </p:par>
                              <p:par>
                                <p:cTn id="43" presetID="10" presetClass="entr" presetSubtype="0" fill="hold" nodeType="withEffect">
                                  <p:stCondLst>
                                    <p:cond delay="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500"/>
                                        <p:tgtEl>
                                          <p:spTgt spid="136"/>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140"/>
                                        </p:tgtEl>
                                        <p:attrNameLst>
                                          <p:attrName>style.visibility</p:attrName>
                                        </p:attrNameLst>
                                      </p:cBhvr>
                                      <p:to>
                                        <p:strVal val="visible"/>
                                      </p:to>
                                    </p:set>
                                    <p:animEffect transition="in" filter="fade">
                                      <p:cBhvr>
                                        <p:cTn id="49" dur="500"/>
                                        <p:tgtEl>
                                          <p:spTgt spid="140"/>
                                        </p:tgtEl>
                                      </p:cBhvr>
                                    </p:animEffect>
                                  </p:childTnLst>
                                </p:cTn>
                              </p:par>
                              <p:par>
                                <p:cTn id="50" presetID="10" presetClass="entr" presetSubtype="0" fill="hold" nodeType="withEffect">
                                  <p:stCondLst>
                                    <p:cond delay="0"/>
                                  </p:stCondLst>
                                  <p:childTnLst>
                                    <p:set>
                                      <p:cBhvr>
                                        <p:cTn id="51" dur="1" fill="hold">
                                          <p:stCondLst>
                                            <p:cond delay="0"/>
                                          </p:stCondLst>
                                        </p:cTn>
                                        <p:tgtEl>
                                          <p:spTgt spid="139"/>
                                        </p:tgtEl>
                                        <p:attrNameLst>
                                          <p:attrName>style.visibility</p:attrName>
                                        </p:attrNameLst>
                                      </p:cBhvr>
                                      <p:to>
                                        <p:strVal val="visible"/>
                                      </p:to>
                                    </p:set>
                                    <p:animEffect transition="in" filter="fade">
                                      <p:cBhvr>
                                        <p:cTn id="52" dur="500"/>
                                        <p:tgtEl>
                                          <p:spTgt spid="139"/>
                                        </p:tgtEl>
                                      </p:cBhvr>
                                    </p:animEffect>
                                  </p:childTnLst>
                                </p:cTn>
                              </p:par>
                            </p:childTnLst>
                          </p:cTn>
                        </p:par>
                        <p:par>
                          <p:cTn id="53" fill="hold">
                            <p:stCondLst>
                              <p:cond delay="3500"/>
                            </p:stCondLst>
                            <p:childTnLst>
                              <p:par>
                                <p:cTn id="54" presetID="10" presetClass="entr" presetSubtype="0" fill="hold" nodeType="afterEffect">
                                  <p:stCondLst>
                                    <p:cond delay="0"/>
                                  </p:stCondLst>
                                  <p:childTnLst>
                                    <p:set>
                                      <p:cBhvr>
                                        <p:cTn id="55" dur="1" fill="hold">
                                          <p:stCondLst>
                                            <p:cond delay="0"/>
                                          </p:stCondLst>
                                        </p:cTn>
                                        <p:tgtEl>
                                          <p:spTgt spid="142"/>
                                        </p:tgtEl>
                                        <p:attrNameLst>
                                          <p:attrName>style.visibility</p:attrName>
                                        </p:attrNameLst>
                                      </p:cBhvr>
                                      <p:to>
                                        <p:strVal val="visible"/>
                                      </p:to>
                                    </p:set>
                                    <p:animEffect transition="in" filter="fade">
                                      <p:cBhvr>
                                        <p:cTn id="56" dur="500"/>
                                        <p:tgtEl>
                                          <p:spTgt spid="142"/>
                                        </p:tgtEl>
                                      </p:cBhvr>
                                    </p:animEffect>
                                  </p:childTnLst>
                                </p:cTn>
                              </p:par>
                              <p:par>
                                <p:cTn id="57" presetID="10" presetClass="entr" presetSubtype="0" fill="hold" nodeType="withEffect">
                                  <p:stCondLst>
                                    <p:cond delay="0"/>
                                  </p:stCondLst>
                                  <p:childTnLst>
                                    <p:set>
                                      <p:cBhvr>
                                        <p:cTn id="58" dur="1" fill="hold">
                                          <p:stCondLst>
                                            <p:cond delay="0"/>
                                          </p:stCondLst>
                                        </p:cTn>
                                        <p:tgtEl>
                                          <p:spTgt spid="141"/>
                                        </p:tgtEl>
                                        <p:attrNameLst>
                                          <p:attrName>style.visibility</p:attrName>
                                        </p:attrNameLst>
                                      </p:cBhvr>
                                      <p:to>
                                        <p:strVal val="visible"/>
                                      </p:to>
                                    </p:set>
                                    <p:animEffect transition="in" filter="fade">
                                      <p:cBhvr>
                                        <p:cTn id="59" dur="500"/>
                                        <p:tgtEl>
                                          <p:spTgt spid="141"/>
                                        </p:tgtEl>
                                      </p:cBhvr>
                                    </p:animEffect>
                                  </p:childTnLst>
                                </p:cTn>
                              </p:par>
                              <p:par>
                                <p:cTn id="60" presetID="10" presetClass="entr" presetSubtype="0" fill="hold" nodeType="withEffect">
                                  <p:stCondLst>
                                    <p:cond delay="0"/>
                                  </p:stCondLst>
                                  <p:childTnLst>
                                    <p:set>
                                      <p:cBhvr>
                                        <p:cTn id="61" dur="1" fill="hold">
                                          <p:stCondLst>
                                            <p:cond delay="0"/>
                                          </p:stCondLst>
                                        </p:cTn>
                                        <p:tgtEl>
                                          <p:spTgt spid="144"/>
                                        </p:tgtEl>
                                        <p:attrNameLst>
                                          <p:attrName>style.visibility</p:attrName>
                                        </p:attrNameLst>
                                      </p:cBhvr>
                                      <p:to>
                                        <p:strVal val="visible"/>
                                      </p:to>
                                    </p:set>
                                    <p:animEffect transition="in" filter="fade">
                                      <p:cBhvr>
                                        <p:cTn id="62" dur="500"/>
                                        <p:tgtEl>
                                          <p:spTgt spid="144"/>
                                        </p:tgtEl>
                                      </p:cBhvr>
                                    </p:animEffect>
                                  </p:childTnLst>
                                </p:cTn>
                              </p:par>
                            </p:childTnLst>
                          </p:cTn>
                        </p:par>
                        <p:par>
                          <p:cTn id="63" fill="hold">
                            <p:stCondLst>
                              <p:cond delay="4000"/>
                            </p:stCondLst>
                            <p:childTnLst>
                              <p:par>
                                <p:cTn id="64" presetID="1" presetClass="entr" presetSubtype="0" fill="hold" grpId="0" nodeType="afterEffect">
                                  <p:stCondLst>
                                    <p:cond delay="0"/>
                                  </p:stCondLst>
                                  <p:childTnLst>
                                    <p:set>
                                      <p:cBhvr>
                                        <p:cTn id="65"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Checking your answer</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20</a:t>
            </a:fld>
            <a:endParaRPr lang="en-US" dirty="0"/>
          </a:p>
        </p:txBody>
      </p:sp>
      <p:pic>
        <p:nvPicPr>
          <p:cNvPr id="100"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5453" y="1215478"/>
            <a:ext cx="914400" cy="914400"/>
          </a:xfrm>
          <a:prstGeom prst="rect">
            <a:avLst/>
          </a:prstGeom>
        </p:spPr>
      </p:pic>
      <p:grpSp>
        <p:nvGrpSpPr>
          <p:cNvPr id="99" name="Group 98">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769854" y="1470805"/>
            <a:ext cx="8938251" cy="4387070"/>
            <a:chOff x="1259457" y="1949570"/>
            <a:chExt cx="8212347" cy="3787808"/>
          </a:xfrm>
        </p:grpSpPr>
        <p:sp>
          <p:nvSpPr>
            <p:cNvPr id="6" name="TextBox 5">
              <a:extLst>
                <a:ext uri="{FF2B5EF4-FFF2-40B4-BE49-F238E27FC236}">
                  <a16:creationId xmlns:a16="http://schemas.microsoft.com/office/drawing/2014/main" id="{755AD8CD-D355-45F4-8A8D-03865C1297C0}"/>
                </a:ext>
              </a:extLst>
            </p:cNvPr>
            <p:cNvSpPr txBox="1"/>
            <p:nvPr/>
          </p:nvSpPr>
          <p:spPr>
            <a:xfrm>
              <a:off x="1259457" y="1949570"/>
              <a:ext cx="1990237" cy="523220"/>
            </a:xfrm>
            <a:prstGeom prst="rect">
              <a:avLst/>
            </a:prstGeom>
            <a:solidFill>
              <a:schemeClr val="accent1"/>
            </a:solidFill>
            <a:ln w="38100">
              <a:solidFill>
                <a:schemeClr val="accent1"/>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98" name="Rectangle 97">
              <a:extLst>
                <a:ext uri="{FF2B5EF4-FFF2-40B4-BE49-F238E27FC236}">
                  <a16:creationId xmlns:a16="http://schemas.microsoft.com/office/drawing/2014/main" id="{CAAA4A74-A70B-4650-8E46-6F6AAFBACCA0}"/>
                </a:ext>
              </a:extLst>
            </p:cNvPr>
            <p:cNvSpPr/>
            <p:nvPr/>
          </p:nvSpPr>
          <p:spPr>
            <a:xfrm>
              <a:off x="1259457" y="1949570"/>
              <a:ext cx="8212347" cy="378780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a:extLst>
              <a:ext uri="{FF2B5EF4-FFF2-40B4-BE49-F238E27FC236}">
                <a16:creationId xmlns:a16="http://schemas.microsoft.com/office/drawing/2014/main" id="{DE1343D2-4E46-B0FA-4F02-C6890C78E8D7}"/>
              </a:ext>
            </a:extLst>
          </p:cNvPr>
          <p:cNvSpPr txBox="1"/>
          <p:nvPr/>
        </p:nvSpPr>
        <p:spPr>
          <a:xfrm>
            <a:off x="2085293" y="2332130"/>
            <a:ext cx="8177643" cy="3359894"/>
          </a:xfrm>
          <a:prstGeom prst="rect">
            <a:avLst/>
          </a:prstGeom>
          <a:noFill/>
        </p:spPr>
        <p:txBody>
          <a:bodyPr wrap="square" rtlCol="0">
            <a:spAutoFit/>
          </a:bodyPr>
          <a:lstStyle/>
          <a:p>
            <a:pPr marL="342900" indent="-342900">
              <a:spcAft>
                <a:spcPts val="800"/>
              </a:spcAft>
              <a:buClr>
                <a:srgbClr val="000000"/>
              </a:buClr>
              <a:buFont typeface="Arial" panose="020B0604020202020204" pitchFamily="34" charset="0"/>
              <a:buChar char="•"/>
            </a:pPr>
            <a:r>
              <a:rPr lang="en-GB" sz="2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In Functional Skills maths you are sometimes asked to check an answer. </a:t>
            </a:r>
          </a:p>
          <a:p>
            <a:pPr marL="342900" indent="-342900">
              <a:spcAft>
                <a:spcPts val="800"/>
              </a:spcAft>
              <a:buClr>
                <a:srgbClr val="000000"/>
              </a:buClr>
              <a:buFont typeface="Arial" panose="020B0604020202020204" pitchFamily="34" charset="0"/>
              <a:buChar char="•"/>
            </a:pPr>
            <a:r>
              <a:rPr lang="en-GB" sz="2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This can be either carrying out the </a:t>
            </a:r>
            <a:r>
              <a:rPr lang="en-GB" sz="2000" b="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reverse operation</a:t>
            </a:r>
            <a:r>
              <a:rPr lang="en-GB" sz="2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or </a:t>
            </a:r>
            <a:r>
              <a:rPr lang="en-GB" sz="2000" b="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estimating your answer</a:t>
            </a:r>
            <a:r>
              <a:rPr lang="en-GB" sz="2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a:t>
            </a:r>
          </a:p>
          <a:p>
            <a:pPr marL="342900" indent="-342900">
              <a:spcAft>
                <a:spcPts val="800"/>
              </a:spcAft>
              <a:buClr>
                <a:srgbClr val="000000"/>
              </a:buClr>
              <a:buFont typeface="Arial" panose="020B0604020202020204" pitchFamily="34" charset="0"/>
              <a:buChar char="•"/>
            </a:pPr>
            <a:endParaRPr lang="en-GB" b="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a:p>
            <a:pPr marL="342900" indent="-342900">
              <a:spcAft>
                <a:spcPts val="800"/>
              </a:spcAft>
              <a:buClr>
                <a:srgbClr val="000000"/>
              </a:buClr>
              <a:buFont typeface="Arial" panose="020B0604020202020204" pitchFamily="34" charset="0"/>
              <a:buChar char="•"/>
            </a:pPr>
            <a:endParaRPr lang="en-GB" b="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a:p>
            <a:pPr marL="342900" indent="-342900">
              <a:spcAft>
                <a:spcPts val="800"/>
              </a:spcAft>
              <a:buClr>
                <a:srgbClr val="000000"/>
              </a:buClr>
              <a:buFont typeface="Arial" panose="020B0604020202020204" pitchFamily="34" charset="0"/>
              <a:buChar char="•"/>
            </a:pPr>
            <a:endParaRPr lang="en-GB" b="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a:p>
            <a:pPr>
              <a:buClr>
                <a:srgbClr val="000000"/>
              </a:buClr>
              <a:buFont typeface="Arial"/>
              <a:buNone/>
            </a:pPr>
            <a:endParaRPr lang="en-US" sz="2400" kern="1600" dirty="0">
              <a:solidFill>
                <a:srgbClr val="000000"/>
              </a:solidFill>
              <a:latin typeface="Arial" panose="020B0604020202020204" pitchFamily="34" charset="0"/>
              <a:cs typeface="Arial" panose="020B0604020202020204" pitchFamily="34" charset="0"/>
              <a:sym typeface="Arial"/>
            </a:endParaRPr>
          </a:p>
          <a:p>
            <a:pPr>
              <a:buClr>
                <a:srgbClr val="000000"/>
              </a:buClr>
              <a:buFont typeface="Arial"/>
              <a:buNone/>
            </a:pPr>
            <a:endParaRPr lang="en-US" sz="2100" kern="0" dirty="0">
              <a:solidFill>
                <a:srgbClr val="000000"/>
              </a:solidFill>
              <a:latin typeface="Arial"/>
              <a:cs typeface="Arial"/>
              <a:sym typeface="Arial"/>
            </a:endParaRPr>
          </a:p>
        </p:txBody>
      </p:sp>
      <p:sp>
        <p:nvSpPr>
          <p:cNvPr id="19" name="TextBox 18">
            <a:extLst>
              <a:ext uri="{FF2B5EF4-FFF2-40B4-BE49-F238E27FC236}">
                <a16:creationId xmlns:a16="http://schemas.microsoft.com/office/drawing/2014/main" id="{88D14817-F7F7-2A2D-52DE-F346E341AE6F}"/>
              </a:ext>
            </a:extLst>
          </p:cNvPr>
          <p:cNvSpPr txBox="1"/>
          <p:nvPr/>
        </p:nvSpPr>
        <p:spPr>
          <a:xfrm>
            <a:off x="2198604" y="4246503"/>
            <a:ext cx="3897395" cy="1528624"/>
          </a:xfrm>
          <a:prstGeom prst="rect">
            <a:avLst/>
          </a:prstGeom>
          <a:solidFill>
            <a:srgbClr val="CCECFF"/>
          </a:solidFill>
        </p:spPr>
        <p:txBody>
          <a:bodyPr wrap="square" rtlCol="0">
            <a:spAutoFit/>
          </a:bodyPr>
          <a:lstStyle/>
          <a:p>
            <a:pPr>
              <a:spcAft>
                <a:spcPts val="800"/>
              </a:spcAft>
              <a:buClr>
                <a:srgbClr val="000000"/>
              </a:buClr>
              <a:buFont typeface="Arial"/>
              <a:buNone/>
            </a:pPr>
            <a:r>
              <a:rPr lang="en-GB" sz="2000" b="1" u="sng"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Reverse calculation example:</a:t>
            </a:r>
          </a:p>
          <a:p>
            <a:pPr>
              <a:spcAft>
                <a:spcPts val="800"/>
              </a:spcAft>
              <a:buClr>
                <a:srgbClr val="000000"/>
              </a:buClr>
              <a:buFont typeface="Arial"/>
              <a:buNone/>
            </a:pPr>
            <a:r>
              <a:rPr lang="en-GB" sz="2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Calculation could be 12 × 8 = 96</a:t>
            </a:r>
          </a:p>
          <a:p>
            <a:pPr>
              <a:spcAft>
                <a:spcPts val="800"/>
              </a:spcAft>
              <a:buClr>
                <a:srgbClr val="000000"/>
              </a:buClr>
              <a:buFont typeface="Arial"/>
              <a:buNone/>
            </a:pPr>
            <a:r>
              <a:rPr lang="en-GB" sz="2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Reverse check would be 96 ÷ 8 = 12</a:t>
            </a:r>
          </a:p>
        </p:txBody>
      </p:sp>
      <p:sp>
        <p:nvSpPr>
          <p:cNvPr id="23" name="TextBox 22">
            <a:extLst>
              <a:ext uri="{FF2B5EF4-FFF2-40B4-BE49-F238E27FC236}">
                <a16:creationId xmlns:a16="http://schemas.microsoft.com/office/drawing/2014/main" id="{C92A4974-C053-A727-CEC1-5E4F0547BEBC}"/>
              </a:ext>
            </a:extLst>
          </p:cNvPr>
          <p:cNvSpPr txBox="1"/>
          <p:nvPr/>
        </p:nvSpPr>
        <p:spPr>
          <a:xfrm>
            <a:off x="6478852" y="4246502"/>
            <a:ext cx="3897395" cy="1528624"/>
          </a:xfrm>
          <a:prstGeom prst="rect">
            <a:avLst/>
          </a:prstGeom>
          <a:solidFill>
            <a:srgbClr val="EAFF76"/>
          </a:solidFill>
        </p:spPr>
        <p:txBody>
          <a:bodyPr wrap="square" rtlCol="0">
            <a:spAutoFit/>
          </a:bodyPr>
          <a:lstStyle/>
          <a:p>
            <a:pPr>
              <a:spcAft>
                <a:spcPts val="800"/>
              </a:spcAft>
              <a:buClr>
                <a:srgbClr val="000000"/>
              </a:buClr>
              <a:buFont typeface="Arial"/>
              <a:buNone/>
            </a:pPr>
            <a:r>
              <a:rPr lang="en-GB" sz="2000" b="1" u="sng"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Estimation example:</a:t>
            </a:r>
          </a:p>
          <a:p>
            <a:pPr>
              <a:spcAft>
                <a:spcPts val="800"/>
              </a:spcAft>
              <a:buClr>
                <a:srgbClr val="000000"/>
              </a:buClr>
              <a:buFont typeface="Arial"/>
              <a:buNone/>
            </a:pPr>
            <a:r>
              <a:rPr lang="en-GB" sz="2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Calculation could be 12 × 8 = 96</a:t>
            </a:r>
          </a:p>
          <a:p>
            <a:pPr>
              <a:spcAft>
                <a:spcPts val="800"/>
              </a:spcAft>
              <a:buClr>
                <a:srgbClr val="000000"/>
              </a:buClr>
              <a:buFont typeface="Arial"/>
              <a:buNone/>
            </a:pPr>
            <a:r>
              <a:rPr lang="en-GB" sz="2000"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Estimation would be 10 × 10 = 100</a:t>
            </a:r>
          </a:p>
        </p:txBody>
      </p:sp>
    </p:spTree>
    <p:extLst>
      <p:ext uri="{BB962C8B-B14F-4D97-AF65-F5344CB8AC3E}">
        <p14:creationId xmlns:p14="http://schemas.microsoft.com/office/powerpoint/2010/main" val="392348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1 </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21</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5" name="TextBox 14">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3" name="TextBox 2">
            <a:extLst>
              <a:ext uri="{FF2B5EF4-FFF2-40B4-BE49-F238E27FC236}">
                <a16:creationId xmlns:a16="http://schemas.microsoft.com/office/drawing/2014/main" id="{A9FE1C35-C1BD-6E5F-62A1-CF986151FB4A}"/>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p:sp>
        <p:nvSpPr>
          <p:cNvPr id="16" name="TextBox 15">
            <a:extLst>
              <a:ext uri="{FF2B5EF4-FFF2-40B4-BE49-F238E27FC236}">
                <a16:creationId xmlns:a16="http://schemas.microsoft.com/office/drawing/2014/main" id="{116BBD81-F935-AC54-7E76-FE5E729F9D31}"/>
              </a:ext>
            </a:extLst>
          </p:cNvPr>
          <p:cNvSpPr txBox="1"/>
          <p:nvPr/>
        </p:nvSpPr>
        <p:spPr>
          <a:xfrm>
            <a:off x="883058" y="1328876"/>
            <a:ext cx="10593636" cy="1200329"/>
          </a:xfrm>
          <a:prstGeom prst="rect">
            <a:avLst/>
          </a:prstGeom>
          <a:noFill/>
        </p:spPr>
        <p:txBody>
          <a:bodyPr wrap="square">
            <a:spAutoFit/>
          </a:bodyPr>
          <a:lstStyle/>
          <a:p>
            <a:pPr>
              <a:buClr>
                <a:srgbClr val="000000"/>
              </a:buClr>
              <a:buFont typeface="Arial"/>
              <a:buNone/>
            </a:pPr>
            <a:r>
              <a:rPr lang="en-GB" sz="2400" kern="0" dirty="0">
                <a:solidFill>
                  <a:srgbClr val="333333"/>
                </a:solidFill>
                <a:latin typeface="Arial" panose="020B0604020202020204" pitchFamily="34" charset="0"/>
                <a:cs typeface="Arial" panose="020B0604020202020204" pitchFamily="34" charset="0"/>
                <a:sym typeface="Arial"/>
              </a:rPr>
              <a:t>Maninder wants to put slabs in part of her garden.</a:t>
            </a:r>
          </a:p>
          <a:p>
            <a:pPr>
              <a:buClr>
                <a:srgbClr val="000000"/>
              </a:buClr>
              <a:buFont typeface="Arial"/>
              <a:buNone/>
            </a:pPr>
            <a:r>
              <a:rPr lang="en-GB" sz="2400" kern="0" dirty="0">
                <a:solidFill>
                  <a:srgbClr val="333333"/>
                </a:solidFill>
                <a:latin typeface="Arial" panose="020B0604020202020204" pitchFamily="34" charset="0"/>
                <a:cs typeface="Arial" panose="020B0604020202020204" pitchFamily="34" charset="0"/>
                <a:sym typeface="Arial"/>
              </a:rPr>
              <a:t>She has this sketch. All corners are right angles.</a:t>
            </a:r>
          </a:p>
          <a:p>
            <a:pPr>
              <a:buClr>
                <a:srgbClr val="000000"/>
              </a:buClr>
              <a:buFont typeface="Arial"/>
              <a:buNone/>
            </a:pPr>
            <a:br>
              <a:rPr lang="en-GB" sz="1200" kern="0" dirty="0">
                <a:solidFill>
                  <a:srgbClr val="000000"/>
                </a:solidFill>
                <a:cs typeface="Calibri" panose="020F0502020204030204" pitchFamily="34" charset="0"/>
                <a:sym typeface="Arial"/>
              </a:rPr>
            </a:br>
            <a:endParaRPr lang="en-GB" sz="1200" kern="0" dirty="0">
              <a:solidFill>
                <a:srgbClr val="000000"/>
              </a:solidFill>
              <a:cs typeface="Calibri" panose="020F0502020204030204" pitchFamily="34" charset="0"/>
              <a:sym typeface="Arial"/>
            </a:endParaRPr>
          </a:p>
        </p:txBody>
      </p:sp>
      <p:sp>
        <p:nvSpPr>
          <p:cNvPr id="17" name="TextBox 16">
            <a:extLst>
              <a:ext uri="{FF2B5EF4-FFF2-40B4-BE49-F238E27FC236}">
                <a16:creationId xmlns:a16="http://schemas.microsoft.com/office/drawing/2014/main" id="{CCC6126F-670E-C337-E743-910049259862}"/>
              </a:ext>
            </a:extLst>
          </p:cNvPr>
          <p:cNvSpPr txBox="1"/>
          <p:nvPr/>
        </p:nvSpPr>
        <p:spPr>
          <a:xfrm>
            <a:off x="883058" y="2298316"/>
            <a:ext cx="6124151" cy="3908762"/>
          </a:xfrm>
          <a:prstGeom prst="rect">
            <a:avLst/>
          </a:prstGeom>
          <a:noFill/>
        </p:spPr>
        <p:txBody>
          <a:bodyPr wrap="square">
            <a:spAutoFit/>
          </a:bodyPr>
          <a:lstStyle/>
          <a:p>
            <a:pPr>
              <a:buClr>
                <a:srgbClr val="000000"/>
              </a:buClr>
            </a:pPr>
            <a:r>
              <a:rPr lang="en-GB" sz="2400" kern="0" dirty="0">
                <a:solidFill>
                  <a:srgbClr val="333333"/>
                </a:solidFill>
                <a:latin typeface="Arial" panose="020B0604020202020204" pitchFamily="34" charset="0"/>
                <a:cs typeface="Arial" panose="020B0604020202020204" pitchFamily="34" charset="0"/>
                <a:sym typeface="Arial"/>
              </a:rPr>
              <a:t>Each slab is in the shape of a square with sides of length 600 mm.</a:t>
            </a:r>
          </a:p>
          <a:p>
            <a:pPr>
              <a:buClr>
                <a:srgbClr val="000000"/>
              </a:buClr>
            </a:pPr>
            <a:endParaRPr lang="en-GB" sz="1600" kern="0" dirty="0">
              <a:solidFill>
                <a:srgbClr val="333333"/>
              </a:solidFill>
              <a:latin typeface="Arial" panose="020B0604020202020204" pitchFamily="34" charset="0"/>
              <a:cs typeface="Arial" panose="020B0604020202020204" pitchFamily="34" charset="0"/>
              <a:sym typeface="Arial"/>
            </a:endParaRPr>
          </a:p>
          <a:p>
            <a:pPr>
              <a:buClr>
                <a:srgbClr val="000000"/>
              </a:buClr>
            </a:pPr>
            <a:r>
              <a:rPr lang="en-GB" sz="2400" kern="0" dirty="0">
                <a:solidFill>
                  <a:srgbClr val="333333"/>
                </a:solidFill>
                <a:latin typeface="Arial" panose="020B0604020202020204" pitchFamily="34" charset="0"/>
                <a:cs typeface="Arial" panose="020B0604020202020204" pitchFamily="34" charset="0"/>
                <a:sym typeface="Arial"/>
              </a:rPr>
              <a:t>Maninder thinks she needs 65 slabs for this part of the garden.</a:t>
            </a:r>
          </a:p>
          <a:p>
            <a:pPr>
              <a:buClr>
                <a:srgbClr val="000000"/>
              </a:buClr>
            </a:pPr>
            <a:endParaRPr lang="en-GB" sz="1600" kern="0" dirty="0">
              <a:solidFill>
                <a:srgbClr val="333333"/>
              </a:solidFill>
              <a:latin typeface="Arial" panose="020B0604020202020204" pitchFamily="34" charset="0"/>
              <a:cs typeface="Arial" panose="020B0604020202020204" pitchFamily="34" charset="0"/>
              <a:sym typeface="Arial"/>
            </a:endParaRPr>
          </a:p>
          <a:p>
            <a:pPr>
              <a:buClr>
                <a:srgbClr val="000000"/>
              </a:buClr>
            </a:pPr>
            <a:r>
              <a:rPr kumimoji="0" lang="en-GB" sz="2400" b="0" i="0" u="none" strike="noStrike" kern="0" cap="none" spc="0" normalizeH="0" baseline="0" noProof="0" dirty="0">
                <a:ln>
                  <a:noFill/>
                </a:ln>
                <a:solidFill>
                  <a:srgbClr val="333333"/>
                </a:solidFill>
                <a:effectLst/>
                <a:uLnTx/>
                <a:uFillTx/>
                <a:latin typeface="Arial" panose="020B0604020202020204" pitchFamily="34" charset="0"/>
                <a:cs typeface="Arial" panose="020B0604020202020204" pitchFamily="34" charset="0"/>
                <a:sym typeface="Arial"/>
              </a:rPr>
              <a:t>Are 65 slabs enough for this part of the garden?</a:t>
            </a:r>
          </a:p>
          <a:p>
            <a:pPr>
              <a:buClr>
                <a:srgbClr val="000000"/>
              </a:buClr>
            </a:pPr>
            <a:br>
              <a:rPr kumimoji="0" lang="en-GB" sz="2400" b="0" i="0" u="none" strike="noStrike" kern="0" cap="none" spc="0" normalizeH="0" baseline="0" noProof="0" dirty="0">
                <a:ln>
                  <a:noFill/>
                </a:ln>
                <a:solidFill>
                  <a:srgbClr val="333333"/>
                </a:solidFill>
                <a:effectLst/>
                <a:uLnTx/>
                <a:uFillTx/>
                <a:latin typeface="Arial" panose="020B0604020202020204" pitchFamily="34" charset="0"/>
                <a:cs typeface="Arial" panose="020B0604020202020204" pitchFamily="34" charset="0"/>
                <a:sym typeface="Arial"/>
              </a:rPr>
            </a:br>
            <a:r>
              <a:rPr kumimoji="0" lang="en-GB" sz="2400" b="0" i="0" u="none" strike="noStrike" kern="0" cap="none" spc="0" normalizeH="0" baseline="0" noProof="0" dirty="0">
                <a:ln>
                  <a:noFill/>
                </a:ln>
                <a:solidFill>
                  <a:srgbClr val="333333"/>
                </a:solidFill>
                <a:effectLst/>
                <a:uLnTx/>
                <a:uFillTx/>
                <a:latin typeface="Arial" panose="020B0604020202020204" pitchFamily="34" charset="0"/>
                <a:cs typeface="Arial" panose="020B0604020202020204" pitchFamily="34" charset="0"/>
                <a:sym typeface="Arial"/>
              </a:rPr>
              <a:t>Show why you think this.</a:t>
            </a:r>
            <a:endParaRPr kumimoji="0" lang="en-GB" sz="2400" b="0" i="0" u="none" strike="noStrike" kern="0" cap="none" spc="0" normalizeH="0" baseline="0" noProof="0" dirty="0">
              <a:ln>
                <a:noFill/>
              </a:ln>
              <a:solidFill>
                <a:srgbClr val="333333"/>
              </a:solidFill>
              <a:effectLst/>
              <a:uLnTx/>
              <a:uFillTx/>
              <a:cs typeface="Calibri" panose="020F0502020204030204" pitchFamily="34" charset="0"/>
              <a:sym typeface="Arial"/>
            </a:endParaRPr>
          </a:p>
          <a:p>
            <a:pPr>
              <a:buClr>
                <a:srgbClr val="000000"/>
              </a:buClr>
            </a:pPr>
            <a:endParaRPr lang="en-GB" sz="2400" kern="0" dirty="0">
              <a:solidFill>
                <a:srgbClr val="333333"/>
              </a:solidFill>
              <a:latin typeface="Arial" panose="020B0604020202020204" pitchFamily="34" charset="0"/>
              <a:cs typeface="Arial" panose="020B0604020202020204" pitchFamily="34" charset="0"/>
              <a:sym typeface="Arial"/>
            </a:endParaRPr>
          </a:p>
        </p:txBody>
      </p:sp>
      <p:pic>
        <p:nvPicPr>
          <p:cNvPr id="5" name="Picture 4" descr="A white rectangle labelled 'lawn' is shown as measuring 4800 mm wide and 3600 mm high. This is in the top right hand corner of a larger grey rectangle, labelled as the 'space for slabs'. This larger rectangle is 7200 mm wide and has a height 1800 mm greater than the white rectangle.">
            <a:extLst>
              <a:ext uri="{FF2B5EF4-FFF2-40B4-BE49-F238E27FC236}">
                <a16:creationId xmlns:a16="http://schemas.microsoft.com/office/drawing/2014/main" id="{0D48E7FD-BD95-C71C-DCC2-5D8869052EC3}"/>
              </a:ext>
            </a:extLst>
          </p:cNvPr>
          <p:cNvPicPr>
            <a:picLocks noChangeAspect="1"/>
          </p:cNvPicPr>
          <p:nvPr/>
        </p:nvPicPr>
        <p:blipFill>
          <a:blip r:embed="rId5"/>
          <a:stretch>
            <a:fillRect/>
          </a:stretch>
        </p:blipFill>
        <p:spPr>
          <a:xfrm>
            <a:off x="7416035" y="2133600"/>
            <a:ext cx="4120678" cy="3302000"/>
          </a:xfrm>
          <a:prstGeom prst="rect">
            <a:avLst/>
          </a:prstGeom>
        </p:spPr>
      </p:pic>
    </p:spTree>
    <p:extLst>
      <p:ext uri="{BB962C8B-B14F-4D97-AF65-F5344CB8AC3E}">
        <p14:creationId xmlns:p14="http://schemas.microsoft.com/office/powerpoint/2010/main" val="1787833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2 </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22</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5" name="TextBox 14">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3" name="TextBox 2">
            <a:extLst>
              <a:ext uri="{FF2B5EF4-FFF2-40B4-BE49-F238E27FC236}">
                <a16:creationId xmlns:a16="http://schemas.microsoft.com/office/drawing/2014/main" id="{A9FE1C35-C1BD-6E5F-62A1-CF986151FB4A}"/>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p:sp>
        <p:nvSpPr>
          <p:cNvPr id="6" name="Rectangle 5">
            <a:extLst>
              <a:ext uri="{FF2B5EF4-FFF2-40B4-BE49-F238E27FC236}">
                <a16:creationId xmlns:a16="http://schemas.microsoft.com/office/drawing/2014/main" id="{1130C5C1-4B6E-844D-C63F-2BCD861D4EBF}"/>
              </a:ext>
            </a:extLst>
          </p:cNvPr>
          <p:cNvSpPr/>
          <p:nvPr/>
        </p:nvSpPr>
        <p:spPr>
          <a:xfrm>
            <a:off x="1207930" y="1482695"/>
            <a:ext cx="7148669" cy="707886"/>
          </a:xfrm>
          <a:prstGeom prst="rect">
            <a:avLst/>
          </a:prstGeom>
        </p:spPr>
        <p:txBody>
          <a:bodyPr wrap="square">
            <a:spAutoFit/>
          </a:bodyPr>
          <a:lstStyle/>
          <a:p>
            <a:pPr>
              <a:buClr>
                <a:srgbClr val="000000"/>
              </a:buClr>
              <a:buFont typeface="Arial"/>
              <a:buNone/>
            </a:pPr>
            <a:r>
              <a:rPr lang="en-US" sz="2000" kern="0" dirty="0" err="1">
                <a:solidFill>
                  <a:srgbClr val="333333"/>
                </a:solidFill>
                <a:latin typeface="Arial" panose="020B0604020202020204" pitchFamily="34" charset="0"/>
                <a:cs typeface="Arial" panose="020B0604020202020204" pitchFamily="34" charset="0"/>
                <a:sym typeface="Arial"/>
              </a:rPr>
              <a:t>Harpeet</a:t>
            </a:r>
            <a:r>
              <a:rPr lang="en-US" sz="2000" kern="0" dirty="0">
                <a:solidFill>
                  <a:srgbClr val="333333"/>
                </a:solidFill>
                <a:latin typeface="Arial" panose="020B0604020202020204" pitchFamily="34" charset="0"/>
                <a:cs typeface="Arial" panose="020B0604020202020204" pitchFamily="34" charset="0"/>
                <a:sym typeface="Arial"/>
              </a:rPr>
              <a:t> wants to put tiles on the ceiling of a room.</a:t>
            </a:r>
            <a:br>
              <a:rPr lang="en-US" sz="2000" kern="0" dirty="0">
                <a:solidFill>
                  <a:srgbClr val="333333"/>
                </a:solidFill>
                <a:latin typeface="Arial" panose="020B0604020202020204" pitchFamily="34" charset="0"/>
                <a:cs typeface="Arial" panose="020B0604020202020204" pitchFamily="34" charset="0"/>
                <a:sym typeface="Arial"/>
              </a:rPr>
            </a:br>
            <a:r>
              <a:rPr lang="en-US" sz="2000" kern="0" dirty="0">
                <a:solidFill>
                  <a:srgbClr val="333333"/>
                </a:solidFill>
                <a:latin typeface="Arial" panose="020B0604020202020204" pitchFamily="34" charset="0"/>
                <a:cs typeface="Arial" panose="020B0604020202020204" pitchFamily="34" charset="0"/>
                <a:sym typeface="Arial"/>
              </a:rPr>
              <a:t>He has this sketch of the ceiling.</a:t>
            </a:r>
            <a:endParaRPr lang="en-GB" sz="2000" kern="0" dirty="0">
              <a:solidFill>
                <a:srgbClr val="000000"/>
              </a:solidFill>
              <a:latin typeface="Arial" panose="020B0604020202020204" pitchFamily="34" charset="0"/>
              <a:cs typeface="Arial" panose="020B0604020202020204" pitchFamily="34" charset="0"/>
              <a:sym typeface="Arial"/>
            </a:endParaRPr>
          </a:p>
        </p:txBody>
      </p:sp>
      <p:sp>
        <p:nvSpPr>
          <p:cNvPr id="7" name="Rectangle 6">
            <a:extLst>
              <a:ext uri="{FF2B5EF4-FFF2-40B4-BE49-F238E27FC236}">
                <a16:creationId xmlns:a16="http://schemas.microsoft.com/office/drawing/2014/main" id="{DA54533F-32E7-5327-31DA-0F431B30DCB8}"/>
              </a:ext>
            </a:extLst>
          </p:cNvPr>
          <p:cNvSpPr/>
          <p:nvPr/>
        </p:nvSpPr>
        <p:spPr>
          <a:xfrm>
            <a:off x="1207929" y="2606739"/>
            <a:ext cx="6374899" cy="3477875"/>
          </a:xfrm>
          <a:prstGeom prst="rect">
            <a:avLst/>
          </a:prstGeom>
        </p:spPr>
        <p:txBody>
          <a:bodyPr wrap="square">
            <a:spAutoFit/>
          </a:bodyPr>
          <a:lstStyle/>
          <a:p>
            <a:pPr>
              <a:buClr>
                <a:srgbClr val="000000"/>
              </a:buClr>
              <a:buFont typeface="Arial"/>
              <a:buNone/>
            </a:pPr>
            <a:r>
              <a:rPr lang="en-US" sz="2000" kern="0" dirty="0" err="1">
                <a:solidFill>
                  <a:srgbClr val="333333"/>
                </a:solidFill>
                <a:latin typeface="Arial" panose="020B0604020202020204" pitchFamily="34" charset="0"/>
                <a:cs typeface="Arial" panose="020B0604020202020204" pitchFamily="34" charset="0"/>
                <a:sym typeface="Arial"/>
              </a:rPr>
              <a:t>Harpeet</a:t>
            </a:r>
            <a:r>
              <a:rPr lang="en-US" sz="2000" kern="0" dirty="0">
                <a:solidFill>
                  <a:srgbClr val="333333"/>
                </a:solidFill>
                <a:latin typeface="Arial" panose="020B0604020202020204" pitchFamily="34" charset="0"/>
                <a:cs typeface="Arial" panose="020B0604020202020204" pitchFamily="34" charset="0"/>
                <a:sym typeface="Arial"/>
              </a:rPr>
              <a:t> knows one pack of ceiling tiles:</a:t>
            </a:r>
          </a:p>
          <a:p>
            <a:pPr>
              <a:buClr>
                <a:srgbClr val="000000"/>
              </a:buClr>
              <a:buFont typeface="Arial"/>
              <a:buNone/>
            </a:pPr>
            <a:endParaRPr lang="en-US" sz="2000" kern="0" dirty="0">
              <a:solidFill>
                <a:srgbClr val="333333"/>
              </a:solidFill>
              <a:latin typeface="Arial" panose="020B0604020202020204" pitchFamily="34" charset="0"/>
              <a:cs typeface="Arial" panose="020B0604020202020204" pitchFamily="34" charset="0"/>
              <a:sym typeface="Arial"/>
            </a:endParaRPr>
          </a:p>
          <a:p>
            <a:pPr marL="171450" indent="-171450">
              <a:buClr>
                <a:srgbClr val="000000"/>
              </a:buClr>
              <a:buFont typeface="Arial" panose="020B0604020202020204" pitchFamily="34" charset="0"/>
              <a:buChar char="•"/>
            </a:pPr>
            <a:r>
              <a:rPr lang="en-US" sz="2000" kern="0" dirty="0">
                <a:solidFill>
                  <a:srgbClr val="333333"/>
                </a:solidFill>
                <a:latin typeface="Arial" panose="020B0604020202020204" pitchFamily="34" charset="0"/>
                <a:cs typeface="Arial" panose="020B0604020202020204" pitchFamily="34" charset="0"/>
                <a:sym typeface="Arial"/>
              </a:rPr>
              <a:t>covers an area of 3.24 m</a:t>
            </a:r>
            <a:r>
              <a:rPr lang="en-US" sz="2000" kern="0" baseline="30000" dirty="0">
                <a:solidFill>
                  <a:srgbClr val="333333"/>
                </a:solidFill>
                <a:latin typeface="Arial" panose="020B0604020202020204" pitchFamily="34" charset="0"/>
                <a:cs typeface="Arial" panose="020B0604020202020204" pitchFamily="34" charset="0"/>
                <a:sym typeface="Arial"/>
              </a:rPr>
              <a:t>2</a:t>
            </a:r>
            <a:endParaRPr lang="en-US" sz="2000" kern="0" dirty="0">
              <a:solidFill>
                <a:srgbClr val="333333"/>
              </a:solidFill>
              <a:latin typeface="Arial" panose="020B0604020202020204" pitchFamily="34" charset="0"/>
              <a:cs typeface="Arial" panose="020B0604020202020204" pitchFamily="34" charset="0"/>
              <a:sym typeface="Arial"/>
            </a:endParaRPr>
          </a:p>
          <a:p>
            <a:pPr marL="171450" indent="-171450">
              <a:buClr>
                <a:srgbClr val="000000"/>
              </a:buClr>
              <a:buFont typeface="Arial" panose="020B0604020202020204" pitchFamily="34" charset="0"/>
              <a:buChar char="•"/>
            </a:pPr>
            <a:r>
              <a:rPr lang="en-US" sz="2000" kern="0" dirty="0">
                <a:solidFill>
                  <a:srgbClr val="333333"/>
                </a:solidFill>
                <a:latin typeface="Arial" panose="020B0604020202020204" pitchFamily="34" charset="0"/>
                <a:cs typeface="Arial" panose="020B0604020202020204" pitchFamily="34" charset="0"/>
                <a:sym typeface="Arial"/>
              </a:rPr>
              <a:t>costs £34.95.</a:t>
            </a:r>
          </a:p>
          <a:p>
            <a:pPr>
              <a:buClr>
                <a:srgbClr val="000000"/>
              </a:buClr>
              <a:buFont typeface="Arial"/>
              <a:buNone/>
            </a:pPr>
            <a:r>
              <a:rPr lang="en-US" sz="2000" kern="0" dirty="0">
                <a:solidFill>
                  <a:srgbClr val="333333"/>
                </a:solidFill>
                <a:latin typeface="Arial" panose="020B0604020202020204" pitchFamily="34" charset="0"/>
                <a:cs typeface="Arial" panose="020B0604020202020204" pitchFamily="34" charset="0"/>
                <a:sym typeface="Arial"/>
              </a:rPr>
              <a:t> </a:t>
            </a:r>
          </a:p>
          <a:p>
            <a:pPr>
              <a:buClr>
                <a:srgbClr val="000000"/>
              </a:buClr>
              <a:buFont typeface="Arial"/>
              <a:buNone/>
            </a:pPr>
            <a:r>
              <a:rPr lang="en-US" sz="2000" kern="0" dirty="0">
                <a:solidFill>
                  <a:srgbClr val="333333"/>
                </a:solidFill>
                <a:latin typeface="Arial" panose="020B0604020202020204" pitchFamily="34" charset="0"/>
                <a:cs typeface="Arial" panose="020B0604020202020204" pitchFamily="34" charset="0"/>
                <a:sym typeface="Arial"/>
              </a:rPr>
              <a:t>Ceiling tiles can be cut and joined.</a:t>
            </a:r>
          </a:p>
          <a:p>
            <a:pPr>
              <a:buClr>
                <a:srgbClr val="000000"/>
              </a:buClr>
              <a:buFont typeface="Arial"/>
              <a:buNone/>
            </a:pPr>
            <a:endParaRPr lang="en-US" sz="2000" kern="0" dirty="0">
              <a:solidFill>
                <a:srgbClr val="333333"/>
              </a:solidFill>
              <a:latin typeface="Arial" panose="020B0604020202020204" pitchFamily="34" charset="0"/>
              <a:cs typeface="Arial" panose="020B0604020202020204" pitchFamily="34" charset="0"/>
              <a:sym typeface="Arial"/>
            </a:endParaRPr>
          </a:p>
          <a:p>
            <a:pPr>
              <a:buClr>
                <a:srgbClr val="000000"/>
              </a:buClr>
            </a:pPr>
            <a:r>
              <a:rPr lang="en-US" sz="2000" kern="0" dirty="0">
                <a:solidFill>
                  <a:srgbClr val="333333"/>
                </a:solidFill>
                <a:latin typeface="Arial" panose="020B0604020202020204" pitchFamily="34" charset="0"/>
                <a:cs typeface="Arial" panose="020B0604020202020204" pitchFamily="34" charset="0"/>
                <a:sym typeface="Arial"/>
              </a:rPr>
              <a:t>Calculate the total cost of the packs of ceiling tiles </a:t>
            </a:r>
            <a:r>
              <a:rPr lang="en-US" sz="2000" kern="0" dirty="0" err="1">
                <a:solidFill>
                  <a:srgbClr val="333333"/>
                </a:solidFill>
                <a:latin typeface="Arial" panose="020B0604020202020204" pitchFamily="34" charset="0"/>
                <a:cs typeface="Arial" panose="020B0604020202020204" pitchFamily="34" charset="0"/>
                <a:sym typeface="Arial"/>
              </a:rPr>
              <a:t>Harpeet</a:t>
            </a:r>
            <a:r>
              <a:rPr lang="en-US" sz="2000" kern="0" dirty="0">
                <a:solidFill>
                  <a:srgbClr val="333333"/>
                </a:solidFill>
                <a:latin typeface="Arial" panose="020B0604020202020204" pitchFamily="34" charset="0"/>
                <a:cs typeface="Arial" panose="020B0604020202020204" pitchFamily="34" charset="0"/>
                <a:sym typeface="Arial"/>
              </a:rPr>
              <a:t> has to buy.</a:t>
            </a:r>
          </a:p>
          <a:p>
            <a:pPr>
              <a:buClr>
                <a:srgbClr val="000000"/>
              </a:buClr>
            </a:pPr>
            <a:endParaRPr lang="en-US" sz="2000" kern="0" dirty="0">
              <a:solidFill>
                <a:srgbClr val="333333"/>
              </a:solidFill>
              <a:latin typeface="Arial" panose="020B0604020202020204" pitchFamily="34" charset="0"/>
              <a:cs typeface="Arial" panose="020B0604020202020204" pitchFamily="34" charset="0"/>
              <a:sym typeface="Arial"/>
            </a:endParaRPr>
          </a:p>
          <a:p>
            <a:pPr>
              <a:buClr>
                <a:srgbClr val="000000"/>
              </a:buClr>
            </a:pPr>
            <a:r>
              <a:rPr lang="en-US" sz="2000" kern="0" dirty="0">
                <a:solidFill>
                  <a:srgbClr val="333333"/>
                </a:solidFill>
                <a:latin typeface="Arial" panose="020B0604020202020204" pitchFamily="34" charset="0"/>
                <a:cs typeface="Arial" panose="020B0604020202020204" pitchFamily="34" charset="0"/>
                <a:sym typeface="Arial"/>
              </a:rPr>
              <a:t>					</a:t>
            </a:r>
          </a:p>
        </p:txBody>
      </p:sp>
      <p:pic>
        <p:nvPicPr>
          <p:cNvPr id="5" name="Picture 4" descr="Diagram of the ceiling of a room showing the lengths of some of the lines. Starting from the top left to right, a horizontal line of 11 m is shown connected to a vertical line of 9 m going down. A right angle is shown between the two lines. A horizontal line (right angle shown) then goes to the left 4 m, followed by a vertical line up 5.5 m (right angle shown). A horizontal line then goes back to the left then turns upwards (right angle shown). This vertical line meets the starting point.">
            <a:extLst>
              <a:ext uri="{FF2B5EF4-FFF2-40B4-BE49-F238E27FC236}">
                <a16:creationId xmlns:a16="http://schemas.microsoft.com/office/drawing/2014/main" id="{E11EB7B0-87E5-594E-C401-1451BD73E5D8}"/>
              </a:ext>
            </a:extLst>
          </p:cNvPr>
          <p:cNvPicPr>
            <a:picLocks noChangeAspect="1"/>
          </p:cNvPicPr>
          <p:nvPr/>
        </p:nvPicPr>
        <p:blipFill>
          <a:blip r:embed="rId5"/>
          <a:stretch>
            <a:fillRect/>
          </a:stretch>
        </p:blipFill>
        <p:spPr>
          <a:xfrm>
            <a:off x="7566407" y="1621360"/>
            <a:ext cx="3686893" cy="3701880"/>
          </a:xfrm>
          <a:prstGeom prst="rect">
            <a:avLst/>
          </a:prstGeom>
        </p:spPr>
      </p:pic>
    </p:spTree>
    <p:extLst>
      <p:ext uri="{BB962C8B-B14F-4D97-AF65-F5344CB8AC3E}">
        <p14:creationId xmlns:p14="http://schemas.microsoft.com/office/powerpoint/2010/main" val="1296272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(3) </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23</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5" name="TextBox 14">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3" name="TextBox 2">
            <a:extLst>
              <a:ext uri="{FF2B5EF4-FFF2-40B4-BE49-F238E27FC236}">
                <a16:creationId xmlns:a16="http://schemas.microsoft.com/office/drawing/2014/main" id="{A9FE1C35-C1BD-6E5F-62A1-CF986151FB4A}"/>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p:sp>
        <p:nvSpPr>
          <p:cNvPr id="7" name="Rectangle 6">
            <a:extLst>
              <a:ext uri="{FF2B5EF4-FFF2-40B4-BE49-F238E27FC236}">
                <a16:creationId xmlns:a16="http://schemas.microsoft.com/office/drawing/2014/main" id="{CCF17F3C-2F33-E17B-D5D6-4C6914ABB43A}"/>
              </a:ext>
            </a:extLst>
          </p:cNvPr>
          <p:cNvSpPr/>
          <p:nvPr/>
        </p:nvSpPr>
        <p:spPr>
          <a:xfrm>
            <a:off x="970439" y="1444224"/>
            <a:ext cx="6801608" cy="707886"/>
          </a:xfrm>
          <a:prstGeom prst="rect">
            <a:avLst/>
          </a:prstGeom>
        </p:spPr>
        <p:txBody>
          <a:bodyPr wrap="square">
            <a:spAutoFit/>
          </a:bodyPr>
          <a:lstStyle/>
          <a:p>
            <a:pPr>
              <a:buClr>
                <a:srgbClr val="000000"/>
              </a:buClr>
              <a:buFont typeface="Arial"/>
              <a:buNone/>
            </a:pPr>
            <a:r>
              <a:rPr lang="en-US" sz="2000" kern="0" dirty="0">
                <a:solidFill>
                  <a:srgbClr val="333333"/>
                </a:solidFill>
                <a:latin typeface="Arial" panose="020B0604020202020204" pitchFamily="34" charset="0"/>
                <a:cs typeface="Arial" panose="020B0604020202020204" pitchFamily="34" charset="0"/>
                <a:sym typeface="Arial"/>
              </a:rPr>
              <a:t>Here is a garden and a pond.</a:t>
            </a:r>
            <a:br>
              <a:rPr lang="en-US" sz="2000" kern="0" dirty="0">
                <a:solidFill>
                  <a:srgbClr val="333333"/>
                </a:solidFill>
                <a:latin typeface="Arial" panose="020B0604020202020204" pitchFamily="34" charset="0"/>
                <a:cs typeface="Arial" panose="020B0604020202020204" pitchFamily="34" charset="0"/>
                <a:sym typeface="Arial"/>
              </a:rPr>
            </a:br>
            <a:r>
              <a:rPr lang="en-US" sz="2000" kern="0" dirty="0">
                <a:solidFill>
                  <a:srgbClr val="333333"/>
                </a:solidFill>
                <a:latin typeface="Arial" panose="020B0604020202020204" pitchFamily="34" charset="0"/>
                <a:cs typeface="Arial" panose="020B0604020202020204" pitchFamily="34" charset="0"/>
                <a:sym typeface="Arial"/>
              </a:rPr>
              <a:t>The garden and the pond are rectangular</a:t>
            </a:r>
            <a:r>
              <a:rPr lang="en-US" sz="1200" kern="0" dirty="0">
                <a:solidFill>
                  <a:srgbClr val="333333"/>
                </a:solidFill>
                <a:cs typeface="Calibri" panose="020F0502020204030204" pitchFamily="34" charset="0"/>
                <a:sym typeface="Arial"/>
              </a:rPr>
              <a:t>.</a:t>
            </a:r>
          </a:p>
        </p:txBody>
      </p:sp>
      <p:sp>
        <p:nvSpPr>
          <p:cNvPr id="9" name="Rectangle 8">
            <a:extLst>
              <a:ext uri="{FF2B5EF4-FFF2-40B4-BE49-F238E27FC236}">
                <a16:creationId xmlns:a16="http://schemas.microsoft.com/office/drawing/2014/main" id="{A47FF31C-9EFC-8CBF-5571-8B1D25F7CD98}"/>
              </a:ext>
            </a:extLst>
          </p:cNvPr>
          <p:cNvSpPr/>
          <p:nvPr/>
        </p:nvSpPr>
        <p:spPr>
          <a:xfrm>
            <a:off x="970439" y="2814669"/>
            <a:ext cx="6073241" cy="1015663"/>
          </a:xfrm>
          <a:prstGeom prst="rect">
            <a:avLst/>
          </a:prstGeom>
        </p:spPr>
        <p:txBody>
          <a:bodyPr wrap="square">
            <a:spAutoFit/>
          </a:bodyPr>
          <a:lstStyle/>
          <a:p>
            <a:pPr>
              <a:buClr>
                <a:srgbClr val="000000"/>
              </a:buClr>
              <a:buFont typeface="Arial"/>
              <a:buNone/>
            </a:pPr>
            <a:r>
              <a:rPr lang="en-US" sz="2000" kern="0" dirty="0">
                <a:solidFill>
                  <a:srgbClr val="333333"/>
                </a:solidFill>
                <a:latin typeface="Arial" panose="020B0604020202020204" pitchFamily="34" charset="0"/>
                <a:cs typeface="Arial" panose="020B0604020202020204" pitchFamily="34" charset="0"/>
                <a:sym typeface="Arial"/>
              </a:rPr>
              <a:t>Kayla is covering the garden with grass seed.</a:t>
            </a:r>
            <a:br>
              <a:rPr lang="en-US" sz="2000" kern="0" dirty="0">
                <a:solidFill>
                  <a:srgbClr val="333333"/>
                </a:solidFill>
                <a:latin typeface="Arial" panose="020B0604020202020204" pitchFamily="34" charset="0"/>
                <a:cs typeface="Arial" panose="020B0604020202020204" pitchFamily="34" charset="0"/>
                <a:sym typeface="Arial"/>
              </a:rPr>
            </a:br>
            <a:r>
              <a:rPr lang="en-US" sz="2000" kern="0" dirty="0">
                <a:solidFill>
                  <a:srgbClr val="333333"/>
                </a:solidFill>
                <a:latin typeface="Arial" panose="020B0604020202020204" pitchFamily="34" charset="0"/>
                <a:cs typeface="Arial" panose="020B0604020202020204" pitchFamily="34" charset="0"/>
                <a:sym typeface="Arial"/>
              </a:rPr>
              <a:t>She will not put any grass seed in the pond.</a:t>
            </a:r>
          </a:p>
          <a:p>
            <a:pPr>
              <a:buClr>
                <a:srgbClr val="000000"/>
              </a:buClr>
              <a:buFont typeface="Arial"/>
              <a:buNone/>
            </a:pPr>
            <a:r>
              <a:rPr lang="en-US" sz="2000" kern="0" dirty="0">
                <a:solidFill>
                  <a:srgbClr val="333333"/>
                </a:solidFill>
                <a:latin typeface="Arial" panose="020B0604020202020204" pitchFamily="34" charset="0"/>
                <a:cs typeface="Arial" panose="020B0604020202020204" pitchFamily="34" charset="0"/>
                <a:sym typeface="Arial"/>
              </a:rPr>
              <a:t>One box of grass seed covers 15 m</a:t>
            </a:r>
            <a:r>
              <a:rPr lang="en-US" sz="2000" kern="0" baseline="30000" dirty="0">
                <a:solidFill>
                  <a:srgbClr val="333333"/>
                </a:solidFill>
                <a:latin typeface="Arial" panose="020B0604020202020204" pitchFamily="34" charset="0"/>
                <a:cs typeface="Arial" panose="020B0604020202020204" pitchFamily="34" charset="0"/>
                <a:sym typeface="Arial"/>
              </a:rPr>
              <a:t>2</a:t>
            </a:r>
            <a:r>
              <a:rPr lang="en-US" sz="2000" kern="0" dirty="0">
                <a:solidFill>
                  <a:srgbClr val="333333"/>
                </a:solidFill>
                <a:latin typeface="Arial" panose="020B0604020202020204" pitchFamily="34" charset="0"/>
                <a:cs typeface="Arial" panose="020B0604020202020204" pitchFamily="34" charset="0"/>
                <a:sym typeface="Arial"/>
              </a:rPr>
              <a:t> of garden.</a:t>
            </a:r>
          </a:p>
        </p:txBody>
      </p:sp>
      <p:sp>
        <p:nvSpPr>
          <p:cNvPr id="2" name="TextBox 1">
            <a:extLst>
              <a:ext uri="{FF2B5EF4-FFF2-40B4-BE49-F238E27FC236}">
                <a16:creationId xmlns:a16="http://schemas.microsoft.com/office/drawing/2014/main" id="{E022DB1E-3F8B-AD62-75C2-FA7669CCF960}"/>
              </a:ext>
            </a:extLst>
          </p:cNvPr>
          <p:cNvSpPr txBox="1"/>
          <p:nvPr/>
        </p:nvSpPr>
        <p:spPr>
          <a:xfrm>
            <a:off x="1018189" y="4526003"/>
            <a:ext cx="5214572" cy="1323439"/>
          </a:xfrm>
          <a:prstGeom prst="rect">
            <a:avLst/>
          </a:prstGeom>
          <a:noFill/>
        </p:spPr>
        <p:txBody>
          <a:bodyPr wrap="square" rtlCol="0">
            <a:spAutoFit/>
          </a:bodyPr>
          <a:lstStyle/>
          <a:p>
            <a:r>
              <a:rPr kumimoji="0" lang="en-US" sz="2000" b="0" i="0" u="none" strike="noStrike" kern="0" cap="none" spc="0" normalizeH="0" baseline="0" noProof="0" dirty="0">
                <a:ln>
                  <a:noFill/>
                </a:ln>
                <a:solidFill>
                  <a:srgbClr val="333333"/>
                </a:solidFill>
                <a:effectLst/>
                <a:uLnTx/>
                <a:uFillTx/>
                <a:latin typeface="Arial" panose="020B0604020202020204" pitchFamily="34" charset="0"/>
                <a:cs typeface="Arial" panose="020B0604020202020204" pitchFamily="34" charset="0"/>
                <a:sym typeface="Arial"/>
              </a:rPr>
              <a:t>Work out the number of boxes of grass seed Kayla needs to cover the garden.</a:t>
            </a:r>
          </a:p>
          <a:p>
            <a:endParaRPr lang="en-US" sz="2000" kern="0" dirty="0">
              <a:solidFill>
                <a:srgbClr val="333333"/>
              </a:solidFill>
              <a:latin typeface="Arial" panose="020B0604020202020204" pitchFamily="34" charset="0"/>
              <a:cs typeface="Arial" panose="020B0604020202020204" pitchFamily="34" charset="0"/>
              <a:sym typeface="Arial"/>
            </a:endParaRPr>
          </a:p>
          <a:p>
            <a:r>
              <a:rPr kumimoji="0" lang="en-US" sz="2000" b="0" i="0" u="none" strike="noStrike" kern="0" cap="none" spc="0" normalizeH="0" baseline="0" noProof="0" dirty="0">
                <a:ln>
                  <a:noFill/>
                </a:ln>
                <a:solidFill>
                  <a:srgbClr val="333333"/>
                </a:solidFill>
                <a:effectLst/>
                <a:uLnTx/>
                <a:uFillTx/>
                <a:latin typeface="Arial" panose="020B0604020202020204" pitchFamily="34" charset="0"/>
                <a:cs typeface="Arial" panose="020B0604020202020204" pitchFamily="34" charset="0"/>
                <a:sym typeface="Arial"/>
              </a:rPr>
              <a:t>				  </a:t>
            </a:r>
          </a:p>
        </p:txBody>
      </p:sp>
      <p:pic>
        <p:nvPicPr>
          <p:cNvPr id="6" name="Picture 5" descr="Diagram showing a large, grey rectangle labelled 'garden'. The measurements for this rectangle are shown as 14 m wide and 9 m high. Centred inside this rectangle is a smaller white rectangle labelled 'pond'. This rectangle is 3.8 m wide and 2.4 m high.">
            <a:extLst>
              <a:ext uri="{FF2B5EF4-FFF2-40B4-BE49-F238E27FC236}">
                <a16:creationId xmlns:a16="http://schemas.microsoft.com/office/drawing/2014/main" id="{EEB38587-4F67-208C-8A36-88A428E8D116}"/>
              </a:ext>
            </a:extLst>
          </p:cNvPr>
          <p:cNvPicPr>
            <a:picLocks noChangeAspect="1"/>
          </p:cNvPicPr>
          <p:nvPr/>
        </p:nvPicPr>
        <p:blipFill>
          <a:blip r:embed="rId5"/>
          <a:stretch>
            <a:fillRect/>
          </a:stretch>
        </p:blipFill>
        <p:spPr>
          <a:xfrm>
            <a:off x="6841206" y="1857995"/>
            <a:ext cx="4332605" cy="2968005"/>
          </a:xfrm>
          <a:prstGeom prst="rect">
            <a:avLst/>
          </a:prstGeom>
        </p:spPr>
      </p:pic>
    </p:spTree>
    <p:extLst>
      <p:ext uri="{BB962C8B-B14F-4D97-AF65-F5344CB8AC3E}">
        <p14:creationId xmlns:p14="http://schemas.microsoft.com/office/powerpoint/2010/main" val="2634840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557906" y="89263"/>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1 – answers </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24</a:t>
            </a:fld>
            <a:endParaRPr lang="en-US" dirty="0"/>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5" name="TextBox 14">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graphicFrame>
        <p:nvGraphicFramePr>
          <p:cNvPr id="3" name="Table 2">
            <a:extLst>
              <a:ext uri="{FF2B5EF4-FFF2-40B4-BE49-F238E27FC236}">
                <a16:creationId xmlns:a16="http://schemas.microsoft.com/office/drawing/2014/main" id="{BEC94A2C-51F5-2FF8-DFB0-98E6E7EE9A1F}"/>
              </a:ext>
            </a:extLst>
          </p:cNvPr>
          <p:cNvGraphicFramePr>
            <a:graphicFrameLocks noGrp="1"/>
          </p:cNvGraphicFramePr>
          <p:nvPr>
            <p:extLst>
              <p:ext uri="{D42A27DB-BD31-4B8C-83A1-F6EECF244321}">
                <p14:modId xmlns:p14="http://schemas.microsoft.com/office/powerpoint/2010/main" val="552420158"/>
              </p:ext>
            </p:extLst>
          </p:nvPr>
        </p:nvGraphicFramePr>
        <p:xfrm>
          <a:off x="1240002" y="1181818"/>
          <a:ext cx="9604859" cy="5043340"/>
        </p:xfrm>
        <a:graphic>
          <a:graphicData uri="http://schemas.openxmlformats.org/drawingml/2006/table">
            <a:tbl>
              <a:tblPr firstRow="1" bandRow="1">
                <a:tableStyleId>{5C22544A-7EE6-4342-B048-85BDC9FD1C3A}</a:tableStyleId>
              </a:tblPr>
              <a:tblGrid>
                <a:gridCol w="1281714">
                  <a:extLst>
                    <a:ext uri="{9D8B030D-6E8A-4147-A177-3AD203B41FA5}">
                      <a16:colId xmlns:a16="http://schemas.microsoft.com/office/drawing/2014/main" val="736103524"/>
                    </a:ext>
                  </a:extLst>
                </a:gridCol>
                <a:gridCol w="2560229">
                  <a:extLst>
                    <a:ext uri="{9D8B030D-6E8A-4147-A177-3AD203B41FA5}">
                      <a16:colId xmlns:a16="http://schemas.microsoft.com/office/drawing/2014/main" val="4187705154"/>
                    </a:ext>
                  </a:extLst>
                </a:gridCol>
                <a:gridCol w="948986">
                  <a:extLst>
                    <a:ext uri="{9D8B030D-6E8A-4147-A177-3AD203B41FA5}">
                      <a16:colId xmlns:a16="http://schemas.microsoft.com/office/drawing/2014/main" val="704090442"/>
                    </a:ext>
                  </a:extLst>
                </a:gridCol>
                <a:gridCol w="915603">
                  <a:extLst>
                    <a:ext uri="{9D8B030D-6E8A-4147-A177-3AD203B41FA5}">
                      <a16:colId xmlns:a16="http://schemas.microsoft.com/office/drawing/2014/main" val="2642126591"/>
                    </a:ext>
                  </a:extLst>
                </a:gridCol>
                <a:gridCol w="3898327">
                  <a:extLst>
                    <a:ext uri="{9D8B030D-6E8A-4147-A177-3AD203B41FA5}">
                      <a16:colId xmlns:a16="http://schemas.microsoft.com/office/drawing/2014/main" val="3536123082"/>
                    </a:ext>
                  </a:extLst>
                </a:gridCol>
              </a:tblGrid>
              <a:tr h="581835">
                <a:tc>
                  <a:txBody>
                    <a:bodyPr/>
                    <a:lstStyle/>
                    <a:p>
                      <a:r>
                        <a:rPr lang="en-US" b="1" dirty="0">
                          <a:solidFill>
                            <a:schemeClr val="tx1"/>
                          </a:solidFill>
                          <a:latin typeface="Arial" panose="020B0604020202020204" pitchFamily="34" charset="0"/>
                          <a:cs typeface="Arial" panose="020B0604020202020204" pitchFamily="34" charset="0"/>
                        </a:rPr>
                        <a:t>Question</a:t>
                      </a:r>
                    </a:p>
                  </a:txBody>
                  <a:tcP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r>
                        <a:rPr lang="en-US" dirty="0">
                          <a:solidFill>
                            <a:schemeClr val="tx1"/>
                          </a:solidFill>
                          <a:latin typeface="Arial" panose="020B0604020202020204" pitchFamily="34" charset="0"/>
                          <a:cs typeface="Arial" panose="020B0604020202020204" pitchFamily="34" charset="0"/>
                        </a:rPr>
                        <a:t>Process</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a:r>
                        <a:rPr lang="en-US" dirty="0">
                          <a:solidFill>
                            <a:schemeClr val="tx1"/>
                          </a:solidFill>
                          <a:latin typeface="Arial" panose="020B0604020202020204" pitchFamily="34" charset="0"/>
                          <a:cs typeface="Arial" panose="020B0604020202020204" pitchFamily="34" charset="0"/>
                        </a:rPr>
                        <a:t>Mark</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a:r>
                        <a:rPr lang="en-US" dirty="0">
                          <a:solidFill>
                            <a:schemeClr val="tx1"/>
                          </a:solidFill>
                          <a:latin typeface="Arial" panose="020B0604020202020204" pitchFamily="34" charset="0"/>
                          <a:cs typeface="Arial" panose="020B0604020202020204" pitchFamily="34" charset="0"/>
                        </a:rPr>
                        <a:t>Mark Grid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lvl="1" algn="l"/>
                      <a:r>
                        <a:rPr lang="en-US" dirty="0">
                          <a:solidFill>
                            <a:schemeClr val="tx1"/>
                          </a:solidFill>
                          <a:latin typeface="Arial" panose="020B0604020202020204" pitchFamily="34" charset="0"/>
                          <a:cs typeface="Arial" panose="020B0604020202020204" pitchFamily="34" charset="0"/>
                        </a:rPr>
                        <a:t>Evidence</a:t>
                      </a:r>
                    </a:p>
                  </a:txBody>
                  <a:tcP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605572131"/>
                  </a:ext>
                </a:extLst>
              </a:tr>
              <a:tr h="529709">
                <a:tc>
                  <a:txBody>
                    <a:bodyPr/>
                    <a:lstStyle/>
                    <a:p>
                      <a:endParaRPr lang="en-US" sz="1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r>
                        <a:rPr lang="en-US" sz="1500" dirty="0">
                          <a:latin typeface="Arial" panose="020B0604020202020204" pitchFamily="34" charset="0"/>
                          <a:cs typeface="Arial" panose="020B0604020202020204" pitchFamily="34" charset="0"/>
                        </a:rPr>
                        <a:t>Process to</a:t>
                      </a:r>
                      <a:r>
                        <a:rPr lang="en-US" sz="1500" baseline="0" dirty="0">
                          <a:latin typeface="Arial" panose="020B0604020202020204" pitchFamily="34" charset="0"/>
                          <a:cs typeface="Arial" panose="020B0604020202020204" pitchFamily="34" charset="0"/>
                        </a:rPr>
                        <a:t> find</a:t>
                      </a:r>
                    </a:p>
                    <a:p>
                      <a:r>
                        <a:rPr lang="en-US" sz="1500" baseline="0" dirty="0">
                          <a:latin typeface="Arial" panose="020B0604020202020204" pitchFamily="34" charset="0"/>
                          <a:cs typeface="Arial" panose="020B0604020202020204" pitchFamily="34" charset="0"/>
                        </a:rPr>
                        <a:t>missing length</a:t>
                      </a:r>
                      <a:endParaRPr lang="en-US" sz="1500" dirty="0">
                        <a:latin typeface="Arial" panose="020B0604020202020204" pitchFamily="34" charset="0"/>
                        <a:cs typeface="Arial" panose="020B0604020202020204" pitchFamily="34"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algn="ctr"/>
                      <a:r>
                        <a:rPr lang="en-US" sz="1500" dirty="0">
                          <a:latin typeface="Arial" panose="020B0604020202020204" pitchFamily="34" charset="0"/>
                          <a:cs typeface="Arial" panose="020B0604020202020204" pitchFamily="34" charset="0"/>
                        </a:rPr>
                        <a:t>1</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algn="ctr"/>
                      <a:r>
                        <a:rPr lang="en-US" sz="1500" dirty="0">
                          <a:latin typeface="Arial" panose="020B0604020202020204" pitchFamily="34" charset="0"/>
                          <a:cs typeface="Arial" panose="020B0604020202020204" pitchFamily="34" charset="0"/>
                        </a:rPr>
                        <a:t>A</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latin typeface="Arial" panose="020B0604020202020204" pitchFamily="34" charset="0"/>
                          <a:cs typeface="Arial" panose="020B0604020202020204" pitchFamily="34" charset="0"/>
                        </a:rPr>
                        <a:t>7200</a:t>
                      </a:r>
                      <a:r>
                        <a:rPr lang="en-US" sz="1500" baseline="0" dirty="0">
                          <a:latin typeface="Arial" panose="020B0604020202020204" pitchFamily="34" charset="0"/>
                          <a:cs typeface="Arial" panose="020B0604020202020204" pitchFamily="34" charset="0"/>
                        </a:rPr>
                        <a:t> </a:t>
                      </a:r>
                      <a:r>
                        <a:rPr lang="en-US" sz="1500" b="0" i="0" kern="1200" dirty="0">
                          <a:solidFill>
                            <a:schemeClr val="dk1"/>
                          </a:solidFill>
                          <a:effectLst/>
                          <a:latin typeface="Arial" panose="020B0604020202020204" pitchFamily="34" charset="0"/>
                          <a:ea typeface="+mn-ea"/>
                          <a:cs typeface="Arial" panose="020B0604020202020204" pitchFamily="34" charset="0"/>
                        </a:rPr>
                        <a:t>–</a:t>
                      </a:r>
                      <a:r>
                        <a:rPr lang="en-US" sz="1500" b="0" i="0" kern="1200" baseline="0" dirty="0">
                          <a:solidFill>
                            <a:schemeClr val="dk1"/>
                          </a:solidFill>
                          <a:effectLst/>
                          <a:latin typeface="Arial" panose="020B0604020202020204" pitchFamily="34" charset="0"/>
                          <a:ea typeface="+mn-ea"/>
                          <a:cs typeface="Arial" panose="020B0604020202020204" pitchFamily="34" charset="0"/>
                        </a:rPr>
                        <a:t> 4800 (= 2400) </a:t>
                      </a:r>
                      <a:r>
                        <a:rPr lang="en-US" sz="1500" b="1" i="0" kern="1200" baseline="0" dirty="0">
                          <a:solidFill>
                            <a:schemeClr val="dk1"/>
                          </a:solidFill>
                          <a:effectLst/>
                          <a:latin typeface="Arial" panose="020B0604020202020204" pitchFamily="34" charset="0"/>
                          <a:ea typeface="+mn-ea"/>
                          <a:cs typeface="Arial" panose="020B0604020202020204" pitchFamily="34" charset="0"/>
                        </a:rPr>
                        <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kern="1200" baseline="0" dirty="0">
                          <a:solidFill>
                            <a:schemeClr val="dk1"/>
                          </a:solidFill>
                          <a:effectLst/>
                          <a:latin typeface="Arial" panose="020B0604020202020204" pitchFamily="34" charset="0"/>
                          <a:ea typeface="+mn-ea"/>
                          <a:cs typeface="Arial" panose="020B0604020202020204" pitchFamily="34" charset="0"/>
                        </a:rPr>
                        <a:t>3600 + 1800 (= 5400)</a:t>
                      </a:r>
                      <a:endParaRPr lang="en-US" sz="1500" b="0" i="0" kern="1200" dirty="0">
                        <a:solidFill>
                          <a:schemeClr val="dk1"/>
                        </a:solidFill>
                        <a:effectLst/>
                        <a:latin typeface="Arial" panose="020B0604020202020204" pitchFamily="34" charset="0"/>
                        <a:ea typeface="+mn-ea"/>
                        <a:cs typeface="Arial" panose="020B0604020202020204" pitchFamily="34" charset="0"/>
                      </a:endParaRPr>
                    </a:p>
                  </a:txBody>
                  <a:tcP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034827727"/>
                  </a:ext>
                </a:extLst>
              </a:tr>
              <a:tr h="529709">
                <a:tc>
                  <a:txBody>
                    <a:bodyPr/>
                    <a:lstStyle/>
                    <a:p>
                      <a:endParaRPr lang="en-US" sz="1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r>
                        <a:rPr lang="en-US" sz="1500" dirty="0">
                          <a:latin typeface="Arial" panose="020B0604020202020204" pitchFamily="34" charset="0"/>
                          <a:cs typeface="Arial" panose="020B0604020202020204" pitchFamily="34" charset="0"/>
                        </a:rPr>
                        <a:t>Begins process to</a:t>
                      </a:r>
                      <a:r>
                        <a:rPr lang="en-US" sz="1500" baseline="0" dirty="0">
                          <a:latin typeface="Arial" panose="020B0604020202020204" pitchFamily="34" charset="0"/>
                          <a:cs typeface="Arial" panose="020B0604020202020204" pitchFamily="34" charset="0"/>
                        </a:rPr>
                        <a:t> work </a:t>
                      </a:r>
                    </a:p>
                    <a:p>
                      <a:r>
                        <a:rPr lang="en-US" sz="1500" baseline="0" dirty="0">
                          <a:latin typeface="Arial" panose="020B0604020202020204" pitchFamily="34" charset="0"/>
                          <a:cs typeface="Arial" panose="020B0604020202020204" pitchFamily="34" charset="0"/>
                        </a:rPr>
                        <a:t>with dimensions</a:t>
                      </a:r>
                      <a:endParaRPr lang="en-US" sz="1500" dirty="0">
                        <a:latin typeface="Arial" panose="020B0604020202020204" pitchFamily="34" charset="0"/>
                        <a:cs typeface="Arial" panose="020B0604020202020204" pitchFamily="34"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algn="ctr"/>
                      <a:r>
                        <a:rPr lang="en-US" sz="1500" dirty="0">
                          <a:latin typeface="Arial" panose="020B0604020202020204" pitchFamily="34" charset="0"/>
                          <a:cs typeface="Arial" panose="020B0604020202020204" pitchFamily="34" charset="0"/>
                        </a:rPr>
                        <a:t>1 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algn="ctr"/>
                      <a:r>
                        <a:rPr lang="en-US" sz="1500" dirty="0">
                          <a:latin typeface="Arial" panose="020B0604020202020204" pitchFamily="34" charset="0"/>
                          <a:cs typeface="Arial" panose="020B0604020202020204" pitchFamily="34" charset="0"/>
                        </a:rPr>
                        <a:t>B</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r>
                        <a:rPr lang="en-US" sz="1500" dirty="0">
                          <a:latin typeface="Arial" panose="020B0604020202020204" pitchFamily="34" charset="0"/>
                          <a:cs typeface="Arial" panose="020B0604020202020204" pitchFamily="34" charset="0"/>
                        </a:rPr>
                        <a:t>e.g. 7200 ÷ 600 (= 12) </a:t>
                      </a:r>
                      <a:r>
                        <a:rPr lang="en-US" sz="1500" b="1" dirty="0">
                          <a:latin typeface="Arial" panose="020B0604020202020204" pitchFamily="34" charset="0"/>
                          <a:cs typeface="Arial" panose="020B0604020202020204" pitchFamily="34" charset="0"/>
                        </a:rPr>
                        <a:t>or </a:t>
                      </a:r>
                      <a:r>
                        <a:rPr lang="en-US" sz="1500" b="0" dirty="0">
                          <a:latin typeface="Arial" panose="020B0604020202020204" pitchFamily="34" charset="0"/>
                          <a:cs typeface="Arial" panose="020B0604020202020204" pitchFamily="34" charset="0"/>
                        </a:rPr>
                        <a:t>‘2400’</a:t>
                      </a:r>
                      <a:r>
                        <a:rPr lang="en-US" sz="1500" b="0" baseline="0" dirty="0">
                          <a:latin typeface="Arial" panose="020B0604020202020204" pitchFamily="34" charset="0"/>
                          <a:cs typeface="Arial" panose="020B0604020202020204" pitchFamily="34" charset="0"/>
                        </a:rPr>
                        <a:t> ÷ 600 (= 4)</a:t>
                      </a:r>
                      <a:endParaRPr lang="en-US" sz="1500" b="0" dirty="0">
                        <a:latin typeface="Arial" panose="020B0604020202020204" pitchFamily="34" charset="0"/>
                        <a:cs typeface="Arial" panose="020B0604020202020204" pitchFamily="34" charset="0"/>
                      </a:endParaRPr>
                    </a:p>
                  </a:txBody>
                  <a:tcP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999931646"/>
                  </a:ext>
                </a:extLst>
              </a:tr>
              <a:tr h="358920">
                <a:tc>
                  <a:txBody>
                    <a:bodyPr/>
                    <a:lstStyle/>
                    <a:p>
                      <a:endParaRPr lang="en-US" sz="1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r>
                        <a:rPr lang="en-US" sz="1500" dirty="0">
                          <a:latin typeface="Arial" panose="020B0604020202020204" pitchFamily="34" charset="0"/>
                          <a:cs typeface="Arial" panose="020B0604020202020204" pitchFamily="34" charset="0"/>
                        </a:rPr>
                        <a:t>Develops solution</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algn="ctr"/>
                      <a:r>
                        <a:rPr lang="en-US" sz="1500" dirty="0">
                          <a:latin typeface="Arial" panose="020B0604020202020204" pitchFamily="34" charset="0"/>
                          <a:cs typeface="Arial" panose="020B0604020202020204" pitchFamily="34" charset="0"/>
                        </a:rPr>
                        <a:t>2 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algn="ctr"/>
                      <a:r>
                        <a:rPr lang="en-US" sz="1500" dirty="0">
                          <a:latin typeface="Arial" panose="020B0604020202020204" pitchFamily="34" charset="0"/>
                          <a:cs typeface="Arial" panose="020B0604020202020204" pitchFamily="34" charset="0"/>
                        </a:rPr>
                        <a:t>BC</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r>
                        <a:rPr lang="en-US" sz="1500" dirty="0">
                          <a:latin typeface="Arial" panose="020B0604020202020204" pitchFamily="34" charset="0"/>
                          <a:cs typeface="Arial" panose="020B0604020202020204" pitchFamily="34" charset="0"/>
                        </a:rPr>
                        <a:t>e.g. </a:t>
                      </a:r>
                      <a:r>
                        <a:rPr lang="en-US" sz="1500" b="0" dirty="0">
                          <a:latin typeface="Arial" panose="020B0604020202020204" pitchFamily="34" charset="0"/>
                          <a:cs typeface="Arial" panose="020B0604020202020204" pitchFamily="34" charset="0"/>
                        </a:rPr>
                        <a:t>7200 ÷ 600 (= 12) </a:t>
                      </a:r>
                      <a:r>
                        <a:rPr lang="en-US" sz="1500" b="1" dirty="0">
                          <a:latin typeface="Arial" panose="020B0604020202020204" pitchFamily="34" charset="0"/>
                          <a:cs typeface="Arial" panose="020B0604020202020204" pitchFamily="34" charset="0"/>
                        </a:rPr>
                        <a:t>and</a:t>
                      </a:r>
                      <a:r>
                        <a:rPr lang="en-US" sz="1500" b="0" baseline="0" dirty="0">
                          <a:latin typeface="Arial" panose="020B0604020202020204" pitchFamily="34" charset="0"/>
                          <a:cs typeface="Arial" panose="020B0604020202020204" pitchFamily="34" charset="0"/>
                        </a:rPr>
                        <a:t> 1800 ÷ 600 (= 3)</a:t>
                      </a:r>
                      <a:endParaRPr lang="en-US" sz="1500" b="0" dirty="0">
                        <a:latin typeface="Arial" panose="020B0604020202020204" pitchFamily="34" charset="0"/>
                        <a:cs typeface="Arial" panose="020B0604020202020204" pitchFamily="34" charset="0"/>
                      </a:endParaRPr>
                    </a:p>
                  </a:txBody>
                  <a:tcP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78105985"/>
                  </a:ext>
                </a:extLst>
              </a:tr>
              <a:tr h="1191845">
                <a:tc>
                  <a:txBody>
                    <a:bodyPr/>
                    <a:lstStyle/>
                    <a:p>
                      <a:endParaRPr lang="en-US" sz="1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r>
                        <a:rPr lang="en-US" sz="1500" dirty="0">
                          <a:latin typeface="Arial" panose="020B0604020202020204" pitchFamily="34" charset="0"/>
                          <a:cs typeface="Arial" panose="020B0604020202020204" pitchFamily="34" charset="0"/>
                        </a:rPr>
                        <a:t>Process to find the number</a:t>
                      </a:r>
                      <a:r>
                        <a:rPr lang="en-US" sz="1500" baseline="0" dirty="0">
                          <a:latin typeface="Arial" panose="020B0604020202020204" pitchFamily="34" charset="0"/>
                          <a:cs typeface="Arial" panose="020B0604020202020204" pitchFamily="34" charset="0"/>
                        </a:rPr>
                        <a:t> of slabs required</a:t>
                      </a:r>
                    </a:p>
                    <a:p>
                      <a:r>
                        <a:rPr lang="en-US" sz="1500" baseline="0" dirty="0">
                          <a:latin typeface="Arial" panose="020B0604020202020204" pitchFamily="34" charset="0"/>
                          <a:cs typeface="Arial" panose="020B0604020202020204" pitchFamily="34" charset="0"/>
                        </a:rPr>
                        <a:t>for one of the areas or continues to work </a:t>
                      </a:r>
                    </a:p>
                    <a:p>
                      <a:r>
                        <a:rPr lang="en-US" sz="1500" baseline="0" dirty="0">
                          <a:latin typeface="Arial" panose="020B0604020202020204" pitchFamily="34" charset="0"/>
                          <a:cs typeface="Arial" panose="020B0604020202020204" pitchFamily="34" charset="0"/>
                        </a:rPr>
                        <a:t>with dimensions</a:t>
                      </a:r>
                      <a:endParaRPr lang="en-US" sz="1500" dirty="0">
                        <a:latin typeface="Arial" panose="020B0604020202020204" pitchFamily="34" charset="0"/>
                        <a:cs typeface="Arial" panose="020B0604020202020204" pitchFamily="34"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algn="ctr"/>
                      <a:r>
                        <a:rPr lang="en-US" sz="1500" dirty="0">
                          <a:latin typeface="Arial" panose="020B0604020202020204" pitchFamily="34" charset="0"/>
                          <a:cs typeface="Arial" panose="020B0604020202020204" pitchFamily="34" charset="0"/>
                        </a:rPr>
                        <a:t>3 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algn="ctr"/>
                      <a:r>
                        <a:rPr lang="en-US" sz="1500" dirty="0">
                          <a:latin typeface="Arial" panose="020B0604020202020204" pitchFamily="34" charset="0"/>
                          <a:cs typeface="Arial" panose="020B0604020202020204" pitchFamily="34" charset="0"/>
                        </a:rPr>
                        <a:t>BCD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r>
                        <a:rPr lang="en-US" sz="1500" dirty="0">
                          <a:latin typeface="Arial" panose="020B0604020202020204" pitchFamily="34" charset="0"/>
                          <a:cs typeface="Arial" panose="020B0604020202020204" pitchFamily="34" charset="0"/>
                        </a:rPr>
                        <a:t>e.g. </a:t>
                      </a:r>
                      <a:r>
                        <a:rPr lang="en-US" sz="1500" b="0" dirty="0">
                          <a:latin typeface="Arial" panose="020B0604020202020204" pitchFamily="34" charset="0"/>
                          <a:cs typeface="Arial" panose="020B0604020202020204" pitchFamily="34" charset="0"/>
                        </a:rPr>
                        <a:t>‘12’ × ‘3’ (= 36) </a:t>
                      </a:r>
                      <a:r>
                        <a:rPr lang="en-US" sz="1500" b="1" dirty="0">
                          <a:latin typeface="Arial" panose="020B0604020202020204" pitchFamily="34" charset="0"/>
                          <a:cs typeface="Arial" panose="020B0604020202020204" pitchFamily="34" charset="0"/>
                        </a:rPr>
                        <a:t>OR</a:t>
                      </a:r>
                    </a:p>
                    <a:p>
                      <a:r>
                        <a:rPr lang="en-US" sz="1500" b="0" dirty="0">
                          <a:latin typeface="Arial" panose="020B0604020202020204" pitchFamily="34" charset="0"/>
                          <a:cs typeface="Arial" panose="020B0604020202020204" pitchFamily="34" charset="0"/>
                        </a:rPr>
                        <a:t>7200 ÷ 600 (= 12) </a:t>
                      </a:r>
                      <a:r>
                        <a:rPr lang="en-US" sz="1500" b="1" dirty="0">
                          <a:latin typeface="Arial" panose="020B0604020202020204" pitchFamily="34" charset="0"/>
                          <a:cs typeface="Arial" panose="020B0604020202020204" pitchFamily="34" charset="0"/>
                        </a:rPr>
                        <a:t>and</a:t>
                      </a:r>
                      <a:r>
                        <a:rPr lang="en-US" sz="1500" b="0" baseline="0" dirty="0">
                          <a:latin typeface="Arial" panose="020B0604020202020204" pitchFamily="34" charset="0"/>
                          <a:cs typeface="Arial" panose="020B0604020202020204" pitchFamily="34" charset="0"/>
                        </a:rPr>
                        <a:t> 1800 ÷ 600 (= 3) </a:t>
                      </a:r>
                      <a:r>
                        <a:rPr lang="en-US" sz="1500" b="1" baseline="0" dirty="0">
                          <a:latin typeface="Arial" panose="020B0604020202020204" pitchFamily="34" charset="0"/>
                          <a:cs typeface="Arial" panose="020B0604020202020204" pitchFamily="34" charset="0"/>
                        </a:rPr>
                        <a:t>and</a:t>
                      </a:r>
                    </a:p>
                    <a:p>
                      <a:r>
                        <a:rPr lang="en-US" sz="1500" b="0" dirty="0">
                          <a:latin typeface="Arial" panose="020B0604020202020204" pitchFamily="34" charset="0"/>
                          <a:cs typeface="Arial" panose="020B0604020202020204" pitchFamily="34" charset="0"/>
                        </a:rPr>
                        <a:t>‘2400’ ÷ 600 (= 4)</a:t>
                      </a:r>
                    </a:p>
                    <a:p>
                      <a:endParaRPr lang="en-US" sz="1500" dirty="0">
                        <a:latin typeface="Arial" panose="020B0604020202020204" pitchFamily="34" charset="0"/>
                        <a:cs typeface="Arial" panose="020B0604020202020204" pitchFamily="34" charset="0"/>
                      </a:endParaRPr>
                    </a:p>
                  </a:txBody>
                  <a:tcP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159812143"/>
                  </a:ext>
                </a:extLst>
              </a:tr>
              <a:tr h="794563">
                <a:tc>
                  <a:txBody>
                    <a:bodyPr/>
                    <a:lstStyle/>
                    <a:p>
                      <a:endParaRPr lang="en-US" sz="1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Full process to find</a:t>
                      </a:r>
                    </a:p>
                    <a:p>
                      <a:r>
                        <a:rPr lang="en-US" sz="1500" dirty="0">
                          <a:latin typeface="Arial" panose="020B0604020202020204" pitchFamily="34" charset="0"/>
                          <a:cs typeface="Arial" panose="020B0604020202020204" pitchFamily="34" charset="0"/>
                        </a:rPr>
                        <a:t>figures to compare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algn="ctr"/>
                      <a:endParaRPr lang="en-US" sz="1500" dirty="0">
                        <a:latin typeface="Arial" panose="020B0604020202020204" pitchFamily="34" charset="0"/>
                        <a:cs typeface="Arial" panose="020B0604020202020204" pitchFamily="34" charset="0"/>
                      </a:endParaRPr>
                    </a:p>
                    <a:p>
                      <a:pPr algn="ctr"/>
                      <a:r>
                        <a:rPr lang="en-US" sz="1500" dirty="0">
                          <a:latin typeface="Arial" panose="020B0604020202020204" pitchFamily="34" charset="0"/>
                          <a:cs typeface="Arial" panose="020B0604020202020204" pitchFamily="34" charset="0"/>
                        </a:rPr>
                        <a:t>4 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algn="ctr"/>
                      <a:endParaRPr lang="en-US" sz="1500" dirty="0">
                        <a:latin typeface="Arial" panose="020B0604020202020204" pitchFamily="34" charset="0"/>
                        <a:cs typeface="Arial" panose="020B0604020202020204" pitchFamily="34" charset="0"/>
                      </a:endParaRPr>
                    </a:p>
                    <a:p>
                      <a:pPr algn="ctr"/>
                      <a:r>
                        <a:rPr lang="en-US" sz="1500" dirty="0">
                          <a:latin typeface="Arial" panose="020B0604020202020204" pitchFamily="34" charset="0"/>
                          <a:cs typeface="Arial" panose="020B0604020202020204" pitchFamily="34" charset="0"/>
                        </a:rPr>
                        <a:t>BCDE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e.g. </a:t>
                      </a:r>
                      <a:r>
                        <a:rPr lang="en-US" sz="1500" b="0" dirty="0">
                          <a:latin typeface="Arial" panose="020B0604020202020204" pitchFamily="34" charset="0"/>
                          <a:cs typeface="Arial" panose="020B0604020202020204" pitchFamily="34" charset="0"/>
                        </a:rPr>
                        <a:t>‘12’ × ‘3’ + ‘6’ × ‘4’ (= 60)</a:t>
                      </a:r>
                      <a:endParaRPr lang="en-US" sz="1500" dirty="0">
                        <a:latin typeface="Arial" panose="020B0604020202020204" pitchFamily="34" charset="0"/>
                        <a:cs typeface="Arial" panose="020B0604020202020204" pitchFamily="34" charset="0"/>
                      </a:endParaRPr>
                    </a:p>
                  </a:txBody>
                  <a:tcP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808639739"/>
                  </a:ext>
                </a:extLst>
              </a:tr>
              <a:tr h="559137">
                <a:tc>
                  <a:txBody>
                    <a:bodyPr/>
                    <a:lstStyle/>
                    <a:p>
                      <a:endParaRPr lang="en-US" sz="1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US" sz="1500" dirty="0">
                          <a:latin typeface="Arial" panose="020B0604020202020204" pitchFamily="34" charset="0"/>
                          <a:cs typeface="Arial" panose="020B0604020202020204" pitchFamily="34" charset="0"/>
                        </a:rPr>
                        <a:t>Valid decision with</a:t>
                      </a:r>
                    </a:p>
                    <a:p>
                      <a:r>
                        <a:rPr lang="en-US" sz="1500" dirty="0">
                          <a:latin typeface="Arial" panose="020B0604020202020204" pitchFamily="34" charset="0"/>
                          <a:cs typeface="Arial" panose="020B0604020202020204" pitchFamily="34" charset="0"/>
                        </a:rPr>
                        <a:t>accurate</a:t>
                      </a:r>
                      <a:r>
                        <a:rPr lang="en-US" sz="1500" baseline="0" dirty="0">
                          <a:latin typeface="Arial" panose="020B0604020202020204" pitchFamily="34" charset="0"/>
                          <a:cs typeface="Arial" panose="020B0604020202020204" pitchFamily="34" charset="0"/>
                        </a:rPr>
                        <a:t> figure</a:t>
                      </a:r>
                      <a:endParaRPr lang="en-US" sz="1500" dirty="0">
                        <a:latin typeface="Arial" panose="020B0604020202020204" pitchFamily="34" charset="0"/>
                        <a:cs typeface="Arial" panose="020B0604020202020204" pitchFamily="34"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1500" dirty="0">
                          <a:latin typeface="Arial" panose="020B0604020202020204" pitchFamily="34" charset="0"/>
                          <a:cs typeface="Arial" panose="020B0604020202020204" pitchFamily="34" charset="0"/>
                        </a:rPr>
                        <a:t>5</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1500" dirty="0">
                          <a:latin typeface="Arial" panose="020B0604020202020204" pitchFamily="34" charset="0"/>
                          <a:cs typeface="Arial" panose="020B0604020202020204" pitchFamily="34" charset="0"/>
                        </a:rPr>
                        <a:t>BCDEF</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US" sz="1500" dirty="0">
                          <a:latin typeface="Arial" panose="020B0604020202020204" pitchFamily="34" charset="0"/>
                          <a:cs typeface="Arial" panose="020B0604020202020204" pitchFamily="34" charset="0"/>
                        </a:rPr>
                        <a:t>e.g. Yes</a:t>
                      </a:r>
                      <a:r>
                        <a:rPr lang="en-US" sz="1500" baseline="0" dirty="0">
                          <a:latin typeface="Arial" panose="020B0604020202020204" pitchFamily="34" charset="0"/>
                          <a:cs typeface="Arial" panose="020B0604020202020204" pitchFamily="34" charset="0"/>
                        </a:rPr>
                        <a:t> </a:t>
                      </a:r>
                      <a:r>
                        <a:rPr lang="en-US" sz="1500" b="1" baseline="0" dirty="0">
                          <a:latin typeface="Arial" panose="020B0604020202020204" pitchFamily="34" charset="0"/>
                          <a:cs typeface="Arial" panose="020B0604020202020204" pitchFamily="34" charset="0"/>
                        </a:rPr>
                        <a:t>AND </a:t>
                      </a:r>
                      <a:r>
                        <a:rPr lang="en-US" sz="1500" b="0" baseline="0" dirty="0">
                          <a:latin typeface="Arial" panose="020B0604020202020204" pitchFamily="34" charset="0"/>
                          <a:cs typeface="Arial" panose="020B0604020202020204" pitchFamily="34" charset="0"/>
                        </a:rPr>
                        <a:t>60</a:t>
                      </a:r>
                      <a:endParaRPr lang="en-US" sz="1500" b="1" dirty="0">
                        <a:latin typeface="Arial" panose="020B0604020202020204" pitchFamily="34" charset="0"/>
                        <a:cs typeface="Arial" panose="020B0604020202020204" pitchFamily="34" charset="0"/>
                      </a:endParaRPr>
                    </a:p>
                  </a:txBody>
                  <a:tcP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2203829"/>
                  </a:ext>
                </a:extLst>
              </a:tr>
              <a:tr h="358920">
                <a:tc gridSpan="2">
                  <a:txBody>
                    <a:bodyPr/>
                    <a:lstStyle/>
                    <a:p>
                      <a:pPr marL="1260475" indent="0"/>
                      <a:r>
                        <a:rPr lang="en-US" sz="1500" b="1" dirty="0">
                          <a:latin typeface="Arial" panose="020B0604020202020204" pitchFamily="34" charset="0"/>
                          <a:cs typeface="Arial" panose="020B0604020202020204" pitchFamily="34" charset="0"/>
                        </a:rPr>
                        <a:t>Total</a:t>
                      </a:r>
                      <a:r>
                        <a:rPr lang="en-US" sz="1500" b="1" baseline="0" dirty="0">
                          <a:latin typeface="Arial" panose="020B0604020202020204" pitchFamily="34" charset="0"/>
                          <a:cs typeface="Arial" panose="020B0604020202020204" pitchFamily="34" charset="0"/>
                        </a:rPr>
                        <a:t> marks for question</a:t>
                      </a:r>
                      <a:endParaRPr lang="en-US" sz="1500" b="1"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lang="en-US" sz="1600" dirty="0">
                        <a:latin typeface="Arial" panose="020B0604020202020204" pitchFamily="34" charset="0"/>
                        <a:cs typeface="Arial" panose="020B0604020202020204" pitchFamily="34" charset="0"/>
                      </a:endParaRPr>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a:r>
                        <a:rPr lang="en-US" sz="1500" dirty="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500" dirty="0">
                        <a:latin typeface="Arial" panose="020B0604020202020204" pitchFamily="34" charset="0"/>
                        <a:cs typeface="Arial" panose="020B0604020202020204" pitchFamily="34"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b="1" dirty="0">
                        <a:latin typeface="Arial" panose="020B0604020202020204" pitchFamily="34" charset="0"/>
                        <a:cs typeface="Arial" panose="020B0604020202020204" pitchFamily="34" charset="0"/>
                      </a:endParaRPr>
                    </a:p>
                  </a:txBody>
                  <a:tcPr>
                    <a:lnL w="952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2040136"/>
                  </a:ext>
                </a:extLst>
              </a:tr>
            </a:tbl>
          </a:graphicData>
        </a:graphic>
      </p:graphicFrame>
    </p:spTree>
    <p:extLst>
      <p:ext uri="{BB962C8B-B14F-4D97-AF65-F5344CB8AC3E}">
        <p14:creationId xmlns:p14="http://schemas.microsoft.com/office/powerpoint/2010/main" val="507071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557906" y="89263"/>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2 – answers </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25</a:t>
            </a:fld>
            <a:endParaRPr lang="en-US" dirty="0"/>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5" name="TextBox 14">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graphicFrame>
        <p:nvGraphicFramePr>
          <p:cNvPr id="8" name="Table 7">
            <a:extLst>
              <a:ext uri="{FF2B5EF4-FFF2-40B4-BE49-F238E27FC236}">
                <a16:creationId xmlns:a16="http://schemas.microsoft.com/office/drawing/2014/main" id="{F3FCC189-D622-89C5-8988-6D5EA3184A65}"/>
              </a:ext>
            </a:extLst>
          </p:cNvPr>
          <p:cNvGraphicFramePr>
            <a:graphicFrameLocks noGrp="1"/>
          </p:cNvGraphicFramePr>
          <p:nvPr>
            <p:extLst>
              <p:ext uri="{D42A27DB-BD31-4B8C-83A1-F6EECF244321}">
                <p14:modId xmlns:p14="http://schemas.microsoft.com/office/powerpoint/2010/main" val="4094453124"/>
              </p:ext>
            </p:extLst>
          </p:nvPr>
        </p:nvGraphicFramePr>
        <p:xfrm>
          <a:off x="1166004" y="1097257"/>
          <a:ext cx="10187796" cy="5212080"/>
        </p:xfrm>
        <a:graphic>
          <a:graphicData uri="http://schemas.openxmlformats.org/drawingml/2006/table">
            <a:tbl>
              <a:tblPr firstRow="1" bandRow="1">
                <a:tableStyleId>{5C22544A-7EE6-4342-B048-85BDC9FD1C3A}</a:tableStyleId>
              </a:tblPr>
              <a:tblGrid>
                <a:gridCol w="1240766">
                  <a:extLst>
                    <a:ext uri="{9D8B030D-6E8A-4147-A177-3AD203B41FA5}">
                      <a16:colId xmlns:a16="http://schemas.microsoft.com/office/drawing/2014/main" val="872432084"/>
                    </a:ext>
                  </a:extLst>
                </a:gridCol>
                <a:gridCol w="4123426">
                  <a:extLst>
                    <a:ext uri="{9D8B030D-6E8A-4147-A177-3AD203B41FA5}">
                      <a16:colId xmlns:a16="http://schemas.microsoft.com/office/drawing/2014/main" val="2982390823"/>
                    </a:ext>
                  </a:extLst>
                </a:gridCol>
                <a:gridCol w="854015">
                  <a:extLst>
                    <a:ext uri="{9D8B030D-6E8A-4147-A177-3AD203B41FA5}">
                      <a16:colId xmlns:a16="http://schemas.microsoft.com/office/drawing/2014/main" val="3784196657"/>
                    </a:ext>
                  </a:extLst>
                </a:gridCol>
                <a:gridCol w="846828">
                  <a:extLst>
                    <a:ext uri="{9D8B030D-6E8A-4147-A177-3AD203B41FA5}">
                      <a16:colId xmlns:a16="http://schemas.microsoft.com/office/drawing/2014/main" val="1438365066"/>
                    </a:ext>
                  </a:extLst>
                </a:gridCol>
                <a:gridCol w="3122761">
                  <a:extLst>
                    <a:ext uri="{9D8B030D-6E8A-4147-A177-3AD203B41FA5}">
                      <a16:colId xmlns:a16="http://schemas.microsoft.com/office/drawing/2014/main" val="3459882414"/>
                    </a:ext>
                  </a:extLst>
                </a:gridCol>
              </a:tblGrid>
              <a:tr h="608788">
                <a:tc>
                  <a:txBody>
                    <a:bodyPr/>
                    <a:lstStyle/>
                    <a:p>
                      <a:r>
                        <a:rPr lang="en-US" b="1" dirty="0">
                          <a:solidFill>
                            <a:schemeClr val="tx1"/>
                          </a:solidFill>
                          <a:latin typeface="Arial" panose="020B0604020202020204" pitchFamily="34" charset="0"/>
                          <a:cs typeface="Arial" panose="020B0604020202020204" pitchFamily="34" charset="0"/>
                        </a:rPr>
                        <a:t>Question</a:t>
                      </a:r>
                    </a:p>
                  </a:txBody>
                  <a:tcP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r>
                        <a:rPr lang="en-US" dirty="0">
                          <a:solidFill>
                            <a:schemeClr val="tx1"/>
                          </a:solidFill>
                          <a:latin typeface="Arial" panose="020B0604020202020204" pitchFamily="34" charset="0"/>
                          <a:cs typeface="Arial" panose="020B0604020202020204" pitchFamily="34" charset="0"/>
                        </a:rPr>
                        <a:t>Process</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a:r>
                        <a:rPr lang="en-US" dirty="0">
                          <a:solidFill>
                            <a:schemeClr val="tx1"/>
                          </a:solidFill>
                          <a:latin typeface="Arial" panose="020B0604020202020204" pitchFamily="34" charset="0"/>
                          <a:cs typeface="Arial" panose="020B0604020202020204" pitchFamily="34" charset="0"/>
                        </a:rPr>
                        <a:t>Mark</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a:r>
                        <a:rPr lang="en-US" dirty="0">
                          <a:solidFill>
                            <a:schemeClr val="tx1"/>
                          </a:solidFill>
                          <a:latin typeface="Arial" panose="020B0604020202020204" pitchFamily="34" charset="0"/>
                          <a:cs typeface="Arial" panose="020B0604020202020204" pitchFamily="34" charset="0"/>
                        </a:rPr>
                        <a:t>Mark Grid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lvl="1" algn="l"/>
                      <a:r>
                        <a:rPr lang="en-US" dirty="0">
                          <a:solidFill>
                            <a:schemeClr val="tx1"/>
                          </a:solidFill>
                          <a:latin typeface="Arial" panose="020B0604020202020204" pitchFamily="34" charset="0"/>
                          <a:cs typeface="Arial" panose="020B0604020202020204" pitchFamily="34" charset="0"/>
                        </a:rPr>
                        <a:t>Evidence</a:t>
                      </a:r>
                    </a:p>
                  </a:txBody>
                  <a:tcP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730918772"/>
                  </a:ext>
                </a:extLst>
              </a:tr>
              <a:tr h="521818">
                <a:tc>
                  <a:txBody>
                    <a:bodyPr/>
                    <a:lstStyle/>
                    <a:p>
                      <a:endParaRPr lang="en-US" sz="1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r>
                        <a:rPr lang="en-US" sz="1500" dirty="0">
                          <a:latin typeface="Arial" panose="020B0604020202020204" pitchFamily="34" charset="0"/>
                          <a:cs typeface="Arial" panose="020B0604020202020204" pitchFamily="34" charset="0"/>
                        </a:rPr>
                        <a:t>Process to</a:t>
                      </a:r>
                      <a:r>
                        <a:rPr lang="en-US" sz="1500" baseline="0" dirty="0">
                          <a:latin typeface="Arial" panose="020B0604020202020204" pitchFamily="34" charset="0"/>
                          <a:cs typeface="Arial" panose="020B0604020202020204" pitchFamily="34" charset="0"/>
                        </a:rPr>
                        <a:t> find missing length</a:t>
                      </a:r>
                      <a:endParaRPr lang="en-US" sz="1500" dirty="0">
                        <a:latin typeface="Arial" panose="020B0604020202020204" pitchFamily="34" charset="0"/>
                        <a:cs typeface="Arial" panose="020B0604020202020204" pitchFamily="34"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algn="ctr"/>
                      <a:r>
                        <a:rPr lang="en-US" sz="1500" dirty="0">
                          <a:latin typeface="Arial" panose="020B0604020202020204" pitchFamily="34" charset="0"/>
                          <a:cs typeface="Arial" panose="020B0604020202020204" pitchFamily="34" charset="0"/>
                        </a:rPr>
                        <a:t>1</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algn="ctr"/>
                      <a:r>
                        <a:rPr lang="en-US" sz="1500" dirty="0">
                          <a:latin typeface="Arial" panose="020B0604020202020204" pitchFamily="34" charset="0"/>
                          <a:cs typeface="Arial" panose="020B0604020202020204" pitchFamily="34" charset="0"/>
                        </a:rPr>
                        <a:t>A</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aseline="0" dirty="0">
                          <a:latin typeface="Arial" panose="020B0604020202020204" pitchFamily="34" charset="0"/>
                          <a:cs typeface="Arial" panose="020B0604020202020204" pitchFamily="34" charset="0"/>
                        </a:rPr>
                        <a:t>11 </a:t>
                      </a:r>
                      <a:r>
                        <a:rPr lang="en-US" sz="1500" b="0" i="0" kern="1200" dirty="0">
                          <a:solidFill>
                            <a:schemeClr val="dk1"/>
                          </a:solidFill>
                          <a:effectLst/>
                          <a:latin typeface="Arial" panose="020B0604020202020204" pitchFamily="34" charset="0"/>
                          <a:ea typeface="+mn-ea"/>
                          <a:cs typeface="Arial" panose="020B0604020202020204" pitchFamily="34" charset="0"/>
                        </a:rPr>
                        <a:t>–</a:t>
                      </a:r>
                      <a:r>
                        <a:rPr lang="en-US" sz="1500" b="0" i="0" kern="1200" baseline="0" dirty="0">
                          <a:solidFill>
                            <a:schemeClr val="dk1"/>
                          </a:solidFill>
                          <a:effectLst/>
                          <a:latin typeface="Arial" panose="020B0604020202020204" pitchFamily="34" charset="0"/>
                          <a:ea typeface="+mn-ea"/>
                          <a:cs typeface="Arial" panose="020B0604020202020204" pitchFamily="34" charset="0"/>
                        </a:rPr>
                        <a:t> 4 (= 7) </a:t>
                      </a:r>
                      <a:r>
                        <a:rPr lang="en-US" sz="1500" b="1" i="0" kern="1200" baseline="0" dirty="0">
                          <a:solidFill>
                            <a:schemeClr val="dk1"/>
                          </a:solidFill>
                          <a:effectLst/>
                          <a:latin typeface="Arial" panose="020B0604020202020204" pitchFamily="34" charset="0"/>
                          <a:ea typeface="+mn-ea"/>
                          <a:cs typeface="Arial" panose="020B0604020202020204" pitchFamily="34" charset="0"/>
                        </a:rPr>
                        <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aseline="0" dirty="0">
                          <a:latin typeface="Arial" panose="020B0604020202020204" pitchFamily="34" charset="0"/>
                          <a:cs typeface="Arial" panose="020B0604020202020204" pitchFamily="34" charset="0"/>
                        </a:rPr>
                        <a:t>9 </a:t>
                      </a:r>
                      <a:r>
                        <a:rPr lang="en-US" sz="1500" b="0" i="0" kern="1200" dirty="0">
                          <a:solidFill>
                            <a:schemeClr val="dk1"/>
                          </a:solidFill>
                          <a:effectLst/>
                          <a:latin typeface="Arial" panose="020B0604020202020204" pitchFamily="34" charset="0"/>
                          <a:ea typeface="+mn-ea"/>
                          <a:cs typeface="Arial" panose="020B0604020202020204" pitchFamily="34" charset="0"/>
                        </a:rPr>
                        <a:t>–</a:t>
                      </a:r>
                      <a:r>
                        <a:rPr lang="en-US" sz="1500" b="0" i="0" kern="1200" baseline="0" dirty="0">
                          <a:solidFill>
                            <a:schemeClr val="dk1"/>
                          </a:solidFill>
                          <a:effectLst/>
                          <a:latin typeface="Arial" panose="020B0604020202020204" pitchFamily="34" charset="0"/>
                          <a:ea typeface="+mn-ea"/>
                          <a:cs typeface="Arial" panose="020B0604020202020204" pitchFamily="34" charset="0"/>
                        </a:rPr>
                        <a:t> 5.5 (= 3.5)</a:t>
                      </a:r>
                      <a:endParaRPr lang="en-US" sz="1500" b="0" i="0" kern="1200" dirty="0">
                        <a:solidFill>
                          <a:schemeClr val="dk1"/>
                        </a:solidFill>
                        <a:effectLst/>
                        <a:latin typeface="Arial" panose="020B0604020202020204" pitchFamily="34" charset="0"/>
                        <a:ea typeface="+mn-ea"/>
                        <a:cs typeface="Arial" panose="020B0604020202020204" pitchFamily="34" charset="0"/>
                      </a:endParaRPr>
                    </a:p>
                  </a:txBody>
                  <a:tcP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427141239"/>
                  </a:ext>
                </a:extLst>
              </a:tr>
              <a:tr h="1608940">
                <a:tc>
                  <a:txBody>
                    <a:bodyPr/>
                    <a:lstStyle/>
                    <a:p>
                      <a:endParaRPr lang="en-US" sz="1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Process to calculate 1 area</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algn="ctr"/>
                      <a:endParaRPr lang="en-US" sz="1500" dirty="0">
                        <a:latin typeface="Arial" panose="020B0604020202020204" pitchFamily="34" charset="0"/>
                        <a:cs typeface="Arial" panose="020B0604020202020204" pitchFamily="34" charset="0"/>
                      </a:endParaRPr>
                    </a:p>
                    <a:p>
                      <a:pPr algn="ctr"/>
                      <a:r>
                        <a:rPr lang="en-US" sz="1500" dirty="0">
                          <a:latin typeface="Arial" panose="020B0604020202020204" pitchFamily="34" charset="0"/>
                          <a:cs typeface="Arial" panose="020B0604020202020204" pitchFamily="34" charset="0"/>
                        </a:rPr>
                        <a:t>1 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algn="ctr"/>
                      <a:endParaRPr lang="en-US" sz="1500" dirty="0">
                        <a:latin typeface="Arial" panose="020B0604020202020204" pitchFamily="34" charset="0"/>
                        <a:cs typeface="Arial" panose="020B0604020202020204" pitchFamily="34" charset="0"/>
                      </a:endParaRPr>
                    </a:p>
                    <a:p>
                      <a:pPr algn="ctr"/>
                      <a:r>
                        <a:rPr lang="en-US" sz="1500" dirty="0">
                          <a:latin typeface="Arial" panose="020B0604020202020204" pitchFamily="34" charset="0"/>
                          <a:cs typeface="Arial" panose="020B0604020202020204" pitchFamily="34" charset="0"/>
                        </a:rPr>
                        <a:t>B</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11</a:t>
                      </a:r>
                      <a:r>
                        <a:rPr lang="en-US" sz="1500" baseline="0" dirty="0">
                          <a:latin typeface="Arial" panose="020B0604020202020204" pitchFamily="34" charset="0"/>
                          <a:cs typeface="Arial" panose="020B0604020202020204" pitchFamily="34" charset="0"/>
                        </a:rPr>
                        <a:t> </a:t>
                      </a:r>
                      <a:r>
                        <a:rPr lang="en-US" sz="1500" b="0" dirty="0">
                          <a:latin typeface="Arial" panose="020B0604020202020204" pitchFamily="34" charset="0"/>
                          <a:cs typeface="Arial" panose="020B0604020202020204" pitchFamily="34" charset="0"/>
                        </a:rPr>
                        <a:t>× ‘3.5’ (= 38.5) </a:t>
                      </a:r>
                      <a:r>
                        <a:rPr lang="en-US" sz="1500" b="1" dirty="0">
                          <a:latin typeface="Arial" panose="020B0604020202020204" pitchFamily="34" charset="0"/>
                          <a:cs typeface="Arial" panose="020B0604020202020204" pitchFamily="34" charset="0"/>
                        </a:rPr>
                        <a:t>OR</a:t>
                      </a:r>
                    </a:p>
                    <a:p>
                      <a:r>
                        <a:rPr lang="en-US" sz="1500" b="0" dirty="0">
                          <a:latin typeface="Arial" panose="020B0604020202020204" pitchFamily="34" charset="0"/>
                          <a:cs typeface="Arial" panose="020B0604020202020204" pitchFamily="34" charset="0"/>
                        </a:rPr>
                        <a:t>9 × 4 (= 36) </a:t>
                      </a:r>
                      <a:r>
                        <a:rPr lang="en-US" sz="1500" b="1" dirty="0">
                          <a:latin typeface="Arial" panose="020B0604020202020204" pitchFamily="34" charset="0"/>
                          <a:cs typeface="Arial" panose="020B0604020202020204" pitchFamily="34" charset="0"/>
                        </a:rPr>
                        <a:t>OR</a:t>
                      </a:r>
                    </a:p>
                    <a:p>
                      <a:r>
                        <a:rPr lang="en-US" sz="1500" b="0" dirty="0">
                          <a:latin typeface="Arial" panose="020B0604020202020204" pitchFamily="34" charset="0"/>
                          <a:cs typeface="Arial" panose="020B0604020202020204" pitchFamily="34" charset="0"/>
                        </a:rPr>
                        <a:t>5.5 × 4 (= 22) </a:t>
                      </a:r>
                      <a:r>
                        <a:rPr lang="en-US" sz="1500" b="1" dirty="0">
                          <a:latin typeface="Arial" panose="020B0604020202020204" pitchFamily="34" charset="0"/>
                          <a:cs typeface="Arial" panose="020B0604020202020204" pitchFamily="34" charset="0"/>
                        </a:rPr>
                        <a:t>OR</a:t>
                      </a:r>
                    </a:p>
                    <a:p>
                      <a:r>
                        <a:rPr lang="en-US" sz="1500" b="0" dirty="0">
                          <a:latin typeface="Arial" panose="020B0604020202020204" pitchFamily="34" charset="0"/>
                          <a:cs typeface="Arial" panose="020B0604020202020204" pitchFamily="34" charset="0"/>
                        </a:rPr>
                        <a:t>11 × 9 (= 99)</a:t>
                      </a:r>
                      <a:r>
                        <a:rPr lang="en-US" sz="1500" b="0" baseline="0" dirty="0">
                          <a:latin typeface="Arial" panose="020B0604020202020204" pitchFamily="34" charset="0"/>
                          <a:cs typeface="Arial" panose="020B0604020202020204" pitchFamily="34" charset="0"/>
                        </a:rPr>
                        <a:t> </a:t>
                      </a:r>
                      <a:r>
                        <a:rPr lang="en-US" sz="1500" b="1" baseline="0" dirty="0">
                          <a:latin typeface="Arial" panose="020B0604020202020204" pitchFamily="34" charset="0"/>
                          <a:cs typeface="Arial" panose="020B0604020202020204" pitchFamily="34" charset="0"/>
                        </a:rPr>
                        <a:t>OR</a:t>
                      </a:r>
                    </a:p>
                    <a:p>
                      <a:r>
                        <a:rPr lang="en-US" sz="1500" b="0" baseline="0" dirty="0">
                          <a:latin typeface="Arial" panose="020B0604020202020204" pitchFamily="34" charset="0"/>
                          <a:cs typeface="Arial" panose="020B0604020202020204" pitchFamily="34" charset="0"/>
                        </a:rPr>
                        <a:t>5.5 </a:t>
                      </a:r>
                      <a:r>
                        <a:rPr lang="en-US" sz="1500" b="0" dirty="0">
                          <a:latin typeface="Arial" panose="020B0604020202020204" pitchFamily="34" charset="0"/>
                          <a:cs typeface="Arial" panose="020B0604020202020204" pitchFamily="34" charset="0"/>
                        </a:rPr>
                        <a:t>× ‘7’</a:t>
                      </a:r>
                      <a:r>
                        <a:rPr lang="en-US" sz="1500" b="0" baseline="0" dirty="0">
                          <a:latin typeface="Arial" panose="020B0604020202020204" pitchFamily="34" charset="0"/>
                          <a:cs typeface="Arial" panose="020B0604020202020204" pitchFamily="34" charset="0"/>
                        </a:rPr>
                        <a:t> (= 38.5) </a:t>
                      </a:r>
                      <a:r>
                        <a:rPr lang="en-US" sz="1500" b="1" baseline="0" dirty="0">
                          <a:latin typeface="Arial" panose="020B0604020202020204" pitchFamily="34" charset="0"/>
                          <a:cs typeface="Arial" panose="020B0604020202020204" pitchFamily="34" charset="0"/>
                        </a:rPr>
                        <a:t>OR</a:t>
                      </a:r>
                    </a:p>
                    <a:p>
                      <a:r>
                        <a:rPr lang="en-US" sz="1500" b="0" dirty="0">
                          <a:latin typeface="Arial" panose="020B0604020202020204" pitchFamily="34" charset="0"/>
                          <a:cs typeface="Arial" panose="020B0604020202020204" pitchFamily="34" charset="0"/>
                        </a:rPr>
                        <a:t>‘3.5’ × ‘7’ (= 24.5)</a:t>
                      </a:r>
                    </a:p>
                  </a:txBody>
                  <a:tcP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481078716"/>
                  </a:ext>
                </a:extLst>
              </a:tr>
              <a:tr h="739242">
                <a:tc>
                  <a:txBody>
                    <a:bodyPr/>
                    <a:lstStyle/>
                    <a:p>
                      <a:endParaRPr lang="en-US" sz="1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r>
                        <a:rPr lang="en-US" sz="1500" dirty="0">
                          <a:latin typeface="Arial" panose="020B0604020202020204" pitchFamily="34" charset="0"/>
                          <a:cs typeface="Arial" panose="020B0604020202020204" pitchFamily="34" charset="0"/>
                        </a:rPr>
                        <a:t>Process to</a:t>
                      </a:r>
                      <a:r>
                        <a:rPr lang="en-US" sz="1500" baseline="0" dirty="0">
                          <a:latin typeface="Arial" panose="020B0604020202020204" pitchFamily="34" charset="0"/>
                          <a:cs typeface="Arial" panose="020B0604020202020204" pitchFamily="34" charset="0"/>
                        </a:rPr>
                        <a:t> calculate total area</a:t>
                      </a:r>
                      <a:endParaRPr lang="en-US" sz="1500" dirty="0">
                        <a:latin typeface="Arial" panose="020B0604020202020204" pitchFamily="34" charset="0"/>
                        <a:cs typeface="Arial" panose="020B0604020202020204" pitchFamily="34"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algn="ctr"/>
                      <a:r>
                        <a:rPr lang="en-US" sz="1500" dirty="0">
                          <a:latin typeface="Arial" panose="020B0604020202020204" pitchFamily="34" charset="0"/>
                          <a:cs typeface="Arial" panose="020B0604020202020204" pitchFamily="34" charset="0"/>
                        </a:rPr>
                        <a:t>2</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algn="ctr"/>
                      <a:r>
                        <a:rPr lang="en-US" sz="1500" dirty="0">
                          <a:latin typeface="Arial" panose="020B0604020202020204" pitchFamily="34" charset="0"/>
                          <a:cs typeface="Arial" panose="020B0604020202020204" pitchFamily="34" charset="0"/>
                        </a:rPr>
                        <a:t>BC</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latin typeface="Arial" panose="020B0604020202020204" pitchFamily="34" charset="0"/>
                          <a:cs typeface="Arial" panose="020B0604020202020204" pitchFamily="34" charset="0"/>
                        </a:rPr>
                        <a:t>‘38.5’ + ‘22’ (= 60.5) </a:t>
                      </a:r>
                      <a:r>
                        <a:rPr lang="en-US" sz="1500" b="1" dirty="0">
                          <a:latin typeface="Arial" panose="020B0604020202020204" pitchFamily="34" charset="0"/>
                          <a:cs typeface="Arial" panose="020B0604020202020204" pitchFamily="34" charset="0"/>
                        </a:rPr>
                        <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latin typeface="Arial" panose="020B0604020202020204" pitchFamily="34" charset="0"/>
                          <a:cs typeface="Arial" panose="020B0604020202020204" pitchFamily="34" charset="0"/>
                        </a:rPr>
                        <a:t>‘99’ </a:t>
                      </a:r>
                      <a:r>
                        <a:rPr lang="en-US" sz="1500" b="0" i="0" kern="1200" dirty="0">
                          <a:solidFill>
                            <a:schemeClr val="dk1"/>
                          </a:solidFill>
                          <a:effectLst/>
                          <a:latin typeface="Arial" panose="020B0604020202020204" pitchFamily="34" charset="0"/>
                          <a:ea typeface="+mn-ea"/>
                          <a:cs typeface="Arial" panose="020B0604020202020204" pitchFamily="34" charset="0"/>
                        </a:rPr>
                        <a:t>–</a:t>
                      </a:r>
                      <a:r>
                        <a:rPr lang="en-US" sz="1500" b="0" dirty="0">
                          <a:latin typeface="Arial" panose="020B0604020202020204" pitchFamily="34" charset="0"/>
                          <a:cs typeface="Arial" panose="020B0604020202020204" pitchFamily="34" charset="0"/>
                        </a:rPr>
                        <a:t> ‘38.5’ (= 60.5) </a:t>
                      </a:r>
                      <a:r>
                        <a:rPr lang="en-US" sz="1500" b="1" dirty="0">
                          <a:latin typeface="Arial" panose="020B0604020202020204" pitchFamily="34" charset="0"/>
                          <a:cs typeface="Arial" panose="020B0604020202020204" pitchFamily="34" charset="0"/>
                        </a:rPr>
                        <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latin typeface="Arial" panose="020B0604020202020204" pitchFamily="34" charset="0"/>
                          <a:cs typeface="Arial" panose="020B0604020202020204" pitchFamily="34" charset="0"/>
                        </a:rPr>
                        <a:t>‘36’ + ‘24.5’ (= 60.5)</a:t>
                      </a:r>
                      <a:endParaRPr lang="en-US" sz="1500" b="1" dirty="0">
                        <a:latin typeface="Arial" panose="020B0604020202020204" pitchFamily="34" charset="0"/>
                        <a:cs typeface="Arial" panose="020B0604020202020204" pitchFamily="34" charset="0"/>
                      </a:endParaRPr>
                    </a:p>
                  </a:txBody>
                  <a:tcP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670186861"/>
                  </a:ext>
                </a:extLst>
              </a:tr>
              <a:tr h="332978">
                <a:tc>
                  <a:txBody>
                    <a:bodyPr/>
                    <a:lstStyle/>
                    <a:p>
                      <a:endParaRPr lang="en-US" sz="1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r>
                        <a:rPr lang="en-US" sz="1500" dirty="0">
                          <a:latin typeface="Arial" panose="020B0604020202020204" pitchFamily="34" charset="0"/>
                          <a:cs typeface="Arial" panose="020B0604020202020204" pitchFamily="34" charset="0"/>
                        </a:rPr>
                        <a:t>Process to</a:t>
                      </a:r>
                      <a:r>
                        <a:rPr lang="en-US" sz="1500" baseline="0" dirty="0">
                          <a:latin typeface="Arial" panose="020B0604020202020204" pitchFamily="34" charset="0"/>
                          <a:cs typeface="Arial" panose="020B0604020202020204" pitchFamily="34" charset="0"/>
                        </a:rPr>
                        <a:t> calculate number of packs needed</a:t>
                      </a:r>
                      <a:endParaRPr lang="en-US" sz="1500" dirty="0">
                        <a:latin typeface="Arial" panose="020B0604020202020204" pitchFamily="34" charset="0"/>
                        <a:cs typeface="Arial" panose="020B0604020202020204" pitchFamily="34"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algn="ctr"/>
                      <a:r>
                        <a:rPr lang="en-US" sz="1500" dirty="0">
                          <a:latin typeface="Arial" panose="020B0604020202020204" pitchFamily="34" charset="0"/>
                          <a:cs typeface="Arial" panose="020B0604020202020204" pitchFamily="34" charset="0"/>
                        </a:rPr>
                        <a:t>1 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algn="ctr"/>
                      <a:r>
                        <a:rPr lang="en-US" sz="1500" dirty="0">
                          <a:latin typeface="Arial" panose="020B0604020202020204" pitchFamily="34" charset="0"/>
                          <a:cs typeface="Arial" panose="020B0604020202020204" pitchFamily="34" charset="0"/>
                        </a:rPr>
                        <a:t>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r>
                        <a:rPr lang="en-US" sz="1500" dirty="0">
                          <a:latin typeface="Arial" panose="020B0604020202020204" pitchFamily="34" charset="0"/>
                          <a:cs typeface="Arial" panose="020B0604020202020204" pitchFamily="34" charset="0"/>
                        </a:rPr>
                        <a:t>{area}</a:t>
                      </a:r>
                      <a:r>
                        <a:rPr lang="en-US" sz="1500" baseline="0" dirty="0">
                          <a:latin typeface="Arial" panose="020B0604020202020204" pitchFamily="34" charset="0"/>
                          <a:cs typeface="Arial" panose="020B0604020202020204" pitchFamily="34" charset="0"/>
                        </a:rPr>
                        <a:t> </a:t>
                      </a:r>
                      <a:r>
                        <a:rPr lang="en-US" sz="1500" b="0" dirty="0">
                          <a:latin typeface="Arial" panose="020B0604020202020204" pitchFamily="34" charset="0"/>
                          <a:cs typeface="Arial" panose="020B0604020202020204" pitchFamily="34" charset="0"/>
                        </a:rPr>
                        <a:t>÷ 3.24 (= 18.672…)</a:t>
                      </a:r>
                      <a:endParaRPr lang="en-US" sz="1500" dirty="0">
                        <a:latin typeface="Arial" panose="020B0604020202020204" pitchFamily="34" charset="0"/>
                        <a:cs typeface="Arial" panose="020B0604020202020204" pitchFamily="34" charset="0"/>
                      </a:endParaRPr>
                    </a:p>
                  </a:txBody>
                  <a:tcP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704021339"/>
                  </a:ext>
                </a:extLst>
              </a:tr>
              <a:tr h="0">
                <a:tc>
                  <a:txBody>
                    <a:bodyPr/>
                    <a:lstStyle/>
                    <a:p>
                      <a:endParaRPr lang="en-US" sz="1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r>
                        <a:rPr lang="en-US" sz="1500" dirty="0">
                          <a:latin typeface="Arial" panose="020B0604020202020204" pitchFamily="34" charset="0"/>
                          <a:cs typeface="Arial" panose="020B0604020202020204" pitchFamily="34" charset="0"/>
                        </a:rPr>
                        <a:t>Process to calculate</a:t>
                      </a:r>
                      <a:r>
                        <a:rPr lang="en-US" sz="1500" baseline="0" dirty="0">
                          <a:latin typeface="Arial" panose="020B0604020202020204" pitchFamily="34" charset="0"/>
                          <a:cs typeface="Arial" panose="020B0604020202020204" pitchFamily="34" charset="0"/>
                        </a:rPr>
                        <a:t> cost of ceiling tiles for whole number of packs</a:t>
                      </a:r>
                      <a:endParaRPr lang="en-US" sz="1500" dirty="0">
                        <a:latin typeface="Arial" panose="020B0604020202020204" pitchFamily="34" charset="0"/>
                        <a:cs typeface="Arial" panose="020B0604020202020204" pitchFamily="34"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algn="ctr"/>
                      <a:r>
                        <a:rPr lang="en-US" sz="1500" dirty="0">
                          <a:latin typeface="Arial" panose="020B0604020202020204" pitchFamily="34" charset="0"/>
                          <a:cs typeface="Arial" panose="020B0604020202020204" pitchFamily="34" charset="0"/>
                        </a:rPr>
                        <a:t>2 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algn="ctr"/>
                      <a:r>
                        <a:rPr lang="en-US" sz="1500" dirty="0">
                          <a:latin typeface="Arial" panose="020B0604020202020204" pitchFamily="34" charset="0"/>
                          <a:cs typeface="Arial" panose="020B0604020202020204" pitchFamily="34" charset="0"/>
                        </a:rPr>
                        <a:t>DE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r>
                        <a:rPr lang="en-US" sz="1500" b="0" dirty="0">
                          <a:latin typeface="Arial" panose="020B0604020202020204" pitchFamily="34" charset="0"/>
                          <a:cs typeface="Arial" panose="020B0604020202020204" pitchFamily="34" charset="0"/>
                        </a:rPr>
                        <a:t>‘19’ × 34.95 (= 664.05)</a:t>
                      </a:r>
                      <a:endParaRPr lang="en-US" sz="1500" dirty="0">
                        <a:latin typeface="Arial" panose="020B0604020202020204" pitchFamily="34" charset="0"/>
                        <a:cs typeface="Arial" panose="020B0604020202020204" pitchFamily="34" charset="0"/>
                      </a:endParaRPr>
                    </a:p>
                  </a:txBody>
                  <a:tcP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859649211"/>
                  </a:ext>
                </a:extLst>
              </a:tr>
              <a:tr h="318889">
                <a:tc>
                  <a:txBody>
                    <a:bodyPr/>
                    <a:lstStyle/>
                    <a:p>
                      <a:endParaRPr lang="en-US" sz="1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US" sz="1500" dirty="0">
                          <a:latin typeface="Arial" panose="020B0604020202020204" pitchFamily="34" charset="0"/>
                          <a:cs typeface="Arial" panose="020B0604020202020204" pitchFamily="34" charset="0"/>
                        </a:rPr>
                        <a:t>Accurate</a:t>
                      </a:r>
                      <a:r>
                        <a:rPr lang="en-US" sz="1500" baseline="0" dirty="0">
                          <a:latin typeface="Arial" panose="020B0604020202020204" pitchFamily="34" charset="0"/>
                          <a:cs typeface="Arial" panose="020B0604020202020204" pitchFamily="34" charset="0"/>
                        </a:rPr>
                        <a:t> figure</a:t>
                      </a:r>
                      <a:endParaRPr lang="en-US" sz="1500" dirty="0">
                        <a:latin typeface="Arial" panose="020B0604020202020204" pitchFamily="34" charset="0"/>
                        <a:cs typeface="Arial" panose="020B0604020202020204" pitchFamily="34"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1500" dirty="0">
                          <a:latin typeface="Arial" panose="020B0604020202020204" pitchFamily="34" charset="0"/>
                          <a:cs typeface="Arial" panose="020B0604020202020204" pitchFamily="34" charset="0"/>
                        </a:rPr>
                        <a:t>3</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1500" dirty="0">
                          <a:latin typeface="Arial" panose="020B0604020202020204" pitchFamily="34" charset="0"/>
                          <a:cs typeface="Arial" panose="020B0604020202020204" pitchFamily="34" charset="0"/>
                        </a:rPr>
                        <a:t>DEF</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US" sz="1500" dirty="0">
                          <a:latin typeface="Arial" panose="020B0604020202020204" pitchFamily="34" charset="0"/>
                          <a:cs typeface="Arial" panose="020B0604020202020204" pitchFamily="34" charset="0"/>
                        </a:rPr>
                        <a:t>664.05</a:t>
                      </a:r>
                      <a:endParaRPr lang="en-US" sz="1500" b="1" dirty="0">
                        <a:latin typeface="Arial" panose="020B0604020202020204" pitchFamily="34" charset="0"/>
                        <a:cs typeface="Arial" panose="020B0604020202020204" pitchFamily="34" charset="0"/>
                      </a:endParaRPr>
                    </a:p>
                  </a:txBody>
                  <a:tcP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7543315"/>
                  </a:ext>
                </a:extLst>
              </a:tr>
              <a:tr h="318889">
                <a:tc gridSpan="2">
                  <a:txBody>
                    <a:bodyPr/>
                    <a:lstStyle/>
                    <a:p>
                      <a:pPr marL="1260475" indent="0" algn="r">
                        <a:tabLst>
                          <a:tab pos="2627313" algn="l"/>
                        </a:tabLst>
                      </a:pPr>
                      <a:r>
                        <a:rPr lang="en-US" sz="1500" b="1" dirty="0">
                          <a:latin typeface="Arial" panose="020B0604020202020204" pitchFamily="34" charset="0"/>
                          <a:cs typeface="Arial" panose="020B0604020202020204" pitchFamily="34" charset="0"/>
                        </a:rPr>
                        <a:t>Total</a:t>
                      </a:r>
                      <a:r>
                        <a:rPr lang="en-US" sz="1500" b="1" baseline="0" dirty="0">
                          <a:latin typeface="Arial" panose="020B0604020202020204" pitchFamily="34" charset="0"/>
                          <a:cs typeface="Arial" panose="020B0604020202020204" pitchFamily="34" charset="0"/>
                        </a:rPr>
                        <a:t> marks for question</a:t>
                      </a:r>
                      <a:endParaRPr lang="en-US" sz="1500" b="1"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lang="en-US" sz="1600" dirty="0">
                        <a:latin typeface="Arial" panose="020B0604020202020204" pitchFamily="34" charset="0"/>
                        <a:cs typeface="Arial" panose="020B0604020202020204" pitchFamily="34" charset="0"/>
                      </a:endParaRPr>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a:r>
                        <a:rPr lang="en-US" sz="1500" dirty="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latin typeface="Arial" panose="020B0604020202020204" pitchFamily="34" charset="0"/>
                        <a:cs typeface="Arial" panose="020B0604020202020204" pitchFamily="34"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b="1" dirty="0">
                        <a:latin typeface="Arial" panose="020B0604020202020204" pitchFamily="34" charset="0"/>
                        <a:cs typeface="Arial" panose="020B0604020202020204" pitchFamily="34" charset="0"/>
                      </a:endParaRPr>
                    </a:p>
                  </a:txBody>
                  <a:tcPr>
                    <a:lnL w="952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8499253"/>
                  </a:ext>
                </a:extLst>
              </a:tr>
            </a:tbl>
          </a:graphicData>
        </a:graphic>
      </p:graphicFrame>
    </p:spTree>
    <p:extLst>
      <p:ext uri="{BB962C8B-B14F-4D97-AF65-F5344CB8AC3E}">
        <p14:creationId xmlns:p14="http://schemas.microsoft.com/office/powerpoint/2010/main" val="1139619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557906" y="89263"/>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3 – answers </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26</a:t>
            </a:fld>
            <a:endParaRPr lang="en-US" dirty="0"/>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5" name="TextBox 14">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graphicFrame>
        <p:nvGraphicFramePr>
          <p:cNvPr id="2" name="Table 1">
            <a:extLst>
              <a:ext uri="{FF2B5EF4-FFF2-40B4-BE49-F238E27FC236}">
                <a16:creationId xmlns:a16="http://schemas.microsoft.com/office/drawing/2014/main" id="{9D1A0F29-926B-6D44-973E-060429D5F7EF}"/>
              </a:ext>
            </a:extLst>
          </p:cNvPr>
          <p:cNvGraphicFramePr>
            <a:graphicFrameLocks noGrp="1"/>
          </p:cNvGraphicFramePr>
          <p:nvPr>
            <p:extLst>
              <p:ext uri="{D42A27DB-BD31-4B8C-83A1-F6EECF244321}">
                <p14:modId xmlns:p14="http://schemas.microsoft.com/office/powerpoint/2010/main" val="750049210"/>
              </p:ext>
            </p:extLst>
          </p:nvPr>
        </p:nvGraphicFramePr>
        <p:xfrm>
          <a:off x="1248627" y="1153092"/>
          <a:ext cx="9604859" cy="5075179"/>
        </p:xfrm>
        <a:graphic>
          <a:graphicData uri="http://schemas.openxmlformats.org/drawingml/2006/table">
            <a:tbl>
              <a:tblPr firstRow="1" bandRow="1">
                <a:tableStyleId>{5C22544A-7EE6-4342-B048-85BDC9FD1C3A}</a:tableStyleId>
              </a:tblPr>
              <a:tblGrid>
                <a:gridCol w="1281714">
                  <a:extLst>
                    <a:ext uri="{9D8B030D-6E8A-4147-A177-3AD203B41FA5}">
                      <a16:colId xmlns:a16="http://schemas.microsoft.com/office/drawing/2014/main" val="3586526764"/>
                    </a:ext>
                  </a:extLst>
                </a:gridCol>
                <a:gridCol w="2421221">
                  <a:extLst>
                    <a:ext uri="{9D8B030D-6E8A-4147-A177-3AD203B41FA5}">
                      <a16:colId xmlns:a16="http://schemas.microsoft.com/office/drawing/2014/main" val="3261665552"/>
                    </a:ext>
                  </a:extLst>
                </a:gridCol>
                <a:gridCol w="914400">
                  <a:extLst>
                    <a:ext uri="{9D8B030D-6E8A-4147-A177-3AD203B41FA5}">
                      <a16:colId xmlns:a16="http://schemas.microsoft.com/office/drawing/2014/main" val="481352159"/>
                    </a:ext>
                  </a:extLst>
                </a:gridCol>
                <a:gridCol w="1089197">
                  <a:extLst>
                    <a:ext uri="{9D8B030D-6E8A-4147-A177-3AD203B41FA5}">
                      <a16:colId xmlns:a16="http://schemas.microsoft.com/office/drawing/2014/main" val="1676801508"/>
                    </a:ext>
                  </a:extLst>
                </a:gridCol>
                <a:gridCol w="3898327">
                  <a:extLst>
                    <a:ext uri="{9D8B030D-6E8A-4147-A177-3AD203B41FA5}">
                      <a16:colId xmlns:a16="http://schemas.microsoft.com/office/drawing/2014/main" val="169141955"/>
                    </a:ext>
                  </a:extLst>
                </a:gridCol>
              </a:tblGrid>
              <a:tr h="646226">
                <a:tc>
                  <a:txBody>
                    <a:bodyPr/>
                    <a:lstStyle/>
                    <a:p>
                      <a:r>
                        <a:rPr lang="en-US" b="1" dirty="0">
                          <a:solidFill>
                            <a:schemeClr val="tx1"/>
                          </a:solidFill>
                          <a:latin typeface="Arial" panose="020B0604020202020204" pitchFamily="34" charset="0"/>
                          <a:cs typeface="Arial" panose="020B0604020202020204" pitchFamily="34" charset="0"/>
                        </a:rPr>
                        <a:t>Question</a:t>
                      </a:r>
                    </a:p>
                  </a:txBody>
                  <a:tcP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r>
                        <a:rPr lang="en-US" dirty="0">
                          <a:solidFill>
                            <a:schemeClr val="tx1"/>
                          </a:solidFill>
                          <a:latin typeface="Arial" panose="020B0604020202020204" pitchFamily="34" charset="0"/>
                          <a:cs typeface="Arial" panose="020B0604020202020204" pitchFamily="34" charset="0"/>
                        </a:rPr>
                        <a:t>Process</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a:r>
                        <a:rPr lang="en-US" dirty="0">
                          <a:solidFill>
                            <a:schemeClr val="tx1"/>
                          </a:solidFill>
                          <a:latin typeface="Arial" panose="020B0604020202020204" pitchFamily="34" charset="0"/>
                          <a:cs typeface="Arial" panose="020B0604020202020204" pitchFamily="34" charset="0"/>
                        </a:rPr>
                        <a:t>Mark</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a:r>
                        <a:rPr lang="en-US" dirty="0">
                          <a:solidFill>
                            <a:schemeClr val="tx1"/>
                          </a:solidFill>
                          <a:latin typeface="Arial" panose="020B0604020202020204" pitchFamily="34" charset="0"/>
                          <a:cs typeface="Arial" panose="020B0604020202020204" pitchFamily="34" charset="0"/>
                        </a:rPr>
                        <a:t>Mark Grid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lvl="1" algn="l"/>
                      <a:r>
                        <a:rPr lang="en-US" dirty="0">
                          <a:solidFill>
                            <a:schemeClr val="tx1"/>
                          </a:solidFill>
                          <a:latin typeface="Arial" panose="020B0604020202020204" pitchFamily="34" charset="0"/>
                          <a:cs typeface="Arial" panose="020B0604020202020204" pitchFamily="34" charset="0"/>
                        </a:rPr>
                        <a:t>Evidence</a:t>
                      </a:r>
                    </a:p>
                  </a:txBody>
                  <a:tcP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2935541037"/>
                  </a:ext>
                </a:extLst>
              </a:tr>
              <a:tr h="826214">
                <a:tc>
                  <a:txBody>
                    <a:bodyPr/>
                    <a:lstStyle/>
                    <a:p>
                      <a:endParaRPr lang="en-US" sz="1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r>
                        <a:rPr lang="en-US" sz="1500" dirty="0">
                          <a:latin typeface="Arial" panose="020B0604020202020204" pitchFamily="34" charset="0"/>
                          <a:cs typeface="Arial" panose="020B0604020202020204" pitchFamily="34" charset="0"/>
                        </a:rPr>
                        <a:t>Begins to work</a:t>
                      </a:r>
                      <a:r>
                        <a:rPr lang="en-US" sz="1500" baseline="0" dirty="0">
                          <a:latin typeface="Arial" panose="020B0604020202020204" pitchFamily="34" charset="0"/>
                          <a:cs typeface="Arial" panose="020B0604020202020204" pitchFamily="34" charset="0"/>
                        </a:rPr>
                        <a:t> with</a:t>
                      </a:r>
                    </a:p>
                    <a:p>
                      <a:r>
                        <a:rPr lang="en-US" sz="1500" baseline="0" dirty="0">
                          <a:latin typeface="Arial" panose="020B0604020202020204" pitchFamily="34" charset="0"/>
                          <a:cs typeface="Arial" panose="020B0604020202020204" pitchFamily="34" charset="0"/>
                        </a:rPr>
                        <a:t>area</a:t>
                      </a:r>
                      <a:endParaRPr lang="en-US" sz="1500" dirty="0">
                        <a:latin typeface="Arial" panose="020B0604020202020204" pitchFamily="34" charset="0"/>
                        <a:cs typeface="Arial" panose="020B0604020202020204" pitchFamily="34"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algn="ctr"/>
                      <a:r>
                        <a:rPr lang="en-US" sz="1500">
                          <a:latin typeface="Arial" panose="020B0604020202020204" pitchFamily="34" charset="0"/>
                          <a:cs typeface="Arial" panose="020B0604020202020204" pitchFamily="34" charset="0"/>
                        </a:rPr>
                        <a:t>1 or</a:t>
                      </a:r>
                      <a:endParaRPr lang="en-US" sz="1500" dirty="0">
                        <a:latin typeface="Arial" panose="020B0604020202020204" pitchFamily="34" charset="0"/>
                        <a:cs typeface="Arial" panose="020B0604020202020204" pitchFamily="34"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algn="ctr"/>
                      <a:r>
                        <a:rPr lang="en-US" sz="1500" dirty="0">
                          <a:latin typeface="Arial" panose="020B0604020202020204" pitchFamily="34" charset="0"/>
                          <a:cs typeface="Arial" panose="020B0604020202020204" pitchFamily="34" charset="0"/>
                        </a:rPr>
                        <a:t>A</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latin typeface="Arial" panose="020B0604020202020204" pitchFamily="34" charset="0"/>
                          <a:cs typeface="Arial" panose="020B0604020202020204" pitchFamily="34" charset="0"/>
                        </a:rPr>
                        <a:t>14</a:t>
                      </a:r>
                      <a:r>
                        <a:rPr lang="en-US" sz="1500" b="0" baseline="0" dirty="0">
                          <a:latin typeface="Arial" panose="020B0604020202020204" pitchFamily="34" charset="0"/>
                          <a:cs typeface="Arial" panose="020B0604020202020204" pitchFamily="34" charset="0"/>
                        </a:rPr>
                        <a:t> </a:t>
                      </a:r>
                      <a:r>
                        <a:rPr lang="en-US" sz="1500" b="0" dirty="0">
                          <a:latin typeface="Arial" panose="020B0604020202020204" pitchFamily="34" charset="0"/>
                          <a:cs typeface="Arial" panose="020B0604020202020204" pitchFamily="34" charset="0"/>
                        </a:rPr>
                        <a:t>× 9 (= 126) </a:t>
                      </a:r>
                      <a:r>
                        <a:rPr lang="en-US" sz="1500" b="1" i="0" kern="1200" baseline="0" dirty="0">
                          <a:solidFill>
                            <a:schemeClr val="dk1"/>
                          </a:solidFill>
                          <a:effectLst/>
                          <a:latin typeface="Arial" panose="020B0604020202020204" pitchFamily="34" charset="0"/>
                          <a:ea typeface="+mn-ea"/>
                          <a:cs typeface="Arial" panose="020B0604020202020204" pitchFamily="34" charset="0"/>
                        </a:rPr>
                        <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latin typeface="Arial" panose="020B0604020202020204" pitchFamily="34" charset="0"/>
                          <a:cs typeface="Arial" panose="020B0604020202020204" pitchFamily="34" charset="0"/>
                        </a:rPr>
                        <a:t>2.4</a:t>
                      </a:r>
                      <a:r>
                        <a:rPr lang="en-US" sz="1500" b="0" baseline="0" dirty="0">
                          <a:latin typeface="Arial" panose="020B0604020202020204" pitchFamily="34" charset="0"/>
                          <a:cs typeface="Arial" panose="020B0604020202020204" pitchFamily="34" charset="0"/>
                        </a:rPr>
                        <a:t> </a:t>
                      </a:r>
                      <a:r>
                        <a:rPr lang="en-US" sz="1500" b="0" dirty="0">
                          <a:latin typeface="Arial" panose="020B0604020202020204" pitchFamily="34" charset="0"/>
                          <a:cs typeface="Arial" panose="020B0604020202020204" pitchFamily="34" charset="0"/>
                        </a:rPr>
                        <a:t>× 3.8 (= 9.12)</a:t>
                      </a:r>
                      <a:endParaRPr lang="en-US" sz="1500" b="0" i="0" kern="1200" dirty="0">
                        <a:solidFill>
                          <a:schemeClr val="dk1"/>
                        </a:solidFill>
                        <a:effectLst/>
                        <a:latin typeface="Arial" panose="020B0604020202020204" pitchFamily="34" charset="0"/>
                        <a:ea typeface="+mn-ea"/>
                        <a:cs typeface="Arial" panose="020B0604020202020204" pitchFamily="34" charset="0"/>
                      </a:endParaRPr>
                    </a:p>
                  </a:txBody>
                  <a:tcP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121374323"/>
                  </a:ext>
                </a:extLst>
              </a:tr>
              <a:tr h="861810">
                <a:tc>
                  <a:txBody>
                    <a:bodyPr/>
                    <a:lstStyle/>
                    <a:p>
                      <a:endParaRPr lang="en-US" sz="1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r>
                        <a:rPr lang="en-US" sz="1500" dirty="0">
                          <a:latin typeface="Arial" panose="020B0604020202020204" pitchFamily="34" charset="0"/>
                          <a:cs typeface="Arial" panose="020B0604020202020204" pitchFamily="34" charset="0"/>
                        </a:rPr>
                        <a:t>Process to find</a:t>
                      </a:r>
                      <a:r>
                        <a:rPr lang="en-US" sz="1500" baseline="0" dirty="0">
                          <a:latin typeface="Arial" panose="020B0604020202020204" pitchFamily="34" charset="0"/>
                          <a:cs typeface="Arial" panose="020B0604020202020204" pitchFamily="34" charset="0"/>
                        </a:rPr>
                        <a:t> both</a:t>
                      </a:r>
                    </a:p>
                    <a:p>
                      <a:r>
                        <a:rPr lang="en-US" sz="1500" baseline="0" dirty="0">
                          <a:latin typeface="Arial" panose="020B0604020202020204" pitchFamily="34" charset="0"/>
                          <a:cs typeface="Arial" panose="020B0604020202020204" pitchFamily="34" charset="0"/>
                        </a:rPr>
                        <a:t>areas or the seed for</a:t>
                      </a:r>
                    </a:p>
                    <a:p>
                      <a:r>
                        <a:rPr lang="en-US" sz="1500" baseline="0" dirty="0">
                          <a:latin typeface="Arial" panose="020B0604020202020204" pitchFamily="34" charset="0"/>
                          <a:cs typeface="Arial" panose="020B0604020202020204" pitchFamily="34" charset="0"/>
                        </a:rPr>
                        <a:t>one area</a:t>
                      </a:r>
                      <a:endParaRPr lang="en-US" sz="1500" dirty="0">
                        <a:latin typeface="Arial" panose="020B0604020202020204" pitchFamily="34" charset="0"/>
                        <a:cs typeface="Arial" panose="020B0604020202020204" pitchFamily="34"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algn="ctr"/>
                      <a:r>
                        <a:rPr lang="en-US" sz="1500" dirty="0">
                          <a:latin typeface="Arial" panose="020B0604020202020204" pitchFamily="34" charset="0"/>
                          <a:cs typeface="Arial" panose="020B0604020202020204" pitchFamily="34" charset="0"/>
                        </a:rPr>
                        <a:t>2 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algn="ctr"/>
                      <a:r>
                        <a:rPr lang="en-US" sz="1500" dirty="0">
                          <a:latin typeface="Arial" panose="020B0604020202020204" pitchFamily="34" charset="0"/>
                          <a:cs typeface="Arial" panose="020B0604020202020204" pitchFamily="34" charset="0"/>
                        </a:rPr>
                        <a:t>AB</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latin typeface="Arial" panose="020B0604020202020204" pitchFamily="34" charset="0"/>
                          <a:cs typeface="Arial" panose="020B0604020202020204" pitchFamily="34" charset="0"/>
                        </a:rPr>
                        <a:t>14</a:t>
                      </a:r>
                      <a:r>
                        <a:rPr lang="en-US" sz="1500" b="0" baseline="0" dirty="0">
                          <a:latin typeface="Arial" panose="020B0604020202020204" pitchFamily="34" charset="0"/>
                          <a:cs typeface="Arial" panose="020B0604020202020204" pitchFamily="34" charset="0"/>
                        </a:rPr>
                        <a:t> </a:t>
                      </a:r>
                      <a:r>
                        <a:rPr lang="en-US" sz="1500" b="0" dirty="0">
                          <a:latin typeface="Arial" panose="020B0604020202020204" pitchFamily="34" charset="0"/>
                          <a:cs typeface="Arial" panose="020B0604020202020204" pitchFamily="34" charset="0"/>
                        </a:rPr>
                        <a:t>× 9 (= 126) </a:t>
                      </a:r>
                      <a:r>
                        <a:rPr lang="en-US" sz="1500" b="1" dirty="0">
                          <a:latin typeface="Arial" panose="020B0604020202020204" pitchFamily="34" charset="0"/>
                          <a:cs typeface="Arial" panose="020B0604020202020204" pitchFamily="34" charset="0"/>
                        </a:rPr>
                        <a:t>and </a:t>
                      </a:r>
                      <a:r>
                        <a:rPr lang="en-US" sz="1500" dirty="0">
                          <a:latin typeface="Arial" panose="020B0604020202020204" pitchFamily="34" charset="0"/>
                          <a:cs typeface="Arial" panose="020B0604020202020204" pitchFamily="34" charset="0"/>
                        </a:rPr>
                        <a:t>2.4</a:t>
                      </a:r>
                      <a:r>
                        <a:rPr lang="en-US" sz="1500" b="0" baseline="0" dirty="0">
                          <a:latin typeface="Arial" panose="020B0604020202020204" pitchFamily="34" charset="0"/>
                          <a:cs typeface="Arial" panose="020B0604020202020204" pitchFamily="34" charset="0"/>
                        </a:rPr>
                        <a:t> </a:t>
                      </a:r>
                      <a:r>
                        <a:rPr lang="en-US" sz="1500" b="0" dirty="0">
                          <a:latin typeface="Arial" panose="020B0604020202020204" pitchFamily="34" charset="0"/>
                          <a:cs typeface="Arial" panose="020B0604020202020204" pitchFamily="34" charset="0"/>
                        </a:rPr>
                        <a:t>× 3.8 (= 9.12) </a:t>
                      </a:r>
                      <a:r>
                        <a:rPr lang="en-US" sz="1500" b="1" dirty="0">
                          <a:latin typeface="Arial" panose="020B0604020202020204" pitchFamily="34" charset="0"/>
                          <a:cs typeface="Arial" panose="020B0604020202020204" pitchFamily="34" charset="0"/>
                        </a:rPr>
                        <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latin typeface="Arial" panose="020B0604020202020204" pitchFamily="34" charset="0"/>
                          <a:cs typeface="Arial" panose="020B0604020202020204" pitchFamily="34" charset="0"/>
                        </a:rPr>
                        <a:t>‘126’</a:t>
                      </a:r>
                      <a:r>
                        <a:rPr lang="en-US" sz="1500" b="0" baseline="0" dirty="0">
                          <a:latin typeface="Arial" panose="020B0604020202020204" pitchFamily="34" charset="0"/>
                          <a:cs typeface="Arial" panose="020B0604020202020204" pitchFamily="34" charset="0"/>
                        </a:rPr>
                        <a:t> </a:t>
                      </a:r>
                      <a:r>
                        <a:rPr lang="en-US" sz="1500" b="0" dirty="0">
                          <a:latin typeface="Arial" panose="020B0604020202020204" pitchFamily="34" charset="0"/>
                          <a:cs typeface="Arial" panose="020B0604020202020204" pitchFamily="34" charset="0"/>
                        </a:rPr>
                        <a:t>÷ 15 (= 8.4) </a:t>
                      </a:r>
                      <a:r>
                        <a:rPr lang="en-US" sz="1500" b="1" dirty="0">
                          <a:latin typeface="Arial" panose="020B0604020202020204" pitchFamily="34" charset="0"/>
                          <a:cs typeface="Arial" panose="020B0604020202020204" pitchFamily="34" charset="0"/>
                        </a:rPr>
                        <a:t>or </a:t>
                      </a:r>
                      <a:r>
                        <a:rPr lang="en-US" sz="1500" b="0" dirty="0">
                          <a:latin typeface="Arial" panose="020B0604020202020204" pitchFamily="34" charset="0"/>
                          <a:cs typeface="Arial" panose="020B0604020202020204" pitchFamily="34" charset="0"/>
                        </a:rPr>
                        <a:t>‘9.12’ ÷ 15 (= 0.608)</a:t>
                      </a:r>
                      <a:endParaRPr lang="en-US" sz="1500" b="1" i="0" kern="1200" dirty="0">
                        <a:solidFill>
                          <a:schemeClr val="dk1"/>
                        </a:solidFill>
                        <a:effectLst/>
                        <a:latin typeface="Arial" panose="020B0604020202020204" pitchFamily="34" charset="0"/>
                        <a:ea typeface="+mn-ea"/>
                        <a:cs typeface="Arial" panose="020B0604020202020204" pitchFamily="34" charset="0"/>
                      </a:endParaRPr>
                    </a:p>
                    <a:p>
                      <a:endParaRPr lang="en-US" sz="1500" b="1" dirty="0">
                        <a:latin typeface="Arial" panose="020B0604020202020204" pitchFamily="34" charset="0"/>
                        <a:cs typeface="Arial" panose="020B0604020202020204" pitchFamily="34" charset="0"/>
                      </a:endParaRPr>
                    </a:p>
                  </a:txBody>
                  <a:tcP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316136478"/>
                  </a:ext>
                </a:extLst>
              </a:tr>
              <a:tr h="941898">
                <a:tc>
                  <a:txBody>
                    <a:bodyPr/>
                    <a:lstStyle/>
                    <a:p>
                      <a:endParaRPr lang="en-US" sz="1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r>
                        <a:rPr lang="en-US" sz="1500" dirty="0">
                          <a:latin typeface="Arial" panose="020B0604020202020204" pitchFamily="34" charset="0"/>
                          <a:cs typeface="Arial" panose="020B0604020202020204" pitchFamily="34" charset="0"/>
                        </a:rPr>
                        <a:t>Process to find area to seed or</a:t>
                      </a:r>
                      <a:r>
                        <a:rPr lang="en-US" sz="1500" baseline="0" dirty="0">
                          <a:latin typeface="Arial" panose="020B0604020202020204" pitchFamily="34" charset="0"/>
                          <a:cs typeface="Arial" panose="020B0604020202020204" pitchFamily="34" charset="0"/>
                        </a:rPr>
                        <a:t> seed for two areas</a:t>
                      </a:r>
                      <a:endParaRPr lang="en-US" sz="1500" dirty="0">
                        <a:latin typeface="Arial" panose="020B0604020202020204" pitchFamily="34" charset="0"/>
                        <a:cs typeface="Arial" panose="020B0604020202020204" pitchFamily="34"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algn="ctr"/>
                      <a:r>
                        <a:rPr lang="en-US" sz="1500" dirty="0">
                          <a:latin typeface="Arial" panose="020B0604020202020204" pitchFamily="34" charset="0"/>
                          <a:cs typeface="Arial" panose="020B0604020202020204" pitchFamily="34" charset="0"/>
                        </a:rPr>
                        <a:t>3 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algn="ctr"/>
                      <a:r>
                        <a:rPr lang="en-US" sz="1500" dirty="0">
                          <a:latin typeface="Arial" panose="020B0604020202020204" pitchFamily="34" charset="0"/>
                          <a:cs typeface="Arial" panose="020B0604020202020204" pitchFamily="34" charset="0"/>
                        </a:rPr>
                        <a:t>ABC</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r>
                        <a:rPr lang="en-US" sz="1500" dirty="0">
                          <a:latin typeface="Arial" panose="020B0604020202020204" pitchFamily="34" charset="0"/>
                          <a:cs typeface="Arial" panose="020B0604020202020204" pitchFamily="34" charset="0"/>
                        </a:rPr>
                        <a:t>e.g. </a:t>
                      </a:r>
                      <a:r>
                        <a:rPr lang="en-US" sz="1500" b="0" dirty="0">
                          <a:latin typeface="Arial" panose="020B0604020202020204" pitchFamily="34" charset="0"/>
                          <a:cs typeface="Arial" panose="020B0604020202020204" pitchFamily="34" charset="0"/>
                        </a:rPr>
                        <a:t>‘126’ </a:t>
                      </a:r>
                      <a:r>
                        <a:rPr lang="en-US" sz="1500" b="0" i="0" kern="1200" dirty="0">
                          <a:solidFill>
                            <a:schemeClr val="dk1"/>
                          </a:solidFill>
                          <a:effectLst/>
                          <a:latin typeface="Arial" panose="020B0604020202020204" pitchFamily="34" charset="0"/>
                          <a:ea typeface="+mn-ea"/>
                          <a:cs typeface="Arial" panose="020B0604020202020204" pitchFamily="34" charset="0"/>
                        </a:rPr>
                        <a:t>–</a:t>
                      </a:r>
                      <a:r>
                        <a:rPr lang="en-US" sz="1500" b="0" dirty="0">
                          <a:latin typeface="Arial" panose="020B0604020202020204" pitchFamily="34" charset="0"/>
                          <a:cs typeface="Arial" panose="020B0604020202020204" pitchFamily="34" charset="0"/>
                        </a:rPr>
                        <a:t> ‘9.12’ (= 116.88) </a:t>
                      </a:r>
                      <a:r>
                        <a:rPr lang="en-US" sz="1500" b="1" dirty="0">
                          <a:latin typeface="Arial" panose="020B0604020202020204" pitchFamily="34" charset="0"/>
                          <a:cs typeface="Arial" panose="020B0604020202020204" pitchFamily="34" charset="0"/>
                        </a:rPr>
                        <a:t>OR</a:t>
                      </a:r>
                      <a:endParaRPr lang="en-US" sz="1500" b="0" baseline="0" dirty="0">
                        <a:latin typeface="Arial" panose="020B0604020202020204" pitchFamily="34" charset="0"/>
                        <a:cs typeface="Arial" panose="020B0604020202020204" pitchFamily="34" charset="0"/>
                      </a:endParaRPr>
                    </a:p>
                    <a:p>
                      <a:r>
                        <a:rPr lang="en-US" sz="1500" b="0" dirty="0">
                          <a:latin typeface="Arial" panose="020B0604020202020204" pitchFamily="34" charset="0"/>
                          <a:cs typeface="Arial" panose="020B0604020202020204" pitchFamily="34" charset="0"/>
                        </a:rPr>
                        <a:t>‘126’</a:t>
                      </a:r>
                      <a:r>
                        <a:rPr lang="en-US" sz="1500" b="0" baseline="0" dirty="0">
                          <a:latin typeface="Arial" panose="020B0604020202020204" pitchFamily="34" charset="0"/>
                          <a:cs typeface="Arial" panose="020B0604020202020204" pitchFamily="34" charset="0"/>
                        </a:rPr>
                        <a:t> ÷ 15 (= 8.4) </a:t>
                      </a:r>
                      <a:r>
                        <a:rPr lang="en-US" sz="1500" b="1" baseline="0" dirty="0">
                          <a:latin typeface="Arial" panose="020B0604020202020204" pitchFamily="34" charset="0"/>
                          <a:cs typeface="Arial" panose="020B0604020202020204" pitchFamily="34" charset="0"/>
                        </a:rPr>
                        <a:t>and </a:t>
                      </a:r>
                      <a:r>
                        <a:rPr lang="en-US" sz="1500" b="0" dirty="0">
                          <a:latin typeface="Arial" panose="020B0604020202020204" pitchFamily="34" charset="0"/>
                          <a:cs typeface="Arial" panose="020B0604020202020204" pitchFamily="34" charset="0"/>
                        </a:rPr>
                        <a:t>‘9.12’ </a:t>
                      </a:r>
                      <a:r>
                        <a:rPr lang="en-US" sz="1500" b="0" baseline="0" dirty="0">
                          <a:latin typeface="Arial" panose="020B0604020202020204" pitchFamily="34" charset="0"/>
                          <a:cs typeface="Arial" panose="020B0604020202020204" pitchFamily="34" charset="0"/>
                        </a:rPr>
                        <a:t>÷ 15 (= 0.608)</a:t>
                      </a:r>
                      <a:endParaRPr lang="en-US" sz="1500" b="1" dirty="0">
                        <a:latin typeface="Arial" panose="020B0604020202020204" pitchFamily="34" charset="0"/>
                        <a:cs typeface="Arial" panose="020B0604020202020204" pitchFamily="34" charset="0"/>
                      </a:endParaRPr>
                    </a:p>
                  </a:txBody>
                  <a:tcP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784875801"/>
                  </a:ext>
                </a:extLst>
              </a:tr>
              <a:tr h="996775">
                <a:tc>
                  <a:txBody>
                    <a:bodyPr/>
                    <a:lstStyle/>
                    <a:p>
                      <a:endParaRPr lang="en-US" sz="1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r>
                        <a:rPr lang="en-US" sz="1500" dirty="0">
                          <a:latin typeface="Arial" panose="020B0604020202020204" pitchFamily="34" charset="0"/>
                          <a:cs typeface="Arial" panose="020B0604020202020204" pitchFamily="34" charset="0"/>
                        </a:rPr>
                        <a:t>Full process to</a:t>
                      </a:r>
                      <a:r>
                        <a:rPr lang="en-US" sz="1500" baseline="0" dirty="0">
                          <a:latin typeface="Arial" panose="020B0604020202020204" pitchFamily="34" charset="0"/>
                          <a:cs typeface="Arial" panose="020B0604020202020204" pitchFamily="34" charset="0"/>
                        </a:rPr>
                        <a:t> find amount of seed</a:t>
                      </a:r>
                    </a:p>
                    <a:p>
                      <a:r>
                        <a:rPr lang="en-US" sz="1500" baseline="0" dirty="0">
                          <a:latin typeface="Arial" panose="020B0604020202020204" pitchFamily="34" charset="0"/>
                          <a:cs typeface="Arial" panose="020B0604020202020204" pitchFamily="34" charset="0"/>
                        </a:rPr>
                        <a:t>required</a:t>
                      </a:r>
                      <a:endParaRPr lang="en-US" sz="1500" dirty="0">
                        <a:latin typeface="Arial" panose="020B0604020202020204" pitchFamily="34" charset="0"/>
                        <a:cs typeface="Arial" panose="020B0604020202020204" pitchFamily="34"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algn="ctr"/>
                      <a:r>
                        <a:rPr lang="en-US" sz="1500" dirty="0">
                          <a:latin typeface="Arial" panose="020B0604020202020204" pitchFamily="34" charset="0"/>
                          <a:cs typeface="Arial" panose="020B0604020202020204" pitchFamily="34" charset="0"/>
                        </a:rPr>
                        <a:t>4 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algn="ctr"/>
                      <a:r>
                        <a:rPr lang="en-US" sz="1500" dirty="0">
                          <a:latin typeface="Arial" panose="020B0604020202020204" pitchFamily="34" charset="0"/>
                          <a:cs typeface="Arial" panose="020B0604020202020204" pitchFamily="34" charset="0"/>
                        </a:rPr>
                        <a:t>ABCD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r>
                        <a:rPr lang="en-US" sz="1500" b="0" dirty="0">
                          <a:latin typeface="Arial" panose="020B0604020202020204" pitchFamily="34" charset="0"/>
                          <a:cs typeface="Arial" panose="020B0604020202020204" pitchFamily="34" charset="0"/>
                        </a:rPr>
                        <a:t>‘116.88’ ÷ 15 (= 7.792) </a:t>
                      </a:r>
                      <a:r>
                        <a:rPr lang="en-US" sz="1500" b="1" dirty="0">
                          <a:latin typeface="Arial" panose="020B0604020202020204" pitchFamily="34" charset="0"/>
                          <a:cs typeface="Arial" panose="020B0604020202020204" pitchFamily="34" charset="0"/>
                        </a:rPr>
                        <a:t>OR</a:t>
                      </a:r>
                    </a:p>
                    <a:p>
                      <a:r>
                        <a:rPr lang="en-US" sz="1500" b="0" dirty="0">
                          <a:latin typeface="Arial" panose="020B0604020202020204" pitchFamily="34" charset="0"/>
                          <a:cs typeface="Arial" panose="020B0604020202020204" pitchFamily="34" charset="0"/>
                        </a:rPr>
                        <a:t>‘8.4’ </a:t>
                      </a:r>
                      <a:r>
                        <a:rPr lang="en-US" sz="1500" b="0" i="0" kern="1200" dirty="0">
                          <a:solidFill>
                            <a:schemeClr val="dk1"/>
                          </a:solidFill>
                          <a:effectLst/>
                          <a:latin typeface="Arial" panose="020B0604020202020204" pitchFamily="34" charset="0"/>
                          <a:ea typeface="+mn-ea"/>
                          <a:cs typeface="Arial" panose="020B0604020202020204" pitchFamily="34" charset="0"/>
                        </a:rPr>
                        <a:t>–</a:t>
                      </a:r>
                      <a:r>
                        <a:rPr lang="en-US" sz="1500" b="0" dirty="0">
                          <a:latin typeface="Arial" panose="020B0604020202020204" pitchFamily="34" charset="0"/>
                          <a:cs typeface="Arial" panose="020B0604020202020204" pitchFamily="34" charset="0"/>
                        </a:rPr>
                        <a:t> ‘0.608’ (= 7.792)</a:t>
                      </a:r>
                      <a:endParaRPr lang="en-US" sz="1500" dirty="0">
                        <a:latin typeface="Arial" panose="020B0604020202020204" pitchFamily="34" charset="0"/>
                        <a:cs typeface="Arial" panose="020B0604020202020204" pitchFamily="34" charset="0"/>
                      </a:endParaRPr>
                    </a:p>
                  </a:txBody>
                  <a:tcP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8335011"/>
                  </a:ext>
                </a:extLst>
              </a:tr>
              <a:tr h="465662">
                <a:tc>
                  <a:txBody>
                    <a:bodyPr/>
                    <a:lstStyle/>
                    <a:p>
                      <a:endParaRPr lang="en-US" sz="1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US" sz="1500" dirty="0">
                          <a:latin typeface="Arial" panose="020B0604020202020204" pitchFamily="34" charset="0"/>
                          <a:cs typeface="Arial" panose="020B0604020202020204" pitchFamily="34" charset="0"/>
                        </a:rPr>
                        <a:t>Accurate figure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1500" dirty="0">
                          <a:latin typeface="Arial" panose="020B0604020202020204" pitchFamily="34" charset="0"/>
                          <a:cs typeface="Arial" panose="020B0604020202020204" pitchFamily="34" charset="0"/>
                        </a:rPr>
                        <a:t>5</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1500" dirty="0">
                          <a:latin typeface="Arial" panose="020B0604020202020204" pitchFamily="34" charset="0"/>
                          <a:cs typeface="Arial" panose="020B0604020202020204" pitchFamily="34" charset="0"/>
                        </a:rPr>
                        <a:t>ABCDE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US" sz="1500" dirty="0">
                          <a:latin typeface="Arial" panose="020B0604020202020204" pitchFamily="34" charset="0"/>
                          <a:cs typeface="Arial" panose="020B0604020202020204" pitchFamily="34" charset="0"/>
                        </a:rPr>
                        <a:t>8 (boxes)</a:t>
                      </a:r>
                    </a:p>
                  </a:txBody>
                  <a:tcP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9176409"/>
                  </a:ext>
                </a:extLst>
              </a:tr>
              <a:tr h="336594">
                <a:tc gridSpan="2">
                  <a:txBody>
                    <a:bodyPr/>
                    <a:lstStyle/>
                    <a:p>
                      <a:pPr marL="1260475" indent="0"/>
                      <a:r>
                        <a:rPr lang="en-US" sz="1500" b="1" dirty="0">
                          <a:latin typeface="Arial" panose="020B0604020202020204" pitchFamily="34" charset="0"/>
                          <a:cs typeface="Arial" panose="020B0604020202020204" pitchFamily="34" charset="0"/>
                        </a:rPr>
                        <a:t>Total</a:t>
                      </a:r>
                      <a:r>
                        <a:rPr lang="en-US" sz="1500" b="1" baseline="0" dirty="0">
                          <a:latin typeface="Arial" panose="020B0604020202020204" pitchFamily="34" charset="0"/>
                          <a:cs typeface="Arial" panose="020B0604020202020204" pitchFamily="34" charset="0"/>
                        </a:rPr>
                        <a:t> marks for question</a:t>
                      </a:r>
                      <a:endParaRPr lang="en-US" sz="1500" b="1"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lang="en-US" sz="1600" dirty="0">
                        <a:latin typeface="Arial" panose="020B0604020202020204" pitchFamily="34" charset="0"/>
                        <a:cs typeface="Arial" panose="020B0604020202020204" pitchFamily="34" charset="0"/>
                      </a:endParaRPr>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l"/>
                      <a:r>
                        <a:rPr lang="en-US" sz="1500" dirty="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500" dirty="0">
                        <a:latin typeface="Arial" panose="020B0604020202020204" pitchFamily="34" charset="0"/>
                        <a:cs typeface="Arial" panose="020B0604020202020204" pitchFamily="34"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b="1" dirty="0">
                        <a:latin typeface="Arial" panose="020B0604020202020204" pitchFamily="34" charset="0"/>
                        <a:cs typeface="Arial" panose="020B0604020202020204" pitchFamily="34" charset="0"/>
                      </a:endParaRPr>
                    </a:p>
                  </a:txBody>
                  <a:tcPr>
                    <a:lnL w="952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5992993"/>
                  </a:ext>
                </a:extLst>
              </a:tr>
            </a:tbl>
          </a:graphicData>
        </a:graphic>
      </p:graphicFrame>
    </p:spTree>
    <p:extLst>
      <p:ext uri="{BB962C8B-B14F-4D97-AF65-F5344CB8AC3E}">
        <p14:creationId xmlns:p14="http://schemas.microsoft.com/office/powerpoint/2010/main" val="2759580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419497" y="310551"/>
            <a:ext cx="9144000" cy="2063125"/>
          </a:xfrm>
          <a:solidFill>
            <a:schemeClr val="accent1"/>
          </a:solidFill>
          <a:ln>
            <a:solidFill>
              <a:schemeClr val="accent1"/>
            </a:solidFill>
          </a:ln>
        </p:spPr>
        <p:txBody>
          <a:bodyPr>
            <a:normAutofit fontScale="90000"/>
          </a:bodyPr>
          <a:lstStyle/>
          <a:p>
            <a:pPr algn="l"/>
            <a:r>
              <a:rPr lang="en-US" sz="4000" b="1" dirty="0">
                <a:solidFill>
                  <a:schemeClr val="bg1"/>
                </a:solidFill>
                <a:latin typeface="Arial" panose="020B0604020202020204" pitchFamily="34" charset="0"/>
                <a:cs typeface="Arial" panose="020B0604020202020204" pitchFamily="34" charset="0"/>
              </a:rPr>
              <a:t>Lesson review: </a:t>
            </a:r>
            <a:br>
              <a:rPr lang="en-US" sz="4000" b="1" dirty="0">
                <a:solidFill>
                  <a:schemeClr val="bg1"/>
                </a:solidFill>
                <a:latin typeface="Arial" panose="020B0604020202020204" pitchFamily="34" charset="0"/>
                <a:cs typeface="Arial" panose="020B0604020202020204" pitchFamily="34" charset="0"/>
              </a:rPr>
            </a:br>
            <a:r>
              <a:rPr lang="en-GB" sz="4000" b="1" dirty="0">
                <a:solidFill>
                  <a:schemeClr val="bg1"/>
                </a:solidFill>
                <a:latin typeface="Arial" panose="020B0604020202020204" pitchFamily="34" charset="0"/>
                <a:cs typeface="Arial" panose="020B0604020202020204" pitchFamily="34" charset="0"/>
              </a:rPr>
              <a:t>Area of squares, rectangles and rectilinear compound shapes </a:t>
            </a:r>
            <a:br>
              <a:rPr lang="en-GB" sz="4000" b="1" dirty="0">
                <a:solidFill>
                  <a:schemeClr val="bg1"/>
                </a:solidFill>
                <a:latin typeface="Arial" panose="020B0604020202020204" pitchFamily="34" charset="0"/>
                <a:cs typeface="Arial" panose="020B0604020202020204" pitchFamily="34" charset="0"/>
              </a:rPr>
            </a:br>
            <a:r>
              <a:rPr lang="en-GB" sz="4000" b="1" dirty="0">
                <a:solidFill>
                  <a:schemeClr val="bg1"/>
                </a:solidFill>
                <a:latin typeface="Arial" panose="020B0604020202020204" pitchFamily="34" charset="0"/>
                <a:cs typeface="Arial" panose="020B0604020202020204" pitchFamily="34" charset="0"/>
              </a:rPr>
              <a:t>Level 1</a:t>
            </a:r>
            <a:endParaRPr lang="en-GB" sz="4000" dirty="0"/>
          </a:p>
        </p:txBody>
      </p:sp>
      <p:sp>
        <p:nvSpPr>
          <p:cNvPr id="4" name="Slide Number Placeholder 3">
            <a:extLst>
              <a:ext uri="{FF2B5EF4-FFF2-40B4-BE49-F238E27FC236}">
                <a16:creationId xmlns:a16="http://schemas.microsoft.com/office/drawing/2014/main" id="{8D6827A3-B91F-4385-896A-93F2EEC9C0C2}"/>
              </a:ext>
            </a:extLst>
          </p:cNvPr>
          <p:cNvSpPr>
            <a:spLocks noGrp="1"/>
          </p:cNvSpPr>
          <p:nvPr>
            <p:ph type="sldNum" sz="quarter" idx="12"/>
          </p:nvPr>
        </p:nvSpPr>
        <p:spPr/>
        <p:txBody>
          <a:bodyPr/>
          <a:lstStyle/>
          <a:p>
            <a:fld id="{A75AAEF5-C690-5D4B-B5C7-510283CCFE4D}" type="slidenum">
              <a:rPr lang="en-US" smtClean="0"/>
              <a:t>27</a:t>
            </a:fld>
            <a:endParaRPr lang="en-US" dirty="0"/>
          </a:p>
        </p:txBody>
      </p:sp>
      <p:sp>
        <p:nvSpPr>
          <p:cNvPr id="8" name="Subtitle 2">
            <a:extLst>
              <a:ext uri="{FF2B5EF4-FFF2-40B4-BE49-F238E27FC236}">
                <a16:creationId xmlns:a16="http://schemas.microsoft.com/office/drawing/2014/main" id="{6D17EB91-628E-46AE-9928-24046C5C62CF}"/>
              </a:ext>
            </a:extLst>
          </p:cNvPr>
          <p:cNvSpPr txBox="1">
            <a:spLocks/>
          </p:cNvSpPr>
          <p:nvPr/>
        </p:nvSpPr>
        <p:spPr>
          <a:xfrm>
            <a:off x="1427544" y="2552700"/>
            <a:ext cx="9144000" cy="2616200"/>
          </a:xfrm>
          <a:prstGeom prst="rect">
            <a:avLst/>
          </a:prstGeom>
          <a:ln w="38100">
            <a:solidFill>
              <a:schemeClr val="accent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Objectives</a:t>
            </a:r>
          </a:p>
          <a:p>
            <a:pPr marL="231775" indent="-231775" algn="l">
              <a:lnSpc>
                <a:spcPct val="120000"/>
              </a:lnSpc>
              <a:spcBef>
                <a:spcPts val="0"/>
              </a:spcBef>
              <a:buFont typeface="Arial" panose="020B0604020202020204" pitchFamily="34" charset="0"/>
              <a:buChar char="•"/>
            </a:pPr>
            <a:r>
              <a:rPr lang="en-GB" sz="2800" dirty="0">
                <a:latin typeface="Arial" panose="020B0604020202020204" pitchFamily="34" charset="0"/>
                <a:cs typeface="Arial" panose="020B0604020202020204" pitchFamily="34" charset="0"/>
              </a:rPr>
              <a:t>Explore the area of squares, rectangles and compound rectilinear shapes </a:t>
            </a:r>
          </a:p>
          <a:p>
            <a:pPr marL="231775" indent="-231775" algn="l">
              <a:lnSpc>
                <a:spcPct val="120000"/>
              </a:lnSpc>
              <a:spcBef>
                <a:spcPts val="0"/>
              </a:spcBef>
              <a:buFont typeface="Arial" panose="020B0604020202020204" pitchFamily="34" charset="0"/>
              <a:buChar char="•"/>
            </a:pPr>
            <a:r>
              <a:rPr lang="en-GB" sz="2800" dirty="0">
                <a:latin typeface="Arial" panose="020B0604020202020204" pitchFamily="34" charset="0"/>
                <a:cs typeface="Arial" panose="020B0604020202020204" pitchFamily="34" charset="0"/>
              </a:rPr>
              <a:t>Understand the concepts of area and use them in a range of problem-solving situations </a:t>
            </a:r>
            <a:endParaRPr lang="en-GB" dirty="0"/>
          </a:p>
        </p:txBody>
      </p:sp>
      <p:sp>
        <p:nvSpPr>
          <p:cNvPr id="3" name="Subtitle 2">
            <a:extLst>
              <a:ext uri="{FF2B5EF4-FFF2-40B4-BE49-F238E27FC236}">
                <a16:creationId xmlns:a16="http://schemas.microsoft.com/office/drawing/2014/main" id="{ED11B29E-65D8-4EFD-99F9-09C59B787A27}"/>
              </a:ext>
            </a:extLst>
          </p:cNvPr>
          <p:cNvSpPr txBox="1">
            <a:spLocks/>
          </p:cNvSpPr>
          <p:nvPr/>
        </p:nvSpPr>
        <p:spPr>
          <a:xfrm>
            <a:off x="1419497" y="5261599"/>
            <a:ext cx="9144000" cy="1753200"/>
          </a:xfrm>
          <a:prstGeom prst="rect">
            <a:avLst/>
          </a:prstGeom>
          <a:ln w="38100">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Suggested further steps/areas to work on</a:t>
            </a:r>
          </a:p>
          <a:p>
            <a:pPr marL="231775" indent="-231775" algn="l">
              <a:lnSpc>
                <a:spcPct val="120000"/>
              </a:lnSpc>
              <a:spcBef>
                <a:spcPts val="0"/>
              </a:spcBef>
              <a:buFont typeface="Arial" panose="020B0604020202020204" pitchFamily="34" charset="0"/>
              <a:buChar char="•"/>
            </a:pPr>
            <a:r>
              <a:rPr lang="en-GB" sz="2800" dirty="0">
                <a:latin typeface="Arial" panose="020B0604020202020204" pitchFamily="34" charset="0"/>
                <a:cs typeface="Arial" panose="020B0604020202020204" pitchFamily="34" charset="0"/>
              </a:rPr>
              <a:t>Area of triangular and compound triangular shapes</a:t>
            </a:r>
          </a:p>
        </p:txBody>
      </p:sp>
    </p:spTree>
    <p:extLst>
      <p:ext uri="{BB962C8B-B14F-4D97-AF65-F5344CB8AC3E}">
        <p14:creationId xmlns:p14="http://schemas.microsoft.com/office/powerpoint/2010/main" val="4136096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466770"/>
            <a:ext cx="9144000" cy="1322815"/>
          </a:xfrm>
          <a:solidFill>
            <a:schemeClr val="accent1"/>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a:t>
            </a:r>
            <a:r>
              <a:rPr lang="en-US" dirty="0">
                <a:solidFill>
                  <a:schemeClr val="bg1"/>
                </a:solidFill>
              </a:rPr>
              <a:t>18</a:t>
            </a:r>
            <a:r>
              <a:rPr lang="en-US" sz="4000" b="1" dirty="0">
                <a:solidFill>
                  <a:schemeClr val="bg1"/>
                </a:solidFill>
                <a:latin typeface="Arial" panose="020B0604020202020204" pitchFamily="34" charset="0"/>
                <a:cs typeface="Arial" panose="020B0604020202020204" pitchFamily="34" charset="0"/>
              </a:rPr>
              <a:t>: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Credits</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28</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002399"/>
            <a:ext cx="9144000" cy="3347155"/>
          </a:xfrm>
          <a:solidFill>
            <a:schemeClr val="bg1"/>
          </a:solidFill>
          <a:ln w="38100">
            <a:solidFill>
              <a:schemeClr val="accent1"/>
            </a:solidFill>
          </a:ln>
        </p:spPr>
        <p:txBody>
          <a:bodyPr>
            <a:normAutofit fontScale="47500" lnSpcReduction="20000"/>
          </a:bodyPr>
          <a:lstStyle/>
          <a:p>
            <a:pPr algn="l">
              <a:lnSpc>
                <a:spcPct val="120000"/>
              </a:lnSpc>
              <a:spcBef>
                <a:spcPts val="0"/>
              </a:spcBef>
            </a:pPr>
            <a:r>
              <a:rPr kumimoji="0" lang="en-US" sz="51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Photo acknowledgements:</a:t>
            </a:r>
          </a:p>
          <a:p>
            <a:pPr algn="l">
              <a:lnSpc>
                <a:spcPct val="120000"/>
              </a:lnSpc>
              <a:spcBef>
                <a:spcPts val="0"/>
              </a:spcBef>
            </a:pPr>
            <a:r>
              <a:rPr kumimoji="0" lang="en-US" sz="400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123RF.com: Pawel </a:t>
            </a:r>
            <a:r>
              <a:rPr kumimoji="0" lang="en-US" sz="4000" i="0" u="none" strike="noStrike" kern="1200" cap="none" spc="0" normalizeH="0" baseline="0" noProof="0" dirty="0" err="1">
                <a:ln>
                  <a:noFill/>
                </a:ln>
                <a:effectLst/>
                <a:uLnTx/>
                <a:uFillTx/>
                <a:latin typeface="Arial" panose="020B0604020202020204" pitchFamily="34" charset="0"/>
                <a:ea typeface="+mj-ea"/>
                <a:cs typeface="Arial" panose="020B0604020202020204" pitchFamily="34" charset="0"/>
              </a:rPr>
              <a:t>Kazmierczak</a:t>
            </a:r>
            <a:r>
              <a:rPr kumimoji="0" lang="en-US" sz="400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 Shutterstock.com: </a:t>
            </a:r>
            <a:r>
              <a:rPr kumimoji="0" lang="en-US" sz="4000" i="0" u="none" strike="noStrike" kern="1200" cap="none" spc="0" normalizeH="0" baseline="0" noProof="0" dirty="0" err="1">
                <a:ln>
                  <a:noFill/>
                </a:ln>
                <a:effectLst/>
                <a:uLnTx/>
                <a:uFillTx/>
                <a:latin typeface="Arial" panose="020B0604020202020204" pitchFamily="34" charset="0"/>
                <a:ea typeface="+mj-ea"/>
                <a:cs typeface="Arial" panose="020B0604020202020204" pitchFamily="34" charset="0"/>
              </a:rPr>
              <a:t>Dagmara_K</a:t>
            </a:r>
            <a:r>
              <a:rPr kumimoji="0" lang="en-US" sz="400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 , </a:t>
            </a:r>
            <a:r>
              <a:rPr kumimoji="0" lang="en-US" sz="4000" i="0" u="none" strike="noStrike" kern="1200" cap="none" spc="0" normalizeH="0" baseline="0" noProof="0" dirty="0" err="1">
                <a:ln>
                  <a:noFill/>
                </a:ln>
                <a:effectLst/>
                <a:uLnTx/>
                <a:uFillTx/>
                <a:latin typeface="Arial" panose="020B0604020202020204" pitchFamily="34" charset="0"/>
                <a:ea typeface="+mj-ea"/>
                <a:cs typeface="Arial" panose="020B0604020202020204" pitchFamily="34" charset="0"/>
              </a:rPr>
              <a:t>Ekler</a:t>
            </a:r>
            <a:r>
              <a:rPr kumimoji="0" lang="en-US" sz="400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 </a:t>
            </a:r>
            <a:r>
              <a:rPr kumimoji="0" lang="en-US" sz="4000" i="0" u="none" strike="noStrike" kern="1200" cap="none" spc="0" normalizeH="0" baseline="0" noProof="0" dirty="0" err="1">
                <a:ln>
                  <a:noFill/>
                </a:ln>
                <a:effectLst/>
                <a:uLnTx/>
                <a:uFillTx/>
                <a:latin typeface="Arial" panose="020B0604020202020204" pitchFamily="34" charset="0"/>
                <a:ea typeface="+mj-ea"/>
                <a:cs typeface="Arial" panose="020B0604020202020204" pitchFamily="34" charset="0"/>
              </a:rPr>
              <a:t>Naddya</a:t>
            </a:r>
            <a:r>
              <a:rPr kumimoji="0" lang="en-US" sz="400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 Studio DMM Photography, Designs &amp; Art</a:t>
            </a:r>
          </a:p>
          <a:p>
            <a:pPr algn="l">
              <a:lnSpc>
                <a:spcPct val="120000"/>
              </a:lnSpc>
              <a:spcBef>
                <a:spcPts val="0"/>
              </a:spcBef>
            </a:pPr>
            <a:r>
              <a:rPr kumimoji="0" lang="en-US" sz="5100" b="1" i="0" u="none" strike="noStrike" kern="1200" cap="none" spc="0" normalizeH="0" baseline="0" noProof="0">
                <a:ln>
                  <a:noFill/>
                </a:ln>
                <a:solidFill>
                  <a:schemeClr val="accent1"/>
                </a:solidFill>
                <a:effectLst/>
                <a:uLnTx/>
                <a:uFillTx/>
                <a:latin typeface="Arial" panose="020B0604020202020204" pitchFamily="34" charset="0"/>
                <a:ea typeface="+mj-ea"/>
                <a:cs typeface="Arial" panose="020B0604020202020204" pitchFamily="34" charset="0"/>
              </a:rPr>
              <a:t>Text acknowledgements:</a:t>
            </a:r>
            <a:endParaRPr kumimoji="0" lang="en-US" sz="51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a:p>
            <a:pPr algn="l">
              <a:lnSpc>
                <a:spcPct val="120000"/>
              </a:lnSpc>
              <a:spcBef>
                <a:spcPts val="0"/>
              </a:spcBef>
            </a:pPr>
            <a:r>
              <a:rPr lang="en-GB" sz="4000" dirty="0">
                <a:latin typeface="Arial" panose="020B0604020202020204" pitchFamily="34" charset="0"/>
                <a:cs typeface="Arial" panose="020B0604020202020204" pitchFamily="34" charset="0"/>
              </a:rPr>
              <a:t>Pearson Edexcel Functional Skills, Practice paper – Mathematics Level 1 Section B (Calculator) PRACL1/01 Question 3, Pearson Edexcel Functional Skills, Practice Set 3 – Mathematics Level 1 Section B (Calculator) PRACL1/C03 Question 6, Pearson Edexcel Functional Skills, Past Paper 3 – Mathematics Level 1 (Calculator) PMAT1/C02 Question 6, Pearson Edexcel Functional Skills, Past Paper 1 – Mathematics Level 1 (Calculator) PMAT1/C01 Question 3</a:t>
            </a:r>
            <a:endParaRPr lang="en-GB" sz="11200" dirty="0">
              <a:latin typeface="Arial" panose="020B0604020202020204" pitchFamily="34" charset="0"/>
              <a:cs typeface="Arial" panose="020B0604020202020204" pitchFamily="34" charset="0"/>
            </a:endParaRPr>
          </a:p>
          <a:p>
            <a:pPr algn="l"/>
            <a:endParaRPr lang="en-GB" dirty="0"/>
          </a:p>
        </p:txBody>
      </p:sp>
      <p:pic>
        <p:nvPicPr>
          <p:cNvPr id="9" name="Picture 8" descr="Text&#10;&#10;Description automatically generated">
            <a:extLst>
              <a:ext uri="{FF2B5EF4-FFF2-40B4-BE49-F238E27FC236}">
                <a16:creationId xmlns:a16="http://schemas.microsoft.com/office/drawing/2014/main" id="{546BBC02-6222-4D79-8E02-530DBFDA1F75}"/>
              </a:ext>
            </a:extLst>
          </p:cNvPr>
          <p:cNvPicPr>
            <a:picLocks noChangeAspect="1"/>
          </p:cNvPicPr>
          <p:nvPr/>
        </p:nvPicPr>
        <p:blipFill>
          <a:blip r:embed="rId4"/>
          <a:stretch>
            <a:fillRect/>
          </a:stretch>
        </p:blipFill>
        <p:spPr>
          <a:xfrm>
            <a:off x="370800" y="324000"/>
            <a:ext cx="3474000" cy="570825"/>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4CF1DB13-C169-E3E7-14D7-F83D22F8D74C}"/>
              </a:ext>
            </a:extLst>
          </p:cNvPr>
          <p:cNvPicPr>
            <a:picLocks noChangeAspect="1"/>
          </p:cNvPicPr>
          <p:nvPr/>
        </p:nvPicPr>
        <p:blipFill>
          <a:blip r:embed="rId5"/>
          <a:stretch>
            <a:fillRect/>
          </a:stretch>
        </p:blipFill>
        <p:spPr>
          <a:xfrm>
            <a:off x="5459601" y="262672"/>
            <a:ext cx="2123825" cy="796434"/>
          </a:xfrm>
          <a:prstGeom prst="rect">
            <a:avLst/>
          </a:prstGeom>
        </p:spPr>
      </p:pic>
    </p:spTree>
    <p:extLst>
      <p:ext uri="{BB962C8B-B14F-4D97-AF65-F5344CB8AC3E}">
        <p14:creationId xmlns:p14="http://schemas.microsoft.com/office/powerpoint/2010/main" val="3114241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FB70FD-E9F2-6CBE-57F6-64833F40954F}"/>
              </a:ext>
            </a:extLst>
          </p:cNvPr>
          <p:cNvGrpSpPr/>
          <p:nvPr/>
        </p:nvGrpSpPr>
        <p:grpSpPr>
          <a:xfrm>
            <a:off x="1027796" y="2646838"/>
            <a:ext cx="7480471" cy="3714010"/>
            <a:chOff x="712917" y="1330711"/>
            <a:chExt cx="7018594" cy="3694771"/>
          </a:xfrm>
        </p:grpSpPr>
        <p:pic>
          <p:nvPicPr>
            <p:cNvPr id="8" name="Picture 7">
              <a:extLst>
                <a:ext uri="{FF2B5EF4-FFF2-40B4-BE49-F238E27FC236}">
                  <a16:creationId xmlns:a16="http://schemas.microsoft.com/office/drawing/2014/main" id="{CBC4871E-4000-4127-FB56-7ECD95FA1B6F}"/>
                </a:ext>
              </a:extLst>
            </p:cNvPr>
            <p:cNvPicPr>
              <a:picLocks noChangeAspect="1"/>
            </p:cNvPicPr>
            <p:nvPr/>
          </p:nvPicPr>
          <p:blipFill>
            <a:blip r:embed="rId3"/>
            <a:stretch>
              <a:fillRect/>
            </a:stretch>
          </p:blipFill>
          <p:spPr>
            <a:xfrm>
              <a:off x="767730" y="3121407"/>
              <a:ext cx="3343354" cy="1827577"/>
            </a:xfrm>
            <a:prstGeom prst="rect">
              <a:avLst/>
            </a:prstGeom>
          </p:spPr>
        </p:pic>
        <p:pic>
          <p:nvPicPr>
            <p:cNvPr id="9" name="Picture 8">
              <a:extLst>
                <a:ext uri="{FF2B5EF4-FFF2-40B4-BE49-F238E27FC236}">
                  <a16:creationId xmlns:a16="http://schemas.microsoft.com/office/drawing/2014/main" id="{21271B46-88C9-C28E-BB4C-150759500BA0}"/>
                </a:ext>
              </a:extLst>
            </p:cNvPr>
            <p:cNvPicPr>
              <a:picLocks noChangeAspect="1"/>
            </p:cNvPicPr>
            <p:nvPr/>
          </p:nvPicPr>
          <p:blipFill>
            <a:blip r:embed="rId3"/>
            <a:stretch>
              <a:fillRect/>
            </a:stretch>
          </p:blipFill>
          <p:spPr>
            <a:xfrm>
              <a:off x="4287799" y="3121406"/>
              <a:ext cx="3343354" cy="1827577"/>
            </a:xfrm>
            <a:prstGeom prst="rect">
              <a:avLst/>
            </a:prstGeom>
          </p:spPr>
        </p:pic>
        <p:pic>
          <p:nvPicPr>
            <p:cNvPr id="11" name="Picture 10">
              <a:extLst>
                <a:ext uri="{FF2B5EF4-FFF2-40B4-BE49-F238E27FC236}">
                  <a16:creationId xmlns:a16="http://schemas.microsoft.com/office/drawing/2014/main" id="{3195A263-1CD1-C132-B4B2-F814BF05A4F7}"/>
                </a:ext>
              </a:extLst>
            </p:cNvPr>
            <p:cNvPicPr>
              <a:picLocks noChangeAspect="1"/>
            </p:cNvPicPr>
            <p:nvPr/>
          </p:nvPicPr>
          <p:blipFill rotWithShape="1">
            <a:blip r:embed="rId3"/>
            <a:srcRect t="12170"/>
            <a:stretch/>
          </p:blipFill>
          <p:spPr>
            <a:xfrm>
              <a:off x="767729" y="1330711"/>
              <a:ext cx="3343354" cy="1605168"/>
            </a:xfrm>
            <a:prstGeom prst="rect">
              <a:avLst/>
            </a:prstGeom>
          </p:spPr>
        </p:pic>
        <p:pic>
          <p:nvPicPr>
            <p:cNvPr id="16" name="Picture 15">
              <a:extLst>
                <a:ext uri="{FF2B5EF4-FFF2-40B4-BE49-F238E27FC236}">
                  <a16:creationId xmlns:a16="http://schemas.microsoft.com/office/drawing/2014/main" id="{46B3E9CF-0740-B3EC-A6C7-AF997F9F8102}"/>
                </a:ext>
              </a:extLst>
            </p:cNvPr>
            <p:cNvPicPr>
              <a:picLocks noChangeAspect="1"/>
            </p:cNvPicPr>
            <p:nvPr/>
          </p:nvPicPr>
          <p:blipFill rotWithShape="1">
            <a:blip r:embed="rId3"/>
            <a:srcRect t="12170"/>
            <a:stretch/>
          </p:blipFill>
          <p:spPr>
            <a:xfrm>
              <a:off x="4287799" y="1330711"/>
              <a:ext cx="3343354" cy="1605167"/>
            </a:xfrm>
            <a:prstGeom prst="rect">
              <a:avLst/>
            </a:prstGeom>
          </p:spPr>
        </p:pic>
        <p:sp>
          <p:nvSpPr>
            <p:cNvPr id="17" name="Rectangle 16">
              <a:extLst>
                <a:ext uri="{FF2B5EF4-FFF2-40B4-BE49-F238E27FC236}">
                  <a16:creationId xmlns:a16="http://schemas.microsoft.com/office/drawing/2014/main" id="{B46B99AB-D18F-6F92-93B1-D8441A3EEB25}"/>
                </a:ext>
              </a:extLst>
            </p:cNvPr>
            <p:cNvSpPr/>
            <p:nvPr/>
          </p:nvSpPr>
          <p:spPr>
            <a:xfrm>
              <a:off x="712917" y="1516565"/>
              <a:ext cx="7018594" cy="3508917"/>
            </a:xfrm>
            <a:prstGeom prst="rect">
              <a:avLst/>
            </a:prstGeom>
            <a:solidFill>
              <a:srgbClr val="FFF9F1">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A104D2FE-9A5A-052C-62B9-18D4C21E43E9}"/>
              </a:ext>
            </a:extLst>
          </p:cNvPr>
          <p:cNvGrpSpPr/>
          <p:nvPr/>
        </p:nvGrpSpPr>
        <p:grpSpPr>
          <a:xfrm>
            <a:off x="1099496" y="2713824"/>
            <a:ext cx="6456855" cy="2037826"/>
            <a:chOff x="1099496" y="2713824"/>
            <a:chExt cx="6456855" cy="2037826"/>
          </a:xfrm>
        </p:grpSpPr>
        <p:sp>
          <p:nvSpPr>
            <p:cNvPr id="19" name="Rectangle 18">
              <a:extLst>
                <a:ext uri="{FF2B5EF4-FFF2-40B4-BE49-F238E27FC236}">
                  <a16:creationId xmlns:a16="http://schemas.microsoft.com/office/drawing/2014/main" id="{A5BBF440-8F76-5D04-2AC9-750BD3F68428}"/>
                </a:ext>
              </a:extLst>
            </p:cNvPr>
            <p:cNvSpPr/>
            <p:nvPr/>
          </p:nvSpPr>
          <p:spPr>
            <a:xfrm>
              <a:off x="1103809" y="3216538"/>
              <a:ext cx="3229099" cy="509931"/>
            </a:xfrm>
            <a:prstGeom prst="rect">
              <a:avLst/>
            </a:prstGeom>
            <a:solidFill>
              <a:srgbClr val="4285F4">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12 × 2</a:t>
              </a:r>
            </a:p>
          </p:txBody>
        </p:sp>
        <p:sp>
          <p:nvSpPr>
            <p:cNvPr id="20" name="Rectangle 19">
              <a:extLst>
                <a:ext uri="{FF2B5EF4-FFF2-40B4-BE49-F238E27FC236}">
                  <a16:creationId xmlns:a16="http://schemas.microsoft.com/office/drawing/2014/main" id="{5CAA3AC6-A37F-7F1C-ABC7-94EB4FA33CC9}"/>
                </a:ext>
              </a:extLst>
            </p:cNvPr>
            <p:cNvSpPr/>
            <p:nvPr/>
          </p:nvSpPr>
          <p:spPr>
            <a:xfrm>
              <a:off x="1099496" y="3955248"/>
              <a:ext cx="2162945" cy="796402"/>
            </a:xfrm>
            <a:prstGeom prst="rect">
              <a:avLst/>
            </a:prstGeom>
            <a:solidFill>
              <a:srgbClr val="4285F4">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8 × 3</a:t>
              </a:r>
            </a:p>
          </p:txBody>
        </p:sp>
        <p:sp>
          <p:nvSpPr>
            <p:cNvPr id="25" name="Rectangle 24">
              <a:extLst>
                <a:ext uri="{FF2B5EF4-FFF2-40B4-BE49-F238E27FC236}">
                  <a16:creationId xmlns:a16="http://schemas.microsoft.com/office/drawing/2014/main" id="{98623A0A-EB90-584E-4243-A0B9BA5475D8}"/>
                </a:ext>
              </a:extLst>
            </p:cNvPr>
            <p:cNvSpPr/>
            <p:nvPr/>
          </p:nvSpPr>
          <p:spPr>
            <a:xfrm>
              <a:off x="4867184" y="3216537"/>
              <a:ext cx="1638421" cy="1043825"/>
            </a:xfrm>
            <a:prstGeom prst="rect">
              <a:avLst/>
            </a:prstGeom>
            <a:solidFill>
              <a:srgbClr val="4285F4">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6 × 4</a:t>
              </a:r>
            </a:p>
          </p:txBody>
        </p:sp>
        <p:sp>
          <p:nvSpPr>
            <p:cNvPr id="18" name="Rectangle 17">
              <a:extLst>
                <a:ext uri="{FF2B5EF4-FFF2-40B4-BE49-F238E27FC236}">
                  <a16:creationId xmlns:a16="http://schemas.microsoft.com/office/drawing/2014/main" id="{0DDB5CD9-8D6C-8A46-7218-AFB28F236FB3}"/>
                </a:ext>
              </a:extLst>
            </p:cNvPr>
            <p:cNvSpPr/>
            <p:nvPr/>
          </p:nvSpPr>
          <p:spPr>
            <a:xfrm>
              <a:off x="1109466" y="2713824"/>
              <a:ext cx="6446885" cy="259270"/>
            </a:xfrm>
            <a:prstGeom prst="rect">
              <a:avLst/>
            </a:prstGeom>
            <a:solidFill>
              <a:srgbClr val="4285F4">
                <a:alpha val="3803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24 × 1</a:t>
              </a:r>
            </a:p>
          </p:txBody>
        </p:sp>
      </p:grpSp>
      <p:sp>
        <p:nvSpPr>
          <p:cNvPr id="42" name="Speech Bubble: Rectangle with Corners Rounded 41">
            <a:extLst>
              <a:ext uri="{FF2B5EF4-FFF2-40B4-BE49-F238E27FC236}">
                <a16:creationId xmlns:a16="http://schemas.microsoft.com/office/drawing/2014/main" id="{BDEE83D9-B84E-A29D-DE82-78E4AD5457AB}"/>
              </a:ext>
            </a:extLst>
          </p:cNvPr>
          <p:cNvSpPr/>
          <p:nvPr/>
        </p:nvSpPr>
        <p:spPr>
          <a:xfrm>
            <a:off x="8718036" y="2194057"/>
            <a:ext cx="3147638" cy="2011690"/>
          </a:xfrm>
          <a:prstGeom prst="wedgeRoundRectCallout">
            <a:avLst>
              <a:gd name="adj1" fmla="val -8478"/>
              <a:gd name="adj2" fmla="val 68573"/>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400" dirty="0">
                <a:solidFill>
                  <a:schemeClr val="tx1"/>
                </a:solidFill>
                <a:latin typeface="Arial" panose="020B0604020202020204" pitchFamily="34" charset="0"/>
                <a:ea typeface="+mj-ea"/>
                <a:cs typeface="Arial" panose="020B0604020202020204" pitchFamily="34" charset="0"/>
              </a:rPr>
              <a:t>The factors of 24 are 1, 2, 3, 4, 6, 8, 12 and 24.</a:t>
            </a:r>
          </a:p>
          <a:p>
            <a:r>
              <a:rPr lang="en-GB" sz="2400" dirty="0">
                <a:solidFill>
                  <a:schemeClr val="tx1"/>
                </a:solidFill>
                <a:latin typeface="Arial" panose="020B0604020202020204" pitchFamily="34" charset="0"/>
                <a:ea typeface="+mj-ea"/>
                <a:cs typeface="Arial" panose="020B0604020202020204" pitchFamily="34" charset="0"/>
              </a:rPr>
              <a:t>The side lengths are factor pairs of 24.</a:t>
            </a:r>
            <a:endParaRPr lang="en-US" sz="2400" dirty="0">
              <a:solidFill>
                <a:schemeClr val="tx1"/>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C613266C-50DB-0493-053C-7A862A2B8119}"/>
              </a:ext>
            </a:extLst>
          </p:cNvPr>
          <p:cNvSpPr txBox="1"/>
          <p:nvPr/>
        </p:nvSpPr>
        <p:spPr>
          <a:xfrm>
            <a:off x="10557176" y="5641746"/>
            <a:ext cx="1328766"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Dev</a:t>
            </a:r>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Area and factors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3</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sp>
        <p:nvSpPr>
          <p:cNvPr id="2" name="TextBox 1">
            <a:extLst>
              <a:ext uri="{FF2B5EF4-FFF2-40B4-BE49-F238E27FC236}">
                <a16:creationId xmlns:a16="http://schemas.microsoft.com/office/drawing/2014/main" id="{A274019F-1384-46DB-8EF1-8E2F8CCDCBE4}"/>
              </a:ext>
            </a:extLst>
          </p:cNvPr>
          <p:cNvSpPr txBox="1"/>
          <p:nvPr/>
        </p:nvSpPr>
        <p:spPr>
          <a:xfrm>
            <a:off x="876444" y="1257345"/>
            <a:ext cx="9665230" cy="1384995"/>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rgbClr val="404040"/>
                </a:solidFill>
                <a:effectLst/>
                <a:latin typeface="Arial" panose="020B0604020202020204" pitchFamily="34" charset="0"/>
                <a:ea typeface="Calibri" panose="020F0502020204030204" pitchFamily="34" charset="0"/>
                <a:cs typeface="Arial" panose="020B0604020202020204" pitchFamily="34" charset="0"/>
              </a:rPr>
              <a:t>Use dot paper to draw as many different rectangles as you can with an area of 24 units.</a:t>
            </a:r>
          </a:p>
          <a:p>
            <a:pPr marL="0" marR="0" lvl="0" indent="0" defTabSz="914400" rtl="0" eaLnBrk="0" fontAlgn="base" latinLnBrk="0" hangingPunct="0">
              <a:lnSpc>
                <a:spcPct val="100000"/>
              </a:lnSpc>
              <a:spcBef>
                <a:spcPct val="0"/>
              </a:spcBef>
              <a:spcAft>
                <a:spcPct val="0"/>
              </a:spcAft>
              <a:buClrTx/>
              <a:buSzTx/>
              <a:buFontTx/>
              <a:buNone/>
              <a:tabLst/>
            </a:pPr>
            <a:r>
              <a:rPr lang="en-GB" altLang="en-US" sz="2800" dirty="0">
                <a:solidFill>
                  <a:srgbClr val="404040"/>
                </a:solidFill>
                <a:latin typeface="Arial" panose="020B0604020202020204" pitchFamily="34" charset="0"/>
                <a:cs typeface="Arial" panose="020B0604020202020204" pitchFamily="34" charset="0"/>
              </a:rPr>
              <a:t>What is the length and width of each rectangle?</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3" name="Group 2" descr="Worksheet available icon">
            <a:extLst>
              <a:ext uri="{FF2B5EF4-FFF2-40B4-BE49-F238E27FC236}">
                <a16:creationId xmlns:a16="http://schemas.microsoft.com/office/drawing/2014/main" id="{7667E1F2-3E39-5113-9122-794A281A65EB}"/>
              </a:ext>
            </a:extLst>
          </p:cNvPr>
          <p:cNvGrpSpPr/>
          <p:nvPr/>
        </p:nvGrpSpPr>
        <p:grpSpPr>
          <a:xfrm>
            <a:off x="9495879" y="211521"/>
            <a:ext cx="2102384" cy="753403"/>
            <a:chOff x="9495879" y="211521"/>
            <a:chExt cx="2102384" cy="753403"/>
          </a:xfrm>
        </p:grpSpPr>
        <p:pic>
          <p:nvPicPr>
            <p:cNvPr id="5" name="Graphic 6" descr="Document">
              <a:extLst>
                <a:ext uri="{FF2B5EF4-FFF2-40B4-BE49-F238E27FC236}">
                  <a16:creationId xmlns:a16="http://schemas.microsoft.com/office/drawing/2014/main" id="{32FAEF96-A4C1-7AD6-243B-F7732F485D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44860" y="211521"/>
              <a:ext cx="753403" cy="753403"/>
            </a:xfrm>
            <a:prstGeom prst="rect">
              <a:avLst/>
            </a:prstGeom>
          </p:spPr>
        </p:pic>
        <p:sp>
          <p:nvSpPr>
            <p:cNvPr id="6" name="TextBox 5">
              <a:extLst>
                <a:ext uri="{FF2B5EF4-FFF2-40B4-BE49-F238E27FC236}">
                  <a16:creationId xmlns:a16="http://schemas.microsoft.com/office/drawing/2014/main" id="{3FC35758-CE30-4E7F-306F-1722881090BF}"/>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pic>
        <p:nvPicPr>
          <p:cNvPr id="10" name="Picture 9" descr="A stick figure drawing of Dev, a boy with spiky hair.&#10;">
            <a:extLst>
              <a:ext uri="{FF2B5EF4-FFF2-40B4-BE49-F238E27FC236}">
                <a16:creationId xmlns:a16="http://schemas.microsoft.com/office/drawing/2014/main" id="{199C22BF-46F9-0E5F-67EF-FE8CE9C37D6E}"/>
              </a:ext>
            </a:extLst>
          </p:cNvPr>
          <p:cNvPicPr>
            <a:picLocks noChangeAspect="1"/>
          </p:cNvPicPr>
          <p:nvPr/>
        </p:nvPicPr>
        <p:blipFill>
          <a:blip r:embed="rId6"/>
          <a:stretch>
            <a:fillRect/>
          </a:stretch>
        </p:blipFill>
        <p:spPr>
          <a:xfrm>
            <a:off x="9880311" y="4636110"/>
            <a:ext cx="767811" cy="1528856"/>
          </a:xfrm>
          <a:prstGeom prst="rect">
            <a:avLst/>
          </a:prstGeom>
        </p:spPr>
      </p:pic>
    </p:spTree>
    <p:extLst>
      <p:ext uri="{BB962C8B-B14F-4D97-AF65-F5344CB8AC3E}">
        <p14:creationId xmlns:p14="http://schemas.microsoft.com/office/powerpoint/2010/main" val="80728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Area</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4</a:t>
            </a:fld>
            <a:endParaRPr lang="en-US" dirty="0"/>
          </a:p>
        </p:txBody>
      </p:sp>
      <p:pic>
        <p:nvPicPr>
          <p:cNvPr id="100"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5453" y="1215478"/>
            <a:ext cx="914400" cy="914400"/>
          </a:xfrm>
          <a:prstGeom prst="rect">
            <a:avLst/>
          </a:prstGeom>
        </p:spPr>
      </p:pic>
      <p:grpSp>
        <p:nvGrpSpPr>
          <p:cNvPr id="99" name="Group 98">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769853" y="1470805"/>
            <a:ext cx="8212347" cy="4387070"/>
            <a:chOff x="1259457" y="1949570"/>
            <a:chExt cx="8212347" cy="3787808"/>
          </a:xfrm>
        </p:grpSpPr>
        <p:sp>
          <p:nvSpPr>
            <p:cNvPr id="6" name="TextBox 5">
              <a:extLst>
                <a:ext uri="{FF2B5EF4-FFF2-40B4-BE49-F238E27FC236}">
                  <a16:creationId xmlns:a16="http://schemas.microsoft.com/office/drawing/2014/main" id="{755AD8CD-D355-45F4-8A8D-03865C1297C0}"/>
                </a:ext>
              </a:extLst>
            </p:cNvPr>
            <p:cNvSpPr txBox="1"/>
            <p:nvPr/>
          </p:nvSpPr>
          <p:spPr>
            <a:xfrm>
              <a:off x="1259457" y="1949570"/>
              <a:ext cx="1990237" cy="523220"/>
            </a:xfrm>
            <a:prstGeom prst="rect">
              <a:avLst/>
            </a:prstGeom>
            <a:solidFill>
              <a:schemeClr val="accent1"/>
            </a:solidFill>
            <a:ln w="38100">
              <a:solidFill>
                <a:schemeClr val="accent1"/>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98" name="Rectangle 97">
              <a:extLst>
                <a:ext uri="{FF2B5EF4-FFF2-40B4-BE49-F238E27FC236}">
                  <a16:creationId xmlns:a16="http://schemas.microsoft.com/office/drawing/2014/main" id="{CAAA4A74-A70B-4650-8E46-6F6AAFBACCA0}"/>
                </a:ext>
              </a:extLst>
            </p:cNvPr>
            <p:cNvSpPr/>
            <p:nvPr/>
          </p:nvSpPr>
          <p:spPr>
            <a:xfrm>
              <a:off x="1259457" y="1949570"/>
              <a:ext cx="8212347" cy="378780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B0AB6807-1007-2C40-ACD3-85A647021B46}"/>
              </a:ext>
            </a:extLst>
          </p:cNvPr>
          <p:cNvSpPr txBox="1"/>
          <p:nvPr/>
        </p:nvSpPr>
        <p:spPr>
          <a:xfrm>
            <a:off x="2043531" y="2181054"/>
            <a:ext cx="7551002" cy="523220"/>
          </a:xfrm>
          <a:prstGeom prst="rect">
            <a:avLst/>
          </a:prstGeom>
          <a:noFill/>
        </p:spPr>
        <p:txBody>
          <a:bodyPr wrap="square" rtlCol="0">
            <a:spAutoFit/>
          </a:bodyPr>
          <a:lstStyle/>
          <a:p>
            <a:pPr>
              <a:spcAft>
                <a:spcPts val="600"/>
              </a:spcAft>
            </a:pPr>
            <a:r>
              <a:rPr lang="en-US" sz="2800" dirty="0">
                <a:latin typeface="Arial" panose="020B0604020202020204" pitchFamily="34" charset="0"/>
                <a:cs typeface="Arial" panose="020B0604020202020204" pitchFamily="34" charset="0"/>
              </a:rPr>
              <a:t>Area of a rectangle  =  </a:t>
            </a:r>
            <a:r>
              <a:rPr lang="en-US" sz="2800" b="1" dirty="0">
                <a:latin typeface="Arial" panose="020B0604020202020204" pitchFamily="34" charset="0"/>
                <a:cs typeface="Arial" panose="020B0604020202020204" pitchFamily="34" charset="0"/>
              </a:rPr>
              <a:t>base × height </a:t>
            </a:r>
          </a:p>
        </p:txBody>
      </p:sp>
      <p:grpSp>
        <p:nvGrpSpPr>
          <p:cNvPr id="19" name="Group 18">
            <a:extLst>
              <a:ext uri="{FF2B5EF4-FFF2-40B4-BE49-F238E27FC236}">
                <a16:creationId xmlns:a16="http://schemas.microsoft.com/office/drawing/2014/main" id="{BD1F045C-40C1-06E7-B194-52561D7FF7D0}"/>
              </a:ext>
            </a:extLst>
          </p:cNvPr>
          <p:cNvGrpSpPr/>
          <p:nvPr/>
        </p:nvGrpSpPr>
        <p:grpSpPr>
          <a:xfrm>
            <a:off x="2357004" y="3045867"/>
            <a:ext cx="3039343" cy="1837860"/>
            <a:chOff x="2357004" y="3045867"/>
            <a:chExt cx="3039343" cy="1837860"/>
          </a:xfrm>
        </p:grpSpPr>
        <p:grpSp>
          <p:nvGrpSpPr>
            <p:cNvPr id="5" name="Group 4">
              <a:extLst>
                <a:ext uri="{FF2B5EF4-FFF2-40B4-BE49-F238E27FC236}">
                  <a16:creationId xmlns:a16="http://schemas.microsoft.com/office/drawing/2014/main" id="{D9EC2716-5F5B-DDA7-483D-48F6FF23A0C9}"/>
                </a:ext>
              </a:extLst>
            </p:cNvPr>
            <p:cNvGrpSpPr/>
            <p:nvPr/>
          </p:nvGrpSpPr>
          <p:grpSpPr>
            <a:xfrm>
              <a:off x="2473036" y="3200400"/>
              <a:ext cx="2805546" cy="1589809"/>
              <a:chOff x="2473036" y="3200400"/>
              <a:chExt cx="2805546" cy="1589809"/>
            </a:xfrm>
          </p:grpSpPr>
          <p:sp>
            <p:nvSpPr>
              <p:cNvPr id="3" name="Rectangle 2">
                <a:extLst>
                  <a:ext uri="{FF2B5EF4-FFF2-40B4-BE49-F238E27FC236}">
                    <a16:creationId xmlns:a16="http://schemas.microsoft.com/office/drawing/2014/main" id="{5E02F72B-110F-DDC6-B57D-7BFCE47B6607}"/>
                  </a:ext>
                </a:extLst>
              </p:cNvPr>
              <p:cNvSpPr/>
              <p:nvPr/>
            </p:nvSpPr>
            <p:spPr>
              <a:xfrm>
                <a:off x="2473036" y="4551218"/>
                <a:ext cx="228600" cy="228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 name="Rectangle 1">
                <a:extLst>
                  <a:ext uri="{FF2B5EF4-FFF2-40B4-BE49-F238E27FC236}">
                    <a16:creationId xmlns:a16="http://schemas.microsoft.com/office/drawing/2014/main" id="{DD256639-7F28-92E4-6AD7-05F37303276A}"/>
                  </a:ext>
                </a:extLst>
              </p:cNvPr>
              <p:cNvSpPr/>
              <p:nvPr/>
            </p:nvSpPr>
            <p:spPr>
              <a:xfrm>
                <a:off x="2473036" y="3200400"/>
                <a:ext cx="2805546" cy="158980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grpSp>
          <p:nvGrpSpPr>
            <p:cNvPr id="10" name="Group 9">
              <a:extLst>
                <a:ext uri="{FF2B5EF4-FFF2-40B4-BE49-F238E27FC236}">
                  <a16:creationId xmlns:a16="http://schemas.microsoft.com/office/drawing/2014/main" id="{DD221DA4-E8FF-E6E4-A96F-6FAACD2CD7D2}"/>
                </a:ext>
              </a:extLst>
            </p:cNvPr>
            <p:cNvGrpSpPr/>
            <p:nvPr/>
          </p:nvGrpSpPr>
          <p:grpSpPr>
            <a:xfrm>
              <a:off x="3875809" y="3045867"/>
              <a:ext cx="76200" cy="218209"/>
              <a:chOff x="5995555" y="3314700"/>
              <a:chExt cx="76200" cy="218209"/>
            </a:xfrm>
          </p:grpSpPr>
          <p:cxnSp>
            <p:nvCxnSpPr>
              <p:cNvPr id="8" name="Straight Connector 7">
                <a:extLst>
                  <a:ext uri="{FF2B5EF4-FFF2-40B4-BE49-F238E27FC236}">
                    <a16:creationId xmlns:a16="http://schemas.microsoft.com/office/drawing/2014/main" id="{FFBD5C7F-31F3-E6D1-C6B4-F3CF0A438F85}"/>
                  </a:ext>
                </a:extLst>
              </p:cNvPr>
              <p:cNvCxnSpPr/>
              <p:nvPr/>
            </p:nvCxnSpPr>
            <p:spPr>
              <a:xfrm>
                <a:off x="5995555" y="3314700"/>
                <a:ext cx="0" cy="2182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617FB4C-A603-15BA-754B-7199D878B57F}"/>
                  </a:ext>
                </a:extLst>
              </p:cNvPr>
              <p:cNvCxnSpPr/>
              <p:nvPr/>
            </p:nvCxnSpPr>
            <p:spPr>
              <a:xfrm>
                <a:off x="6071755" y="3314700"/>
                <a:ext cx="0" cy="2182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AFBFC6CB-7DAE-51AE-85AF-0C30631A6C66}"/>
                </a:ext>
              </a:extLst>
            </p:cNvPr>
            <p:cNvGrpSpPr/>
            <p:nvPr/>
          </p:nvGrpSpPr>
          <p:grpSpPr>
            <a:xfrm>
              <a:off x="3837709" y="4665518"/>
              <a:ext cx="76200" cy="218209"/>
              <a:chOff x="5995555" y="3314700"/>
              <a:chExt cx="76200" cy="218209"/>
            </a:xfrm>
          </p:grpSpPr>
          <p:cxnSp>
            <p:nvCxnSpPr>
              <p:cNvPr id="13" name="Straight Connector 12">
                <a:extLst>
                  <a:ext uri="{FF2B5EF4-FFF2-40B4-BE49-F238E27FC236}">
                    <a16:creationId xmlns:a16="http://schemas.microsoft.com/office/drawing/2014/main" id="{58405573-40A6-73E2-BA67-D3ED2150C0D5}"/>
                  </a:ext>
                </a:extLst>
              </p:cNvPr>
              <p:cNvCxnSpPr/>
              <p:nvPr/>
            </p:nvCxnSpPr>
            <p:spPr>
              <a:xfrm>
                <a:off x="5995555" y="3314700"/>
                <a:ext cx="0" cy="2182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B540268-7297-1EAF-925C-3ECADE9718D0}"/>
                  </a:ext>
                </a:extLst>
              </p:cNvPr>
              <p:cNvCxnSpPr/>
              <p:nvPr/>
            </p:nvCxnSpPr>
            <p:spPr>
              <a:xfrm>
                <a:off x="6071755" y="3314700"/>
                <a:ext cx="0" cy="2182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9D1027CE-8E2B-8566-54FE-78E086A883A1}"/>
                </a:ext>
              </a:extLst>
            </p:cNvPr>
            <p:cNvCxnSpPr/>
            <p:nvPr/>
          </p:nvCxnSpPr>
          <p:spPr>
            <a:xfrm rot="5400000">
              <a:off x="2466109" y="3772321"/>
              <a:ext cx="0" cy="2182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26A9B7E-F2B8-E81F-48A8-9AD35024B19F}"/>
                </a:ext>
              </a:extLst>
            </p:cNvPr>
            <p:cNvCxnSpPr/>
            <p:nvPr/>
          </p:nvCxnSpPr>
          <p:spPr>
            <a:xfrm rot="5400000">
              <a:off x="5287243" y="3777073"/>
              <a:ext cx="0" cy="2182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E4E3093C-88D2-E709-7204-225F8F153971}"/>
              </a:ext>
            </a:extLst>
          </p:cNvPr>
          <p:cNvSpPr txBox="1"/>
          <p:nvPr/>
        </p:nvSpPr>
        <p:spPr>
          <a:xfrm>
            <a:off x="5514975" y="3619815"/>
            <a:ext cx="1705916" cy="523220"/>
          </a:xfrm>
          <a:prstGeom prst="rect">
            <a:avLst/>
          </a:prstGeom>
          <a:noFill/>
        </p:spPr>
        <p:txBody>
          <a:bodyPr wrap="none" rtlCol="0">
            <a:spAutoFit/>
          </a:bodyPr>
          <a:lstStyle/>
          <a:p>
            <a:pPr algn="l"/>
            <a:r>
              <a:rPr lang="en-SG" sz="2800" dirty="0">
                <a:latin typeface="Arial" panose="020B0604020202020204" pitchFamily="34" charset="0"/>
                <a:cs typeface="Arial" panose="020B0604020202020204" pitchFamily="34" charset="0"/>
              </a:rPr>
              <a:t>height (h)</a:t>
            </a:r>
          </a:p>
        </p:txBody>
      </p:sp>
      <p:sp>
        <p:nvSpPr>
          <p:cNvPr id="21" name="TextBox 20">
            <a:extLst>
              <a:ext uri="{FF2B5EF4-FFF2-40B4-BE49-F238E27FC236}">
                <a16:creationId xmlns:a16="http://schemas.microsoft.com/office/drawing/2014/main" id="{CC10C13D-0DDC-D6A2-F6B6-BE64D377F544}"/>
              </a:ext>
            </a:extLst>
          </p:cNvPr>
          <p:cNvSpPr txBox="1"/>
          <p:nvPr/>
        </p:nvSpPr>
        <p:spPr>
          <a:xfrm>
            <a:off x="3213351" y="4963710"/>
            <a:ext cx="1505540" cy="523220"/>
          </a:xfrm>
          <a:prstGeom prst="rect">
            <a:avLst/>
          </a:prstGeom>
          <a:noFill/>
        </p:spPr>
        <p:txBody>
          <a:bodyPr wrap="none" rtlCol="0">
            <a:spAutoFit/>
          </a:bodyPr>
          <a:lstStyle/>
          <a:p>
            <a:pPr algn="l"/>
            <a:r>
              <a:rPr lang="en-SG" sz="2800" dirty="0">
                <a:latin typeface="Arial" panose="020B0604020202020204" pitchFamily="34" charset="0"/>
                <a:cs typeface="Arial" panose="020B0604020202020204" pitchFamily="34" charset="0"/>
              </a:rPr>
              <a:t>base (b)</a:t>
            </a:r>
          </a:p>
        </p:txBody>
      </p:sp>
    </p:spTree>
    <p:extLst>
      <p:ext uri="{BB962C8B-B14F-4D97-AF65-F5344CB8AC3E}">
        <p14:creationId xmlns:p14="http://schemas.microsoft.com/office/powerpoint/2010/main" val="704025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Area of rectilinear shapes</a:t>
            </a:r>
            <a:endPar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5</a:t>
            </a:fld>
            <a:endParaRPr lang="en-US" dirty="0"/>
          </a:p>
        </p:txBody>
      </p:sp>
      <p:grpSp>
        <p:nvGrpSpPr>
          <p:cNvPr id="17" name="Group 16" descr="Worksheet available icon">
            <a:extLst>
              <a:ext uri="{FF2B5EF4-FFF2-40B4-BE49-F238E27FC236}">
                <a16:creationId xmlns:a16="http://schemas.microsoft.com/office/drawing/2014/main" id="{8C6D26F9-FFBD-F30C-65F5-A961D9C07259}"/>
              </a:ext>
            </a:extLst>
          </p:cNvPr>
          <p:cNvGrpSpPr/>
          <p:nvPr/>
        </p:nvGrpSpPr>
        <p:grpSpPr>
          <a:xfrm>
            <a:off x="9495879" y="211521"/>
            <a:ext cx="2102384" cy="753403"/>
            <a:chOff x="9495879" y="211521"/>
            <a:chExt cx="2102384" cy="753403"/>
          </a:xfrm>
        </p:grpSpPr>
        <p:pic>
          <p:nvPicPr>
            <p:cNvPr id="18" name="Graphic 6" descr="Document">
              <a:extLst>
                <a:ext uri="{FF2B5EF4-FFF2-40B4-BE49-F238E27FC236}">
                  <a16:creationId xmlns:a16="http://schemas.microsoft.com/office/drawing/2014/main" id="{1DDB00FD-D6EE-C139-1BC3-798B9F9351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9" name="TextBox 18">
              <a:extLst>
                <a:ext uri="{FF2B5EF4-FFF2-40B4-BE49-F238E27FC236}">
                  <a16:creationId xmlns:a16="http://schemas.microsoft.com/office/drawing/2014/main" id="{F85E6948-14D1-5607-EC6B-863010044C1D}"/>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pic>
        <p:nvPicPr>
          <p:cNvPr id="24" name="Picture 23">
            <a:extLst>
              <a:ext uri="{FF2B5EF4-FFF2-40B4-BE49-F238E27FC236}">
                <a16:creationId xmlns:a16="http://schemas.microsoft.com/office/drawing/2014/main" id="{195E41F0-881F-B5A1-DBB2-8EF144AB6C8C}"/>
              </a:ext>
            </a:extLst>
          </p:cNvPr>
          <p:cNvPicPr>
            <a:picLocks noChangeAspect="1"/>
          </p:cNvPicPr>
          <p:nvPr/>
        </p:nvPicPr>
        <p:blipFill>
          <a:blip r:embed="rId5"/>
          <a:stretch>
            <a:fillRect/>
          </a:stretch>
        </p:blipFill>
        <p:spPr>
          <a:xfrm>
            <a:off x="2209728" y="3171408"/>
            <a:ext cx="7754432" cy="2707002"/>
          </a:xfrm>
          <a:prstGeom prst="rect">
            <a:avLst/>
          </a:prstGeom>
        </p:spPr>
      </p:pic>
      <p:sp>
        <p:nvSpPr>
          <p:cNvPr id="25" name="Rectangle 3">
            <a:extLst>
              <a:ext uri="{FF2B5EF4-FFF2-40B4-BE49-F238E27FC236}">
                <a16:creationId xmlns:a16="http://schemas.microsoft.com/office/drawing/2014/main" id="{635DC28E-FDCC-D8BA-B4D7-440282236DBC}"/>
              </a:ext>
            </a:extLst>
          </p:cNvPr>
          <p:cNvSpPr>
            <a:spLocks noChangeArrowheads="1"/>
          </p:cNvSpPr>
          <p:nvPr/>
        </p:nvSpPr>
        <p:spPr bwMode="auto">
          <a:xfrm>
            <a:off x="1733410" y="1398837"/>
            <a:ext cx="851314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kern="0" dirty="0">
                <a:solidFill>
                  <a:srgbClr val="000000"/>
                </a:solidFill>
                <a:cs typeface="Arial" panose="020B0604020202020204" pitchFamily="34" charset="0"/>
                <a:sym typeface="Arial"/>
              </a:rPr>
              <a:t>A rectilinear shape is drawn on 1 cm by 1 cm dot grid paper.</a:t>
            </a:r>
          </a:p>
          <a:p>
            <a:endParaRPr lang="en-GB" altLang="en-US" sz="800" kern="0" dirty="0">
              <a:solidFill>
                <a:srgbClr val="000000"/>
              </a:solidFill>
              <a:cs typeface="Arial" panose="020B0604020202020204" pitchFamily="34" charset="0"/>
              <a:sym typeface="Arial"/>
            </a:endParaRPr>
          </a:p>
          <a:p>
            <a:r>
              <a:rPr lang="en-GB" altLang="en-US" sz="2400" kern="0" dirty="0">
                <a:solidFill>
                  <a:srgbClr val="000000"/>
                </a:solidFill>
                <a:cs typeface="Arial" panose="020B0604020202020204" pitchFamily="34" charset="0"/>
                <a:sym typeface="Arial"/>
              </a:rPr>
              <a:t>What is the area of the shape?  </a:t>
            </a:r>
          </a:p>
          <a:p>
            <a:endParaRPr lang="en-GB" altLang="en-US" sz="800" kern="0" dirty="0">
              <a:solidFill>
                <a:srgbClr val="000000"/>
              </a:solidFill>
              <a:cs typeface="Arial" panose="020B0604020202020204" pitchFamily="34" charset="0"/>
              <a:sym typeface="Arial"/>
            </a:endParaRPr>
          </a:p>
          <a:p>
            <a:r>
              <a:rPr lang="en-GB" altLang="en-US" sz="2400" kern="0" dirty="0">
                <a:solidFill>
                  <a:srgbClr val="000000"/>
                </a:solidFill>
                <a:cs typeface="Arial" panose="020B0604020202020204" pitchFamily="34" charset="0"/>
                <a:sym typeface="Arial"/>
              </a:rPr>
              <a:t>Is there more than one way to find the area?  </a:t>
            </a:r>
          </a:p>
        </p:txBody>
      </p:sp>
      <p:grpSp>
        <p:nvGrpSpPr>
          <p:cNvPr id="26" name="Group 25">
            <a:extLst>
              <a:ext uri="{FF2B5EF4-FFF2-40B4-BE49-F238E27FC236}">
                <a16:creationId xmlns:a16="http://schemas.microsoft.com/office/drawing/2014/main" id="{037855D8-A380-94D4-956B-9445FAD0F4DD}"/>
              </a:ext>
            </a:extLst>
          </p:cNvPr>
          <p:cNvGrpSpPr/>
          <p:nvPr/>
        </p:nvGrpSpPr>
        <p:grpSpPr>
          <a:xfrm>
            <a:off x="2547390" y="3499363"/>
            <a:ext cx="1626099" cy="899703"/>
            <a:chOff x="1303919" y="2012170"/>
            <a:chExt cx="1626099" cy="899703"/>
          </a:xfrm>
        </p:grpSpPr>
        <p:sp>
          <p:nvSpPr>
            <p:cNvPr id="27" name="Rectangle 26">
              <a:extLst>
                <a:ext uri="{FF2B5EF4-FFF2-40B4-BE49-F238E27FC236}">
                  <a16:creationId xmlns:a16="http://schemas.microsoft.com/office/drawing/2014/main" id="{0590F9BD-2D63-DF02-C6F9-8EF972A0BEC5}"/>
                </a:ext>
              </a:extLst>
            </p:cNvPr>
            <p:cNvSpPr/>
            <p:nvPr/>
          </p:nvSpPr>
          <p:spPr>
            <a:xfrm>
              <a:off x="1538880" y="2012170"/>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8" name="Rectangle 27">
              <a:extLst>
                <a:ext uri="{FF2B5EF4-FFF2-40B4-BE49-F238E27FC236}">
                  <a16:creationId xmlns:a16="http://schemas.microsoft.com/office/drawing/2014/main" id="{563A8BF5-9DF1-FCE6-C0AD-526A1976D09C}"/>
                </a:ext>
              </a:extLst>
            </p:cNvPr>
            <p:cNvSpPr/>
            <p:nvPr/>
          </p:nvSpPr>
          <p:spPr>
            <a:xfrm>
              <a:off x="1303920" y="2012170"/>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9" name="Rectangle 28">
              <a:extLst>
                <a:ext uri="{FF2B5EF4-FFF2-40B4-BE49-F238E27FC236}">
                  <a16:creationId xmlns:a16="http://schemas.microsoft.com/office/drawing/2014/main" id="{B7A181A8-1D69-FF31-21CF-847A2CE73291}"/>
                </a:ext>
              </a:extLst>
            </p:cNvPr>
            <p:cNvSpPr/>
            <p:nvPr/>
          </p:nvSpPr>
          <p:spPr>
            <a:xfrm>
              <a:off x="1774575" y="2012170"/>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0" name="Rectangle 29">
              <a:extLst>
                <a:ext uri="{FF2B5EF4-FFF2-40B4-BE49-F238E27FC236}">
                  <a16:creationId xmlns:a16="http://schemas.microsoft.com/office/drawing/2014/main" id="{B78A5FAD-D8B9-A24F-7BC5-1DD5DF2FCF9A}"/>
                </a:ext>
              </a:extLst>
            </p:cNvPr>
            <p:cNvSpPr/>
            <p:nvPr/>
          </p:nvSpPr>
          <p:spPr>
            <a:xfrm>
              <a:off x="2006362" y="2012170"/>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1" name="Rectangle 30">
              <a:extLst>
                <a:ext uri="{FF2B5EF4-FFF2-40B4-BE49-F238E27FC236}">
                  <a16:creationId xmlns:a16="http://schemas.microsoft.com/office/drawing/2014/main" id="{30DC0483-5B2F-698F-3668-E7F996A49E97}"/>
                </a:ext>
              </a:extLst>
            </p:cNvPr>
            <p:cNvSpPr/>
            <p:nvPr/>
          </p:nvSpPr>
          <p:spPr>
            <a:xfrm>
              <a:off x="1539956" y="2238673"/>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2" name="Rectangle 31">
              <a:extLst>
                <a:ext uri="{FF2B5EF4-FFF2-40B4-BE49-F238E27FC236}">
                  <a16:creationId xmlns:a16="http://schemas.microsoft.com/office/drawing/2014/main" id="{041DFE76-CAFB-BA8D-8148-802E0ED055A8}"/>
                </a:ext>
              </a:extLst>
            </p:cNvPr>
            <p:cNvSpPr/>
            <p:nvPr/>
          </p:nvSpPr>
          <p:spPr>
            <a:xfrm>
              <a:off x="1304996" y="2238673"/>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3" name="Rectangle 32">
              <a:extLst>
                <a:ext uri="{FF2B5EF4-FFF2-40B4-BE49-F238E27FC236}">
                  <a16:creationId xmlns:a16="http://schemas.microsoft.com/office/drawing/2014/main" id="{7159C421-4B11-F8E0-D064-76E9279D7F91}"/>
                </a:ext>
              </a:extLst>
            </p:cNvPr>
            <p:cNvSpPr/>
            <p:nvPr/>
          </p:nvSpPr>
          <p:spPr>
            <a:xfrm>
              <a:off x="1775651" y="2238673"/>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4" name="Rectangle 33">
              <a:extLst>
                <a:ext uri="{FF2B5EF4-FFF2-40B4-BE49-F238E27FC236}">
                  <a16:creationId xmlns:a16="http://schemas.microsoft.com/office/drawing/2014/main" id="{B3B11178-DF4E-2A2B-8E37-7512EA02FBB9}"/>
                </a:ext>
              </a:extLst>
            </p:cNvPr>
            <p:cNvSpPr/>
            <p:nvPr/>
          </p:nvSpPr>
          <p:spPr>
            <a:xfrm>
              <a:off x="2007438" y="2238673"/>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5" name="Rectangle 34">
              <a:extLst>
                <a:ext uri="{FF2B5EF4-FFF2-40B4-BE49-F238E27FC236}">
                  <a16:creationId xmlns:a16="http://schemas.microsoft.com/office/drawing/2014/main" id="{29BCE011-86BF-8F73-F6BE-3C6E0E6F6F6F}"/>
                </a:ext>
              </a:extLst>
            </p:cNvPr>
            <p:cNvSpPr/>
            <p:nvPr/>
          </p:nvSpPr>
          <p:spPr>
            <a:xfrm>
              <a:off x="1538879" y="2469370"/>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6" name="Rectangle 35">
              <a:extLst>
                <a:ext uri="{FF2B5EF4-FFF2-40B4-BE49-F238E27FC236}">
                  <a16:creationId xmlns:a16="http://schemas.microsoft.com/office/drawing/2014/main" id="{E55E5B22-F9A3-2DC9-B57D-87A736A7D5A9}"/>
                </a:ext>
              </a:extLst>
            </p:cNvPr>
            <p:cNvSpPr/>
            <p:nvPr/>
          </p:nvSpPr>
          <p:spPr>
            <a:xfrm>
              <a:off x="1303919" y="2469370"/>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7" name="Rectangle 36">
              <a:extLst>
                <a:ext uri="{FF2B5EF4-FFF2-40B4-BE49-F238E27FC236}">
                  <a16:creationId xmlns:a16="http://schemas.microsoft.com/office/drawing/2014/main" id="{DF0D075C-31DE-9A00-EB94-0B561B73EB4F}"/>
                </a:ext>
              </a:extLst>
            </p:cNvPr>
            <p:cNvSpPr/>
            <p:nvPr/>
          </p:nvSpPr>
          <p:spPr>
            <a:xfrm>
              <a:off x="1774574" y="2469370"/>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8" name="Rectangle 37">
              <a:extLst>
                <a:ext uri="{FF2B5EF4-FFF2-40B4-BE49-F238E27FC236}">
                  <a16:creationId xmlns:a16="http://schemas.microsoft.com/office/drawing/2014/main" id="{03E4DF6F-8B4C-3768-D726-BA34C8D6093E}"/>
                </a:ext>
              </a:extLst>
            </p:cNvPr>
            <p:cNvSpPr/>
            <p:nvPr/>
          </p:nvSpPr>
          <p:spPr>
            <a:xfrm>
              <a:off x="2006361" y="2469370"/>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9" name="Rectangle 38">
              <a:extLst>
                <a:ext uri="{FF2B5EF4-FFF2-40B4-BE49-F238E27FC236}">
                  <a16:creationId xmlns:a16="http://schemas.microsoft.com/office/drawing/2014/main" id="{12000A99-34DF-4F10-0999-35FE743E4559}"/>
                </a:ext>
              </a:extLst>
            </p:cNvPr>
            <p:cNvSpPr/>
            <p:nvPr/>
          </p:nvSpPr>
          <p:spPr>
            <a:xfrm>
              <a:off x="1539955" y="2695873"/>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0" name="Rectangle 39">
              <a:extLst>
                <a:ext uri="{FF2B5EF4-FFF2-40B4-BE49-F238E27FC236}">
                  <a16:creationId xmlns:a16="http://schemas.microsoft.com/office/drawing/2014/main" id="{27F44500-770D-FE1B-2B5C-2A9F34BC79E6}"/>
                </a:ext>
              </a:extLst>
            </p:cNvPr>
            <p:cNvSpPr/>
            <p:nvPr/>
          </p:nvSpPr>
          <p:spPr>
            <a:xfrm>
              <a:off x="1304995" y="2695873"/>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1" name="Rectangle 40">
              <a:extLst>
                <a:ext uri="{FF2B5EF4-FFF2-40B4-BE49-F238E27FC236}">
                  <a16:creationId xmlns:a16="http://schemas.microsoft.com/office/drawing/2014/main" id="{8BF31F05-5606-32A6-61D8-82CE9D91F5C0}"/>
                </a:ext>
              </a:extLst>
            </p:cNvPr>
            <p:cNvSpPr/>
            <p:nvPr/>
          </p:nvSpPr>
          <p:spPr>
            <a:xfrm>
              <a:off x="1775650" y="2695873"/>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2" name="Rectangle 41">
              <a:extLst>
                <a:ext uri="{FF2B5EF4-FFF2-40B4-BE49-F238E27FC236}">
                  <a16:creationId xmlns:a16="http://schemas.microsoft.com/office/drawing/2014/main" id="{46376C55-F6C9-6EEB-9513-CA3B272A0B03}"/>
                </a:ext>
              </a:extLst>
            </p:cNvPr>
            <p:cNvSpPr/>
            <p:nvPr/>
          </p:nvSpPr>
          <p:spPr>
            <a:xfrm>
              <a:off x="2007437" y="2695873"/>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3" name="Rectangle 42">
              <a:extLst>
                <a:ext uri="{FF2B5EF4-FFF2-40B4-BE49-F238E27FC236}">
                  <a16:creationId xmlns:a16="http://schemas.microsoft.com/office/drawing/2014/main" id="{836DC00B-9B15-0B5C-9A8C-F33ECE082621}"/>
                </a:ext>
              </a:extLst>
            </p:cNvPr>
            <p:cNvSpPr/>
            <p:nvPr/>
          </p:nvSpPr>
          <p:spPr>
            <a:xfrm>
              <a:off x="2477247" y="2469370"/>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4" name="Rectangle 43">
              <a:extLst>
                <a:ext uri="{FF2B5EF4-FFF2-40B4-BE49-F238E27FC236}">
                  <a16:creationId xmlns:a16="http://schemas.microsoft.com/office/drawing/2014/main" id="{73FEC0B3-A765-9B59-6E05-B2F174A09060}"/>
                </a:ext>
              </a:extLst>
            </p:cNvPr>
            <p:cNvSpPr/>
            <p:nvPr/>
          </p:nvSpPr>
          <p:spPr>
            <a:xfrm>
              <a:off x="2242287" y="2469370"/>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5" name="Rectangle 44">
              <a:extLst>
                <a:ext uri="{FF2B5EF4-FFF2-40B4-BE49-F238E27FC236}">
                  <a16:creationId xmlns:a16="http://schemas.microsoft.com/office/drawing/2014/main" id="{2BA961A8-F728-8756-2351-A99965D14A56}"/>
                </a:ext>
              </a:extLst>
            </p:cNvPr>
            <p:cNvSpPr/>
            <p:nvPr/>
          </p:nvSpPr>
          <p:spPr>
            <a:xfrm>
              <a:off x="2712942" y="2469370"/>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6" name="Rectangle 45">
              <a:extLst>
                <a:ext uri="{FF2B5EF4-FFF2-40B4-BE49-F238E27FC236}">
                  <a16:creationId xmlns:a16="http://schemas.microsoft.com/office/drawing/2014/main" id="{3492218B-BDF9-A3BC-3CAC-45CC182C9730}"/>
                </a:ext>
              </a:extLst>
            </p:cNvPr>
            <p:cNvSpPr/>
            <p:nvPr/>
          </p:nvSpPr>
          <p:spPr>
            <a:xfrm>
              <a:off x="2478323" y="2695873"/>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7" name="Rectangle 46">
              <a:extLst>
                <a:ext uri="{FF2B5EF4-FFF2-40B4-BE49-F238E27FC236}">
                  <a16:creationId xmlns:a16="http://schemas.microsoft.com/office/drawing/2014/main" id="{4621E0E4-0181-5418-7BD4-E745A3F2E23D}"/>
                </a:ext>
              </a:extLst>
            </p:cNvPr>
            <p:cNvSpPr/>
            <p:nvPr/>
          </p:nvSpPr>
          <p:spPr>
            <a:xfrm>
              <a:off x="2243363" y="2695873"/>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8" name="Rectangle 47">
              <a:extLst>
                <a:ext uri="{FF2B5EF4-FFF2-40B4-BE49-F238E27FC236}">
                  <a16:creationId xmlns:a16="http://schemas.microsoft.com/office/drawing/2014/main" id="{6F6735AC-7891-F063-1FF8-B0845E6834F7}"/>
                </a:ext>
              </a:extLst>
            </p:cNvPr>
            <p:cNvSpPr/>
            <p:nvPr/>
          </p:nvSpPr>
          <p:spPr>
            <a:xfrm>
              <a:off x="2714018" y="2695873"/>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grpSp>
      <p:grpSp>
        <p:nvGrpSpPr>
          <p:cNvPr id="49" name="Group 48">
            <a:extLst>
              <a:ext uri="{FF2B5EF4-FFF2-40B4-BE49-F238E27FC236}">
                <a16:creationId xmlns:a16="http://schemas.microsoft.com/office/drawing/2014/main" id="{00F7E77F-501F-5B04-F1A1-D67C45E0181D}"/>
              </a:ext>
            </a:extLst>
          </p:cNvPr>
          <p:cNvGrpSpPr/>
          <p:nvPr/>
        </p:nvGrpSpPr>
        <p:grpSpPr>
          <a:xfrm>
            <a:off x="2529349" y="3481680"/>
            <a:ext cx="1665109" cy="924124"/>
            <a:chOff x="1285878" y="1994487"/>
            <a:chExt cx="1665109" cy="924124"/>
          </a:xfrm>
        </p:grpSpPr>
        <p:cxnSp>
          <p:nvCxnSpPr>
            <p:cNvPr id="50" name="Straight Connector 49">
              <a:extLst>
                <a:ext uri="{FF2B5EF4-FFF2-40B4-BE49-F238E27FC236}">
                  <a16:creationId xmlns:a16="http://schemas.microsoft.com/office/drawing/2014/main" id="{01165F6C-148C-6266-12D8-AE363C2EFF6F}"/>
                </a:ext>
              </a:extLst>
            </p:cNvPr>
            <p:cNvCxnSpPr/>
            <p:nvPr/>
          </p:nvCxnSpPr>
          <p:spPr>
            <a:xfrm>
              <a:off x="1285878" y="2000126"/>
              <a:ext cx="936000" cy="0"/>
            </a:xfrm>
            <a:prstGeom prst="line">
              <a:avLst/>
            </a:prstGeom>
            <a:noFill/>
            <a:ln w="28575" cap="flat" cmpd="sng" algn="ctr">
              <a:solidFill>
                <a:srgbClr val="4285F4">
                  <a:shade val="95000"/>
                  <a:satMod val="105000"/>
                </a:srgbClr>
              </a:solidFill>
              <a:prstDash val="solid"/>
            </a:ln>
            <a:effectLst/>
          </p:spPr>
        </p:cxnSp>
        <p:cxnSp>
          <p:nvCxnSpPr>
            <p:cNvPr id="51" name="Straight Connector 50">
              <a:extLst>
                <a:ext uri="{FF2B5EF4-FFF2-40B4-BE49-F238E27FC236}">
                  <a16:creationId xmlns:a16="http://schemas.microsoft.com/office/drawing/2014/main" id="{5A88DB9D-8456-10D4-7E2D-897906D91155}"/>
                </a:ext>
              </a:extLst>
            </p:cNvPr>
            <p:cNvCxnSpPr/>
            <p:nvPr/>
          </p:nvCxnSpPr>
          <p:spPr>
            <a:xfrm>
              <a:off x="1285878" y="2914031"/>
              <a:ext cx="1656000" cy="0"/>
            </a:xfrm>
            <a:prstGeom prst="line">
              <a:avLst/>
            </a:prstGeom>
            <a:noFill/>
            <a:ln w="28575" cap="flat" cmpd="sng" algn="ctr">
              <a:solidFill>
                <a:srgbClr val="4285F4">
                  <a:shade val="95000"/>
                  <a:satMod val="105000"/>
                </a:srgbClr>
              </a:solidFill>
              <a:prstDash val="solid"/>
            </a:ln>
            <a:effectLst/>
          </p:spPr>
        </p:cxnSp>
        <p:cxnSp>
          <p:nvCxnSpPr>
            <p:cNvPr id="52" name="Straight Connector 51">
              <a:extLst>
                <a:ext uri="{FF2B5EF4-FFF2-40B4-BE49-F238E27FC236}">
                  <a16:creationId xmlns:a16="http://schemas.microsoft.com/office/drawing/2014/main" id="{32A4B677-3492-E7D9-FE4B-70CEE1537AD9}"/>
                </a:ext>
              </a:extLst>
            </p:cNvPr>
            <p:cNvCxnSpPr>
              <a:cxnSpLocks/>
            </p:cNvCxnSpPr>
            <p:nvPr/>
          </p:nvCxnSpPr>
          <p:spPr>
            <a:xfrm rot="16200000">
              <a:off x="835878" y="2444487"/>
              <a:ext cx="900000" cy="0"/>
            </a:xfrm>
            <a:prstGeom prst="line">
              <a:avLst/>
            </a:prstGeom>
            <a:noFill/>
            <a:ln w="28575" cap="flat" cmpd="sng" algn="ctr">
              <a:solidFill>
                <a:srgbClr val="4285F4">
                  <a:shade val="95000"/>
                  <a:satMod val="105000"/>
                </a:srgbClr>
              </a:solidFill>
              <a:prstDash val="solid"/>
            </a:ln>
            <a:effectLst/>
          </p:spPr>
        </p:cxnSp>
        <p:cxnSp>
          <p:nvCxnSpPr>
            <p:cNvPr id="53" name="Straight Connector 52">
              <a:extLst>
                <a:ext uri="{FF2B5EF4-FFF2-40B4-BE49-F238E27FC236}">
                  <a16:creationId xmlns:a16="http://schemas.microsoft.com/office/drawing/2014/main" id="{82612689-657B-D929-02FB-199C7944C2FD}"/>
                </a:ext>
              </a:extLst>
            </p:cNvPr>
            <p:cNvCxnSpPr>
              <a:cxnSpLocks/>
            </p:cNvCxnSpPr>
            <p:nvPr/>
          </p:nvCxnSpPr>
          <p:spPr>
            <a:xfrm rot="16200000">
              <a:off x="2716987" y="2684611"/>
              <a:ext cx="468000" cy="0"/>
            </a:xfrm>
            <a:prstGeom prst="line">
              <a:avLst/>
            </a:prstGeom>
            <a:noFill/>
            <a:ln w="28575" cap="flat" cmpd="sng" algn="ctr">
              <a:solidFill>
                <a:srgbClr val="4285F4">
                  <a:shade val="95000"/>
                  <a:satMod val="105000"/>
                </a:srgbClr>
              </a:solidFill>
              <a:prstDash val="solid"/>
            </a:ln>
            <a:effectLst/>
          </p:spPr>
        </p:cxnSp>
        <p:cxnSp>
          <p:nvCxnSpPr>
            <p:cNvPr id="54" name="Straight Connector 53">
              <a:extLst>
                <a:ext uri="{FF2B5EF4-FFF2-40B4-BE49-F238E27FC236}">
                  <a16:creationId xmlns:a16="http://schemas.microsoft.com/office/drawing/2014/main" id="{44E9084B-367E-186A-D6A8-3903E36B2DE4}"/>
                </a:ext>
              </a:extLst>
            </p:cNvPr>
            <p:cNvCxnSpPr>
              <a:cxnSpLocks/>
            </p:cNvCxnSpPr>
            <p:nvPr/>
          </p:nvCxnSpPr>
          <p:spPr>
            <a:xfrm rot="16200000">
              <a:off x="2004014" y="2235630"/>
              <a:ext cx="468000" cy="0"/>
            </a:xfrm>
            <a:prstGeom prst="line">
              <a:avLst/>
            </a:prstGeom>
            <a:noFill/>
            <a:ln w="28575" cap="flat" cmpd="sng" algn="ctr">
              <a:solidFill>
                <a:srgbClr val="4285F4">
                  <a:shade val="95000"/>
                  <a:satMod val="105000"/>
                </a:srgbClr>
              </a:solidFill>
              <a:prstDash val="solid"/>
            </a:ln>
            <a:effectLst/>
          </p:spPr>
        </p:cxnSp>
        <p:cxnSp>
          <p:nvCxnSpPr>
            <p:cNvPr id="55" name="Straight Connector 54">
              <a:extLst>
                <a:ext uri="{FF2B5EF4-FFF2-40B4-BE49-F238E27FC236}">
                  <a16:creationId xmlns:a16="http://schemas.microsoft.com/office/drawing/2014/main" id="{454EA590-F702-F55F-E3B5-BB5414A18CA4}"/>
                </a:ext>
              </a:extLst>
            </p:cNvPr>
            <p:cNvCxnSpPr/>
            <p:nvPr/>
          </p:nvCxnSpPr>
          <p:spPr>
            <a:xfrm>
              <a:off x="2228854" y="2459186"/>
              <a:ext cx="720000" cy="0"/>
            </a:xfrm>
            <a:prstGeom prst="line">
              <a:avLst/>
            </a:prstGeom>
            <a:noFill/>
            <a:ln w="28575" cap="flat" cmpd="sng" algn="ctr">
              <a:solidFill>
                <a:srgbClr val="4285F4">
                  <a:shade val="95000"/>
                  <a:satMod val="105000"/>
                </a:srgbClr>
              </a:solidFill>
              <a:prstDash val="solid"/>
            </a:ln>
            <a:effectLst/>
          </p:spPr>
        </p:cxnSp>
      </p:grpSp>
      <p:sp>
        <p:nvSpPr>
          <p:cNvPr id="56" name="Rectangle 55">
            <a:extLst>
              <a:ext uri="{FF2B5EF4-FFF2-40B4-BE49-F238E27FC236}">
                <a16:creationId xmlns:a16="http://schemas.microsoft.com/office/drawing/2014/main" id="{528CD5F1-2A35-5400-2B8A-B4096198D159}"/>
              </a:ext>
            </a:extLst>
          </p:cNvPr>
          <p:cNvSpPr/>
          <p:nvPr/>
        </p:nvSpPr>
        <p:spPr>
          <a:xfrm>
            <a:off x="2276218" y="5521677"/>
            <a:ext cx="252000" cy="252000"/>
          </a:xfrm>
          <a:prstGeom prst="rect">
            <a:avLst/>
          </a:prstGeom>
          <a:solidFill>
            <a:srgbClr val="EEFF41">
              <a:lumMod val="75000"/>
            </a:srgbClr>
          </a:solidFill>
          <a:ln w="25400" cap="flat" cmpd="sng" algn="ctr">
            <a:solidFill>
              <a:srgbClr val="3C81F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7" name="Google Shape;117;p16">
            <a:extLst>
              <a:ext uri="{FF2B5EF4-FFF2-40B4-BE49-F238E27FC236}">
                <a16:creationId xmlns:a16="http://schemas.microsoft.com/office/drawing/2014/main" id="{C32DCC6D-AF09-F7B1-CAB0-F98FC3C8FC56}"/>
              </a:ext>
            </a:extLst>
          </p:cNvPr>
          <p:cNvSpPr txBox="1"/>
          <p:nvPr/>
        </p:nvSpPr>
        <p:spPr>
          <a:xfrm>
            <a:off x="1733410" y="5484903"/>
            <a:ext cx="644100" cy="276900"/>
          </a:xfrm>
          <a:prstGeom prst="rect">
            <a:avLst/>
          </a:prstGeom>
          <a:noFill/>
          <a:ln>
            <a:noFill/>
          </a:ln>
        </p:spPr>
        <p:txBody>
          <a:bodyPr spcFirstLastPara="1" wrap="square" lIns="91425" tIns="45700" rIns="91425" bIns="45700" anchor="t" anchorCtr="0">
            <a:noAutofit/>
          </a:bodyPr>
          <a:lstStyle/>
          <a:p>
            <a:pPr>
              <a:buClr>
                <a:srgbClr val="000000"/>
              </a:buClr>
              <a:buSzPts val="1800"/>
              <a:buFont typeface="Arial"/>
              <a:buNone/>
            </a:pPr>
            <a:r>
              <a:rPr lang="en" sz="1400" b="1" kern="0" dirty="0">
                <a:solidFill>
                  <a:srgbClr val="212121"/>
                </a:solidFill>
                <a:ea typeface="Calibri"/>
                <a:cs typeface="Calibri"/>
                <a:sym typeface="Calibri"/>
              </a:rPr>
              <a:t>1 cm</a:t>
            </a:r>
            <a:endParaRPr sz="1400" b="1" kern="0" dirty="0">
              <a:solidFill>
                <a:srgbClr val="212121"/>
              </a:solidFill>
              <a:ea typeface="Calibri"/>
              <a:cs typeface="Calibri"/>
              <a:sym typeface="Calibri"/>
            </a:endParaRPr>
          </a:p>
        </p:txBody>
      </p:sp>
      <p:sp>
        <p:nvSpPr>
          <p:cNvPr id="58" name="Google Shape;120;p16">
            <a:extLst>
              <a:ext uri="{FF2B5EF4-FFF2-40B4-BE49-F238E27FC236}">
                <a16:creationId xmlns:a16="http://schemas.microsoft.com/office/drawing/2014/main" id="{CD5CE691-3F4D-2B29-93EA-397501E467EF}"/>
              </a:ext>
            </a:extLst>
          </p:cNvPr>
          <p:cNvSpPr txBox="1"/>
          <p:nvPr/>
        </p:nvSpPr>
        <p:spPr>
          <a:xfrm>
            <a:off x="2189828" y="5743515"/>
            <a:ext cx="644100" cy="276900"/>
          </a:xfrm>
          <a:prstGeom prst="rect">
            <a:avLst/>
          </a:prstGeom>
          <a:noFill/>
          <a:ln>
            <a:noFill/>
          </a:ln>
        </p:spPr>
        <p:txBody>
          <a:bodyPr spcFirstLastPara="1" wrap="square" lIns="91425" tIns="45700" rIns="91425" bIns="45700" anchor="t" anchorCtr="0">
            <a:noAutofit/>
          </a:bodyPr>
          <a:lstStyle/>
          <a:p>
            <a:pPr>
              <a:buClr>
                <a:srgbClr val="000000"/>
              </a:buClr>
              <a:buSzPts val="1800"/>
              <a:buFont typeface="Arial"/>
              <a:buNone/>
            </a:pPr>
            <a:r>
              <a:rPr lang="en" sz="1400" b="1" kern="0" dirty="0">
                <a:solidFill>
                  <a:srgbClr val="212121"/>
                </a:solidFill>
                <a:ea typeface="Calibri"/>
                <a:cs typeface="Calibri"/>
                <a:sym typeface="Calibri"/>
              </a:rPr>
              <a:t>1 cm</a:t>
            </a:r>
            <a:endParaRPr sz="1400" b="1" kern="0" dirty="0">
              <a:solidFill>
                <a:srgbClr val="212121"/>
              </a:solidFill>
              <a:ea typeface="Calibri"/>
              <a:cs typeface="Calibri"/>
              <a:sym typeface="Calibri"/>
            </a:endParaRPr>
          </a:p>
        </p:txBody>
      </p:sp>
    </p:spTree>
    <p:extLst>
      <p:ext uri="{BB962C8B-B14F-4D97-AF65-F5344CB8AC3E}">
        <p14:creationId xmlns:p14="http://schemas.microsoft.com/office/powerpoint/2010/main" val="143830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Area of rectilinear shapes</a:t>
            </a:r>
            <a:endPar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6</a:t>
            </a:fld>
            <a:endParaRPr lang="en-US" dirty="0"/>
          </a:p>
        </p:txBody>
      </p:sp>
      <p:grpSp>
        <p:nvGrpSpPr>
          <p:cNvPr id="17" name="Group 16" descr="Worksheet available icon">
            <a:extLst>
              <a:ext uri="{FF2B5EF4-FFF2-40B4-BE49-F238E27FC236}">
                <a16:creationId xmlns:a16="http://schemas.microsoft.com/office/drawing/2014/main" id="{8C6D26F9-FFBD-F30C-65F5-A961D9C07259}"/>
              </a:ext>
            </a:extLst>
          </p:cNvPr>
          <p:cNvGrpSpPr/>
          <p:nvPr/>
        </p:nvGrpSpPr>
        <p:grpSpPr>
          <a:xfrm>
            <a:off x="9495879" y="211521"/>
            <a:ext cx="2102384" cy="753403"/>
            <a:chOff x="9495879" y="211521"/>
            <a:chExt cx="2102384" cy="753403"/>
          </a:xfrm>
        </p:grpSpPr>
        <p:pic>
          <p:nvPicPr>
            <p:cNvPr id="18" name="Graphic 6" descr="Document">
              <a:extLst>
                <a:ext uri="{FF2B5EF4-FFF2-40B4-BE49-F238E27FC236}">
                  <a16:creationId xmlns:a16="http://schemas.microsoft.com/office/drawing/2014/main" id="{1DDB00FD-D6EE-C139-1BC3-798B9F9351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9" name="TextBox 18">
              <a:extLst>
                <a:ext uri="{FF2B5EF4-FFF2-40B4-BE49-F238E27FC236}">
                  <a16:creationId xmlns:a16="http://schemas.microsoft.com/office/drawing/2014/main" id="{F85E6948-14D1-5607-EC6B-863010044C1D}"/>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pic>
        <p:nvPicPr>
          <p:cNvPr id="2" name="Picture 1">
            <a:extLst>
              <a:ext uri="{FF2B5EF4-FFF2-40B4-BE49-F238E27FC236}">
                <a16:creationId xmlns:a16="http://schemas.microsoft.com/office/drawing/2014/main" id="{18CB6E9E-7355-26E9-6380-542542980E54}"/>
              </a:ext>
            </a:extLst>
          </p:cNvPr>
          <p:cNvPicPr>
            <a:picLocks noChangeAspect="1"/>
          </p:cNvPicPr>
          <p:nvPr/>
        </p:nvPicPr>
        <p:blipFill>
          <a:blip r:embed="rId5"/>
          <a:stretch>
            <a:fillRect/>
          </a:stretch>
        </p:blipFill>
        <p:spPr>
          <a:xfrm>
            <a:off x="1993159" y="2295622"/>
            <a:ext cx="7754432" cy="2707002"/>
          </a:xfrm>
          <a:prstGeom prst="rect">
            <a:avLst/>
          </a:prstGeom>
        </p:spPr>
      </p:pic>
      <p:grpSp>
        <p:nvGrpSpPr>
          <p:cNvPr id="3" name="Group 2">
            <a:extLst>
              <a:ext uri="{FF2B5EF4-FFF2-40B4-BE49-F238E27FC236}">
                <a16:creationId xmlns:a16="http://schemas.microsoft.com/office/drawing/2014/main" id="{4A2CF352-1FD7-7CDD-DA7A-11511F7824D4}"/>
              </a:ext>
            </a:extLst>
          </p:cNvPr>
          <p:cNvGrpSpPr/>
          <p:nvPr/>
        </p:nvGrpSpPr>
        <p:grpSpPr>
          <a:xfrm>
            <a:off x="2323323" y="2638377"/>
            <a:ext cx="1670246" cy="924124"/>
            <a:chOff x="1053476" y="2081691"/>
            <a:chExt cx="1670246" cy="924124"/>
          </a:xfrm>
        </p:grpSpPr>
        <p:grpSp>
          <p:nvGrpSpPr>
            <p:cNvPr id="5" name="Group 4">
              <a:extLst>
                <a:ext uri="{FF2B5EF4-FFF2-40B4-BE49-F238E27FC236}">
                  <a16:creationId xmlns:a16="http://schemas.microsoft.com/office/drawing/2014/main" id="{1FFA4F83-35C5-A888-90D0-A2B061C586EB}"/>
                </a:ext>
              </a:extLst>
            </p:cNvPr>
            <p:cNvGrpSpPr/>
            <p:nvPr/>
          </p:nvGrpSpPr>
          <p:grpSpPr>
            <a:xfrm>
              <a:off x="1075310" y="2099581"/>
              <a:ext cx="1626099" cy="899703"/>
              <a:chOff x="1303919" y="2012170"/>
              <a:chExt cx="1626099" cy="899703"/>
            </a:xfrm>
          </p:grpSpPr>
          <p:sp>
            <p:nvSpPr>
              <p:cNvPr id="13" name="Rectangle 12">
                <a:extLst>
                  <a:ext uri="{FF2B5EF4-FFF2-40B4-BE49-F238E27FC236}">
                    <a16:creationId xmlns:a16="http://schemas.microsoft.com/office/drawing/2014/main" id="{5492B1B7-3151-17DE-5303-4639DD2D923B}"/>
                  </a:ext>
                </a:extLst>
              </p:cNvPr>
              <p:cNvSpPr/>
              <p:nvPr/>
            </p:nvSpPr>
            <p:spPr>
              <a:xfrm>
                <a:off x="1538880" y="2012170"/>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4" name="Rectangle 13">
                <a:extLst>
                  <a:ext uri="{FF2B5EF4-FFF2-40B4-BE49-F238E27FC236}">
                    <a16:creationId xmlns:a16="http://schemas.microsoft.com/office/drawing/2014/main" id="{16129117-B421-EB6A-ADD2-C04A90824A7B}"/>
                  </a:ext>
                </a:extLst>
              </p:cNvPr>
              <p:cNvSpPr/>
              <p:nvPr/>
            </p:nvSpPr>
            <p:spPr>
              <a:xfrm>
                <a:off x="1303920" y="2012170"/>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5" name="Rectangle 14">
                <a:extLst>
                  <a:ext uri="{FF2B5EF4-FFF2-40B4-BE49-F238E27FC236}">
                    <a16:creationId xmlns:a16="http://schemas.microsoft.com/office/drawing/2014/main" id="{06FE9C2F-A8D0-0564-C740-487AABF99FF0}"/>
                  </a:ext>
                </a:extLst>
              </p:cNvPr>
              <p:cNvSpPr/>
              <p:nvPr/>
            </p:nvSpPr>
            <p:spPr>
              <a:xfrm>
                <a:off x="1774575" y="2012170"/>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6" name="Rectangle 15">
                <a:extLst>
                  <a:ext uri="{FF2B5EF4-FFF2-40B4-BE49-F238E27FC236}">
                    <a16:creationId xmlns:a16="http://schemas.microsoft.com/office/drawing/2014/main" id="{049D9778-0724-BD48-6B54-F1595B2CF1BF}"/>
                  </a:ext>
                </a:extLst>
              </p:cNvPr>
              <p:cNvSpPr/>
              <p:nvPr/>
            </p:nvSpPr>
            <p:spPr>
              <a:xfrm>
                <a:off x="2006362" y="2012170"/>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0" name="Rectangle 19">
                <a:extLst>
                  <a:ext uri="{FF2B5EF4-FFF2-40B4-BE49-F238E27FC236}">
                    <a16:creationId xmlns:a16="http://schemas.microsoft.com/office/drawing/2014/main" id="{0AAABE57-5FB5-FC56-517A-8764877FEBA5}"/>
                  </a:ext>
                </a:extLst>
              </p:cNvPr>
              <p:cNvSpPr/>
              <p:nvPr/>
            </p:nvSpPr>
            <p:spPr>
              <a:xfrm>
                <a:off x="1539956" y="2238673"/>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1" name="Rectangle 20">
                <a:extLst>
                  <a:ext uri="{FF2B5EF4-FFF2-40B4-BE49-F238E27FC236}">
                    <a16:creationId xmlns:a16="http://schemas.microsoft.com/office/drawing/2014/main" id="{3BF43E9A-A61E-9F7A-5EA2-C1BC90F404C2}"/>
                  </a:ext>
                </a:extLst>
              </p:cNvPr>
              <p:cNvSpPr/>
              <p:nvPr/>
            </p:nvSpPr>
            <p:spPr>
              <a:xfrm>
                <a:off x="1304996" y="2238673"/>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3" name="Rectangle 22">
                <a:extLst>
                  <a:ext uri="{FF2B5EF4-FFF2-40B4-BE49-F238E27FC236}">
                    <a16:creationId xmlns:a16="http://schemas.microsoft.com/office/drawing/2014/main" id="{6EB0E54E-DAEC-EC34-E8D7-C096915CBEC3}"/>
                  </a:ext>
                </a:extLst>
              </p:cNvPr>
              <p:cNvSpPr/>
              <p:nvPr/>
            </p:nvSpPr>
            <p:spPr>
              <a:xfrm>
                <a:off x="1775651" y="2238673"/>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59" name="Rectangle 58">
                <a:extLst>
                  <a:ext uri="{FF2B5EF4-FFF2-40B4-BE49-F238E27FC236}">
                    <a16:creationId xmlns:a16="http://schemas.microsoft.com/office/drawing/2014/main" id="{ECF4EAA8-C6C4-7AB6-FAE7-0E5805B99ADB}"/>
                  </a:ext>
                </a:extLst>
              </p:cNvPr>
              <p:cNvSpPr/>
              <p:nvPr/>
            </p:nvSpPr>
            <p:spPr>
              <a:xfrm>
                <a:off x="2007438" y="2238673"/>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60" name="Rectangle 59">
                <a:extLst>
                  <a:ext uri="{FF2B5EF4-FFF2-40B4-BE49-F238E27FC236}">
                    <a16:creationId xmlns:a16="http://schemas.microsoft.com/office/drawing/2014/main" id="{1A23EAE5-72FF-D879-4A45-F2F067092DD5}"/>
                  </a:ext>
                </a:extLst>
              </p:cNvPr>
              <p:cNvSpPr/>
              <p:nvPr/>
            </p:nvSpPr>
            <p:spPr>
              <a:xfrm>
                <a:off x="1538879" y="2469370"/>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61" name="Rectangle 60">
                <a:extLst>
                  <a:ext uri="{FF2B5EF4-FFF2-40B4-BE49-F238E27FC236}">
                    <a16:creationId xmlns:a16="http://schemas.microsoft.com/office/drawing/2014/main" id="{96A246C5-69E8-DB08-81E7-FD0198495C1B}"/>
                  </a:ext>
                </a:extLst>
              </p:cNvPr>
              <p:cNvSpPr/>
              <p:nvPr/>
            </p:nvSpPr>
            <p:spPr>
              <a:xfrm>
                <a:off x="1303919" y="2469370"/>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62" name="Rectangle 61">
                <a:extLst>
                  <a:ext uri="{FF2B5EF4-FFF2-40B4-BE49-F238E27FC236}">
                    <a16:creationId xmlns:a16="http://schemas.microsoft.com/office/drawing/2014/main" id="{18493458-014F-F43E-592C-59A922A9327A}"/>
                  </a:ext>
                </a:extLst>
              </p:cNvPr>
              <p:cNvSpPr/>
              <p:nvPr/>
            </p:nvSpPr>
            <p:spPr>
              <a:xfrm>
                <a:off x="1774574" y="2469370"/>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63" name="Rectangle 62">
                <a:extLst>
                  <a:ext uri="{FF2B5EF4-FFF2-40B4-BE49-F238E27FC236}">
                    <a16:creationId xmlns:a16="http://schemas.microsoft.com/office/drawing/2014/main" id="{1B53EAD7-6D22-1848-0886-A96C69DCE974}"/>
                  </a:ext>
                </a:extLst>
              </p:cNvPr>
              <p:cNvSpPr/>
              <p:nvPr/>
            </p:nvSpPr>
            <p:spPr>
              <a:xfrm>
                <a:off x="2006361" y="2469370"/>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64" name="Rectangle 63">
                <a:extLst>
                  <a:ext uri="{FF2B5EF4-FFF2-40B4-BE49-F238E27FC236}">
                    <a16:creationId xmlns:a16="http://schemas.microsoft.com/office/drawing/2014/main" id="{8C1BDE94-6D98-0E72-C2FC-C3C6B8EEE24C}"/>
                  </a:ext>
                </a:extLst>
              </p:cNvPr>
              <p:cNvSpPr/>
              <p:nvPr/>
            </p:nvSpPr>
            <p:spPr>
              <a:xfrm>
                <a:off x="1539955" y="2695873"/>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65" name="Rectangle 64">
                <a:extLst>
                  <a:ext uri="{FF2B5EF4-FFF2-40B4-BE49-F238E27FC236}">
                    <a16:creationId xmlns:a16="http://schemas.microsoft.com/office/drawing/2014/main" id="{116EF81C-7CF1-E8AD-5352-27CE30BB3C0E}"/>
                  </a:ext>
                </a:extLst>
              </p:cNvPr>
              <p:cNvSpPr/>
              <p:nvPr/>
            </p:nvSpPr>
            <p:spPr>
              <a:xfrm>
                <a:off x="1304995" y="2695873"/>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66" name="Rectangle 65">
                <a:extLst>
                  <a:ext uri="{FF2B5EF4-FFF2-40B4-BE49-F238E27FC236}">
                    <a16:creationId xmlns:a16="http://schemas.microsoft.com/office/drawing/2014/main" id="{92F558CD-0CD0-22CD-4C19-EC4ECC2DBE7B}"/>
                  </a:ext>
                </a:extLst>
              </p:cNvPr>
              <p:cNvSpPr/>
              <p:nvPr/>
            </p:nvSpPr>
            <p:spPr>
              <a:xfrm>
                <a:off x="1775650" y="2695873"/>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67" name="Rectangle 66">
                <a:extLst>
                  <a:ext uri="{FF2B5EF4-FFF2-40B4-BE49-F238E27FC236}">
                    <a16:creationId xmlns:a16="http://schemas.microsoft.com/office/drawing/2014/main" id="{B82030F4-C7CC-314F-0D73-6A281A8A442B}"/>
                  </a:ext>
                </a:extLst>
              </p:cNvPr>
              <p:cNvSpPr/>
              <p:nvPr/>
            </p:nvSpPr>
            <p:spPr>
              <a:xfrm>
                <a:off x="2007437" y="2695873"/>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68" name="Rectangle 67">
                <a:extLst>
                  <a:ext uri="{FF2B5EF4-FFF2-40B4-BE49-F238E27FC236}">
                    <a16:creationId xmlns:a16="http://schemas.microsoft.com/office/drawing/2014/main" id="{C96CAAA6-0F81-7173-8C36-EBD8CA13660A}"/>
                  </a:ext>
                </a:extLst>
              </p:cNvPr>
              <p:cNvSpPr/>
              <p:nvPr/>
            </p:nvSpPr>
            <p:spPr>
              <a:xfrm>
                <a:off x="2477247" y="2469370"/>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69" name="Rectangle 68">
                <a:extLst>
                  <a:ext uri="{FF2B5EF4-FFF2-40B4-BE49-F238E27FC236}">
                    <a16:creationId xmlns:a16="http://schemas.microsoft.com/office/drawing/2014/main" id="{0B6494AA-D654-AAC0-53EB-F3724A65B8C9}"/>
                  </a:ext>
                </a:extLst>
              </p:cNvPr>
              <p:cNvSpPr/>
              <p:nvPr/>
            </p:nvSpPr>
            <p:spPr>
              <a:xfrm>
                <a:off x="2242287" y="2469370"/>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70" name="Rectangle 69">
                <a:extLst>
                  <a:ext uri="{FF2B5EF4-FFF2-40B4-BE49-F238E27FC236}">
                    <a16:creationId xmlns:a16="http://schemas.microsoft.com/office/drawing/2014/main" id="{6196A0B9-6B5E-CD01-81BD-DB333527872E}"/>
                  </a:ext>
                </a:extLst>
              </p:cNvPr>
              <p:cNvSpPr/>
              <p:nvPr/>
            </p:nvSpPr>
            <p:spPr>
              <a:xfrm>
                <a:off x="2712942" y="2469370"/>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71" name="Rectangle 70">
                <a:extLst>
                  <a:ext uri="{FF2B5EF4-FFF2-40B4-BE49-F238E27FC236}">
                    <a16:creationId xmlns:a16="http://schemas.microsoft.com/office/drawing/2014/main" id="{0514DA79-27FD-63B9-AFB9-0A2693914133}"/>
                  </a:ext>
                </a:extLst>
              </p:cNvPr>
              <p:cNvSpPr/>
              <p:nvPr/>
            </p:nvSpPr>
            <p:spPr>
              <a:xfrm>
                <a:off x="2478323" y="2695873"/>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72" name="Rectangle 71">
                <a:extLst>
                  <a:ext uri="{FF2B5EF4-FFF2-40B4-BE49-F238E27FC236}">
                    <a16:creationId xmlns:a16="http://schemas.microsoft.com/office/drawing/2014/main" id="{09328F5C-4E75-FC43-89FE-26F71C9CD2C2}"/>
                  </a:ext>
                </a:extLst>
              </p:cNvPr>
              <p:cNvSpPr/>
              <p:nvPr/>
            </p:nvSpPr>
            <p:spPr>
              <a:xfrm>
                <a:off x="2243363" y="2695873"/>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73" name="Rectangle 72">
                <a:extLst>
                  <a:ext uri="{FF2B5EF4-FFF2-40B4-BE49-F238E27FC236}">
                    <a16:creationId xmlns:a16="http://schemas.microsoft.com/office/drawing/2014/main" id="{8D46CCDD-A84D-4656-4D3F-1D1195319C4F}"/>
                  </a:ext>
                </a:extLst>
              </p:cNvPr>
              <p:cNvSpPr/>
              <p:nvPr/>
            </p:nvSpPr>
            <p:spPr>
              <a:xfrm>
                <a:off x="2714018" y="2695873"/>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grpSp>
        <p:grpSp>
          <p:nvGrpSpPr>
            <p:cNvPr id="6" name="Group 5">
              <a:extLst>
                <a:ext uri="{FF2B5EF4-FFF2-40B4-BE49-F238E27FC236}">
                  <a16:creationId xmlns:a16="http://schemas.microsoft.com/office/drawing/2014/main" id="{83DCB214-5D99-4345-1698-D693F2ECF639}"/>
                </a:ext>
              </a:extLst>
            </p:cNvPr>
            <p:cNvGrpSpPr/>
            <p:nvPr/>
          </p:nvGrpSpPr>
          <p:grpSpPr>
            <a:xfrm>
              <a:off x="1053476" y="2081691"/>
              <a:ext cx="1670246" cy="924124"/>
              <a:chOff x="1280741" y="1994487"/>
              <a:chExt cx="1670246" cy="924124"/>
            </a:xfrm>
          </p:grpSpPr>
          <p:cxnSp>
            <p:nvCxnSpPr>
              <p:cNvPr id="7" name="Straight Connector 6">
                <a:extLst>
                  <a:ext uri="{FF2B5EF4-FFF2-40B4-BE49-F238E27FC236}">
                    <a16:creationId xmlns:a16="http://schemas.microsoft.com/office/drawing/2014/main" id="{44B9C1ED-6F57-0FEE-25C9-96237CAC79DC}"/>
                  </a:ext>
                </a:extLst>
              </p:cNvPr>
              <p:cNvCxnSpPr/>
              <p:nvPr/>
            </p:nvCxnSpPr>
            <p:spPr>
              <a:xfrm>
                <a:off x="1285878" y="2000126"/>
                <a:ext cx="952136" cy="1503"/>
              </a:xfrm>
              <a:prstGeom prst="line">
                <a:avLst/>
              </a:prstGeom>
              <a:noFill/>
              <a:ln w="28575" cap="flat" cmpd="sng" algn="ctr">
                <a:solidFill>
                  <a:srgbClr val="4285F4">
                    <a:shade val="95000"/>
                    <a:satMod val="105000"/>
                  </a:srgbClr>
                </a:solidFill>
                <a:prstDash val="solid"/>
              </a:ln>
              <a:effectLst/>
            </p:spPr>
          </p:cxnSp>
          <p:cxnSp>
            <p:nvCxnSpPr>
              <p:cNvPr id="8" name="Straight Connector 7">
                <a:extLst>
                  <a:ext uri="{FF2B5EF4-FFF2-40B4-BE49-F238E27FC236}">
                    <a16:creationId xmlns:a16="http://schemas.microsoft.com/office/drawing/2014/main" id="{389AF1A8-B17F-CCE7-0A0C-B3141B339391}"/>
                  </a:ext>
                </a:extLst>
              </p:cNvPr>
              <p:cNvCxnSpPr/>
              <p:nvPr/>
            </p:nvCxnSpPr>
            <p:spPr>
              <a:xfrm>
                <a:off x="1285878" y="2914031"/>
                <a:ext cx="1656000" cy="0"/>
              </a:xfrm>
              <a:prstGeom prst="line">
                <a:avLst/>
              </a:prstGeom>
              <a:noFill/>
              <a:ln w="28575" cap="flat" cmpd="sng" algn="ctr">
                <a:solidFill>
                  <a:srgbClr val="4285F4">
                    <a:shade val="95000"/>
                    <a:satMod val="105000"/>
                  </a:srgbClr>
                </a:solidFill>
                <a:prstDash val="solid"/>
              </a:ln>
              <a:effectLst/>
            </p:spPr>
          </p:cxnSp>
          <p:cxnSp>
            <p:nvCxnSpPr>
              <p:cNvPr id="9" name="Straight Connector 8">
                <a:extLst>
                  <a:ext uri="{FF2B5EF4-FFF2-40B4-BE49-F238E27FC236}">
                    <a16:creationId xmlns:a16="http://schemas.microsoft.com/office/drawing/2014/main" id="{0114995A-2678-195A-668D-D8719B495771}"/>
                  </a:ext>
                </a:extLst>
              </p:cNvPr>
              <p:cNvCxnSpPr>
                <a:cxnSpLocks/>
              </p:cNvCxnSpPr>
              <p:nvPr/>
            </p:nvCxnSpPr>
            <p:spPr>
              <a:xfrm flipV="1">
                <a:off x="1280741" y="1994487"/>
                <a:ext cx="5137" cy="924124"/>
              </a:xfrm>
              <a:prstGeom prst="line">
                <a:avLst/>
              </a:prstGeom>
              <a:noFill/>
              <a:ln w="28575" cap="flat" cmpd="sng" algn="ctr">
                <a:solidFill>
                  <a:srgbClr val="4285F4">
                    <a:shade val="95000"/>
                    <a:satMod val="105000"/>
                  </a:srgbClr>
                </a:solidFill>
                <a:prstDash val="solid"/>
              </a:ln>
              <a:effectLst/>
            </p:spPr>
          </p:cxnSp>
          <p:cxnSp>
            <p:nvCxnSpPr>
              <p:cNvPr id="10" name="Straight Connector 9">
                <a:extLst>
                  <a:ext uri="{FF2B5EF4-FFF2-40B4-BE49-F238E27FC236}">
                    <a16:creationId xmlns:a16="http://schemas.microsoft.com/office/drawing/2014/main" id="{C139105E-B848-A0DD-C330-B0CC726F455F}"/>
                  </a:ext>
                </a:extLst>
              </p:cNvPr>
              <p:cNvCxnSpPr>
                <a:cxnSpLocks/>
              </p:cNvCxnSpPr>
              <p:nvPr/>
            </p:nvCxnSpPr>
            <p:spPr>
              <a:xfrm rot="16200000">
                <a:off x="2716987" y="2684611"/>
                <a:ext cx="468000" cy="0"/>
              </a:xfrm>
              <a:prstGeom prst="line">
                <a:avLst/>
              </a:prstGeom>
              <a:noFill/>
              <a:ln w="28575" cap="flat" cmpd="sng" algn="ctr">
                <a:solidFill>
                  <a:srgbClr val="4285F4">
                    <a:shade val="95000"/>
                    <a:satMod val="105000"/>
                  </a:srgbClr>
                </a:solidFill>
                <a:prstDash val="solid"/>
              </a:ln>
              <a:effectLst/>
            </p:spPr>
          </p:cxnSp>
          <p:cxnSp>
            <p:nvCxnSpPr>
              <p:cNvPr id="11" name="Straight Connector 10">
                <a:extLst>
                  <a:ext uri="{FF2B5EF4-FFF2-40B4-BE49-F238E27FC236}">
                    <a16:creationId xmlns:a16="http://schemas.microsoft.com/office/drawing/2014/main" id="{E5FFB336-FA1F-543A-D9BA-EEB3D84A21BE}"/>
                  </a:ext>
                </a:extLst>
              </p:cNvPr>
              <p:cNvCxnSpPr>
                <a:cxnSpLocks/>
              </p:cNvCxnSpPr>
              <p:nvPr/>
            </p:nvCxnSpPr>
            <p:spPr>
              <a:xfrm rot="16200000">
                <a:off x="2004014" y="2235630"/>
                <a:ext cx="468000" cy="0"/>
              </a:xfrm>
              <a:prstGeom prst="line">
                <a:avLst/>
              </a:prstGeom>
              <a:noFill/>
              <a:ln w="28575" cap="flat" cmpd="sng" algn="ctr">
                <a:solidFill>
                  <a:srgbClr val="4285F4">
                    <a:shade val="95000"/>
                    <a:satMod val="105000"/>
                  </a:srgbClr>
                </a:solidFill>
                <a:prstDash val="solid"/>
              </a:ln>
              <a:effectLst/>
            </p:spPr>
          </p:cxnSp>
          <p:cxnSp>
            <p:nvCxnSpPr>
              <p:cNvPr id="12" name="Straight Connector 11">
                <a:extLst>
                  <a:ext uri="{FF2B5EF4-FFF2-40B4-BE49-F238E27FC236}">
                    <a16:creationId xmlns:a16="http://schemas.microsoft.com/office/drawing/2014/main" id="{5A5795B3-C541-76F9-B10B-8E890A477AC5}"/>
                  </a:ext>
                </a:extLst>
              </p:cNvPr>
              <p:cNvCxnSpPr/>
              <p:nvPr/>
            </p:nvCxnSpPr>
            <p:spPr>
              <a:xfrm>
                <a:off x="2228854" y="2459186"/>
                <a:ext cx="720000" cy="0"/>
              </a:xfrm>
              <a:prstGeom prst="line">
                <a:avLst/>
              </a:prstGeom>
              <a:noFill/>
              <a:ln w="28575" cap="flat" cmpd="sng" algn="ctr">
                <a:solidFill>
                  <a:srgbClr val="4285F4">
                    <a:shade val="95000"/>
                    <a:satMod val="105000"/>
                  </a:srgbClr>
                </a:solidFill>
                <a:prstDash val="solid"/>
              </a:ln>
              <a:effectLst/>
            </p:spPr>
          </p:cxnSp>
        </p:grpSp>
      </p:grpSp>
      <p:sp>
        <p:nvSpPr>
          <p:cNvPr id="74" name="Rectangle 3">
            <a:extLst>
              <a:ext uri="{FF2B5EF4-FFF2-40B4-BE49-F238E27FC236}">
                <a16:creationId xmlns:a16="http://schemas.microsoft.com/office/drawing/2014/main" id="{99D5DB2D-EA13-1150-D0D0-F1113E7DB7DC}"/>
              </a:ext>
            </a:extLst>
          </p:cNvPr>
          <p:cNvSpPr>
            <a:spLocks noChangeArrowheads="1"/>
          </p:cNvSpPr>
          <p:nvPr/>
        </p:nvSpPr>
        <p:spPr bwMode="auto">
          <a:xfrm>
            <a:off x="2157710" y="3731499"/>
            <a:ext cx="1928129" cy="461665"/>
          </a:xfrm>
          <a:prstGeom prst="rect">
            <a:avLst/>
          </a:prstGeom>
          <a:solidFill>
            <a:schemeClr val="accent1">
              <a:lumMod val="40000"/>
              <a:lumOff val="60000"/>
            </a:schemeClr>
          </a:solidFill>
          <a:ln>
            <a:solidFill>
              <a:srgbClr val="3C81F3"/>
            </a:solid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GB" altLang="en-US" sz="1200" kern="0" dirty="0">
                <a:solidFill>
                  <a:srgbClr val="000000"/>
                </a:solidFill>
                <a:cs typeface="Arial" panose="020B0604020202020204" pitchFamily="34" charset="0"/>
                <a:sym typeface="Arial"/>
              </a:rPr>
              <a:t>By counting squares,</a:t>
            </a:r>
          </a:p>
          <a:p>
            <a:r>
              <a:rPr lang="en-GB" altLang="en-US" sz="1200" kern="0" dirty="0">
                <a:solidFill>
                  <a:srgbClr val="000000"/>
                </a:solidFill>
                <a:cs typeface="Arial" panose="020B0604020202020204" pitchFamily="34" charset="0"/>
                <a:sym typeface="Arial"/>
              </a:rPr>
              <a:t>Area = 22 cm</a:t>
            </a:r>
            <a:r>
              <a:rPr lang="en-GB" altLang="en-US" sz="1200" kern="0" baseline="30000" dirty="0">
                <a:solidFill>
                  <a:srgbClr val="000000"/>
                </a:solidFill>
                <a:cs typeface="Arial" panose="020B0604020202020204" pitchFamily="34" charset="0"/>
                <a:sym typeface="Arial"/>
              </a:rPr>
              <a:t>2</a:t>
            </a:r>
          </a:p>
        </p:txBody>
      </p:sp>
      <p:sp>
        <p:nvSpPr>
          <p:cNvPr id="75" name="Rectangle 3">
            <a:extLst>
              <a:ext uri="{FF2B5EF4-FFF2-40B4-BE49-F238E27FC236}">
                <a16:creationId xmlns:a16="http://schemas.microsoft.com/office/drawing/2014/main" id="{CC6D3F34-8AEB-BD13-849E-120708D24893}"/>
              </a:ext>
            </a:extLst>
          </p:cNvPr>
          <p:cNvSpPr>
            <a:spLocks noChangeArrowheads="1"/>
          </p:cNvSpPr>
          <p:nvPr/>
        </p:nvSpPr>
        <p:spPr bwMode="auto">
          <a:xfrm>
            <a:off x="4580443" y="1532827"/>
            <a:ext cx="2354238" cy="461665"/>
          </a:xfrm>
          <a:prstGeom prst="rect">
            <a:avLst/>
          </a:prstGeom>
          <a:solidFill>
            <a:schemeClr val="accent1">
              <a:lumMod val="40000"/>
              <a:lumOff val="60000"/>
            </a:schemeClr>
          </a:solidFill>
          <a:ln>
            <a:solidFill>
              <a:srgbClr val="3C81F3"/>
            </a:solid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buFont typeface="Arial"/>
              <a:buNone/>
            </a:pPr>
            <a:r>
              <a:rPr lang="en-GB" altLang="en-US" sz="1200" kern="0" dirty="0">
                <a:solidFill>
                  <a:srgbClr val="000000"/>
                </a:solidFill>
                <a:cs typeface="Arial" panose="020B0604020202020204" pitchFamily="34" charset="0"/>
                <a:sym typeface="Arial"/>
              </a:rPr>
              <a:t>Total area </a:t>
            </a:r>
          </a:p>
          <a:p>
            <a:pPr>
              <a:buFont typeface="Arial"/>
              <a:buNone/>
            </a:pPr>
            <a:r>
              <a:rPr lang="en-GB" altLang="en-US" sz="1200" kern="0" dirty="0">
                <a:solidFill>
                  <a:srgbClr val="000000"/>
                </a:solidFill>
                <a:cs typeface="Arial" panose="020B0604020202020204" pitchFamily="34" charset="0"/>
                <a:sym typeface="Arial"/>
              </a:rPr>
              <a:t>= 16 cm</a:t>
            </a:r>
            <a:r>
              <a:rPr lang="en-GB" altLang="en-US" sz="1200" kern="0" baseline="30000" dirty="0">
                <a:solidFill>
                  <a:srgbClr val="000000"/>
                </a:solidFill>
                <a:cs typeface="Arial" panose="020B0604020202020204" pitchFamily="34" charset="0"/>
                <a:sym typeface="Arial"/>
              </a:rPr>
              <a:t>2</a:t>
            </a:r>
            <a:r>
              <a:rPr lang="en-GB" altLang="en-US" sz="1200" kern="0" dirty="0">
                <a:solidFill>
                  <a:srgbClr val="000000"/>
                </a:solidFill>
                <a:cs typeface="Arial" panose="020B0604020202020204" pitchFamily="34" charset="0"/>
                <a:sym typeface="Arial"/>
              </a:rPr>
              <a:t> + 6 cm</a:t>
            </a:r>
            <a:r>
              <a:rPr lang="en-GB" altLang="en-US" sz="1200" kern="0" baseline="30000" dirty="0">
                <a:solidFill>
                  <a:srgbClr val="000000"/>
                </a:solidFill>
                <a:cs typeface="Arial" panose="020B0604020202020204" pitchFamily="34" charset="0"/>
                <a:sym typeface="Arial"/>
              </a:rPr>
              <a:t>2</a:t>
            </a:r>
            <a:r>
              <a:rPr lang="en-GB" altLang="en-US" sz="1200" kern="0" dirty="0">
                <a:solidFill>
                  <a:srgbClr val="000000"/>
                </a:solidFill>
                <a:cs typeface="Arial" panose="020B0604020202020204" pitchFamily="34" charset="0"/>
                <a:sym typeface="Arial"/>
              </a:rPr>
              <a:t> = 22 cm</a:t>
            </a:r>
            <a:r>
              <a:rPr lang="en-GB" altLang="en-US" sz="1200" kern="0" baseline="30000" dirty="0">
                <a:solidFill>
                  <a:srgbClr val="000000"/>
                </a:solidFill>
                <a:cs typeface="Arial" panose="020B0604020202020204" pitchFamily="34" charset="0"/>
                <a:sym typeface="Arial"/>
              </a:rPr>
              <a:t>2</a:t>
            </a:r>
          </a:p>
        </p:txBody>
      </p:sp>
      <p:sp>
        <p:nvSpPr>
          <p:cNvPr id="76" name="Rectangle 3">
            <a:extLst>
              <a:ext uri="{FF2B5EF4-FFF2-40B4-BE49-F238E27FC236}">
                <a16:creationId xmlns:a16="http://schemas.microsoft.com/office/drawing/2014/main" id="{0E8A07AA-3C3B-1285-25BD-07B1E40D5B32}"/>
              </a:ext>
            </a:extLst>
          </p:cNvPr>
          <p:cNvSpPr>
            <a:spLocks noChangeArrowheads="1"/>
          </p:cNvSpPr>
          <p:nvPr/>
        </p:nvSpPr>
        <p:spPr bwMode="auto">
          <a:xfrm>
            <a:off x="4537258" y="5426628"/>
            <a:ext cx="2344945" cy="461665"/>
          </a:xfrm>
          <a:prstGeom prst="rect">
            <a:avLst/>
          </a:prstGeom>
          <a:solidFill>
            <a:schemeClr val="accent1">
              <a:lumMod val="40000"/>
              <a:lumOff val="60000"/>
            </a:schemeClr>
          </a:solidFill>
          <a:ln>
            <a:solidFill>
              <a:srgbClr val="3C81F3"/>
            </a:solid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buFont typeface="Arial"/>
              <a:buNone/>
            </a:pPr>
            <a:r>
              <a:rPr lang="en-GB" altLang="en-US" sz="1200" kern="0" dirty="0">
                <a:solidFill>
                  <a:srgbClr val="000000"/>
                </a:solidFill>
                <a:cs typeface="Arial" panose="020B0604020202020204" pitchFamily="34" charset="0"/>
                <a:sym typeface="Arial"/>
              </a:rPr>
              <a:t>Total area </a:t>
            </a:r>
          </a:p>
          <a:p>
            <a:pPr>
              <a:buFont typeface="Arial"/>
              <a:buNone/>
            </a:pPr>
            <a:r>
              <a:rPr lang="en-GB" altLang="en-US" sz="1200" kern="0" dirty="0">
                <a:solidFill>
                  <a:srgbClr val="000000"/>
                </a:solidFill>
                <a:cs typeface="Arial" panose="020B0604020202020204" pitchFamily="34" charset="0"/>
                <a:sym typeface="Arial"/>
              </a:rPr>
              <a:t>= 8 cm</a:t>
            </a:r>
            <a:r>
              <a:rPr lang="en-GB" altLang="en-US" sz="1200" kern="0" baseline="30000" dirty="0">
                <a:solidFill>
                  <a:srgbClr val="000000"/>
                </a:solidFill>
                <a:cs typeface="Arial" panose="020B0604020202020204" pitchFamily="34" charset="0"/>
                <a:sym typeface="Arial"/>
              </a:rPr>
              <a:t>2</a:t>
            </a:r>
            <a:r>
              <a:rPr lang="en-GB" altLang="en-US" sz="1200" kern="0" dirty="0">
                <a:solidFill>
                  <a:srgbClr val="000000"/>
                </a:solidFill>
                <a:cs typeface="Arial" panose="020B0604020202020204" pitchFamily="34" charset="0"/>
                <a:sym typeface="Arial"/>
              </a:rPr>
              <a:t> + 14 cm</a:t>
            </a:r>
            <a:r>
              <a:rPr lang="en-GB" altLang="en-US" sz="1200" kern="0" baseline="30000" dirty="0">
                <a:solidFill>
                  <a:srgbClr val="000000"/>
                </a:solidFill>
                <a:cs typeface="Arial" panose="020B0604020202020204" pitchFamily="34" charset="0"/>
                <a:sym typeface="Arial"/>
              </a:rPr>
              <a:t>2 </a:t>
            </a:r>
            <a:r>
              <a:rPr lang="en-GB" altLang="en-US" sz="1200" kern="0" dirty="0">
                <a:solidFill>
                  <a:srgbClr val="000000"/>
                </a:solidFill>
                <a:cs typeface="Arial" panose="020B0604020202020204" pitchFamily="34" charset="0"/>
                <a:sym typeface="Arial"/>
              </a:rPr>
              <a:t>= 22 cm</a:t>
            </a:r>
            <a:r>
              <a:rPr lang="en-GB" altLang="en-US" sz="1200" kern="0" baseline="30000" dirty="0">
                <a:solidFill>
                  <a:srgbClr val="000000"/>
                </a:solidFill>
                <a:cs typeface="Arial" panose="020B0604020202020204" pitchFamily="34" charset="0"/>
                <a:sym typeface="Arial"/>
              </a:rPr>
              <a:t>2</a:t>
            </a:r>
          </a:p>
        </p:txBody>
      </p:sp>
      <p:grpSp>
        <p:nvGrpSpPr>
          <p:cNvPr id="77" name="Group 76">
            <a:extLst>
              <a:ext uri="{FF2B5EF4-FFF2-40B4-BE49-F238E27FC236}">
                <a16:creationId xmlns:a16="http://schemas.microsoft.com/office/drawing/2014/main" id="{173BEFDB-F5FF-56EA-FDAB-280F788A0A4E}"/>
              </a:ext>
            </a:extLst>
          </p:cNvPr>
          <p:cNvGrpSpPr/>
          <p:nvPr/>
        </p:nvGrpSpPr>
        <p:grpSpPr>
          <a:xfrm>
            <a:off x="4344340" y="2108864"/>
            <a:ext cx="2808541" cy="1230223"/>
            <a:chOff x="3074493" y="1552178"/>
            <a:chExt cx="2808541" cy="1230223"/>
          </a:xfrm>
        </p:grpSpPr>
        <p:grpSp>
          <p:nvGrpSpPr>
            <p:cNvPr id="78" name="Group 77">
              <a:extLst>
                <a:ext uri="{FF2B5EF4-FFF2-40B4-BE49-F238E27FC236}">
                  <a16:creationId xmlns:a16="http://schemas.microsoft.com/office/drawing/2014/main" id="{8EE0A232-4B08-9319-FF8D-8CA32C601323}"/>
                </a:ext>
              </a:extLst>
            </p:cNvPr>
            <p:cNvGrpSpPr/>
            <p:nvPr/>
          </p:nvGrpSpPr>
          <p:grpSpPr>
            <a:xfrm>
              <a:off x="3640489" y="1843312"/>
              <a:ext cx="1668379" cy="939089"/>
              <a:chOff x="3640489" y="1843312"/>
              <a:chExt cx="1668379" cy="939089"/>
            </a:xfrm>
          </p:grpSpPr>
          <p:grpSp>
            <p:nvGrpSpPr>
              <p:cNvPr id="84" name="Group 83">
                <a:extLst>
                  <a:ext uri="{FF2B5EF4-FFF2-40B4-BE49-F238E27FC236}">
                    <a16:creationId xmlns:a16="http://schemas.microsoft.com/office/drawing/2014/main" id="{2896EF6C-FE40-CBDF-836F-BAD2BA4129EA}"/>
                  </a:ext>
                </a:extLst>
              </p:cNvPr>
              <p:cNvGrpSpPr/>
              <p:nvPr/>
            </p:nvGrpSpPr>
            <p:grpSpPr>
              <a:xfrm>
                <a:off x="3661799" y="1874882"/>
                <a:ext cx="1632823" cy="899703"/>
                <a:chOff x="1303919" y="2012170"/>
                <a:chExt cx="1632823" cy="899703"/>
              </a:xfrm>
            </p:grpSpPr>
            <p:sp>
              <p:nvSpPr>
                <p:cNvPr id="92" name="Rectangle 91">
                  <a:extLst>
                    <a:ext uri="{FF2B5EF4-FFF2-40B4-BE49-F238E27FC236}">
                      <a16:creationId xmlns:a16="http://schemas.microsoft.com/office/drawing/2014/main" id="{F5A4B619-3F20-1F8F-FA5A-57D678C56529}"/>
                    </a:ext>
                  </a:extLst>
                </p:cNvPr>
                <p:cNvSpPr/>
                <p:nvPr/>
              </p:nvSpPr>
              <p:spPr>
                <a:xfrm>
                  <a:off x="1538880" y="2012170"/>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93" name="Rectangle 92">
                  <a:extLst>
                    <a:ext uri="{FF2B5EF4-FFF2-40B4-BE49-F238E27FC236}">
                      <a16:creationId xmlns:a16="http://schemas.microsoft.com/office/drawing/2014/main" id="{3217FFC6-934A-521F-A183-A1540B698050}"/>
                    </a:ext>
                  </a:extLst>
                </p:cNvPr>
                <p:cNvSpPr/>
                <p:nvPr/>
              </p:nvSpPr>
              <p:spPr>
                <a:xfrm>
                  <a:off x="1303920" y="2012170"/>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94" name="Rectangle 93">
                  <a:extLst>
                    <a:ext uri="{FF2B5EF4-FFF2-40B4-BE49-F238E27FC236}">
                      <a16:creationId xmlns:a16="http://schemas.microsoft.com/office/drawing/2014/main" id="{053043A8-1251-CCB6-D629-0D5E4DE3F333}"/>
                    </a:ext>
                  </a:extLst>
                </p:cNvPr>
                <p:cNvSpPr/>
                <p:nvPr/>
              </p:nvSpPr>
              <p:spPr>
                <a:xfrm>
                  <a:off x="1774575" y="2012170"/>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95" name="Rectangle 94">
                  <a:extLst>
                    <a:ext uri="{FF2B5EF4-FFF2-40B4-BE49-F238E27FC236}">
                      <a16:creationId xmlns:a16="http://schemas.microsoft.com/office/drawing/2014/main" id="{E979D080-E386-A14B-17A5-C95722224027}"/>
                    </a:ext>
                  </a:extLst>
                </p:cNvPr>
                <p:cNvSpPr/>
                <p:nvPr/>
              </p:nvSpPr>
              <p:spPr>
                <a:xfrm>
                  <a:off x="2006362" y="2012170"/>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96" name="Rectangle 95">
                  <a:extLst>
                    <a:ext uri="{FF2B5EF4-FFF2-40B4-BE49-F238E27FC236}">
                      <a16:creationId xmlns:a16="http://schemas.microsoft.com/office/drawing/2014/main" id="{8F18F50D-1E3E-9B54-8CA5-0B5B17A956B7}"/>
                    </a:ext>
                  </a:extLst>
                </p:cNvPr>
                <p:cNvSpPr/>
                <p:nvPr/>
              </p:nvSpPr>
              <p:spPr>
                <a:xfrm>
                  <a:off x="1539956" y="2238673"/>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97" name="Rectangle 96">
                  <a:extLst>
                    <a:ext uri="{FF2B5EF4-FFF2-40B4-BE49-F238E27FC236}">
                      <a16:creationId xmlns:a16="http://schemas.microsoft.com/office/drawing/2014/main" id="{E1C1BB9A-6814-24E4-E65B-C680AAFD4AFF}"/>
                    </a:ext>
                  </a:extLst>
                </p:cNvPr>
                <p:cNvSpPr/>
                <p:nvPr/>
              </p:nvSpPr>
              <p:spPr>
                <a:xfrm>
                  <a:off x="1304996" y="2238673"/>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98" name="Rectangle 97">
                  <a:extLst>
                    <a:ext uri="{FF2B5EF4-FFF2-40B4-BE49-F238E27FC236}">
                      <a16:creationId xmlns:a16="http://schemas.microsoft.com/office/drawing/2014/main" id="{35062BF6-5240-83A4-B93E-E9DFB020C8A2}"/>
                    </a:ext>
                  </a:extLst>
                </p:cNvPr>
                <p:cNvSpPr/>
                <p:nvPr/>
              </p:nvSpPr>
              <p:spPr>
                <a:xfrm>
                  <a:off x="1775651" y="2238673"/>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99" name="Rectangle 98">
                  <a:extLst>
                    <a:ext uri="{FF2B5EF4-FFF2-40B4-BE49-F238E27FC236}">
                      <a16:creationId xmlns:a16="http://schemas.microsoft.com/office/drawing/2014/main" id="{D255DEEA-6947-169D-034D-3F331FA0A6FA}"/>
                    </a:ext>
                  </a:extLst>
                </p:cNvPr>
                <p:cNvSpPr/>
                <p:nvPr/>
              </p:nvSpPr>
              <p:spPr>
                <a:xfrm>
                  <a:off x="2007438" y="2238673"/>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00" name="Rectangle 99">
                  <a:extLst>
                    <a:ext uri="{FF2B5EF4-FFF2-40B4-BE49-F238E27FC236}">
                      <a16:creationId xmlns:a16="http://schemas.microsoft.com/office/drawing/2014/main" id="{6E9582DE-90EE-765D-A304-B01675F14D19}"/>
                    </a:ext>
                  </a:extLst>
                </p:cNvPr>
                <p:cNvSpPr/>
                <p:nvPr/>
              </p:nvSpPr>
              <p:spPr>
                <a:xfrm>
                  <a:off x="1538879" y="2469370"/>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01" name="Rectangle 100">
                  <a:extLst>
                    <a:ext uri="{FF2B5EF4-FFF2-40B4-BE49-F238E27FC236}">
                      <a16:creationId xmlns:a16="http://schemas.microsoft.com/office/drawing/2014/main" id="{1330CCAC-1C18-D069-F1B4-BD4EEB284C19}"/>
                    </a:ext>
                  </a:extLst>
                </p:cNvPr>
                <p:cNvSpPr/>
                <p:nvPr/>
              </p:nvSpPr>
              <p:spPr>
                <a:xfrm>
                  <a:off x="1303919" y="2469370"/>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02" name="Rectangle 101">
                  <a:extLst>
                    <a:ext uri="{FF2B5EF4-FFF2-40B4-BE49-F238E27FC236}">
                      <a16:creationId xmlns:a16="http://schemas.microsoft.com/office/drawing/2014/main" id="{3AF03DA6-46AE-E6DA-C800-34B0FF02F259}"/>
                    </a:ext>
                  </a:extLst>
                </p:cNvPr>
                <p:cNvSpPr/>
                <p:nvPr/>
              </p:nvSpPr>
              <p:spPr>
                <a:xfrm>
                  <a:off x="1774574" y="2469370"/>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03" name="Rectangle 102">
                  <a:extLst>
                    <a:ext uri="{FF2B5EF4-FFF2-40B4-BE49-F238E27FC236}">
                      <a16:creationId xmlns:a16="http://schemas.microsoft.com/office/drawing/2014/main" id="{804D2C3B-07A1-D3D4-6E32-997A38C8D1A8}"/>
                    </a:ext>
                  </a:extLst>
                </p:cNvPr>
                <p:cNvSpPr/>
                <p:nvPr/>
              </p:nvSpPr>
              <p:spPr>
                <a:xfrm>
                  <a:off x="2006361" y="2469370"/>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04" name="Rectangle 103">
                  <a:extLst>
                    <a:ext uri="{FF2B5EF4-FFF2-40B4-BE49-F238E27FC236}">
                      <a16:creationId xmlns:a16="http://schemas.microsoft.com/office/drawing/2014/main" id="{81CEA52F-57CC-6C10-F549-2F68FFBC3B44}"/>
                    </a:ext>
                  </a:extLst>
                </p:cNvPr>
                <p:cNvSpPr/>
                <p:nvPr/>
              </p:nvSpPr>
              <p:spPr>
                <a:xfrm>
                  <a:off x="1539955" y="2695873"/>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05" name="Rectangle 104">
                  <a:extLst>
                    <a:ext uri="{FF2B5EF4-FFF2-40B4-BE49-F238E27FC236}">
                      <a16:creationId xmlns:a16="http://schemas.microsoft.com/office/drawing/2014/main" id="{C27FA4E6-FC64-15A9-FAFB-964F111FDC6E}"/>
                    </a:ext>
                  </a:extLst>
                </p:cNvPr>
                <p:cNvSpPr/>
                <p:nvPr/>
              </p:nvSpPr>
              <p:spPr>
                <a:xfrm>
                  <a:off x="1304995" y="2695873"/>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06" name="Rectangle 105">
                  <a:extLst>
                    <a:ext uri="{FF2B5EF4-FFF2-40B4-BE49-F238E27FC236}">
                      <a16:creationId xmlns:a16="http://schemas.microsoft.com/office/drawing/2014/main" id="{DEB1016A-F40A-2A47-720C-4843C1AC5D6E}"/>
                    </a:ext>
                  </a:extLst>
                </p:cNvPr>
                <p:cNvSpPr/>
                <p:nvPr/>
              </p:nvSpPr>
              <p:spPr>
                <a:xfrm>
                  <a:off x="1775650" y="2695873"/>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07" name="Rectangle 106">
                  <a:extLst>
                    <a:ext uri="{FF2B5EF4-FFF2-40B4-BE49-F238E27FC236}">
                      <a16:creationId xmlns:a16="http://schemas.microsoft.com/office/drawing/2014/main" id="{A4305E83-E77D-D2F1-0EDB-2DED34F3BD50}"/>
                    </a:ext>
                  </a:extLst>
                </p:cNvPr>
                <p:cNvSpPr/>
                <p:nvPr/>
              </p:nvSpPr>
              <p:spPr>
                <a:xfrm>
                  <a:off x="2007437" y="2695873"/>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08" name="Rectangle 107">
                  <a:extLst>
                    <a:ext uri="{FF2B5EF4-FFF2-40B4-BE49-F238E27FC236}">
                      <a16:creationId xmlns:a16="http://schemas.microsoft.com/office/drawing/2014/main" id="{5E70A75C-347B-2627-34D8-927356B53D64}"/>
                    </a:ext>
                  </a:extLst>
                </p:cNvPr>
                <p:cNvSpPr/>
                <p:nvPr/>
              </p:nvSpPr>
              <p:spPr>
                <a:xfrm>
                  <a:off x="2483971" y="2469370"/>
                  <a:ext cx="216000" cy="216000"/>
                </a:xfrm>
                <a:prstGeom prst="rec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09" name="Rectangle 108">
                  <a:extLst>
                    <a:ext uri="{FF2B5EF4-FFF2-40B4-BE49-F238E27FC236}">
                      <a16:creationId xmlns:a16="http://schemas.microsoft.com/office/drawing/2014/main" id="{1567C283-6EF9-FAF3-8BE4-A33EF1C18C6E}"/>
                    </a:ext>
                  </a:extLst>
                </p:cNvPr>
                <p:cNvSpPr/>
                <p:nvPr/>
              </p:nvSpPr>
              <p:spPr>
                <a:xfrm>
                  <a:off x="2249011" y="2469370"/>
                  <a:ext cx="216000" cy="216000"/>
                </a:xfrm>
                <a:prstGeom prst="rec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10" name="Rectangle 109">
                  <a:extLst>
                    <a:ext uri="{FF2B5EF4-FFF2-40B4-BE49-F238E27FC236}">
                      <a16:creationId xmlns:a16="http://schemas.microsoft.com/office/drawing/2014/main" id="{353C7335-77F4-571E-9BE7-3F73D874A1A7}"/>
                    </a:ext>
                  </a:extLst>
                </p:cNvPr>
                <p:cNvSpPr/>
                <p:nvPr/>
              </p:nvSpPr>
              <p:spPr>
                <a:xfrm>
                  <a:off x="2719666" y="2469370"/>
                  <a:ext cx="216000" cy="216000"/>
                </a:xfrm>
                <a:prstGeom prst="rec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11" name="Rectangle 110">
                  <a:extLst>
                    <a:ext uri="{FF2B5EF4-FFF2-40B4-BE49-F238E27FC236}">
                      <a16:creationId xmlns:a16="http://schemas.microsoft.com/office/drawing/2014/main" id="{C5D4E4AA-2AF1-6ECF-B1FE-4E2B845132CA}"/>
                    </a:ext>
                  </a:extLst>
                </p:cNvPr>
                <p:cNvSpPr/>
                <p:nvPr/>
              </p:nvSpPr>
              <p:spPr>
                <a:xfrm>
                  <a:off x="2485047" y="2695873"/>
                  <a:ext cx="216000" cy="216000"/>
                </a:xfrm>
                <a:prstGeom prst="rec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12" name="Rectangle 111">
                  <a:extLst>
                    <a:ext uri="{FF2B5EF4-FFF2-40B4-BE49-F238E27FC236}">
                      <a16:creationId xmlns:a16="http://schemas.microsoft.com/office/drawing/2014/main" id="{00DB16F4-C8F0-5758-A16E-C1086A1299DB}"/>
                    </a:ext>
                  </a:extLst>
                </p:cNvPr>
                <p:cNvSpPr/>
                <p:nvPr/>
              </p:nvSpPr>
              <p:spPr>
                <a:xfrm>
                  <a:off x="2250087" y="2695873"/>
                  <a:ext cx="216000" cy="216000"/>
                </a:xfrm>
                <a:prstGeom prst="rec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13" name="Rectangle 112">
                  <a:extLst>
                    <a:ext uri="{FF2B5EF4-FFF2-40B4-BE49-F238E27FC236}">
                      <a16:creationId xmlns:a16="http://schemas.microsoft.com/office/drawing/2014/main" id="{5E33E290-E241-3911-464F-A3CBB9E904E5}"/>
                    </a:ext>
                  </a:extLst>
                </p:cNvPr>
                <p:cNvSpPr/>
                <p:nvPr/>
              </p:nvSpPr>
              <p:spPr>
                <a:xfrm>
                  <a:off x="2720742" y="2695873"/>
                  <a:ext cx="216000" cy="216000"/>
                </a:xfrm>
                <a:prstGeom prst="rec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grpSp>
          <p:grpSp>
            <p:nvGrpSpPr>
              <p:cNvPr id="85" name="Group 84">
                <a:extLst>
                  <a:ext uri="{FF2B5EF4-FFF2-40B4-BE49-F238E27FC236}">
                    <a16:creationId xmlns:a16="http://schemas.microsoft.com/office/drawing/2014/main" id="{8F862CFD-533C-44A1-A05E-1159A3E0EFDA}"/>
                  </a:ext>
                </a:extLst>
              </p:cNvPr>
              <p:cNvGrpSpPr/>
              <p:nvPr/>
            </p:nvGrpSpPr>
            <p:grpSpPr>
              <a:xfrm>
                <a:off x="3640489" y="1843312"/>
                <a:ext cx="1668379" cy="939089"/>
                <a:chOff x="1282608" y="1981159"/>
                <a:chExt cx="1668379" cy="939089"/>
              </a:xfrm>
            </p:grpSpPr>
            <p:cxnSp>
              <p:nvCxnSpPr>
                <p:cNvPr id="86" name="Straight Connector 85">
                  <a:extLst>
                    <a:ext uri="{FF2B5EF4-FFF2-40B4-BE49-F238E27FC236}">
                      <a16:creationId xmlns:a16="http://schemas.microsoft.com/office/drawing/2014/main" id="{5237F122-0EC9-2C77-2268-77B3D2D255EA}"/>
                    </a:ext>
                  </a:extLst>
                </p:cNvPr>
                <p:cNvCxnSpPr/>
                <p:nvPr/>
              </p:nvCxnSpPr>
              <p:spPr>
                <a:xfrm>
                  <a:off x="1285878" y="2000126"/>
                  <a:ext cx="936000" cy="0"/>
                </a:xfrm>
                <a:prstGeom prst="line">
                  <a:avLst/>
                </a:prstGeom>
                <a:noFill/>
                <a:ln w="28575" cap="flat" cmpd="sng" algn="ctr">
                  <a:solidFill>
                    <a:srgbClr val="4285F4">
                      <a:shade val="95000"/>
                      <a:satMod val="105000"/>
                    </a:srgbClr>
                  </a:solidFill>
                  <a:prstDash val="solid"/>
                </a:ln>
                <a:effectLst/>
              </p:spPr>
            </p:cxnSp>
            <p:cxnSp>
              <p:nvCxnSpPr>
                <p:cNvPr id="87" name="Straight Connector 86">
                  <a:extLst>
                    <a:ext uri="{FF2B5EF4-FFF2-40B4-BE49-F238E27FC236}">
                      <a16:creationId xmlns:a16="http://schemas.microsoft.com/office/drawing/2014/main" id="{A6E6728F-7BF1-E406-0182-7B25E73C2312}"/>
                    </a:ext>
                  </a:extLst>
                </p:cNvPr>
                <p:cNvCxnSpPr/>
                <p:nvPr/>
              </p:nvCxnSpPr>
              <p:spPr>
                <a:xfrm>
                  <a:off x="1285878" y="2914031"/>
                  <a:ext cx="1656000" cy="0"/>
                </a:xfrm>
                <a:prstGeom prst="line">
                  <a:avLst/>
                </a:prstGeom>
                <a:noFill/>
                <a:ln w="28575" cap="flat" cmpd="sng" algn="ctr">
                  <a:solidFill>
                    <a:srgbClr val="4285F4">
                      <a:shade val="95000"/>
                      <a:satMod val="105000"/>
                    </a:srgbClr>
                  </a:solidFill>
                  <a:prstDash val="solid"/>
                </a:ln>
                <a:effectLst/>
              </p:spPr>
            </p:cxnSp>
            <p:cxnSp>
              <p:nvCxnSpPr>
                <p:cNvPr id="88" name="Straight Connector 87">
                  <a:extLst>
                    <a:ext uri="{FF2B5EF4-FFF2-40B4-BE49-F238E27FC236}">
                      <a16:creationId xmlns:a16="http://schemas.microsoft.com/office/drawing/2014/main" id="{477F2612-A8B4-1D64-565E-DEB9A6A5F372}"/>
                    </a:ext>
                  </a:extLst>
                </p:cNvPr>
                <p:cNvCxnSpPr>
                  <a:cxnSpLocks/>
                </p:cNvCxnSpPr>
                <p:nvPr/>
              </p:nvCxnSpPr>
              <p:spPr>
                <a:xfrm flipV="1">
                  <a:off x="1282608" y="1981159"/>
                  <a:ext cx="9293" cy="939089"/>
                </a:xfrm>
                <a:prstGeom prst="line">
                  <a:avLst/>
                </a:prstGeom>
                <a:noFill/>
                <a:ln w="28575" cap="flat" cmpd="sng" algn="ctr">
                  <a:solidFill>
                    <a:srgbClr val="4285F4">
                      <a:shade val="95000"/>
                      <a:satMod val="105000"/>
                    </a:srgbClr>
                  </a:solidFill>
                  <a:prstDash val="solid"/>
                </a:ln>
                <a:effectLst/>
              </p:spPr>
            </p:cxnSp>
            <p:cxnSp>
              <p:nvCxnSpPr>
                <p:cNvPr id="89" name="Straight Connector 88">
                  <a:extLst>
                    <a:ext uri="{FF2B5EF4-FFF2-40B4-BE49-F238E27FC236}">
                      <a16:creationId xmlns:a16="http://schemas.microsoft.com/office/drawing/2014/main" id="{1E46EB2A-735A-FA28-ACB3-ADDB00D7A2A3}"/>
                    </a:ext>
                  </a:extLst>
                </p:cNvPr>
                <p:cNvCxnSpPr>
                  <a:cxnSpLocks/>
                </p:cNvCxnSpPr>
                <p:nvPr/>
              </p:nvCxnSpPr>
              <p:spPr>
                <a:xfrm rot="16200000">
                  <a:off x="2716987" y="2684611"/>
                  <a:ext cx="468000" cy="0"/>
                </a:xfrm>
                <a:prstGeom prst="line">
                  <a:avLst/>
                </a:prstGeom>
                <a:noFill/>
                <a:ln w="28575" cap="flat" cmpd="sng" algn="ctr">
                  <a:solidFill>
                    <a:srgbClr val="4285F4">
                      <a:shade val="95000"/>
                      <a:satMod val="105000"/>
                    </a:srgbClr>
                  </a:solidFill>
                  <a:prstDash val="solid"/>
                </a:ln>
                <a:effectLst/>
              </p:spPr>
            </p:cxnSp>
            <p:cxnSp>
              <p:nvCxnSpPr>
                <p:cNvPr id="90" name="Straight Connector 89">
                  <a:extLst>
                    <a:ext uri="{FF2B5EF4-FFF2-40B4-BE49-F238E27FC236}">
                      <a16:creationId xmlns:a16="http://schemas.microsoft.com/office/drawing/2014/main" id="{B83FEE70-541D-18ED-2306-585EDD52C177}"/>
                    </a:ext>
                  </a:extLst>
                </p:cNvPr>
                <p:cNvCxnSpPr>
                  <a:cxnSpLocks/>
                </p:cNvCxnSpPr>
                <p:nvPr/>
              </p:nvCxnSpPr>
              <p:spPr>
                <a:xfrm rot="16200000">
                  <a:off x="1788014" y="2443222"/>
                  <a:ext cx="900000" cy="0"/>
                </a:xfrm>
                <a:prstGeom prst="line">
                  <a:avLst/>
                </a:prstGeom>
                <a:noFill/>
                <a:ln w="28575" cap="flat" cmpd="sng" algn="ctr">
                  <a:solidFill>
                    <a:srgbClr val="4285F4">
                      <a:shade val="95000"/>
                      <a:satMod val="105000"/>
                    </a:srgbClr>
                  </a:solidFill>
                  <a:prstDash val="solid"/>
                </a:ln>
                <a:effectLst/>
              </p:spPr>
            </p:cxnSp>
            <p:cxnSp>
              <p:nvCxnSpPr>
                <p:cNvPr id="91" name="Straight Connector 90">
                  <a:extLst>
                    <a:ext uri="{FF2B5EF4-FFF2-40B4-BE49-F238E27FC236}">
                      <a16:creationId xmlns:a16="http://schemas.microsoft.com/office/drawing/2014/main" id="{000CB129-84DB-3F96-A6A1-C21AF8911DA6}"/>
                    </a:ext>
                  </a:extLst>
                </p:cNvPr>
                <p:cNvCxnSpPr/>
                <p:nvPr/>
              </p:nvCxnSpPr>
              <p:spPr>
                <a:xfrm>
                  <a:off x="2228854" y="2459186"/>
                  <a:ext cx="720000" cy="0"/>
                </a:xfrm>
                <a:prstGeom prst="line">
                  <a:avLst/>
                </a:prstGeom>
                <a:noFill/>
                <a:ln w="28575" cap="flat" cmpd="sng" algn="ctr">
                  <a:solidFill>
                    <a:srgbClr val="4285F4">
                      <a:shade val="95000"/>
                      <a:satMod val="105000"/>
                    </a:srgbClr>
                  </a:solidFill>
                  <a:prstDash val="solid"/>
                </a:ln>
                <a:effectLst/>
              </p:spPr>
            </p:cxnSp>
          </p:grpSp>
        </p:grpSp>
        <p:grpSp>
          <p:nvGrpSpPr>
            <p:cNvPr id="79" name="Group 78">
              <a:extLst>
                <a:ext uri="{FF2B5EF4-FFF2-40B4-BE49-F238E27FC236}">
                  <a16:creationId xmlns:a16="http://schemas.microsoft.com/office/drawing/2014/main" id="{34C1386C-E02C-A467-7C9E-2763366B5E35}"/>
                </a:ext>
              </a:extLst>
            </p:cNvPr>
            <p:cNvGrpSpPr/>
            <p:nvPr/>
          </p:nvGrpSpPr>
          <p:grpSpPr>
            <a:xfrm>
              <a:off x="3074493" y="1552178"/>
              <a:ext cx="2808541" cy="1122867"/>
              <a:chOff x="3068004" y="1735492"/>
              <a:chExt cx="2808541" cy="1122867"/>
            </a:xfrm>
          </p:grpSpPr>
          <p:sp>
            <p:nvSpPr>
              <p:cNvPr id="80" name="Google Shape;117;p16">
                <a:extLst>
                  <a:ext uri="{FF2B5EF4-FFF2-40B4-BE49-F238E27FC236}">
                    <a16:creationId xmlns:a16="http://schemas.microsoft.com/office/drawing/2014/main" id="{34AE7482-295B-1B59-E942-2C6835B34FA0}"/>
                  </a:ext>
                </a:extLst>
              </p:cNvPr>
              <p:cNvSpPr txBox="1"/>
              <p:nvPr/>
            </p:nvSpPr>
            <p:spPr>
              <a:xfrm>
                <a:off x="3888066" y="1735492"/>
                <a:ext cx="644100" cy="276900"/>
              </a:xfrm>
              <a:prstGeom prst="rect">
                <a:avLst/>
              </a:prstGeom>
              <a:no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r>
                  <a:rPr kumimoji="0" lang="en" sz="1200" b="1" i="0" u="none" strike="noStrike" kern="0" cap="none" spc="0" normalizeH="0" baseline="0" noProof="0" dirty="0">
                    <a:ln>
                      <a:noFill/>
                    </a:ln>
                    <a:solidFill>
                      <a:srgbClr val="212121"/>
                    </a:solidFill>
                    <a:effectLst/>
                    <a:uLnTx/>
                    <a:uFillTx/>
                    <a:latin typeface="Arial" panose="020B0604020202020204" pitchFamily="34" charset="0"/>
                    <a:ea typeface="Calibri"/>
                    <a:cs typeface="Arial" panose="020B0604020202020204" pitchFamily="34" charset="0"/>
                    <a:sym typeface="Calibri"/>
                  </a:rPr>
                  <a:t>4 cm</a:t>
                </a:r>
                <a:endParaRPr kumimoji="0" sz="1200" b="1" i="0" u="none" strike="noStrike" kern="0" cap="none" spc="0" normalizeH="0" baseline="0" noProof="0" dirty="0">
                  <a:ln>
                    <a:noFill/>
                  </a:ln>
                  <a:solidFill>
                    <a:srgbClr val="212121"/>
                  </a:solidFill>
                  <a:effectLst/>
                  <a:uLnTx/>
                  <a:uFillTx/>
                  <a:latin typeface="Arial" panose="020B0604020202020204" pitchFamily="34" charset="0"/>
                  <a:ea typeface="Calibri"/>
                  <a:cs typeface="Arial" panose="020B0604020202020204" pitchFamily="34" charset="0"/>
                  <a:sym typeface="Calibri"/>
                </a:endParaRPr>
              </a:p>
            </p:txBody>
          </p:sp>
          <p:sp>
            <p:nvSpPr>
              <p:cNvPr id="81" name="Google Shape;120;p16">
                <a:extLst>
                  <a:ext uri="{FF2B5EF4-FFF2-40B4-BE49-F238E27FC236}">
                    <a16:creationId xmlns:a16="http://schemas.microsoft.com/office/drawing/2014/main" id="{17E6A543-B5E7-B9E3-2176-C589F9522119}"/>
                  </a:ext>
                </a:extLst>
              </p:cNvPr>
              <p:cNvSpPr txBox="1"/>
              <p:nvPr/>
            </p:nvSpPr>
            <p:spPr>
              <a:xfrm>
                <a:off x="3068004" y="2378209"/>
                <a:ext cx="540000" cy="276900"/>
              </a:xfrm>
              <a:prstGeom prst="rect">
                <a:avLst/>
              </a:prstGeom>
              <a:solidFill>
                <a:srgbClr val="FFFFFF"/>
              </a:solidFill>
              <a:ln>
                <a:noFill/>
              </a:ln>
            </p:spPr>
            <p:txBody>
              <a:bodyPr spcFirstLastPara="1" wrap="square" lIns="36000" tIns="45700" rIns="36000" bIns="45700" anchor="t" anchorCtr="0">
                <a:noAutofit/>
              </a:bodyPr>
              <a:lstStyle/>
              <a:p>
                <a:pPr marL="0" marR="0" lvl="0" indent="0" algn="r" defTabSz="914400" eaLnBrk="1" fontAlgn="auto" latinLnBrk="0" hangingPunct="1">
                  <a:lnSpc>
                    <a:spcPct val="100000"/>
                  </a:lnSpc>
                  <a:spcBef>
                    <a:spcPts val="0"/>
                  </a:spcBef>
                  <a:spcAft>
                    <a:spcPts val="0"/>
                  </a:spcAft>
                  <a:buClr>
                    <a:srgbClr val="000000"/>
                  </a:buClr>
                  <a:buSzPts val="1800"/>
                  <a:buFont typeface="Arial"/>
                  <a:buNone/>
                  <a:tabLst/>
                  <a:defRPr/>
                </a:pPr>
                <a:r>
                  <a:rPr kumimoji="0" lang="en" sz="1200" b="1" i="0" u="none" strike="noStrike" kern="0" cap="none" spc="0" normalizeH="0" baseline="0" noProof="0" dirty="0">
                    <a:ln>
                      <a:noFill/>
                    </a:ln>
                    <a:solidFill>
                      <a:srgbClr val="212121"/>
                    </a:solidFill>
                    <a:effectLst/>
                    <a:uLnTx/>
                    <a:uFillTx/>
                    <a:latin typeface="Arial" panose="020B0604020202020204" pitchFamily="34" charset="0"/>
                    <a:ea typeface="Calibri"/>
                    <a:cs typeface="Arial" panose="020B0604020202020204" pitchFamily="34" charset="0"/>
                    <a:sym typeface="Calibri"/>
                  </a:rPr>
                  <a:t>4 cm</a:t>
                </a:r>
                <a:endParaRPr kumimoji="0" sz="1200" b="1" i="0" u="none" strike="noStrike" kern="0" cap="none" spc="0" normalizeH="0" baseline="0" noProof="0" dirty="0">
                  <a:ln>
                    <a:noFill/>
                  </a:ln>
                  <a:solidFill>
                    <a:srgbClr val="212121"/>
                  </a:solidFill>
                  <a:effectLst/>
                  <a:uLnTx/>
                  <a:uFillTx/>
                  <a:latin typeface="Arial" panose="020B0604020202020204" pitchFamily="34" charset="0"/>
                  <a:ea typeface="Calibri"/>
                  <a:cs typeface="Arial" panose="020B0604020202020204" pitchFamily="34" charset="0"/>
                  <a:sym typeface="Calibri"/>
                </a:endParaRPr>
              </a:p>
            </p:txBody>
          </p:sp>
          <p:sp>
            <p:nvSpPr>
              <p:cNvPr id="82" name="Google Shape;117;p16">
                <a:extLst>
                  <a:ext uri="{FF2B5EF4-FFF2-40B4-BE49-F238E27FC236}">
                    <a16:creationId xmlns:a16="http://schemas.microsoft.com/office/drawing/2014/main" id="{8631F291-5729-392D-82DD-4A27BEBDAA26}"/>
                  </a:ext>
                </a:extLst>
              </p:cNvPr>
              <p:cNvSpPr txBox="1"/>
              <p:nvPr/>
            </p:nvSpPr>
            <p:spPr>
              <a:xfrm>
                <a:off x="4704816" y="2201497"/>
                <a:ext cx="644100" cy="276900"/>
              </a:xfrm>
              <a:prstGeom prst="rect">
                <a:avLst/>
              </a:prstGeom>
              <a:no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r>
                  <a:rPr kumimoji="0" lang="en" sz="1200" b="1" i="0" u="none" strike="noStrike" kern="0" cap="none" spc="0" normalizeH="0" baseline="0" noProof="0" dirty="0">
                    <a:ln>
                      <a:noFill/>
                    </a:ln>
                    <a:solidFill>
                      <a:srgbClr val="212121"/>
                    </a:solidFill>
                    <a:effectLst/>
                    <a:uLnTx/>
                    <a:uFillTx/>
                    <a:latin typeface="Arial" panose="020B0604020202020204" pitchFamily="34" charset="0"/>
                    <a:ea typeface="Calibri"/>
                    <a:cs typeface="Arial" panose="020B0604020202020204" pitchFamily="34" charset="0"/>
                    <a:sym typeface="Calibri"/>
                  </a:rPr>
                  <a:t>3 cm</a:t>
                </a:r>
                <a:endParaRPr kumimoji="0" sz="1200" b="1" i="0" u="none" strike="noStrike" kern="0" cap="none" spc="0" normalizeH="0" baseline="0" noProof="0" dirty="0">
                  <a:ln>
                    <a:noFill/>
                  </a:ln>
                  <a:solidFill>
                    <a:srgbClr val="212121"/>
                  </a:solidFill>
                  <a:effectLst/>
                  <a:uLnTx/>
                  <a:uFillTx/>
                  <a:latin typeface="Arial" panose="020B0604020202020204" pitchFamily="34" charset="0"/>
                  <a:ea typeface="Calibri"/>
                  <a:cs typeface="Arial" panose="020B0604020202020204" pitchFamily="34" charset="0"/>
                  <a:sym typeface="Calibri"/>
                </a:endParaRPr>
              </a:p>
            </p:txBody>
          </p:sp>
          <p:sp>
            <p:nvSpPr>
              <p:cNvPr id="83" name="Google Shape;120;p16">
                <a:extLst>
                  <a:ext uri="{FF2B5EF4-FFF2-40B4-BE49-F238E27FC236}">
                    <a16:creationId xmlns:a16="http://schemas.microsoft.com/office/drawing/2014/main" id="{233738AB-38F6-10CE-9CB2-805F894148DA}"/>
                  </a:ext>
                </a:extLst>
              </p:cNvPr>
              <p:cNvSpPr txBox="1"/>
              <p:nvPr/>
            </p:nvSpPr>
            <p:spPr>
              <a:xfrm>
                <a:off x="5336545" y="2581459"/>
                <a:ext cx="540000" cy="276900"/>
              </a:xfrm>
              <a:prstGeom prst="rect">
                <a:avLst/>
              </a:prstGeom>
              <a:solidFill>
                <a:srgbClr val="FFFFFF"/>
              </a:solidFill>
              <a:ln>
                <a:noFill/>
              </a:ln>
            </p:spPr>
            <p:txBody>
              <a:bodyPr spcFirstLastPara="1" wrap="square" lIns="36000" tIns="45700" rIns="36000"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r>
                  <a:rPr kumimoji="0" lang="en" sz="1200" b="1" i="0" u="none" strike="noStrike" kern="0" cap="none" spc="0" normalizeH="0" baseline="0" noProof="0" dirty="0">
                    <a:ln>
                      <a:noFill/>
                    </a:ln>
                    <a:solidFill>
                      <a:srgbClr val="212121"/>
                    </a:solidFill>
                    <a:effectLst/>
                    <a:uLnTx/>
                    <a:uFillTx/>
                    <a:latin typeface="Arial" panose="020B0604020202020204" pitchFamily="34" charset="0"/>
                    <a:ea typeface="Calibri"/>
                    <a:cs typeface="Arial" panose="020B0604020202020204" pitchFamily="34" charset="0"/>
                    <a:sym typeface="Calibri"/>
                  </a:rPr>
                  <a:t>2 cm</a:t>
                </a:r>
                <a:endParaRPr kumimoji="0" sz="1200" b="1" i="0" u="none" strike="noStrike" kern="0" cap="none" spc="0" normalizeH="0" baseline="0" noProof="0" dirty="0">
                  <a:ln>
                    <a:noFill/>
                  </a:ln>
                  <a:solidFill>
                    <a:srgbClr val="212121"/>
                  </a:solidFill>
                  <a:effectLst/>
                  <a:uLnTx/>
                  <a:uFillTx/>
                  <a:latin typeface="Arial" panose="020B0604020202020204" pitchFamily="34" charset="0"/>
                  <a:ea typeface="Calibri"/>
                  <a:cs typeface="Arial" panose="020B0604020202020204" pitchFamily="34" charset="0"/>
                  <a:sym typeface="Calibri"/>
                </a:endParaRPr>
              </a:p>
            </p:txBody>
          </p:sp>
        </p:grpSp>
      </p:grpSp>
      <p:grpSp>
        <p:nvGrpSpPr>
          <p:cNvPr id="114" name="Group 113">
            <a:extLst>
              <a:ext uri="{FF2B5EF4-FFF2-40B4-BE49-F238E27FC236}">
                <a16:creationId xmlns:a16="http://schemas.microsoft.com/office/drawing/2014/main" id="{6091B741-8061-F0F1-B821-7F11141C5EAF}"/>
              </a:ext>
            </a:extLst>
          </p:cNvPr>
          <p:cNvGrpSpPr/>
          <p:nvPr/>
        </p:nvGrpSpPr>
        <p:grpSpPr>
          <a:xfrm>
            <a:off x="4325208" y="3725842"/>
            <a:ext cx="2842479" cy="1440619"/>
            <a:chOff x="3055361" y="3169156"/>
            <a:chExt cx="2842479" cy="1440619"/>
          </a:xfrm>
        </p:grpSpPr>
        <p:grpSp>
          <p:nvGrpSpPr>
            <p:cNvPr id="115" name="Group 114">
              <a:extLst>
                <a:ext uri="{FF2B5EF4-FFF2-40B4-BE49-F238E27FC236}">
                  <a16:creationId xmlns:a16="http://schemas.microsoft.com/office/drawing/2014/main" id="{3E76C0C5-1CE5-20B0-C452-2F5F9235E99C}"/>
                </a:ext>
              </a:extLst>
            </p:cNvPr>
            <p:cNvGrpSpPr/>
            <p:nvPr/>
          </p:nvGrpSpPr>
          <p:grpSpPr>
            <a:xfrm>
              <a:off x="3664959" y="3438194"/>
              <a:ext cx="1626099" cy="899703"/>
              <a:chOff x="1303919" y="2012170"/>
              <a:chExt cx="1626099" cy="899703"/>
            </a:xfrm>
          </p:grpSpPr>
          <p:sp>
            <p:nvSpPr>
              <p:cNvPr id="128" name="Rectangle 127">
                <a:extLst>
                  <a:ext uri="{FF2B5EF4-FFF2-40B4-BE49-F238E27FC236}">
                    <a16:creationId xmlns:a16="http://schemas.microsoft.com/office/drawing/2014/main" id="{4E335856-E6DF-C072-742A-F081C2A8864B}"/>
                  </a:ext>
                </a:extLst>
              </p:cNvPr>
              <p:cNvSpPr/>
              <p:nvPr/>
            </p:nvSpPr>
            <p:spPr>
              <a:xfrm>
                <a:off x="1538880" y="2012170"/>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29" name="Rectangle 128">
                <a:extLst>
                  <a:ext uri="{FF2B5EF4-FFF2-40B4-BE49-F238E27FC236}">
                    <a16:creationId xmlns:a16="http://schemas.microsoft.com/office/drawing/2014/main" id="{E0429534-911F-0C50-5B5A-8388F421ED4D}"/>
                  </a:ext>
                </a:extLst>
              </p:cNvPr>
              <p:cNvSpPr/>
              <p:nvPr/>
            </p:nvSpPr>
            <p:spPr>
              <a:xfrm>
                <a:off x="1303920" y="2012170"/>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30" name="Rectangle 129">
                <a:extLst>
                  <a:ext uri="{FF2B5EF4-FFF2-40B4-BE49-F238E27FC236}">
                    <a16:creationId xmlns:a16="http://schemas.microsoft.com/office/drawing/2014/main" id="{1122B64D-8331-9FBB-A9B8-0A3E1F77FD1F}"/>
                  </a:ext>
                </a:extLst>
              </p:cNvPr>
              <p:cNvSpPr/>
              <p:nvPr/>
            </p:nvSpPr>
            <p:spPr>
              <a:xfrm>
                <a:off x="1774575" y="2012170"/>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31" name="Rectangle 130">
                <a:extLst>
                  <a:ext uri="{FF2B5EF4-FFF2-40B4-BE49-F238E27FC236}">
                    <a16:creationId xmlns:a16="http://schemas.microsoft.com/office/drawing/2014/main" id="{765123B4-699C-9B57-2500-E61E5358B5D4}"/>
                  </a:ext>
                </a:extLst>
              </p:cNvPr>
              <p:cNvSpPr/>
              <p:nvPr/>
            </p:nvSpPr>
            <p:spPr>
              <a:xfrm>
                <a:off x="2006362" y="2012170"/>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32" name="Rectangle 131">
                <a:extLst>
                  <a:ext uri="{FF2B5EF4-FFF2-40B4-BE49-F238E27FC236}">
                    <a16:creationId xmlns:a16="http://schemas.microsoft.com/office/drawing/2014/main" id="{07B00BDA-197F-C088-F3D6-B1983F62BBFB}"/>
                  </a:ext>
                </a:extLst>
              </p:cNvPr>
              <p:cNvSpPr/>
              <p:nvPr/>
            </p:nvSpPr>
            <p:spPr>
              <a:xfrm>
                <a:off x="1539956" y="2238673"/>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33" name="Rectangle 132">
                <a:extLst>
                  <a:ext uri="{FF2B5EF4-FFF2-40B4-BE49-F238E27FC236}">
                    <a16:creationId xmlns:a16="http://schemas.microsoft.com/office/drawing/2014/main" id="{AC45D8DD-180D-45D0-3A1D-9766E6AF28DD}"/>
                  </a:ext>
                </a:extLst>
              </p:cNvPr>
              <p:cNvSpPr/>
              <p:nvPr/>
            </p:nvSpPr>
            <p:spPr>
              <a:xfrm>
                <a:off x="1304996" y="2238673"/>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34" name="Rectangle 133">
                <a:extLst>
                  <a:ext uri="{FF2B5EF4-FFF2-40B4-BE49-F238E27FC236}">
                    <a16:creationId xmlns:a16="http://schemas.microsoft.com/office/drawing/2014/main" id="{DECE6B73-A1C2-FA45-B420-F631538842D9}"/>
                  </a:ext>
                </a:extLst>
              </p:cNvPr>
              <p:cNvSpPr/>
              <p:nvPr/>
            </p:nvSpPr>
            <p:spPr>
              <a:xfrm>
                <a:off x="1775651" y="2238673"/>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35" name="Rectangle 134">
                <a:extLst>
                  <a:ext uri="{FF2B5EF4-FFF2-40B4-BE49-F238E27FC236}">
                    <a16:creationId xmlns:a16="http://schemas.microsoft.com/office/drawing/2014/main" id="{7EDD8E7D-B70C-6077-86EB-B60DD9EFB344}"/>
                  </a:ext>
                </a:extLst>
              </p:cNvPr>
              <p:cNvSpPr/>
              <p:nvPr/>
            </p:nvSpPr>
            <p:spPr>
              <a:xfrm>
                <a:off x="2007438" y="2238673"/>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36" name="Rectangle 135">
                <a:extLst>
                  <a:ext uri="{FF2B5EF4-FFF2-40B4-BE49-F238E27FC236}">
                    <a16:creationId xmlns:a16="http://schemas.microsoft.com/office/drawing/2014/main" id="{D854BA00-0BF5-D728-A3EA-F8C5937AB6BB}"/>
                  </a:ext>
                </a:extLst>
              </p:cNvPr>
              <p:cNvSpPr/>
              <p:nvPr/>
            </p:nvSpPr>
            <p:spPr>
              <a:xfrm>
                <a:off x="1538879" y="2469370"/>
                <a:ext cx="216000" cy="216000"/>
              </a:xfrm>
              <a:prstGeom prst="rec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37" name="Rectangle 136">
                <a:extLst>
                  <a:ext uri="{FF2B5EF4-FFF2-40B4-BE49-F238E27FC236}">
                    <a16:creationId xmlns:a16="http://schemas.microsoft.com/office/drawing/2014/main" id="{1DF4DD72-63AA-C5AE-59B7-7B0E71C39512}"/>
                  </a:ext>
                </a:extLst>
              </p:cNvPr>
              <p:cNvSpPr/>
              <p:nvPr/>
            </p:nvSpPr>
            <p:spPr>
              <a:xfrm>
                <a:off x="1303919" y="2469370"/>
                <a:ext cx="216000" cy="216000"/>
              </a:xfrm>
              <a:prstGeom prst="rec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38" name="Rectangle 137">
                <a:extLst>
                  <a:ext uri="{FF2B5EF4-FFF2-40B4-BE49-F238E27FC236}">
                    <a16:creationId xmlns:a16="http://schemas.microsoft.com/office/drawing/2014/main" id="{F97F6A05-8567-182C-5660-2B5A52ABD05D}"/>
                  </a:ext>
                </a:extLst>
              </p:cNvPr>
              <p:cNvSpPr/>
              <p:nvPr/>
            </p:nvSpPr>
            <p:spPr>
              <a:xfrm>
                <a:off x="1774574" y="2469370"/>
                <a:ext cx="216000" cy="216000"/>
              </a:xfrm>
              <a:prstGeom prst="rec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39" name="Rectangle 138">
                <a:extLst>
                  <a:ext uri="{FF2B5EF4-FFF2-40B4-BE49-F238E27FC236}">
                    <a16:creationId xmlns:a16="http://schemas.microsoft.com/office/drawing/2014/main" id="{AC1187CD-4F0E-059C-5AA9-03F1DE8978F5}"/>
                  </a:ext>
                </a:extLst>
              </p:cNvPr>
              <p:cNvSpPr/>
              <p:nvPr/>
            </p:nvSpPr>
            <p:spPr>
              <a:xfrm>
                <a:off x="2006361" y="2469370"/>
                <a:ext cx="216000" cy="216000"/>
              </a:xfrm>
              <a:prstGeom prst="rec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40" name="Rectangle 139">
                <a:extLst>
                  <a:ext uri="{FF2B5EF4-FFF2-40B4-BE49-F238E27FC236}">
                    <a16:creationId xmlns:a16="http://schemas.microsoft.com/office/drawing/2014/main" id="{4447C3DE-C59D-9BCB-0AB3-D4BB6535832A}"/>
                  </a:ext>
                </a:extLst>
              </p:cNvPr>
              <p:cNvSpPr/>
              <p:nvPr/>
            </p:nvSpPr>
            <p:spPr>
              <a:xfrm>
                <a:off x="1539955" y="2695873"/>
                <a:ext cx="216000" cy="216000"/>
              </a:xfrm>
              <a:prstGeom prst="rec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41" name="Rectangle 140">
                <a:extLst>
                  <a:ext uri="{FF2B5EF4-FFF2-40B4-BE49-F238E27FC236}">
                    <a16:creationId xmlns:a16="http://schemas.microsoft.com/office/drawing/2014/main" id="{0EC260E9-F553-ED3D-D54C-DA8166482932}"/>
                  </a:ext>
                </a:extLst>
              </p:cNvPr>
              <p:cNvSpPr/>
              <p:nvPr/>
            </p:nvSpPr>
            <p:spPr>
              <a:xfrm>
                <a:off x="1304995" y="2695873"/>
                <a:ext cx="216000" cy="216000"/>
              </a:xfrm>
              <a:prstGeom prst="rec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42" name="Rectangle 141">
                <a:extLst>
                  <a:ext uri="{FF2B5EF4-FFF2-40B4-BE49-F238E27FC236}">
                    <a16:creationId xmlns:a16="http://schemas.microsoft.com/office/drawing/2014/main" id="{B566B23E-73AD-1A06-D69B-5117C75F3EE4}"/>
                  </a:ext>
                </a:extLst>
              </p:cNvPr>
              <p:cNvSpPr/>
              <p:nvPr/>
            </p:nvSpPr>
            <p:spPr>
              <a:xfrm>
                <a:off x="1775650" y="2695873"/>
                <a:ext cx="216000" cy="216000"/>
              </a:xfrm>
              <a:prstGeom prst="rec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43" name="Rectangle 142">
                <a:extLst>
                  <a:ext uri="{FF2B5EF4-FFF2-40B4-BE49-F238E27FC236}">
                    <a16:creationId xmlns:a16="http://schemas.microsoft.com/office/drawing/2014/main" id="{9DCDCCFA-545E-EFF0-ACD2-D15FEEBD9CCF}"/>
                  </a:ext>
                </a:extLst>
              </p:cNvPr>
              <p:cNvSpPr/>
              <p:nvPr/>
            </p:nvSpPr>
            <p:spPr>
              <a:xfrm>
                <a:off x="2007437" y="2695873"/>
                <a:ext cx="216000" cy="216000"/>
              </a:xfrm>
              <a:prstGeom prst="rec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44" name="Rectangle 143">
                <a:extLst>
                  <a:ext uri="{FF2B5EF4-FFF2-40B4-BE49-F238E27FC236}">
                    <a16:creationId xmlns:a16="http://schemas.microsoft.com/office/drawing/2014/main" id="{E3E2924E-430A-A310-9170-284E195599EB}"/>
                  </a:ext>
                </a:extLst>
              </p:cNvPr>
              <p:cNvSpPr/>
              <p:nvPr/>
            </p:nvSpPr>
            <p:spPr>
              <a:xfrm>
                <a:off x="2477247" y="2469370"/>
                <a:ext cx="216000" cy="216000"/>
              </a:xfrm>
              <a:prstGeom prst="rec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45" name="Rectangle 144">
                <a:extLst>
                  <a:ext uri="{FF2B5EF4-FFF2-40B4-BE49-F238E27FC236}">
                    <a16:creationId xmlns:a16="http://schemas.microsoft.com/office/drawing/2014/main" id="{4919AB49-A730-DE50-7DAC-025E093CBCD8}"/>
                  </a:ext>
                </a:extLst>
              </p:cNvPr>
              <p:cNvSpPr/>
              <p:nvPr/>
            </p:nvSpPr>
            <p:spPr>
              <a:xfrm>
                <a:off x="2242287" y="2469370"/>
                <a:ext cx="216000" cy="216000"/>
              </a:xfrm>
              <a:prstGeom prst="rec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46" name="Rectangle 145">
                <a:extLst>
                  <a:ext uri="{FF2B5EF4-FFF2-40B4-BE49-F238E27FC236}">
                    <a16:creationId xmlns:a16="http://schemas.microsoft.com/office/drawing/2014/main" id="{384342C7-80A7-F0BF-7888-D6920CC32A79}"/>
                  </a:ext>
                </a:extLst>
              </p:cNvPr>
              <p:cNvSpPr/>
              <p:nvPr/>
            </p:nvSpPr>
            <p:spPr>
              <a:xfrm>
                <a:off x="2712942" y="2469370"/>
                <a:ext cx="216000" cy="216000"/>
              </a:xfrm>
              <a:prstGeom prst="rec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47" name="Rectangle 146">
                <a:extLst>
                  <a:ext uri="{FF2B5EF4-FFF2-40B4-BE49-F238E27FC236}">
                    <a16:creationId xmlns:a16="http://schemas.microsoft.com/office/drawing/2014/main" id="{A7E50DCB-4187-7242-640B-38DF4DE95DC2}"/>
                  </a:ext>
                </a:extLst>
              </p:cNvPr>
              <p:cNvSpPr/>
              <p:nvPr/>
            </p:nvSpPr>
            <p:spPr>
              <a:xfrm>
                <a:off x="2478323" y="2695873"/>
                <a:ext cx="216000" cy="216000"/>
              </a:xfrm>
              <a:prstGeom prst="rec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48" name="Rectangle 147">
                <a:extLst>
                  <a:ext uri="{FF2B5EF4-FFF2-40B4-BE49-F238E27FC236}">
                    <a16:creationId xmlns:a16="http://schemas.microsoft.com/office/drawing/2014/main" id="{33E8BA3C-6AB6-0E29-2A29-F8BA1729AF72}"/>
                  </a:ext>
                </a:extLst>
              </p:cNvPr>
              <p:cNvSpPr/>
              <p:nvPr/>
            </p:nvSpPr>
            <p:spPr>
              <a:xfrm>
                <a:off x="2243363" y="2695873"/>
                <a:ext cx="216000" cy="216000"/>
              </a:xfrm>
              <a:prstGeom prst="rec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49" name="Rectangle 148">
                <a:extLst>
                  <a:ext uri="{FF2B5EF4-FFF2-40B4-BE49-F238E27FC236}">
                    <a16:creationId xmlns:a16="http://schemas.microsoft.com/office/drawing/2014/main" id="{2B581664-FE1A-10FA-2146-2CE5B746D6F5}"/>
                  </a:ext>
                </a:extLst>
              </p:cNvPr>
              <p:cNvSpPr/>
              <p:nvPr/>
            </p:nvSpPr>
            <p:spPr>
              <a:xfrm>
                <a:off x="2714018" y="2695873"/>
                <a:ext cx="216000" cy="216000"/>
              </a:xfrm>
              <a:prstGeom prst="rec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grpSp>
        <p:grpSp>
          <p:nvGrpSpPr>
            <p:cNvPr id="116" name="Group 115">
              <a:extLst>
                <a:ext uri="{FF2B5EF4-FFF2-40B4-BE49-F238E27FC236}">
                  <a16:creationId xmlns:a16="http://schemas.microsoft.com/office/drawing/2014/main" id="{AD0488C9-97B1-C696-535A-DA89EF3EFA9D}"/>
                </a:ext>
              </a:extLst>
            </p:cNvPr>
            <p:cNvGrpSpPr/>
            <p:nvPr/>
          </p:nvGrpSpPr>
          <p:grpSpPr>
            <a:xfrm>
              <a:off x="3643758" y="3437897"/>
              <a:ext cx="1670160" cy="924124"/>
              <a:chOff x="1280827" y="1994487"/>
              <a:chExt cx="1670160" cy="924124"/>
            </a:xfrm>
          </p:grpSpPr>
          <p:cxnSp>
            <p:nvCxnSpPr>
              <p:cNvPr id="122" name="Straight Connector 121">
                <a:extLst>
                  <a:ext uri="{FF2B5EF4-FFF2-40B4-BE49-F238E27FC236}">
                    <a16:creationId xmlns:a16="http://schemas.microsoft.com/office/drawing/2014/main" id="{76195874-0941-2A77-58A2-E645FF7476A4}"/>
                  </a:ext>
                </a:extLst>
              </p:cNvPr>
              <p:cNvCxnSpPr/>
              <p:nvPr/>
            </p:nvCxnSpPr>
            <p:spPr>
              <a:xfrm>
                <a:off x="1285878" y="2000126"/>
                <a:ext cx="936000" cy="0"/>
              </a:xfrm>
              <a:prstGeom prst="line">
                <a:avLst/>
              </a:prstGeom>
              <a:noFill/>
              <a:ln w="28575" cap="flat" cmpd="sng" algn="ctr">
                <a:solidFill>
                  <a:srgbClr val="4285F4">
                    <a:shade val="95000"/>
                    <a:satMod val="105000"/>
                  </a:srgbClr>
                </a:solidFill>
                <a:prstDash val="solid"/>
              </a:ln>
              <a:effectLst/>
            </p:spPr>
          </p:cxnSp>
          <p:cxnSp>
            <p:nvCxnSpPr>
              <p:cNvPr id="123" name="Straight Connector 122">
                <a:extLst>
                  <a:ext uri="{FF2B5EF4-FFF2-40B4-BE49-F238E27FC236}">
                    <a16:creationId xmlns:a16="http://schemas.microsoft.com/office/drawing/2014/main" id="{2D628E4E-3C8C-401B-9B25-CF8531A93990}"/>
                  </a:ext>
                </a:extLst>
              </p:cNvPr>
              <p:cNvCxnSpPr/>
              <p:nvPr/>
            </p:nvCxnSpPr>
            <p:spPr>
              <a:xfrm>
                <a:off x="1285878" y="2914031"/>
                <a:ext cx="1656000" cy="0"/>
              </a:xfrm>
              <a:prstGeom prst="line">
                <a:avLst/>
              </a:prstGeom>
              <a:noFill/>
              <a:ln w="28575" cap="flat" cmpd="sng" algn="ctr">
                <a:solidFill>
                  <a:srgbClr val="4285F4">
                    <a:shade val="95000"/>
                    <a:satMod val="105000"/>
                  </a:srgbClr>
                </a:solidFill>
                <a:prstDash val="solid"/>
              </a:ln>
              <a:effectLst/>
            </p:spPr>
          </p:cxnSp>
          <p:cxnSp>
            <p:nvCxnSpPr>
              <p:cNvPr id="124" name="Straight Connector 123">
                <a:extLst>
                  <a:ext uri="{FF2B5EF4-FFF2-40B4-BE49-F238E27FC236}">
                    <a16:creationId xmlns:a16="http://schemas.microsoft.com/office/drawing/2014/main" id="{D666E1A8-6657-2D6F-B3AD-A2736411EF47}"/>
                  </a:ext>
                </a:extLst>
              </p:cNvPr>
              <p:cNvCxnSpPr>
                <a:cxnSpLocks/>
              </p:cNvCxnSpPr>
              <p:nvPr/>
            </p:nvCxnSpPr>
            <p:spPr>
              <a:xfrm rot="16200000">
                <a:off x="835878" y="2444487"/>
                <a:ext cx="900000" cy="0"/>
              </a:xfrm>
              <a:prstGeom prst="line">
                <a:avLst/>
              </a:prstGeom>
              <a:noFill/>
              <a:ln w="28575" cap="flat" cmpd="sng" algn="ctr">
                <a:solidFill>
                  <a:srgbClr val="4285F4">
                    <a:shade val="95000"/>
                    <a:satMod val="105000"/>
                  </a:srgbClr>
                </a:solidFill>
                <a:prstDash val="solid"/>
              </a:ln>
              <a:effectLst/>
            </p:spPr>
          </p:cxnSp>
          <p:cxnSp>
            <p:nvCxnSpPr>
              <p:cNvPr id="125" name="Straight Connector 124">
                <a:extLst>
                  <a:ext uri="{FF2B5EF4-FFF2-40B4-BE49-F238E27FC236}">
                    <a16:creationId xmlns:a16="http://schemas.microsoft.com/office/drawing/2014/main" id="{F989B5D3-39DC-4567-692D-567A2F86E37C}"/>
                  </a:ext>
                </a:extLst>
              </p:cNvPr>
              <p:cNvCxnSpPr>
                <a:cxnSpLocks/>
              </p:cNvCxnSpPr>
              <p:nvPr/>
            </p:nvCxnSpPr>
            <p:spPr>
              <a:xfrm rot="16200000">
                <a:off x="2716987" y="2684611"/>
                <a:ext cx="468000" cy="0"/>
              </a:xfrm>
              <a:prstGeom prst="line">
                <a:avLst/>
              </a:prstGeom>
              <a:noFill/>
              <a:ln w="28575" cap="flat" cmpd="sng" algn="ctr">
                <a:solidFill>
                  <a:srgbClr val="4285F4">
                    <a:shade val="95000"/>
                    <a:satMod val="105000"/>
                  </a:srgbClr>
                </a:solidFill>
                <a:prstDash val="solid"/>
              </a:ln>
              <a:effectLst/>
            </p:spPr>
          </p:cxnSp>
          <p:cxnSp>
            <p:nvCxnSpPr>
              <p:cNvPr id="126" name="Straight Connector 125">
                <a:extLst>
                  <a:ext uri="{FF2B5EF4-FFF2-40B4-BE49-F238E27FC236}">
                    <a16:creationId xmlns:a16="http://schemas.microsoft.com/office/drawing/2014/main" id="{33541FC0-3EF8-1042-BF3D-C4742EF3409A}"/>
                  </a:ext>
                </a:extLst>
              </p:cNvPr>
              <p:cNvCxnSpPr>
                <a:cxnSpLocks/>
              </p:cNvCxnSpPr>
              <p:nvPr/>
            </p:nvCxnSpPr>
            <p:spPr>
              <a:xfrm rot="16200000">
                <a:off x="2022014" y="2220009"/>
                <a:ext cx="432000" cy="0"/>
              </a:xfrm>
              <a:prstGeom prst="line">
                <a:avLst/>
              </a:prstGeom>
              <a:noFill/>
              <a:ln w="28575" cap="flat" cmpd="sng" algn="ctr">
                <a:solidFill>
                  <a:srgbClr val="4285F4">
                    <a:shade val="95000"/>
                    <a:satMod val="105000"/>
                  </a:srgbClr>
                </a:solidFill>
                <a:prstDash val="solid"/>
              </a:ln>
              <a:effectLst/>
            </p:spPr>
          </p:cxnSp>
          <p:cxnSp>
            <p:nvCxnSpPr>
              <p:cNvPr id="127" name="Straight Connector 126">
                <a:extLst>
                  <a:ext uri="{FF2B5EF4-FFF2-40B4-BE49-F238E27FC236}">
                    <a16:creationId xmlns:a16="http://schemas.microsoft.com/office/drawing/2014/main" id="{786CBA18-2B4B-8912-9055-1AB5724AE91C}"/>
                  </a:ext>
                </a:extLst>
              </p:cNvPr>
              <p:cNvCxnSpPr/>
              <p:nvPr/>
            </p:nvCxnSpPr>
            <p:spPr>
              <a:xfrm>
                <a:off x="1280827" y="2459186"/>
                <a:ext cx="1656000" cy="0"/>
              </a:xfrm>
              <a:prstGeom prst="line">
                <a:avLst/>
              </a:prstGeom>
              <a:noFill/>
              <a:ln w="28575" cap="flat" cmpd="sng" algn="ctr">
                <a:solidFill>
                  <a:srgbClr val="4285F4">
                    <a:shade val="95000"/>
                    <a:satMod val="105000"/>
                  </a:srgbClr>
                </a:solidFill>
                <a:prstDash val="solid"/>
              </a:ln>
              <a:effectLst/>
            </p:spPr>
          </p:cxnSp>
        </p:grpSp>
        <p:grpSp>
          <p:nvGrpSpPr>
            <p:cNvPr id="117" name="Group 116">
              <a:extLst>
                <a:ext uri="{FF2B5EF4-FFF2-40B4-BE49-F238E27FC236}">
                  <a16:creationId xmlns:a16="http://schemas.microsoft.com/office/drawing/2014/main" id="{09B570BC-AA59-E1A7-2D9C-12EFE808D844}"/>
                </a:ext>
              </a:extLst>
            </p:cNvPr>
            <p:cNvGrpSpPr/>
            <p:nvPr/>
          </p:nvGrpSpPr>
          <p:grpSpPr>
            <a:xfrm>
              <a:off x="3055361" y="3169156"/>
              <a:ext cx="2842479" cy="1440619"/>
              <a:chOff x="3096385" y="1802440"/>
              <a:chExt cx="2842479" cy="1440619"/>
            </a:xfrm>
          </p:grpSpPr>
          <p:sp>
            <p:nvSpPr>
              <p:cNvPr id="118" name="Google Shape;117;p16">
                <a:extLst>
                  <a:ext uri="{FF2B5EF4-FFF2-40B4-BE49-F238E27FC236}">
                    <a16:creationId xmlns:a16="http://schemas.microsoft.com/office/drawing/2014/main" id="{5F068C27-285F-C9E6-37CE-CB0E5872B6A2}"/>
                  </a:ext>
                </a:extLst>
              </p:cNvPr>
              <p:cNvSpPr txBox="1"/>
              <p:nvPr/>
            </p:nvSpPr>
            <p:spPr>
              <a:xfrm>
                <a:off x="3860716" y="1802440"/>
                <a:ext cx="644100" cy="276900"/>
              </a:xfrm>
              <a:prstGeom prst="rect">
                <a:avLst/>
              </a:prstGeom>
              <a:no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r>
                  <a:rPr kumimoji="0" lang="en" sz="1200" b="1" i="0" u="none" strike="noStrike" kern="0" cap="none" spc="0" normalizeH="0" baseline="0" noProof="0" dirty="0">
                    <a:ln>
                      <a:noFill/>
                    </a:ln>
                    <a:solidFill>
                      <a:srgbClr val="212121"/>
                    </a:solidFill>
                    <a:effectLst/>
                    <a:uLnTx/>
                    <a:uFillTx/>
                    <a:latin typeface="Arial" panose="020B0604020202020204" pitchFamily="34" charset="0"/>
                    <a:ea typeface="Calibri"/>
                    <a:cs typeface="Arial" panose="020B0604020202020204" pitchFamily="34" charset="0"/>
                    <a:sym typeface="Calibri"/>
                  </a:rPr>
                  <a:t>4 cm</a:t>
                </a:r>
                <a:endParaRPr kumimoji="0" sz="1200" b="1" i="0" u="none" strike="noStrike" kern="0" cap="none" spc="0" normalizeH="0" baseline="0" noProof="0" dirty="0">
                  <a:ln>
                    <a:noFill/>
                  </a:ln>
                  <a:solidFill>
                    <a:srgbClr val="212121"/>
                  </a:solidFill>
                  <a:effectLst/>
                  <a:uLnTx/>
                  <a:uFillTx/>
                  <a:latin typeface="Arial" panose="020B0604020202020204" pitchFamily="34" charset="0"/>
                  <a:ea typeface="Calibri"/>
                  <a:cs typeface="Arial" panose="020B0604020202020204" pitchFamily="34" charset="0"/>
                  <a:sym typeface="Calibri"/>
                </a:endParaRPr>
              </a:p>
            </p:txBody>
          </p:sp>
          <p:sp>
            <p:nvSpPr>
              <p:cNvPr id="119" name="Google Shape;120;p16">
                <a:extLst>
                  <a:ext uri="{FF2B5EF4-FFF2-40B4-BE49-F238E27FC236}">
                    <a16:creationId xmlns:a16="http://schemas.microsoft.com/office/drawing/2014/main" id="{46492DC1-3F8A-542C-8EEB-B8AF334110FE}"/>
                  </a:ext>
                </a:extLst>
              </p:cNvPr>
              <p:cNvSpPr txBox="1"/>
              <p:nvPr/>
            </p:nvSpPr>
            <p:spPr>
              <a:xfrm>
                <a:off x="3096385" y="2196713"/>
                <a:ext cx="540000" cy="276900"/>
              </a:xfrm>
              <a:prstGeom prst="rect">
                <a:avLst/>
              </a:prstGeom>
              <a:solidFill>
                <a:srgbClr val="FFFFFF"/>
              </a:solidFill>
              <a:ln>
                <a:noFill/>
              </a:ln>
            </p:spPr>
            <p:txBody>
              <a:bodyPr spcFirstLastPara="1" wrap="square" lIns="36000" tIns="45700" rIns="36000" bIns="45700" anchor="t" anchorCtr="0">
                <a:noAutofit/>
              </a:bodyPr>
              <a:lstStyle/>
              <a:p>
                <a:pPr marL="0" marR="0" lvl="0" indent="0" algn="r" defTabSz="914400" eaLnBrk="1" fontAlgn="auto" latinLnBrk="0" hangingPunct="1">
                  <a:lnSpc>
                    <a:spcPct val="100000"/>
                  </a:lnSpc>
                  <a:spcBef>
                    <a:spcPts val="0"/>
                  </a:spcBef>
                  <a:spcAft>
                    <a:spcPts val="0"/>
                  </a:spcAft>
                  <a:buClr>
                    <a:srgbClr val="000000"/>
                  </a:buClr>
                  <a:buSzPts val="1800"/>
                  <a:buFont typeface="Arial"/>
                  <a:buNone/>
                  <a:tabLst/>
                  <a:defRPr/>
                </a:pPr>
                <a:r>
                  <a:rPr kumimoji="0" lang="en" sz="1200" b="1" i="0" u="none" strike="noStrike" kern="0" cap="none" spc="0" normalizeH="0" baseline="0" noProof="0" dirty="0">
                    <a:ln>
                      <a:noFill/>
                    </a:ln>
                    <a:solidFill>
                      <a:srgbClr val="212121"/>
                    </a:solidFill>
                    <a:effectLst/>
                    <a:uLnTx/>
                    <a:uFillTx/>
                    <a:latin typeface="Arial" panose="020B0604020202020204" pitchFamily="34" charset="0"/>
                    <a:ea typeface="Calibri"/>
                    <a:cs typeface="Arial" panose="020B0604020202020204" pitchFamily="34" charset="0"/>
                    <a:sym typeface="Calibri"/>
                  </a:rPr>
                  <a:t>2 cm</a:t>
                </a:r>
                <a:endParaRPr kumimoji="0" sz="1200" b="1" i="0" u="none" strike="noStrike" kern="0" cap="none" spc="0" normalizeH="0" baseline="0" noProof="0" dirty="0">
                  <a:ln>
                    <a:noFill/>
                  </a:ln>
                  <a:solidFill>
                    <a:srgbClr val="212121"/>
                  </a:solidFill>
                  <a:effectLst/>
                  <a:uLnTx/>
                  <a:uFillTx/>
                  <a:latin typeface="Arial" panose="020B0604020202020204" pitchFamily="34" charset="0"/>
                  <a:ea typeface="Calibri"/>
                  <a:cs typeface="Arial" panose="020B0604020202020204" pitchFamily="34" charset="0"/>
                  <a:sym typeface="Calibri"/>
                </a:endParaRPr>
              </a:p>
            </p:txBody>
          </p:sp>
          <p:sp>
            <p:nvSpPr>
              <p:cNvPr id="120" name="Google Shape;117;p16">
                <a:extLst>
                  <a:ext uri="{FF2B5EF4-FFF2-40B4-BE49-F238E27FC236}">
                    <a16:creationId xmlns:a16="http://schemas.microsoft.com/office/drawing/2014/main" id="{DD6E5C35-8FA1-E9EC-6B49-6D36A5EB2575}"/>
                  </a:ext>
                </a:extLst>
              </p:cNvPr>
              <p:cNvSpPr txBox="1"/>
              <p:nvPr/>
            </p:nvSpPr>
            <p:spPr>
              <a:xfrm>
                <a:off x="4289213" y="2966159"/>
                <a:ext cx="644100" cy="276900"/>
              </a:xfrm>
              <a:prstGeom prst="rect">
                <a:avLst/>
              </a:prstGeom>
              <a:no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r>
                  <a:rPr kumimoji="0" lang="en" sz="1200" b="1" i="0" u="none" strike="noStrike" kern="0" cap="none" spc="0" normalizeH="0" baseline="0" noProof="0" dirty="0">
                    <a:ln>
                      <a:noFill/>
                    </a:ln>
                    <a:solidFill>
                      <a:srgbClr val="212121"/>
                    </a:solidFill>
                    <a:effectLst/>
                    <a:uLnTx/>
                    <a:uFillTx/>
                    <a:latin typeface="Arial" panose="020B0604020202020204" pitchFamily="34" charset="0"/>
                    <a:ea typeface="Calibri"/>
                    <a:cs typeface="Arial" panose="020B0604020202020204" pitchFamily="34" charset="0"/>
                    <a:sym typeface="Calibri"/>
                  </a:rPr>
                  <a:t>7 cm</a:t>
                </a:r>
                <a:endParaRPr kumimoji="0" sz="1200" b="1" i="0" u="none" strike="noStrike" kern="0" cap="none" spc="0" normalizeH="0" baseline="0" noProof="0" dirty="0">
                  <a:ln>
                    <a:noFill/>
                  </a:ln>
                  <a:solidFill>
                    <a:srgbClr val="212121"/>
                  </a:solidFill>
                  <a:effectLst/>
                  <a:uLnTx/>
                  <a:uFillTx/>
                  <a:latin typeface="Arial" panose="020B0604020202020204" pitchFamily="34" charset="0"/>
                  <a:ea typeface="Calibri"/>
                  <a:cs typeface="Arial" panose="020B0604020202020204" pitchFamily="34" charset="0"/>
                  <a:sym typeface="Calibri"/>
                </a:endParaRPr>
              </a:p>
            </p:txBody>
          </p:sp>
          <p:sp>
            <p:nvSpPr>
              <p:cNvPr id="121" name="Google Shape;120;p16">
                <a:extLst>
                  <a:ext uri="{FF2B5EF4-FFF2-40B4-BE49-F238E27FC236}">
                    <a16:creationId xmlns:a16="http://schemas.microsoft.com/office/drawing/2014/main" id="{1822FEB4-0A2F-64BF-7795-DDBD24BF1936}"/>
                  </a:ext>
                </a:extLst>
              </p:cNvPr>
              <p:cNvSpPr txBox="1"/>
              <p:nvPr/>
            </p:nvSpPr>
            <p:spPr>
              <a:xfrm>
                <a:off x="5398864" y="2638162"/>
                <a:ext cx="540000" cy="276900"/>
              </a:xfrm>
              <a:prstGeom prst="rect">
                <a:avLst/>
              </a:prstGeom>
              <a:solidFill>
                <a:srgbClr val="FFFFFF"/>
              </a:solidFill>
              <a:ln>
                <a:noFill/>
              </a:ln>
            </p:spPr>
            <p:txBody>
              <a:bodyPr spcFirstLastPara="1" wrap="square" lIns="36000" tIns="45700" rIns="36000"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r>
                  <a:rPr kumimoji="0" lang="en" sz="1200" b="1" i="0" u="none" strike="noStrike" kern="0" cap="none" spc="0" normalizeH="0" baseline="0" noProof="0" dirty="0">
                    <a:ln>
                      <a:noFill/>
                    </a:ln>
                    <a:solidFill>
                      <a:srgbClr val="212121"/>
                    </a:solidFill>
                    <a:effectLst/>
                    <a:uLnTx/>
                    <a:uFillTx/>
                    <a:latin typeface="Arial" panose="020B0604020202020204" pitchFamily="34" charset="0"/>
                    <a:ea typeface="Calibri"/>
                    <a:cs typeface="Arial" panose="020B0604020202020204" pitchFamily="34" charset="0"/>
                    <a:sym typeface="Calibri"/>
                  </a:rPr>
                  <a:t>2 cm</a:t>
                </a:r>
                <a:endParaRPr kumimoji="0" sz="1200" b="1" i="0" u="none" strike="noStrike" kern="0" cap="none" spc="0" normalizeH="0" baseline="0" noProof="0" dirty="0">
                  <a:ln>
                    <a:noFill/>
                  </a:ln>
                  <a:solidFill>
                    <a:srgbClr val="212121"/>
                  </a:solidFill>
                  <a:effectLst/>
                  <a:uLnTx/>
                  <a:uFillTx/>
                  <a:latin typeface="Arial" panose="020B0604020202020204" pitchFamily="34" charset="0"/>
                  <a:ea typeface="Calibri"/>
                  <a:cs typeface="Arial" panose="020B0604020202020204" pitchFamily="34" charset="0"/>
                  <a:sym typeface="Calibri"/>
                </a:endParaRPr>
              </a:p>
            </p:txBody>
          </p:sp>
        </p:grpSp>
      </p:grpSp>
      <p:sp>
        <p:nvSpPr>
          <p:cNvPr id="150" name="Rectangle 149">
            <a:extLst>
              <a:ext uri="{FF2B5EF4-FFF2-40B4-BE49-F238E27FC236}">
                <a16:creationId xmlns:a16="http://schemas.microsoft.com/office/drawing/2014/main" id="{99827D49-C8D9-ECAB-8322-BDF62B089536}"/>
              </a:ext>
            </a:extLst>
          </p:cNvPr>
          <p:cNvSpPr/>
          <p:nvPr/>
        </p:nvSpPr>
        <p:spPr>
          <a:xfrm>
            <a:off x="2073985" y="4678581"/>
            <a:ext cx="252000" cy="252000"/>
          </a:xfrm>
          <a:prstGeom prst="rect">
            <a:avLst/>
          </a:prstGeom>
          <a:solidFill>
            <a:srgbClr val="EEFF41">
              <a:lumMod val="75000"/>
            </a:srgbClr>
          </a:solidFill>
          <a:ln w="25400" cap="flat" cmpd="sng" algn="ctr">
            <a:solidFill>
              <a:srgbClr val="3C81F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51" name="Google Shape;117;p16">
            <a:extLst>
              <a:ext uri="{FF2B5EF4-FFF2-40B4-BE49-F238E27FC236}">
                <a16:creationId xmlns:a16="http://schemas.microsoft.com/office/drawing/2014/main" id="{0AC2CDB8-4F70-8B5C-E9F1-5B08339E4AF8}"/>
              </a:ext>
            </a:extLst>
          </p:cNvPr>
          <p:cNvSpPr txBox="1"/>
          <p:nvPr/>
        </p:nvSpPr>
        <p:spPr>
          <a:xfrm>
            <a:off x="1531177" y="4641807"/>
            <a:ext cx="644100" cy="276900"/>
          </a:xfrm>
          <a:prstGeom prst="rect">
            <a:avLst/>
          </a:prstGeom>
          <a:noFill/>
          <a:ln>
            <a:noFill/>
          </a:ln>
        </p:spPr>
        <p:txBody>
          <a:bodyPr spcFirstLastPara="1" wrap="square" lIns="91425" tIns="45700" rIns="91425" bIns="45700" anchor="t" anchorCtr="0">
            <a:noAutofit/>
          </a:bodyPr>
          <a:lstStyle/>
          <a:p>
            <a:pPr>
              <a:buClr>
                <a:srgbClr val="000000"/>
              </a:buClr>
              <a:buSzPts val="1800"/>
              <a:buFont typeface="Arial"/>
              <a:buNone/>
            </a:pPr>
            <a:r>
              <a:rPr lang="en" sz="1200" b="1" kern="0" dirty="0">
                <a:solidFill>
                  <a:srgbClr val="212121"/>
                </a:solidFill>
                <a:latin typeface="Arial" panose="020B0604020202020204" pitchFamily="34" charset="0"/>
                <a:ea typeface="Calibri"/>
                <a:cs typeface="Arial" panose="020B0604020202020204" pitchFamily="34" charset="0"/>
                <a:sym typeface="Calibri"/>
              </a:rPr>
              <a:t>1 cm</a:t>
            </a:r>
            <a:endParaRPr sz="1200" b="1" kern="0" dirty="0">
              <a:solidFill>
                <a:srgbClr val="212121"/>
              </a:solidFill>
              <a:latin typeface="Arial" panose="020B0604020202020204" pitchFamily="34" charset="0"/>
              <a:ea typeface="Calibri"/>
              <a:cs typeface="Arial" panose="020B0604020202020204" pitchFamily="34" charset="0"/>
              <a:sym typeface="Calibri"/>
            </a:endParaRPr>
          </a:p>
        </p:txBody>
      </p:sp>
      <p:sp>
        <p:nvSpPr>
          <p:cNvPr id="152" name="Google Shape;120;p16">
            <a:extLst>
              <a:ext uri="{FF2B5EF4-FFF2-40B4-BE49-F238E27FC236}">
                <a16:creationId xmlns:a16="http://schemas.microsoft.com/office/drawing/2014/main" id="{C1977167-41DE-A099-E6FA-FA77ACF463E5}"/>
              </a:ext>
            </a:extLst>
          </p:cNvPr>
          <p:cNvSpPr txBox="1"/>
          <p:nvPr/>
        </p:nvSpPr>
        <p:spPr>
          <a:xfrm>
            <a:off x="1987595" y="4900419"/>
            <a:ext cx="644100" cy="276900"/>
          </a:xfrm>
          <a:prstGeom prst="rect">
            <a:avLst/>
          </a:prstGeom>
          <a:noFill/>
          <a:ln>
            <a:noFill/>
          </a:ln>
        </p:spPr>
        <p:txBody>
          <a:bodyPr spcFirstLastPara="1" wrap="square" lIns="91425" tIns="45700" rIns="91425" bIns="45700" anchor="t" anchorCtr="0">
            <a:noAutofit/>
          </a:bodyPr>
          <a:lstStyle/>
          <a:p>
            <a:pPr>
              <a:buClr>
                <a:srgbClr val="000000"/>
              </a:buClr>
              <a:buSzPts val="1800"/>
              <a:buFont typeface="Arial"/>
              <a:buNone/>
            </a:pPr>
            <a:r>
              <a:rPr lang="en" sz="1200" b="1" kern="0" dirty="0">
                <a:solidFill>
                  <a:srgbClr val="212121"/>
                </a:solidFill>
                <a:latin typeface="Arial" panose="020B0604020202020204" pitchFamily="34" charset="0"/>
                <a:ea typeface="Calibri"/>
                <a:cs typeface="Arial" panose="020B0604020202020204" pitchFamily="34" charset="0"/>
                <a:sym typeface="Calibri"/>
              </a:rPr>
              <a:t>1 cm</a:t>
            </a:r>
            <a:endParaRPr sz="1200" b="1" kern="0" dirty="0">
              <a:solidFill>
                <a:srgbClr val="212121"/>
              </a:solidFill>
              <a:latin typeface="Arial" panose="020B0604020202020204" pitchFamily="34" charset="0"/>
              <a:ea typeface="Calibri"/>
              <a:cs typeface="Arial" panose="020B0604020202020204" pitchFamily="34" charset="0"/>
              <a:sym typeface="Calibri"/>
            </a:endParaRPr>
          </a:p>
        </p:txBody>
      </p:sp>
      <p:sp>
        <p:nvSpPr>
          <p:cNvPr id="153" name="Google Shape;117;p16">
            <a:extLst>
              <a:ext uri="{FF2B5EF4-FFF2-40B4-BE49-F238E27FC236}">
                <a16:creationId xmlns:a16="http://schemas.microsoft.com/office/drawing/2014/main" id="{B30A22A1-2EA8-887C-F9C0-D9CEA533887D}"/>
              </a:ext>
            </a:extLst>
          </p:cNvPr>
          <p:cNvSpPr txBox="1"/>
          <p:nvPr/>
        </p:nvSpPr>
        <p:spPr>
          <a:xfrm>
            <a:off x="5005135" y="2654117"/>
            <a:ext cx="777993" cy="261183"/>
          </a:xfrm>
          <a:prstGeom prst="rect">
            <a:avLst/>
          </a:prstGeom>
          <a:noFill/>
          <a:ln>
            <a:noFill/>
          </a:ln>
        </p:spPr>
        <p:txBody>
          <a:bodyPr spcFirstLastPara="1" wrap="square" lIns="91425" tIns="45700" rIns="91425" bIns="45700" anchor="t" anchorCtr="0">
            <a:noAutofit/>
          </a:bodyPr>
          <a:lstStyle/>
          <a:p>
            <a:pPr>
              <a:buClr>
                <a:srgbClr val="000000"/>
              </a:buClr>
              <a:buSzPts val="1800"/>
              <a:buFont typeface="Arial"/>
              <a:buNone/>
            </a:pPr>
            <a:r>
              <a:rPr lang="en-GB" sz="1200" b="1" kern="0" dirty="0">
                <a:solidFill>
                  <a:srgbClr val="212121"/>
                </a:solidFill>
                <a:latin typeface="Arial" panose="020B0604020202020204" pitchFamily="34" charset="0"/>
                <a:ea typeface="Calibri"/>
                <a:cs typeface="Arial" panose="020B0604020202020204" pitchFamily="34" charset="0"/>
                <a:sym typeface="Calibri"/>
              </a:rPr>
              <a:t>16 cm</a:t>
            </a:r>
            <a:r>
              <a:rPr lang="en-GB" sz="1200" b="1" kern="0" baseline="30000" dirty="0">
                <a:solidFill>
                  <a:srgbClr val="212121"/>
                </a:solidFill>
                <a:latin typeface="Arial" panose="020B0604020202020204" pitchFamily="34" charset="0"/>
                <a:ea typeface="Calibri"/>
                <a:cs typeface="Arial" panose="020B0604020202020204" pitchFamily="34" charset="0"/>
                <a:sym typeface="Calibri"/>
              </a:rPr>
              <a:t>2</a:t>
            </a:r>
            <a:endParaRPr sz="1200" b="1" kern="0" baseline="30000" dirty="0">
              <a:solidFill>
                <a:srgbClr val="212121"/>
              </a:solidFill>
              <a:latin typeface="Arial" panose="020B0604020202020204" pitchFamily="34" charset="0"/>
              <a:ea typeface="Calibri"/>
              <a:cs typeface="Arial" panose="020B0604020202020204" pitchFamily="34" charset="0"/>
              <a:sym typeface="Calibri"/>
            </a:endParaRPr>
          </a:p>
        </p:txBody>
      </p:sp>
      <mc:AlternateContent xmlns:mc="http://schemas.openxmlformats.org/markup-compatibility/2006" xmlns:a14="http://schemas.microsoft.com/office/drawing/2010/main">
        <mc:Choice Requires="a14">
          <p:sp>
            <p:nvSpPr>
              <p:cNvPr id="154" name="Google Shape;117;p16">
                <a:extLst>
                  <a:ext uri="{FF2B5EF4-FFF2-40B4-BE49-F238E27FC236}">
                    <a16:creationId xmlns:a16="http://schemas.microsoft.com/office/drawing/2014/main" id="{40A2FFA6-C393-5C94-6ECB-BF7B0AA2FFD7}"/>
                  </a:ext>
                </a:extLst>
              </p:cNvPr>
              <p:cNvSpPr txBox="1"/>
              <p:nvPr/>
            </p:nvSpPr>
            <p:spPr>
              <a:xfrm>
                <a:off x="5911225" y="2938955"/>
                <a:ext cx="644100" cy="276900"/>
              </a:xfrm>
              <a:prstGeom prst="rect">
                <a:avLst/>
              </a:prstGeom>
              <a:noFill/>
              <a:ln>
                <a:noFill/>
              </a:ln>
            </p:spPr>
            <p:txBody>
              <a:bodyPr spcFirstLastPara="1" wrap="square" lIns="91425" tIns="45700" rIns="91425" bIns="45700" anchor="t" anchorCtr="0">
                <a:noAutofit/>
              </a:bodyPr>
              <a:lstStyle/>
              <a:p>
                <a:pPr>
                  <a:buClr>
                    <a:srgbClr val="000000"/>
                  </a:buClr>
                  <a:buSzPts val="1800"/>
                </a:pPr>
                <a14:m>
                  <m:oMathPara xmlns:m="http://schemas.openxmlformats.org/officeDocument/2006/math">
                    <m:oMathParaPr>
                      <m:jc m:val="centerGroup"/>
                    </m:oMathParaPr>
                    <m:oMath xmlns:m="http://schemas.openxmlformats.org/officeDocument/2006/math">
                      <m:r>
                        <m:rPr>
                          <m:nor/>
                        </m:rPr>
                        <a:rPr lang="en-GB" sz="1200" b="1" kern="0" dirty="0">
                          <a:solidFill>
                            <a:srgbClr val="212121"/>
                          </a:solidFill>
                          <a:latin typeface="Arial" panose="020B0604020202020204" pitchFamily="34" charset="0"/>
                          <a:ea typeface="Calibri"/>
                          <a:cs typeface="Arial" panose="020B0604020202020204" pitchFamily="34" charset="0"/>
                          <a:sym typeface="Calibri"/>
                        </a:rPr>
                        <m:t>6 </m:t>
                      </m:r>
                      <m:r>
                        <m:rPr>
                          <m:nor/>
                        </m:rPr>
                        <a:rPr lang="en-GB" sz="1200" b="1" kern="0" dirty="0">
                          <a:solidFill>
                            <a:srgbClr val="212121"/>
                          </a:solidFill>
                          <a:latin typeface="Arial" panose="020B0604020202020204" pitchFamily="34" charset="0"/>
                          <a:ea typeface="Calibri"/>
                          <a:cs typeface="Arial" panose="020B0604020202020204" pitchFamily="34" charset="0"/>
                          <a:sym typeface="Calibri"/>
                        </a:rPr>
                        <m:t>cm</m:t>
                      </m:r>
                      <m:r>
                        <m:rPr>
                          <m:nor/>
                        </m:rPr>
                        <a:rPr lang="en-GB" sz="1200" b="1" kern="0" baseline="30000" dirty="0">
                          <a:solidFill>
                            <a:srgbClr val="212121"/>
                          </a:solidFill>
                          <a:latin typeface="Arial" panose="020B0604020202020204" pitchFamily="34" charset="0"/>
                          <a:ea typeface="Calibri"/>
                          <a:cs typeface="Arial" panose="020B0604020202020204" pitchFamily="34" charset="0"/>
                          <a:sym typeface="Calibri"/>
                        </a:rPr>
                        <m:t>2</m:t>
                      </m:r>
                    </m:oMath>
                  </m:oMathPara>
                </a14:m>
                <a:endParaRPr lang="en-GB" sz="1200" b="1" kern="0" baseline="30000" dirty="0">
                  <a:solidFill>
                    <a:srgbClr val="212121"/>
                  </a:solidFill>
                  <a:latin typeface="Arial" panose="020B0604020202020204" pitchFamily="34" charset="0"/>
                  <a:ea typeface="Calibri"/>
                  <a:cs typeface="Arial" panose="020B0604020202020204" pitchFamily="34" charset="0"/>
                  <a:sym typeface="Calibri"/>
                </a:endParaRPr>
              </a:p>
              <a:p>
                <a:pPr>
                  <a:buClr>
                    <a:srgbClr val="000000"/>
                  </a:buClr>
                  <a:buSzPts val="1800"/>
                  <a:buFont typeface="Arial"/>
                  <a:buNone/>
                </a:pPr>
                <a:endParaRPr sz="1200" b="1" kern="0" dirty="0">
                  <a:solidFill>
                    <a:srgbClr val="212121"/>
                  </a:solidFill>
                  <a:latin typeface="Arial" panose="020B0604020202020204" pitchFamily="34" charset="0"/>
                  <a:ea typeface="Calibri"/>
                  <a:cs typeface="Arial" panose="020B0604020202020204" pitchFamily="34" charset="0"/>
                  <a:sym typeface="Calibri"/>
                </a:endParaRPr>
              </a:p>
            </p:txBody>
          </p:sp>
        </mc:Choice>
        <mc:Fallback xmlns="">
          <p:sp>
            <p:nvSpPr>
              <p:cNvPr id="154" name="Google Shape;117;p16">
                <a:extLst>
                  <a:ext uri="{FF2B5EF4-FFF2-40B4-BE49-F238E27FC236}">
                    <a16:creationId xmlns:a16="http://schemas.microsoft.com/office/drawing/2014/main" id="{40A2FFA6-C393-5C94-6ECB-BF7B0AA2FFD7}"/>
                  </a:ext>
                </a:extLst>
              </p:cNvPr>
              <p:cNvSpPr txBox="1">
                <a:spLocks noRot="1" noChangeAspect="1" noMove="1" noResize="1" noEditPoints="1" noAdjustHandles="1" noChangeArrowheads="1" noChangeShapeType="1" noTextEdit="1"/>
              </p:cNvSpPr>
              <p:nvPr/>
            </p:nvSpPr>
            <p:spPr>
              <a:xfrm>
                <a:off x="5911225" y="2938955"/>
                <a:ext cx="644100" cy="276900"/>
              </a:xfrm>
              <a:prstGeom prst="rect">
                <a:avLst/>
              </a:prstGeom>
              <a:blipFill>
                <a:blip r:embed="rId6"/>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5" name="Google Shape;117;p16">
                <a:extLst>
                  <a:ext uri="{FF2B5EF4-FFF2-40B4-BE49-F238E27FC236}">
                    <a16:creationId xmlns:a16="http://schemas.microsoft.com/office/drawing/2014/main" id="{632B7479-F4DF-176B-C196-321140D1DE2D}"/>
                  </a:ext>
                </a:extLst>
              </p:cNvPr>
              <p:cNvSpPr txBox="1"/>
              <p:nvPr/>
            </p:nvSpPr>
            <p:spPr>
              <a:xfrm>
                <a:off x="5037974" y="4077681"/>
                <a:ext cx="719588" cy="278119"/>
              </a:xfrm>
              <a:prstGeom prst="rect">
                <a:avLst/>
              </a:prstGeom>
              <a:noFill/>
              <a:ln>
                <a:noFill/>
              </a:ln>
            </p:spPr>
            <p:txBody>
              <a:bodyPr spcFirstLastPara="1" wrap="square" lIns="91425" tIns="45700" rIns="91425" bIns="45700" anchor="t" anchorCtr="0">
                <a:noAutofit/>
              </a:bodyPr>
              <a:lstStyle/>
              <a:p>
                <a:pPr>
                  <a:buClr>
                    <a:srgbClr val="000000"/>
                  </a:buClr>
                  <a:buSzPts val="1800"/>
                </a:pPr>
                <a14:m>
                  <m:oMathPara xmlns:m="http://schemas.openxmlformats.org/officeDocument/2006/math">
                    <m:oMathParaPr>
                      <m:jc m:val="centerGroup"/>
                    </m:oMathParaPr>
                    <m:oMath xmlns:m="http://schemas.openxmlformats.org/officeDocument/2006/math">
                      <m:r>
                        <m:rPr>
                          <m:nor/>
                        </m:rPr>
                        <a:rPr lang="en-GB" sz="1200" b="1" kern="0" dirty="0" smtClean="0">
                          <a:solidFill>
                            <a:srgbClr val="212121"/>
                          </a:solidFill>
                          <a:latin typeface="Arial" panose="020B0604020202020204" pitchFamily="34" charset="0"/>
                          <a:ea typeface="Calibri"/>
                          <a:cs typeface="Arial" panose="020B0604020202020204" pitchFamily="34" charset="0"/>
                          <a:sym typeface="Calibri"/>
                        </a:rPr>
                        <m:t>8</m:t>
                      </m:r>
                      <m:r>
                        <m:rPr>
                          <m:nor/>
                        </m:rPr>
                        <a:rPr lang="en-GB" sz="1200" b="1" kern="0" dirty="0">
                          <a:solidFill>
                            <a:srgbClr val="212121"/>
                          </a:solidFill>
                          <a:latin typeface="Arial" panose="020B0604020202020204" pitchFamily="34" charset="0"/>
                          <a:ea typeface="Calibri"/>
                          <a:cs typeface="Arial" panose="020B0604020202020204" pitchFamily="34" charset="0"/>
                          <a:sym typeface="Calibri"/>
                        </a:rPr>
                        <m:t> </m:t>
                      </m:r>
                      <m:r>
                        <m:rPr>
                          <m:nor/>
                        </m:rPr>
                        <a:rPr lang="en-GB" sz="1200" b="1" kern="0" dirty="0">
                          <a:solidFill>
                            <a:srgbClr val="212121"/>
                          </a:solidFill>
                          <a:latin typeface="Arial" panose="020B0604020202020204" pitchFamily="34" charset="0"/>
                          <a:ea typeface="Calibri"/>
                          <a:cs typeface="Arial" panose="020B0604020202020204" pitchFamily="34" charset="0"/>
                          <a:sym typeface="Calibri"/>
                        </a:rPr>
                        <m:t>cm</m:t>
                      </m:r>
                      <m:r>
                        <m:rPr>
                          <m:nor/>
                        </m:rPr>
                        <a:rPr lang="en-GB" sz="1200" b="1" kern="0" baseline="30000" dirty="0">
                          <a:solidFill>
                            <a:srgbClr val="212121"/>
                          </a:solidFill>
                          <a:latin typeface="Arial" panose="020B0604020202020204" pitchFamily="34" charset="0"/>
                          <a:ea typeface="Calibri"/>
                          <a:cs typeface="Arial" panose="020B0604020202020204" pitchFamily="34" charset="0"/>
                          <a:sym typeface="Calibri"/>
                        </a:rPr>
                        <m:t>2</m:t>
                      </m:r>
                    </m:oMath>
                  </m:oMathPara>
                </a14:m>
                <a:endParaRPr lang="en-GB" sz="1200" b="1" kern="0" baseline="30000" dirty="0">
                  <a:solidFill>
                    <a:srgbClr val="212121"/>
                  </a:solidFill>
                  <a:latin typeface="Arial" panose="020B0604020202020204" pitchFamily="34" charset="0"/>
                  <a:ea typeface="Calibri"/>
                  <a:cs typeface="Arial" panose="020B0604020202020204" pitchFamily="34" charset="0"/>
                  <a:sym typeface="Calibri"/>
                </a:endParaRPr>
              </a:p>
              <a:p>
                <a:pPr>
                  <a:buClr>
                    <a:srgbClr val="000000"/>
                  </a:buClr>
                  <a:buSzPts val="1800"/>
                  <a:buFont typeface="Arial"/>
                  <a:buNone/>
                </a:pPr>
                <a:endParaRPr sz="1200" b="1" kern="0" dirty="0">
                  <a:solidFill>
                    <a:srgbClr val="212121"/>
                  </a:solidFill>
                  <a:latin typeface="Arial" panose="020B0604020202020204" pitchFamily="34" charset="0"/>
                  <a:ea typeface="Calibri"/>
                  <a:cs typeface="Arial" panose="020B0604020202020204" pitchFamily="34" charset="0"/>
                  <a:sym typeface="Calibri"/>
                </a:endParaRPr>
              </a:p>
            </p:txBody>
          </p:sp>
        </mc:Choice>
        <mc:Fallback xmlns="">
          <p:sp>
            <p:nvSpPr>
              <p:cNvPr id="155" name="Google Shape;117;p16">
                <a:extLst>
                  <a:ext uri="{FF2B5EF4-FFF2-40B4-BE49-F238E27FC236}">
                    <a16:creationId xmlns:a16="http://schemas.microsoft.com/office/drawing/2014/main" id="{632B7479-F4DF-176B-C196-321140D1DE2D}"/>
                  </a:ext>
                </a:extLst>
              </p:cNvPr>
              <p:cNvSpPr txBox="1">
                <a:spLocks noRot="1" noChangeAspect="1" noMove="1" noResize="1" noEditPoints="1" noAdjustHandles="1" noChangeArrowheads="1" noChangeShapeType="1" noTextEdit="1"/>
              </p:cNvSpPr>
              <p:nvPr/>
            </p:nvSpPr>
            <p:spPr>
              <a:xfrm>
                <a:off x="5037974" y="4077681"/>
                <a:ext cx="719588" cy="278119"/>
              </a:xfrm>
              <a:prstGeom prst="rect">
                <a:avLst/>
              </a:prstGeom>
              <a:blipFill>
                <a:blip r:embed="rId7"/>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6" name="Google Shape;117;p16">
                <a:extLst>
                  <a:ext uri="{FF2B5EF4-FFF2-40B4-BE49-F238E27FC236}">
                    <a16:creationId xmlns:a16="http://schemas.microsoft.com/office/drawing/2014/main" id="{510AC7F8-2DA7-4AA4-C646-B476BE352EAD}"/>
                  </a:ext>
                </a:extLst>
              </p:cNvPr>
              <p:cNvSpPr txBox="1"/>
              <p:nvPr/>
            </p:nvSpPr>
            <p:spPr>
              <a:xfrm>
                <a:off x="5251482" y="4514204"/>
                <a:ext cx="799419" cy="278328"/>
              </a:xfrm>
              <a:prstGeom prst="rect">
                <a:avLst/>
              </a:prstGeom>
              <a:noFill/>
              <a:ln>
                <a:noFill/>
              </a:ln>
            </p:spPr>
            <p:txBody>
              <a:bodyPr spcFirstLastPara="1" wrap="square" lIns="91425" tIns="45700" rIns="91425" bIns="45700" anchor="t" anchorCtr="0">
                <a:noAutofit/>
              </a:bodyPr>
              <a:lstStyle/>
              <a:p>
                <a:pPr>
                  <a:buClr>
                    <a:srgbClr val="000000"/>
                  </a:buClr>
                  <a:buSzPts val="1800"/>
                </a:pPr>
                <a14:m>
                  <m:oMathPara xmlns:m="http://schemas.openxmlformats.org/officeDocument/2006/math">
                    <m:oMathParaPr>
                      <m:jc m:val="centerGroup"/>
                    </m:oMathParaPr>
                    <m:oMath xmlns:m="http://schemas.openxmlformats.org/officeDocument/2006/math">
                      <m:r>
                        <m:rPr>
                          <m:nor/>
                        </m:rPr>
                        <a:rPr lang="en-GB" sz="1200" b="1" kern="0" dirty="0" smtClean="0">
                          <a:solidFill>
                            <a:srgbClr val="212121"/>
                          </a:solidFill>
                          <a:latin typeface="Arial" panose="020B0604020202020204" pitchFamily="34" charset="0"/>
                          <a:ea typeface="Calibri"/>
                          <a:cs typeface="Arial" panose="020B0604020202020204" pitchFamily="34" charset="0"/>
                          <a:sym typeface="Calibri"/>
                        </a:rPr>
                        <m:t>1</m:t>
                      </m:r>
                      <m:r>
                        <m:rPr>
                          <m:nor/>
                        </m:rPr>
                        <a:rPr lang="en-GB" sz="1200" b="1" i="0" kern="0" dirty="0" smtClean="0">
                          <a:solidFill>
                            <a:srgbClr val="212121"/>
                          </a:solidFill>
                          <a:latin typeface="Arial" panose="020B0604020202020204" pitchFamily="34" charset="0"/>
                          <a:ea typeface="Calibri"/>
                          <a:cs typeface="Arial" panose="020B0604020202020204" pitchFamily="34" charset="0"/>
                          <a:sym typeface="Calibri"/>
                        </a:rPr>
                        <m:t>4</m:t>
                      </m:r>
                      <m:r>
                        <m:rPr>
                          <m:nor/>
                        </m:rPr>
                        <a:rPr lang="en-GB" sz="1200" b="1" kern="0" dirty="0">
                          <a:solidFill>
                            <a:srgbClr val="212121"/>
                          </a:solidFill>
                          <a:latin typeface="Arial" panose="020B0604020202020204" pitchFamily="34" charset="0"/>
                          <a:ea typeface="Calibri"/>
                          <a:cs typeface="Arial" panose="020B0604020202020204" pitchFamily="34" charset="0"/>
                          <a:sym typeface="Calibri"/>
                        </a:rPr>
                        <m:t> </m:t>
                      </m:r>
                      <m:r>
                        <m:rPr>
                          <m:nor/>
                        </m:rPr>
                        <a:rPr lang="en-GB" sz="1200" b="1" kern="0" dirty="0">
                          <a:solidFill>
                            <a:srgbClr val="212121"/>
                          </a:solidFill>
                          <a:latin typeface="Arial" panose="020B0604020202020204" pitchFamily="34" charset="0"/>
                          <a:ea typeface="Calibri"/>
                          <a:cs typeface="Arial" panose="020B0604020202020204" pitchFamily="34" charset="0"/>
                          <a:sym typeface="Calibri"/>
                        </a:rPr>
                        <m:t>cm</m:t>
                      </m:r>
                      <m:r>
                        <m:rPr>
                          <m:nor/>
                        </m:rPr>
                        <a:rPr lang="en-GB" sz="1200" b="1" kern="0" baseline="30000" dirty="0">
                          <a:solidFill>
                            <a:srgbClr val="212121"/>
                          </a:solidFill>
                          <a:latin typeface="Arial" panose="020B0604020202020204" pitchFamily="34" charset="0"/>
                          <a:ea typeface="Calibri"/>
                          <a:cs typeface="Arial" panose="020B0604020202020204" pitchFamily="34" charset="0"/>
                          <a:sym typeface="Calibri"/>
                        </a:rPr>
                        <m:t>2</m:t>
                      </m:r>
                    </m:oMath>
                  </m:oMathPara>
                </a14:m>
                <a:endParaRPr lang="en-GB" sz="1200" b="1" kern="0" baseline="30000" dirty="0">
                  <a:solidFill>
                    <a:srgbClr val="212121"/>
                  </a:solidFill>
                  <a:latin typeface="Arial" panose="020B0604020202020204" pitchFamily="34" charset="0"/>
                  <a:ea typeface="Calibri"/>
                  <a:cs typeface="Arial" panose="020B0604020202020204" pitchFamily="34" charset="0"/>
                  <a:sym typeface="Calibri"/>
                </a:endParaRPr>
              </a:p>
              <a:p>
                <a:pPr>
                  <a:buClr>
                    <a:srgbClr val="000000"/>
                  </a:buClr>
                  <a:buSzPts val="1800"/>
                  <a:buFont typeface="Arial"/>
                  <a:buNone/>
                </a:pPr>
                <a:endParaRPr sz="1200" b="1" kern="0" dirty="0">
                  <a:solidFill>
                    <a:srgbClr val="212121"/>
                  </a:solidFill>
                  <a:latin typeface="Arial" panose="020B0604020202020204" pitchFamily="34" charset="0"/>
                  <a:ea typeface="Calibri"/>
                  <a:cs typeface="Arial" panose="020B0604020202020204" pitchFamily="34" charset="0"/>
                  <a:sym typeface="Calibri"/>
                </a:endParaRPr>
              </a:p>
            </p:txBody>
          </p:sp>
        </mc:Choice>
        <mc:Fallback xmlns="">
          <p:sp>
            <p:nvSpPr>
              <p:cNvPr id="156" name="Google Shape;117;p16">
                <a:extLst>
                  <a:ext uri="{FF2B5EF4-FFF2-40B4-BE49-F238E27FC236}">
                    <a16:creationId xmlns:a16="http://schemas.microsoft.com/office/drawing/2014/main" id="{510AC7F8-2DA7-4AA4-C646-B476BE352EAD}"/>
                  </a:ext>
                </a:extLst>
              </p:cNvPr>
              <p:cNvSpPr txBox="1">
                <a:spLocks noRot="1" noChangeAspect="1" noMove="1" noResize="1" noEditPoints="1" noAdjustHandles="1" noChangeArrowheads="1" noChangeShapeType="1" noTextEdit="1"/>
              </p:cNvSpPr>
              <p:nvPr/>
            </p:nvSpPr>
            <p:spPr>
              <a:xfrm>
                <a:off x="5251482" y="4514204"/>
                <a:ext cx="799419" cy="278328"/>
              </a:xfrm>
              <a:prstGeom prst="rect">
                <a:avLst/>
              </a:prstGeom>
              <a:blipFill>
                <a:blip r:embed="rId8"/>
                <a:stretch>
                  <a:fillRect/>
                </a:stretch>
              </a:blipFill>
              <a:ln>
                <a:noFill/>
              </a:ln>
            </p:spPr>
            <p:txBody>
              <a:bodyPr/>
              <a:lstStyle/>
              <a:p>
                <a:r>
                  <a:rPr lang="en-GB">
                    <a:noFill/>
                  </a:rPr>
                  <a:t> </a:t>
                </a:r>
              </a:p>
            </p:txBody>
          </p:sp>
        </mc:Fallback>
      </mc:AlternateContent>
      <p:sp>
        <p:nvSpPr>
          <p:cNvPr id="157" name="Rectangle 3">
            <a:extLst>
              <a:ext uri="{FF2B5EF4-FFF2-40B4-BE49-F238E27FC236}">
                <a16:creationId xmlns:a16="http://schemas.microsoft.com/office/drawing/2014/main" id="{D0CCC2FF-00C1-8B2F-557E-FDAFAE3A85B3}"/>
              </a:ext>
            </a:extLst>
          </p:cNvPr>
          <p:cNvSpPr>
            <a:spLocks noChangeArrowheads="1"/>
          </p:cNvSpPr>
          <p:nvPr/>
        </p:nvSpPr>
        <p:spPr bwMode="auto">
          <a:xfrm>
            <a:off x="7608587" y="3766129"/>
            <a:ext cx="2425703" cy="461665"/>
          </a:xfrm>
          <a:prstGeom prst="rect">
            <a:avLst/>
          </a:prstGeom>
          <a:solidFill>
            <a:schemeClr val="accent1">
              <a:lumMod val="40000"/>
              <a:lumOff val="60000"/>
            </a:schemeClr>
          </a:solidFill>
          <a:ln>
            <a:solidFill>
              <a:srgbClr val="3C81F3"/>
            </a:solid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buFont typeface="Arial"/>
              <a:buNone/>
            </a:pPr>
            <a:r>
              <a:rPr lang="en-GB" altLang="en-US" sz="1200" kern="0" dirty="0">
                <a:solidFill>
                  <a:srgbClr val="000000"/>
                </a:solidFill>
                <a:cs typeface="Arial" panose="020B0604020202020204" pitchFamily="34" charset="0"/>
                <a:sym typeface="Arial"/>
              </a:rPr>
              <a:t>Total area </a:t>
            </a:r>
          </a:p>
          <a:p>
            <a:pPr>
              <a:buFont typeface="Arial"/>
              <a:buNone/>
            </a:pPr>
            <a:r>
              <a:rPr lang="en-GB" altLang="en-US" sz="1200" kern="0" dirty="0">
                <a:solidFill>
                  <a:srgbClr val="000000"/>
                </a:solidFill>
                <a:cs typeface="Arial" panose="020B0604020202020204" pitchFamily="34" charset="0"/>
                <a:sym typeface="Arial"/>
              </a:rPr>
              <a:t>= 28 cm</a:t>
            </a:r>
            <a:r>
              <a:rPr lang="en-GB" altLang="en-US" sz="1200" kern="0" baseline="30000" dirty="0">
                <a:solidFill>
                  <a:srgbClr val="000000"/>
                </a:solidFill>
                <a:cs typeface="Arial" panose="020B0604020202020204" pitchFamily="34" charset="0"/>
                <a:sym typeface="Arial"/>
              </a:rPr>
              <a:t>2</a:t>
            </a:r>
            <a:r>
              <a:rPr lang="en-GB" altLang="en-US" sz="1200" kern="0" dirty="0">
                <a:solidFill>
                  <a:srgbClr val="000000"/>
                </a:solidFill>
                <a:cs typeface="Arial" panose="020B0604020202020204" pitchFamily="34" charset="0"/>
                <a:sym typeface="Arial"/>
              </a:rPr>
              <a:t> – 6 cm</a:t>
            </a:r>
            <a:r>
              <a:rPr lang="en-GB" altLang="en-US" sz="1200" kern="0" baseline="30000" dirty="0">
                <a:solidFill>
                  <a:srgbClr val="000000"/>
                </a:solidFill>
                <a:cs typeface="Arial" panose="020B0604020202020204" pitchFamily="34" charset="0"/>
                <a:sym typeface="Arial"/>
              </a:rPr>
              <a:t>2</a:t>
            </a:r>
            <a:r>
              <a:rPr lang="en-GB" altLang="en-US" sz="1200" kern="0" dirty="0">
                <a:solidFill>
                  <a:srgbClr val="000000"/>
                </a:solidFill>
                <a:cs typeface="Arial" panose="020B0604020202020204" pitchFamily="34" charset="0"/>
                <a:sym typeface="Arial"/>
              </a:rPr>
              <a:t> = 22 cm</a:t>
            </a:r>
            <a:r>
              <a:rPr lang="en-GB" altLang="en-US" sz="1200" kern="0" baseline="30000" dirty="0">
                <a:solidFill>
                  <a:srgbClr val="000000"/>
                </a:solidFill>
                <a:cs typeface="Arial" panose="020B0604020202020204" pitchFamily="34" charset="0"/>
                <a:sym typeface="Arial"/>
              </a:rPr>
              <a:t>2</a:t>
            </a:r>
          </a:p>
        </p:txBody>
      </p:sp>
      <p:grpSp>
        <p:nvGrpSpPr>
          <p:cNvPr id="158" name="Group 157">
            <a:extLst>
              <a:ext uri="{FF2B5EF4-FFF2-40B4-BE49-F238E27FC236}">
                <a16:creationId xmlns:a16="http://schemas.microsoft.com/office/drawing/2014/main" id="{C8628067-9FD5-48C8-B0B9-3CACAEC4BA1E}"/>
              </a:ext>
            </a:extLst>
          </p:cNvPr>
          <p:cNvGrpSpPr/>
          <p:nvPr/>
        </p:nvGrpSpPr>
        <p:grpSpPr>
          <a:xfrm>
            <a:off x="7757692" y="2399998"/>
            <a:ext cx="1682876" cy="952417"/>
            <a:chOff x="6487845" y="1843312"/>
            <a:chExt cx="1682876" cy="952417"/>
          </a:xfrm>
        </p:grpSpPr>
        <p:grpSp>
          <p:nvGrpSpPr>
            <p:cNvPr id="159" name="Group 158">
              <a:extLst>
                <a:ext uri="{FF2B5EF4-FFF2-40B4-BE49-F238E27FC236}">
                  <a16:creationId xmlns:a16="http://schemas.microsoft.com/office/drawing/2014/main" id="{5D1BC83A-4070-0AB6-D6AA-BEBDFACE58DE}"/>
                </a:ext>
              </a:extLst>
            </p:cNvPr>
            <p:cNvGrpSpPr/>
            <p:nvPr/>
          </p:nvGrpSpPr>
          <p:grpSpPr>
            <a:xfrm>
              <a:off x="7479530" y="1862198"/>
              <a:ext cx="665155" cy="430497"/>
              <a:chOff x="7479528" y="1868995"/>
              <a:chExt cx="658901" cy="423701"/>
            </a:xfrm>
          </p:grpSpPr>
          <p:sp>
            <p:nvSpPr>
              <p:cNvPr id="194" name="Rectangle 193">
                <a:extLst>
                  <a:ext uri="{FF2B5EF4-FFF2-40B4-BE49-F238E27FC236}">
                    <a16:creationId xmlns:a16="http://schemas.microsoft.com/office/drawing/2014/main" id="{93E24451-243E-0865-5A52-D1E59674CDBF}"/>
                  </a:ext>
                </a:extLst>
              </p:cNvPr>
              <p:cNvSpPr/>
              <p:nvPr/>
            </p:nvSpPr>
            <p:spPr>
              <a:xfrm>
                <a:off x="7479528" y="1871306"/>
                <a:ext cx="191743" cy="201939"/>
              </a:xfrm>
              <a:prstGeom prst="rect">
                <a:avLst/>
              </a:prstGeom>
              <a:solidFill>
                <a:srgbClr val="EAAAC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95" name="Rectangle 194">
                <a:extLst>
                  <a:ext uri="{FF2B5EF4-FFF2-40B4-BE49-F238E27FC236}">
                    <a16:creationId xmlns:a16="http://schemas.microsoft.com/office/drawing/2014/main" id="{4E6D94FF-8A0E-BB23-0215-900E1D458299}"/>
                  </a:ext>
                </a:extLst>
              </p:cNvPr>
              <p:cNvSpPr/>
              <p:nvPr/>
            </p:nvSpPr>
            <p:spPr>
              <a:xfrm>
                <a:off x="7699917" y="1868995"/>
                <a:ext cx="209571" cy="201939"/>
              </a:xfrm>
              <a:prstGeom prst="rect">
                <a:avLst/>
              </a:prstGeom>
              <a:solidFill>
                <a:srgbClr val="EAAAC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96" name="Rectangle 195">
                <a:extLst>
                  <a:ext uri="{FF2B5EF4-FFF2-40B4-BE49-F238E27FC236}">
                    <a16:creationId xmlns:a16="http://schemas.microsoft.com/office/drawing/2014/main" id="{C2C901DF-D9C2-8842-C7F2-FE6868729B33}"/>
                  </a:ext>
                </a:extLst>
              </p:cNvPr>
              <p:cNvSpPr/>
              <p:nvPr/>
            </p:nvSpPr>
            <p:spPr>
              <a:xfrm>
                <a:off x="7944454" y="1871524"/>
                <a:ext cx="191743" cy="201939"/>
              </a:xfrm>
              <a:prstGeom prst="rect">
                <a:avLst/>
              </a:prstGeom>
              <a:solidFill>
                <a:srgbClr val="EAAAC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97" name="Rectangle 196">
                <a:extLst>
                  <a:ext uri="{FF2B5EF4-FFF2-40B4-BE49-F238E27FC236}">
                    <a16:creationId xmlns:a16="http://schemas.microsoft.com/office/drawing/2014/main" id="{79405DDF-B931-1F8F-36B0-E2FE35CA6260}"/>
                  </a:ext>
                </a:extLst>
              </p:cNvPr>
              <p:cNvSpPr/>
              <p:nvPr/>
            </p:nvSpPr>
            <p:spPr>
              <a:xfrm>
                <a:off x="7481760" y="2086244"/>
                <a:ext cx="191743" cy="201939"/>
              </a:xfrm>
              <a:prstGeom prst="rect">
                <a:avLst/>
              </a:prstGeom>
              <a:solidFill>
                <a:srgbClr val="EAAAC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98" name="Rectangle 197">
                <a:extLst>
                  <a:ext uri="{FF2B5EF4-FFF2-40B4-BE49-F238E27FC236}">
                    <a16:creationId xmlns:a16="http://schemas.microsoft.com/office/drawing/2014/main" id="{381DE5F1-474E-5A8D-8937-ED39282783DC}"/>
                  </a:ext>
                </a:extLst>
              </p:cNvPr>
              <p:cNvSpPr/>
              <p:nvPr/>
            </p:nvSpPr>
            <p:spPr>
              <a:xfrm>
                <a:off x="7708973" y="2090757"/>
                <a:ext cx="209571" cy="201939"/>
              </a:xfrm>
              <a:prstGeom prst="rect">
                <a:avLst/>
              </a:prstGeom>
              <a:solidFill>
                <a:srgbClr val="EAAAC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99" name="Rectangle 198">
                <a:extLst>
                  <a:ext uri="{FF2B5EF4-FFF2-40B4-BE49-F238E27FC236}">
                    <a16:creationId xmlns:a16="http://schemas.microsoft.com/office/drawing/2014/main" id="{7D094FB7-8DB9-6785-5827-6353228E7F5C}"/>
                  </a:ext>
                </a:extLst>
              </p:cNvPr>
              <p:cNvSpPr/>
              <p:nvPr/>
            </p:nvSpPr>
            <p:spPr>
              <a:xfrm>
                <a:off x="7946686" y="2086462"/>
                <a:ext cx="191743" cy="201939"/>
              </a:xfrm>
              <a:prstGeom prst="rect">
                <a:avLst/>
              </a:prstGeom>
              <a:solidFill>
                <a:srgbClr val="EAAAC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grpSp>
        <p:grpSp>
          <p:nvGrpSpPr>
            <p:cNvPr id="160" name="Group 159">
              <a:extLst>
                <a:ext uri="{FF2B5EF4-FFF2-40B4-BE49-F238E27FC236}">
                  <a16:creationId xmlns:a16="http://schemas.microsoft.com/office/drawing/2014/main" id="{EC5DAB18-6E8E-A8B8-2158-F6928847F25A}"/>
                </a:ext>
              </a:extLst>
            </p:cNvPr>
            <p:cNvGrpSpPr/>
            <p:nvPr/>
          </p:nvGrpSpPr>
          <p:grpSpPr>
            <a:xfrm>
              <a:off x="6487845" y="1843312"/>
              <a:ext cx="1682876" cy="952417"/>
              <a:chOff x="6487845" y="1843312"/>
              <a:chExt cx="1682876" cy="952417"/>
            </a:xfrm>
          </p:grpSpPr>
          <p:grpSp>
            <p:nvGrpSpPr>
              <p:cNvPr id="161" name="Group 160">
                <a:extLst>
                  <a:ext uri="{FF2B5EF4-FFF2-40B4-BE49-F238E27FC236}">
                    <a16:creationId xmlns:a16="http://schemas.microsoft.com/office/drawing/2014/main" id="{576D1FDF-6FB1-5705-B262-A479405CEA1D}"/>
                  </a:ext>
                </a:extLst>
              </p:cNvPr>
              <p:cNvGrpSpPr/>
              <p:nvPr/>
            </p:nvGrpSpPr>
            <p:grpSpPr>
              <a:xfrm>
                <a:off x="6516904" y="1874882"/>
                <a:ext cx="1626099" cy="899703"/>
                <a:chOff x="1303919" y="2012170"/>
                <a:chExt cx="1626099" cy="899703"/>
              </a:xfrm>
            </p:grpSpPr>
            <p:sp>
              <p:nvSpPr>
                <p:cNvPr id="172" name="Rectangle 171">
                  <a:extLst>
                    <a:ext uri="{FF2B5EF4-FFF2-40B4-BE49-F238E27FC236}">
                      <a16:creationId xmlns:a16="http://schemas.microsoft.com/office/drawing/2014/main" id="{675FFFC1-FE56-E7A6-1CAC-ED1799BB9A61}"/>
                    </a:ext>
                  </a:extLst>
                </p:cNvPr>
                <p:cNvSpPr/>
                <p:nvPr/>
              </p:nvSpPr>
              <p:spPr>
                <a:xfrm>
                  <a:off x="1538880" y="2012170"/>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73" name="Rectangle 172">
                  <a:extLst>
                    <a:ext uri="{FF2B5EF4-FFF2-40B4-BE49-F238E27FC236}">
                      <a16:creationId xmlns:a16="http://schemas.microsoft.com/office/drawing/2014/main" id="{FA4F1FBF-ADDD-48C1-43B5-9A4B51FED361}"/>
                    </a:ext>
                  </a:extLst>
                </p:cNvPr>
                <p:cNvSpPr/>
                <p:nvPr/>
              </p:nvSpPr>
              <p:spPr>
                <a:xfrm>
                  <a:off x="1303920" y="2012170"/>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74" name="Rectangle 173">
                  <a:extLst>
                    <a:ext uri="{FF2B5EF4-FFF2-40B4-BE49-F238E27FC236}">
                      <a16:creationId xmlns:a16="http://schemas.microsoft.com/office/drawing/2014/main" id="{4DE51BE6-ED1A-05C6-948A-94789606A38A}"/>
                    </a:ext>
                  </a:extLst>
                </p:cNvPr>
                <p:cNvSpPr/>
                <p:nvPr/>
              </p:nvSpPr>
              <p:spPr>
                <a:xfrm>
                  <a:off x="1774575" y="2012170"/>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75" name="Rectangle 174">
                  <a:extLst>
                    <a:ext uri="{FF2B5EF4-FFF2-40B4-BE49-F238E27FC236}">
                      <a16:creationId xmlns:a16="http://schemas.microsoft.com/office/drawing/2014/main" id="{D9F3F373-55B0-7CB0-4C20-4A3C1E906823}"/>
                    </a:ext>
                  </a:extLst>
                </p:cNvPr>
                <p:cNvSpPr/>
                <p:nvPr/>
              </p:nvSpPr>
              <p:spPr>
                <a:xfrm>
                  <a:off x="2006362" y="2012170"/>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76" name="Rectangle 175">
                  <a:extLst>
                    <a:ext uri="{FF2B5EF4-FFF2-40B4-BE49-F238E27FC236}">
                      <a16:creationId xmlns:a16="http://schemas.microsoft.com/office/drawing/2014/main" id="{8E162E6D-B36E-0000-5765-E22FAE0C1544}"/>
                    </a:ext>
                  </a:extLst>
                </p:cNvPr>
                <p:cNvSpPr/>
                <p:nvPr/>
              </p:nvSpPr>
              <p:spPr>
                <a:xfrm>
                  <a:off x="1539956" y="2238673"/>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77" name="Rectangle 176">
                  <a:extLst>
                    <a:ext uri="{FF2B5EF4-FFF2-40B4-BE49-F238E27FC236}">
                      <a16:creationId xmlns:a16="http://schemas.microsoft.com/office/drawing/2014/main" id="{8DE028E1-BA9F-4872-2393-5AF14544FE7D}"/>
                    </a:ext>
                  </a:extLst>
                </p:cNvPr>
                <p:cNvSpPr/>
                <p:nvPr/>
              </p:nvSpPr>
              <p:spPr>
                <a:xfrm>
                  <a:off x="1304996" y="2238673"/>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78" name="Rectangle 177">
                  <a:extLst>
                    <a:ext uri="{FF2B5EF4-FFF2-40B4-BE49-F238E27FC236}">
                      <a16:creationId xmlns:a16="http://schemas.microsoft.com/office/drawing/2014/main" id="{1EA785ED-2B8E-24C1-3A2E-188A6DF84A8E}"/>
                    </a:ext>
                  </a:extLst>
                </p:cNvPr>
                <p:cNvSpPr/>
                <p:nvPr/>
              </p:nvSpPr>
              <p:spPr>
                <a:xfrm>
                  <a:off x="1775651" y="2238673"/>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79" name="Rectangle 178">
                  <a:extLst>
                    <a:ext uri="{FF2B5EF4-FFF2-40B4-BE49-F238E27FC236}">
                      <a16:creationId xmlns:a16="http://schemas.microsoft.com/office/drawing/2014/main" id="{BE5ABACC-CB73-1227-0F5A-8D338A2EB9CD}"/>
                    </a:ext>
                  </a:extLst>
                </p:cNvPr>
                <p:cNvSpPr/>
                <p:nvPr/>
              </p:nvSpPr>
              <p:spPr>
                <a:xfrm>
                  <a:off x="2007438" y="2238673"/>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80" name="Rectangle 179">
                  <a:extLst>
                    <a:ext uri="{FF2B5EF4-FFF2-40B4-BE49-F238E27FC236}">
                      <a16:creationId xmlns:a16="http://schemas.microsoft.com/office/drawing/2014/main" id="{7220EC1A-D65E-ACD0-4A52-3198E06A22C5}"/>
                    </a:ext>
                  </a:extLst>
                </p:cNvPr>
                <p:cNvSpPr/>
                <p:nvPr/>
              </p:nvSpPr>
              <p:spPr>
                <a:xfrm>
                  <a:off x="1538879" y="2469370"/>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81" name="Rectangle 180">
                  <a:extLst>
                    <a:ext uri="{FF2B5EF4-FFF2-40B4-BE49-F238E27FC236}">
                      <a16:creationId xmlns:a16="http://schemas.microsoft.com/office/drawing/2014/main" id="{14590C14-702A-4AA3-4061-74FA1C3950BE}"/>
                    </a:ext>
                  </a:extLst>
                </p:cNvPr>
                <p:cNvSpPr/>
                <p:nvPr/>
              </p:nvSpPr>
              <p:spPr>
                <a:xfrm>
                  <a:off x="1303919" y="2469370"/>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82" name="Rectangle 181">
                  <a:extLst>
                    <a:ext uri="{FF2B5EF4-FFF2-40B4-BE49-F238E27FC236}">
                      <a16:creationId xmlns:a16="http://schemas.microsoft.com/office/drawing/2014/main" id="{5E6E160E-1FB5-838B-FE9A-277E249D3B52}"/>
                    </a:ext>
                  </a:extLst>
                </p:cNvPr>
                <p:cNvSpPr/>
                <p:nvPr/>
              </p:nvSpPr>
              <p:spPr>
                <a:xfrm>
                  <a:off x="1774574" y="2469370"/>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83" name="Rectangle 182">
                  <a:extLst>
                    <a:ext uri="{FF2B5EF4-FFF2-40B4-BE49-F238E27FC236}">
                      <a16:creationId xmlns:a16="http://schemas.microsoft.com/office/drawing/2014/main" id="{D427D1DA-E2CC-F48F-8D7C-80BD78A0739E}"/>
                    </a:ext>
                  </a:extLst>
                </p:cNvPr>
                <p:cNvSpPr/>
                <p:nvPr/>
              </p:nvSpPr>
              <p:spPr>
                <a:xfrm>
                  <a:off x="2006361" y="2469370"/>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84" name="Rectangle 183">
                  <a:extLst>
                    <a:ext uri="{FF2B5EF4-FFF2-40B4-BE49-F238E27FC236}">
                      <a16:creationId xmlns:a16="http://schemas.microsoft.com/office/drawing/2014/main" id="{589C46BD-7953-7064-BD62-708E4DE404B1}"/>
                    </a:ext>
                  </a:extLst>
                </p:cNvPr>
                <p:cNvSpPr/>
                <p:nvPr/>
              </p:nvSpPr>
              <p:spPr>
                <a:xfrm>
                  <a:off x="1539955" y="2695873"/>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85" name="Rectangle 184">
                  <a:extLst>
                    <a:ext uri="{FF2B5EF4-FFF2-40B4-BE49-F238E27FC236}">
                      <a16:creationId xmlns:a16="http://schemas.microsoft.com/office/drawing/2014/main" id="{F8521802-8FD0-0325-0C15-28E8C174FCD4}"/>
                    </a:ext>
                  </a:extLst>
                </p:cNvPr>
                <p:cNvSpPr/>
                <p:nvPr/>
              </p:nvSpPr>
              <p:spPr>
                <a:xfrm>
                  <a:off x="1304995" y="2695873"/>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86" name="Rectangle 185">
                  <a:extLst>
                    <a:ext uri="{FF2B5EF4-FFF2-40B4-BE49-F238E27FC236}">
                      <a16:creationId xmlns:a16="http://schemas.microsoft.com/office/drawing/2014/main" id="{1DA65529-77BC-ACBC-0A61-7F8061CE1D34}"/>
                    </a:ext>
                  </a:extLst>
                </p:cNvPr>
                <p:cNvSpPr/>
                <p:nvPr/>
              </p:nvSpPr>
              <p:spPr>
                <a:xfrm>
                  <a:off x="1775650" y="2695873"/>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87" name="Rectangle 186">
                  <a:extLst>
                    <a:ext uri="{FF2B5EF4-FFF2-40B4-BE49-F238E27FC236}">
                      <a16:creationId xmlns:a16="http://schemas.microsoft.com/office/drawing/2014/main" id="{EAE4A0BB-80B7-C769-95C1-F5BBF83C9E8A}"/>
                    </a:ext>
                  </a:extLst>
                </p:cNvPr>
                <p:cNvSpPr/>
                <p:nvPr/>
              </p:nvSpPr>
              <p:spPr>
                <a:xfrm>
                  <a:off x="2007437" y="2695873"/>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88" name="Rectangle 187">
                  <a:extLst>
                    <a:ext uri="{FF2B5EF4-FFF2-40B4-BE49-F238E27FC236}">
                      <a16:creationId xmlns:a16="http://schemas.microsoft.com/office/drawing/2014/main" id="{1B8EF956-0685-E484-D010-8DA8DFCA0E03}"/>
                    </a:ext>
                  </a:extLst>
                </p:cNvPr>
                <p:cNvSpPr/>
                <p:nvPr/>
              </p:nvSpPr>
              <p:spPr>
                <a:xfrm>
                  <a:off x="2477247" y="2469370"/>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89" name="Rectangle 188">
                  <a:extLst>
                    <a:ext uri="{FF2B5EF4-FFF2-40B4-BE49-F238E27FC236}">
                      <a16:creationId xmlns:a16="http://schemas.microsoft.com/office/drawing/2014/main" id="{2FC13969-F86E-5824-274D-F7A607F9E026}"/>
                    </a:ext>
                  </a:extLst>
                </p:cNvPr>
                <p:cNvSpPr/>
                <p:nvPr/>
              </p:nvSpPr>
              <p:spPr>
                <a:xfrm>
                  <a:off x="2242287" y="2469370"/>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90" name="Rectangle 189">
                  <a:extLst>
                    <a:ext uri="{FF2B5EF4-FFF2-40B4-BE49-F238E27FC236}">
                      <a16:creationId xmlns:a16="http://schemas.microsoft.com/office/drawing/2014/main" id="{949B1C14-A20E-4A3B-B492-AD3295E7009A}"/>
                    </a:ext>
                  </a:extLst>
                </p:cNvPr>
                <p:cNvSpPr/>
                <p:nvPr/>
              </p:nvSpPr>
              <p:spPr>
                <a:xfrm>
                  <a:off x="2712942" y="2469370"/>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91" name="Rectangle 190">
                  <a:extLst>
                    <a:ext uri="{FF2B5EF4-FFF2-40B4-BE49-F238E27FC236}">
                      <a16:creationId xmlns:a16="http://schemas.microsoft.com/office/drawing/2014/main" id="{03B813E8-15B5-23FE-EA72-7C484DDBDC2B}"/>
                    </a:ext>
                  </a:extLst>
                </p:cNvPr>
                <p:cNvSpPr/>
                <p:nvPr/>
              </p:nvSpPr>
              <p:spPr>
                <a:xfrm>
                  <a:off x="2478323" y="2695873"/>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92" name="Rectangle 191">
                  <a:extLst>
                    <a:ext uri="{FF2B5EF4-FFF2-40B4-BE49-F238E27FC236}">
                      <a16:creationId xmlns:a16="http://schemas.microsoft.com/office/drawing/2014/main" id="{134B1E6B-01EA-C635-2A3E-76D816BC598C}"/>
                    </a:ext>
                  </a:extLst>
                </p:cNvPr>
                <p:cNvSpPr/>
                <p:nvPr/>
              </p:nvSpPr>
              <p:spPr>
                <a:xfrm>
                  <a:off x="2243363" y="2695873"/>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93" name="Rectangle 192">
                  <a:extLst>
                    <a:ext uri="{FF2B5EF4-FFF2-40B4-BE49-F238E27FC236}">
                      <a16:creationId xmlns:a16="http://schemas.microsoft.com/office/drawing/2014/main" id="{F76918FF-0C38-4809-E79B-2D9418AA2D8E}"/>
                    </a:ext>
                  </a:extLst>
                </p:cNvPr>
                <p:cNvSpPr/>
                <p:nvPr/>
              </p:nvSpPr>
              <p:spPr>
                <a:xfrm>
                  <a:off x="2714018" y="2695873"/>
                  <a:ext cx="216000" cy="216000"/>
                </a:xfrm>
                <a:prstGeom prst="rect">
                  <a:avLst/>
                </a:prstGeom>
                <a:solidFill>
                  <a:srgbClr val="EEFF41">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rial"/>
                  </a:endParaRPr>
                </a:p>
              </p:txBody>
            </p:sp>
          </p:grpSp>
          <p:grpSp>
            <p:nvGrpSpPr>
              <p:cNvPr id="162" name="Group 161">
                <a:extLst>
                  <a:ext uri="{FF2B5EF4-FFF2-40B4-BE49-F238E27FC236}">
                    <a16:creationId xmlns:a16="http://schemas.microsoft.com/office/drawing/2014/main" id="{F307A7C4-3DB0-2C75-C9BE-D5C2B228E6A4}"/>
                  </a:ext>
                </a:extLst>
              </p:cNvPr>
              <p:cNvGrpSpPr/>
              <p:nvPr/>
            </p:nvGrpSpPr>
            <p:grpSpPr>
              <a:xfrm>
                <a:off x="6487845" y="1843312"/>
                <a:ext cx="1682876" cy="952417"/>
                <a:chOff x="6487845" y="1843312"/>
                <a:chExt cx="1682876" cy="952417"/>
              </a:xfrm>
            </p:grpSpPr>
            <p:grpSp>
              <p:nvGrpSpPr>
                <p:cNvPr id="163" name="Group 162">
                  <a:extLst>
                    <a:ext uri="{FF2B5EF4-FFF2-40B4-BE49-F238E27FC236}">
                      <a16:creationId xmlns:a16="http://schemas.microsoft.com/office/drawing/2014/main" id="{73432D50-349B-643F-9FAE-10DC49B4E017}"/>
                    </a:ext>
                  </a:extLst>
                </p:cNvPr>
                <p:cNvGrpSpPr/>
                <p:nvPr/>
              </p:nvGrpSpPr>
              <p:grpSpPr>
                <a:xfrm>
                  <a:off x="6487845" y="1843312"/>
                  <a:ext cx="1682876" cy="952417"/>
                  <a:chOff x="1285878" y="1994487"/>
                  <a:chExt cx="1665109" cy="948090"/>
                </a:xfrm>
              </p:grpSpPr>
              <p:cxnSp>
                <p:nvCxnSpPr>
                  <p:cNvPr id="166" name="Straight Connector 165">
                    <a:extLst>
                      <a:ext uri="{FF2B5EF4-FFF2-40B4-BE49-F238E27FC236}">
                        <a16:creationId xmlns:a16="http://schemas.microsoft.com/office/drawing/2014/main" id="{D5481426-5163-2887-0BBD-6C96ADCCC772}"/>
                      </a:ext>
                    </a:extLst>
                  </p:cNvPr>
                  <p:cNvCxnSpPr/>
                  <p:nvPr/>
                </p:nvCxnSpPr>
                <p:spPr>
                  <a:xfrm>
                    <a:off x="1285878" y="2000126"/>
                    <a:ext cx="936000" cy="0"/>
                  </a:xfrm>
                  <a:prstGeom prst="line">
                    <a:avLst/>
                  </a:prstGeom>
                  <a:noFill/>
                  <a:ln w="28575" cap="flat" cmpd="sng" algn="ctr">
                    <a:solidFill>
                      <a:srgbClr val="4285F4">
                        <a:shade val="95000"/>
                        <a:satMod val="105000"/>
                      </a:srgbClr>
                    </a:solidFill>
                    <a:prstDash val="solid"/>
                  </a:ln>
                  <a:effectLst/>
                </p:spPr>
              </p:cxnSp>
              <p:cxnSp>
                <p:nvCxnSpPr>
                  <p:cNvPr id="167" name="Straight Connector 166">
                    <a:extLst>
                      <a:ext uri="{FF2B5EF4-FFF2-40B4-BE49-F238E27FC236}">
                        <a16:creationId xmlns:a16="http://schemas.microsoft.com/office/drawing/2014/main" id="{59EB1F7C-3DFC-F4FE-559B-23E342F505F3}"/>
                      </a:ext>
                    </a:extLst>
                  </p:cNvPr>
                  <p:cNvCxnSpPr/>
                  <p:nvPr/>
                </p:nvCxnSpPr>
                <p:spPr>
                  <a:xfrm>
                    <a:off x="1285878" y="2927679"/>
                    <a:ext cx="1656000" cy="0"/>
                  </a:xfrm>
                  <a:prstGeom prst="line">
                    <a:avLst/>
                  </a:prstGeom>
                  <a:noFill/>
                  <a:ln w="28575" cap="flat" cmpd="sng" algn="ctr">
                    <a:solidFill>
                      <a:srgbClr val="4285F4">
                        <a:shade val="95000"/>
                        <a:satMod val="105000"/>
                      </a:srgbClr>
                    </a:solidFill>
                    <a:prstDash val="solid"/>
                  </a:ln>
                  <a:effectLst/>
                </p:spPr>
              </p:cxnSp>
              <p:cxnSp>
                <p:nvCxnSpPr>
                  <p:cNvPr id="168" name="Straight Connector 167">
                    <a:extLst>
                      <a:ext uri="{FF2B5EF4-FFF2-40B4-BE49-F238E27FC236}">
                        <a16:creationId xmlns:a16="http://schemas.microsoft.com/office/drawing/2014/main" id="{9720ACDC-50A8-8456-89A1-7B3DA704C744}"/>
                      </a:ext>
                    </a:extLst>
                  </p:cNvPr>
                  <p:cNvCxnSpPr>
                    <a:cxnSpLocks/>
                  </p:cNvCxnSpPr>
                  <p:nvPr/>
                </p:nvCxnSpPr>
                <p:spPr>
                  <a:xfrm flipV="1">
                    <a:off x="1285878" y="1994487"/>
                    <a:ext cx="0" cy="948090"/>
                  </a:xfrm>
                  <a:prstGeom prst="line">
                    <a:avLst/>
                  </a:prstGeom>
                  <a:noFill/>
                  <a:ln w="28575" cap="flat" cmpd="sng" algn="ctr">
                    <a:solidFill>
                      <a:srgbClr val="4285F4">
                        <a:shade val="95000"/>
                        <a:satMod val="105000"/>
                      </a:srgbClr>
                    </a:solidFill>
                    <a:prstDash val="solid"/>
                  </a:ln>
                  <a:effectLst/>
                </p:spPr>
              </p:cxnSp>
              <p:cxnSp>
                <p:nvCxnSpPr>
                  <p:cNvPr id="169" name="Straight Connector 168">
                    <a:extLst>
                      <a:ext uri="{FF2B5EF4-FFF2-40B4-BE49-F238E27FC236}">
                        <a16:creationId xmlns:a16="http://schemas.microsoft.com/office/drawing/2014/main" id="{5436C52A-14F5-369F-91D5-7475E5A7FC52}"/>
                      </a:ext>
                    </a:extLst>
                  </p:cNvPr>
                  <p:cNvCxnSpPr>
                    <a:cxnSpLocks/>
                  </p:cNvCxnSpPr>
                  <p:nvPr/>
                </p:nvCxnSpPr>
                <p:spPr>
                  <a:xfrm rot="16200000">
                    <a:off x="2716987" y="2684611"/>
                    <a:ext cx="468000" cy="0"/>
                  </a:xfrm>
                  <a:prstGeom prst="line">
                    <a:avLst/>
                  </a:prstGeom>
                  <a:noFill/>
                  <a:ln w="28575" cap="flat" cmpd="sng" algn="ctr">
                    <a:solidFill>
                      <a:srgbClr val="4285F4">
                        <a:shade val="95000"/>
                        <a:satMod val="105000"/>
                      </a:srgbClr>
                    </a:solidFill>
                    <a:prstDash val="solid"/>
                  </a:ln>
                  <a:effectLst/>
                </p:spPr>
              </p:cxnSp>
              <p:cxnSp>
                <p:nvCxnSpPr>
                  <p:cNvPr id="170" name="Straight Connector 169">
                    <a:extLst>
                      <a:ext uri="{FF2B5EF4-FFF2-40B4-BE49-F238E27FC236}">
                        <a16:creationId xmlns:a16="http://schemas.microsoft.com/office/drawing/2014/main" id="{03351D38-E0BD-5212-B8B3-C91AD3F605E0}"/>
                      </a:ext>
                    </a:extLst>
                  </p:cNvPr>
                  <p:cNvCxnSpPr>
                    <a:cxnSpLocks/>
                  </p:cNvCxnSpPr>
                  <p:nvPr/>
                </p:nvCxnSpPr>
                <p:spPr>
                  <a:xfrm rot="16200000">
                    <a:off x="2004014" y="2235630"/>
                    <a:ext cx="468000" cy="0"/>
                  </a:xfrm>
                  <a:prstGeom prst="line">
                    <a:avLst/>
                  </a:prstGeom>
                  <a:noFill/>
                  <a:ln w="28575" cap="flat" cmpd="sng" algn="ctr">
                    <a:solidFill>
                      <a:srgbClr val="4285F4">
                        <a:shade val="95000"/>
                        <a:satMod val="105000"/>
                      </a:srgbClr>
                    </a:solidFill>
                    <a:prstDash val="solid"/>
                  </a:ln>
                  <a:effectLst/>
                </p:spPr>
              </p:cxnSp>
              <p:cxnSp>
                <p:nvCxnSpPr>
                  <p:cNvPr id="171" name="Straight Connector 170">
                    <a:extLst>
                      <a:ext uri="{FF2B5EF4-FFF2-40B4-BE49-F238E27FC236}">
                        <a16:creationId xmlns:a16="http://schemas.microsoft.com/office/drawing/2014/main" id="{F7C0795D-C922-8AE1-9FB9-1E05D7470931}"/>
                      </a:ext>
                    </a:extLst>
                  </p:cNvPr>
                  <p:cNvCxnSpPr/>
                  <p:nvPr/>
                </p:nvCxnSpPr>
                <p:spPr>
                  <a:xfrm>
                    <a:off x="2228854" y="2459186"/>
                    <a:ext cx="720000" cy="0"/>
                  </a:xfrm>
                  <a:prstGeom prst="line">
                    <a:avLst/>
                  </a:prstGeom>
                  <a:noFill/>
                  <a:ln w="28575" cap="flat" cmpd="sng" algn="ctr">
                    <a:solidFill>
                      <a:srgbClr val="4285F4">
                        <a:shade val="95000"/>
                        <a:satMod val="105000"/>
                      </a:srgbClr>
                    </a:solidFill>
                    <a:prstDash val="solid"/>
                  </a:ln>
                  <a:effectLst/>
                </p:spPr>
              </p:cxnSp>
            </p:grpSp>
            <p:cxnSp>
              <p:nvCxnSpPr>
                <p:cNvPr id="164" name="Straight Connector 163">
                  <a:extLst>
                    <a:ext uri="{FF2B5EF4-FFF2-40B4-BE49-F238E27FC236}">
                      <a16:creationId xmlns:a16="http://schemas.microsoft.com/office/drawing/2014/main" id="{ADC6CE5C-A56F-6508-DBD3-4E9D98E48A7B}"/>
                    </a:ext>
                  </a:extLst>
                </p:cNvPr>
                <p:cNvCxnSpPr>
                  <a:cxnSpLocks/>
                </p:cNvCxnSpPr>
                <p:nvPr/>
              </p:nvCxnSpPr>
              <p:spPr>
                <a:xfrm flipV="1">
                  <a:off x="8167004" y="1850456"/>
                  <a:ext cx="0" cy="442857"/>
                </a:xfrm>
                <a:prstGeom prst="line">
                  <a:avLst/>
                </a:prstGeom>
                <a:noFill/>
                <a:ln w="28575" cap="flat" cmpd="sng" algn="ctr">
                  <a:solidFill>
                    <a:srgbClr val="4285F4">
                      <a:shade val="95000"/>
                      <a:satMod val="105000"/>
                    </a:srgbClr>
                  </a:solidFill>
                  <a:prstDash val="solid"/>
                </a:ln>
                <a:effectLst/>
              </p:spPr>
            </p:cxnSp>
            <p:cxnSp>
              <p:nvCxnSpPr>
                <p:cNvPr id="165" name="Straight Connector 164">
                  <a:extLst>
                    <a:ext uri="{FF2B5EF4-FFF2-40B4-BE49-F238E27FC236}">
                      <a16:creationId xmlns:a16="http://schemas.microsoft.com/office/drawing/2014/main" id="{C92BC812-C92F-872A-3A6C-252D5F3E8D29}"/>
                    </a:ext>
                  </a:extLst>
                </p:cNvPr>
                <p:cNvCxnSpPr>
                  <a:cxnSpLocks/>
                </p:cNvCxnSpPr>
                <p:nvPr/>
              </p:nvCxnSpPr>
              <p:spPr>
                <a:xfrm flipV="1">
                  <a:off x="7430820" y="1843313"/>
                  <a:ext cx="739901" cy="5319"/>
                </a:xfrm>
                <a:prstGeom prst="line">
                  <a:avLst/>
                </a:prstGeom>
                <a:noFill/>
                <a:ln w="28575" cap="flat" cmpd="sng" algn="ctr">
                  <a:solidFill>
                    <a:srgbClr val="4285F4">
                      <a:shade val="95000"/>
                      <a:satMod val="105000"/>
                    </a:srgbClr>
                  </a:solidFill>
                  <a:prstDash val="solid"/>
                </a:ln>
                <a:effectLst/>
              </p:spPr>
            </p:cxnSp>
          </p:grpSp>
        </p:grpSp>
      </p:grpSp>
      <p:grpSp>
        <p:nvGrpSpPr>
          <p:cNvPr id="200" name="Group 199">
            <a:extLst>
              <a:ext uri="{FF2B5EF4-FFF2-40B4-BE49-F238E27FC236}">
                <a16:creationId xmlns:a16="http://schemas.microsoft.com/office/drawing/2014/main" id="{A0758A8A-339B-3200-F8B3-476D75955E40}"/>
              </a:ext>
            </a:extLst>
          </p:cNvPr>
          <p:cNvGrpSpPr/>
          <p:nvPr/>
        </p:nvGrpSpPr>
        <p:grpSpPr>
          <a:xfrm>
            <a:off x="7140222" y="2686881"/>
            <a:ext cx="1696271" cy="950711"/>
            <a:chOff x="5870375" y="2130195"/>
            <a:chExt cx="1696271" cy="950711"/>
          </a:xfrm>
        </p:grpSpPr>
        <p:sp>
          <p:nvSpPr>
            <p:cNvPr id="201" name="Google Shape;120;p16">
              <a:extLst>
                <a:ext uri="{FF2B5EF4-FFF2-40B4-BE49-F238E27FC236}">
                  <a16:creationId xmlns:a16="http://schemas.microsoft.com/office/drawing/2014/main" id="{BBE2432B-8BA0-A082-6823-7869AA6A07F0}"/>
                </a:ext>
              </a:extLst>
            </p:cNvPr>
            <p:cNvSpPr txBox="1"/>
            <p:nvPr/>
          </p:nvSpPr>
          <p:spPr>
            <a:xfrm>
              <a:off x="5870375" y="2130195"/>
              <a:ext cx="540000" cy="276900"/>
            </a:xfrm>
            <a:prstGeom prst="rect">
              <a:avLst/>
            </a:prstGeom>
            <a:solidFill>
              <a:srgbClr val="FFFFFF"/>
            </a:solidFill>
            <a:ln>
              <a:noFill/>
            </a:ln>
          </p:spPr>
          <p:txBody>
            <a:bodyPr spcFirstLastPara="1" wrap="square" lIns="36000" tIns="45700" rIns="36000" bIns="45700" anchor="t" anchorCtr="0">
              <a:noAutofit/>
            </a:bodyPr>
            <a:lstStyle/>
            <a:p>
              <a:pPr marL="0" marR="0" lvl="0" indent="0" algn="r" defTabSz="914400" eaLnBrk="1" fontAlgn="auto" latinLnBrk="0" hangingPunct="1">
                <a:lnSpc>
                  <a:spcPct val="100000"/>
                </a:lnSpc>
                <a:spcBef>
                  <a:spcPts val="0"/>
                </a:spcBef>
                <a:spcAft>
                  <a:spcPts val="0"/>
                </a:spcAft>
                <a:buClr>
                  <a:srgbClr val="000000"/>
                </a:buClr>
                <a:buSzPts val="1800"/>
                <a:buFont typeface="Arial"/>
                <a:buNone/>
                <a:tabLst/>
                <a:defRPr/>
              </a:pPr>
              <a:r>
                <a:rPr kumimoji="0" lang="en" sz="1200" b="1" i="0" u="none" strike="noStrike" kern="0" cap="none" spc="0" normalizeH="0" baseline="0" noProof="0" dirty="0">
                  <a:ln>
                    <a:noFill/>
                  </a:ln>
                  <a:solidFill>
                    <a:srgbClr val="212121"/>
                  </a:solidFill>
                  <a:effectLst/>
                  <a:uLnTx/>
                  <a:uFillTx/>
                  <a:latin typeface="Arial" panose="020B0604020202020204" pitchFamily="34" charset="0"/>
                  <a:ea typeface="Calibri"/>
                  <a:cs typeface="Arial" panose="020B0604020202020204" pitchFamily="34" charset="0"/>
                  <a:sym typeface="Calibri"/>
                </a:rPr>
                <a:t>4 cm</a:t>
              </a:r>
              <a:endParaRPr kumimoji="0" sz="1200" b="1" i="0" u="none" strike="noStrike" kern="0" cap="none" spc="0" normalizeH="0" baseline="0" noProof="0" dirty="0">
                <a:ln>
                  <a:noFill/>
                </a:ln>
                <a:solidFill>
                  <a:srgbClr val="212121"/>
                </a:solidFill>
                <a:effectLst/>
                <a:uLnTx/>
                <a:uFillTx/>
                <a:latin typeface="Arial" panose="020B0604020202020204" pitchFamily="34" charset="0"/>
                <a:ea typeface="Calibri"/>
                <a:cs typeface="Arial" panose="020B0604020202020204" pitchFamily="34" charset="0"/>
                <a:sym typeface="Calibri"/>
              </a:endParaRPr>
            </a:p>
          </p:txBody>
        </p:sp>
        <p:sp>
          <p:nvSpPr>
            <p:cNvPr id="202" name="Google Shape;120;p16">
              <a:extLst>
                <a:ext uri="{FF2B5EF4-FFF2-40B4-BE49-F238E27FC236}">
                  <a16:creationId xmlns:a16="http://schemas.microsoft.com/office/drawing/2014/main" id="{A781B3FE-636A-B58B-7A50-A046BCDA00ED}"/>
                </a:ext>
              </a:extLst>
            </p:cNvPr>
            <p:cNvSpPr txBox="1"/>
            <p:nvPr/>
          </p:nvSpPr>
          <p:spPr>
            <a:xfrm>
              <a:off x="7026646" y="2804006"/>
              <a:ext cx="540000" cy="276900"/>
            </a:xfrm>
            <a:prstGeom prst="rect">
              <a:avLst/>
            </a:prstGeom>
            <a:solidFill>
              <a:srgbClr val="FFFFFF"/>
            </a:solidFill>
            <a:ln>
              <a:noFill/>
            </a:ln>
          </p:spPr>
          <p:txBody>
            <a:bodyPr spcFirstLastPara="1" wrap="square" lIns="36000" tIns="45700" rIns="36000" bIns="45700" anchor="t" anchorCtr="0">
              <a:noAutofit/>
            </a:bodyPr>
            <a:lstStyle/>
            <a:p>
              <a:pPr marL="0" marR="0" lvl="0" indent="0" algn="r" defTabSz="914400" eaLnBrk="1" fontAlgn="auto" latinLnBrk="0" hangingPunct="1">
                <a:lnSpc>
                  <a:spcPct val="100000"/>
                </a:lnSpc>
                <a:spcBef>
                  <a:spcPts val="0"/>
                </a:spcBef>
                <a:spcAft>
                  <a:spcPts val="0"/>
                </a:spcAft>
                <a:buClr>
                  <a:srgbClr val="000000"/>
                </a:buClr>
                <a:buSzPts val="1800"/>
                <a:buFont typeface="Arial"/>
                <a:buNone/>
                <a:tabLst/>
                <a:defRPr/>
              </a:pPr>
              <a:r>
                <a:rPr kumimoji="0" lang="en" sz="1200" b="1" i="0" u="none" strike="noStrike" kern="0" cap="none" spc="0" normalizeH="0" baseline="0" noProof="0" dirty="0">
                  <a:ln>
                    <a:noFill/>
                  </a:ln>
                  <a:solidFill>
                    <a:srgbClr val="212121"/>
                  </a:solidFill>
                  <a:effectLst/>
                  <a:uLnTx/>
                  <a:uFillTx/>
                  <a:latin typeface="Arial" panose="020B0604020202020204" pitchFamily="34" charset="0"/>
                  <a:ea typeface="Calibri"/>
                  <a:cs typeface="Arial" panose="020B0604020202020204" pitchFamily="34" charset="0"/>
                  <a:sym typeface="Calibri"/>
                </a:rPr>
                <a:t>7 cm</a:t>
              </a:r>
              <a:endParaRPr kumimoji="0" sz="1200" b="1" i="0" u="none" strike="noStrike" kern="0" cap="none" spc="0" normalizeH="0" baseline="0" noProof="0" dirty="0">
                <a:ln>
                  <a:noFill/>
                </a:ln>
                <a:solidFill>
                  <a:srgbClr val="212121"/>
                </a:solidFill>
                <a:effectLst/>
                <a:uLnTx/>
                <a:uFillTx/>
                <a:latin typeface="Arial" panose="020B0604020202020204" pitchFamily="34" charset="0"/>
                <a:ea typeface="Calibri"/>
                <a:cs typeface="Arial" panose="020B0604020202020204" pitchFamily="34" charset="0"/>
                <a:sym typeface="Calibri"/>
              </a:endParaRPr>
            </a:p>
          </p:txBody>
        </p:sp>
        <mc:AlternateContent xmlns:mc="http://schemas.openxmlformats.org/markup-compatibility/2006" xmlns:a14="http://schemas.microsoft.com/office/drawing/2010/main">
          <mc:Choice Requires="a14">
            <p:sp>
              <p:nvSpPr>
                <p:cNvPr id="203" name="Google Shape;117;p16">
                  <a:extLst>
                    <a:ext uri="{FF2B5EF4-FFF2-40B4-BE49-F238E27FC236}">
                      <a16:creationId xmlns:a16="http://schemas.microsoft.com/office/drawing/2014/main" id="{4A691792-1083-4AB1-FD97-78F35D1B752C}"/>
                    </a:ext>
                  </a:extLst>
                </p:cNvPr>
                <p:cNvSpPr txBox="1"/>
                <p:nvPr/>
              </p:nvSpPr>
              <p:spPr>
                <a:xfrm>
                  <a:off x="6580520" y="2194895"/>
                  <a:ext cx="865904" cy="296708"/>
                </a:xfrm>
                <a:prstGeom prst="rect">
                  <a:avLst/>
                </a:prstGeom>
                <a:noFill/>
                <a:ln>
                  <a:noFill/>
                </a:ln>
              </p:spPr>
              <p:txBody>
                <a:bodyPr spcFirstLastPara="1" wrap="square" lIns="91425" tIns="45700" rIns="91425" bIns="45700" anchor="t" anchorCtr="0">
                  <a:noAutofit/>
                </a:bodyPr>
                <a:lstStyle/>
                <a:p>
                  <a:pPr>
                    <a:buClr>
                      <a:srgbClr val="000000"/>
                    </a:buClr>
                    <a:buSzPts val="1800"/>
                    <a:defRPr/>
                  </a:pPr>
                  <a14:m>
                    <m:oMathPara xmlns:m="http://schemas.openxmlformats.org/officeDocument/2006/math">
                      <m:oMathParaPr>
                        <m:jc m:val="centerGroup"/>
                      </m:oMathParaPr>
                      <m:oMath xmlns:m="http://schemas.openxmlformats.org/officeDocument/2006/math">
                        <m:r>
                          <m:rPr>
                            <m:nor/>
                          </m:rPr>
                          <a:rPr lang="en-GB" sz="1200" b="1" i="0" kern="0" dirty="0" smtClean="0">
                            <a:solidFill>
                              <a:srgbClr val="212121"/>
                            </a:solidFill>
                            <a:latin typeface="Arial" panose="020B0604020202020204" pitchFamily="34" charset="0"/>
                            <a:ea typeface="Calibri"/>
                            <a:cs typeface="Arial" panose="020B0604020202020204" pitchFamily="34" charset="0"/>
                            <a:sym typeface="Calibri"/>
                          </a:rPr>
                          <m:t>28</m:t>
                        </m:r>
                        <m:r>
                          <m:rPr>
                            <m:nor/>
                          </m:rPr>
                          <a:rPr lang="en-GB" sz="1200" b="1" kern="0" dirty="0">
                            <a:solidFill>
                              <a:srgbClr val="212121"/>
                            </a:solidFill>
                            <a:latin typeface="Arial" panose="020B0604020202020204" pitchFamily="34" charset="0"/>
                            <a:ea typeface="Calibri"/>
                            <a:cs typeface="Arial" panose="020B0604020202020204" pitchFamily="34" charset="0"/>
                            <a:sym typeface="Calibri"/>
                          </a:rPr>
                          <m:t> </m:t>
                        </m:r>
                        <m:r>
                          <m:rPr>
                            <m:nor/>
                          </m:rPr>
                          <a:rPr lang="en-GB" sz="1200" b="1" kern="0" dirty="0">
                            <a:solidFill>
                              <a:srgbClr val="212121"/>
                            </a:solidFill>
                            <a:latin typeface="Arial" panose="020B0604020202020204" pitchFamily="34" charset="0"/>
                            <a:ea typeface="Calibri"/>
                            <a:cs typeface="Arial" panose="020B0604020202020204" pitchFamily="34" charset="0"/>
                            <a:sym typeface="Calibri"/>
                          </a:rPr>
                          <m:t>cm</m:t>
                        </m:r>
                        <m:r>
                          <m:rPr>
                            <m:nor/>
                          </m:rPr>
                          <a:rPr lang="en-GB" sz="1200" b="1" kern="0" baseline="30000" dirty="0">
                            <a:solidFill>
                              <a:srgbClr val="212121"/>
                            </a:solidFill>
                            <a:latin typeface="Arial" panose="020B0604020202020204" pitchFamily="34" charset="0"/>
                            <a:ea typeface="Calibri"/>
                            <a:cs typeface="Arial" panose="020B0604020202020204" pitchFamily="34" charset="0"/>
                            <a:sym typeface="Calibri"/>
                          </a:rPr>
                          <m:t>2</m:t>
                        </m:r>
                      </m:oMath>
                    </m:oMathPara>
                  </a14:m>
                  <a:endParaRPr lang="en-GB" sz="1200" b="1" kern="0" baseline="30000" dirty="0">
                    <a:solidFill>
                      <a:srgbClr val="212121"/>
                    </a:solidFill>
                    <a:latin typeface="Arial" panose="020B0604020202020204" pitchFamily="34" charset="0"/>
                    <a:ea typeface="Calibri"/>
                    <a:cs typeface="Arial" panose="020B0604020202020204" pitchFamily="34" charset="0"/>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sz="1200" b="1" i="0" u="none" strike="noStrike" kern="0" cap="none" spc="0" normalizeH="0" baseline="0" noProof="0" dirty="0">
                    <a:ln>
                      <a:noFill/>
                    </a:ln>
                    <a:solidFill>
                      <a:srgbClr val="212121"/>
                    </a:solidFill>
                    <a:effectLst/>
                    <a:uLnTx/>
                    <a:uFillTx/>
                    <a:latin typeface="Arial" panose="020B0604020202020204" pitchFamily="34" charset="0"/>
                    <a:ea typeface="Calibri"/>
                    <a:cs typeface="Arial" panose="020B0604020202020204" pitchFamily="34" charset="0"/>
                    <a:sym typeface="Calibri"/>
                  </a:endParaRPr>
                </a:p>
              </p:txBody>
            </p:sp>
          </mc:Choice>
          <mc:Fallback xmlns="">
            <p:sp>
              <p:nvSpPr>
                <p:cNvPr id="203" name="Google Shape;117;p16">
                  <a:extLst>
                    <a:ext uri="{FF2B5EF4-FFF2-40B4-BE49-F238E27FC236}">
                      <a16:creationId xmlns:a16="http://schemas.microsoft.com/office/drawing/2014/main" id="{4A691792-1083-4AB1-FD97-78F35D1B752C}"/>
                    </a:ext>
                  </a:extLst>
                </p:cNvPr>
                <p:cNvSpPr txBox="1">
                  <a:spLocks noRot="1" noChangeAspect="1" noMove="1" noResize="1" noEditPoints="1" noAdjustHandles="1" noChangeArrowheads="1" noChangeShapeType="1" noTextEdit="1"/>
                </p:cNvSpPr>
                <p:nvPr/>
              </p:nvSpPr>
              <p:spPr>
                <a:xfrm>
                  <a:off x="6580520" y="2194895"/>
                  <a:ext cx="865904" cy="296708"/>
                </a:xfrm>
                <a:prstGeom prst="rect">
                  <a:avLst/>
                </a:prstGeom>
                <a:blipFill>
                  <a:blip r:embed="rId10"/>
                  <a:stretch>
                    <a:fillRect b="-16000"/>
                  </a:stretch>
                </a:blipFill>
                <a:ln>
                  <a:noFill/>
                </a:ln>
              </p:spPr>
              <p:txBody>
                <a:bodyPr/>
                <a:lstStyle/>
                <a:p>
                  <a:r>
                    <a:rPr lang="en-US">
                      <a:noFill/>
                    </a:rPr>
                    <a:t> </a:t>
                  </a:r>
                </a:p>
              </p:txBody>
            </p:sp>
          </mc:Fallback>
        </mc:AlternateContent>
      </p:grpSp>
      <p:grpSp>
        <p:nvGrpSpPr>
          <p:cNvPr id="204" name="Group 203">
            <a:extLst>
              <a:ext uri="{FF2B5EF4-FFF2-40B4-BE49-F238E27FC236}">
                <a16:creationId xmlns:a16="http://schemas.microsoft.com/office/drawing/2014/main" id="{9EB71111-DC57-35DF-2E76-244041597F76}"/>
              </a:ext>
            </a:extLst>
          </p:cNvPr>
          <p:cNvGrpSpPr/>
          <p:nvPr/>
        </p:nvGrpSpPr>
        <p:grpSpPr>
          <a:xfrm>
            <a:off x="8812662" y="2036122"/>
            <a:ext cx="1295423" cy="733962"/>
            <a:chOff x="7542815" y="1479436"/>
            <a:chExt cx="1295423" cy="733962"/>
          </a:xfrm>
        </p:grpSpPr>
        <p:sp>
          <p:nvSpPr>
            <p:cNvPr id="205" name="Google Shape;120;p16">
              <a:extLst>
                <a:ext uri="{FF2B5EF4-FFF2-40B4-BE49-F238E27FC236}">
                  <a16:creationId xmlns:a16="http://schemas.microsoft.com/office/drawing/2014/main" id="{8454A16B-BA58-3EF6-03F7-C5E598266A69}"/>
                </a:ext>
              </a:extLst>
            </p:cNvPr>
            <p:cNvSpPr txBox="1"/>
            <p:nvPr/>
          </p:nvSpPr>
          <p:spPr>
            <a:xfrm>
              <a:off x="8298238" y="1915390"/>
              <a:ext cx="540000" cy="276900"/>
            </a:xfrm>
            <a:prstGeom prst="rect">
              <a:avLst/>
            </a:prstGeom>
            <a:solidFill>
              <a:srgbClr val="FFFFFF"/>
            </a:solidFill>
            <a:ln>
              <a:noFill/>
            </a:ln>
          </p:spPr>
          <p:txBody>
            <a:bodyPr spcFirstLastPara="1" wrap="square" lIns="36000" tIns="45700" rIns="36000"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r>
                <a:rPr kumimoji="0" lang="en" sz="1200" b="1" i="0" u="none" strike="noStrike" kern="0" cap="none" spc="0" normalizeH="0" baseline="0" noProof="0" dirty="0">
                  <a:ln>
                    <a:noFill/>
                  </a:ln>
                  <a:solidFill>
                    <a:srgbClr val="212121"/>
                  </a:solidFill>
                  <a:effectLst/>
                  <a:uLnTx/>
                  <a:uFillTx/>
                  <a:latin typeface="Arial" panose="020B0604020202020204" pitchFamily="34" charset="0"/>
                  <a:ea typeface="Calibri"/>
                  <a:cs typeface="Arial" panose="020B0604020202020204" pitchFamily="34" charset="0"/>
                  <a:sym typeface="Calibri"/>
                </a:rPr>
                <a:t>2 cm</a:t>
              </a:r>
              <a:endParaRPr kumimoji="0" sz="1200" b="1" i="0" u="none" strike="noStrike" kern="0" cap="none" spc="0" normalizeH="0" baseline="0" noProof="0" dirty="0">
                <a:ln>
                  <a:noFill/>
                </a:ln>
                <a:solidFill>
                  <a:srgbClr val="212121"/>
                </a:solidFill>
                <a:effectLst/>
                <a:uLnTx/>
                <a:uFillTx/>
                <a:latin typeface="Arial" panose="020B0604020202020204" pitchFamily="34" charset="0"/>
                <a:ea typeface="Calibri"/>
                <a:cs typeface="Arial" panose="020B0604020202020204" pitchFamily="34" charset="0"/>
                <a:sym typeface="Calibri"/>
              </a:endParaRPr>
            </a:p>
          </p:txBody>
        </p:sp>
        <p:sp>
          <p:nvSpPr>
            <p:cNvPr id="206" name="Google Shape;120;p16">
              <a:extLst>
                <a:ext uri="{FF2B5EF4-FFF2-40B4-BE49-F238E27FC236}">
                  <a16:creationId xmlns:a16="http://schemas.microsoft.com/office/drawing/2014/main" id="{3219E87F-895E-8CE5-10BA-6B4AF7B478FA}"/>
                </a:ext>
              </a:extLst>
            </p:cNvPr>
            <p:cNvSpPr txBox="1"/>
            <p:nvPr/>
          </p:nvSpPr>
          <p:spPr>
            <a:xfrm>
              <a:off x="7652713" y="1479436"/>
              <a:ext cx="540000" cy="276900"/>
            </a:xfrm>
            <a:prstGeom prst="rect">
              <a:avLst/>
            </a:prstGeom>
            <a:solidFill>
              <a:srgbClr val="FFFFFF"/>
            </a:solidFill>
            <a:ln>
              <a:noFill/>
            </a:ln>
          </p:spPr>
          <p:txBody>
            <a:bodyPr spcFirstLastPara="1" wrap="square" lIns="36000" tIns="45700" rIns="36000"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r>
                <a:rPr kumimoji="0" lang="en" sz="1200" b="1" i="0" u="none" strike="noStrike" kern="0" cap="none" spc="0" normalizeH="0" baseline="0" noProof="0" dirty="0">
                  <a:ln>
                    <a:noFill/>
                  </a:ln>
                  <a:solidFill>
                    <a:srgbClr val="212121"/>
                  </a:solidFill>
                  <a:effectLst/>
                  <a:uLnTx/>
                  <a:uFillTx/>
                  <a:latin typeface="Arial" panose="020B0604020202020204" pitchFamily="34" charset="0"/>
                  <a:ea typeface="Calibri"/>
                  <a:cs typeface="Arial" panose="020B0604020202020204" pitchFamily="34" charset="0"/>
                  <a:sym typeface="Calibri"/>
                </a:rPr>
                <a:t>3 cm</a:t>
              </a:r>
              <a:endParaRPr kumimoji="0" sz="1200" b="1" i="0" u="none" strike="noStrike" kern="0" cap="none" spc="0" normalizeH="0" baseline="0" noProof="0" dirty="0">
                <a:ln>
                  <a:noFill/>
                </a:ln>
                <a:solidFill>
                  <a:srgbClr val="212121"/>
                </a:solidFill>
                <a:effectLst/>
                <a:uLnTx/>
                <a:uFillTx/>
                <a:latin typeface="Arial" panose="020B0604020202020204" pitchFamily="34" charset="0"/>
                <a:ea typeface="Calibri"/>
                <a:cs typeface="Arial" panose="020B0604020202020204" pitchFamily="34" charset="0"/>
                <a:sym typeface="Calibri"/>
              </a:endParaRPr>
            </a:p>
          </p:txBody>
        </p:sp>
        <mc:AlternateContent xmlns:mc="http://schemas.openxmlformats.org/markup-compatibility/2006" xmlns:a14="http://schemas.microsoft.com/office/drawing/2010/main">
          <mc:Choice Requires="a14">
            <p:sp>
              <p:nvSpPr>
                <p:cNvPr id="207" name="Google Shape;117;p16">
                  <a:extLst>
                    <a:ext uri="{FF2B5EF4-FFF2-40B4-BE49-F238E27FC236}">
                      <a16:creationId xmlns:a16="http://schemas.microsoft.com/office/drawing/2014/main" id="{DE48E458-CBBB-3598-7468-5DBAFF5B2DE4}"/>
                    </a:ext>
                  </a:extLst>
                </p:cNvPr>
                <p:cNvSpPr txBox="1"/>
                <p:nvPr/>
              </p:nvSpPr>
              <p:spPr>
                <a:xfrm>
                  <a:off x="7542815" y="1936498"/>
                  <a:ext cx="644100" cy="276900"/>
                </a:xfrm>
                <a:prstGeom prst="rect">
                  <a:avLst/>
                </a:prstGeom>
                <a:noFill/>
                <a:ln>
                  <a:noFill/>
                </a:ln>
              </p:spPr>
              <p:txBody>
                <a:bodyPr spcFirstLastPara="1" wrap="square" lIns="91425" tIns="45700" rIns="91425" bIns="45700" anchor="t" anchorCtr="0">
                  <a:noAutofit/>
                </a:bodyPr>
                <a:lstStyle/>
                <a:p>
                  <a:pPr>
                    <a:buClr>
                      <a:srgbClr val="000000"/>
                    </a:buClr>
                    <a:buSzPts val="1800"/>
                    <a:defRPr/>
                  </a:pPr>
                  <a14:m>
                    <m:oMathPara xmlns:m="http://schemas.openxmlformats.org/officeDocument/2006/math">
                      <m:oMathParaPr>
                        <m:jc m:val="centerGroup"/>
                      </m:oMathParaPr>
                      <m:oMath xmlns:m="http://schemas.openxmlformats.org/officeDocument/2006/math">
                        <m:r>
                          <m:rPr>
                            <m:nor/>
                          </m:rPr>
                          <a:rPr lang="en-GB" sz="1200" b="1" kern="0" dirty="0">
                            <a:solidFill>
                              <a:srgbClr val="212121"/>
                            </a:solidFill>
                            <a:latin typeface="Arial" panose="020B0604020202020204" pitchFamily="34" charset="0"/>
                            <a:ea typeface="Calibri"/>
                            <a:cs typeface="Arial" panose="020B0604020202020204" pitchFamily="34" charset="0"/>
                            <a:sym typeface="Calibri"/>
                          </a:rPr>
                          <m:t>6 </m:t>
                        </m:r>
                        <m:r>
                          <m:rPr>
                            <m:nor/>
                          </m:rPr>
                          <a:rPr lang="en-GB" sz="1200" b="1" kern="0" dirty="0">
                            <a:solidFill>
                              <a:srgbClr val="212121"/>
                            </a:solidFill>
                            <a:latin typeface="Arial" panose="020B0604020202020204" pitchFamily="34" charset="0"/>
                            <a:ea typeface="Calibri"/>
                            <a:cs typeface="Arial" panose="020B0604020202020204" pitchFamily="34" charset="0"/>
                            <a:sym typeface="Calibri"/>
                          </a:rPr>
                          <m:t>cm</m:t>
                        </m:r>
                        <m:r>
                          <m:rPr>
                            <m:nor/>
                          </m:rPr>
                          <a:rPr lang="en-GB" sz="1200" b="1" kern="0" baseline="30000" dirty="0">
                            <a:solidFill>
                              <a:srgbClr val="212121"/>
                            </a:solidFill>
                            <a:latin typeface="Arial" panose="020B0604020202020204" pitchFamily="34" charset="0"/>
                            <a:ea typeface="Calibri"/>
                            <a:cs typeface="Arial" panose="020B0604020202020204" pitchFamily="34" charset="0"/>
                            <a:sym typeface="Calibri"/>
                          </a:rPr>
                          <m:t>2</m:t>
                        </m:r>
                      </m:oMath>
                    </m:oMathPara>
                  </a14:m>
                  <a:endParaRPr lang="en-GB" sz="1200" b="1" kern="0" baseline="30000" dirty="0">
                    <a:solidFill>
                      <a:srgbClr val="212121"/>
                    </a:solidFill>
                    <a:latin typeface="Arial" panose="020B0604020202020204" pitchFamily="34" charset="0"/>
                    <a:ea typeface="Calibri"/>
                    <a:cs typeface="Arial" panose="020B0604020202020204" pitchFamily="34" charset="0"/>
                    <a:sym typeface="Calibri"/>
                  </a:endParaRPr>
                </a:p>
                <a:p>
                  <a:pPr marL="0" marR="0" lvl="0" indent="0" defTabSz="914400" eaLnBrk="1" fontAlgn="auto" latinLnBrk="0" hangingPunct="1">
                    <a:lnSpc>
                      <a:spcPct val="100000"/>
                    </a:lnSpc>
                    <a:spcBef>
                      <a:spcPts val="0"/>
                    </a:spcBef>
                    <a:spcAft>
                      <a:spcPts val="0"/>
                    </a:spcAft>
                    <a:buClr>
                      <a:srgbClr val="000000"/>
                    </a:buClr>
                    <a:buSzPts val="1800"/>
                    <a:buFont typeface="Arial"/>
                    <a:buNone/>
                    <a:tabLst/>
                    <a:defRPr/>
                  </a:pPr>
                  <a:endParaRPr kumimoji="0" sz="1200" b="1" i="0" u="none" strike="noStrike" kern="0" cap="none" spc="0" normalizeH="0" baseline="0" noProof="0" dirty="0">
                    <a:ln>
                      <a:noFill/>
                    </a:ln>
                    <a:solidFill>
                      <a:srgbClr val="212121"/>
                    </a:solidFill>
                    <a:effectLst/>
                    <a:uLnTx/>
                    <a:uFillTx/>
                    <a:latin typeface="Arial" panose="020B0604020202020204" pitchFamily="34" charset="0"/>
                    <a:ea typeface="Calibri"/>
                    <a:cs typeface="Arial" panose="020B0604020202020204" pitchFamily="34" charset="0"/>
                    <a:sym typeface="Calibri"/>
                  </a:endParaRPr>
                </a:p>
              </p:txBody>
            </p:sp>
          </mc:Choice>
          <mc:Fallback xmlns="">
            <p:sp>
              <p:nvSpPr>
                <p:cNvPr id="207" name="Google Shape;117;p16">
                  <a:extLst>
                    <a:ext uri="{FF2B5EF4-FFF2-40B4-BE49-F238E27FC236}">
                      <a16:creationId xmlns:a16="http://schemas.microsoft.com/office/drawing/2014/main" id="{DE48E458-CBBB-3598-7468-5DBAFF5B2DE4}"/>
                    </a:ext>
                  </a:extLst>
                </p:cNvPr>
                <p:cNvSpPr txBox="1">
                  <a:spLocks noRot="1" noChangeAspect="1" noMove="1" noResize="1" noEditPoints="1" noAdjustHandles="1" noChangeArrowheads="1" noChangeShapeType="1" noTextEdit="1"/>
                </p:cNvSpPr>
                <p:nvPr/>
              </p:nvSpPr>
              <p:spPr>
                <a:xfrm>
                  <a:off x="7542815" y="1936498"/>
                  <a:ext cx="644100" cy="276900"/>
                </a:xfrm>
                <a:prstGeom prst="rect">
                  <a:avLst/>
                </a:prstGeom>
                <a:blipFill>
                  <a:blip r:embed="rId11"/>
                  <a:stretch>
                    <a:fillRect t="-4545" b="-27273"/>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7894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P spid="153" grpId="0"/>
      <p:bldP spid="154" grpId="0"/>
      <p:bldP spid="155" grpId="0"/>
      <p:bldP spid="156" grpId="0"/>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Area of compound shapes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7</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2" name="TextBox 1">
            <a:extLst>
              <a:ext uri="{FF2B5EF4-FFF2-40B4-BE49-F238E27FC236}">
                <a16:creationId xmlns:a16="http://schemas.microsoft.com/office/drawing/2014/main" id="{A274019F-1384-46DB-8EF1-8E2F8CCDCBE4}"/>
              </a:ext>
            </a:extLst>
          </p:cNvPr>
          <p:cNvSpPr txBox="1"/>
          <p:nvPr/>
        </p:nvSpPr>
        <p:spPr>
          <a:xfrm>
            <a:off x="876444" y="1257345"/>
            <a:ext cx="9665230" cy="523220"/>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Find the area of the compound shape.</a:t>
            </a:r>
            <a:endParaRPr kumimoji="0" lang="en-GB" altLang="en-US" sz="2800" b="0" i="0" u="none" strike="noStrike" cap="none" normalizeH="0" baseline="0" dirty="0">
              <a:ln>
                <a:noFill/>
              </a:ln>
              <a:effectLst/>
              <a:latin typeface="Arial" panose="020B0604020202020204" pitchFamily="34" charset="0"/>
              <a:cs typeface="Arial" panose="020B0604020202020204" pitchFamily="34" charset="0"/>
            </a:endParaRPr>
          </a:p>
        </p:txBody>
      </p:sp>
      <p:grpSp>
        <p:nvGrpSpPr>
          <p:cNvPr id="3" name="Group 2" descr="Worksheet available icon">
            <a:extLst>
              <a:ext uri="{FF2B5EF4-FFF2-40B4-BE49-F238E27FC236}">
                <a16:creationId xmlns:a16="http://schemas.microsoft.com/office/drawing/2014/main" id="{7667E1F2-3E39-5113-9122-794A281A65EB}"/>
              </a:ext>
            </a:extLst>
          </p:cNvPr>
          <p:cNvGrpSpPr/>
          <p:nvPr/>
        </p:nvGrpSpPr>
        <p:grpSpPr>
          <a:xfrm>
            <a:off x="9495879" y="211521"/>
            <a:ext cx="2102384" cy="753403"/>
            <a:chOff x="9495879" y="211521"/>
            <a:chExt cx="2102384" cy="753403"/>
          </a:xfrm>
        </p:grpSpPr>
        <p:pic>
          <p:nvPicPr>
            <p:cNvPr id="5" name="Graphic 6" descr="Document">
              <a:extLst>
                <a:ext uri="{FF2B5EF4-FFF2-40B4-BE49-F238E27FC236}">
                  <a16:creationId xmlns:a16="http://schemas.microsoft.com/office/drawing/2014/main" id="{32FAEF96-A4C1-7AD6-243B-F7732F485D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6" name="TextBox 5">
              <a:extLst>
                <a:ext uri="{FF2B5EF4-FFF2-40B4-BE49-F238E27FC236}">
                  <a16:creationId xmlns:a16="http://schemas.microsoft.com/office/drawing/2014/main" id="{3FC35758-CE30-4E7F-306F-1722881090BF}"/>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grpSp>
        <p:nvGrpSpPr>
          <p:cNvPr id="20" name="Group 19" descr="A closed shape with six sides. The shape looks like a rectangle, with a smaller rectangle cut off from the top-right corner. The sides are either horizontal or vertical. Four of the sides are labelled with the lengths. The lengths are, in clockwise order: 12 cm (bottom horizontal), 10 cm (vertical), 9 cm (horizontal), 4 cm (vertical). The 12-cm side is the longest side. One horizontal side and one vertical side are not labelled.&#10;">
            <a:extLst>
              <a:ext uri="{FF2B5EF4-FFF2-40B4-BE49-F238E27FC236}">
                <a16:creationId xmlns:a16="http://schemas.microsoft.com/office/drawing/2014/main" id="{0E9237E1-C95F-30B5-ABA1-C815C2529CCA}"/>
              </a:ext>
            </a:extLst>
          </p:cNvPr>
          <p:cNvGrpSpPr/>
          <p:nvPr/>
        </p:nvGrpSpPr>
        <p:grpSpPr>
          <a:xfrm>
            <a:off x="815664" y="2182547"/>
            <a:ext cx="4561021" cy="3504203"/>
            <a:chOff x="689357" y="1903832"/>
            <a:chExt cx="4561021" cy="3504203"/>
          </a:xfrm>
        </p:grpSpPr>
        <p:pic>
          <p:nvPicPr>
            <p:cNvPr id="11" name="Picture 10" descr="Shape&#10;&#10;Description automatically generated">
              <a:extLst>
                <a:ext uri="{FF2B5EF4-FFF2-40B4-BE49-F238E27FC236}">
                  <a16:creationId xmlns:a16="http://schemas.microsoft.com/office/drawing/2014/main" id="{1D4871C2-E143-6194-E209-B7111FF77FED}"/>
                </a:ext>
              </a:extLst>
            </p:cNvPr>
            <p:cNvPicPr>
              <a:picLocks noChangeAspect="1"/>
            </p:cNvPicPr>
            <p:nvPr/>
          </p:nvPicPr>
          <p:blipFill>
            <a:blip r:embed="rId5"/>
            <a:stretch>
              <a:fillRect/>
            </a:stretch>
          </p:blipFill>
          <p:spPr>
            <a:xfrm>
              <a:off x="1745979" y="2401881"/>
              <a:ext cx="3265800" cy="2568494"/>
            </a:xfrm>
            <a:prstGeom prst="rect">
              <a:avLst/>
            </a:prstGeom>
          </p:spPr>
        </p:pic>
        <p:sp>
          <p:nvSpPr>
            <p:cNvPr id="16" name="TextBox 15">
              <a:extLst>
                <a:ext uri="{FF2B5EF4-FFF2-40B4-BE49-F238E27FC236}">
                  <a16:creationId xmlns:a16="http://schemas.microsoft.com/office/drawing/2014/main" id="{2602EE0F-BB6C-53A7-54CD-A4A6D9595DC4}"/>
                </a:ext>
              </a:extLst>
            </p:cNvPr>
            <p:cNvSpPr txBox="1"/>
            <p:nvPr/>
          </p:nvSpPr>
          <p:spPr>
            <a:xfrm>
              <a:off x="4398863" y="2745122"/>
              <a:ext cx="851515" cy="461665"/>
            </a:xfrm>
            <a:prstGeom prst="rect">
              <a:avLst/>
            </a:prstGeom>
            <a:noFill/>
          </p:spPr>
          <p:txBody>
            <a:bodyPr wrap="none" rtlCol="0">
              <a:spAutoFit/>
            </a:bodyPr>
            <a:lstStyle/>
            <a:p>
              <a:pPr algn="l"/>
              <a:r>
                <a:rPr lang="en-GB" sz="2400" dirty="0">
                  <a:latin typeface="Arial" panose="020B0604020202020204" pitchFamily="34" charset="0"/>
                  <a:cs typeface="Arial" panose="020B0604020202020204" pitchFamily="34" charset="0"/>
                </a:rPr>
                <a:t>4 cm</a:t>
              </a:r>
            </a:p>
          </p:txBody>
        </p:sp>
        <p:sp>
          <p:nvSpPr>
            <p:cNvPr id="17" name="TextBox 16">
              <a:extLst>
                <a:ext uri="{FF2B5EF4-FFF2-40B4-BE49-F238E27FC236}">
                  <a16:creationId xmlns:a16="http://schemas.microsoft.com/office/drawing/2014/main" id="{06E3CA4D-EF61-1239-2DB3-63D827CAE8EE}"/>
                </a:ext>
              </a:extLst>
            </p:cNvPr>
            <p:cNvSpPr txBox="1"/>
            <p:nvPr/>
          </p:nvSpPr>
          <p:spPr>
            <a:xfrm>
              <a:off x="2925872" y="4946370"/>
              <a:ext cx="1023037"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12 cm</a:t>
              </a:r>
            </a:p>
          </p:txBody>
        </p:sp>
        <p:sp>
          <p:nvSpPr>
            <p:cNvPr id="18" name="TextBox 17">
              <a:extLst>
                <a:ext uri="{FF2B5EF4-FFF2-40B4-BE49-F238E27FC236}">
                  <a16:creationId xmlns:a16="http://schemas.microsoft.com/office/drawing/2014/main" id="{826CAE99-1495-1A13-ED9E-D42688F7F443}"/>
                </a:ext>
              </a:extLst>
            </p:cNvPr>
            <p:cNvSpPr txBox="1"/>
            <p:nvPr/>
          </p:nvSpPr>
          <p:spPr>
            <a:xfrm>
              <a:off x="2566753" y="1903832"/>
              <a:ext cx="851515"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9 cm</a:t>
              </a:r>
            </a:p>
          </p:txBody>
        </p:sp>
        <p:sp>
          <p:nvSpPr>
            <p:cNvPr id="19" name="TextBox 18">
              <a:extLst>
                <a:ext uri="{FF2B5EF4-FFF2-40B4-BE49-F238E27FC236}">
                  <a16:creationId xmlns:a16="http://schemas.microsoft.com/office/drawing/2014/main" id="{A414CE89-8854-716C-BC9B-31325FA96683}"/>
                </a:ext>
              </a:extLst>
            </p:cNvPr>
            <p:cNvSpPr txBox="1"/>
            <p:nvPr/>
          </p:nvSpPr>
          <p:spPr>
            <a:xfrm>
              <a:off x="689357" y="3424306"/>
              <a:ext cx="1023037"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10 cm</a:t>
              </a:r>
            </a:p>
          </p:txBody>
        </p:sp>
      </p:grpSp>
    </p:spTree>
    <p:extLst>
      <p:ext uri="{BB962C8B-B14F-4D97-AF65-F5344CB8AC3E}">
        <p14:creationId xmlns:p14="http://schemas.microsoft.com/office/powerpoint/2010/main" val="3620639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Methods 1 and 2 for (a)</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8</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2" name="TextBox 1">
            <a:extLst>
              <a:ext uri="{FF2B5EF4-FFF2-40B4-BE49-F238E27FC236}">
                <a16:creationId xmlns:a16="http://schemas.microsoft.com/office/drawing/2014/main" id="{A274019F-1384-46DB-8EF1-8E2F8CCDCBE4}"/>
              </a:ext>
            </a:extLst>
          </p:cNvPr>
          <p:cNvSpPr txBox="1"/>
          <p:nvPr/>
        </p:nvSpPr>
        <p:spPr>
          <a:xfrm>
            <a:off x="2072424" y="1111898"/>
            <a:ext cx="2091590"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Method</a:t>
            </a:r>
            <a:r>
              <a:rPr kumimoji="0" lang="en-US" altLang="en-US" sz="2800" b="0" i="0" u="none" strike="noStrike" cap="none" normalizeH="0" dirty="0">
                <a:ln>
                  <a:noFill/>
                </a:ln>
                <a:effectLst/>
                <a:latin typeface="Arial" panose="020B0604020202020204" pitchFamily="34" charset="0"/>
                <a:ea typeface="Calibri" panose="020F0502020204030204" pitchFamily="34" charset="0"/>
                <a:cs typeface="Arial" panose="020B0604020202020204" pitchFamily="34" charset="0"/>
              </a:rPr>
              <a:t> 1</a:t>
            </a:r>
            <a:endParaRPr kumimoji="0" lang="en-GB" altLang="en-US" sz="2800" b="0" i="0" u="none" strike="noStrike" cap="none" normalizeH="0" baseline="0" dirty="0">
              <a:ln>
                <a:noFill/>
              </a:ln>
              <a:effectLst/>
              <a:latin typeface="Arial" panose="020B0604020202020204" pitchFamily="34" charset="0"/>
              <a:cs typeface="Arial" panose="020B0604020202020204" pitchFamily="34" charset="0"/>
            </a:endParaRPr>
          </a:p>
        </p:txBody>
      </p:sp>
      <p:grpSp>
        <p:nvGrpSpPr>
          <p:cNvPr id="3" name="Group 2" descr="Worksheet available icon">
            <a:extLst>
              <a:ext uri="{FF2B5EF4-FFF2-40B4-BE49-F238E27FC236}">
                <a16:creationId xmlns:a16="http://schemas.microsoft.com/office/drawing/2014/main" id="{7667E1F2-3E39-5113-9122-794A281A65EB}"/>
              </a:ext>
            </a:extLst>
          </p:cNvPr>
          <p:cNvGrpSpPr/>
          <p:nvPr/>
        </p:nvGrpSpPr>
        <p:grpSpPr>
          <a:xfrm>
            <a:off x="9495879" y="211521"/>
            <a:ext cx="2102384" cy="753403"/>
            <a:chOff x="9495879" y="211521"/>
            <a:chExt cx="2102384" cy="753403"/>
          </a:xfrm>
        </p:grpSpPr>
        <p:pic>
          <p:nvPicPr>
            <p:cNvPr id="5" name="Graphic 6" descr="Document">
              <a:extLst>
                <a:ext uri="{FF2B5EF4-FFF2-40B4-BE49-F238E27FC236}">
                  <a16:creationId xmlns:a16="http://schemas.microsoft.com/office/drawing/2014/main" id="{32FAEF96-A4C1-7AD6-243B-F7732F485D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6" name="TextBox 5">
              <a:extLst>
                <a:ext uri="{FF2B5EF4-FFF2-40B4-BE49-F238E27FC236}">
                  <a16:creationId xmlns:a16="http://schemas.microsoft.com/office/drawing/2014/main" id="{3FC35758-CE30-4E7F-306F-1722881090BF}"/>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58" name="Google Shape;299;g53f047df24_0_470">
            <a:extLst>
              <a:ext uri="{FF2B5EF4-FFF2-40B4-BE49-F238E27FC236}">
                <a16:creationId xmlns:a16="http://schemas.microsoft.com/office/drawing/2014/main" id="{FC06EE01-4898-CA23-7358-C4808092F096}"/>
              </a:ext>
            </a:extLst>
          </p:cNvPr>
          <p:cNvSpPr txBox="1"/>
          <p:nvPr/>
        </p:nvSpPr>
        <p:spPr>
          <a:xfrm>
            <a:off x="1379228" y="4997946"/>
            <a:ext cx="3354103" cy="114794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Total area </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a:t>
            </a:r>
            <a:r>
              <a:rPr lang="en-GB" sz="2400" dirty="0">
                <a:latin typeface="Arial" panose="020B0604020202020204" pitchFamily="34" charset="0"/>
                <a:cs typeface="Arial" panose="020B0604020202020204" pitchFamily="34" charset="0"/>
                <a:sym typeface="Arial"/>
              </a:rPr>
              <a:t> </a:t>
            </a:r>
            <a:r>
              <a:rPr lang="en-GB" sz="2400" b="0" i="0" u="none" strike="noStrike" cap="none" dirty="0">
                <a:solidFill>
                  <a:schemeClr val="tx1"/>
                </a:solidFill>
                <a:latin typeface="Arial" panose="020B0604020202020204" pitchFamily="34" charset="0"/>
                <a:cs typeface="Arial" panose="020B0604020202020204" pitchFamily="34" charset="0"/>
                <a:sym typeface="Arial"/>
              </a:rPr>
              <a:t>36 cm² + 72 cm²</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 108 cm²</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p:txBody>
      </p:sp>
      <p:sp>
        <p:nvSpPr>
          <p:cNvPr id="59" name="Google Shape;299;g53f047df24_0_470">
            <a:extLst>
              <a:ext uri="{FF2B5EF4-FFF2-40B4-BE49-F238E27FC236}">
                <a16:creationId xmlns:a16="http://schemas.microsoft.com/office/drawing/2014/main" id="{6699F7C1-474C-D6ED-64B6-4BBDE739C439}"/>
              </a:ext>
            </a:extLst>
          </p:cNvPr>
          <p:cNvSpPr txBox="1"/>
          <p:nvPr/>
        </p:nvSpPr>
        <p:spPr>
          <a:xfrm>
            <a:off x="6695366" y="5049518"/>
            <a:ext cx="3176879" cy="1294980"/>
          </a:xfrm>
          <a:prstGeom prst="rect">
            <a:avLst/>
          </a:prstGeom>
          <a:noFill/>
          <a:ln>
            <a:noFill/>
          </a:ln>
        </p:spPr>
        <p:txBody>
          <a:bodyPr spcFirstLastPara="1" wrap="square" lIns="91425" tIns="91425" rIns="91425" bIns="91425" anchor="t" anchorCtr="0">
            <a:noAutofit/>
          </a:bodyPr>
          <a:lstStyle/>
          <a:p>
            <a:pPr>
              <a:buSzPts val="6000"/>
            </a:pPr>
            <a:r>
              <a:rPr lang="en-GB" sz="2400" dirty="0">
                <a:solidFill>
                  <a:schemeClr val="tx1"/>
                </a:solidFill>
                <a:latin typeface="Arial" panose="020B0604020202020204" pitchFamily="34" charset="0"/>
                <a:cs typeface="Arial" panose="020B0604020202020204" pitchFamily="34" charset="0"/>
              </a:rPr>
              <a:t>Total area </a:t>
            </a:r>
          </a:p>
          <a:p>
            <a:pPr>
              <a:buSzPts val="6000"/>
            </a:pPr>
            <a:r>
              <a:rPr lang="en-GB" sz="2400" dirty="0">
                <a:solidFill>
                  <a:schemeClr val="tx1"/>
                </a:solidFill>
                <a:latin typeface="Arial" panose="020B0604020202020204" pitchFamily="34" charset="0"/>
                <a:cs typeface="Arial" panose="020B0604020202020204" pitchFamily="34" charset="0"/>
              </a:rPr>
              <a:t>= </a:t>
            </a:r>
            <a:r>
              <a:rPr lang="en-GB" sz="2400" b="0" i="0" u="none" strike="noStrike" cap="none" dirty="0">
                <a:solidFill>
                  <a:schemeClr val="tx1"/>
                </a:solidFill>
                <a:latin typeface="Arial" panose="020B0604020202020204" pitchFamily="34" charset="0"/>
                <a:cs typeface="Arial" panose="020B0604020202020204" pitchFamily="34" charset="0"/>
                <a:sym typeface="Arial"/>
              </a:rPr>
              <a:t>90 cm² + 18 cm² </a:t>
            </a:r>
          </a:p>
          <a:p>
            <a:pPr>
              <a:buSzPts val="6000"/>
            </a:pPr>
            <a:r>
              <a:rPr lang="en-GB" sz="2400" b="0" i="0" u="none" strike="noStrike" cap="none" dirty="0">
                <a:solidFill>
                  <a:schemeClr val="tx1"/>
                </a:solidFill>
                <a:latin typeface="Arial" panose="020B0604020202020204" pitchFamily="34" charset="0"/>
                <a:cs typeface="Arial" panose="020B0604020202020204" pitchFamily="34" charset="0"/>
                <a:sym typeface="Arial"/>
              </a:rPr>
              <a:t>= 108 cm²</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p:txBody>
      </p:sp>
      <p:sp>
        <p:nvSpPr>
          <p:cNvPr id="60" name="TextBox 59">
            <a:extLst>
              <a:ext uri="{FF2B5EF4-FFF2-40B4-BE49-F238E27FC236}">
                <a16:creationId xmlns:a16="http://schemas.microsoft.com/office/drawing/2014/main" id="{FB076552-C1BB-E80A-EF53-ED6CA96CE44D}"/>
              </a:ext>
            </a:extLst>
          </p:cNvPr>
          <p:cNvSpPr txBox="1"/>
          <p:nvPr/>
        </p:nvSpPr>
        <p:spPr>
          <a:xfrm>
            <a:off x="5517658" y="2124935"/>
            <a:ext cx="881349" cy="621776"/>
          </a:xfrm>
          <a:prstGeom prst="rect">
            <a:avLst/>
          </a:prstGeom>
          <a:noFill/>
        </p:spPr>
        <p:txBody>
          <a:bodyPr wrap="square">
            <a:spAutoFit/>
          </a:bodyPr>
          <a:lstStyle/>
          <a:p>
            <a:r>
              <a:rPr lang="en-GB" sz="2400" dirty="0">
                <a:solidFill>
                  <a:schemeClr val="tx1"/>
                </a:solidFill>
                <a:latin typeface="Arial" panose="020B0604020202020204" pitchFamily="34" charset="0"/>
                <a:cs typeface="Arial" panose="020B0604020202020204" pitchFamily="34" charset="0"/>
              </a:rPr>
              <a:t>Or</a:t>
            </a:r>
          </a:p>
        </p:txBody>
      </p:sp>
      <p:sp>
        <p:nvSpPr>
          <p:cNvPr id="83" name="TextBox 82">
            <a:extLst>
              <a:ext uri="{FF2B5EF4-FFF2-40B4-BE49-F238E27FC236}">
                <a16:creationId xmlns:a16="http://schemas.microsoft.com/office/drawing/2014/main" id="{A26D59E7-E998-E421-8C7F-06E425A29469}"/>
              </a:ext>
            </a:extLst>
          </p:cNvPr>
          <p:cNvSpPr txBox="1"/>
          <p:nvPr/>
        </p:nvSpPr>
        <p:spPr>
          <a:xfrm>
            <a:off x="7171373" y="1083435"/>
            <a:ext cx="2091590"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Method</a:t>
            </a:r>
            <a:r>
              <a:rPr kumimoji="0" lang="en-US" altLang="en-US" sz="2800" b="0" i="0" u="none" strike="noStrike" cap="none" normalizeH="0" dirty="0">
                <a:ln>
                  <a:noFill/>
                </a:ln>
                <a:effectLst/>
                <a:latin typeface="Arial" panose="020B0604020202020204" pitchFamily="34" charset="0"/>
                <a:ea typeface="Calibri" panose="020F0502020204030204" pitchFamily="34" charset="0"/>
                <a:cs typeface="Arial" panose="020B0604020202020204" pitchFamily="34" charset="0"/>
              </a:rPr>
              <a:t> 2</a:t>
            </a:r>
            <a:endParaRPr kumimoji="0" lang="en-GB" altLang="en-US" sz="2800" b="0" i="0" u="none" strike="noStrike" cap="none" normalizeH="0" baseline="0" dirty="0">
              <a:ln>
                <a:noFill/>
              </a:ln>
              <a:effectLst/>
              <a:latin typeface="Arial" panose="020B0604020202020204" pitchFamily="34" charset="0"/>
              <a:cs typeface="Arial" panose="020B0604020202020204" pitchFamily="34" charset="0"/>
            </a:endParaRPr>
          </a:p>
        </p:txBody>
      </p:sp>
      <p:grpSp>
        <p:nvGrpSpPr>
          <p:cNvPr id="63" name="Group 62">
            <a:extLst>
              <a:ext uri="{FF2B5EF4-FFF2-40B4-BE49-F238E27FC236}">
                <a16:creationId xmlns:a16="http://schemas.microsoft.com/office/drawing/2014/main" id="{A34C96E9-C69D-5F9B-DAF9-1F874D6B9667}"/>
              </a:ext>
            </a:extLst>
          </p:cNvPr>
          <p:cNvGrpSpPr/>
          <p:nvPr/>
        </p:nvGrpSpPr>
        <p:grpSpPr>
          <a:xfrm>
            <a:off x="5980653" y="1608040"/>
            <a:ext cx="5757313" cy="3504203"/>
            <a:chOff x="5980653" y="1608040"/>
            <a:chExt cx="5757313" cy="3504203"/>
          </a:xfrm>
        </p:grpSpPr>
        <p:grpSp>
          <p:nvGrpSpPr>
            <p:cNvPr id="20" name="Group 19">
              <a:extLst>
                <a:ext uri="{FF2B5EF4-FFF2-40B4-BE49-F238E27FC236}">
                  <a16:creationId xmlns:a16="http://schemas.microsoft.com/office/drawing/2014/main" id="{D9ADD89A-6F02-1765-AF79-EC9AA6F34A21}"/>
                </a:ext>
              </a:extLst>
            </p:cNvPr>
            <p:cNvGrpSpPr/>
            <p:nvPr/>
          </p:nvGrpSpPr>
          <p:grpSpPr>
            <a:xfrm>
              <a:off x="5980653" y="1608040"/>
              <a:ext cx="4561021" cy="3504203"/>
              <a:chOff x="689357" y="1903832"/>
              <a:chExt cx="4561021" cy="3504203"/>
            </a:xfrm>
          </p:grpSpPr>
          <p:pic>
            <p:nvPicPr>
              <p:cNvPr id="23" name="Picture 22">
                <a:extLst>
                  <a:ext uri="{FF2B5EF4-FFF2-40B4-BE49-F238E27FC236}">
                    <a16:creationId xmlns:a16="http://schemas.microsoft.com/office/drawing/2014/main" id="{B247431F-D0F8-9BD6-31F2-EBA77203C294}"/>
                  </a:ext>
                </a:extLst>
              </p:cNvPr>
              <p:cNvPicPr>
                <a:picLocks noChangeAspect="1"/>
              </p:cNvPicPr>
              <p:nvPr/>
            </p:nvPicPr>
            <p:blipFill>
              <a:blip r:embed="rId5"/>
              <a:stretch>
                <a:fillRect/>
              </a:stretch>
            </p:blipFill>
            <p:spPr>
              <a:xfrm>
                <a:off x="987723" y="2117695"/>
                <a:ext cx="3993198" cy="3088856"/>
              </a:xfrm>
              <a:prstGeom prst="rect">
                <a:avLst/>
              </a:prstGeom>
            </p:spPr>
          </p:pic>
          <p:pic>
            <p:nvPicPr>
              <p:cNvPr id="25" name="Picture 24" descr="A trapezium. The length of the sides are, in clockwise order: 12 cm (bottom horizontal side), 4 cm (vertical), 9 cm (horizontal), 5 cm (slope). The angle between the 9-cm side and the 4-cm side is marked with a right-angle symbol. The angle between the 4-cm side and the 12-cm side is also marked with a right angle symbol.&#10;">
                <a:extLst>
                  <a:ext uri="{FF2B5EF4-FFF2-40B4-BE49-F238E27FC236}">
                    <a16:creationId xmlns:a16="http://schemas.microsoft.com/office/drawing/2014/main" id="{5A9689A8-B39F-DDC9-0224-5D787C7D74CC}"/>
                  </a:ext>
                </a:extLst>
              </p:cNvPr>
              <p:cNvPicPr>
                <a:picLocks noChangeAspect="1"/>
              </p:cNvPicPr>
              <p:nvPr/>
            </p:nvPicPr>
            <p:blipFill>
              <a:blip r:embed="rId6"/>
              <a:stretch>
                <a:fillRect/>
              </a:stretch>
            </p:blipFill>
            <p:spPr>
              <a:xfrm>
                <a:off x="1718730" y="2377876"/>
                <a:ext cx="3265800" cy="2568494"/>
              </a:xfrm>
              <a:prstGeom prst="rect">
                <a:avLst/>
              </a:prstGeom>
            </p:spPr>
          </p:pic>
          <p:sp>
            <p:nvSpPr>
              <p:cNvPr id="27" name="TextBox 26">
                <a:extLst>
                  <a:ext uri="{FF2B5EF4-FFF2-40B4-BE49-F238E27FC236}">
                    <a16:creationId xmlns:a16="http://schemas.microsoft.com/office/drawing/2014/main" id="{812137D9-77EF-0624-B444-E8E1018670D4}"/>
                  </a:ext>
                </a:extLst>
              </p:cNvPr>
              <p:cNvSpPr txBox="1"/>
              <p:nvPr/>
            </p:nvSpPr>
            <p:spPr>
              <a:xfrm>
                <a:off x="4398863" y="2745122"/>
                <a:ext cx="851515" cy="461665"/>
              </a:xfrm>
              <a:prstGeom prst="rect">
                <a:avLst/>
              </a:prstGeom>
              <a:noFill/>
            </p:spPr>
            <p:txBody>
              <a:bodyPr wrap="none" rtlCol="0">
                <a:spAutoFit/>
              </a:bodyPr>
              <a:lstStyle/>
              <a:p>
                <a:pPr algn="l"/>
                <a:r>
                  <a:rPr lang="en-GB" sz="2400" dirty="0">
                    <a:latin typeface="Arial" panose="020B0604020202020204" pitchFamily="34" charset="0"/>
                    <a:cs typeface="Arial" panose="020B0604020202020204" pitchFamily="34" charset="0"/>
                  </a:rPr>
                  <a:t>4 cm</a:t>
                </a:r>
              </a:p>
            </p:txBody>
          </p:sp>
          <p:sp>
            <p:nvSpPr>
              <p:cNvPr id="41" name="TextBox 40">
                <a:extLst>
                  <a:ext uri="{FF2B5EF4-FFF2-40B4-BE49-F238E27FC236}">
                    <a16:creationId xmlns:a16="http://schemas.microsoft.com/office/drawing/2014/main" id="{27FDDBCF-B995-C480-DF40-E746324BCF34}"/>
                  </a:ext>
                </a:extLst>
              </p:cNvPr>
              <p:cNvSpPr txBox="1"/>
              <p:nvPr/>
            </p:nvSpPr>
            <p:spPr>
              <a:xfrm>
                <a:off x="2925872" y="4946370"/>
                <a:ext cx="1023037"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12 cm</a:t>
                </a:r>
              </a:p>
            </p:txBody>
          </p:sp>
          <p:sp>
            <p:nvSpPr>
              <p:cNvPr id="42" name="TextBox 41">
                <a:extLst>
                  <a:ext uri="{FF2B5EF4-FFF2-40B4-BE49-F238E27FC236}">
                    <a16:creationId xmlns:a16="http://schemas.microsoft.com/office/drawing/2014/main" id="{C3AFED9C-C019-4B2A-D091-7E7D33CFE93C}"/>
                  </a:ext>
                </a:extLst>
              </p:cNvPr>
              <p:cNvSpPr txBox="1"/>
              <p:nvPr/>
            </p:nvSpPr>
            <p:spPr>
              <a:xfrm>
                <a:off x="2566753" y="1903832"/>
                <a:ext cx="851515"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9 cm</a:t>
                </a:r>
              </a:p>
            </p:txBody>
          </p:sp>
          <p:sp>
            <p:nvSpPr>
              <p:cNvPr id="43" name="TextBox 42">
                <a:extLst>
                  <a:ext uri="{FF2B5EF4-FFF2-40B4-BE49-F238E27FC236}">
                    <a16:creationId xmlns:a16="http://schemas.microsoft.com/office/drawing/2014/main" id="{D74BD530-6B2D-4DB5-EE10-0B4E9BCF0A6F}"/>
                  </a:ext>
                </a:extLst>
              </p:cNvPr>
              <p:cNvSpPr txBox="1"/>
              <p:nvPr/>
            </p:nvSpPr>
            <p:spPr>
              <a:xfrm>
                <a:off x="689357" y="3424306"/>
                <a:ext cx="1023037"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10 cm</a:t>
                </a:r>
              </a:p>
            </p:txBody>
          </p:sp>
        </p:grpSp>
        <p:cxnSp>
          <p:nvCxnSpPr>
            <p:cNvPr id="50" name="Google Shape;286;g53f047df24_0_470">
              <a:extLst>
                <a:ext uri="{FF2B5EF4-FFF2-40B4-BE49-F238E27FC236}">
                  <a16:creationId xmlns:a16="http://schemas.microsoft.com/office/drawing/2014/main" id="{C167D4D6-F047-1010-8769-B25B662E048A}"/>
                </a:ext>
              </a:extLst>
            </p:cNvPr>
            <p:cNvCxnSpPr>
              <a:cxnSpLocks/>
            </p:cNvCxnSpPr>
            <p:nvPr/>
          </p:nvCxnSpPr>
          <p:spPr>
            <a:xfrm flipV="1">
              <a:off x="9495879" y="2228213"/>
              <a:ext cx="0" cy="2259268"/>
            </a:xfrm>
            <a:prstGeom prst="straightConnector1">
              <a:avLst/>
            </a:prstGeom>
            <a:noFill/>
            <a:ln w="38100" cap="flat" cmpd="sng">
              <a:solidFill>
                <a:srgbClr val="F03C78"/>
              </a:solidFill>
              <a:prstDash val="dash"/>
              <a:round/>
              <a:headEnd type="none" w="sm" len="sm"/>
              <a:tailEnd type="none" w="sm" len="sm"/>
            </a:ln>
          </p:spPr>
        </p:cxnSp>
        <p:sp>
          <p:nvSpPr>
            <p:cNvPr id="55" name="Google Shape;295;g53f047df24_0_470">
              <a:extLst>
                <a:ext uri="{FF2B5EF4-FFF2-40B4-BE49-F238E27FC236}">
                  <a16:creationId xmlns:a16="http://schemas.microsoft.com/office/drawing/2014/main" id="{C4CE60AF-7008-0537-528B-809080D665F9}"/>
                </a:ext>
              </a:extLst>
            </p:cNvPr>
            <p:cNvSpPr/>
            <p:nvPr/>
          </p:nvSpPr>
          <p:spPr>
            <a:xfrm>
              <a:off x="7137793" y="2228213"/>
              <a:ext cx="2358086" cy="2278912"/>
            </a:xfrm>
            <a:prstGeom prst="rect">
              <a:avLst/>
            </a:prstGeom>
            <a:solidFill>
              <a:srgbClr val="00B050">
                <a:alpha val="25098"/>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901700" marR="0" lvl="0" indent="0" algn="l" rtl="0">
                <a:lnSpc>
                  <a:spcPct val="100000"/>
                </a:lnSpc>
                <a:spcBef>
                  <a:spcPts val="0"/>
                </a:spcBef>
                <a:spcAft>
                  <a:spcPts val="0"/>
                </a:spcAft>
                <a:buNone/>
              </a:pPr>
              <a:endParaRPr sz="2400" b="0" i="1" u="none" strike="noStrike" cap="none">
                <a:solidFill>
                  <a:srgbClr val="000000"/>
                </a:solidFill>
                <a:latin typeface="Arial" panose="020B0604020202020204" pitchFamily="34" charset="0"/>
                <a:ea typeface="Times New Roman"/>
                <a:cs typeface="Arial" panose="020B0604020202020204" pitchFamily="34" charset="0"/>
                <a:sym typeface="Times New Roman"/>
              </a:endParaRPr>
            </a:p>
          </p:txBody>
        </p:sp>
        <p:sp>
          <p:nvSpPr>
            <p:cNvPr id="56" name="Google Shape;296;g53f047df24_0_470">
              <a:extLst>
                <a:ext uri="{FF2B5EF4-FFF2-40B4-BE49-F238E27FC236}">
                  <a16:creationId xmlns:a16="http://schemas.microsoft.com/office/drawing/2014/main" id="{B3F003D0-4917-7CA5-B787-A9819AFC7DD2}"/>
                </a:ext>
              </a:extLst>
            </p:cNvPr>
            <p:cNvSpPr/>
            <p:nvPr/>
          </p:nvSpPr>
          <p:spPr>
            <a:xfrm>
              <a:off x="9495878" y="3087164"/>
              <a:ext cx="779947" cy="1420654"/>
            </a:xfrm>
            <a:prstGeom prst="rect">
              <a:avLst/>
            </a:prstGeom>
            <a:solidFill>
              <a:srgbClr val="00B0F0">
                <a:alpha val="25098"/>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57" name="Google Shape;294;g53f047df24_0_470">
              <a:extLst>
                <a:ext uri="{FF2B5EF4-FFF2-40B4-BE49-F238E27FC236}">
                  <a16:creationId xmlns:a16="http://schemas.microsoft.com/office/drawing/2014/main" id="{0C46D15C-DAD6-68C3-2326-D438804A9296}"/>
                </a:ext>
              </a:extLst>
            </p:cNvPr>
            <p:cNvSpPr txBox="1"/>
            <p:nvPr/>
          </p:nvSpPr>
          <p:spPr>
            <a:xfrm>
              <a:off x="7430020" y="2919738"/>
              <a:ext cx="1791256" cy="829307"/>
            </a:xfrm>
            <a:prstGeom prst="rect">
              <a:avLst/>
            </a:prstGeom>
            <a:noFill/>
            <a:ln>
              <a:noFill/>
            </a:ln>
          </p:spPr>
          <p:txBody>
            <a:bodyPr spcFirstLastPara="1" wrap="square" lIns="91425" tIns="91425" rIns="91425" bIns="91425" anchor="t" anchorCtr="0">
              <a:noAutofit/>
            </a:bodyPr>
            <a:lstStyle/>
            <a:p>
              <a:pPr lvl="0">
                <a:buSzPts val="3600"/>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0" i="0" u="none" strike="noStrike" cap="none" baseline="-25000" dirty="0">
                  <a:solidFill>
                    <a:schemeClr val="tx1"/>
                  </a:solidFill>
                  <a:latin typeface="Arial" panose="020B0604020202020204" pitchFamily="34" charset="0"/>
                  <a:cs typeface="Arial" panose="020B0604020202020204" pitchFamily="34" charset="0"/>
                  <a:sym typeface="Arial"/>
                </a:rPr>
                <a:t>1</a:t>
              </a:r>
              <a:r>
                <a:rPr lang="en-GB" sz="2400" b="0" i="0" u="none" strike="noStrike" cap="none" dirty="0">
                  <a:solidFill>
                    <a:schemeClr val="tx1"/>
                  </a:solidFill>
                  <a:latin typeface="Arial" panose="020B0604020202020204" pitchFamily="34" charset="0"/>
                  <a:cs typeface="Arial" panose="020B0604020202020204" pitchFamily="34" charset="0"/>
                  <a:sym typeface="Arial"/>
                </a:rPr>
                <a:t> = 9 </a:t>
              </a:r>
              <a:r>
                <a:rPr lang="en-GB" sz="2400" dirty="0">
                  <a:solidFill>
                    <a:schemeClr val="tx1"/>
                  </a:solidFill>
                  <a:latin typeface="Arial" panose="020B0604020202020204" pitchFamily="34" charset="0"/>
                  <a:cs typeface="Arial" panose="020B0604020202020204" pitchFamily="34" charset="0"/>
                </a:rPr>
                <a:t>× </a:t>
              </a:r>
              <a:r>
                <a:rPr lang="en-GB" sz="2400" b="0" i="0" u="none" strike="noStrike" cap="none" dirty="0">
                  <a:solidFill>
                    <a:schemeClr val="tx1"/>
                  </a:solidFill>
                  <a:latin typeface="Arial" panose="020B0604020202020204" pitchFamily="34" charset="0"/>
                  <a:cs typeface="Arial" panose="020B0604020202020204" pitchFamily="34" charset="0"/>
                  <a:sym typeface="Arial"/>
                </a:rPr>
                <a:t>10</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3600"/>
                <a:buFont typeface="Arial"/>
                <a:buNone/>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0" i="0" u="none" strike="noStrike" cap="none" baseline="-25000" dirty="0">
                  <a:solidFill>
                    <a:schemeClr val="tx1"/>
                  </a:solidFill>
                  <a:latin typeface="Arial" panose="020B0604020202020204" pitchFamily="34" charset="0"/>
                  <a:cs typeface="Arial" panose="020B0604020202020204" pitchFamily="34" charset="0"/>
                  <a:sym typeface="Arial"/>
                </a:rPr>
                <a:t>1</a:t>
              </a:r>
              <a:r>
                <a:rPr lang="en-GB" sz="2400" b="0" i="0" u="none" strike="noStrike" cap="none" dirty="0">
                  <a:solidFill>
                    <a:schemeClr val="tx1"/>
                  </a:solidFill>
                  <a:latin typeface="Arial" panose="020B0604020202020204" pitchFamily="34" charset="0"/>
                  <a:cs typeface="Arial" panose="020B0604020202020204" pitchFamily="34" charset="0"/>
                  <a:sym typeface="Arial"/>
                </a:rPr>
                <a:t> = </a:t>
              </a:r>
              <a:r>
                <a:rPr lang="en-GB" sz="2400" dirty="0">
                  <a:solidFill>
                    <a:schemeClr val="tx1"/>
                  </a:solidFill>
                  <a:latin typeface="Arial" panose="020B0604020202020204" pitchFamily="34" charset="0"/>
                  <a:cs typeface="Arial" panose="020B0604020202020204" pitchFamily="34" charset="0"/>
                </a:rPr>
                <a:t>90 </a:t>
              </a:r>
              <a:r>
                <a:rPr lang="en-GB" sz="2400" b="0" i="0" u="none" strike="noStrike" cap="none" dirty="0">
                  <a:solidFill>
                    <a:schemeClr val="tx1"/>
                  </a:solidFill>
                  <a:latin typeface="Arial" panose="020B0604020202020204" pitchFamily="34" charset="0"/>
                  <a:cs typeface="Arial" panose="020B0604020202020204" pitchFamily="34" charset="0"/>
                  <a:sym typeface="Arial"/>
                </a:rPr>
                <a:t>cm²</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p:txBody>
        </p:sp>
        <p:sp>
          <p:nvSpPr>
            <p:cNvPr id="7" name="Google Shape;297;g53f047df24_0_470">
              <a:extLst>
                <a:ext uri="{FF2B5EF4-FFF2-40B4-BE49-F238E27FC236}">
                  <a16:creationId xmlns:a16="http://schemas.microsoft.com/office/drawing/2014/main" id="{7C012BDA-857A-53CE-E8A1-070DCFD831E7}"/>
                </a:ext>
              </a:extLst>
            </p:cNvPr>
            <p:cNvSpPr txBox="1"/>
            <p:nvPr/>
          </p:nvSpPr>
          <p:spPr>
            <a:xfrm>
              <a:off x="9582806" y="3320443"/>
              <a:ext cx="2155160" cy="875486"/>
            </a:xfrm>
            <a:prstGeom prst="rect">
              <a:avLst/>
            </a:prstGeom>
            <a:noFill/>
            <a:ln>
              <a:noFill/>
            </a:ln>
          </p:spPr>
          <p:txBody>
            <a:bodyPr spcFirstLastPara="1" wrap="square" lIns="91425" tIns="91425" rIns="91425" bIns="91425" anchor="t" anchorCtr="0">
              <a:noAutofit/>
            </a:bodyPr>
            <a:lstStyle/>
            <a:p>
              <a:pPr lvl="0">
                <a:buSzPts val="3600"/>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0" i="0" u="none" strike="noStrike" cap="none" baseline="-25000" dirty="0">
                  <a:solidFill>
                    <a:schemeClr val="tx1"/>
                  </a:solidFill>
                  <a:latin typeface="Arial" panose="020B0604020202020204" pitchFamily="34" charset="0"/>
                  <a:cs typeface="Arial" panose="020B0604020202020204" pitchFamily="34" charset="0"/>
                  <a:sym typeface="Arial"/>
                </a:rPr>
                <a:t>2</a:t>
              </a:r>
              <a:r>
                <a:rPr lang="en-GB" sz="2400" b="0" i="0" u="none" strike="noStrike" cap="none" dirty="0">
                  <a:solidFill>
                    <a:schemeClr val="tx1"/>
                  </a:solidFill>
                  <a:latin typeface="Arial" panose="020B0604020202020204" pitchFamily="34" charset="0"/>
                  <a:cs typeface="Arial" panose="020B0604020202020204" pitchFamily="34" charset="0"/>
                  <a:sym typeface="Arial"/>
                </a:rPr>
                <a:t> = 3 </a:t>
              </a:r>
              <a:r>
                <a:rPr lang="en-GB" sz="2400" dirty="0">
                  <a:solidFill>
                    <a:schemeClr val="tx1"/>
                  </a:solidFill>
                  <a:latin typeface="Arial" panose="020B0604020202020204" pitchFamily="34" charset="0"/>
                  <a:cs typeface="Arial" panose="020B0604020202020204" pitchFamily="34" charset="0"/>
                </a:rPr>
                <a:t>×</a:t>
              </a:r>
              <a:r>
                <a:rPr lang="en-GB" sz="2400" b="0" i="0" u="none" strike="noStrike" cap="none" dirty="0">
                  <a:solidFill>
                    <a:schemeClr val="tx1"/>
                  </a:solidFill>
                  <a:latin typeface="Arial" panose="020B0604020202020204" pitchFamily="34" charset="0"/>
                  <a:cs typeface="Arial" panose="020B0604020202020204" pitchFamily="34" charset="0"/>
                  <a:sym typeface="Arial"/>
                </a:rPr>
                <a:t> 6</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3600"/>
                <a:buFont typeface="Arial"/>
                <a:buNone/>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0" i="0" u="none" strike="noStrike" cap="none" baseline="-25000" dirty="0">
                  <a:solidFill>
                    <a:schemeClr val="tx1"/>
                  </a:solidFill>
                  <a:latin typeface="Arial" panose="020B0604020202020204" pitchFamily="34" charset="0"/>
                  <a:cs typeface="Arial" panose="020B0604020202020204" pitchFamily="34" charset="0"/>
                  <a:sym typeface="Arial"/>
                </a:rPr>
                <a:t>2</a:t>
              </a:r>
              <a:r>
                <a:rPr lang="en-GB" sz="2400" b="0" i="0" u="none" strike="noStrike" cap="none" dirty="0">
                  <a:solidFill>
                    <a:schemeClr val="tx1"/>
                  </a:solidFill>
                  <a:latin typeface="Arial" panose="020B0604020202020204" pitchFamily="34" charset="0"/>
                  <a:cs typeface="Arial" panose="020B0604020202020204" pitchFamily="34" charset="0"/>
                  <a:sym typeface="Arial"/>
                </a:rPr>
                <a:t> = 18 cm²</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p:txBody>
        </p:sp>
      </p:grpSp>
      <p:grpSp>
        <p:nvGrpSpPr>
          <p:cNvPr id="62" name="Group 61" descr="A trapezium. The length of the sides are, in clockwise order: 12 cm (bottom horizontal side), 4 cm (vertical), 9 cm (horizontal), 5 cm (slope). The angle between the 9-cm side and the 4-cm side is marked with a right-angle symbol. The angle between the 4-cm side and the 12-cm side is also marked with a right angle symbol.&#10;">
            <a:extLst>
              <a:ext uri="{FF2B5EF4-FFF2-40B4-BE49-F238E27FC236}">
                <a16:creationId xmlns:a16="http://schemas.microsoft.com/office/drawing/2014/main" id="{F23BAA6E-8C6F-8A87-CCE1-4053472F996E}"/>
              </a:ext>
            </a:extLst>
          </p:cNvPr>
          <p:cNvGrpSpPr/>
          <p:nvPr/>
        </p:nvGrpSpPr>
        <p:grpSpPr>
          <a:xfrm>
            <a:off x="570702" y="1608040"/>
            <a:ext cx="4561021" cy="3504203"/>
            <a:chOff x="570702" y="1608040"/>
            <a:chExt cx="4561021" cy="3504203"/>
          </a:xfrm>
        </p:grpSpPr>
        <p:grpSp>
          <p:nvGrpSpPr>
            <p:cNvPr id="10" name="Group 9">
              <a:extLst>
                <a:ext uri="{FF2B5EF4-FFF2-40B4-BE49-F238E27FC236}">
                  <a16:creationId xmlns:a16="http://schemas.microsoft.com/office/drawing/2014/main" id="{5DF7CD0B-3B74-5512-5DA2-4AEE330AC0BD}"/>
                </a:ext>
              </a:extLst>
            </p:cNvPr>
            <p:cNvGrpSpPr/>
            <p:nvPr/>
          </p:nvGrpSpPr>
          <p:grpSpPr>
            <a:xfrm>
              <a:off x="570702" y="1608040"/>
              <a:ext cx="4561021" cy="3504203"/>
              <a:chOff x="689357" y="1903832"/>
              <a:chExt cx="4561021" cy="3504203"/>
            </a:xfrm>
          </p:grpSpPr>
          <p:pic>
            <p:nvPicPr>
              <p:cNvPr id="11" name="Picture 10">
                <a:extLst>
                  <a:ext uri="{FF2B5EF4-FFF2-40B4-BE49-F238E27FC236}">
                    <a16:creationId xmlns:a16="http://schemas.microsoft.com/office/drawing/2014/main" id="{0A0BB36D-2EEF-83C7-57CC-4B6F242D24A6}"/>
                  </a:ext>
                </a:extLst>
              </p:cNvPr>
              <p:cNvPicPr>
                <a:picLocks noChangeAspect="1"/>
              </p:cNvPicPr>
              <p:nvPr/>
            </p:nvPicPr>
            <p:blipFill>
              <a:blip r:embed="rId5"/>
              <a:stretch>
                <a:fillRect/>
              </a:stretch>
            </p:blipFill>
            <p:spPr>
              <a:xfrm>
                <a:off x="987723" y="2117695"/>
                <a:ext cx="3993198" cy="3088856"/>
              </a:xfrm>
              <a:prstGeom prst="rect">
                <a:avLst/>
              </a:prstGeom>
            </p:spPr>
          </p:pic>
          <p:pic>
            <p:nvPicPr>
              <p:cNvPr id="13" name="Picture 12" descr="Shape&#10;&#10;Description automatically generated">
                <a:extLst>
                  <a:ext uri="{FF2B5EF4-FFF2-40B4-BE49-F238E27FC236}">
                    <a16:creationId xmlns:a16="http://schemas.microsoft.com/office/drawing/2014/main" id="{E28DECF2-A948-EBF8-BD51-C92492947CB4}"/>
                  </a:ext>
                </a:extLst>
              </p:cNvPr>
              <p:cNvPicPr>
                <a:picLocks noChangeAspect="1"/>
              </p:cNvPicPr>
              <p:nvPr/>
            </p:nvPicPr>
            <p:blipFill>
              <a:blip r:embed="rId6"/>
              <a:stretch>
                <a:fillRect/>
              </a:stretch>
            </p:blipFill>
            <p:spPr>
              <a:xfrm>
                <a:off x="1718730" y="2377876"/>
                <a:ext cx="3265800" cy="2568494"/>
              </a:xfrm>
              <a:prstGeom prst="rect">
                <a:avLst/>
              </a:prstGeom>
            </p:spPr>
          </p:pic>
          <p:sp>
            <p:nvSpPr>
              <p:cNvPr id="16" name="TextBox 15">
                <a:extLst>
                  <a:ext uri="{FF2B5EF4-FFF2-40B4-BE49-F238E27FC236}">
                    <a16:creationId xmlns:a16="http://schemas.microsoft.com/office/drawing/2014/main" id="{FEA2175B-36F7-FA0E-F936-5BC4E0E4CB13}"/>
                  </a:ext>
                </a:extLst>
              </p:cNvPr>
              <p:cNvSpPr txBox="1"/>
              <p:nvPr/>
            </p:nvSpPr>
            <p:spPr>
              <a:xfrm>
                <a:off x="4398863" y="2745122"/>
                <a:ext cx="851515" cy="461665"/>
              </a:xfrm>
              <a:prstGeom prst="rect">
                <a:avLst/>
              </a:prstGeom>
              <a:noFill/>
            </p:spPr>
            <p:txBody>
              <a:bodyPr wrap="none" rtlCol="0">
                <a:spAutoFit/>
              </a:bodyPr>
              <a:lstStyle/>
              <a:p>
                <a:pPr algn="l"/>
                <a:r>
                  <a:rPr lang="en-GB" sz="2400" dirty="0">
                    <a:latin typeface="Arial" panose="020B0604020202020204" pitchFamily="34" charset="0"/>
                    <a:cs typeface="Arial" panose="020B0604020202020204" pitchFamily="34" charset="0"/>
                  </a:rPr>
                  <a:t>4 cm</a:t>
                </a:r>
              </a:p>
            </p:txBody>
          </p:sp>
          <p:sp>
            <p:nvSpPr>
              <p:cNvPr id="17" name="TextBox 16">
                <a:extLst>
                  <a:ext uri="{FF2B5EF4-FFF2-40B4-BE49-F238E27FC236}">
                    <a16:creationId xmlns:a16="http://schemas.microsoft.com/office/drawing/2014/main" id="{44749E41-F71B-8DF7-2703-1DE833802580}"/>
                  </a:ext>
                </a:extLst>
              </p:cNvPr>
              <p:cNvSpPr txBox="1"/>
              <p:nvPr/>
            </p:nvSpPr>
            <p:spPr>
              <a:xfrm>
                <a:off x="2925872" y="4946370"/>
                <a:ext cx="1023037"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12 cm</a:t>
                </a:r>
              </a:p>
            </p:txBody>
          </p:sp>
          <p:sp>
            <p:nvSpPr>
              <p:cNvPr id="18" name="TextBox 17">
                <a:extLst>
                  <a:ext uri="{FF2B5EF4-FFF2-40B4-BE49-F238E27FC236}">
                    <a16:creationId xmlns:a16="http://schemas.microsoft.com/office/drawing/2014/main" id="{43CE083F-E16E-C0C2-78EB-96522079D2D1}"/>
                  </a:ext>
                </a:extLst>
              </p:cNvPr>
              <p:cNvSpPr txBox="1"/>
              <p:nvPr/>
            </p:nvSpPr>
            <p:spPr>
              <a:xfrm>
                <a:off x="2566753" y="1903832"/>
                <a:ext cx="851515"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9 cm</a:t>
                </a:r>
              </a:p>
            </p:txBody>
          </p:sp>
          <p:sp>
            <p:nvSpPr>
              <p:cNvPr id="19" name="TextBox 18">
                <a:extLst>
                  <a:ext uri="{FF2B5EF4-FFF2-40B4-BE49-F238E27FC236}">
                    <a16:creationId xmlns:a16="http://schemas.microsoft.com/office/drawing/2014/main" id="{6C86E976-9C17-C62A-3A4D-4D7E645E749F}"/>
                  </a:ext>
                </a:extLst>
              </p:cNvPr>
              <p:cNvSpPr txBox="1"/>
              <p:nvPr/>
            </p:nvSpPr>
            <p:spPr>
              <a:xfrm>
                <a:off x="689357" y="3424306"/>
                <a:ext cx="1023037"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10 cm</a:t>
                </a:r>
              </a:p>
            </p:txBody>
          </p:sp>
        </p:grpSp>
        <p:sp>
          <p:nvSpPr>
            <p:cNvPr id="38" name="Google Shape;296;g53f047df24_0_470">
              <a:extLst>
                <a:ext uri="{FF2B5EF4-FFF2-40B4-BE49-F238E27FC236}">
                  <a16:creationId xmlns:a16="http://schemas.microsoft.com/office/drawing/2014/main" id="{08038CEC-514F-D5EE-4BF4-95891C539723}"/>
                </a:ext>
              </a:extLst>
            </p:cNvPr>
            <p:cNvSpPr/>
            <p:nvPr/>
          </p:nvSpPr>
          <p:spPr>
            <a:xfrm>
              <a:off x="1732905" y="3105467"/>
              <a:ext cx="3122287" cy="1382013"/>
            </a:xfrm>
            <a:prstGeom prst="rect">
              <a:avLst/>
            </a:prstGeom>
            <a:solidFill>
              <a:srgbClr val="00B0F0">
                <a:alpha val="25098"/>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39" name="Google Shape;297;g53f047df24_0_470">
              <a:extLst>
                <a:ext uri="{FF2B5EF4-FFF2-40B4-BE49-F238E27FC236}">
                  <a16:creationId xmlns:a16="http://schemas.microsoft.com/office/drawing/2014/main" id="{F4CE72C8-E370-5A63-5581-A056846F646E}"/>
                </a:ext>
              </a:extLst>
            </p:cNvPr>
            <p:cNvSpPr txBox="1"/>
            <p:nvPr/>
          </p:nvSpPr>
          <p:spPr>
            <a:xfrm>
              <a:off x="2436649" y="3335888"/>
              <a:ext cx="2155160" cy="875486"/>
            </a:xfrm>
            <a:prstGeom prst="rect">
              <a:avLst/>
            </a:prstGeom>
            <a:noFill/>
            <a:ln>
              <a:noFill/>
            </a:ln>
          </p:spPr>
          <p:txBody>
            <a:bodyPr spcFirstLastPara="1" wrap="square" lIns="91425" tIns="91425" rIns="91425" bIns="91425" anchor="t" anchorCtr="0">
              <a:noAutofit/>
            </a:bodyPr>
            <a:lstStyle/>
            <a:p>
              <a:pPr lvl="0">
                <a:buSzPts val="3600"/>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0" i="0" u="none" strike="noStrike" cap="none" baseline="-25000" dirty="0">
                  <a:solidFill>
                    <a:schemeClr val="tx1"/>
                  </a:solidFill>
                  <a:latin typeface="Arial" panose="020B0604020202020204" pitchFamily="34" charset="0"/>
                  <a:cs typeface="Arial" panose="020B0604020202020204" pitchFamily="34" charset="0"/>
                  <a:sym typeface="Arial"/>
                </a:rPr>
                <a:t>2</a:t>
              </a:r>
              <a:r>
                <a:rPr lang="en-GB" sz="2400" b="0" i="0" u="none" strike="noStrike" cap="none" dirty="0">
                  <a:solidFill>
                    <a:schemeClr val="tx1"/>
                  </a:solidFill>
                  <a:latin typeface="Arial" panose="020B0604020202020204" pitchFamily="34" charset="0"/>
                  <a:cs typeface="Arial" panose="020B0604020202020204" pitchFamily="34" charset="0"/>
                  <a:sym typeface="Arial"/>
                </a:rPr>
                <a:t> = 12 </a:t>
              </a:r>
              <a:r>
                <a:rPr lang="en-GB" sz="2400" dirty="0">
                  <a:solidFill>
                    <a:schemeClr val="tx1"/>
                  </a:solidFill>
                  <a:latin typeface="Arial" panose="020B0604020202020204" pitchFamily="34" charset="0"/>
                  <a:cs typeface="Arial" panose="020B0604020202020204" pitchFamily="34" charset="0"/>
                </a:rPr>
                <a:t>×</a:t>
              </a:r>
              <a:r>
                <a:rPr lang="en-GB" sz="2400" b="0" i="0" u="none" strike="noStrike" cap="none" dirty="0">
                  <a:solidFill>
                    <a:schemeClr val="tx1"/>
                  </a:solidFill>
                  <a:latin typeface="Arial" panose="020B0604020202020204" pitchFamily="34" charset="0"/>
                  <a:cs typeface="Arial" panose="020B0604020202020204" pitchFamily="34" charset="0"/>
                  <a:sym typeface="Arial"/>
                </a:rPr>
                <a:t> 6</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3600"/>
                <a:buFont typeface="Arial"/>
                <a:buNone/>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0" i="0" u="none" strike="noStrike" cap="none" baseline="-25000" dirty="0">
                  <a:solidFill>
                    <a:schemeClr val="tx1"/>
                  </a:solidFill>
                  <a:latin typeface="Arial" panose="020B0604020202020204" pitchFamily="34" charset="0"/>
                  <a:cs typeface="Arial" panose="020B0604020202020204" pitchFamily="34" charset="0"/>
                  <a:sym typeface="Arial"/>
                </a:rPr>
                <a:t>2</a:t>
              </a:r>
              <a:r>
                <a:rPr lang="en-GB" sz="2400" b="0" i="0" u="none" strike="noStrike" cap="none" dirty="0">
                  <a:solidFill>
                    <a:schemeClr val="tx1"/>
                  </a:solidFill>
                  <a:latin typeface="Arial" panose="020B0604020202020204" pitchFamily="34" charset="0"/>
                  <a:cs typeface="Arial" panose="020B0604020202020204" pitchFamily="34" charset="0"/>
                  <a:sym typeface="Arial"/>
                </a:rPr>
                <a:t> = 72 cm²</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p:txBody>
        </p:sp>
        <p:sp>
          <p:nvSpPr>
            <p:cNvPr id="36" name="Google Shape;295;g53f047df24_0_470">
              <a:extLst>
                <a:ext uri="{FF2B5EF4-FFF2-40B4-BE49-F238E27FC236}">
                  <a16:creationId xmlns:a16="http://schemas.microsoft.com/office/drawing/2014/main" id="{DFAE113E-9092-35D2-CC6D-3C18026D7CD4}"/>
                </a:ext>
              </a:extLst>
            </p:cNvPr>
            <p:cNvSpPr/>
            <p:nvPr/>
          </p:nvSpPr>
          <p:spPr>
            <a:xfrm>
              <a:off x="1727386" y="2228213"/>
              <a:ext cx="2356242" cy="872632"/>
            </a:xfrm>
            <a:prstGeom prst="rect">
              <a:avLst/>
            </a:prstGeom>
            <a:solidFill>
              <a:srgbClr val="00B050">
                <a:alpha val="25098"/>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901700" marR="0" lvl="0" indent="0" algn="l" rtl="0">
                <a:lnSpc>
                  <a:spcPct val="100000"/>
                </a:lnSpc>
                <a:spcBef>
                  <a:spcPts val="0"/>
                </a:spcBef>
                <a:spcAft>
                  <a:spcPts val="0"/>
                </a:spcAft>
                <a:buNone/>
              </a:pPr>
              <a:endParaRPr sz="2400" b="0" i="1" u="none" strike="noStrike" cap="none">
                <a:solidFill>
                  <a:srgbClr val="000000"/>
                </a:solidFill>
                <a:latin typeface="Arial" panose="020B0604020202020204" pitchFamily="34" charset="0"/>
                <a:ea typeface="Times New Roman"/>
                <a:cs typeface="Arial" panose="020B0604020202020204" pitchFamily="34" charset="0"/>
                <a:sym typeface="Times New Roman"/>
              </a:endParaRPr>
            </a:p>
          </p:txBody>
        </p:sp>
        <p:sp>
          <p:nvSpPr>
            <p:cNvPr id="37" name="Google Shape;294;g53f047df24_0_470">
              <a:extLst>
                <a:ext uri="{FF2B5EF4-FFF2-40B4-BE49-F238E27FC236}">
                  <a16:creationId xmlns:a16="http://schemas.microsoft.com/office/drawing/2014/main" id="{BF052511-20C0-2152-2621-286A95D7BD96}"/>
                </a:ext>
              </a:extLst>
            </p:cNvPr>
            <p:cNvSpPr txBox="1"/>
            <p:nvPr/>
          </p:nvSpPr>
          <p:spPr>
            <a:xfrm>
              <a:off x="2158690" y="2200881"/>
              <a:ext cx="1891000" cy="87548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0" i="0" u="none" strike="noStrike" cap="none" baseline="-25000" dirty="0">
                  <a:solidFill>
                    <a:schemeClr val="tx1"/>
                  </a:solidFill>
                  <a:latin typeface="Arial" panose="020B0604020202020204" pitchFamily="34" charset="0"/>
                  <a:cs typeface="Arial" panose="020B0604020202020204" pitchFamily="34" charset="0"/>
                  <a:sym typeface="Arial"/>
                </a:rPr>
                <a:t>1</a:t>
              </a:r>
              <a:r>
                <a:rPr lang="en-GB" sz="2400" b="0" i="0" u="none" strike="noStrike" cap="none" dirty="0">
                  <a:solidFill>
                    <a:schemeClr val="tx1"/>
                  </a:solidFill>
                  <a:latin typeface="Arial" panose="020B0604020202020204" pitchFamily="34" charset="0"/>
                  <a:cs typeface="Arial" panose="020B0604020202020204" pitchFamily="34" charset="0"/>
                  <a:sym typeface="Arial"/>
                </a:rPr>
                <a:t> = 9 × 4</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3600"/>
                <a:buFont typeface="Arial"/>
                <a:buNone/>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0" i="0" u="none" strike="noStrike" cap="none" baseline="-25000" dirty="0">
                  <a:solidFill>
                    <a:schemeClr val="tx1"/>
                  </a:solidFill>
                  <a:latin typeface="Arial" panose="020B0604020202020204" pitchFamily="34" charset="0"/>
                  <a:cs typeface="Arial" panose="020B0604020202020204" pitchFamily="34" charset="0"/>
                  <a:sym typeface="Arial"/>
                </a:rPr>
                <a:t>1</a:t>
              </a:r>
              <a:r>
                <a:rPr lang="en-GB" sz="2400" b="0" i="0" u="none" strike="noStrike" cap="none" dirty="0">
                  <a:solidFill>
                    <a:schemeClr val="tx1"/>
                  </a:solidFill>
                  <a:latin typeface="Arial" panose="020B0604020202020204" pitchFamily="34" charset="0"/>
                  <a:cs typeface="Arial" panose="020B0604020202020204" pitchFamily="34" charset="0"/>
                  <a:sym typeface="Arial"/>
                </a:rPr>
                <a:t> = 36 cm²</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p:txBody>
        </p:sp>
        <p:cxnSp>
          <p:nvCxnSpPr>
            <p:cNvPr id="31" name="Google Shape;286;g53f047df24_0_470">
              <a:extLst>
                <a:ext uri="{FF2B5EF4-FFF2-40B4-BE49-F238E27FC236}">
                  <a16:creationId xmlns:a16="http://schemas.microsoft.com/office/drawing/2014/main" id="{A3004CBB-840E-DB55-3C77-C62F08E0039A}"/>
                </a:ext>
              </a:extLst>
            </p:cNvPr>
            <p:cNvCxnSpPr>
              <a:cxnSpLocks/>
            </p:cNvCxnSpPr>
            <p:nvPr/>
          </p:nvCxnSpPr>
          <p:spPr>
            <a:xfrm rot="10800000">
              <a:off x="1717488" y="3098575"/>
              <a:ext cx="3122287" cy="0"/>
            </a:xfrm>
            <a:prstGeom prst="straightConnector1">
              <a:avLst/>
            </a:prstGeom>
            <a:noFill/>
            <a:ln w="38100" cap="flat" cmpd="sng">
              <a:solidFill>
                <a:srgbClr val="F03C78"/>
              </a:solidFill>
              <a:prstDash val="dash"/>
              <a:round/>
              <a:headEnd type="none" w="sm" len="sm"/>
              <a:tailEnd type="none" w="sm" len="sm"/>
            </a:ln>
          </p:spPr>
        </p:cxnSp>
      </p:grpSp>
      <p:sp>
        <p:nvSpPr>
          <p:cNvPr id="8" name="TextBox 7">
            <a:extLst>
              <a:ext uri="{FF2B5EF4-FFF2-40B4-BE49-F238E27FC236}">
                <a16:creationId xmlns:a16="http://schemas.microsoft.com/office/drawing/2014/main" id="{393C87DC-DDF3-2C9A-6AF1-B5D2BD693EC6}"/>
              </a:ext>
            </a:extLst>
          </p:cNvPr>
          <p:cNvSpPr txBox="1"/>
          <p:nvPr/>
        </p:nvSpPr>
        <p:spPr>
          <a:xfrm>
            <a:off x="4862266" y="3590179"/>
            <a:ext cx="851515" cy="461665"/>
          </a:xfrm>
          <a:prstGeom prst="rect">
            <a:avLst/>
          </a:prstGeom>
          <a:noFill/>
        </p:spPr>
        <p:txBody>
          <a:bodyPr wrap="none" rtlCol="0">
            <a:spAutoFit/>
          </a:bodyPr>
          <a:lstStyle/>
          <a:p>
            <a:pPr algn="l"/>
            <a:r>
              <a:rPr lang="en-GB" sz="2400" dirty="0">
                <a:latin typeface="Arial" panose="020B0604020202020204" pitchFamily="34" charset="0"/>
                <a:cs typeface="Arial" panose="020B0604020202020204" pitchFamily="34" charset="0"/>
              </a:rPr>
              <a:t>6 cm</a:t>
            </a:r>
          </a:p>
        </p:txBody>
      </p:sp>
    </p:spTree>
    <p:extLst>
      <p:ext uri="{BB962C8B-B14F-4D97-AF65-F5344CB8AC3E}">
        <p14:creationId xmlns:p14="http://schemas.microsoft.com/office/powerpoint/2010/main" val="293175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ppt_x"/>
                                          </p:val>
                                        </p:tav>
                                        <p:tav tm="100000">
                                          <p:val>
                                            <p:strVal val="#ppt_x"/>
                                          </p:val>
                                        </p:tav>
                                      </p:tavLst>
                                    </p:anim>
                                    <p:anim calcmode="lin" valueType="num">
                                      <p:cBhvr additive="base">
                                        <p:cTn id="12"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10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500"/>
                                        <p:tgtEl>
                                          <p:spTgt spid="6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0" grpId="0"/>
      <p:bldP spid="8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Method </a:t>
            </a:r>
            <a:r>
              <a:rPr lang="en-US" sz="3600" dirty="0">
                <a:solidFill>
                  <a:schemeClr val="accent1"/>
                </a:solidFill>
                <a:latin typeface="Arial" panose="020B0604020202020204" pitchFamily="34" charset="0"/>
                <a:cs typeface="Arial" panose="020B0604020202020204" pitchFamily="34" charset="0"/>
              </a:rPr>
              <a:t>3 for (a)</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9</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2" name="TextBox 1">
            <a:extLst>
              <a:ext uri="{FF2B5EF4-FFF2-40B4-BE49-F238E27FC236}">
                <a16:creationId xmlns:a16="http://schemas.microsoft.com/office/drawing/2014/main" id="{A274019F-1384-46DB-8EF1-8E2F8CCDCBE4}"/>
              </a:ext>
            </a:extLst>
          </p:cNvPr>
          <p:cNvSpPr txBox="1"/>
          <p:nvPr/>
        </p:nvSpPr>
        <p:spPr>
          <a:xfrm>
            <a:off x="3645687" y="1191495"/>
            <a:ext cx="2091590"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Method</a:t>
            </a:r>
            <a:r>
              <a:rPr kumimoji="0" lang="en-US" altLang="en-US" sz="2800" b="0" i="0" u="none" strike="noStrike" cap="none" normalizeH="0" dirty="0">
                <a:ln>
                  <a:noFill/>
                </a:ln>
                <a:solidFill>
                  <a:srgbClr val="404040"/>
                </a:solidFill>
                <a:effectLst/>
                <a:latin typeface="Arial" panose="020B0604020202020204" pitchFamily="34" charset="0"/>
                <a:ea typeface="Calibri" panose="020F0502020204030204" pitchFamily="34" charset="0"/>
                <a:cs typeface="Arial" panose="020B0604020202020204" pitchFamily="34" charset="0"/>
              </a:rPr>
              <a:t> 3</a:t>
            </a:r>
            <a:endParaRPr kumimoji="0" lang="en-GB" alt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3" name="Group 2" descr="Worksheet available icon">
            <a:extLst>
              <a:ext uri="{FF2B5EF4-FFF2-40B4-BE49-F238E27FC236}">
                <a16:creationId xmlns:a16="http://schemas.microsoft.com/office/drawing/2014/main" id="{7667E1F2-3E39-5113-9122-794A281A65EB}"/>
              </a:ext>
            </a:extLst>
          </p:cNvPr>
          <p:cNvGrpSpPr/>
          <p:nvPr/>
        </p:nvGrpSpPr>
        <p:grpSpPr>
          <a:xfrm>
            <a:off x="9495879" y="211521"/>
            <a:ext cx="2102384" cy="753403"/>
            <a:chOff x="9495879" y="211521"/>
            <a:chExt cx="2102384" cy="753403"/>
          </a:xfrm>
        </p:grpSpPr>
        <p:pic>
          <p:nvPicPr>
            <p:cNvPr id="5" name="Graphic 6" descr="Document">
              <a:extLst>
                <a:ext uri="{FF2B5EF4-FFF2-40B4-BE49-F238E27FC236}">
                  <a16:creationId xmlns:a16="http://schemas.microsoft.com/office/drawing/2014/main" id="{32FAEF96-A4C1-7AD6-243B-F7732F485D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6" name="TextBox 5">
              <a:extLst>
                <a:ext uri="{FF2B5EF4-FFF2-40B4-BE49-F238E27FC236}">
                  <a16:creationId xmlns:a16="http://schemas.microsoft.com/office/drawing/2014/main" id="{3FC35758-CE30-4E7F-306F-1722881090BF}"/>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20" name="Google Shape;294;g53f047df24_0_470">
            <a:extLst>
              <a:ext uri="{FF2B5EF4-FFF2-40B4-BE49-F238E27FC236}">
                <a16:creationId xmlns:a16="http://schemas.microsoft.com/office/drawing/2014/main" id="{1011135A-77B8-00F1-0D59-E8A5A35301B5}"/>
              </a:ext>
            </a:extLst>
          </p:cNvPr>
          <p:cNvSpPr txBox="1"/>
          <p:nvPr/>
        </p:nvSpPr>
        <p:spPr>
          <a:xfrm>
            <a:off x="5904830" y="2640194"/>
            <a:ext cx="1981361" cy="917321"/>
          </a:xfrm>
          <a:prstGeom prst="rect">
            <a:avLst/>
          </a:prstGeom>
          <a:noFill/>
          <a:ln>
            <a:noFill/>
          </a:ln>
        </p:spPr>
        <p:txBody>
          <a:bodyPr spcFirstLastPara="1" wrap="square" lIns="91425" tIns="91425" rIns="91425" bIns="91425" anchor="t" anchorCtr="0">
            <a:noAutofit/>
          </a:bodyPr>
          <a:lstStyle/>
          <a:p>
            <a:pPr lvl="0">
              <a:buSzPts val="3600"/>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0" i="0" u="none" strike="noStrike" cap="none" baseline="-25000" dirty="0">
                <a:solidFill>
                  <a:schemeClr val="tx1"/>
                </a:solidFill>
                <a:latin typeface="Arial" panose="020B0604020202020204" pitchFamily="34" charset="0"/>
                <a:cs typeface="Arial" panose="020B0604020202020204" pitchFamily="34" charset="0"/>
                <a:sym typeface="Arial"/>
              </a:rPr>
              <a:t>2</a:t>
            </a:r>
            <a:r>
              <a:rPr lang="en-GB" sz="2400" b="0" i="0" u="none" strike="noStrike" cap="none" dirty="0">
                <a:solidFill>
                  <a:schemeClr val="tx1"/>
                </a:solidFill>
                <a:latin typeface="Arial" panose="020B0604020202020204" pitchFamily="34" charset="0"/>
                <a:cs typeface="Arial" panose="020B0604020202020204" pitchFamily="34" charset="0"/>
                <a:sym typeface="Arial"/>
              </a:rPr>
              <a:t> = 3 </a:t>
            </a:r>
            <a:r>
              <a:rPr lang="en-GB" sz="2400" dirty="0">
                <a:solidFill>
                  <a:schemeClr val="tx1"/>
                </a:solidFill>
                <a:latin typeface="Arial" panose="020B0604020202020204" pitchFamily="34" charset="0"/>
                <a:cs typeface="Arial" panose="020B0604020202020204" pitchFamily="34" charset="0"/>
              </a:rPr>
              <a:t>× </a:t>
            </a:r>
            <a:r>
              <a:rPr lang="en-GB" sz="2400" b="0" i="0" u="none" strike="noStrike" cap="none" dirty="0">
                <a:solidFill>
                  <a:schemeClr val="tx1"/>
                </a:solidFill>
                <a:latin typeface="Arial" panose="020B0604020202020204" pitchFamily="34" charset="0"/>
                <a:cs typeface="Arial" panose="020B0604020202020204" pitchFamily="34" charset="0"/>
                <a:sym typeface="Arial"/>
              </a:rPr>
              <a:t>4</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3600"/>
              <a:buFont typeface="Arial"/>
              <a:buNone/>
            </a:pPr>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0" i="0" u="none" strike="noStrike" cap="none" baseline="-25000" dirty="0">
                <a:solidFill>
                  <a:schemeClr val="tx1"/>
                </a:solidFill>
                <a:latin typeface="Arial" panose="020B0604020202020204" pitchFamily="34" charset="0"/>
                <a:cs typeface="Arial" panose="020B0604020202020204" pitchFamily="34" charset="0"/>
                <a:sym typeface="Arial"/>
              </a:rPr>
              <a:t>2</a:t>
            </a:r>
            <a:r>
              <a:rPr lang="en-GB" sz="2400" b="0" i="0" u="none" strike="noStrike" cap="none" dirty="0">
                <a:solidFill>
                  <a:schemeClr val="tx1"/>
                </a:solidFill>
                <a:latin typeface="Arial" panose="020B0604020202020204" pitchFamily="34" charset="0"/>
                <a:cs typeface="Arial" panose="020B0604020202020204" pitchFamily="34" charset="0"/>
                <a:sym typeface="Arial"/>
              </a:rPr>
              <a:t> = 12 cm²</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p:txBody>
      </p:sp>
      <p:sp>
        <p:nvSpPr>
          <p:cNvPr id="27" name="TextBox 26">
            <a:extLst>
              <a:ext uri="{FF2B5EF4-FFF2-40B4-BE49-F238E27FC236}">
                <a16:creationId xmlns:a16="http://schemas.microsoft.com/office/drawing/2014/main" id="{5F310186-3DFE-5FC9-4F23-7A4CBD999C86}"/>
              </a:ext>
            </a:extLst>
          </p:cNvPr>
          <p:cNvSpPr txBox="1"/>
          <p:nvPr/>
        </p:nvSpPr>
        <p:spPr>
          <a:xfrm>
            <a:off x="1145760" y="1250617"/>
            <a:ext cx="974886" cy="461665"/>
          </a:xfrm>
          <a:prstGeom prst="rect">
            <a:avLst/>
          </a:prstGeom>
          <a:noFill/>
        </p:spPr>
        <p:txBody>
          <a:bodyPr wrap="square">
            <a:spAutoFit/>
          </a:bodyPr>
          <a:lstStyle/>
          <a:p>
            <a:r>
              <a:rPr lang="en-GB" sz="2400" dirty="0">
                <a:solidFill>
                  <a:schemeClr val="tx1"/>
                </a:solidFill>
                <a:latin typeface="Arial" panose="020B0604020202020204" pitchFamily="34" charset="0"/>
                <a:cs typeface="Arial" panose="020B0604020202020204" pitchFamily="34" charset="0"/>
              </a:rPr>
              <a:t>Or</a:t>
            </a:r>
          </a:p>
        </p:txBody>
      </p:sp>
      <p:sp>
        <p:nvSpPr>
          <p:cNvPr id="42" name="Google Shape;299;g53f047df24_0_470">
            <a:extLst>
              <a:ext uri="{FF2B5EF4-FFF2-40B4-BE49-F238E27FC236}">
                <a16:creationId xmlns:a16="http://schemas.microsoft.com/office/drawing/2014/main" id="{C55D671A-8418-381B-CF5B-9FAB4B5B5179}"/>
              </a:ext>
            </a:extLst>
          </p:cNvPr>
          <p:cNvSpPr txBox="1"/>
          <p:nvPr/>
        </p:nvSpPr>
        <p:spPr>
          <a:xfrm>
            <a:off x="5953109" y="4169619"/>
            <a:ext cx="3176879" cy="180160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Total area </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 120 cm² </a:t>
            </a:r>
            <a:r>
              <a:rPr lang="en-GB" sz="2400" dirty="0">
                <a:latin typeface="Arial" panose="020B0604020202020204" pitchFamily="34" charset="0"/>
                <a:cs typeface="Arial" panose="020B0604020202020204" pitchFamily="34" charset="0"/>
                <a:sym typeface="Arial"/>
              </a:rPr>
              <a:t>–</a:t>
            </a:r>
            <a:r>
              <a:rPr lang="en-GB" sz="2400" b="0" i="0" u="none" strike="noStrike" cap="none" dirty="0">
                <a:solidFill>
                  <a:schemeClr val="tx1"/>
                </a:solidFill>
                <a:latin typeface="Arial" panose="020B0604020202020204" pitchFamily="34" charset="0"/>
                <a:cs typeface="Arial" panose="020B0604020202020204" pitchFamily="34" charset="0"/>
                <a:sym typeface="Arial"/>
              </a:rPr>
              <a:t> 12 cm² </a:t>
            </a:r>
          </a:p>
          <a:p>
            <a:pPr marL="0" marR="0" lvl="0" indent="0" algn="l" rtl="0">
              <a:lnSpc>
                <a:spcPct val="100000"/>
              </a:lnSpc>
              <a:spcBef>
                <a:spcPts val="0"/>
              </a:spcBef>
              <a:spcAft>
                <a:spcPts val="0"/>
              </a:spcAft>
              <a:buClr>
                <a:srgbClr val="000000"/>
              </a:buClr>
              <a:buSzPts val="6000"/>
              <a:buFont typeface="Arial"/>
              <a:buNone/>
            </a:pPr>
            <a:r>
              <a:rPr lang="en-GB" sz="2400" b="0" i="0" u="none" strike="noStrike" cap="none" dirty="0">
                <a:solidFill>
                  <a:schemeClr val="tx1"/>
                </a:solidFill>
                <a:latin typeface="Arial" panose="020B0604020202020204" pitchFamily="34" charset="0"/>
                <a:cs typeface="Arial" panose="020B0604020202020204" pitchFamily="34" charset="0"/>
                <a:sym typeface="Arial"/>
              </a:rPr>
              <a:t>= 108 cm²</a:t>
            </a:r>
            <a:endParaRPr sz="2400" b="0" i="0" u="none" strike="noStrike" cap="none" dirty="0">
              <a:solidFill>
                <a:schemeClr val="tx1"/>
              </a:solidFill>
              <a:latin typeface="Arial" panose="020B0604020202020204" pitchFamily="34" charset="0"/>
              <a:cs typeface="Arial" panose="020B0604020202020204" pitchFamily="34" charset="0"/>
              <a:sym typeface="Arial"/>
            </a:endParaRPr>
          </a:p>
        </p:txBody>
      </p:sp>
      <p:grpSp>
        <p:nvGrpSpPr>
          <p:cNvPr id="32" name="Group 31" descr="A trapezium. The length of the sides are, in clockwise order: 12 cm (bottom horizontal side), 4 cm (vertical), 9 cm (horizontal), 5 cm (slope). The angle between the 9-cm side and the 4-cm side is marked with a right-angle symbol. The angle between the 4-cm side and the 12-cm side is also marked with a right angle symbol.&#10;">
            <a:extLst>
              <a:ext uri="{FF2B5EF4-FFF2-40B4-BE49-F238E27FC236}">
                <a16:creationId xmlns:a16="http://schemas.microsoft.com/office/drawing/2014/main" id="{D4AAA590-6E32-ED32-2208-23448C0D477C}"/>
              </a:ext>
            </a:extLst>
          </p:cNvPr>
          <p:cNvGrpSpPr/>
          <p:nvPr/>
        </p:nvGrpSpPr>
        <p:grpSpPr>
          <a:xfrm>
            <a:off x="1100215" y="2144907"/>
            <a:ext cx="4428974" cy="3462476"/>
            <a:chOff x="1334837" y="2165920"/>
            <a:chExt cx="4428974" cy="3462476"/>
          </a:xfrm>
        </p:grpSpPr>
        <p:grpSp>
          <p:nvGrpSpPr>
            <p:cNvPr id="15" name="Group 14">
              <a:extLst>
                <a:ext uri="{FF2B5EF4-FFF2-40B4-BE49-F238E27FC236}">
                  <a16:creationId xmlns:a16="http://schemas.microsoft.com/office/drawing/2014/main" id="{36FFE7F0-16D3-5253-5D6C-735AB34A9728}"/>
                </a:ext>
              </a:extLst>
            </p:cNvPr>
            <p:cNvGrpSpPr/>
            <p:nvPr/>
          </p:nvGrpSpPr>
          <p:grpSpPr>
            <a:xfrm>
              <a:off x="1334837" y="2165920"/>
              <a:ext cx="4428974" cy="3462476"/>
              <a:chOff x="689357" y="1945559"/>
              <a:chExt cx="4428974" cy="3462476"/>
            </a:xfrm>
          </p:grpSpPr>
          <p:pic>
            <p:nvPicPr>
              <p:cNvPr id="24" name="Picture 23">
                <a:extLst>
                  <a:ext uri="{FF2B5EF4-FFF2-40B4-BE49-F238E27FC236}">
                    <a16:creationId xmlns:a16="http://schemas.microsoft.com/office/drawing/2014/main" id="{0945EF37-49D3-FBC8-BE0C-E0FB74E4EA09}"/>
                  </a:ext>
                </a:extLst>
              </p:cNvPr>
              <p:cNvPicPr>
                <a:picLocks noChangeAspect="1"/>
              </p:cNvPicPr>
              <p:nvPr/>
            </p:nvPicPr>
            <p:blipFill>
              <a:blip r:embed="rId5"/>
              <a:stretch>
                <a:fillRect/>
              </a:stretch>
            </p:blipFill>
            <p:spPr>
              <a:xfrm>
                <a:off x="987723" y="2117695"/>
                <a:ext cx="3993198" cy="3088856"/>
              </a:xfrm>
              <a:prstGeom prst="rect">
                <a:avLst/>
              </a:prstGeom>
            </p:spPr>
          </p:pic>
          <p:pic>
            <p:nvPicPr>
              <p:cNvPr id="26" name="Picture 25" descr="A trapezium. The length of the sides are, in clockwise order: 12 cm (bottom horizontal side), 4 cm (vertical), 9 cm (horizontal), 5 cm (slope). The angle between the 9-cm side and the 4-cm side is marked with a right-angle symbol. The angle between the 4-cm side and the 12-cm side is also marked with a right angle symbol.&#10;">
                <a:extLst>
                  <a:ext uri="{FF2B5EF4-FFF2-40B4-BE49-F238E27FC236}">
                    <a16:creationId xmlns:a16="http://schemas.microsoft.com/office/drawing/2014/main" id="{121516A1-3C0B-88A2-09B0-F5ADDEDB2D24}"/>
                  </a:ext>
                </a:extLst>
              </p:cNvPr>
              <p:cNvPicPr>
                <a:picLocks noChangeAspect="1"/>
              </p:cNvPicPr>
              <p:nvPr/>
            </p:nvPicPr>
            <p:blipFill>
              <a:blip r:embed="rId6"/>
              <a:stretch>
                <a:fillRect/>
              </a:stretch>
            </p:blipFill>
            <p:spPr>
              <a:xfrm>
                <a:off x="1718730" y="2377876"/>
                <a:ext cx="3265800" cy="2568494"/>
              </a:xfrm>
              <a:prstGeom prst="rect">
                <a:avLst/>
              </a:prstGeom>
            </p:spPr>
          </p:pic>
          <p:sp>
            <p:nvSpPr>
              <p:cNvPr id="28" name="TextBox 27">
                <a:extLst>
                  <a:ext uri="{FF2B5EF4-FFF2-40B4-BE49-F238E27FC236}">
                    <a16:creationId xmlns:a16="http://schemas.microsoft.com/office/drawing/2014/main" id="{0EB13523-44BA-4055-BC35-3FB439AAC83B}"/>
                  </a:ext>
                </a:extLst>
              </p:cNvPr>
              <p:cNvSpPr txBox="1"/>
              <p:nvPr/>
            </p:nvSpPr>
            <p:spPr>
              <a:xfrm>
                <a:off x="4266816" y="2901824"/>
                <a:ext cx="851515" cy="461665"/>
              </a:xfrm>
              <a:prstGeom prst="rect">
                <a:avLst/>
              </a:prstGeom>
              <a:noFill/>
            </p:spPr>
            <p:txBody>
              <a:bodyPr wrap="none" rtlCol="0">
                <a:spAutoFit/>
              </a:bodyPr>
              <a:lstStyle/>
              <a:p>
                <a:pPr algn="l"/>
                <a:r>
                  <a:rPr lang="en-GB" sz="2400" dirty="0">
                    <a:latin typeface="Arial" panose="020B0604020202020204" pitchFamily="34" charset="0"/>
                    <a:cs typeface="Arial" panose="020B0604020202020204" pitchFamily="34" charset="0"/>
                  </a:rPr>
                  <a:t>4 cm</a:t>
                </a:r>
              </a:p>
            </p:txBody>
          </p:sp>
          <p:sp>
            <p:nvSpPr>
              <p:cNvPr id="29" name="TextBox 28">
                <a:extLst>
                  <a:ext uri="{FF2B5EF4-FFF2-40B4-BE49-F238E27FC236}">
                    <a16:creationId xmlns:a16="http://schemas.microsoft.com/office/drawing/2014/main" id="{D3B794DB-7662-733B-BBAA-2164DD8F91B9}"/>
                  </a:ext>
                </a:extLst>
              </p:cNvPr>
              <p:cNvSpPr txBox="1"/>
              <p:nvPr/>
            </p:nvSpPr>
            <p:spPr>
              <a:xfrm>
                <a:off x="2925872" y="4946370"/>
                <a:ext cx="1023037"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12 cm</a:t>
                </a:r>
              </a:p>
            </p:txBody>
          </p:sp>
          <p:sp>
            <p:nvSpPr>
              <p:cNvPr id="30" name="TextBox 29">
                <a:extLst>
                  <a:ext uri="{FF2B5EF4-FFF2-40B4-BE49-F238E27FC236}">
                    <a16:creationId xmlns:a16="http://schemas.microsoft.com/office/drawing/2014/main" id="{C9AC5BB1-6281-7758-96E9-FB71AABDB3F9}"/>
                  </a:ext>
                </a:extLst>
              </p:cNvPr>
              <p:cNvSpPr txBox="1"/>
              <p:nvPr/>
            </p:nvSpPr>
            <p:spPr>
              <a:xfrm>
                <a:off x="2634605" y="1945559"/>
                <a:ext cx="851515"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9 cm</a:t>
                </a:r>
              </a:p>
            </p:txBody>
          </p:sp>
          <p:sp>
            <p:nvSpPr>
              <p:cNvPr id="31" name="TextBox 30">
                <a:extLst>
                  <a:ext uri="{FF2B5EF4-FFF2-40B4-BE49-F238E27FC236}">
                    <a16:creationId xmlns:a16="http://schemas.microsoft.com/office/drawing/2014/main" id="{3260FB91-ADEF-7B69-103E-7FE45A1D4803}"/>
                  </a:ext>
                </a:extLst>
              </p:cNvPr>
              <p:cNvSpPr txBox="1"/>
              <p:nvPr/>
            </p:nvSpPr>
            <p:spPr>
              <a:xfrm>
                <a:off x="689357" y="3424306"/>
                <a:ext cx="1023037" cy="461665"/>
              </a:xfrm>
              <a:prstGeom prst="rect">
                <a:avLst/>
              </a:prstGeom>
              <a:solidFill>
                <a:schemeClr val="bg1"/>
              </a:solidFill>
            </p:spPr>
            <p:txBody>
              <a:bodyPr wrap="none" rtlCol="0">
                <a:spAutoFit/>
              </a:bodyPr>
              <a:lstStyle/>
              <a:p>
                <a:pPr algn="l"/>
                <a:r>
                  <a:rPr lang="en-GB" sz="2400" dirty="0">
                    <a:latin typeface="Arial" panose="020B0604020202020204" pitchFamily="34" charset="0"/>
                    <a:cs typeface="Arial" panose="020B0604020202020204" pitchFamily="34" charset="0"/>
                  </a:rPr>
                  <a:t>10 cm</a:t>
                </a:r>
              </a:p>
            </p:txBody>
          </p:sp>
        </p:grpSp>
        <p:sp>
          <p:nvSpPr>
            <p:cNvPr id="19" name="Google Shape;295;g53f047df24_0_470">
              <a:extLst>
                <a:ext uri="{FF2B5EF4-FFF2-40B4-BE49-F238E27FC236}">
                  <a16:creationId xmlns:a16="http://schemas.microsoft.com/office/drawing/2014/main" id="{4F7E9EDE-B93D-E77F-D810-49416AB595F8}"/>
                </a:ext>
              </a:extLst>
            </p:cNvPr>
            <p:cNvSpPr/>
            <p:nvPr/>
          </p:nvSpPr>
          <p:spPr>
            <a:xfrm>
              <a:off x="4848419" y="2755939"/>
              <a:ext cx="766409" cy="838302"/>
            </a:xfrm>
            <a:prstGeom prst="rect">
              <a:avLst/>
            </a:prstGeom>
            <a:solidFill>
              <a:srgbClr val="FF0000">
                <a:alpha val="25098"/>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901700" marR="0" lvl="0" indent="0" algn="l" rtl="0">
                <a:lnSpc>
                  <a:spcPct val="100000"/>
                </a:lnSpc>
                <a:spcBef>
                  <a:spcPts val="0"/>
                </a:spcBef>
                <a:spcAft>
                  <a:spcPts val="0"/>
                </a:spcAft>
                <a:buNone/>
              </a:pPr>
              <a:endParaRPr sz="2400" b="0" i="1" u="none" strike="noStrike" cap="none">
                <a:solidFill>
                  <a:srgbClr val="000000"/>
                </a:solidFill>
                <a:latin typeface="Arial" panose="020B0604020202020204" pitchFamily="34" charset="0"/>
                <a:ea typeface="Times New Roman"/>
                <a:cs typeface="Arial" panose="020B0604020202020204" pitchFamily="34" charset="0"/>
                <a:sym typeface="Times New Roman"/>
              </a:endParaRPr>
            </a:p>
          </p:txBody>
        </p:sp>
        <p:sp>
          <p:nvSpPr>
            <p:cNvPr id="23" name="Google Shape;296;g53f047df24_0_470">
              <a:extLst>
                <a:ext uri="{FF2B5EF4-FFF2-40B4-BE49-F238E27FC236}">
                  <a16:creationId xmlns:a16="http://schemas.microsoft.com/office/drawing/2014/main" id="{D434F283-E39B-FBD9-C16E-767F73F79E9B}"/>
                </a:ext>
              </a:extLst>
            </p:cNvPr>
            <p:cNvSpPr/>
            <p:nvPr/>
          </p:nvSpPr>
          <p:spPr>
            <a:xfrm>
              <a:off x="2501974" y="2743693"/>
              <a:ext cx="3115426" cy="2263611"/>
            </a:xfrm>
            <a:prstGeom prst="rect">
              <a:avLst/>
            </a:prstGeom>
            <a:solidFill>
              <a:srgbClr val="00B050">
                <a:alpha val="25098"/>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25" name="Google Shape;297;g53f047df24_0_470">
              <a:extLst>
                <a:ext uri="{FF2B5EF4-FFF2-40B4-BE49-F238E27FC236}">
                  <a16:creationId xmlns:a16="http://schemas.microsoft.com/office/drawing/2014/main" id="{7F24B89E-C8BC-E69A-B3D8-8A6E08AC3754}"/>
                </a:ext>
              </a:extLst>
            </p:cNvPr>
            <p:cNvSpPr txBox="1"/>
            <p:nvPr/>
          </p:nvSpPr>
          <p:spPr>
            <a:xfrm>
              <a:off x="2970399" y="3501171"/>
              <a:ext cx="2258144" cy="917321"/>
            </a:xfrm>
            <a:prstGeom prst="rect">
              <a:avLst/>
            </a:prstGeom>
            <a:noFill/>
            <a:ln>
              <a:noFill/>
            </a:ln>
          </p:spPr>
          <p:txBody>
            <a:bodyPr spcFirstLastPara="1" wrap="square" lIns="91425" tIns="91425" rIns="91425" bIns="91425" anchor="t" anchorCtr="0">
              <a:noAutofit/>
            </a:bodyPr>
            <a:lstStyle/>
            <a:p>
              <a:pPr lvl="0">
                <a:buSzPts val="3600"/>
              </a:pPr>
              <a:r>
                <a:rPr lang="en-GB" sz="2400" b="0" i="1" u="none" strike="noStrike" cap="none" dirty="0">
                  <a:solidFill>
                    <a:schemeClr val="tx1"/>
                  </a:solidFill>
                  <a:latin typeface="Arial" panose="020B0604020202020204" pitchFamily="34" charset="0"/>
                  <a:ea typeface="Arial"/>
                  <a:cs typeface="Arial" panose="020B0604020202020204" pitchFamily="34" charset="0"/>
                  <a:sym typeface="Arial"/>
                </a:rPr>
                <a:t>A</a:t>
              </a:r>
              <a:r>
                <a:rPr lang="en-GB" sz="2400" b="0" i="0" u="none" strike="noStrike" cap="none" baseline="-25000" dirty="0">
                  <a:solidFill>
                    <a:schemeClr val="tx1"/>
                  </a:solidFill>
                  <a:latin typeface="Arial" panose="020B0604020202020204" pitchFamily="34" charset="0"/>
                  <a:ea typeface="Arial"/>
                  <a:cs typeface="Arial" panose="020B0604020202020204" pitchFamily="34" charset="0"/>
                  <a:sym typeface="Arial"/>
                </a:rPr>
                <a:t>1</a:t>
              </a:r>
              <a:r>
                <a:rPr lang="en-GB" sz="2400" b="0" i="0" u="none" strike="noStrike" cap="none" dirty="0">
                  <a:solidFill>
                    <a:schemeClr val="tx1"/>
                  </a:solidFill>
                  <a:latin typeface="Arial" panose="020B0604020202020204" pitchFamily="34" charset="0"/>
                  <a:ea typeface="Arial"/>
                  <a:cs typeface="Arial" panose="020B0604020202020204" pitchFamily="34" charset="0"/>
                  <a:sym typeface="Arial"/>
                </a:rPr>
                <a:t> = 12 </a:t>
              </a:r>
              <a:r>
                <a:rPr lang="en-GB" sz="2400" dirty="0">
                  <a:solidFill>
                    <a:schemeClr val="tx1"/>
                  </a:solidFill>
                  <a:latin typeface="Arial" panose="020B0604020202020204" pitchFamily="34" charset="0"/>
                  <a:cs typeface="Arial" panose="020B0604020202020204" pitchFamily="34" charset="0"/>
                </a:rPr>
                <a:t>×</a:t>
              </a:r>
              <a:r>
                <a:rPr lang="en-GB" sz="2400" b="0" i="0" u="none" strike="noStrike" cap="none" dirty="0">
                  <a:solidFill>
                    <a:schemeClr val="tx1"/>
                  </a:solidFill>
                  <a:latin typeface="Arial" panose="020B0604020202020204" pitchFamily="34" charset="0"/>
                  <a:ea typeface="Arial"/>
                  <a:cs typeface="Arial" panose="020B0604020202020204" pitchFamily="34" charset="0"/>
                  <a:sym typeface="Arial"/>
                </a:rPr>
                <a:t> 10</a:t>
              </a:r>
              <a:endParaRPr sz="2400" b="0" i="0" u="none" strike="noStrike" cap="none" dirty="0">
                <a:solidFill>
                  <a:schemeClr val="tx1"/>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3600"/>
                <a:buFont typeface="Arial"/>
                <a:buNone/>
              </a:pPr>
              <a:r>
                <a:rPr lang="en-GB" sz="2400" b="0" i="1" u="none" strike="noStrike" cap="none" dirty="0">
                  <a:solidFill>
                    <a:schemeClr val="tx1"/>
                  </a:solidFill>
                  <a:latin typeface="Arial" panose="020B0604020202020204" pitchFamily="34" charset="0"/>
                  <a:ea typeface="Arial"/>
                  <a:cs typeface="Arial" panose="020B0604020202020204" pitchFamily="34" charset="0"/>
                  <a:sym typeface="Arial"/>
                </a:rPr>
                <a:t>A</a:t>
              </a:r>
              <a:r>
                <a:rPr lang="en-GB" sz="2400" b="0" i="0" u="none" strike="noStrike" cap="none" baseline="-25000" dirty="0">
                  <a:solidFill>
                    <a:schemeClr val="tx1"/>
                  </a:solidFill>
                  <a:latin typeface="Arial" panose="020B0604020202020204" pitchFamily="34" charset="0"/>
                  <a:ea typeface="Arial"/>
                  <a:cs typeface="Arial" panose="020B0604020202020204" pitchFamily="34" charset="0"/>
                  <a:sym typeface="Arial"/>
                </a:rPr>
                <a:t>1</a:t>
              </a:r>
              <a:r>
                <a:rPr lang="en-GB" sz="2400" b="0" i="0" u="none" strike="noStrike" cap="none" dirty="0">
                  <a:solidFill>
                    <a:schemeClr val="tx1"/>
                  </a:solidFill>
                  <a:latin typeface="Arial" panose="020B0604020202020204" pitchFamily="34" charset="0"/>
                  <a:ea typeface="Arial"/>
                  <a:cs typeface="Arial" panose="020B0604020202020204" pitchFamily="34" charset="0"/>
                  <a:sym typeface="Arial"/>
                </a:rPr>
                <a:t> = </a:t>
              </a:r>
              <a:r>
                <a:rPr lang="en-GB" sz="2400" dirty="0">
                  <a:solidFill>
                    <a:schemeClr val="tx1"/>
                  </a:solidFill>
                  <a:latin typeface="Arial" panose="020B0604020202020204" pitchFamily="34" charset="0"/>
                  <a:cs typeface="Arial" panose="020B0604020202020204" pitchFamily="34" charset="0"/>
                </a:rPr>
                <a:t>120 </a:t>
              </a:r>
              <a:r>
                <a:rPr lang="en-GB" sz="2400" b="0" i="0" u="none" strike="noStrike" cap="none" dirty="0">
                  <a:solidFill>
                    <a:schemeClr val="tx1"/>
                  </a:solidFill>
                  <a:latin typeface="Arial" panose="020B0604020202020204" pitchFamily="34" charset="0"/>
                  <a:ea typeface="Arial"/>
                  <a:cs typeface="Arial" panose="020B0604020202020204" pitchFamily="34" charset="0"/>
                  <a:sym typeface="Arial"/>
                </a:rPr>
                <a:t>cm²</a:t>
              </a:r>
              <a:endParaRPr sz="2400" b="0" i="0" u="none" strike="noStrike" cap="none" dirty="0">
                <a:solidFill>
                  <a:schemeClr val="tx1"/>
                </a:solidFill>
                <a:latin typeface="Arial" panose="020B0604020202020204" pitchFamily="34" charset="0"/>
                <a:ea typeface="Arial"/>
                <a:cs typeface="Arial" panose="020B0604020202020204" pitchFamily="34" charset="0"/>
                <a:sym typeface="Arial"/>
              </a:endParaRPr>
            </a:p>
          </p:txBody>
        </p:sp>
        <p:sp>
          <p:nvSpPr>
            <p:cNvPr id="14" name="TextBox 13">
              <a:extLst>
                <a:ext uri="{FF2B5EF4-FFF2-40B4-BE49-F238E27FC236}">
                  <a16:creationId xmlns:a16="http://schemas.microsoft.com/office/drawing/2014/main" id="{D4231CC1-5F17-C50D-CA34-24DB87B6AA3A}"/>
                </a:ext>
              </a:extLst>
            </p:cNvPr>
            <p:cNvSpPr txBox="1"/>
            <p:nvPr/>
          </p:nvSpPr>
          <p:spPr>
            <a:xfrm>
              <a:off x="5011993" y="2801847"/>
              <a:ext cx="751818" cy="461665"/>
            </a:xfrm>
            <a:prstGeom prst="rect">
              <a:avLst/>
            </a:prstGeom>
            <a:noFill/>
          </p:spPr>
          <p:txBody>
            <a:bodyPr wrap="square" rtlCol="0">
              <a:spAutoFit/>
            </a:bodyPr>
            <a:lstStyle/>
            <a:p>
              <a:r>
                <a:rPr lang="en-GB" sz="2400" b="0" i="1" u="none" strike="noStrike" cap="none" dirty="0">
                  <a:solidFill>
                    <a:schemeClr val="tx1"/>
                  </a:solidFill>
                  <a:latin typeface="Arial" panose="020B0604020202020204" pitchFamily="34" charset="0"/>
                  <a:cs typeface="Arial" panose="020B0604020202020204" pitchFamily="34" charset="0"/>
                  <a:sym typeface="Arial"/>
                </a:rPr>
                <a:t>A</a:t>
              </a:r>
              <a:r>
                <a:rPr lang="en-GB" sz="2400" baseline="-25000" dirty="0">
                  <a:solidFill>
                    <a:schemeClr val="tx1"/>
                  </a:solidFill>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1488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40000"/>
            <a:lumOff val="60000"/>
          </a:schemeClr>
        </a:solidFill>
        <a:ln>
          <a:noFill/>
        </a:ln>
      </a:spPr>
      <a:bodyPr rtlCol="0" anchor="t"/>
      <a:lstStyle>
        <a:defPPr algn="l">
          <a:defRPr sz="2400" dirty="0">
            <a:solidFill>
              <a:schemeClr val="tx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90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28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C6BF2C10D2AD44BB79F8BFF365B8C2" ma:contentTypeVersion="16" ma:contentTypeDescription="Create a new document." ma:contentTypeScope="" ma:versionID="c9b06e18c8963115e3abf9b348a2b147">
  <xsd:schema xmlns:xsd="http://www.w3.org/2001/XMLSchema" xmlns:xs="http://www.w3.org/2001/XMLSchema" xmlns:p="http://schemas.microsoft.com/office/2006/metadata/properties" xmlns:ns2="a943fffa-545b-4eca-b17d-5f9a138dda08" xmlns:ns3="c5cf19a6-e467-491d-9af0-5a70f09a6a41" targetNamespace="http://schemas.microsoft.com/office/2006/metadata/properties" ma:root="true" ma:fieldsID="0a54bbcb56302e0d3bc70941a0a2ee6d" ns2:_="" ns3:_="">
    <xsd:import namespace="a943fffa-545b-4eca-b17d-5f9a138dda08"/>
    <xsd:import namespace="c5cf19a6-e467-491d-9af0-5a70f09a6a4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43fffa-545b-4eca-b17d-5f9a138dd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e9c5b39-4955-4e83-95b2-d0ef9563bab7}" ma:internalName="TaxCatchAll" ma:showField="CatchAllData" ma:web="a943fffa-545b-4eca-b17d-5f9a138dda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5cf19a6-e467-491d-9af0-5a70f09a6a4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943fffa-545b-4eca-b17d-5f9a138dda08" xsi:nil="true"/>
    <lcf76f155ced4ddcb4097134ff3c332f xmlns="c5cf19a6-e467-491d-9af0-5a70f09a6a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5F98613-ADD9-4664-8F48-EC7B2E741F7D}"/>
</file>

<file path=customXml/itemProps2.xml><?xml version="1.0" encoding="utf-8"?>
<ds:datastoreItem xmlns:ds="http://schemas.openxmlformats.org/officeDocument/2006/customXml" ds:itemID="{15750DE2-DA89-48CE-9F79-28D425E37724}">
  <ds:schemaRefs>
    <ds:schemaRef ds:uri="http://schemas.microsoft.com/sharepoint/v3/contenttype/forms"/>
  </ds:schemaRefs>
</ds:datastoreItem>
</file>

<file path=customXml/itemProps3.xml><?xml version="1.0" encoding="utf-8"?>
<ds:datastoreItem xmlns:ds="http://schemas.openxmlformats.org/officeDocument/2006/customXml" ds:itemID="{F054519A-5C88-4765-8DF4-097EB505FC69}">
  <ds:schemaRefs>
    <ds:schemaRef ds:uri="http://schemas.microsoft.com/office/infopath/2007/PartnerControls"/>
    <ds:schemaRef ds:uri="http://schemas.openxmlformats.org/package/2006/metadata/core-properties"/>
    <ds:schemaRef ds:uri="http://purl.org/dc/dcmitype/"/>
    <ds:schemaRef ds:uri="http://purl.org/dc/elements/1.1/"/>
    <ds:schemaRef ds:uri="http://purl.org/dc/terms/"/>
    <ds:schemaRef ds:uri="2bfdf3e8-25da-4e74-b057-a0e02081974e"/>
    <ds:schemaRef ds:uri="http://www.w3.org/XML/1998/namespace"/>
    <ds:schemaRef ds:uri="http://schemas.microsoft.com/office/2006/metadata/properties"/>
    <ds:schemaRef ds:uri="http://schemas.microsoft.com/office/2006/documentManagement/types"/>
    <ds:schemaRef ds:uri="5ffe337d-894c-4309-8959-e0fd255197bb"/>
  </ds:schemaRefs>
</ds:datastoreItem>
</file>

<file path=docProps/app.xml><?xml version="1.0" encoding="utf-8"?>
<Properties xmlns="http://schemas.openxmlformats.org/officeDocument/2006/extended-properties" xmlns:vt="http://schemas.openxmlformats.org/officeDocument/2006/docPropsVTypes">
  <TotalTime>37234</TotalTime>
  <Words>3982</Words>
  <Application>Microsoft Office PowerPoint</Application>
  <PresentationFormat>Widescreen</PresentationFormat>
  <Paragraphs>561</Paragraphs>
  <Slides>28</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Arial</vt:lpstr>
      <vt:lpstr>Calibri</vt:lpstr>
      <vt:lpstr>Cambria Math</vt:lpstr>
      <vt:lpstr>Segoe UI</vt:lpstr>
      <vt:lpstr>Times New Roman</vt:lpstr>
      <vt:lpstr>Office Theme</vt:lpstr>
      <vt:lpstr>Custom Design</vt:lpstr>
      <vt:lpstr>Lesson 18:  Area of squares, rectangles and rectilinear compound shapes  Level 1</vt:lpstr>
      <vt:lpstr>PowerPoint Presentation</vt:lpstr>
      <vt:lpstr>Area and factors</vt:lpstr>
      <vt:lpstr>Area</vt:lpstr>
      <vt:lpstr>Area of rectilinear shapes</vt:lpstr>
      <vt:lpstr>Area of rectilinear shapes</vt:lpstr>
      <vt:lpstr>Area of compound shapes</vt:lpstr>
      <vt:lpstr>Methods 1 and 2 for (a)</vt:lpstr>
      <vt:lpstr>Method 3 for (a)</vt:lpstr>
      <vt:lpstr>Crowd capacity</vt:lpstr>
      <vt:lpstr>Which of the following venues will give the biggest income?</vt:lpstr>
      <vt:lpstr>Answers – Venues 1 and 2</vt:lpstr>
      <vt:lpstr>Answers – Venues 3 and 4</vt:lpstr>
      <vt:lpstr>Answers – Venue 5</vt:lpstr>
      <vt:lpstr>Answers</vt:lpstr>
      <vt:lpstr>Compound shapes</vt:lpstr>
      <vt:lpstr>Rectilinear shapes</vt:lpstr>
      <vt:lpstr>FS exam question guidance/tips</vt:lpstr>
      <vt:lpstr>FS exam question guidance/tips</vt:lpstr>
      <vt:lpstr>Checking your answer</vt:lpstr>
      <vt:lpstr>Practice question 1 </vt:lpstr>
      <vt:lpstr>Practice question 2 </vt:lpstr>
      <vt:lpstr>Practice question (3) </vt:lpstr>
      <vt:lpstr>Practice question 1 – answers </vt:lpstr>
      <vt:lpstr>Practice question 2 – answers </vt:lpstr>
      <vt:lpstr>Practice question 3 – answers </vt:lpstr>
      <vt:lpstr>Lesson review:  Area of squares, rectangles and rectilinear compound shapes  Level 1</vt:lpstr>
      <vt:lpstr>Lesson 18:  Credits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Centres for Excellence Mastery Lesson Slides</dc:title>
  <dc:subject/>
  <dc:creator>Pearson</dc:creator>
  <cp:keywords/>
  <dc:description/>
  <cp:lastModifiedBy>Olesya Gilmutdinova</cp:lastModifiedBy>
  <cp:revision>512</cp:revision>
  <dcterms:created xsi:type="dcterms:W3CDTF">2019-07-11T15:46:02Z</dcterms:created>
  <dcterms:modified xsi:type="dcterms:W3CDTF">2023-04-13T14:07:15Z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0x01010062C6BF2C10D2AD44BB79F8BFF365B8C2</vt:lpwstr>
  </property>
</Properties>
</file>