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Lst>
  <p:notesMasterIdLst>
    <p:notesMasterId r:id="rId26"/>
  </p:notesMasterIdLst>
  <p:sldIdLst>
    <p:sldId id="261" r:id="rId6"/>
    <p:sldId id="326" r:id="rId7"/>
    <p:sldId id="331" r:id="rId8"/>
    <p:sldId id="264" r:id="rId9"/>
    <p:sldId id="333" r:id="rId10"/>
    <p:sldId id="334" r:id="rId11"/>
    <p:sldId id="335" r:id="rId12"/>
    <p:sldId id="353" r:id="rId13"/>
    <p:sldId id="354" r:id="rId14"/>
    <p:sldId id="355" r:id="rId15"/>
    <p:sldId id="341" r:id="rId16"/>
    <p:sldId id="338" r:id="rId17"/>
    <p:sldId id="358" r:id="rId18"/>
    <p:sldId id="344" r:id="rId19"/>
    <p:sldId id="346" r:id="rId20"/>
    <p:sldId id="347" r:id="rId21"/>
    <p:sldId id="356" r:id="rId22"/>
    <p:sldId id="357" r:id="rId23"/>
    <p:sldId id="348" r:id="rId24"/>
    <p:sldId id="352"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8E3DE15-358D-1D6E-1E66-EE0360334EA6}" name="Martin Payne" initials="MP" userId="bbc95f081e4651e9" providerId="Windows Live"/>
  <p188:author id="{A38CE21D-A44F-DFDE-2216-6A83308448DE}" name="PR" initials="WRG" userId="PR" providerId="None"/>
  <p188:author id="{DB168830-51D4-4CC1-7858-D21AD9F13162}" name="Sarah Stafford" initials="SS" userId="Sarah Stafford" providerId="None"/>
  <p188:author id="{A3B5DB84-950D-7B36-4E01-DE48024E119B}" name="Olesya Gilmutdinova" initials="OG" userId="S::olesya@newgenpublishing.co.uk::0ad0dfd8-c78a-45b1-8302-82c733b1cefb" providerId="AD"/>
  <p188:author id="{74A8DA8D-EC84-206B-48B7-16142EDB883C}" name="CE" initials="TH" userId="CE" providerId="None"/>
  <p188:author id="{E5B58DDC-298B-B9D5-C478-64E78F3EB0CF}" name="Chess Law" initials="CL" userId="S::chess@newgenpublishing.co.uk::77e1df74-a9d8-491f-a58c-070132422fdd" providerId="AD"/>
  <p188:author id="{5C0F08FE-B5CA-9B9E-29F8-9E60E2B97FB0}" name="Harsh Kumar" initials="H" userId="Harsh Kumar"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ollett, Clare" initials="CC" lastIdx="18" clrIdx="0">
    <p:extLst>
      <p:ext uri="{19B8F6BF-5375-455C-9EA6-DF929625EA0E}">
        <p15:presenceInfo xmlns:p15="http://schemas.microsoft.com/office/powerpoint/2012/main" userId="S::Clare.Collett@Pearson.com::a376c1f8-5148-4d55-9c90-6113c98c8476" providerId="AD"/>
      </p:ext>
    </p:extLst>
  </p:cmAuthor>
  <p:cmAuthor id="2" name="Veronica Wastell" initials="VW" lastIdx="3" clrIdx="1">
    <p:extLst>
      <p:ext uri="{19B8F6BF-5375-455C-9EA6-DF929625EA0E}">
        <p15:presenceInfo xmlns:p15="http://schemas.microsoft.com/office/powerpoint/2012/main" userId="Veronica Wastell" providerId="None"/>
      </p:ext>
    </p:extLst>
  </p:cmAuthor>
  <p:cmAuthor id="3" name="Marie Joubert" initials="MJ" lastIdx="6" clrIdx="2">
    <p:extLst>
      <p:ext uri="{19B8F6BF-5375-455C-9EA6-DF929625EA0E}">
        <p15:presenceInfo xmlns:p15="http://schemas.microsoft.com/office/powerpoint/2012/main" userId="S::marie.joubert1@nottingham.ac.uk::8784a254-284d-4fcc-ace7-66743a4258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E6C8D9"/>
    <a:srgbClr val="0071F8"/>
    <a:srgbClr val="BE0064"/>
    <a:srgbClr val="9BC8FF"/>
    <a:srgbClr val="008FC9"/>
    <a:srgbClr val="DD3D4C"/>
    <a:srgbClr val="F9D09E"/>
    <a:srgbClr val="C96035"/>
    <a:srgbClr val="DDB17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634" autoAdjust="0"/>
    <p:restoredTop sz="69116" autoAdjust="0"/>
  </p:normalViewPr>
  <p:slideViewPr>
    <p:cSldViewPr snapToGrid="0" snapToObjects="1">
      <p:cViewPr varScale="1">
        <p:scale>
          <a:sx n="86" d="100"/>
          <a:sy n="86" d="100"/>
        </p:scale>
        <p:origin x="664" y="200"/>
      </p:cViewPr>
      <p:guideLst>
        <p:guide orient="horz" pos="2160"/>
        <p:guide pos="3840"/>
      </p:guideLst>
    </p:cSldViewPr>
  </p:slideViewPr>
  <p:outlineViewPr>
    <p:cViewPr>
      <p:scale>
        <a:sx n="33" d="100"/>
        <a:sy n="33" d="100"/>
      </p:scale>
      <p:origin x="0" y="-178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ve Pardoe" userId="6fa2db72-1fdb-41be-8a25-f49a2205c689" providerId="ADAL" clId="{1D256E83-07F6-BF49-B8B8-230587D15BE6}"/>
    <pc:docChg chg="undo custSel modSld">
      <pc:chgData name="Steve Pardoe" userId="6fa2db72-1fdb-41be-8a25-f49a2205c689" providerId="ADAL" clId="{1D256E83-07F6-BF49-B8B8-230587D15BE6}" dt="2023-05-02T18:08:31.997" v="11" actId="1076"/>
      <pc:docMkLst>
        <pc:docMk/>
      </pc:docMkLst>
      <pc:sldChg chg="modNotesTx">
        <pc:chgData name="Steve Pardoe" userId="6fa2db72-1fdb-41be-8a25-f49a2205c689" providerId="ADAL" clId="{1D256E83-07F6-BF49-B8B8-230587D15BE6}" dt="2023-05-02T18:01:16.708" v="3" actId="20577"/>
        <pc:sldMkLst>
          <pc:docMk/>
          <pc:sldMk cId="2841582288" sldId="334"/>
        </pc:sldMkLst>
      </pc:sldChg>
      <pc:sldChg chg="modSp mod">
        <pc:chgData name="Steve Pardoe" userId="6fa2db72-1fdb-41be-8a25-f49a2205c689" providerId="ADAL" clId="{1D256E83-07F6-BF49-B8B8-230587D15BE6}" dt="2023-05-02T18:05:50.154" v="5" actId="1076"/>
        <pc:sldMkLst>
          <pc:docMk/>
          <pc:sldMk cId="1126555900" sldId="346"/>
        </pc:sldMkLst>
        <pc:spChg chg="mod">
          <ac:chgData name="Steve Pardoe" userId="6fa2db72-1fdb-41be-8a25-f49a2205c689" providerId="ADAL" clId="{1D256E83-07F6-BF49-B8B8-230587D15BE6}" dt="2023-05-02T18:05:50.154" v="5" actId="1076"/>
          <ac:spMkLst>
            <pc:docMk/>
            <pc:sldMk cId="1126555900" sldId="346"/>
            <ac:spMk id="7" creationId="{F134C0A4-400B-A578-BFDE-C42B2189DD69}"/>
          </ac:spMkLst>
        </pc:spChg>
      </pc:sldChg>
      <pc:sldChg chg="modSp mod">
        <pc:chgData name="Steve Pardoe" userId="6fa2db72-1fdb-41be-8a25-f49a2205c689" providerId="ADAL" clId="{1D256E83-07F6-BF49-B8B8-230587D15BE6}" dt="2023-05-02T18:06:44.705" v="7" actId="1076"/>
        <pc:sldMkLst>
          <pc:docMk/>
          <pc:sldMk cId="4054252802" sldId="347"/>
        </pc:sldMkLst>
        <pc:spChg chg="mod">
          <ac:chgData name="Steve Pardoe" userId="6fa2db72-1fdb-41be-8a25-f49a2205c689" providerId="ADAL" clId="{1D256E83-07F6-BF49-B8B8-230587D15BE6}" dt="2023-05-02T18:06:44.705" v="7" actId="1076"/>
          <ac:spMkLst>
            <pc:docMk/>
            <pc:sldMk cId="4054252802" sldId="347"/>
            <ac:spMk id="9" creationId="{5A53554E-9E26-96CF-EBCE-04E395E57B84}"/>
          </ac:spMkLst>
        </pc:spChg>
      </pc:sldChg>
      <pc:sldChg chg="modSp mod">
        <pc:chgData name="Steve Pardoe" userId="6fa2db72-1fdb-41be-8a25-f49a2205c689" providerId="ADAL" clId="{1D256E83-07F6-BF49-B8B8-230587D15BE6}" dt="2023-05-02T18:07:53.758" v="9" actId="1076"/>
        <pc:sldMkLst>
          <pc:docMk/>
          <pc:sldMk cId="3755635152" sldId="356"/>
        </pc:sldMkLst>
        <pc:spChg chg="mod">
          <ac:chgData name="Steve Pardoe" userId="6fa2db72-1fdb-41be-8a25-f49a2205c689" providerId="ADAL" clId="{1D256E83-07F6-BF49-B8B8-230587D15BE6}" dt="2023-05-02T18:07:53.758" v="9" actId="1076"/>
          <ac:spMkLst>
            <pc:docMk/>
            <pc:sldMk cId="3755635152" sldId="356"/>
            <ac:spMk id="7" creationId="{5702C886-26AA-4780-126F-78BA2B2480BC}"/>
          </ac:spMkLst>
        </pc:spChg>
      </pc:sldChg>
      <pc:sldChg chg="modSp mod">
        <pc:chgData name="Steve Pardoe" userId="6fa2db72-1fdb-41be-8a25-f49a2205c689" providerId="ADAL" clId="{1D256E83-07F6-BF49-B8B8-230587D15BE6}" dt="2023-05-02T18:08:31.997" v="11" actId="1076"/>
        <pc:sldMkLst>
          <pc:docMk/>
          <pc:sldMk cId="3136209800" sldId="357"/>
        </pc:sldMkLst>
        <pc:spChg chg="mod">
          <ac:chgData name="Steve Pardoe" userId="6fa2db72-1fdb-41be-8a25-f49a2205c689" providerId="ADAL" clId="{1D256E83-07F6-BF49-B8B8-230587D15BE6}" dt="2023-05-02T18:08:31.997" v="11" actId="1076"/>
          <ac:spMkLst>
            <pc:docMk/>
            <pc:sldMk cId="3136209800" sldId="357"/>
            <ac:spMk id="9" creationId="{4B3AAB1E-A677-A513-6C24-22A183E111F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25C08C-1EE7-2E4B-BEDD-2CD36E772CA0}" type="datetimeFigureOut">
              <a:rPr lang="en-US" smtClean="0"/>
              <a:t>5/2/23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0292A9-7A47-3844-B146-D6E152DCFCB4}" type="slidenum">
              <a:rPr lang="en-US" smtClean="0"/>
              <a:t>‹#›</a:t>
            </a:fld>
            <a:endParaRPr lang="en-US"/>
          </a:p>
        </p:txBody>
      </p:sp>
    </p:spTree>
    <p:extLst>
      <p:ext uri="{BB962C8B-B14F-4D97-AF65-F5344CB8AC3E}">
        <p14:creationId xmlns:p14="http://schemas.microsoft.com/office/powerpoint/2010/main" val="3911700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a:t>
            </a:fld>
            <a:endParaRPr lang="en-US"/>
          </a:p>
        </p:txBody>
      </p:sp>
    </p:spTree>
    <p:extLst>
      <p:ext uri="{BB962C8B-B14F-4D97-AF65-F5344CB8AC3E}">
        <p14:creationId xmlns:p14="http://schemas.microsoft.com/office/powerpoint/2010/main" val="470172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10</a:t>
            </a:fld>
            <a:endParaRPr lang="en-US"/>
          </a:p>
        </p:txBody>
      </p:sp>
    </p:spTree>
    <p:extLst>
      <p:ext uri="{BB962C8B-B14F-4D97-AF65-F5344CB8AC3E}">
        <p14:creationId xmlns:p14="http://schemas.microsoft.com/office/powerpoint/2010/main" val="31980922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252525"/>
                </a:solidFill>
                <a:effectLst/>
              </a:rPr>
              <a:t>This exercise is designed to test learners' understanding of the mathematical structure of mean.</a:t>
            </a:r>
          </a:p>
          <a:p>
            <a:r>
              <a:rPr lang="en-US" dirty="0">
                <a:solidFill>
                  <a:srgbClr val="252525"/>
                </a:solidFill>
                <a:effectLst/>
              </a:rPr>
              <a:t>Ask the learners to work alone for a few minutes before discussing what they have done or what they think with their partner.</a:t>
            </a:r>
          </a:p>
          <a:p>
            <a:r>
              <a:rPr lang="en-US" dirty="0">
                <a:solidFill>
                  <a:srgbClr val="252525"/>
                </a:solidFill>
                <a:effectLst/>
              </a:rPr>
              <a:t>This may lead to a productive struggle, as this is a little tricky. Allow time for the learners to solve the problem, but scaffold by asking questions should the task become too much.</a:t>
            </a:r>
          </a:p>
        </p:txBody>
      </p:sp>
      <p:sp>
        <p:nvSpPr>
          <p:cNvPr id="4" name="Slide Number Placeholder 3"/>
          <p:cNvSpPr>
            <a:spLocks noGrp="1"/>
          </p:cNvSpPr>
          <p:nvPr>
            <p:ph type="sldNum" sz="quarter" idx="10"/>
          </p:nvPr>
        </p:nvSpPr>
        <p:spPr/>
        <p:txBody>
          <a:bodyPr/>
          <a:lstStyle/>
          <a:p>
            <a:fld id="{C30292A9-7A47-3844-B146-D6E152DCFCB4}" type="slidenum">
              <a:rPr lang="en-US" smtClean="0"/>
              <a:t>11</a:t>
            </a:fld>
            <a:endParaRPr lang="en-US"/>
          </a:p>
        </p:txBody>
      </p:sp>
    </p:spTree>
    <p:extLst>
      <p:ext uri="{BB962C8B-B14F-4D97-AF65-F5344CB8AC3E}">
        <p14:creationId xmlns:p14="http://schemas.microsoft.com/office/powerpoint/2010/main" val="103850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252525"/>
                </a:solidFill>
                <a:effectLst/>
              </a:rPr>
              <a:t>Give the learners some time to work alone.</a:t>
            </a:r>
          </a:p>
          <a:p>
            <a:r>
              <a:rPr lang="en-US" dirty="0">
                <a:solidFill>
                  <a:srgbClr val="252525"/>
                </a:solidFill>
                <a:effectLst/>
              </a:rPr>
              <a:t>Once they have worked on the problem alone, learners will then explain their answer to their partner.</a:t>
            </a:r>
          </a:p>
          <a:p>
            <a:r>
              <a:rPr lang="en-US" dirty="0">
                <a:solidFill>
                  <a:srgbClr val="252525"/>
                </a:solidFill>
                <a:effectLst/>
              </a:rPr>
              <a:t>If the pair agrees, then each learner must explain in their own words what they did. If they disagree, then they must work out why they disagree and see if they can come to an agreement.</a:t>
            </a:r>
          </a:p>
          <a:p>
            <a:r>
              <a:rPr lang="en-US" dirty="0">
                <a:solidFill>
                  <a:srgbClr val="252525"/>
                </a:solidFill>
                <a:effectLst/>
              </a:rPr>
              <a:t>The tutor will observe and listen to what the learners are saying, taking note of common errors or correct calculations, which will help with the review.</a:t>
            </a:r>
          </a:p>
          <a:p>
            <a:endParaRPr lang="en-GB" dirty="0"/>
          </a:p>
        </p:txBody>
      </p:sp>
      <p:sp>
        <p:nvSpPr>
          <p:cNvPr id="4" name="Slide Number Placeholder 3"/>
          <p:cNvSpPr>
            <a:spLocks noGrp="1"/>
          </p:cNvSpPr>
          <p:nvPr>
            <p:ph type="sldNum" sz="quarter" idx="10"/>
          </p:nvPr>
        </p:nvSpPr>
        <p:spPr/>
        <p:txBody>
          <a:bodyPr/>
          <a:lstStyle/>
          <a:p>
            <a:fld id="{C30292A9-7A47-3844-B146-D6E152DCFCB4}" type="slidenum">
              <a:rPr lang="en-US" smtClean="0"/>
              <a:t>12</a:t>
            </a:fld>
            <a:endParaRPr lang="en-US"/>
          </a:p>
        </p:txBody>
      </p:sp>
    </p:spTree>
    <p:extLst>
      <p:ext uri="{BB962C8B-B14F-4D97-AF65-F5344CB8AC3E}">
        <p14:creationId xmlns:p14="http://schemas.microsoft.com/office/powerpoint/2010/main" val="35207632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252525"/>
                </a:solidFill>
                <a:effectLst/>
              </a:rPr>
              <a:t>Here, the tutor should bring the class's ideas together, before confirming the correct answers.</a:t>
            </a:r>
          </a:p>
          <a:p>
            <a:r>
              <a:rPr lang="en-US" dirty="0">
                <a:solidFill>
                  <a:srgbClr val="252525"/>
                </a:solidFill>
                <a:effectLst/>
              </a:rPr>
              <a:t>It could be useful to question the whole group to bring ideas together, or the tutor could ask a successful pair to demonstrate what they did.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i="0" u="none" dirty="0">
                <a:effectLst/>
                <a:latin typeface="Calibri" panose="020F0502020204030204" pitchFamily="34" charset="0"/>
                <a:ea typeface="Calibri" panose="020F0502020204030204" pitchFamily="34" charset="0"/>
                <a:cs typeface="Times New Roman" panose="02020603050405020304" pitchFamily="18" charset="0"/>
              </a:rPr>
              <a:t>Focus of discussions is methods used &amp; reasoning behind them.  If learners struggle, use probing questions and scaffolding as appropriate</a:t>
            </a:r>
            <a:endParaRPr lang="en-GB" sz="1800" i="0" u="none"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solidFill>
                <a:srgbClr val="252525"/>
              </a:solidFill>
              <a:effectLst/>
            </a:endParaRPr>
          </a:p>
          <a:p>
            <a:r>
              <a:rPr lang="en-US" dirty="0">
                <a:solidFill>
                  <a:srgbClr val="252525"/>
                </a:solidFill>
                <a:effectLst/>
              </a:rPr>
              <a:t>When discussions have run their course, use the animations to confirm the correct answers.</a:t>
            </a:r>
          </a:p>
          <a:p>
            <a:endParaRPr lang="en-US" dirty="0">
              <a:solidFill>
                <a:srgbClr val="252525"/>
              </a:solidFill>
              <a:effectLst/>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Answer for row A is 24</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Calculation is: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26 x 6 = 156</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All current numbers add up to 132</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156 − 132 = 24</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Answer for row B (missing time) is 28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Find the mean for all 10 combined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10 × 26.8 = 268</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All 9 add up to 240</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268 − 240 = 28</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Answer for row B (missing average) is 28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solidFill>
                <a:srgbClr val="252525"/>
              </a:solidFill>
              <a:effectLst/>
            </a:endParaRPr>
          </a:p>
          <a:p>
            <a:endParaRPr lang="en-GB" dirty="0"/>
          </a:p>
        </p:txBody>
      </p:sp>
      <p:sp>
        <p:nvSpPr>
          <p:cNvPr id="4" name="Slide Number Placeholder 3"/>
          <p:cNvSpPr>
            <a:spLocks noGrp="1"/>
          </p:cNvSpPr>
          <p:nvPr>
            <p:ph type="sldNum" sz="quarter" idx="10"/>
          </p:nvPr>
        </p:nvSpPr>
        <p:spPr/>
        <p:txBody>
          <a:bodyPr/>
          <a:lstStyle/>
          <a:p>
            <a:fld id="{C30292A9-7A47-3844-B146-D6E152DCFCB4}" type="slidenum">
              <a:rPr lang="en-US" smtClean="0"/>
              <a:t>13</a:t>
            </a:fld>
            <a:endParaRPr lang="en-US"/>
          </a:p>
        </p:txBody>
      </p:sp>
    </p:spTree>
    <p:extLst>
      <p:ext uri="{BB962C8B-B14F-4D97-AF65-F5344CB8AC3E}">
        <p14:creationId xmlns:p14="http://schemas.microsoft.com/office/powerpoint/2010/main" val="1601081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252525"/>
                </a:solidFill>
                <a:effectLst/>
              </a:rPr>
              <a:t>The more consistent delivery service will be the better service to use. </a:t>
            </a:r>
            <a:r>
              <a:rPr lang="en-US" dirty="0" err="1">
                <a:solidFill>
                  <a:srgbClr val="252525"/>
                </a:solidFill>
                <a:effectLst/>
              </a:rPr>
              <a:t>Glossop</a:t>
            </a:r>
            <a:r>
              <a:rPr lang="en-US" dirty="0">
                <a:solidFill>
                  <a:srgbClr val="252525"/>
                </a:solidFill>
                <a:effectLst/>
              </a:rPr>
              <a:t> Delivery has the smaller range (2 hours, compared to 5 hours for Moving Target) and is therefore the more consistent.</a:t>
            </a:r>
          </a:p>
          <a:p>
            <a:endParaRPr lang="en-US" dirty="0">
              <a:solidFill>
                <a:srgbClr val="252525"/>
              </a:solidFill>
              <a:effectLst/>
            </a:endParaRPr>
          </a:p>
          <a:p>
            <a:r>
              <a:rPr lang="en-US" dirty="0">
                <a:solidFill>
                  <a:srgbClr val="252525"/>
                </a:solidFill>
                <a:effectLst/>
              </a:rPr>
              <a:t>The mean and median delivery time for both of these firms is 4 hours, so there is no difference in terms of the average times.</a:t>
            </a:r>
          </a:p>
          <a:p>
            <a:endParaRPr lang="en-US" dirty="0">
              <a:solidFill>
                <a:srgbClr val="252525"/>
              </a:solidFill>
              <a:effectLst/>
            </a:endParaRPr>
          </a:p>
          <a:p>
            <a:r>
              <a:rPr lang="en-US" dirty="0">
                <a:solidFill>
                  <a:srgbClr val="252525"/>
                </a:solidFill>
                <a:effectLst/>
              </a:rPr>
              <a:t>The role of the tutor is to listen to the learners' reasoning while they have their thinking and discussion time, and then to use this to facilitate the discussion of which service they would choose.</a:t>
            </a: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14</a:t>
            </a:fld>
            <a:endParaRPr lang="en-US"/>
          </a:p>
        </p:txBody>
      </p:sp>
    </p:spTree>
    <p:extLst>
      <p:ext uri="{BB962C8B-B14F-4D97-AF65-F5344CB8AC3E}">
        <p14:creationId xmlns:p14="http://schemas.microsoft.com/office/powerpoint/2010/main" val="36064025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is a Level 1 question.</a:t>
            </a:r>
          </a:p>
        </p:txBody>
      </p:sp>
      <p:sp>
        <p:nvSpPr>
          <p:cNvPr id="4" name="Slide Number Placeholder 3"/>
          <p:cNvSpPr>
            <a:spLocks noGrp="1"/>
          </p:cNvSpPr>
          <p:nvPr>
            <p:ph type="sldNum" sz="quarter" idx="5"/>
          </p:nvPr>
        </p:nvSpPr>
        <p:spPr/>
        <p:txBody>
          <a:bodyPr/>
          <a:lstStyle/>
          <a:p>
            <a:fld id="{C30292A9-7A47-3844-B146-D6E152DCFCB4}" type="slidenum">
              <a:rPr lang="en-US" smtClean="0"/>
              <a:t>15</a:t>
            </a:fld>
            <a:endParaRPr lang="en-US"/>
          </a:p>
        </p:txBody>
      </p:sp>
    </p:spTree>
    <p:extLst>
      <p:ext uri="{BB962C8B-B14F-4D97-AF65-F5344CB8AC3E}">
        <p14:creationId xmlns:p14="http://schemas.microsoft.com/office/powerpoint/2010/main" val="2932554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a Level 1 question.</a:t>
            </a:r>
          </a:p>
        </p:txBody>
      </p:sp>
      <p:sp>
        <p:nvSpPr>
          <p:cNvPr id="4" name="Slide Number Placeholder 3"/>
          <p:cNvSpPr>
            <a:spLocks noGrp="1"/>
          </p:cNvSpPr>
          <p:nvPr>
            <p:ph type="sldNum" sz="quarter" idx="5"/>
          </p:nvPr>
        </p:nvSpPr>
        <p:spPr/>
        <p:txBody>
          <a:bodyPr/>
          <a:lstStyle/>
          <a:p>
            <a:fld id="{C30292A9-7A47-3844-B146-D6E152DCFCB4}" type="slidenum">
              <a:rPr lang="en-US" smtClean="0"/>
              <a:t>16</a:t>
            </a:fld>
            <a:endParaRPr lang="en-US"/>
          </a:p>
        </p:txBody>
      </p:sp>
    </p:spTree>
    <p:extLst>
      <p:ext uri="{BB962C8B-B14F-4D97-AF65-F5344CB8AC3E}">
        <p14:creationId xmlns:p14="http://schemas.microsoft.com/office/powerpoint/2010/main" val="5947493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a Level 1 question.</a:t>
            </a:r>
          </a:p>
        </p:txBody>
      </p:sp>
      <p:sp>
        <p:nvSpPr>
          <p:cNvPr id="4" name="Slide Number Placeholder 3"/>
          <p:cNvSpPr>
            <a:spLocks noGrp="1"/>
          </p:cNvSpPr>
          <p:nvPr>
            <p:ph type="sldNum" sz="quarter" idx="5"/>
          </p:nvPr>
        </p:nvSpPr>
        <p:spPr/>
        <p:txBody>
          <a:bodyPr/>
          <a:lstStyle/>
          <a:p>
            <a:fld id="{C30292A9-7A47-3844-B146-D6E152DCFCB4}" type="slidenum">
              <a:rPr lang="en-US" smtClean="0"/>
              <a:t>17</a:t>
            </a:fld>
            <a:endParaRPr lang="en-US"/>
          </a:p>
        </p:txBody>
      </p:sp>
    </p:spTree>
    <p:extLst>
      <p:ext uri="{BB962C8B-B14F-4D97-AF65-F5344CB8AC3E}">
        <p14:creationId xmlns:p14="http://schemas.microsoft.com/office/powerpoint/2010/main" val="38900780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a Level 1 question.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0292A9-7A47-3844-B146-D6E152DCFCB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401200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19</a:t>
            </a:fld>
            <a:endParaRPr lang="en-US"/>
          </a:p>
        </p:txBody>
      </p:sp>
    </p:spTree>
    <p:extLst>
      <p:ext uri="{BB962C8B-B14F-4D97-AF65-F5344CB8AC3E}">
        <p14:creationId xmlns:p14="http://schemas.microsoft.com/office/powerpoint/2010/main" val="3803931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252525"/>
                </a:solidFill>
                <a:effectLst/>
              </a:rPr>
              <a:t>Whole group discussion about the nature of averages. This lesson is designed to explore the different averages and their possible uses, but especially the mean.  </a:t>
            </a:r>
            <a:r>
              <a:rPr lang="en-GB" sz="1200" baseline="0" dirty="0">
                <a:solidFill>
                  <a:srgbClr val="FF0000"/>
                </a:solidFill>
              </a:rPr>
              <a:t>It is likely that learners will ask about median and mode – the teacher can approach this as appropriate for the class – feel free to encourage discussion on these, but specify that for the purpose of this qualification, we will only be looking at mean and range. Invite them to explore other average measures after the lesson.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rgbClr val="252525"/>
              </a:solidFill>
              <a:effectLst/>
            </a:endParaRPr>
          </a:p>
          <a:p>
            <a:r>
              <a:rPr lang="en-US" dirty="0">
                <a:solidFill>
                  <a:srgbClr val="252525"/>
                </a:solidFill>
                <a:effectLst/>
              </a:rPr>
              <a:t>The discussion should start to draw out learners’ previous knowledge about averages. Learners often know how to calculate averages, even if they get the names mixed up. Do they know what an average is and when to use each average?</a:t>
            </a:r>
          </a:p>
          <a:p>
            <a:r>
              <a:rPr lang="en-US" dirty="0">
                <a:solidFill>
                  <a:srgbClr val="252525"/>
                </a:solidFill>
                <a:effectLst/>
              </a:rPr>
              <a:t>The first two slides are to explore the nature of average. In the first slide, Parvis feels average. This cannot be quantified with numbers, but it does allow for discussion of what the nature of ‘average’ is.</a:t>
            </a:r>
          </a:p>
          <a:p>
            <a:r>
              <a:rPr lang="en-US" dirty="0">
                <a:solidFill>
                  <a:srgbClr val="252525"/>
                </a:solidFill>
                <a:effectLst/>
              </a:rPr>
              <a:t>You might prompt the discussion by asking: Does Parvis feels fabulous? Does Parvis feel terrible? This could start the idea of the middle ground – somewhere between terrible and amazing.</a:t>
            </a:r>
          </a:p>
          <a:p>
            <a:r>
              <a:rPr lang="en-US" dirty="0">
                <a:solidFill>
                  <a:srgbClr val="252525"/>
                </a:solidFill>
                <a:effectLst/>
              </a:rPr>
              <a:t>Could we calculate how Parvis feels? Not easily, but we could give his feelings a rating on a scale (1 being terrible and 10 being wonderful) – where would Parvis be on this scale?</a:t>
            </a: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2</a:t>
            </a:fld>
            <a:endParaRPr lang="en-US"/>
          </a:p>
        </p:txBody>
      </p:sp>
    </p:spTree>
    <p:extLst>
      <p:ext uri="{BB962C8B-B14F-4D97-AF65-F5344CB8AC3E}">
        <p14:creationId xmlns:p14="http://schemas.microsoft.com/office/powerpoint/2010/main" val="20200719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20</a:t>
            </a:fld>
            <a:endParaRPr lang="en-US"/>
          </a:p>
        </p:txBody>
      </p:sp>
    </p:spTree>
    <p:extLst>
      <p:ext uri="{BB962C8B-B14F-4D97-AF65-F5344CB8AC3E}">
        <p14:creationId xmlns:p14="http://schemas.microsoft.com/office/powerpoint/2010/main" val="24008980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252525"/>
                </a:solidFill>
                <a:effectLst/>
              </a:rPr>
              <a:t>Asking how Parvis did in his </a:t>
            </a:r>
            <a:r>
              <a:rPr lang="en-US" dirty="0" err="1">
                <a:solidFill>
                  <a:srgbClr val="252525"/>
                </a:solidFill>
                <a:effectLst/>
              </a:rPr>
              <a:t>maths</a:t>
            </a:r>
            <a:r>
              <a:rPr lang="en-US" dirty="0">
                <a:solidFill>
                  <a:srgbClr val="252525"/>
                </a:solidFill>
                <a:effectLst/>
              </a:rPr>
              <a:t> test allows the class to start exploring the concept of an average. The score can be quantified, as can the grade. It is unlikely that learners will know if their </a:t>
            </a:r>
            <a:r>
              <a:rPr lang="en-US" dirty="0" err="1">
                <a:solidFill>
                  <a:srgbClr val="252525"/>
                </a:solidFill>
                <a:effectLst/>
              </a:rPr>
              <a:t>maths</a:t>
            </a:r>
            <a:r>
              <a:rPr lang="en-US" dirty="0">
                <a:solidFill>
                  <a:srgbClr val="252525"/>
                </a:solidFill>
                <a:effectLst/>
              </a:rPr>
              <a:t> test results are actually average or not, but it does allow them to think about how the scores might be ordered to see if they are average.</a:t>
            </a:r>
          </a:p>
          <a:p>
            <a:endParaRPr lang="en-US" dirty="0">
              <a:solidFill>
                <a:srgbClr val="252525"/>
              </a:solidFill>
              <a:effectLst/>
            </a:endParaRPr>
          </a:p>
          <a:p>
            <a:r>
              <a:rPr lang="en-US" dirty="0">
                <a:solidFill>
                  <a:srgbClr val="252525"/>
                </a:solidFill>
                <a:effectLst/>
              </a:rPr>
              <a:t>Does Parvis’ response of ‘Average!’ refer to how he feels he did, or does he know his grade and score? (Learners should move on from the abstract middle ground introduced in the previous slide to thinking about a quantified average).</a:t>
            </a:r>
          </a:p>
          <a:p>
            <a:endParaRPr lang="en-US" dirty="0">
              <a:solidFill>
                <a:srgbClr val="252525"/>
              </a:solidFill>
              <a:effectLst/>
            </a:endParaRPr>
          </a:p>
          <a:p>
            <a:r>
              <a:rPr lang="en-US" dirty="0">
                <a:solidFill>
                  <a:srgbClr val="252525"/>
                </a:solidFill>
                <a:effectLst/>
              </a:rPr>
              <a:t>Grades and scores can be used to find averages. How? This gives the class the opportunity to explore exactly how averages are calculated and to think about scores and grades.</a:t>
            </a:r>
          </a:p>
          <a:p>
            <a:pPr marL="171450" indent="-171450">
              <a:buFont typeface="Arial" panose="020B0604020202020204" pitchFamily="34" charset="0"/>
              <a:buChar char="•"/>
            </a:pPr>
            <a:r>
              <a:rPr lang="en-US" dirty="0">
                <a:solidFill>
                  <a:srgbClr val="252525"/>
                </a:solidFill>
                <a:effectLst/>
              </a:rPr>
              <a:t>Is there a way to see if Parvis has done averagely well on his math test? Can learners think how this might be done? Explore this with the class.</a:t>
            </a:r>
          </a:p>
          <a:p>
            <a:pPr marL="171450" indent="-171450">
              <a:buFont typeface="Arial" panose="020B0604020202020204" pitchFamily="34" charset="0"/>
              <a:buChar char="•"/>
            </a:pPr>
            <a:r>
              <a:rPr lang="en-US" dirty="0">
                <a:solidFill>
                  <a:srgbClr val="252525"/>
                </a:solidFill>
                <a:effectLst/>
              </a:rPr>
              <a:t>Would it be possible to find out the average for the class? The college? The country? How?</a:t>
            </a:r>
          </a:p>
          <a:p>
            <a:pPr marL="171450" indent="-171450">
              <a:buFont typeface="Arial" panose="020B0604020202020204" pitchFamily="34" charset="0"/>
              <a:buChar char="•"/>
            </a:pPr>
            <a:r>
              <a:rPr lang="en-US" dirty="0">
                <a:solidFill>
                  <a:srgbClr val="252525"/>
                </a:solidFill>
                <a:effectLst/>
              </a:rPr>
              <a:t>There is a lot of scope here for discussion and the tutor should take this opportunity to explore the class’s previous knowledge.</a:t>
            </a: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3</a:t>
            </a:fld>
            <a:endParaRPr lang="en-US"/>
          </a:p>
        </p:txBody>
      </p:sp>
    </p:spTree>
    <p:extLst>
      <p:ext uri="{BB962C8B-B14F-4D97-AF65-F5344CB8AC3E}">
        <p14:creationId xmlns:p14="http://schemas.microsoft.com/office/powerpoint/2010/main" val="32540448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252525"/>
                </a:solidFill>
                <a:effectLst/>
              </a:rPr>
              <a:t>This slide introduces the context of the lesson, which revolves around a garden </a:t>
            </a:r>
            <a:r>
              <a:rPr lang="en-US" dirty="0" err="1">
                <a:solidFill>
                  <a:srgbClr val="252525"/>
                </a:solidFill>
                <a:effectLst/>
              </a:rPr>
              <a:t>centre</a:t>
            </a:r>
            <a:r>
              <a:rPr lang="en-US" dirty="0">
                <a:solidFill>
                  <a:srgbClr val="252525"/>
                </a:solidFill>
                <a:effectLst/>
              </a:rPr>
              <a:t>. In doing so, learners are introduced to averages within a real-life work context.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rgbClr val="252525"/>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252525"/>
                </a:solidFill>
                <a:effectLst/>
              </a:rPr>
              <a:t>The scenario is that James has started to work here, and there are various activities and discussions around James’ tasks, which can be solved using averages and range.</a:t>
            </a:r>
          </a:p>
          <a:p>
            <a:endParaRPr lang="en-GB" dirty="0"/>
          </a:p>
          <a:p>
            <a:r>
              <a:rPr lang="en-US" dirty="0">
                <a:solidFill>
                  <a:srgbClr val="252525"/>
                </a:solidFill>
                <a:effectLst/>
              </a:rPr>
              <a:t>Discuss with the class how James could do this.</a:t>
            </a:r>
          </a:p>
          <a:p>
            <a:endParaRPr lang="en-US" dirty="0">
              <a:solidFill>
                <a:srgbClr val="252525"/>
              </a:solidFill>
              <a:effectLst/>
            </a:endParaRPr>
          </a:p>
          <a:p>
            <a:r>
              <a:rPr lang="en-US" dirty="0">
                <a:solidFill>
                  <a:srgbClr val="252525"/>
                </a:solidFill>
                <a:effectLst/>
              </a:rPr>
              <a:t>One possible solution is to attempt to find the average </a:t>
            </a:r>
            <a:r>
              <a:rPr lang="en-US" dirty="0">
                <a:solidFill>
                  <a:srgbClr val="252525"/>
                </a:solidFill>
                <a:effectLst/>
                <a:highlight>
                  <a:srgbClr val="FFFF00"/>
                </a:highlight>
              </a:rPr>
              <a:t>height of a number of flowers</a:t>
            </a:r>
            <a:r>
              <a:rPr lang="en-US" dirty="0">
                <a:solidFill>
                  <a:srgbClr val="252525"/>
                </a:solidFill>
                <a:effectLst/>
              </a:rPr>
              <a:t> and then choose one that is about that size. The class could come to this conclusion during the discussion.</a:t>
            </a:r>
          </a:p>
          <a:p>
            <a:endParaRPr lang="en-US" dirty="0">
              <a:solidFill>
                <a:srgbClr val="252525"/>
              </a:solidFill>
              <a:effectLst/>
            </a:endParaRPr>
          </a:p>
          <a:p>
            <a:r>
              <a:rPr lang="en-US" dirty="0">
                <a:solidFill>
                  <a:srgbClr val="252525"/>
                </a:solidFill>
                <a:effectLst/>
              </a:rPr>
              <a:t>The next slide explicitly tells the class that they should use an average or averages. You may want to skip this slide and rely on the group to come to this conclusion.</a:t>
            </a:r>
          </a:p>
          <a:p>
            <a:endParaRPr lang="en-US" dirty="0">
              <a:solidFill>
                <a:srgbClr val="252525"/>
              </a:solidFill>
              <a:effectLst/>
            </a:endParaRPr>
          </a:p>
          <a:p>
            <a:r>
              <a:rPr lang="en-US" dirty="0">
                <a:solidFill>
                  <a:srgbClr val="252525"/>
                </a:solidFill>
                <a:effectLst/>
              </a:rPr>
              <a:t>If the class decides that an average would be a good way to find a flower that is not too tall or too short, then you may wish to display the next slide to confirm their decision.</a:t>
            </a:r>
          </a:p>
          <a:p>
            <a:endParaRPr lang="en-GB" dirty="0"/>
          </a:p>
        </p:txBody>
      </p:sp>
      <p:sp>
        <p:nvSpPr>
          <p:cNvPr id="4" name="Slide Number Placeholder 3"/>
          <p:cNvSpPr>
            <a:spLocks noGrp="1"/>
          </p:cNvSpPr>
          <p:nvPr>
            <p:ph type="sldNum" sz="quarter" idx="10"/>
          </p:nvPr>
        </p:nvSpPr>
        <p:spPr/>
        <p:txBody>
          <a:bodyPr/>
          <a:lstStyle/>
          <a:p>
            <a:fld id="{C30292A9-7A47-3844-B146-D6E152DCFCB4}" type="slidenum">
              <a:rPr lang="en-US" smtClean="0"/>
              <a:t>4</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252525"/>
                </a:solidFill>
                <a:effectLst/>
              </a:rPr>
              <a:t>This slide is optional and can be skipped if the class has already come to this conclusion, and you do not feel that there is a need to confirm their decision.</a:t>
            </a:r>
          </a:p>
          <a:p>
            <a:endParaRPr lang="en-US" dirty="0">
              <a:solidFill>
                <a:srgbClr val="252525"/>
              </a:solidFill>
              <a:effectLst/>
            </a:endParaRPr>
          </a:p>
          <a:p>
            <a:r>
              <a:rPr lang="en-US" dirty="0">
                <a:solidFill>
                  <a:srgbClr val="252525"/>
                </a:solidFill>
                <a:effectLst/>
              </a:rPr>
              <a:t>It could be used to explicitly tell the class that finding the average height of a number of flowers is the best way to select one that is not too short or too tall, if the class were unable to find a solution to the task.</a:t>
            </a:r>
          </a:p>
          <a:p>
            <a:endParaRPr lang="en-US" dirty="0">
              <a:solidFill>
                <a:srgbClr val="252525"/>
              </a:solidFill>
              <a:effectLst/>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5</a:t>
            </a:fld>
            <a:endParaRPr lang="en-US"/>
          </a:p>
        </p:txBody>
      </p:sp>
    </p:spTree>
    <p:extLst>
      <p:ext uri="{BB962C8B-B14F-4D97-AF65-F5344CB8AC3E}">
        <p14:creationId xmlns:p14="http://schemas.microsoft.com/office/powerpoint/2010/main" val="35310545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252525"/>
                </a:solidFill>
                <a:effectLst/>
              </a:rPr>
              <a:t>A range of flowers of different heights has been selected. The class may be able to determine the modal value (20 cm) and the median value (35 cm). The median is not written here, but learners may deduce that the 30 cm and 40 cm flowers are the middle heights, and so the median is in the middle of these two values.</a:t>
            </a:r>
          </a:p>
          <a:p>
            <a:endParaRPr lang="en-US" dirty="0">
              <a:solidFill>
                <a:srgbClr val="252525"/>
              </a:solidFill>
              <a:effectLst/>
            </a:endParaRPr>
          </a:p>
          <a:p>
            <a:r>
              <a:rPr lang="en-GB" baseline="0" dirty="0"/>
              <a:t>The focus of this lesson is mean and range, so try to stick to those two – again – do not dissuade from exploring mode and median if the learners are aware and check misconceptions that may arise that may lead to mix up as to which average is calculated in which manner and when to use.</a:t>
            </a:r>
          </a:p>
          <a:p>
            <a:endParaRPr lang="en-GB" baseline="0" dirty="0"/>
          </a:p>
          <a:p>
            <a:r>
              <a:rPr lang="en-GB" baseline="0" dirty="0"/>
              <a:t>It does not matter at this stage if they can see this as they have the opportunity to explore this in the next slide</a:t>
            </a:r>
            <a:endParaRPr lang="en-US" dirty="0">
              <a:solidFill>
                <a:srgbClr val="252525"/>
              </a:solidFill>
              <a:effectLst/>
            </a:endParaRPr>
          </a:p>
          <a:p>
            <a:endParaRPr lang="en-US" dirty="0">
              <a:solidFill>
                <a:srgbClr val="252525"/>
              </a:solidFill>
              <a:effectLst/>
            </a:endParaRPr>
          </a:p>
        </p:txBody>
      </p:sp>
      <p:sp>
        <p:nvSpPr>
          <p:cNvPr id="4" name="Slide Number Placeholder 3"/>
          <p:cNvSpPr>
            <a:spLocks noGrp="1"/>
          </p:cNvSpPr>
          <p:nvPr>
            <p:ph type="sldNum" sz="quarter" idx="5"/>
          </p:nvPr>
        </p:nvSpPr>
        <p:spPr/>
        <p:txBody>
          <a:bodyPr/>
          <a:lstStyle/>
          <a:p>
            <a:fld id="{C30292A9-7A47-3844-B146-D6E152DCFCB4}" type="slidenum">
              <a:rPr lang="en-US" smtClean="0"/>
              <a:t>6</a:t>
            </a:fld>
            <a:endParaRPr lang="en-US"/>
          </a:p>
        </p:txBody>
      </p:sp>
    </p:spTree>
    <p:extLst>
      <p:ext uri="{BB962C8B-B14F-4D97-AF65-F5344CB8AC3E}">
        <p14:creationId xmlns:p14="http://schemas.microsoft.com/office/powerpoint/2010/main" val="30264896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252525"/>
                </a:solidFill>
                <a:effectLst/>
              </a:rPr>
              <a:t>This slide shows all three averages calculated as well as the range.</a:t>
            </a:r>
          </a:p>
          <a:p>
            <a:r>
              <a:rPr lang="en-US" dirty="0">
                <a:solidFill>
                  <a:srgbClr val="252525"/>
                </a:solidFill>
                <a:effectLst/>
              </a:rPr>
              <a:t>Parvis has calculated the mean, Jane the mode, Maya the median, and Kenji has calculated the range.</a:t>
            </a:r>
          </a:p>
          <a:p>
            <a:endParaRPr lang="en-US" dirty="0">
              <a:solidFill>
                <a:srgbClr val="252525"/>
              </a:solidFill>
              <a:effectLst/>
            </a:endParaRPr>
          </a:p>
          <a:p>
            <a:r>
              <a:rPr lang="en-US" dirty="0">
                <a:solidFill>
                  <a:srgbClr val="252525"/>
                </a:solidFill>
                <a:effectLst/>
              </a:rPr>
              <a:t>Learners are to work in pairs to identify what has been calculated.</a:t>
            </a:r>
          </a:p>
          <a:p>
            <a:r>
              <a:rPr lang="en-US" dirty="0">
                <a:solidFill>
                  <a:srgbClr val="252525"/>
                </a:solidFill>
                <a:effectLst/>
              </a:rPr>
              <a:t>This will expose their prior knowledge level. During the learners’ discussions, the tutor should listen and take notes of any ideas or calculations that are being made for the class discussion afterwards.</a:t>
            </a:r>
          </a:p>
          <a:p>
            <a:endParaRPr lang="en-US" dirty="0">
              <a:solidFill>
                <a:srgbClr val="252525"/>
              </a:solidFill>
              <a:effectLst/>
            </a:endParaRPr>
          </a:p>
          <a:p>
            <a:r>
              <a:rPr lang="en-US" dirty="0">
                <a:solidFill>
                  <a:srgbClr val="252525"/>
                </a:solidFill>
                <a:effectLst/>
              </a:rPr>
              <a:t>The slide is also designed to expose the misconception that range is an average. The range is visually apparent in the slide, and time should be dedicated to thinking about why the range is not an average, and possible uses for the range.</a:t>
            </a:r>
          </a:p>
          <a:p>
            <a:endParaRPr lang="en-US" dirty="0">
              <a:solidFill>
                <a:srgbClr val="252525"/>
              </a:solidFill>
              <a:effectLst/>
            </a:endParaRPr>
          </a:p>
          <a:p>
            <a:r>
              <a:rPr lang="en-US" dirty="0">
                <a:solidFill>
                  <a:srgbClr val="252525"/>
                </a:solidFill>
                <a:effectLst/>
              </a:rPr>
              <a:t>A use for range will be addressed later in the lesson, and so the depth to which it is discussed at this point is up to the tutor’s discretion. For example, if learners have a strong opinion or in-depth knowledge of range and its function within statistical analysis, explore this further. However, it is sufficient at this stage simply to explore the fact that range is not an average.</a:t>
            </a:r>
          </a:p>
          <a:p>
            <a:endParaRPr lang="en-US" dirty="0">
              <a:solidFill>
                <a:srgbClr val="252525"/>
              </a:solidFill>
              <a:effectLst/>
            </a:endParaRPr>
          </a:p>
          <a:p>
            <a:r>
              <a:rPr lang="en-US" dirty="0">
                <a:solidFill>
                  <a:srgbClr val="252525"/>
                </a:solidFill>
                <a:effectLst/>
              </a:rPr>
              <a:t>Once time is up, a discussion should take place about what learners have found and how useful each of the averages might be.</a:t>
            </a:r>
          </a:p>
          <a:p>
            <a:pPr marL="171450" indent="-171450">
              <a:buFont typeface="Arial" panose="020B0604020202020204" pitchFamily="34" charset="0"/>
              <a:buChar char="•"/>
            </a:pPr>
            <a:r>
              <a:rPr lang="en-US" dirty="0">
                <a:solidFill>
                  <a:srgbClr val="252525"/>
                </a:solidFill>
                <a:effectLst/>
              </a:rPr>
              <a:t>The modal value of 20 cm is of little value to James, as these are the shortest flowers.</a:t>
            </a:r>
          </a:p>
          <a:p>
            <a:pPr marL="171450" indent="-171450">
              <a:buFont typeface="Arial" panose="020B0604020202020204" pitchFamily="34" charset="0"/>
              <a:buChar char="•"/>
            </a:pPr>
            <a:r>
              <a:rPr lang="en-US" dirty="0">
                <a:solidFill>
                  <a:srgbClr val="252525"/>
                </a:solidFill>
                <a:effectLst/>
              </a:rPr>
              <a:t>The mean is 42 cm (rounded from 41.6), and the median is 35 cm. Discuss which is better to use in this case. There is no one true answer here, but exploration through discussion is essential as learners begin to think about how different averages can supply different information.</a:t>
            </a: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7</a:t>
            </a:fld>
            <a:endParaRPr lang="en-US"/>
          </a:p>
        </p:txBody>
      </p:sp>
    </p:spTree>
    <p:extLst>
      <p:ext uri="{BB962C8B-B14F-4D97-AF65-F5344CB8AC3E}">
        <p14:creationId xmlns:p14="http://schemas.microsoft.com/office/powerpoint/2010/main" val="11481276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rgbClr val="FF0000"/>
                </a:solidFill>
                <a:effectLst/>
                <a:latin typeface="+mn-lt"/>
                <a:ea typeface="+mn-ea"/>
                <a:cs typeface="+mn-cs"/>
              </a:rPr>
              <a:t>Why has removing one flower affected the data? Encourage</a:t>
            </a:r>
            <a:r>
              <a:rPr lang="en-GB" sz="1200" kern="1200" baseline="0" dirty="0">
                <a:solidFill>
                  <a:srgbClr val="FF0000"/>
                </a:solidFill>
                <a:effectLst/>
                <a:latin typeface="+mn-lt"/>
                <a:ea typeface="+mn-ea"/>
                <a:cs typeface="+mn-cs"/>
              </a:rPr>
              <a:t> and provoke responses and </a:t>
            </a:r>
            <a:r>
              <a:rPr lang="en-GB" sz="1200" kern="1200" dirty="0">
                <a:solidFill>
                  <a:srgbClr val="FF0000"/>
                </a:solidFill>
                <a:effectLst/>
                <a:latin typeface="+mn-lt"/>
                <a:ea typeface="+mn-ea"/>
                <a:cs typeface="+mn-cs"/>
              </a:rPr>
              <a:t>discussion about outliers and data being skewed –</a:t>
            </a:r>
            <a:r>
              <a:rPr lang="en-GB" sz="1200" kern="1200" baseline="0" dirty="0">
                <a:solidFill>
                  <a:srgbClr val="FF0000"/>
                </a:solidFill>
                <a:effectLst/>
                <a:latin typeface="+mn-lt"/>
                <a:ea typeface="+mn-ea"/>
                <a:cs typeface="+mn-cs"/>
              </a:rPr>
              <a:t> the data now has a lower range and so the values are all closer to each other without an ‘outlier’. Discuss what an outlier is. </a:t>
            </a:r>
          </a:p>
          <a:p>
            <a:endParaRPr lang="en-GB" sz="1200" kern="1200" baseline="0" dirty="0">
              <a:solidFill>
                <a:srgbClr val="FF0000"/>
              </a:solidFill>
              <a:effectLst/>
              <a:latin typeface="+mn-lt"/>
              <a:ea typeface="+mn-ea"/>
              <a:cs typeface="+mn-cs"/>
            </a:endParaRPr>
          </a:p>
          <a:p>
            <a:r>
              <a:rPr lang="en-GB" sz="1200" kern="1200" baseline="0" dirty="0">
                <a:solidFill>
                  <a:srgbClr val="FF0000"/>
                </a:solidFill>
                <a:effectLst/>
                <a:latin typeface="+mn-lt"/>
                <a:ea typeface="+mn-ea"/>
                <a:cs typeface="+mn-cs"/>
              </a:rPr>
              <a:t>How can you check – discuss reverse calculations, estimations and sense checking (Is it a reasonable answer? Does your answer make sense?).</a:t>
            </a:r>
            <a:endParaRPr lang="en-GB" sz="1000" baseline="0" dirty="0">
              <a:solidFill>
                <a:srgbClr val="FF0000"/>
              </a:solidFill>
            </a:endParaRP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8</a:t>
            </a:fld>
            <a:endParaRPr lang="en-US"/>
          </a:p>
        </p:txBody>
      </p:sp>
    </p:spTree>
    <p:extLst>
      <p:ext uri="{BB962C8B-B14F-4D97-AF65-F5344CB8AC3E}">
        <p14:creationId xmlns:p14="http://schemas.microsoft.com/office/powerpoint/2010/main" val="1560805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t>Simple exercise for learners to </a:t>
            </a:r>
            <a:r>
              <a:rPr lang="en-US" sz="1000" dirty="0" err="1"/>
              <a:t>practise</a:t>
            </a:r>
            <a:r>
              <a:rPr lang="en-US" sz="1000" dirty="0"/>
              <a:t> calculating means and ranges (feel free to change values for easier/harder challenges).  </a:t>
            </a:r>
          </a:p>
          <a:p>
            <a:r>
              <a:rPr lang="en-US" sz="1000" dirty="0"/>
              <a:t>Ask learners to check that they have carried out their calculations accurately by doing reverse calculations – discuss how they would do this (e.g. multiply the mean by the number of data points, then subtract each of them from the total).</a:t>
            </a:r>
          </a:p>
          <a:p>
            <a:endParaRPr lang="en-US" sz="1000" dirty="0"/>
          </a:p>
          <a:p>
            <a:r>
              <a:rPr lang="en-US" sz="1000" dirty="0"/>
              <a:t>Note the data is deliberately not ordered. Discuss this as a likely occurrence with RAW data.</a:t>
            </a:r>
          </a:p>
          <a:p>
            <a:r>
              <a:rPr lang="en-US" sz="1000" dirty="0"/>
              <a:t>The final category deals with decimals – can learners add up with decimals by hand or do they require a calculator? You know your cohort.</a:t>
            </a:r>
          </a:p>
          <a:p>
            <a:endParaRPr lang="en-US" sz="1000" dirty="0"/>
          </a:p>
          <a:p>
            <a:r>
              <a:rPr lang="en-US" sz="1000" dirty="0"/>
              <a:t>When discussing, ensure to ask learners in each case whether the mean average figure they have arrived at represents the data well? Ask why.</a:t>
            </a:r>
          </a:p>
          <a:p>
            <a:endParaRPr lang="en-US" sz="1000" dirty="0"/>
          </a:p>
          <a:p>
            <a:r>
              <a:rPr lang="en-US" sz="1000" dirty="0"/>
              <a:t>When learners have completed their calculations, ask them to comment on what this tells them. Which are the tallest, smallest, most and least varied in height?</a:t>
            </a:r>
          </a:p>
          <a:p>
            <a:endParaRPr lang="en-US" sz="1000" dirty="0"/>
          </a:p>
          <a:p>
            <a:r>
              <a:rPr lang="en-GB" sz="1000" dirty="0"/>
              <a:t>Answers:</a:t>
            </a:r>
          </a:p>
          <a:p>
            <a:r>
              <a:rPr lang="en-GB" sz="1000" dirty="0"/>
              <a:t>1) Rose: mean = 110.6 cm, range = 48 cm</a:t>
            </a:r>
          </a:p>
          <a:p>
            <a:r>
              <a:rPr lang="en-GB" sz="1000" dirty="0"/>
              <a:t>Dahlias: mean = 39.3 cm, range = 82 cm</a:t>
            </a:r>
          </a:p>
          <a:p>
            <a:r>
              <a:rPr lang="en-GB" sz="1000" dirty="0"/>
              <a:t>Poppies: mean = 54.9 cm, range = 72 cm</a:t>
            </a:r>
          </a:p>
          <a:p>
            <a:r>
              <a:rPr lang="en-GB" sz="1000" dirty="0"/>
              <a:t>Anemones: mean = 12.1 cm, range = 1.9 cm</a:t>
            </a:r>
          </a:p>
          <a:p>
            <a:endParaRPr lang="en-GB" sz="1000" dirty="0"/>
          </a:p>
          <a:p>
            <a:r>
              <a:rPr lang="en-GB" sz="1000" dirty="0"/>
              <a:t>2) For instance, rose: 110.6 × 5 = 553 = the total of all the roses’ height.</a:t>
            </a:r>
          </a:p>
          <a:p>
            <a:endParaRPr lang="en-GB" sz="1000" dirty="0"/>
          </a:p>
          <a:p>
            <a:r>
              <a:rPr lang="en-GB" sz="1000" dirty="0"/>
              <a:t>3) Roses are in general the tallest flower among the four on average, whereas anemones are the shortest. Dahlias’ height varies a lot, which means that there can be very tall and very short dahlias. On the contrary, anemones’ height is quite consistent. In other words, they don’t differ a lot in terms of height. </a:t>
            </a:r>
            <a:endParaRPr lang="en-US" sz="1000" dirty="0"/>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9</a:t>
            </a:fld>
            <a:endParaRPr lang="en-US"/>
          </a:p>
        </p:txBody>
      </p:sp>
    </p:spTree>
    <p:extLst>
      <p:ext uri="{BB962C8B-B14F-4D97-AF65-F5344CB8AC3E}">
        <p14:creationId xmlns:p14="http://schemas.microsoft.com/office/powerpoint/2010/main" val="33023630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9299-7A4A-CF4C-8CAB-26B755E61A8A}"/>
              </a:ext>
            </a:extLst>
          </p:cNvPr>
          <p:cNvSpPr>
            <a:spLocks noGrp="1"/>
          </p:cNvSpPr>
          <p:nvPr>
            <p:ph type="ctrTitle"/>
          </p:nvPr>
        </p:nvSpPr>
        <p:spPr>
          <a:xfrm>
            <a:off x="1524000" y="1122363"/>
            <a:ext cx="9144000" cy="2387600"/>
          </a:xfrm>
        </p:spPr>
        <p:txBody>
          <a:bodyPr anchor="b">
            <a:normAutofit/>
          </a:bodyPr>
          <a:lstStyle>
            <a:lvl1pPr algn="ctr">
              <a:defRPr sz="4000"/>
            </a:lvl1pPr>
          </a:lstStyle>
          <a:p>
            <a:r>
              <a:rPr lang="en-US" dirty="0"/>
              <a:t>Click to edit Master title style</a:t>
            </a:r>
          </a:p>
        </p:txBody>
      </p:sp>
      <p:sp>
        <p:nvSpPr>
          <p:cNvPr id="3" name="Subtitle 2">
            <a:extLst>
              <a:ext uri="{FF2B5EF4-FFF2-40B4-BE49-F238E27FC236}">
                <a16:creationId xmlns:a16="http://schemas.microsoft.com/office/drawing/2014/main" id="{65D758C2-1153-B944-8767-1B9FC695E29A}"/>
              </a:ext>
            </a:extLst>
          </p:cNvPr>
          <p:cNvSpPr>
            <a:spLocks noGrp="1"/>
          </p:cNvSpPr>
          <p:nvPr>
            <p:ph type="subTitle" idx="1"/>
          </p:nvPr>
        </p:nvSpPr>
        <p:spPr>
          <a:xfrm>
            <a:off x="1524000" y="3602038"/>
            <a:ext cx="9144000" cy="1655762"/>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F295346-481B-9148-9F45-047F4B17DC95}"/>
              </a:ext>
            </a:extLst>
          </p:cNvPr>
          <p:cNvSpPr>
            <a:spLocks noGrp="1"/>
          </p:cNvSpPr>
          <p:nvPr>
            <p:ph type="dt" sz="half" idx="10"/>
          </p:nvPr>
        </p:nvSpPr>
        <p:spPr/>
        <p:txBody>
          <a:bodyPr/>
          <a:lstStyle/>
          <a:p>
            <a:fld id="{FC300532-AFFC-6B4B-A157-C5716CAB66AF}" type="datetime1">
              <a:rPr lang="en-US" smtClean="0"/>
              <a:t>5/2/23</a:t>
            </a:fld>
            <a:endParaRPr lang="en-US"/>
          </a:p>
        </p:txBody>
      </p:sp>
      <p:sp>
        <p:nvSpPr>
          <p:cNvPr id="5" name="Footer Placeholder 4">
            <a:extLst>
              <a:ext uri="{FF2B5EF4-FFF2-40B4-BE49-F238E27FC236}">
                <a16:creationId xmlns:a16="http://schemas.microsoft.com/office/drawing/2014/main" id="{614CA7E3-54F5-CE4C-A0C9-173A337E03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58FADA-7263-6346-880C-D8050662ABC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4099684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66B33-5A5D-9340-BCC9-7C2AC9BE89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C00CF-AFD8-BF4A-A0BA-E817DCCDFC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B277A-C330-5846-877B-A41F5A6FD899}"/>
              </a:ext>
            </a:extLst>
          </p:cNvPr>
          <p:cNvSpPr>
            <a:spLocks noGrp="1"/>
          </p:cNvSpPr>
          <p:nvPr>
            <p:ph type="dt" sz="half" idx="10"/>
          </p:nvPr>
        </p:nvSpPr>
        <p:spPr/>
        <p:txBody>
          <a:bodyPr/>
          <a:lstStyle/>
          <a:p>
            <a:fld id="{2C6AB177-FA41-CE43-A4F3-2784EC194D6E}" type="datetime1">
              <a:rPr lang="en-US" smtClean="0"/>
              <a:t>5/2/23</a:t>
            </a:fld>
            <a:endParaRPr lang="en-US"/>
          </a:p>
        </p:txBody>
      </p:sp>
      <p:sp>
        <p:nvSpPr>
          <p:cNvPr id="5" name="Footer Placeholder 4">
            <a:extLst>
              <a:ext uri="{FF2B5EF4-FFF2-40B4-BE49-F238E27FC236}">
                <a16:creationId xmlns:a16="http://schemas.microsoft.com/office/drawing/2014/main" id="{F1DDB542-32A0-B041-ABC1-F2BF9E7F78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FB01DE-E4A2-9E4A-9F5E-920011075211}"/>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860691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888DED-5D49-0D49-9626-848FD149FA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705394-05C5-2442-AEE2-630A13F3B7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A01C0A-FBB6-AF43-BCEF-0A9F36242D25}"/>
              </a:ext>
            </a:extLst>
          </p:cNvPr>
          <p:cNvSpPr>
            <a:spLocks noGrp="1"/>
          </p:cNvSpPr>
          <p:nvPr>
            <p:ph type="dt" sz="half" idx="10"/>
          </p:nvPr>
        </p:nvSpPr>
        <p:spPr/>
        <p:txBody>
          <a:bodyPr/>
          <a:lstStyle/>
          <a:p>
            <a:fld id="{7D578521-1942-204E-9D75-7B1AB6186D23}" type="datetime1">
              <a:rPr lang="en-US" smtClean="0"/>
              <a:t>5/2/23</a:t>
            </a:fld>
            <a:endParaRPr lang="en-US"/>
          </a:p>
        </p:txBody>
      </p:sp>
      <p:sp>
        <p:nvSpPr>
          <p:cNvPr id="5" name="Footer Placeholder 4">
            <a:extLst>
              <a:ext uri="{FF2B5EF4-FFF2-40B4-BE49-F238E27FC236}">
                <a16:creationId xmlns:a16="http://schemas.microsoft.com/office/drawing/2014/main" id="{5FE63140-48CF-E94E-B47A-EB7847D17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4FDEEE-7B90-9644-8191-DDC372D97522}"/>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276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4000">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05A9E283-DB39-F44B-AFA4-F687808D57BF}" type="datetime1">
              <a:rPr lang="en-US" smtClean="0"/>
              <a:t>5/2/23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131801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848144BD-0A74-C343-84B2-D8F01B20524B}" type="datetime1">
              <a:rPr lang="en-US" smtClean="0"/>
              <a:t>5/2/23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209329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4000">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800">
                <a:solidFill>
                  <a:schemeClr val="tx1">
                    <a:tint val="7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50B8A290-B8B3-DF49-A0D1-C9992EDB112D}" type="datetime1">
              <a:rPr lang="en-US" smtClean="0"/>
              <a:t>5/2/23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05162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57218E9-7F47-C044-907D-624F6064ACA4}" type="datetime1">
              <a:rPr lang="en-US" smtClean="0"/>
              <a:t>5/2/23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32109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8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8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F400DCB8-AD22-A54F-9910-29E01F6E01AB}" type="datetime1">
              <a:rPr lang="en-US" smtClean="0"/>
              <a:t>5/2/23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637570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sz="3600" b="1" baseline="0">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D5B38A18-D63C-654F-A494-634F276E3E8E}" type="datetime1">
              <a:rPr lang="en-US" smtClean="0"/>
              <a:t>5/2/23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56696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C329174-E8AA-2147-9375-45B31203D791}" type="datetime1">
              <a:rPr lang="en-US" smtClean="0"/>
              <a:t>5/2/23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5880382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28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24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899A88EE-9189-5A4E-9528-35D4F42BEA3C}" type="datetime1">
              <a:rPr lang="en-US" smtClean="0"/>
              <a:t>5/2/23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53831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BBF6-712C-894B-B338-770EE55BCDD4}"/>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3DFE58E9-0799-7844-87FB-63296043F8E8}"/>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90A0A057-D11A-AF46-A095-382D89609D75}"/>
              </a:ext>
            </a:extLst>
          </p:cNvPr>
          <p:cNvSpPr>
            <a:spLocks noGrp="1"/>
          </p:cNvSpPr>
          <p:nvPr>
            <p:ph type="dt" sz="half" idx="10"/>
          </p:nvPr>
        </p:nvSpPr>
        <p:spPr/>
        <p:txBody>
          <a:bodyPr/>
          <a:lstStyle/>
          <a:p>
            <a:fld id="{490D23E7-40F4-C14B-965A-8AC6D86EFD48}" type="datetime1">
              <a:rPr lang="en-US" smtClean="0"/>
              <a:t>5/2/23</a:t>
            </a:fld>
            <a:endParaRPr lang="en-US"/>
          </a:p>
        </p:txBody>
      </p:sp>
      <p:sp>
        <p:nvSpPr>
          <p:cNvPr id="5" name="Footer Placeholder 4">
            <a:extLst>
              <a:ext uri="{FF2B5EF4-FFF2-40B4-BE49-F238E27FC236}">
                <a16:creationId xmlns:a16="http://schemas.microsoft.com/office/drawing/2014/main" id="{071B5B23-F3DA-BA40-BDB9-E14D617B76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93DFE2-06A3-8A4B-A944-ECD3E22A4A0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32062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28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24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7032B1FB-8BFA-A84E-B83A-BE54B3EA6B17}" type="datetime1">
              <a:rPr lang="en-US" smtClean="0"/>
              <a:t>5/2/23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7004295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A6E590D3-6790-B348-A017-66135251B151}" type="datetime1">
              <a:rPr lang="en-US" smtClean="0"/>
              <a:t>5/2/23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7426640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lvl1pPr>
              <a:defRPr sz="3600">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FC356D6D-65C6-8E4B-9F66-DF088DE91A33}" type="datetime1">
              <a:rPr lang="en-US" smtClean="0"/>
              <a:t>5/2/23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0423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B25C-5BC8-5741-96E2-575DEB0A00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A4623-1CC0-D846-B84F-4C72F5F133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7FA13E-7A12-1042-9D21-E96427238DD3}"/>
              </a:ext>
            </a:extLst>
          </p:cNvPr>
          <p:cNvSpPr>
            <a:spLocks noGrp="1"/>
          </p:cNvSpPr>
          <p:nvPr>
            <p:ph type="dt" sz="half" idx="10"/>
          </p:nvPr>
        </p:nvSpPr>
        <p:spPr/>
        <p:txBody>
          <a:bodyPr/>
          <a:lstStyle/>
          <a:p>
            <a:fld id="{7A1AC4B9-12C9-FB44-AC9D-ED994028918A}" type="datetime1">
              <a:rPr lang="en-US" smtClean="0"/>
              <a:t>5/2/23</a:t>
            </a:fld>
            <a:endParaRPr lang="en-US"/>
          </a:p>
        </p:txBody>
      </p:sp>
      <p:sp>
        <p:nvSpPr>
          <p:cNvPr id="5" name="Footer Placeholder 4">
            <a:extLst>
              <a:ext uri="{FF2B5EF4-FFF2-40B4-BE49-F238E27FC236}">
                <a16:creationId xmlns:a16="http://schemas.microsoft.com/office/drawing/2014/main" id="{5400A479-4CBC-5B4D-8D62-578763717E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8F5A7C-FA91-BE4F-A72B-317008C8822D}"/>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895442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71B6-3CF8-454F-AAA8-40717B48C2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EDA33-B84D-6F4D-A145-D2B700B5F5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DF14CB-76BE-E74C-B7EB-9E85283743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BDD26B-D800-9244-BC67-6035178ABCAB}"/>
              </a:ext>
            </a:extLst>
          </p:cNvPr>
          <p:cNvSpPr>
            <a:spLocks noGrp="1"/>
          </p:cNvSpPr>
          <p:nvPr>
            <p:ph type="dt" sz="half" idx="10"/>
          </p:nvPr>
        </p:nvSpPr>
        <p:spPr/>
        <p:txBody>
          <a:bodyPr/>
          <a:lstStyle/>
          <a:p>
            <a:fld id="{1101DFF8-D00C-FB44-B806-B6B270705AEB}" type="datetime1">
              <a:rPr lang="en-US" smtClean="0"/>
              <a:t>5/2/23</a:t>
            </a:fld>
            <a:endParaRPr lang="en-US"/>
          </a:p>
        </p:txBody>
      </p:sp>
      <p:sp>
        <p:nvSpPr>
          <p:cNvPr id="6" name="Footer Placeholder 5">
            <a:extLst>
              <a:ext uri="{FF2B5EF4-FFF2-40B4-BE49-F238E27FC236}">
                <a16:creationId xmlns:a16="http://schemas.microsoft.com/office/drawing/2014/main" id="{80FA71B0-1356-CE44-839D-14B49C3AC0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3BD825-FDD3-AE47-868C-0405C300388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73843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1DBAD-EF53-8641-957C-47C8A0CF61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338973-FBEB-0B45-8B22-E682B77755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504063-3ECF-2A40-B4B2-D798607021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E6B636-F832-FE46-AFAC-A65515448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6203D1-709A-F440-A2B2-2354D0328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05BDA-E7DE-A54B-A53D-AA1179002A8E}"/>
              </a:ext>
            </a:extLst>
          </p:cNvPr>
          <p:cNvSpPr>
            <a:spLocks noGrp="1"/>
          </p:cNvSpPr>
          <p:nvPr>
            <p:ph type="dt" sz="half" idx="10"/>
          </p:nvPr>
        </p:nvSpPr>
        <p:spPr/>
        <p:txBody>
          <a:bodyPr/>
          <a:lstStyle/>
          <a:p>
            <a:fld id="{F58EA0CC-CB2D-324E-AC2B-9E0B7B128A47}" type="datetime1">
              <a:rPr lang="en-US" smtClean="0"/>
              <a:t>5/2/23</a:t>
            </a:fld>
            <a:endParaRPr lang="en-US"/>
          </a:p>
        </p:txBody>
      </p:sp>
      <p:sp>
        <p:nvSpPr>
          <p:cNvPr id="8" name="Footer Placeholder 7">
            <a:extLst>
              <a:ext uri="{FF2B5EF4-FFF2-40B4-BE49-F238E27FC236}">
                <a16:creationId xmlns:a16="http://schemas.microsoft.com/office/drawing/2014/main" id="{F763DB5F-F468-FE46-A96D-BDEFCD3C69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046405-2AE0-C14B-8959-4DBC7D1B1D4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58752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E6E30-01CA-B54F-A141-0B9C6CC42A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7C3E65-99BB-E540-A491-F9EE12CBA358}"/>
              </a:ext>
            </a:extLst>
          </p:cNvPr>
          <p:cNvSpPr>
            <a:spLocks noGrp="1"/>
          </p:cNvSpPr>
          <p:nvPr>
            <p:ph type="dt" sz="half" idx="10"/>
          </p:nvPr>
        </p:nvSpPr>
        <p:spPr/>
        <p:txBody>
          <a:bodyPr/>
          <a:lstStyle/>
          <a:p>
            <a:fld id="{15D9A89F-5B75-E346-8D1C-51D16750FD93}" type="datetime1">
              <a:rPr lang="en-US" smtClean="0"/>
              <a:t>5/2/23</a:t>
            </a:fld>
            <a:endParaRPr lang="en-US"/>
          </a:p>
        </p:txBody>
      </p:sp>
      <p:sp>
        <p:nvSpPr>
          <p:cNvPr id="4" name="Footer Placeholder 3">
            <a:extLst>
              <a:ext uri="{FF2B5EF4-FFF2-40B4-BE49-F238E27FC236}">
                <a16:creationId xmlns:a16="http://schemas.microsoft.com/office/drawing/2014/main" id="{87000866-511C-3941-A764-EBB155AE57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C9C672-EE08-4046-BB96-26736A94282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172471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9E546-42AD-D14C-9301-45E199364AE9}"/>
              </a:ext>
            </a:extLst>
          </p:cNvPr>
          <p:cNvSpPr>
            <a:spLocks noGrp="1"/>
          </p:cNvSpPr>
          <p:nvPr>
            <p:ph type="dt" sz="half" idx="10"/>
          </p:nvPr>
        </p:nvSpPr>
        <p:spPr/>
        <p:txBody>
          <a:bodyPr/>
          <a:lstStyle/>
          <a:p>
            <a:fld id="{F13AE772-966B-1946-9ABE-AC27881A4A01}" type="datetime1">
              <a:rPr lang="en-US" smtClean="0"/>
              <a:t>5/2/23</a:t>
            </a:fld>
            <a:endParaRPr lang="en-US"/>
          </a:p>
        </p:txBody>
      </p:sp>
      <p:sp>
        <p:nvSpPr>
          <p:cNvPr id="3" name="Footer Placeholder 2">
            <a:extLst>
              <a:ext uri="{FF2B5EF4-FFF2-40B4-BE49-F238E27FC236}">
                <a16:creationId xmlns:a16="http://schemas.microsoft.com/office/drawing/2014/main" id="{9615A7F6-2EC6-B54D-8FA8-D9EF76EC53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D52C0A-9B3B-624B-A092-B4A616BDE35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646660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0682B-29D1-9B46-A84B-E30E72B0F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4C740C-FBAA-6C4B-A863-5BBBA5CBC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31B158-757E-AE41-B565-37ED88B1A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865F3C-6C02-BB45-8932-C69F3CAAFBCB}"/>
              </a:ext>
            </a:extLst>
          </p:cNvPr>
          <p:cNvSpPr>
            <a:spLocks noGrp="1"/>
          </p:cNvSpPr>
          <p:nvPr>
            <p:ph type="dt" sz="half" idx="10"/>
          </p:nvPr>
        </p:nvSpPr>
        <p:spPr/>
        <p:txBody>
          <a:bodyPr/>
          <a:lstStyle/>
          <a:p>
            <a:fld id="{726698A7-B758-DD40-8590-83E3E30C99FC}" type="datetime1">
              <a:rPr lang="en-US" smtClean="0"/>
              <a:t>5/2/23</a:t>
            </a:fld>
            <a:endParaRPr lang="en-US"/>
          </a:p>
        </p:txBody>
      </p:sp>
      <p:sp>
        <p:nvSpPr>
          <p:cNvPr id="6" name="Footer Placeholder 5">
            <a:extLst>
              <a:ext uri="{FF2B5EF4-FFF2-40B4-BE49-F238E27FC236}">
                <a16:creationId xmlns:a16="http://schemas.microsoft.com/office/drawing/2014/main" id="{92C2AC59-F5EC-594E-9C3B-39CA8EF72D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41DF19-4F9F-5340-B271-B255C0A916D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2136959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9186C-FEC9-2943-96A2-78568536FD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2AED95-B008-8747-B10E-38272F70F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0E3CE7C-B467-854B-B6A6-FB7EC70DF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A31EA-73C9-F847-BC58-915C2EFC2DF6}"/>
              </a:ext>
            </a:extLst>
          </p:cNvPr>
          <p:cNvSpPr>
            <a:spLocks noGrp="1"/>
          </p:cNvSpPr>
          <p:nvPr>
            <p:ph type="dt" sz="half" idx="10"/>
          </p:nvPr>
        </p:nvSpPr>
        <p:spPr/>
        <p:txBody>
          <a:bodyPr/>
          <a:lstStyle/>
          <a:p>
            <a:fld id="{2E405BBD-3E32-C644-8DE8-2C42C7A22893}" type="datetime1">
              <a:rPr lang="en-US" smtClean="0"/>
              <a:t>5/2/23</a:t>
            </a:fld>
            <a:endParaRPr lang="en-US"/>
          </a:p>
        </p:txBody>
      </p:sp>
      <p:sp>
        <p:nvSpPr>
          <p:cNvPr id="6" name="Footer Placeholder 5">
            <a:extLst>
              <a:ext uri="{FF2B5EF4-FFF2-40B4-BE49-F238E27FC236}">
                <a16:creationId xmlns:a16="http://schemas.microsoft.com/office/drawing/2014/main" id="{4975143B-FCE1-B642-A9D9-CA2BA60397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6B9DFA-1F03-D14A-88EF-5089C19F4D7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23463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09BE31-4571-0E40-805F-BA98CF6C51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A16792C-EF41-644D-8712-B3CE832D5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8F5CA98-0782-2A49-B1CA-9A7E99284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F4E2D3-EC21-BF4A-B917-324189F30406}" type="datetime1">
              <a:rPr lang="en-US" smtClean="0"/>
              <a:t>5/2/23</a:t>
            </a:fld>
            <a:endParaRPr lang="en-US"/>
          </a:p>
        </p:txBody>
      </p:sp>
      <p:sp>
        <p:nvSpPr>
          <p:cNvPr id="5" name="Footer Placeholder 4">
            <a:extLst>
              <a:ext uri="{FF2B5EF4-FFF2-40B4-BE49-F238E27FC236}">
                <a16:creationId xmlns:a16="http://schemas.microsoft.com/office/drawing/2014/main" id="{6D0E0CFD-0BC6-8842-AFDB-7AAC0BAD59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CDDF30-F721-7F45-97FF-8B0353251D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AAEF5-C690-5D4B-B5C7-510283CCFE4D}" type="slidenum">
              <a:rPr lang="en-US" smtClean="0"/>
              <a:t>‹#›</a:t>
            </a:fld>
            <a:endParaRPr lang="en-US"/>
          </a:p>
        </p:txBody>
      </p:sp>
    </p:spTree>
    <p:extLst>
      <p:ext uri="{BB962C8B-B14F-4D97-AF65-F5344CB8AC3E}">
        <p14:creationId xmlns:p14="http://schemas.microsoft.com/office/powerpoint/2010/main" val="407891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3600" b="1" kern="1200">
          <a:solidFill>
            <a:schemeClr val="accent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C01E3-789F-164C-A668-09207D43FCA9}" type="datetime1">
              <a:rPr lang="en-US" smtClean="0"/>
              <a:t>5/2/23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837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13.xml"/><Relationship Id="rId4" Type="http://schemas.openxmlformats.org/officeDocument/2006/relationships/image" Target="../media/image11.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3.xml"/><Relationship Id="rId4" Type="http://schemas.openxmlformats.org/officeDocument/2006/relationships/image" Target="../media/image9.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13.xml"/><Relationship Id="rId4" Type="http://schemas.openxmlformats.org/officeDocument/2006/relationships/image" Target="../media/image9.svg"/></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13.xml"/><Relationship Id="rId4" Type="http://schemas.openxmlformats.org/officeDocument/2006/relationships/image" Target="../media/image9.svg"/></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13.xml"/><Relationship Id="rId4" Type="http://schemas.openxmlformats.org/officeDocument/2006/relationships/image" Target="../media/image9.sv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13.xml"/><Relationship Id="rId4" Type="http://schemas.openxmlformats.org/officeDocument/2006/relationships/image" Target="../media/image9.sv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9.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261551"/>
            <a:ext cx="9144000" cy="1422000"/>
          </a:xfr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a:t>
            </a:r>
            <a:r>
              <a:rPr lang="en-US" dirty="0">
                <a:solidFill>
                  <a:schemeClr val="bg1"/>
                </a:solidFill>
              </a:rPr>
              <a:t>4</a:t>
            </a:r>
            <a:r>
              <a:rPr lang="en-US" sz="4000" b="1" dirty="0">
                <a:solidFill>
                  <a:schemeClr val="bg1"/>
                </a:solidFill>
                <a:latin typeface="Arial" panose="020B0604020202020204" pitchFamily="34" charset="0"/>
                <a:cs typeface="Arial" panose="020B0604020202020204" pitchFamily="34" charset="0"/>
              </a:rPr>
              <a:t>: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Mean and range </a:t>
            </a:r>
            <a:r>
              <a:rPr lang="en-US" dirty="0">
                <a:solidFill>
                  <a:schemeClr val="bg1"/>
                </a:solidFill>
              </a:rPr>
              <a:t>Level 1</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2711445"/>
            <a:ext cx="9144000" cy="3531600"/>
          </a:xfrm>
          <a:ln w="38100">
            <a:solidFill>
              <a:schemeClr val="accent1"/>
            </a:solidFill>
          </a:ln>
        </p:spPr>
        <p:txBody>
          <a:bodyPr anchor="ctr">
            <a:noAutofit/>
          </a:bodyPr>
          <a:lstStyle/>
          <a:p>
            <a:pPr algn="l">
              <a:lnSpc>
                <a:spcPts val="3100"/>
              </a:lnSpc>
              <a:spcAft>
                <a:spcPts val="600"/>
              </a:spcAft>
            </a:pPr>
            <a:r>
              <a:rPr lang="en-GB" b="1" dirty="0">
                <a:solidFill>
                  <a:schemeClr val="accent1"/>
                </a:solidFill>
                <a:latin typeface="Arial" panose="020B0604020202020204" pitchFamily="34" charset="0"/>
                <a:cs typeface="Arial" panose="020B0604020202020204" pitchFamily="34" charset="0"/>
              </a:rPr>
              <a:t>Objectives</a:t>
            </a:r>
            <a:endParaRPr lang="en-GB" dirty="0">
              <a:solidFill>
                <a:schemeClr val="accent1"/>
              </a:solidFill>
              <a:latin typeface="Arial" panose="020B0604020202020204" pitchFamily="34" charset="0"/>
              <a:cs typeface="Arial" panose="020B0604020202020204" pitchFamily="34" charset="0"/>
            </a:endParaRPr>
          </a:p>
          <a:p>
            <a:pPr marL="231775" indent="-231775" algn="l">
              <a:lnSpc>
                <a:spcPct val="120000"/>
              </a:lnSpc>
              <a:spcBef>
                <a:spcPts val="0"/>
              </a:spcBef>
              <a:buFont typeface="Arial" panose="020B0604020202020204" pitchFamily="34" charset="0"/>
              <a:buChar char="•"/>
            </a:pPr>
            <a:r>
              <a:rPr lang="en-GB" dirty="0">
                <a:latin typeface="Arial" panose="020B0604020202020204" pitchFamily="34" charset="0"/>
                <a:cs typeface="Arial" panose="020B0604020202020204" pitchFamily="34" charset="0"/>
              </a:rPr>
              <a:t>To understand how and when to calculate the mean</a:t>
            </a:r>
          </a:p>
          <a:p>
            <a:pPr marL="231775" indent="-231775" algn="l">
              <a:lnSpc>
                <a:spcPct val="120000"/>
              </a:lnSpc>
              <a:spcBef>
                <a:spcPts val="0"/>
              </a:spcBef>
              <a:buFont typeface="Arial" panose="020B0604020202020204" pitchFamily="34" charset="0"/>
              <a:buChar char="•"/>
            </a:pPr>
            <a:r>
              <a:rPr lang="en-GB" dirty="0">
                <a:latin typeface="Arial" panose="020B0604020202020204" pitchFamily="34" charset="0"/>
                <a:cs typeface="Arial" panose="020B0604020202020204" pitchFamily="34" charset="0"/>
              </a:rPr>
              <a:t>To understand that range is the data spread and not an average</a:t>
            </a:r>
          </a:p>
          <a:p>
            <a:pPr marL="231775" indent="-231775" algn="l">
              <a:lnSpc>
                <a:spcPct val="120000"/>
              </a:lnSpc>
              <a:spcBef>
                <a:spcPts val="0"/>
              </a:spcBef>
              <a:buFont typeface="Arial" panose="020B0604020202020204" pitchFamily="34" charset="0"/>
              <a:buChar char="•"/>
            </a:pPr>
            <a:r>
              <a:rPr lang="en-GB" dirty="0">
                <a:latin typeface="Arial" panose="020B0604020202020204" pitchFamily="34" charset="0"/>
                <a:cs typeface="Arial" panose="020B0604020202020204" pitchFamily="34" charset="0"/>
              </a:rPr>
              <a:t>Use appropriate checking procedures and evaluate their effectiveness at each stage</a:t>
            </a:r>
          </a:p>
        </p:txBody>
      </p:sp>
      <p:sp>
        <p:nvSpPr>
          <p:cNvPr id="8" name="TextBox 7">
            <a:extLst>
              <a:ext uri="{FF2B5EF4-FFF2-40B4-BE49-F238E27FC236}">
                <a16:creationId xmlns:a16="http://schemas.microsoft.com/office/drawing/2014/main" id="{E42EA291-BECB-B057-D1AC-A8F41504F455}"/>
              </a:ext>
            </a:extLst>
          </p:cNvPr>
          <p:cNvSpPr txBox="1"/>
          <p:nvPr/>
        </p:nvSpPr>
        <p:spPr>
          <a:xfrm>
            <a:off x="4673600" y="234074"/>
            <a:ext cx="3473556" cy="646331"/>
          </a:xfrm>
          <a:prstGeom prst="rect">
            <a:avLst/>
          </a:prstGeom>
          <a:noFill/>
        </p:spPr>
        <p:txBody>
          <a:bodyPr wrap="square">
            <a:spAutoFit/>
          </a:bodyPr>
          <a:lstStyle/>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b="1" dirty="0">
                <a:solidFill>
                  <a:srgbClr val="00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endParaRPr lang="en-GB" dirty="0"/>
          </a:p>
        </p:txBody>
      </p:sp>
      <p:pic>
        <p:nvPicPr>
          <p:cNvPr id="9" name="Picture 8" descr="Text&#10;&#10;Description automatically generated">
            <a:extLst>
              <a:ext uri="{FF2B5EF4-FFF2-40B4-BE49-F238E27FC236}">
                <a16:creationId xmlns:a16="http://schemas.microsoft.com/office/drawing/2014/main" id="{E54720B1-0BBA-46B3-BB57-AF8A6A03B52F}"/>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pic>
        <p:nvPicPr>
          <p:cNvPr id="7" name="Picture 6" descr="Graphical user interface&#10;&#10;Description automatically generated">
            <a:extLst>
              <a:ext uri="{FF2B5EF4-FFF2-40B4-BE49-F238E27FC236}">
                <a16:creationId xmlns:a16="http://schemas.microsoft.com/office/drawing/2014/main" id="{44D65F8A-BF2C-45E1-91CF-A5589D819C0F}"/>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5459601" y="262672"/>
            <a:ext cx="2123825" cy="796434"/>
          </a:xfrm>
          <a:prstGeom prst="rect">
            <a:avLst/>
          </a:prstGeom>
        </p:spPr>
      </p:pic>
    </p:spTree>
    <p:extLst>
      <p:ext uri="{BB962C8B-B14F-4D97-AF65-F5344CB8AC3E}">
        <p14:creationId xmlns:p14="http://schemas.microsoft.com/office/powerpoint/2010/main" val="4043658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Mean and range</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10</a:t>
            </a:fld>
            <a:endParaRPr lang="en-US" dirty="0"/>
          </a:p>
        </p:txBody>
      </p:sp>
      <p:grpSp>
        <p:nvGrpSpPr>
          <p:cNvPr id="158" name="Group 157">
            <a:extLst>
              <a:ext uri="{FF2B5EF4-FFF2-40B4-BE49-F238E27FC236}">
                <a16:creationId xmlns:a16="http://schemas.microsoft.com/office/drawing/2014/main" id="{39BFBDB9-A8D7-4764-BD7F-24975EDF1A17}"/>
              </a:ext>
            </a:extLst>
          </p:cNvPr>
          <p:cNvGrpSpPr/>
          <p:nvPr/>
        </p:nvGrpSpPr>
        <p:grpSpPr>
          <a:xfrm>
            <a:off x="-166282" y="-17453"/>
            <a:ext cx="2230266" cy="1923564"/>
            <a:chOff x="-166282" y="-17453"/>
            <a:chExt cx="2230266" cy="1923564"/>
          </a:xfrm>
        </p:grpSpPr>
        <p:sp>
          <p:nvSpPr>
            <p:cNvPr id="159" name="Isosceles Triangle 158">
              <a:extLst>
                <a:ext uri="{FF2B5EF4-FFF2-40B4-BE49-F238E27FC236}">
                  <a16:creationId xmlns:a16="http://schemas.microsoft.com/office/drawing/2014/main" id="{31A2B6B6-4AED-44B2-8258-1C2513B6F75E}"/>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60" name="TextBox 159">
              <a:extLst>
                <a:ext uri="{FF2B5EF4-FFF2-40B4-BE49-F238E27FC236}">
                  <a16:creationId xmlns:a16="http://schemas.microsoft.com/office/drawing/2014/main" id="{4D970DDE-3331-43C7-8808-F643520183D1}"/>
                </a:ext>
              </a:extLst>
            </p:cNvPr>
            <p:cNvSpPr txBox="1"/>
            <p:nvPr/>
          </p:nvSpPr>
          <p:spPr>
            <a:xfrm>
              <a:off x="-166282" y="91205"/>
              <a:ext cx="1593170" cy="830997"/>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a:t>
              </a:r>
            </a:p>
            <a:p>
              <a:pPr algn="ctr"/>
              <a:r>
                <a:rPr lang="en-GB" sz="2400" b="1" dirty="0">
                  <a:solidFill>
                    <a:schemeClr val="bg1"/>
                  </a:solidFill>
                  <a:latin typeface="Arial" panose="020B0604020202020204" pitchFamily="34" charset="0"/>
                  <a:cs typeface="Arial" panose="020B0604020202020204" pitchFamily="34" charset="0"/>
                </a:rPr>
                <a:t>TURN</a:t>
              </a:r>
            </a:p>
          </p:txBody>
        </p:sp>
      </p:grpSp>
      <p:pic>
        <p:nvPicPr>
          <p:cNvPr id="7" name="Graphic 6">
            <a:extLst>
              <a:ext uri="{FF2B5EF4-FFF2-40B4-BE49-F238E27FC236}">
                <a16:creationId xmlns:a16="http://schemas.microsoft.com/office/drawing/2014/main" id="{07A42388-417D-FED8-A6E0-56C1D264BCC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5453" y="1215478"/>
            <a:ext cx="914400" cy="914400"/>
          </a:xfrm>
          <a:prstGeom prst="rect">
            <a:avLst/>
          </a:prstGeom>
        </p:spPr>
      </p:pic>
      <p:grpSp>
        <p:nvGrpSpPr>
          <p:cNvPr id="9" name="Group 8">
            <a:extLst>
              <a:ext uri="{FF2B5EF4-FFF2-40B4-BE49-F238E27FC236}">
                <a16:creationId xmlns:a16="http://schemas.microsoft.com/office/drawing/2014/main" id="{CABAA5CA-0ED1-2785-160A-8DB229823AE9}"/>
              </a:ext>
              <a:ext uri="{C183D7F6-B498-43B3-948B-1728B52AA6E4}">
                <adec:decorative xmlns:adec="http://schemas.microsoft.com/office/drawing/2017/decorative" val="1"/>
              </a:ext>
            </a:extLst>
          </p:cNvPr>
          <p:cNvGrpSpPr/>
          <p:nvPr/>
        </p:nvGrpSpPr>
        <p:grpSpPr>
          <a:xfrm>
            <a:off x="1769853" y="1470804"/>
            <a:ext cx="9438474" cy="4666759"/>
            <a:chOff x="1259457" y="1949570"/>
            <a:chExt cx="8212347" cy="3381422"/>
          </a:xfrm>
        </p:grpSpPr>
        <p:sp>
          <p:nvSpPr>
            <p:cNvPr id="10" name="TextBox 9">
              <a:extLst>
                <a:ext uri="{FF2B5EF4-FFF2-40B4-BE49-F238E27FC236}">
                  <a16:creationId xmlns:a16="http://schemas.microsoft.com/office/drawing/2014/main" id="{5457A5A0-C1E8-3ABB-C795-F7B4A8D20261}"/>
                </a:ext>
              </a:extLst>
            </p:cNvPr>
            <p:cNvSpPr txBox="1"/>
            <p:nvPr/>
          </p:nvSpPr>
          <p:spPr>
            <a:xfrm>
              <a:off x="1259457" y="1949570"/>
              <a:ext cx="1990237" cy="523220"/>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p>
          </p:txBody>
        </p:sp>
        <p:sp>
          <p:nvSpPr>
            <p:cNvPr id="11" name="Rectangle 10">
              <a:extLst>
                <a:ext uri="{FF2B5EF4-FFF2-40B4-BE49-F238E27FC236}">
                  <a16:creationId xmlns:a16="http://schemas.microsoft.com/office/drawing/2014/main" id="{930CDA94-DA59-4A83-01EA-AF264417CE92}"/>
                </a:ext>
              </a:extLst>
            </p:cNvPr>
            <p:cNvSpPr/>
            <p:nvPr/>
          </p:nvSpPr>
          <p:spPr>
            <a:xfrm>
              <a:off x="1259457" y="1949570"/>
              <a:ext cx="8212347" cy="338142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 name="TextBox 11">
            <a:extLst>
              <a:ext uri="{FF2B5EF4-FFF2-40B4-BE49-F238E27FC236}">
                <a16:creationId xmlns:a16="http://schemas.microsoft.com/office/drawing/2014/main" id="{A0E5FF62-D073-6E2F-460A-23B49BDBDE0A}"/>
              </a:ext>
            </a:extLst>
          </p:cNvPr>
          <p:cNvSpPr txBox="1"/>
          <p:nvPr/>
        </p:nvSpPr>
        <p:spPr>
          <a:xfrm>
            <a:off x="2017528" y="2377944"/>
            <a:ext cx="8943124" cy="3539430"/>
          </a:xfrm>
          <a:prstGeom prst="rect">
            <a:avLst/>
          </a:prstGeom>
          <a:noFill/>
        </p:spPr>
        <p:txBody>
          <a:bodyPr wrap="square" rtlCol="0">
            <a:spAutoFit/>
          </a:bodyPr>
          <a:lstStyle/>
          <a:p>
            <a:r>
              <a:rPr lang="en-GB" sz="2800" b="1" dirty="0">
                <a:latin typeface="Arial" panose="020B0604020202020204" pitchFamily="34" charset="0"/>
                <a:cs typeface="Arial" panose="020B0604020202020204" pitchFamily="34" charset="0"/>
              </a:rPr>
              <a:t>Mean: </a:t>
            </a:r>
          </a:p>
          <a:p>
            <a:pPr marL="457200" indent="-457200">
              <a:buFont typeface="Arial" panose="020B0604020202020204" pitchFamily="34" charset="0"/>
              <a:buChar char="•"/>
            </a:pPr>
            <a:r>
              <a:rPr lang="en-GB" sz="2400" dirty="0">
                <a:latin typeface="Arial" panose="020B0604020202020204" pitchFamily="34" charset="0"/>
                <a:cs typeface="Arial" panose="020B0604020202020204" pitchFamily="34" charset="0"/>
              </a:rPr>
              <a:t>Tells you the typical or ‘average’ value from a set of data</a:t>
            </a:r>
          </a:p>
          <a:p>
            <a:pPr marL="457200" indent="-457200">
              <a:buFont typeface="Arial" panose="020B0604020202020204" pitchFamily="34" charset="0"/>
              <a:buChar char="•"/>
            </a:pPr>
            <a:r>
              <a:rPr lang="en-GB" sz="2400" dirty="0">
                <a:latin typeface="Arial" panose="020B0604020202020204" pitchFamily="34" charset="0"/>
                <a:cs typeface="Arial" panose="020B0604020202020204" pitchFamily="34" charset="0"/>
              </a:rPr>
              <a:t>Calculate it by adding up the values of each piece of data and dividing by how many pieces of data there are</a:t>
            </a:r>
          </a:p>
          <a:p>
            <a:pPr marL="457200" indent="-45720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r>
              <a:rPr lang="en-GB" sz="2800" b="1" dirty="0">
                <a:latin typeface="Arial" panose="020B0604020202020204" pitchFamily="34" charset="0"/>
                <a:cs typeface="Arial" panose="020B0604020202020204" pitchFamily="34" charset="0"/>
              </a:rPr>
              <a:t>Range:</a:t>
            </a:r>
          </a:p>
          <a:p>
            <a:pPr marL="457200" indent="-457200">
              <a:buFont typeface="Arial" panose="020B0604020202020204" pitchFamily="34" charset="0"/>
              <a:buChar char="•"/>
            </a:pPr>
            <a:r>
              <a:rPr lang="en-GB" sz="2400" dirty="0">
                <a:latin typeface="Arial" panose="020B0604020202020204" pitchFamily="34" charset="0"/>
                <a:cs typeface="Arial" panose="020B0604020202020204" pitchFamily="34" charset="0"/>
              </a:rPr>
              <a:t>Tells you how spread out the values are in a set of data </a:t>
            </a:r>
          </a:p>
          <a:p>
            <a:pPr marL="457200" indent="-457200">
              <a:buFont typeface="Arial" panose="020B0604020202020204" pitchFamily="34" charset="0"/>
              <a:buChar char="•"/>
            </a:pPr>
            <a:r>
              <a:rPr lang="en-GB" sz="2400" dirty="0">
                <a:latin typeface="Arial" panose="020B0604020202020204" pitchFamily="34" charset="0"/>
                <a:cs typeface="Arial" panose="020B0604020202020204" pitchFamily="34" charset="0"/>
              </a:rPr>
              <a:t>Calculate it by subtracting the smallest from the largest figure in the set </a:t>
            </a:r>
            <a:endParaRPr lang="en-GB" sz="2400"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2031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535951" y="156732"/>
            <a:ext cx="7567867"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Time of customers’ stay</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11</a:t>
            </a:fld>
            <a:endParaRPr lang="en-US" dirty="0"/>
          </a:p>
        </p:txBody>
      </p:sp>
      <p:sp>
        <p:nvSpPr>
          <p:cNvPr id="7" name="Rectangle 6">
            <a:extLst>
              <a:ext uri="{FF2B5EF4-FFF2-40B4-BE49-F238E27FC236}">
                <a16:creationId xmlns:a16="http://schemas.microsoft.com/office/drawing/2014/main" id="{68A07831-420E-E6AB-18FE-CD9F4CD8CBA1}"/>
              </a:ext>
            </a:extLst>
          </p:cNvPr>
          <p:cNvSpPr/>
          <p:nvPr/>
        </p:nvSpPr>
        <p:spPr>
          <a:xfrm>
            <a:off x="623455" y="3265177"/>
            <a:ext cx="10730345" cy="2893100"/>
          </a:xfrm>
          <a:prstGeom prst="rect">
            <a:avLst/>
          </a:prstGeom>
        </p:spPr>
        <p:txBody>
          <a:bodyPr wrap="square">
            <a:spAutoFit/>
          </a:bodyPr>
          <a:lstStyle/>
          <a:p>
            <a:r>
              <a:rPr lang="en-GB" sz="2200" dirty="0">
                <a:solidFill>
                  <a:srgbClr val="000000"/>
                </a:solidFill>
                <a:latin typeface="Arial" panose="020B0604020202020204" pitchFamily="34" charset="0"/>
                <a:ea typeface="Times New Roman" panose="02020603050405020304" pitchFamily="18" charset="0"/>
                <a:cs typeface="Arial" panose="020B0604020202020204" pitchFamily="34" charset="0"/>
              </a:rPr>
              <a:t>Survey A consisted of six customers and survey B consisted of four customers.</a:t>
            </a:r>
          </a:p>
          <a:p>
            <a:pPr>
              <a:spcBef>
                <a:spcPts val="1200"/>
              </a:spcBef>
            </a:pPr>
            <a:r>
              <a:rPr lang="en-GB" sz="2200" dirty="0">
                <a:solidFill>
                  <a:srgbClr val="000000"/>
                </a:solidFill>
                <a:latin typeface="Arial" panose="020B0604020202020204" pitchFamily="34" charset="0"/>
                <a:ea typeface="Times New Roman" panose="02020603050405020304" pitchFamily="18" charset="0"/>
                <a:cs typeface="Arial" panose="020B0604020202020204" pitchFamily="34" charset="0"/>
              </a:rPr>
              <a:t>Unfortunately, three entries are missing from the table.</a:t>
            </a:r>
          </a:p>
          <a:p>
            <a:pPr marL="342900" indent="-342900">
              <a:spcAft>
                <a:spcPts val="800"/>
              </a:spcAft>
              <a:buFont typeface="Arial" panose="020B0604020202020204" pitchFamily="34" charset="0"/>
              <a:buChar char="•"/>
            </a:pPr>
            <a:r>
              <a:rPr lang="en-GB" sz="2200" dirty="0">
                <a:solidFill>
                  <a:srgbClr val="000000"/>
                </a:solidFill>
                <a:latin typeface="Arial" panose="020B0604020202020204" pitchFamily="34" charset="0"/>
                <a:ea typeface="Times New Roman" panose="02020603050405020304" pitchFamily="18" charset="0"/>
                <a:cs typeface="Arial" panose="020B0604020202020204" pitchFamily="34" charset="0"/>
              </a:rPr>
              <a:t>In survey A, 6 customers were timed and their mean visit time was 26 minutes. </a:t>
            </a:r>
          </a:p>
          <a:p>
            <a:pPr marL="342900" indent="-342900">
              <a:spcAft>
                <a:spcPts val="800"/>
              </a:spcAft>
              <a:buFont typeface="Arial" panose="020B0604020202020204" pitchFamily="34" charset="0"/>
              <a:buChar char="•"/>
            </a:pPr>
            <a:r>
              <a:rPr lang="en-GB" sz="2200" dirty="0">
                <a:solidFill>
                  <a:srgbClr val="000000"/>
                </a:solidFill>
                <a:latin typeface="Arial" panose="020B0604020202020204" pitchFamily="34" charset="0"/>
                <a:ea typeface="Times New Roman" panose="02020603050405020304" pitchFamily="18" charset="0"/>
                <a:cs typeface="Arial" panose="020B0604020202020204" pitchFamily="34" charset="0"/>
              </a:rPr>
              <a:t>In survey B, 4 customers were timed.</a:t>
            </a:r>
          </a:p>
          <a:p>
            <a:pPr>
              <a:spcBef>
                <a:spcPts val="1200"/>
              </a:spcBef>
              <a:spcAft>
                <a:spcPts val="800"/>
              </a:spcAft>
            </a:pPr>
            <a:r>
              <a:rPr lang="en-GB" sz="2200" dirty="0">
                <a:solidFill>
                  <a:srgbClr val="000000"/>
                </a:solidFill>
                <a:latin typeface="Arial" panose="020B0604020202020204" pitchFamily="34" charset="0"/>
                <a:ea typeface="Times New Roman" panose="02020603050405020304" pitchFamily="18" charset="0"/>
                <a:cs typeface="Arial" panose="020B0604020202020204" pitchFamily="34" charset="0"/>
              </a:rPr>
              <a:t>The overall mean of the combined data was </a:t>
            </a:r>
            <a:r>
              <a:rPr lang="en-GB" sz="2200" b="1" dirty="0">
                <a:solidFill>
                  <a:srgbClr val="000000"/>
                </a:solidFill>
                <a:latin typeface="Arial" panose="020B0604020202020204" pitchFamily="34" charset="0"/>
                <a:ea typeface="Times New Roman" panose="02020603050405020304" pitchFamily="18" charset="0"/>
                <a:cs typeface="Arial" panose="020B0604020202020204" pitchFamily="34" charset="0"/>
              </a:rPr>
              <a:t>26.8 minutes</a:t>
            </a:r>
            <a:r>
              <a:rPr lang="en-GB" sz="2200"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p>
          <a:p>
            <a:pPr>
              <a:spcBef>
                <a:spcPts val="1200"/>
              </a:spcBef>
              <a:spcAft>
                <a:spcPts val="800"/>
              </a:spcAft>
            </a:pPr>
            <a:r>
              <a:rPr lang="en-GB" sz="2200" b="1" dirty="0">
                <a:solidFill>
                  <a:srgbClr val="000000"/>
                </a:solidFill>
                <a:latin typeface="Arial" panose="020B0604020202020204" pitchFamily="34" charset="0"/>
                <a:ea typeface="Times New Roman" panose="02020603050405020304" pitchFamily="18" charset="0"/>
                <a:cs typeface="Arial" panose="020B0604020202020204" pitchFamily="34" charset="0"/>
              </a:rPr>
              <a:t>Can you work out what the three missing values are?</a:t>
            </a:r>
            <a:endParaRPr lang="en-GB" sz="2400" dirty="0">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9DC14C4F-927F-5410-F071-1F6761F2C280}"/>
              </a:ext>
            </a:extLst>
          </p:cNvPr>
          <p:cNvGraphicFramePr>
            <a:graphicFrameLocks noGrp="1"/>
          </p:cNvGraphicFramePr>
          <p:nvPr>
            <p:extLst>
              <p:ext uri="{D42A27DB-BD31-4B8C-83A1-F6EECF244321}">
                <p14:modId xmlns:p14="http://schemas.microsoft.com/office/powerpoint/2010/main" val="3703167615"/>
              </p:ext>
            </p:extLst>
          </p:nvPr>
        </p:nvGraphicFramePr>
        <p:xfrm>
          <a:off x="4499833" y="1405099"/>
          <a:ext cx="7426035" cy="1612231"/>
        </p:xfrm>
        <a:graphic>
          <a:graphicData uri="http://schemas.openxmlformats.org/drawingml/2006/table">
            <a:tbl>
              <a:tblPr firstRow="1" firstCol="1" bandRow="1">
                <a:tableStyleId>{5C22544A-7EE6-4342-B048-85BDC9FD1C3A}</a:tableStyleId>
              </a:tblPr>
              <a:tblGrid>
                <a:gridCol w="2018794">
                  <a:extLst>
                    <a:ext uri="{9D8B030D-6E8A-4147-A177-3AD203B41FA5}">
                      <a16:colId xmlns:a16="http://schemas.microsoft.com/office/drawing/2014/main" val="1536839450"/>
                    </a:ext>
                  </a:extLst>
                </a:gridCol>
                <a:gridCol w="461739">
                  <a:extLst>
                    <a:ext uri="{9D8B030D-6E8A-4147-A177-3AD203B41FA5}">
                      <a16:colId xmlns:a16="http://schemas.microsoft.com/office/drawing/2014/main" val="1911861902"/>
                    </a:ext>
                  </a:extLst>
                </a:gridCol>
                <a:gridCol w="461739">
                  <a:extLst>
                    <a:ext uri="{9D8B030D-6E8A-4147-A177-3AD203B41FA5}">
                      <a16:colId xmlns:a16="http://schemas.microsoft.com/office/drawing/2014/main" val="4086662390"/>
                    </a:ext>
                  </a:extLst>
                </a:gridCol>
                <a:gridCol w="461739">
                  <a:extLst>
                    <a:ext uri="{9D8B030D-6E8A-4147-A177-3AD203B41FA5}">
                      <a16:colId xmlns:a16="http://schemas.microsoft.com/office/drawing/2014/main" val="287387625"/>
                    </a:ext>
                  </a:extLst>
                </a:gridCol>
                <a:gridCol w="461739">
                  <a:extLst>
                    <a:ext uri="{9D8B030D-6E8A-4147-A177-3AD203B41FA5}">
                      <a16:colId xmlns:a16="http://schemas.microsoft.com/office/drawing/2014/main" val="3997775192"/>
                    </a:ext>
                  </a:extLst>
                </a:gridCol>
                <a:gridCol w="461739">
                  <a:extLst>
                    <a:ext uri="{9D8B030D-6E8A-4147-A177-3AD203B41FA5}">
                      <a16:colId xmlns:a16="http://schemas.microsoft.com/office/drawing/2014/main" val="3099793844"/>
                    </a:ext>
                  </a:extLst>
                </a:gridCol>
                <a:gridCol w="461739">
                  <a:extLst>
                    <a:ext uri="{9D8B030D-6E8A-4147-A177-3AD203B41FA5}">
                      <a16:colId xmlns:a16="http://schemas.microsoft.com/office/drawing/2014/main" val="675118653"/>
                    </a:ext>
                  </a:extLst>
                </a:gridCol>
                <a:gridCol w="2636807">
                  <a:extLst>
                    <a:ext uri="{9D8B030D-6E8A-4147-A177-3AD203B41FA5}">
                      <a16:colId xmlns:a16="http://schemas.microsoft.com/office/drawing/2014/main" val="14153901"/>
                    </a:ext>
                  </a:extLst>
                </a:gridCol>
              </a:tblGrid>
              <a:tr h="515121">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Survey</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Time (in minutes)</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Mean </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14196775"/>
                  </a:ext>
                </a:extLst>
              </a:tr>
              <a:tr h="548555">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A</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26</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32</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24</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20</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30</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26</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7941074"/>
                  </a:ext>
                </a:extLst>
              </a:tr>
              <a:tr h="548555">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B</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26</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32</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26</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 </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 </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800" dirty="0">
                          <a:solidFill>
                            <a:schemeClr val="tx1"/>
                          </a:solidFill>
                          <a:effectLst/>
                          <a:latin typeface="Arial" panose="020B0604020202020204" pitchFamily="34" charset="0"/>
                          <a:cs typeface="Arial" panose="020B0604020202020204" pitchFamily="34" charset="0"/>
                        </a:rPr>
                        <a:t>-</a:t>
                      </a:r>
                      <a:endParaRPr lang="en-GB"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970573"/>
                  </a:ext>
                </a:extLst>
              </a:tr>
            </a:tbl>
          </a:graphicData>
        </a:graphic>
      </p:graphicFrame>
      <p:sp>
        <p:nvSpPr>
          <p:cNvPr id="15" name="TextBox 14">
            <a:extLst>
              <a:ext uri="{FF2B5EF4-FFF2-40B4-BE49-F238E27FC236}">
                <a16:creationId xmlns:a16="http://schemas.microsoft.com/office/drawing/2014/main" id="{92F1E89D-9D14-7D09-B8AB-B18EE23BE577}"/>
              </a:ext>
            </a:extLst>
          </p:cNvPr>
          <p:cNvSpPr txBox="1"/>
          <p:nvPr/>
        </p:nvSpPr>
        <p:spPr>
          <a:xfrm>
            <a:off x="572069" y="1491401"/>
            <a:ext cx="3927764" cy="1446550"/>
          </a:xfrm>
          <a:prstGeom prst="rect">
            <a:avLst/>
          </a:prstGeom>
          <a:noFill/>
        </p:spPr>
        <p:txBody>
          <a:bodyPr wrap="square" rtlCol="0">
            <a:spAutoFit/>
          </a:bodyPr>
          <a:lstStyle/>
          <a:p>
            <a:r>
              <a:rPr lang="en-GB" sz="2200" dirty="0">
                <a:solidFill>
                  <a:srgbClr val="000000"/>
                </a:solidFill>
                <a:latin typeface="Arial" panose="020B0604020202020204" pitchFamily="34" charset="0"/>
                <a:ea typeface="Times New Roman" panose="02020603050405020304" pitchFamily="18" charset="0"/>
                <a:cs typeface="Arial" panose="020B0604020202020204" pitchFamily="34" charset="0"/>
              </a:rPr>
              <a:t>James has been given a table of information about the average length of stay of customers.</a:t>
            </a:r>
            <a:endParaRPr lang="en-GB"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0007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12</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31307"/>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0F82D19D-1FB9-47B5-A87D-36C07F3B87C2}"/>
              </a:ext>
            </a:extLst>
          </p:cNvPr>
          <p:cNvSpPr txBox="1"/>
          <p:nvPr/>
        </p:nvSpPr>
        <p:spPr>
          <a:xfrm>
            <a:off x="10562" y="112166"/>
            <a:ext cx="1082193" cy="758996"/>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grpSp>
        <p:nvGrpSpPr>
          <p:cNvPr id="18" name="Group 17"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9"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20" name="TextBox 19">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3" name="Title 2">
            <a:extLst>
              <a:ext uri="{FF2B5EF4-FFF2-40B4-BE49-F238E27FC236}">
                <a16:creationId xmlns:a16="http://schemas.microsoft.com/office/drawing/2014/main" id="{B637064E-6361-C5E2-A522-F839FD205D65}"/>
              </a:ext>
            </a:extLst>
          </p:cNvPr>
          <p:cNvSpPr>
            <a:spLocks noGrp="1"/>
          </p:cNvSpPr>
          <p:nvPr>
            <p:ph type="title"/>
          </p:nvPr>
        </p:nvSpPr>
        <p:spPr>
          <a:xfrm>
            <a:off x="1835730" y="365125"/>
            <a:ext cx="7031179" cy="1325563"/>
          </a:xfrm>
        </p:spPr>
        <p:txBody>
          <a:bodyPr/>
          <a:lstStyle/>
          <a:p>
            <a:r>
              <a:rPr lang="en-IN" dirty="0"/>
              <a:t>Time of customers’ stay</a:t>
            </a:r>
          </a:p>
        </p:txBody>
      </p:sp>
      <p:graphicFrame>
        <p:nvGraphicFramePr>
          <p:cNvPr id="7" name="Table 6">
            <a:extLst>
              <a:ext uri="{FF2B5EF4-FFF2-40B4-BE49-F238E27FC236}">
                <a16:creationId xmlns:a16="http://schemas.microsoft.com/office/drawing/2014/main" id="{FA6E0C48-955C-69E4-B8A7-EFA2FFB130A1}"/>
              </a:ext>
            </a:extLst>
          </p:cNvPr>
          <p:cNvGraphicFramePr>
            <a:graphicFrameLocks noGrp="1"/>
          </p:cNvGraphicFramePr>
          <p:nvPr>
            <p:extLst>
              <p:ext uri="{D42A27DB-BD31-4B8C-83A1-F6EECF244321}">
                <p14:modId xmlns:p14="http://schemas.microsoft.com/office/powerpoint/2010/main" val="384794094"/>
              </p:ext>
            </p:extLst>
          </p:nvPr>
        </p:nvGraphicFramePr>
        <p:xfrm>
          <a:off x="2414334" y="1630458"/>
          <a:ext cx="7567866" cy="1612231"/>
        </p:xfrm>
        <a:graphic>
          <a:graphicData uri="http://schemas.openxmlformats.org/drawingml/2006/table">
            <a:tbl>
              <a:tblPr firstRow="1" firstCol="1" bandRow="1">
                <a:tableStyleId>{5C22544A-7EE6-4342-B048-85BDC9FD1C3A}</a:tableStyleId>
              </a:tblPr>
              <a:tblGrid>
                <a:gridCol w="2057351">
                  <a:extLst>
                    <a:ext uri="{9D8B030D-6E8A-4147-A177-3AD203B41FA5}">
                      <a16:colId xmlns:a16="http://schemas.microsoft.com/office/drawing/2014/main" val="1536839450"/>
                    </a:ext>
                  </a:extLst>
                </a:gridCol>
                <a:gridCol w="470558">
                  <a:extLst>
                    <a:ext uri="{9D8B030D-6E8A-4147-A177-3AD203B41FA5}">
                      <a16:colId xmlns:a16="http://schemas.microsoft.com/office/drawing/2014/main" val="1911861902"/>
                    </a:ext>
                  </a:extLst>
                </a:gridCol>
                <a:gridCol w="470558">
                  <a:extLst>
                    <a:ext uri="{9D8B030D-6E8A-4147-A177-3AD203B41FA5}">
                      <a16:colId xmlns:a16="http://schemas.microsoft.com/office/drawing/2014/main" val="4086662390"/>
                    </a:ext>
                  </a:extLst>
                </a:gridCol>
                <a:gridCol w="470558">
                  <a:extLst>
                    <a:ext uri="{9D8B030D-6E8A-4147-A177-3AD203B41FA5}">
                      <a16:colId xmlns:a16="http://schemas.microsoft.com/office/drawing/2014/main" val="287387625"/>
                    </a:ext>
                  </a:extLst>
                </a:gridCol>
                <a:gridCol w="470558">
                  <a:extLst>
                    <a:ext uri="{9D8B030D-6E8A-4147-A177-3AD203B41FA5}">
                      <a16:colId xmlns:a16="http://schemas.microsoft.com/office/drawing/2014/main" val="3997775192"/>
                    </a:ext>
                  </a:extLst>
                </a:gridCol>
                <a:gridCol w="470558">
                  <a:extLst>
                    <a:ext uri="{9D8B030D-6E8A-4147-A177-3AD203B41FA5}">
                      <a16:colId xmlns:a16="http://schemas.microsoft.com/office/drawing/2014/main" val="3099793844"/>
                    </a:ext>
                  </a:extLst>
                </a:gridCol>
                <a:gridCol w="470558">
                  <a:extLst>
                    <a:ext uri="{9D8B030D-6E8A-4147-A177-3AD203B41FA5}">
                      <a16:colId xmlns:a16="http://schemas.microsoft.com/office/drawing/2014/main" val="675118653"/>
                    </a:ext>
                  </a:extLst>
                </a:gridCol>
                <a:gridCol w="2687167">
                  <a:extLst>
                    <a:ext uri="{9D8B030D-6E8A-4147-A177-3AD203B41FA5}">
                      <a16:colId xmlns:a16="http://schemas.microsoft.com/office/drawing/2014/main" val="14153901"/>
                    </a:ext>
                  </a:extLst>
                </a:gridCol>
              </a:tblGrid>
              <a:tr h="515121">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Survey</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Time (in minutes)</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Mean </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14196775"/>
                  </a:ext>
                </a:extLst>
              </a:tr>
              <a:tr h="548555">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A</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26</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32</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24</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20</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30</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26</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7941074"/>
                  </a:ext>
                </a:extLst>
              </a:tr>
              <a:tr h="548555">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B</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26</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32</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26</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 </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 </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970573"/>
                  </a:ext>
                </a:extLst>
              </a:tr>
            </a:tbl>
          </a:graphicData>
        </a:graphic>
      </p:graphicFrame>
      <p:sp>
        <p:nvSpPr>
          <p:cNvPr id="8" name="Rectangle 7">
            <a:extLst>
              <a:ext uri="{FF2B5EF4-FFF2-40B4-BE49-F238E27FC236}">
                <a16:creationId xmlns:a16="http://schemas.microsoft.com/office/drawing/2014/main" id="{AAD9222C-34E0-7806-CD3C-29C25F656FF0}"/>
              </a:ext>
            </a:extLst>
          </p:cNvPr>
          <p:cNvSpPr/>
          <p:nvPr/>
        </p:nvSpPr>
        <p:spPr>
          <a:xfrm>
            <a:off x="671945" y="3810635"/>
            <a:ext cx="11353800" cy="2451953"/>
          </a:xfrm>
          <a:prstGeom prst="rect">
            <a:avLst/>
          </a:prstGeom>
        </p:spPr>
        <p:txBody>
          <a:bodyPr wrap="square">
            <a:spAutoFit/>
          </a:bodyPr>
          <a:lstStyle/>
          <a:p>
            <a:pPr marL="342900" indent="-342900">
              <a:lnSpc>
                <a:spcPct val="150000"/>
              </a:lnSpc>
              <a:spcAft>
                <a:spcPts val="800"/>
              </a:spcAft>
              <a:buFont typeface="Arial" panose="020B0604020202020204" pitchFamily="34" charset="0"/>
              <a:buChar char="•"/>
            </a:pPr>
            <a:r>
              <a:rPr lang="en-GB" sz="2800" dirty="0">
                <a:latin typeface="Arial" panose="020B0604020202020204" pitchFamily="34" charset="0"/>
                <a:cs typeface="Arial" panose="020B0604020202020204" pitchFamily="34" charset="0"/>
              </a:rPr>
              <a:t>Work by yourself at first and see if you can complete the table.</a:t>
            </a:r>
          </a:p>
          <a:p>
            <a:pPr marL="342900" indent="-342900">
              <a:lnSpc>
                <a:spcPct val="150000"/>
              </a:lnSpc>
              <a:spcAft>
                <a:spcPts val="800"/>
              </a:spcAft>
              <a:buFont typeface="Arial" panose="020B0604020202020204" pitchFamily="34" charset="0"/>
              <a:buChar char="•"/>
            </a:pPr>
            <a:r>
              <a:rPr lang="en-GB"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Talk to your partner about what you have done and why.</a:t>
            </a:r>
          </a:p>
          <a:p>
            <a:pPr marL="342900" indent="-342900">
              <a:spcAft>
                <a:spcPts val="800"/>
              </a:spcAft>
              <a:buFont typeface="Arial" panose="020B0604020202020204" pitchFamily="34" charset="0"/>
              <a:buChar char="•"/>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If your answers are the same, talk to each other and explain how you got your answers.</a:t>
            </a:r>
            <a:endParaRPr lang="en-GB" sz="2800" dirty="0">
              <a:latin typeface="Arial" panose="020B0604020202020204" pitchFamily="34" charset="0"/>
              <a:ea typeface="Calibri" panose="020F0502020204030204" pitchFamily="34" charset="0"/>
              <a:cs typeface="Arial" panose="020B0604020202020204" pitchFamily="34" charset="0"/>
            </a:endParaRPr>
          </a:p>
        </p:txBody>
      </p:sp>
      <p:sp>
        <p:nvSpPr>
          <p:cNvPr id="2" name="TextBox 1">
            <a:extLst>
              <a:ext uri="{FF2B5EF4-FFF2-40B4-BE49-F238E27FC236}">
                <a16:creationId xmlns:a16="http://schemas.microsoft.com/office/drawing/2014/main" id="{40576318-C364-29A3-333C-4745B3D70E61}"/>
              </a:ext>
            </a:extLst>
          </p:cNvPr>
          <p:cNvSpPr txBox="1"/>
          <p:nvPr/>
        </p:nvSpPr>
        <p:spPr>
          <a:xfrm>
            <a:off x="3027914" y="3288076"/>
            <a:ext cx="6954286" cy="400110"/>
          </a:xfrm>
          <a:prstGeom prst="rect">
            <a:avLst/>
          </a:prstGeom>
          <a:noFill/>
        </p:spPr>
        <p:txBody>
          <a:bodyPr wrap="square" rtlCol="0">
            <a:spAutoFit/>
          </a:bodyPr>
          <a:lstStyle/>
          <a:p>
            <a:r>
              <a:rPr lang="en-GB" sz="2000" dirty="0">
                <a:solidFill>
                  <a:srgbClr val="000000"/>
                </a:solidFill>
                <a:latin typeface="Arial" panose="020B0604020202020204" pitchFamily="34" charset="0"/>
                <a:ea typeface="Times New Roman" panose="02020603050405020304" pitchFamily="18" charset="0"/>
                <a:cs typeface="Arial" panose="020B0604020202020204" pitchFamily="34" charset="0"/>
              </a:rPr>
              <a:t>The overall mean of the combined data was </a:t>
            </a:r>
            <a:r>
              <a:rPr lang="en-GB" sz="2000" b="1" dirty="0">
                <a:solidFill>
                  <a:srgbClr val="000000"/>
                </a:solidFill>
                <a:latin typeface="Arial" panose="020B0604020202020204" pitchFamily="34" charset="0"/>
                <a:ea typeface="Times New Roman" panose="02020603050405020304" pitchFamily="18" charset="0"/>
                <a:cs typeface="Arial" panose="020B0604020202020204" pitchFamily="34" charset="0"/>
              </a:rPr>
              <a:t>26.8 minutes</a:t>
            </a:r>
            <a:r>
              <a:rPr lang="en-GB" sz="2000"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endParaRPr lang="en-GB" sz="2000" dirty="0"/>
          </a:p>
        </p:txBody>
      </p:sp>
    </p:spTree>
    <p:extLst>
      <p:ext uri="{BB962C8B-B14F-4D97-AF65-F5344CB8AC3E}">
        <p14:creationId xmlns:p14="http://schemas.microsoft.com/office/powerpoint/2010/main" val="2455808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670400"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Time of customers’ stay</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13</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0F82D19D-1FB9-47B5-A87D-36C07F3B87C2}"/>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aphicFrame>
        <p:nvGraphicFramePr>
          <p:cNvPr id="3" name="Table 2">
            <a:extLst>
              <a:ext uri="{FF2B5EF4-FFF2-40B4-BE49-F238E27FC236}">
                <a16:creationId xmlns:a16="http://schemas.microsoft.com/office/drawing/2014/main" id="{96F7583D-FE7A-BB82-A069-090B1AE1AC4D}"/>
              </a:ext>
            </a:extLst>
          </p:cNvPr>
          <p:cNvGraphicFramePr>
            <a:graphicFrameLocks noGrp="1"/>
          </p:cNvGraphicFramePr>
          <p:nvPr/>
        </p:nvGraphicFramePr>
        <p:xfrm>
          <a:off x="2414334" y="1392298"/>
          <a:ext cx="7567866" cy="1612231"/>
        </p:xfrm>
        <a:graphic>
          <a:graphicData uri="http://schemas.openxmlformats.org/drawingml/2006/table">
            <a:tbl>
              <a:tblPr firstRow="1" firstCol="1" bandRow="1">
                <a:tableStyleId>{5C22544A-7EE6-4342-B048-85BDC9FD1C3A}</a:tableStyleId>
              </a:tblPr>
              <a:tblGrid>
                <a:gridCol w="2057351">
                  <a:extLst>
                    <a:ext uri="{9D8B030D-6E8A-4147-A177-3AD203B41FA5}">
                      <a16:colId xmlns:a16="http://schemas.microsoft.com/office/drawing/2014/main" val="1536839450"/>
                    </a:ext>
                  </a:extLst>
                </a:gridCol>
                <a:gridCol w="470558">
                  <a:extLst>
                    <a:ext uri="{9D8B030D-6E8A-4147-A177-3AD203B41FA5}">
                      <a16:colId xmlns:a16="http://schemas.microsoft.com/office/drawing/2014/main" val="1911861902"/>
                    </a:ext>
                  </a:extLst>
                </a:gridCol>
                <a:gridCol w="470558">
                  <a:extLst>
                    <a:ext uri="{9D8B030D-6E8A-4147-A177-3AD203B41FA5}">
                      <a16:colId xmlns:a16="http://schemas.microsoft.com/office/drawing/2014/main" val="4086662390"/>
                    </a:ext>
                  </a:extLst>
                </a:gridCol>
                <a:gridCol w="470558">
                  <a:extLst>
                    <a:ext uri="{9D8B030D-6E8A-4147-A177-3AD203B41FA5}">
                      <a16:colId xmlns:a16="http://schemas.microsoft.com/office/drawing/2014/main" val="287387625"/>
                    </a:ext>
                  </a:extLst>
                </a:gridCol>
                <a:gridCol w="470558">
                  <a:extLst>
                    <a:ext uri="{9D8B030D-6E8A-4147-A177-3AD203B41FA5}">
                      <a16:colId xmlns:a16="http://schemas.microsoft.com/office/drawing/2014/main" val="3997775192"/>
                    </a:ext>
                  </a:extLst>
                </a:gridCol>
                <a:gridCol w="470558">
                  <a:extLst>
                    <a:ext uri="{9D8B030D-6E8A-4147-A177-3AD203B41FA5}">
                      <a16:colId xmlns:a16="http://schemas.microsoft.com/office/drawing/2014/main" val="3099793844"/>
                    </a:ext>
                  </a:extLst>
                </a:gridCol>
                <a:gridCol w="470558">
                  <a:extLst>
                    <a:ext uri="{9D8B030D-6E8A-4147-A177-3AD203B41FA5}">
                      <a16:colId xmlns:a16="http://schemas.microsoft.com/office/drawing/2014/main" val="675118653"/>
                    </a:ext>
                  </a:extLst>
                </a:gridCol>
                <a:gridCol w="2687167">
                  <a:extLst>
                    <a:ext uri="{9D8B030D-6E8A-4147-A177-3AD203B41FA5}">
                      <a16:colId xmlns:a16="http://schemas.microsoft.com/office/drawing/2014/main" val="14153901"/>
                    </a:ext>
                  </a:extLst>
                </a:gridCol>
              </a:tblGrid>
              <a:tr h="515121">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Survey</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Time (in minutes)</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Mean </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14196775"/>
                  </a:ext>
                </a:extLst>
              </a:tr>
              <a:tr h="548555">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A</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26</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endParaRPr lang="en-GB" sz="1100" b="1"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32</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24</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20</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30</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26</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7941074"/>
                  </a:ext>
                </a:extLst>
              </a:tr>
              <a:tr h="548555">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B</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26</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32</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endParaRPr lang="en-GB" sz="1100" b="1"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26</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 </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 </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endParaRPr lang="en-GB" sz="1100" b="1"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970573"/>
                  </a:ext>
                </a:extLst>
              </a:tr>
            </a:tbl>
          </a:graphicData>
        </a:graphic>
      </p:graphicFrame>
      <p:sp>
        <p:nvSpPr>
          <p:cNvPr id="5" name="TextBox 4">
            <a:extLst>
              <a:ext uri="{FF2B5EF4-FFF2-40B4-BE49-F238E27FC236}">
                <a16:creationId xmlns:a16="http://schemas.microsoft.com/office/drawing/2014/main" id="{E14CD0A8-AA4F-E093-E209-E62818BEA6D2}"/>
              </a:ext>
            </a:extLst>
          </p:cNvPr>
          <p:cNvSpPr txBox="1"/>
          <p:nvPr/>
        </p:nvSpPr>
        <p:spPr>
          <a:xfrm>
            <a:off x="1524000" y="3429000"/>
            <a:ext cx="9144000" cy="492443"/>
          </a:xfrm>
          <a:prstGeom prst="rect">
            <a:avLst/>
          </a:prstGeom>
          <a:noFill/>
        </p:spPr>
        <p:txBody>
          <a:bodyPr wrap="square" rtlCol="0">
            <a:spAutoFit/>
          </a:bodyPr>
          <a:lstStyle/>
          <a:p>
            <a:r>
              <a:rPr lang="en-GB" sz="2600" dirty="0">
                <a:solidFill>
                  <a:srgbClr val="000000"/>
                </a:solidFill>
                <a:latin typeface="Arial" panose="020B0604020202020204" pitchFamily="34" charset="0"/>
                <a:ea typeface="Times New Roman" panose="02020603050405020304" pitchFamily="18" charset="0"/>
                <a:cs typeface="Arial" panose="020B0604020202020204" pitchFamily="34" charset="0"/>
              </a:rPr>
              <a:t>The overall mean of the combined data was </a:t>
            </a:r>
            <a:r>
              <a:rPr lang="en-GB" sz="2600" b="1" dirty="0">
                <a:solidFill>
                  <a:srgbClr val="000000"/>
                </a:solidFill>
                <a:latin typeface="Arial" panose="020B0604020202020204" pitchFamily="34" charset="0"/>
                <a:ea typeface="Times New Roman" panose="02020603050405020304" pitchFamily="18" charset="0"/>
                <a:cs typeface="Arial" panose="020B0604020202020204" pitchFamily="34" charset="0"/>
              </a:rPr>
              <a:t>26.8 minutes</a:t>
            </a:r>
            <a:r>
              <a:rPr lang="en-GB" sz="2600"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endParaRPr lang="en-GB" sz="2600" dirty="0"/>
          </a:p>
        </p:txBody>
      </p:sp>
      <p:sp>
        <p:nvSpPr>
          <p:cNvPr id="2" name="TextBox 1">
            <a:extLst>
              <a:ext uri="{FF2B5EF4-FFF2-40B4-BE49-F238E27FC236}">
                <a16:creationId xmlns:a16="http://schemas.microsoft.com/office/drawing/2014/main" id="{0E26BFAB-2CC4-80E4-794C-8F26B84C2F6C}"/>
              </a:ext>
            </a:extLst>
          </p:cNvPr>
          <p:cNvSpPr txBox="1"/>
          <p:nvPr/>
        </p:nvSpPr>
        <p:spPr>
          <a:xfrm>
            <a:off x="5439103" y="2518659"/>
            <a:ext cx="520262" cy="367216"/>
          </a:xfrm>
          <a:prstGeom prst="rect">
            <a:avLst/>
          </a:prstGeom>
          <a:noFill/>
        </p:spPr>
        <p:txBody>
          <a:bodyPr wrap="square" rtlCol="0">
            <a:spAutoFit/>
          </a:bodyPr>
          <a:lstStyle/>
          <a:p>
            <a:pPr>
              <a:lnSpc>
                <a:spcPct val="107000"/>
              </a:lnSpc>
              <a:spcAft>
                <a:spcPts val="0"/>
              </a:spcAft>
            </a:pPr>
            <a:r>
              <a:rPr lang="en-GB" sz="1800" b="1" dirty="0">
                <a:solidFill>
                  <a:srgbClr val="FF0000"/>
                </a:solidFill>
                <a:effectLst/>
                <a:latin typeface="Arial" panose="020B0604020202020204" pitchFamily="34" charset="0"/>
                <a:cs typeface="Arial" panose="020B0604020202020204" pitchFamily="34" charset="0"/>
              </a:rPr>
              <a:t>28</a:t>
            </a:r>
            <a:endParaRPr lang="en-GB" sz="1100" b="1"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6" name="TextBox 5">
            <a:extLst>
              <a:ext uri="{FF2B5EF4-FFF2-40B4-BE49-F238E27FC236}">
                <a16:creationId xmlns:a16="http://schemas.microsoft.com/office/drawing/2014/main" id="{1151431A-1D04-1C72-8565-BFCEFCF9910B}"/>
              </a:ext>
            </a:extLst>
          </p:cNvPr>
          <p:cNvSpPr txBox="1"/>
          <p:nvPr/>
        </p:nvSpPr>
        <p:spPr>
          <a:xfrm>
            <a:off x="8350469" y="2589257"/>
            <a:ext cx="520262" cy="367216"/>
          </a:xfrm>
          <a:prstGeom prst="rect">
            <a:avLst/>
          </a:prstGeom>
          <a:noFill/>
        </p:spPr>
        <p:txBody>
          <a:bodyPr wrap="square" rtlCol="0">
            <a:spAutoFit/>
          </a:bodyPr>
          <a:lstStyle/>
          <a:p>
            <a:pPr algn="ctr">
              <a:lnSpc>
                <a:spcPct val="107000"/>
              </a:lnSpc>
              <a:spcAft>
                <a:spcPts val="0"/>
              </a:spcAft>
            </a:pPr>
            <a:r>
              <a:rPr lang="en-GB" sz="1800" b="1" dirty="0">
                <a:solidFill>
                  <a:srgbClr val="FF0000"/>
                </a:solidFill>
                <a:effectLst/>
                <a:latin typeface="Arial" panose="020B0604020202020204" pitchFamily="34" charset="0"/>
                <a:cs typeface="Arial" panose="020B0604020202020204" pitchFamily="34" charset="0"/>
              </a:rPr>
              <a:t>28</a:t>
            </a:r>
            <a:endParaRPr lang="en-GB" sz="1100" b="1"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7" name="TextBox 6">
            <a:extLst>
              <a:ext uri="{FF2B5EF4-FFF2-40B4-BE49-F238E27FC236}">
                <a16:creationId xmlns:a16="http://schemas.microsoft.com/office/drawing/2014/main" id="{D65A2637-4094-54D3-1041-518811A3D7E2}"/>
              </a:ext>
            </a:extLst>
          </p:cNvPr>
          <p:cNvSpPr txBox="1"/>
          <p:nvPr/>
        </p:nvSpPr>
        <p:spPr>
          <a:xfrm>
            <a:off x="4918841" y="2014805"/>
            <a:ext cx="520262" cy="367216"/>
          </a:xfrm>
          <a:prstGeom prst="rect">
            <a:avLst/>
          </a:prstGeom>
          <a:noFill/>
        </p:spPr>
        <p:txBody>
          <a:bodyPr wrap="square" rtlCol="0">
            <a:spAutoFit/>
          </a:bodyPr>
          <a:lstStyle/>
          <a:p>
            <a:pPr algn="ctr">
              <a:lnSpc>
                <a:spcPct val="107000"/>
              </a:lnSpc>
              <a:spcAft>
                <a:spcPts val="0"/>
              </a:spcAft>
            </a:pPr>
            <a:r>
              <a:rPr lang="en-GB" sz="1800" b="1" dirty="0">
                <a:solidFill>
                  <a:srgbClr val="FF0000"/>
                </a:solidFill>
                <a:effectLst/>
                <a:latin typeface="Arial" panose="020B0604020202020204" pitchFamily="34" charset="0"/>
                <a:cs typeface="Arial" panose="020B0604020202020204" pitchFamily="34" charset="0"/>
              </a:rPr>
              <a:t>24</a:t>
            </a:r>
            <a:endParaRPr lang="en-GB" sz="1100" b="1"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77102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dissolv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drawing of a lorry.">
            <a:extLst>
              <a:ext uri="{FF2B5EF4-FFF2-40B4-BE49-F238E27FC236}">
                <a16:creationId xmlns:a16="http://schemas.microsoft.com/office/drawing/2014/main" id="{20E73A64-34F0-0504-F06D-5445FF410931}"/>
              </a:ext>
            </a:extLst>
          </p:cNvPr>
          <p:cNvPicPr>
            <a:picLocks noChangeAspect="1"/>
          </p:cNvPicPr>
          <p:nvPr/>
        </p:nvPicPr>
        <p:blipFill>
          <a:blip r:embed="rId3" cstate="print">
            <a:extLst>
              <a:ext uri="{28A0092B-C50C-407E-A947-70E740481C1C}">
                <a14:useLocalDpi xmlns:a14="http://schemas.microsoft.com/office/drawing/2010/main"/>
              </a:ext>
            </a:extLst>
          </a:blip>
          <a:srcRect/>
          <a:stretch/>
        </p:blipFill>
        <p:spPr>
          <a:xfrm>
            <a:off x="205057" y="1754681"/>
            <a:ext cx="950504" cy="881515"/>
          </a:xfrm>
          <a:prstGeom prst="rect">
            <a:avLst/>
          </a:prstGeom>
        </p:spPr>
      </p:pic>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Which delivery </a:t>
            </a:r>
            <a:r>
              <a:rPr lang="en-US" sz="3600" b="1" dirty="0">
                <a:solidFill>
                  <a:schemeClr val="accent1"/>
                </a:solidFill>
                <a:latin typeface="Arial" panose="020B0604020202020204" pitchFamily="34" charset="0"/>
                <a:cs typeface="Arial" panose="020B0604020202020204" pitchFamily="34" charset="0"/>
              </a:rPr>
              <a:t>s</a:t>
            </a:r>
            <a:r>
              <a:rPr kumimoji="0" lang="en-US" sz="3600" b="1" i="0" u="none" strike="noStrike" kern="1200" cap="none" spc="0" normalizeH="0" baseline="0" noProof="0" dirty="0" err="1">
                <a:ln>
                  <a:noFill/>
                </a:ln>
                <a:solidFill>
                  <a:schemeClr val="accent1"/>
                </a:solidFill>
                <a:effectLst/>
                <a:uLnTx/>
                <a:uFillTx/>
                <a:latin typeface="Arial" panose="020B0604020202020204" pitchFamily="34" charset="0"/>
                <a:ea typeface="+mj-ea"/>
                <a:cs typeface="Arial" panose="020B0604020202020204" pitchFamily="34" charset="0"/>
              </a:rPr>
              <a:t>ervice</a:t>
            </a: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14</a:t>
            </a:fld>
            <a:endParaRPr lang="en-US" dirty="0"/>
          </a:p>
        </p:txBody>
      </p:sp>
      <p:grpSp>
        <p:nvGrpSpPr>
          <p:cNvPr id="158" name="Group 157">
            <a:extLst>
              <a:ext uri="{FF2B5EF4-FFF2-40B4-BE49-F238E27FC236}">
                <a16:creationId xmlns:a16="http://schemas.microsoft.com/office/drawing/2014/main" id="{39BFBDB9-A8D7-4764-BD7F-24975EDF1A17}"/>
              </a:ext>
            </a:extLst>
          </p:cNvPr>
          <p:cNvGrpSpPr/>
          <p:nvPr/>
        </p:nvGrpSpPr>
        <p:grpSpPr>
          <a:xfrm>
            <a:off x="-27606" y="-17453"/>
            <a:ext cx="2091590" cy="1923564"/>
            <a:chOff x="-27606" y="-17453"/>
            <a:chExt cx="2091590" cy="1923564"/>
          </a:xfrm>
        </p:grpSpPr>
        <p:sp>
          <p:nvSpPr>
            <p:cNvPr id="159" name="Isosceles Triangle 158">
              <a:extLst>
                <a:ext uri="{FF2B5EF4-FFF2-40B4-BE49-F238E27FC236}">
                  <a16:creationId xmlns:a16="http://schemas.microsoft.com/office/drawing/2014/main" id="{31A2B6B6-4AED-44B2-8258-1C2513B6F75E}"/>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60" name="TextBox 159">
              <a:extLst>
                <a:ext uri="{FF2B5EF4-FFF2-40B4-BE49-F238E27FC236}">
                  <a16:creationId xmlns:a16="http://schemas.microsoft.com/office/drawing/2014/main" id="{4D970DDE-3331-43C7-8808-F643520183D1}"/>
                </a:ext>
              </a:extLst>
            </p:cNvPr>
            <p:cNvSpPr txBox="1"/>
            <p:nvPr/>
          </p:nvSpPr>
          <p:spPr>
            <a:xfrm>
              <a:off x="-10800" y="111600"/>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
        <p:nvSpPr>
          <p:cNvPr id="2" name="TextBox 1">
            <a:extLst>
              <a:ext uri="{FF2B5EF4-FFF2-40B4-BE49-F238E27FC236}">
                <a16:creationId xmlns:a16="http://schemas.microsoft.com/office/drawing/2014/main" id="{BDA26CD0-1F08-FF0E-477D-D15AC8FA5AD9}"/>
              </a:ext>
            </a:extLst>
          </p:cNvPr>
          <p:cNvSpPr txBox="1"/>
          <p:nvPr/>
        </p:nvSpPr>
        <p:spPr>
          <a:xfrm>
            <a:off x="1250851" y="1060599"/>
            <a:ext cx="10472657" cy="1446550"/>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The garden </a:t>
            </a:r>
            <a:r>
              <a:rPr lang="en-US" sz="2600" dirty="0" err="1">
                <a:latin typeface="Arial" panose="020B0604020202020204" pitchFamily="34" charset="0"/>
                <a:cs typeface="Arial" panose="020B0604020202020204" pitchFamily="34" charset="0"/>
              </a:rPr>
              <a:t>centre</a:t>
            </a:r>
            <a:r>
              <a:rPr lang="en-US" sz="2600" dirty="0">
                <a:latin typeface="Arial" panose="020B0604020202020204" pitchFamily="34" charset="0"/>
                <a:cs typeface="Arial" panose="020B0604020202020204" pitchFamily="34" charset="0"/>
              </a:rPr>
              <a:t> wants to choose the most consistent delivery service to use.</a:t>
            </a:r>
          </a:p>
          <a:p>
            <a:pPr>
              <a:spcBef>
                <a:spcPts val="1200"/>
              </a:spcBef>
            </a:pPr>
            <a:r>
              <a:rPr lang="en-US" sz="2600" dirty="0">
                <a:latin typeface="Arial" panose="020B0604020202020204" pitchFamily="34" charset="0"/>
                <a:cs typeface="Arial" panose="020B0604020202020204" pitchFamily="34" charset="0"/>
              </a:rPr>
              <a:t>They have used two local ones and recorded their delivery times.</a:t>
            </a:r>
          </a:p>
        </p:txBody>
      </p:sp>
      <p:sp>
        <p:nvSpPr>
          <p:cNvPr id="5" name="TextBox 4">
            <a:extLst>
              <a:ext uri="{FF2B5EF4-FFF2-40B4-BE49-F238E27FC236}">
                <a16:creationId xmlns:a16="http://schemas.microsoft.com/office/drawing/2014/main" id="{7F72A3B0-B17B-BAE6-98A0-81860259D267}"/>
              </a:ext>
            </a:extLst>
          </p:cNvPr>
          <p:cNvSpPr txBox="1"/>
          <p:nvPr/>
        </p:nvSpPr>
        <p:spPr>
          <a:xfrm>
            <a:off x="7700148" y="3124117"/>
            <a:ext cx="4023360" cy="2492990"/>
          </a:xfrm>
          <a:prstGeom prst="rect">
            <a:avLst/>
          </a:prstGeom>
          <a:noFill/>
        </p:spPr>
        <p:txBody>
          <a:bodyPr wrap="square" rtlCol="0">
            <a:spAutoFit/>
          </a:bodyPr>
          <a:lstStyle/>
          <a:p>
            <a:r>
              <a:rPr lang="en-GB" sz="2600" dirty="0">
                <a:latin typeface="Arial" panose="020B0604020202020204" pitchFamily="34" charset="0"/>
                <a:cs typeface="Arial" panose="020B0604020202020204" pitchFamily="34" charset="0"/>
              </a:rPr>
              <a:t>Working with a partner, think about which service you would choose.</a:t>
            </a:r>
          </a:p>
          <a:p>
            <a:endParaRPr lang="en-GB" sz="2600" dirty="0">
              <a:latin typeface="Arial" panose="020B0604020202020204" pitchFamily="34" charset="0"/>
              <a:cs typeface="Arial" panose="020B0604020202020204" pitchFamily="34" charset="0"/>
            </a:endParaRPr>
          </a:p>
          <a:p>
            <a:r>
              <a:rPr lang="en-GB" sz="2600" dirty="0">
                <a:latin typeface="Arial" panose="020B0604020202020204" pitchFamily="34" charset="0"/>
                <a:cs typeface="Arial" panose="020B0604020202020204" pitchFamily="34" charset="0"/>
              </a:rPr>
              <a:t>You must be able to justify your answer.</a:t>
            </a:r>
          </a:p>
        </p:txBody>
      </p:sp>
      <p:graphicFrame>
        <p:nvGraphicFramePr>
          <p:cNvPr id="7" name="Table 6">
            <a:extLst>
              <a:ext uri="{FF2B5EF4-FFF2-40B4-BE49-F238E27FC236}">
                <a16:creationId xmlns:a16="http://schemas.microsoft.com/office/drawing/2014/main" id="{3C9F3B39-6A50-DC22-1C9D-1070500D5A00}"/>
              </a:ext>
            </a:extLst>
          </p:cNvPr>
          <p:cNvGraphicFramePr>
            <a:graphicFrameLocks noGrp="1"/>
          </p:cNvGraphicFramePr>
          <p:nvPr>
            <p:extLst>
              <p:ext uri="{D42A27DB-BD31-4B8C-83A1-F6EECF244321}">
                <p14:modId xmlns:p14="http://schemas.microsoft.com/office/powerpoint/2010/main" val="473257799"/>
              </p:ext>
            </p:extLst>
          </p:nvPr>
        </p:nvGraphicFramePr>
        <p:xfrm>
          <a:off x="1369967" y="2984163"/>
          <a:ext cx="6048103" cy="2772899"/>
        </p:xfrm>
        <a:graphic>
          <a:graphicData uri="http://schemas.openxmlformats.org/drawingml/2006/table">
            <a:tbl>
              <a:tblPr/>
              <a:tblGrid>
                <a:gridCol w="1350373">
                  <a:extLst>
                    <a:ext uri="{9D8B030D-6E8A-4147-A177-3AD203B41FA5}">
                      <a16:colId xmlns:a16="http://schemas.microsoft.com/office/drawing/2014/main" val="1708549714"/>
                    </a:ext>
                  </a:extLst>
                </a:gridCol>
                <a:gridCol w="1291590">
                  <a:extLst>
                    <a:ext uri="{9D8B030D-6E8A-4147-A177-3AD203B41FA5}">
                      <a16:colId xmlns:a16="http://schemas.microsoft.com/office/drawing/2014/main" val="22303648"/>
                    </a:ext>
                  </a:extLst>
                </a:gridCol>
                <a:gridCol w="765810">
                  <a:extLst>
                    <a:ext uri="{9D8B030D-6E8A-4147-A177-3AD203B41FA5}">
                      <a16:colId xmlns:a16="http://schemas.microsoft.com/office/drawing/2014/main" val="3926457257"/>
                    </a:ext>
                  </a:extLst>
                </a:gridCol>
                <a:gridCol w="1360170">
                  <a:extLst>
                    <a:ext uri="{9D8B030D-6E8A-4147-A177-3AD203B41FA5}">
                      <a16:colId xmlns:a16="http://schemas.microsoft.com/office/drawing/2014/main" val="912225386"/>
                    </a:ext>
                  </a:extLst>
                </a:gridCol>
                <a:gridCol w="1280160">
                  <a:extLst>
                    <a:ext uri="{9D8B030D-6E8A-4147-A177-3AD203B41FA5}">
                      <a16:colId xmlns:a16="http://schemas.microsoft.com/office/drawing/2014/main" val="254062416"/>
                    </a:ext>
                  </a:extLst>
                </a:gridCol>
              </a:tblGrid>
              <a:tr h="388559">
                <a:tc gridSpan="2">
                  <a:txBody>
                    <a:bodyPr/>
                    <a:lstStyle/>
                    <a:p>
                      <a:pPr algn="ctr" fontAlgn="b"/>
                      <a:r>
                        <a:rPr lang="en-GB" sz="1800" b="1" i="0" u="none" strike="noStrike" dirty="0">
                          <a:solidFill>
                            <a:schemeClr val="bg1"/>
                          </a:solidFill>
                          <a:effectLst/>
                          <a:latin typeface="Arial" panose="020B0604020202020204" pitchFamily="34" charset="0"/>
                          <a:cs typeface="Arial" panose="020B0604020202020204" pitchFamily="34" charset="0"/>
                        </a:rPr>
                        <a:t>Moving Target Delivery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472C4"/>
                    </a:solidFill>
                  </a:tcPr>
                </a:tc>
                <a:tc hMerge="1">
                  <a:txBody>
                    <a:bodyPr/>
                    <a:lstStyle/>
                    <a:p>
                      <a:endParaRPr lang="en-GB"/>
                    </a:p>
                  </a:txBody>
                  <a:tcPr/>
                </a:tc>
                <a:tc>
                  <a:txBody>
                    <a:bodyPr/>
                    <a:lstStyle/>
                    <a:p>
                      <a:pPr algn="l" fontAlgn="b"/>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GB" sz="2000" b="1" i="0" u="none" strike="noStrike" dirty="0">
                          <a:solidFill>
                            <a:schemeClr val="bg1"/>
                          </a:solidFill>
                          <a:effectLst/>
                          <a:latin typeface="Arial" panose="020B0604020202020204" pitchFamily="34" charset="0"/>
                          <a:cs typeface="Arial" panose="020B0604020202020204" pitchFamily="34" charset="0"/>
                        </a:rPr>
                        <a:t>Glossop Delivery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472C4"/>
                    </a:solidFill>
                  </a:tcPr>
                </a:tc>
                <a:tc hMerge="1">
                  <a:txBody>
                    <a:bodyPr/>
                    <a:lstStyle/>
                    <a:p>
                      <a:endParaRPr lang="en-GB"/>
                    </a:p>
                  </a:txBody>
                  <a:tcPr/>
                </a:tc>
                <a:extLst>
                  <a:ext uri="{0D108BD9-81ED-4DB2-BD59-A6C34878D82A}">
                    <a16:rowId xmlns:a16="http://schemas.microsoft.com/office/drawing/2014/main" val="988179036"/>
                  </a:ext>
                </a:extLst>
              </a:tr>
              <a:tr h="397390">
                <a:tc>
                  <a:txBody>
                    <a:bodyPr/>
                    <a:lstStyle/>
                    <a:p>
                      <a:pPr algn="ctr" fontAlgn="b"/>
                      <a:r>
                        <a:rPr lang="en-GB" sz="1500" b="1" i="0" u="none" strike="noStrike" dirty="0">
                          <a:solidFill>
                            <a:schemeClr val="tx1"/>
                          </a:solidFill>
                          <a:effectLst/>
                          <a:latin typeface="Arial" panose="020B0604020202020204" pitchFamily="34" charset="0"/>
                          <a:cs typeface="Arial" panose="020B0604020202020204" pitchFamily="34" charset="0"/>
                        </a:rPr>
                        <a:t>Delivery 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b"/>
                      <a:r>
                        <a:rPr lang="en-GB" sz="1500" b="1" i="0" u="none" strike="noStrike" dirty="0">
                          <a:solidFill>
                            <a:schemeClr val="tx1"/>
                          </a:solidFill>
                          <a:effectLst/>
                          <a:latin typeface="Arial" panose="020B0604020202020204" pitchFamily="34" charset="0"/>
                          <a:cs typeface="Arial" panose="020B0604020202020204" pitchFamily="34" charset="0"/>
                        </a:rPr>
                        <a:t>Hours Taken</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l" fontAlgn="b"/>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GB" sz="1500" b="1" i="0" u="none" strike="noStrike" dirty="0">
                          <a:solidFill>
                            <a:schemeClr val="tx1"/>
                          </a:solidFill>
                          <a:effectLst/>
                          <a:latin typeface="Arial" panose="020B0604020202020204" pitchFamily="34" charset="0"/>
                          <a:cs typeface="Arial" panose="020B0604020202020204" pitchFamily="34" charset="0"/>
                        </a:rPr>
                        <a:t>Delivery 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b"/>
                      <a:r>
                        <a:rPr lang="en-GB" sz="1500" b="1" i="0" u="none" strike="noStrike" dirty="0">
                          <a:solidFill>
                            <a:schemeClr val="tx1"/>
                          </a:solidFill>
                          <a:effectLst/>
                          <a:latin typeface="Arial" panose="020B0604020202020204" pitchFamily="34" charset="0"/>
                          <a:cs typeface="Arial" panose="020B0604020202020204" pitchFamily="34" charset="0"/>
                        </a:rPr>
                        <a:t>Hours Taken</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2633283069"/>
                  </a:ext>
                </a:extLst>
              </a:tr>
              <a:tr h="397390">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Monday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2</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l" fontAlgn="b"/>
                      <a:endParaRPr lang="en-GB" sz="20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Monday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4</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4167095636"/>
                  </a:ext>
                </a:extLst>
              </a:tr>
              <a:tr h="397390">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Tuesday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2</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l" fontAlgn="b"/>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Tuesday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4</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909090842"/>
                  </a:ext>
                </a:extLst>
              </a:tr>
              <a:tr h="397390">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Wednesday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5</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l" fontAlgn="b"/>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Wednesday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5</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399791986"/>
                  </a:ext>
                </a:extLst>
              </a:tr>
              <a:tr h="397390">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Thursday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4</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l" fontAlgn="b"/>
                      <a:endParaRPr lang="en-GB" sz="20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Thursday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3</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3969517538"/>
                  </a:ext>
                </a:extLst>
              </a:tr>
              <a:tr h="397390">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Friday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7</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Friday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4</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8592529"/>
                  </a:ext>
                </a:extLst>
              </a:tr>
            </a:tbl>
          </a:graphicData>
        </a:graphic>
      </p:graphicFrame>
    </p:spTree>
    <p:extLst>
      <p:ext uri="{BB962C8B-B14F-4D97-AF65-F5344CB8AC3E}">
        <p14:creationId xmlns:p14="http://schemas.microsoft.com/office/powerpoint/2010/main" val="3006737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25FEA7F-7D96-0446-C619-F226E07C003C}"/>
              </a:ext>
            </a:extLst>
          </p:cNvPr>
          <p:cNvSpPr txBox="1"/>
          <p:nvPr/>
        </p:nvSpPr>
        <p:spPr>
          <a:xfrm>
            <a:off x="7127586" y="4634102"/>
            <a:ext cx="3738562" cy="1477328"/>
          </a:xfrm>
          <a:prstGeom prst="rect">
            <a:avLst/>
          </a:prstGeom>
          <a:noFill/>
        </p:spPr>
        <p:txBody>
          <a:bodyPr wrap="square" rtlCol="0">
            <a:spAutoFit/>
          </a:bodyPr>
          <a:lstStyle/>
          <a:p>
            <a:r>
              <a:rPr lang="en-GB" sz="1800" dirty="0">
                <a:effectLst/>
                <a:latin typeface="Arial" panose="020B0604020202020204" pitchFamily="34" charset="0"/>
                <a:cs typeface="Arial" panose="020B0604020202020204" pitchFamily="34" charset="0"/>
              </a:rPr>
              <a:t>No.</a:t>
            </a:r>
          </a:p>
          <a:p>
            <a:br>
              <a:rPr lang="en-GB" sz="1800" dirty="0">
                <a:effectLst/>
                <a:latin typeface="Arial" panose="020B0604020202020204" pitchFamily="34" charset="0"/>
                <a:cs typeface="Arial" panose="020B0604020202020204" pitchFamily="34" charset="0"/>
              </a:rPr>
            </a:br>
            <a:r>
              <a:rPr lang="en-GB" sz="1800" dirty="0">
                <a:effectLst/>
                <a:latin typeface="Arial" panose="020B0604020202020204" pitchFamily="34" charset="0"/>
                <a:cs typeface="Arial" panose="020B0604020202020204" pitchFamily="34" charset="0"/>
              </a:rPr>
              <a:t>(105 + 260 + 49 + 257 + 234) ÷ 5 </a:t>
            </a:r>
          </a:p>
          <a:p>
            <a:r>
              <a:rPr lang="en-GB" sz="1800" dirty="0">
                <a:effectLst/>
                <a:latin typeface="Arial" panose="020B0604020202020204" pitchFamily="34" charset="0"/>
                <a:cs typeface="Arial" panose="020B0604020202020204" pitchFamily="34" charset="0"/>
              </a:rPr>
              <a:t>=</a:t>
            </a:r>
            <a:r>
              <a:rPr lang="en-GB" dirty="0">
                <a:latin typeface="Arial" panose="020B0604020202020204" pitchFamily="34" charset="0"/>
                <a:cs typeface="Arial" panose="020B0604020202020204" pitchFamily="34" charset="0"/>
              </a:rPr>
              <a:t> </a:t>
            </a:r>
            <a:r>
              <a:rPr lang="en-GB" sz="1800" dirty="0">
                <a:effectLst/>
                <a:latin typeface="Arial" panose="020B0604020202020204" pitchFamily="34" charset="0"/>
                <a:cs typeface="Arial" panose="020B0604020202020204" pitchFamily="34" charset="0"/>
              </a:rPr>
              <a:t>905 ÷ 5 </a:t>
            </a:r>
          </a:p>
          <a:p>
            <a:r>
              <a:rPr lang="en-GB" sz="1800" dirty="0">
                <a:effectLst/>
                <a:latin typeface="Arial" panose="020B0604020202020204" pitchFamily="34" charset="0"/>
                <a:cs typeface="Arial" panose="020B0604020202020204" pitchFamily="34" charset="0"/>
              </a:rPr>
              <a:t>= 181 (so less than 200)</a:t>
            </a:r>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(1)</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15</a:t>
            </a:fld>
            <a:endParaRPr lang="en-US" dirty="0"/>
          </a:p>
        </p:txBody>
      </p:sp>
      <p:grpSp>
        <p:nvGrpSpPr>
          <p:cNvPr id="6" name="Group 5">
            <a:extLst>
              <a:ext uri="{FF2B5EF4-FFF2-40B4-BE49-F238E27FC236}">
                <a16:creationId xmlns:a16="http://schemas.microsoft.com/office/drawing/2014/main" id="{C6DDD080-D41E-4A10-93B5-F905258B5728}"/>
              </a:ext>
            </a:extLst>
          </p:cNvPr>
          <p:cNvGrpSpPr/>
          <p:nvPr/>
        </p:nvGrpSpPr>
        <p:grpSpPr>
          <a:xfrm>
            <a:off x="-252000" y="-54000"/>
            <a:ext cx="2315984" cy="1960111"/>
            <a:chOff x="-252000" y="-54000"/>
            <a:chExt cx="2315984" cy="1960111"/>
          </a:xfrm>
          <a:solidFill>
            <a:schemeClr val="accent1"/>
          </a:solidFill>
        </p:grpSpPr>
        <p:sp>
          <p:nvSpPr>
            <p:cNvPr id="99" name="Isosceles Triangle 98">
              <a:extLst>
                <a:ext uri="{FF2B5EF4-FFF2-40B4-BE49-F238E27FC236}">
                  <a16:creationId xmlns:a16="http://schemas.microsoft.com/office/drawing/2014/main" id="{6FB7F169-0B91-40B0-ACAD-FC8CAB4E583A}"/>
                </a:ext>
              </a:extLst>
            </p:cNvPr>
            <p:cNvSpPr/>
            <p:nvPr/>
          </p:nvSpPr>
          <p:spPr>
            <a:xfrm flipV="1">
              <a:off x="-27606" y="-17453"/>
              <a:ext cx="2091590" cy="1923564"/>
            </a:xfrm>
            <a:prstGeom prst="triangle">
              <a:avLst>
                <a:gd name="adj" fmla="val 0"/>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TextBox 99">
              <a:extLst>
                <a:ext uri="{FF2B5EF4-FFF2-40B4-BE49-F238E27FC236}">
                  <a16:creationId xmlns:a16="http://schemas.microsoft.com/office/drawing/2014/main" id="{4C96B972-4FB7-4F68-A9F3-01CA2A8636F5}"/>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grpSp>
      <p:sp>
        <p:nvSpPr>
          <p:cNvPr id="3" name="Rectangle: Rounded Corners 2">
            <a:extLst>
              <a:ext uri="{FF2B5EF4-FFF2-40B4-BE49-F238E27FC236}">
                <a16:creationId xmlns:a16="http://schemas.microsoft.com/office/drawing/2014/main" id="{1846D4F8-8259-BEE7-22F2-17380FE07909}"/>
              </a:ext>
            </a:extLst>
          </p:cNvPr>
          <p:cNvSpPr/>
          <p:nvPr/>
        </p:nvSpPr>
        <p:spPr>
          <a:xfrm>
            <a:off x="6838872" y="4490637"/>
            <a:ext cx="4271804" cy="1782415"/>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grpSp>
        <p:nvGrpSpPr>
          <p:cNvPr id="8" name="Group 7" descr="Worksheet available icon">
            <a:extLst>
              <a:ext uri="{FF2B5EF4-FFF2-40B4-BE49-F238E27FC236}">
                <a16:creationId xmlns:a16="http://schemas.microsoft.com/office/drawing/2014/main" id="{7F290B3F-F541-AE9E-26CE-FB10A199C31B}"/>
              </a:ext>
            </a:extLst>
          </p:cNvPr>
          <p:cNvGrpSpPr/>
          <p:nvPr/>
        </p:nvGrpSpPr>
        <p:grpSpPr>
          <a:xfrm>
            <a:off x="9495879" y="211521"/>
            <a:ext cx="2102384" cy="753403"/>
            <a:chOff x="9495879" y="211521"/>
            <a:chExt cx="2102384" cy="753403"/>
          </a:xfrm>
        </p:grpSpPr>
        <p:pic>
          <p:nvPicPr>
            <p:cNvPr id="9" name="Graphic 6" descr="Document">
              <a:extLst>
                <a:ext uri="{FF2B5EF4-FFF2-40B4-BE49-F238E27FC236}">
                  <a16:creationId xmlns:a16="http://schemas.microsoft.com/office/drawing/2014/main" id="{18B17490-AB0C-687D-94DA-EED03EDBBC8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0" name="TextBox 9">
              <a:extLst>
                <a:ext uri="{FF2B5EF4-FFF2-40B4-BE49-F238E27FC236}">
                  <a16:creationId xmlns:a16="http://schemas.microsoft.com/office/drawing/2014/main" id="{B178E85F-2D9C-E60E-1133-69B0D6F63D36}"/>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11" name="TextBox 10">
            <a:extLst>
              <a:ext uri="{FF2B5EF4-FFF2-40B4-BE49-F238E27FC236}">
                <a16:creationId xmlns:a16="http://schemas.microsoft.com/office/drawing/2014/main" id="{F8862BB2-7333-DADA-5424-1191AD4AA229}"/>
              </a:ext>
            </a:extLst>
          </p:cNvPr>
          <p:cNvSpPr txBox="1"/>
          <p:nvPr/>
        </p:nvSpPr>
        <p:spPr>
          <a:xfrm>
            <a:off x="1034534" y="1335155"/>
            <a:ext cx="8985347"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Sarah has a snack at work each day.</a:t>
            </a:r>
          </a:p>
          <a:p>
            <a:pPr marL="342900" indent="-342900">
              <a:buAutoNum type="arabicPlain" startAt="10"/>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She has this information about the snacks she had last week.</a:t>
            </a:r>
          </a:p>
        </p:txBody>
      </p:sp>
      <p:graphicFrame>
        <p:nvGraphicFramePr>
          <p:cNvPr id="12" name="Table 11">
            <a:extLst>
              <a:ext uri="{FF2B5EF4-FFF2-40B4-BE49-F238E27FC236}">
                <a16:creationId xmlns:a16="http://schemas.microsoft.com/office/drawing/2014/main" id="{69B2E4E5-E921-1522-9192-F68D094B522F}"/>
              </a:ext>
            </a:extLst>
          </p:cNvPr>
          <p:cNvGraphicFramePr>
            <a:graphicFrameLocks noGrp="1"/>
          </p:cNvGraphicFramePr>
          <p:nvPr>
            <p:extLst>
              <p:ext uri="{D42A27DB-BD31-4B8C-83A1-F6EECF244321}">
                <p14:modId xmlns:p14="http://schemas.microsoft.com/office/powerpoint/2010/main" val="1978478090"/>
              </p:ext>
            </p:extLst>
          </p:nvPr>
        </p:nvGraphicFramePr>
        <p:xfrm>
          <a:off x="1034534" y="2258485"/>
          <a:ext cx="9249762" cy="1427741"/>
        </p:xfrm>
        <a:graphic>
          <a:graphicData uri="http://schemas.openxmlformats.org/drawingml/2006/table">
            <a:tbl>
              <a:tblPr firstRow="1" bandRow="1">
                <a:tableStyleId>{5C22544A-7EE6-4342-B048-85BDC9FD1C3A}</a:tableStyleId>
              </a:tblPr>
              <a:tblGrid>
                <a:gridCol w="1541627">
                  <a:extLst>
                    <a:ext uri="{9D8B030D-6E8A-4147-A177-3AD203B41FA5}">
                      <a16:colId xmlns:a16="http://schemas.microsoft.com/office/drawing/2014/main" val="2922442400"/>
                    </a:ext>
                  </a:extLst>
                </a:gridCol>
                <a:gridCol w="1541627">
                  <a:extLst>
                    <a:ext uri="{9D8B030D-6E8A-4147-A177-3AD203B41FA5}">
                      <a16:colId xmlns:a16="http://schemas.microsoft.com/office/drawing/2014/main" val="2754976117"/>
                    </a:ext>
                  </a:extLst>
                </a:gridCol>
                <a:gridCol w="1541627">
                  <a:extLst>
                    <a:ext uri="{9D8B030D-6E8A-4147-A177-3AD203B41FA5}">
                      <a16:colId xmlns:a16="http://schemas.microsoft.com/office/drawing/2014/main" val="3192824179"/>
                    </a:ext>
                  </a:extLst>
                </a:gridCol>
                <a:gridCol w="1541627">
                  <a:extLst>
                    <a:ext uri="{9D8B030D-6E8A-4147-A177-3AD203B41FA5}">
                      <a16:colId xmlns:a16="http://schemas.microsoft.com/office/drawing/2014/main" val="770038648"/>
                    </a:ext>
                  </a:extLst>
                </a:gridCol>
                <a:gridCol w="1541627">
                  <a:extLst>
                    <a:ext uri="{9D8B030D-6E8A-4147-A177-3AD203B41FA5}">
                      <a16:colId xmlns:a16="http://schemas.microsoft.com/office/drawing/2014/main" val="4288131676"/>
                    </a:ext>
                  </a:extLst>
                </a:gridCol>
                <a:gridCol w="1541627">
                  <a:extLst>
                    <a:ext uri="{9D8B030D-6E8A-4147-A177-3AD203B41FA5}">
                      <a16:colId xmlns:a16="http://schemas.microsoft.com/office/drawing/2014/main" val="3730150826"/>
                    </a:ext>
                  </a:extLst>
                </a:gridCol>
              </a:tblGrid>
              <a:tr h="272931">
                <a:tc>
                  <a:txBody>
                    <a:bodyPr/>
                    <a:lstStyle/>
                    <a:p>
                      <a:pPr algn="ctr"/>
                      <a:r>
                        <a:rPr lang="en-US" b="1" dirty="0">
                          <a:solidFill>
                            <a:schemeClr val="tx1"/>
                          </a:solidFill>
                          <a:latin typeface="Arial" panose="020B0604020202020204" pitchFamily="34" charset="0"/>
                          <a:cs typeface="Arial" panose="020B0604020202020204" pitchFamily="34" charset="0"/>
                        </a:rPr>
                        <a:t>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Mon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Tue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Wed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Thu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Fri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20133882"/>
                  </a:ext>
                </a:extLst>
              </a:tr>
              <a:tr h="421901">
                <a:tc>
                  <a:txBody>
                    <a:bodyPr/>
                    <a:lstStyle/>
                    <a:p>
                      <a:pPr algn="ctr"/>
                      <a:r>
                        <a:rPr lang="en-US" b="1" dirty="0">
                          <a:solidFill>
                            <a:schemeClr val="tx1"/>
                          </a:solidFill>
                          <a:latin typeface="Arial" panose="020B0604020202020204" pitchFamily="34" charset="0"/>
                          <a:cs typeface="Arial" panose="020B0604020202020204" pitchFamily="34" charset="0"/>
                        </a:rPr>
                        <a:t>snack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banana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chocolate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biscuit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cake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crisps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05734919"/>
                  </a:ext>
                </a:extLst>
              </a:tr>
              <a:tr h="524133">
                <a:tc>
                  <a:txBody>
                    <a:bodyPr/>
                    <a:lstStyle/>
                    <a:p>
                      <a:pPr algn="ctr"/>
                      <a:r>
                        <a:rPr lang="en-US" b="1" dirty="0">
                          <a:solidFill>
                            <a:schemeClr val="tx1"/>
                          </a:solidFill>
                          <a:latin typeface="Arial" panose="020B0604020202020204" pitchFamily="34" charset="0"/>
                          <a:cs typeface="Arial" panose="020B0604020202020204" pitchFamily="34" charset="0"/>
                        </a:rPr>
                        <a:t>number of calories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105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260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49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257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234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09991545"/>
                  </a:ext>
                </a:extLst>
              </a:tr>
            </a:tbl>
          </a:graphicData>
        </a:graphic>
      </p:graphicFrame>
      <p:sp>
        <p:nvSpPr>
          <p:cNvPr id="13" name="TextBox 12">
            <a:extLst>
              <a:ext uri="{FF2B5EF4-FFF2-40B4-BE49-F238E27FC236}">
                <a16:creationId xmlns:a16="http://schemas.microsoft.com/office/drawing/2014/main" id="{F27E406D-3A4A-C658-BDAC-B9B4ED5D737C}"/>
              </a:ext>
            </a:extLst>
          </p:cNvPr>
          <p:cNvSpPr txBox="1"/>
          <p:nvPr/>
        </p:nvSpPr>
        <p:spPr>
          <a:xfrm>
            <a:off x="1034534" y="3869037"/>
            <a:ext cx="10335611" cy="1200329"/>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Sarah thinks the mean number of calories in these snacks is more than 200.</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Is she correct?</a:t>
            </a:r>
          </a:p>
          <a:p>
            <a:r>
              <a:rPr lang="en-US" dirty="0">
                <a:latin typeface="Arial" panose="020B0604020202020204" pitchFamily="34" charset="0"/>
                <a:cs typeface="Arial" panose="020B0604020202020204" pitchFamily="34" charset="0"/>
              </a:rPr>
              <a:t>Show why you think this.								</a:t>
            </a:r>
            <a:endParaRPr lang="en-US" b="1"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F134C0A4-400B-A578-BFDE-C42B2189DD69}"/>
              </a:ext>
            </a:extLst>
          </p:cNvPr>
          <p:cNvSpPr/>
          <p:nvPr/>
        </p:nvSpPr>
        <p:spPr>
          <a:xfrm>
            <a:off x="7055486" y="4625023"/>
            <a:ext cx="3838575" cy="14954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26555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(2)</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16</a:t>
            </a:fld>
            <a:endParaRPr lang="en-US" dirty="0"/>
          </a:p>
        </p:txBody>
      </p:sp>
      <p:grpSp>
        <p:nvGrpSpPr>
          <p:cNvPr id="6" name="Group 5">
            <a:extLst>
              <a:ext uri="{FF2B5EF4-FFF2-40B4-BE49-F238E27FC236}">
                <a16:creationId xmlns:a16="http://schemas.microsoft.com/office/drawing/2014/main" id="{C6DDD080-D41E-4A10-93B5-F905258B5728}"/>
              </a:ext>
            </a:extLst>
          </p:cNvPr>
          <p:cNvGrpSpPr/>
          <p:nvPr/>
        </p:nvGrpSpPr>
        <p:grpSpPr>
          <a:xfrm>
            <a:off x="-252000" y="-54000"/>
            <a:ext cx="2315984" cy="1960111"/>
            <a:chOff x="-252000" y="-54000"/>
            <a:chExt cx="2315984" cy="1960111"/>
          </a:xfrm>
          <a:solidFill>
            <a:schemeClr val="accent1"/>
          </a:solidFill>
        </p:grpSpPr>
        <p:sp>
          <p:nvSpPr>
            <p:cNvPr id="99" name="Isosceles Triangle 98">
              <a:extLst>
                <a:ext uri="{FF2B5EF4-FFF2-40B4-BE49-F238E27FC236}">
                  <a16:creationId xmlns:a16="http://schemas.microsoft.com/office/drawing/2014/main" id="{6FB7F169-0B91-40B0-ACAD-FC8CAB4E583A}"/>
                </a:ext>
              </a:extLst>
            </p:cNvPr>
            <p:cNvSpPr/>
            <p:nvPr/>
          </p:nvSpPr>
          <p:spPr>
            <a:xfrm flipV="1">
              <a:off x="-27606" y="-17453"/>
              <a:ext cx="2091590" cy="1923564"/>
            </a:xfrm>
            <a:prstGeom prst="triangle">
              <a:avLst>
                <a:gd name="adj" fmla="val 0"/>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TextBox 99">
              <a:extLst>
                <a:ext uri="{FF2B5EF4-FFF2-40B4-BE49-F238E27FC236}">
                  <a16:creationId xmlns:a16="http://schemas.microsoft.com/office/drawing/2014/main" id="{4C96B972-4FB7-4F68-A9F3-01CA2A8636F5}"/>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grpSp>
      <p:sp>
        <p:nvSpPr>
          <p:cNvPr id="5" name="TextBox 4">
            <a:extLst>
              <a:ext uri="{FF2B5EF4-FFF2-40B4-BE49-F238E27FC236}">
                <a16:creationId xmlns:a16="http://schemas.microsoft.com/office/drawing/2014/main" id="{E429DE4C-22C7-7A1E-09E1-9E9ABD07E536}"/>
              </a:ext>
            </a:extLst>
          </p:cNvPr>
          <p:cNvSpPr txBox="1"/>
          <p:nvPr/>
        </p:nvSpPr>
        <p:spPr>
          <a:xfrm>
            <a:off x="8112919" y="4085597"/>
            <a:ext cx="3738562" cy="2308324"/>
          </a:xfrm>
          <a:prstGeom prst="rect">
            <a:avLst/>
          </a:prstGeom>
          <a:noFill/>
        </p:spPr>
        <p:txBody>
          <a:bodyPr wrap="square" rtlCol="0">
            <a:spAutoFit/>
          </a:bodyPr>
          <a:lstStyle/>
          <a:p>
            <a:pPr marL="342900" indent="-342900">
              <a:buAutoNum type="alphaLcParenR"/>
            </a:pPr>
            <a:r>
              <a:rPr lang="en-GB" dirty="0">
                <a:latin typeface="Arial" panose="020B0604020202020204" pitchFamily="34" charset="0"/>
                <a:cs typeface="Arial" panose="020B0604020202020204" pitchFamily="34" charset="0"/>
              </a:rPr>
              <a:t>range = largest </a:t>
            </a:r>
            <a:r>
              <a:rPr lang="en-GB" dirty="0"/>
              <a:t>–</a:t>
            </a:r>
            <a:r>
              <a:rPr lang="en-GB" dirty="0">
                <a:latin typeface="Arial" panose="020B0604020202020204" pitchFamily="34" charset="0"/>
                <a:cs typeface="Arial" panose="020B0604020202020204" pitchFamily="34" charset="0"/>
              </a:rPr>
              <a:t> smallest </a:t>
            </a:r>
            <a:br>
              <a:rPr lang="en-GB" dirty="0">
                <a:latin typeface="Arial" panose="020B0604020202020204" pitchFamily="34" charset="0"/>
                <a:cs typeface="Arial" panose="020B0604020202020204" pitchFamily="34" charset="0"/>
              </a:rPr>
            </a:br>
            <a:r>
              <a:rPr lang="en-GB" dirty="0">
                <a:latin typeface="Arial" panose="020B0604020202020204" pitchFamily="34" charset="0"/>
                <a:cs typeface="Arial" panose="020B0604020202020204" pitchFamily="34" charset="0"/>
              </a:rPr>
              <a:t>	 = 19.5 </a:t>
            </a:r>
            <a:r>
              <a:rPr lang="en-GB" dirty="0"/>
              <a:t>– </a:t>
            </a:r>
            <a:r>
              <a:rPr lang="en-GB" dirty="0">
                <a:latin typeface="Arial" panose="020B0604020202020204" pitchFamily="34" charset="0"/>
                <a:cs typeface="Arial" panose="020B0604020202020204" pitchFamily="34" charset="0"/>
              </a:rPr>
              <a:t>9.4</a:t>
            </a:r>
            <a:br>
              <a:rPr lang="en-GB" dirty="0">
                <a:latin typeface="Arial" panose="020B0604020202020204" pitchFamily="34" charset="0"/>
                <a:cs typeface="Arial" panose="020B0604020202020204" pitchFamily="34" charset="0"/>
              </a:rPr>
            </a:br>
            <a:r>
              <a:rPr lang="en-GB" dirty="0">
                <a:latin typeface="Arial" panose="020B0604020202020204" pitchFamily="34" charset="0"/>
                <a:cs typeface="Arial" panose="020B0604020202020204" pitchFamily="34" charset="0"/>
              </a:rPr>
              <a:t>          = 10.1</a:t>
            </a:r>
          </a:p>
          <a:p>
            <a:pPr marL="342900" indent="-342900">
              <a:buAutoNum type="alphaLcParenR"/>
            </a:pPr>
            <a:r>
              <a:rPr lang="en-GB" dirty="0">
                <a:latin typeface="Arial" panose="020B0604020202020204" pitchFamily="34" charset="0"/>
                <a:cs typeface="Arial" panose="020B0604020202020204" pitchFamily="34" charset="0"/>
              </a:rPr>
              <a:t>To estimate 19.5 </a:t>
            </a:r>
            <a:r>
              <a:rPr lang="en-GB" dirty="0"/>
              <a:t>– </a:t>
            </a:r>
            <a:r>
              <a:rPr lang="en-GB" dirty="0">
                <a:latin typeface="Arial" panose="020B0604020202020204" pitchFamily="34" charset="0"/>
                <a:cs typeface="Arial" panose="020B0604020202020204" pitchFamily="34" charset="0"/>
              </a:rPr>
              <a:t>9.4:</a:t>
            </a:r>
            <a:br>
              <a:rPr lang="en-GB" dirty="0">
                <a:latin typeface="Arial" panose="020B0604020202020204" pitchFamily="34" charset="0"/>
                <a:cs typeface="Arial" panose="020B0604020202020204" pitchFamily="34" charset="0"/>
              </a:rPr>
            </a:br>
            <a:r>
              <a:rPr lang="en-GB" dirty="0">
                <a:latin typeface="Arial" panose="020B0604020202020204" pitchFamily="34" charset="0"/>
                <a:cs typeface="Arial" panose="020B0604020202020204" pitchFamily="34" charset="0"/>
              </a:rPr>
              <a:t>19.5 ~ 20 and 9.4 ~ 9</a:t>
            </a:r>
            <a:br>
              <a:rPr lang="en-GB" dirty="0">
                <a:latin typeface="Arial" panose="020B0604020202020204" pitchFamily="34" charset="0"/>
                <a:cs typeface="Arial" panose="020B0604020202020204" pitchFamily="34" charset="0"/>
              </a:rPr>
            </a:br>
            <a:r>
              <a:rPr lang="en-GB" dirty="0">
                <a:latin typeface="Arial" panose="020B0604020202020204" pitchFamily="34" charset="0"/>
                <a:cs typeface="Arial" panose="020B0604020202020204" pitchFamily="34" charset="0"/>
              </a:rPr>
              <a:t>20 </a:t>
            </a:r>
            <a:r>
              <a:rPr lang="en-GB" dirty="0"/>
              <a:t>– </a:t>
            </a:r>
            <a:r>
              <a:rPr lang="en-GB" dirty="0">
                <a:latin typeface="Arial" panose="020B0604020202020204" pitchFamily="34" charset="0"/>
                <a:cs typeface="Arial" panose="020B0604020202020204" pitchFamily="34" charset="0"/>
              </a:rPr>
              <a:t>9 = 11 </a:t>
            </a:r>
          </a:p>
          <a:p>
            <a:r>
              <a:rPr lang="en-GB" dirty="0">
                <a:latin typeface="Arial" panose="020B0604020202020204" pitchFamily="34" charset="0"/>
                <a:cs typeface="Arial" panose="020B0604020202020204" pitchFamily="34" charset="0"/>
              </a:rPr>
              <a:t>     11 is close to 10.1</a:t>
            </a:r>
          </a:p>
          <a:p>
            <a:endParaRPr lang="en-GB" sz="1800" dirty="0">
              <a:effectLst/>
              <a:latin typeface="Arial" panose="020B0604020202020204" pitchFamily="34" charset="0"/>
              <a:cs typeface="Arial" panose="020B0604020202020204" pitchFamily="34" charset="0"/>
            </a:endParaRPr>
          </a:p>
        </p:txBody>
      </p:sp>
      <p:sp>
        <p:nvSpPr>
          <p:cNvPr id="8" name="Rectangle: Rounded Corners 7">
            <a:extLst>
              <a:ext uri="{FF2B5EF4-FFF2-40B4-BE49-F238E27FC236}">
                <a16:creationId xmlns:a16="http://schemas.microsoft.com/office/drawing/2014/main" id="{5858B2B6-1EBA-B629-5F93-C55AD8F56873}"/>
              </a:ext>
            </a:extLst>
          </p:cNvPr>
          <p:cNvSpPr/>
          <p:nvPr/>
        </p:nvSpPr>
        <p:spPr>
          <a:xfrm>
            <a:off x="7667571" y="3953719"/>
            <a:ext cx="4271804" cy="2308324"/>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11" name="TextBox 10">
            <a:extLst>
              <a:ext uri="{FF2B5EF4-FFF2-40B4-BE49-F238E27FC236}">
                <a16:creationId xmlns:a16="http://schemas.microsoft.com/office/drawing/2014/main" id="{40F41035-4E1E-DF6C-36CF-E1E3FB99BD4F}"/>
              </a:ext>
            </a:extLst>
          </p:cNvPr>
          <p:cNvSpPr txBox="1"/>
          <p:nvPr/>
        </p:nvSpPr>
        <p:spPr>
          <a:xfrm>
            <a:off x="1104405" y="1626166"/>
            <a:ext cx="6222670" cy="369332"/>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Here is a set of data.</a:t>
            </a:r>
            <a:endParaRPr lang="en-GB" dirty="0"/>
          </a:p>
        </p:txBody>
      </p:sp>
      <p:graphicFrame>
        <p:nvGraphicFramePr>
          <p:cNvPr id="12" name="Table 11">
            <a:extLst>
              <a:ext uri="{FF2B5EF4-FFF2-40B4-BE49-F238E27FC236}">
                <a16:creationId xmlns:a16="http://schemas.microsoft.com/office/drawing/2014/main" id="{619CC328-6D34-452E-C9B8-1D25FFA8BB36}"/>
              </a:ext>
            </a:extLst>
          </p:cNvPr>
          <p:cNvGraphicFramePr>
            <a:graphicFrameLocks noGrp="1"/>
          </p:cNvGraphicFramePr>
          <p:nvPr>
            <p:extLst>
              <p:ext uri="{D42A27DB-BD31-4B8C-83A1-F6EECF244321}">
                <p14:modId xmlns:p14="http://schemas.microsoft.com/office/powerpoint/2010/main" val="2382123122"/>
              </p:ext>
            </p:extLst>
          </p:nvPr>
        </p:nvGraphicFramePr>
        <p:xfrm>
          <a:off x="2032000" y="2330374"/>
          <a:ext cx="8128000" cy="36576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2462104903"/>
                    </a:ext>
                  </a:extLst>
                </a:gridCol>
                <a:gridCol w="1625600">
                  <a:extLst>
                    <a:ext uri="{9D8B030D-6E8A-4147-A177-3AD203B41FA5}">
                      <a16:colId xmlns:a16="http://schemas.microsoft.com/office/drawing/2014/main" val="1108817428"/>
                    </a:ext>
                  </a:extLst>
                </a:gridCol>
                <a:gridCol w="1625600">
                  <a:extLst>
                    <a:ext uri="{9D8B030D-6E8A-4147-A177-3AD203B41FA5}">
                      <a16:colId xmlns:a16="http://schemas.microsoft.com/office/drawing/2014/main" val="587474017"/>
                    </a:ext>
                  </a:extLst>
                </a:gridCol>
                <a:gridCol w="1625600">
                  <a:extLst>
                    <a:ext uri="{9D8B030D-6E8A-4147-A177-3AD203B41FA5}">
                      <a16:colId xmlns:a16="http://schemas.microsoft.com/office/drawing/2014/main" val="394870683"/>
                    </a:ext>
                  </a:extLst>
                </a:gridCol>
                <a:gridCol w="1625600">
                  <a:extLst>
                    <a:ext uri="{9D8B030D-6E8A-4147-A177-3AD203B41FA5}">
                      <a16:colId xmlns:a16="http://schemas.microsoft.com/office/drawing/2014/main" val="1732888603"/>
                    </a:ext>
                  </a:extLst>
                </a:gridCol>
              </a:tblGrid>
              <a:tr h="0">
                <a:tc>
                  <a:txBody>
                    <a:bodyPr/>
                    <a:lstStyle/>
                    <a:p>
                      <a:pPr algn="ctr"/>
                      <a:r>
                        <a:rPr lang="en-US" b="0" dirty="0">
                          <a:solidFill>
                            <a:schemeClr val="tx1"/>
                          </a:solidFill>
                          <a:latin typeface="Arial" panose="020B0604020202020204" pitchFamily="34" charset="0"/>
                          <a:cs typeface="Arial" panose="020B0604020202020204" pitchFamily="34" charset="0"/>
                        </a:rPr>
                        <a:t>14.3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17.2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9.4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15.6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19.5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97897916"/>
                  </a:ext>
                </a:extLst>
              </a:tr>
            </a:tbl>
          </a:graphicData>
        </a:graphic>
      </p:graphicFrame>
      <p:sp>
        <p:nvSpPr>
          <p:cNvPr id="14" name="TextBox 13">
            <a:extLst>
              <a:ext uri="{FF2B5EF4-FFF2-40B4-BE49-F238E27FC236}">
                <a16:creationId xmlns:a16="http://schemas.microsoft.com/office/drawing/2014/main" id="{A725EDDA-D91A-E9E2-A42B-ED8D57A1A508}"/>
              </a:ext>
            </a:extLst>
          </p:cNvPr>
          <p:cNvSpPr txBox="1"/>
          <p:nvPr/>
        </p:nvSpPr>
        <p:spPr>
          <a:xfrm>
            <a:off x="1018189" y="3329297"/>
            <a:ext cx="6371429" cy="1200329"/>
          </a:xfrm>
          <a:prstGeom prst="rect">
            <a:avLst/>
          </a:prstGeom>
          <a:noFill/>
        </p:spPr>
        <p:txBody>
          <a:bodyPr wrap="square" rtlCol="0">
            <a:spAutoFit/>
          </a:bodyPr>
          <a:lstStyle/>
          <a:p>
            <a:pPr marL="342900" indent="-342900">
              <a:buFontTx/>
              <a:buAutoNum type="alphaLcParenBoth"/>
            </a:pPr>
            <a:r>
              <a:rPr lang="en-US" dirty="0">
                <a:latin typeface="Arial" panose="020B0604020202020204" pitchFamily="34" charset="0"/>
                <a:cs typeface="Arial" panose="020B0604020202020204" pitchFamily="34" charset="0"/>
              </a:rPr>
              <a:t>Calculate the range of this set of data.		</a:t>
            </a:r>
          </a:p>
          <a:p>
            <a:pPr marL="342900" indent="-342900">
              <a:buAutoNum type="alphaLcParenBoth"/>
            </a:pPr>
            <a:endParaRPr lang="en-US" dirty="0">
              <a:latin typeface="Arial" panose="020B0604020202020204" pitchFamily="34" charset="0"/>
              <a:cs typeface="Arial" panose="020B0604020202020204" pitchFamily="34" charset="0"/>
            </a:endParaRPr>
          </a:p>
          <a:p>
            <a:pPr marL="342900" indent="-342900">
              <a:buAutoNum type="alphaLcParenBoth"/>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(b) Use estimation to show a check of your answer.</a:t>
            </a:r>
            <a:endParaRPr lang="en-US" b="1" dirty="0">
              <a:latin typeface="Arial" panose="020B0604020202020204" pitchFamily="34" charset="0"/>
              <a:cs typeface="Arial" panose="020B0604020202020204" pitchFamily="34" charset="0"/>
            </a:endParaRPr>
          </a:p>
        </p:txBody>
      </p:sp>
      <p:grpSp>
        <p:nvGrpSpPr>
          <p:cNvPr id="3" name="Group 2" descr="Worksheet available icon">
            <a:extLst>
              <a:ext uri="{FF2B5EF4-FFF2-40B4-BE49-F238E27FC236}">
                <a16:creationId xmlns:a16="http://schemas.microsoft.com/office/drawing/2014/main" id="{3E3D8BFF-8F81-811E-5114-114959146D0A}"/>
              </a:ext>
            </a:extLst>
          </p:cNvPr>
          <p:cNvGrpSpPr/>
          <p:nvPr/>
        </p:nvGrpSpPr>
        <p:grpSpPr>
          <a:xfrm>
            <a:off x="9495879" y="211521"/>
            <a:ext cx="2102384" cy="753403"/>
            <a:chOff x="9495879" y="211521"/>
            <a:chExt cx="2102384" cy="753403"/>
          </a:xfrm>
        </p:grpSpPr>
        <p:pic>
          <p:nvPicPr>
            <p:cNvPr id="7" name="Graphic 6" descr="Document">
              <a:extLst>
                <a:ext uri="{FF2B5EF4-FFF2-40B4-BE49-F238E27FC236}">
                  <a16:creationId xmlns:a16="http://schemas.microsoft.com/office/drawing/2014/main" id="{02BE7E03-2874-A189-DAF4-4DAA69D1990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0" name="TextBox 9">
              <a:extLst>
                <a:ext uri="{FF2B5EF4-FFF2-40B4-BE49-F238E27FC236}">
                  <a16:creationId xmlns:a16="http://schemas.microsoft.com/office/drawing/2014/main" id="{371BE6AE-6CFB-DD4F-E822-B7A7B49255D1}"/>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9" name="Rectangle 8">
            <a:extLst>
              <a:ext uri="{FF2B5EF4-FFF2-40B4-BE49-F238E27FC236}">
                <a16:creationId xmlns:a16="http://schemas.microsoft.com/office/drawing/2014/main" id="{5A53554E-9E26-96CF-EBCE-04E395E57B84}"/>
              </a:ext>
            </a:extLst>
          </p:cNvPr>
          <p:cNvSpPr/>
          <p:nvPr/>
        </p:nvSpPr>
        <p:spPr>
          <a:xfrm>
            <a:off x="7884185" y="3953719"/>
            <a:ext cx="3838575" cy="23083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54252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23783FF-067F-B924-A717-89402EE17A46}"/>
              </a:ext>
            </a:extLst>
          </p:cNvPr>
          <p:cNvSpPr txBox="1"/>
          <p:nvPr/>
        </p:nvSpPr>
        <p:spPr>
          <a:xfrm>
            <a:off x="7730898" y="4049246"/>
            <a:ext cx="3738562" cy="2031325"/>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a</a:t>
            </a:r>
            <a:r>
              <a:rPr lang="en-GB" sz="1800" dirty="0">
                <a:effectLst/>
                <a:latin typeface="Arial" panose="020B0604020202020204" pitchFamily="34" charset="0"/>
                <a:cs typeface="Arial" panose="020B0604020202020204" pitchFamily="34" charset="0"/>
              </a:rPr>
              <a:t>) Yes. </a:t>
            </a:r>
            <a:br>
              <a:rPr lang="en-GB" sz="1800" dirty="0">
                <a:effectLst/>
                <a:latin typeface="Arial" panose="020B0604020202020204" pitchFamily="34" charset="0"/>
                <a:cs typeface="Arial" panose="020B0604020202020204" pitchFamily="34" charset="0"/>
              </a:rPr>
            </a:br>
            <a:r>
              <a:rPr lang="en-GB" sz="1800" dirty="0">
                <a:effectLst/>
                <a:latin typeface="Arial" panose="020B0604020202020204" pitchFamily="34" charset="0"/>
                <a:cs typeface="Arial" panose="020B0604020202020204" pitchFamily="34" charset="0"/>
              </a:rPr>
              <a:t>mean = total ÷ frequency </a:t>
            </a:r>
          </a:p>
          <a:p>
            <a:r>
              <a:rPr lang="en-GB" sz="1800" dirty="0">
                <a:effectLst/>
                <a:latin typeface="Arial" panose="020B0604020202020204" pitchFamily="34" charset="0"/>
                <a:cs typeface="Arial" panose="020B0604020202020204" pitchFamily="34" charset="0"/>
              </a:rPr>
              <a:t>          = 317.5 unit</a:t>
            </a:r>
          </a:p>
          <a:p>
            <a:r>
              <a:rPr lang="en-GB" dirty="0">
                <a:latin typeface="Arial" panose="020B0604020202020204" pitchFamily="34" charset="0"/>
                <a:cs typeface="Arial" panose="020B0604020202020204" pitchFamily="34" charset="0"/>
              </a:rPr>
              <a:t>So more than 300 units</a:t>
            </a:r>
            <a:endParaRPr lang="en-GB" sz="1800" dirty="0">
              <a:effectLst/>
              <a:latin typeface="Arial" panose="020B0604020202020204" pitchFamily="34" charset="0"/>
              <a:cs typeface="Arial" panose="020B0604020202020204" pitchFamily="34" charset="0"/>
            </a:endParaRPr>
          </a:p>
          <a:p>
            <a:br>
              <a:rPr lang="en-GB" sz="1800" dirty="0">
                <a:effectLst/>
                <a:latin typeface="Arial" panose="020B0604020202020204" pitchFamily="34" charset="0"/>
                <a:cs typeface="Arial" panose="020B0604020202020204" pitchFamily="34" charset="0"/>
              </a:rPr>
            </a:br>
            <a:r>
              <a:rPr lang="en-GB" sz="1800" dirty="0">
                <a:effectLst/>
                <a:latin typeface="Arial" panose="020B0604020202020204" pitchFamily="34" charset="0"/>
                <a:cs typeface="Arial" panose="020B0604020202020204" pitchFamily="34" charset="0"/>
              </a:rPr>
              <a:t>b) 317.5 × 6 = 1905</a:t>
            </a:r>
          </a:p>
          <a:p>
            <a:endParaRPr lang="en-GB" sz="1800" dirty="0">
              <a:effectLst/>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5702C886-26AA-4780-126F-78BA2B2480BC}"/>
              </a:ext>
            </a:extLst>
          </p:cNvPr>
          <p:cNvSpPr/>
          <p:nvPr/>
        </p:nvSpPr>
        <p:spPr>
          <a:xfrm>
            <a:off x="7675245" y="4069373"/>
            <a:ext cx="3838575" cy="1871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(3)</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17</a:t>
            </a:fld>
            <a:endParaRPr lang="en-US" dirty="0"/>
          </a:p>
        </p:txBody>
      </p:sp>
      <p:grpSp>
        <p:nvGrpSpPr>
          <p:cNvPr id="6" name="Group 5">
            <a:extLst>
              <a:ext uri="{FF2B5EF4-FFF2-40B4-BE49-F238E27FC236}">
                <a16:creationId xmlns:a16="http://schemas.microsoft.com/office/drawing/2014/main" id="{C6DDD080-D41E-4A10-93B5-F905258B5728}"/>
              </a:ext>
            </a:extLst>
          </p:cNvPr>
          <p:cNvGrpSpPr/>
          <p:nvPr/>
        </p:nvGrpSpPr>
        <p:grpSpPr>
          <a:xfrm>
            <a:off x="-252000" y="-54000"/>
            <a:ext cx="2315984" cy="1960111"/>
            <a:chOff x="-252000" y="-54000"/>
            <a:chExt cx="2315984" cy="1960111"/>
          </a:xfrm>
          <a:solidFill>
            <a:schemeClr val="accent1"/>
          </a:solidFill>
        </p:grpSpPr>
        <p:sp>
          <p:nvSpPr>
            <p:cNvPr id="99" name="Isosceles Triangle 98">
              <a:extLst>
                <a:ext uri="{FF2B5EF4-FFF2-40B4-BE49-F238E27FC236}">
                  <a16:creationId xmlns:a16="http://schemas.microsoft.com/office/drawing/2014/main" id="{6FB7F169-0B91-40B0-ACAD-FC8CAB4E583A}"/>
                </a:ext>
              </a:extLst>
            </p:cNvPr>
            <p:cNvSpPr/>
            <p:nvPr/>
          </p:nvSpPr>
          <p:spPr>
            <a:xfrm flipV="1">
              <a:off x="-27606" y="-17453"/>
              <a:ext cx="2091590" cy="1923564"/>
            </a:xfrm>
            <a:prstGeom prst="triangle">
              <a:avLst>
                <a:gd name="adj" fmla="val 0"/>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TextBox 99">
              <a:extLst>
                <a:ext uri="{FF2B5EF4-FFF2-40B4-BE49-F238E27FC236}">
                  <a16:creationId xmlns:a16="http://schemas.microsoft.com/office/drawing/2014/main" id="{4C96B972-4FB7-4F68-A9F3-01CA2A8636F5}"/>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grpSp>
      <p:sp>
        <p:nvSpPr>
          <p:cNvPr id="3" name="Rectangle: Rounded Corners 2">
            <a:extLst>
              <a:ext uri="{FF2B5EF4-FFF2-40B4-BE49-F238E27FC236}">
                <a16:creationId xmlns:a16="http://schemas.microsoft.com/office/drawing/2014/main" id="{7AE92F43-0DC5-1B77-E8D0-16F18BD5D254}"/>
              </a:ext>
            </a:extLst>
          </p:cNvPr>
          <p:cNvSpPr/>
          <p:nvPr/>
        </p:nvSpPr>
        <p:spPr>
          <a:xfrm>
            <a:off x="7426911" y="3902897"/>
            <a:ext cx="4271804" cy="2174687"/>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9" name="TextBox 8">
            <a:extLst>
              <a:ext uri="{FF2B5EF4-FFF2-40B4-BE49-F238E27FC236}">
                <a16:creationId xmlns:a16="http://schemas.microsoft.com/office/drawing/2014/main" id="{6902FF29-72E3-B1B7-C7BE-9F559F216480}"/>
              </a:ext>
            </a:extLst>
          </p:cNvPr>
          <p:cNvSpPr txBox="1"/>
          <p:nvPr/>
        </p:nvSpPr>
        <p:spPr>
          <a:xfrm>
            <a:off x="825347" y="1389398"/>
            <a:ext cx="5036469"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Juliet wants to check her gas bill.</a:t>
            </a:r>
          </a:p>
          <a:p>
            <a:r>
              <a:rPr lang="en-US" dirty="0">
                <a:latin typeface="Arial" panose="020B0604020202020204" pitchFamily="34" charset="0"/>
                <a:cs typeface="Arial" panose="020B0604020202020204" pitchFamily="34" charset="0"/>
              </a:rPr>
              <a:t>She has this information.</a:t>
            </a:r>
          </a:p>
        </p:txBody>
      </p:sp>
      <p:graphicFrame>
        <p:nvGraphicFramePr>
          <p:cNvPr id="10" name="Table 9">
            <a:extLst>
              <a:ext uri="{FF2B5EF4-FFF2-40B4-BE49-F238E27FC236}">
                <a16:creationId xmlns:a16="http://schemas.microsoft.com/office/drawing/2014/main" id="{ECB8A383-C457-0111-3E25-70D8E5DBC508}"/>
              </a:ext>
            </a:extLst>
          </p:cNvPr>
          <p:cNvGraphicFramePr>
            <a:graphicFrameLocks noGrp="1"/>
          </p:cNvGraphicFramePr>
          <p:nvPr>
            <p:extLst>
              <p:ext uri="{D42A27DB-BD31-4B8C-83A1-F6EECF244321}">
                <p14:modId xmlns:p14="http://schemas.microsoft.com/office/powerpoint/2010/main" val="2765374677"/>
              </p:ext>
            </p:extLst>
          </p:nvPr>
        </p:nvGraphicFramePr>
        <p:xfrm>
          <a:off x="1352292" y="2338846"/>
          <a:ext cx="9372601" cy="741680"/>
        </p:xfrm>
        <a:graphic>
          <a:graphicData uri="http://schemas.openxmlformats.org/drawingml/2006/table">
            <a:tbl>
              <a:tblPr firstRow="1" bandRow="1">
                <a:tableStyleId>{5C22544A-7EE6-4342-B048-85BDC9FD1C3A}</a:tableStyleId>
              </a:tblPr>
              <a:tblGrid>
                <a:gridCol w="1338943">
                  <a:extLst>
                    <a:ext uri="{9D8B030D-6E8A-4147-A177-3AD203B41FA5}">
                      <a16:colId xmlns:a16="http://schemas.microsoft.com/office/drawing/2014/main" val="2682311419"/>
                    </a:ext>
                  </a:extLst>
                </a:gridCol>
                <a:gridCol w="1338943">
                  <a:extLst>
                    <a:ext uri="{9D8B030D-6E8A-4147-A177-3AD203B41FA5}">
                      <a16:colId xmlns:a16="http://schemas.microsoft.com/office/drawing/2014/main" val="827698653"/>
                    </a:ext>
                  </a:extLst>
                </a:gridCol>
                <a:gridCol w="1338943">
                  <a:extLst>
                    <a:ext uri="{9D8B030D-6E8A-4147-A177-3AD203B41FA5}">
                      <a16:colId xmlns:a16="http://schemas.microsoft.com/office/drawing/2014/main" val="140897169"/>
                    </a:ext>
                  </a:extLst>
                </a:gridCol>
                <a:gridCol w="1338943">
                  <a:extLst>
                    <a:ext uri="{9D8B030D-6E8A-4147-A177-3AD203B41FA5}">
                      <a16:colId xmlns:a16="http://schemas.microsoft.com/office/drawing/2014/main" val="1142206901"/>
                    </a:ext>
                  </a:extLst>
                </a:gridCol>
                <a:gridCol w="1338943">
                  <a:extLst>
                    <a:ext uri="{9D8B030D-6E8A-4147-A177-3AD203B41FA5}">
                      <a16:colId xmlns:a16="http://schemas.microsoft.com/office/drawing/2014/main" val="561486765"/>
                    </a:ext>
                  </a:extLst>
                </a:gridCol>
                <a:gridCol w="1338943">
                  <a:extLst>
                    <a:ext uri="{9D8B030D-6E8A-4147-A177-3AD203B41FA5}">
                      <a16:colId xmlns:a16="http://schemas.microsoft.com/office/drawing/2014/main" val="2921260063"/>
                    </a:ext>
                  </a:extLst>
                </a:gridCol>
                <a:gridCol w="1338943">
                  <a:extLst>
                    <a:ext uri="{9D8B030D-6E8A-4147-A177-3AD203B41FA5}">
                      <a16:colId xmlns:a16="http://schemas.microsoft.com/office/drawing/2014/main" val="3875697490"/>
                    </a:ext>
                  </a:extLst>
                </a:gridCol>
              </a:tblGrid>
              <a:tr h="370840">
                <a:tc>
                  <a:txBody>
                    <a:bodyPr/>
                    <a:lstStyle/>
                    <a:p>
                      <a:pPr algn="ctr"/>
                      <a:r>
                        <a:rPr lang="en-US" dirty="0">
                          <a:solidFill>
                            <a:schemeClr val="tx1"/>
                          </a:solidFill>
                          <a:latin typeface="Arial" panose="020B0604020202020204" pitchFamily="34" charset="0"/>
                          <a:cs typeface="Arial" panose="020B0604020202020204" pitchFamily="34" charset="0"/>
                        </a:rPr>
                        <a:t>month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May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June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July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August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September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October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04398916"/>
                  </a:ext>
                </a:extLst>
              </a:tr>
              <a:tr h="370840">
                <a:tc>
                  <a:txBody>
                    <a:bodyPr/>
                    <a:lstStyle/>
                    <a:p>
                      <a:pPr algn="ctr"/>
                      <a:r>
                        <a:rPr lang="en-US" b="1" dirty="0">
                          <a:solidFill>
                            <a:schemeClr val="tx1"/>
                          </a:solidFill>
                          <a:latin typeface="Arial" panose="020B0604020202020204" pitchFamily="34" charset="0"/>
                          <a:cs typeface="Arial" panose="020B0604020202020204" pitchFamily="34" charset="0"/>
                        </a:rPr>
                        <a:t>units used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430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276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205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168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261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565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0139528"/>
                  </a:ext>
                </a:extLst>
              </a:tr>
            </a:tbl>
          </a:graphicData>
        </a:graphic>
      </p:graphicFrame>
      <p:sp>
        <p:nvSpPr>
          <p:cNvPr id="11" name="TextBox 10">
            <a:extLst>
              <a:ext uri="{FF2B5EF4-FFF2-40B4-BE49-F238E27FC236}">
                <a16:creationId xmlns:a16="http://schemas.microsoft.com/office/drawing/2014/main" id="{483B24BD-1DF0-88D9-AF59-8331E42022A3}"/>
              </a:ext>
            </a:extLst>
          </p:cNvPr>
          <p:cNvSpPr txBox="1"/>
          <p:nvPr/>
        </p:nvSpPr>
        <p:spPr>
          <a:xfrm>
            <a:off x="852193" y="3659228"/>
            <a:ext cx="6649450" cy="2585323"/>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Juliet thinks the mean number of units she used for the 6 months was more than 300.</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(a)  Is Juliet correct?</a:t>
            </a:r>
          </a:p>
          <a:p>
            <a:r>
              <a:rPr lang="en-US" dirty="0">
                <a:latin typeface="Arial" panose="020B0604020202020204" pitchFamily="34" charset="0"/>
                <a:cs typeface="Arial" panose="020B0604020202020204" pitchFamily="34" charset="0"/>
              </a:rPr>
              <a:t>       Show why you think this. 			</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(b) Use a reverse calculation to show a check of your mean.</a:t>
            </a:r>
            <a:endParaRPr lang="en-US" b="1"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grpSp>
        <p:nvGrpSpPr>
          <p:cNvPr id="5" name="Group 4" descr="Worksheet available icon">
            <a:extLst>
              <a:ext uri="{FF2B5EF4-FFF2-40B4-BE49-F238E27FC236}">
                <a16:creationId xmlns:a16="http://schemas.microsoft.com/office/drawing/2014/main" id="{D5F78809-C4A5-8C92-9B40-9771A3ACCE84}"/>
              </a:ext>
            </a:extLst>
          </p:cNvPr>
          <p:cNvGrpSpPr/>
          <p:nvPr/>
        </p:nvGrpSpPr>
        <p:grpSpPr>
          <a:xfrm>
            <a:off x="9495879" y="211521"/>
            <a:ext cx="2102384" cy="753403"/>
            <a:chOff x="9495879" y="211521"/>
            <a:chExt cx="2102384" cy="753403"/>
          </a:xfrm>
        </p:grpSpPr>
        <p:pic>
          <p:nvPicPr>
            <p:cNvPr id="8" name="Graphic 6" descr="Document">
              <a:extLst>
                <a:ext uri="{FF2B5EF4-FFF2-40B4-BE49-F238E27FC236}">
                  <a16:creationId xmlns:a16="http://schemas.microsoft.com/office/drawing/2014/main" id="{CD5B0AAD-8789-FAF5-D52F-4AFC4D263BA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2" name="TextBox 11">
              <a:extLst>
                <a:ext uri="{FF2B5EF4-FFF2-40B4-BE49-F238E27FC236}">
                  <a16:creationId xmlns:a16="http://schemas.microsoft.com/office/drawing/2014/main" id="{E91D8B85-0596-4CC8-AB46-75C7473AF8B4}"/>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3755635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7"/>
                                        </p:tgtEl>
                                        <p:attrNameLst>
                                          <p:attrName>ppt_x</p:attrName>
                                        </p:attrNameLst>
                                      </p:cBhvr>
                                      <p:tavLst>
                                        <p:tav tm="0">
                                          <p:val>
                                            <p:strVal val="ppt_x"/>
                                          </p:val>
                                        </p:tav>
                                        <p:tav tm="100000">
                                          <p:val>
                                            <p:strVal val="ppt_x"/>
                                          </p:val>
                                        </p:tav>
                                      </p:tavLst>
                                    </p:anim>
                                    <p:anim calcmode="lin" valueType="num">
                                      <p:cBhvr additive="base">
                                        <p:cTn id="7" dur="500"/>
                                        <p:tgtEl>
                                          <p:spTgt spid="7"/>
                                        </p:tgtEl>
                                        <p:attrNameLst>
                                          <p:attrName>ppt_y</p:attrName>
                                        </p:attrNameLst>
                                      </p:cBhvr>
                                      <p:tavLst>
                                        <p:tav tm="0">
                                          <p:val>
                                            <p:strVal val="ppt_y"/>
                                          </p:val>
                                        </p:tav>
                                        <p:tav tm="100000">
                                          <p:val>
                                            <p:strVal val="1+ppt_h/2"/>
                                          </p:val>
                                        </p:tav>
                                      </p:tavLst>
                                    </p:anim>
                                    <p:set>
                                      <p:cBhvr>
                                        <p:cTn id="8"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591B6CE-3B2C-2086-E027-614FF6375E8B}"/>
              </a:ext>
            </a:extLst>
          </p:cNvPr>
          <p:cNvSpPr txBox="1"/>
          <p:nvPr/>
        </p:nvSpPr>
        <p:spPr>
          <a:xfrm>
            <a:off x="7515148" y="4493651"/>
            <a:ext cx="4057650" cy="1754326"/>
          </a:xfrm>
          <a:prstGeom prst="rect">
            <a:avLst/>
          </a:prstGeom>
          <a:noFill/>
        </p:spPr>
        <p:txBody>
          <a:bodyPr wrap="square" rtlCol="0">
            <a:spAutoFit/>
          </a:bodyPr>
          <a:lstStyle/>
          <a:p>
            <a:r>
              <a:rPr lang="en-GB" sz="1800" dirty="0">
                <a:effectLst/>
                <a:latin typeface="Arial" panose="020B0604020202020204" pitchFamily="34" charset="0"/>
                <a:cs typeface="Arial" panose="020B0604020202020204" pitchFamily="34" charset="0"/>
              </a:rPr>
              <a:t>No.</a:t>
            </a:r>
          </a:p>
          <a:p>
            <a:br>
              <a:rPr lang="en-GB" sz="1800" dirty="0">
                <a:effectLst/>
                <a:latin typeface="Arial" panose="020B0604020202020204" pitchFamily="34" charset="0"/>
                <a:cs typeface="Arial" panose="020B0604020202020204" pitchFamily="34" charset="0"/>
              </a:rPr>
            </a:br>
            <a:r>
              <a:rPr lang="en-GB" sz="1800" dirty="0">
                <a:effectLst/>
                <a:latin typeface="Arial" panose="020B0604020202020204" pitchFamily="34" charset="0"/>
                <a:cs typeface="Arial" panose="020B0604020202020204" pitchFamily="34" charset="0"/>
              </a:rPr>
              <a:t>(7.60 + 6.25 + 5.85 + 6.65 + 8.00) ÷ 5 </a:t>
            </a:r>
          </a:p>
          <a:p>
            <a:r>
              <a:rPr lang="en-GB" sz="1800" dirty="0">
                <a:effectLst/>
                <a:latin typeface="Arial" panose="020B0604020202020204" pitchFamily="34" charset="0"/>
                <a:cs typeface="Arial" panose="020B0604020202020204" pitchFamily="34" charset="0"/>
              </a:rPr>
              <a:t>=</a:t>
            </a:r>
            <a:r>
              <a:rPr lang="en-GB" dirty="0">
                <a:latin typeface="Arial" panose="020B0604020202020204" pitchFamily="34" charset="0"/>
                <a:cs typeface="Arial" panose="020B0604020202020204" pitchFamily="34" charset="0"/>
              </a:rPr>
              <a:t> 34.35</a:t>
            </a:r>
            <a:r>
              <a:rPr lang="en-GB" sz="1800" dirty="0">
                <a:effectLst/>
                <a:latin typeface="Arial" panose="020B0604020202020204" pitchFamily="34" charset="0"/>
                <a:cs typeface="Arial" panose="020B0604020202020204" pitchFamily="34" charset="0"/>
              </a:rPr>
              <a:t> ÷ 5 </a:t>
            </a:r>
          </a:p>
          <a:p>
            <a:r>
              <a:rPr lang="en-GB" sz="1800" dirty="0">
                <a:effectLst/>
                <a:latin typeface="Arial" panose="020B0604020202020204" pitchFamily="34" charset="0"/>
                <a:cs typeface="Arial" panose="020B0604020202020204" pitchFamily="34" charset="0"/>
              </a:rPr>
              <a:t>= £6.87 </a:t>
            </a:r>
            <a:r>
              <a:rPr lang="en-GB" dirty="0">
                <a:latin typeface="Arial" panose="020B0604020202020204" pitchFamily="34" charset="0"/>
                <a:cs typeface="Arial" panose="020B0604020202020204" pitchFamily="34" charset="0"/>
              </a:rPr>
              <a:t>(not </a:t>
            </a:r>
            <a:r>
              <a:rPr lang="en-GB" sz="1800" dirty="0">
                <a:effectLst/>
                <a:latin typeface="Arial" panose="020B0604020202020204" pitchFamily="34" charset="0"/>
                <a:cs typeface="Arial" panose="020B0604020202020204" pitchFamily="34" charset="0"/>
              </a:rPr>
              <a:t>£6.85)</a:t>
            </a:r>
          </a:p>
          <a:p>
            <a:endParaRPr lang="en-GB" sz="1800" dirty="0">
              <a:effectLst/>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4B3AAB1E-A677-A513-6C24-22A183E111FD}"/>
              </a:ext>
            </a:extLst>
          </p:cNvPr>
          <p:cNvSpPr/>
          <p:nvPr/>
        </p:nvSpPr>
        <p:spPr>
          <a:xfrm>
            <a:off x="7592895" y="4429114"/>
            <a:ext cx="3838575" cy="15868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(4)</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pSp>
        <p:nvGrpSpPr>
          <p:cNvPr id="6" name="Group 5">
            <a:extLst>
              <a:ext uri="{FF2B5EF4-FFF2-40B4-BE49-F238E27FC236}">
                <a16:creationId xmlns:a16="http://schemas.microsoft.com/office/drawing/2014/main" id="{C6DDD080-D41E-4A10-93B5-F905258B5728}"/>
              </a:ext>
            </a:extLst>
          </p:cNvPr>
          <p:cNvGrpSpPr/>
          <p:nvPr/>
        </p:nvGrpSpPr>
        <p:grpSpPr>
          <a:xfrm>
            <a:off x="-252000" y="-54000"/>
            <a:ext cx="2315984" cy="1960111"/>
            <a:chOff x="-252000" y="-54000"/>
            <a:chExt cx="2315984" cy="1960111"/>
          </a:xfrm>
          <a:solidFill>
            <a:schemeClr val="accent1"/>
          </a:solidFill>
        </p:grpSpPr>
        <p:sp>
          <p:nvSpPr>
            <p:cNvPr id="99" name="Isosceles Triangle 98">
              <a:extLst>
                <a:ext uri="{FF2B5EF4-FFF2-40B4-BE49-F238E27FC236}">
                  <a16:creationId xmlns:a16="http://schemas.microsoft.com/office/drawing/2014/main" id="{6FB7F169-0B91-40B0-ACAD-FC8CAB4E583A}"/>
                </a:ext>
              </a:extLst>
            </p:cNvPr>
            <p:cNvSpPr/>
            <p:nvPr/>
          </p:nvSpPr>
          <p:spPr>
            <a:xfrm flipV="1">
              <a:off x="-27606" y="-17453"/>
              <a:ext cx="2091590" cy="1923564"/>
            </a:xfrm>
            <a:prstGeom prst="triangle">
              <a:avLst>
                <a:gd name="adj" fmla="val 0"/>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a:ea typeface="+mn-ea"/>
                <a:cs typeface="+mn-cs"/>
              </a:endParaRPr>
            </a:p>
          </p:txBody>
        </p:sp>
        <p:sp>
          <p:nvSpPr>
            <p:cNvPr id="100" name="TextBox 99">
              <a:extLst>
                <a:ext uri="{FF2B5EF4-FFF2-40B4-BE49-F238E27FC236}">
                  <a16:creationId xmlns:a16="http://schemas.microsoft.com/office/drawing/2014/main" id="{4C96B972-4FB7-4F68-A9F3-01CA2A8636F5}"/>
                </a:ext>
              </a:extLst>
            </p:cNvPr>
            <p:cNvSpPr txBox="1"/>
            <p:nvPr/>
          </p:nvSpPr>
          <p:spPr>
            <a:xfrm>
              <a:off x="-252000" y="-54000"/>
              <a:ext cx="1942216" cy="769441"/>
            </a:xfrm>
            <a:prstGeom prst="rect">
              <a:avLst/>
            </a:prstGeom>
            <a:noFill/>
            <a:ln>
              <a:noFill/>
            </a:ln>
            <a:effectLst/>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15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PRACTICE QUESTION</a:t>
              </a:r>
            </a:p>
          </p:txBody>
        </p:sp>
      </p:grpSp>
      <p:sp>
        <p:nvSpPr>
          <p:cNvPr id="8" name="Rectangle: Rounded Corners 7">
            <a:extLst>
              <a:ext uri="{FF2B5EF4-FFF2-40B4-BE49-F238E27FC236}">
                <a16:creationId xmlns:a16="http://schemas.microsoft.com/office/drawing/2014/main" id="{B423AF9E-5A3F-EFD2-28CF-D55775D67CBD}"/>
              </a:ext>
            </a:extLst>
          </p:cNvPr>
          <p:cNvSpPr/>
          <p:nvPr/>
        </p:nvSpPr>
        <p:spPr>
          <a:xfrm>
            <a:off x="7265752" y="4345400"/>
            <a:ext cx="4492862" cy="1754326"/>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3" name="TextBox 2">
            <a:extLst>
              <a:ext uri="{FF2B5EF4-FFF2-40B4-BE49-F238E27FC236}">
                <a16:creationId xmlns:a16="http://schemas.microsoft.com/office/drawing/2014/main" id="{AFFFA8F5-F7AD-EDBB-E39E-048FC7A9C83C}"/>
              </a:ext>
            </a:extLst>
          </p:cNvPr>
          <p:cNvSpPr txBox="1"/>
          <p:nvPr/>
        </p:nvSpPr>
        <p:spPr>
          <a:xfrm>
            <a:off x="719108" y="1277463"/>
            <a:ext cx="9034492" cy="1200329"/>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Scott is a journalist.</a:t>
            </a:r>
          </a:p>
          <a:p>
            <a:r>
              <a:rPr lang="en-US" dirty="0">
                <a:latin typeface="Arial" panose="020B0604020202020204" pitchFamily="34" charset="0"/>
                <a:cs typeface="Arial" panose="020B0604020202020204" pitchFamily="34" charset="0"/>
              </a:rPr>
              <a:t>He is writing an article about fish and chip shops in his town.</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table shows the prices of a standard portion of fish and chips in 5 local shops.</a:t>
            </a:r>
          </a:p>
        </p:txBody>
      </p:sp>
      <p:graphicFrame>
        <p:nvGraphicFramePr>
          <p:cNvPr id="5" name="Table 4">
            <a:extLst>
              <a:ext uri="{FF2B5EF4-FFF2-40B4-BE49-F238E27FC236}">
                <a16:creationId xmlns:a16="http://schemas.microsoft.com/office/drawing/2014/main" id="{4B607CB0-DAF7-0110-160D-57FC6F97562B}"/>
              </a:ext>
            </a:extLst>
          </p:cNvPr>
          <p:cNvGraphicFramePr>
            <a:graphicFrameLocks noGrp="1"/>
          </p:cNvGraphicFramePr>
          <p:nvPr>
            <p:extLst>
              <p:ext uri="{D42A27DB-BD31-4B8C-83A1-F6EECF244321}">
                <p14:modId xmlns:p14="http://schemas.microsoft.com/office/powerpoint/2010/main" val="1479322930"/>
              </p:ext>
            </p:extLst>
          </p:nvPr>
        </p:nvGraphicFramePr>
        <p:xfrm>
          <a:off x="2222500" y="2586295"/>
          <a:ext cx="8128002" cy="741680"/>
        </p:xfrm>
        <a:graphic>
          <a:graphicData uri="http://schemas.openxmlformats.org/drawingml/2006/table">
            <a:tbl>
              <a:tblPr firstRow="1" bandRow="1">
                <a:tableStyleId>{5C22544A-7EE6-4342-B048-85BDC9FD1C3A}</a:tableStyleId>
              </a:tblPr>
              <a:tblGrid>
                <a:gridCol w="1354667">
                  <a:extLst>
                    <a:ext uri="{9D8B030D-6E8A-4147-A177-3AD203B41FA5}">
                      <a16:colId xmlns:a16="http://schemas.microsoft.com/office/drawing/2014/main" val="1070376961"/>
                    </a:ext>
                  </a:extLst>
                </a:gridCol>
                <a:gridCol w="1354667">
                  <a:extLst>
                    <a:ext uri="{9D8B030D-6E8A-4147-A177-3AD203B41FA5}">
                      <a16:colId xmlns:a16="http://schemas.microsoft.com/office/drawing/2014/main" val="1154759366"/>
                    </a:ext>
                  </a:extLst>
                </a:gridCol>
                <a:gridCol w="1354667">
                  <a:extLst>
                    <a:ext uri="{9D8B030D-6E8A-4147-A177-3AD203B41FA5}">
                      <a16:colId xmlns:a16="http://schemas.microsoft.com/office/drawing/2014/main" val="1109903659"/>
                    </a:ext>
                  </a:extLst>
                </a:gridCol>
                <a:gridCol w="1354667">
                  <a:extLst>
                    <a:ext uri="{9D8B030D-6E8A-4147-A177-3AD203B41FA5}">
                      <a16:colId xmlns:a16="http://schemas.microsoft.com/office/drawing/2014/main" val="1690313868"/>
                    </a:ext>
                  </a:extLst>
                </a:gridCol>
                <a:gridCol w="1354667">
                  <a:extLst>
                    <a:ext uri="{9D8B030D-6E8A-4147-A177-3AD203B41FA5}">
                      <a16:colId xmlns:a16="http://schemas.microsoft.com/office/drawing/2014/main" val="2016145521"/>
                    </a:ext>
                  </a:extLst>
                </a:gridCol>
                <a:gridCol w="1354667">
                  <a:extLst>
                    <a:ext uri="{9D8B030D-6E8A-4147-A177-3AD203B41FA5}">
                      <a16:colId xmlns:a16="http://schemas.microsoft.com/office/drawing/2014/main" val="1045621108"/>
                    </a:ext>
                  </a:extLst>
                </a:gridCol>
              </a:tblGrid>
              <a:tr h="370840">
                <a:tc>
                  <a:txBody>
                    <a:bodyPr/>
                    <a:lstStyle/>
                    <a:p>
                      <a:r>
                        <a:rPr lang="en-US" b="1" dirty="0">
                          <a:solidFill>
                            <a:schemeClr val="tx1"/>
                          </a:solidFill>
                          <a:latin typeface="Arial" panose="020B0604020202020204" pitchFamily="34" charset="0"/>
                          <a:cs typeface="Arial" panose="020B0604020202020204" pitchFamily="34" charset="0"/>
                        </a:rPr>
                        <a:t>shop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87674500"/>
                  </a:ext>
                </a:extLst>
              </a:tr>
              <a:tr h="370840">
                <a:tc>
                  <a:txBody>
                    <a:bodyPr/>
                    <a:lstStyle/>
                    <a:p>
                      <a:r>
                        <a:rPr lang="en-US" b="1" dirty="0">
                          <a:solidFill>
                            <a:schemeClr val="tx1"/>
                          </a:solidFill>
                          <a:latin typeface="Arial" panose="020B0604020202020204" pitchFamily="34" charset="0"/>
                          <a:cs typeface="Arial" panose="020B0604020202020204" pitchFamily="34" charset="0"/>
                        </a:rPr>
                        <a:t>cost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7.60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6.25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5.85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6.65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latin typeface="Arial" panose="020B0604020202020204" pitchFamily="34" charset="0"/>
                          <a:cs typeface="Arial" panose="020B0604020202020204" pitchFamily="34" charset="0"/>
                        </a:rPr>
                        <a:t>8.00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97544950"/>
                  </a:ext>
                </a:extLst>
              </a:tr>
            </a:tbl>
          </a:graphicData>
        </a:graphic>
      </p:graphicFrame>
      <p:sp>
        <p:nvSpPr>
          <p:cNvPr id="10" name="TextBox 9">
            <a:extLst>
              <a:ext uri="{FF2B5EF4-FFF2-40B4-BE49-F238E27FC236}">
                <a16:creationId xmlns:a16="http://schemas.microsoft.com/office/drawing/2014/main" id="{B9157760-854C-89F4-4614-E77CBA3E36D8}"/>
              </a:ext>
            </a:extLst>
          </p:cNvPr>
          <p:cNvSpPr txBox="1"/>
          <p:nvPr/>
        </p:nvSpPr>
        <p:spPr>
          <a:xfrm>
            <a:off x="760530" y="3676650"/>
            <a:ext cx="5947056" cy="1477328"/>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Scott thinks the mean price of a standard portion of fish and chips in these 5 shops is £6.85.</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Is Scott correct?         </a:t>
            </a:r>
          </a:p>
          <a:p>
            <a:r>
              <a:rPr lang="en-US" dirty="0">
                <a:latin typeface="Arial" panose="020B0604020202020204" pitchFamily="34" charset="0"/>
                <a:cs typeface="Arial" panose="020B0604020202020204" pitchFamily="34" charset="0"/>
              </a:rPr>
              <a:t>Show why you think this.</a:t>
            </a:r>
          </a:p>
        </p:txBody>
      </p:sp>
      <p:grpSp>
        <p:nvGrpSpPr>
          <p:cNvPr id="2" name="Group 1" descr="Worksheet available icon">
            <a:extLst>
              <a:ext uri="{FF2B5EF4-FFF2-40B4-BE49-F238E27FC236}">
                <a16:creationId xmlns:a16="http://schemas.microsoft.com/office/drawing/2014/main" id="{02C59C09-964D-4199-18C8-EEC483E97398}"/>
              </a:ext>
            </a:extLst>
          </p:cNvPr>
          <p:cNvGrpSpPr/>
          <p:nvPr/>
        </p:nvGrpSpPr>
        <p:grpSpPr>
          <a:xfrm>
            <a:off x="9495879" y="211521"/>
            <a:ext cx="2102384" cy="753403"/>
            <a:chOff x="9495879" y="211521"/>
            <a:chExt cx="2102384" cy="753403"/>
          </a:xfrm>
        </p:grpSpPr>
        <p:pic>
          <p:nvPicPr>
            <p:cNvPr id="11" name="Graphic 6" descr="Document">
              <a:extLst>
                <a:ext uri="{FF2B5EF4-FFF2-40B4-BE49-F238E27FC236}">
                  <a16:creationId xmlns:a16="http://schemas.microsoft.com/office/drawing/2014/main" id="{5F2E4D5C-1E3A-6A17-37FB-F6D57F28A1F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2" name="TextBox 11">
              <a:extLst>
                <a:ext uri="{FF2B5EF4-FFF2-40B4-BE49-F238E27FC236}">
                  <a16:creationId xmlns:a16="http://schemas.microsoft.com/office/drawing/2014/main" id="{B60A6375-58D6-0E6D-35B1-C5662CF5305D}"/>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3136209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D6827A3-B91F-4385-896A-93F2EEC9C0C2}"/>
              </a:ext>
            </a:extLst>
          </p:cNvPr>
          <p:cNvSpPr>
            <a:spLocks noGrp="1"/>
          </p:cNvSpPr>
          <p:nvPr>
            <p:ph type="sldNum" sz="quarter" idx="12"/>
          </p:nvPr>
        </p:nvSpPr>
        <p:spPr/>
        <p:txBody>
          <a:bodyPr/>
          <a:lstStyle/>
          <a:p>
            <a:fld id="{A75AAEF5-C690-5D4B-B5C7-510283CCFE4D}" type="slidenum">
              <a:rPr lang="en-US" smtClean="0"/>
              <a:t>19</a:t>
            </a:fld>
            <a:endParaRPr lang="en-US" dirty="0"/>
          </a:p>
        </p:txBody>
      </p:sp>
      <p:sp>
        <p:nvSpPr>
          <p:cNvPr id="2" name="Title 1">
            <a:extLst>
              <a:ext uri="{FF2B5EF4-FFF2-40B4-BE49-F238E27FC236}">
                <a16:creationId xmlns:a16="http://schemas.microsoft.com/office/drawing/2014/main" id="{71B8AF66-BDEC-4533-9866-E930CF55A033}"/>
              </a:ext>
            </a:extLst>
          </p:cNvPr>
          <p:cNvSpPr>
            <a:spLocks noGrp="1"/>
          </p:cNvSpPr>
          <p:nvPr>
            <p:ph type="ctrTitle" idx="4294967295"/>
          </p:nvPr>
        </p:nvSpPr>
        <p:spPr>
          <a:xfrm>
            <a:off x="1419497" y="366713"/>
            <a:ext cx="9144000" cy="1395412"/>
          </a:xfrm>
          <a:solidFill>
            <a:schemeClr val="accent1"/>
          </a:solidFill>
          <a:ln>
            <a:solidFill>
              <a:schemeClr val="accent1"/>
            </a:solidFill>
          </a:ln>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review: </a:t>
            </a:r>
            <a:br>
              <a:rPr lang="en-US" sz="4000" b="1">
                <a:solidFill>
                  <a:schemeClr val="bg1"/>
                </a:solidFill>
                <a:latin typeface="Arial" panose="020B0604020202020204" pitchFamily="34" charset="0"/>
                <a:cs typeface="Arial" panose="020B0604020202020204" pitchFamily="34" charset="0"/>
              </a:rPr>
            </a:br>
            <a:r>
              <a:rPr lang="en-US" sz="4000" b="1">
                <a:solidFill>
                  <a:schemeClr val="bg1"/>
                </a:solidFill>
                <a:latin typeface="Arial" panose="020B0604020202020204" pitchFamily="34" charset="0"/>
                <a:cs typeface="Arial" panose="020B0604020202020204" pitchFamily="34" charset="0"/>
              </a:rPr>
              <a:t>Mean </a:t>
            </a:r>
            <a:r>
              <a:rPr lang="en-US" sz="4000" b="1" dirty="0">
                <a:solidFill>
                  <a:schemeClr val="bg1"/>
                </a:solidFill>
                <a:latin typeface="Arial" panose="020B0604020202020204" pitchFamily="34" charset="0"/>
                <a:cs typeface="Arial" panose="020B0604020202020204" pitchFamily="34" charset="0"/>
              </a:rPr>
              <a:t>and range Level 1</a:t>
            </a:r>
            <a:endParaRPr lang="en-GB" sz="4000" dirty="0"/>
          </a:p>
        </p:txBody>
      </p:sp>
      <p:sp>
        <p:nvSpPr>
          <p:cNvPr id="8" name="Subtitle 2">
            <a:extLst>
              <a:ext uri="{FF2B5EF4-FFF2-40B4-BE49-F238E27FC236}">
                <a16:creationId xmlns:a16="http://schemas.microsoft.com/office/drawing/2014/main" id="{6D17EB91-628E-46AE-9928-24046C5C62CF}"/>
              </a:ext>
            </a:extLst>
          </p:cNvPr>
          <p:cNvSpPr txBox="1">
            <a:spLocks/>
          </p:cNvSpPr>
          <p:nvPr/>
        </p:nvSpPr>
        <p:spPr>
          <a:xfrm>
            <a:off x="1419497" y="1828800"/>
            <a:ext cx="9144000" cy="3267076"/>
          </a:xfrm>
          <a:prstGeom prst="rect">
            <a:avLst/>
          </a:prstGeom>
          <a:ln w="38100">
            <a:solidFill>
              <a:schemeClr val="accent1"/>
            </a:solidFill>
          </a:ln>
        </p:spPr>
        <p:txBody>
          <a:bodyPr vert="horz" lIns="91440" tIns="45720" rIns="91440" bIns="45720"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ts val="3100"/>
              </a:lnSpc>
              <a:spcAft>
                <a:spcPts val="600"/>
              </a:spcAft>
            </a:pPr>
            <a:r>
              <a:rPr lang="en-GB" sz="2800" b="1" dirty="0">
                <a:solidFill>
                  <a:schemeClr val="accent1"/>
                </a:solidFill>
                <a:latin typeface="Arial" panose="020B0604020202020204" pitchFamily="34" charset="0"/>
                <a:cs typeface="Arial" panose="020B0604020202020204" pitchFamily="34" charset="0"/>
              </a:rPr>
              <a:t>Objectives</a:t>
            </a:r>
            <a:endParaRPr lang="en-GB" sz="2800" dirty="0">
              <a:solidFill>
                <a:schemeClr val="accent1"/>
              </a:solidFill>
              <a:latin typeface="Arial" panose="020B0604020202020204" pitchFamily="34" charset="0"/>
              <a:cs typeface="Arial" panose="020B0604020202020204" pitchFamily="34" charset="0"/>
            </a:endParaRPr>
          </a:p>
          <a:p>
            <a:pPr marL="231775" indent="-231775" algn="l">
              <a:lnSpc>
                <a:spcPct val="120000"/>
              </a:lnSpc>
              <a:spcBef>
                <a:spcPts val="0"/>
              </a:spcBef>
              <a:buFont typeface="Arial" panose="020B0604020202020204" pitchFamily="34" charset="0"/>
              <a:buChar char="•"/>
            </a:pPr>
            <a:r>
              <a:rPr lang="en-GB" sz="2800" dirty="0">
                <a:latin typeface="Arial" panose="020B0604020202020204" pitchFamily="34" charset="0"/>
                <a:cs typeface="Arial" panose="020B0604020202020204" pitchFamily="34" charset="0"/>
              </a:rPr>
              <a:t>To understand how and when to calculate the mean</a:t>
            </a:r>
          </a:p>
          <a:p>
            <a:pPr marL="231775" indent="-231775" algn="l">
              <a:lnSpc>
                <a:spcPct val="120000"/>
              </a:lnSpc>
              <a:spcBef>
                <a:spcPts val="0"/>
              </a:spcBef>
              <a:buFont typeface="Arial" panose="020B0604020202020204" pitchFamily="34" charset="0"/>
              <a:buChar char="•"/>
            </a:pPr>
            <a:r>
              <a:rPr lang="en-GB" sz="2800" dirty="0">
                <a:latin typeface="Arial" panose="020B0604020202020204" pitchFamily="34" charset="0"/>
                <a:cs typeface="Arial" panose="020B0604020202020204" pitchFamily="34" charset="0"/>
              </a:rPr>
              <a:t>To understand that range is the data spread and not an average</a:t>
            </a:r>
          </a:p>
          <a:p>
            <a:pPr marL="231775" indent="-231775" algn="l">
              <a:lnSpc>
                <a:spcPct val="120000"/>
              </a:lnSpc>
              <a:spcBef>
                <a:spcPts val="0"/>
              </a:spcBef>
              <a:buFont typeface="Arial" panose="020B0604020202020204" pitchFamily="34" charset="0"/>
              <a:buChar char="•"/>
            </a:pPr>
            <a:r>
              <a:rPr lang="en-GB" sz="2800" dirty="0">
                <a:latin typeface="Arial" panose="020B0604020202020204" pitchFamily="34" charset="0"/>
                <a:cs typeface="Arial" panose="020B0604020202020204" pitchFamily="34" charset="0"/>
              </a:rPr>
              <a:t>Use appropriate checking procedures and evaluate their effectiveness at each stage</a:t>
            </a:r>
          </a:p>
        </p:txBody>
      </p:sp>
      <p:sp>
        <p:nvSpPr>
          <p:cNvPr id="7" name="Subtitle 2">
            <a:extLst>
              <a:ext uri="{FF2B5EF4-FFF2-40B4-BE49-F238E27FC236}">
                <a16:creationId xmlns:a16="http://schemas.microsoft.com/office/drawing/2014/main" id="{13263C75-0454-43FB-B0EA-4509EC19BB7F}"/>
              </a:ext>
            </a:extLst>
          </p:cNvPr>
          <p:cNvSpPr txBox="1">
            <a:spLocks/>
          </p:cNvSpPr>
          <p:nvPr/>
        </p:nvSpPr>
        <p:spPr>
          <a:xfrm>
            <a:off x="1419497" y="5387848"/>
            <a:ext cx="9144000" cy="1088401"/>
          </a:xfrm>
          <a:prstGeom prst="rect">
            <a:avLst/>
          </a:prstGeom>
          <a:ln w="38100">
            <a:no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ts val="3100"/>
              </a:lnSpc>
              <a:spcAft>
                <a:spcPts val="600"/>
              </a:spcAft>
            </a:pPr>
            <a:r>
              <a:rPr lang="en-GB" sz="2800" b="1" dirty="0">
                <a:solidFill>
                  <a:schemeClr val="accent1"/>
                </a:solidFill>
                <a:latin typeface="Arial" panose="020B0604020202020204" pitchFamily="34" charset="0"/>
                <a:cs typeface="Arial" panose="020B0604020202020204" pitchFamily="34" charset="0"/>
              </a:rPr>
              <a:t>Suggested further steps/areas to work on</a:t>
            </a:r>
          </a:p>
          <a:p>
            <a:pPr marL="231775" indent="-231775" algn="l">
              <a:lnSpc>
                <a:spcPct val="120000"/>
              </a:lnSpc>
              <a:spcBef>
                <a:spcPts val="0"/>
              </a:spcBef>
              <a:buFont typeface="Arial" panose="020B0604020202020204" pitchFamily="34" charset="0"/>
              <a:buChar char="•"/>
            </a:pPr>
            <a:r>
              <a:rPr lang="en-GB" sz="2800" dirty="0">
                <a:latin typeface="Arial" panose="020B0604020202020204" pitchFamily="34" charset="0"/>
                <a:cs typeface="Arial" panose="020B0604020202020204" pitchFamily="34" charset="0"/>
              </a:rPr>
              <a:t>Frequency tables</a:t>
            </a:r>
          </a:p>
        </p:txBody>
      </p:sp>
    </p:spTree>
    <p:extLst>
      <p:ext uri="{BB962C8B-B14F-4D97-AF65-F5344CB8AC3E}">
        <p14:creationId xmlns:p14="http://schemas.microsoft.com/office/powerpoint/2010/main" val="1831796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What is average?</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a:t>
            </a:fld>
            <a:endParaRPr lang="en-US" dirty="0"/>
          </a:p>
        </p:txBody>
      </p:sp>
      <p:grpSp>
        <p:nvGrpSpPr>
          <p:cNvPr id="158" name="Group 157">
            <a:extLst>
              <a:ext uri="{FF2B5EF4-FFF2-40B4-BE49-F238E27FC236}">
                <a16:creationId xmlns:a16="http://schemas.microsoft.com/office/drawing/2014/main" id="{39BFBDB9-A8D7-4764-BD7F-24975EDF1A17}"/>
              </a:ext>
            </a:extLst>
          </p:cNvPr>
          <p:cNvGrpSpPr/>
          <p:nvPr/>
        </p:nvGrpSpPr>
        <p:grpSpPr>
          <a:xfrm>
            <a:off x="-27606" y="-17453"/>
            <a:ext cx="2091590" cy="1923564"/>
            <a:chOff x="-27606" y="-17453"/>
            <a:chExt cx="2091590" cy="1923564"/>
          </a:xfrm>
        </p:grpSpPr>
        <p:sp>
          <p:nvSpPr>
            <p:cNvPr id="159" name="Isosceles Triangle 158">
              <a:extLst>
                <a:ext uri="{FF2B5EF4-FFF2-40B4-BE49-F238E27FC236}">
                  <a16:creationId xmlns:a16="http://schemas.microsoft.com/office/drawing/2014/main" id="{31A2B6B6-4AED-44B2-8258-1C2513B6F75E}"/>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60" name="TextBox 159">
              <a:extLst>
                <a:ext uri="{FF2B5EF4-FFF2-40B4-BE49-F238E27FC236}">
                  <a16:creationId xmlns:a16="http://schemas.microsoft.com/office/drawing/2014/main" id="{4D970DDE-3331-43C7-8808-F643520183D1}"/>
                </a:ext>
              </a:extLst>
            </p:cNvPr>
            <p:cNvSpPr txBox="1"/>
            <p:nvPr/>
          </p:nvSpPr>
          <p:spPr>
            <a:xfrm>
              <a:off x="-10800" y="111600"/>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pic>
        <p:nvPicPr>
          <p:cNvPr id="7" name="Picture 6" descr="Two avatars, one portraying Parvis, a young man with brown skin and dark hair, and the other his friend, a young woman with tanned skin and dark hair.&#10;&#10;">
            <a:extLst>
              <a:ext uri="{FF2B5EF4-FFF2-40B4-BE49-F238E27FC236}">
                <a16:creationId xmlns:a16="http://schemas.microsoft.com/office/drawing/2014/main" id="{3D7B3469-6D28-D1D9-932B-7AFB1BAE605F}"/>
              </a:ext>
            </a:extLst>
          </p:cNvPr>
          <p:cNvPicPr>
            <a:picLocks noChangeAspect="1"/>
          </p:cNvPicPr>
          <p:nvPr/>
        </p:nvPicPr>
        <p:blipFill>
          <a:blip r:embed="rId3"/>
          <a:srcRect/>
          <a:stretch/>
        </p:blipFill>
        <p:spPr>
          <a:xfrm>
            <a:off x="2965864" y="1258830"/>
            <a:ext cx="5960253" cy="4981156"/>
          </a:xfrm>
          <a:prstGeom prst="rect">
            <a:avLst/>
          </a:prstGeom>
          <a:solidFill>
            <a:srgbClr val="4472C4"/>
          </a:solidFill>
        </p:spPr>
      </p:pic>
      <p:sp>
        <p:nvSpPr>
          <p:cNvPr id="8" name="TextBox 7">
            <a:extLst>
              <a:ext uri="{FF2B5EF4-FFF2-40B4-BE49-F238E27FC236}">
                <a16:creationId xmlns:a16="http://schemas.microsoft.com/office/drawing/2014/main" id="{6F0851CE-E709-3585-4F3E-5331F4C43CEB}"/>
              </a:ext>
            </a:extLst>
          </p:cNvPr>
          <p:cNvSpPr txBox="1"/>
          <p:nvPr/>
        </p:nvSpPr>
        <p:spPr>
          <a:xfrm>
            <a:off x="883918" y="4951890"/>
            <a:ext cx="10301717" cy="523220"/>
          </a:xfrm>
          <a:prstGeom prst="rect">
            <a:avLst/>
          </a:prstGeom>
          <a:solidFill>
            <a:schemeClr val="bg1"/>
          </a:solidFill>
        </p:spPr>
        <p:txBody>
          <a:bodyPr wrap="square" rtlCol="0">
            <a:spAutoFit/>
          </a:bodyPr>
          <a:lstStyle/>
          <a:p>
            <a:r>
              <a:rPr lang="en-US" sz="2800" b="1" dirty="0">
                <a:latin typeface="Arial" panose="020B0604020202020204" pitchFamily="34" charset="0"/>
                <a:cs typeface="Arial" panose="020B0604020202020204" pitchFamily="34" charset="0"/>
              </a:rPr>
              <a:t>What do you think Parvis means when he says ‘average’? </a:t>
            </a:r>
          </a:p>
        </p:txBody>
      </p:sp>
      <p:sp>
        <p:nvSpPr>
          <p:cNvPr id="2" name="Speech Bubble: Oval 1">
            <a:extLst>
              <a:ext uri="{FF2B5EF4-FFF2-40B4-BE49-F238E27FC236}">
                <a16:creationId xmlns:a16="http://schemas.microsoft.com/office/drawing/2014/main" id="{19BB4C0E-7961-F41B-EB43-C2AD694D7D7A}"/>
              </a:ext>
            </a:extLst>
          </p:cNvPr>
          <p:cNvSpPr/>
          <p:nvPr/>
        </p:nvSpPr>
        <p:spPr>
          <a:xfrm>
            <a:off x="420905" y="1163893"/>
            <a:ext cx="2970452" cy="1225705"/>
          </a:xfrm>
          <a:prstGeom prst="wedgeEllipseCallout">
            <a:avLst>
              <a:gd name="adj1" fmla="val 46081"/>
              <a:gd name="adj2" fmla="val 54102"/>
            </a:avLst>
          </a:prstGeom>
          <a:solidFill>
            <a:srgbClr val="4472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bg1"/>
                </a:solidFill>
                <a:latin typeface="Arial" panose="020B0604020202020204" pitchFamily="34" charset="0"/>
                <a:cs typeface="Arial" panose="020B0604020202020204" pitchFamily="34" charset="0"/>
              </a:rPr>
              <a:t>Hi! How are you?</a:t>
            </a:r>
          </a:p>
        </p:txBody>
      </p:sp>
      <p:sp>
        <p:nvSpPr>
          <p:cNvPr id="3" name="Speech Bubble: Oval 2">
            <a:extLst>
              <a:ext uri="{FF2B5EF4-FFF2-40B4-BE49-F238E27FC236}">
                <a16:creationId xmlns:a16="http://schemas.microsoft.com/office/drawing/2014/main" id="{38A5AF9B-C517-1262-E9AD-3A970DCA9B21}"/>
              </a:ext>
            </a:extLst>
          </p:cNvPr>
          <p:cNvSpPr/>
          <p:nvPr/>
        </p:nvSpPr>
        <p:spPr>
          <a:xfrm>
            <a:off x="8104229" y="1258830"/>
            <a:ext cx="3666866" cy="1349765"/>
          </a:xfrm>
          <a:prstGeom prst="wedgeEllipseCallout">
            <a:avLst>
              <a:gd name="adj1" fmla="val -23171"/>
              <a:gd name="adj2" fmla="val 81387"/>
            </a:avLst>
          </a:prstGeom>
          <a:solidFill>
            <a:srgbClr val="4472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dirty="0">
                <a:solidFill>
                  <a:schemeClr val="bg1"/>
                </a:solidFill>
                <a:latin typeface="Arial" panose="020B0604020202020204" pitchFamily="34" charset="0"/>
                <a:cs typeface="Arial" panose="020B0604020202020204" pitchFamily="34" charset="0"/>
              </a:rPr>
              <a:t>Oh, you know – pretty average today.</a:t>
            </a:r>
          </a:p>
        </p:txBody>
      </p:sp>
    </p:spTree>
    <p:extLst>
      <p:ext uri="{BB962C8B-B14F-4D97-AF65-F5344CB8AC3E}">
        <p14:creationId xmlns:p14="http://schemas.microsoft.com/office/powerpoint/2010/main" val="3168155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20</a:t>
            </a:fld>
            <a:endParaRPr lang="en-US" dirty="0"/>
          </a:p>
        </p:txBody>
      </p:sp>
      <p:sp>
        <p:nvSpPr>
          <p:cNvPr id="2" name="Title 1">
            <a:extLst>
              <a:ext uri="{FF2B5EF4-FFF2-40B4-BE49-F238E27FC236}">
                <a16:creationId xmlns:a16="http://schemas.microsoft.com/office/drawing/2014/main" id="{71B8AF66-BDEC-4533-9866-E930CF55A033}"/>
              </a:ext>
            </a:extLst>
          </p:cNvPr>
          <p:cNvSpPr>
            <a:spLocks noGrp="1"/>
          </p:cNvSpPr>
          <p:nvPr>
            <p:ph type="ctrTitle" idx="4294967295"/>
          </p:nvPr>
        </p:nvSpPr>
        <p:spPr>
          <a:xfrm>
            <a:off x="1417320" y="1466850"/>
            <a:ext cx="9144000" cy="1322388"/>
          </a:xfr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a:t>
            </a:r>
            <a:r>
              <a:rPr lang="en-US" sz="4000" dirty="0">
                <a:solidFill>
                  <a:schemeClr val="bg1"/>
                </a:solidFill>
              </a:rPr>
              <a:t>4</a:t>
            </a:r>
            <a:r>
              <a:rPr lang="en-US" sz="4000" b="1" dirty="0">
                <a:solidFill>
                  <a:schemeClr val="bg1"/>
                </a:solidFill>
                <a:latin typeface="Arial" panose="020B0604020202020204" pitchFamily="34" charset="0"/>
                <a:cs typeface="Arial" panose="020B0604020202020204" pitchFamily="34" charset="0"/>
              </a:rPr>
              <a:t>: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Credits</a:t>
            </a:r>
            <a:endParaRPr lang="en-GB" sz="4000" dirty="0"/>
          </a:p>
        </p:txBody>
      </p:sp>
      <p:sp>
        <p:nvSpPr>
          <p:cNvPr id="3" name="Subtitle 2">
            <a:extLst>
              <a:ext uri="{FF2B5EF4-FFF2-40B4-BE49-F238E27FC236}">
                <a16:creationId xmlns:a16="http://schemas.microsoft.com/office/drawing/2014/main" id="{6D17EB91-628E-46AE-9928-24046C5C62CF}"/>
              </a:ext>
            </a:extLst>
          </p:cNvPr>
          <p:cNvSpPr>
            <a:spLocks noGrp="1"/>
          </p:cNvSpPr>
          <p:nvPr>
            <p:ph type="subTitle" idx="4294967295"/>
          </p:nvPr>
        </p:nvSpPr>
        <p:spPr>
          <a:xfrm>
            <a:off x="1417320" y="3001962"/>
            <a:ext cx="9144000" cy="3211801"/>
          </a:xfrm>
          <a:solidFill>
            <a:schemeClr val="bg1"/>
          </a:solidFill>
          <a:ln w="38100">
            <a:solidFill>
              <a:schemeClr val="accent1"/>
            </a:solidFill>
          </a:ln>
        </p:spPr>
        <p:txBody>
          <a:bodyPr>
            <a:normAutofit fontScale="25000" lnSpcReduction="20000"/>
          </a:bodyPr>
          <a:lstStyle/>
          <a:p>
            <a:pPr marL="0" indent="0">
              <a:lnSpc>
                <a:spcPct val="120000"/>
              </a:lnSpc>
              <a:spcBef>
                <a:spcPts val="0"/>
              </a:spcBef>
              <a:buNone/>
            </a:pPr>
            <a:r>
              <a:rPr kumimoji="0" lang="en-US" sz="8000" b="1" i="0" u="none" strike="noStrike" kern="1200" cap="none" spc="0" normalizeH="0" baseline="0" noProof="0" dirty="0">
                <a:ln>
                  <a:noFill/>
                </a:ln>
                <a:solidFill>
                  <a:schemeClr val="accent1"/>
                </a:solidFill>
                <a:effectLst/>
                <a:uLnTx/>
                <a:uFillTx/>
                <a:ea typeface="+mj-ea"/>
              </a:rPr>
              <a:t>Photo acknowledgements</a:t>
            </a:r>
          </a:p>
          <a:p>
            <a:pPr marL="0" indent="0">
              <a:lnSpc>
                <a:spcPct val="107000"/>
              </a:lnSpc>
              <a:spcAft>
                <a:spcPts val="800"/>
              </a:spcAft>
              <a:buNone/>
            </a:pPr>
            <a:r>
              <a:rPr lang="en-GB" sz="8000" b="1" kern="0" dirty="0">
                <a:effectLst/>
                <a:ea typeface="Times New Roman" panose="02020603050405020304" pitchFamily="18" charset="0"/>
              </a:rPr>
              <a:t>Shutterstock.com:</a:t>
            </a:r>
            <a:r>
              <a:rPr lang="en-GB" sz="8000" kern="0" dirty="0">
                <a:effectLst/>
                <a:ea typeface="Times New Roman" panose="02020603050405020304" pitchFamily="18" charset="0"/>
              </a:rPr>
              <a:t> </a:t>
            </a:r>
            <a:r>
              <a:rPr lang="en-GB" sz="8000" kern="0" dirty="0" err="1">
                <a:effectLst/>
                <a:ea typeface="Times New Roman" panose="02020603050405020304" pitchFamily="18" charset="0"/>
              </a:rPr>
              <a:t>SimpleEPS</a:t>
            </a:r>
            <a:endParaRPr lang="en-GB" sz="8000" kern="0" dirty="0">
              <a:ea typeface="Times New Roman" panose="02020603050405020304" pitchFamily="18" charset="0"/>
            </a:endParaRPr>
          </a:p>
          <a:p>
            <a:pPr marL="0" indent="0">
              <a:lnSpc>
                <a:spcPct val="107000"/>
              </a:lnSpc>
              <a:spcAft>
                <a:spcPts val="800"/>
              </a:spcAft>
              <a:buNone/>
            </a:pPr>
            <a:r>
              <a:rPr kumimoji="0" lang="en-US" sz="8000" b="1" i="0" u="none" strike="noStrike" kern="1200" cap="none" spc="0" normalizeH="0" baseline="0" noProof="0" dirty="0">
                <a:ln>
                  <a:noFill/>
                </a:ln>
                <a:solidFill>
                  <a:schemeClr val="accent1"/>
                </a:solidFill>
                <a:effectLst/>
                <a:uLnTx/>
                <a:uFillTx/>
                <a:ea typeface="+mj-ea"/>
              </a:rPr>
              <a:t>Text acknowledgements</a:t>
            </a:r>
          </a:p>
          <a:p>
            <a:pPr marL="0" indent="0">
              <a:lnSpc>
                <a:spcPct val="120000"/>
              </a:lnSpc>
              <a:spcBef>
                <a:spcPts val="0"/>
              </a:spcBef>
              <a:buNone/>
            </a:pPr>
            <a:r>
              <a:rPr lang="en-GB" sz="8000" kern="0" dirty="0">
                <a:effectLst/>
                <a:ea typeface="Times New Roman" panose="02020603050405020304" pitchFamily="18" charset="0"/>
              </a:rPr>
              <a:t>Pearson Edexcel Functional Skills, Practice Paper 1 Mathematics Section B (Calculator) PRACL1/01, Question 10; Pearson Edexcel Functional Skills, Past Paper Level 3 - Mathematics Level 1 (non-calculator) PMAT1/N03 Question 2; Pearson Edexcel Functional Skills, Past Paper 3 - Mathematics Level 1 (Calculator) PMAT1/C03 Question 9; Pearson Edexcel Functional Skills, Practice Paper 2 - Mathematics Level 1 (Calculator) PRACL1/C02 Question 9</a:t>
            </a:r>
            <a:br>
              <a:rPr lang="en-GB" sz="1800" kern="0" dirty="0">
                <a:effectLst/>
                <a:latin typeface="Calibri" panose="020F0502020204030204" pitchFamily="34" charset="0"/>
                <a:ea typeface="Times New Roman" panose="02020603050405020304" pitchFamily="18" charset="0"/>
              </a:rPr>
            </a:br>
            <a:endParaRPr kumimoji="0" lang="en-US" sz="2000" b="1" i="0" u="none" strike="noStrike" kern="1200" cap="none" spc="0" normalizeH="0" baseline="0" noProof="0" dirty="0">
              <a:ln>
                <a:noFill/>
              </a:ln>
              <a:solidFill>
                <a:schemeClr val="accent1"/>
              </a:solidFill>
              <a:effectLst/>
              <a:uLnTx/>
              <a:uFillTx/>
              <a:ea typeface="+mj-ea"/>
            </a:endParaRPr>
          </a:p>
          <a:p>
            <a:pPr marL="0" indent="0">
              <a:lnSpc>
                <a:spcPct val="120000"/>
              </a:lnSpc>
              <a:spcBef>
                <a:spcPts val="0"/>
              </a:spcBef>
              <a:buNone/>
            </a:pPr>
            <a:br>
              <a:rPr lang="en-GB" sz="1800" kern="0" dirty="0">
                <a:effectLst/>
                <a:latin typeface="Calibri" panose="020F0502020204030204" pitchFamily="34" charset="0"/>
                <a:ea typeface="Times New Roman" panose="02020603050405020304" pitchFamily="18" charset="0"/>
              </a:rPr>
            </a:br>
            <a:endParaRPr lang="en-US" dirty="0">
              <a:latin typeface="Arial" panose="020B0604020202020204" pitchFamily="34" charset="0"/>
              <a:cs typeface="Arial" panose="020B0604020202020204" pitchFamily="34" charset="0"/>
            </a:endParaRPr>
          </a:p>
          <a:p>
            <a:pPr algn="l">
              <a:lnSpc>
                <a:spcPct val="120000"/>
              </a:lnSpc>
              <a:spcBef>
                <a:spcPts val="0"/>
              </a:spcBef>
            </a:pPr>
            <a:endParaRPr lang="en-GB" sz="4000" dirty="0">
              <a:latin typeface="Arial" panose="020B0604020202020204" pitchFamily="34" charset="0"/>
              <a:cs typeface="Arial" panose="020B0604020202020204" pitchFamily="34" charset="0"/>
            </a:endParaRPr>
          </a:p>
          <a:p>
            <a:pPr marL="231775" indent="-231775" algn="l">
              <a:lnSpc>
                <a:spcPts val="3100"/>
              </a:lnSpc>
              <a:spcAft>
                <a:spcPts val="600"/>
              </a:spcAft>
              <a:buFont typeface="Arial" panose="020B0604020202020204" pitchFamily="34" charset="0"/>
              <a:buChar char="•"/>
            </a:pPr>
            <a:endParaRPr lang="en-GB" sz="11200" dirty="0">
              <a:latin typeface="Arial" panose="020B0604020202020204" pitchFamily="34" charset="0"/>
              <a:cs typeface="Arial" panose="020B0604020202020204" pitchFamily="34" charset="0"/>
            </a:endParaRPr>
          </a:p>
          <a:p>
            <a:pPr algn="l"/>
            <a:endParaRPr lang="en-GB"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pic>
        <p:nvPicPr>
          <p:cNvPr id="9" name="Picture 8" descr="Text&#10;&#10;Description automatically generated">
            <a:extLst>
              <a:ext uri="{FF2B5EF4-FFF2-40B4-BE49-F238E27FC236}">
                <a16:creationId xmlns:a16="http://schemas.microsoft.com/office/drawing/2014/main" id="{546BBC02-6222-4D79-8E02-530DBFDA1F75}"/>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pic>
        <p:nvPicPr>
          <p:cNvPr id="6" name="Picture 5" descr="Graphical user interface&#10;&#10;Description automatically generated">
            <a:extLst>
              <a:ext uri="{FF2B5EF4-FFF2-40B4-BE49-F238E27FC236}">
                <a16:creationId xmlns:a16="http://schemas.microsoft.com/office/drawing/2014/main" id="{37E9A84D-B3B4-FAD8-7E18-0978E1A817CF}"/>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5459601" y="211195"/>
            <a:ext cx="2123825" cy="796434"/>
          </a:xfrm>
          <a:prstGeom prst="rect">
            <a:avLst/>
          </a:prstGeom>
        </p:spPr>
      </p:pic>
    </p:spTree>
    <p:extLst>
      <p:ext uri="{BB962C8B-B14F-4D97-AF65-F5344CB8AC3E}">
        <p14:creationId xmlns:p14="http://schemas.microsoft.com/office/powerpoint/2010/main" val="206880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avatars, one portraying Parvis, a young man with brown skin and dark hair, and the other his friend, a young woman with tanned skin and dark hair.&#10;">
            <a:extLst>
              <a:ext uri="{FF2B5EF4-FFF2-40B4-BE49-F238E27FC236}">
                <a16:creationId xmlns:a16="http://schemas.microsoft.com/office/drawing/2014/main" id="{9537AE92-ED73-220B-A329-3EC2456B8F0D}"/>
              </a:ext>
            </a:extLst>
          </p:cNvPr>
          <p:cNvPicPr>
            <a:picLocks noChangeAspect="1"/>
          </p:cNvPicPr>
          <p:nvPr/>
        </p:nvPicPr>
        <p:blipFill>
          <a:blip r:embed="rId3"/>
          <a:srcRect/>
          <a:stretch/>
        </p:blipFill>
        <p:spPr>
          <a:xfrm>
            <a:off x="3206263" y="1367172"/>
            <a:ext cx="5779474" cy="4830074"/>
          </a:xfrm>
          <a:prstGeom prst="rect">
            <a:avLst/>
          </a:prstGeom>
        </p:spPr>
      </p:pic>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What is average?</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3</a:t>
            </a:fld>
            <a:endParaRPr lang="en-US" dirty="0"/>
          </a:p>
        </p:txBody>
      </p:sp>
      <p:grpSp>
        <p:nvGrpSpPr>
          <p:cNvPr id="158" name="Group 157">
            <a:extLst>
              <a:ext uri="{FF2B5EF4-FFF2-40B4-BE49-F238E27FC236}">
                <a16:creationId xmlns:a16="http://schemas.microsoft.com/office/drawing/2014/main" id="{39BFBDB9-A8D7-4764-BD7F-24975EDF1A17}"/>
              </a:ext>
            </a:extLst>
          </p:cNvPr>
          <p:cNvGrpSpPr/>
          <p:nvPr/>
        </p:nvGrpSpPr>
        <p:grpSpPr>
          <a:xfrm>
            <a:off x="-27606" y="-17453"/>
            <a:ext cx="2091590" cy="1923564"/>
            <a:chOff x="-27606" y="-17453"/>
            <a:chExt cx="2091590" cy="1923564"/>
          </a:xfrm>
        </p:grpSpPr>
        <p:sp>
          <p:nvSpPr>
            <p:cNvPr id="159" name="Isosceles Triangle 158">
              <a:extLst>
                <a:ext uri="{FF2B5EF4-FFF2-40B4-BE49-F238E27FC236}">
                  <a16:creationId xmlns:a16="http://schemas.microsoft.com/office/drawing/2014/main" id="{31A2B6B6-4AED-44B2-8258-1C2513B6F75E}"/>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60" name="TextBox 159">
              <a:extLst>
                <a:ext uri="{FF2B5EF4-FFF2-40B4-BE49-F238E27FC236}">
                  <a16:creationId xmlns:a16="http://schemas.microsoft.com/office/drawing/2014/main" id="{4D970DDE-3331-43C7-8808-F643520183D1}"/>
                </a:ext>
              </a:extLst>
            </p:cNvPr>
            <p:cNvSpPr txBox="1"/>
            <p:nvPr/>
          </p:nvSpPr>
          <p:spPr>
            <a:xfrm>
              <a:off x="-10800" y="111600"/>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
        <p:nvSpPr>
          <p:cNvPr id="2" name="Slide Number Placeholder 3">
            <a:extLst>
              <a:ext uri="{FF2B5EF4-FFF2-40B4-BE49-F238E27FC236}">
                <a16:creationId xmlns:a16="http://schemas.microsoft.com/office/drawing/2014/main" id="{3A57C8E6-9C6B-5EFE-412A-7C66ABBD4B5B}"/>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2959B6-490E-A144-8C7C-88267F972F69}" type="slidenum">
              <a:rPr lang="en-US" smtClean="0"/>
              <a:pPr/>
              <a:t>3</a:t>
            </a:fld>
            <a:endParaRPr lang="en-US" dirty="0"/>
          </a:p>
        </p:txBody>
      </p:sp>
      <p:sp>
        <p:nvSpPr>
          <p:cNvPr id="5" name="Oval Callout 6">
            <a:extLst>
              <a:ext uri="{FF2B5EF4-FFF2-40B4-BE49-F238E27FC236}">
                <a16:creationId xmlns:a16="http://schemas.microsoft.com/office/drawing/2014/main" id="{6C9BB230-BDC4-E3E8-37FE-68DAB20DDDDF}"/>
              </a:ext>
            </a:extLst>
          </p:cNvPr>
          <p:cNvSpPr/>
          <p:nvPr/>
        </p:nvSpPr>
        <p:spPr>
          <a:xfrm>
            <a:off x="286165" y="1129212"/>
            <a:ext cx="3356724" cy="1727641"/>
          </a:xfrm>
          <a:prstGeom prst="wedgeEllipseCallout">
            <a:avLst>
              <a:gd name="adj1" fmla="val 46733"/>
              <a:gd name="adj2" fmla="val 49938"/>
            </a:avLst>
          </a:prstGeom>
          <a:solidFill>
            <a:srgbClr val="4472C4"/>
          </a:solidFill>
        </p:spPr>
        <p:style>
          <a:lnRef idx="2">
            <a:schemeClr val="dk1"/>
          </a:lnRef>
          <a:fillRef idx="1">
            <a:schemeClr val="lt1"/>
          </a:fillRef>
          <a:effectRef idx="0">
            <a:schemeClr val="dk1"/>
          </a:effectRef>
          <a:fontRef idx="minor">
            <a:schemeClr val="dk1"/>
          </a:fontRef>
        </p:style>
        <p:txBody>
          <a:bodyPr rtlCol="0" anchor="ctr"/>
          <a:lstStyle/>
          <a:p>
            <a:pPr algn="ctr"/>
            <a:r>
              <a:rPr lang="en-GB" sz="2800" dirty="0">
                <a:solidFill>
                  <a:schemeClr val="bg1"/>
                </a:solidFill>
                <a:latin typeface="Arial" panose="020B0604020202020204" pitchFamily="34" charset="0"/>
                <a:cs typeface="Arial" panose="020B0604020202020204" pitchFamily="34" charset="0"/>
              </a:rPr>
              <a:t>How did you do in your maths test?</a:t>
            </a:r>
          </a:p>
        </p:txBody>
      </p:sp>
      <p:sp>
        <p:nvSpPr>
          <p:cNvPr id="6" name="Oval Callout 7">
            <a:extLst>
              <a:ext uri="{FF2B5EF4-FFF2-40B4-BE49-F238E27FC236}">
                <a16:creationId xmlns:a16="http://schemas.microsoft.com/office/drawing/2014/main" id="{279927B6-FF56-5880-9977-F1F55D4726C5}"/>
              </a:ext>
            </a:extLst>
          </p:cNvPr>
          <p:cNvSpPr/>
          <p:nvPr/>
        </p:nvSpPr>
        <p:spPr>
          <a:xfrm>
            <a:off x="8828376" y="1257911"/>
            <a:ext cx="2525424" cy="1496604"/>
          </a:xfrm>
          <a:prstGeom prst="wedgeEllipseCallout">
            <a:avLst>
              <a:gd name="adj1" fmla="val -63448"/>
              <a:gd name="adj2" fmla="val 32400"/>
            </a:avLst>
          </a:prstGeom>
          <a:solidFill>
            <a:srgbClr val="4472C4"/>
          </a:solidFill>
        </p:spPr>
        <p:style>
          <a:lnRef idx="2">
            <a:schemeClr val="dk1"/>
          </a:lnRef>
          <a:fillRef idx="1">
            <a:schemeClr val="lt1"/>
          </a:fillRef>
          <a:effectRef idx="0">
            <a:schemeClr val="dk1"/>
          </a:effectRef>
          <a:fontRef idx="minor">
            <a:schemeClr val="dk1"/>
          </a:fontRef>
        </p:style>
        <p:txBody>
          <a:bodyPr rtlCol="0" anchor="ctr"/>
          <a:lstStyle/>
          <a:p>
            <a:pPr algn="ctr"/>
            <a:r>
              <a:rPr lang="en-GB" sz="2800" dirty="0">
                <a:solidFill>
                  <a:schemeClr val="bg1"/>
                </a:solidFill>
                <a:latin typeface="Arial" panose="020B0604020202020204" pitchFamily="34" charset="0"/>
                <a:cs typeface="Arial" panose="020B0604020202020204" pitchFamily="34" charset="0"/>
              </a:rPr>
              <a:t>Average!</a:t>
            </a:r>
          </a:p>
        </p:txBody>
      </p:sp>
      <p:sp>
        <p:nvSpPr>
          <p:cNvPr id="9" name="TextBox 8">
            <a:extLst>
              <a:ext uri="{FF2B5EF4-FFF2-40B4-BE49-F238E27FC236}">
                <a16:creationId xmlns:a16="http://schemas.microsoft.com/office/drawing/2014/main" id="{E69F58DD-07FD-6C73-5A53-06AF138E8AD0}"/>
              </a:ext>
            </a:extLst>
          </p:cNvPr>
          <p:cNvSpPr txBox="1"/>
          <p:nvPr/>
        </p:nvSpPr>
        <p:spPr>
          <a:xfrm>
            <a:off x="883918" y="4581705"/>
            <a:ext cx="10301717" cy="954107"/>
          </a:xfrm>
          <a:prstGeom prst="rect">
            <a:avLst/>
          </a:prstGeom>
          <a:solidFill>
            <a:schemeClr val="bg1"/>
          </a:solidFill>
        </p:spPr>
        <p:txBody>
          <a:bodyPr wrap="square" rtlCol="0">
            <a:spAutoFit/>
          </a:bodyPr>
          <a:lstStyle/>
          <a:p>
            <a:r>
              <a:rPr lang="en-US" sz="2800" b="1" dirty="0">
                <a:latin typeface="Arial" panose="020B0604020202020204" pitchFamily="34" charset="0"/>
                <a:cs typeface="Arial" panose="020B0604020202020204" pitchFamily="34" charset="0"/>
              </a:rPr>
              <a:t>What do you think Parvis means by average in this case? Has anything changed?</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727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304749" y="123030"/>
            <a:ext cx="4144328"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Garden </a:t>
            </a:r>
            <a:r>
              <a:rPr kumimoji="0" lang="en-US" sz="3600" b="1" i="0" strike="noStrike" kern="1200" cap="none" spc="0" normalizeH="0" baseline="0" noProof="0" dirty="0" err="1">
                <a:ln>
                  <a:noFill/>
                </a:ln>
                <a:solidFill>
                  <a:schemeClr val="accent1"/>
                </a:solidFill>
                <a:effectLst/>
                <a:uLnTx/>
                <a:uFillTx/>
                <a:latin typeface="Arial" panose="020B0604020202020204" pitchFamily="34" charset="0"/>
                <a:ea typeface="+mj-ea"/>
                <a:cs typeface="Arial" panose="020B0604020202020204" pitchFamily="34" charset="0"/>
              </a:rPr>
              <a:t>centre</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4</a:t>
            </a:fld>
            <a:endParaRPr lang="en-US" dirty="0"/>
          </a:p>
        </p:txBody>
      </p:sp>
      <p:pic>
        <p:nvPicPr>
          <p:cNvPr id="5" name="Picture 4" descr="An avatar of James in a garden centre holding a potted plant.&#10;">
            <a:extLst>
              <a:ext uri="{FF2B5EF4-FFF2-40B4-BE49-F238E27FC236}">
                <a16:creationId xmlns:a16="http://schemas.microsoft.com/office/drawing/2014/main" id="{5E3753CD-EB5C-E59B-5F2B-9CACC0839A89}"/>
              </a:ext>
            </a:extLst>
          </p:cNvPr>
          <p:cNvPicPr>
            <a:picLocks noChangeAspect="1"/>
          </p:cNvPicPr>
          <p:nvPr/>
        </p:nvPicPr>
        <p:blipFill>
          <a:blip r:embed="rId3"/>
          <a:srcRect/>
          <a:stretch/>
        </p:blipFill>
        <p:spPr>
          <a:xfrm>
            <a:off x="7102810" y="1917541"/>
            <a:ext cx="4250990" cy="3410524"/>
          </a:xfrm>
          <a:prstGeom prst="rect">
            <a:avLst/>
          </a:prstGeom>
        </p:spPr>
      </p:pic>
      <p:sp>
        <p:nvSpPr>
          <p:cNvPr id="2" name="TextBox 1">
            <a:extLst>
              <a:ext uri="{FF2B5EF4-FFF2-40B4-BE49-F238E27FC236}">
                <a16:creationId xmlns:a16="http://schemas.microsoft.com/office/drawing/2014/main" id="{A85210A3-5367-7194-20F3-549AD93A31D7}"/>
              </a:ext>
            </a:extLst>
          </p:cNvPr>
          <p:cNvSpPr txBox="1"/>
          <p:nvPr/>
        </p:nvSpPr>
        <p:spPr>
          <a:xfrm>
            <a:off x="964883" y="2008108"/>
            <a:ext cx="4540025" cy="954107"/>
          </a:xfrm>
          <a:prstGeom prst="rect">
            <a:avLst/>
          </a:prstGeom>
          <a:noFill/>
        </p:spPr>
        <p:txBody>
          <a:bodyPr wrap="none" rtlCol="0">
            <a:spAutoFit/>
          </a:bodyPr>
          <a:lstStyle/>
          <a:p>
            <a:r>
              <a:rPr lang="en-US" sz="2800" dirty="0">
                <a:latin typeface="Arial" panose="020B0604020202020204" pitchFamily="34" charset="0"/>
                <a:cs typeface="Arial" panose="020B0604020202020204" pitchFamily="34" charset="0"/>
              </a:rPr>
              <a:t>James is starting work at a </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garden </a:t>
            </a:r>
            <a:r>
              <a:rPr lang="en-US" sz="2800" dirty="0" err="1">
                <a:latin typeface="Arial" panose="020B0604020202020204" pitchFamily="34" charset="0"/>
                <a:cs typeface="Arial" panose="020B0604020202020204" pitchFamily="34" charset="0"/>
              </a:rPr>
              <a:t>centre</a:t>
            </a:r>
            <a:r>
              <a:rPr lang="en-US" sz="2800" dirty="0">
                <a:latin typeface="Arial" panose="020B0604020202020204" pitchFamily="34" charset="0"/>
                <a:cs typeface="Arial" panose="020B0604020202020204" pitchFamily="34" charset="0"/>
              </a:rPr>
              <a:t>.</a:t>
            </a:r>
            <a:endParaRPr lang="en-GB" sz="28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9D59CCD9-9EA7-95AE-3E82-52D03EA5791C}"/>
              </a:ext>
            </a:extLst>
          </p:cNvPr>
          <p:cNvSpPr txBox="1"/>
          <p:nvPr/>
        </p:nvSpPr>
        <p:spPr>
          <a:xfrm>
            <a:off x="964883" y="3429000"/>
            <a:ext cx="5179046" cy="954107"/>
          </a:xfrm>
          <a:prstGeom prst="rect">
            <a:avLst/>
          </a:prstGeom>
          <a:noFill/>
        </p:spPr>
        <p:txBody>
          <a:bodyPr wrap="none" rtlCol="0">
            <a:spAutoFit/>
          </a:bodyPr>
          <a:lstStyle/>
          <a:p>
            <a:r>
              <a:rPr lang="en-US" sz="2800" dirty="0">
                <a:latin typeface="Arial" panose="020B0604020202020204" pitchFamily="34" charset="0"/>
                <a:cs typeface="Arial" panose="020B0604020202020204" pitchFamily="34" charset="0"/>
              </a:rPr>
              <a:t>A customer wants a flower that </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is not too tall or too short.</a:t>
            </a:r>
            <a:endParaRPr lang="en-GB" sz="28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7124CBF9-DF9E-9FF0-9AD8-F87684294D7B}"/>
              </a:ext>
            </a:extLst>
          </p:cNvPr>
          <p:cNvSpPr txBox="1"/>
          <p:nvPr/>
        </p:nvSpPr>
        <p:spPr>
          <a:xfrm>
            <a:off x="964883" y="4907236"/>
            <a:ext cx="5484194" cy="523220"/>
          </a:xfrm>
          <a:prstGeom prst="rect">
            <a:avLst/>
          </a:prstGeom>
          <a:noFill/>
        </p:spPr>
        <p:txBody>
          <a:bodyPr wrap="none" rtlCol="0">
            <a:spAutoFit/>
          </a:bodyPr>
          <a:lstStyle/>
          <a:p>
            <a:r>
              <a:rPr lang="en-US" sz="2800" dirty="0">
                <a:latin typeface="Arial" panose="020B0604020202020204" pitchFamily="34" charset="0"/>
                <a:cs typeface="Arial" panose="020B0604020202020204" pitchFamily="34" charset="0"/>
              </a:rPr>
              <a:t>How could James approach this?</a:t>
            </a:r>
            <a:endParaRPr lang="en-GB" sz="2800"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42D7C07F-89F4-7668-8BCE-798536D71C2B}"/>
              </a:ext>
            </a:extLst>
          </p:cNvPr>
          <p:cNvGrpSpPr/>
          <p:nvPr/>
        </p:nvGrpSpPr>
        <p:grpSpPr>
          <a:xfrm>
            <a:off x="-16176" y="-6023"/>
            <a:ext cx="2091590" cy="1923564"/>
            <a:chOff x="-27606" y="-17453"/>
            <a:chExt cx="2091590" cy="1923564"/>
          </a:xfrm>
        </p:grpSpPr>
        <p:sp>
          <p:nvSpPr>
            <p:cNvPr id="8" name="Isosceles Triangle 7">
              <a:extLst>
                <a:ext uri="{FF2B5EF4-FFF2-40B4-BE49-F238E27FC236}">
                  <a16:creationId xmlns:a16="http://schemas.microsoft.com/office/drawing/2014/main" id="{CCB00DDB-541A-55CC-29E0-00415E3FBA63}"/>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9" name="TextBox 8">
              <a:extLst>
                <a:ext uri="{FF2B5EF4-FFF2-40B4-BE49-F238E27FC236}">
                  <a16:creationId xmlns:a16="http://schemas.microsoft.com/office/drawing/2014/main" id="{412196E3-CE40-6574-45D7-6383954C1952}"/>
                </a:ext>
              </a:extLst>
            </p:cNvPr>
            <p:cNvSpPr txBox="1"/>
            <p:nvPr/>
          </p:nvSpPr>
          <p:spPr>
            <a:xfrm>
              <a:off x="-10800" y="111600"/>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Tree>
    <p:extLst>
      <p:ext uri="{BB962C8B-B14F-4D97-AF65-F5344CB8AC3E}">
        <p14:creationId xmlns:p14="http://schemas.microsoft.com/office/powerpoint/2010/main" val="1438307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450532" y="112165"/>
            <a:ext cx="10272885"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James’ friends offer to help</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5</a:t>
            </a:fld>
            <a:endParaRPr lang="en-US" dirty="0"/>
          </a:p>
        </p:txBody>
      </p:sp>
      <p:pic>
        <p:nvPicPr>
          <p:cNvPr id="3" name="Picture 2" descr="Two avatars, one portraying Parvis, a young man with brown skin and dark hair, and the other his friend, a young woman with tanned skin and dark hair.&#10;">
            <a:extLst>
              <a:ext uri="{FF2B5EF4-FFF2-40B4-BE49-F238E27FC236}">
                <a16:creationId xmlns:a16="http://schemas.microsoft.com/office/drawing/2014/main" id="{EFDBF902-4B78-5B64-8855-5ED6D8CE8427}"/>
              </a:ext>
            </a:extLst>
          </p:cNvPr>
          <p:cNvPicPr>
            <a:picLocks noChangeAspect="1"/>
          </p:cNvPicPr>
          <p:nvPr/>
        </p:nvPicPr>
        <p:blipFill>
          <a:blip r:embed="rId3"/>
          <a:srcRect/>
          <a:stretch/>
        </p:blipFill>
        <p:spPr>
          <a:xfrm>
            <a:off x="3380162" y="1672317"/>
            <a:ext cx="5431676" cy="4539409"/>
          </a:xfrm>
          <a:prstGeom prst="rect">
            <a:avLst/>
          </a:prstGeom>
          <a:ln w="73025">
            <a:noFill/>
          </a:ln>
        </p:spPr>
      </p:pic>
      <p:sp>
        <p:nvSpPr>
          <p:cNvPr id="5" name="Oval Callout 5">
            <a:extLst>
              <a:ext uri="{FF2B5EF4-FFF2-40B4-BE49-F238E27FC236}">
                <a16:creationId xmlns:a16="http://schemas.microsoft.com/office/drawing/2014/main" id="{979CE425-0E8F-52D2-C9FA-C952F0E01984}"/>
              </a:ext>
            </a:extLst>
          </p:cNvPr>
          <p:cNvSpPr/>
          <p:nvPr/>
        </p:nvSpPr>
        <p:spPr>
          <a:xfrm>
            <a:off x="9305811" y="1273836"/>
            <a:ext cx="2209800" cy="1706880"/>
          </a:xfrm>
          <a:prstGeom prst="wedgeEllipseCallout">
            <a:avLst>
              <a:gd name="adj1" fmla="val -106007"/>
              <a:gd name="adj2" fmla="val 26628"/>
            </a:avLst>
          </a:prstGeom>
          <a:solidFill>
            <a:srgbClr val="4472C4"/>
          </a:solidFill>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GB" sz="2800" dirty="0">
                <a:solidFill>
                  <a:schemeClr val="bg1"/>
                </a:solidFill>
                <a:latin typeface="Arial" panose="020B0604020202020204" pitchFamily="34" charset="0"/>
                <a:cs typeface="Arial" panose="020B0604020202020204" pitchFamily="34" charset="0"/>
              </a:rPr>
              <a:t>Good idea!</a:t>
            </a:r>
          </a:p>
        </p:txBody>
      </p:sp>
      <p:sp>
        <p:nvSpPr>
          <p:cNvPr id="6" name="Oval Callout 6">
            <a:extLst>
              <a:ext uri="{FF2B5EF4-FFF2-40B4-BE49-F238E27FC236}">
                <a16:creationId xmlns:a16="http://schemas.microsoft.com/office/drawing/2014/main" id="{B7DCF797-2673-3146-478F-A1DAF2B48603}"/>
              </a:ext>
            </a:extLst>
          </p:cNvPr>
          <p:cNvSpPr/>
          <p:nvPr/>
        </p:nvSpPr>
        <p:spPr>
          <a:xfrm>
            <a:off x="173000" y="1273836"/>
            <a:ext cx="3585850" cy="1635596"/>
          </a:xfrm>
          <a:prstGeom prst="wedgeEllipseCallout">
            <a:avLst>
              <a:gd name="adj1" fmla="val 65000"/>
              <a:gd name="adj2" fmla="val 43845"/>
            </a:avLst>
          </a:prstGeom>
          <a:solidFill>
            <a:srgbClr val="4472C4"/>
          </a:solidFill>
        </p:spPr>
        <p:style>
          <a:lnRef idx="2">
            <a:schemeClr val="dk1"/>
          </a:lnRef>
          <a:fillRef idx="1">
            <a:schemeClr val="lt1"/>
          </a:fillRef>
          <a:effectRef idx="0">
            <a:schemeClr val="dk1"/>
          </a:effectRef>
          <a:fontRef idx="minor">
            <a:schemeClr val="dk1"/>
          </a:fontRef>
        </p:style>
        <p:txBody>
          <a:bodyPr rtlCol="0" anchor="ctr"/>
          <a:lstStyle/>
          <a:p>
            <a:pPr algn="ctr"/>
            <a:r>
              <a:rPr lang="en-GB" sz="2800" dirty="0">
                <a:solidFill>
                  <a:schemeClr val="bg1"/>
                </a:solidFill>
                <a:latin typeface="Arial" panose="020B0604020202020204" pitchFamily="34" charset="0"/>
                <a:cs typeface="Arial" panose="020B0604020202020204" pitchFamily="34" charset="0"/>
              </a:rPr>
              <a:t>You could find the average height.</a:t>
            </a:r>
          </a:p>
        </p:txBody>
      </p:sp>
    </p:spTree>
    <p:extLst>
      <p:ext uri="{BB962C8B-B14F-4D97-AF65-F5344CB8AC3E}">
        <p14:creationId xmlns:p14="http://schemas.microsoft.com/office/powerpoint/2010/main" val="232144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Heights of flowers</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6</a:t>
            </a:fld>
            <a:endParaRPr lang="en-US" dirty="0"/>
          </a:p>
        </p:txBody>
      </p:sp>
      <p:grpSp>
        <p:nvGrpSpPr>
          <p:cNvPr id="158" name="Group 157">
            <a:extLst>
              <a:ext uri="{FF2B5EF4-FFF2-40B4-BE49-F238E27FC236}">
                <a16:creationId xmlns:a16="http://schemas.microsoft.com/office/drawing/2014/main" id="{39BFBDB9-A8D7-4764-BD7F-24975EDF1A17}"/>
              </a:ext>
            </a:extLst>
          </p:cNvPr>
          <p:cNvGrpSpPr/>
          <p:nvPr/>
        </p:nvGrpSpPr>
        <p:grpSpPr>
          <a:xfrm>
            <a:off x="-27606" y="-17453"/>
            <a:ext cx="2091590" cy="1923564"/>
            <a:chOff x="-27606" y="-17453"/>
            <a:chExt cx="2091590" cy="1923564"/>
          </a:xfrm>
        </p:grpSpPr>
        <p:sp>
          <p:nvSpPr>
            <p:cNvPr id="159" name="Isosceles Triangle 158">
              <a:extLst>
                <a:ext uri="{FF2B5EF4-FFF2-40B4-BE49-F238E27FC236}">
                  <a16:creationId xmlns:a16="http://schemas.microsoft.com/office/drawing/2014/main" id="{31A2B6B6-4AED-44B2-8258-1C2513B6F75E}"/>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60" name="TextBox 159">
              <a:extLst>
                <a:ext uri="{FF2B5EF4-FFF2-40B4-BE49-F238E27FC236}">
                  <a16:creationId xmlns:a16="http://schemas.microsoft.com/office/drawing/2014/main" id="{4D970DDE-3331-43C7-8808-F643520183D1}"/>
                </a:ext>
              </a:extLst>
            </p:cNvPr>
            <p:cNvSpPr txBox="1"/>
            <p:nvPr/>
          </p:nvSpPr>
          <p:spPr>
            <a:xfrm>
              <a:off x="-10800" y="111600"/>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pic>
        <p:nvPicPr>
          <p:cNvPr id="6" name="Picture 5" descr="&quot;SHORT: An infographic showing six plants, increasing in size from left to right.&#10;LONG: An infographic showing six plants, increasing in size from left to right. The y-axis is labelled with values 20 cm, 40 cm, 60 cm and 80 cm. The leftmost plant is 20 cm tall and has the value 20 cm written above it. The second plant is also 20 cm tall and has the value 20 cm written above it. The third plant is 30 cm tall and has the value 30 cm written above it. The fourth plant is 40 cm tall and has the value 40 cm written above it. The fifth plant is 50 cm tall and has the value 50 cm written above it. The sixth plant is 90 cm tall and has the value 90 cm written above it.&quot;&#10;&#10;">
            <a:extLst>
              <a:ext uri="{FF2B5EF4-FFF2-40B4-BE49-F238E27FC236}">
                <a16:creationId xmlns:a16="http://schemas.microsoft.com/office/drawing/2014/main" id="{BDC8C71B-417B-B6D8-91F0-33318DA5595A}"/>
              </a:ext>
            </a:extLst>
          </p:cNvPr>
          <p:cNvPicPr>
            <a:picLocks noChangeAspect="1"/>
          </p:cNvPicPr>
          <p:nvPr/>
        </p:nvPicPr>
        <p:blipFill>
          <a:blip r:embed="rId3"/>
          <a:stretch>
            <a:fillRect/>
          </a:stretch>
        </p:blipFill>
        <p:spPr>
          <a:xfrm>
            <a:off x="1724297" y="1692482"/>
            <a:ext cx="8527641" cy="3780809"/>
          </a:xfrm>
          <a:prstGeom prst="rect">
            <a:avLst/>
          </a:prstGeom>
        </p:spPr>
      </p:pic>
      <p:sp>
        <p:nvSpPr>
          <p:cNvPr id="7" name="TextBox 6">
            <a:extLst>
              <a:ext uri="{FF2B5EF4-FFF2-40B4-BE49-F238E27FC236}">
                <a16:creationId xmlns:a16="http://schemas.microsoft.com/office/drawing/2014/main" id="{DE3CE653-CA1E-9132-4407-5E253C4CE3C2}"/>
              </a:ext>
            </a:extLst>
          </p:cNvPr>
          <p:cNvSpPr txBox="1"/>
          <p:nvPr/>
        </p:nvSpPr>
        <p:spPr>
          <a:xfrm>
            <a:off x="2985765" y="4184488"/>
            <a:ext cx="875490"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20 cm</a:t>
            </a:r>
          </a:p>
        </p:txBody>
      </p:sp>
      <p:sp>
        <p:nvSpPr>
          <p:cNvPr id="13" name="TextBox 12">
            <a:extLst>
              <a:ext uri="{FF2B5EF4-FFF2-40B4-BE49-F238E27FC236}">
                <a16:creationId xmlns:a16="http://schemas.microsoft.com/office/drawing/2014/main" id="{726E6CB4-2598-A498-C4BC-317389D9CC69}"/>
              </a:ext>
            </a:extLst>
          </p:cNvPr>
          <p:cNvSpPr txBox="1"/>
          <p:nvPr/>
        </p:nvSpPr>
        <p:spPr>
          <a:xfrm>
            <a:off x="7735110" y="3275110"/>
            <a:ext cx="875490"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50 cm</a:t>
            </a:r>
          </a:p>
        </p:txBody>
      </p:sp>
      <p:sp>
        <p:nvSpPr>
          <p:cNvPr id="14" name="TextBox 13">
            <a:extLst>
              <a:ext uri="{FF2B5EF4-FFF2-40B4-BE49-F238E27FC236}">
                <a16:creationId xmlns:a16="http://schemas.microsoft.com/office/drawing/2014/main" id="{95916E4C-FA5A-6E8E-8AAB-9666A227F453}"/>
              </a:ext>
            </a:extLst>
          </p:cNvPr>
          <p:cNvSpPr txBox="1"/>
          <p:nvPr/>
        </p:nvSpPr>
        <p:spPr>
          <a:xfrm>
            <a:off x="6432599" y="3568615"/>
            <a:ext cx="875490"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40 cm</a:t>
            </a:r>
          </a:p>
        </p:txBody>
      </p:sp>
      <p:sp>
        <p:nvSpPr>
          <p:cNvPr id="15" name="TextBox 14">
            <a:extLst>
              <a:ext uri="{FF2B5EF4-FFF2-40B4-BE49-F238E27FC236}">
                <a16:creationId xmlns:a16="http://schemas.microsoft.com/office/drawing/2014/main" id="{A621FA04-A2ED-E990-8E39-E0B85086872F}"/>
              </a:ext>
            </a:extLst>
          </p:cNvPr>
          <p:cNvSpPr txBox="1"/>
          <p:nvPr/>
        </p:nvSpPr>
        <p:spPr>
          <a:xfrm>
            <a:off x="5346345" y="3871555"/>
            <a:ext cx="875490"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30 cm</a:t>
            </a:r>
          </a:p>
        </p:txBody>
      </p:sp>
      <p:sp>
        <p:nvSpPr>
          <p:cNvPr id="16" name="TextBox 15">
            <a:extLst>
              <a:ext uri="{FF2B5EF4-FFF2-40B4-BE49-F238E27FC236}">
                <a16:creationId xmlns:a16="http://schemas.microsoft.com/office/drawing/2014/main" id="{7E44E1F7-1D0C-4AAF-543A-218258ADF9F2}"/>
              </a:ext>
            </a:extLst>
          </p:cNvPr>
          <p:cNvSpPr txBox="1"/>
          <p:nvPr/>
        </p:nvSpPr>
        <p:spPr>
          <a:xfrm>
            <a:off x="4166055" y="4184488"/>
            <a:ext cx="875490"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20 cm</a:t>
            </a:r>
          </a:p>
        </p:txBody>
      </p:sp>
      <p:sp>
        <p:nvSpPr>
          <p:cNvPr id="17" name="TextBox 16">
            <a:extLst>
              <a:ext uri="{FF2B5EF4-FFF2-40B4-BE49-F238E27FC236}">
                <a16:creationId xmlns:a16="http://schemas.microsoft.com/office/drawing/2014/main" id="{3D944A0F-3622-1DD2-6712-09C7FA2B1505}"/>
              </a:ext>
            </a:extLst>
          </p:cNvPr>
          <p:cNvSpPr txBox="1"/>
          <p:nvPr/>
        </p:nvSpPr>
        <p:spPr>
          <a:xfrm>
            <a:off x="8990974" y="1906111"/>
            <a:ext cx="875490"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90 cm</a:t>
            </a:r>
          </a:p>
        </p:txBody>
      </p:sp>
      <p:sp>
        <p:nvSpPr>
          <p:cNvPr id="2" name="TextBox 1">
            <a:extLst>
              <a:ext uri="{FF2B5EF4-FFF2-40B4-BE49-F238E27FC236}">
                <a16:creationId xmlns:a16="http://schemas.microsoft.com/office/drawing/2014/main" id="{14F1C576-0D29-8747-7D5B-0AA2463264BB}"/>
              </a:ext>
            </a:extLst>
          </p:cNvPr>
          <p:cNvSpPr txBox="1"/>
          <p:nvPr/>
        </p:nvSpPr>
        <p:spPr>
          <a:xfrm>
            <a:off x="2833141" y="5591331"/>
            <a:ext cx="7033323" cy="338554"/>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Crocus	   Snowdrop         Tulip           Hyacinth        Daffodil          Allium    </a:t>
            </a:r>
          </a:p>
        </p:txBody>
      </p:sp>
    </p:spTree>
    <p:extLst>
      <p:ext uri="{BB962C8B-B14F-4D97-AF65-F5344CB8AC3E}">
        <p14:creationId xmlns:p14="http://schemas.microsoft.com/office/powerpoint/2010/main" val="2841582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Heights of flowers</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7</a:t>
            </a:fld>
            <a:endParaRPr lang="en-US" dirty="0"/>
          </a:p>
        </p:txBody>
      </p:sp>
      <p:grpSp>
        <p:nvGrpSpPr>
          <p:cNvPr id="158" name="Group 157">
            <a:extLst>
              <a:ext uri="{FF2B5EF4-FFF2-40B4-BE49-F238E27FC236}">
                <a16:creationId xmlns:a16="http://schemas.microsoft.com/office/drawing/2014/main" id="{39BFBDB9-A8D7-4764-BD7F-24975EDF1A17}"/>
              </a:ext>
            </a:extLst>
          </p:cNvPr>
          <p:cNvGrpSpPr/>
          <p:nvPr/>
        </p:nvGrpSpPr>
        <p:grpSpPr>
          <a:xfrm>
            <a:off x="-166282" y="-17453"/>
            <a:ext cx="2230266" cy="1923564"/>
            <a:chOff x="-166282" y="-17453"/>
            <a:chExt cx="2230266" cy="1923564"/>
          </a:xfrm>
        </p:grpSpPr>
        <p:sp>
          <p:nvSpPr>
            <p:cNvPr id="159" name="Isosceles Triangle 158">
              <a:extLst>
                <a:ext uri="{FF2B5EF4-FFF2-40B4-BE49-F238E27FC236}">
                  <a16:creationId xmlns:a16="http://schemas.microsoft.com/office/drawing/2014/main" id="{31A2B6B6-4AED-44B2-8258-1C2513B6F75E}"/>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60" name="TextBox 159">
              <a:extLst>
                <a:ext uri="{FF2B5EF4-FFF2-40B4-BE49-F238E27FC236}">
                  <a16:creationId xmlns:a16="http://schemas.microsoft.com/office/drawing/2014/main" id="{4D970DDE-3331-43C7-8808-F643520183D1}"/>
                </a:ext>
              </a:extLst>
            </p:cNvPr>
            <p:cNvSpPr txBox="1"/>
            <p:nvPr/>
          </p:nvSpPr>
          <p:spPr>
            <a:xfrm>
              <a:off x="-166282" y="91205"/>
              <a:ext cx="1593170" cy="830997"/>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a:t>
              </a:r>
            </a:p>
            <a:p>
              <a:pPr algn="ctr"/>
              <a:r>
                <a:rPr lang="en-GB" sz="2400" b="1" dirty="0">
                  <a:solidFill>
                    <a:schemeClr val="bg1"/>
                  </a:solidFill>
                  <a:latin typeface="Arial" panose="020B0604020202020204" pitchFamily="34" charset="0"/>
                  <a:cs typeface="Arial" panose="020B0604020202020204" pitchFamily="34" charset="0"/>
                </a:rPr>
                <a:t>TURN</a:t>
              </a:r>
            </a:p>
          </p:txBody>
        </p:sp>
      </p:grpSp>
      <p:sp>
        <p:nvSpPr>
          <p:cNvPr id="5" name="TextBox 4">
            <a:extLst>
              <a:ext uri="{FF2B5EF4-FFF2-40B4-BE49-F238E27FC236}">
                <a16:creationId xmlns:a16="http://schemas.microsoft.com/office/drawing/2014/main" id="{2263DFC8-B3C0-F31B-AFE2-1FF32AEBCDAE}"/>
              </a:ext>
            </a:extLst>
          </p:cNvPr>
          <p:cNvSpPr txBox="1"/>
          <p:nvPr/>
        </p:nvSpPr>
        <p:spPr>
          <a:xfrm>
            <a:off x="639757" y="1404731"/>
            <a:ext cx="3934327" cy="3539430"/>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Parvis says:</a:t>
            </a: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The average is </a:t>
            </a:r>
            <a:r>
              <a:rPr lang="en-US" sz="2800" b="1" dirty="0">
                <a:latin typeface="Arial" panose="020B0604020202020204" pitchFamily="34" charset="0"/>
                <a:cs typeface="Arial" panose="020B0604020202020204" pitchFamily="34" charset="0"/>
              </a:rPr>
              <a:t>42 cm</a:t>
            </a:r>
            <a:r>
              <a:rPr lang="en-US" sz="2800" dirty="0">
                <a:latin typeface="Arial" panose="020B0604020202020204" pitchFamily="34" charset="0"/>
                <a:cs typeface="Arial" panose="020B0604020202020204" pitchFamily="34" charset="0"/>
              </a:rPr>
              <a:t>.</a:t>
            </a:r>
          </a:p>
          <a:p>
            <a:r>
              <a:rPr lang="en-US" sz="2800" b="1" dirty="0">
                <a:latin typeface="Arial" panose="020B0604020202020204" pitchFamily="34" charset="0"/>
                <a:cs typeface="Arial" panose="020B0604020202020204" pitchFamily="34" charset="0"/>
              </a:rPr>
              <a:t>Jane says:</a:t>
            </a: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The average is </a:t>
            </a:r>
            <a:r>
              <a:rPr lang="en-US" sz="2800" b="1" dirty="0">
                <a:latin typeface="Arial" panose="020B0604020202020204" pitchFamily="34" charset="0"/>
                <a:cs typeface="Arial" panose="020B0604020202020204" pitchFamily="34" charset="0"/>
              </a:rPr>
              <a:t>20 cm</a:t>
            </a:r>
            <a:r>
              <a:rPr lang="en-US" sz="2800" dirty="0">
                <a:latin typeface="Arial" panose="020B0604020202020204" pitchFamily="34" charset="0"/>
                <a:cs typeface="Arial" panose="020B0604020202020204" pitchFamily="34" charset="0"/>
              </a:rPr>
              <a:t>.</a:t>
            </a:r>
          </a:p>
          <a:p>
            <a:r>
              <a:rPr lang="en-US" sz="2800" b="1" dirty="0">
                <a:latin typeface="Arial" panose="020B0604020202020204" pitchFamily="34" charset="0"/>
                <a:cs typeface="Arial" panose="020B0604020202020204" pitchFamily="34" charset="0"/>
              </a:rPr>
              <a:t>Maya says:</a:t>
            </a: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The average is </a:t>
            </a:r>
            <a:r>
              <a:rPr lang="en-US" sz="2800" b="1" dirty="0">
                <a:latin typeface="Arial" panose="020B0604020202020204" pitchFamily="34" charset="0"/>
                <a:cs typeface="Arial" panose="020B0604020202020204" pitchFamily="34" charset="0"/>
              </a:rPr>
              <a:t>35 cm</a:t>
            </a:r>
            <a:r>
              <a:rPr lang="en-US" sz="2800" dirty="0">
                <a:latin typeface="Arial" panose="020B0604020202020204" pitchFamily="34" charset="0"/>
                <a:cs typeface="Arial" panose="020B0604020202020204" pitchFamily="34" charset="0"/>
              </a:rPr>
              <a:t>.</a:t>
            </a:r>
          </a:p>
          <a:p>
            <a:r>
              <a:rPr lang="en-US" sz="2800" b="1" dirty="0">
                <a:latin typeface="Arial" panose="020B0604020202020204" pitchFamily="34" charset="0"/>
                <a:cs typeface="Arial" panose="020B0604020202020204" pitchFamily="34" charset="0"/>
              </a:rPr>
              <a:t>Kenji  says:</a:t>
            </a: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The average is </a:t>
            </a:r>
            <a:r>
              <a:rPr lang="en-US" sz="2800" b="1" dirty="0">
                <a:latin typeface="Arial" panose="020B0604020202020204" pitchFamily="34" charset="0"/>
                <a:cs typeface="Arial" panose="020B0604020202020204" pitchFamily="34" charset="0"/>
              </a:rPr>
              <a:t>70 cm</a:t>
            </a:r>
            <a:r>
              <a:rPr lang="en-US" sz="2800" dirty="0">
                <a:latin typeface="Arial" panose="020B0604020202020204" pitchFamily="34" charset="0"/>
                <a:cs typeface="Arial" panose="020B0604020202020204" pitchFamily="34" charset="0"/>
              </a:rPr>
              <a:t>.</a:t>
            </a:r>
          </a:p>
        </p:txBody>
      </p:sp>
      <p:sp>
        <p:nvSpPr>
          <p:cNvPr id="6" name="TextBox 5">
            <a:extLst>
              <a:ext uri="{FF2B5EF4-FFF2-40B4-BE49-F238E27FC236}">
                <a16:creationId xmlns:a16="http://schemas.microsoft.com/office/drawing/2014/main" id="{4AF1349C-A733-4211-3905-52FA00CB8D30}"/>
              </a:ext>
            </a:extLst>
          </p:cNvPr>
          <p:cNvSpPr txBox="1"/>
          <p:nvPr/>
        </p:nvSpPr>
        <p:spPr>
          <a:xfrm>
            <a:off x="630303" y="5249549"/>
            <a:ext cx="11324271" cy="954107"/>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Working in pairs: What have James’ friends calculated? </a:t>
            </a:r>
          </a:p>
          <a:p>
            <a:r>
              <a:rPr lang="en-GB" sz="2800" dirty="0">
                <a:latin typeface="Arial" panose="020B0604020202020204" pitchFamily="34" charset="0"/>
                <a:cs typeface="Arial" panose="020B0604020202020204" pitchFamily="34" charset="0"/>
              </a:rPr>
              <a:t>How can the results help James?</a:t>
            </a:r>
          </a:p>
        </p:txBody>
      </p:sp>
      <p:pic>
        <p:nvPicPr>
          <p:cNvPr id="3" name="Picture 2" descr="&quot;SHORT: An infographic showing six plants, increasing in size from left to right.&#10;LONG: An infographic showing six plants, increasing in size from left to right. The y-axis is labelled with values 20 cm, 40 cm, 60 cm and 80 cm. The leftmost plant is 20 cm tall and has the value 20 cm written above it. The second plant is also 20 cm tall and has the value 20 cm written above it. The third plant is 30 cm tall and has the value 30 cm written above it. The fourth plant is 40 cm tall and has the value 40 cm written above it. The fifth plant is 50 cm tall and has the value 50 cm written above it. The sixth plant is 90 cm tall and has the value 90 cm written above it.&quot;&#10;">
            <a:extLst>
              <a:ext uri="{FF2B5EF4-FFF2-40B4-BE49-F238E27FC236}">
                <a16:creationId xmlns:a16="http://schemas.microsoft.com/office/drawing/2014/main" id="{9E597C79-E584-2274-8C55-FBA535F4CAB1}"/>
              </a:ext>
            </a:extLst>
          </p:cNvPr>
          <p:cNvPicPr>
            <a:picLocks noChangeAspect="1"/>
          </p:cNvPicPr>
          <p:nvPr/>
        </p:nvPicPr>
        <p:blipFill>
          <a:blip r:embed="rId3"/>
          <a:stretch>
            <a:fillRect/>
          </a:stretch>
        </p:blipFill>
        <p:spPr>
          <a:xfrm>
            <a:off x="4574084" y="1575445"/>
            <a:ext cx="7380490" cy="3521410"/>
          </a:xfrm>
          <a:prstGeom prst="rect">
            <a:avLst/>
          </a:prstGeom>
        </p:spPr>
      </p:pic>
      <p:sp>
        <p:nvSpPr>
          <p:cNvPr id="2" name="TextBox 1">
            <a:extLst>
              <a:ext uri="{FF2B5EF4-FFF2-40B4-BE49-F238E27FC236}">
                <a16:creationId xmlns:a16="http://schemas.microsoft.com/office/drawing/2014/main" id="{F4BF6637-6E28-5D6A-4082-9C38E0093955}"/>
              </a:ext>
            </a:extLst>
          </p:cNvPr>
          <p:cNvSpPr txBox="1"/>
          <p:nvPr/>
        </p:nvSpPr>
        <p:spPr>
          <a:xfrm>
            <a:off x="5664186" y="4803870"/>
            <a:ext cx="5892828" cy="338554"/>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Crocus    Snowdrop    Tulip       Hyacinth     Daffodil      Allium    </a:t>
            </a:r>
          </a:p>
        </p:txBody>
      </p:sp>
    </p:spTree>
    <p:extLst>
      <p:ext uri="{BB962C8B-B14F-4D97-AF65-F5344CB8AC3E}">
        <p14:creationId xmlns:p14="http://schemas.microsoft.com/office/powerpoint/2010/main" val="4120915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Heights of flowers</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8</a:t>
            </a:fld>
            <a:endParaRPr lang="en-US" dirty="0"/>
          </a:p>
        </p:txBody>
      </p:sp>
      <p:grpSp>
        <p:nvGrpSpPr>
          <p:cNvPr id="158" name="Group 157">
            <a:extLst>
              <a:ext uri="{FF2B5EF4-FFF2-40B4-BE49-F238E27FC236}">
                <a16:creationId xmlns:a16="http://schemas.microsoft.com/office/drawing/2014/main" id="{39BFBDB9-A8D7-4764-BD7F-24975EDF1A17}"/>
              </a:ext>
            </a:extLst>
          </p:cNvPr>
          <p:cNvGrpSpPr/>
          <p:nvPr/>
        </p:nvGrpSpPr>
        <p:grpSpPr>
          <a:xfrm>
            <a:off x="-166282" y="-17453"/>
            <a:ext cx="2230266" cy="1923564"/>
            <a:chOff x="-166282" y="-17453"/>
            <a:chExt cx="2230266" cy="1923564"/>
          </a:xfrm>
        </p:grpSpPr>
        <p:sp>
          <p:nvSpPr>
            <p:cNvPr id="159" name="Isosceles Triangle 158">
              <a:extLst>
                <a:ext uri="{FF2B5EF4-FFF2-40B4-BE49-F238E27FC236}">
                  <a16:creationId xmlns:a16="http://schemas.microsoft.com/office/drawing/2014/main" id="{31A2B6B6-4AED-44B2-8258-1C2513B6F75E}"/>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60" name="TextBox 159">
              <a:extLst>
                <a:ext uri="{FF2B5EF4-FFF2-40B4-BE49-F238E27FC236}">
                  <a16:creationId xmlns:a16="http://schemas.microsoft.com/office/drawing/2014/main" id="{4D970DDE-3331-43C7-8808-F643520183D1}"/>
                </a:ext>
              </a:extLst>
            </p:cNvPr>
            <p:cNvSpPr txBox="1"/>
            <p:nvPr/>
          </p:nvSpPr>
          <p:spPr>
            <a:xfrm>
              <a:off x="-166282" y="91205"/>
              <a:ext cx="1593170" cy="830997"/>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a:t>
              </a:r>
            </a:p>
            <a:p>
              <a:pPr algn="ctr"/>
              <a:r>
                <a:rPr lang="en-GB" sz="2400" b="1" dirty="0">
                  <a:solidFill>
                    <a:schemeClr val="bg1"/>
                  </a:solidFill>
                  <a:latin typeface="Arial" panose="020B0604020202020204" pitchFamily="34" charset="0"/>
                  <a:cs typeface="Arial" panose="020B0604020202020204" pitchFamily="34" charset="0"/>
                </a:rPr>
                <a:t>TURN</a:t>
              </a:r>
            </a:p>
          </p:txBody>
        </p:sp>
      </p:grpSp>
      <p:sp>
        <p:nvSpPr>
          <p:cNvPr id="5" name="TextBox 4">
            <a:extLst>
              <a:ext uri="{FF2B5EF4-FFF2-40B4-BE49-F238E27FC236}">
                <a16:creationId xmlns:a16="http://schemas.microsoft.com/office/drawing/2014/main" id="{2263DFC8-B3C0-F31B-AFE2-1FF32AEBCDAE}"/>
              </a:ext>
            </a:extLst>
          </p:cNvPr>
          <p:cNvSpPr txBox="1"/>
          <p:nvPr/>
        </p:nvSpPr>
        <p:spPr>
          <a:xfrm>
            <a:off x="905725" y="1699479"/>
            <a:ext cx="3934327" cy="3970318"/>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One of the flowers has been removed.</a:t>
            </a:r>
          </a:p>
          <a:p>
            <a:endParaRPr lang="en-GB" sz="2800"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What are the mean and range figures for this data set now?</a:t>
            </a:r>
          </a:p>
          <a:p>
            <a:endParaRPr lang="en-GB" sz="2800"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Can you show checks for your calculations?</a:t>
            </a:r>
          </a:p>
        </p:txBody>
      </p:sp>
      <p:pic>
        <p:nvPicPr>
          <p:cNvPr id="3" name="Picture 2" descr="&quot;SHORT: An infographic showing six plants, increasing in size from left to right.&#10;LONG: An infographic showing six plants, increasing in size from left to right. The y-axis is labelled with values 20 cm, 40 cm, 60 cm and 80 cm. The leftmost plant is 20 cm tall and has the value 20 cm written above it. The second plant is also 20 cm tall and has the value 20 cm written above it. The third plant is 30 cm tall and has the value 30 cm written above it. The fourth plant is 40 cm tall and has the value 40 cm written above it. The fifth plant is 50 cm tall and has the value 50 cm written above it. The sixth plant is 90 cm tall and has the value 90 cm written above it.&quot;&#10;">
            <a:extLst>
              <a:ext uri="{FF2B5EF4-FFF2-40B4-BE49-F238E27FC236}">
                <a16:creationId xmlns:a16="http://schemas.microsoft.com/office/drawing/2014/main" id="{9E597C79-E584-2274-8C55-FBA535F4CAB1}"/>
              </a:ext>
            </a:extLst>
          </p:cNvPr>
          <p:cNvPicPr>
            <a:picLocks noChangeAspect="1"/>
          </p:cNvPicPr>
          <p:nvPr/>
        </p:nvPicPr>
        <p:blipFill rotWithShape="1">
          <a:blip r:embed="rId3"/>
          <a:srcRect r="20787"/>
          <a:stretch/>
        </p:blipFill>
        <p:spPr>
          <a:xfrm>
            <a:off x="5097035" y="1454447"/>
            <a:ext cx="6358542" cy="3829943"/>
          </a:xfrm>
          <a:prstGeom prst="rect">
            <a:avLst/>
          </a:prstGeom>
        </p:spPr>
      </p:pic>
      <p:sp>
        <p:nvSpPr>
          <p:cNvPr id="2" name="TextBox 1">
            <a:extLst>
              <a:ext uri="{FF2B5EF4-FFF2-40B4-BE49-F238E27FC236}">
                <a16:creationId xmlns:a16="http://schemas.microsoft.com/office/drawing/2014/main" id="{E7576F40-D256-4021-7F7B-69199B119192}"/>
              </a:ext>
            </a:extLst>
          </p:cNvPr>
          <p:cNvSpPr txBox="1"/>
          <p:nvPr/>
        </p:nvSpPr>
        <p:spPr>
          <a:xfrm>
            <a:off x="6299172" y="5059325"/>
            <a:ext cx="5892828" cy="338554"/>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Crocus     Snowdrop      Tulip         Hyacinth       Daffodil</a:t>
            </a:r>
          </a:p>
        </p:txBody>
      </p:sp>
    </p:spTree>
    <p:extLst>
      <p:ext uri="{BB962C8B-B14F-4D97-AF65-F5344CB8AC3E}">
        <p14:creationId xmlns:p14="http://schemas.microsoft.com/office/powerpoint/2010/main" val="2884030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rPr>
              <a:t>Heights of flowers</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9</a:t>
            </a:fld>
            <a:endParaRPr lang="en-US" dirty="0"/>
          </a:p>
        </p:txBody>
      </p:sp>
      <p:grpSp>
        <p:nvGrpSpPr>
          <p:cNvPr id="158" name="Group 157">
            <a:extLst>
              <a:ext uri="{FF2B5EF4-FFF2-40B4-BE49-F238E27FC236}">
                <a16:creationId xmlns:a16="http://schemas.microsoft.com/office/drawing/2014/main" id="{39BFBDB9-A8D7-4764-BD7F-24975EDF1A17}"/>
              </a:ext>
            </a:extLst>
          </p:cNvPr>
          <p:cNvGrpSpPr/>
          <p:nvPr/>
        </p:nvGrpSpPr>
        <p:grpSpPr>
          <a:xfrm>
            <a:off x="-166282" y="-17453"/>
            <a:ext cx="2230266" cy="1923564"/>
            <a:chOff x="-166282" y="-17453"/>
            <a:chExt cx="2230266" cy="1923564"/>
          </a:xfrm>
        </p:grpSpPr>
        <p:sp>
          <p:nvSpPr>
            <p:cNvPr id="159" name="Isosceles Triangle 158">
              <a:extLst>
                <a:ext uri="{FF2B5EF4-FFF2-40B4-BE49-F238E27FC236}">
                  <a16:creationId xmlns:a16="http://schemas.microsoft.com/office/drawing/2014/main" id="{31A2B6B6-4AED-44B2-8258-1C2513B6F75E}"/>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latin typeface="Arial" panose="020B0604020202020204" pitchFamily="34" charset="0"/>
                <a:cs typeface="Arial" panose="020B0604020202020204" pitchFamily="34" charset="0"/>
              </a:endParaRPr>
            </a:p>
          </p:txBody>
        </p:sp>
        <p:sp>
          <p:nvSpPr>
            <p:cNvPr id="160" name="TextBox 159">
              <a:extLst>
                <a:ext uri="{FF2B5EF4-FFF2-40B4-BE49-F238E27FC236}">
                  <a16:creationId xmlns:a16="http://schemas.microsoft.com/office/drawing/2014/main" id="{4D970DDE-3331-43C7-8808-F643520183D1}"/>
                </a:ext>
              </a:extLst>
            </p:cNvPr>
            <p:cNvSpPr txBox="1"/>
            <p:nvPr/>
          </p:nvSpPr>
          <p:spPr>
            <a:xfrm>
              <a:off x="-166282" y="91205"/>
              <a:ext cx="1593170" cy="830997"/>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a:t>
              </a:r>
            </a:p>
            <a:p>
              <a:pPr algn="ctr"/>
              <a:r>
                <a:rPr lang="en-GB" sz="2400" b="1" dirty="0">
                  <a:solidFill>
                    <a:schemeClr val="bg1"/>
                  </a:solidFill>
                  <a:latin typeface="Arial" panose="020B0604020202020204" pitchFamily="34" charset="0"/>
                  <a:cs typeface="Arial" panose="020B0604020202020204" pitchFamily="34" charset="0"/>
                </a:rPr>
                <a:t>TURN</a:t>
              </a:r>
            </a:p>
          </p:txBody>
        </p:sp>
      </p:grpSp>
      <p:sp>
        <p:nvSpPr>
          <p:cNvPr id="8" name="TextBox 7">
            <a:extLst>
              <a:ext uri="{FF2B5EF4-FFF2-40B4-BE49-F238E27FC236}">
                <a16:creationId xmlns:a16="http://schemas.microsoft.com/office/drawing/2014/main" id="{518B0FC9-A30D-1CB3-AAC6-348AB330BDCC}"/>
              </a:ext>
            </a:extLst>
          </p:cNvPr>
          <p:cNvSpPr txBox="1"/>
          <p:nvPr/>
        </p:nvSpPr>
        <p:spPr>
          <a:xfrm>
            <a:off x="1018189" y="1295957"/>
            <a:ext cx="10068911" cy="4893647"/>
          </a:xfrm>
          <a:prstGeom prst="rect">
            <a:avLst/>
          </a:prstGeom>
          <a:noFill/>
        </p:spPr>
        <p:txBody>
          <a:bodyPr wrap="square">
            <a:spAutoFit/>
          </a:bodyPr>
          <a:lstStyle/>
          <a:p>
            <a:r>
              <a:rPr lang="en-GB" sz="2600" dirty="0">
                <a:latin typeface="Arial" panose="020B0604020202020204" pitchFamily="34" charset="0"/>
                <a:cs typeface="Arial" panose="020B0604020202020204" pitchFamily="34" charset="0"/>
              </a:rPr>
              <a:t>The garden centre is comparing the heights of other categories of flowers: </a:t>
            </a:r>
          </a:p>
          <a:p>
            <a:endParaRPr lang="en-GB" sz="2600" dirty="0">
              <a:latin typeface="Arial" panose="020B0604020202020204" pitchFamily="34" charset="0"/>
              <a:cs typeface="Arial" panose="020B0604020202020204" pitchFamily="34" charset="0"/>
            </a:endParaRPr>
          </a:p>
          <a:p>
            <a:r>
              <a:rPr lang="en-GB" sz="2600" dirty="0">
                <a:latin typeface="Arial" panose="020B0604020202020204" pitchFamily="34" charset="0"/>
                <a:cs typeface="Arial" panose="020B0604020202020204" pitchFamily="34" charset="0"/>
              </a:rPr>
              <a:t>Roses:  	101 cm, 123 cm, 97 cm, 140 cm, 92 cm</a:t>
            </a:r>
          </a:p>
          <a:p>
            <a:r>
              <a:rPr lang="en-GB" sz="2600" dirty="0">
                <a:latin typeface="Arial" panose="020B0604020202020204" pitchFamily="34" charset="0"/>
                <a:cs typeface="Arial" panose="020B0604020202020204" pitchFamily="34" charset="0"/>
              </a:rPr>
              <a:t>Dahlias: 	15 cm, 97 cm, 39 cm, 18 cm, 46 cm, 21 cm</a:t>
            </a:r>
          </a:p>
          <a:p>
            <a:r>
              <a:rPr lang="en-GB" sz="2600" dirty="0">
                <a:latin typeface="Arial" panose="020B0604020202020204" pitchFamily="34" charset="0"/>
                <a:cs typeface="Arial" panose="020B0604020202020204" pitchFamily="34" charset="0"/>
              </a:rPr>
              <a:t>Poppies: 	96 cm, 24 cm, 48 cm, 51 cm, 69 cm, 42 cm, 54 cm</a:t>
            </a:r>
          </a:p>
          <a:p>
            <a:r>
              <a:rPr lang="en-GB" sz="2600" dirty="0">
                <a:latin typeface="Arial" panose="020B0604020202020204" pitchFamily="34" charset="0"/>
                <a:cs typeface="Arial" panose="020B0604020202020204" pitchFamily="34" charset="0"/>
              </a:rPr>
              <a:t>Anemones: 	11.3 cm, 12.1 cm, 13.2 cm, 11.7 cm</a:t>
            </a:r>
          </a:p>
          <a:p>
            <a:endParaRPr lang="en-GB" sz="26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600" dirty="0">
                <a:latin typeface="Arial" panose="020B0604020202020204" pitchFamily="34" charset="0"/>
                <a:cs typeface="Arial" panose="020B0604020202020204" pitchFamily="34" charset="0"/>
              </a:rPr>
              <a:t>Calculate the mean and range for each of these categories. </a:t>
            </a:r>
          </a:p>
          <a:p>
            <a:pPr marL="457200" indent="-457200">
              <a:buFont typeface="Arial" panose="020B0604020202020204" pitchFamily="34" charset="0"/>
              <a:buChar char="•"/>
            </a:pPr>
            <a:r>
              <a:rPr lang="en-GB" sz="2600" dirty="0">
                <a:latin typeface="Arial" panose="020B0604020202020204" pitchFamily="34" charset="0"/>
                <a:cs typeface="Arial" panose="020B0604020202020204" pitchFamily="34" charset="0"/>
              </a:rPr>
              <a:t>Check each answer by doing a reverse calculation.</a:t>
            </a:r>
          </a:p>
          <a:p>
            <a:pPr marL="457200" indent="-457200">
              <a:buFont typeface="Arial" panose="020B0604020202020204" pitchFamily="34" charset="0"/>
              <a:buChar char="•"/>
            </a:pPr>
            <a:r>
              <a:rPr lang="en-GB" sz="2600" dirty="0">
                <a:latin typeface="Arial" panose="020B0604020202020204" pitchFamily="34" charset="0"/>
                <a:cs typeface="Arial" panose="020B0604020202020204" pitchFamily="34" charset="0"/>
              </a:rPr>
              <a:t>What do your calculations tell you about the heights of the different categories of flowers?</a:t>
            </a:r>
          </a:p>
        </p:txBody>
      </p:sp>
      <p:grpSp>
        <p:nvGrpSpPr>
          <p:cNvPr id="2" name="Group 1" descr="Worksheet available icon">
            <a:extLst>
              <a:ext uri="{FF2B5EF4-FFF2-40B4-BE49-F238E27FC236}">
                <a16:creationId xmlns:a16="http://schemas.microsoft.com/office/drawing/2014/main" id="{7BCB158D-F6C7-CEA7-993E-5D1E673FD4B1}"/>
              </a:ext>
            </a:extLst>
          </p:cNvPr>
          <p:cNvGrpSpPr/>
          <p:nvPr/>
        </p:nvGrpSpPr>
        <p:grpSpPr>
          <a:xfrm>
            <a:off x="9495879" y="211521"/>
            <a:ext cx="2102384" cy="753403"/>
            <a:chOff x="9495879" y="211521"/>
            <a:chExt cx="2102384" cy="753403"/>
          </a:xfrm>
        </p:grpSpPr>
        <p:pic>
          <p:nvPicPr>
            <p:cNvPr id="3" name="Graphic 6" descr="Document">
              <a:extLst>
                <a:ext uri="{FF2B5EF4-FFF2-40B4-BE49-F238E27FC236}">
                  <a16:creationId xmlns:a16="http://schemas.microsoft.com/office/drawing/2014/main" id="{A4EE1549-7AE7-9ACE-3AAB-1FAB12A6806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5" name="TextBox 4">
              <a:extLst>
                <a:ext uri="{FF2B5EF4-FFF2-40B4-BE49-F238E27FC236}">
                  <a16:creationId xmlns:a16="http://schemas.microsoft.com/office/drawing/2014/main" id="{5D54167A-2B73-11DA-47AE-A202CC30D644}"/>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42695534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943fffa-545b-4eca-b17d-5f9a138dda08" xsi:nil="true"/>
    <lcf76f155ced4ddcb4097134ff3c332f xmlns="c5cf19a6-e467-491d-9af0-5a70f09a6a41">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2C6BF2C10D2AD44BB79F8BFF365B8C2" ma:contentTypeVersion="16" ma:contentTypeDescription="Create a new document." ma:contentTypeScope="" ma:versionID="c9b06e18c8963115e3abf9b348a2b147">
  <xsd:schema xmlns:xsd="http://www.w3.org/2001/XMLSchema" xmlns:xs="http://www.w3.org/2001/XMLSchema" xmlns:p="http://schemas.microsoft.com/office/2006/metadata/properties" xmlns:ns2="a943fffa-545b-4eca-b17d-5f9a138dda08" xmlns:ns3="c5cf19a6-e467-491d-9af0-5a70f09a6a41" targetNamespace="http://schemas.microsoft.com/office/2006/metadata/properties" ma:root="true" ma:fieldsID="0a54bbcb56302e0d3bc70941a0a2ee6d" ns2:_="" ns3:_="">
    <xsd:import namespace="a943fffa-545b-4eca-b17d-5f9a138dda08"/>
    <xsd:import namespace="c5cf19a6-e467-491d-9af0-5a70f09a6a41"/>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LengthInSecond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43fffa-545b-4eca-b17d-5f9a138dda0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e9c5b39-4955-4e83-95b2-d0ef9563bab7}" ma:internalName="TaxCatchAll" ma:showField="CatchAllData" ma:web="a943fffa-545b-4eca-b17d-5f9a138dda0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5cf19a6-e467-491d-9af0-5a70f09a6a4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054519A-5C88-4765-8DF4-097EB505FC69}">
  <ds:schemaRefs>
    <ds:schemaRef ds:uri="83bdd42b-fb02-46fb-bb6b-b0ca0d8ae6de"/>
    <ds:schemaRef ds:uri="http://schemas.microsoft.com/office/2006/metadata/properties"/>
    <ds:schemaRef ds:uri="http://www.w3.org/XML/1998/namespace"/>
    <ds:schemaRef ds:uri="http://schemas.openxmlformats.org/package/2006/metadata/core-properties"/>
    <ds:schemaRef ds:uri="http://purl.org/dc/terms/"/>
    <ds:schemaRef ds:uri="http://purl.org/dc/elements/1.1/"/>
    <ds:schemaRef ds:uri="http://purl.org/dc/dcmitype/"/>
    <ds:schemaRef ds:uri="http://schemas.microsoft.com/office/infopath/2007/PartnerControls"/>
    <ds:schemaRef ds:uri="http://schemas.microsoft.com/office/2006/documentManagement/types"/>
    <ds:schemaRef ds:uri="cf8cbe2d-0e71-4d38-8f38-c3c6c5b56cd4"/>
  </ds:schemaRefs>
</ds:datastoreItem>
</file>

<file path=customXml/itemProps2.xml><?xml version="1.0" encoding="utf-8"?>
<ds:datastoreItem xmlns:ds="http://schemas.openxmlformats.org/officeDocument/2006/customXml" ds:itemID="{15750DE2-DA89-48CE-9F79-28D425E37724}">
  <ds:schemaRefs>
    <ds:schemaRef ds:uri="http://schemas.microsoft.com/sharepoint/v3/contenttype/forms"/>
  </ds:schemaRefs>
</ds:datastoreItem>
</file>

<file path=customXml/itemProps3.xml><?xml version="1.0" encoding="utf-8"?>
<ds:datastoreItem xmlns:ds="http://schemas.openxmlformats.org/officeDocument/2006/customXml" ds:itemID="{4C010AD2-C21D-4C7E-98D6-795EA137C7E8}"/>
</file>

<file path=docProps/app.xml><?xml version="1.0" encoding="utf-8"?>
<Properties xmlns="http://schemas.openxmlformats.org/officeDocument/2006/extended-properties" xmlns:vt="http://schemas.openxmlformats.org/officeDocument/2006/docPropsVTypes">
  <TotalTime>35992</TotalTime>
  <Words>3490</Words>
  <Application>Microsoft Macintosh PowerPoint</Application>
  <PresentationFormat>Widescreen</PresentationFormat>
  <Paragraphs>454</Paragraphs>
  <Slides>20</Slides>
  <Notes>20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20</vt:i4>
      </vt:variant>
    </vt:vector>
  </HeadingPairs>
  <TitlesOfParts>
    <vt:vector size="24" baseType="lpstr">
      <vt:lpstr>Arial</vt:lpstr>
      <vt:lpstr>Calibri</vt:lpstr>
      <vt:lpstr>Office Theme</vt:lpstr>
      <vt:lpstr>Custom Design</vt:lpstr>
      <vt:lpstr>Lesson 4:  Mean and range Level 1</vt:lpstr>
      <vt:lpstr>What is average?</vt:lpstr>
      <vt:lpstr>What is average?</vt:lpstr>
      <vt:lpstr>Garden centre</vt:lpstr>
      <vt:lpstr>James’ friends offer to help</vt:lpstr>
      <vt:lpstr>Heights of flowers</vt:lpstr>
      <vt:lpstr>Heights of flowers</vt:lpstr>
      <vt:lpstr>Heights of flowers</vt:lpstr>
      <vt:lpstr>Heights of flowers</vt:lpstr>
      <vt:lpstr>Mean and range</vt:lpstr>
      <vt:lpstr>Time of customers’ stay</vt:lpstr>
      <vt:lpstr>Time of customers’ stay</vt:lpstr>
      <vt:lpstr>Time of customers’ stay</vt:lpstr>
      <vt:lpstr>Which delivery service?</vt:lpstr>
      <vt:lpstr>Practice question (1)</vt:lpstr>
      <vt:lpstr>Practice question (2)</vt:lpstr>
      <vt:lpstr>Practice question (3)</vt:lpstr>
      <vt:lpstr>Practice question (4)</vt:lpstr>
      <vt:lpstr>Lesson review:  Mean and range Level 1</vt:lpstr>
      <vt:lpstr>Lesson 4:  Credits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Centres for Excellence Mastery Lesson Slides</dc:title>
  <dc:subject/>
  <dc:creator>Pearson</dc:creator>
  <cp:keywords/>
  <dc:description/>
  <cp:lastModifiedBy>Steve Pardoe</cp:lastModifiedBy>
  <cp:revision>444</cp:revision>
  <dcterms:created xsi:type="dcterms:W3CDTF">2019-07-11T15:46:02Z</dcterms:created>
  <dcterms:modified xsi:type="dcterms:W3CDTF">2023-05-02T18:08:42Z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0x01010062C6BF2C10D2AD44BB79F8BFF365B8C2</vt:lpwstr>
  </property>
</Properties>
</file>