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omments/comment2.xml" ContentType="application/vnd.openxmlformats-officedocument.presentationml.comments+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4.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 id="2147483685" r:id="rId7"/>
  </p:sldMasterIdLst>
  <p:notesMasterIdLst>
    <p:notesMasterId r:id="rId35"/>
  </p:notesMasterIdLst>
  <p:sldIdLst>
    <p:sldId id="261" r:id="rId8"/>
    <p:sldId id="472" r:id="rId9"/>
    <p:sldId id="327" r:id="rId10"/>
    <p:sldId id="328" r:id="rId11"/>
    <p:sldId id="305" r:id="rId12"/>
    <p:sldId id="464" r:id="rId13"/>
    <p:sldId id="457" r:id="rId14"/>
    <p:sldId id="449" r:id="rId15"/>
    <p:sldId id="458" r:id="rId16"/>
    <p:sldId id="331" r:id="rId17"/>
    <p:sldId id="330" r:id="rId18"/>
    <p:sldId id="260" r:id="rId19"/>
    <p:sldId id="287" r:id="rId20"/>
    <p:sldId id="288" r:id="rId21"/>
    <p:sldId id="289" r:id="rId22"/>
    <p:sldId id="465" r:id="rId23"/>
    <p:sldId id="466" r:id="rId24"/>
    <p:sldId id="307" r:id="rId25"/>
    <p:sldId id="467" r:id="rId26"/>
    <p:sldId id="469" r:id="rId27"/>
    <p:sldId id="461" r:id="rId28"/>
    <p:sldId id="462" r:id="rId29"/>
    <p:sldId id="470" r:id="rId30"/>
    <p:sldId id="468" r:id="rId31"/>
    <p:sldId id="471" r:id="rId32"/>
    <p:sldId id="266"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9AC1C-7B49-93FF-9D4D-5A7A69B6E107}" name="Rose Parkin" initials="RP" userId="a9affac8917e8dd4" providerId="Windows Live"/>
  <p188:author id="{1171D62C-38AB-798B-31BA-C98494FB7663}" name="Lynette Woodward" initials="LW" userId="13fbb54c17c89d99" providerId="Windows Live"/>
  <p188:author id="{DB168830-51D4-4CC1-7858-D21AD9F13162}" name="Sarah Stafford" initials="SS" userId="Sarah Stafford" providerId="None"/>
  <p188:author id="{6C085DBD-E017-59BB-A493-C212501941EA}" name="Elizabeth Parker" initials="EP" userId="S::elizabeth.parker@newgenpublishing.co.uk::48ed7c66-aa06-4dbb-a923-e20f8fac58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lett, Clare" initials="CC" lastIdx="18" clrIdx="0">
    <p:extLst>
      <p:ext uri="{19B8F6BF-5375-455C-9EA6-DF929625EA0E}">
        <p15:presenceInfo xmlns:p15="http://schemas.microsoft.com/office/powerpoint/2012/main" userId="S::Clare.Collett@Pearson.com::a376c1f8-5148-4d55-9c90-6113c98c8476" providerId="AD"/>
      </p:ext>
    </p:extLst>
  </p:cmAuthor>
  <p:cmAuthor id="2" name="Veronica Wastell" initials="VW" lastIdx="3" clrIdx="1">
    <p:extLst>
      <p:ext uri="{19B8F6BF-5375-455C-9EA6-DF929625EA0E}">
        <p15:presenceInfo xmlns:p15="http://schemas.microsoft.com/office/powerpoint/2012/main" userId="Veronica Wastell" providerId="None"/>
      </p:ext>
    </p:extLst>
  </p:cmAuthor>
  <p:cmAuthor id="3" name="Marie Joubert" initials="MJ" lastIdx="6" clrIdx="2">
    <p:extLst>
      <p:ext uri="{19B8F6BF-5375-455C-9EA6-DF929625EA0E}">
        <p15:presenceInfo xmlns:p15="http://schemas.microsoft.com/office/powerpoint/2012/main" userId="S::marie.joubert1@nottingham.ac.uk::8784a254-284d-4fcc-ace7-66743a425855" providerId="AD"/>
      </p:ext>
    </p:extLst>
  </p:cmAuthor>
  <p:cmAuthor id="4" name="Stephanie Colquitt" initials="SC" lastIdx="6" clrIdx="3">
    <p:extLst>
      <p:ext uri="{19B8F6BF-5375-455C-9EA6-DF929625EA0E}">
        <p15:presenceInfo xmlns:p15="http://schemas.microsoft.com/office/powerpoint/2012/main" userId="1bc9ee965db69ad1" providerId="Windows Live"/>
      </p:ext>
    </p:extLst>
  </p:cmAuthor>
  <p:cmAuthor id="5" name="Elizabeth Parker" initials="EP" lastIdx="9" clrIdx="4">
    <p:extLst>
      <p:ext uri="{19B8F6BF-5375-455C-9EA6-DF929625EA0E}">
        <p15:presenceInfo xmlns:p15="http://schemas.microsoft.com/office/powerpoint/2012/main" userId="S::elizabeth.parker@newgenpublishing.co.uk::48ed7c66-aa06-4dbb-a923-e20f8fac58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F8"/>
    <a:srgbClr val="E6C8D9"/>
    <a:srgbClr val="BE0064"/>
    <a:srgbClr val="9BC8FF"/>
    <a:srgbClr val="008FC9"/>
    <a:srgbClr val="DD3D4C"/>
    <a:srgbClr val="F9D09E"/>
    <a:srgbClr val="C96035"/>
    <a:srgbClr val="DDB17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E0CCD-FC45-5F42-9F82-1F05889886DF}" v="5" dt="2023-03-30T14:37:27.9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79072" autoAdjust="0"/>
  </p:normalViewPr>
  <p:slideViewPr>
    <p:cSldViewPr snapToGrid="0" snapToObjects="1">
      <p:cViewPr varScale="1">
        <p:scale>
          <a:sx n="140" d="100"/>
          <a:sy n="140" d="100"/>
        </p:scale>
        <p:origin x="360"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Pardoe" userId="6fa2db72-1fdb-41be-8a25-f49a2205c689" providerId="ADAL" clId="{FDEE0CCD-FC45-5F42-9F82-1F05889886DF}"/>
    <pc:docChg chg="delSld modSld">
      <pc:chgData name="Steve Pardoe" userId="6fa2db72-1fdb-41be-8a25-f49a2205c689" providerId="ADAL" clId="{FDEE0CCD-FC45-5F42-9F82-1F05889886DF}" dt="2023-03-30T14:40:15.644" v="19" actId="1076"/>
      <pc:docMkLst>
        <pc:docMk/>
      </pc:docMkLst>
      <pc:sldChg chg="modSp mod modAnim">
        <pc:chgData name="Steve Pardoe" userId="6fa2db72-1fdb-41be-8a25-f49a2205c689" providerId="ADAL" clId="{FDEE0CCD-FC45-5F42-9F82-1F05889886DF}" dt="2023-03-30T14:37:27.990" v="18"/>
        <pc:sldMkLst>
          <pc:docMk/>
          <pc:sldMk cId="3311268010" sldId="289"/>
        </pc:sldMkLst>
        <pc:spChg chg="mod">
          <ac:chgData name="Steve Pardoe" userId="6fa2db72-1fdb-41be-8a25-f49a2205c689" providerId="ADAL" clId="{FDEE0CCD-FC45-5F42-9F82-1F05889886DF}" dt="2023-03-30T14:35:45.196" v="16" actId="1076"/>
          <ac:spMkLst>
            <pc:docMk/>
            <pc:sldMk cId="3311268010" sldId="289"/>
            <ac:spMk id="23" creationId="{00000000-0000-0000-0000-000000000000}"/>
          </ac:spMkLst>
        </pc:spChg>
        <pc:spChg chg="mod">
          <ac:chgData name="Steve Pardoe" userId="6fa2db72-1fdb-41be-8a25-f49a2205c689" providerId="ADAL" clId="{FDEE0CCD-FC45-5F42-9F82-1F05889886DF}" dt="2023-03-30T14:33:08.202" v="3" actId="1076"/>
          <ac:spMkLst>
            <pc:docMk/>
            <pc:sldMk cId="3311268010" sldId="289"/>
            <ac:spMk id="24" creationId="{00000000-0000-0000-0000-000000000000}"/>
          </ac:spMkLst>
        </pc:spChg>
        <pc:spChg chg="mod">
          <ac:chgData name="Steve Pardoe" userId="6fa2db72-1fdb-41be-8a25-f49a2205c689" providerId="ADAL" clId="{FDEE0CCD-FC45-5F42-9F82-1F05889886DF}" dt="2023-03-30T14:35:42.643" v="15" actId="1076"/>
          <ac:spMkLst>
            <pc:docMk/>
            <pc:sldMk cId="3311268010" sldId="289"/>
            <ac:spMk id="25" creationId="{00000000-0000-0000-0000-000000000000}"/>
          </ac:spMkLst>
        </pc:spChg>
        <pc:spChg chg="mod">
          <ac:chgData name="Steve Pardoe" userId="6fa2db72-1fdb-41be-8a25-f49a2205c689" providerId="ADAL" clId="{FDEE0CCD-FC45-5F42-9F82-1F05889886DF}" dt="2023-03-30T14:35:34.827" v="14" actId="688"/>
          <ac:spMkLst>
            <pc:docMk/>
            <pc:sldMk cId="3311268010" sldId="289"/>
            <ac:spMk id="29" creationId="{00000000-0000-0000-0000-000000000000}"/>
          </ac:spMkLst>
        </pc:spChg>
        <pc:spChg chg="mod">
          <ac:chgData name="Steve Pardoe" userId="6fa2db72-1fdb-41be-8a25-f49a2205c689" providerId="ADAL" clId="{FDEE0CCD-FC45-5F42-9F82-1F05889886DF}" dt="2023-03-30T14:35:29.273" v="13" actId="1076"/>
          <ac:spMkLst>
            <pc:docMk/>
            <pc:sldMk cId="3311268010" sldId="289"/>
            <ac:spMk id="30" creationId="{00000000-0000-0000-0000-000000000000}"/>
          </ac:spMkLst>
        </pc:spChg>
      </pc:sldChg>
      <pc:sldChg chg="del">
        <pc:chgData name="Steve Pardoe" userId="6fa2db72-1fdb-41be-8a25-f49a2205c689" providerId="ADAL" clId="{FDEE0CCD-FC45-5F42-9F82-1F05889886DF}" dt="2023-03-30T14:27:30.515" v="0" actId="2696"/>
        <pc:sldMkLst>
          <pc:docMk/>
          <pc:sldMk cId="4236041814" sldId="442"/>
        </pc:sldMkLst>
      </pc:sldChg>
      <pc:sldChg chg="modSp mod">
        <pc:chgData name="Steve Pardoe" userId="6fa2db72-1fdb-41be-8a25-f49a2205c689" providerId="ADAL" clId="{FDEE0CCD-FC45-5F42-9F82-1F05889886DF}" dt="2023-03-30T14:40:15.644" v="19" actId="1076"/>
        <pc:sldMkLst>
          <pc:docMk/>
          <pc:sldMk cId="476478564" sldId="461"/>
        </pc:sldMkLst>
        <pc:spChg chg="mod">
          <ac:chgData name="Steve Pardoe" userId="6fa2db72-1fdb-41be-8a25-f49a2205c689" providerId="ADAL" clId="{FDEE0CCD-FC45-5F42-9F82-1F05889886DF}" dt="2023-03-30T14:40:15.644" v="19" actId="1076"/>
          <ac:spMkLst>
            <pc:docMk/>
            <pc:sldMk cId="476478564" sldId="461"/>
            <ac:spMk id="5" creationId="{CAD93CAB-084A-31EF-A3E4-EA5FD8545D3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7D-7649-AB68-34DB10C59C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E7D-7649-AB68-34DB10C59C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7D-7649-AB68-34DB10C59C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7D-7649-AB68-34DB10C59C9F}"/>
              </c:ext>
            </c:extLst>
          </c:dPt>
          <c:dLbls>
            <c:dLbl>
              <c:idx val="0"/>
              <c:layout>
                <c:manualLayout>
                  <c:x val="-0.15321547070767091"/>
                  <c:y val="8.971894770379136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E7D-7649-AB68-34DB10C59C9F}"/>
                </c:ext>
              </c:extLst>
            </c:dLbl>
            <c:dLbl>
              <c:idx val="1"/>
              <c:layout>
                <c:manualLayout>
                  <c:x val="-3.133999759464029E-2"/>
                  <c:y val="-0.174999999999999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E7D-7649-AB68-34DB10C59C9F}"/>
                </c:ext>
              </c:extLst>
            </c:dLbl>
            <c:dLbl>
              <c:idx val="2"/>
              <c:layout>
                <c:manualLayout>
                  <c:x val="0.15770868264108495"/>
                  <c:y val="-5.299531200218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7D-7649-AB68-34DB10C59C9F}"/>
                </c:ext>
              </c:extLst>
            </c:dLbl>
            <c:dLbl>
              <c:idx val="3"/>
              <c:layout>
                <c:manualLayout>
                  <c:x val="0.12778430998012041"/>
                  <c:y val="0.2135669746484001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7D-7649-AB68-34DB10C59C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Brazil</c:v>
                </c:pt>
                <c:pt idx="1">
                  <c:v>Kenya</c:v>
                </c:pt>
                <c:pt idx="2">
                  <c:v>Jamaica</c:v>
                </c:pt>
                <c:pt idx="3">
                  <c:v>South Africa</c:v>
                </c:pt>
              </c:strCache>
            </c:strRef>
          </c:cat>
          <c:val>
            <c:numRef>
              <c:f>Sheet1!$B$2:$B$5</c:f>
              <c:numCache>
                <c:formatCode>General</c:formatCode>
                <c:ptCount val="4"/>
                <c:pt idx="0">
                  <c:v>19</c:v>
                </c:pt>
                <c:pt idx="1">
                  <c:v>13</c:v>
                </c:pt>
                <c:pt idx="2">
                  <c:v>11</c:v>
                </c:pt>
                <c:pt idx="3">
                  <c:v>10</c:v>
                </c:pt>
              </c:numCache>
            </c:numRef>
          </c:val>
          <c:extLst>
            <c:ext xmlns:c16="http://schemas.microsoft.com/office/drawing/2014/chart" uri="{C3380CC4-5D6E-409C-BE32-E72D297353CC}">
              <c16:uniqueId val="{00000008-FE7D-7649-AB68-34DB10C59C9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delete val="1"/>
          </c:dLbls>
          <c:cat>
            <c:strRef>
              <c:f>Sheet1!$A$2:$A$5</c:f>
              <c:strCache>
                <c:ptCount val="4"/>
                <c:pt idx="0">
                  <c:v>Brazil</c:v>
                </c:pt>
                <c:pt idx="1">
                  <c:v>Kenya</c:v>
                </c:pt>
                <c:pt idx="2">
                  <c:v>Jamaica</c:v>
                </c:pt>
                <c:pt idx="3">
                  <c:v>South Africa</c:v>
                </c:pt>
              </c:strCache>
            </c:strRef>
          </c:cat>
          <c:val>
            <c:numRef>
              <c:f>Sheet1!$B$2:$B$5</c:f>
              <c:numCache>
                <c:formatCode>General</c:formatCode>
                <c:ptCount val="4"/>
                <c:pt idx="0">
                  <c:v>19</c:v>
                </c:pt>
                <c:pt idx="1">
                  <c:v>13</c:v>
                </c:pt>
                <c:pt idx="2">
                  <c:v>11</c:v>
                </c:pt>
                <c:pt idx="3">
                  <c:v>10</c:v>
                </c:pt>
              </c:numCache>
            </c:numRef>
          </c:val>
          <c:extLst>
            <c:ext xmlns:c16="http://schemas.microsoft.com/office/drawing/2014/chart" uri="{C3380CC4-5D6E-409C-BE32-E72D297353CC}">
              <c16:uniqueId val="{00000000-8266-BF41-B55C-CA268F363F79}"/>
            </c:ext>
          </c:extLst>
        </c:ser>
        <c:dLbls>
          <c:dLblPos val="inEnd"/>
          <c:showLegendKey val="0"/>
          <c:showVal val="1"/>
          <c:showCatName val="0"/>
          <c:showSerName val="0"/>
          <c:showPercent val="0"/>
          <c:showBubbleSize val="0"/>
        </c:dLbls>
        <c:gapWidth val="100"/>
        <c:overlap val="-24"/>
        <c:axId val="1584553584"/>
        <c:axId val="1584839296"/>
      </c:barChart>
      <c:catAx>
        <c:axId val="158455358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GB" sz="1800"/>
                  <a:t>Country</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84839296"/>
        <c:crosses val="autoZero"/>
        <c:auto val="1"/>
        <c:lblAlgn val="ctr"/>
        <c:lblOffset val="100"/>
        <c:noMultiLvlLbl val="0"/>
      </c:catAx>
      <c:valAx>
        <c:axId val="1584839296"/>
        <c:scaling>
          <c:orientation val="minMax"/>
        </c:scaling>
        <c:delete val="0"/>
        <c:axPos val="l"/>
        <c:majorGridlines>
          <c:spPr>
            <a:ln w="19050" cap="flat" cmpd="sng" algn="ctr">
              <a:solidFill>
                <a:schemeClr val="tx1"/>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GB" sz="1800"/>
                  <a:t>No. medals</a:t>
                </a:r>
                <a:r>
                  <a:rPr lang="en-GB" sz="1800" baseline="0"/>
                  <a:t> </a:t>
                </a:r>
                <a:r>
                  <a:rPr lang="en-GB" sz="1800"/>
                  <a:t>won</a:t>
                </a:r>
              </a:p>
            </c:rich>
          </c:tx>
          <c:layout>
            <c:manualLayout>
              <c:xMode val="edge"/>
              <c:yMode val="edge"/>
              <c:x val="1.4342892249868995E-2"/>
              <c:y val="0.1974562645843533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584553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2400" dirty="0"/>
              <a:t>No. items sold in a single day</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Sheet2!$B$1</c:f>
              <c:strCache>
                <c:ptCount val="1"/>
                <c:pt idx="0">
                  <c:v>No. sold</c:v>
                </c:pt>
              </c:strCache>
            </c:strRef>
          </c:tx>
          <c:spPr>
            <a:solidFill>
              <a:schemeClr val="accent2"/>
            </a:solidFill>
            <a:ln>
              <a:noFill/>
            </a:ln>
            <a:effectLst/>
          </c:spPr>
          <c:invertIfNegative val="0"/>
          <c:cat>
            <c:strRef>
              <c:f>Sheet2!$A$2:$A$7</c:f>
              <c:strCache>
                <c:ptCount val="6"/>
                <c:pt idx="0">
                  <c:v>Burgers</c:v>
                </c:pt>
                <c:pt idx="1">
                  <c:v>Pizza</c:v>
                </c:pt>
                <c:pt idx="2">
                  <c:v>Fries</c:v>
                </c:pt>
                <c:pt idx="3">
                  <c:v>Canned drinks</c:v>
                </c:pt>
                <c:pt idx="4">
                  <c:v>Coffee</c:v>
                </c:pt>
                <c:pt idx="5">
                  <c:v>Tea</c:v>
                </c:pt>
              </c:strCache>
            </c:strRef>
          </c:cat>
          <c:val>
            <c:numRef>
              <c:f>Sheet2!$B$2:$B$7</c:f>
              <c:numCache>
                <c:formatCode>General</c:formatCode>
                <c:ptCount val="6"/>
                <c:pt idx="0">
                  <c:v>70</c:v>
                </c:pt>
                <c:pt idx="1">
                  <c:v>35</c:v>
                </c:pt>
                <c:pt idx="2">
                  <c:v>60</c:v>
                </c:pt>
                <c:pt idx="3">
                  <c:v>45</c:v>
                </c:pt>
                <c:pt idx="4">
                  <c:v>15</c:v>
                </c:pt>
                <c:pt idx="5">
                  <c:v>20</c:v>
                </c:pt>
              </c:numCache>
            </c:numRef>
          </c:val>
          <c:extLst>
            <c:ext xmlns:c16="http://schemas.microsoft.com/office/drawing/2014/chart" uri="{C3380CC4-5D6E-409C-BE32-E72D297353CC}">
              <c16:uniqueId val="{00000000-3C29-6643-9B88-A3BD37268862}"/>
            </c:ext>
          </c:extLst>
        </c:ser>
        <c:dLbls>
          <c:showLegendKey val="0"/>
          <c:showVal val="0"/>
          <c:showCatName val="0"/>
          <c:showSerName val="0"/>
          <c:showPercent val="0"/>
          <c:showBubbleSize val="0"/>
        </c:dLbls>
        <c:gapWidth val="100"/>
        <c:overlap val="-24"/>
        <c:axId val="1568734624"/>
        <c:axId val="1601940688"/>
      </c:barChart>
      <c:catAx>
        <c:axId val="1568734624"/>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GB" sz="2000"/>
                  <a:t>Items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01940688"/>
        <c:crosses val="autoZero"/>
        <c:auto val="1"/>
        <c:lblAlgn val="ctr"/>
        <c:lblOffset val="100"/>
        <c:noMultiLvlLbl val="0"/>
      </c:catAx>
      <c:valAx>
        <c:axId val="1601940688"/>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GB" sz="2000"/>
                  <a:t>No. sold</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568734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chemeClr val="accent6">
                <a:lumMod val="60000"/>
                <a:lumOff val="40000"/>
              </a:schemeClr>
            </a:solidFill>
            <a:ln w="50800">
              <a:solidFill>
                <a:schemeClr val="tx1"/>
              </a:solidFill>
            </a:ln>
          </c:spPr>
          <c:dPt>
            <c:idx val="0"/>
            <c:bubble3D val="0"/>
            <c:spPr>
              <a:solidFill>
                <a:schemeClr val="accent6">
                  <a:lumMod val="60000"/>
                  <a:lumOff val="40000"/>
                </a:schemeClr>
              </a:solidFill>
              <a:ln w="50800">
                <a:solidFill>
                  <a:schemeClr val="tx1"/>
                </a:solidFill>
              </a:ln>
              <a:effectLst/>
            </c:spPr>
            <c:extLst>
              <c:ext xmlns:c16="http://schemas.microsoft.com/office/drawing/2014/chart" uri="{C3380CC4-5D6E-409C-BE32-E72D297353CC}">
                <c16:uniqueId val="{00000001-27BE-7D4D-B2DB-CF174E4481C0}"/>
              </c:ext>
            </c:extLst>
          </c:dPt>
          <c:dPt>
            <c:idx val="1"/>
            <c:bubble3D val="0"/>
            <c:spPr>
              <a:solidFill>
                <a:schemeClr val="accent5">
                  <a:lumMod val="60000"/>
                  <a:lumOff val="40000"/>
                </a:schemeClr>
              </a:solidFill>
              <a:ln w="50800">
                <a:solidFill>
                  <a:schemeClr val="tx1"/>
                </a:solidFill>
              </a:ln>
              <a:effectLst/>
            </c:spPr>
            <c:extLst>
              <c:ext xmlns:c16="http://schemas.microsoft.com/office/drawing/2014/chart" uri="{C3380CC4-5D6E-409C-BE32-E72D297353CC}">
                <c16:uniqueId val="{00000003-27BE-7D4D-B2DB-CF174E4481C0}"/>
              </c:ext>
            </c:extLst>
          </c:dPt>
          <c:dPt>
            <c:idx val="2"/>
            <c:bubble3D val="0"/>
            <c:spPr>
              <a:solidFill>
                <a:srgbClr val="FFC7C1"/>
              </a:solidFill>
              <a:ln w="50800">
                <a:solidFill>
                  <a:schemeClr val="tx1"/>
                </a:solidFill>
              </a:ln>
              <a:effectLst/>
            </c:spPr>
            <c:extLst>
              <c:ext xmlns:c16="http://schemas.microsoft.com/office/drawing/2014/chart" uri="{C3380CC4-5D6E-409C-BE32-E72D297353CC}">
                <c16:uniqueId val="{00000005-27BE-7D4D-B2DB-CF174E4481C0}"/>
              </c:ext>
            </c:extLst>
          </c:dPt>
          <c:dPt>
            <c:idx val="3"/>
            <c:bubble3D val="0"/>
            <c:spPr>
              <a:solidFill>
                <a:srgbClr val="FF0000"/>
              </a:solidFill>
              <a:ln w="50800">
                <a:solidFill>
                  <a:schemeClr val="tx1"/>
                </a:solidFill>
              </a:ln>
              <a:effectLst/>
            </c:spPr>
            <c:extLst>
              <c:ext xmlns:c16="http://schemas.microsoft.com/office/drawing/2014/chart" uri="{C3380CC4-5D6E-409C-BE32-E72D297353CC}">
                <c16:uniqueId val="{00000007-27BE-7D4D-B2DB-CF174E4481C0}"/>
              </c:ext>
            </c:extLst>
          </c:dPt>
          <c:dPt>
            <c:idx val="4"/>
            <c:bubble3D val="0"/>
            <c:spPr>
              <a:solidFill>
                <a:schemeClr val="accent6">
                  <a:lumMod val="60000"/>
                  <a:lumOff val="40000"/>
                </a:schemeClr>
              </a:solidFill>
              <a:ln w="50800">
                <a:solidFill>
                  <a:schemeClr val="tx1"/>
                </a:solidFill>
              </a:ln>
              <a:effectLst/>
            </c:spPr>
            <c:extLst>
              <c:ext xmlns:c16="http://schemas.microsoft.com/office/drawing/2014/chart" uri="{C3380CC4-5D6E-409C-BE32-E72D297353CC}">
                <c16:uniqueId val="{00000009-27BE-7D4D-B2DB-CF174E4481C0}"/>
              </c:ext>
            </c:extLst>
          </c:dPt>
          <c:dPt>
            <c:idx val="5"/>
            <c:bubble3D val="0"/>
            <c:spPr>
              <a:solidFill>
                <a:schemeClr val="accent6">
                  <a:lumMod val="60000"/>
                  <a:lumOff val="40000"/>
                </a:schemeClr>
              </a:solidFill>
              <a:ln w="50800">
                <a:solidFill>
                  <a:schemeClr val="tx1"/>
                </a:solidFill>
              </a:ln>
              <a:effectLst/>
            </c:spPr>
            <c:extLst>
              <c:ext xmlns:c16="http://schemas.microsoft.com/office/drawing/2014/chart" uri="{C3380CC4-5D6E-409C-BE32-E72D297353CC}">
                <c16:uniqueId val="{0000000B-27BE-7D4D-B2DB-CF174E4481C0}"/>
              </c:ext>
            </c:extLst>
          </c:dPt>
          <c:dPt>
            <c:idx val="6"/>
            <c:bubble3D val="0"/>
            <c:spPr>
              <a:solidFill>
                <a:schemeClr val="accent6">
                  <a:lumMod val="60000"/>
                  <a:lumOff val="40000"/>
                </a:schemeClr>
              </a:solidFill>
              <a:ln w="50800">
                <a:solidFill>
                  <a:schemeClr val="tx1"/>
                </a:solidFill>
              </a:ln>
              <a:effectLst/>
            </c:spPr>
            <c:extLst>
              <c:ext xmlns:c16="http://schemas.microsoft.com/office/drawing/2014/chart" uri="{C3380CC4-5D6E-409C-BE32-E72D297353CC}">
                <c16:uniqueId val="{0000000D-27BE-7D4D-B2DB-CF174E4481C0}"/>
              </c:ext>
            </c:extLst>
          </c:dPt>
          <c:dPt>
            <c:idx val="7"/>
            <c:bubble3D val="0"/>
            <c:spPr>
              <a:solidFill>
                <a:schemeClr val="accent6">
                  <a:lumMod val="60000"/>
                  <a:lumOff val="40000"/>
                </a:schemeClr>
              </a:solidFill>
              <a:ln w="50800">
                <a:solidFill>
                  <a:schemeClr val="tx1"/>
                </a:solidFill>
              </a:ln>
              <a:effectLst/>
            </c:spPr>
            <c:extLst>
              <c:ext xmlns:c16="http://schemas.microsoft.com/office/drawing/2014/chart" uri="{C3380CC4-5D6E-409C-BE32-E72D297353CC}">
                <c16:uniqueId val="{0000000F-27BE-7D4D-B2DB-CF174E4481C0}"/>
              </c:ext>
            </c:extLst>
          </c:dPt>
          <c:cat>
            <c:strRef>
              <c:f>Sheet1!$A$2:$A$9</c:f>
              <c:strCache>
                <c:ptCount val="3"/>
                <c:pt idx="0">
                  <c:v>1st Qtr</c:v>
                </c:pt>
                <c:pt idx="1">
                  <c:v>2nd Qtr</c:v>
                </c:pt>
                <c:pt idx="2">
                  <c:v>3rd Qtr</c:v>
                </c:pt>
              </c:strCache>
            </c:strRef>
          </c:cat>
          <c:val>
            <c:numRef>
              <c:f>Sheet1!$B$2:$B$9</c:f>
              <c:numCache>
                <c:formatCode>General</c:formatCode>
                <c:ptCount val="8"/>
                <c:pt idx="0">
                  <c:v>180</c:v>
                </c:pt>
                <c:pt idx="1">
                  <c:v>36</c:v>
                </c:pt>
                <c:pt idx="2">
                  <c:v>72</c:v>
                </c:pt>
                <c:pt idx="3">
                  <c:v>72</c:v>
                </c:pt>
              </c:numCache>
            </c:numRef>
          </c:val>
          <c:extLst>
            <c:ext xmlns:c16="http://schemas.microsoft.com/office/drawing/2014/chart" uri="{C3380CC4-5D6E-409C-BE32-E72D297353CC}">
              <c16:uniqueId val="{00000010-27BE-7D4D-B2DB-CF174E4481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17F-4C24-BA31-90B2159211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17F-4C24-BA31-90B2159211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7F-4C24-BA31-90B215921139}"/>
              </c:ext>
            </c:extLst>
          </c:dPt>
          <c:dPt>
            <c:idx val="3"/>
            <c:bubble3D val="0"/>
            <c:spPr>
              <a:noFill/>
              <a:ln w="19050">
                <a:solidFill>
                  <a:schemeClr val="tx1"/>
                </a:solidFill>
              </a:ln>
              <a:effectLst/>
            </c:spPr>
            <c:extLst>
              <c:ext xmlns:c16="http://schemas.microsoft.com/office/drawing/2014/chart" uri="{C3380CC4-5D6E-409C-BE32-E72D297353CC}">
                <c16:uniqueId val="{00000007-617F-4C24-BA31-90B215921139}"/>
              </c:ext>
            </c:extLst>
          </c:dPt>
          <c:cat>
            <c:numRef>
              <c:f>Sheet1!$A$2:$A$5</c:f>
              <c:numCache>
                <c:formatCode>General</c:formatCode>
                <c:ptCount val="4"/>
              </c:numCache>
            </c:numRef>
          </c:cat>
          <c:val>
            <c:numRef>
              <c:f>Sheet1!$B$2:$B$5</c:f>
              <c:numCache>
                <c:formatCode>General</c:formatCode>
                <c:ptCount val="4"/>
                <c:pt idx="0">
                  <c:v>0</c:v>
                </c:pt>
                <c:pt idx="1">
                  <c:v>0</c:v>
                </c:pt>
                <c:pt idx="2">
                  <c:v>0</c:v>
                </c:pt>
                <c:pt idx="3">
                  <c:v>1.2</c:v>
                </c:pt>
              </c:numCache>
            </c:numRef>
          </c:val>
          <c:extLst>
            <c:ext xmlns:c16="http://schemas.microsoft.com/office/drawing/2014/chart" uri="{C3380CC4-5D6E-409C-BE32-E72D297353CC}">
              <c16:uniqueId val="{00000008-617F-4C24-BA31-90B2159211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17F-4C24-BA31-90B2159211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17F-4C24-BA31-90B2159211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17F-4C24-BA31-90B215921139}"/>
              </c:ext>
            </c:extLst>
          </c:dPt>
          <c:dPt>
            <c:idx val="3"/>
            <c:bubble3D val="0"/>
            <c:spPr>
              <a:noFill/>
              <a:ln w="19050">
                <a:solidFill>
                  <a:schemeClr val="tx1"/>
                </a:solidFill>
              </a:ln>
              <a:effectLst/>
            </c:spPr>
            <c:extLst>
              <c:ext xmlns:c16="http://schemas.microsoft.com/office/drawing/2014/chart" uri="{C3380CC4-5D6E-409C-BE32-E72D297353CC}">
                <c16:uniqueId val="{00000007-617F-4C24-BA31-90B215921139}"/>
              </c:ext>
            </c:extLst>
          </c:dPt>
          <c:cat>
            <c:numRef>
              <c:f>Sheet1!$A$2:$A$5</c:f>
              <c:numCache>
                <c:formatCode>General</c:formatCode>
                <c:ptCount val="4"/>
              </c:numCache>
            </c:numRef>
          </c:cat>
          <c:val>
            <c:numRef>
              <c:f>Sheet1!$B$2:$B$5</c:f>
              <c:numCache>
                <c:formatCode>General</c:formatCode>
                <c:ptCount val="4"/>
                <c:pt idx="0">
                  <c:v>0</c:v>
                </c:pt>
                <c:pt idx="1">
                  <c:v>0</c:v>
                </c:pt>
                <c:pt idx="2">
                  <c:v>0</c:v>
                </c:pt>
                <c:pt idx="3">
                  <c:v>1.2</c:v>
                </c:pt>
              </c:numCache>
            </c:numRef>
          </c:val>
          <c:extLst>
            <c:ext xmlns:c16="http://schemas.microsoft.com/office/drawing/2014/chart" uri="{C3380CC4-5D6E-409C-BE32-E72D297353CC}">
              <c16:uniqueId val="{00000008-617F-4C24-BA31-90B2159211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5" dt="2023-03-22T16:43:42.341" idx="2">
    <p:pos x="10" y="10"/>
    <p:text>do we keep this slide?</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3-03-22T16:44:26.998" idx="3">
    <p:pos x="10" y="10"/>
    <p:text>do we keep this slide?</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3-03-22T16:45:21.040" idx="4">
    <p:pos x="10" y="10"/>
    <p:text>no answer slide?</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3-03-14T17:25:57.951" idx="6">
    <p:pos x="2756" y="48"/>
    <p:text>QUERY: would we benefit from a master slide with the logos across the top included. At the moment the Credits slides all show the logos in different positions.</p:text>
    <p:extLst>
      <p:ext uri="{C676402C-5697-4E1C-873F-D02D1690AC5C}">
        <p15:threadingInfo xmlns:p15="http://schemas.microsoft.com/office/powerpoint/2012/main" timeZoneBias="0"/>
      </p:ext>
    </p:extLst>
  </p:cm>
</p:cmLst>
</file>

<file path=ppt/drawings/drawing1.xml><?xml version="1.0" encoding="utf-8"?>
<c:userShapes xmlns:c="http://schemas.openxmlformats.org/drawingml/2006/chart">
  <cdr:relSizeAnchor xmlns:cdr="http://schemas.openxmlformats.org/drawingml/2006/chartDrawing">
    <cdr:from>
      <cdr:x>0.60797</cdr:x>
      <cdr:y>0.38329</cdr:y>
    </cdr:from>
    <cdr:to>
      <cdr:x>0.85358</cdr:x>
      <cdr:y>0.5389</cdr:y>
    </cdr:to>
    <cdr:sp macro="" textlink="">
      <cdr:nvSpPr>
        <cdr:cNvPr id="2" name="TextBox 5">
          <a:extLst xmlns:a="http://schemas.openxmlformats.org/drawingml/2006/main">
            <a:ext uri="{FF2B5EF4-FFF2-40B4-BE49-F238E27FC236}">
              <a16:creationId xmlns:a16="http://schemas.microsoft.com/office/drawing/2014/main" id="{991AF3E2-030D-4B68-A296-5A54F517931E}"/>
            </a:ext>
          </a:extLst>
        </cdr:cNvPr>
        <cdr:cNvSpPr txBox="1"/>
      </cdr:nvSpPr>
      <cdr:spPr>
        <a:xfrm xmlns:a="http://schemas.openxmlformats.org/drawingml/2006/main">
          <a:off x="3150256" y="1667824"/>
          <a:ext cx="1272661" cy="67710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dirty="0" err="1"/>
            <a:t>SprintFlex</a:t>
          </a:r>
          <a:endParaRPr lang="en-GB" sz="2000" dirty="0">
            <a:latin typeface="Gill Sans MT" panose="020B0502020104020203" pitchFamily="34" charset="0"/>
          </a:endParaRPr>
        </a:p>
        <a:p xmlns:a="http://schemas.openxmlformats.org/drawingml/2006/main">
          <a:pPr algn="ctr"/>
          <a:r>
            <a:rPr lang="en-GB" sz="2000" dirty="0">
              <a:latin typeface="Gill Sans MT" panose="020B0502020104020203" pitchFamily="34" charset="0"/>
            </a:rPr>
            <a:t>180°</a:t>
          </a:r>
        </a:p>
      </cdr:txBody>
    </cdr:sp>
  </cdr:relSizeAnchor>
  <cdr:relSizeAnchor xmlns:cdr="http://schemas.openxmlformats.org/drawingml/2006/chartDrawing">
    <cdr:from>
      <cdr:x>0.13445</cdr:x>
      <cdr:y>0.47507</cdr:y>
    </cdr:from>
    <cdr:to>
      <cdr:x>0.37824</cdr:x>
      <cdr:y>0.63775</cdr:y>
    </cdr:to>
    <cdr:sp macro="" textlink="">
      <cdr:nvSpPr>
        <cdr:cNvPr id="3" name="TextBox 5">
          <a:extLst xmlns:a="http://schemas.openxmlformats.org/drawingml/2006/main">
            <a:ext uri="{FF2B5EF4-FFF2-40B4-BE49-F238E27FC236}">
              <a16:creationId xmlns:a16="http://schemas.microsoft.com/office/drawing/2014/main" id="{3DA6A2C5-9592-4991-B605-10514F9415D7}"/>
            </a:ext>
          </a:extLst>
        </cdr:cNvPr>
        <cdr:cNvSpPr txBox="1"/>
      </cdr:nvSpPr>
      <cdr:spPr>
        <a:xfrm xmlns:a="http://schemas.openxmlformats.org/drawingml/2006/main">
          <a:off x="696689" y="2067181"/>
          <a:ext cx="1263222" cy="7078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2000" dirty="0" err="1">
              <a:latin typeface="Gill Sans MT" panose="020B0502020104020203" pitchFamily="34" charset="0"/>
            </a:rPr>
            <a:t>FlexLite</a:t>
          </a:r>
          <a:endParaRPr lang="en-GB" sz="2000" dirty="0">
            <a:latin typeface="Gill Sans MT" panose="020B0502020104020203" pitchFamily="34" charset="0"/>
          </a:endParaRPr>
        </a:p>
        <a:p xmlns:a="http://schemas.openxmlformats.org/drawingml/2006/main">
          <a:pPr algn="ctr"/>
          <a:r>
            <a:rPr lang="en-GB" sz="2000" dirty="0">
              <a:latin typeface="Gill Sans MT" panose="020B0502020104020203" pitchFamily="34" charset="0"/>
            </a:rPr>
            <a:t>72°</a:t>
          </a:r>
        </a:p>
      </cdr:txBody>
    </cdr:sp>
  </cdr:relSizeAnchor>
  <cdr:relSizeAnchor xmlns:cdr="http://schemas.openxmlformats.org/drawingml/2006/chartDrawing">
    <cdr:from>
      <cdr:x>0.28513</cdr:x>
      <cdr:y>0.78073</cdr:y>
    </cdr:from>
    <cdr:to>
      <cdr:x>0.51496</cdr:x>
      <cdr:y>0.98585</cdr:y>
    </cdr:to>
    <cdr:sp macro="" textlink="">
      <cdr:nvSpPr>
        <cdr:cNvPr id="4" name="TextBox 5">
          <a:extLst xmlns:a="http://schemas.openxmlformats.org/drawingml/2006/main">
            <a:ext uri="{FF2B5EF4-FFF2-40B4-BE49-F238E27FC236}">
              <a16:creationId xmlns:a16="http://schemas.microsoft.com/office/drawing/2014/main" id="{9CD2835B-CE64-4E01-BC6E-987081840998}"/>
            </a:ext>
          </a:extLst>
        </cdr:cNvPr>
        <cdr:cNvSpPr txBox="1"/>
      </cdr:nvSpPr>
      <cdr:spPr>
        <a:xfrm xmlns:a="http://schemas.openxmlformats.org/drawingml/2006/main">
          <a:off x="1477451" y="3397231"/>
          <a:ext cx="1190847" cy="89255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600" dirty="0" err="1">
              <a:latin typeface="Gill Sans MT" panose="020B0502020104020203" pitchFamily="34" charset="0"/>
            </a:rPr>
            <a:t>HypeSteps</a:t>
          </a:r>
          <a:endParaRPr lang="en-GB" sz="1600" dirty="0">
            <a:latin typeface="Gill Sans MT" panose="020B0502020104020203" pitchFamily="34" charset="0"/>
          </a:endParaRPr>
        </a:p>
        <a:p xmlns:a="http://schemas.openxmlformats.org/drawingml/2006/main">
          <a:pPr algn="ctr"/>
          <a:r>
            <a:rPr lang="en-GB" sz="1600" dirty="0">
              <a:latin typeface="Gill Sans MT" panose="020B0502020104020203" pitchFamily="34" charset="0"/>
            </a:rPr>
            <a:t>36°</a:t>
          </a:r>
        </a:p>
        <a:p xmlns:a="http://schemas.openxmlformats.org/drawingml/2006/main">
          <a:pPr algn="ctr"/>
          <a:endParaRPr lang="en-GB" sz="2000" dirty="0">
            <a:latin typeface="Gill Sans MT" panose="020B050202010402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0.5</cdr:y>
    </cdr:from>
    <cdr:to>
      <cdr:x>0.64123</cdr:x>
      <cdr:y>0.89854</cdr:y>
    </cdr:to>
    <cdr:cxnSp macro="">
      <cdr:nvCxnSpPr>
        <cdr:cNvPr id="3" name="Straight Connector 2">
          <a:extLst xmlns:a="http://schemas.openxmlformats.org/drawingml/2006/main">
            <a:ext uri="{FF2B5EF4-FFF2-40B4-BE49-F238E27FC236}">
              <a16:creationId xmlns:a16="http://schemas.microsoft.com/office/drawing/2014/main" id="{6C5E3260-A039-F1B9-FE35-2A1C2C126120}"/>
            </a:ext>
          </a:extLst>
        </cdr:cNvPr>
        <cdr:cNvCxnSpPr/>
      </cdr:nvCxnSpPr>
      <cdr:spPr>
        <a:xfrm xmlns:a="http://schemas.openxmlformats.org/drawingml/2006/main">
          <a:off x="2865755" y="1744345"/>
          <a:ext cx="809459" cy="1390387"/>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0.32344</cdr:x>
      <cdr:y>0.62177</cdr:y>
    </cdr:from>
    <cdr:to>
      <cdr:x>0.47207</cdr:x>
      <cdr:y>0.72763</cdr:y>
    </cdr:to>
    <cdr:sp macro="" textlink="">
      <cdr:nvSpPr>
        <cdr:cNvPr id="6" name="TextBox 36">
          <a:extLst xmlns:a="http://schemas.openxmlformats.org/drawingml/2006/main">
            <a:ext uri="{FF2B5EF4-FFF2-40B4-BE49-F238E27FC236}">
              <a16:creationId xmlns:a16="http://schemas.microsoft.com/office/drawing/2014/main" id="{9E449BDD-E184-A4DE-19F9-372C175D63E4}"/>
            </a:ext>
          </a:extLst>
        </cdr:cNvPr>
        <cdr:cNvSpPr txBox="1"/>
      </cdr:nvSpPr>
      <cdr:spPr>
        <a:xfrm xmlns:a="http://schemas.openxmlformats.org/drawingml/2006/main">
          <a:off x="1853777" y="2169148"/>
          <a:ext cx="85190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dirty="0">
              <a:solidFill>
                <a:srgbClr val="FF0000"/>
              </a:solidFill>
            </a:rPr>
            <a:t>Rovers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5C08C-1EE7-2E4B-BEDD-2CD36E772CA0}" type="datetimeFigureOut">
              <a:rPr lang="en-US" smtClean="0"/>
              <a:t>3/30/23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292A9-7A47-3844-B146-D6E152DCFCB4}" type="slidenum">
              <a:rPr lang="en-US" smtClean="0"/>
              <a:t>‹#›</a:t>
            </a:fld>
            <a:endParaRPr lang="en-US"/>
          </a:p>
        </p:txBody>
      </p:sp>
    </p:spTree>
    <p:extLst>
      <p:ext uri="{BB962C8B-B14F-4D97-AF65-F5344CB8AC3E}">
        <p14:creationId xmlns:p14="http://schemas.microsoft.com/office/powerpoint/2010/main" val="391170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1</a:t>
            </a:fld>
            <a:endParaRPr lang="en-US"/>
          </a:p>
        </p:txBody>
      </p:sp>
    </p:spTree>
    <p:extLst>
      <p:ext uri="{BB962C8B-B14F-4D97-AF65-F5344CB8AC3E}">
        <p14:creationId xmlns:p14="http://schemas.microsoft.com/office/powerpoint/2010/main" val="47017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context for this graph – Kate is collecting data on favourite brands of sports clothing (why might she want to know about this?) and asks 240 people.  Highlight that the size of the </a:t>
            </a:r>
            <a:r>
              <a:rPr lang="en-GB" b="1" dirty="0"/>
              <a:t>sectors</a:t>
            </a:r>
            <a:r>
              <a:rPr lang="en-GB" dirty="0"/>
              <a:t> of the pie chart show the angles for each brand, but not the actual numbers who chose that brand.</a:t>
            </a:r>
          </a:p>
          <a:p>
            <a:r>
              <a:rPr lang="en-GB" dirty="0"/>
              <a:t>Ask learners to discuss in pairs how they could find the numbers (or </a:t>
            </a:r>
            <a:r>
              <a:rPr lang="en-GB" b="1" dirty="0"/>
              <a:t>frequency</a:t>
            </a:r>
            <a:r>
              <a:rPr lang="en-GB" dirty="0"/>
              <a:t>) of people choosing each brand from the angles shown (allow 2-3 min to discuss).</a:t>
            </a:r>
          </a:p>
          <a:p>
            <a:r>
              <a:rPr lang="en-GB" dirty="0"/>
              <a:t>Take feedback and ask learners to model their different approaches used by the group.  Discuss any errors or misconceptions that arise along the way.</a:t>
            </a:r>
          </a:p>
          <a:p>
            <a:r>
              <a:rPr lang="en-GB" dirty="0"/>
              <a:t>Summarise by saying that the number of degrees around the pie chart must always be 360.  So the </a:t>
            </a:r>
            <a:r>
              <a:rPr lang="en-GB" b="1" dirty="0"/>
              <a:t>task is one of converting degrees to frequencies</a:t>
            </a:r>
            <a:r>
              <a:rPr lang="en-GB" dirty="0"/>
              <a:t>.  Make the link with proportion problems covered earlier in the scheme of work (e.g. scaling up recipes or converting between units &amp; currencies).  Remind learners about what approaches may have helped then (e.g. ratio tables and double number lines)</a:t>
            </a:r>
          </a:p>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10</a:t>
            </a:fld>
            <a:endParaRPr lang="en-US"/>
          </a:p>
        </p:txBody>
      </p:sp>
    </p:spTree>
    <p:extLst>
      <p:ext uri="{BB962C8B-B14F-4D97-AF65-F5344CB8AC3E}">
        <p14:creationId xmlns:p14="http://schemas.microsoft.com/office/powerpoint/2010/main" val="303404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how a ratio table can be used to solve the previous question.  If this hasn’t already been addressed, use can use the animated sequence to model this approach – although it might be better to draw the ratio table on the whiteboard and get the learners to suggest what values they would include.</a:t>
            </a:r>
          </a:p>
        </p:txBody>
      </p:sp>
      <p:sp>
        <p:nvSpPr>
          <p:cNvPr id="4" name="Slide Number Placeholder 3"/>
          <p:cNvSpPr>
            <a:spLocks noGrp="1"/>
          </p:cNvSpPr>
          <p:nvPr>
            <p:ph type="sldNum" sz="quarter" idx="5"/>
          </p:nvPr>
        </p:nvSpPr>
        <p:spPr/>
        <p:txBody>
          <a:bodyPr/>
          <a:lstStyle/>
          <a:p>
            <a:fld id="{C30292A9-7A47-3844-B146-D6E152DCFCB4}" type="slidenum">
              <a:rPr lang="en-US" smtClean="0"/>
              <a:t>11</a:t>
            </a:fld>
            <a:endParaRPr lang="en-US"/>
          </a:p>
        </p:txBody>
      </p:sp>
    </p:spTree>
    <p:extLst>
      <p:ext uri="{BB962C8B-B14F-4D97-AF65-F5344CB8AC3E}">
        <p14:creationId xmlns:p14="http://schemas.microsoft.com/office/powerpoint/2010/main" val="411126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Reveal the question and ask learners what they need to do to plot a pie chart (i.e. work out the angles)</a:t>
            </a:r>
          </a:p>
          <a:p>
            <a:r>
              <a:rPr lang="en-GB" dirty="0"/>
              <a:t>Next reveal the table and ask learners </a:t>
            </a:r>
            <a:r>
              <a:rPr lang="en-GB" b="1" dirty="0"/>
              <a:t>what is the same and what is different </a:t>
            </a:r>
            <a:r>
              <a:rPr lang="en-GB" dirty="0"/>
              <a:t>about this problem compared to the previous one (i.e. it is still converting between degrees and frequency – but in the reverse direction – so it is still a question of using proportion to scale up – or down).</a:t>
            </a:r>
          </a:p>
          <a:p>
            <a:r>
              <a:rPr lang="en-GB" dirty="0"/>
              <a:t>Allow 30 sec or so thinking time, then ask learners how they would go about this problem.  Probe, as required, to bring out that 90 needs to be multiplied by 4 to give 360 (show animation), and so all the individual frequencies also need to be scaled up by a factor of 4.  </a:t>
            </a:r>
            <a:r>
              <a:rPr lang="en-GB" b="1" dirty="0"/>
              <a:t>Note that what is shown can also be seen as a ratio table </a:t>
            </a:r>
            <a:r>
              <a:rPr lang="en-GB" dirty="0"/>
              <a:t>– and that the calculation could be done in 2 steps (x2 and x2).</a:t>
            </a:r>
          </a:p>
          <a:p>
            <a:r>
              <a:rPr lang="en-GB" dirty="0"/>
              <a:t>Ask the group to complete the table, row by row, using the animation to confirm answers.  </a:t>
            </a:r>
          </a:p>
          <a:p>
            <a:r>
              <a:rPr lang="en-GB" b="0" dirty="0"/>
              <a:t>Remind learners at the end that the angles should dd up to </a:t>
            </a:r>
            <a:r>
              <a:rPr lang="en-GB" b="1" dirty="0"/>
              <a:t>360</a:t>
            </a:r>
            <a:r>
              <a:rPr lang="en-GB" b="0" dirty="0"/>
              <a:t> – they need to check!</a:t>
            </a:r>
          </a:p>
          <a:p>
            <a:endParaRPr lang="en-GB" dirty="0"/>
          </a:p>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12</a:t>
            </a:fld>
            <a:endParaRPr lang="en-US"/>
          </a:p>
        </p:txBody>
      </p:sp>
    </p:spTree>
    <p:extLst>
      <p:ext uri="{BB962C8B-B14F-4D97-AF65-F5344CB8AC3E}">
        <p14:creationId xmlns:p14="http://schemas.microsoft.com/office/powerpoint/2010/main" val="1515775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slides 13 to 15, as required, to model the plotting of the pie chart using a protractor.</a:t>
            </a:r>
          </a:p>
        </p:txBody>
      </p:sp>
      <p:sp>
        <p:nvSpPr>
          <p:cNvPr id="4" name="Slide Number Placeholder 3"/>
          <p:cNvSpPr>
            <a:spLocks noGrp="1"/>
          </p:cNvSpPr>
          <p:nvPr>
            <p:ph type="sldNum" sz="quarter" idx="5"/>
          </p:nvPr>
        </p:nvSpPr>
        <p:spPr/>
        <p:txBody>
          <a:bodyPr/>
          <a:lstStyle/>
          <a:p>
            <a:fld id="{C30292A9-7A47-3844-B146-D6E152DCFCB4}" type="slidenum">
              <a:rPr lang="en-US" smtClean="0"/>
              <a:t>13</a:t>
            </a:fld>
            <a:endParaRPr lang="en-US"/>
          </a:p>
        </p:txBody>
      </p:sp>
    </p:spTree>
    <p:extLst>
      <p:ext uri="{BB962C8B-B14F-4D97-AF65-F5344CB8AC3E}">
        <p14:creationId xmlns:p14="http://schemas.microsoft.com/office/powerpoint/2010/main" val="190757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slides 13 to 15, as required, to model the plotting of the pie chart using a protractor.</a:t>
            </a:r>
          </a:p>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14</a:t>
            </a:fld>
            <a:endParaRPr lang="en-US"/>
          </a:p>
        </p:txBody>
      </p:sp>
    </p:spTree>
    <p:extLst>
      <p:ext uri="{BB962C8B-B14F-4D97-AF65-F5344CB8AC3E}">
        <p14:creationId xmlns:p14="http://schemas.microsoft.com/office/powerpoint/2010/main" val="391458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would we do differently if we had asked 60 people, 30 people, 600 people…</a:t>
            </a:r>
          </a:p>
          <a:p>
            <a:endParaRPr lang="en-GB" dirty="0"/>
          </a:p>
          <a:p>
            <a:r>
              <a:rPr lang="en-GB" dirty="0"/>
              <a:t>Summarise by reminding learners that this is always a matter of scaling the number up or down to 360 (and how ratio tables or DNLs might help).</a:t>
            </a:r>
          </a:p>
        </p:txBody>
      </p:sp>
      <p:sp>
        <p:nvSpPr>
          <p:cNvPr id="4" name="Slide Number Placeholder 3"/>
          <p:cNvSpPr>
            <a:spLocks noGrp="1"/>
          </p:cNvSpPr>
          <p:nvPr>
            <p:ph type="sldNum" sz="quarter" idx="5"/>
          </p:nvPr>
        </p:nvSpPr>
        <p:spPr/>
        <p:txBody>
          <a:bodyPr/>
          <a:lstStyle/>
          <a:p>
            <a:fld id="{C30292A9-7A47-3844-B146-D6E152DCFCB4}" type="slidenum">
              <a:rPr lang="en-US" smtClean="0"/>
              <a:t>15</a:t>
            </a:fld>
            <a:endParaRPr lang="en-US"/>
          </a:p>
        </p:txBody>
      </p:sp>
    </p:spTree>
    <p:extLst>
      <p:ext uri="{BB962C8B-B14F-4D97-AF65-F5344CB8AC3E}">
        <p14:creationId xmlns:p14="http://schemas.microsoft.com/office/powerpoint/2010/main" val="400075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Tell learners they will be working in pairs to match frequencies with pictures of pie charts.  </a:t>
            </a:r>
          </a:p>
          <a:p>
            <a:r>
              <a:rPr lang="en-US" sz="1200" b="0" kern="1200" dirty="0" err="1">
                <a:solidFill>
                  <a:schemeClr val="tx1"/>
                </a:solidFill>
                <a:effectLst/>
                <a:latin typeface="+mn-lt"/>
                <a:ea typeface="+mn-ea"/>
                <a:cs typeface="+mn-cs"/>
              </a:rPr>
              <a:t>Emphasise</a:t>
            </a:r>
            <a:r>
              <a:rPr lang="en-US" sz="1200" b="0" kern="1200" dirty="0">
                <a:solidFill>
                  <a:schemeClr val="tx1"/>
                </a:solidFill>
                <a:effectLst/>
                <a:latin typeface="+mn-lt"/>
                <a:ea typeface="+mn-ea"/>
                <a:cs typeface="+mn-cs"/>
              </a:rPr>
              <a:t> that they are expected to work collaboratively and draw attention to the points on the slide.</a:t>
            </a:r>
          </a:p>
        </p:txBody>
      </p:sp>
      <p:sp>
        <p:nvSpPr>
          <p:cNvPr id="4" name="Slide Number Placeholder 3"/>
          <p:cNvSpPr>
            <a:spLocks noGrp="1"/>
          </p:cNvSpPr>
          <p:nvPr>
            <p:ph type="sldNum" sz="quarter" idx="10"/>
          </p:nvPr>
        </p:nvSpPr>
        <p:spPr/>
        <p:txBody>
          <a:bodyPr/>
          <a:lstStyle/>
          <a:p>
            <a:fld id="{C30292A9-7A47-3844-B146-D6E152DCFCB4}" type="slidenum">
              <a:rPr lang="en-US" smtClean="0"/>
              <a:t>16</a:t>
            </a:fld>
            <a:endParaRPr lang="en-US"/>
          </a:p>
        </p:txBody>
      </p:sp>
    </p:spTree>
    <p:extLst>
      <p:ext uri="{BB962C8B-B14F-4D97-AF65-F5344CB8AC3E}">
        <p14:creationId xmlns:p14="http://schemas.microsoft.com/office/powerpoint/2010/main" val="3398915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Provide each pair or small group of learners with a copy of the </a:t>
            </a:r>
            <a:r>
              <a:rPr lang="en-US" sz="1200" b="0" i="1" kern="1200" dirty="0">
                <a:solidFill>
                  <a:schemeClr val="tx1"/>
                </a:solidFill>
                <a:effectLst/>
                <a:latin typeface="+mn-lt"/>
                <a:ea typeface="+mn-ea"/>
                <a:cs typeface="+mn-cs"/>
              </a:rPr>
              <a:t>Frequencies, angles and pie charts </a:t>
            </a:r>
            <a:r>
              <a:rPr lang="en-US" sz="1200" b="0" kern="1200" dirty="0">
                <a:solidFill>
                  <a:schemeClr val="tx1"/>
                </a:solidFill>
                <a:effectLst/>
                <a:latin typeface="+mn-lt"/>
                <a:ea typeface="+mn-ea"/>
                <a:cs typeface="+mn-cs"/>
              </a:rPr>
              <a:t>grid, and a set of angles cards and pie chart cards.  </a:t>
            </a:r>
          </a:p>
          <a:p>
            <a:r>
              <a:rPr lang="en-US" sz="1200" b="0" kern="1200" dirty="0">
                <a:solidFill>
                  <a:schemeClr val="tx1"/>
                </a:solidFill>
                <a:effectLst/>
                <a:latin typeface="+mn-lt"/>
                <a:ea typeface="+mn-ea"/>
                <a:cs typeface="+mn-cs"/>
              </a:rPr>
              <a:t>Ask them to match the cards in rows across the grid, take turns and explain their reasoning to each other.</a:t>
            </a:r>
          </a:p>
          <a:p>
            <a:r>
              <a:rPr lang="en-US" sz="1200" b="0" kern="1200" dirty="0">
                <a:solidFill>
                  <a:schemeClr val="tx1"/>
                </a:solidFill>
                <a:effectLst/>
                <a:latin typeface="+mn-lt"/>
                <a:ea typeface="+mn-ea"/>
                <a:cs typeface="+mn-cs"/>
              </a:rPr>
              <a:t>Note that there are two blank cards, which learners will need to fill-in to complete the grid.</a:t>
            </a:r>
          </a:p>
          <a:p>
            <a:r>
              <a:rPr lang="en-US" sz="1200" b="0" kern="1200" dirty="0">
                <a:solidFill>
                  <a:schemeClr val="tx1"/>
                </a:solidFill>
                <a:effectLst/>
                <a:latin typeface="+mn-lt"/>
                <a:ea typeface="+mn-ea"/>
                <a:cs typeface="+mn-cs"/>
              </a:rPr>
              <a:t>Observe learners as they complete the task but try not to correct any mistakes at this stage. </a:t>
            </a:r>
            <a:r>
              <a:rPr lang="en-GB" sz="1200" kern="1200" dirty="0">
                <a:solidFill>
                  <a:schemeClr val="tx1"/>
                </a:solidFill>
                <a:effectLst/>
                <a:latin typeface="+mn-lt"/>
                <a:ea typeface="+mn-ea"/>
                <a:cs typeface="+mn-cs"/>
              </a:rPr>
              <a:t>Instead, encourage students to explain their reasoning to each other and listen in to their explanations as you circulate.</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ANSWERS</a:t>
            </a:r>
          </a:p>
          <a:p>
            <a:r>
              <a:rPr lang="en-GB" sz="1200" b="0" kern="1200" dirty="0">
                <a:solidFill>
                  <a:schemeClr val="tx1"/>
                </a:solidFill>
                <a:effectLst/>
                <a:latin typeface="+mn-lt"/>
                <a:ea typeface="+mn-ea"/>
                <a:cs typeface="+mn-cs"/>
              </a:rPr>
              <a:t>When learners have completed the activity, ask them to explain their thinking when matching the cards.  </a:t>
            </a:r>
          </a:p>
          <a:p>
            <a:r>
              <a:rPr lang="en-GB" sz="1200" b="0" kern="1200" dirty="0">
                <a:solidFill>
                  <a:schemeClr val="tx1"/>
                </a:solidFill>
                <a:effectLst/>
                <a:latin typeface="+mn-lt"/>
                <a:ea typeface="+mn-ea"/>
                <a:cs typeface="+mn-cs"/>
              </a:rPr>
              <a:t>Did they need to move them around as they added further cards?  Which ones did they find hardest to match and why?</a:t>
            </a:r>
          </a:p>
          <a:p>
            <a:r>
              <a:rPr lang="en-GB" sz="1200" b="0" kern="1200" dirty="0">
                <a:solidFill>
                  <a:schemeClr val="tx1"/>
                </a:solidFill>
                <a:effectLst/>
                <a:latin typeface="+mn-lt"/>
                <a:ea typeface="+mn-ea"/>
                <a:cs typeface="+mn-cs"/>
              </a:rPr>
              <a:t>After taking feedback, provide each pair with an answer sheet to check their work.  Take questions and clarify any outstanding issues.</a:t>
            </a:r>
          </a:p>
          <a:p>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Angle table for Row D: Angles are 45, 45, 90, 180 and (TOTAL) 360 from top to bottom.</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Pie chart for Row G: a pie chart with four equally distributed angles, each 90 degrees.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0292A9-7A47-3844-B146-D6E152DCFCB4}" type="slidenum">
              <a:rPr lang="en-US" smtClean="0"/>
              <a:t>17</a:t>
            </a:fld>
            <a:endParaRPr lang="en-US"/>
          </a:p>
        </p:txBody>
      </p:sp>
    </p:spTree>
    <p:extLst>
      <p:ext uri="{BB962C8B-B14F-4D97-AF65-F5344CB8AC3E}">
        <p14:creationId xmlns:p14="http://schemas.microsoft.com/office/powerpoint/2010/main" val="152129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Emphasise the proportional relationship between frequency (no. of items) and degrees, and the connections with work that they did earlier in the year on proportion - including the use of ratio tables and DNLs.</a:t>
            </a:r>
            <a:endParaRPr lang="en-US"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18</a:t>
            </a:fld>
            <a:endParaRPr lang="en-US"/>
          </a:p>
        </p:txBody>
      </p:sp>
    </p:spTree>
    <p:extLst>
      <p:ext uri="{BB962C8B-B14F-4D97-AF65-F5344CB8AC3E}">
        <p14:creationId xmlns:p14="http://schemas.microsoft.com/office/powerpoint/2010/main" val="1547876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12+ 12 =24</a:t>
            </a:r>
          </a:p>
          <a:p>
            <a:r>
              <a:rPr lang="en-US" dirty="0"/>
              <a:t>12+ 12+ 3= 27</a:t>
            </a:r>
          </a:p>
          <a:p>
            <a:r>
              <a:rPr lang="en-US" dirty="0"/>
              <a:t>Answers:</a:t>
            </a:r>
          </a:p>
          <a:p>
            <a:r>
              <a:rPr lang="en-GB" b="0" baseline="0" dirty="0"/>
              <a:t>6 quarters stand for 18 eggs</a:t>
            </a:r>
          </a:p>
          <a:p>
            <a:r>
              <a:rPr lang="en-GB" b="0" baseline="0" dirty="0"/>
              <a:t>1 quarter stands for 3 eggs</a:t>
            </a:r>
          </a:p>
          <a:p>
            <a:r>
              <a:rPr lang="en-GB" b="0" baseline="0" dirty="0"/>
              <a:t>Key: 1 quarter = 3 eggs or 1 circle = 12 eggs</a:t>
            </a:r>
          </a:p>
          <a:p>
            <a:r>
              <a:rPr lang="en-GB" b="0" baseline="0" dirty="0"/>
              <a:t>On Tuesday: 24 ÷ 3 = 8 quarters = 2 circles</a:t>
            </a:r>
          </a:p>
          <a:p>
            <a:r>
              <a:rPr lang="en-GB" b="0" baseline="0" dirty="0"/>
              <a:t>One Wednesday: 27 ÷ 3 = 9 quarters = 2 circles and 1 quarter</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292A9-7A47-3844-B146-D6E152DC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27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asking the learners what they see on the slide.  </a:t>
            </a:r>
          </a:p>
          <a:p>
            <a:r>
              <a:rPr lang="en-GB" dirty="0"/>
              <a:t>You may get answers such as ‘a list of countries and some circles’ to start with. </a:t>
            </a:r>
            <a:r>
              <a:rPr lang="en-GB" b="0" dirty="0"/>
              <a:t> Probe for what type of charts it is (a pictogram), and what the circles could represent.  What about the quarter, half and there-quarter circles?</a:t>
            </a:r>
          </a:p>
          <a:p>
            <a:r>
              <a:rPr lang="en-GB" b="0" dirty="0"/>
              <a:t>Ask what’s missing from the pictogram? What needs adding to help makes sense of it?  (Probe for a key and a title)</a:t>
            </a:r>
          </a:p>
          <a:p>
            <a:r>
              <a:rPr lang="en-GB" b="0" dirty="0"/>
              <a:t>Next, click to reveal the key and ask the class what this tells them.  Again, probe to get as many ideas as you can from the class, e.g. What sort of medals might they be? Can learners say how many medals have been won or awarded to each country?  Emphasise the importance of a key on a pictogram (and on some other charts)</a:t>
            </a:r>
          </a:p>
          <a:p>
            <a:r>
              <a:rPr lang="en-GB" b="0" dirty="0"/>
              <a:t>Next, click to reveal the title. Ask if this helps learners make more sense of the pictogram. What events do they think Jamaica won medals for?  What about Kenya?  Emphasise the importance of a title on any graph or chart.</a:t>
            </a:r>
          </a:p>
          <a:p>
            <a:r>
              <a:rPr lang="en-GB" b="0" dirty="0"/>
              <a:t>Finally, ask the learners who might want to know this information and why? Why do we use charts such as pictograms to present information?</a:t>
            </a:r>
          </a:p>
        </p:txBody>
      </p:sp>
      <p:sp>
        <p:nvSpPr>
          <p:cNvPr id="4" name="Slide Number Placeholder 3"/>
          <p:cNvSpPr>
            <a:spLocks noGrp="1"/>
          </p:cNvSpPr>
          <p:nvPr>
            <p:ph type="sldNum" sz="quarter" idx="5"/>
          </p:nvPr>
        </p:nvSpPr>
        <p:spPr/>
        <p:txBody>
          <a:bodyPr/>
          <a:lstStyle/>
          <a:p>
            <a:fld id="{C30292A9-7A47-3844-B146-D6E152DCFCB4}" type="slidenum">
              <a:rPr lang="en-US" smtClean="0"/>
              <a:t>2</a:t>
            </a:fld>
            <a:endParaRPr lang="en-US"/>
          </a:p>
        </p:txBody>
      </p:sp>
    </p:spTree>
    <p:extLst>
      <p:ext uri="{BB962C8B-B14F-4D97-AF65-F5344CB8AC3E}">
        <p14:creationId xmlns:p14="http://schemas.microsoft.com/office/powerpoint/2010/main" val="3547307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12+ 12 =24</a:t>
            </a:r>
          </a:p>
          <a:p>
            <a:r>
              <a:rPr lang="en-US" dirty="0"/>
              <a:t>12+ 12+ 3= 27</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292A9-7A47-3844-B146-D6E152DC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27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The width of the last bar (Tom) is wrong, it should be one column wide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Times New Roman" panose="02020603050405020304" pitchFamily="18" charset="0"/>
              </a:rPr>
              <a:t>The numbering of the y-axis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21</a:t>
            </a:fld>
            <a:endParaRPr lang="en-US"/>
          </a:p>
        </p:txBody>
      </p:sp>
    </p:spTree>
    <p:extLst>
      <p:ext uri="{BB962C8B-B14F-4D97-AF65-F5344CB8AC3E}">
        <p14:creationId xmlns:p14="http://schemas.microsoft.com/office/powerpoint/2010/main" val="1260700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GB" sz="1800" dirty="0">
                <a:effectLst/>
                <a:latin typeface="Arial" panose="020B0604020202020204" pitchFamily="34" charset="0"/>
                <a:ea typeface="Calibri" panose="020F0502020204030204" pitchFamily="34" charset="0"/>
              </a:rPr>
              <a:t> Correct angles are City – 150, Rovers – 135,United - 75 </a:t>
            </a:r>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22</a:t>
            </a:fld>
            <a:endParaRPr lang="en-US"/>
          </a:p>
        </p:txBody>
      </p:sp>
    </p:spTree>
    <p:extLst>
      <p:ext uri="{BB962C8B-B14F-4D97-AF65-F5344CB8AC3E}">
        <p14:creationId xmlns:p14="http://schemas.microsoft.com/office/powerpoint/2010/main" val="3815240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GB" sz="1800" dirty="0">
                <a:effectLst/>
                <a:latin typeface="Arial" panose="020B0604020202020204" pitchFamily="34" charset="0"/>
                <a:ea typeface="Calibri" panose="020F0502020204030204" pitchFamily="34" charset="0"/>
              </a:rPr>
              <a:t> Correct angles are City – 150, Rovers – 135,United - 75 </a:t>
            </a:r>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23</a:t>
            </a:fld>
            <a:endParaRPr lang="en-US"/>
          </a:p>
        </p:txBody>
      </p:sp>
    </p:spTree>
    <p:extLst>
      <p:ext uri="{BB962C8B-B14F-4D97-AF65-F5344CB8AC3E}">
        <p14:creationId xmlns:p14="http://schemas.microsoft.com/office/powerpoint/2010/main" val="3815240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more challenging question, which can be used as an extension.  </a:t>
            </a:r>
          </a:p>
          <a:p>
            <a:r>
              <a:rPr lang="en-US" dirty="0"/>
              <a:t>Answer 120</a:t>
            </a:r>
          </a:p>
        </p:txBody>
      </p:sp>
      <p:sp>
        <p:nvSpPr>
          <p:cNvPr id="4" name="Slide Number Placeholder 3"/>
          <p:cNvSpPr>
            <a:spLocks noGrp="1"/>
          </p:cNvSpPr>
          <p:nvPr>
            <p:ph type="sldNum" sz="quarter" idx="10"/>
          </p:nvPr>
        </p:nvSpPr>
        <p:spPr/>
        <p:txBody>
          <a:bodyPr/>
          <a:lstStyle/>
          <a:p>
            <a:fld id="{C30292A9-7A47-3844-B146-D6E152DCFCB4}" type="slidenum">
              <a:rPr lang="en-US" smtClean="0"/>
              <a:t>24</a:t>
            </a:fld>
            <a:endParaRPr lang="en-US"/>
          </a:p>
        </p:txBody>
      </p:sp>
    </p:spTree>
    <p:extLst>
      <p:ext uri="{BB962C8B-B14F-4D97-AF65-F5344CB8AC3E}">
        <p14:creationId xmlns:p14="http://schemas.microsoft.com/office/powerpoint/2010/main" val="381524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292A9-7A47-3844-B146-D6E152DC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66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26</a:t>
            </a:fld>
            <a:endParaRPr lang="en-US"/>
          </a:p>
        </p:txBody>
      </p:sp>
    </p:spTree>
    <p:extLst>
      <p:ext uri="{BB962C8B-B14F-4D97-AF65-F5344CB8AC3E}">
        <p14:creationId xmlns:p14="http://schemas.microsoft.com/office/powerpoint/2010/main" val="3658946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27</a:t>
            </a:fld>
            <a:endParaRPr lang="en-US"/>
          </a:p>
        </p:txBody>
      </p:sp>
    </p:spTree>
    <p:extLst>
      <p:ext uri="{BB962C8B-B14F-4D97-AF65-F5344CB8AC3E}">
        <p14:creationId xmlns:p14="http://schemas.microsoft.com/office/powerpoint/2010/main" val="146445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drawing attention to the three charts shown, and check that everyone is aware of what they are called.  Inform learners that all three charts are displaying the same data on medals won at the 2016 Rio Olympics.</a:t>
            </a:r>
          </a:p>
          <a:p>
            <a:r>
              <a:rPr lang="en-GB" dirty="0"/>
              <a:t>Ask learners to work in pairs and compare the three representations, and to note down:</a:t>
            </a:r>
          </a:p>
          <a:p>
            <a:pPr marL="171450" indent="-171450">
              <a:buFont typeface="Arial" panose="020B0604020202020204" pitchFamily="34" charset="0"/>
              <a:buChar char="•"/>
            </a:pPr>
            <a:r>
              <a:rPr lang="en-GB" b="0" dirty="0"/>
              <a:t>What is the same &amp; what is different about each representation?</a:t>
            </a:r>
          </a:p>
          <a:p>
            <a:pPr marL="171450" indent="-171450">
              <a:buFont typeface="Arial" panose="020B0604020202020204" pitchFamily="34" charset="0"/>
              <a:buChar char="•"/>
            </a:pPr>
            <a:r>
              <a:rPr lang="en-GB" b="0" dirty="0"/>
              <a:t>What are the advantages &amp; disadvantages of the different types of chart?</a:t>
            </a:r>
          </a:p>
          <a:p>
            <a:pPr marL="0" indent="0">
              <a:buFont typeface="Arial" panose="020B0604020202020204" pitchFamily="34" charset="0"/>
              <a:buNone/>
            </a:pPr>
            <a:r>
              <a:rPr lang="en-GB" b="0" dirty="0"/>
              <a:t>Allow 5 min for discussion, then take feedback.  </a:t>
            </a:r>
          </a:p>
          <a:p>
            <a:pPr marL="0" indent="0">
              <a:buFont typeface="Arial" panose="020B0604020202020204" pitchFamily="34" charset="0"/>
              <a:buNone/>
            </a:pPr>
            <a:r>
              <a:rPr lang="en-GB" b="0" dirty="0"/>
              <a:t>Probe for </a:t>
            </a:r>
            <a:r>
              <a:rPr lang="en-GB" b="1" dirty="0"/>
              <a:t>similarities </a:t>
            </a:r>
            <a:r>
              <a:rPr lang="en-GB" b="0" dirty="0"/>
              <a:t>and</a:t>
            </a:r>
            <a:r>
              <a:rPr lang="en-GB" b="1" dirty="0"/>
              <a:t> differences </a:t>
            </a:r>
            <a:r>
              <a:rPr lang="en-GB" b="0" dirty="0"/>
              <a:t>first, e.g.</a:t>
            </a:r>
          </a:p>
          <a:p>
            <a:pPr marL="171450" indent="-171450">
              <a:buFont typeface="Arial" panose="020B0604020202020204" pitchFamily="34" charset="0"/>
              <a:buChar char="•"/>
            </a:pPr>
            <a:r>
              <a:rPr lang="en-GB" b="0" dirty="0"/>
              <a:t>Pictogram and bar chart both show ‘bars’ –although one is vertical and the other horizontal (does this matter?)</a:t>
            </a:r>
          </a:p>
          <a:p>
            <a:pPr marL="171450" indent="-171450">
              <a:buFont typeface="Arial" panose="020B0604020202020204" pitchFamily="34" charset="0"/>
              <a:buChar char="•"/>
            </a:pPr>
            <a:r>
              <a:rPr lang="en-GB" b="0" dirty="0"/>
              <a:t>Only the pictogram has a key (but would a pie chart sometimes need a key?)</a:t>
            </a:r>
          </a:p>
          <a:p>
            <a:pPr marL="171450" indent="-171450">
              <a:buFont typeface="Arial" panose="020B0604020202020204" pitchFamily="34" charset="0"/>
              <a:buChar char="•"/>
            </a:pPr>
            <a:r>
              <a:rPr lang="en-GB" b="0" dirty="0"/>
              <a:t>The pie chart shows percentages (how would you work out percentages from the other two charts?)</a:t>
            </a:r>
          </a:p>
          <a:p>
            <a:pPr marL="0" indent="0">
              <a:buFont typeface="Arial" panose="020B0604020202020204" pitchFamily="34" charset="0"/>
              <a:buNone/>
            </a:pPr>
            <a:r>
              <a:rPr lang="en-GB" b="0" dirty="0"/>
              <a:t>Extend the discussion to take in the </a:t>
            </a:r>
            <a:r>
              <a:rPr lang="en-GB" b="1" dirty="0"/>
              <a:t>advantages </a:t>
            </a:r>
            <a:r>
              <a:rPr lang="en-GB" b="0" dirty="0"/>
              <a:t>and</a:t>
            </a:r>
            <a:r>
              <a:rPr lang="en-GB" b="1" dirty="0"/>
              <a:t> disadvantages </a:t>
            </a:r>
            <a:r>
              <a:rPr lang="en-GB" b="0" dirty="0"/>
              <a:t>of different representations, e.g.</a:t>
            </a:r>
          </a:p>
          <a:p>
            <a:pPr marL="171450" indent="-171450">
              <a:buFont typeface="Arial" panose="020B0604020202020204" pitchFamily="34" charset="0"/>
              <a:buChar char="•"/>
            </a:pPr>
            <a:r>
              <a:rPr lang="en-GB" b="0" dirty="0"/>
              <a:t>The bar chart is easier to see the </a:t>
            </a:r>
            <a:r>
              <a:rPr lang="en-GB" b="1" dirty="0"/>
              <a:t>number</a:t>
            </a:r>
            <a:r>
              <a:rPr lang="en-GB" b="0" dirty="0"/>
              <a:t> of medals won by each country.</a:t>
            </a:r>
          </a:p>
          <a:p>
            <a:pPr marL="171450" indent="-171450">
              <a:buFont typeface="Arial" panose="020B0604020202020204" pitchFamily="34" charset="0"/>
              <a:buChar char="•"/>
            </a:pPr>
            <a:r>
              <a:rPr lang="en-GB" b="0" dirty="0"/>
              <a:t>The pie chart is easier to see the </a:t>
            </a:r>
            <a:r>
              <a:rPr lang="en-GB" b="1" dirty="0"/>
              <a:t>percentage</a:t>
            </a:r>
            <a:r>
              <a:rPr lang="en-GB" b="0" dirty="0"/>
              <a:t> (or proportion) of medals won by each country.</a:t>
            </a:r>
          </a:p>
          <a:p>
            <a:pPr marL="171450" indent="-171450">
              <a:buFont typeface="Arial" panose="020B0604020202020204" pitchFamily="34" charset="0"/>
              <a:buChar char="•"/>
            </a:pPr>
            <a:r>
              <a:rPr lang="en-GB" b="0" dirty="0"/>
              <a:t>The pictogram is more visually attractive and relates to the context.</a:t>
            </a:r>
          </a:p>
          <a:p>
            <a:pPr marL="0" indent="0">
              <a:buFont typeface="Arial" panose="020B0604020202020204" pitchFamily="34" charset="0"/>
              <a:buNone/>
            </a:pPr>
            <a:r>
              <a:rPr lang="en-GB" b="0" dirty="0"/>
              <a:t>Finish by asking which representation of the data would learners choose if they were trying to communicate this information (and does it depend on the purpose?)</a:t>
            </a:r>
          </a:p>
        </p:txBody>
      </p:sp>
      <p:sp>
        <p:nvSpPr>
          <p:cNvPr id="4" name="Slide Number Placeholder 3"/>
          <p:cNvSpPr>
            <a:spLocks noGrp="1"/>
          </p:cNvSpPr>
          <p:nvPr>
            <p:ph type="sldNum" sz="quarter" idx="5"/>
          </p:nvPr>
        </p:nvSpPr>
        <p:spPr/>
        <p:txBody>
          <a:bodyPr/>
          <a:lstStyle/>
          <a:p>
            <a:fld id="{C30292A9-7A47-3844-B146-D6E152DCFCB4}" type="slidenum">
              <a:rPr lang="en-US" smtClean="0"/>
              <a:t>3</a:t>
            </a:fld>
            <a:endParaRPr lang="en-US"/>
          </a:p>
        </p:txBody>
      </p:sp>
    </p:spTree>
    <p:extLst>
      <p:ext uri="{BB962C8B-B14F-4D97-AF65-F5344CB8AC3E}">
        <p14:creationId xmlns:p14="http://schemas.microsoft.com/office/powerpoint/2010/main" val="114784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bar chart has been drawn incorrectly.  Ask learners examine that chart for a minute or so and identify things that are wrong with it.</a:t>
            </a:r>
          </a:p>
          <a:p>
            <a:r>
              <a:rPr lang="en-GB" dirty="0"/>
              <a:t>Ask different learners for their feedback and discuss it.</a:t>
            </a:r>
          </a:p>
          <a:p>
            <a:r>
              <a:rPr lang="en-GB" dirty="0"/>
              <a:t>If not mentioned, highlight the following:</a:t>
            </a:r>
          </a:p>
          <a:p>
            <a:pPr marL="171450" indent="-171450">
              <a:buFont typeface="Arial" panose="020B0604020202020204" pitchFamily="34" charset="0"/>
              <a:buChar char="•"/>
            </a:pPr>
            <a:r>
              <a:rPr lang="en-GB" dirty="0"/>
              <a:t>Neither axis has a title</a:t>
            </a:r>
          </a:p>
          <a:p>
            <a:pPr marL="171450" indent="-171450">
              <a:buFont typeface="Arial" panose="020B0604020202020204" pitchFamily="34" charset="0"/>
              <a:buChar char="•"/>
            </a:pPr>
            <a:r>
              <a:rPr lang="en-GB" dirty="0"/>
              <a:t>The </a:t>
            </a:r>
            <a:r>
              <a:rPr lang="en-GB" i="1" dirty="0"/>
              <a:t>y</a:t>
            </a:r>
            <a:r>
              <a:rPr lang="en-GB" dirty="0"/>
              <a:t>-axis has unequal intervals</a:t>
            </a:r>
          </a:p>
          <a:p>
            <a:pPr marL="171450" indent="-171450">
              <a:buFont typeface="Arial" panose="020B0604020202020204" pitchFamily="34" charset="0"/>
              <a:buChar char="•"/>
            </a:pPr>
            <a:r>
              <a:rPr lang="en-GB" dirty="0"/>
              <a:t>The width of the bars on unequal</a:t>
            </a:r>
          </a:p>
          <a:p>
            <a:pPr marL="171450" indent="-171450">
              <a:buFont typeface="Arial" panose="020B0604020202020204" pitchFamily="34" charset="0"/>
              <a:buChar char="•"/>
            </a:pPr>
            <a:r>
              <a:rPr lang="en-GB" dirty="0"/>
              <a:t>The title is incomplete (who’s favourite colours?).</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4</a:t>
            </a:fld>
            <a:endParaRPr lang="en-US"/>
          </a:p>
        </p:txBody>
      </p:sp>
    </p:spTree>
    <p:extLst>
      <p:ext uri="{BB962C8B-B14F-4D97-AF65-F5344CB8AC3E}">
        <p14:creationId xmlns:p14="http://schemas.microsoft.com/office/powerpoint/2010/main" val="381538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learners to work in pairs and give each pair a ‘What’s wrong?’ handout. Explain that each chart has been drawn with mistakes and information missing, and that their task is to identify the mistakes and note them on the handout.</a:t>
            </a:r>
          </a:p>
          <a:p>
            <a:endParaRPr lang="en-GB" sz="1200" kern="1200" dirty="0">
              <a:solidFill>
                <a:schemeClr val="tx1"/>
              </a:solidFill>
              <a:effectLst/>
              <a:latin typeface="+mn-lt"/>
              <a:ea typeface="+mn-ea"/>
              <a:cs typeface="+mn-cs"/>
            </a:endParaRPr>
          </a:p>
          <a:p>
            <a:r>
              <a:rPr lang="en-US" b="0" dirty="0"/>
              <a:t>All learners 5-7 min to complete the task, then take feedback about each chart. </a:t>
            </a:r>
          </a:p>
          <a:p>
            <a:endParaRPr lang="en-US" b="0" dirty="0"/>
          </a:p>
          <a:p>
            <a:r>
              <a:rPr lang="en-US" b="0" dirty="0"/>
              <a:t>Highlight the need to check charts that learners have plotted to ensure that they have not made similar mistakes.</a:t>
            </a:r>
          </a:p>
        </p:txBody>
      </p:sp>
      <p:sp>
        <p:nvSpPr>
          <p:cNvPr id="4" name="Slide Number Placeholder 3"/>
          <p:cNvSpPr>
            <a:spLocks noGrp="1"/>
          </p:cNvSpPr>
          <p:nvPr>
            <p:ph type="sldNum" sz="quarter" idx="10"/>
          </p:nvPr>
        </p:nvSpPr>
        <p:spPr/>
        <p:txBody>
          <a:bodyPr/>
          <a:lstStyle/>
          <a:p>
            <a:fld id="{C30292A9-7A47-3844-B146-D6E152DCFCB4}" type="slidenum">
              <a:rPr lang="en-US" smtClean="0"/>
              <a:t>5</a:t>
            </a:fld>
            <a:endParaRPr lang="en-US"/>
          </a:p>
        </p:txBody>
      </p:sp>
    </p:spTree>
    <p:extLst>
      <p:ext uri="{BB962C8B-B14F-4D97-AF65-F5344CB8AC3E}">
        <p14:creationId xmlns:p14="http://schemas.microsoft.com/office/powerpoint/2010/main" val="264607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Emphasise that the purpose of graphs and charts is to communicate complex information clearly to the reader.  To do this, they need to be labelled and plotted accurately.</a:t>
            </a:r>
          </a:p>
          <a:p>
            <a:r>
              <a:rPr lang="en-GB" sz="1200" kern="1200" dirty="0">
                <a:solidFill>
                  <a:schemeClr val="tx1"/>
                </a:solidFill>
                <a:effectLst/>
                <a:latin typeface="+mn-lt"/>
                <a:ea typeface="+mn-ea"/>
                <a:cs typeface="+mn-cs"/>
              </a:rPr>
              <a:t>Highlight that all graphs and charts should have a title, but that other labels depend on the type of chart.  (Axes titles and labels are required on a bar chart, whereas a key is required on a pictogram, and often a pie chart).</a:t>
            </a:r>
          </a:p>
          <a:p>
            <a:r>
              <a:rPr lang="en-GB" sz="1200" kern="1200" dirty="0">
                <a:solidFill>
                  <a:schemeClr val="tx1"/>
                </a:solidFill>
                <a:effectLst/>
                <a:latin typeface="+mn-lt"/>
                <a:ea typeface="+mn-ea"/>
                <a:cs typeface="+mn-cs"/>
              </a:rPr>
              <a:t>Answers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en-GB" sz="1100" dirty="0">
                <a:effectLst/>
                <a:latin typeface="Arial" panose="020B0604020202020204" pitchFamily="34" charset="0"/>
                <a:ea typeface="Calibri" panose="020F0502020204030204" pitchFamily="34" charset="0"/>
                <a:cs typeface="Arial" panose="020B0604020202020204" pitchFamily="34" charset="0"/>
              </a:rPr>
              <a:t>Graph 1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No title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No key</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Arial" panose="020B0604020202020204" pitchFamily="34" charset="0"/>
              </a:rPr>
              <a:t>Graph 2</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No key</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Some circles are ovals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Some data inconsistent between the pictogram and frequency table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Arial" panose="020B0604020202020204" pitchFamily="34" charset="0"/>
              </a:rPr>
              <a:t>Graph 3</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No title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Label missing on bar</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a:t>
            </a:r>
            <a:r>
              <a:rPr lang="en-GB" sz="1200" i="1" dirty="0">
                <a:effectLst/>
                <a:latin typeface="Arial" panose="020B0604020202020204" pitchFamily="34" charset="0"/>
                <a:ea typeface="Calibri" panose="020F0502020204030204" pitchFamily="34" charset="0"/>
                <a:cs typeface="Arial" panose="020B0604020202020204" pitchFamily="34" charset="0"/>
              </a:rPr>
              <a:t>y</a:t>
            </a:r>
            <a:r>
              <a:rPr lang="en-GB" sz="1200" dirty="0">
                <a:effectLst/>
                <a:latin typeface="Arial" panose="020B0604020202020204" pitchFamily="34" charset="0"/>
                <a:ea typeface="Calibri" panose="020F0502020204030204" pitchFamily="34" charset="0"/>
                <a:cs typeface="Arial" panose="020B0604020202020204" pitchFamily="34" charset="0"/>
              </a:rPr>
              <a:t>-axis has unequal intervals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en-GB" sz="1200" dirty="0">
                <a:effectLst/>
                <a:latin typeface="Arial" panose="020B0604020202020204" pitchFamily="34" charset="0"/>
                <a:ea typeface="Calibri" panose="020F0502020204030204" pitchFamily="34" charset="0"/>
                <a:cs typeface="Arial" panose="020B0604020202020204" pitchFamily="34" charset="0"/>
              </a:rPr>
              <a:t>Graph 4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143000" lvl="2" indent="-228600">
              <a:lnSpc>
                <a:spcPct val="107000"/>
              </a:lnSpc>
              <a:spcAft>
                <a:spcPts val="800"/>
              </a:spcAft>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Data missing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rPr>
              <a:t>One section is slightly wider than the rest </a:t>
            </a:r>
            <a:r>
              <a:rPr lang="en-GB" sz="1200" i="1" dirty="0">
                <a:effectLst/>
                <a:latin typeface="Arial" panose="020B0604020202020204" pitchFamily="34" charset="0"/>
                <a:ea typeface="Calibri" panose="020F0502020204030204" pitchFamily="34" charset="0"/>
              </a:rPr>
              <a:t>(*copyeditor am I missing anything else here?)</a:t>
            </a:r>
            <a:endParaRPr lang="en-US" dirty="0"/>
          </a:p>
          <a:p>
            <a:endParaRPr lang="en-US" dirty="0"/>
          </a:p>
        </p:txBody>
      </p:sp>
      <p:sp>
        <p:nvSpPr>
          <p:cNvPr id="4" name="Slide Number Placeholder 3"/>
          <p:cNvSpPr>
            <a:spLocks noGrp="1"/>
          </p:cNvSpPr>
          <p:nvPr>
            <p:ph type="sldNum" sz="quarter" idx="10"/>
          </p:nvPr>
        </p:nvSpPr>
        <p:spPr/>
        <p:txBody>
          <a:bodyPr/>
          <a:lstStyle/>
          <a:p>
            <a:fld id="{C30292A9-7A47-3844-B146-D6E152DCFCB4}" type="slidenum">
              <a:rPr lang="en-US" smtClean="0"/>
              <a:t>6</a:t>
            </a:fld>
            <a:endParaRPr lang="en-US"/>
          </a:p>
        </p:txBody>
      </p:sp>
    </p:spTree>
    <p:extLst>
      <p:ext uri="{BB962C8B-B14F-4D97-AF65-F5344CB8AC3E}">
        <p14:creationId xmlns:p14="http://schemas.microsoft.com/office/powerpoint/2010/main" val="403644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context to the next section, which focuses on understanding and interpreting data shown on charts.</a:t>
            </a:r>
          </a:p>
        </p:txBody>
      </p:sp>
      <p:sp>
        <p:nvSpPr>
          <p:cNvPr id="4" name="Slide Number Placeholder 3"/>
          <p:cNvSpPr>
            <a:spLocks noGrp="1"/>
          </p:cNvSpPr>
          <p:nvPr>
            <p:ph type="sldNum" sz="quarter" idx="5"/>
          </p:nvPr>
        </p:nvSpPr>
        <p:spPr/>
        <p:txBody>
          <a:bodyPr/>
          <a:lstStyle/>
          <a:p>
            <a:fld id="{C30292A9-7A47-3844-B146-D6E152DCFCB4}" type="slidenum">
              <a:rPr lang="en-US" smtClean="0"/>
              <a:t>7</a:t>
            </a:fld>
            <a:endParaRPr lang="en-US"/>
          </a:p>
        </p:txBody>
      </p:sp>
    </p:spTree>
    <p:extLst>
      <p:ext uri="{BB962C8B-B14F-4D97-AF65-F5344CB8AC3E}">
        <p14:creationId xmlns:p14="http://schemas.microsoft.com/office/powerpoint/2010/main" val="139545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think individually about the chart and write down </a:t>
            </a:r>
            <a:r>
              <a:rPr lang="en-GB" b="1" dirty="0"/>
              <a:t>two things </a:t>
            </a:r>
            <a:r>
              <a:rPr lang="en-GB" b="0" dirty="0"/>
              <a:t>that they know </a:t>
            </a:r>
            <a:r>
              <a:rPr lang="en-GB" dirty="0"/>
              <a:t>from it.  Allow about 1 min for this before taking some brief feedback.</a:t>
            </a:r>
          </a:p>
          <a:p>
            <a:r>
              <a:rPr lang="en-GB" dirty="0"/>
              <a:t>Extend this by clicking to reveal the questions one by one.  Learners could be asked to display their answers on min-whiteboards, or you could nominate different learners to answer.  Make sure you ask learners to explain their reasoning each time.</a:t>
            </a:r>
          </a:p>
          <a:p>
            <a:r>
              <a:rPr lang="en-GB" dirty="0"/>
              <a:t>Finish by asking learners what they think were the more challenging questions.</a:t>
            </a:r>
          </a:p>
          <a:p>
            <a:r>
              <a:rPr lang="en-GB" sz="1100">
                <a:effectLst/>
                <a:latin typeface="Calibri" panose="020F0502020204030204" pitchFamily="34" charset="0"/>
                <a:ea typeface="Calibri" panose="020F0502020204030204" pitchFamily="34" charset="0"/>
                <a:cs typeface="Arial" panose="020B0604020202020204" pitchFamily="34" charset="0"/>
              </a:rPr>
              <a:t>Answers:</a:t>
            </a:r>
          </a:p>
          <a:p>
            <a:endParaRPr lang="en-GB"/>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C30292A9-7A47-3844-B146-D6E152DCFCB4}" type="slidenum">
              <a:rPr lang="en-US" smtClean="0"/>
              <a:t>8</a:t>
            </a:fld>
            <a:endParaRPr lang="en-US"/>
          </a:p>
        </p:txBody>
      </p:sp>
    </p:spTree>
    <p:extLst>
      <p:ext uri="{BB962C8B-B14F-4D97-AF65-F5344CB8AC3E}">
        <p14:creationId xmlns:p14="http://schemas.microsoft.com/office/powerpoint/2010/main" val="244925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learners to work in pairs or small groups and give each pair a copy of one of the ‘Writing questions’ charts (try to ensure there are equal numbers of groups with the 3 different charts).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First of all, ask the pairs/groups to examine the chart and check that they understand it, then discuss what questions could be asked about the chart and agree three that they like best (ideally this should include one easy and two more difficult questions).  Learners should write these down underneath the chart.</a:t>
            </a:r>
          </a:p>
          <a:p>
            <a:r>
              <a:rPr lang="en-US" sz="1200" b="0" kern="1200" dirty="0">
                <a:solidFill>
                  <a:schemeClr val="tx1"/>
                </a:solidFill>
                <a:effectLst/>
                <a:latin typeface="+mn-lt"/>
                <a:ea typeface="+mn-ea"/>
                <a:cs typeface="+mn-cs"/>
              </a:rPr>
              <a:t>Next, ask learners to pass their questions to another group to answer.  Try to ensure that questions are passed to a group which has been looking at a different chart.  The recipients should then discuss the questions and write in their answers next to the questions.</a:t>
            </a:r>
          </a:p>
          <a:p>
            <a:r>
              <a:rPr lang="en-US" sz="1200" b="0" kern="1200" dirty="0">
                <a:solidFill>
                  <a:schemeClr val="tx1"/>
                </a:solidFill>
                <a:effectLst/>
                <a:latin typeface="+mn-lt"/>
                <a:ea typeface="+mn-ea"/>
                <a:cs typeface="+mn-cs"/>
              </a:rPr>
              <a:t>Finally, groups should return their answers to the group who set the questions, who should mark them and give feedback to those who answered them.</a:t>
            </a:r>
          </a:p>
          <a:p>
            <a:r>
              <a:rPr lang="en-US" sz="1200" b="0" kern="1200" dirty="0">
                <a:solidFill>
                  <a:schemeClr val="tx1"/>
                </a:solidFill>
                <a:effectLst/>
                <a:latin typeface="+mn-lt"/>
                <a:ea typeface="+mn-ea"/>
                <a:cs typeface="+mn-cs"/>
              </a:rPr>
              <a:t>Finish by asking what questions were the most interesting and what questions were the most difficult.</a:t>
            </a:r>
          </a:p>
          <a:p>
            <a:pPr marL="742950" lvl="1" indent="-285750">
              <a:lnSpc>
                <a:spcPct val="107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What is the most popular food sold? Burgers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How many more fries were sold than pizzas? 25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800" dirty="0">
                <a:effectLst/>
                <a:latin typeface="Arial" panose="020B0604020202020204" pitchFamily="34" charset="0"/>
                <a:ea typeface="Calibri" panose="020F0502020204030204" pitchFamily="34" charset="0"/>
                <a:cs typeface="Times New Roman" panose="02020603050405020304" pitchFamily="18" charset="0"/>
              </a:rPr>
              <a:t>Which items did Dan sell more than 30 of? Burgers, pizza, fries, canned drinks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0292A9-7A47-3844-B146-D6E152DCFCB4}" type="slidenum">
              <a:rPr lang="en-US" smtClean="0"/>
              <a:t>9</a:t>
            </a:fld>
            <a:endParaRPr lang="en-US"/>
          </a:p>
        </p:txBody>
      </p:sp>
    </p:spTree>
    <p:extLst>
      <p:ext uri="{BB962C8B-B14F-4D97-AF65-F5344CB8AC3E}">
        <p14:creationId xmlns:p14="http://schemas.microsoft.com/office/powerpoint/2010/main" val="1289188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9299-7A4A-CF4C-8CAB-26B755E61A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758C2-1153-B944-8767-1B9FC695E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295346-481B-9148-9F45-047F4B17DC95}"/>
              </a:ext>
            </a:extLst>
          </p:cNvPr>
          <p:cNvSpPr>
            <a:spLocks noGrp="1"/>
          </p:cNvSpPr>
          <p:nvPr>
            <p:ph type="dt" sz="half" idx="10"/>
          </p:nvPr>
        </p:nvSpPr>
        <p:spPr/>
        <p:txBody>
          <a:bodyPr/>
          <a:lstStyle/>
          <a:p>
            <a:fld id="{FC300532-AFFC-6B4B-A157-C5716CAB66AF}" type="datetime1">
              <a:rPr lang="en-US" smtClean="0"/>
              <a:t>3/30/23</a:t>
            </a:fld>
            <a:endParaRPr lang="en-US"/>
          </a:p>
        </p:txBody>
      </p:sp>
      <p:sp>
        <p:nvSpPr>
          <p:cNvPr id="5" name="Footer Placeholder 4">
            <a:extLst>
              <a:ext uri="{FF2B5EF4-FFF2-40B4-BE49-F238E27FC236}">
                <a16:creationId xmlns:a16="http://schemas.microsoft.com/office/drawing/2014/main" id="{614CA7E3-54F5-CE4C-A0C9-173A337E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58FADA-7263-6346-880C-D8050662ABC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409968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6B33-5A5D-9340-BCC9-7C2AC9BE89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2C00CF-AFD8-BF4A-A0BA-E817DCCDF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B277A-C330-5846-877B-A41F5A6FD899}"/>
              </a:ext>
            </a:extLst>
          </p:cNvPr>
          <p:cNvSpPr>
            <a:spLocks noGrp="1"/>
          </p:cNvSpPr>
          <p:nvPr>
            <p:ph type="dt" sz="half" idx="10"/>
          </p:nvPr>
        </p:nvSpPr>
        <p:spPr/>
        <p:txBody>
          <a:bodyPr/>
          <a:lstStyle/>
          <a:p>
            <a:fld id="{2C6AB177-FA41-CE43-A4F3-2784EC194D6E}" type="datetime1">
              <a:rPr lang="en-US" smtClean="0"/>
              <a:t>3/30/23</a:t>
            </a:fld>
            <a:endParaRPr lang="en-US"/>
          </a:p>
        </p:txBody>
      </p:sp>
      <p:sp>
        <p:nvSpPr>
          <p:cNvPr id="5" name="Footer Placeholder 4">
            <a:extLst>
              <a:ext uri="{FF2B5EF4-FFF2-40B4-BE49-F238E27FC236}">
                <a16:creationId xmlns:a16="http://schemas.microsoft.com/office/drawing/2014/main" id="{F1DDB542-32A0-B041-ABC1-F2BF9E7F7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B01DE-E4A2-9E4A-9F5E-920011075211}"/>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86069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888DED-5D49-0D49-9626-848FD149FA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05394-05C5-2442-AEE2-630A13F3B7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01C0A-FBB6-AF43-BCEF-0A9F36242D25}"/>
              </a:ext>
            </a:extLst>
          </p:cNvPr>
          <p:cNvSpPr>
            <a:spLocks noGrp="1"/>
          </p:cNvSpPr>
          <p:nvPr>
            <p:ph type="dt" sz="half" idx="10"/>
          </p:nvPr>
        </p:nvSpPr>
        <p:spPr/>
        <p:txBody>
          <a:bodyPr/>
          <a:lstStyle/>
          <a:p>
            <a:fld id="{7D578521-1942-204E-9D75-7B1AB6186D23}" type="datetime1">
              <a:rPr lang="en-US" smtClean="0"/>
              <a:t>3/30/23</a:t>
            </a:fld>
            <a:endParaRPr lang="en-US"/>
          </a:p>
        </p:txBody>
      </p:sp>
      <p:sp>
        <p:nvSpPr>
          <p:cNvPr id="5" name="Footer Placeholder 4">
            <a:extLst>
              <a:ext uri="{FF2B5EF4-FFF2-40B4-BE49-F238E27FC236}">
                <a16:creationId xmlns:a16="http://schemas.microsoft.com/office/drawing/2014/main" id="{5FE63140-48CF-E94E-B47A-EB7847D17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FDEEE-7B90-9644-8191-DDC372D97522}"/>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98276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13A-3248-CD49-A89C-46D39D7FD8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CBD20-65C8-604B-8223-E04FB69451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0A9B5-C2E7-2449-9E0E-F6AFDCAEDA4A}"/>
              </a:ext>
            </a:extLst>
          </p:cNvPr>
          <p:cNvSpPr>
            <a:spLocks noGrp="1"/>
          </p:cNvSpPr>
          <p:nvPr>
            <p:ph type="dt" sz="half" idx="10"/>
          </p:nvPr>
        </p:nvSpPr>
        <p:spPr/>
        <p:txBody>
          <a:bodyPr/>
          <a:lstStyle/>
          <a:p>
            <a:fld id="{05A9E283-DB39-F44B-AFA4-F687808D57BF}" type="datetime1">
              <a:rPr lang="en-US" smtClean="0"/>
              <a:t>3/30/23</a:t>
            </a:fld>
            <a:endParaRPr lang="en-US"/>
          </a:p>
        </p:txBody>
      </p:sp>
      <p:sp>
        <p:nvSpPr>
          <p:cNvPr id="5" name="Footer Placeholder 4">
            <a:extLst>
              <a:ext uri="{FF2B5EF4-FFF2-40B4-BE49-F238E27FC236}">
                <a16:creationId xmlns:a16="http://schemas.microsoft.com/office/drawing/2014/main" id="{1594118D-3C70-8A41-907B-A497C920D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E65BC-C24D-2D45-B0BB-EF6D1D635B1A}"/>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413180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5B31-45EB-C24F-9E36-7D17E6430751}"/>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A11802-820E-BE41-8BBE-378F5DAB03A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E6C28-AC16-BF48-AC5A-1EE1FE1277E8}"/>
              </a:ext>
            </a:extLst>
          </p:cNvPr>
          <p:cNvSpPr>
            <a:spLocks noGrp="1"/>
          </p:cNvSpPr>
          <p:nvPr>
            <p:ph type="dt" sz="half" idx="10"/>
          </p:nvPr>
        </p:nvSpPr>
        <p:spPr/>
        <p:txBody>
          <a:bodyPr/>
          <a:lstStyle/>
          <a:p>
            <a:fld id="{848144BD-0A74-C343-84B2-D8F01B20524B}" type="datetime1">
              <a:rPr lang="en-US" smtClean="0"/>
              <a:t>3/30/23</a:t>
            </a:fld>
            <a:endParaRPr lang="en-US"/>
          </a:p>
        </p:txBody>
      </p:sp>
      <p:sp>
        <p:nvSpPr>
          <p:cNvPr id="5" name="Footer Placeholder 4">
            <a:extLst>
              <a:ext uri="{FF2B5EF4-FFF2-40B4-BE49-F238E27FC236}">
                <a16:creationId xmlns:a16="http://schemas.microsoft.com/office/drawing/2014/main" id="{A5BAF1AC-29AF-9D4C-8C91-291F1E153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52D71-6938-9944-BD93-B364434160E6}"/>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420932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B0C8-8BEE-7D47-9B4D-F905347D671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A075DF-6830-994F-930B-9A7111A974C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D8FDA-DE34-D64E-841A-686C4CAF4B21}"/>
              </a:ext>
            </a:extLst>
          </p:cNvPr>
          <p:cNvSpPr>
            <a:spLocks noGrp="1"/>
          </p:cNvSpPr>
          <p:nvPr>
            <p:ph type="dt" sz="half" idx="10"/>
          </p:nvPr>
        </p:nvSpPr>
        <p:spPr/>
        <p:txBody>
          <a:bodyPr/>
          <a:lstStyle/>
          <a:p>
            <a:fld id="{50B8A290-B8B3-DF49-A0D1-C9992EDB112D}" type="datetime1">
              <a:rPr lang="en-US" smtClean="0"/>
              <a:t>3/30/23</a:t>
            </a:fld>
            <a:endParaRPr lang="en-US"/>
          </a:p>
        </p:txBody>
      </p:sp>
      <p:sp>
        <p:nvSpPr>
          <p:cNvPr id="5" name="Footer Placeholder 4">
            <a:extLst>
              <a:ext uri="{FF2B5EF4-FFF2-40B4-BE49-F238E27FC236}">
                <a16:creationId xmlns:a16="http://schemas.microsoft.com/office/drawing/2014/main" id="{096AFB61-A685-5B49-BBC3-4550598B6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F3E9B-8688-3246-A29D-CA93D76DB8E7}"/>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30516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C053-5046-384A-AF29-B8F5FDD138EC}"/>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BA91068-C6AE-6C41-9AF4-DEBE37FE87A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F627F-C7DA-E143-AECD-24BC99F64E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E8725F-1BFE-884A-8C48-257026E836C3}"/>
              </a:ext>
            </a:extLst>
          </p:cNvPr>
          <p:cNvSpPr>
            <a:spLocks noGrp="1"/>
          </p:cNvSpPr>
          <p:nvPr>
            <p:ph type="dt" sz="half" idx="10"/>
          </p:nvPr>
        </p:nvSpPr>
        <p:spPr/>
        <p:txBody>
          <a:bodyPr/>
          <a:lstStyle/>
          <a:p>
            <a:fld id="{C57218E9-7F47-C044-907D-624F6064ACA4}" type="datetime1">
              <a:rPr lang="en-US" smtClean="0"/>
              <a:t>3/30/23</a:t>
            </a:fld>
            <a:endParaRPr lang="en-US"/>
          </a:p>
        </p:txBody>
      </p:sp>
      <p:sp>
        <p:nvSpPr>
          <p:cNvPr id="6" name="Footer Placeholder 5">
            <a:extLst>
              <a:ext uri="{FF2B5EF4-FFF2-40B4-BE49-F238E27FC236}">
                <a16:creationId xmlns:a16="http://schemas.microsoft.com/office/drawing/2014/main" id="{7D5F0B32-AB7B-C348-A61C-205DC7F22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EADAC-0764-DF4B-8EEF-D609EADF616B}"/>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332109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EFE7-41F6-D845-AD97-74826EFC6B2F}"/>
              </a:ext>
            </a:extLst>
          </p:cNvPr>
          <p:cNvSpPr>
            <a:spLocks noGrp="1"/>
          </p:cNvSpPr>
          <p:nvPr>
            <p:ph type="title"/>
          </p:nvPr>
        </p:nvSpPr>
        <p:spPr>
          <a:xfrm>
            <a:off x="839788"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8635AB2-5796-944C-B5A8-95A3957468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04CAB-CE95-6A4A-BC48-A5A6E28BC0F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7A78F3-DBCE-BB4E-8AE5-1F978F3D02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9B274-DA5D-AF45-A15B-FCD0600286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64DE8-F42B-F140-88D7-B915772859AC}"/>
              </a:ext>
            </a:extLst>
          </p:cNvPr>
          <p:cNvSpPr>
            <a:spLocks noGrp="1"/>
          </p:cNvSpPr>
          <p:nvPr>
            <p:ph type="dt" sz="half" idx="10"/>
          </p:nvPr>
        </p:nvSpPr>
        <p:spPr/>
        <p:txBody>
          <a:bodyPr/>
          <a:lstStyle/>
          <a:p>
            <a:fld id="{F400DCB8-AD22-A54F-9910-29E01F6E01AB}" type="datetime1">
              <a:rPr lang="en-US" smtClean="0"/>
              <a:t>3/30/23</a:t>
            </a:fld>
            <a:endParaRPr lang="en-US"/>
          </a:p>
        </p:txBody>
      </p:sp>
      <p:sp>
        <p:nvSpPr>
          <p:cNvPr id="8" name="Footer Placeholder 7">
            <a:extLst>
              <a:ext uri="{FF2B5EF4-FFF2-40B4-BE49-F238E27FC236}">
                <a16:creationId xmlns:a16="http://schemas.microsoft.com/office/drawing/2014/main" id="{5F55894D-314E-2248-8372-3ACCB8E33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6AF1A3-8C35-6444-880B-489D3E3BDB17}"/>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637570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6E35-E288-6E46-8AE2-C620DACF8532}"/>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A909971-F513-8245-B1F9-9A705DE1F26E}"/>
              </a:ext>
            </a:extLst>
          </p:cNvPr>
          <p:cNvSpPr>
            <a:spLocks noGrp="1"/>
          </p:cNvSpPr>
          <p:nvPr>
            <p:ph type="dt" sz="half" idx="10"/>
          </p:nvPr>
        </p:nvSpPr>
        <p:spPr/>
        <p:txBody>
          <a:bodyPr/>
          <a:lstStyle/>
          <a:p>
            <a:fld id="{D5B38A18-D63C-654F-A494-634F276E3E8E}" type="datetime1">
              <a:rPr lang="en-US" smtClean="0"/>
              <a:t>3/30/23</a:t>
            </a:fld>
            <a:endParaRPr lang="en-US"/>
          </a:p>
        </p:txBody>
      </p:sp>
      <p:sp>
        <p:nvSpPr>
          <p:cNvPr id="4" name="Footer Placeholder 3">
            <a:extLst>
              <a:ext uri="{FF2B5EF4-FFF2-40B4-BE49-F238E27FC236}">
                <a16:creationId xmlns:a16="http://schemas.microsoft.com/office/drawing/2014/main" id="{552AA84A-0BFD-AF4D-9F99-6584F52DF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70928-A687-0F40-B8F0-2D6BD37CAE39}"/>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05669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80357-36FF-4C49-B3FF-1542030E0175}"/>
              </a:ext>
            </a:extLst>
          </p:cNvPr>
          <p:cNvSpPr>
            <a:spLocks noGrp="1"/>
          </p:cNvSpPr>
          <p:nvPr>
            <p:ph type="dt" sz="half" idx="10"/>
          </p:nvPr>
        </p:nvSpPr>
        <p:spPr/>
        <p:txBody>
          <a:bodyPr/>
          <a:lstStyle/>
          <a:p>
            <a:fld id="{4C329174-E8AA-2147-9375-45B31203D791}" type="datetime1">
              <a:rPr lang="en-US" smtClean="0"/>
              <a:t>3/30/23</a:t>
            </a:fld>
            <a:endParaRPr lang="en-US"/>
          </a:p>
        </p:txBody>
      </p:sp>
      <p:sp>
        <p:nvSpPr>
          <p:cNvPr id="3" name="Footer Placeholder 2">
            <a:extLst>
              <a:ext uri="{FF2B5EF4-FFF2-40B4-BE49-F238E27FC236}">
                <a16:creationId xmlns:a16="http://schemas.microsoft.com/office/drawing/2014/main" id="{2C532AE4-F24A-A649-9728-E49CB5FE9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4B81A-0898-824E-86F6-312F2B037E32}"/>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588038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9C27-E5B0-3345-A4AB-CFB2F6835849}"/>
              </a:ext>
            </a:extLst>
          </p:cNvPr>
          <p:cNvSpPr>
            <a:spLocks noGrp="1"/>
          </p:cNvSpPr>
          <p:nvPr>
            <p:ph type="title"/>
          </p:nvPr>
        </p:nvSpPr>
        <p:spPr>
          <a:xfrm>
            <a:off x="839788" y="457200"/>
            <a:ext cx="3932237" cy="1600200"/>
          </a:xfrm>
          <a:prstGeom prst="rect">
            <a:avLst/>
          </a:prstGeom>
        </p:spPr>
        <p:txBody>
          <a:bodyPr anchor="b"/>
          <a:lstStyle>
            <a:lvl1pPr>
              <a:defRPr sz="3200"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24FF64-A4EF-874D-8148-B50CAAACD8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450630-1DFB-8040-B781-5D0E3233E9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DDAF7-3456-A247-8D5C-0A8EBD0B4DE9}"/>
              </a:ext>
            </a:extLst>
          </p:cNvPr>
          <p:cNvSpPr>
            <a:spLocks noGrp="1"/>
          </p:cNvSpPr>
          <p:nvPr>
            <p:ph type="dt" sz="half" idx="10"/>
          </p:nvPr>
        </p:nvSpPr>
        <p:spPr/>
        <p:txBody>
          <a:bodyPr/>
          <a:lstStyle/>
          <a:p>
            <a:fld id="{899A88EE-9189-5A4E-9528-35D4F42BEA3C}" type="datetime1">
              <a:rPr lang="en-US" smtClean="0"/>
              <a:t>3/30/23</a:t>
            </a:fld>
            <a:endParaRPr lang="en-US"/>
          </a:p>
        </p:txBody>
      </p:sp>
      <p:sp>
        <p:nvSpPr>
          <p:cNvPr id="6" name="Footer Placeholder 5">
            <a:extLst>
              <a:ext uri="{FF2B5EF4-FFF2-40B4-BE49-F238E27FC236}">
                <a16:creationId xmlns:a16="http://schemas.microsoft.com/office/drawing/2014/main" id="{240FA3EF-BB27-4142-A314-3F13BEB8F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73FCC-E67D-914C-8071-528E22BB0760}"/>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53831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BBF6-712C-894B-B338-770EE55BCD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E58E9-0799-7844-87FB-63296043F8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0A057-D11A-AF46-A095-382D89609D75}"/>
              </a:ext>
            </a:extLst>
          </p:cNvPr>
          <p:cNvSpPr>
            <a:spLocks noGrp="1"/>
          </p:cNvSpPr>
          <p:nvPr>
            <p:ph type="dt" sz="half" idx="10"/>
          </p:nvPr>
        </p:nvSpPr>
        <p:spPr/>
        <p:txBody>
          <a:bodyPr/>
          <a:lstStyle/>
          <a:p>
            <a:fld id="{490D23E7-40F4-C14B-965A-8AC6D86EFD48}" type="datetime1">
              <a:rPr lang="en-US" smtClean="0"/>
              <a:t>3/30/23</a:t>
            </a:fld>
            <a:endParaRPr lang="en-US"/>
          </a:p>
        </p:txBody>
      </p:sp>
      <p:sp>
        <p:nvSpPr>
          <p:cNvPr id="5" name="Footer Placeholder 4">
            <a:extLst>
              <a:ext uri="{FF2B5EF4-FFF2-40B4-BE49-F238E27FC236}">
                <a16:creationId xmlns:a16="http://schemas.microsoft.com/office/drawing/2014/main" id="{071B5B23-F3DA-BA40-BDB9-E14D617B7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3DFE2-06A3-8A4B-A944-ECD3E22A4A0A}"/>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983206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3CFB-F218-FE4B-8BB7-6CC1B13A9D3A}"/>
              </a:ext>
            </a:extLst>
          </p:cNvPr>
          <p:cNvSpPr>
            <a:spLocks noGrp="1"/>
          </p:cNvSpPr>
          <p:nvPr>
            <p:ph type="title"/>
          </p:nvPr>
        </p:nvSpPr>
        <p:spPr>
          <a:xfrm>
            <a:off x="839788" y="457200"/>
            <a:ext cx="3932237" cy="1600200"/>
          </a:xfrm>
          <a:prstGeom prst="rect">
            <a:avLst/>
          </a:prstGeom>
        </p:spPr>
        <p:txBody>
          <a:bodyPr anchor="b"/>
          <a:lstStyle>
            <a:lvl1pPr>
              <a:defRPr sz="3200"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89AFFD7-11D4-1746-B361-401D1D238FF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5B14A-7DB4-694D-AD86-D834B1CDFE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8DFDA-9439-DD43-9821-1A465EA8636E}"/>
              </a:ext>
            </a:extLst>
          </p:cNvPr>
          <p:cNvSpPr>
            <a:spLocks noGrp="1"/>
          </p:cNvSpPr>
          <p:nvPr>
            <p:ph type="dt" sz="half" idx="10"/>
          </p:nvPr>
        </p:nvSpPr>
        <p:spPr/>
        <p:txBody>
          <a:bodyPr/>
          <a:lstStyle/>
          <a:p>
            <a:fld id="{7032B1FB-8BFA-A84E-B83A-BE54B3EA6B17}" type="datetime1">
              <a:rPr lang="en-US" smtClean="0"/>
              <a:t>3/30/23</a:t>
            </a:fld>
            <a:endParaRPr lang="en-US"/>
          </a:p>
        </p:txBody>
      </p:sp>
      <p:sp>
        <p:nvSpPr>
          <p:cNvPr id="6" name="Footer Placeholder 5">
            <a:extLst>
              <a:ext uri="{FF2B5EF4-FFF2-40B4-BE49-F238E27FC236}">
                <a16:creationId xmlns:a16="http://schemas.microsoft.com/office/drawing/2014/main" id="{8B526C68-32CC-CA45-B6C3-507085754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5578E-F248-B144-AD91-40F0E6F90C5A}"/>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700429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6885-65B4-5E40-98D6-F8377F61FE4C}"/>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78FAB7D-778E-B443-9C49-CA14C625F51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EFCAC-9FC8-2F43-B14F-0289E67FAC64}"/>
              </a:ext>
            </a:extLst>
          </p:cNvPr>
          <p:cNvSpPr>
            <a:spLocks noGrp="1"/>
          </p:cNvSpPr>
          <p:nvPr>
            <p:ph type="dt" sz="half" idx="10"/>
          </p:nvPr>
        </p:nvSpPr>
        <p:spPr/>
        <p:txBody>
          <a:bodyPr/>
          <a:lstStyle/>
          <a:p>
            <a:fld id="{A6E590D3-6790-B348-A017-66135251B151}" type="datetime1">
              <a:rPr lang="en-US" smtClean="0"/>
              <a:t>3/30/23</a:t>
            </a:fld>
            <a:endParaRPr lang="en-US"/>
          </a:p>
        </p:txBody>
      </p:sp>
      <p:sp>
        <p:nvSpPr>
          <p:cNvPr id="5" name="Footer Placeholder 4">
            <a:extLst>
              <a:ext uri="{FF2B5EF4-FFF2-40B4-BE49-F238E27FC236}">
                <a16:creationId xmlns:a16="http://schemas.microsoft.com/office/drawing/2014/main" id="{5CE52450-DA91-344A-BF3A-87DC3B688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1BD14-FC3F-A248-8687-C4A0071B9788}"/>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274266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E8DF8-B610-594D-8FBB-72CC98FFF8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443CC-1F93-D948-A9E8-C3289413EB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7C0B7-1831-2841-9DC9-AA89688565C7}"/>
              </a:ext>
            </a:extLst>
          </p:cNvPr>
          <p:cNvSpPr>
            <a:spLocks noGrp="1"/>
          </p:cNvSpPr>
          <p:nvPr>
            <p:ph type="dt" sz="half" idx="10"/>
          </p:nvPr>
        </p:nvSpPr>
        <p:spPr/>
        <p:txBody>
          <a:bodyPr/>
          <a:lstStyle/>
          <a:p>
            <a:fld id="{FC356D6D-65C6-8E4B-9F66-DF088DE91A33}" type="datetime1">
              <a:rPr lang="en-US" smtClean="0"/>
              <a:t>3/30/23</a:t>
            </a:fld>
            <a:endParaRPr lang="en-US"/>
          </a:p>
        </p:txBody>
      </p:sp>
      <p:sp>
        <p:nvSpPr>
          <p:cNvPr id="5" name="Footer Placeholder 4">
            <a:extLst>
              <a:ext uri="{FF2B5EF4-FFF2-40B4-BE49-F238E27FC236}">
                <a16:creationId xmlns:a16="http://schemas.microsoft.com/office/drawing/2014/main" id="{63A52383-7CA5-AF44-8E5C-A339198E5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34063-8A2B-F44D-A1D5-B7566A1DA9B2}"/>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004239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20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13A-3248-CD49-A89C-46D39D7FD8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CBD20-65C8-604B-8223-E04FB69451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0A9B5-C2E7-2449-9E0E-F6AFDCAEDA4A}"/>
              </a:ext>
            </a:extLst>
          </p:cNvPr>
          <p:cNvSpPr>
            <a:spLocks noGrp="1"/>
          </p:cNvSpPr>
          <p:nvPr>
            <p:ph type="dt" sz="half" idx="10"/>
          </p:nvPr>
        </p:nvSpPr>
        <p:spPr/>
        <p:txBody>
          <a:bodyPr/>
          <a:lstStyle/>
          <a:p>
            <a:fld id="{05A9E283-DB39-F44B-AFA4-F687808D57BF}" type="datetime1">
              <a:rPr lang="en-US" smtClean="0"/>
              <a:t>3/30/23</a:t>
            </a:fld>
            <a:endParaRPr lang="en-US"/>
          </a:p>
        </p:txBody>
      </p:sp>
      <p:sp>
        <p:nvSpPr>
          <p:cNvPr id="5" name="Footer Placeholder 4">
            <a:extLst>
              <a:ext uri="{FF2B5EF4-FFF2-40B4-BE49-F238E27FC236}">
                <a16:creationId xmlns:a16="http://schemas.microsoft.com/office/drawing/2014/main" id="{1594118D-3C70-8A41-907B-A497C920D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E65BC-C24D-2D45-B0BB-EF6D1D635B1A}"/>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89629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5B31-45EB-C24F-9E36-7D17E6430751}"/>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A11802-820E-BE41-8BBE-378F5DAB03A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E6C28-AC16-BF48-AC5A-1EE1FE1277E8}"/>
              </a:ext>
            </a:extLst>
          </p:cNvPr>
          <p:cNvSpPr>
            <a:spLocks noGrp="1"/>
          </p:cNvSpPr>
          <p:nvPr>
            <p:ph type="dt" sz="half" idx="10"/>
          </p:nvPr>
        </p:nvSpPr>
        <p:spPr/>
        <p:txBody>
          <a:bodyPr/>
          <a:lstStyle/>
          <a:p>
            <a:fld id="{848144BD-0A74-C343-84B2-D8F01B20524B}" type="datetime1">
              <a:rPr lang="en-US" smtClean="0"/>
              <a:t>3/30/23</a:t>
            </a:fld>
            <a:endParaRPr lang="en-US"/>
          </a:p>
        </p:txBody>
      </p:sp>
      <p:sp>
        <p:nvSpPr>
          <p:cNvPr id="5" name="Footer Placeholder 4">
            <a:extLst>
              <a:ext uri="{FF2B5EF4-FFF2-40B4-BE49-F238E27FC236}">
                <a16:creationId xmlns:a16="http://schemas.microsoft.com/office/drawing/2014/main" id="{A5BAF1AC-29AF-9D4C-8C91-291F1E153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52D71-6938-9944-BD93-B364434160E6}"/>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873198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B0C8-8BEE-7D47-9B4D-F905347D671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A075DF-6830-994F-930B-9A7111A974C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D8FDA-DE34-D64E-841A-686C4CAF4B21}"/>
              </a:ext>
            </a:extLst>
          </p:cNvPr>
          <p:cNvSpPr>
            <a:spLocks noGrp="1"/>
          </p:cNvSpPr>
          <p:nvPr>
            <p:ph type="dt" sz="half" idx="10"/>
          </p:nvPr>
        </p:nvSpPr>
        <p:spPr/>
        <p:txBody>
          <a:bodyPr/>
          <a:lstStyle/>
          <a:p>
            <a:fld id="{50B8A290-B8B3-DF49-A0D1-C9992EDB112D}" type="datetime1">
              <a:rPr lang="en-US" smtClean="0"/>
              <a:t>3/30/23</a:t>
            </a:fld>
            <a:endParaRPr lang="en-US"/>
          </a:p>
        </p:txBody>
      </p:sp>
      <p:sp>
        <p:nvSpPr>
          <p:cNvPr id="5" name="Footer Placeholder 4">
            <a:extLst>
              <a:ext uri="{FF2B5EF4-FFF2-40B4-BE49-F238E27FC236}">
                <a16:creationId xmlns:a16="http://schemas.microsoft.com/office/drawing/2014/main" id="{096AFB61-A685-5B49-BBC3-4550598B6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F3E9B-8688-3246-A29D-CA93D76DB8E7}"/>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74401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C053-5046-384A-AF29-B8F5FDD138EC}"/>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BA91068-C6AE-6C41-9AF4-DEBE37FE87A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F627F-C7DA-E143-AECD-24BC99F64E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E8725F-1BFE-884A-8C48-257026E836C3}"/>
              </a:ext>
            </a:extLst>
          </p:cNvPr>
          <p:cNvSpPr>
            <a:spLocks noGrp="1"/>
          </p:cNvSpPr>
          <p:nvPr>
            <p:ph type="dt" sz="half" idx="10"/>
          </p:nvPr>
        </p:nvSpPr>
        <p:spPr/>
        <p:txBody>
          <a:bodyPr/>
          <a:lstStyle/>
          <a:p>
            <a:fld id="{C57218E9-7F47-C044-907D-624F6064ACA4}" type="datetime1">
              <a:rPr lang="en-US" smtClean="0"/>
              <a:t>3/30/23</a:t>
            </a:fld>
            <a:endParaRPr lang="en-US"/>
          </a:p>
        </p:txBody>
      </p:sp>
      <p:sp>
        <p:nvSpPr>
          <p:cNvPr id="6" name="Footer Placeholder 5">
            <a:extLst>
              <a:ext uri="{FF2B5EF4-FFF2-40B4-BE49-F238E27FC236}">
                <a16:creationId xmlns:a16="http://schemas.microsoft.com/office/drawing/2014/main" id="{7D5F0B32-AB7B-C348-A61C-205DC7F22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EADAC-0764-DF4B-8EEF-D609EADF616B}"/>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1490528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EFE7-41F6-D845-AD97-74826EFC6B2F}"/>
              </a:ext>
            </a:extLst>
          </p:cNvPr>
          <p:cNvSpPr>
            <a:spLocks noGrp="1"/>
          </p:cNvSpPr>
          <p:nvPr>
            <p:ph type="title"/>
          </p:nvPr>
        </p:nvSpPr>
        <p:spPr>
          <a:xfrm>
            <a:off x="839788"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8635AB2-5796-944C-B5A8-95A3957468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04CAB-CE95-6A4A-BC48-A5A6E28BC0F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7A78F3-DBCE-BB4E-8AE5-1F978F3D02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9B274-DA5D-AF45-A15B-FCD0600286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64DE8-F42B-F140-88D7-B915772859AC}"/>
              </a:ext>
            </a:extLst>
          </p:cNvPr>
          <p:cNvSpPr>
            <a:spLocks noGrp="1"/>
          </p:cNvSpPr>
          <p:nvPr>
            <p:ph type="dt" sz="half" idx="10"/>
          </p:nvPr>
        </p:nvSpPr>
        <p:spPr/>
        <p:txBody>
          <a:bodyPr/>
          <a:lstStyle/>
          <a:p>
            <a:fld id="{F400DCB8-AD22-A54F-9910-29E01F6E01AB}" type="datetime1">
              <a:rPr lang="en-US" smtClean="0"/>
              <a:t>3/30/23</a:t>
            </a:fld>
            <a:endParaRPr lang="en-US"/>
          </a:p>
        </p:txBody>
      </p:sp>
      <p:sp>
        <p:nvSpPr>
          <p:cNvPr id="8" name="Footer Placeholder 7">
            <a:extLst>
              <a:ext uri="{FF2B5EF4-FFF2-40B4-BE49-F238E27FC236}">
                <a16:creationId xmlns:a16="http://schemas.microsoft.com/office/drawing/2014/main" id="{5F55894D-314E-2248-8372-3ACCB8E33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6AF1A3-8C35-6444-880B-489D3E3BDB17}"/>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3771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6E35-E288-6E46-8AE2-C620DACF8532}"/>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A909971-F513-8245-B1F9-9A705DE1F26E}"/>
              </a:ext>
            </a:extLst>
          </p:cNvPr>
          <p:cNvSpPr>
            <a:spLocks noGrp="1"/>
          </p:cNvSpPr>
          <p:nvPr>
            <p:ph type="dt" sz="half" idx="10"/>
          </p:nvPr>
        </p:nvSpPr>
        <p:spPr/>
        <p:txBody>
          <a:bodyPr/>
          <a:lstStyle/>
          <a:p>
            <a:fld id="{D5B38A18-D63C-654F-A494-634F276E3E8E}" type="datetime1">
              <a:rPr lang="en-US" smtClean="0"/>
              <a:t>3/30/23</a:t>
            </a:fld>
            <a:endParaRPr lang="en-US"/>
          </a:p>
        </p:txBody>
      </p:sp>
      <p:sp>
        <p:nvSpPr>
          <p:cNvPr id="4" name="Footer Placeholder 3">
            <a:extLst>
              <a:ext uri="{FF2B5EF4-FFF2-40B4-BE49-F238E27FC236}">
                <a16:creationId xmlns:a16="http://schemas.microsoft.com/office/drawing/2014/main" id="{552AA84A-0BFD-AF4D-9F99-6584F52DF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70928-A687-0F40-B8F0-2D6BD37CAE39}"/>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4118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B25C-5BC8-5741-96E2-575DEB0A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7A4623-1CC0-D846-B84F-4C72F5F133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7FA13E-7A12-1042-9D21-E96427238DD3}"/>
              </a:ext>
            </a:extLst>
          </p:cNvPr>
          <p:cNvSpPr>
            <a:spLocks noGrp="1"/>
          </p:cNvSpPr>
          <p:nvPr>
            <p:ph type="dt" sz="half" idx="10"/>
          </p:nvPr>
        </p:nvSpPr>
        <p:spPr/>
        <p:txBody>
          <a:bodyPr/>
          <a:lstStyle/>
          <a:p>
            <a:fld id="{7A1AC4B9-12C9-FB44-AC9D-ED994028918A}" type="datetime1">
              <a:rPr lang="en-US" smtClean="0"/>
              <a:t>3/30/23</a:t>
            </a:fld>
            <a:endParaRPr lang="en-US"/>
          </a:p>
        </p:txBody>
      </p:sp>
      <p:sp>
        <p:nvSpPr>
          <p:cNvPr id="5" name="Footer Placeholder 4">
            <a:extLst>
              <a:ext uri="{FF2B5EF4-FFF2-40B4-BE49-F238E27FC236}">
                <a16:creationId xmlns:a16="http://schemas.microsoft.com/office/drawing/2014/main" id="{5400A479-4CBC-5B4D-8D62-578763717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F5A7C-FA91-BE4F-A72B-317008C8822D}"/>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895442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80357-36FF-4C49-B3FF-1542030E0175}"/>
              </a:ext>
            </a:extLst>
          </p:cNvPr>
          <p:cNvSpPr>
            <a:spLocks noGrp="1"/>
          </p:cNvSpPr>
          <p:nvPr>
            <p:ph type="dt" sz="half" idx="10"/>
          </p:nvPr>
        </p:nvSpPr>
        <p:spPr/>
        <p:txBody>
          <a:bodyPr/>
          <a:lstStyle/>
          <a:p>
            <a:fld id="{4C329174-E8AA-2147-9375-45B31203D791}" type="datetime1">
              <a:rPr lang="en-US" smtClean="0"/>
              <a:t>3/30/23</a:t>
            </a:fld>
            <a:endParaRPr lang="en-US"/>
          </a:p>
        </p:txBody>
      </p:sp>
      <p:sp>
        <p:nvSpPr>
          <p:cNvPr id="3" name="Footer Placeholder 2">
            <a:extLst>
              <a:ext uri="{FF2B5EF4-FFF2-40B4-BE49-F238E27FC236}">
                <a16:creationId xmlns:a16="http://schemas.microsoft.com/office/drawing/2014/main" id="{2C532AE4-F24A-A649-9728-E49CB5FE9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4B81A-0898-824E-86F6-312F2B037E32}"/>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402271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9C27-E5B0-3345-A4AB-CFB2F6835849}"/>
              </a:ext>
            </a:extLst>
          </p:cNvPr>
          <p:cNvSpPr>
            <a:spLocks noGrp="1"/>
          </p:cNvSpPr>
          <p:nvPr>
            <p:ph type="title"/>
          </p:nvPr>
        </p:nvSpPr>
        <p:spPr>
          <a:xfrm>
            <a:off x="839788" y="457200"/>
            <a:ext cx="3932237" cy="1600200"/>
          </a:xfrm>
          <a:prstGeom prst="rect">
            <a:avLst/>
          </a:prstGeom>
        </p:spPr>
        <p:txBody>
          <a:bodyPr anchor="b"/>
          <a:lstStyle>
            <a:lvl1pPr>
              <a:defRPr sz="3200"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24FF64-A4EF-874D-8148-B50CAAACD8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450630-1DFB-8040-B781-5D0E3233E9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DDAF7-3456-A247-8D5C-0A8EBD0B4DE9}"/>
              </a:ext>
            </a:extLst>
          </p:cNvPr>
          <p:cNvSpPr>
            <a:spLocks noGrp="1"/>
          </p:cNvSpPr>
          <p:nvPr>
            <p:ph type="dt" sz="half" idx="10"/>
          </p:nvPr>
        </p:nvSpPr>
        <p:spPr/>
        <p:txBody>
          <a:bodyPr/>
          <a:lstStyle/>
          <a:p>
            <a:fld id="{899A88EE-9189-5A4E-9528-35D4F42BEA3C}" type="datetime1">
              <a:rPr lang="en-US" smtClean="0"/>
              <a:t>3/30/23</a:t>
            </a:fld>
            <a:endParaRPr lang="en-US"/>
          </a:p>
        </p:txBody>
      </p:sp>
      <p:sp>
        <p:nvSpPr>
          <p:cNvPr id="6" name="Footer Placeholder 5">
            <a:extLst>
              <a:ext uri="{FF2B5EF4-FFF2-40B4-BE49-F238E27FC236}">
                <a16:creationId xmlns:a16="http://schemas.microsoft.com/office/drawing/2014/main" id="{240FA3EF-BB27-4142-A314-3F13BEB8F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73FCC-E67D-914C-8071-528E22BB0760}"/>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4043013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3CFB-F218-FE4B-8BB7-6CC1B13A9D3A}"/>
              </a:ext>
            </a:extLst>
          </p:cNvPr>
          <p:cNvSpPr>
            <a:spLocks noGrp="1"/>
          </p:cNvSpPr>
          <p:nvPr>
            <p:ph type="title"/>
          </p:nvPr>
        </p:nvSpPr>
        <p:spPr>
          <a:xfrm>
            <a:off x="839788" y="457200"/>
            <a:ext cx="3932237" cy="1600200"/>
          </a:xfrm>
          <a:prstGeom prst="rect">
            <a:avLst/>
          </a:prstGeom>
        </p:spPr>
        <p:txBody>
          <a:bodyPr anchor="b"/>
          <a:lstStyle>
            <a:lvl1pPr>
              <a:defRPr sz="3200"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89AFFD7-11D4-1746-B361-401D1D238FF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5B14A-7DB4-694D-AD86-D834B1CDFE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8DFDA-9439-DD43-9821-1A465EA8636E}"/>
              </a:ext>
            </a:extLst>
          </p:cNvPr>
          <p:cNvSpPr>
            <a:spLocks noGrp="1"/>
          </p:cNvSpPr>
          <p:nvPr>
            <p:ph type="dt" sz="half" idx="10"/>
          </p:nvPr>
        </p:nvSpPr>
        <p:spPr/>
        <p:txBody>
          <a:bodyPr/>
          <a:lstStyle/>
          <a:p>
            <a:fld id="{7032B1FB-8BFA-A84E-B83A-BE54B3EA6B17}" type="datetime1">
              <a:rPr lang="en-US" smtClean="0"/>
              <a:t>3/30/23</a:t>
            </a:fld>
            <a:endParaRPr lang="en-US"/>
          </a:p>
        </p:txBody>
      </p:sp>
      <p:sp>
        <p:nvSpPr>
          <p:cNvPr id="6" name="Footer Placeholder 5">
            <a:extLst>
              <a:ext uri="{FF2B5EF4-FFF2-40B4-BE49-F238E27FC236}">
                <a16:creationId xmlns:a16="http://schemas.microsoft.com/office/drawing/2014/main" id="{8B526C68-32CC-CA45-B6C3-507085754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5578E-F248-B144-AD91-40F0E6F90C5A}"/>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12339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6885-65B4-5E40-98D6-F8377F61FE4C}"/>
              </a:ext>
            </a:extLst>
          </p:cNvPr>
          <p:cNvSpPr>
            <a:spLocks noGrp="1"/>
          </p:cNvSpPr>
          <p:nvPr>
            <p:ph type="title"/>
          </p:nvPr>
        </p:nvSpPr>
        <p:spPr>
          <a:xfrm>
            <a:off x="838200" y="365125"/>
            <a:ext cx="10515600" cy="1325563"/>
          </a:xfrm>
          <a:prstGeom prst="rect">
            <a:avLst/>
          </a:prstGeom>
        </p:spPr>
        <p:txBody>
          <a:bodyPr/>
          <a:lstStyle>
            <a:lvl1pPr>
              <a:defRPr b="1">
                <a:solidFill>
                  <a:srgbClr val="BE0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78FAB7D-778E-B443-9C49-CA14C625F51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EFCAC-9FC8-2F43-B14F-0289E67FAC64}"/>
              </a:ext>
            </a:extLst>
          </p:cNvPr>
          <p:cNvSpPr>
            <a:spLocks noGrp="1"/>
          </p:cNvSpPr>
          <p:nvPr>
            <p:ph type="dt" sz="half" idx="10"/>
          </p:nvPr>
        </p:nvSpPr>
        <p:spPr/>
        <p:txBody>
          <a:bodyPr/>
          <a:lstStyle/>
          <a:p>
            <a:fld id="{A6E590D3-6790-B348-A017-66135251B151}" type="datetime1">
              <a:rPr lang="en-US" smtClean="0"/>
              <a:t>3/30/23</a:t>
            </a:fld>
            <a:endParaRPr lang="en-US"/>
          </a:p>
        </p:txBody>
      </p:sp>
      <p:sp>
        <p:nvSpPr>
          <p:cNvPr id="5" name="Footer Placeholder 4">
            <a:extLst>
              <a:ext uri="{FF2B5EF4-FFF2-40B4-BE49-F238E27FC236}">
                <a16:creationId xmlns:a16="http://schemas.microsoft.com/office/drawing/2014/main" id="{5CE52450-DA91-344A-BF3A-87DC3B688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1BD14-FC3F-A248-8687-C4A0071B9788}"/>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610161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E8DF8-B610-594D-8FBB-72CC98FFF8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443CC-1F93-D948-A9E8-C3289413EB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7C0B7-1831-2841-9DC9-AA89688565C7}"/>
              </a:ext>
            </a:extLst>
          </p:cNvPr>
          <p:cNvSpPr>
            <a:spLocks noGrp="1"/>
          </p:cNvSpPr>
          <p:nvPr>
            <p:ph type="dt" sz="half" idx="10"/>
          </p:nvPr>
        </p:nvSpPr>
        <p:spPr/>
        <p:txBody>
          <a:bodyPr/>
          <a:lstStyle/>
          <a:p>
            <a:fld id="{FC356D6D-65C6-8E4B-9F66-DF088DE91A33}" type="datetime1">
              <a:rPr lang="en-US" smtClean="0"/>
              <a:t>3/30/23</a:t>
            </a:fld>
            <a:endParaRPr lang="en-US"/>
          </a:p>
        </p:txBody>
      </p:sp>
      <p:sp>
        <p:nvSpPr>
          <p:cNvPr id="5" name="Footer Placeholder 4">
            <a:extLst>
              <a:ext uri="{FF2B5EF4-FFF2-40B4-BE49-F238E27FC236}">
                <a16:creationId xmlns:a16="http://schemas.microsoft.com/office/drawing/2014/main" id="{63A52383-7CA5-AF44-8E5C-A339198E5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34063-8A2B-F44D-A1D5-B7566A1DA9B2}"/>
              </a:ext>
            </a:extLst>
          </p:cNvPr>
          <p:cNvSpPr>
            <a:spLocks noGrp="1"/>
          </p:cNvSpPr>
          <p:nvPr>
            <p:ph type="sldNum" sz="quarter" idx="12"/>
          </p:nvPr>
        </p:nvSpPr>
        <p:spPr/>
        <p:txBody>
          <a:bodyPr/>
          <a:lstStyle/>
          <a:p>
            <a:fld id="{892959B6-490E-A144-8C7C-88267F972F69}" type="slidenum">
              <a:rPr lang="en-US" smtClean="0"/>
              <a:t>‹#›</a:t>
            </a:fld>
            <a:endParaRPr lang="en-US"/>
          </a:p>
        </p:txBody>
      </p:sp>
    </p:spTree>
    <p:extLst>
      <p:ext uri="{BB962C8B-B14F-4D97-AF65-F5344CB8AC3E}">
        <p14:creationId xmlns:p14="http://schemas.microsoft.com/office/powerpoint/2010/main" val="3326312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4A40-3294-1C25-5DCB-DEFFAFEC3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7BCE40-B800-4A9E-6BB6-4721B1337F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B5BA26-ABDD-C077-8AFE-0D9834C2030F}"/>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5" name="Footer Placeholder 4">
            <a:extLst>
              <a:ext uri="{FF2B5EF4-FFF2-40B4-BE49-F238E27FC236}">
                <a16:creationId xmlns:a16="http://schemas.microsoft.com/office/drawing/2014/main" id="{040A692B-AB62-014E-62FD-0DF75A2D82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CAD82D-72DA-E0D7-18F6-7B73F042419A}"/>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2747123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F9D9-497A-0D5A-836F-7FD9C10551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E0C261-85EE-1C16-473A-FAC2A2721B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A8BA1C-E044-9F6D-7857-F136BD4B539D}"/>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5" name="Footer Placeholder 4">
            <a:extLst>
              <a:ext uri="{FF2B5EF4-FFF2-40B4-BE49-F238E27FC236}">
                <a16:creationId xmlns:a16="http://schemas.microsoft.com/office/drawing/2014/main" id="{0469F58C-B6C5-1589-8E0C-9F734623F4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660ADB-D598-080A-239D-2CAB40F3A884}"/>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83516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7091-2269-5A90-B076-722C4258F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52E61E-5E11-C6DC-3FD3-5604AE7720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4CB2F4-8E8C-01F6-AD63-5A7F41ED51EC}"/>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5" name="Footer Placeholder 4">
            <a:extLst>
              <a:ext uri="{FF2B5EF4-FFF2-40B4-BE49-F238E27FC236}">
                <a16:creationId xmlns:a16="http://schemas.microsoft.com/office/drawing/2014/main" id="{089BBE52-B6C2-6712-B22B-F042BDEA7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ED0E8A-C35E-139E-B6E8-3E4350D8D166}"/>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1357877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F3D9-28E0-8267-8AEE-1A73A61529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992399-4811-C54E-2247-F63268AD80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66DD6F-078F-23AF-BA4E-22B6BA9CEB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48459B-C09D-10CE-CCC1-4FE3FC77CAEA}"/>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6" name="Footer Placeholder 5">
            <a:extLst>
              <a:ext uri="{FF2B5EF4-FFF2-40B4-BE49-F238E27FC236}">
                <a16:creationId xmlns:a16="http://schemas.microsoft.com/office/drawing/2014/main" id="{02AF7E1D-62AC-9A96-F75C-8D98E535C4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59E8F1-FAB4-7E7C-4BED-1275D8B1BDB0}"/>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3627954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EE6D-11BF-DB8C-6484-E09C373B52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0BD38B-166C-8D25-A90A-C558852CC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52873-89D7-6E68-F5FF-4C7DE8DF4E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F52E57-15BD-8748-ECA6-40742660C5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B9B2C9-26C9-85E6-BC86-45E04DC5F0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7257CC-55FE-1F4A-49FE-95B7F2B3D1D2}"/>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8" name="Footer Placeholder 7">
            <a:extLst>
              <a:ext uri="{FF2B5EF4-FFF2-40B4-BE49-F238E27FC236}">
                <a16:creationId xmlns:a16="http://schemas.microsoft.com/office/drawing/2014/main" id="{F58264D2-8668-82C1-7213-3C99078F25F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BA5A18-3919-DEFE-8F03-D110E6BC213C}"/>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377543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71B6-3CF8-454F-AAA8-40717B48C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EDA33-B84D-6F4D-A145-D2B700B5F5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DF14CB-76BE-E74C-B7EB-9E8528374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BDD26B-D800-9244-BC67-6035178ABCAB}"/>
              </a:ext>
            </a:extLst>
          </p:cNvPr>
          <p:cNvSpPr>
            <a:spLocks noGrp="1"/>
          </p:cNvSpPr>
          <p:nvPr>
            <p:ph type="dt" sz="half" idx="10"/>
          </p:nvPr>
        </p:nvSpPr>
        <p:spPr/>
        <p:txBody>
          <a:bodyPr/>
          <a:lstStyle/>
          <a:p>
            <a:fld id="{1101DFF8-D00C-FB44-B806-B6B270705AEB}" type="datetime1">
              <a:rPr lang="en-US" smtClean="0"/>
              <a:t>3/30/23</a:t>
            </a:fld>
            <a:endParaRPr lang="en-US"/>
          </a:p>
        </p:txBody>
      </p:sp>
      <p:sp>
        <p:nvSpPr>
          <p:cNvPr id="6" name="Footer Placeholder 5">
            <a:extLst>
              <a:ext uri="{FF2B5EF4-FFF2-40B4-BE49-F238E27FC236}">
                <a16:creationId xmlns:a16="http://schemas.microsoft.com/office/drawing/2014/main" id="{80FA71B0-1356-CE44-839D-14B49C3AC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BD825-FDD3-AE47-868C-0405C300388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73843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5FA7-7A15-6641-068C-A9A1BAD33D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D6191C-9170-9C0C-6074-C01F55B0DFB7}"/>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4" name="Footer Placeholder 3">
            <a:extLst>
              <a:ext uri="{FF2B5EF4-FFF2-40B4-BE49-F238E27FC236}">
                <a16:creationId xmlns:a16="http://schemas.microsoft.com/office/drawing/2014/main" id="{551B89DA-EE88-FAD2-B69A-7CE33E42E1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32EFC9-11FF-2035-5AE7-8C51BCC18C7A}"/>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3254567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40C843-2B98-DF69-C953-26E56CCF891B}"/>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3" name="Footer Placeholder 2">
            <a:extLst>
              <a:ext uri="{FF2B5EF4-FFF2-40B4-BE49-F238E27FC236}">
                <a16:creationId xmlns:a16="http://schemas.microsoft.com/office/drawing/2014/main" id="{21CA36B3-BC36-1F31-0254-4C4DB36191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8B8BC2-DE2B-ED3B-B7DF-5A624F384890}"/>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305470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706F-2FAC-8E3F-8232-CA0BBA2F5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AEA5E2-8D11-6D1A-D55F-062960C54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CA283E-9389-3EFF-753C-481041FA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F4ED0-1C64-B9AA-DA5D-851809A6B517}"/>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6" name="Footer Placeholder 5">
            <a:extLst>
              <a:ext uri="{FF2B5EF4-FFF2-40B4-BE49-F238E27FC236}">
                <a16:creationId xmlns:a16="http://schemas.microsoft.com/office/drawing/2014/main" id="{CB69B0BA-5CEE-766D-554D-5366B8EC91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4F1EE-9674-F1A6-A5EB-401883CDFA9C}"/>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3286534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E5A4-0629-9607-22A0-5225A7C39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CE4001-0AC7-CF53-7816-3CFEA96BC0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CB0D14-3900-3DD0-F753-CEF8BC37A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A1D5D-A90B-6A0D-8D74-35D56DC4432C}"/>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6" name="Footer Placeholder 5">
            <a:extLst>
              <a:ext uri="{FF2B5EF4-FFF2-40B4-BE49-F238E27FC236}">
                <a16:creationId xmlns:a16="http://schemas.microsoft.com/office/drawing/2014/main" id="{08FEF96F-ED3F-7CE1-9275-EEFE977C88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22A0DF-00BA-BA33-0E9B-EEFC15A519D2}"/>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2783121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3AE1-A430-5C9B-3401-F51A116738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E875EC-CF5C-82B7-69F0-FF76557E86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21B40-4697-27E0-AD96-4DB5FB15DD09}"/>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5" name="Footer Placeholder 4">
            <a:extLst>
              <a:ext uri="{FF2B5EF4-FFF2-40B4-BE49-F238E27FC236}">
                <a16:creationId xmlns:a16="http://schemas.microsoft.com/office/drawing/2014/main" id="{3C84666C-D69A-0709-6B77-5F051B30C6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484467-CCE9-58FC-043F-692E2B4D5BE7}"/>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420336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DAD80-1B56-757E-76F3-845FE6506C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28D070-6C39-22D0-4AC1-1FF70D65F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B62ACE-D425-73A9-8957-771D3865B646}"/>
              </a:ext>
            </a:extLst>
          </p:cNvPr>
          <p:cNvSpPr>
            <a:spLocks noGrp="1"/>
          </p:cNvSpPr>
          <p:nvPr>
            <p:ph type="dt" sz="half" idx="10"/>
          </p:nvPr>
        </p:nvSpPr>
        <p:spPr/>
        <p:txBody>
          <a:bodyPr/>
          <a:lstStyle/>
          <a:p>
            <a:fld id="{68FDA82D-3AE1-4744-91AC-3F5BA7CD7A6D}" type="datetimeFigureOut">
              <a:rPr lang="en-GB" smtClean="0"/>
              <a:t>30/03/2023</a:t>
            </a:fld>
            <a:endParaRPr lang="en-GB"/>
          </a:p>
        </p:txBody>
      </p:sp>
      <p:sp>
        <p:nvSpPr>
          <p:cNvPr id="5" name="Footer Placeholder 4">
            <a:extLst>
              <a:ext uri="{FF2B5EF4-FFF2-40B4-BE49-F238E27FC236}">
                <a16:creationId xmlns:a16="http://schemas.microsoft.com/office/drawing/2014/main" id="{D7D3EEC4-5E57-088A-128E-B1A5173726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E253F2-C65B-DE71-F10C-701962038E34}"/>
              </a:ext>
            </a:extLst>
          </p:cNvPr>
          <p:cNvSpPr>
            <a:spLocks noGrp="1"/>
          </p:cNvSpPr>
          <p:nvPr>
            <p:ph type="sldNum" sz="quarter" idx="12"/>
          </p:nvPr>
        </p:nvSpPr>
        <p:spPr/>
        <p:txBody>
          <a:bodyPr/>
          <a:lstStyle/>
          <a:p>
            <a:fld id="{32E1C98E-3E25-4D7B-86F8-00BCA37A078C}" type="slidenum">
              <a:rPr lang="en-GB" smtClean="0"/>
              <a:t>‹#›</a:t>
            </a:fld>
            <a:endParaRPr lang="en-GB"/>
          </a:p>
        </p:txBody>
      </p:sp>
    </p:spTree>
    <p:extLst>
      <p:ext uri="{BB962C8B-B14F-4D97-AF65-F5344CB8AC3E}">
        <p14:creationId xmlns:p14="http://schemas.microsoft.com/office/powerpoint/2010/main" val="116214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DBAD-EF53-8641-957C-47C8A0CF6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38973-FBEB-0B45-8B22-E682B7775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504063-3ECF-2A40-B4B2-D79860702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E6B636-F832-FE46-AFAC-A655154482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203D1-709A-F440-A2B2-2354D0328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105BDA-E7DE-A54B-A53D-AA1179002A8E}"/>
              </a:ext>
            </a:extLst>
          </p:cNvPr>
          <p:cNvSpPr>
            <a:spLocks noGrp="1"/>
          </p:cNvSpPr>
          <p:nvPr>
            <p:ph type="dt" sz="half" idx="10"/>
          </p:nvPr>
        </p:nvSpPr>
        <p:spPr/>
        <p:txBody>
          <a:bodyPr/>
          <a:lstStyle/>
          <a:p>
            <a:fld id="{F58EA0CC-CB2D-324E-AC2B-9E0B7B128A47}" type="datetime1">
              <a:rPr lang="en-US" smtClean="0"/>
              <a:t>3/30/23</a:t>
            </a:fld>
            <a:endParaRPr lang="en-US"/>
          </a:p>
        </p:txBody>
      </p:sp>
      <p:sp>
        <p:nvSpPr>
          <p:cNvPr id="8" name="Footer Placeholder 7">
            <a:extLst>
              <a:ext uri="{FF2B5EF4-FFF2-40B4-BE49-F238E27FC236}">
                <a16:creationId xmlns:a16="http://schemas.microsoft.com/office/drawing/2014/main" id="{F763DB5F-F468-FE46-A96D-BDEFCD3C69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046405-2AE0-C14B-8959-4DBC7D1B1D47}"/>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358752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E30-01CA-B54F-A141-0B9C6CC42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C3E65-99BB-E540-A491-F9EE12CBA358}"/>
              </a:ext>
            </a:extLst>
          </p:cNvPr>
          <p:cNvSpPr>
            <a:spLocks noGrp="1"/>
          </p:cNvSpPr>
          <p:nvPr>
            <p:ph type="dt" sz="half" idx="10"/>
          </p:nvPr>
        </p:nvSpPr>
        <p:spPr/>
        <p:txBody>
          <a:bodyPr/>
          <a:lstStyle/>
          <a:p>
            <a:fld id="{15D9A89F-5B75-E346-8D1C-51D16750FD93}" type="datetime1">
              <a:rPr lang="en-US" smtClean="0"/>
              <a:t>3/30/23</a:t>
            </a:fld>
            <a:endParaRPr lang="en-US"/>
          </a:p>
        </p:txBody>
      </p:sp>
      <p:sp>
        <p:nvSpPr>
          <p:cNvPr id="4" name="Footer Placeholder 3">
            <a:extLst>
              <a:ext uri="{FF2B5EF4-FFF2-40B4-BE49-F238E27FC236}">
                <a16:creationId xmlns:a16="http://schemas.microsoft.com/office/drawing/2014/main" id="{87000866-511C-3941-A764-EBB155AE57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C9C672-EE08-4046-BB96-26736A94282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317247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C9E546-42AD-D14C-9301-45E199364AE9}"/>
              </a:ext>
            </a:extLst>
          </p:cNvPr>
          <p:cNvSpPr>
            <a:spLocks noGrp="1"/>
          </p:cNvSpPr>
          <p:nvPr>
            <p:ph type="dt" sz="half" idx="10"/>
          </p:nvPr>
        </p:nvSpPr>
        <p:spPr/>
        <p:txBody>
          <a:bodyPr/>
          <a:lstStyle/>
          <a:p>
            <a:fld id="{F13AE772-966B-1946-9ABE-AC27881A4A01}" type="datetime1">
              <a:rPr lang="en-US" smtClean="0"/>
              <a:t>3/30/23</a:t>
            </a:fld>
            <a:endParaRPr lang="en-US"/>
          </a:p>
        </p:txBody>
      </p:sp>
      <p:sp>
        <p:nvSpPr>
          <p:cNvPr id="3" name="Footer Placeholder 2">
            <a:extLst>
              <a:ext uri="{FF2B5EF4-FFF2-40B4-BE49-F238E27FC236}">
                <a16:creationId xmlns:a16="http://schemas.microsoft.com/office/drawing/2014/main" id="{9615A7F6-2EC6-B54D-8FA8-D9EF76EC53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D52C0A-9B3B-624B-A092-B4A616BDE35F}"/>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64666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682B-29D1-9B46-A84B-E30E72B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4C740C-FBAA-6C4B-A863-5BBBA5CBC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1B158-757E-AE41-B565-37ED88B1A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65F3C-6C02-BB45-8932-C69F3CAAFBCB}"/>
              </a:ext>
            </a:extLst>
          </p:cNvPr>
          <p:cNvSpPr>
            <a:spLocks noGrp="1"/>
          </p:cNvSpPr>
          <p:nvPr>
            <p:ph type="dt" sz="half" idx="10"/>
          </p:nvPr>
        </p:nvSpPr>
        <p:spPr/>
        <p:txBody>
          <a:bodyPr/>
          <a:lstStyle/>
          <a:p>
            <a:fld id="{726698A7-B758-DD40-8590-83E3E30C99FC}" type="datetime1">
              <a:rPr lang="en-US" smtClean="0"/>
              <a:t>3/30/23</a:t>
            </a:fld>
            <a:endParaRPr lang="en-US"/>
          </a:p>
        </p:txBody>
      </p:sp>
      <p:sp>
        <p:nvSpPr>
          <p:cNvPr id="6" name="Footer Placeholder 5">
            <a:extLst>
              <a:ext uri="{FF2B5EF4-FFF2-40B4-BE49-F238E27FC236}">
                <a16:creationId xmlns:a16="http://schemas.microsoft.com/office/drawing/2014/main" id="{92C2AC59-F5EC-594E-9C3B-39CA8EF72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1DF19-4F9F-5340-B271-B255C0A916D7}"/>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213695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186C-FEC9-2943-96A2-78568536F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2AED95-B008-8747-B10E-38272F70F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3CE7C-B467-854B-B6A6-FB7EC70DF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A31EA-73C9-F847-BC58-915C2EFC2DF6}"/>
              </a:ext>
            </a:extLst>
          </p:cNvPr>
          <p:cNvSpPr>
            <a:spLocks noGrp="1"/>
          </p:cNvSpPr>
          <p:nvPr>
            <p:ph type="dt" sz="half" idx="10"/>
          </p:nvPr>
        </p:nvSpPr>
        <p:spPr/>
        <p:txBody>
          <a:bodyPr/>
          <a:lstStyle/>
          <a:p>
            <a:fld id="{2E405BBD-3E32-C644-8DE8-2C42C7A22893}" type="datetime1">
              <a:rPr lang="en-US" smtClean="0"/>
              <a:t>3/30/23</a:t>
            </a:fld>
            <a:endParaRPr lang="en-US"/>
          </a:p>
        </p:txBody>
      </p:sp>
      <p:sp>
        <p:nvSpPr>
          <p:cNvPr id="6" name="Footer Placeholder 5">
            <a:extLst>
              <a:ext uri="{FF2B5EF4-FFF2-40B4-BE49-F238E27FC236}">
                <a16:creationId xmlns:a16="http://schemas.microsoft.com/office/drawing/2014/main" id="{4975143B-FCE1-B642-A9D9-CA2BA6039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B9DFA-1F03-D14A-88EF-5089C19F4D7A}"/>
              </a:ext>
            </a:extLst>
          </p:cNvPr>
          <p:cNvSpPr>
            <a:spLocks noGrp="1"/>
          </p:cNvSpPr>
          <p:nvPr>
            <p:ph type="sldNum" sz="quarter" idx="12"/>
          </p:nvPr>
        </p:nvSpPr>
        <p:spPr/>
        <p:txBody>
          <a:bodyPr/>
          <a:lstStyle/>
          <a:p>
            <a:fld id="{A75AAEF5-C690-5D4B-B5C7-510283CCFE4D}" type="slidenum">
              <a:rPr lang="en-US" smtClean="0"/>
              <a:t>‹#›</a:t>
            </a:fld>
            <a:endParaRPr lang="en-US"/>
          </a:p>
        </p:txBody>
      </p:sp>
    </p:spTree>
    <p:extLst>
      <p:ext uri="{BB962C8B-B14F-4D97-AF65-F5344CB8AC3E}">
        <p14:creationId xmlns:p14="http://schemas.microsoft.com/office/powerpoint/2010/main" val="123463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9BE31-4571-0E40-805F-BA98CF6C5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16792C-EF41-644D-8712-B3CE832D5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5CA98-0782-2A49-B1CA-9A7E99284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4E2D3-EC21-BF4A-B917-324189F30406}" type="datetime1">
              <a:rPr lang="en-US" smtClean="0"/>
              <a:t>3/30/23</a:t>
            </a:fld>
            <a:endParaRPr lang="en-US"/>
          </a:p>
        </p:txBody>
      </p:sp>
      <p:sp>
        <p:nvSpPr>
          <p:cNvPr id="5" name="Footer Placeholder 4">
            <a:extLst>
              <a:ext uri="{FF2B5EF4-FFF2-40B4-BE49-F238E27FC236}">
                <a16:creationId xmlns:a16="http://schemas.microsoft.com/office/drawing/2014/main" id="{6D0E0CFD-0BC6-8842-AFDB-7AAC0BAD5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CDDF30-F721-7F45-97FF-8B0353251D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AAEF5-C690-5D4B-B5C7-510283CCFE4D}" type="slidenum">
              <a:rPr lang="en-US" smtClean="0"/>
              <a:t>‹#›</a:t>
            </a:fld>
            <a:endParaRPr lang="en-US"/>
          </a:p>
        </p:txBody>
      </p:sp>
    </p:spTree>
    <p:extLst>
      <p:ext uri="{BB962C8B-B14F-4D97-AF65-F5344CB8AC3E}">
        <p14:creationId xmlns:p14="http://schemas.microsoft.com/office/powerpoint/2010/main" val="407891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C54EAE-9FC9-1846-B193-14EE7AB2C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C01E3-789F-164C-A668-09207D43FCA9}" type="datetime1">
              <a:rPr lang="en-US" smtClean="0"/>
              <a:t>3/30/23</a:t>
            </a:fld>
            <a:endParaRPr lang="en-US"/>
          </a:p>
        </p:txBody>
      </p:sp>
      <p:sp>
        <p:nvSpPr>
          <p:cNvPr id="5" name="Footer Placeholder 4">
            <a:extLst>
              <a:ext uri="{FF2B5EF4-FFF2-40B4-BE49-F238E27FC236}">
                <a16:creationId xmlns:a16="http://schemas.microsoft.com/office/drawing/2014/main" id="{DFEBF88A-710E-CF43-A77F-2F8EC52AF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8CE41-835D-024E-8759-EB5C471BF0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rgbClr val="000000"/>
                </a:solidFill>
                <a:latin typeface="Arial" panose="020B0604020202020204" pitchFamily="34" charset="0"/>
                <a:cs typeface="Arial" panose="020B0604020202020204" pitchFamily="34" charset="0"/>
              </a:defRPr>
            </a:lvl1pPr>
          </a:lstStyle>
          <a:p>
            <a:fld id="{892959B6-490E-A144-8C7C-88267F972F69}" type="slidenum">
              <a:rPr lang="en-US" smtClean="0"/>
              <a:pPr/>
              <a:t>‹#›</a:t>
            </a:fld>
            <a:endParaRPr lang="en-US" dirty="0"/>
          </a:p>
        </p:txBody>
      </p:sp>
      <p:cxnSp>
        <p:nvCxnSpPr>
          <p:cNvPr id="7" name="Straight Connector 6">
            <a:extLst>
              <a:ext uri="{FF2B5EF4-FFF2-40B4-BE49-F238E27FC236}">
                <a16:creationId xmlns:a16="http://schemas.microsoft.com/office/drawing/2014/main" id="{2BD2323F-B1E1-6C4E-9AE6-649001D33CD4}"/>
              </a:ext>
            </a:extLst>
          </p:cNvPr>
          <p:cNvCxnSpPr>
            <a:cxnSpLocks/>
          </p:cNvCxnSpPr>
          <p:nvPr userDrawn="1"/>
        </p:nvCxnSpPr>
        <p:spPr>
          <a:xfrm>
            <a:off x="539999" y="6350379"/>
            <a:ext cx="1108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315F01-3018-CC4B-BC61-0DF90B809CD2}"/>
              </a:ext>
            </a:extLst>
          </p:cNvPr>
          <p:cNvCxnSpPr>
            <a:cxnSpLocks/>
          </p:cNvCxnSpPr>
          <p:nvPr userDrawn="1"/>
        </p:nvCxnSpPr>
        <p:spPr>
          <a:xfrm>
            <a:off x="539999" y="1039899"/>
            <a:ext cx="11088000" cy="0"/>
          </a:xfrm>
          <a:prstGeom prst="line">
            <a:avLst/>
          </a:prstGeom>
          <a:ln w="9525">
            <a:solidFill>
              <a:srgbClr val="BE0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37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C54EAE-9FC9-1846-B193-14EE7AB2C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C01E3-789F-164C-A668-09207D43FCA9}" type="datetime1">
              <a:rPr lang="en-US" smtClean="0"/>
              <a:t>3/30/23</a:t>
            </a:fld>
            <a:endParaRPr lang="en-US"/>
          </a:p>
        </p:txBody>
      </p:sp>
      <p:sp>
        <p:nvSpPr>
          <p:cNvPr id="5" name="Footer Placeholder 4">
            <a:extLst>
              <a:ext uri="{FF2B5EF4-FFF2-40B4-BE49-F238E27FC236}">
                <a16:creationId xmlns:a16="http://schemas.microsoft.com/office/drawing/2014/main" id="{DFEBF88A-710E-CF43-A77F-2F8EC52AF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8CE41-835D-024E-8759-EB5C471BF0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rgbClr val="000000"/>
                </a:solidFill>
                <a:latin typeface="Arial" panose="020B0604020202020204" pitchFamily="34" charset="0"/>
                <a:cs typeface="Arial" panose="020B0604020202020204" pitchFamily="34" charset="0"/>
              </a:defRPr>
            </a:lvl1pPr>
          </a:lstStyle>
          <a:p>
            <a:fld id="{892959B6-490E-A144-8C7C-88267F972F69}" type="slidenum">
              <a:rPr lang="en-US" smtClean="0"/>
              <a:pPr/>
              <a:t>‹#›</a:t>
            </a:fld>
            <a:endParaRPr lang="en-US" dirty="0"/>
          </a:p>
        </p:txBody>
      </p:sp>
      <p:cxnSp>
        <p:nvCxnSpPr>
          <p:cNvPr id="7" name="Straight Connector 6">
            <a:extLst>
              <a:ext uri="{FF2B5EF4-FFF2-40B4-BE49-F238E27FC236}">
                <a16:creationId xmlns:a16="http://schemas.microsoft.com/office/drawing/2014/main" id="{2BD2323F-B1E1-6C4E-9AE6-649001D33CD4}"/>
              </a:ext>
            </a:extLst>
          </p:cNvPr>
          <p:cNvCxnSpPr>
            <a:cxnSpLocks/>
          </p:cNvCxnSpPr>
          <p:nvPr userDrawn="1"/>
        </p:nvCxnSpPr>
        <p:spPr>
          <a:xfrm>
            <a:off x="539999" y="6350379"/>
            <a:ext cx="1108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315F01-3018-CC4B-BC61-0DF90B809CD2}"/>
              </a:ext>
            </a:extLst>
          </p:cNvPr>
          <p:cNvCxnSpPr>
            <a:cxnSpLocks/>
          </p:cNvCxnSpPr>
          <p:nvPr userDrawn="1"/>
        </p:nvCxnSpPr>
        <p:spPr>
          <a:xfrm>
            <a:off x="539999" y="1039899"/>
            <a:ext cx="11088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33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B5C69-EF50-F2A3-0551-8E8413FB76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B79026-2E28-8D43-5661-8964635A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0EE0E7-F629-70B2-88A3-199C853CE9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DA82D-3AE1-4744-91AC-3F5BA7CD7A6D}" type="datetimeFigureOut">
              <a:rPr lang="en-GB" smtClean="0"/>
              <a:t>30/03/2023</a:t>
            </a:fld>
            <a:endParaRPr lang="en-GB"/>
          </a:p>
        </p:txBody>
      </p:sp>
      <p:sp>
        <p:nvSpPr>
          <p:cNvPr id="5" name="Footer Placeholder 4">
            <a:extLst>
              <a:ext uri="{FF2B5EF4-FFF2-40B4-BE49-F238E27FC236}">
                <a16:creationId xmlns:a16="http://schemas.microsoft.com/office/drawing/2014/main" id="{16FE0013-C7BB-822A-D763-34F99D68C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D9C06A-8D5C-2742-7D41-A94E97168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1C98E-3E25-4D7B-86F8-00BCA37A078C}" type="slidenum">
              <a:rPr lang="en-GB" smtClean="0"/>
              <a:t>‹#›</a:t>
            </a:fld>
            <a:endParaRPr lang="en-GB"/>
          </a:p>
        </p:txBody>
      </p:sp>
    </p:spTree>
    <p:extLst>
      <p:ext uri="{BB962C8B-B14F-4D97-AF65-F5344CB8AC3E}">
        <p14:creationId xmlns:p14="http://schemas.microsoft.com/office/powerpoint/2010/main" val="39632062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170.png"/><Relationship Id="rId7" Type="http://schemas.openxmlformats.org/officeDocument/2006/relationships/image" Target="../media/image160.pn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50.png"/><Relationship Id="rId11" Type="http://schemas.openxmlformats.org/officeDocument/2006/relationships/image" Target="../media/image200.png"/><Relationship Id="rId5" Type="http://schemas.openxmlformats.org/officeDocument/2006/relationships/image" Target="../media/image140.png"/><Relationship Id="rId10" Type="http://schemas.openxmlformats.org/officeDocument/2006/relationships/image" Target="../media/image190.png"/><Relationship Id="rId4" Type="http://schemas.openxmlformats.org/officeDocument/2006/relationships/image" Target="../media/image20.png"/><Relationship Id="rId9" Type="http://schemas.openxmlformats.org/officeDocument/2006/relationships/image" Target="../media/image180.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g"/><Relationship Id="rId7" Type="http://schemas.openxmlformats.org/officeDocument/2006/relationships/image" Target="../media/image230.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220.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16.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comments" Target="../comments/comment1.xml"/><Relationship Id="rId5" Type="http://schemas.openxmlformats.org/officeDocument/2006/relationships/image" Target="../media/image16.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chart" Target="../charts/chart5.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2.xm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comments" Target="../comments/comment3.xml"/><Relationship Id="rId5" Type="http://schemas.openxmlformats.org/officeDocument/2006/relationships/image" Target="../media/image19.jp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19.jpg"/><Relationship Id="rId5" Type="http://schemas.openxmlformats.org/officeDocument/2006/relationships/image" Target="../media/image16.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8.jp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6827A3-B91F-4385-896A-93F2EEC9C0C2}"/>
              </a:ext>
              <a:ext uri="{C183D7F6-B498-43B3-948B-1728B52AA6E4}">
                <adec:decorative xmlns:adec="http://schemas.microsoft.com/office/drawing/2017/decorative" val="1"/>
              </a:ext>
            </a:extLst>
          </p:cNvPr>
          <p:cNvSpPr>
            <a:spLocks noGrp="1"/>
          </p:cNvSpPr>
          <p:nvPr>
            <p:ph type="sldNum" sz="quarter" idx="12"/>
          </p:nvPr>
        </p:nvSpPr>
        <p:spPr/>
        <p:txBody>
          <a:bodyPr/>
          <a:lstStyle/>
          <a:p>
            <a:fld id="{A75AAEF5-C690-5D4B-B5C7-510283CCFE4D}" type="slidenum">
              <a:rPr lang="en-US" smtClean="0"/>
              <a:t>1</a:t>
            </a:fld>
            <a:endParaRPr lang="en-US" dirty="0"/>
          </a:p>
        </p:txBody>
      </p:sp>
      <p:pic>
        <p:nvPicPr>
          <p:cNvPr id="5" name="Picture 4">
            <a:extLst>
              <a:ext uri="{FF2B5EF4-FFF2-40B4-BE49-F238E27FC236}">
                <a16:creationId xmlns:a16="http://schemas.microsoft.com/office/drawing/2014/main" id="{D9F9FCDE-7D00-428D-8EE4-B16B206587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5464" y="262672"/>
            <a:ext cx="2123825" cy="638948"/>
          </a:xfrm>
          <a:prstGeom prst="rect">
            <a:avLst/>
          </a:prstGeom>
        </p:spPr>
      </p:pic>
      <p:sp>
        <p:nvSpPr>
          <p:cNvPr id="3" name="Subtitle 2">
            <a:extLst>
              <a:ext uri="{FF2B5EF4-FFF2-40B4-BE49-F238E27FC236}">
                <a16:creationId xmlns:a16="http://schemas.microsoft.com/office/drawing/2014/main" id="{6D17EB91-628E-46AE-9928-24046C5C62CF}"/>
              </a:ext>
            </a:extLst>
          </p:cNvPr>
          <p:cNvSpPr>
            <a:spLocks noGrp="1"/>
          </p:cNvSpPr>
          <p:nvPr>
            <p:ph type="subTitle" idx="1"/>
          </p:nvPr>
        </p:nvSpPr>
        <p:spPr>
          <a:xfrm>
            <a:off x="1341912" y="3429001"/>
            <a:ext cx="9326088" cy="2807170"/>
          </a:xfrm>
          <a:ln w="38100">
            <a:solidFill>
              <a:schemeClr val="accent1"/>
            </a:solidFill>
          </a:ln>
        </p:spPr>
        <p:txBody>
          <a:bodyPr>
            <a:normAutofit/>
          </a:bodyPr>
          <a:lstStyle/>
          <a:p>
            <a:pPr algn="l">
              <a:lnSpc>
                <a:spcPts val="3200"/>
              </a:lnSpc>
              <a:spcAft>
                <a:spcPts val="600"/>
              </a:spcAft>
            </a:pPr>
            <a:r>
              <a:rPr lang="en-GB" sz="3200" b="1" dirty="0">
                <a:solidFill>
                  <a:schemeClr val="accent1"/>
                </a:solidFill>
                <a:latin typeface="Arial" panose="020B0604020202020204" pitchFamily="34" charset="0"/>
                <a:cs typeface="Arial" panose="020B0604020202020204" pitchFamily="34" charset="0"/>
              </a:rPr>
              <a:t>Objectives</a:t>
            </a:r>
            <a:endParaRPr lang="en-GB" sz="3200" dirty="0">
              <a:solidFill>
                <a:schemeClr val="accent1"/>
              </a:solidFill>
              <a:latin typeface="Arial" panose="020B0604020202020204" pitchFamily="34" charset="0"/>
              <a:cs typeface="Arial" panose="020B0604020202020204" pitchFamily="34" charset="0"/>
            </a:endParaRPr>
          </a:p>
          <a:p>
            <a:pPr marL="231775" indent="-231775" algn="l">
              <a:spcBef>
                <a:spcPts val="400"/>
              </a:spcBef>
              <a:spcAft>
                <a:spcPts val="400"/>
              </a:spcAft>
              <a:buClr>
                <a:schemeClr val="accent1"/>
              </a:buClr>
              <a:buFont typeface="Arial" panose="020B0604020202020204" pitchFamily="34" charset="0"/>
              <a:buChar char="•"/>
            </a:pPr>
            <a:r>
              <a:rPr lang="en-GB" sz="2600" dirty="0">
                <a:latin typeface="Arial" panose="020B0604020202020204" pitchFamily="34" charset="0"/>
                <a:cs typeface="Arial" panose="020B0604020202020204" pitchFamily="34" charset="0"/>
              </a:rPr>
              <a:t>Read and interpret pictograms, bar charts and pie charts</a:t>
            </a:r>
          </a:p>
          <a:p>
            <a:pPr marL="231775" indent="-231775" algn="l">
              <a:spcBef>
                <a:spcPts val="400"/>
              </a:spcBef>
              <a:spcAft>
                <a:spcPts val="400"/>
              </a:spcAft>
              <a:buClr>
                <a:schemeClr val="accent1"/>
              </a:buClr>
              <a:buFont typeface="Arial" panose="020B0604020202020204" pitchFamily="34" charset="0"/>
              <a:buChar char="•"/>
            </a:pPr>
            <a:r>
              <a:rPr lang="en-GB" sz="2600" dirty="0">
                <a:latin typeface="Arial" panose="020B0604020202020204" pitchFamily="34" charset="0"/>
                <a:cs typeface="Arial" panose="020B0604020202020204" pitchFamily="34" charset="0"/>
              </a:rPr>
              <a:t>Understand common errors when constructing graphs and charts</a:t>
            </a:r>
          </a:p>
          <a:p>
            <a:pPr marL="231775" indent="-231775" algn="l">
              <a:spcBef>
                <a:spcPts val="400"/>
              </a:spcBef>
              <a:spcAft>
                <a:spcPts val="400"/>
              </a:spcAft>
              <a:buClr>
                <a:schemeClr val="accent1"/>
              </a:buClr>
              <a:buFont typeface="Arial" panose="020B0604020202020204" pitchFamily="34" charset="0"/>
              <a:buChar char="•"/>
            </a:pPr>
            <a:r>
              <a:rPr lang="en-GB" sz="2600" dirty="0">
                <a:latin typeface="Arial" panose="020B0604020202020204" pitchFamily="34" charset="0"/>
                <a:cs typeface="Arial" panose="020B0604020202020204" pitchFamily="34" charset="0"/>
              </a:rPr>
              <a:t>Construct pie charts.</a:t>
            </a:r>
          </a:p>
          <a:p>
            <a:pPr algn="l"/>
            <a:endParaRPr lang="en-GB" dirty="0"/>
          </a:p>
        </p:txBody>
      </p:sp>
      <p:sp>
        <p:nvSpPr>
          <p:cNvPr id="10" name="Title 1">
            <a:extLst>
              <a:ext uri="{FF2B5EF4-FFF2-40B4-BE49-F238E27FC236}">
                <a16:creationId xmlns:a16="http://schemas.microsoft.com/office/drawing/2014/main" id="{2F76E27C-9CEA-BCB7-73D7-0FC6186B8B61}"/>
              </a:ext>
            </a:extLst>
          </p:cNvPr>
          <p:cNvSpPr txBox="1">
            <a:spLocks/>
          </p:cNvSpPr>
          <p:nvPr/>
        </p:nvSpPr>
        <p:spPr>
          <a:xfrm>
            <a:off x="1341912" y="1358536"/>
            <a:ext cx="9326088" cy="1850229"/>
          </a:xfrm>
          <a:prstGeom prst="rect">
            <a:avLst/>
          </a:prstGeom>
          <a:solidFill>
            <a:schemeClr val="accent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Lesson 43: </a:t>
            </a:r>
          </a:p>
          <a:p>
            <a:pPr algn="l"/>
            <a:r>
              <a:rPr lang="en-US" sz="4000" b="1" dirty="0">
                <a:solidFill>
                  <a:schemeClr val="bg1"/>
                </a:solidFill>
                <a:latin typeface="Arial" panose="020B0604020202020204" pitchFamily="34" charset="0"/>
                <a:cs typeface="Arial" panose="020B0604020202020204" pitchFamily="34" charset="0"/>
              </a:rPr>
              <a:t>Graphs and charts </a:t>
            </a:r>
            <a:endParaRPr lang="en-GB" sz="4000" dirty="0"/>
          </a:p>
        </p:txBody>
      </p:sp>
      <p:pic>
        <p:nvPicPr>
          <p:cNvPr id="11" name="Picture 10" descr="A picture containing text, plate, tableware, dishware&#10;&#10;Description automatically generated">
            <a:extLst>
              <a:ext uri="{FF2B5EF4-FFF2-40B4-BE49-F238E27FC236}">
                <a16:creationId xmlns:a16="http://schemas.microsoft.com/office/drawing/2014/main" id="{79745BE3-37EE-09CA-8AB4-B2B3FC554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47" y="142493"/>
            <a:ext cx="3893465" cy="638948"/>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C8FBF9C-89ED-608B-8719-30CB8FD68A60}"/>
              </a:ext>
            </a:extLst>
          </p:cNvPr>
          <p:cNvPicPr>
            <a:picLocks noChangeAspect="1"/>
          </p:cNvPicPr>
          <p:nvPr/>
        </p:nvPicPr>
        <p:blipFill>
          <a:blip r:embed="rId5"/>
          <a:stretch>
            <a:fillRect/>
          </a:stretch>
        </p:blipFill>
        <p:spPr>
          <a:xfrm>
            <a:off x="5459601" y="262672"/>
            <a:ext cx="2123825" cy="796434"/>
          </a:xfrm>
          <a:prstGeom prst="rect">
            <a:avLst/>
          </a:prstGeom>
        </p:spPr>
      </p:pic>
    </p:spTree>
    <p:extLst>
      <p:ext uri="{BB962C8B-B14F-4D97-AF65-F5344CB8AC3E}">
        <p14:creationId xmlns:p14="http://schemas.microsoft.com/office/powerpoint/2010/main" val="4043658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48527D-F827-F82E-CB4D-93D879A46902}"/>
              </a:ext>
            </a:extLst>
          </p:cNvPr>
          <p:cNvSpPr>
            <a:spLocks noGrp="1"/>
          </p:cNvSpPr>
          <p:nvPr>
            <p:ph type="sldNum" sz="quarter" idx="12"/>
          </p:nvPr>
        </p:nvSpPr>
        <p:spPr/>
        <p:txBody>
          <a:bodyPr/>
          <a:lstStyle/>
          <a:p>
            <a:fld id="{892959B6-490E-A144-8C7C-88267F972F69}" type="slidenum">
              <a:rPr lang="en-US" smtClean="0"/>
              <a:t>10</a:t>
            </a:fld>
            <a:endParaRPr lang="en-US"/>
          </a:p>
        </p:txBody>
      </p:sp>
      <p:sp>
        <p:nvSpPr>
          <p:cNvPr id="2" name="Title 1">
            <a:extLst>
              <a:ext uri="{FF2B5EF4-FFF2-40B4-BE49-F238E27FC236}">
                <a16:creationId xmlns:a16="http://schemas.microsoft.com/office/drawing/2014/main" id="{FE201314-9B16-0717-D9BB-BD856822D9C2}"/>
              </a:ext>
            </a:extLst>
          </p:cNvPr>
          <p:cNvSpPr>
            <a:spLocks noGrp="1"/>
          </p:cNvSpPr>
          <p:nvPr>
            <p:ph type="title" idx="4294967295"/>
          </p:nvPr>
        </p:nvSpPr>
        <p:spPr>
          <a:xfrm>
            <a:off x="2858899" y="1655439"/>
            <a:ext cx="1272661" cy="677108"/>
          </a:xfrm>
          <a:prstGeom prst="rect">
            <a:avLst/>
          </a:prstGeom>
        </p:spPr>
        <p:txBody>
          <a:bodyPr/>
          <a:lstStyle/>
          <a:p>
            <a:pPr algn="ctr"/>
            <a:r>
              <a:rPr lang="en-GB" b="1" dirty="0">
                <a:solidFill>
                  <a:schemeClr val="accent1"/>
                </a:solidFill>
                <a:latin typeface="Arial" panose="020B0604020202020204" pitchFamily="34" charset="0"/>
                <a:cs typeface="Arial" panose="020B0604020202020204" pitchFamily="34" charset="0"/>
              </a:rPr>
              <a:t>Interpreting pie</a:t>
            </a:r>
          </a:p>
        </p:txBody>
      </p:sp>
      <p:sp>
        <p:nvSpPr>
          <p:cNvPr id="3" name="Content Placeholder 2">
            <a:extLst>
              <a:ext uri="{FF2B5EF4-FFF2-40B4-BE49-F238E27FC236}">
                <a16:creationId xmlns:a16="http://schemas.microsoft.com/office/drawing/2014/main" id="{E8D8B031-603E-226F-7F7E-316C6349473E}"/>
              </a:ext>
            </a:extLst>
          </p:cNvPr>
          <p:cNvSpPr>
            <a:spLocks noGrp="1"/>
          </p:cNvSpPr>
          <p:nvPr>
            <p:ph idx="4294967295"/>
          </p:nvPr>
        </p:nvSpPr>
        <p:spPr>
          <a:xfrm>
            <a:off x="6934200" y="1692275"/>
            <a:ext cx="5257800" cy="4351338"/>
          </a:xfrm>
          <a:prstGeom prst="rect">
            <a:avLst/>
          </a:prstGeom>
        </p:spPr>
        <p:txBody>
          <a:bodyPr/>
          <a:lstStyle/>
          <a:p>
            <a:r>
              <a:rPr lang="en-GB" dirty="0">
                <a:latin typeface="Arial" panose="020B0604020202020204" pitchFamily="34" charset="0"/>
                <a:cs typeface="Arial" panose="020B0604020202020204" pitchFamily="34" charset="0"/>
              </a:rPr>
              <a:t>Kate collects data on favourite brands of sports clothing</a:t>
            </a:r>
          </a:p>
          <a:p>
            <a:r>
              <a:rPr lang="en-GB" dirty="0">
                <a:latin typeface="Arial" panose="020B0604020202020204" pitchFamily="34" charset="0"/>
                <a:cs typeface="Arial" panose="020B0604020202020204" pitchFamily="34" charset="0"/>
              </a:rPr>
              <a:t>She asks 240 people.</a:t>
            </a:r>
          </a:p>
          <a:p>
            <a:r>
              <a:rPr lang="en-GB" dirty="0">
                <a:latin typeface="Arial" panose="020B0604020202020204" pitchFamily="34" charset="0"/>
                <a:cs typeface="Arial" panose="020B0604020202020204" pitchFamily="34" charset="0"/>
              </a:rPr>
              <a:t>How can you work out how many chose each brand?</a:t>
            </a:r>
          </a:p>
          <a:p>
            <a:r>
              <a:rPr lang="en-GB" dirty="0">
                <a:latin typeface="Arial" panose="020B0604020202020204" pitchFamily="34" charset="0"/>
                <a:cs typeface="Arial" panose="020B0604020202020204" pitchFamily="34" charset="0"/>
              </a:rPr>
              <a:t>Explain your method to your partner.</a:t>
            </a:r>
          </a:p>
          <a:p>
            <a:r>
              <a:rPr lang="en-GB" dirty="0">
                <a:latin typeface="Arial" panose="020B0604020202020204" pitchFamily="34" charset="0"/>
                <a:cs typeface="Arial" panose="020B0604020202020204" pitchFamily="34" charset="0"/>
              </a:rPr>
              <a:t>Think of three more questions to ask your partner.</a:t>
            </a:r>
          </a:p>
          <a:p>
            <a:endParaRPr lang="en-GB"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47CF3B9-DD1C-5A06-1835-B5F87428F2E1}"/>
              </a:ext>
            </a:extLst>
          </p:cNvPr>
          <p:cNvGrpSpPr/>
          <p:nvPr/>
        </p:nvGrpSpPr>
        <p:grpSpPr>
          <a:xfrm>
            <a:off x="826931" y="1453736"/>
            <a:ext cx="5181600" cy="4351338"/>
            <a:chOff x="327059" y="1453522"/>
            <a:chExt cx="5181600" cy="4351338"/>
          </a:xfrm>
        </p:grpSpPr>
        <p:graphicFrame>
          <p:nvGraphicFramePr>
            <p:cNvPr id="6" name="Content Placeholder 4">
              <a:extLst>
                <a:ext uri="{FF2B5EF4-FFF2-40B4-BE49-F238E27FC236}">
                  <a16:creationId xmlns:a16="http://schemas.microsoft.com/office/drawing/2014/main" id="{AACD89B1-5019-2EF9-AEA6-93807E8CA2D0}"/>
                </a:ext>
              </a:extLst>
            </p:cNvPr>
            <p:cNvGraphicFramePr>
              <a:graphicFrameLocks/>
            </p:cNvGraphicFramePr>
            <p:nvPr>
              <p:extLst>
                <p:ext uri="{D42A27DB-BD31-4B8C-83A1-F6EECF244321}">
                  <p14:modId xmlns:p14="http://schemas.microsoft.com/office/powerpoint/2010/main" val="294140382"/>
                </p:ext>
              </p:extLst>
            </p:nvPr>
          </p:nvGraphicFramePr>
          <p:xfrm>
            <a:off x="327059" y="1453522"/>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8A54D45-3534-30CE-9C91-756524110A31}"/>
                </a:ext>
              </a:extLst>
            </p:cNvPr>
            <p:cNvSpPr txBox="1"/>
            <p:nvPr/>
          </p:nvSpPr>
          <p:spPr>
            <a:xfrm>
              <a:off x="1785034" y="2492955"/>
              <a:ext cx="1111586" cy="707886"/>
            </a:xfrm>
            <a:prstGeom prst="rect">
              <a:avLst/>
            </a:prstGeom>
            <a:noFill/>
          </p:spPr>
          <p:txBody>
            <a:bodyPr wrap="none" rtlCol="0">
              <a:spAutoFit/>
            </a:bodyPr>
            <a:lstStyle/>
            <a:p>
              <a:pPr algn="ctr"/>
              <a:r>
                <a:rPr lang="en-GB" sz="2000" dirty="0" err="1">
                  <a:latin typeface="Gill Sans MT" panose="020B0502020104020203" pitchFamily="34" charset="0"/>
                </a:rPr>
                <a:t>AirStrike</a:t>
              </a:r>
              <a:endParaRPr lang="en-GB" sz="2000" dirty="0">
                <a:latin typeface="Gill Sans MT" panose="020B0502020104020203" pitchFamily="34" charset="0"/>
              </a:endParaRPr>
            </a:p>
            <a:p>
              <a:pPr algn="ctr"/>
              <a:r>
                <a:rPr lang="en-GB" sz="2000" dirty="0">
                  <a:latin typeface="Gill Sans MT" panose="020B0502020104020203" pitchFamily="34" charset="0"/>
                </a:rPr>
                <a:t>72°</a:t>
              </a:r>
            </a:p>
          </p:txBody>
        </p:sp>
      </p:grpSp>
      <p:sp>
        <p:nvSpPr>
          <p:cNvPr id="8" name="Isosceles Triangle 7">
            <a:extLst>
              <a:ext uri="{FF2B5EF4-FFF2-40B4-BE49-F238E27FC236}">
                <a16:creationId xmlns:a16="http://schemas.microsoft.com/office/drawing/2014/main" id="{920BE7D7-C4A0-3B44-A208-6CB26891833C}"/>
              </a:ext>
              <a:ext uri="{C183D7F6-B498-43B3-948B-1728B52AA6E4}">
                <adec:decorative xmlns:adec="http://schemas.microsoft.com/office/drawing/2017/decorative" val="1"/>
              </a:ext>
            </a:extLst>
          </p:cNvPr>
          <p:cNvSpPr/>
          <p:nvPr/>
        </p:nvSpPr>
        <p:spPr>
          <a:xfrm flipV="1">
            <a:off x="-3816" y="-10890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254AF80-EB22-7AF0-3A43-9384A6568A64}"/>
              </a:ext>
            </a:extLst>
          </p:cNvPr>
          <p:cNvSpPr txBox="1"/>
          <p:nvPr/>
        </p:nvSpPr>
        <p:spPr>
          <a:xfrm>
            <a:off x="-38400" y="14630"/>
            <a:ext cx="1631268" cy="461665"/>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
        <p:nvSpPr>
          <p:cNvPr id="11" name="TextBox 10">
            <a:extLst>
              <a:ext uri="{FF2B5EF4-FFF2-40B4-BE49-F238E27FC236}">
                <a16:creationId xmlns:a16="http://schemas.microsoft.com/office/drawing/2014/main" id="{7308B6B6-2A3C-C246-E3E2-013E17FAF5CF}"/>
              </a:ext>
            </a:extLst>
          </p:cNvPr>
          <p:cNvSpPr txBox="1"/>
          <p:nvPr/>
        </p:nvSpPr>
        <p:spPr>
          <a:xfrm>
            <a:off x="3417731" y="-11674"/>
            <a:ext cx="6221894" cy="1107996"/>
          </a:xfrm>
          <a:prstGeom prst="rect">
            <a:avLst/>
          </a:prstGeom>
          <a:noFill/>
        </p:spPr>
        <p:txBody>
          <a:bodyPr wrap="square">
            <a:spAutoFit/>
          </a:bodyPr>
          <a:lstStyle/>
          <a:p>
            <a:r>
              <a:rPr lang="en-GB" sz="6600" b="1" dirty="0">
                <a:solidFill>
                  <a:schemeClr val="accent1"/>
                </a:solidFill>
                <a:latin typeface="Arial" panose="020B0604020202020204" pitchFamily="34" charset="0"/>
                <a:cs typeface="Arial" panose="020B0604020202020204" pitchFamily="34" charset="0"/>
              </a:rPr>
              <a:t>Charts</a:t>
            </a:r>
            <a:endParaRPr lang="en-GB" dirty="0"/>
          </a:p>
        </p:txBody>
      </p:sp>
    </p:spTree>
    <p:extLst>
      <p:ext uri="{BB962C8B-B14F-4D97-AF65-F5344CB8AC3E}">
        <p14:creationId xmlns:p14="http://schemas.microsoft.com/office/powerpoint/2010/main" val="3508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5A65C2-4260-83E1-9778-AADD7150A901}"/>
              </a:ext>
            </a:extLst>
          </p:cNvPr>
          <p:cNvSpPr>
            <a:spLocks noGrp="1"/>
          </p:cNvSpPr>
          <p:nvPr>
            <p:ph type="sldNum" sz="quarter" idx="12"/>
          </p:nvPr>
        </p:nvSpPr>
        <p:spPr/>
        <p:txBody>
          <a:bodyPr/>
          <a:lstStyle/>
          <a:p>
            <a:fld id="{892959B6-490E-A144-8C7C-88267F972F69}" type="slidenum">
              <a:rPr lang="en-US" smtClean="0"/>
              <a:t>11</a:t>
            </a:fld>
            <a:endParaRPr lang="en-US"/>
          </a:p>
        </p:txBody>
      </p:sp>
      <p:sp>
        <p:nvSpPr>
          <p:cNvPr id="2" name="Title 1">
            <a:extLst>
              <a:ext uri="{FF2B5EF4-FFF2-40B4-BE49-F238E27FC236}">
                <a16:creationId xmlns:a16="http://schemas.microsoft.com/office/drawing/2014/main" id="{23783757-ED23-6FE4-A070-CD71CE05947F}"/>
              </a:ext>
            </a:extLst>
          </p:cNvPr>
          <p:cNvSpPr>
            <a:spLocks noGrp="1"/>
          </p:cNvSpPr>
          <p:nvPr>
            <p:ph type="title" idx="4294967295"/>
          </p:nvPr>
        </p:nvSpPr>
        <p:spPr>
          <a:xfrm>
            <a:off x="709045" y="329497"/>
            <a:ext cx="10515600" cy="611188"/>
          </a:xfrm>
          <a:prstGeom prst="rect">
            <a:avLst/>
          </a:prstGeom>
        </p:spPr>
        <p:txBody>
          <a:bodyPr/>
          <a:lstStyle/>
          <a:p>
            <a:pPr algn="ctr"/>
            <a:r>
              <a:rPr lang="en-GB" sz="3600" b="1" dirty="0">
                <a:solidFill>
                  <a:schemeClr val="accent1"/>
                </a:solidFill>
                <a:latin typeface="Arial" panose="020B0604020202020204" pitchFamily="34" charset="0"/>
                <a:cs typeface="Arial" panose="020B0604020202020204" pitchFamily="34" charset="0"/>
              </a:rPr>
              <a:t>Using a ratio table</a:t>
            </a:r>
          </a:p>
        </p:txBody>
      </p:sp>
      <p:graphicFrame>
        <p:nvGraphicFramePr>
          <p:cNvPr id="5" name="Table 5">
            <a:extLst>
              <a:ext uri="{FF2B5EF4-FFF2-40B4-BE49-F238E27FC236}">
                <a16:creationId xmlns:a16="http://schemas.microsoft.com/office/drawing/2014/main" id="{2D120CBB-A93E-7143-6C0F-CC7B127083F8}"/>
              </a:ext>
            </a:extLst>
          </p:cNvPr>
          <p:cNvGraphicFramePr>
            <a:graphicFrameLocks noGrp="1"/>
          </p:cNvGraphicFramePr>
          <p:nvPr>
            <p:ph idx="4294967295"/>
            <p:extLst>
              <p:ext uri="{D42A27DB-BD31-4B8C-83A1-F6EECF244321}">
                <p14:modId xmlns:p14="http://schemas.microsoft.com/office/powerpoint/2010/main" val="1816692859"/>
              </p:ext>
            </p:extLst>
          </p:nvPr>
        </p:nvGraphicFramePr>
        <p:xfrm>
          <a:off x="1473065" y="2436813"/>
          <a:ext cx="10515600" cy="2141942"/>
        </p:xfrm>
        <a:graphic>
          <a:graphicData uri="http://schemas.openxmlformats.org/drawingml/2006/table">
            <a:tbl>
              <a:tblPr bandRow="1">
                <a:tableStyleId>{5C22544A-7EE6-4342-B048-85BDC9FD1C3A}</a:tableStyleId>
              </a:tblPr>
              <a:tblGrid>
                <a:gridCol w="2103120">
                  <a:extLst>
                    <a:ext uri="{9D8B030D-6E8A-4147-A177-3AD203B41FA5}">
                      <a16:colId xmlns:a16="http://schemas.microsoft.com/office/drawing/2014/main" val="2278501521"/>
                    </a:ext>
                  </a:extLst>
                </a:gridCol>
                <a:gridCol w="2103120">
                  <a:extLst>
                    <a:ext uri="{9D8B030D-6E8A-4147-A177-3AD203B41FA5}">
                      <a16:colId xmlns:a16="http://schemas.microsoft.com/office/drawing/2014/main" val="2393538477"/>
                    </a:ext>
                  </a:extLst>
                </a:gridCol>
                <a:gridCol w="2103120">
                  <a:extLst>
                    <a:ext uri="{9D8B030D-6E8A-4147-A177-3AD203B41FA5}">
                      <a16:colId xmlns:a16="http://schemas.microsoft.com/office/drawing/2014/main" val="1908973766"/>
                    </a:ext>
                  </a:extLst>
                </a:gridCol>
                <a:gridCol w="2103120">
                  <a:extLst>
                    <a:ext uri="{9D8B030D-6E8A-4147-A177-3AD203B41FA5}">
                      <a16:colId xmlns:a16="http://schemas.microsoft.com/office/drawing/2014/main" val="1381798962"/>
                    </a:ext>
                  </a:extLst>
                </a:gridCol>
                <a:gridCol w="2103120">
                  <a:extLst>
                    <a:ext uri="{9D8B030D-6E8A-4147-A177-3AD203B41FA5}">
                      <a16:colId xmlns:a16="http://schemas.microsoft.com/office/drawing/2014/main" val="3869721483"/>
                    </a:ext>
                  </a:extLst>
                </a:gridCol>
              </a:tblGrid>
              <a:tr h="1070971">
                <a:tc>
                  <a:txBody>
                    <a:bodyPr/>
                    <a:lstStyle/>
                    <a:p>
                      <a:pPr algn="ctr"/>
                      <a:r>
                        <a:rPr lang="en-GB" sz="2800" dirty="0">
                          <a:latin typeface="Arial" panose="020B0604020202020204" pitchFamily="34" charset="0"/>
                          <a:cs typeface="Arial" panose="020B0604020202020204" pitchFamily="34" charset="0"/>
                        </a:rPr>
                        <a:t>Degrees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dirty="0">
                          <a:latin typeface="Arial" panose="020B0604020202020204" pitchFamily="34" charset="0"/>
                          <a:cs typeface="Arial" panose="020B0604020202020204" pitchFamily="34" charset="0"/>
                        </a:rPr>
                        <a:t>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0475339"/>
                  </a:ext>
                </a:extLst>
              </a:tr>
              <a:tr h="1070971">
                <a:tc>
                  <a:txBody>
                    <a:bodyPr/>
                    <a:lstStyle/>
                    <a:p>
                      <a:pPr algn="ctr"/>
                      <a:r>
                        <a:rPr lang="en-GB" sz="2800" dirty="0">
                          <a:latin typeface="Arial" panose="020B0604020202020204" pitchFamily="34" charset="0"/>
                          <a:cs typeface="Arial" panose="020B0604020202020204" pitchFamily="34" charset="0"/>
                        </a:rPr>
                        <a:t>People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dirty="0">
                          <a:latin typeface="Arial" panose="020B0604020202020204" pitchFamily="34" charset="0"/>
                          <a:cs typeface="Arial" panose="020B0604020202020204" pitchFamily="34" charset="0"/>
                        </a:rPr>
                        <a:t>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468754"/>
                  </a:ext>
                </a:extLst>
              </a:tr>
            </a:tbl>
          </a:graphicData>
        </a:graphic>
      </p:graphicFrame>
      <p:grpSp>
        <p:nvGrpSpPr>
          <p:cNvPr id="19" name="Group 18">
            <a:extLst>
              <a:ext uri="{FF2B5EF4-FFF2-40B4-BE49-F238E27FC236}">
                <a16:creationId xmlns:a16="http://schemas.microsoft.com/office/drawing/2014/main" id="{18CA45B1-8B64-AEA9-0AB7-8BEAF38DFFA0}"/>
              </a:ext>
            </a:extLst>
          </p:cNvPr>
          <p:cNvGrpSpPr/>
          <p:nvPr/>
        </p:nvGrpSpPr>
        <p:grpSpPr>
          <a:xfrm>
            <a:off x="4128247" y="1736993"/>
            <a:ext cx="1838598" cy="560501"/>
            <a:chOff x="4128247" y="1736993"/>
            <a:chExt cx="1838598" cy="560501"/>
          </a:xfrm>
        </p:grpSpPr>
        <p:sp>
          <p:nvSpPr>
            <p:cNvPr id="6" name="Curved Down Arrow 5">
              <a:extLst>
                <a:ext uri="{FF2B5EF4-FFF2-40B4-BE49-F238E27FC236}">
                  <a16:creationId xmlns:a16="http://schemas.microsoft.com/office/drawing/2014/main" id="{718A55D4-C7E4-B1C7-FCB4-464664DCF59B}"/>
                </a:ext>
              </a:extLst>
            </p:cNvPr>
            <p:cNvSpPr/>
            <p:nvPr/>
          </p:nvSpPr>
          <p:spPr>
            <a:xfrm>
              <a:off x="4128247" y="1910036"/>
              <a:ext cx="1838598" cy="3874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35736A50-9D06-E963-96AE-2024D74DCCA9}"/>
                </a:ext>
              </a:extLst>
            </p:cNvPr>
            <p:cNvSpPr txBox="1"/>
            <p:nvPr/>
          </p:nvSpPr>
          <p:spPr>
            <a:xfrm>
              <a:off x="4796534" y="1736993"/>
              <a:ext cx="502024" cy="369332"/>
            </a:xfrm>
            <a:prstGeom prst="rect">
              <a:avLst/>
            </a:prstGeom>
            <a:solidFill>
              <a:schemeClr val="bg1"/>
            </a:solidFill>
          </p:spPr>
          <p:txBody>
            <a:bodyPr wrap="square" rtlCol="0">
              <a:spAutoFit/>
            </a:bodyPr>
            <a:lstStyle/>
            <a:p>
              <a:r>
                <a:rPr lang="en-GB" b="1" i="0" u="none" strike="noStrike" dirty="0">
                  <a:solidFill>
                    <a:srgbClr val="000000"/>
                  </a:solidFill>
                  <a:effectLst/>
                  <a:latin typeface="Jost"/>
                </a:rPr>
                <a:t>÷</a:t>
              </a:r>
              <a:r>
                <a:rPr lang="en-GB" dirty="0"/>
                <a:t> 2</a:t>
              </a:r>
            </a:p>
          </p:txBody>
        </p:sp>
      </p:grpSp>
      <p:grpSp>
        <p:nvGrpSpPr>
          <p:cNvPr id="20" name="Group 19">
            <a:extLst>
              <a:ext uri="{FF2B5EF4-FFF2-40B4-BE49-F238E27FC236}">
                <a16:creationId xmlns:a16="http://schemas.microsoft.com/office/drawing/2014/main" id="{0A54A686-DD20-97B1-AE5C-901BAD0E5458}"/>
              </a:ext>
            </a:extLst>
          </p:cNvPr>
          <p:cNvGrpSpPr/>
          <p:nvPr/>
        </p:nvGrpSpPr>
        <p:grpSpPr>
          <a:xfrm>
            <a:off x="3856684" y="1308812"/>
            <a:ext cx="4310923" cy="906561"/>
            <a:chOff x="3856684" y="1308812"/>
            <a:chExt cx="4310923" cy="906561"/>
          </a:xfrm>
        </p:grpSpPr>
        <p:sp>
          <p:nvSpPr>
            <p:cNvPr id="7" name="Curved Down Arrow 6">
              <a:extLst>
                <a:ext uri="{FF2B5EF4-FFF2-40B4-BE49-F238E27FC236}">
                  <a16:creationId xmlns:a16="http://schemas.microsoft.com/office/drawing/2014/main" id="{CF393E91-335D-9471-1C6B-1DE93DFAD0AB}"/>
                </a:ext>
              </a:extLst>
            </p:cNvPr>
            <p:cNvSpPr/>
            <p:nvPr/>
          </p:nvSpPr>
          <p:spPr>
            <a:xfrm>
              <a:off x="3856684" y="1492624"/>
              <a:ext cx="4310923" cy="7227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EF367F96-4C90-13B4-84E8-A9709FFF360B}"/>
                </a:ext>
              </a:extLst>
            </p:cNvPr>
            <p:cNvSpPr txBox="1"/>
            <p:nvPr/>
          </p:nvSpPr>
          <p:spPr>
            <a:xfrm>
              <a:off x="5651557" y="1308812"/>
              <a:ext cx="630576" cy="369332"/>
            </a:xfrm>
            <a:prstGeom prst="rect">
              <a:avLst/>
            </a:prstGeom>
            <a:solidFill>
              <a:schemeClr val="bg1"/>
            </a:solidFill>
          </p:spPr>
          <p:txBody>
            <a:bodyPr wrap="square" rtlCol="0">
              <a:spAutoFit/>
            </a:bodyPr>
            <a:lstStyle/>
            <a:p>
              <a:r>
                <a:rPr lang="en-GB" b="1" i="0" u="none" strike="noStrike" dirty="0">
                  <a:solidFill>
                    <a:srgbClr val="000000"/>
                  </a:solidFill>
                  <a:effectLst/>
                  <a:latin typeface="Jost"/>
                </a:rPr>
                <a:t>÷</a:t>
              </a:r>
              <a:r>
                <a:rPr lang="en-GB" dirty="0"/>
                <a:t> 10</a:t>
              </a:r>
            </a:p>
          </p:txBody>
        </p:sp>
      </p:grpSp>
      <p:grpSp>
        <p:nvGrpSpPr>
          <p:cNvPr id="21" name="Group 20">
            <a:extLst>
              <a:ext uri="{FF2B5EF4-FFF2-40B4-BE49-F238E27FC236}">
                <a16:creationId xmlns:a16="http://schemas.microsoft.com/office/drawing/2014/main" id="{D5F319EB-F2B9-053E-A7AE-212C3EE23C5B}"/>
              </a:ext>
            </a:extLst>
          </p:cNvPr>
          <p:cNvGrpSpPr/>
          <p:nvPr/>
        </p:nvGrpSpPr>
        <p:grpSpPr>
          <a:xfrm>
            <a:off x="8335316" y="1647292"/>
            <a:ext cx="1942452" cy="588529"/>
            <a:chOff x="8335316" y="1647292"/>
            <a:chExt cx="1942452" cy="588529"/>
          </a:xfrm>
        </p:grpSpPr>
        <p:sp>
          <p:nvSpPr>
            <p:cNvPr id="8" name="Curved Down Arrow 7">
              <a:extLst>
                <a:ext uri="{FF2B5EF4-FFF2-40B4-BE49-F238E27FC236}">
                  <a16:creationId xmlns:a16="http://schemas.microsoft.com/office/drawing/2014/main" id="{61B8677D-D33C-566C-A67A-0592FD728399}"/>
                </a:ext>
              </a:extLst>
            </p:cNvPr>
            <p:cNvSpPr/>
            <p:nvPr/>
          </p:nvSpPr>
          <p:spPr>
            <a:xfrm>
              <a:off x="8335316" y="1848363"/>
              <a:ext cx="1942452" cy="3874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0C4CC0D1-4F0B-774B-141A-F43EF93FA262}"/>
                </a:ext>
              </a:extLst>
            </p:cNvPr>
            <p:cNvSpPr txBox="1"/>
            <p:nvPr/>
          </p:nvSpPr>
          <p:spPr>
            <a:xfrm>
              <a:off x="9042643" y="1647292"/>
              <a:ext cx="527797" cy="369332"/>
            </a:xfrm>
            <a:prstGeom prst="rect">
              <a:avLst/>
            </a:prstGeom>
            <a:solidFill>
              <a:schemeClr val="bg1"/>
            </a:solidFill>
          </p:spPr>
          <p:txBody>
            <a:bodyPr wrap="square">
              <a:spAutoFit/>
            </a:bodyPr>
            <a:lstStyle/>
            <a:p>
              <a:r>
                <a:rPr lang="en-GB" b="1" dirty="0">
                  <a:solidFill>
                    <a:srgbClr val="000000"/>
                  </a:solidFill>
                  <a:latin typeface="Jost"/>
                </a:rPr>
                <a:t>x</a:t>
              </a:r>
              <a:r>
                <a:rPr lang="en-GB" dirty="0"/>
                <a:t> 2</a:t>
              </a:r>
            </a:p>
          </p:txBody>
        </p:sp>
      </p:grpSp>
      <p:grpSp>
        <p:nvGrpSpPr>
          <p:cNvPr id="23" name="Group 22">
            <a:extLst>
              <a:ext uri="{FF2B5EF4-FFF2-40B4-BE49-F238E27FC236}">
                <a16:creationId xmlns:a16="http://schemas.microsoft.com/office/drawing/2014/main" id="{59E522A7-CDFE-5478-641C-4A3082BE50E4}"/>
              </a:ext>
            </a:extLst>
          </p:cNvPr>
          <p:cNvGrpSpPr/>
          <p:nvPr/>
        </p:nvGrpSpPr>
        <p:grpSpPr>
          <a:xfrm>
            <a:off x="8484410" y="4830784"/>
            <a:ext cx="1838598" cy="531822"/>
            <a:chOff x="8484410" y="4830784"/>
            <a:chExt cx="1838598" cy="531822"/>
          </a:xfrm>
        </p:grpSpPr>
        <p:sp>
          <p:nvSpPr>
            <p:cNvPr id="15" name="Curved Down Arrow 14">
              <a:extLst>
                <a:ext uri="{FF2B5EF4-FFF2-40B4-BE49-F238E27FC236}">
                  <a16:creationId xmlns:a16="http://schemas.microsoft.com/office/drawing/2014/main" id="{41FCBA1A-294B-B109-763A-B10473724E6B}"/>
                </a:ext>
              </a:extLst>
            </p:cNvPr>
            <p:cNvSpPr/>
            <p:nvPr/>
          </p:nvSpPr>
          <p:spPr>
            <a:xfrm flipV="1">
              <a:off x="8484410" y="4830784"/>
              <a:ext cx="1838598" cy="3874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2BFBB7E-D02F-C026-8084-BA2FC52C3F6E}"/>
                </a:ext>
              </a:extLst>
            </p:cNvPr>
            <p:cNvSpPr txBox="1"/>
            <p:nvPr/>
          </p:nvSpPr>
          <p:spPr>
            <a:xfrm>
              <a:off x="9152154" y="4993274"/>
              <a:ext cx="527797" cy="369332"/>
            </a:xfrm>
            <a:prstGeom prst="rect">
              <a:avLst/>
            </a:prstGeom>
            <a:solidFill>
              <a:schemeClr val="bg1"/>
            </a:solidFill>
          </p:spPr>
          <p:txBody>
            <a:bodyPr wrap="square">
              <a:spAutoFit/>
            </a:bodyPr>
            <a:lstStyle/>
            <a:p>
              <a:r>
                <a:rPr lang="en-GB" b="1" dirty="0">
                  <a:solidFill>
                    <a:srgbClr val="000000"/>
                  </a:solidFill>
                  <a:latin typeface="Jost"/>
                </a:rPr>
                <a:t>x</a:t>
              </a:r>
              <a:r>
                <a:rPr lang="en-GB" dirty="0"/>
                <a:t> 2</a:t>
              </a:r>
            </a:p>
          </p:txBody>
        </p:sp>
      </p:grpSp>
      <p:grpSp>
        <p:nvGrpSpPr>
          <p:cNvPr id="24" name="Group 23">
            <a:extLst>
              <a:ext uri="{FF2B5EF4-FFF2-40B4-BE49-F238E27FC236}">
                <a16:creationId xmlns:a16="http://schemas.microsoft.com/office/drawing/2014/main" id="{2825BA6B-FA85-5CF4-40F0-CE36F07B3FBD}"/>
              </a:ext>
            </a:extLst>
          </p:cNvPr>
          <p:cNvGrpSpPr/>
          <p:nvPr/>
        </p:nvGrpSpPr>
        <p:grpSpPr>
          <a:xfrm>
            <a:off x="3913093" y="4860122"/>
            <a:ext cx="4308755" cy="879036"/>
            <a:chOff x="3913093" y="4860122"/>
            <a:chExt cx="4308755" cy="879036"/>
          </a:xfrm>
        </p:grpSpPr>
        <p:sp>
          <p:nvSpPr>
            <p:cNvPr id="13" name="Curved Down Arrow 12">
              <a:extLst>
                <a:ext uri="{FF2B5EF4-FFF2-40B4-BE49-F238E27FC236}">
                  <a16:creationId xmlns:a16="http://schemas.microsoft.com/office/drawing/2014/main" id="{BFE3422A-5B43-30B9-F172-1BE3FF767DA7}"/>
                </a:ext>
              </a:extLst>
            </p:cNvPr>
            <p:cNvSpPr/>
            <p:nvPr/>
          </p:nvSpPr>
          <p:spPr>
            <a:xfrm flipV="1">
              <a:off x="3913093" y="4860122"/>
              <a:ext cx="4308755" cy="7227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AF3DF3E7-F749-19D0-9C2B-3F6E8201D2BE}"/>
                </a:ext>
              </a:extLst>
            </p:cNvPr>
            <p:cNvSpPr txBox="1"/>
            <p:nvPr/>
          </p:nvSpPr>
          <p:spPr>
            <a:xfrm>
              <a:off x="5696857" y="5369826"/>
              <a:ext cx="630576" cy="369332"/>
            </a:xfrm>
            <a:prstGeom prst="rect">
              <a:avLst/>
            </a:prstGeom>
            <a:solidFill>
              <a:schemeClr val="bg1"/>
            </a:solidFill>
          </p:spPr>
          <p:txBody>
            <a:bodyPr wrap="square" rtlCol="0">
              <a:spAutoFit/>
            </a:bodyPr>
            <a:lstStyle/>
            <a:p>
              <a:r>
                <a:rPr lang="en-GB" b="1" i="0" u="none" strike="noStrike" dirty="0">
                  <a:solidFill>
                    <a:srgbClr val="000000"/>
                  </a:solidFill>
                  <a:effectLst/>
                  <a:latin typeface="Jost"/>
                </a:rPr>
                <a:t>÷</a:t>
              </a:r>
              <a:r>
                <a:rPr lang="en-GB" dirty="0"/>
                <a:t> 10</a:t>
              </a:r>
            </a:p>
          </p:txBody>
        </p:sp>
      </p:grpSp>
      <p:grpSp>
        <p:nvGrpSpPr>
          <p:cNvPr id="22" name="Group 21">
            <a:extLst>
              <a:ext uri="{FF2B5EF4-FFF2-40B4-BE49-F238E27FC236}">
                <a16:creationId xmlns:a16="http://schemas.microsoft.com/office/drawing/2014/main" id="{DCAF8C8B-4911-D180-406D-51E5F6F86815}"/>
              </a:ext>
            </a:extLst>
          </p:cNvPr>
          <p:cNvGrpSpPr/>
          <p:nvPr/>
        </p:nvGrpSpPr>
        <p:grpSpPr>
          <a:xfrm>
            <a:off x="4257402" y="4771773"/>
            <a:ext cx="1838598" cy="511153"/>
            <a:chOff x="4257402" y="4771773"/>
            <a:chExt cx="1838598" cy="511153"/>
          </a:xfrm>
        </p:grpSpPr>
        <p:sp>
          <p:nvSpPr>
            <p:cNvPr id="14" name="Curved Down Arrow 13">
              <a:extLst>
                <a:ext uri="{FF2B5EF4-FFF2-40B4-BE49-F238E27FC236}">
                  <a16:creationId xmlns:a16="http://schemas.microsoft.com/office/drawing/2014/main" id="{5A1F43D2-6D11-D4C6-888B-0305F0A9E102}"/>
                </a:ext>
              </a:extLst>
            </p:cNvPr>
            <p:cNvSpPr/>
            <p:nvPr/>
          </p:nvSpPr>
          <p:spPr>
            <a:xfrm flipV="1">
              <a:off x="4257402" y="4771773"/>
              <a:ext cx="1838598" cy="3874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C3661DC8-8A35-6040-CF82-4332FAE3C27A}"/>
                </a:ext>
              </a:extLst>
            </p:cNvPr>
            <p:cNvSpPr txBox="1"/>
            <p:nvPr/>
          </p:nvSpPr>
          <p:spPr>
            <a:xfrm>
              <a:off x="4925689" y="4913594"/>
              <a:ext cx="502024" cy="369332"/>
            </a:xfrm>
            <a:prstGeom prst="rect">
              <a:avLst/>
            </a:prstGeom>
            <a:solidFill>
              <a:schemeClr val="bg1"/>
            </a:solidFill>
          </p:spPr>
          <p:txBody>
            <a:bodyPr wrap="square" rtlCol="0">
              <a:spAutoFit/>
            </a:bodyPr>
            <a:lstStyle/>
            <a:p>
              <a:r>
                <a:rPr lang="en-GB" b="1" i="0" u="none" strike="noStrike" dirty="0">
                  <a:solidFill>
                    <a:srgbClr val="000000"/>
                  </a:solidFill>
                  <a:effectLst/>
                  <a:latin typeface="Jost"/>
                </a:rPr>
                <a:t>÷</a:t>
              </a:r>
              <a:r>
                <a:rPr lang="en-GB" dirty="0"/>
                <a:t> 2</a:t>
              </a:r>
            </a:p>
          </p:txBody>
        </p:sp>
      </p:grpSp>
      <p:sp>
        <p:nvSpPr>
          <p:cNvPr id="25" name="TextBox 24">
            <a:extLst>
              <a:ext uri="{FF2B5EF4-FFF2-40B4-BE49-F238E27FC236}">
                <a16:creationId xmlns:a16="http://schemas.microsoft.com/office/drawing/2014/main" id="{CF1BA055-E43D-9181-1F7A-15DB4A682C83}"/>
              </a:ext>
            </a:extLst>
          </p:cNvPr>
          <p:cNvSpPr txBox="1"/>
          <p:nvPr/>
        </p:nvSpPr>
        <p:spPr>
          <a:xfrm>
            <a:off x="5305477" y="2714906"/>
            <a:ext cx="1425388" cy="523220"/>
          </a:xfrm>
          <a:prstGeom prst="rect">
            <a:avLst/>
          </a:prstGeom>
          <a:noFill/>
        </p:spPr>
        <p:txBody>
          <a:bodyPr wrap="square" rtlCol="0">
            <a:spAutoFit/>
          </a:bodyPr>
          <a:lstStyle/>
          <a:p>
            <a:pPr algn="ctr"/>
            <a:r>
              <a:rPr lang="en-GB" sz="2800" dirty="0"/>
              <a:t>180</a:t>
            </a:r>
          </a:p>
        </p:txBody>
      </p:sp>
      <p:sp>
        <p:nvSpPr>
          <p:cNvPr id="26" name="TextBox 25">
            <a:extLst>
              <a:ext uri="{FF2B5EF4-FFF2-40B4-BE49-F238E27FC236}">
                <a16:creationId xmlns:a16="http://schemas.microsoft.com/office/drawing/2014/main" id="{BD4F9682-AD6B-3FA0-4EB9-3DACC95C0BDF}"/>
              </a:ext>
            </a:extLst>
          </p:cNvPr>
          <p:cNvSpPr txBox="1"/>
          <p:nvPr/>
        </p:nvSpPr>
        <p:spPr>
          <a:xfrm>
            <a:off x="5354776" y="3730071"/>
            <a:ext cx="1425388" cy="523220"/>
          </a:xfrm>
          <a:prstGeom prst="rect">
            <a:avLst/>
          </a:prstGeom>
          <a:noFill/>
        </p:spPr>
        <p:txBody>
          <a:bodyPr wrap="square" rtlCol="0">
            <a:spAutoFit/>
          </a:bodyPr>
          <a:lstStyle/>
          <a:p>
            <a:pPr algn="ctr"/>
            <a:r>
              <a:rPr lang="en-GB" sz="2800" dirty="0"/>
              <a:t>120</a:t>
            </a:r>
          </a:p>
        </p:txBody>
      </p:sp>
      <p:sp>
        <p:nvSpPr>
          <p:cNvPr id="27" name="TextBox 26">
            <a:extLst>
              <a:ext uri="{FF2B5EF4-FFF2-40B4-BE49-F238E27FC236}">
                <a16:creationId xmlns:a16="http://schemas.microsoft.com/office/drawing/2014/main" id="{4353768F-9722-553D-3599-799D5D0F7BD9}"/>
              </a:ext>
            </a:extLst>
          </p:cNvPr>
          <p:cNvSpPr txBox="1"/>
          <p:nvPr/>
        </p:nvSpPr>
        <p:spPr>
          <a:xfrm>
            <a:off x="7450209" y="3730071"/>
            <a:ext cx="1425388" cy="523220"/>
          </a:xfrm>
          <a:prstGeom prst="rect">
            <a:avLst/>
          </a:prstGeom>
          <a:noFill/>
        </p:spPr>
        <p:txBody>
          <a:bodyPr wrap="square" rtlCol="0">
            <a:spAutoFit/>
          </a:bodyPr>
          <a:lstStyle/>
          <a:p>
            <a:pPr algn="ctr"/>
            <a:r>
              <a:rPr lang="en-GB" sz="2800" dirty="0"/>
              <a:t>24</a:t>
            </a:r>
          </a:p>
        </p:txBody>
      </p:sp>
      <p:sp>
        <p:nvSpPr>
          <p:cNvPr id="28" name="TextBox 27">
            <a:extLst>
              <a:ext uri="{FF2B5EF4-FFF2-40B4-BE49-F238E27FC236}">
                <a16:creationId xmlns:a16="http://schemas.microsoft.com/office/drawing/2014/main" id="{41B59E17-6B93-7C05-32B0-B8FBF302ABEE}"/>
              </a:ext>
            </a:extLst>
          </p:cNvPr>
          <p:cNvSpPr txBox="1"/>
          <p:nvPr/>
        </p:nvSpPr>
        <p:spPr>
          <a:xfrm>
            <a:off x="7450209" y="2731603"/>
            <a:ext cx="1425388" cy="523220"/>
          </a:xfrm>
          <a:prstGeom prst="rect">
            <a:avLst/>
          </a:prstGeom>
          <a:noFill/>
        </p:spPr>
        <p:txBody>
          <a:bodyPr wrap="square" rtlCol="0">
            <a:spAutoFit/>
          </a:bodyPr>
          <a:lstStyle/>
          <a:p>
            <a:pPr algn="ctr"/>
            <a:r>
              <a:rPr lang="en-GB" sz="2800" dirty="0"/>
              <a:t>36</a:t>
            </a:r>
          </a:p>
        </p:txBody>
      </p:sp>
      <p:sp>
        <p:nvSpPr>
          <p:cNvPr id="29" name="TextBox 28">
            <a:extLst>
              <a:ext uri="{FF2B5EF4-FFF2-40B4-BE49-F238E27FC236}">
                <a16:creationId xmlns:a16="http://schemas.microsoft.com/office/drawing/2014/main" id="{317535F7-0C7E-EA41-1344-947A844B7547}"/>
              </a:ext>
            </a:extLst>
          </p:cNvPr>
          <p:cNvSpPr txBox="1"/>
          <p:nvPr/>
        </p:nvSpPr>
        <p:spPr>
          <a:xfrm>
            <a:off x="9515023" y="3730071"/>
            <a:ext cx="1425388" cy="523220"/>
          </a:xfrm>
          <a:prstGeom prst="rect">
            <a:avLst/>
          </a:prstGeom>
          <a:noFill/>
        </p:spPr>
        <p:txBody>
          <a:bodyPr wrap="square" rtlCol="0">
            <a:spAutoFit/>
          </a:bodyPr>
          <a:lstStyle/>
          <a:p>
            <a:pPr algn="ctr"/>
            <a:r>
              <a:rPr lang="en-GB" sz="2800" dirty="0"/>
              <a:t>48</a:t>
            </a:r>
          </a:p>
        </p:txBody>
      </p:sp>
      <p:sp>
        <p:nvSpPr>
          <p:cNvPr id="30" name="TextBox 29">
            <a:extLst>
              <a:ext uri="{FF2B5EF4-FFF2-40B4-BE49-F238E27FC236}">
                <a16:creationId xmlns:a16="http://schemas.microsoft.com/office/drawing/2014/main" id="{AB08B743-96E1-3E6A-7D9A-717D04877585}"/>
              </a:ext>
            </a:extLst>
          </p:cNvPr>
          <p:cNvSpPr txBox="1"/>
          <p:nvPr/>
        </p:nvSpPr>
        <p:spPr>
          <a:xfrm>
            <a:off x="9490623" y="2758096"/>
            <a:ext cx="1425388" cy="523220"/>
          </a:xfrm>
          <a:prstGeom prst="rect">
            <a:avLst/>
          </a:prstGeom>
          <a:noFill/>
        </p:spPr>
        <p:txBody>
          <a:bodyPr wrap="square" rtlCol="0">
            <a:spAutoFit/>
          </a:bodyPr>
          <a:lstStyle/>
          <a:p>
            <a:pPr algn="ctr"/>
            <a:r>
              <a:rPr lang="en-GB" sz="2800" dirty="0"/>
              <a:t>72</a:t>
            </a:r>
          </a:p>
        </p:txBody>
      </p:sp>
      <p:sp>
        <p:nvSpPr>
          <p:cNvPr id="3" name="Isosceles Triangle 2">
            <a:extLst>
              <a:ext uri="{FF2B5EF4-FFF2-40B4-BE49-F238E27FC236}">
                <a16:creationId xmlns:a16="http://schemas.microsoft.com/office/drawing/2014/main" id="{A39CBA19-9B09-6741-38D2-6FFE6713210D}"/>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CC0F0DF-48D1-3BD0-EFF9-7F9AAF105FBC}"/>
              </a:ext>
            </a:extLst>
          </p:cNvPr>
          <p:cNvSpPr txBox="1"/>
          <p:nvPr/>
        </p:nvSpPr>
        <p:spPr>
          <a:xfrm>
            <a:off x="0" y="48130"/>
            <a:ext cx="1631268" cy="461665"/>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Tree>
    <p:extLst>
      <p:ext uri="{BB962C8B-B14F-4D97-AF65-F5344CB8AC3E}">
        <p14:creationId xmlns:p14="http://schemas.microsoft.com/office/powerpoint/2010/main" val="30906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dissolv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dissolv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ext Box 18"/>
          <p:cNvSpPr txBox="1">
            <a:spLocks noChangeArrowheads="1"/>
          </p:cNvSpPr>
          <p:nvPr/>
        </p:nvSpPr>
        <p:spPr bwMode="auto">
          <a:xfrm>
            <a:off x="955890" y="1259755"/>
            <a:ext cx="10487965" cy="461665"/>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latin typeface="Arial" panose="020B0604020202020204" pitchFamily="34" charset="0"/>
                <a:cs typeface="Arial" panose="020B0604020202020204" pitchFamily="34" charset="0"/>
              </a:rPr>
              <a:t>In a survey, people were asked which model of phone they preferred. </a:t>
            </a:r>
          </a:p>
        </p:txBody>
      </p:sp>
      <mc:AlternateContent xmlns:mc="http://schemas.openxmlformats.org/markup-compatibility/2006" xmlns:a14="http://schemas.microsoft.com/office/drawing/2010/main">
        <mc:Choice Requires="a14">
          <p:graphicFrame>
            <p:nvGraphicFramePr>
              <p:cNvPr id="28" name="Table 27"/>
              <p:cNvGraphicFramePr>
                <a:graphicFrameLocks noGrp="1"/>
              </p:cNvGraphicFramePr>
              <p:nvPr>
                <p:extLst>
                  <p:ext uri="{D42A27DB-BD31-4B8C-83A1-F6EECF244321}">
                    <p14:modId xmlns:p14="http://schemas.microsoft.com/office/powerpoint/2010/main" val="918246388"/>
                  </p:ext>
                </p:extLst>
              </p:nvPr>
            </p:nvGraphicFramePr>
            <p:xfrm>
              <a:off x="1524000" y="2420822"/>
              <a:ext cx="4385100" cy="2773680"/>
            </p:xfrm>
            <a:graphic>
              <a:graphicData uri="http://schemas.openxmlformats.org/drawingml/2006/table">
                <a:tbl>
                  <a:tblPr firstRow="1" bandRow="1">
                    <a:tableStyleId>{5C22544A-7EE6-4342-B048-85BDC9FD1C3A}</a:tableStyleId>
                  </a:tblPr>
                  <a:tblGrid>
                    <a:gridCol w="15640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708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35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10</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Eliven</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25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708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dirty="0" smtClean="0">
                                  <a:solidFill>
                                    <a:schemeClr val="tx1"/>
                                  </a:solidFill>
                                  <a:latin typeface="Cambria Math" panose="02040503050406030204" pitchFamily="18" charset="0"/>
                                </a:rPr>
                                <m:t>𝟗𝟎</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smtClean="0">
                                  <a:solidFill>
                                    <a:schemeClr val="tx1"/>
                                  </a:solidFill>
                                  <a:latin typeface="Cambria Math" panose="02040503050406030204" pitchFamily="18" charset="0"/>
                                </a:rPr>
                                <m:t>𝟑𝟔𝟎</m:t>
                              </m:r>
                              <m:r>
                                <a:rPr lang="en-GB" sz="2000" b="1" i="1" smtClean="0">
                                  <a:solidFill>
                                    <a:schemeClr val="tx1"/>
                                  </a:solidFill>
                                  <a:latin typeface="Cambria Math" panose="02040503050406030204" pitchFamily="18" charset="0"/>
                                  <a:ea typeface="Cambria Math" panose="02040503050406030204" pitchFamily="18" charset="0"/>
                                </a:rPr>
                                <m:t>°</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54560"/>
                      </a:ext>
                    </a:extLst>
                  </a:tr>
                </a:tbl>
              </a:graphicData>
            </a:graphic>
          </p:graphicFrame>
        </mc:Choice>
        <mc:Fallback xmlns="">
          <p:graphicFrame>
            <p:nvGraphicFramePr>
              <p:cNvPr id="28" name="Table 27"/>
              <p:cNvGraphicFramePr>
                <a:graphicFrameLocks noGrp="1"/>
              </p:cNvGraphicFramePr>
              <p:nvPr>
                <p:extLst>
                  <p:ext uri="{D42A27DB-BD31-4B8C-83A1-F6EECF244321}">
                    <p14:modId xmlns:p14="http://schemas.microsoft.com/office/powerpoint/2010/main" val="918246388"/>
                  </p:ext>
                </p:extLst>
              </p:nvPr>
            </p:nvGraphicFramePr>
            <p:xfrm>
              <a:off x="1524000" y="2420822"/>
              <a:ext cx="4385100" cy="2773680"/>
            </p:xfrm>
            <a:graphic>
              <a:graphicData uri="http://schemas.openxmlformats.org/drawingml/2006/table">
                <a:tbl>
                  <a:tblPr firstRow="1" bandRow="1">
                    <a:tableStyleId>{5C22544A-7EE6-4342-B048-85BDC9FD1C3A}</a:tableStyleId>
                  </a:tblPr>
                  <a:tblGrid>
                    <a:gridCol w="15640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962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5221" t="-106154" r="-70956" b="-5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5221" t="-206154" r="-70956" b="-4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5221" t="-301515" r="-70956" b="-322727"/>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Eliven</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5221" t="-407692" r="-70956" b="-2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5221" t="-507692" r="-70956" b="-1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962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5221" t="-607692" r="-70956" b="-2769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78010" t="-607692" r="-1047" b="-27692"/>
                          </a:stretch>
                        </a:blipFill>
                      </a:tcPr>
                    </a:tc>
                    <a:extLst>
                      <a:ext uri="{0D108BD9-81ED-4DB2-BD59-A6C34878D82A}">
                        <a16:rowId xmlns:a16="http://schemas.microsoft.com/office/drawing/2014/main" val="1663954560"/>
                      </a:ext>
                    </a:extLst>
                  </a:tr>
                </a:tbl>
              </a:graphicData>
            </a:graphic>
          </p:graphicFrame>
        </mc:Fallback>
      </mc:AlternateContent>
      <p:sp>
        <p:nvSpPr>
          <p:cNvPr id="31" name="Curved Up Arrow 30"/>
          <p:cNvSpPr/>
          <p:nvPr/>
        </p:nvSpPr>
        <p:spPr>
          <a:xfrm>
            <a:off x="3778961" y="5302318"/>
            <a:ext cx="1512168" cy="360040"/>
          </a:xfrm>
          <a:prstGeom prst="curvedUp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32" name="TextBox 31"/>
          <p:cNvSpPr txBox="1"/>
          <p:nvPr/>
        </p:nvSpPr>
        <p:spPr>
          <a:xfrm>
            <a:off x="4368170" y="5692728"/>
            <a:ext cx="33375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3" name="TextBox 32"/>
              <p:cNvSpPr txBox="1"/>
              <p:nvPr/>
            </p:nvSpPr>
            <p:spPr>
              <a:xfrm>
                <a:off x="4149764" y="5700858"/>
                <a:ext cx="770560" cy="461665"/>
              </a:xfrm>
              <a:prstGeom prst="rect">
                <a:avLst/>
              </a:prstGeom>
              <a:solidFill>
                <a:srgbClr val="ECDAF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dirty="0">
                          <a:latin typeface="Cambria Math" panose="02040503050406030204" pitchFamily="18" charset="0"/>
                          <a:ea typeface="Cambria Math" panose="02040503050406030204" pitchFamily="18" charset="0"/>
                        </a:rPr>
                        <m:t>×</m:t>
                      </m:r>
                      <m:r>
                        <a:rPr lang="en-GB" sz="2400" b="1" i="1" dirty="0">
                          <a:latin typeface="Cambria Math" panose="02040503050406030204" pitchFamily="18" charset="0"/>
                        </a:rPr>
                        <m:t>𝟒</m:t>
                      </m:r>
                    </m:oMath>
                  </m:oMathPara>
                </a14:m>
                <a:endParaRPr lang="en-GB" sz="2400" b="1"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149764" y="5700858"/>
                <a:ext cx="770560" cy="46166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919150" y="281280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919150" y="2812800"/>
                <a:ext cx="823648" cy="4001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931089" y="321291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931089" y="3212910"/>
                <a:ext cx="823648" cy="4001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931089" y="3604888"/>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60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931089" y="3604888"/>
                <a:ext cx="823648" cy="40011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938530" y="4004998"/>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20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938530" y="4004998"/>
                <a:ext cx="823648" cy="40011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919150" y="4413238"/>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100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919150" y="4413238"/>
                <a:ext cx="823648" cy="40011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Cloud Callout 38"/>
              <p:cNvSpPr/>
              <p:nvPr/>
            </p:nvSpPr>
            <p:spPr>
              <a:xfrm>
                <a:off x="7091329" y="5049506"/>
                <a:ext cx="3240360" cy="1188968"/>
              </a:xfrm>
              <a:prstGeom prst="cloudCallout">
                <a:avLst>
                  <a:gd name="adj1" fmla="val -86987"/>
                  <a:gd name="adj2" fmla="val -47501"/>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Check they add up to make </a:t>
                </a:r>
                <a14:m>
                  <m:oMath xmlns:m="http://schemas.openxmlformats.org/officeDocument/2006/math">
                    <m:r>
                      <a:rPr lang="en-GB" i="1" dirty="0">
                        <a:solidFill>
                          <a:schemeClr val="tx1"/>
                        </a:solidFill>
                        <a:latin typeface="Cambria Math" panose="02040503050406030204" pitchFamily="18" charset="0"/>
                      </a:rPr>
                      <m:t>360</m:t>
                    </m:r>
                    <m:r>
                      <a:rPr lang="en-GB" i="1" dirty="0">
                        <a:solidFill>
                          <a:schemeClr val="tx1"/>
                        </a:solidFill>
                        <a:latin typeface="Cambria Math" panose="02040503050406030204" pitchFamily="18" charset="0"/>
                        <a:ea typeface="Cambria Math" panose="02040503050406030204" pitchFamily="18" charset="0"/>
                      </a:rPr>
                      <m:t>°</m:t>
                    </m:r>
                  </m:oMath>
                </a14:m>
                <a:r>
                  <a:rPr lang="en-GB" dirty="0">
                    <a:solidFill>
                      <a:schemeClr val="tx1"/>
                    </a:solidFill>
                    <a:latin typeface="Arial" panose="020B0604020202020204" pitchFamily="34" charset="0"/>
                    <a:cs typeface="Arial" panose="020B0604020202020204" pitchFamily="34" charset="0"/>
                  </a:rPr>
                  <a:t>!</a:t>
                </a:r>
              </a:p>
            </p:txBody>
          </p:sp>
        </mc:Choice>
        <mc:Fallback xmlns="">
          <p:sp>
            <p:nvSpPr>
              <p:cNvPr id="39" name="Cloud Callout 38"/>
              <p:cNvSpPr>
                <a:spLocks noRot="1" noChangeAspect="1" noMove="1" noResize="1" noEditPoints="1" noAdjustHandles="1" noChangeArrowheads="1" noChangeShapeType="1" noTextEdit="1"/>
              </p:cNvSpPr>
              <p:nvPr/>
            </p:nvSpPr>
            <p:spPr>
              <a:xfrm>
                <a:off x="7091329" y="5049506"/>
                <a:ext cx="3240360" cy="1188968"/>
              </a:xfrm>
              <a:prstGeom prst="cloudCallout">
                <a:avLst>
                  <a:gd name="adj1" fmla="val -86987"/>
                  <a:gd name="adj2" fmla="val -47501"/>
                </a:avLst>
              </a:prstGeom>
              <a:blipFill>
                <a:blip r:embed="rId11"/>
                <a:stretch>
                  <a:fillRect/>
                </a:stretch>
              </a:blipFill>
              <a:ln>
                <a:solidFill>
                  <a:schemeClr val="tx1"/>
                </a:solidFill>
              </a:ln>
            </p:spPr>
            <p:txBody>
              <a:bodyPr/>
              <a:lstStyle/>
              <a:p>
                <a:r>
                  <a:rPr lang="en-GB">
                    <a:noFill/>
                  </a:rPr>
                  <a:t> </a:t>
                </a:r>
              </a:p>
            </p:txBody>
          </p:sp>
        </mc:Fallback>
      </mc:AlternateContent>
      <p:sp>
        <p:nvSpPr>
          <p:cNvPr id="2" name="Rectangle 1">
            <a:extLst>
              <a:ext uri="{FF2B5EF4-FFF2-40B4-BE49-F238E27FC236}">
                <a16:creationId xmlns:a16="http://schemas.microsoft.com/office/drawing/2014/main" id="{91AA4396-80FB-4725-9498-C0889571222F}"/>
              </a:ext>
            </a:extLst>
          </p:cNvPr>
          <p:cNvSpPr/>
          <p:nvPr/>
        </p:nvSpPr>
        <p:spPr>
          <a:xfrm>
            <a:off x="3198236" y="296360"/>
            <a:ext cx="5622052" cy="646331"/>
          </a:xfrm>
          <a:prstGeom prst="rect">
            <a:avLst/>
          </a:prstGeom>
        </p:spPr>
        <p:txBody>
          <a:bodyPr wrap="none">
            <a:spAutoFit/>
          </a:bodyPr>
          <a:lstStyle/>
          <a:p>
            <a:pPr algn="ctr"/>
            <a:r>
              <a:rPr lang="en-GB" sz="3600" b="1" dirty="0">
                <a:solidFill>
                  <a:schemeClr val="accent1"/>
                </a:solidFill>
                <a:latin typeface="Arial" panose="020B0604020202020204" pitchFamily="34" charset="0"/>
                <a:cs typeface="Arial" panose="020B0604020202020204" pitchFamily="34" charset="0"/>
              </a:rPr>
              <a:t>Constructing a pie chart</a:t>
            </a:r>
            <a:r>
              <a:rPr lang="en-GB" sz="3600" dirty="0">
                <a:solidFill>
                  <a:schemeClr val="accent1"/>
                </a:solidFill>
                <a:latin typeface="Arial" panose="020B0604020202020204" pitchFamily="34" charset="0"/>
                <a:cs typeface="Arial" panose="020B0604020202020204" pitchFamily="34" charset="0"/>
              </a:rPr>
              <a:t> </a:t>
            </a:r>
            <a:endParaRPr lang="en-GB" dirty="0">
              <a:solidFill>
                <a:schemeClr val="accent1"/>
              </a:solidFill>
            </a:endParaRPr>
          </a:p>
        </p:txBody>
      </p:sp>
      <p:sp>
        <p:nvSpPr>
          <p:cNvPr id="3" name="Isosceles Triangle 2">
            <a:extLst>
              <a:ext uri="{FF2B5EF4-FFF2-40B4-BE49-F238E27FC236}">
                <a16:creationId xmlns:a16="http://schemas.microsoft.com/office/drawing/2014/main" id="{66EA36D0-FCC7-BDBA-597C-91DFB606CC8D}"/>
              </a:ext>
              <a:ext uri="{C183D7F6-B498-43B3-948B-1728B52AA6E4}">
                <adec:decorative xmlns:adec="http://schemas.microsoft.com/office/drawing/2017/decorative" val="1"/>
              </a:ext>
            </a:extLst>
          </p:cNvPr>
          <p:cNvSpPr/>
          <p:nvPr/>
        </p:nvSpPr>
        <p:spPr>
          <a:xfrm flipV="1">
            <a:off x="-3816" y="-72333"/>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5024B76-1778-4EC6-AB9C-DB396CEA6B0E}"/>
              </a:ext>
            </a:extLst>
          </p:cNvPr>
          <p:cNvSpPr txBox="1"/>
          <p:nvPr/>
        </p:nvSpPr>
        <p:spPr>
          <a:xfrm>
            <a:off x="-38400" y="-46330"/>
            <a:ext cx="1631268" cy="461665"/>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
        <p:nvSpPr>
          <p:cNvPr id="5" name="TextBox 4">
            <a:extLst>
              <a:ext uri="{FF2B5EF4-FFF2-40B4-BE49-F238E27FC236}">
                <a16:creationId xmlns:a16="http://schemas.microsoft.com/office/drawing/2014/main" id="{B75AC67B-B27C-09C8-4278-121E4005B9A1}"/>
              </a:ext>
            </a:extLst>
          </p:cNvPr>
          <p:cNvSpPr txBox="1"/>
          <p:nvPr/>
        </p:nvSpPr>
        <p:spPr>
          <a:xfrm>
            <a:off x="6778752" y="2054812"/>
            <a:ext cx="4385100"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information is given in the table. </a:t>
            </a:r>
          </a:p>
          <a:p>
            <a:r>
              <a:rPr lang="en-GB" sz="2400" dirty="0">
                <a:latin typeface="Arial" panose="020B0604020202020204" pitchFamily="34" charset="0"/>
                <a:cs typeface="Arial" panose="020B0604020202020204" pitchFamily="34" charset="0"/>
              </a:rPr>
              <a:t>Display the information in a pie chart.</a:t>
            </a:r>
            <a:endParaRPr lang="en-GB" sz="2400" dirty="0"/>
          </a:p>
        </p:txBody>
      </p:sp>
      <p:sp>
        <p:nvSpPr>
          <p:cNvPr id="6" name="Curved Up Arrow 30">
            <a:extLst>
              <a:ext uri="{FF2B5EF4-FFF2-40B4-BE49-F238E27FC236}">
                <a16:creationId xmlns:a16="http://schemas.microsoft.com/office/drawing/2014/main" id="{FC8BDB08-DC78-CA36-E5D7-10E49F4B7C89}"/>
              </a:ext>
            </a:extLst>
          </p:cNvPr>
          <p:cNvSpPr/>
          <p:nvPr/>
        </p:nvSpPr>
        <p:spPr>
          <a:xfrm>
            <a:off x="3531303" y="3225852"/>
            <a:ext cx="1512168" cy="360040"/>
          </a:xfrm>
          <a:prstGeom prst="curvedUp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0A2AB5C-DDF9-B5DC-F755-3797DB5EDB1F}"/>
              </a:ext>
            </a:extLst>
          </p:cNvPr>
          <p:cNvSpPr txBox="1"/>
          <p:nvPr/>
        </p:nvSpPr>
        <p:spPr>
          <a:xfrm>
            <a:off x="4120512" y="3616262"/>
            <a:ext cx="33375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A826AE-0CE2-EB8D-F839-D9A2CF56239A}"/>
                  </a:ext>
                </a:extLst>
              </p:cNvPr>
              <p:cNvSpPr txBox="1"/>
              <p:nvPr/>
            </p:nvSpPr>
            <p:spPr>
              <a:xfrm>
                <a:off x="3902106" y="3624392"/>
                <a:ext cx="770560" cy="461665"/>
              </a:xfrm>
              <a:prstGeom prst="rect">
                <a:avLst/>
              </a:prstGeom>
              <a:solidFill>
                <a:srgbClr val="ECDAF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dirty="0">
                          <a:latin typeface="Cambria Math" panose="02040503050406030204" pitchFamily="18" charset="0"/>
                          <a:ea typeface="Cambria Math" panose="02040503050406030204" pitchFamily="18" charset="0"/>
                        </a:rPr>
                        <m:t>×</m:t>
                      </m:r>
                      <m:r>
                        <a:rPr lang="en-GB" sz="2400" b="1" i="1" dirty="0">
                          <a:latin typeface="Cambria Math" panose="02040503050406030204" pitchFamily="18" charset="0"/>
                        </a:rPr>
                        <m:t>𝟒</m:t>
                      </m:r>
                    </m:oMath>
                  </m:oMathPara>
                </a14:m>
                <a:endParaRPr lang="en-GB" sz="2400" b="1"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8EA826AE-0CE2-EB8D-F839-D9A2CF56239A}"/>
                  </a:ext>
                </a:extLst>
              </p:cNvPr>
              <p:cNvSpPr txBox="1">
                <a:spLocks noRot="1" noChangeAspect="1" noMove="1" noResize="1" noEditPoints="1" noAdjustHandles="1" noChangeArrowheads="1" noChangeShapeType="1" noTextEdit="1"/>
              </p:cNvSpPr>
              <p:nvPr/>
            </p:nvSpPr>
            <p:spPr>
              <a:xfrm>
                <a:off x="3902106" y="3624392"/>
                <a:ext cx="770560" cy="461665"/>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9235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fade">
                                      <p:cBhvr>
                                        <p:cTn id="38" dur="500"/>
                                        <p:tgtEl>
                                          <p:spTgt spid="3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
                                            <p:txEl>
                                              <p:pRg st="0" end="0"/>
                                            </p:txEl>
                                          </p:spTgt>
                                        </p:tgtEl>
                                        <p:attrNameLst>
                                          <p:attrName>style.visibility</p:attrName>
                                        </p:attrNameLst>
                                      </p:cBhvr>
                                      <p:to>
                                        <p:strVal val="visible"/>
                                      </p:to>
                                    </p:set>
                                    <p:animEffect transition="in" filter="fade">
                                      <p:cBhvr>
                                        <p:cTn id="43" dur="500"/>
                                        <p:tgtEl>
                                          <p:spTgt spid="3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7">
                                            <p:txEl>
                                              <p:pRg st="0" end="0"/>
                                            </p:txEl>
                                          </p:spTgt>
                                        </p:tgtEl>
                                        <p:attrNameLst>
                                          <p:attrName>style.visibility</p:attrName>
                                        </p:attrNameLst>
                                      </p:cBhvr>
                                      <p:to>
                                        <p:strVal val="visible"/>
                                      </p:to>
                                    </p:set>
                                    <p:animEffect transition="in" filter="fade">
                                      <p:cBhvr>
                                        <p:cTn id="48" dur="500"/>
                                        <p:tgtEl>
                                          <p:spTgt spid="3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8">
                                            <p:txEl>
                                              <p:pRg st="0" end="0"/>
                                            </p:txEl>
                                          </p:spTgt>
                                        </p:tgtEl>
                                        <p:attrNameLst>
                                          <p:attrName>style.visibility</p:attrName>
                                        </p:attrNameLst>
                                      </p:cBhvr>
                                      <p:to>
                                        <p:strVal val="visible"/>
                                      </p:to>
                                    </p:set>
                                    <p:animEffect transition="in" filter="fade">
                                      <p:cBhvr>
                                        <p:cTn id="53" dur="500"/>
                                        <p:tgtEl>
                                          <p:spTgt spid="3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animBg="1"/>
      <p:bldP spid="39" grpId="0" animBg="1"/>
      <p:bldP spid="6" grpId="0" animBg="1"/>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mple, line illustration of a 180° protractor with radiating lines and unit labels for measuring angles.">
            <a:extLst>
              <a:ext uri="{FF2B5EF4-FFF2-40B4-BE49-F238E27FC236}">
                <a16:creationId xmlns:a16="http://schemas.microsoft.com/office/drawing/2014/main" id="{CC9E4FF7-3A1E-DBAD-E022-3A40885C80D2}"/>
              </a:ext>
            </a:extLst>
          </p:cNvPr>
          <p:cNvPicPr>
            <a:picLocks noChangeAspect="1"/>
          </p:cNvPicPr>
          <p:nvPr/>
        </p:nvPicPr>
        <p:blipFill>
          <a:blip r:embed="rId3"/>
          <a:srcRect t="26797" b="26797"/>
          <a:stretch/>
        </p:blipFill>
        <p:spPr>
          <a:xfrm rot="5400000">
            <a:off x="7471870" y="2466290"/>
            <a:ext cx="3917085" cy="1817732"/>
          </a:xfrm>
          <a:prstGeom prst="rect">
            <a:avLst/>
          </a:prstGeom>
        </p:spPr>
      </p:pic>
      <mc:AlternateContent xmlns:mc="http://schemas.openxmlformats.org/markup-compatibility/2006" xmlns:a14="http://schemas.microsoft.com/office/drawing/2010/main">
        <mc:Choice Requires="a14">
          <p:graphicFrame>
            <p:nvGraphicFramePr>
              <p:cNvPr id="28" name="Table 27"/>
              <p:cNvGraphicFramePr>
                <a:graphicFrameLocks noGrp="1"/>
              </p:cNvGraphicFramePr>
              <p:nvPr>
                <p:extLst>
                  <p:ext uri="{D42A27DB-BD31-4B8C-83A1-F6EECF244321}">
                    <p14:modId xmlns:p14="http://schemas.microsoft.com/office/powerpoint/2010/main" val="150975573"/>
                  </p:ext>
                </p:extLst>
              </p:nvPr>
            </p:nvGraphicFramePr>
            <p:xfrm>
              <a:off x="1182218" y="1970152"/>
              <a:ext cx="4572000" cy="2773680"/>
            </p:xfrm>
            <a:graphic>
              <a:graphicData uri="http://schemas.openxmlformats.org/drawingml/2006/table">
                <a:tbl>
                  <a:tblPr firstRow="1" bandRow="1">
                    <a:tableStyleId>{5C22544A-7EE6-4342-B048-85BDC9FD1C3A}</a:tableStyleId>
                  </a:tblPr>
                  <a:tblGrid>
                    <a:gridCol w="17509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708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35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10</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Eliven</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25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708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dirty="0" smtClean="0">
                                  <a:solidFill>
                                    <a:schemeClr val="tx1"/>
                                  </a:solidFill>
                                  <a:latin typeface="Cambria Math" panose="02040503050406030204" pitchFamily="18" charset="0"/>
                                </a:rPr>
                                <m:t>𝟗𝟎</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smtClean="0">
                                  <a:solidFill>
                                    <a:schemeClr val="tx1"/>
                                  </a:solidFill>
                                  <a:latin typeface="Cambria Math" panose="02040503050406030204" pitchFamily="18" charset="0"/>
                                </a:rPr>
                                <m:t>𝟑𝟔𝟎</m:t>
                              </m:r>
                              <m:r>
                                <a:rPr lang="en-GB" sz="2000" b="1" i="1" smtClean="0">
                                  <a:solidFill>
                                    <a:schemeClr val="tx1"/>
                                  </a:solidFill>
                                  <a:latin typeface="Cambria Math" panose="02040503050406030204" pitchFamily="18" charset="0"/>
                                  <a:ea typeface="Cambria Math" panose="02040503050406030204" pitchFamily="18" charset="0"/>
                                </a:rPr>
                                <m:t>°</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54560"/>
                      </a:ext>
                    </a:extLst>
                  </a:tr>
                </a:tbl>
              </a:graphicData>
            </a:graphic>
          </p:graphicFrame>
        </mc:Choice>
        <mc:Fallback xmlns="">
          <p:graphicFrame>
            <p:nvGraphicFramePr>
              <p:cNvPr id="28" name="Table 27"/>
              <p:cNvGraphicFramePr>
                <a:graphicFrameLocks noGrp="1"/>
              </p:cNvGraphicFramePr>
              <p:nvPr>
                <p:extLst>
                  <p:ext uri="{D42A27DB-BD31-4B8C-83A1-F6EECF244321}">
                    <p14:modId xmlns:p14="http://schemas.microsoft.com/office/powerpoint/2010/main" val="150975573"/>
                  </p:ext>
                </p:extLst>
              </p:nvPr>
            </p:nvGraphicFramePr>
            <p:xfrm>
              <a:off x="1182218" y="1970152"/>
              <a:ext cx="4572000" cy="2773680"/>
            </p:xfrm>
            <a:graphic>
              <a:graphicData uri="http://schemas.openxmlformats.org/drawingml/2006/table">
                <a:tbl>
                  <a:tblPr firstRow="1" bandRow="1">
                    <a:tableStyleId>{5C22544A-7EE6-4342-B048-85BDC9FD1C3A}</a:tableStyleId>
                  </a:tblPr>
                  <a:tblGrid>
                    <a:gridCol w="17509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962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106154" r="-71324" b="-5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206154" r="-71324" b="-4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301515" r="-71324" b="-322727"/>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Eliven</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407692" r="-71324" b="-2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507692" r="-71324" b="-1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962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607692" r="-71324" b="-2769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93717" t="-607692" r="-1571" b="-27692"/>
                          </a:stretch>
                        </a:blipFill>
                      </a:tcPr>
                    </a:tc>
                    <a:extLst>
                      <a:ext uri="{0D108BD9-81ED-4DB2-BD59-A6C34878D82A}">
                        <a16:rowId xmlns:a16="http://schemas.microsoft.com/office/drawing/2014/main" val="1663954560"/>
                      </a:ext>
                    </a:extLst>
                  </a:tr>
                </a:tbl>
              </a:graphicData>
            </a:graphic>
          </p:graphicFrame>
        </mc:Fallback>
      </mc:AlternateContent>
      <p:sp>
        <p:nvSpPr>
          <p:cNvPr id="31" name="Curved Up Arrow 30"/>
          <p:cNvSpPr/>
          <p:nvPr/>
        </p:nvSpPr>
        <p:spPr>
          <a:xfrm>
            <a:off x="3437179" y="4826248"/>
            <a:ext cx="1512168" cy="360040"/>
          </a:xfrm>
          <a:prstGeom prst="curvedUp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32" name="TextBox 31"/>
          <p:cNvSpPr txBox="1"/>
          <p:nvPr/>
        </p:nvSpPr>
        <p:spPr>
          <a:xfrm>
            <a:off x="4026388" y="5216658"/>
            <a:ext cx="33375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3" name="TextBox 32"/>
              <p:cNvSpPr txBox="1"/>
              <p:nvPr/>
            </p:nvSpPr>
            <p:spPr>
              <a:xfrm>
                <a:off x="3807982" y="5224788"/>
                <a:ext cx="770560" cy="461665"/>
              </a:xfrm>
              <a:prstGeom prst="rect">
                <a:avLst/>
              </a:prstGeom>
              <a:solidFill>
                <a:srgbClr val="ECDAF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dirty="0">
                          <a:latin typeface="Cambria Math" panose="02040503050406030204" pitchFamily="18" charset="0"/>
                          <a:ea typeface="Cambria Math" panose="02040503050406030204" pitchFamily="18" charset="0"/>
                        </a:rPr>
                        <m:t>×</m:t>
                      </m:r>
                      <m:r>
                        <a:rPr lang="en-GB" sz="2400" b="1" i="1" dirty="0">
                          <a:latin typeface="Cambria Math" panose="02040503050406030204" pitchFamily="18" charset="0"/>
                        </a:rPr>
                        <m:t>𝟒</m:t>
                      </m:r>
                    </m:oMath>
                  </m:oMathPara>
                </a14:m>
                <a:endParaRPr lang="en-GB" sz="2400" b="1"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807982" y="5224788"/>
                <a:ext cx="770560" cy="46166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577368" y="233673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577368" y="2336730"/>
                <a:ext cx="823648" cy="4001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589307" y="273684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589307" y="2736840"/>
                <a:ext cx="823648" cy="40011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589307" y="3128818"/>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60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589307" y="3128818"/>
                <a:ext cx="823648" cy="40011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596748" y="3528928"/>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20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596748" y="3528928"/>
                <a:ext cx="823648" cy="40011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577368" y="3937168"/>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100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577368" y="3937168"/>
                <a:ext cx="823648" cy="400110"/>
              </a:xfrm>
              <a:prstGeom prst="rect">
                <a:avLst/>
              </a:prstGeom>
              <a:blipFill>
                <a:blip r:embed="rId11"/>
                <a:stretch>
                  <a:fillRect/>
                </a:stretch>
              </a:blipFill>
            </p:spPr>
            <p:txBody>
              <a:bodyPr/>
              <a:lstStyle/>
              <a:p>
                <a:r>
                  <a:rPr lang="en-GB">
                    <a:noFill/>
                  </a:rPr>
                  <a:t> </a:t>
                </a:r>
              </a:p>
            </p:txBody>
          </p:sp>
        </mc:Fallback>
      </mc:AlternateContent>
      <p:grpSp>
        <p:nvGrpSpPr>
          <p:cNvPr id="13" name="Group 12"/>
          <p:cNvGrpSpPr/>
          <p:nvPr/>
        </p:nvGrpSpPr>
        <p:grpSpPr>
          <a:xfrm>
            <a:off x="6816080" y="1628800"/>
            <a:ext cx="3456384" cy="3456384"/>
            <a:chOff x="5652120" y="2420888"/>
            <a:chExt cx="3456384" cy="3456384"/>
          </a:xfrm>
        </p:grpSpPr>
        <p:sp>
          <p:nvSpPr>
            <p:cNvPr id="4" name="Oval 3"/>
            <p:cNvSpPr/>
            <p:nvPr/>
          </p:nvSpPr>
          <p:spPr>
            <a:xfrm>
              <a:off x="5652120" y="2420888"/>
              <a:ext cx="3456384" cy="345638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0" name="Oval 9"/>
            <p:cNvSpPr/>
            <p:nvPr/>
          </p:nvSpPr>
          <p:spPr>
            <a:xfrm>
              <a:off x="7308304" y="4077072"/>
              <a:ext cx="117727" cy="117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cxnSp>
        <p:nvCxnSpPr>
          <p:cNvPr id="15" name="Straight Connector 14"/>
          <p:cNvCxnSpPr>
            <a:stCxn id="4" idx="0"/>
          </p:cNvCxnSpPr>
          <p:nvPr/>
        </p:nvCxnSpPr>
        <p:spPr>
          <a:xfrm>
            <a:off x="8544272" y="1628800"/>
            <a:ext cx="0" cy="16561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569151" y="4565159"/>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39" name="Straight Connector 38"/>
          <p:cNvCxnSpPr/>
          <p:nvPr/>
        </p:nvCxnSpPr>
        <p:spPr>
          <a:xfrm flipH="1" flipV="1">
            <a:off x="8531128" y="3356992"/>
            <a:ext cx="1110033" cy="1296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683988" y="3060248"/>
            <a:ext cx="847348"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Vigour</a:t>
            </a:r>
          </a:p>
        </p:txBody>
      </p:sp>
      <p:sp>
        <p:nvSpPr>
          <p:cNvPr id="3" name="Rectangle 2">
            <a:extLst>
              <a:ext uri="{FF2B5EF4-FFF2-40B4-BE49-F238E27FC236}">
                <a16:creationId xmlns:a16="http://schemas.microsoft.com/office/drawing/2014/main" id="{47DFE822-2E08-07C0-3384-89C253477250}"/>
              </a:ext>
            </a:extLst>
          </p:cNvPr>
          <p:cNvSpPr/>
          <p:nvPr/>
        </p:nvSpPr>
        <p:spPr>
          <a:xfrm>
            <a:off x="3349094" y="344908"/>
            <a:ext cx="5493812" cy="646331"/>
          </a:xfrm>
          <a:prstGeom prst="rect">
            <a:avLst/>
          </a:prstGeom>
        </p:spPr>
        <p:txBody>
          <a:bodyPr wrap="none">
            <a:spAutoFit/>
          </a:bodyPr>
          <a:lstStyle/>
          <a:p>
            <a:pPr algn="ctr"/>
            <a:r>
              <a:rPr lang="en-GB" sz="3600" b="1" dirty="0">
                <a:solidFill>
                  <a:schemeClr val="accent1"/>
                </a:solidFill>
                <a:latin typeface="Arial" panose="020B0604020202020204" pitchFamily="34" charset="0"/>
                <a:cs typeface="Arial" panose="020B0604020202020204" pitchFamily="34" charset="0"/>
              </a:rPr>
              <a:t>Constructing pie charts</a:t>
            </a:r>
            <a:r>
              <a:rPr lang="en-GB" sz="3600" dirty="0">
                <a:solidFill>
                  <a:schemeClr val="accent1"/>
                </a:solidFill>
                <a:latin typeface="Arial" panose="020B0604020202020204" pitchFamily="34" charset="0"/>
                <a:cs typeface="Arial" panose="020B0604020202020204" pitchFamily="34" charset="0"/>
              </a:rPr>
              <a:t> </a:t>
            </a:r>
            <a:endParaRPr lang="en-GB" dirty="0">
              <a:solidFill>
                <a:schemeClr val="accent1"/>
              </a:solidFill>
            </a:endParaRPr>
          </a:p>
        </p:txBody>
      </p:sp>
      <p:sp>
        <p:nvSpPr>
          <p:cNvPr id="5" name="Isosceles Triangle 4">
            <a:extLst>
              <a:ext uri="{FF2B5EF4-FFF2-40B4-BE49-F238E27FC236}">
                <a16:creationId xmlns:a16="http://schemas.microsoft.com/office/drawing/2014/main" id="{C7A994D4-7AAC-807B-4F7F-F1CBA4B5FE70}"/>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4C6676C-C2FA-B5CF-3FAF-5A091623E280}"/>
              </a:ext>
            </a:extLst>
          </p:cNvPr>
          <p:cNvSpPr txBox="1"/>
          <p:nvPr/>
        </p:nvSpPr>
        <p:spPr>
          <a:xfrm>
            <a:off x="-38400" y="-46330"/>
            <a:ext cx="1631268"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Tree>
    <p:extLst>
      <p:ext uri="{BB962C8B-B14F-4D97-AF65-F5344CB8AC3E}">
        <p14:creationId xmlns:p14="http://schemas.microsoft.com/office/powerpoint/2010/main" val="93958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mple, line illustration of a 180° protractor with radiating lines and unit labels for measuring angles.">
            <a:extLst>
              <a:ext uri="{FF2B5EF4-FFF2-40B4-BE49-F238E27FC236}">
                <a16:creationId xmlns:a16="http://schemas.microsoft.com/office/drawing/2014/main" id="{6ED56D65-BFCD-9335-B157-721260ABCE17}"/>
              </a:ext>
            </a:extLst>
          </p:cNvPr>
          <p:cNvPicPr>
            <a:picLocks noChangeAspect="1"/>
          </p:cNvPicPr>
          <p:nvPr/>
        </p:nvPicPr>
        <p:blipFill>
          <a:blip r:embed="rId3"/>
          <a:srcRect t="26797" b="26797"/>
          <a:stretch/>
        </p:blipFill>
        <p:spPr>
          <a:xfrm rot="13782386">
            <a:off x="5974876" y="3029644"/>
            <a:ext cx="3795060" cy="1761106"/>
          </a:xfrm>
          <a:prstGeom prst="rect">
            <a:avLst/>
          </a:prstGeom>
        </p:spPr>
      </p:pic>
      <mc:AlternateContent xmlns:mc="http://schemas.openxmlformats.org/markup-compatibility/2006" xmlns:a14="http://schemas.microsoft.com/office/drawing/2010/main">
        <mc:Choice Requires="a14">
          <p:graphicFrame>
            <p:nvGraphicFramePr>
              <p:cNvPr id="28" name="Table 27"/>
              <p:cNvGraphicFramePr>
                <a:graphicFrameLocks noGrp="1"/>
              </p:cNvGraphicFramePr>
              <p:nvPr>
                <p:extLst>
                  <p:ext uri="{D42A27DB-BD31-4B8C-83A1-F6EECF244321}">
                    <p14:modId xmlns:p14="http://schemas.microsoft.com/office/powerpoint/2010/main" val="3220825884"/>
                  </p:ext>
                </p:extLst>
              </p:nvPr>
            </p:nvGraphicFramePr>
            <p:xfrm>
              <a:off x="1062267" y="1898144"/>
              <a:ext cx="4572000" cy="2773680"/>
            </p:xfrm>
            <a:graphic>
              <a:graphicData uri="http://schemas.openxmlformats.org/drawingml/2006/table">
                <a:tbl>
                  <a:tblPr firstRow="1" bandRow="1">
                    <a:tableStyleId>{5C22544A-7EE6-4342-B048-85BDC9FD1C3A}</a:tableStyleId>
                  </a:tblPr>
                  <a:tblGrid>
                    <a:gridCol w="17509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708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35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10</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Eliven</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25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708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dirty="0" smtClean="0">
                                  <a:solidFill>
                                    <a:schemeClr val="tx1"/>
                                  </a:solidFill>
                                  <a:latin typeface="Cambria Math" panose="02040503050406030204" pitchFamily="18" charset="0"/>
                                </a:rPr>
                                <m:t>𝟗𝟎</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smtClean="0">
                                  <a:solidFill>
                                    <a:schemeClr val="tx1"/>
                                  </a:solidFill>
                                  <a:latin typeface="Cambria Math" panose="02040503050406030204" pitchFamily="18" charset="0"/>
                                </a:rPr>
                                <m:t>𝟑𝟔𝟎</m:t>
                              </m:r>
                              <m:r>
                                <a:rPr lang="en-GB" sz="2000" b="1" i="1" smtClean="0">
                                  <a:solidFill>
                                    <a:schemeClr val="tx1"/>
                                  </a:solidFill>
                                  <a:latin typeface="Cambria Math" panose="02040503050406030204" pitchFamily="18" charset="0"/>
                                  <a:ea typeface="Cambria Math" panose="02040503050406030204" pitchFamily="18" charset="0"/>
                                </a:rPr>
                                <m:t>°</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54560"/>
                      </a:ext>
                    </a:extLst>
                  </a:tr>
                </a:tbl>
              </a:graphicData>
            </a:graphic>
          </p:graphicFrame>
        </mc:Choice>
        <mc:Fallback xmlns="">
          <p:graphicFrame>
            <p:nvGraphicFramePr>
              <p:cNvPr id="28" name="Table 27"/>
              <p:cNvGraphicFramePr>
                <a:graphicFrameLocks noGrp="1"/>
              </p:cNvGraphicFramePr>
              <p:nvPr>
                <p:extLst>
                  <p:ext uri="{D42A27DB-BD31-4B8C-83A1-F6EECF244321}">
                    <p14:modId xmlns:p14="http://schemas.microsoft.com/office/powerpoint/2010/main" val="3220825884"/>
                  </p:ext>
                </p:extLst>
              </p:nvPr>
            </p:nvGraphicFramePr>
            <p:xfrm>
              <a:off x="1062267" y="1898144"/>
              <a:ext cx="4572000" cy="2773680"/>
            </p:xfrm>
            <a:graphic>
              <a:graphicData uri="http://schemas.openxmlformats.org/drawingml/2006/table">
                <a:tbl>
                  <a:tblPr firstRow="1" bandRow="1">
                    <a:tableStyleId>{5C22544A-7EE6-4342-B048-85BDC9FD1C3A}</a:tableStyleId>
                  </a:tblPr>
                  <a:tblGrid>
                    <a:gridCol w="17509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962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106154" r="-70956" b="-5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206154" r="-70956" b="-4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301515" r="-70956" b="-322727"/>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Eliven</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407692" r="-70956" b="-2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507692" r="-70956" b="-1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962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6250" t="-607692" r="-70956" b="-2769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93717" t="-607692" r="-1047" b="-27692"/>
                          </a:stretch>
                        </a:blipFill>
                      </a:tcPr>
                    </a:tc>
                    <a:extLst>
                      <a:ext uri="{0D108BD9-81ED-4DB2-BD59-A6C34878D82A}">
                        <a16:rowId xmlns:a16="http://schemas.microsoft.com/office/drawing/2014/main" val="1663954560"/>
                      </a:ext>
                    </a:extLst>
                  </a:tr>
                </a:tbl>
              </a:graphicData>
            </a:graphic>
          </p:graphicFrame>
        </mc:Fallback>
      </mc:AlternateContent>
      <p:sp>
        <p:nvSpPr>
          <p:cNvPr id="31" name="Curved Up Arrow 30"/>
          <p:cNvSpPr/>
          <p:nvPr/>
        </p:nvSpPr>
        <p:spPr>
          <a:xfrm>
            <a:off x="3317228" y="4779640"/>
            <a:ext cx="1512168" cy="360040"/>
          </a:xfrm>
          <a:prstGeom prst="curvedUp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32" name="TextBox 31"/>
          <p:cNvSpPr txBox="1"/>
          <p:nvPr/>
        </p:nvSpPr>
        <p:spPr>
          <a:xfrm>
            <a:off x="3906437" y="5170050"/>
            <a:ext cx="33375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3" name="TextBox 32"/>
              <p:cNvSpPr txBox="1"/>
              <p:nvPr/>
            </p:nvSpPr>
            <p:spPr>
              <a:xfrm>
                <a:off x="3688031" y="5178180"/>
                <a:ext cx="770560" cy="461665"/>
              </a:xfrm>
              <a:prstGeom prst="rect">
                <a:avLst/>
              </a:prstGeom>
              <a:solidFill>
                <a:srgbClr val="ECDAF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dirty="0">
                          <a:latin typeface="Cambria Math" panose="02040503050406030204" pitchFamily="18" charset="0"/>
                          <a:ea typeface="Cambria Math" panose="02040503050406030204" pitchFamily="18" charset="0"/>
                        </a:rPr>
                        <m:t>×</m:t>
                      </m:r>
                      <m:r>
                        <a:rPr lang="en-GB" sz="2400" b="1" i="1" dirty="0">
                          <a:latin typeface="Cambria Math" panose="02040503050406030204" pitchFamily="18" charset="0"/>
                        </a:rPr>
                        <m:t>𝟒</m:t>
                      </m:r>
                    </m:oMath>
                  </m:oMathPara>
                </a14:m>
                <a:endParaRPr lang="en-GB" sz="2400" b="1"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688031" y="5178180"/>
                <a:ext cx="770560" cy="46166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457417" y="2314506"/>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457417" y="2314506"/>
                <a:ext cx="823648" cy="4001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469356" y="2690232"/>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469356" y="2690232"/>
                <a:ext cx="823648" cy="40011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469356" y="308221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60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469356" y="3082210"/>
                <a:ext cx="823648" cy="40011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476797" y="348232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20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476797" y="3482320"/>
                <a:ext cx="823648" cy="40011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457417" y="3890560"/>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100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457417" y="3890560"/>
                <a:ext cx="823648" cy="400110"/>
              </a:xfrm>
              <a:prstGeom prst="rect">
                <a:avLst/>
              </a:prstGeom>
              <a:blipFill>
                <a:blip r:embed="rId11"/>
                <a:stretch>
                  <a:fillRect/>
                </a:stretch>
              </a:blipFill>
            </p:spPr>
            <p:txBody>
              <a:bodyPr/>
              <a:lstStyle/>
              <a:p>
                <a:r>
                  <a:rPr lang="en-GB">
                    <a:noFill/>
                  </a:rPr>
                  <a:t> </a:t>
                </a:r>
              </a:p>
            </p:txBody>
          </p:sp>
        </mc:Fallback>
      </mc:AlternateContent>
      <p:grpSp>
        <p:nvGrpSpPr>
          <p:cNvPr id="13" name="Group 12"/>
          <p:cNvGrpSpPr/>
          <p:nvPr/>
        </p:nvGrpSpPr>
        <p:grpSpPr>
          <a:xfrm>
            <a:off x="6816080" y="1628800"/>
            <a:ext cx="3456384" cy="3456384"/>
            <a:chOff x="5652120" y="2420888"/>
            <a:chExt cx="3456384" cy="3456384"/>
          </a:xfrm>
        </p:grpSpPr>
        <p:sp>
          <p:nvSpPr>
            <p:cNvPr id="4" name="Oval 3"/>
            <p:cNvSpPr/>
            <p:nvPr/>
          </p:nvSpPr>
          <p:spPr>
            <a:xfrm>
              <a:off x="5652120" y="2420888"/>
              <a:ext cx="3456384" cy="345638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0" name="Oval 9"/>
            <p:cNvSpPr/>
            <p:nvPr/>
          </p:nvSpPr>
          <p:spPr>
            <a:xfrm>
              <a:off x="7308304" y="4077072"/>
              <a:ext cx="117727" cy="117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cxnSp>
        <p:nvCxnSpPr>
          <p:cNvPr id="15" name="Straight Connector 14"/>
          <p:cNvCxnSpPr>
            <a:stCxn id="4" idx="0"/>
          </p:cNvCxnSpPr>
          <p:nvPr/>
        </p:nvCxnSpPr>
        <p:spPr>
          <a:xfrm>
            <a:off x="8544272" y="1628800"/>
            <a:ext cx="0" cy="16561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8531128" y="3356992"/>
            <a:ext cx="1110033" cy="1296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472264" y="4941168"/>
            <a:ext cx="72008"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21" name="Straight Connector 20"/>
          <p:cNvCxnSpPr/>
          <p:nvPr/>
        </p:nvCxnSpPr>
        <p:spPr>
          <a:xfrm flipV="1">
            <a:off x="8508268" y="3356994"/>
            <a:ext cx="36004" cy="1728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683988" y="3060248"/>
            <a:ext cx="847348" cy="369332"/>
          </a:xfrm>
          <a:prstGeom prst="rect">
            <a:avLst/>
          </a:prstGeom>
        </p:spPr>
        <p:txBody>
          <a:bodyPr wrap="none" lIns="91440" tIns="45720" rIns="91440" bIns="45720" anchor="t">
            <a:spAutoFit/>
          </a:bodyPr>
          <a:lstStyle/>
          <a:p>
            <a:r>
              <a:rPr lang="en-GB" dirty="0">
                <a:latin typeface="Arial"/>
                <a:cs typeface="Arial"/>
              </a:rPr>
              <a:t>Vigour</a:t>
            </a:r>
            <a:endParaRPr lang="en-GB" dirty="0">
              <a:latin typeface="Arial" panose="020B0604020202020204" pitchFamily="34" charset="0"/>
              <a:cs typeface="Arial" panose="020B0604020202020204" pitchFamily="34" charset="0"/>
            </a:endParaRPr>
          </a:p>
        </p:txBody>
      </p:sp>
      <p:sp>
        <p:nvSpPr>
          <p:cNvPr id="24" name="Rectangle 23"/>
          <p:cNvSpPr/>
          <p:nvPr/>
        </p:nvSpPr>
        <p:spPr>
          <a:xfrm>
            <a:off x="8453156" y="4495182"/>
            <a:ext cx="1261884" cy="369332"/>
          </a:xfrm>
          <a:prstGeom prst="rect">
            <a:avLst/>
          </a:prstGeom>
        </p:spPr>
        <p:txBody>
          <a:bodyPr wrap="none" lIns="91440" tIns="45720" rIns="91440" bIns="45720" anchor="t">
            <a:spAutoFit/>
          </a:bodyPr>
          <a:lstStyle/>
          <a:p>
            <a:r>
              <a:rPr lang="en-GB" dirty="0" err="1">
                <a:latin typeface="Arial"/>
                <a:cs typeface="Arial"/>
              </a:rPr>
              <a:t>SmartHive</a:t>
            </a:r>
            <a:endParaRPr lang="en-GB"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E5280D2-3DD8-46F8-A694-8C3562FD18BE}"/>
              </a:ext>
            </a:extLst>
          </p:cNvPr>
          <p:cNvSpPr/>
          <p:nvPr/>
        </p:nvSpPr>
        <p:spPr>
          <a:xfrm>
            <a:off x="3462046" y="206673"/>
            <a:ext cx="5622052" cy="646331"/>
          </a:xfrm>
          <a:prstGeom prst="rect">
            <a:avLst/>
          </a:prstGeom>
        </p:spPr>
        <p:txBody>
          <a:bodyPr wrap="none">
            <a:spAutoFit/>
          </a:bodyPr>
          <a:lstStyle/>
          <a:p>
            <a:r>
              <a:rPr lang="en-GB" sz="3600" b="1" dirty="0">
                <a:solidFill>
                  <a:schemeClr val="accent1"/>
                </a:solidFill>
                <a:latin typeface="Arial" panose="020B0604020202020204" pitchFamily="34" charset="0"/>
                <a:cs typeface="Arial" panose="020B0604020202020204" pitchFamily="34" charset="0"/>
              </a:rPr>
              <a:t>Constructing a pie chart</a:t>
            </a:r>
            <a:r>
              <a:rPr lang="en-GB" sz="3600" dirty="0">
                <a:solidFill>
                  <a:schemeClr val="accent1"/>
                </a:solidFill>
                <a:latin typeface="Arial" panose="020B0604020202020204" pitchFamily="34" charset="0"/>
                <a:cs typeface="Arial" panose="020B0604020202020204" pitchFamily="34" charset="0"/>
              </a:rPr>
              <a:t> </a:t>
            </a:r>
            <a:endParaRPr lang="en-GB" sz="3600" dirty="0">
              <a:solidFill>
                <a:schemeClr val="accent1"/>
              </a:solidFill>
            </a:endParaRPr>
          </a:p>
        </p:txBody>
      </p:sp>
      <p:sp>
        <p:nvSpPr>
          <p:cNvPr id="5" name="Isosceles Triangle 4">
            <a:extLst>
              <a:ext uri="{FF2B5EF4-FFF2-40B4-BE49-F238E27FC236}">
                <a16:creationId xmlns:a16="http://schemas.microsoft.com/office/drawing/2014/main" id="{9FD6C38C-F471-69A1-E7E7-70313435754B}"/>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0E7312EC-B348-8481-E2BC-AB6091A619EF}"/>
              </a:ext>
            </a:extLst>
          </p:cNvPr>
          <p:cNvSpPr txBox="1"/>
          <p:nvPr/>
        </p:nvSpPr>
        <p:spPr>
          <a:xfrm>
            <a:off x="-38400" y="-46330"/>
            <a:ext cx="1631268" cy="461665"/>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Tree>
    <p:extLst>
      <p:ext uri="{BB962C8B-B14F-4D97-AF65-F5344CB8AC3E}">
        <p14:creationId xmlns:p14="http://schemas.microsoft.com/office/powerpoint/2010/main" val="18746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8" name="Table 27"/>
              <p:cNvGraphicFramePr>
                <a:graphicFrameLocks noGrp="1"/>
              </p:cNvGraphicFramePr>
              <p:nvPr>
                <p:extLst>
                  <p:ext uri="{D42A27DB-BD31-4B8C-83A1-F6EECF244321}">
                    <p14:modId xmlns:p14="http://schemas.microsoft.com/office/powerpoint/2010/main" val="1087160807"/>
                  </p:ext>
                </p:extLst>
              </p:nvPr>
            </p:nvGraphicFramePr>
            <p:xfrm>
              <a:off x="1179474" y="1957007"/>
              <a:ext cx="4572000" cy="2773680"/>
            </p:xfrm>
            <a:graphic>
              <a:graphicData uri="http://schemas.openxmlformats.org/drawingml/2006/table">
                <a:tbl>
                  <a:tblPr firstRow="1" bandRow="1">
                    <a:tableStyleId>{5C22544A-7EE6-4342-B048-85BDC9FD1C3A}</a:tableStyleId>
                  </a:tblPr>
                  <a:tblGrid>
                    <a:gridCol w="17509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708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35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10</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15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70840">
                    <a:tc>
                      <a:txBody>
                        <a:bodyPr/>
                        <a:lstStyle/>
                        <a:p>
                          <a:r>
                            <a:rPr lang="en-GB" sz="2000" b="0" dirty="0">
                              <a:solidFill>
                                <a:schemeClr val="tx1"/>
                              </a:solidFill>
                              <a:latin typeface="Arial" panose="020B0604020202020204" pitchFamily="34" charset="0"/>
                              <a:cs typeface="Arial" panose="020B0604020202020204" pitchFamily="34" charset="0"/>
                            </a:rPr>
                            <a:t>Enliven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708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0" i="1" dirty="0" smtClean="0">
                                  <a:solidFill>
                                    <a:schemeClr val="tx1"/>
                                  </a:solidFill>
                                  <a:latin typeface="Cambria Math" panose="02040503050406030204" pitchFamily="18" charset="0"/>
                                </a:rPr>
                                <m:t>25</m:t>
                              </m:r>
                            </m:oMath>
                          </a14:m>
                          <a:r>
                            <a:rPr lang="en-GB" sz="20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708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dirty="0" smtClean="0">
                                  <a:solidFill>
                                    <a:schemeClr val="tx1"/>
                                  </a:solidFill>
                                  <a:latin typeface="Cambria Math" panose="02040503050406030204" pitchFamily="18" charset="0"/>
                                </a:rPr>
                                <m:t>𝟗𝟎</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r>
                                <a:rPr lang="en-GB" sz="2000" b="1" i="1" smtClean="0">
                                  <a:solidFill>
                                    <a:schemeClr val="tx1"/>
                                  </a:solidFill>
                                  <a:latin typeface="Cambria Math" panose="02040503050406030204" pitchFamily="18" charset="0"/>
                                </a:rPr>
                                <m:t>𝟑𝟔𝟎</m:t>
                              </m:r>
                              <m:r>
                                <a:rPr lang="en-GB" sz="2000" b="1" i="1" smtClean="0">
                                  <a:solidFill>
                                    <a:schemeClr val="tx1"/>
                                  </a:solidFill>
                                  <a:latin typeface="Cambria Math" panose="02040503050406030204" pitchFamily="18" charset="0"/>
                                  <a:ea typeface="Cambria Math" panose="02040503050406030204" pitchFamily="18" charset="0"/>
                                </a:rPr>
                                <m:t>°</m:t>
                              </m:r>
                            </m:oMath>
                          </a14:m>
                          <a:r>
                            <a:rPr lang="en-GB" sz="2000"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3954560"/>
                      </a:ext>
                    </a:extLst>
                  </a:tr>
                </a:tbl>
              </a:graphicData>
            </a:graphic>
          </p:graphicFrame>
        </mc:Choice>
        <mc:Fallback xmlns="">
          <p:graphicFrame>
            <p:nvGraphicFramePr>
              <p:cNvPr id="28" name="Table 27"/>
              <p:cNvGraphicFramePr>
                <a:graphicFrameLocks noGrp="1"/>
              </p:cNvGraphicFramePr>
              <p:nvPr>
                <p:extLst>
                  <p:ext uri="{D42A27DB-BD31-4B8C-83A1-F6EECF244321}">
                    <p14:modId xmlns:p14="http://schemas.microsoft.com/office/powerpoint/2010/main" val="1087160807"/>
                  </p:ext>
                </p:extLst>
              </p:nvPr>
            </p:nvGraphicFramePr>
            <p:xfrm>
              <a:off x="1179474" y="1957007"/>
              <a:ext cx="4572000" cy="2773680"/>
            </p:xfrm>
            <a:graphic>
              <a:graphicData uri="http://schemas.openxmlformats.org/drawingml/2006/table">
                <a:tbl>
                  <a:tblPr firstRow="1" bandRow="1">
                    <a:tableStyleId>{5C22544A-7EE6-4342-B048-85BDC9FD1C3A}</a:tableStyleId>
                  </a:tblPr>
                  <a:tblGrid>
                    <a:gridCol w="1750905">
                      <a:extLst>
                        <a:ext uri="{9D8B030D-6E8A-4147-A177-3AD203B41FA5}">
                          <a16:colId xmlns:a16="http://schemas.microsoft.com/office/drawing/2014/main" val="2217725239"/>
                        </a:ext>
                      </a:extLst>
                    </a:gridCol>
                    <a:gridCol w="1656184">
                      <a:extLst>
                        <a:ext uri="{9D8B030D-6E8A-4147-A177-3AD203B41FA5}">
                          <a16:colId xmlns:a16="http://schemas.microsoft.com/office/drawing/2014/main" val="2629005456"/>
                        </a:ext>
                      </a:extLst>
                    </a:gridCol>
                    <a:gridCol w="1164911">
                      <a:extLst>
                        <a:ext uri="{9D8B030D-6E8A-4147-A177-3AD203B41FA5}">
                          <a16:colId xmlns:a16="http://schemas.microsoft.com/office/drawing/2014/main" val="2536946603"/>
                        </a:ext>
                      </a:extLst>
                    </a:gridCol>
                  </a:tblGrid>
                  <a:tr h="396240">
                    <a:tc>
                      <a:txBody>
                        <a:bodyPr/>
                        <a:lstStyle/>
                        <a:p>
                          <a:r>
                            <a:rPr lang="en-GB" sz="2000" b="1" dirty="0">
                              <a:solidFill>
                                <a:schemeClr val="tx1"/>
                              </a:solidFill>
                              <a:latin typeface="Arial" panose="020B0604020202020204" pitchFamily="34" charset="0"/>
                              <a:cs typeface="Arial" panose="020B0604020202020204" pitchFamily="34" charset="0"/>
                            </a:rPr>
                            <a:t>Phone 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1" dirty="0">
                              <a:solidFill>
                                <a:schemeClr val="tx1"/>
                              </a:solidFill>
                              <a:latin typeface="Arial" panose="020B0604020202020204" pitchFamily="34" charset="0"/>
                              <a:cs typeface="Arial" panose="020B0604020202020204" pitchFamily="34" charset="0"/>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4169004"/>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Vigour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6250" t="-106154" r="-70956" b="-5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2076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SmartHive</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6250" t="-206154" r="-70956" b="-429231"/>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6733340"/>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Numinous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6250" t="-301515" r="-70956" b="-322727"/>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389247"/>
                      </a:ext>
                    </a:extLst>
                  </a:tr>
                  <a:tr h="396240">
                    <a:tc>
                      <a:txBody>
                        <a:bodyPr/>
                        <a:lstStyle/>
                        <a:p>
                          <a:r>
                            <a:rPr lang="en-GB" sz="2000" b="0" dirty="0">
                              <a:solidFill>
                                <a:schemeClr val="tx1"/>
                              </a:solidFill>
                              <a:latin typeface="Arial" panose="020B0604020202020204" pitchFamily="34" charset="0"/>
                              <a:cs typeface="Arial" panose="020B0604020202020204" pitchFamily="34" charset="0"/>
                            </a:rPr>
                            <a:t>Enliven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6250" t="-407692" r="-70956" b="-2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769587"/>
                      </a:ext>
                    </a:extLst>
                  </a:tr>
                  <a:tr h="396240">
                    <a:tc>
                      <a:txBody>
                        <a:bodyPr/>
                        <a:lstStyle/>
                        <a:p>
                          <a:r>
                            <a:rPr lang="en-GB" sz="2000" b="0" dirty="0" err="1">
                              <a:solidFill>
                                <a:schemeClr val="tx1"/>
                              </a:solidFill>
                              <a:latin typeface="Arial" panose="020B0604020202020204" pitchFamily="34" charset="0"/>
                              <a:cs typeface="Arial" panose="020B0604020202020204" pitchFamily="34" charset="0"/>
                            </a:rPr>
                            <a:t>FutureTech</a:t>
                          </a:r>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6250" t="-507692" r="-70956" b="-127692"/>
                          </a:stretch>
                        </a:blipFill>
                      </a:tcPr>
                    </a:tc>
                    <a:tc>
                      <a:txBody>
                        <a:bodyPr/>
                        <a:lstStyle/>
                        <a:p>
                          <a:endParaRPr lang="en-GB" sz="20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92957"/>
                      </a:ext>
                    </a:extLst>
                  </a:tr>
                  <a:tr h="396240">
                    <a:tc>
                      <a:txBody>
                        <a:bodyPr/>
                        <a:lstStyle/>
                        <a:p>
                          <a:r>
                            <a:rPr lang="en-GB" sz="2000" b="1" dirty="0">
                              <a:solidFill>
                                <a:schemeClr val="tx1"/>
                              </a:solidFill>
                              <a:latin typeface="Arial" panose="020B0604020202020204" pitchFamily="34" charset="0"/>
                              <a:cs typeface="Arial" panose="020B060402020202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6250" t="-607692" r="-70956" b="-2769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3717" t="-607692" r="-1047" b="-27692"/>
                          </a:stretch>
                        </a:blipFill>
                      </a:tcPr>
                    </a:tc>
                    <a:extLst>
                      <a:ext uri="{0D108BD9-81ED-4DB2-BD59-A6C34878D82A}">
                        <a16:rowId xmlns:a16="http://schemas.microsoft.com/office/drawing/2014/main" val="1663954560"/>
                      </a:ext>
                    </a:extLst>
                  </a:tr>
                </a:tbl>
              </a:graphicData>
            </a:graphic>
          </p:graphicFrame>
        </mc:Fallback>
      </mc:AlternateContent>
      <p:sp>
        <p:nvSpPr>
          <p:cNvPr id="31" name="Curved Up Arrow 30"/>
          <p:cNvSpPr/>
          <p:nvPr/>
        </p:nvSpPr>
        <p:spPr>
          <a:xfrm>
            <a:off x="3434435" y="4838503"/>
            <a:ext cx="1512168" cy="360040"/>
          </a:xfrm>
          <a:prstGeom prst="curvedUp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32" name="TextBox 31"/>
          <p:cNvSpPr txBox="1"/>
          <p:nvPr/>
        </p:nvSpPr>
        <p:spPr>
          <a:xfrm>
            <a:off x="4023644" y="5228913"/>
            <a:ext cx="33375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3" name="TextBox 32"/>
              <p:cNvSpPr txBox="1"/>
              <p:nvPr/>
            </p:nvSpPr>
            <p:spPr>
              <a:xfrm>
                <a:off x="3805238" y="5237043"/>
                <a:ext cx="770560" cy="461665"/>
              </a:xfrm>
              <a:prstGeom prst="rect">
                <a:avLst/>
              </a:prstGeom>
              <a:solidFill>
                <a:srgbClr val="ECDAF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dirty="0">
                          <a:latin typeface="Cambria Math" panose="02040503050406030204" pitchFamily="18" charset="0"/>
                          <a:ea typeface="Cambria Math" panose="02040503050406030204" pitchFamily="18" charset="0"/>
                        </a:rPr>
                        <m:t>×</m:t>
                      </m:r>
                      <m:r>
                        <a:rPr lang="en-GB" sz="2400" b="1" i="1" dirty="0">
                          <a:latin typeface="Cambria Math" panose="02040503050406030204" pitchFamily="18" charset="0"/>
                        </a:rPr>
                        <m:t>𝟒</m:t>
                      </m:r>
                    </m:oMath>
                  </m:oMathPara>
                </a14:m>
                <a:endParaRPr lang="en-GB" sz="2400" b="1"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805238" y="5237043"/>
                <a:ext cx="770560" cy="461665"/>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574624" y="2348985"/>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574624" y="2348985"/>
                <a:ext cx="823648" cy="40011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586563" y="2749095"/>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40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586563" y="2749095"/>
                <a:ext cx="823648" cy="4001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586563" y="3141073"/>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60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586563" y="3141073"/>
                <a:ext cx="823648" cy="4001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594004" y="3541183"/>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20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4594004" y="3541183"/>
                <a:ext cx="823648" cy="40011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574624" y="3949423"/>
                <a:ext cx="82364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000" i="1" dirty="0">
                          <a:latin typeface="Cambria Math" panose="02040503050406030204" pitchFamily="18" charset="0"/>
                        </a:rPr>
                        <m:t>100</m:t>
                      </m:r>
                      <m:r>
                        <a:rPr lang="en-GB" sz="2000" i="1" dirty="0">
                          <a:latin typeface="Cambria Math" panose="02040503050406030204" pitchFamily="18" charset="0"/>
                          <a:ea typeface="Cambria Math" panose="02040503050406030204" pitchFamily="18" charset="0"/>
                        </a:rPr>
                        <m:t>°</m:t>
                      </m:r>
                    </m:oMath>
                  </m:oMathPara>
                </a14:m>
                <a:endParaRPr lang="en-GB"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574624" y="3949423"/>
                <a:ext cx="823648" cy="400110"/>
              </a:xfrm>
              <a:prstGeom prst="rect">
                <a:avLst/>
              </a:prstGeom>
              <a:blipFill>
                <a:blip r:embed="rId9"/>
                <a:stretch>
                  <a:fillRect/>
                </a:stretch>
              </a:blipFill>
            </p:spPr>
            <p:txBody>
              <a:bodyPr/>
              <a:lstStyle/>
              <a:p>
                <a:r>
                  <a:rPr lang="en-GB">
                    <a:noFill/>
                  </a:rPr>
                  <a:t> </a:t>
                </a:r>
              </a:p>
            </p:txBody>
          </p:sp>
        </mc:Fallback>
      </mc:AlternateContent>
      <p:grpSp>
        <p:nvGrpSpPr>
          <p:cNvPr id="13" name="Group 12"/>
          <p:cNvGrpSpPr/>
          <p:nvPr/>
        </p:nvGrpSpPr>
        <p:grpSpPr>
          <a:xfrm>
            <a:off x="6816080" y="1628800"/>
            <a:ext cx="3456384" cy="3456384"/>
            <a:chOff x="5652120" y="2420888"/>
            <a:chExt cx="3456384" cy="3456384"/>
          </a:xfrm>
        </p:grpSpPr>
        <p:sp>
          <p:nvSpPr>
            <p:cNvPr id="4" name="Oval 3"/>
            <p:cNvSpPr/>
            <p:nvPr/>
          </p:nvSpPr>
          <p:spPr>
            <a:xfrm>
              <a:off x="5652120" y="2420888"/>
              <a:ext cx="3456384" cy="34563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0" name="Oval 9"/>
            <p:cNvSpPr/>
            <p:nvPr/>
          </p:nvSpPr>
          <p:spPr>
            <a:xfrm>
              <a:off x="7308304" y="4077072"/>
              <a:ext cx="117727" cy="1177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cxnSp>
        <p:nvCxnSpPr>
          <p:cNvPr id="15" name="Straight Connector 14"/>
          <p:cNvCxnSpPr>
            <a:stCxn id="4" idx="0"/>
          </p:cNvCxnSpPr>
          <p:nvPr/>
        </p:nvCxnSpPr>
        <p:spPr>
          <a:xfrm>
            <a:off x="8544272" y="1628800"/>
            <a:ext cx="0" cy="16561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8531128" y="3356992"/>
            <a:ext cx="1110033" cy="1296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08268" y="3356994"/>
            <a:ext cx="36004" cy="1728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894672" y="2853584"/>
            <a:ext cx="772456" cy="338554"/>
          </a:xfrm>
          <a:prstGeom prst="rect">
            <a:avLst/>
          </a:prstGeom>
        </p:spPr>
        <p:txBody>
          <a:bodyPr wrap="none" lIns="91440" tIns="45720" rIns="91440" bIns="45720" anchor="t">
            <a:spAutoFit/>
          </a:bodyPr>
          <a:lstStyle/>
          <a:p>
            <a:r>
              <a:rPr lang="en-GB" sz="1600" dirty="0">
                <a:latin typeface="Arial"/>
                <a:cs typeface="Arial"/>
              </a:rPr>
              <a:t>Vigour</a:t>
            </a:r>
            <a:endParaRPr lang="en-GB" sz="1600" dirty="0">
              <a:latin typeface="Arial" panose="020B0604020202020204" pitchFamily="34" charset="0"/>
              <a:cs typeface="Arial" panose="020B0604020202020204" pitchFamily="34" charset="0"/>
            </a:endParaRPr>
          </a:p>
        </p:txBody>
      </p:sp>
      <p:sp>
        <p:nvSpPr>
          <p:cNvPr id="24" name="Rectangle 23"/>
          <p:cNvSpPr/>
          <p:nvPr/>
        </p:nvSpPr>
        <p:spPr>
          <a:xfrm>
            <a:off x="8469921" y="4452928"/>
            <a:ext cx="1141659" cy="338554"/>
          </a:xfrm>
          <a:prstGeom prst="rect">
            <a:avLst/>
          </a:prstGeom>
        </p:spPr>
        <p:txBody>
          <a:bodyPr wrap="none" lIns="91440" tIns="45720" rIns="91440" bIns="45720" anchor="t">
            <a:spAutoFit/>
          </a:bodyPr>
          <a:lstStyle/>
          <a:p>
            <a:r>
              <a:rPr lang="en-GB" sz="1600" dirty="0" err="1">
                <a:latin typeface="Arial"/>
                <a:cs typeface="Arial"/>
              </a:rPr>
              <a:t>SmartHive</a:t>
            </a:r>
            <a:endParaRPr lang="en-GB" sz="1600" dirty="0">
              <a:latin typeface="Arial" panose="020B0604020202020204" pitchFamily="34" charset="0"/>
              <a:cs typeface="Arial" panose="020B0604020202020204" pitchFamily="34" charset="0"/>
            </a:endParaRPr>
          </a:p>
        </p:txBody>
      </p:sp>
      <p:cxnSp>
        <p:nvCxnSpPr>
          <p:cNvPr id="22" name="Straight Connector 21"/>
          <p:cNvCxnSpPr>
            <a:endCxn id="10" idx="3"/>
          </p:cNvCxnSpPr>
          <p:nvPr/>
        </p:nvCxnSpPr>
        <p:spPr>
          <a:xfrm flipV="1">
            <a:off x="7032105" y="3385470"/>
            <a:ext cx="1457401" cy="8356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112372" y="2579818"/>
            <a:ext cx="1210268" cy="338554"/>
          </a:xfrm>
          <a:prstGeom prst="rect">
            <a:avLst/>
          </a:prstGeom>
        </p:spPr>
        <p:txBody>
          <a:bodyPr wrap="none" lIns="91440" tIns="45720" rIns="91440" bIns="45720" anchor="t">
            <a:spAutoFit/>
          </a:bodyPr>
          <a:lstStyle/>
          <a:p>
            <a:r>
              <a:rPr lang="en-GB" sz="1600" dirty="0" err="1">
                <a:latin typeface="Arial"/>
                <a:cs typeface="Arial"/>
              </a:rPr>
              <a:t>FutureTech</a:t>
            </a:r>
            <a:endParaRPr lang="en-GB" sz="1600" dirty="0">
              <a:latin typeface="Arial" panose="020B0604020202020204" pitchFamily="34" charset="0"/>
              <a:cs typeface="Arial" panose="020B0604020202020204" pitchFamily="34" charset="0"/>
            </a:endParaRPr>
          </a:p>
        </p:txBody>
      </p:sp>
      <p:cxnSp>
        <p:nvCxnSpPr>
          <p:cNvPr id="26" name="Straight Connector 25"/>
          <p:cNvCxnSpPr>
            <a:endCxn id="10" idx="2"/>
          </p:cNvCxnSpPr>
          <p:nvPr/>
        </p:nvCxnSpPr>
        <p:spPr>
          <a:xfrm flipV="1">
            <a:off x="6816080" y="3343849"/>
            <a:ext cx="1656184" cy="3011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20843307">
            <a:off x="6934764" y="3552761"/>
            <a:ext cx="854721" cy="338554"/>
          </a:xfrm>
          <a:prstGeom prst="rect">
            <a:avLst/>
          </a:prstGeom>
        </p:spPr>
        <p:txBody>
          <a:bodyPr wrap="none" lIns="91440" tIns="45720" rIns="91440" bIns="45720" anchor="t">
            <a:spAutoFit/>
          </a:bodyPr>
          <a:lstStyle/>
          <a:p>
            <a:r>
              <a:rPr lang="en-GB" sz="1600" dirty="0">
                <a:latin typeface="Arial"/>
                <a:cs typeface="Arial"/>
              </a:rPr>
              <a:t>Enliven</a:t>
            </a:r>
            <a:endParaRPr lang="en-GB" sz="1600" dirty="0">
              <a:latin typeface="Arial" panose="020B0604020202020204" pitchFamily="34" charset="0"/>
              <a:cs typeface="Arial" panose="020B0604020202020204" pitchFamily="34" charset="0"/>
            </a:endParaRPr>
          </a:p>
        </p:txBody>
      </p:sp>
      <p:sp>
        <p:nvSpPr>
          <p:cNvPr id="30" name="Rectangle 29"/>
          <p:cNvSpPr/>
          <p:nvPr/>
        </p:nvSpPr>
        <p:spPr>
          <a:xfrm>
            <a:off x="7319686" y="4100227"/>
            <a:ext cx="1106393" cy="338554"/>
          </a:xfrm>
          <a:prstGeom prst="rect">
            <a:avLst/>
          </a:prstGeom>
        </p:spPr>
        <p:txBody>
          <a:bodyPr wrap="none" lIns="91440" tIns="45720" rIns="91440" bIns="45720" anchor="t">
            <a:spAutoFit/>
          </a:bodyPr>
          <a:lstStyle/>
          <a:p>
            <a:r>
              <a:rPr lang="en-GB" sz="1600" dirty="0">
                <a:latin typeface="Arial"/>
                <a:cs typeface="Arial"/>
              </a:rPr>
              <a:t>Numinous</a:t>
            </a:r>
            <a:endParaRPr lang="en-GB"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F1915F5-ADCB-E861-C05A-32AC43A41933}"/>
              </a:ext>
            </a:extLst>
          </p:cNvPr>
          <p:cNvSpPr/>
          <p:nvPr/>
        </p:nvSpPr>
        <p:spPr>
          <a:xfrm>
            <a:off x="3156680" y="286119"/>
            <a:ext cx="5622052" cy="646331"/>
          </a:xfrm>
          <a:prstGeom prst="rect">
            <a:avLst/>
          </a:prstGeom>
        </p:spPr>
        <p:txBody>
          <a:bodyPr wrap="none">
            <a:spAutoFit/>
          </a:bodyPr>
          <a:lstStyle/>
          <a:p>
            <a:r>
              <a:rPr lang="en-GB" sz="3600" b="1" dirty="0">
                <a:solidFill>
                  <a:schemeClr val="accent1"/>
                </a:solidFill>
                <a:latin typeface="Arial" panose="020B0604020202020204" pitchFamily="34" charset="0"/>
                <a:cs typeface="Arial" panose="020B0604020202020204" pitchFamily="34" charset="0"/>
              </a:rPr>
              <a:t>Constructing a pie chart</a:t>
            </a:r>
            <a:r>
              <a:rPr lang="en-GB" sz="3600" dirty="0">
                <a:solidFill>
                  <a:schemeClr val="accent1"/>
                </a:solidFill>
                <a:latin typeface="Arial" panose="020B0604020202020204" pitchFamily="34" charset="0"/>
                <a:cs typeface="Arial" panose="020B0604020202020204" pitchFamily="34" charset="0"/>
              </a:rPr>
              <a:t> </a:t>
            </a:r>
            <a:endParaRPr lang="en-GB" sz="3600" dirty="0">
              <a:solidFill>
                <a:schemeClr val="accent1"/>
              </a:solidFill>
            </a:endParaRPr>
          </a:p>
        </p:txBody>
      </p:sp>
      <p:sp>
        <p:nvSpPr>
          <p:cNvPr id="3" name="Isosceles Triangle 2">
            <a:extLst>
              <a:ext uri="{FF2B5EF4-FFF2-40B4-BE49-F238E27FC236}">
                <a16:creationId xmlns:a16="http://schemas.microsoft.com/office/drawing/2014/main" id="{C8515BC6-8665-A223-3273-A29C8A978CF6}"/>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DD87B4F-7FCB-0462-C1BC-90D28FAA9853}"/>
              </a:ext>
            </a:extLst>
          </p:cNvPr>
          <p:cNvSpPr txBox="1"/>
          <p:nvPr/>
        </p:nvSpPr>
        <p:spPr>
          <a:xfrm>
            <a:off x="-38400" y="-34900"/>
            <a:ext cx="1631268"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spTree>
    <p:extLst>
      <p:ext uri="{BB962C8B-B14F-4D97-AF65-F5344CB8AC3E}">
        <p14:creationId xmlns:p14="http://schemas.microsoft.com/office/powerpoint/2010/main" val="33112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16</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2102152" y="163746"/>
            <a:ext cx="8529638"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Working in pairs</a:t>
            </a:r>
          </a:p>
        </p:txBody>
      </p:sp>
      <p:sp>
        <p:nvSpPr>
          <p:cNvPr id="2" name="Content Placeholder 2">
            <a:extLst>
              <a:ext uri="{FF2B5EF4-FFF2-40B4-BE49-F238E27FC236}">
                <a16:creationId xmlns:a16="http://schemas.microsoft.com/office/drawing/2014/main" id="{7F956E48-D963-1037-F022-E91689BE0AE3}"/>
              </a:ext>
            </a:extLst>
          </p:cNvPr>
          <p:cNvSpPr>
            <a:spLocks noGrp="1"/>
          </p:cNvSpPr>
          <p:nvPr>
            <p:ph idx="4294967295"/>
          </p:nvPr>
        </p:nvSpPr>
        <p:spPr>
          <a:xfrm>
            <a:off x="1743456" y="1745996"/>
            <a:ext cx="8375650" cy="3690938"/>
          </a:xfrm>
          <a:prstGeom prst="rect">
            <a:avLst/>
          </a:prstGeom>
        </p:spPr>
        <p:txBody>
          <a:bodyPr/>
          <a:lstStyle/>
          <a:p>
            <a:pPr marL="457200" indent="-457200">
              <a:lnSpc>
                <a:spcPts val="3100"/>
              </a:lnSpc>
              <a:spcAft>
                <a:spcPts val="600"/>
              </a:spcAft>
              <a:buFont typeface="Arial"/>
              <a:buChar char="•"/>
            </a:pPr>
            <a:r>
              <a:rPr lang="en-US" dirty="0">
                <a:latin typeface="Arial" panose="020B0604020202020204" pitchFamily="34" charset="0"/>
                <a:cs typeface="Arial" panose="020B0604020202020204" pitchFamily="34" charset="0"/>
              </a:rPr>
              <a:t>T</a:t>
            </a:r>
            <a:r>
              <a:rPr lang="en-US" sz="2800" dirty="0">
                <a:latin typeface="Arial" panose="020B0604020202020204" pitchFamily="34" charset="0"/>
                <a:cs typeface="Arial" panose="020B0604020202020204" pitchFamily="34" charset="0"/>
              </a:rPr>
              <a:t>ake turns to place a card.</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Explain your reasoning for the match to your partner.</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Your partner must agree, disagree or ask for more explanation.</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Complete any blank cards.</a:t>
            </a: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F82D19D-1FB9-47B5-A87D-36C07F3B87C2}"/>
              </a:ext>
            </a:extLst>
          </p:cNvPr>
          <p:cNvSpPr txBox="1"/>
          <p:nvPr/>
        </p:nvSpPr>
        <p:spPr>
          <a:xfrm>
            <a:off x="10562" y="112166"/>
            <a:ext cx="1082193" cy="758996"/>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YOUR </a:t>
            </a:r>
          </a:p>
          <a:p>
            <a:pPr algn="ctr"/>
            <a:r>
              <a:rPr lang="en-GB" sz="2400" b="1" dirty="0">
                <a:solidFill>
                  <a:schemeClr val="bg1"/>
                </a:solidFill>
                <a:latin typeface="Arial" panose="020B0604020202020204" pitchFamily="34" charset="0"/>
                <a:cs typeface="Arial" panose="020B0604020202020204" pitchFamily="34" charset="0"/>
              </a:rPr>
              <a:t>TURN</a:t>
            </a:r>
          </a:p>
        </p:txBody>
      </p:sp>
      <p:grpSp>
        <p:nvGrpSpPr>
          <p:cNvPr id="18" name="Group 17"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9"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20" name="TextBox 19">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Handout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8" name="Rectangle 2">
            <a:extLst>
              <a:ext uri="{FF2B5EF4-FFF2-40B4-BE49-F238E27FC236}">
                <a16:creationId xmlns:a16="http://schemas.microsoft.com/office/drawing/2014/main" id="{2BEA7757-07BF-6ECC-82B7-D3F1964CE6A1}"/>
              </a:ext>
            </a:extLst>
          </p:cNvPr>
          <p:cNvSpPr>
            <a:spLocks noChangeArrowheads="1"/>
          </p:cNvSpPr>
          <p:nvPr/>
        </p:nvSpPr>
        <p:spPr bwMode="auto">
          <a:xfrm flipV="1">
            <a:off x="5588005" y="2528808"/>
            <a:ext cx="72396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Slide Number Placeholder 3">
            <a:extLst>
              <a:ext uri="{FF2B5EF4-FFF2-40B4-BE49-F238E27FC236}">
                <a16:creationId xmlns:a16="http://schemas.microsoft.com/office/drawing/2014/main" id="{4798C81E-309D-F98A-ED43-D115DE8E317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00000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5AAEF5-C690-5D4B-B5C7-510283CCFE4D}" type="slidenum">
              <a:rPr lang="en-US" smtClean="0"/>
              <a:pPr/>
              <a:t>16</a:t>
            </a:fld>
            <a:endParaRPr lang="en-US"/>
          </a:p>
        </p:txBody>
      </p:sp>
    </p:spTree>
    <p:extLst>
      <p:ext uri="{BB962C8B-B14F-4D97-AF65-F5344CB8AC3E}">
        <p14:creationId xmlns:p14="http://schemas.microsoft.com/office/powerpoint/2010/main" val="259484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17</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2063984" y="162518"/>
            <a:ext cx="7083425"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b="1" dirty="0">
                <a:solidFill>
                  <a:schemeClr val="accent1"/>
                </a:solidFill>
                <a:latin typeface="Arial" panose="020B0604020202020204" pitchFamily="34" charset="0"/>
                <a:cs typeface="Arial" panose="020B0604020202020204" pitchFamily="34" charset="0"/>
              </a:rPr>
              <a:t>Matching frequency tables, angles and pie charts</a:t>
            </a:r>
            <a:endParaRPr kumimoji="0" lang="en-US" sz="28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F82D19D-1FB9-47B5-A87D-36C07F3B87C2}"/>
              </a:ext>
            </a:extLst>
          </p:cNvPr>
          <p:cNvSpPr txBox="1"/>
          <p:nvPr/>
        </p:nvSpPr>
        <p:spPr>
          <a:xfrm>
            <a:off x="10562" y="112166"/>
            <a:ext cx="1082193" cy="758996"/>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YOUR </a:t>
            </a:r>
          </a:p>
          <a:p>
            <a:pPr algn="ctr"/>
            <a:r>
              <a:rPr lang="en-GB" sz="2400" b="1" dirty="0">
                <a:solidFill>
                  <a:schemeClr val="bg1"/>
                </a:solidFill>
                <a:latin typeface="Arial" panose="020B0604020202020204" pitchFamily="34" charset="0"/>
                <a:cs typeface="Arial" panose="020B0604020202020204" pitchFamily="34" charset="0"/>
              </a:rPr>
              <a:t>TURN</a:t>
            </a:r>
          </a:p>
        </p:txBody>
      </p:sp>
      <p:grpSp>
        <p:nvGrpSpPr>
          <p:cNvPr id="18" name="Group 17"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9"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20" name="TextBox 19">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Handout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8" name="Rectangle 2">
            <a:extLst>
              <a:ext uri="{FF2B5EF4-FFF2-40B4-BE49-F238E27FC236}">
                <a16:creationId xmlns:a16="http://schemas.microsoft.com/office/drawing/2014/main" id="{2BEA7757-07BF-6ECC-82B7-D3F1964CE6A1}"/>
              </a:ext>
            </a:extLst>
          </p:cNvPr>
          <p:cNvSpPr>
            <a:spLocks noChangeArrowheads="1"/>
          </p:cNvSpPr>
          <p:nvPr/>
        </p:nvSpPr>
        <p:spPr bwMode="auto">
          <a:xfrm flipV="1">
            <a:off x="5588005" y="2528808"/>
            <a:ext cx="72396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Slide Number Placeholder 3">
            <a:extLst>
              <a:ext uri="{FF2B5EF4-FFF2-40B4-BE49-F238E27FC236}">
                <a16:creationId xmlns:a16="http://schemas.microsoft.com/office/drawing/2014/main" id="{4798C81E-309D-F98A-ED43-D115DE8E317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00000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5AAEF5-C690-5D4B-B5C7-510283CCFE4D}" type="slidenum">
              <a:rPr lang="en-US" smtClean="0"/>
              <a:pPr/>
              <a:t>17</a:t>
            </a:fld>
            <a:endParaRPr lang="en-US"/>
          </a:p>
        </p:txBody>
      </p:sp>
      <p:pic>
        <p:nvPicPr>
          <p:cNvPr id="9" name="Picture 8">
            <a:extLst>
              <a:ext uri="{FF2B5EF4-FFF2-40B4-BE49-F238E27FC236}">
                <a16:creationId xmlns:a16="http://schemas.microsoft.com/office/drawing/2014/main" id="{41A10123-2A3C-E66F-56EB-077D13035D6D}"/>
              </a:ext>
            </a:extLst>
          </p:cNvPr>
          <p:cNvPicPr>
            <a:picLocks noChangeAspect="1"/>
          </p:cNvPicPr>
          <p:nvPr/>
        </p:nvPicPr>
        <p:blipFill>
          <a:blip r:embed="rId5"/>
          <a:stretch>
            <a:fillRect/>
          </a:stretch>
        </p:blipFill>
        <p:spPr>
          <a:xfrm>
            <a:off x="4662431" y="3272951"/>
            <a:ext cx="2628424" cy="2659902"/>
          </a:xfrm>
          <a:prstGeom prst="rect">
            <a:avLst/>
          </a:prstGeom>
        </p:spPr>
      </p:pic>
      <p:graphicFrame>
        <p:nvGraphicFramePr>
          <p:cNvPr id="10" name="Table 9">
            <a:extLst>
              <a:ext uri="{FF2B5EF4-FFF2-40B4-BE49-F238E27FC236}">
                <a16:creationId xmlns:a16="http://schemas.microsoft.com/office/drawing/2014/main" id="{7AC0E1E4-5187-3F79-2AD4-C08CE1AE8617}"/>
              </a:ext>
            </a:extLst>
          </p:cNvPr>
          <p:cNvGraphicFramePr>
            <a:graphicFrameLocks noGrp="1"/>
          </p:cNvGraphicFramePr>
          <p:nvPr>
            <p:extLst>
              <p:ext uri="{D42A27DB-BD31-4B8C-83A1-F6EECF244321}">
                <p14:modId xmlns:p14="http://schemas.microsoft.com/office/powerpoint/2010/main" val="3824288544"/>
              </p:ext>
            </p:extLst>
          </p:nvPr>
        </p:nvGraphicFramePr>
        <p:xfrm>
          <a:off x="907118" y="2035730"/>
          <a:ext cx="3555154" cy="2560320"/>
        </p:xfrm>
        <a:graphic>
          <a:graphicData uri="http://schemas.openxmlformats.org/drawingml/2006/table">
            <a:tbl>
              <a:tblPr>
                <a:tableStyleId>{5C22544A-7EE6-4342-B048-85BDC9FD1C3A}</a:tableStyleId>
              </a:tblPr>
              <a:tblGrid>
                <a:gridCol w="1868140">
                  <a:extLst>
                    <a:ext uri="{9D8B030D-6E8A-4147-A177-3AD203B41FA5}">
                      <a16:colId xmlns:a16="http://schemas.microsoft.com/office/drawing/2014/main" val="1932801469"/>
                    </a:ext>
                  </a:extLst>
                </a:gridCol>
                <a:gridCol w="1687014">
                  <a:extLst>
                    <a:ext uri="{9D8B030D-6E8A-4147-A177-3AD203B41FA5}">
                      <a16:colId xmlns:a16="http://schemas.microsoft.com/office/drawing/2014/main" val="502829347"/>
                    </a:ext>
                  </a:extLst>
                </a:gridCol>
              </a:tblGrid>
              <a:tr h="343670">
                <a:tc>
                  <a:txBody>
                    <a:bodyPr/>
                    <a:lstStyle/>
                    <a:p>
                      <a:pPr algn="ctr"/>
                      <a:r>
                        <a:rPr lang="en-GB" sz="2400" dirty="0">
                          <a:effectLst/>
                          <a:latin typeface="Arial" panose="020B0604020202020204" pitchFamily="34" charset="0"/>
                          <a:cs typeface="Arial" panose="020B0604020202020204" pitchFamily="34" charset="0"/>
                        </a:rPr>
                        <a:t>Phone type</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Frequency</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226770"/>
                  </a:ext>
                </a:extLst>
              </a:tr>
              <a:tr h="343670">
                <a:tc>
                  <a:txBody>
                    <a:bodyPr/>
                    <a:lstStyle/>
                    <a:p>
                      <a:r>
                        <a:rPr lang="en-GB" sz="2400" b="0" dirty="0">
                          <a:solidFill>
                            <a:schemeClr val="tx1"/>
                          </a:solidFill>
                          <a:latin typeface="Arial" panose="020B0604020202020204" pitchFamily="34" charset="0"/>
                          <a:cs typeface="Arial" panose="020B0604020202020204" pitchFamily="34" charset="0"/>
                        </a:rPr>
                        <a:t>Vigour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2400">
                          <a:effectLst/>
                          <a:latin typeface="Arial" panose="020B0604020202020204" pitchFamily="34" charset="0"/>
                          <a:cs typeface="Arial" panose="020B0604020202020204" pitchFamily="34" charset="0"/>
                        </a:rPr>
                        <a:t>25</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83192728"/>
                  </a:ext>
                </a:extLst>
              </a:tr>
              <a:tr h="343670">
                <a:tc>
                  <a:txBody>
                    <a:bodyPr/>
                    <a:lstStyle/>
                    <a:p>
                      <a:r>
                        <a:rPr lang="en-GB" sz="2400" b="0" dirty="0" err="1">
                          <a:solidFill>
                            <a:schemeClr val="tx1"/>
                          </a:solidFill>
                          <a:latin typeface="Arial" panose="020B0604020202020204" pitchFamily="34" charset="0"/>
                          <a:cs typeface="Arial" panose="020B0604020202020204" pitchFamily="34" charset="0"/>
                        </a:rPr>
                        <a:t>SmartHive</a:t>
                      </a:r>
                      <a:endParaRPr lang="en-GB" sz="2400" b="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40</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90932511"/>
                  </a:ext>
                </a:extLst>
              </a:tr>
              <a:tr h="343670">
                <a:tc>
                  <a:txBody>
                    <a:bodyPr/>
                    <a:lstStyle/>
                    <a:p>
                      <a:r>
                        <a:rPr lang="en-GB" sz="2400" b="0" dirty="0">
                          <a:solidFill>
                            <a:schemeClr val="tx1"/>
                          </a:solidFill>
                          <a:latin typeface="Arial" panose="020B0604020202020204" pitchFamily="34" charset="0"/>
                          <a:cs typeface="Arial" panose="020B0604020202020204" pitchFamily="34" charset="0"/>
                        </a:rPr>
                        <a:t>Numinous</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15</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906903157"/>
                  </a:ext>
                </a:extLst>
              </a:tr>
              <a:tr h="343670">
                <a:tc>
                  <a:txBody>
                    <a:bodyPr/>
                    <a:lstStyle/>
                    <a:p>
                      <a:r>
                        <a:rPr lang="en-GB" sz="2400" b="0" dirty="0" err="1">
                          <a:solidFill>
                            <a:schemeClr val="tx1"/>
                          </a:solidFill>
                          <a:latin typeface="Arial" panose="020B0604020202020204" pitchFamily="34" charset="0"/>
                          <a:cs typeface="Arial" panose="020B0604020202020204" pitchFamily="34" charset="0"/>
                        </a:rPr>
                        <a:t>Eliven</a:t>
                      </a:r>
                      <a:endParaRPr lang="en-GB" sz="2400" b="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20</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817189"/>
                  </a:ext>
                </a:extLst>
              </a:tr>
              <a:tr h="343670">
                <a:tc>
                  <a:txBody>
                    <a:bodyPr/>
                    <a:lstStyle/>
                    <a:p>
                      <a:pPr algn="ctr"/>
                      <a:r>
                        <a:rPr lang="en-GB" sz="2400">
                          <a:effectLst/>
                          <a:latin typeface="Arial" panose="020B0604020202020204" pitchFamily="34" charset="0"/>
                          <a:cs typeface="Arial" panose="020B0604020202020204" pitchFamily="34" charset="0"/>
                        </a:rPr>
                        <a:t>TOTAL</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GB" sz="2400" dirty="0">
                          <a:effectLst/>
                          <a:latin typeface="Arial" panose="020B0604020202020204" pitchFamily="34" charset="0"/>
                          <a:cs typeface="Arial" panose="020B0604020202020204" pitchFamily="34" charset="0"/>
                        </a:rPr>
                        <a:t>100</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401168574"/>
                  </a:ext>
                </a:extLst>
              </a:tr>
            </a:tbl>
          </a:graphicData>
        </a:graphic>
      </p:graphicFrame>
      <p:graphicFrame>
        <p:nvGraphicFramePr>
          <p:cNvPr id="13" name="Table 12">
            <a:extLst>
              <a:ext uri="{FF2B5EF4-FFF2-40B4-BE49-F238E27FC236}">
                <a16:creationId xmlns:a16="http://schemas.microsoft.com/office/drawing/2014/main" id="{2F488A09-9138-4DF8-C5B1-418C374F04B8}"/>
              </a:ext>
            </a:extLst>
          </p:cNvPr>
          <p:cNvGraphicFramePr>
            <a:graphicFrameLocks noGrp="1"/>
          </p:cNvGraphicFramePr>
          <p:nvPr>
            <p:extLst>
              <p:ext uri="{D42A27DB-BD31-4B8C-83A1-F6EECF244321}">
                <p14:modId xmlns:p14="http://schemas.microsoft.com/office/powerpoint/2010/main" val="2234360225"/>
              </p:ext>
            </p:extLst>
          </p:nvPr>
        </p:nvGraphicFramePr>
        <p:xfrm>
          <a:off x="7729730" y="2035730"/>
          <a:ext cx="3629940" cy="2560320"/>
        </p:xfrm>
        <a:graphic>
          <a:graphicData uri="http://schemas.openxmlformats.org/drawingml/2006/table">
            <a:tbl>
              <a:tblPr>
                <a:tableStyleId>{5C22544A-7EE6-4342-B048-85BDC9FD1C3A}</a:tableStyleId>
              </a:tblPr>
              <a:tblGrid>
                <a:gridCol w="1907439">
                  <a:extLst>
                    <a:ext uri="{9D8B030D-6E8A-4147-A177-3AD203B41FA5}">
                      <a16:colId xmlns:a16="http://schemas.microsoft.com/office/drawing/2014/main" val="1208049036"/>
                    </a:ext>
                  </a:extLst>
                </a:gridCol>
                <a:gridCol w="1722501">
                  <a:extLst>
                    <a:ext uri="{9D8B030D-6E8A-4147-A177-3AD203B41FA5}">
                      <a16:colId xmlns:a16="http://schemas.microsoft.com/office/drawing/2014/main" val="2841357412"/>
                    </a:ext>
                  </a:extLst>
                </a:gridCol>
              </a:tblGrid>
              <a:tr h="363011">
                <a:tc>
                  <a:txBody>
                    <a:bodyPr/>
                    <a:lstStyle/>
                    <a:p>
                      <a:pPr algn="ctr"/>
                      <a:r>
                        <a:rPr lang="en-GB" sz="2400" dirty="0">
                          <a:effectLst/>
                          <a:latin typeface="Arial" panose="020B0604020202020204" pitchFamily="34" charset="0"/>
                          <a:cs typeface="Arial" panose="020B0604020202020204" pitchFamily="34" charset="0"/>
                        </a:rPr>
                        <a:t>Phone type</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Angle</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0176121"/>
                  </a:ext>
                </a:extLst>
              </a:tr>
              <a:tr h="363011">
                <a:tc>
                  <a:txBody>
                    <a:bodyPr/>
                    <a:lstStyle/>
                    <a:p>
                      <a:r>
                        <a:rPr lang="en-GB" sz="2400" b="0" dirty="0">
                          <a:solidFill>
                            <a:schemeClr val="tx1"/>
                          </a:solidFill>
                          <a:latin typeface="Arial" panose="020B0604020202020204" pitchFamily="34" charset="0"/>
                          <a:cs typeface="Arial" panose="020B0604020202020204" pitchFamily="34" charset="0"/>
                        </a:rPr>
                        <a:t>Vigour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2400">
                          <a:effectLst/>
                          <a:latin typeface="Arial" panose="020B0604020202020204" pitchFamily="34" charset="0"/>
                          <a:cs typeface="Arial" panose="020B0604020202020204" pitchFamily="34" charset="0"/>
                        </a:rPr>
                        <a:t>180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50632156"/>
                  </a:ext>
                </a:extLst>
              </a:tr>
              <a:tr h="439246">
                <a:tc>
                  <a:txBody>
                    <a:bodyPr/>
                    <a:lstStyle/>
                    <a:p>
                      <a:r>
                        <a:rPr lang="en-GB" sz="2400" b="0" dirty="0" err="1">
                          <a:solidFill>
                            <a:schemeClr val="tx1"/>
                          </a:solidFill>
                          <a:latin typeface="Arial" panose="020B0604020202020204" pitchFamily="34" charset="0"/>
                          <a:cs typeface="Arial" panose="020B0604020202020204" pitchFamily="34" charset="0"/>
                        </a:rPr>
                        <a:t>SmartHive</a:t>
                      </a:r>
                      <a:endParaRPr lang="en-GB" sz="2400" b="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72</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07369072"/>
                  </a:ext>
                </a:extLst>
              </a:tr>
              <a:tr h="363011">
                <a:tc>
                  <a:txBody>
                    <a:bodyPr/>
                    <a:lstStyle/>
                    <a:p>
                      <a:r>
                        <a:rPr lang="en-GB" sz="2400" b="0" dirty="0">
                          <a:solidFill>
                            <a:schemeClr val="tx1"/>
                          </a:solidFill>
                          <a:latin typeface="Arial" panose="020B0604020202020204" pitchFamily="34" charset="0"/>
                          <a:cs typeface="Arial" panose="020B0604020202020204" pitchFamily="34" charset="0"/>
                        </a:rPr>
                        <a:t>Numinous</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54</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71247285"/>
                  </a:ext>
                </a:extLst>
              </a:tr>
              <a:tr h="363011">
                <a:tc>
                  <a:txBody>
                    <a:bodyPr/>
                    <a:lstStyle/>
                    <a:p>
                      <a:r>
                        <a:rPr lang="en-GB" sz="2400" b="0" dirty="0" err="1">
                          <a:solidFill>
                            <a:schemeClr val="tx1"/>
                          </a:solidFill>
                          <a:latin typeface="Arial" panose="020B0604020202020204" pitchFamily="34" charset="0"/>
                          <a:cs typeface="Arial" panose="020B0604020202020204" pitchFamily="34" charset="0"/>
                        </a:rPr>
                        <a:t>Eliven</a:t>
                      </a:r>
                      <a:endParaRPr lang="en-GB" sz="2400" b="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effectLst/>
                          <a:latin typeface="Arial" panose="020B0604020202020204" pitchFamily="34" charset="0"/>
                          <a:cs typeface="Arial" panose="020B0604020202020204" pitchFamily="34" charset="0"/>
                        </a:rPr>
                        <a:t>54</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3809384"/>
                  </a:ext>
                </a:extLst>
              </a:tr>
              <a:tr h="363011">
                <a:tc>
                  <a:txBody>
                    <a:bodyPr/>
                    <a:lstStyle/>
                    <a:p>
                      <a:pPr algn="ctr"/>
                      <a:r>
                        <a:rPr lang="en-GB" sz="2400" dirty="0">
                          <a:effectLst/>
                          <a:latin typeface="Arial" panose="020B0604020202020204" pitchFamily="34" charset="0"/>
                          <a:cs typeface="Arial" panose="020B0604020202020204" pitchFamily="34" charset="0"/>
                        </a:rPr>
                        <a:t>TOTAL</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GB" sz="2400" dirty="0">
                          <a:effectLst/>
                          <a:latin typeface="Arial" panose="020B0604020202020204" pitchFamily="34" charset="0"/>
                          <a:cs typeface="Arial" panose="020B0604020202020204" pitchFamily="34" charset="0"/>
                        </a:rPr>
                        <a:t>360</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36154514"/>
                  </a:ext>
                </a:extLst>
              </a:tr>
            </a:tbl>
          </a:graphicData>
        </a:graphic>
      </p:graphicFrame>
    </p:spTree>
    <p:extLst>
      <p:ext uri="{BB962C8B-B14F-4D97-AF65-F5344CB8AC3E}">
        <p14:creationId xmlns:p14="http://schemas.microsoft.com/office/powerpoint/2010/main" val="315685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18</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1247032" y="148816"/>
            <a:ext cx="9144000"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Constructing and interpreting pie charts</a:t>
            </a:r>
          </a:p>
        </p:txBody>
      </p:sp>
      <p:pic>
        <p:nvPicPr>
          <p:cNvPr id="100" name="Graphic 99">
            <a:extLst>
              <a:ext uri="{FF2B5EF4-FFF2-40B4-BE49-F238E27FC236}">
                <a16:creationId xmlns:a16="http://schemas.microsoft.com/office/drawing/2014/main" id="{CE9DEDD1-D640-4CD7-8399-24A6221E2B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453" y="1215478"/>
            <a:ext cx="914400" cy="914400"/>
          </a:xfrm>
          <a:prstGeom prst="rect">
            <a:avLst/>
          </a:prstGeom>
        </p:spPr>
      </p:pic>
      <p:grpSp>
        <p:nvGrpSpPr>
          <p:cNvPr id="99" name="Group 98">
            <a:extLst>
              <a:ext uri="{FF2B5EF4-FFF2-40B4-BE49-F238E27FC236}">
                <a16:creationId xmlns:a16="http://schemas.microsoft.com/office/drawing/2014/main" id="{C6BE3F2C-E77F-4309-A3C2-357F13AC7A5E}"/>
              </a:ext>
              <a:ext uri="{C183D7F6-B498-43B3-948B-1728B52AA6E4}">
                <adec:decorative xmlns:adec="http://schemas.microsoft.com/office/drawing/2017/decorative" val="1"/>
              </a:ext>
            </a:extLst>
          </p:cNvPr>
          <p:cNvGrpSpPr/>
          <p:nvPr/>
        </p:nvGrpSpPr>
        <p:grpSpPr>
          <a:xfrm>
            <a:off x="1769853" y="1470805"/>
            <a:ext cx="8212347" cy="3916390"/>
            <a:chOff x="1259457" y="1949570"/>
            <a:chExt cx="8212347" cy="3381422"/>
          </a:xfrm>
        </p:grpSpPr>
        <p:sp>
          <p:nvSpPr>
            <p:cNvPr id="6" name="TextBox 5">
              <a:extLst>
                <a:ext uri="{FF2B5EF4-FFF2-40B4-BE49-F238E27FC236}">
                  <a16:creationId xmlns:a16="http://schemas.microsoft.com/office/drawing/2014/main" id="{755AD8CD-D355-45F4-8A8D-03865C1297C0}"/>
                </a:ext>
              </a:extLst>
            </p:cNvPr>
            <p:cNvSpPr txBox="1"/>
            <p:nvPr/>
          </p:nvSpPr>
          <p:spPr>
            <a:xfrm>
              <a:off x="1259457" y="1949570"/>
              <a:ext cx="1990237" cy="523220"/>
            </a:xfrm>
            <a:prstGeom prst="rect">
              <a:avLst/>
            </a:prstGeom>
            <a:solidFill>
              <a:schemeClr val="accent1"/>
            </a:solidFill>
            <a:ln w="38100">
              <a:solidFill>
                <a:schemeClr val="accent1"/>
              </a:solidFill>
            </a:ln>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KEY IDEA</a:t>
              </a:r>
              <a:endParaRPr lang="en-GB" dirty="0"/>
            </a:p>
          </p:txBody>
        </p:sp>
        <p:sp>
          <p:nvSpPr>
            <p:cNvPr id="98" name="Rectangle 97">
              <a:extLst>
                <a:ext uri="{FF2B5EF4-FFF2-40B4-BE49-F238E27FC236}">
                  <a16:creationId xmlns:a16="http://schemas.microsoft.com/office/drawing/2014/main" id="{CAAA4A74-A70B-4650-8E46-6F6AAFBACCA0}"/>
                </a:ext>
              </a:extLst>
            </p:cNvPr>
            <p:cNvSpPr/>
            <p:nvPr/>
          </p:nvSpPr>
          <p:spPr>
            <a:xfrm>
              <a:off x="1259457" y="1949570"/>
              <a:ext cx="8212347" cy="338142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B0AB6807-1007-2C40-ACD3-85A647021B46}"/>
              </a:ext>
            </a:extLst>
          </p:cNvPr>
          <p:cNvSpPr txBox="1"/>
          <p:nvPr/>
        </p:nvSpPr>
        <p:spPr>
          <a:xfrm>
            <a:off x="2043531" y="2181054"/>
            <a:ext cx="7551002" cy="3029034"/>
          </a:xfrm>
          <a:prstGeom prst="rect">
            <a:avLst/>
          </a:prstGeom>
          <a:noFill/>
        </p:spPr>
        <p:txBody>
          <a:bodyPr wrap="square" rtlCol="0">
            <a:spAutoFit/>
          </a:bodyPr>
          <a:lstStyle/>
          <a:p>
            <a:pPr marL="457200" indent="-457200">
              <a:lnSpc>
                <a:spcPts val="31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Constructing and interpreting pie charts involves direct proportion.</a:t>
            </a:r>
          </a:p>
          <a:p>
            <a:pPr marL="457200" indent="-457200">
              <a:lnSpc>
                <a:spcPts val="31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It requires conversions between frequencies and degrees (and vice-versa) by scaling up or down.</a:t>
            </a:r>
          </a:p>
          <a:p>
            <a:pPr marL="457200" indent="-457200">
              <a:lnSpc>
                <a:spcPts val="31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Ratio tables or double number lines may help with this.</a:t>
            </a:r>
          </a:p>
        </p:txBody>
      </p:sp>
    </p:spTree>
    <p:extLst>
      <p:ext uri="{BB962C8B-B14F-4D97-AF65-F5344CB8AC3E}">
        <p14:creationId xmlns:p14="http://schemas.microsoft.com/office/powerpoint/2010/main" val="2934758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1645919"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959B6-490E-A144-8C7C-88267F972F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Worksheet</a:t>
              </a:r>
              <a:b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a:t>
              </a:r>
            </a:p>
          </p:txBody>
        </p:sp>
      </p:grpSp>
      <p:pic>
        <p:nvPicPr>
          <p:cNvPr id="3" name="Picture 2" hidden="1">
            <a:extLst>
              <a:ext uri="{FF2B5EF4-FFF2-40B4-BE49-F238E27FC236}">
                <a16:creationId xmlns:a16="http://schemas.microsoft.com/office/drawing/2014/main" id="{807D04E3-6ECB-89AB-2B9F-80552E0E8368}"/>
              </a:ext>
            </a:extLst>
          </p:cNvPr>
          <p:cNvPicPr>
            <a:picLocks noChangeAspect="1"/>
          </p:cNvPicPr>
          <p:nvPr/>
        </p:nvPicPr>
        <p:blipFill>
          <a:blip r:embed="rId5"/>
          <a:stretch>
            <a:fillRect/>
          </a:stretch>
        </p:blipFill>
        <p:spPr>
          <a:xfrm>
            <a:off x="1305327" y="1329046"/>
            <a:ext cx="8766520" cy="4835567"/>
          </a:xfrm>
          <a:prstGeom prst="rect">
            <a:avLst/>
          </a:prstGeom>
        </p:spPr>
      </p:pic>
      <p:sp>
        <p:nvSpPr>
          <p:cNvPr id="2" name="TextBox 1"/>
          <p:cNvSpPr txBox="1"/>
          <p:nvPr/>
        </p:nvSpPr>
        <p:spPr>
          <a:xfrm>
            <a:off x="1288701" y="1378920"/>
            <a:ext cx="8553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incomplete pictogram shows information about the number of eggs sold from a farm shop on Monday.</a:t>
            </a:r>
          </a:p>
        </p:txBody>
      </p:sp>
      <p:sp>
        <p:nvSpPr>
          <p:cNvPr id="11" name="TextBox 10"/>
          <p:cNvSpPr txBox="1"/>
          <p:nvPr/>
        </p:nvSpPr>
        <p:spPr>
          <a:xfrm>
            <a:off x="1288701" y="4658532"/>
            <a:ext cx="8553568" cy="1077218"/>
          </a:xfrm>
          <a:prstGeom prst="rect">
            <a:avLst/>
          </a:prstGeom>
          <a:noFill/>
        </p:spPr>
        <p:txBody>
          <a:bodyPr wrap="square" rtlCol="0">
            <a:spAutoFit/>
          </a:bodyPr>
          <a:lstStyle/>
          <a:p>
            <a:pPr marL="0" marR="219456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5"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On Monday the shop sold 18 eggs. </a:t>
            </a:r>
          </a:p>
          <a:p>
            <a:pPr marL="0" marR="219456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5"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On Tuesday the shop sold 24 eggs. </a:t>
            </a:r>
          </a:p>
          <a:p>
            <a:pPr marL="0" marR="219456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On Wednesday the shop sold 27 eggs.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Box 15"/>
          <p:cNvSpPr txBox="1"/>
          <p:nvPr/>
        </p:nvSpPr>
        <p:spPr>
          <a:xfrm>
            <a:off x="1288701" y="5755128"/>
            <a:ext cx="85535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440"/>
              </a:spcBef>
              <a:spcAft>
                <a:spcPts val="0"/>
              </a:spcAft>
              <a:buClrTx/>
              <a:buSzTx/>
              <a:buFontTx/>
              <a:buNone/>
              <a:tabLst/>
              <a:defRPr/>
            </a:pPr>
            <a:r>
              <a:rPr kumimoji="0" lang="en-US" sz="1800" b="0" i="0" u="none" strike="noStrike" kern="1200" cap="none" spc="5"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Use this information to complete the pictogram and the key.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7680960" y="2490692"/>
            <a:ext cx="2937097" cy="1182346"/>
          </a:xfrm>
          <a:prstGeom prst="rect">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a:t>
            </a:r>
          </a:p>
        </p:txBody>
      </p:sp>
      <p:graphicFrame>
        <p:nvGraphicFramePr>
          <p:cNvPr id="6" name="Table 5"/>
          <p:cNvGraphicFramePr>
            <a:graphicFrameLocks noGrp="1"/>
          </p:cNvGraphicFramePr>
          <p:nvPr/>
        </p:nvGraphicFramePr>
        <p:xfrm>
          <a:off x="1288699" y="2320080"/>
          <a:ext cx="5696562" cy="2078280"/>
        </p:xfrm>
        <a:graphic>
          <a:graphicData uri="http://schemas.openxmlformats.org/drawingml/2006/table">
            <a:tbl>
              <a:tblPr firstRow="1" bandRow="1">
                <a:tableStyleId>{5C22544A-7EE6-4342-B048-85BDC9FD1C3A}</a:tableStyleId>
              </a:tblPr>
              <a:tblGrid>
                <a:gridCol w="1765586">
                  <a:extLst>
                    <a:ext uri="{9D8B030D-6E8A-4147-A177-3AD203B41FA5}">
                      <a16:colId xmlns:a16="http://schemas.microsoft.com/office/drawing/2014/main" val="623957677"/>
                    </a:ext>
                  </a:extLst>
                </a:gridCol>
                <a:gridCol w="3930976">
                  <a:extLst>
                    <a:ext uri="{9D8B030D-6E8A-4147-A177-3AD203B41FA5}">
                      <a16:colId xmlns:a16="http://schemas.microsoft.com/office/drawing/2014/main" val="1810615992"/>
                    </a:ext>
                  </a:extLst>
                </a:gridCol>
              </a:tblGrid>
              <a:tr h="692760">
                <a:tc>
                  <a:txBody>
                    <a:bodyPr/>
                    <a:lstStyle/>
                    <a:p>
                      <a:r>
                        <a:rPr lang="en-US" b="0" dirty="0">
                          <a:solidFill>
                            <a:schemeClr val="tx1"/>
                          </a:solidFill>
                          <a:latin typeface="Arial" panose="020B0604020202020204" pitchFamily="34" charset="0"/>
                          <a:cs typeface="Arial" panose="020B0604020202020204" pitchFamily="34" charset="0"/>
                        </a:rPr>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2229601"/>
                  </a:ext>
                </a:extLst>
              </a:tr>
              <a:tr h="692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896131"/>
                  </a:ext>
                </a:extLst>
              </a:tr>
              <a:tr h="692760">
                <a:tc>
                  <a:txBody>
                    <a:bodyPr/>
                    <a:lstStyle/>
                    <a:p>
                      <a:r>
                        <a:rPr lang="en-US" dirty="0">
                          <a:latin typeface="Arial" panose="020B0604020202020204" pitchFamily="34" charset="0"/>
                          <a:cs typeface="Arial" panose="020B0604020202020204" pitchFamily="34" charset="0"/>
                        </a:rPr>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224490"/>
                  </a:ext>
                </a:extLst>
              </a:tr>
            </a:tbl>
          </a:graphicData>
        </a:graphic>
      </p:graphicFrame>
      <p:grpSp>
        <p:nvGrpSpPr>
          <p:cNvPr id="18" name="Group 17"/>
          <p:cNvGrpSpPr/>
          <p:nvPr/>
        </p:nvGrpSpPr>
        <p:grpSpPr>
          <a:xfrm>
            <a:off x="3251687" y="2428863"/>
            <a:ext cx="587068" cy="482251"/>
            <a:chOff x="9842269" y="4856672"/>
            <a:chExt cx="1070146" cy="879078"/>
          </a:xfrm>
        </p:grpSpPr>
        <p:sp>
          <p:nvSpPr>
            <p:cNvPr id="5" name="Oval 4"/>
            <p:cNvSpPr/>
            <p:nvPr/>
          </p:nvSpPr>
          <p:spPr>
            <a:xfrm>
              <a:off x="9842269" y="4856672"/>
              <a:ext cx="1070146" cy="87907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p:cNvCxnSpPr>
              <a:stCxn id="5" idx="0"/>
              <a:endCxn id="5" idx="4"/>
            </p:cNvCxnSpPr>
            <p:nvPr/>
          </p:nvCxnSpPr>
          <p:spPr>
            <a:xfrm>
              <a:off x="10377342" y="4856672"/>
              <a:ext cx="0" cy="8790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2"/>
              <a:endCxn id="5" idx="6"/>
            </p:cNvCxnSpPr>
            <p:nvPr/>
          </p:nvCxnSpPr>
          <p:spPr>
            <a:xfrm>
              <a:off x="9842269" y="5296211"/>
              <a:ext cx="10701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075917" y="2396280"/>
            <a:ext cx="725954" cy="546584"/>
            <a:chOff x="4082267" y="2351830"/>
            <a:chExt cx="725954" cy="546584"/>
          </a:xfrm>
        </p:grpSpPr>
        <p:sp>
          <p:nvSpPr>
            <p:cNvPr id="28" name="Oval 27"/>
            <p:cNvSpPr/>
            <p:nvPr/>
          </p:nvSpPr>
          <p:spPr>
            <a:xfrm>
              <a:off x="4082267" y="2375523"/>
              <a:ext cx="587068" cy="48225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p:cNvCxnSpPr>
              <a:stCxn id="28" idx="0"/>
              <a:endCxn id="28" idx="4"/>
            </p:cNvCxnSpPr>
            <p:nvPr/>
          </p:nvCxnSpPr>
          <p:spPr>
            <a:xfrm>
              <a:off x="4375801" y="2375523"/>
              <a:ext cx="0" cy="482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2"/>
            </p:cNvCxnSpPr>
            <p:nvPr/>
          </p:nvCxnSpPr>
          <p:spPr>
            <a:xfrm>
              <a:off x="4082267" y="2616649"/>
              <a:ext cx="293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396121" y="2351830"/>
              <a:ext cx="412100" cy="54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2172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3C1C9-1DCC-90A1-2066-AC35FE08B260}"/>
              </a:ext>
            </a:extLst>
          </p:cNvPr>
          <p:cNvSpPr>
            <a:spLocks noGrp="1"/>
          </p:cNvSpPr>
          <p:nvPr>
            <p:ph type="sldNum" sz="quarter" idx="12"/>
          </p:nvPr>
        </p:nvSpPr>
        <p:spPr/>
        <p:txBody>
          <a:bodyPr/>
          <a:lstStyle/>
          <a:p>
            <a:fld id="{892959B6-490E-A144-8C7C-88267F972F69}" type="slidenum">
              <a:rPr lang="en-US" smtClean="0"/>
              <a:t>2</a:t>
            </a:fld>
            <a:endParaRPr lang="en-US"/>
          </a:p>
        </p:txBody>
      </p:sp>
      <p:sp>
        <p:nvSpPr>
          <p:cNvPr id="2" name="Title 1">
            <a:extLst>
              <a:ext uri="{FF2B5EF4-FFF2-40B4-BE49-F238E27FC236}">
                <a16:creationId xmlns:a16="http://schemas.microsoft.com/office/drawing/2014/main" id="{BCB7ECD1-D437-C176-2C61-9148608BE254}"/>
              </a:ext>
            </a:extLst>
          </p:cNvPr>
          <p:cNvSpPr>
            <a:spLocks noGrp="1"/>
          </p:cNvSpPr>
          <p:nvPr>
            <p:ph type="title" idx="4294967295"/>
          </p:nvPr>
        </p:nvSpPr>
        <p:spPr>
          <a:xfrm>
            <a:off x="0" y="365125"/>
            <a:ext cx="10515600" cy="757238"/>
          </a:xfrm>
          <a:prstGeom prst="rect">
            <a:avLst/>
          </a:prstGeom>
        </p:spPr>
        <p:txBody>
          <a:bodyPr/>
          <a:lstStyle/>
          <a:p>
            <a:pPr algn="ctr"/>
            <a:r>
              <a:rPr lang="en-GB" b="1" dirty="0">
                <a:solidFill>
                  <a:schemeClr val="accent1"/>
                </a:solidFill>
                <a:latin typeface="Arial" panose="020B0604020202020204" pitchFamily="34" charset="0"/>
                <a:cs typeface="Arial" panose="020B0604020202020204" pitchFamily="34" charset="0"/>
              </a:rPr>
              <a:t>Say what you see</a:t>
            </a:r>
          </a:p>
        </p:txBody>
      </p:sp>
      <p:sp>
        <p:nvSpPr>
          <p:cNvPr id="3" name="Content Placeholder 2">
            <a:extLst>
              <a:ext uri="{FF2B5EF4-FFF2-40B4-BE49-F238E27FC236}">
                <a16:creationId xmlns:a16="http://schemas.microsoft.com/office/drawing/2014/main" id="{EE6D370E-FDCB-B82F-7B4A-C0C2A4F9441C}"/>
              </a:ext>
            </a:extLst>
          </p:cNvPr>
          <p:cNvSpPr>
            <a:spLocks noGrp="1"/>
          </p:cNvSpPr>
          <p:nvPr>
            <p:ph idx="4294967295"/>
          </p:nvPr>
        </p:nvSpPr>
        <p:spPr>
          <a:xfrm>
            <a:off x="1552575" y="1241425"/>
            <a:ext cx="10639425" cy="495300"/>
          </a:xfrm>
          <a:prstGeom prst="rect">
            <a:avLst/>
          </a:prstGeom>
        </p:spPr>
        <p:txBody>
          <a:bodyPr/>
          <a:lstStyle/>
          <a:p>
            <a:pPr marL="0" indent="0">
              <a:buNone/>
            </a:pPr>
            <a:r>
              <a:rPr lang="en-GB" sz="2400" dirty="0">
                <a:latin typeface="Arial" panose="020B0604020202020204" pitchFamily="34" charset="0"/>
                <a:cs typeface="Arial" panose="020B0604020202020204" pitchFamily="34" charset="0"/>
              </a:rPr>
              <a:t>Total medals won by four countries in the 2016 Rio Olympic Games.</a:t>
            </a:r>
          </a:p>
          <a:p>
            <a:pPr marL="0" indent="0">
              <a:buNone/>
            </a:pPr>
            <a:endParaRPr lang="en-GB" sz="2400" dirty="0">
              <a:latin typeface="Arial" panose="020B0604020202020204" pitchFamily="34" charset="0"/>
              <a:cs typeface="Arial" panose="020B0604020202020204" pitchFamily="34" charset="0"/>
            </a:endParaRPr>
          </a:p>
        </p:txBody>
      </p:sp>
      <p:sp>
        <p:nvSpPr>
          <p:cNvPr id="8" name="Isosceles Triangle 7">
            <a:extLst>
              <a:ext uri="{FF2B5EF4-FFF2-40B4-BE49-F238E27FC236}">
                <a16:creationId xmlns:a16="http://schemas.microsoft.com/office/drawing/2014/main" id="{56E1FE2A-68A4-E249-0B16-8E5DBA6871B3}"/>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640E97BC-33AB-7839-FCD8-DFF768373768}"/>
              </a:ext>
            </a:extLst>
          </p:cNvPr>
          <p:cNvSpPr txBox="1"/>
          <p:nvPr/>
        </p:nvSpPr>
        <p:spPr>
          <a:xfrm>
            <a:off x="-75068" y="29042"/>
            <a:ext cx="2141372" cy="369332"/>
          </a:xfrm>
          <a:prstGeom prst="rect">
            <a:avLst/>
          </a:prstGeom>
          <a:noFill/>
          <a:ln>
            <a:noFill/>
          </a:ln>
          <a:effectLst/>
        </p:spPr>
        <p:txBody>
          <a:bodyPr wrap="square" lIns="91440" tIns="45720" rIns="91440" bIns="45720" rtlCol="0" anchor="t">
            <a:spAutoFit/>
          </a:bodyPr>
          <a:lstStyle/>
          <a:p>
            <a:pPr algn="ctr"/>
            <a:r>
              <a:rPr lang="en-GB" b="1" dirty="0">
                <a:solidFill>
                  <a:schemeClr val="bg1"/>
                </a:solidFill>
                <a:latin typeface="Arial"/>
                <a:cs typeface="Arial"/>
              </a:rPr>
              <a:t>INTRODUCTION</a:t>
            </a:r>
            <a:endParaRPr lang="en-GB" sz="1600" b="1" dirty="0">
              <a:solidFill>
                <a:schemeClr val="bg1"/>
              </a:solidFill>
              <a:latin typeface="Arial" panose="020B060402020202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id="{1E630959-BCCB-00C7-12BB-FEE204CC035A}"/>
              </a:ext>
            </a:extLst>
          </p:cNvPr>
          <p:cNvGraphicFramePr>
            <a:graphicFrameLocks noGrp="1"/>
          </p:cNvGraphicFramePr>
          <p:nvPr/>
        </p:nvGraphicFramePr>
        <p:xfrm>
          <a:off x="471929" y="1905476"/>
          <a:ext cx="5904157" cy="2560320"/>
        </p:xfrm>
        <a:graphic>
          <a:graphicData uri="http://schemas.openxmlformats.org/drawingml/2006/table">
            <a:tbl>
              <a:tblPr firstRow="1" bandRow="1">
                <a:tableStyleId>{5C22544A-7EE6-4342-B048-85BDC9FD1C3A}</a:tableStyleId>
              </a:tblPr>
              <a:tblGrid>
                <a:gridCol w="1254585">
                  <a:extLst>
                    <a:ext uri="{9D8B030D-6E8A-4147-A177-3AD203B41FA5}">
                      <a16:colId xmlns:a16="http://schemas.microsoft.com/office/drawing/2014/main" val="2293638211"/>
                    </a:ext>
                  </a:extLst>
                </a:gridCol>
                <a:gridCol w="967259">
                  <a:extLst>
                    <a:ext uri="{9D8B030D-6E8A-4147-A177-3AD203B41FA5}">
                      <a16:colId xmlns:a16="http://schemas.microsoft.com/office/drawing/2014/main" val="2779922729"/>
                    </a:ext>
                  </a:extLst>
                </a:gridCol>
                <a:gridCol w="1013254">
                  <a:extLst>
                    <a:ext uri="{9D8B030D-6E8A-4147-A177-3AD203B41FA5}">
                      <a16:colId xmlns:a16="http://schemas.microsoft.com/office/drawing/2014/main" val="4207671319"/>
                    </a:ext>
                  </a:extLst>
                </a:gridCol>
                <a:gridCol w="939114">
                  <a:extLst>
                    <a:ext uri="{9D8B030D-6E8A-4147-A177-3AD203B41FA5}">
                      <a16:colId xmlns:a16="http://schemas.microsoft.com/office/drawing/2014/main" val="3211236816"/>
                    </a:ext>
                  </a:extLst>
                </a:gridCol>
                <a:gridCol w="840259">
                  <a:extLst>
                    <a:ext uri="{9D8B030D-6E8A-4147-A177-3AD203B41FA5}">
                      <a16:colId xmlns:a16="http://schemas.microsoft.com/office/drawing/2014/main" val="2864086306"/>
                    </a:ext>
                  </a:extLst>
                </a:gridCol>
                <a:gridCol w="889686">
                  <a:extLst>
                    <a:ext uri="{9D8B030D-6E8A-4147-A177-3AD203B41FA5}">
                      <a16:colId xmlns:a16="http://schemas.microsoft.com/office/drawing/2014/main" val="1762999536"/>
                    </a:ext>
                  </a:extLst>
                </a:gridCol>
              </a:tblGrid>
              <a:tr h="584885">
                <a:tc>
                  <a:txBody>
                    <a:bodyPr/>
                    <a:lstStyle/>
                    <a:p>
                      <a:r>
                        <a:rPr lang="en-GB" dirty="0">
                          <a:solidFill>
                            <a:schemeClr val="tx1"/>
                          </a:solidFill>
                          <a:latin typeface="Arial" panose="020B0604020202020204" pitchFamily="34" charset="0"/>
                          <a:cs typeface="Arial" panose="020B0604020202020204" pitchFamily="34" charset="0"/>
                        </a:rPr>
                        <a:t>Brazil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19115"/>
                  </a:ext>
                </a:extLst>
              </a:tr>
              <a:tr h="584885">
                <a:tc>
                  <a:txBody>
                    <a:bodyPr/>
                    <a:lstStyle/>
                    <a:p>
                      <a:r>
                        <a:rPr lang="en-GB" b="1" dirty="0">
                          <a:solidFill>
                            <a:schemeClr val="tx1"/>
                          </a:solidFill>
                          <a:latin typeface="Arial" panose="020B0604020202020204" pitchFamily="34" charset="0"/>
                          <a:cs typeface="Arial" panose="020B0604020202020204" pitchFamily="34" charset="0"/>
                        </a:rPr>
                        <a:t>Kenya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262169"/>
                  </a:ext>
                </a:extLst>
              </a:tr>
              <a:tr h="584885">
                <a:tc>
                  <a:txBody>
                    <a:bodyPr/>
                    <a:lstStyle/>
                    <a:p>
                      <a:r>
                        <a:rPr lang="en-GB" b="1" dirty="0">
                          <a:solidFill>
                            <a:schemeClr val="tx1"/>
                          </a:solidFill>
                          <a:latin typeface="Arial" panose="020B0604020202020204" pitchFamily="34" charset="0"/>
                          <a:cs typeface="Arial" panose="020B0604020202020204" pitchFamily="34" charset="0"/>
                        </a:rPr>
                        <a:t>Jamaica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248608"/>
                  </a:ext>
                </a:extLst>
              </a:tr>
              <a:tr h="584885">
                <a:tc>
                  <a:txBody>
                    <a:bodyPr/>
                    <a:lstStyle/>
                    <a:p>
                      <a:r>
                        <a:rPr lang="en-GB" b="1" dirty="0">
                          <a:solidFill>
                            <a:schemeClr val="tx1"/>
                          </a:solidFill>
                          <a:latin typeface="Arial" panose="020B0604020202020204" pitchFamily="34" charset="0"/>
                          <a:cs typeface="Arial" panose="020B0604020202020204" pitchFamily="34" charset="0"/>
                        </a:rPr>
                        <a:t>South Africa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5024329"/>
                  </a:ext>
                </a:extLst>
              </a:tr>
            </a:tbl>
          </a:graphicData>
        </a:graphic>
      </p:graphicFrame>
      <p:sp>
        <p:nvSpPr>
          <p:cNvPr id="11" name="Oval 10">
            <a:extLst>
              <a:ext uri="{FF2B5EF4-FFF2-40B4-BE49-F238E27FC236}">
                <a16:creationId xmlns:a16="http://schemas.microsoft.com/office/drawing/2014/main" id="{7F4102D5-E394-73BE-A775-33B462AD0674}"/>
              </a:ext>
            </a:extLst>
          </p:cNvPr>
          <p:cNvSpPr/>
          <p:nvPr/>
        </p:nvSpPr>
        <p:spPr>
          <a:xfrm>
            <a:off x="1967414" y="1986701"/>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BC230B4-FB56-75C0-6A30-4D884DDAEC20}"/>
              </a:ext>
            </a:extLst>
          </p:cNvPr>
          <p:cNvSpPr/>
          <p:nvPr/>
        </p:nvSpPr>
        <p:spPr>
          <a:xfrm>
            <a:off x="1967414" y="2644124"/>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584BCAEF-038B-4746-74E8-3A3A8E27A2C9}"/>
              </a:ext>
            </a:extLst>
          </p:cNvPr>
          <p:cNvSpPr/>
          <p:nvPr/>
        </p:nvSpPr>
        <p:spPr>
          <a:xfrm>
            <a:off x="1967414" y="3922678"/>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AC3BD9D3-0E62-1D4E-EB4C-D3991E16B707}"/>
              </a:ext>
            </a:extLst>
          </p:cNvPr>
          <p:cNvSpPr/>
          <p:nvPr/>
        </p:nvSpPr>
        <p:spPr>
          <a:xfrm>
            <a:off x="1967414" y="3283401"/>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1065722-5859-C1D6-7782-0DDB964FD5FE}"/>
              </a:ext>
            </a:extLst>
          </p:cNvPr>
          <p:cNvSpPr/>
          <p:nvPr/>
        </p:nvSpPr>
        <p:spPr>
          <a:xfrm>
            <a:off x="2974319" y="1997165"/>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2E77D365-2C93-42CA-FB91-EEABF591CD66}"/>
              </a:ext>
            </a:extLst>
          </p:cNvPr>
          <p:cNvSpPr/>
          <p:nvPr/>
        </p:nvSpPr>
        <p:spPr>
          <a:xfrm>
            <a:off x="2974319" y="2654588"/>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FE6D72BA-25A0-9C85-5CEC-76FA6A6F5E11}"/>
              </a:ext>
            </a:extLst>
          </p:cNvPr>
          <p:cNvSpPr/>
          <p:nvPr/>
        </p:nvSpPr>
        <p:spPr>
          <a:xfrm>
            <a:off x="2974319" y="3933142"/>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67195EB-2C79-2624-BB92-14CB06DE2ED3}"/>
              </a:ext>
            </a:extLst>
          </p:cNvPr>
          <p:cNvSpPr/>
          <p:nvPr/>
        </p:nvSpPr>
        <p:spPr>
          <a:xfrm>
            <a:off x="2974319" y="3293865"/>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D8F2E4D-6035-FA5F-66C1-3A88891DCEC5}"/>
              </a:ext>
            </a:extLst>
          </p:cNvPr>
          <p:cNvSpPr/>
          <p:nvPr/>
        </p:nvSpPr>
        <p:spPr>
          <a:xfrm>
            <a:off x="3975744" y="1978048"/>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5441B85-AD61-7E24-5A84-A778713330B8}"/>
              </a:ext>
            </a:extLst>
          </p:cNvPr>
          <p:cNvSpPr/>
          <p:nvPr/>
        </p:nvSpPr>
        <p:spPr>
          <a:xfrm>
            <a:off x="3975744" y="2635471"/>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Partial Circle 20">
            <a:extLst>
              <a:ext uri="{FF2B5EF4-FFF2-40B4-BE49-F238E27FC236}">
                <a16:creationId xmlns:a16="http://schemas.microsoft.com/office/drawing/2014/main" id="{20328A77-31F4-87F4-4727-2B92F5AFB3A2}"/>
              </a:ext>
            </a:extLst>
          </p:cNvPr>
          <p:cNvSpPr/>
          <p:nvPr/>
        </p:nvSpPr>
        <p:spPr>
          <a:xfrm>
            <a:off x="3988105" y="3321455"/>
            <a:ext cx="429368" cy="342047"/>
          </a:xfrm>
          <a:prstGeom prst="pi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2" name="Partial Circle 21">
            <a:extLst>
              <a:ext uri="{FF2B5EF4-FFF2-40B4-BE49-F238E27FC236}">
                <a16:creationId xmlns:a16="http://schemas.microsoft.com/office/drawing/2014/main" id="{17612AF8-0F7F-5C18-0A2B-1523C8468BC9}"/>
              </a:ext>
            </a:extLst>
          </p:cNvPr>
          <p:cNvSpPr/>
          <p:nvPr/>
        </p:nvSpPr>
        <p:spPr>
          <a:xfrm>
            <a:off x="5691393" y="1991332"/>
            <a:ext cx="429368" cy="342047"/>
          </a:xfrm>
          <a:prstGeom prst="pi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D6E6C43E-1E98-3DAE-77DE-7634E6C69D1E}"/>
              </a:ext>
            </a:extLst>
          </p:cNvPr>
          <p:cNvSpPr/>
          <p:nvPr/>
        </p:nvSpPr>
        <p:spPr>
          <a:xfrm>
            <a:off x="4872810" y="1972323"/>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4" name="Partial Circle 23">
            <a:extLst>
              <a:ext uri="{FF2B5EF4-FFF2-40B4-BE49-F238E27FC236}">
                <a16:creationId xmlns:a16="http://schemas.microsoft.com/office/drawing/2014/main" id="{EA80B983-61CA-82C0-159B-0455AC4CD5BE}"/>
              </a:ext>
            </a:extLst>
          </p:cNvPr>
          <p:cNvSpPr/>
          <p:nvPr/>
        </p:nvSpPr>
        <p:spPr>
          <a:xfrm>
            <a:off x="4097925" y="3999638"/>
            <a:ext cx="327663" cy="313571"/>
          </a:xfrm>
          <a:prstGeom prst="pie">
            <a:avLst>
              <a:gd name="adj1" fmla="val 5339643"/>
              <a:gd name="adj2" fmla="val 16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5" name="Partial Circle 24">
            <a:extLst>
              <a:ext uri="{FF2B5EF4-FFF2-40B4-BE49-F238E27FC236}">
                <a16:creationId xmlns:a16="http://schemas.microsoft.com/office/drawing/2014/main" id="{36CD2C30-A020-C481-3951-0D9A19D34DEB}"/>
              </a:ext>
            </a:extLst>
          </p:cNvPr>
          <p:cNvSpPr/>
          <p:nvPr/>
        </p:nvSpPr>
        <p:spPr>
          <a:xfrm>
            <a:off x="4960672" y="2755087"/>
            <a:ext cx="327663" cy="313571"/>
          </a:xfrm>
          <a:prstGeom prst="pie">
            <a:avLst>
              <a:gd name="adj1" fmla="val 10521288"/>
              <a:gd name="adj2" fmla="val 16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2F18831-9E08-0DBB-ACF3-69FBC335FD13}"/>
              </a:ext>
            </a:extLst>
          </p:cNvPr>
          <p:cNvSpPr txBox="1"/>
          <p:nvPr/>
        </p:nvSpPr>
        <p:spPr>
          <a:xfrm>
            <a:off x="621337" y="4743151"/>
            <a:ext cx="538463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Key :          represents 4 medals </a:t>
            </a:r>
          </a:p>
        </p:txBody>
      </p:sp>
      <p:sp>
        <p:nvSpPr>
          <p:cNvPr id="27" name="Oval 26">
            <a:extLst>
              <a:ext uri="{FF2B5EF4-FFF2-40B4-BE49-F238E27FC236}">
                <a16:creationId xmlns:a16="http://schemas.microsoft.com/office/drawing/2014/main" id="{3AEF454B-22A1-03F6-F36F-076F35B17228}"/>
              </a:ext>
            </a:extLst>
          </p:cNvPr>
          <p:cNvSpPr/>
          <p:nvPr/>
        </p:nvSpPr>
        <p:spPr>
          <a:xfrm>
            <a:off x="1287235" y="4737784"/>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56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1645919" y="112165"/>
            <a:ext cx="7948613" cy="1017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Answers</a:t>
            </a:r>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959B6-490E-A144-8C7C-88267F972F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Worksheet</a:t>
              </a:r>
              <a:b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a:t>
              </a:r>
            </a:p>
          </p:txBody>
        </p:sp>
      </p:grpSp>
      <p:pic>
        <p:nvPicPr>
          <p:cNvPr id="3" name="Picture 2" hidden="1">
            <a:extLst>
              <a:ext uri="{FF2B5EF4-FFF2-40B4-BE49-F238E27FC236}">
                <a16:creationId xmlns:a16="http://schemas.microsoft.com/office/drawing/2014/main" id="{807D04E3-6ECB-89AB-2B9F-80552E0E8368}"/>
              </a:ext>
            </a:extLst>
          </p:cNvPr>
          <p:cNvPicPr>
            <a:picLocks noChangeAspect="1"/>
          </p:cNvPicPr>
          <p:nvPr/>
        </p:nvPicPr>
        <p:blipFill>
          <a:blip r:embed="rId5"/>
          <a:stretch>
            <a:fillRect/>
          </a:stretch>
        </p:blipFill>
        <p:spPr>
          <a:xfrm>
            <a:off x="1305327" y="1329046"/>
            <a:ext cx="8766520" cy="4835567"/>
          </a:xfrm>
          <a:prstGeom prst="rect">
            <a:avLst/>
          </a:prstGeom>
        </p:spPr>
      </p:pic>
      <p:sp>
        <p:nvSpPr>
          <p:cNvPr id="2" name="TextBox 1"/>
          <p:cNvSpPr txBox="1"/>
          <p:nvPr/>
        </p:nvSpPr>
        <p:spPr>
          <a:xfrm>
            <a:off x="1288701" y="1378920"/>
            <a:ext cx="8553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incomplete pictogram shows information about the number of eggs sold from a farm shop on Monday.</a:t>
            </a:r>
          </a:p>
        </p:txBody>
      </p:sp>
      <p:sp>
        <p:nvSpPr>
          <p:cNvPr id="11" name="TextBox 10"/>
          <p:cNvSpPr txBox="1"/>
          <p:nvPr/>
        </p:nvSpPr>
        <p:spPr>
          <a:xfrm>
            <a:off x="1288701" y="4658532"/>
            <a:ext cx="8553568" cy="1077218"/>
          </a:xfrm>
          <a:prstGeom prst="rect">
            <a:avLst/>
          </a:prstGeom>
          <a:noFill/>
        </p:spPr>
        <p:txBody>
          <a:bodyPr wrap="square" rtlCol="0">
            <a:spAutoFit/>
          </a:bodyPr>
          <a:lstStyle/>
          <a:p>
            <a:pPr marL="0" marR="219456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5"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On Monday the shop sold 18 eggs. </a:t>
            </a:r>
          </a:p>
          <a:p>
            <a:pPr marL="0" marR="219456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5"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On Tuesday the shop sold 24 eggs. </a:t>
            </a:r>
          </a:p>
          <a:p>
            <a:pPr marL="0" marR="2194560" lvl="0" indent="0" algn="just"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On Wednesday the shop sold 27 eggs.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Box 15"/>
          <p:cNvSpPr txBox="1"/>
          <p:nvPr/>
        </p:nvSpPr>
        <p:spPr>
          <a:xfrm>
            <a:off x="1288701" y="5755128"/>
            <a:ext cx="85535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440"/>
              </a:spcBef>
              <a:spcAft>
                <a:spcPts val="0"/>
              </a:spcAft>
              <a:buClrTx/>
              <a:buSzTx/>
              <a:buFontTx/>
              <a:buNone/>
              <a:tabLst/>
              <a:defRPr/>
            </a:pPr>
            <a:r>
              <a:rPr kumimoji="0" lang="en-US" sz="1800" b="0" i="0" u="none" strike="noStrike" kern="1200" cap="none" spc="5" normalizeH="0" baseline="0" noProof="0" dirty="0">
                <a:ln>
                  <a:noFill/>
                </a:ln>
                <a:solidFill>
                  <a:srgbClr val="0C0A0A"/>
                </a:solidFill>
                <a:effectLst/>
                <a:uLnTx/>
                <a:uFillTx/>
                <a:latin typeface="Arial" panose="020B0604020202020204" pitchFamily="34" charset="0"/>
                <a:ea typeface="Calibri" panose="020F0502020204030204" pitchFamily="34" charset="0"/>
                <a:cs typeface="Arial" panose="020B0604020202020204" pitchFamily="34" charset="0"/>
              </a:rPr>
              <a:t>Use this information to complete the pictogram and the key.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7680960" y="2490692"/>
            <a:ext cx="2937097" cy="1182346"/>
          </a:xfrm>
          <a:prstGeom prst="rect">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a:t>
            </a:r>
          </a:p>
        </p:txBody>
      </p:sp>
      <p:graphicFrame>
        <p:nvGraphicFramePr>
          <p:cNvPr id="6" name="Table 5"/>
          <p:cNvGraphicFramePr>
            <a:graphicFrameLocks noGrp="1"/>
          </p:cNvGraphicFramePr>
          <p:nvPr>
            <p:extLst>
              <p:ext uri="{D42A27DB-BD31-4B8C-83A1-F6EECF244321}">
                <p14:modId xmlns:p14="http://schemas.microsoft.com/office/powerpoint/2010/main" val="1359919754"/>
              </p:ext>
            </p:extLst>
          </p:nvPr>
        </p:nvGraphicFramePr>
        <p:xfrm>
          <a:off x="1288699" y="2320080"/>
          <a:ext cx="5696562" cy="2078280"/>
        </p:xfrm>
        <a:graphic>
          <a:graphicData uri="http://schemas.openxmlformats.org/drawingml/2006/table">
            <a:tbl>
              <a:tblPr firstRow="1" bandRow="1">
                <a:tableStyleId>{5C22544A-7EE6-4342-B048-85BDC9FD1C3A}</a:tableStyleId>
              </a:tblPr>
              <a:tblGrid>
                <a:gridCol w="1765586">
                  <a:extLst>
                    <a:ext uri="{9D8B030D-6E8A-4147-A177-3AD203B41FA5}">
                      <a16:colId xmlns:a16="http://schemas.microsoft.com/office/drawing/2014/main" val="623957677"/>
                    </a:ext>
                  </a:extLst>
                </a:gridCol>
                <a:gridCol w="3930976">
                  <a:extLst>
                    <a:ext uri="{9D8B030D-6E8A-4147-A177-3AD203B41FA5}">
                      <a16:colId xmlns:a16="http://schemas.microsoft.com/office/drawing/2014/main" val="1810615992"/>
                    </a:ext>
                  </a:extLst>
                </a:gridCol>
              </a:tblGrid>
              <a:tr h="692760">
                <a:tc>
                  <a:txBody>
                    <a:bodyPr/>
                    <a:lstStyle/>
                    <a:p>
                      <a:r>
                        <a:rPr lang="en-US" b="0" dirty="0">
                          <a:solidFill>
                            <a:schemeClr val="tx1"/>
                          </a:solidFill>
                          <a:latin typeface="Arial" panose="020B0604020202020204" pitchFamily="34" charset="0"/>
                          <a:cs typeface="Arial" panose="020B0604020202020204" pitchFamily="34" charset="0"/>
                        </a:rPr>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2229601"/>
                  </a:ext>
                </a:extLst>
              </a:tr>
              <a:tr h="692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896131"/>
                  </a:ext>
                </a:extLst>
              </a:tr>
              <a:tr h="692760">
                <a:tc>
                  <a:txBody>
                    <a:bodyPr/>
                    <a:lstStyle/>
                    <a:p>
                      <a:r>
                        <a:rPr lang="en-US" dirty="0">
                          <a:latin typeface="Arial" panose="020B0604020202020204" pitchFamily="34" charset="0"/>
                          <a:cs typeface="Arial" panose="020B0604020202020204" pitchFamily="34" charset="0"/>
                        </a:rPr>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6224490"/>
                  </a:ext>
                </a:extLst>
              </a:tr>
            </a:tbl>
          </a:graphicData>
        </a:graphic>
      </p:graphicFrame>
      <p:grpSp>
        <p:nvGrpSpPr>
          <p:cNvPr id="18" name="Group 17"/>
          <p:cNvGrpSpPr/>
          <p:nvPr/>
        </p:nvGrpSpPr>
        <p:grpSpPr>
          <a:xfrm>
            <a:off x="3251687" y="2428863"/>
            <a:ext cx="587068" cy="482251"/>
            <a:chOff x="9842269" y="4856672"/>
            <a:chExt cx="1070146" cy="879078"/>
          </a:xfrm>
        </p:grpSpPr>
        <p:sp>
          <p:nvSpPr>
            <p:cNvPr id="5" name="Oval 4"/>
            <p:cNvSpPr/>
            <p:nvPr/>
          </p:nvSpPr>
          <p:spPr>
            <a:xfrm>
              <a:off x="9842269" y="4856672"/>
              <a:ext cx="1070146" cy="87907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p:cNvCxnSpPr>
              <a:stCxn id="5" idx="0"/>
              <a:endCxn id="5" idx="4"/>
            </p:cNvCxnSpPr>
            <p:nvPr/>
          </p:nvCxnSpPr>
          <p:spPr>
            <a:xfrm>
              <a:off x="10377342" y="4856672"/>
              <a:ext cx="0" cy="8790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2"/>
              <a:endCxn id="5" idx="6"/>
            </p:cNvCxnSpPr>
            <p:nvPr/>
          </p:nvCxnSpPr>
          <p:spPr>
            <a:xfrm>
              <a:off x="9842269" y="5296211"/>
              <a:ext cx="10701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075917" y="2396280"/>
            <a:ext cx="725954" cy="546584"/>
            <a:chOff x="4082267" y="2351830"/>
            <a:chExt cx="725954" cy="546584"/>
          </a:xfrm>
        </p:grpSpPr>
        <p:sp>
          <p:nvSpPr>
            <p:cNvPr id="28" name="Oval 27"/>
            <p:cNvSpPr/>
            <p:nvPr/>
          </p:nvSpPr>
          <p:spPr>
            <a:xfrm>
              <a:off x="4082267" y="2375523"/>
              <a:ext cx="587068" cy="482251"/>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p:cNvCxnSpPr>
              <a:stCxn id="28" idx="0"/>
              <a:endCxn id="28" idx="4"/>
            </p:cNvCxnSpPr>
            <p:nvPr/>
          </p:nvCxnSpPr>
          <p:spPr>
            <a:xfrm>
              <a:off x="4375801" y="2375523"/>
              <a:ext cx="0" cy="482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2"/>
            </p:cNvCxnSpPr>
            <p:nvPr/>
          </p:nvCxnSpPr>
          <p:spPr>
            <a:xfrm>
              <a:off x="4082267" y="2616649"/>
              <a:ext cx="293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396121" y="2351830"/>
              <a:ext cx="412100" cy="54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0CE48424-3EC2-9B50-20D7-5C278AFFE455}"/>
              </a:ext>
            </a:extLst>
          </p:cNvPr>
          <p:cNvGrpSpPr/>
          <p:nvPr/>
        </p:nvGrpSpPr>
        <p:grpSpPr>
          <a:xfrm>
            <a:off x="7829810" y="2939373"/>
            <a:ext cx="587068" cy="482251"/>
            <a:chOff x="9842269" y="4856672"/>
            <a:chExt cx="1070146" cy="879078"/>
          </a:xfrm>
        </p:grpSpPr>
        <p:sp>
          <p:nvSpPr>
            <p:cNvPr id="9" name="Oval 8">
              <a:extLst>
                <a:ext uri="{FF2B5EF4-FFF2-40B4-BE49-F238E27FC236}">
                  <a16:creationId xmlns:a16="http://schemas.microsoft.com/office/drawing/2014/main" id="{3B79F6C3-536F-BB78-1239-51516FB1990B}"/>
                </a:ext>
              </a:extLst>
            </p:cNvPr>
            <p:cNvSpPr/>
            <p:nvPr/>
          </p:nvSpPr>
          <p:spPr>
            <a:xfrm>
              <a:off x="9842269" y="4856672"/>
              <a:ext cx="1070146" cy="879078"/>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EBCBB42-9E24-069C-2E49-0A3563046996}"/>
                </a:ext>
              </a:extLst>
            </p:cNvPr>
            <p:cNvCxnSpPr>
              <a:stCxn id="9" idx="0"/>
              <a:endCxn id="9" idx="4"/>
            </p:cNvCxnSpPr>
            <p:nvPr/>
          </p:nvCxnSpPr>
          <p:spPr>
            <a:xfrm>
              <a:off x="10377342" y="4856672"/>
              <a:ext cx="0" cy="879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A830B1-A97F-DB56-BD82-8892E0187386}"/>
                </a:ext>
              </a:extLst>
            </p:cNvPr>
            <p:cNvCxnSpPr>
              <a:stCxn id="9" idx="2"/>
              <a:endCxn id="9" idx="6"/>
            </p:cNvCxnSpPr>
            <p:nvPr/>
          </p:nvCxnSpPr>
          <p:spPr>
            <a:xfrm>
              <a:off x="9842269" y="5296211"/>
              <a:ext cx="10701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ECC128B-4448-393B-DD8E-440E2515AC7B}"/>
              </a:ext>
            </a:extLst>
          </p:cNvPr>
          <p:cNvSpPr txBox="1"/>
          <p:nvPr/>
        </p:nvSpPr>
        <p:spPr>
          <a:xfrm>
            <a:off x="8565727" y="2978322"/>
            <a:ext cx="1820655" cy="338554"/>
          </a:xfrm>
          <a:prstGeom prst="rect">
            <a:avLst/>
          </a:prstGeom>
          <a:noFill/>
        </p:spPr>
        <p:txBody>
          <a:bodyPr wrap="square" rtlCol="0">
            <a:spAutoFit/>
          </a:bodyPr>
          <a:lstStyle/>
          <a:p>
            <a:r>
              <a:rPr lang="en-GB" sz="1600" dirty="0">
                <a:solidFill>
                  <a:srgbClr val="FF0000"/>
                </a:solidFill>
              </a:rPr>
              <a:t>represents 12 eggs</a:t>
            </a:r>
          </a:p>
        </p:txBody>
      </p:sp>
      <p:grpSp>
        <p:nvGrpSpPr>
          <p:cNvPr id="24" name="Group 23">
            <a:extLst>
              <a:ext uri="{FF2B5EF4-FFF2-40B4-BE49-F238E27FC236}">
                <a16:creationId xmlns:a16="http://schemas.microsoft.com/office/drawing/2014/main" id="{8F3AE214-7898-C748-0EF3-BD6AAFB0DCF4}"/>
              </a:ext>
            </a:extLst>
          </p:cNvPr>
          <p:cNvGrpSpPr/>
          <p:nvPr/>
        </p:nvGrpSpPr>
        <p:grpSpPr>
          <a:xfrm>
            <a:off x="3251687" y="3147599"/>
            <a:ext cx="587068" cy="482251"/>
            <a:chOff x="9842269" y="4856672"/>
            <a:chExt cx="1070146" cy="879078"/>
          </a:xfrm>
        </p:grpSpPr>
        <p:sp>
          <p:nvSpPr>
            <p:cNvPr id="25" name="Oval 24">
              <a:extLst>
                <a:ext uri="{FF2B5EF4-FFF2-40B4-BE49-F238E27FC236}">
                  <a16:creationId xmlns:a16="http://schemas.microsoft.com/office/drawing/2014/main" id="{ADE8100E-773A-D6D0-964E-EDFEF789787D}"/>
                </a:ext>
              </a:extLst>
            </p:cNvPr>
            <p:cNvSpPr/>
            <p:nvPr/>
          </p:nvSpPr>
          <p:spPr>
            <a:xfrm>
              <a:off x="9842269" y="4856672"/>
              <a:ext cx="1070146" cy="879078"/>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EB78A801-773C-AB8C-6332-66BBC94DEAFA}"/>
                </a:ext>
              </a:extLst>
            </p:cNvPr>
            <p:cNvCxnSpPr>
              <a:stCxn id="25" idx="0"/>
              <a:endCxn id="25" idx="4"/>
            </p:cNvCxnSpPr>
            <p:nvPr/>
          </p:nvCxnSpPr>
          <p:spPr>
            <a:xfrm>
              <a:off x="10377342" y="4856672"/>
              <a:ext cx="0" cy="879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507F58-4517-E15D-9FCB-6913D8971184}"/>
                </a:ext>
              </a:extLst>
            </p:cNvPr>
            <p:cNvCxnSpPr>
              <a:stCxn id="25" idx="2"/>
              <a:endCxn id="25" idx="6"/>
            </p:cNvCxnSpPr>
            <p:nvPr/>
          </p:nvCxnSpPr>
          <p:spPr>
            <a:xfrm>
              <a:off x="9842269" y="5296211"/>
              <a:ext cx="10701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0CAAAC6-A18E-B76E-D531-B2AEDD059BB9}"/>
              </a:ext>
            </a:extLst>
          </p:cNvPr>
          <p:cNvGrpSpPr/>
          <p:nvPr/>
        </p:nvGrpSpPr>
        <p:grpSpPr>
          <a:xfrm>
            <a:off x="4093992" y="3138996"/>
            <a:ext cx="587068" cy="482251"/>
            <a:chOff x="9842269" y="4856672"/>
            <a:chExt cx="1070146" cy="879078"/>
          </a:xfrm>
        </p:grpSpPr>
        <p:sp>
          <p:nvSpPr>
            <p:cNvPr id="34" name="Oval 33">
              <a:extLst>
                <a:ext uri="{FF2B5EF4-FFF2-40B4-BE49-F238E27FC236}">
                  <a16:creationId xmlns:a16="http://schemas.microsoft.com/office/drawing/2014/main" id="{94EBDB30-8C46-2376-423A-4AF0EB3C6138}"/>
                </a:ext>
              </a:extLst>
            </p:cNvPr>
            <p:cNvSpPr/>
            <p:nvPr/>
          </p:nvSpPr>
          <p:spPr>
            <a:xfrm>
              <a:off x="9842269" y="4856672"/>
              <a:ext cx="1070146" cy="879078"/>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F841519-4379-5B42-2C8D-F436BE62C2CB}"/>
                </a:ext>
              </a:extLst>
            </p:cNvPr>
            <p:cNvCxnSpPr>
              <a:stCxn id="34" idx="0"/>
              <a:endCxn id="34" idx="4"/>
            </p:cNvCxnSpPr>
            <p:nvPr/>
          </p:nvCxnSpPr>
          <p:spPr>
            <a:xfrm>
              <a:off x="10377342" y="4856672"/>
              <a:ext cx="0" cy="879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8C52500-8784-9355-8DEF-8BCB18C46B48}"/>
                </a:ext>
              </a:extLst>
            </p:cNvPr>
            <p:cNvCxnSpPr>
              <a:stCxn id="34" idx="2"/>
              <a:endCxn id="34" idx="6"/>
            </p:cNvCxnSpPr>
            <p:nvPr/>
          </p:nvCxnSpPr>
          <p:spPr>
            <a:xfrm>
              <a:off x="9842269" y="5296211"/>
              <a:ext cx="10701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48CCB0F-4210-9E25-DAB0-40903E02C56E}"/>
              </a:ext>
            </a:extLst>
          </p:cNvPr>
          <p:cNvGrpSpPr/>
          <p:nvPr/>
        </p:nvGrpSpPr>
        <p:grpSpPr>
          <a:xfrm>
            <a:off x="3251687" y="3825984"/>
            <a:ext cx="587068" cy="482251"/>
            <a:chOff x="9842269" y="4856672"/>
            <a:chExt cx="1070146" cy="879078"/>
          </a:xfrm>
        </p:grpSpPr>
        <p:sp>
          <p:nvSpPr>
            <p:cNvPr id="38" name="Oval 37">
              <a:extLst>
                <a:ext uri="{FF2B5EF4-FFF2-40B4-BE49-F238E27FC236}">
                  <a16:creationId xmlns:a16="http://schemas.microsoft.com/office/drawing/2014/main" id="{87414419-A39B-1A88-352B-C3DB3C1E2AEA}"/>
                </a:ext>
              </a:extLst>
            </p:cNvPr>
            <p:cNvSpPr/>
            <p:nvPr/>
          </p:nvSpPr>
          <p:spPr>
            <a:xfrm>
              <a:off x="9842269" y="4856672"/>
              <a:ext cx="1070146" cy="879078"/>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1C4851F8-F1B9-1B4D-3E1E-79034F2A8AB9}"/>
                </a:ext>
              </a:extLst>
            </p:cNvPr>
            <p:cNvCxnSpPr>
              <a:stCxn id="38" idx="0"/>
              <a:endCxn id="38" idx="4"/>
            </p:cNvCxnSpPr>
            <p:nvPr/>
          </p:nvCxnSpPr>
          <p:spPr>
            <a:xfrm>
              <a:off x="10377342" y="4856672"/>
              <a:ext cx="0" cy="879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562CDD1-2D02-BD46-513B-0EFCEAE0FB97}"/>
                </a:ext>
              </a:extLst>
            </p:cNvPr>
            <p:cNvCxnSpPr>
              <a:stCxn id="38" idx="2"/>
              <a:endCxn id="38" idx="6"/>
            </p:cNvCxnSpPr>
            <p:nvPr/>
          </p:nvCxnSpPr>
          <p:spPr>
            <a:xfrm>
              <a:off x="9842269" y="5296211"/>
              <a:ext cx="10701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7FFDA3A-A671-40AB-8D6A-19CE22A1183C}"/>
              </a:ext>
            </a:extLst>
          </p:cNvPr>
          <p:cNvGrpSpPr/>
          <p:nvPr/>
        </p:nvGrpSpPr>
        <p:grpSpPr>
          <a:xfrm>
            <a:off x="4093992" y="3805070"/>
            <a:ext cx="587068" cy="482251"/>
            <a:chOff x="9842269" y="4856672"/>
            <a:chExt cx="1070146" cy="879078"/>
          </a:xfrm>
        </p:grpSpPr>
        <p:sp>
          <p:nvSpPr>
            <p:cNvPr id="42" name="Oval 41">
              <a:extLst>
                <a:ext uri="{FF2B5EF4-FFF2-40B4-BE49-F238E27FC236}">
                  <a16:creationId xmlns:a16="http://schemas.microsoft.com/office/drawing/2014/main" id="{5EA6B206-A554-3C0F-CB7F-FFF560B35BA5}"/>
                </a:ext>
              </a:extLst>
            </p:cNvPr>
            <p:cNvSpPr/>
            <p:nvPr/>
          </p:nvSpPr>
          <p:spPr>
            <a:xfrm>
              <a:off x="9842269" y="4856672"/>
              <a:ext cx="1070146" cy="879078"/>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8EA8DB07-707F-599C-4F5B-1D0AF6D85DF6}"/>
                </a:ext>
              </a:extLst>
            </p:cNvPr>
            <p:cNvCxnSpPr>
              <a:stCxn id="42" idx="0"/>
              <a:endCxn id="42" idx="4"/>
            </p:cNvCxnSpPr>
            <p:nvPr/>
          </p:nvCxnSpPr>
          <p:spPr>
            <a:xfrm>
              <a:off x="10377342" y="4856672"/>
              <a:ext cx="0" cy="879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C33C2F-811B-799A-51BA-4CB61E20D1E7}"/>
                </a:ext>
              </a:extLst>
            </p:cNvPr>
            <p:cNvCxnSpPr>
              <a:stCxn id="42" idx="2"/>
              <a:endCxn id="42" idx="6"/>
            </p:cNvCxnSpPr>
            <p:nvPr/>
          </p:nvCxnSpPr>
          <p:spPr>
            <a:xfrm>
              <a:off x="9842269" y="5296211"/>
              <a:ext cx="10701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Oval 45">
            <a:extLst>
              <a:ext uri="{FF2B5EF4-FFF2-40B4-BE49-F238E27FC236}">
                <a16:creationId xmlns:a16="http://schemas.microsoft.com/office/drawing/2014/main" id="{761363D4-B792-13F9-EF99-708FD9C3CA92}"/>
              </a:ext>
            </a:extLst>
          </p:cNvPr>
          <p:cNvSpPr/>
          <p:nvPr/>
        </p:nvSpPr>
        <p:spPr>
          <a:xfrm>
            <a:off x="4936297" y="3805070"/>
            <a:ext cx="587068" cy="482251"/>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C621B612-BB32-3C48-E3ED-AD013E6C1DE2}"/>
              </a:ext>
            </a:extLst>
          </p:cNvPr>
          <p:cNvCxnSpPr>
            <a:cxnSpLocks/>
            <a:endCxn id="46" idx="4"/>
          </p:cNvCxnSpPr>
          <p:nvPr/>
        </p:nvCxnSpPr>
        <p:spPr>
          <a:xfrm>
            <a:off x="5229831" y="4046195"/>
            <a:ext cx="0" cy="2411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004852-36FC-8110-092A-F731F59B5635}"/>
              </a:ext>
            </a:extLst>
          </p:cNvPr>
          <p:cNvCxnSpPr>
            <a:cxnSpLocks/>
            <a:stCxn id="46" idx="2"/>
          </p:cNvCxnSpPr>
          <p:nvPr/>
        </p:nvCxnSpPr>
        <p:spPr>
          <a:xfrm>
            <a:off x="4936297" y="4046196"/>
            <a:ext cx="2935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805011D-7BDC-B2AC-88C2-C20F9F2C7092}"/>
              </a:ext>
            </a:extLst>
          </p:cNvPr>
          <p:cNvSpPr/>
          <p:nvPr/>
        </p:nvSpPr>
        <p:spPr>
          <a:xfrm>
            <a:off x="5250151" y="3781377"/>
            <a:ext cx="412100" cy="54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1FC4249C-504F-6D2D-8160-2997F90F5259}"/>
              </a:ext>
            </a:extLst>
          </p:cNvPr>
          <p:cNvSpPr/>
          <p:nvPr/>
        </p:nvSpPr>
        <p:spPr>
          <a:xfrm>
            <a:off x="4799769" y="3762492"/>
            <a:ext cx="495645" cy="26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8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EEA654E-3E70-3810-3C26-012135A253E8}"/>
              </a:ext>
            </a:extLst>
          </p:cNvPr>
          <p:cNvSpPr/>
          <p:nvPr/>
        </p:nvSpPr>
        <p:spPr>
          <a:xfrm>
            <a:off x="241129" y="4291584"/>
            <a:ext cx="5218176" cy="16246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21</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1805625" y="112713"/>
            <a:ext cx="7948613"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a:t>
            </a: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2" name="TextBox 1">
            <a:extLst>
              <a:ext uri="{FF2B5EF4-FFF2-40B4-BE49-F238E27FC236}">
                <a16:creationId xmlns:a16="http://schemas.microsoft.com/office/drawing/2014/main" id="{30F4D556-448E-E4F9-793C-0A9E0BCBFD43}"/>
              </a:ext>
            </a:extLst>
          </p:cNvPr>
          <p:cNvSpPr txBox="1"/>
          <p:nvPr/>
        </p:nvSpPr>
        <p:spPr>
          <a:xfrm>
            <a:off x="245621" y="4401312"/>
            <a:ext cx="5315712" cy="1354602"/>
          </a:xfrm>
          <a:prstGeom prst="rect">
            <a:avLst/>
          </a:prstGeom>
          <a:noFill/>
        </p:spPr>
        <p:txBody>
          <a:bodyPr wrap="square" rtlCol="0">
            <a:spAutoFit/>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1. The width of the last bar (Tom) is wrong, it should be one column wide</a:t>
            </a:r>
          </a:p>
          <a:p>
            <a:r>
              <a:rPr lang="en-GB" sz="2400" dirty="0">
                <a:effectLst/>
                <a:latin typeface="Arial" panose="020B0604020202020204" pitchFamily="34" charset="0"/>
                <a:ea typeface="Calibri" panose="020F0502020204030204" pitchFamily="34" charset="0"/>
                <a:cs typeface="Arial" panose="020B0604020202020204" pitchFamily="34" charset="0"/>
              </a:rPr>
              <a:t>2. The numbering of the </a:t>
            </a:r>
            <a:r>
              <a:rPr lang="en-GB" sz="2400" i="1" dirty="0">
                <a:effectLst/>
                <a:latin typeface="Arial" panose="020B0604020202020204" pitchFamily="34" charset="0"/>
                <a:ea typeface="Calibri" panose="020F0502020204030204" pitchFamily="34" charset="0"/>
                <a:cs typeface="Arial" panose="020B0604020202020204" pitchFamily="34" charset="0"/>
              </a:rPr>
              <a:t>y</a:t>
            </a:r>
            <a:r>
              <a:rPr lang="en-GB" sz="2400" dirty="0">
                <a:effectLst/>
                <a:latin typeface="Arial" panose="020B0604020202020204" pitchFamily="34" charset="0"/>
                <a:ea typeface="Calibri" panose="020F0502020204030204" pitchFamily="34" charset="0"/>
                <a:cs typeface="Arial" panose="020B0604020202020204" pitchFamily="34" charset="0"/>
              </a:rPr>
              <a:t>-axis</a:t>
            </a:r>
            <a:endParaRPr lang="en-GB"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5C5C23C-00D0-2B98-3DAD-F4FFE7A55E9D}"/>
              </a:ext>
            </a:extLst>
          </p:cNvPr>
          <p:cNvSpPr/>
          <p:nvPr/>
        </p:nvSpPr>
        <p:spPr>
          <a:xfrm>
            <a:off x="353568" y="4401312"/>
            <a:ext cx="4998720" cy="1354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
            <a:extLst>
              <a:ext uri="{FF2B5EF4-FFF2-40B4-BE49-F238E27FC236}">
                <a16:creationId xmlns:a16="http://schemas.microsoft.com/office/drawing/2014/main" id="{50DDE34D-AC41-D30F-50C1-B74E9B00FA7C}"/>
              </a:ext>
            </a:extLst>
          </p:cNvPr>
          <p:cNvSpPr txBox="1"/>
          <p:nvPr/>
        </p:nvSpPr>
        <p:spPr>
          <a:xfrm>
            <a:off x="772173" y="1212350"/>
            <a:ext cx="4347241" cy="8540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Arial" panose="020B0604020202020204" pitchFamily="34" charset="0"/>
                <a:cs typeface="Arial" panose="020B0604020202020204" pitchFamily="34" charset="0"/>
              </a:rPr>
              <a:t>Farhad</a:t>
            </a:r>
            <a:r>
              <a:rPr lang="en-US" dirty="0">
                <a:latin typeface="Arial" panose="020B0604020202020204" pitchFamily="34" charset="0"/>
                <a:cs typeface="Arial" panose="020B0604020202020204" pitchFamily="34" charset="0"/>
              </a:rPr>
              <a:t>, George and Tom each did a test.</a:t>
            </a:r>
          </a:p>
          <a:p>
            <a:endParaRPr lang="en-US" dirty="0">
              <a:latin typeface="Arial" panose="020B0604020202020204" pitchFamily="34" charset="0"/>
              <a:cs typeface="Arial" panose="020B0604020202020204" pitchFamily="34" charset="0"/>
            </a:endParaRPr>
          </a:p>
          <a:p>
            <a:pPr>
              <a:lnSpc>
                <a:spcPct val="75000"/>
              </a:lnSpc>
            </a:pPr>
            <a:r>
              <a:rPr lang="en-US" spc="-50" dirty="0">
                <a:solidFill>
                  <a:srgbClr val="000000"/>
                </a:solidFill>
                <a:latin typeface="Arial" panose="020B0604020202020204" pitchFamily="34" charset="0"/>
                <a:ea typeface="Calibri" panose="020F0502020204030204" pitchFamily="34" charset="0"/>
                <a:cs typeface="Arial" panose="020B0604020202020204" pitchFamily="34" charset="0"/>
              </a:rPr>
              <a:t>Here are their marks for the test.</a:t>
            </a:r>
            <a:endParaRPr lang="en-US" sz="12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15">
            <a:extLst>
              <a:ext uri="{FF2B5EF4-FFF2-40B4-BE49-F238E27FC236}">
                <a16:creationId xmlns:a16="http://schemas.microsoft.com/office/drawing/2014/main" id="{CAD93CAB-084A-31EF-A3E4-EA5FD8545D38}"/>
              </a:ext>
            </a:extLst>
          </p:cNvPr>
          <p:cNvSpPr txBox="1"/>
          <p:nvPr/>
        </p:nvSpPr>
        <p:spPr>
          <a:xfrm>
            <a:off x="5779931" y="1212350"/>
            <a:ext cx="582873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George drew this bar chart to show the marks they got.</a:t>
            </a:r>
          </a:p>
          <a:p>
            <a:r>
              <a:rPr lang="en-US" dirty="0">
                <a:latin typeface="Arial" panose="020B0604020202020204" pitchFamily="34" charset="0"/>
                <a:cs typeface="Arial" panose="020B0604020202020204" pitchFamily="34" charset="0"/>
              </a:rPr>
              <a:t>The bar chart is </a:t>
            </a: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fully correct.</a:t>
            </a:r>
          </a:p>
        </p:txBody>
      </p:sp>
      <p:sp>
        <p:nvSpPr>
          <p:cNvPr id="11" name="TextBox 16">
            <a:extLst>
              <a:ext uri="{FF2B5EF4-FFF2-40B4-BE49-F238E27FC236}">
                <a16:creationId xmlns:a16="http://schemas.microsoft.com/office/drawing/2014/main" id="{7D490163-0DF0-30A3-5F70-9075725A357F}"/>
              </a:ext>
            </a:extLst>
          </p:cNvPr>
          <p:cNvSpPr txBox="1"/>
          <p:nvPr/>
        </p:nvSpPr>
        <p:spPr>
          <a:xfrm>
            <a:off x="5779931" y="5224736"/>
            <a:ext cx="621004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980"/>
              </a:spcBef>
              <a:spcAft>
                <a:spcPts val="360"/>
              </a:spcAft>
            </a:pPr>
            <a:r>
              <a:rPr lang="en-US" spc="-65" dirty="0">
                <a:solidFill>
                  <a:srgbClr val="000000"/>
                </a:solidFill>
                <a:latin typeface="Arial" panose="020B0604020202020204" pitchFamily="34" charset="0"/>
                <a:ea typeface="Calibri" panose="020F0502020204030204" pitchFamily="34" charset="0"/>
                <a:cs typeface="Arial" panose="020B0604020202020204" pitchFamily="34" charset="0"/>
              </a:rPr>
              <a:t>Write down </a:t>
            </a:r>
            <a:r>
              <a:rPr lang="en-US" b="1" spc="-65" dirty="0">
                <a:solidFill>
                  <a:srgbClr val="000000"/>
                </a:solidFill>
                <a:latin typeface="Arial" panose="020B0604020202020204" pitchFamily="34" charset="0"/>
                <a:ea typeface="Calibri" panose="020F0502020204030204" pitchFamily="34" charset="0"/>
                <a:cs typeface="Arial" panose="020B0604020202020204" pitchFamily="34" charset="0"/>
              </a:rPr>
              <a:t>two</a:t>
            </a:r>
            <a:r>
              <a:rPr lang="en-US" spc="-65" dirty="0">
                <a:solidFill>
                  <a:srgbClr val="000000"/>
                </a:solidFill>
                <a:latin typeface="Arial" panose="020B0604020202020204" pitchFamily="34" charset="0"/>
                <a:ea typeface="Calibri" panose="020F0502020204030204" pitchFamily="34" charset="0"/>
                <a:cs typeface="Arial" panose="020B0604020202020204" pitchFamily="34" charset="0"/>
              </a:rPr>
              <a:t> things that are wrong with George</a:t>
            </a:r>
            <a:r>
              <a:rPr lang="en-US" dirty="0">
                <a:latin typeface="Arial" panose="020B0604020202020204" pitchFamily="34" charset="0"/>
                <a:cs typeface="Arial" panose="020B0604020202020204" pitchFamily="34" charset="0"/>
              </a:rPr>
              <a:t>’s</a:t>
            </a:r>
            <a:r>
              <a:rPr lang="en-US" spc="-65" dirty="0">
                <a:solidFill>
                  <a:srgbClr val="000000"/>
                </a:solidFill>
                <a:latin typeface="Arial" panose="020B0604020202020204" pitchFamily="34" charset="0"/>
                <a:ea typeface="Calibri" panose="020F0502020204030204" pitchFamily="34" charset="0"/>
                <a:cs typeface="Arial" panose="020B0604020202020204" pitchFamily="34" charset="0"/>
              </a:rPr>
              <a:t> bar chart.</a:t>
            </a: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16" name="table">
            <a:extLst>
              <a:ext uri="{FF2B5EF4-FFF2-40B4-BE49-F238E27FC236}">
                <a16:creationId xmlns:a16="http://schemas.microsoft.com/office/drawing/2014/main" id="{388A9D08-C199-0E4F-61A8-0C8AFC35BAFC}"/>
              </a:ext>
            </a:extLst>
          </p:cNvPr>
          <p:cNvPicPr>
            <a:picLocks noChangeAspect="1"/>
          </p:cNvPicPr>
          <p:nvPr/>
        </p:nvPicPr>
        <p:blipFill>
          <a:blip r:embed="rId5"/>
          <a:stretch>
            <a:fillRect/>
          </a:stretch>
        </p:blipFill>
        <p:spPr>
          <a:xfrm>
            <a:off x="891046" y="2416289"/>
            <a:ext cx="1847088" cy="1112520"/>
          </a:xfrm>
          <a:prstGeom prst="rect">
            <a:avLst/>
          </a:prstGeom>
        </p:spPr>
      </p:pic>
      <p:pic>
        <p:nvPicPr>
          <p:cNvPr id="17" name="Picture 16" descr="A bar chart with three grey bars, background grid, x-axis and y-axis. The y-axis is labelled: 0–78 upwards in single increments. The y-axis is labelled: Farhad, George and Tom. The order of the bars from smallest to tallest is: Tom, Farhad and then George.">
            <a:extLst>
              <a:ext uri="{FF2B5EF4-FFF2-40B4-BE49-F238E27FC236}">
                <a16:creationId xmlns:a16="http://schemas.microsoft.com/office/drawing/2014/main" id="{A4C83F3F-98FF-33EC-F0A6-D31D34B6FD17}"/>
              </a:ext>
            </a:extLst>
          </p:cNvPr>
          <p:cNvPicPr>
            <a:picLocks noChangeAspect="1"/>
          </p:cNvPicPr>
          <p:nvPr/>
        </p:nvPicPr>
        <p:blipFill>
          <a:blip r:embed="rId6"/>
          <a:srcRect/>
          <a:stretch/>
        </p:blipFill>
        <p:spPr>
          <a:xfrm>
            <a:off x="6755379" y="2271273"/>
            <a:ext cx="3118854" cy="2624328"/>
          </a:xfrm>
          <a:prstGeom prst="rect">
            <a:avLst/>
          </a:prstGeom>
        </p:spPr>
      </p:pic>
    </p:spTree>
    <p:extLst>
      <p:ext uri="{BB962C8B-B14F-4D97-AF65-F5344CB8AC3E}">
        <p14:creationId xmlns:p14="http://schemas.microsoft.com/office/powerpoint/2010/main" val="4764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22</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graphicFrame>
        <p:nvGraphicFramePr>
          <p:cNvPr id="9" name="Chart 8">
            <a:extLst>
              <a:ext uri="{FF2B5EF4-FFF2-40B4-BE49-F238E27FC236}">
                <a16:creationId xmlns:a16="http://schemas.microsoft.com/office/drawing/2014/main" id="{C4075395-5272-D94D-6200-FE7807743550}"/>
              </a:ext>
            </a:extLst>
          </p:cNvPr>
          <p:cNvGraphicFramePr/>
          <p:nvPr>
            <p:extLst>
              <p:ext uri="{D42A27DB-BD31-4B8C-83A1-F6EECF244321}">
                <p14:modId xmlns:p14="http://schemas.microsoft.com/office/powerpoint/2010/main" val="3149885749"/>
              </p:ext>
            </p:extLst>
          </p:nvPr>
        </p:nvGraphicFramePr>
        <p:xfrm>
          <a:off x="6261131" y="2416179"/>
          <a:ext cx="5731510" cy="348869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750306EB-98BF-324C-C1F4-296AF2B1CD7F}"/>
              </a:ext>
            </a:extLst>
          </p:cNvPr>
          <p:cNvSpPr txBox="1"/>
          <p:nvPr/>
        </p:nvSpPr>
        <p:spPr>
          <a:xfrm>
            <a:off x="2799190" y="257838"/>
            <a:ext cx="6124574"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a:t>
            </a:r>
            <a:endParaRPr lang="en-GB" sz="3200" dirty="0"/>
          </a:p>
        </p:txBody>
      </p:sp>
      <p:sp>
        <p:nvSpPr>
          <p:cNvPr id="16" name="TextBox 15">
            <a:extLst>
              <a:ext uri="{FF2B5EF4-FFF2-40B4-BE49-F238E27FC236}">
                <a16:creationId xmlns:a16="http://schemas.microsoft.com/office/drawing/2014/main" id="{6876BCE2-B247-3096-4865-379DC8E96716}"/>
              </a:ext>
            </a:extLst>
          </p:cNvPr>
          <p:cNvSpPr txBox="1"/>
          <p:nvPr/>
        </p:nvSpPr>
        <p:spPr>
          <a:xfrm>
            <a:off x="1182664" y="1215850"/>
            <a:ext cx="9826671"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table gives information about the number of goals scored by each of three teams.</a:t>
            </a:r>
          </a:p>
          <a:p>
            <a:endParaRPr lang="en-GB" sz="2400" dirty="0">
              <a:latin typeface="Arial" panose="020B0604020202020204" pitchFamily="34" charset="0"/>
              <a:cs typeface="Arial" panose="020B0604020202020204" pitchFamily="34" charset="0"/>
            </a:endParaRPr>
          </a:p>
          <a:p>
            <a:r>
              <a:rPr lang="en-GB" sz="2400" dirty="0">
                <a:effectLst/>
                <a:latin typeface="Arial" panose="020B0604020202020204" pitchFamily="34" charset="0"/>
                <a:ea typeface="Calibri" panose="020F0502020204030204" pitchFamily="34" charset="0"/>
                <a:cs typeface="Arial" panose="020B0604020202020204" pitchFamily="34" charset="0"/>
              </a:rPr>
              <a:t>Draw an accurate pie chart for this information.</a:t>
            </a:r>
            <a:endParaRPr lang="en-GB" sz="32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06A48C71-2B0A-1384-AF12-AF5A9AB85785}"/>
              </a:ext>
            </a:extLst>
          </p:cNvPr>
          <p:cNvGraphicFramePr>
            <a:graphicFrameLocks noGrp="1"/>
          </p:cNvGraphicFramePr>
          <p:nvPr>
            <p:extLst>
              <p:ext uri="{D42A27DB-BD31-4B8C-83A1-F6EECF244321}">
                <p14:modId xmlns:p14="http://schemas.microsoft.com/office/powerpoint/2010/main" val="1373888608"/>
              </p:ext>
            </p:extLst>
          </p:nvPr>
        </p:nvGraphicFramePr>
        <p:xfrm>
          <a:off x="1018189" y="3388766"/>
          <a:ext cx="4080422" cy="2106112"/>
        </p:xfrm>
        <a:graphic>
          <a:graphicData uri="http://schemas.openxmlformats.org/drawingml/2006/table">
            <a:tbl>
              <a:tblPr firstRow="1" bandRow="1">
                <a:tableStyleId>{5C22544A-7EE6-4342-B048-85BDC9FD1C3A}</a:tableStyleId>
              </a:tblPr>
              <a:tblGrid>
                <a:gridCol w="2040211">
                  <a:extLst>
                    <a:ext uri="{9D8B030D-6E8A-4147-A177-3AD203B41FA5}">
                      <a16:colId xmlns:a16="http://schemas.microsoft.com/office/drawing/2014/main" val="817257978"/>
                    </a:ext>
                  </a:extLst>
                </a:gridCol>
                <a:gridCol w="2040211">
                  <a:extLst>
                    <a:ext uri="{9D8B030D-6E8A-4147-A177-3AD203B41FA5}">
                      <a16:colId xmlns:a16="http://schemas.microsoft.com/office/drawing/2014/main" val="960840765"/>
                    </a:ext>
                  </a:extLst>
                </a:gridCol>
              </a:tblGrid>
              <a:tr h="526528">
                <a:tc>
                  <a:txBody>
                    <a:bodyPr/>
                    <a:lstStyle/>
                    <a:p>
                      <a:r>
                        <a:rPr lang="en-GB" dirty="0">
                          <a:solidFill>
                            <a:schemeClr val="tx1"/>
                          </a:solidFill>
                          <a:latin typeface="Arial" panose="020B0604020202020204" pitchFamily="34" charset="0"/>
                          <a:cs typeface="Arial" panose="020B0604020202020204" pitchFamily="34" charset="0"/>
                        </a:rPr>
                        <a:t>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Number of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593648"/>
                  </a:ext>
                </a:extLst>
              </a:tr>
              <a:tr h="526528">
                <a:tc>
                  <a:txBody>
                    <a:bodyPr/>
                    <a:lstStyle/>
                    <a:p>
                      <a:r>
                        <a:rPr lang="en-GB" dirty="0">
                          <a:solidFill>
                            <a:schemeClr val="tx1"/>
                          </a:solidFill>
                          <a:latin typeface="Arial" panose="020B0604020202020204" pitchFamily="34" charset="0"/>
                          <a:cs typeface="Arial" panose="020B0604020202020204" pitchFamily="34" charset="0"/>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595000"/>
                  </a:ext>
                </a:extLst>
              </a:tr>
              <a:tr h="526528">
                <a:tc>
                  <a:txBody>
                    <a:bodyPr/>
                    <a:lstStyle/>
                    <a:p>
                      <a:r>
                        <a:rPr lang="en-GB" dirty="0">
                          <a:solidFill>
                            <a:schemeClr val="tx1"/>
                          </a:solidFill>
                          <a:latin typeface="Arial" panose="020B0604020202020204" pitchFamily="34" charset="0"/>
                          <a:cs typeface="Arial" panose="020B0604020202020204" pitchFamily="34" charset="0"/>
                        </a:rPr>
                        <a:t>Rovers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766563"/>
                  </a:ext>
                </a:extLst>
              </a:tr>
              <a:tr h="526528">
                <a:tc>
                  <a:txBody>
                    <a:bodyPr/>
                    <a:lstStyle/>
                    <a:p>
                      <a:r>
                        <a:rPr lang="en-GB" dirty="0">
                          <a:solidFill>
                            <a:schemeClr val="tx1"/>
                          </a:solidFill>
                          <a:latin typeface="Arial" panose="020B0604020202020204" pitchFamily="34" charset="0"/>
                          <a:cs typeface="Arial" panose="020B0604020202020204" pitchFamily="34" charset="0"/>
                        </a:rPr>
                        <a:t>United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686108"/>
                  </a:ext>
                </a:extLst>
              </a:tr>
            </a:tbl>
          </a:graphicData>
        </a:graphic>
      </p:graphicFrame>
    </p:spTree>
    <p:extLst>
      <p:ext uri="{BB962C8B-B14F-4D97-AF65-F5344CB8AC3E}">
        <p14:creationId xmlns:p14="http://schemas.microsoft.com/office/powerpoint/2010/main" val="3175002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23</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11" name="TextBox 10">
            <a:extLst>
              <a:ext uri="{FF2B5EF4-FFF2-40B4-BE49-F238E27FC236}">
                <a16:creationId xmlns:a16="http://schemas.microsoft.com/office/drawing/2014/main" id="{750306EB-98BF-324C-C1F4-296AF2B1CD7F}"/>
              </a:ext>
            </a:extLst>
          </p:cNvPr>
          <p:cNvSpPr txBox="1"/>
          <p:nvPr/>
        </p:nvSpPr>
        <p:spPr>
          <a:xfrm>
            <a:off x="2799190" y="257838"/>
            <a:ext cx="6124574" cy="584775"/>
          </a:xfrm>
          <a:prstGeom prst="rect">
            <a:avLst/>
          </a:prstGeom>
          <a:noFill/>
        </p:spPr>
        <p:txBody>
          <a:bodyPr wrap="square">
            <a:spAutoFit/>
          </a:bodyPr>
          <a:lstStyle/>
          <a:p>
            <a:r>
              <a:rPr kumimoji="0" lang="en-US" sz="32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 Answer</a:t>
            </a:r>
            <a:endParaRPr lang="en-GB" sz="3200" dirty="0"/>
          </a:p>
        </p:txBody>
      </p:sp>
      <p:sp>
        <p:nvSpPr>
          <p:cNvPr id="16" name="TextBox 15">
            <a:extLst>
              <a:ext uri="{FF2B5EF4-FFF2-40B4-BE49-F238E27FC236}">
                <a16:creationId xmlns:a16="http://schemas.microsoft.com/office/drawing/2014/main" id="{6876BCE2-B247-3096-4865-379DC8E96716}"/>
              </a:ext>
            </a:extLst>
          </p:cNvPr>
          <p:cNvSpPr txBox="1"/>
          <p:nvPr/>
        </p:nvSpPr>
        <p:spPr>
          <a:xfrm>
            <a:off x="1182664" y="1106448"/>
            <a:ext cx="9826671"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The table gives information about the number of goals scored by each of three teams.</a:t>
            </a:r>
          </a:p>
          <a:p>
            <a:endParaRPr lang="en-GB" sz="2400" dirty="0">
              <a:latin typeface="Arial" panose="020B0604020202020204" pitchFamily="34" charset="0"/>
              <a:cs typeface="Arial" panose="020B0604020202020204" pitchFamily="34" charset="0"/>
            </a:endParaRPr>
          </a:p>
          <a:p>
            <a:r>
              <a:rPr lang="en-GB" sz="2400" dirty="0">
                <a:effectLst/>
                <a:latin typeface="Arial" panose="020B0604020202020204" pitchFamily="34" charset="0"/>
                <a:ea typeface="Calibri" panose="020F0502020204030204" pitchFamily="34" charset="0"/>
                <a:cs typeface="Arial" panose="020B0604020202020204" pitchFamily="34" charset="0"/>
              </a:rPr>
              <a:t>Draw an accurate pie chart for this information</a:t>
            </a:r>
            <a:r>
              <a:rPr lang="en-GB" sz="2400" dirty="0">
                <a:effectLst/>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06A48C71-2B0A-1384-AF12-AF5A9AB85785}"/>
              </a:ext>
            </a:extLst>
          </p:cNvPr>
          <p:cNvGraphicFramePr>
            <a:graphicFrameLocks noGrp="1"/>
          </p:cNvGraphicFramePr>
          <p:nvPr/>
        </p:nvGraphicFramePr>
        <p:xfrm>
          <a:off x="1213616" y="3017172"/>
          <a:ext cx="3069934" cy="2219664"/>
        </p:xfrm>
        <a:graphic>
          <a:graphicData uri="http://schemas.openxmlformats.org/drawingml/2006/table">
            <a:tbl>
              <a:tblPr firstRow="1" bandRow="1">
                <a:tableStyleId>{5C22544A-7EE6-4342-B048-85BDC9FD1C3A}</a:tableStyleId>
              </a:tblPr>
              <a:tblGrid>
                <a:gridCol w="1534967">
                  <a:extLst>
                    <a:ext uri="{9D8B030D-6E8A-4147-A177-3AD203B41FA5}">
                      <a16:colId xmlns:a16="http://schemas.microsoft.com/office/drawing/2014/main" val="817257978"/>
                    </a:ext>
                  </a:extLst>
                </a:gridCol>
                <a:gridCol w="1534967">
                  <a:extLst>
                    <a:ext uri="{9D8B030D-6E8A-4147-A177-3AD203B41FA5}">
                      <a16:colId xmlns:a16="http://schemas.microsoft.com/office/drawing/2014/main" val="960840765"/>
                    </a:ext>
                  </a:extLst>
                </a:gridCol>
              </a:tblGrid>
              <a:tr h="526528">
                <a:tc>
                  <a:txBody>
                    <a:bodyPr/>
                    <a:lstStyle/>
                    <a:p>
                      <a:r>
                        <a:rPr lang="en-GB" dirty="0">
                          <a:solidFill>
                            <a:schemeClr val="tx1"/>
                          </a:solidFill>
                          <a:latin typeface="Arial" panose="020B0604020202020204" pitchFamily="34" charset="0"/>
                          <a:cs typeface="Arial" panose="020B0604020202020204" pitchFamily="34" charset="0"/>
                        </a:rPr>
                        <a:t>Team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Number of goals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593648"/>
                  </a:ext>
                </a:extLst>
              </a:tr>
              <a:tr h="526528">
                <a:tc>
                  <a:txBody>
                    <a:bodyPr/>
                    <a:lstStyle/>
                    <a:p>
                      <a:r>
                        <a:rPr lang="en-GB" dirty="0">
                          <a:solidFill>
                            <a:schemeClr val="tx1"/>
                          </a:solidFill>
                          <a:latin typeface="Arial" panose="020B0604020202020204" pitchFamily="34" charset="0"/>
                          <a:cs typeface="Arial" panose="020B0604020202020204" pitchFamily="34" charset="0"/>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5595000"/>
                  </a:ext>
                </a:extLst>
              </a:tr>
              <a:tr h="526528">
                <a:tc>
                  <a:txBody>
                    <a:bodyPr/>
                    <a:lstStyle/>
                    <a:p>
                      <a:r>
                        <a:rPr lang="en-GB" dirty="0">
                          <a:solidFill>
                            <a:schemeClr val="tx1"/>
                          </a:solidFill>
                          <a:latin typeface="Arial" panose="020B0604020202020204" pitchFamily="34" charset="0"/>
                          <a:cs typeface="Arial" panose="020B0604020202020204" pitchFamily="34" charset="0"/>
                        </a:rPr>
                        <a:t>Rovers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766563"/>
                  </a:ext>
                </a:extLst>
              </a:tr>
              <a:tr h="526528">
                <a:tc>
                  <a:txBody>
                    <a:bodyPr/>
                    <a:lstStyle/>
                    <a:p>
                      <a:r>
                        <a:rPr lang="en-GB" dirty="0">
                          <a:solidFill>
                            <a:schemeClr val="tx1"/>
                          </a:solidFill>
                          <a:latin typeface="Arial" panose="020B0604020202020204" pitchFamily="34" charset="0"/>
                          <a:cs typeface="Arial" panose="020B0604020202020204" pitchFamily="34" charset="0"/>
                        </a:rPr>
                        <a:t>United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686108"/>
                  </a:ext>
                </a:extLst>
              </a:tr>
            </a:tbl>
          </a:graphicData>
        </a:graphic>
      </p:graphicFrame>
      <p:grpSp>
        <p:nvGrpSpPr>
          <p:cNvPr id="40" name="Group 39">
            <a:extLst>
              <a:ext uri="{FF2B5EF4-FFF2-40B4-BE49-F238E27FC236}">
                <a16:creationId xmlns:a16="http://schemas.microsoft.com/office/drawing/2014/main" id="{0524629C-436F-5DAA-3436-73BCA12ED5A9}"/>
              </a:ext>
            </a:extLst>
          </p:cNvPr>
          <p:cNvGrpSpPr/>
          <p:nvPr/>
        </p:nvGrpSpPr>
        <p:grpSpPr>
          <a:xfrm>
            <a:off x="4271471" y="3017171"/>
            <a:ext cx="1279335" cy="2052081"/>
            <a:chOff x="4271471" y="3017171"/>
            <a:chExt cx="1279335" cy="2052081"/>
          </a:xfrm>
        </p:grpSpPr>
        <p:sp>
          <p:nvSpPr>
            <p:cNvPr id="5" name="TextBox 4">
              <a:extLst>
                <a:ext uri="{FF2B5EF4-FFF2-40B4-BE49-F238E27FC236}">
                  <a16:creationId xmlns:a16="http://schemas.microsoft.com/office/drawing/2014/main" id="{9104C4E2-99FD-1479-BD2F-D63FEB49F678}"/>
                </a:ext>
              </a:extLst>
            </p:cNvPr>
            <p:cNvSpPr txBox="1"/>
            <p:nvPr/>
          </p:nvSpPr>
          <p:spPr>
            <a:xfrm>
              <a:off x="4271471" y="3017171"/>
              <a:ext cx="1267200" cy="648000"/>
            </a:xfrm>
            <a:prstGeom prst="rect">
              <a:avLst/>
            </a:prstGeom>
            <a:noFill/>
            <a:ln w="12700">
              <a:solidFill>
                <a:srgbClr val="FF0000"/>
              </a:solidFill>
            </a:ln>
          </p:spPr>
          <p:txBody>
            <a:bodyPr wrap="square" rtlCol="0">
              <a:spAutoFit/>
            </a:bodyPr>
            <a:lstStyle/>
            <a:p>
              <a:r>
                <a:rPr lang="en-GB" b="1" dirty="0">
                  <a:solidFill>
                    <a:srgbClr val="FF0000"/>
                  </a:solidFill>
                  <a:latin typeface="Arial" panose="020B0604020202020204" pitchFamily="34" charset="0"/>
                  <a:cs typeface="Arial" panose="020B0604020202020204" pitchFamily="34" charset="0"/>
                </a:rPr>
                <a:t>Degrees</a:t>
              </a:r>
            </a:p>
          </p:txBody>
        </p:sp>
        <p:sp>
          <p:nvSpPr>
            <p:cNvPr id="8" name="TextBox 7">
              <a:extLst>
                <a:ext uri="{FF2B5EF4-FFF2-40B4-BE49-F238E27FC236}">
                  <a16:creationId xmlns:a16="http://schemas.microsoft.com/office/drawing/2014/main" id="{0C6A2477-C005-1440-9466-25647E9D3023}"/>
                </a:ext>
              </a:extLst>
            </p:cNvPr>
            <p:cNvSpPr txBox="1"/>
            <p:nvPr/>
          </p:nvSpPr>
          <p:spPr>
            <a:xfrm>
              <a:off x="4280006" y="4699920"/>
              <a:ext cx="1270800" cy="369332"/>
            </a:xfrm>
            <a:prstGeom prst="rect">
              <a:avLst/>
            </a:prstGeom>
            <a:noFill/>
            <a:ln w="12700">
              <a:solidFill>
                <a:srgbClr val="FF0000"/>
              </a:solidFill>
            </a:ln>
          </p:spPr>
          <p:txBody>
            <a:bodyPr wrap="square" rtlCol="0">
              <a:spAutoFit/>
            </a:bodyPr>
            <a:lstStyle/>
            <a:p>
              <a:r>
                <a:rPr lang="en-GB" b="1" dirty="0">
                  <a:solidFill>
                    <a:srgbClr val="FF0000"/>
                  </a:solidFill>
                </a:rPr>
                <a:t>75 °</a:t>
              </a:r>
            </a:p>
          </p:txBody>
        </p:sp>
        <p:sp>
          <p:nvSpPr>
            <p:cNvPr id="10" name="TextBox 9">
              <a:extLst>
                <a:ext uri="{FF2B5EF4-FFF2-40B4-BE49-F238E27FC236}">
                  <a16:creationId xmlns:a16="http://schemas.microsoft.com/office/drawing/2014/main" id="{1501C342-73B8-701F-6236-6A1533F1CA64}"/>
                </a:ext>
              </a:extLst>
            </p:cNvPr>
            <p:cNvSpPr txBox="1"/>
            <p:nvPr/>
          </p:nvSpPr>
          <p:spPr>
            <a:xfrm>
              <a:off x="4271951" y="3665171"/>
              <a:ext cx="1270800" cy="369332"/>
            </a:xfrm>
            <a:prstGeom prst="rect">
              <a:avLst/>
            </a:prstGeom>
            <a:noFill/>
            <a:ln w="12700">
              <a:solidFill>
                <a:srgbClr val="FF0000"/>
              </a:solidFill>
            </a:ln>
          </p:spPr>
          <p:txBody>
            <a:bodyPr wrap="square" rtlCol="0">
              <a:spAutoFit/>
            </a:bodyPr>
            <a:lstStyle/>
            <a:p>
              <a:r>
                <a:rPr lang="en-GB" b="1" dirty="0">
                  <a:solidFill>
                    <a:srgbClr val="FF0000"/>
                  </a:solidFill>
                </a:rPr>
                <a:t>150 °</a:t>
              </a:r>
            </a:p>
          </p:txBody>
        </p:sp>
        <p:sp>
          <p:nvSpPr>
            <p:cNvPr id="18" name="TextBox 17">
              <a:extLst>
                <a:ext uri="{FF2B5EF4-FFF2-40B4-BE49-F238E27FC236}">
                  <a16:creationId xmlns:a16="http://schemas.microsoft.com/office/drawing/2014/main" id="{F3077CDA-7EE6-5281-5063-7B8CCFA7ABD8}"/>
                </a:ext>
              </a:extLst>
            </p:cNvPr>
            <p:cNvSpPr txBox="1"/>
            <p:nvPr/>
          </p:nvSpPr>
          <p:spPr>
            <a:xfrm>
              <a:off x="4280006" y="4181003"/>
              <a:ext cx="1270800" cy="369332"/>
            </a:xfrm>
            <a:prstGeom prst="rect">
              <a:avLst/>
            </a:prstGeom>
            <a:noFill/>
            <a:ln w="12700">
              <a:solidFill>
                <a:srgbClr val="FF0000"/>
              </a:solidFill>
            </a:ln>
          </p:spPr>
          <p:txBody>
            <a:bodyPr wrap="square" rtlCol="0">
              <a:spAutoFit/>
            </a:bodyPr>
            <a:lstStyle/>
            <a:p>
              <a:r>
                <a:rPr lang="en-GB" b="1" dirty="0">
                  <a:solidFill>
                    <a:srgbClr val="FF0000"/>
                  </a:solidFill>
                </a:rPr>
                <a:t>135 °</a:t>
              </a:r>
            </a:p>
          </p:txBody>
        </p:sp>
      </p:grpSp>
      <p:sp>
        <p:nvSpPr>
          <p:cNvPr id="20" name="TextBox 19">
            <a:extLst>
              <a:ext uri="{FF2B5EF4-FFF2-40B4-BE49-F238E27FC236}">
                <a16:creationId xmlns:a16="http://schemas.microsoft.com/office/drawing/2014/main" id="{975C035E-48D0-4B55-074A-9465EA4D5C24}"/>
              </a:ext>
            </a:extLst>
          </p:cNvPr>
          <p:cNvSpPr txBox="1"/>
          <p:nvPr/>
        </p:nvSpPr>
        <p:spPr>
          <a:xfrm>
            <a:off x="1213615" y="5230171"/>
            <a:ext cx="1531461" cy="369332"/>
          </a:xfrm>
          <a:prstGeom prst="rect">
            <a:avLst/>
          </a:prstGeom>
          <a:noFill/>
          <a:ln w="12700">
            <a:solidFill>
              <a:srgbClr val="FF0000"/>
            </a:solidFill>
          </a:ln>
        </p:spPr>
        <p:txBody>
          <a:bodyPr wrap="square" rtlCol="0">
            <a:spAutoFit/>
          </a:bodyPr>
          <a:lstStyle/>
          <a:p>
            <a:r>
              <a:rPr lang="en-GB" b="1" dirty="0">
                <a:solidFill>
                  <a:srgbClr val="FF0000"/>
                </a:solidFill>
              </a:rPr>
              <a:t>Total</a:t>
            </a:r>
          </a:p>
        </p:txBody>
      </p:sp>
      <p:sp>
        <p:nvSpPr>
          <p:cNvPr id="22" name="TextBox 21">
            <a:extLst>
              <a:ext uri="{FF2B5EF4-FFF2-40B4-BE49-F238E27FC236}">
                <a16:creationId xmlns:a16="http://schemas.microsoft.com/office/drawing/2014/main" id="{EB03E7F4-A197-0C3B-46B1-79A01DF2FFA3}"/>
              </a:ext>
            </a:extLst>
          </p:cNvPr>
          <p:cNvSpPr txBox="1"/>
          <p:nvPr/>
        </p:nvSpPr>
        <p:spPr>
          <a:xfrm>
            <a:off x="2748545" y="5236836"/>
            <a:ext cx="1531461" cy="369332"/>
          </a:xfrm>
          <a:prstGeom prst="rect">
            <a:avLst/>
          </a:prstGeom>
          <a:noFill/>
          <a:ln w="12700">
            <a:solidFill>
              <a:srgbClr val="FF0000"/>
            </a:solidFill>
          </a:ln>
        </p:spPr>
        <p:txBody>
          <a:bodyPr wrap="square" rtlCol="0">
            <a:spAutoFit/>
          </a:bodyPr>
          <a:lstStyle/>
          <a:p>
            <a:r>
              <a:rPr lang="en-GB" b="1" dirty="0">
                <a:solidFill>
                  <a:srgbClr val="FF0000"/>
                </a:solidFill>
              </a:rPr>
              <a:t>120</a:t>
            </a:r>
          </a:p>
        </p:txBody>
      </p:sp>
      <p:sp>
        <p:nvSpPr>
          <p:cNvPr id="23" name="TextBox 22">
            <a:extLst>
              <a:ext uri="{FF2B5EF4-FFF2-40B4-BE49-F238E27FC236}">
                <a16:creationId xmlns:a16="http://schemas.microsoft.com/office/drawing/2014/main" id="{4837CEA0-B07B-C83E-A67A-9D3C418AD077}"/>
              </a:ext>
            </a:extLst>
          </p:cNvPr>
          <p:cNvSpPr txBox="1"/>
          <p:nvPr/>
        </p:nvSpPr>
        <p:spPr>
          <a:xfrm>
            <a:off x="4287020" y="5236836"/>
            <a:ext cx="1270800" cy="369332"/>
          </a:xfrm>
          <a:prstGeom prst="rect">
            <a:avLst/>
          </a:prstGeom>
          <a:noFill/>
          <a:ln w="12700">
            <a:solidFill>
              <a:srgbClr val="FF0000"/>
            </a:solidFill>
          </a:ln>
        </p:spPr>
        <p:txBody>
          <a:bodyPr wrap="square" rtlCol="0">
            <a:spAutoFit/>
          </a:bodyPr>
          <a:lstStyle/>
          <a:p>
            <a:r>
              <a:rPr lang="en-GB" b="1" dirty="0">
                <a:solidFill>
                  <a:srgbClr val="FF0000"/>
                </a:solidFill>
              </a:rPr>
              <a:t>360</a:t>
            </a:r>
          </a:p>
        </p:txBody>
      </p:sp>
      <p:sp>
        <p:nvSpPr>
          <p:cNvPr id="25" name="Curved Up Arrow 24">
            <a:extLst>
              <a:ext uri="{FF2B5EF4-FFF2-40B4-BE49-F238E27FC236}">
                <a16:creationId xmlns:a16="http://schemas.microsoft.com/office/drawing/2014/main" id="{52D516FC-0015-E2E0-A3EC-08F3D5BE5BE8}"/>
              </a:ext>
            </a:extLst>
          </p:cNvPr>
          <p:cNvSpPr/>
          <p:nvPr/>
        </p:nvSpPr>
        <p:spPr>
          <a:xfrm>
            <a:off x="3042367" y="5704815"/>
            <a:ext cx="1512168" cy="360040"/>
          </a:xfrm>
          <a:prstGeom prst="curvedUpArrow">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4B05287-640A-D1C8-7DF7-72F7A357F73E}"/>
              </a:ext>
            </a:extLst>
          </p:cNvPr>
          <p:cNvSpPr txBox="1"/>
          <p:nvPr/>
        </p:nvSpPr>
        <p:spPr>
          <a:xfrm>
            <a:off x="3631576" y="6095225"/>
            <a:ext cx="33375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19ED757-0897-A194-E91F-4C30C69A1BCF}"/>
                  </a:ext>
                </a:extLst>
              </p:cNvPr>
              <p:cNvSpPr txBox="1"/>
              <p:nvPr/>
            </p:nvSpPr>
            <p:spPr>
              <a:xfrm>
                <a:off x="3413170" y="6103355"/>
                <a:ext cx="770560" cy="461665"/>
              </a:xfrm>
              <a:prstGeom prst="rect">
                <a:avLst/>
              </a:prstGeom>
              <a:solidFill>
                <a:srgbClr val="ECDAF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1" i="1" dirty="0" smtClean="0">
                          <a:latin typeface="Cambria Math" panose="02040503050406030204" pitchFamily="18" charset="0"/>
                          <a:ea typeface="Cambria Math" panose="02040503050406030204" pitchFamily="18" charset="0"/>
                        </a:rPr>
                        <m:t>×</m:t>
                      </m:r>
                      <m:r>
                        <a:rPr lang="en-GB" sz="2400" b="1" i="1" dirty="0" smtClean="0">
                          <a:latin typeface="Cambria Math" panose="02040503050406030204" pitchFamily="18" charset="0"/>
                          <a:ea typeface="Cambria Math" panose="02040503050406030204" pitchFamily="18" charset="0"/>
                        </a:rPr>
                        <m:t>𝟑</m:t>
                      </m:r>
                    </m:oMath>
                  </m:oMathPara>
                </a14:m>
                <a:endParaRPr lang="en-GB" sz="2400" b="1" dirty="0">
                  <a:latin typeface="Arial" panose="020B060402020202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F19ED757-0897-A194-E91F-4C30C69A1BCF}"/>
                  </a:ext>
                </a:extLst>
              </p:cNvPr>
              <p:cNvSpPr txBox="1">
                <a:spLocks noRot="1" noChangeAspect="1" noMove="1" noResize="1" noEditPoints="1" noAdjustHandles="1" noChangeArrowheads="1" noChangeShapeType="1" noTextEdit="1"/>
              </p:cNvSpPr>
              <p:nvPr/>
            </p:nvSpPr>
            <p:spPr>
              <a:xfrm>
                <a:off x="3413170" y="6103355"/>
                <a:ext cx="770560" cy="461665"/>
              </a:xfrm>
              <a:prstGeom prst="rect">
                <a:avLst/>
              </a:prstGeom>
              <a:blipFill>
                <a:blip r:embed="rId5"/>
                <a:stretch>
                  <a:fillRect/>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347EEA5B-2370-CF24-5741-1584A864CA80}"/>
              </a:ext>
            </a:extLst>
          </p:cNvPr>
          <p:cNvGrpSpPr/>
          <p:nvPr/>
        </p:nvGrpSpPr>
        <p:grpSpPr>
          <a:xfrm>
            <a:off x="5744845" y="2567532"/>
            <a:ext cx="5731510" cy="3488690"/>
            <a:chOff x="5490051" y="2010270"/>
            <a:chExt cx="5731510" cy="3488690"/>
          </a:xfrm>
        </p:grpSpPr>
        <p:graphicFrame>
          <p:nvGraphicFramePr>
            <p:cNvPr id="9" name="Chart 8">
              <a:extLst>
                <a:ext uri="{FF2B5EF4-FFF2-40B4-BE49-F238E27FC236}">
                  <a16:creationId xmlns:a16="http://schemas.microsoft.com/office/drawing/2014/main" id="{C4075395-5272-D94D-6200-FE7807743550}"/>
                </a:ext>
              </a:extLst>
            </p:cNvPr>
            <p:cNvGraphicFramePr/>
            <p:nvPr/>
          </p:nvGraphicFramePr>
          <p:xfrm>
            <a:off x="5490051" y="2010270"/>
            <a:ext cx="5731510" cy="3488690"/>
          </p:xfrm>
          <a:graphic>
            <a:graphicData uri="http://schemas.openxmlformats.org/drawingml/2006/chart">
              <c:chart xmlns:c="http://schemas.openxmlformats.org/drawingml/2006/chart" xmlns:r="http://schemas.openxmlformats.org/officeDocument/2006/relationships" r:id="rId6"/>
            </a:graphicData>
          </a:graphic>
        </p:graphicFrame>
        <p:cxnSp>
          <p:nvCxnSpPr>
            <p:cNvPr id="32" name="Straight Connector 31">
              <a:extLst>
                <a:ext uri="{FF2B5EF4-FFF2-40B4-BE49-F238E27FC236}">
                  <a16:creationId xmlns:a16="http://schemas.microsoft.com/office/drawing/2014/main" id="{D829A44E-49D9-8C04-4811-98403EDBB6C9}"/>
                </a:ext>
              </a:extLst>
            </p:cNvPr>
            <p:cNvCxnSpPr>
              <a:cxnSpLocks/>
            </p:cNvCxnSpPr>
            <p:nvPr/>
          </p:nvCxnSpPr>
          <p:spPr>
            <a:xfrm>
              <a:off x="6802644" y="3341865"/>
              <a:ext cx="1553162" cy="4124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E449BDD-E184-A4DE-19F9-372C175D63E4}"/>
                </a:ext>
              </a:extLst>
            </p:cNvPr>
            <p:cNvSpPr txBox="1"/>
            <p:nvPr/>
          </p:nvSpPr>
          <p:spPr>
            <a:xfrm>
              <a:off x="8886984" y="3184238"/>
              <a:ext cx="601133" cy="369332"/>
            </a:xfrm>
            <a:prstGeom prst="rect">
              <a:avLst/>
            </a:prstGeom>
            <a:noFill/>
          </p:spPr>
          <p:txBody>
            <a:bodyPr wrap="square" rtlCol="0">
              <a:spAutoFit/>
            </a:bodyPr>
            <a:lstStyle/>
            <a:p>
              <a:r>
                <a:rPr lang="en-GB" dirty="0">
                  <a:solidFill>
                    <a:srgbClr val="FF0000"/>
                  </a:solidFill>
                </a:rPr>
                <a:t>City</a:t>
              </a:r>
            </a:p>
          </p:txBody>
        </p:sp>
        <p:sp>
          <p:nvSpPr>
            <p:cNvPr id="38" name="TextBox 37">
              <a:extLst>
                <a:ext uri="{FF2B5EF4-FFF2-40B4-BE49-F238E27FC236}">
                  <a16:creationId xmlns:a16="http://schemas.microsoft.com/office/drawing/2014/main" id="{C2B9AC64-A638-83D9-FDCF-5D04C54F38DD}"/>
                </a:ext>
              </a:extLst>
            </p:cNvPr>
            <p:cNvSpPr txBox="1"/>
            <p:nvPr/>
          </p:nvSpPr>
          <p:spPr>
            <a:xfrm>
              <a:off x="7278658" y="2841267"/>
              <a:ext cx="823942" cy="369332"/>
            </a:xfrm>
            <a:prstGeom prst="rect">
              <a:avLst/>
            </a:prstGeom>
            <a:noFill/>
          </p:spPr>
          <p:txBody>
            <a:bodyPr wrap="square" rtlCol="0">
              <a:spAutoFit/>
            </a:bodyPr>
            <a:lstStyle/>
            <a:p>
              <a:r>
                <a:rPr lang="en-GB" dirty="0">
                  <a:solidFill>
                    <a:srgbClr val="FF0000"/>
                  </a:solidFill>
                </a:rPr>
                <a:t>United</a:t>
              </a:r>
            </a:p>
          </p:txBody>
        </p:sp>
      </p:grpSp>
    </p:spTree>
    <p:extLst>
      <p:ext uri="{BB962C8B-B14F-4D97-AF65-F5344CB8AC3E}">
        <p14:creationId xmlns:p14="http://schemas.microsoft.com/office/powerpoint/2010/main" val="173937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24</a:t>
            </a:fld>
            <a:endParaRPr lang="en-US" dirty="0"/>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Worksheet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10" name="TextBox 9"/>
          <p:cNvSpPr txBox="1"/>
          <p:nvPr/>
        </p:nvSpPr>
        <p:spPr>
          <a:xfrm>
            <a:off x="1708811" y="1287047"/>
            <a:ext cx="844447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pie chart gives information about the </a:t>
            </a:r>
            <a:r>
              <a:rPr lang="en-US" dirty="0" err="1">
                <a:latin typeface="Arial" panose="020B0604020202020204" pitchFamily="34" charset="0"/>
                <a:cs typeface="Arial" panose="020B0604020202020204" pitchFamily="34" charset="0"/>
              </a:rPr>
              <a:t>colour</a:t>
            </a:r>
            <a:r>
              <a:rPr lang="en-US" dirty="0">
                <a:latin typeface="Arial" panose="020B0604020202020204" pitchFamily="34" charset="0"/>
                <a:cs typeface="Arial" panose="020B0604020202020204" pitchFamily="34" charset="0"/>
              </a:rPr>
              <a:t> of each car in a car park.</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11" name="TextBox 10"/>
          <p:cNvSpPr txBox="1"/>
          <p:nvPr/>
        </p:nvSpPr>
        <p:spPr>
          <a:xfrm>
            <a:off x="1468020" y="5201621"/>
            <a:ext cx="714258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are 135 black cars in the car park.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Work out the number of white cars in the car park.</a:t>
            </a:r>
          </a:p>
        </p:txBody>
      </p:sp>
      <p:pic>
        <p:nvPicPr>
          <p:cNvPr id="2" name="Picture 1" descr="A simple, black and white line pie chart with three sections. A 90° section is labelled 'black', an 80° section is labelled 'white' and the rest is labelled 'other colours'. "/>
          <p:cNvPicPr>
            <a:picLocks noChangeAspect="1"/>
          </p:cNvPicPr>
          <p:nvPr/>
        </p:nvPicPr>
        <p:blipFill>
          <a:blip r:embed="rId5"/>
          <a:srcRect/>
          <a:stretch/>
        </p:blipFill>
        <p:spPr>
          <a:xfrm>
            <a:off x="4701540" y="2034540"/>
            <a:ext cx="2788920" cy="2788920"/>
          </a:xfrm>
          <a:prstGeom prst="rect">
            <a:avLst/>
          </a:prstGeom>
        </p:spPr>
      </p:pic>
      <p:sp>
        <p:nvSpPr>
          <p:cNvPr id="7" name="TextBox 6">
            <a:extLst>
              <a:ext uri="{FF2B5EF4-FFF2-40B4-BE49-F238E27FC236}">
                <a16:creationId xmlns:a16="http://schemas.microsoft.com/office/drawing/2014/main" id="{46C0B3A6-42B5-B94A-EACD-55929B42C9B3}"/>
              </a:ext>
            </a:extLst>
          </p:cNvPr>
          <p:cNvSpPr txBox="1"/>
          <p:nvPr/>
        </p:nvSpPr>
        <p:spPr>
          <a:xfrm>
            <a:off x="2698885" y="275832"/>
            <a:ext cx="6122504" cy="707886"/>
          </a:xfrm>
          <a:prstGeom prst="rect">
            <a:avLst/>
          </a:prstGeom>
          <a:noFill/>
        </p:spPr>
        <p:txBody>
          <a:bodyPr wrap="square">
            <a:spAutoFit/>
          </a:bodyPr>
          <a:lstStyle/>
          <a:p>
            <a:r>
              <a:rPr kumimoji="0" lang="en-US" sz="4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a:t>
            </a:r>
            <a:endParaRPr lang="en-GB" sz="4000" dirty="0"/>
          </a:p>
        </p:txBody>
      </p:sp>
    </p:spTree>
    <p:extLst>
      <p:ext uri="{BB962C8B-B14F-4D97-AF65-F5344CB8AC3E}">
        <p14:creationId xmlns:p14="http://schemas.microsoft.com/office/powerpoint/2010/main" val="6346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959B6-490E-A144-8C7C-88267F972F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D970DDE-3331-43C7-8808-F643520183D1}"/>
              </a:ext>
            </a:extLst>
          </p:cNvPr>
          <p:cNvSpPr txBox="1"/>
          <p:nvPr/>
        </p:nvSpPr>
        <p:spPr>
          <a:xfrm>
            <a:off x="-19845" y="165505"/>
            <a:ext cx="1511714" cy="461665"/>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a:t>
            </a:r>
          </a:p>
        </p:txBody>
      </p:sp>
      <p:grpSp>
        <p:nvGrpSpPr>
          <p:cNvPr id="13" name="Group 12"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4"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15" name="TextBox 14">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Worksheet</a:t>
              </a:r>
              <a:b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available</a:t>
              </a:r>
            </a:p>
          </p:txBody>
        </p:sp>
      </p:grpSp>
      <p:pic>
        <p:nvPicPr>
          <p:cNvPr id="3" name="Picture 2" hidden="1">
            <a:extLst>
              <a:ext uri="{FF2B5EF4-FFF2-40B4-BE49-F238E27FC236}">
                <a16:creationId xmlns:a16="http://schemas.microsoft.com/office/drawing/2014/main" id="{807D04E3-6ECB-89AB-2B9F-80552E0E8368}"/>
              </a:ext>
            </a:extLst>
          </p:cNvPr>
          <p:cNvPicPr>
            <a:picLocks noChangeAspect="1"/>
          </p:cNvPicPr>
          <p:nvPr/>
        </p:nvPicPr>
        <p:blipFill>
          <a:blip r:embed="rId5"/>
          <a:stretch>
            <a:fillRect/>
          </a:stretch>
        </p:blipFill>
        <p:spPr>
          <a:xfrm>
            <a:off x="1305327" y="1329046"/>
            <a:ext cx="8766520" cy="4835567"/>
          </a:xfrm>
          <a:prstGeom prst="rect">
            <a:avLst/>
          </a:prstGeom>
        </p:spPr>
      </p:pic>
      <p:sp>
        <p:nvSpPr>
          <p:cNvPr id="45" name="TextBox 44">
            <a:extLst>
              <a:ext uri="{FF2B5EF4-FFF2-40B4-BE49-F238E27FC236}">
                <a16:creationId xmlns:a16="http://schemas.microsoft.com/office/drawing/2014/main" id="{033961E8-1584-0915-B1E7-9B8AF2B8BADE}"/>
              </a:ext>
            </a:extLst>
          </p:cNvPr>
          <p:cNvSpPr txBox="1"/>
          <p:nvPr/>
        </p:nvSpPr>
        <p:spPr>
          <a:xfrm>
            <a:off x="2698885" y="275832"/>
            <a:ext cx="6122504" cy="707886"/>
          </a:xfrm>
          <a:prstGeom prst="rect">
            <a:avLst/>
          </a:prstGeom>
          <a:noFill/>
        </p:spPr>
        <p:txBody>
          <a:bodyPr wrap="square">
            <a:spAutoFit/>
          </a:bodyPr>
          <a:lstStyle/>
          <a:p>
            <a:r>
              <a:rPr kumimoji="0" lang="en-US" sz="4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Practice question</a:t>
            </a:r>
            <a:endParaRPr lang="en-GB" sz="4000" dirty="0"/>
          </a:p>
        </p:txBody>
      </p:sp>
      <p:sp>
        <p:nvSpPr>
          <p:cNvPr id="50" name="TextBox 49">
            <a:extLst>
              <a:ext uri="{FF2B5EF4-FFF2-40B4-BE49-F238E27FC236}">
                <a16:creationId xmlns:a16="http://schemas.microsoft.com/office/drawing/2014/main" id="{BB053475-543B-5A06-BAC3-0880947EAB16}"/>
              </a:ext>
            </a:extLst>
          </p:cNvPr>
          <p:cNvSpPr txBox="1"/>
          <p:nvPr/>
        </p:nvSpPr>
        <p:spPr>
          <a:xfrm>
            <a:off x="1708811" y="1287047"/>
            <a:ext cx="844447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pie chart gives information about the </a:t>
            </a:r>
            <a:r>
              <a:rPr lang="en-US" dirty="0" err="1">
                <a:latin typeface="Arial" panose="020B0604020202020204" pitchFamily="34" charset="0"/>
                <a:cs typeface="Arial" panose="020B0604020202020204" pitchFamily="34" charset="0"/>
              </a:rPr>
              <a:t>colour</a:t>
            </a:r>
            <a:r>
              <a:rPr lang="en-US" dirty="0">
                <a:latin typeface="Arial" panose="020B0604020202020204" pitchFamily="34" charset="0"/>
                <a:cs typeface="Arial" panose="020B0604020202020204" pitchFamily="34" charset="0"/>
              </a:rPr>
              <a:t> of each car in a car park.</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3F448232-96E1-23D9-B93A-8C7642DC6967}"/>
              </a:ext>
            </a:extLst>
          </p:cNvPr>
          <p:cNvSpPr txBox="1"/>
          <p:nvPr/>
        </p:nvSpPr>
        <p:spPr>
          <a:xfrm>
            <a:off x="1678809" y="4970788"/>
            <a:ext cx="7142580" cy="1754326"/>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There are 135 black cars in the car park.</a:t>
            </a:r>
          </a:p>
          <a:p>
            <a:endParaRPr lang="en-US">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ea typeface="Calibri" panose="020F0502020204030204" pitchFamily="34" charset="0"/>
                <a:cs typeface="Arial" panose="020B0604020202020204" pitchFamily="34" charset="0"/>
              </a:rPr>
              <a:t>Work out the number of white cars in the car park.</a:t>
            </a:r>
          </a:p>
          <a:p>
            <a:endParaRPr lang="en-US">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ea typeface="Calibri" panose="020F0502020204030204" pitchFamily="34" charset="0"/>
              <a:cs typeface="Arial" panose="020B0604020202020204" pitchFamily="34" charset="0"/>
            </a:endParaRPr>
          </a:p>
          <a:p>
            <a:pPr marL="342900" indent="-342900">
              <a:buAutoNum type="alphaLcParenBoth"/>
            </a:pP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28B58104-1EF3-6F29-45F4-752957B94ACC}"/>
              </a:ext>
            </a:extLst>
          </p:cNvPr>
          <p:cNvPicPr>
            <a:picLocks noChangeAspect="1"/>
          </p:cNvPicPr>
          <p:nvPr/>
        </p:nvPicPr>
        <p:blipFill>
          <a:blip r:embed="rId6"/>
          <a:srcRect/>
          <a:stretch/>
        </p:blipFill>
        <p:spPr>
          <a:xfrm>
            <a:off x="4701540" y="2034540"/>
            <a:ext cx="2788920" cy="2788920"/>
          </a:xfrm>
          <a:prstGeom prst="rect">
            <a:avLst/>
          </a:prstGeom>
        </p:spPr>
      </p:pic>
      <p:sp>
        <p:nvSpPr>
          <p:cNvPr id="56" name="Rectangle: Rounded Corners 55">
            <a:extLst>
              <a:ext uri="{FF2B5EF4-FFF2-40B4-BE49-F238E27FC236}">
                <a16:creationId xmlns:a16="http://schemas.microsoft.com/office/drawing/2014/main" id="{5EF7AC38-AF50-4FCA-7412-2B308A3799DF}"/>
              </a:ext>
            </a:extLst>
          </p:cNvPr>
          <p:cNvSpPr/>
          <p:nvPr/>
        </p:nvSpPr>
        <p:spPr>
          <a:xfrm>
            <a:off x="8610600" y="4621870"/>
            <a:ext cx="1753144" cy="12601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extLst>
              <a:ext uri="{FF2B5EF4-FFF2-40B4-BE49-F238E27FC236}">
                <a16:creationId xmlns:a16="http://schemas.microsoft.com/office/drawing/2014/main" id="{CADB7E9E-F0C7-586B-F0E2-88391EC653D6}"/>
              </a:ext>
            </a:extLst>
          </p:cNvPr>
          <p:cNvSpPr txBox="1"/>
          <p:nvPr/>
        </p:nvSpPr>
        <p:spPr>
          <a:xfrm>
            <a:off x="9157183" y="5022549"/>
            <a:ext cx="1650034" cy="458780"/>
          </a:xfrm>
          <a:prstGeom prst="rect">
            <a:avLst/>
          </a:prstGeom>
          <a:noFill/>
        </p:spPr>
        <p:txBody>
          <a:bodyPr wrap="square" rtlCol="0">
            <a:spAutoFit/>
          </a:bodyPr>
          <a:lstStyle/>
          <a:p>
            <a:pPr>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120</a:t>
            </a:r>
            <a:endParaRPr lang="en-GB" sz="2400" dirty="0">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60AA21AB-21E3-819A-E91B-24EBC5320278}"/>
              </a:ext>
            </a:extLst>
          </p:cNvPr>
          <p:cNvSpPr/>
          <p:nvPr/>
        </p:nvSpPr>
        <p:spPr>
          <a:xfrm>
            <a:off x="8818746" y="4857361"/>
            <a:ext cx="1334544" cy="713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495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AF66-BDEC-4533-9866-E930CF55A033}"/>
              </a:ext>
            </a:extLst>
          </p:cNvPr>
          <p:cNvSpPr>
            <a:spLocks noGrp="1"/>
          </p:cNvSpPr>
          <p:nvPr>
            <p:ph type="ctrTitle"/>
          </p:nvPr>
        </p:nvSpPr>
        <p:spPr>
          <a:xfrm>
            <a:off x="1419497" y="433421"/>
            <a:ext cx="9144000" cy="1709579"/>
          </a:xfrm>
          <a:solidFill>
            <a:schemeClr val="accent1"/>
          </a:solidFill>
          <a:ln>
            <a:solidFill>
              <a:schemeClr val="accent1"/>
            </a:solidFill>
          </a:ln>
        </p:spPr>
        <p:txBody>
          <a:bodyPr>
            <a:normAutofit/>
          </a:bodyPr>
          <a:lstStyle/>
          <a:p>
            <a:pPr algn="l"/>
            <a:r>
              <a:rPr lang="en-US" sz="4000" b="1" dirty="0">
                <a:solidFill>
                  <a:schemeClr val="bg1"/>
                </a:solidFill>
                <a:latin typeface="Arial" panose="020B0604020202020204" pitchFamily="34" charset="0"/>
                <a:cs typeface="Arial" panose="020B0604020202020204" pitchFamily="34" charset="0"/>
              </a:rPr>
              <a:t>Lesson review: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43 Graphs and charts</a:t>
            </a:r>
            <a:endParaRPr lang="en-GB" sz="4000" dirty="0"/>
          </a:p>
        </p:txBody>
      </p:sp>
      <p:sp>
        <p:nvSpPr>
          <p:cNvPr id="4" name="Slide Number Placeholder 3">
            <a:extLst>
              <a:ext uri="{FF2B5EF4-FFF2-40B4-BE49-F238E27FC236}">
                <a16:creationId xmlns:a16="http://schemas.microsoft.com/office/drawing/2014/main" id="{8D6827A3-B91F-4385-896A-93F2EEC9C0C2}"/>
              </a:ext>
            </a:extLst>
          </p:cNvPr>
          <p:cNvSpPr>
            <a:spLocks noGrp="1"/>
          </p:cNvSpPr>
          <p:nvPr>
            <p:ph type="sldNum" sz="quarter" idx="12"/>
          </p:nvPr>
        </p:nvSpPr>
        <p:spPr/>
        <p:txBody>
          <a:bodyPr/>
          <a:lstStyle/>
          <a:p>
            <a:fld id="{A75AAEF5-C690-5D4B-B5C7-510283CCFE4D}" type="slidenum">
              <a:rPr lang="en-US" smtClean="0"/>
              <a:t>26</a:t>
            </a:fld>
            <a:endParaRPr lang="en-US" dirty="0"/>
          </a:p>
        </p:txBody>
      </p:sp>
      <p:sp>
        <p:nvSpPr>
          <p:cNvPr id="8" name="Subtitle 2">
            <a:extLst>
              <a:ext uri="{FF2B5EF4-FFF2-40B4-BE49-F238E27FC236}">
                <a16:creationId xmlns:a16="http://schemas.microsoft.com/office/drawing/2014/main" id="{6D17EB91-628E-46AE-9928-24046C5C62CF}"/>
              </a:ext>
            </a:extLst>
          </p:cNvPr>
          <p:cNvSpPr txBox="1">
            <a:spLocks/>
          </p:cNvSpPr>
          <p:nvPr/>
        </p:nvSpPr>
        <p:spPr>
          <a:xfrm>
            <a:off x="1427544" y="2945548"/>
            <a:ext cx="9144000" cy="2512127"/>
          </a:xfrm>
          <a:prstGeom prst="rect">
            <a:avLst/>
          </a:prstGeom>
          <a:ln w="38100">
            <a:solidFill>
              <a:schemeClr val="accent1"/>
            </a:solidFill>
          </a:ln>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200"/>
              </a:lnSpc>
              <a:spcAft>
                <a:spcPts val="600"/>
              </a:spcAft>
            </a:pPr>
            <a:r>
              <a:rPr lang="en-GB" sz="12800" b="1" dirty="0">
                <a:solidFill>
                  <a:schemeClr val="accent1"/>
                </a:solidFill>
                <a:latin typeface="Arial" panose="020B0604020202020204" pitchFamily="34" charset="0"/>
                <a:cs typeface="Arial" panose="020B0604020202020204" pitchFamily="34" charset="0"/>
              </a:rPr>
              <a:t>Objectives</a:t>
            </a:r>
          </a:p>
          <a:p>
            <a:pPr marL="231775" indent="-231775" algn="l">
              <a:lnSpc>
                <a:spcPct val="110000"/>
              </a:lnSpc>
              <a:spcBef>
                <a:spcPts val="400"/>
              </a:spcBef>
              <a:spcAft>
                <a:spcPts val="400"/>
              </a:spcAft>
              <a:buClr>
                <a:schemeClr val="accent1"/>
              </a:buClr>
              <a:buFont typeface="Arial" panose="020B0604020202020204" pitchFamily="34" charset="0"/>
              <a:buChar char="•"/>
            </a:pPr>
            <a:r>
              <a:rPr lang="en-GB" sz="10400" dirty="0">
                <a:latin typeface="Arial" panose="020B0604020202020204" pitchFamily="34" charset="0"/>
                <a:cs typeface="Arial" panose="020B0604020202020204" pitchFamily="34" charset="0"/>
              </a:rPr>
              <a:t>Read and interpret pictograms, bar charts and pie charts</a:t>
            </a:r>
          </a:p>
          <a:p>
            <a:pPr marL="231775" indent="-231775" algn="l">
              <a:lnSpc>
                <a:spcPct val="110000"/>
              </a:lnSpc>
              <a:spcBef>
                <a:spcPts val="400"/>
              </a:spcBef>
              <a:spcAft>
                <a:spcPts val="400"/>
              </a:spcAft>
              <a:buClr>
                <a:schemeClr val="accent1"/>
              </a:buClr>
              <a:buFont typeface="Arial" panose="020B0604020202020204" pitchFamily="34" charset="0"/>
              <a:buChar char="•"/>
            </a:pPr>
            <a:r>
              <a:rPr lang="en-GB" sz="10400" dirty="0">
                <a:latin typeface="Arial" panose="020B0604020202020204" pitchFamily="34" charset="0"/>
                <a:cs typeface="Arial" panose="020B0604020202020204" pitchFamily="34" charset="0"/>
              </a:rPr>
              <a:t>Understand common errors when constructing graphs </a:t>
            </a:r>
            <a:r>
              <a:rPr lang="en-GB" sz="10400">
                <a:latin typeface="Arial" panose="020B0604020202020204" pitchFamily="34" charset="0"/>
                <a:cs typeface="Arial" panose="020B0604020202020204" pitchFamily="34" charset="0"/>
              </a:rPr>
              <a:t>and charts</a:t>
            </a:r>
            <a:endParaRPr lang="en-GB" sz="10400" dirty="0">
              <a:latin typeface="Arial" panose="020B0604020202020204" pitchFamily="34" charset="0"/>
              <a:cs typeface="Arial" panose="020B0604020202020204" pitchFamily="34" charset="0"/>
            </a:endParaRPr>
          </a:p>
          <a:p>
            <a:pPr marL="231775" indent="-231775" algn="l">
              <a:lnSpc>
                <a:spcPct val="110000"/>
              </a:lnSpc>
              <a:spcBef>
                <a:spcPts val="400"/>
              </a:spcBef>
              <a:spcAft>
                <a:spcPts val="400"/>
              </a:spcAft>
              <a:buClr>
                <a:schemeClr val="accent1"/>
              </a:buClr>
              <a:buFont typeface="Arial" panose="020B0604020202020204" pitchFamily="34" charset="0"/>
              <a:buChar char="•"/>
            </a:pPr>
            <a:r>
              <a:rPr lang="en-GB" sz="10400" dirty="0">
                <a:latin typeface="Arial" panose="020B0604020202020204" pitchFamily="34" charset="0"/>
                <a:cs typeface="Arial" panose="020B0604020202020204" pitchFamily="34" charset="0"/>
              </a:rPr>
              <a:t>Construct pie charts.</a:t>
            </a:r>
          </a:p>
          <a:p>
            <a:pPr algn="l"/>
            <a:endParaRPr lang="en-GB" dirty="0"/>
          </a:p>
        </p:txBody>
      </p:sp>
    </p:spTree>
    <p:extLst>
      <p:ext uri="{BB962C8B-B14F-4D97-AF65-F5344CB8AC3E}">
        <p14:creationId xmlns:p14="http://schemas.microsoft.com/office/powerpoint/2010/main" val="413609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AF66-BDEC-4533-9866-E930CF55A033}"/>
              </a:ext>
            </a:extLst>
          </p:cNvPr>
          <p:cNvSpPr>
            <a:spLocks noGrp="1"/>
          </p:cNvSpPr>
          <p:nvPr>
            <p:ph type="ctrTitle"/>
          </p:nvPr>
        </p:nvSpPr>
        <p:spPr>
          <a:xfrm>
            <a:off x="1524000" y="1466770"/>
            <a:ext cx="9144000" cy="1322815"/>
          </a:xfrm>
          <a:solidFill>
            <a:schemeClr val="accent1"/>
          </a:solidFill>
        </p:spPr>
        <p:txBody>
          <a:bodyPr>
            <a:normAutofit/>
          </a:bodyPr>
          <a:lstStyle/>
          <a:p>
            <a:pPr algn="l"/>
            <a:r>
              <a:rPr lang="en-US" sz="4000" b="1" dirty="0">
                <a:solidFill>
                  <a:schemeClr val="bg1"/>
                </a:solidFill>
                <a:latin typeface="Arial" panose="020B0604020202020204" pitchFamily="34" charset="0"/>
                <a:cs typeface="Arial" panose="020B0604020202020204" pitchFamily="34" charset="0"/>
              </a:rPr>
              <a:t>Lesson 43: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Credits</a:t>
            </a:r>
            <a:endParaRPr lang="en-GB" sz="4000" dirty="0"/>
          </a:p>
        </p:txBody>
      </p:sp>
      <p:sp>
        <p:nvSpPr>
          <p:cNvPr id="4" name="Slide Number Placeholder 3">
            <a:extLst>
              <a:ext uri="{FF2B5EF4-FFF2-40B4-BE49-F238E27FC236}">
                <a16:creationId xmlns:a16="http://schemas.microsoft.com/office/drawing/2014/main" id="{8D6827A3-B91F-4385-896A-93F2EEC9C0C2}"/>
              </a:ext>
              <a:ext uri="{C183D7F6-B498-43B3-948B-1728B52AA6E4}">
                <adec:decorative xmlns:adec="http://schemas.microsoft.com/office/drawing/2017/decorative" val="1"/>
              </a:ext>
            </a:extLst>
          </p:cNvPr>
          <p:cNvSpPr>
            <a:spLocks noGrp="1"/>
          </p:cNvSpPr>
          <p:nvPr>
            <p:ph type="sldNum" sz="quarter" idx="12"/>
          </p:nvPr>
        </p:nvSpPr>
        <p:spPr/>
        <p:txBody>
          <a:bodyPr/>
          <a:lstStyle/>
          <a:p>
            <a:fld id="{A75AAEF5-C690-5D4B-B5C7-510283CCFE4D}" type="slidenum">
              <a:rPr lang="en-US" smtClean="0"/>
              <a:t>27</a:t>
            </a:fld>
            <a:endParaRPr lang="en-US" dirty="0"/>
          </a:p>
        </p:txBody>
      </p:sp>
      <p:pic>
        <p:nvPicPr>
          <p:cNvPr id="5" name="Picture 4">
            <a:extLst>
              <a:ext uri="{FF2B5EF4-FFF2-40B4-BE49-F238E27FC236}">
                <a16:creationId xmlns:a16="http://schemas.microsoft.com/office/drawing/2014/main" id="{D9F9FCDE-7D00-428D-8EE4-B16B206587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5464" y="262672"/>
            <a:ext cx="2123825" cy="638948"/>
          </a:xfrm>
          <a:prstGeom prst="rect">
            <a:avLst/>
          </a:prstGeom>
        </p:spPr>
      </p:pic>
      <p:sp>
        <p:nvSpPr>
          <p:cNvPr id="3" name="Subtitle 2">
            <a:extLst>
              <a:ext uri="{FF2B5EF4-FFF2-40B4-BE49-F238E27FC236}">
                <a16:creationId xmlns:a16="http://schemas.microsoft.com/office/drawing/2014/main" id="{6D17EB91-628E-46AE-9928-24046C5C62CF}"/>
              </a:ext>
            </a:extLst>
          </p:cNvPr>
          <p:cNvSpPr>
            <a:spLocks noGrp="1"/>
          </p:cNvSpPr>
          <p:nvPr>
            <p:ph type="subTitle" idx="1"/>
          </p:nvPr>
        </p:nvSpPr>
        <p:spPr>
          <a:xfrm>
            <a:off x="1524000" y="3048081"/>
            <a:ext cx="9144000" cy="2872659"/>
          </a:xfrm>
          <a:solidFill>
            <a:schemeClr val="bg1"/>
          </a:solidFill>
          <a:ln w="38100">
            <a:solidFill>
              <a:schemeClr val="accent1"/>
            </a:solidFill>
          </a:ln>
        </p:spPr>
        <p:txBody>
          <a:bodyPr>
            <a:normAutofit fontScale="92500" lnSpcReduction="20000"/>
          </a:bodyPr>
          <a:lstStyle/>
          <a:p>
            <a:pPr algn="l">
              <a:lnSpc>
                <a:spcPct val="120000"/>
              </a:lnSpc>
              <a:spcBef>
                <a:spcPts val="0"/>
              </a:spcBef>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Photos</a:t>
            </a:r>
          </a:p>
          <a:p>
            <a:pPr algn="l">
              <a:lnSpc>
                <a:spcPct val="120000"/>
              </a:lnSpc>
              <a:spcBef>
                <a:spcPts val="0"/>
              </a:spcBef>
            </a:pPr>
            <a:r>
              <a:rPr lang="en-GB" sz="2000" b="1" dirty="0">
                <a:effectLst/>
                <a:latin typeface="Arial" panose="020B0604020202020204" pitchFamily="34" charset="0"/>
                <a:ea typeface="Calibri" panose="020F0502020204030204" pitchFamily="34" charset="0"/>
                <a:cs typeface="Arial" panose="020B0604020202020204" pitchFamily="34" charset="0"/>
              </a:rPr>
              <a:t>123RF.com:</a:t>
            </a:r>
            <a:r>
              <a:rPr lang="en-GB" sz="2000" dirty="0">
                <a:effectLst/>
                <a:latin typeface="Arial" panose="020B0604020202020204" pitchFamily="34" charset="0"/>
                <a:ea typeface="Calibri" panose="020F0502020204030204" pitchFamily="34" charset="0"/>
                <a:cs typeface="Arial" panose="020B0604020202020204" pitchFamily="34" charset="0"/>
              </a:rPr>
              <a:t> </a:t>
            </a:r>
            <a:r>
              <a:rPr lang="en-GB" sz="2000" dirty="0" err="1">
                <a:effectLst/>
                <a:latin typeface="Arial" panose="020B0604020202020204" pitchFamily="34" charset="0"/>
                <a:ea typeface="Calibri" panose="020F0502020204030204" pitchFamily="34" charset="0"/>
                <a:cs typeface="Arial" panose="020B0604020202020204" pitchFamily="34" charset="0"/>
              </a:rPr>
              <a:t>attaphong</a:t>
            </a:r>
            <a:r>
              <a:rPr lang="en-GB" sz="2000" dirty="0">
                <a:latin typeface="Arial" panose="020B0604020202020204" pitchFamily="34" charset="0"/>
                <a:ea typeface="Calibri" panose="020F0502020204030204" pitchFamily="34" charset="0"/>
                <a:cs typeface="Arial" panose="020B0604020202020204" pitchFamily="34" charset="0"/>
              </a:rPr>
              <a:t> </a:t>
            </a:r>
            <a:r>
              <a:rPr lang="en-GB" sz="2000" b="1" dirty="0">
                <a:effectLst/>
                <a:latin typeface="Arial" panose="020B0604020202020204" pitchFamily="34" charset="0"/>
                <a:ea typeface="Calibri" panose="020F0502020204030204" pitchFamily="34" charset="0"/>
                <a:cs typeface="Arial" panose="020B0604020202020204" pitchFamily="34" charset="0"/>
              </a:rPr>
              <a:t>Shutterstock.com:</a:t>
            </a:r>
            <a:r>
              <a:rPr lang="en-GB" sz="2000" dirty="0">
                <a:effectLst/>
                <a:latin typeface="Arial" panose="020B0604020202020204" pitchFamily="34" charset="0"/>
                <a:ea typeface="Calibri" panose="020F0502020204030204" pitchFamily="34" charset="0"/>
                <a:cs typeface="Arial" panose="020B0604020202020204" pitchFamily="34" charset="0"/>
              </a:rPr>
              <a:t> Anton </a:t>
            </a:r>
            <a:r>
              <a:rPr lang="en-GB" sz="2000" dirty="0" err="1">
                <a:effectLst/>
                <a:latin typeface="Arial" panose="020B0604020202020204" pitchFamily="34" charset="0"/>
                <a:ea typeface="Calibri" panose="020F0502020204030204" pitchFamily="34" charset="0"/>
                <a:cs typeface="Arial" panose="020B0604020202020204" pitchFamily="34" charset="0"/>
              </a:rPr>
              <a:t>Prohorov</a:t>
            </a:r>
            <a:r>
              <a:rPr lang="en-GB" sz="2000" dirty="0">
                <a:effectLst/>
                <a:latin typeface="Arial" panose="020B0604020202020204" pitchFamily="34" charset="0"/>
                <a:ea typeface="Calibri" panose="020F0502020204030204" pitchFamily="34" charset="0"/>
                <a:cs typeface="Arial" panose="020B0604020202020204" pitchFamily="34" charset="0"/>
              </a:rPr>
              <a:t>, Creation, Jojoo64, </a:t>
            </a:r>
            <a:r>
              <a:rPr lang="en-GB" sz="2000" dirty="0" err="1">
                <a:effectLst/>
                <a:latin typeface="Arial" panose="020B0604020202020204" pitchFamily="34" charset="0"/>
                <a:ea typeface="Calibri" panose="020F0502020204030204" pitchFamily="34" charset="0"/>
                <a:cs typeface="Arial" panose="020B0604020202020204" pitchFamily="34" charset="0"/>
              </a:rPr>
              <a:t>MyKwang'noii</a:t>
            </a:r>
            <a:r>
              <a:rPr lang="en-GB" sz="2000" dirty="0">
                <a:effectLst/>
                <a:latin typeface="Arial" panose="020B0604020202020204" pitchFamily="34" charset="0"/>
                <a:ea typeface="Calibri" panose="020F0502020204030204" pitchFamily="34" charset="0"/>
                <a:cs typeface="Arial" panose="020B0604020202020204" pitchFamily="34" charset="0"/>
              </a:rPr>
              <a:t>, </a:t>
            </a:r>
            <a:r>
              <a:rPr lang="en-GB" sz="2000" dirty="0" err="1">
                <a:effectLst/>
                <a:latin typeface="Arial" panose="020B0604020202020204" pitchFamily="34" charset="0"/>
                <a:ea typeface="Calibri" panose="020F0502020204030204" pitchFamily="34" charset="0"/>
                <a:cs typeface="Arial" panose="020B0604020202020204" pitchFamily="34" charset="0"/>
              </a:rPr>
              <a:t>Migren</a:t>
            </a:r>
            <a:r>
              <a:rPr lang="en-GB" sz="2000" dirty="0">
                <a:effectLst/>
                <a:latin typeface="Arial" panose="020B0604020202020204" pitchFamily="34" charset="0"/>
                <a:ea typeface="Calibri" panose="020F0502020204030204" pitchFamily="34" charset="0"/>
                <a:cs typeface="Arial" panose="020B0604020202020204" pitchFamily="34" charset="0"/>
              </a:rPr>
              <a:t> art, Stephen Marques, Bea Rue</a:t>
            </a:r>
          </a:p>
          <a:p>
            <a:pPr algn="l">
              <a:lnSpc>
                <a:spcPct val="120000"/>
              </a:lnSpc>
              <a:spcBef>
                <a:spcPts val="0"/>
              </a:spcBef>
            </a:pPr>
            <a:r>
              <a:rPr kumimoji="0" lang="en-US"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Text Acknowledgements</a:t>
            </a:r>
          </a:p>
          <a:p>
            <a:pPr algn="l">
              <a:lnSpc>
                <a:spcPct val="120000"/>
              </a:lnSpc>
              <a:spcBef>
                <a:spcPts val="0"/>
              </a:spcBef>
            </a:pPr>
            <a:r>
              <a:rPr lang="en-GB" sz="2000" b="1" dirty="0">
                <a:effectLst/>
                <a:latin typeface="Arial" panose="020B0604020202020204" pitchFamily="34" charset="0"/>
                <a:ea typeface="Calibri" panose="020F0502020204030204" pitchFamily="34" charset="0"/>
                <a:cs typeface="Arial" panose="020B0604020202020204" pitchFamily="34" charset="0"/>
              </a:rPr>
              <a:t>Pearson Education Ltd:</a:t>
            </a:r>
            <a:r>
              <a:rPr lang="en-GB" sz="2000" dirty="0">
                <a:effectLst/>
                <a:latin typeface="Arial" panose="020B0604020202020204" pitchFamily="34" charset="0"/>
                <a:ea typeface="Calibri" panose="020F0502020204030204" pitchFamily="34" charset="0"/>
                <a:cs typeface="Arial" panose="020B0604020202020204" pitchFamily="34" charset="0"/>
              </a:rPr>
              <a:t> Pearson Edexcel ​GCSE (9-1) In Mathematics (1MA1) Foundation (Non-Calculator) November 2020 Paper 1F, </a:t>
            </a:r>
            <a:r>
              <a:rPr lang="en-GB" sz="2000" b="1" dirty="0">
                <a:effectLst/>
                <a:latin typeface="Arial" panose="020B0604020202020204" pitchFamily="34" charset="0"/>
                <a:ea typeface="Calibri" panose="020F0502020204030204" pitchFamily="34" charset="0"/>
                <a:cs typeface="Arial" panose="020B0604020202020204" pitchFamily="34" charset="0"/>
              </a:rPr>
              <a:t>Pearson Education Ltd:</a:t>
            </a:r>
            <a:r>
              <a:rPr lang="en-GB" sz="2000" dirty="0">
                <a:effectLst/>
                <a:latin typeface="Arial" panose="020B0604020202020204" pitchFamily="34" charset="0"/>
                <a:ea typeface="Calibri" panose="020F0502020204030204" pitchFamily="34" charset="0"/>
                <a:cs typeface="Arial" panose="020B0604020202020204" pitchFamily="34" charset="0"/>
              </a:rPr>
              <a:t> Pearson Edexcel ​GCSE (9-1) In Mathematics (1MA1) Foundation (Calculator) November 2020 Paper 2F, </a:t>
            </a:r>
            <a:r>
              <a:rPr lang="en-GB" sz="2000" b="1" dirty="0">
                <a:effectLst/>
                <a:latin typeface="Arial" panose="020B0604020202020204" pitchFamily="34" charset="0"/>
                <a:ea typeface="Calibri" panose="020F0502020204030204" pitchFamily="34" charset="0"/>
                <a:cs typeface="Arial" panose="020B0604020202020204" pitchFamily="34" charset="0"/>
              </a:rPr>
              <a:t>Pearson Education Ltd:</a:t>
            </a:r>
            <a:r>
              <a:rPr lang="en-GB" sz="2000" dirty="0">
                <a:effectLst/>
                <a:latin typeface="Arial" panose="020B0604020202020204" pitchFamily="34" charset="0"/>
                <a:ea typeface="Calibri" panose="020F0502020204030204" pitchFamily="34" charset="0"/>
                <a:cs typeface="Arial" panose="020B0604020202020204" pitchFamily="34" charset="0"/>
              </a:rPr>
              <a:t> Pearson Edexcel ​GCSE (9-1) In Mathematics (1MA1) Foundation (Calculator) November 2021 Paper 2F</a:t>
            </a:r>
          </a:p>
        </p:txBody>
      </p:sp>
      <p:pic>
        <p:nvPicPr>
          <p:cNvPr id="6" name="Picture 5" descr="A picture containing text, plate, tableware, dishware&#10;&#10;Description automatically generated">
            <a:extLst>
              <a:ext uri="{FF2B5EF4-FFF2-40B4-BE49-F238E27FC236}">
                <a16:creationId xmlns:a16="http://schemas.microsoft.com/office/drawing/2014/main" id="{F99E19B4-F290-7F23-A1DF-71BFB60C8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47" y="142493"/>
            <a:ext cx="3893465" cy="638948"/>
          </a:xfrm>
          <a:prstGeom prst="rect">
            <a:avLst/>
          </a:prstGeom>
        </p:spPr>
      </p:pic>
    </p:spTree>
    <p:extLst>
      <p:ext uri="{BB962C8B-B14F-4D97-AF65-F5344CB8AC3E}">
        <p14:creationId xmlns:p14="http://schemas.microsoft.com/office/powerpoint/2010/main" val="311424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BD73EE-B615-23FD-9280-3B64F337661C}"/>
              </a:ext>
            </a:extLst>
          </p:cNvPr>
          <p:cNvSpPr>
            <a:spLocks noGrp="1"/>
          </p:cNvSpPr>
          <p:nvPr>
            <p:ph type="sldNum" sz="quarter" idx="12"/>
          </p:nvPr>
        </p:nvSpPr>
        <p:spPr/>
        <p:txBody>
          <a:bodyPr/>
          <a:lstStyle/>
          <a:p>
            <a:fld id="{892959B6-490E-A144-8C7C-88267F972F69}" type="slidenum">
              <a:rPr lang="en-US" smtClean="0"/>
              <a:t>3</a:t>
            </a:fld>
            <a:endParaRPr lang="en-US"/>
          </a:p>
        </p:txBody>
      </p:sp>
      <p:sp>
        <p:nvSpPr>
          <p:cNvPr id="2" name="Title 1">
            <a:extLst>
              <a:ext uri="{FF2B5EF4-FFF2-40B4-BE49-F238E27FC236}">
                <a16:creationId xmlns:a16="http://schemas.microsoft.com/office/drawing/2014/main" id="{301B4C9A-F2B7-18B7-5C63-80DDE752F7E2}"/>
              </a:ext>
            </a:extLst>
          </p:cNvPr>
          <p:cNvSpPr>
            <a:spLocks noGrp="1"/>
          </p:cNvSpPr>
          <p:nvPr>
            <p:ph type="title" idx="4294967295"/>
          </p:nvPr>
        </p:nvSpPr>
        <p:spPr>
          <a:xfrm>
            <a:off x="0" y="365125"/>
            <a:ext cx="10515600" cy="798513"/>
          </a:xfrm>
          <a:prstGeom prst="rect">
            <a:avLst/>
          </a:prstGeom>
        </p:spPr>
        <p:txBody>
          <a:bodyPr/>
          <a:lstStyle/>
          <a:p>
            <a:pPr algn="r"/>
            <a:r>
              <a:rPr lang="en-GB" sz="3600" b="1" dirty="0">
                <a:solidFill>
                  <a:schemeClr val="accent1"/>
                </a:solidFill>
                <a:latin typeface="Arial" panose="020B0604020202020204" pitchFamily="34" charset="0"/>
                <a:cs typeface="Arial" panose="020B0604020202020204" pitchFamily="34" charset="0"/>
              </a:rPr>
              <a:t>What’s the same and what’s different?</a:t>
            </a:r>
          </a:p>
        </p:txBody>
      </p:sp>
      <p:graphicFrame>
        <p:nvGraphicFramePr>
          <p:cNvPr id="6" name="Chart 5">
            <a:extLst>
              <a:ext uri="{FF2B5EF4-FFF2-40B4-BE49-F238E27FC236}">
                <a16:creationId xmlns:a16="http://schemas.microsoft.com/office/drawing/2014/main" id="{877106D4-B4E7-FD09-AB1D-2CB84CF2FA1B}"/>
              </a:ext>
            </a:extLst>
          </p:cNvPr>
          <p:cNvGraphicFramePr>
            <a:graphicFrameLocks/>
          </p:cNvGraphicFramePr>
          <p:nvPr>
            <p:extLst>
              <p:ext uri="{D42A27DB-BD31-4B8C-83A1-F6EECF244321}">
                <p14:modId xmlns:p14="http://schemas.microsoft.com/office/powerpoint/2010/main" val="2098062902"/>
              </p:ext>
            </p:extLst>
          </p:nvPr>
        </p:nvGraphicFramePr>
        <p:xfrm>
          <a:off x="4985960" y="3097557"/>
          <a:ext cx="5296269" cy="34413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519ABAB-6220-979D-61F3-5ABB0A7303BA}"/>
              </a:ext>
            </a:extLst>
          </p:cNvPr>
          <p:cNvGraphicFramePr>
            <a:graphicFrameLocks/>
          </p:cNvGraphicFramePr>
          <p:nvPr>
            <p:extLst>
              <p:ext uri="{D42A27DB-BD31-4B8C-83A1-F6EECF244321}">
                <p14:modId xmlns:p14="http://schemas.microsoft.com/office/powerpoint/2010/main" val="1971974546"/>
              </p:ext>
            </p:extLst>
          </p:nvPr>
        </p:nvGraphicFramePr>
        <p:xfrm>
          <a:off x="8355733" y="1274618"/>
          <a:ext cx="3717205" cy="3683145"/>
        </p:xfrm>
        <a:graphic>
          <a:graphicData uri="http://schemas.openxmlformats.org/drawingml/2006/chart">
            <c:chart xmlns:c="http://schemas.openxmlformats.org/drawingml/2006/chart" xmlns:r="http://schemas.openxmlformats.org/officeDocument/2006/relationships" r:id="rId4"/>
          </a:graphicData>
        </a:graphic>
      </p:graphicFrame>
      <p:sp>
        <p:nvSpPr>
          <p:cNvPr id="3" name="Isosceles Triangle 2">
            <a:extLst>
              <a:ext uri="{FF2B5EF4-FFF2-40B4-BE49-F238E27FC236}">
                <a16:creationId xmlns:a16="http://schemas.microsoft.com/office/drawing/2014/main" id="{D212BD74-E642-1272-A9F6-2C8C06E74867}"/>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45C72480-1139-E527-5FC2-735A65B6B7C6}"/>
              </a:ext>
            </a:extLst>
          </p:cNvPr>
          <p:cNvSpPr txBox="1"/>
          <p:nvPr/>
        </p:nvSpPr>
        <p:spPr>
          <a:xfrm>
            <a:off x="-219456" y="54232"/>
            <a:ext cx="2015812" cy="400110"/>
          </a:xfrm>
          <a:prstGeom prst="rect">
            <a:avLst/>
          </a:prstGeom>
          <a:noFill/>
          <a:ln>
            <a:noFill/>
          </a:ln>
          <a:effectLst/>
        </p:spPr>
        <p:txBody>
          <a:bodyPr wrap="square" lIns="91440" tIns="45720" rIns="91440" bIns="45720" rtlCol="0" anchor="t">
            <a:spAutoFit/>
          </a:bodyPr>
          <a:lstStyle/>
          <a:p>
            <a:pPr algn="ctr"/>
            <a:r>
              <a:rPr lang="en-GB" sz="2000" b="1" dirty="0">
                <a:solidFill>
                  <a:schemeClr val="bg1"/>
                </a:solidFill>
                <a:latin typeface="Arial"/>
                <a:cs typeface="Arial"/>
              </a:rPr>
              <a:t>DISCUSS</a:t>
            </a:r>
            <a:endParaRPr lang="en-GB" b="1" dirty="0">
              <a:solidFill>
                <a:schemeClr val="bg1"/>
              </a:solidFill>
              <a:latin typeface="Arial" panose="020B060402020202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id="{91EFEE4A-5C96-7475-3822-31E4406E7585}"/>
              </a:ext>
            </a:extLst>
          </p:cNvPr>
          <p:cNvGraphicFramePr>
            <a:graphicFrameLocks noGrp="1"/>
          </p:cNvGraphicFramePr>
          <p:nvPr>
            <p:extLst>
              <p:ext uri="{D42A27DB-BD31-4B8C-83A1-F6EECF244321}">
                <p14:modId xmlns:p14="http://schemas.microsoft.com/office/powerpoint/2010/main" val="2655097380"/>
              </p:ext>
            </p:extLst>
          </p:nvPr>
        </p:nvGraphicFramePr>
        <p:xfrm>
          <a:off x="555054" y="1576856"/>
          <a:ext cx="5904157" cy="2560320"/>
        </p:xfrm>
        <a:graphic>
          <a:graphicData uri="http://schemas.openxmlformats.org/drawingml/2006/table">
            <a:tbl>
              <a:tblPr firstRow="1" bandRow="1">
                <a:tableStyleId>{5C22544A-7EE6-4342-B048-85BDC9FD1C3A}</a:tableStyleId>
              </a:tblPr>
              <a:tblGrid>
                <a:gridCol w="1254585">
                  <a:extLst>
                    <a:ext uri="{9D8B030D-6E8A-4147-A177-3AD203B41FA5}">
                      <a16:colId xmlns:a16="http://schemas.microsoft.com/office/drawing/2014/main" val="2293638211"/>
                    </a:ext>
                  </a:extLst>
                </a:gridCol>
                <a:gridCol w="967259">
                  <a:extLst>
                    <a:ext uri="{9D8B030D-6E8A-4147-A177-3AD203B41FA5}">
                      <a16:colId xmlns:a16="http://schemas.microsoft.com/office/drawing/2014/main" val="2779922729"/>
                    </a:ext>
                  </a:extLst>
                </a:gridCol>
                <a:gridCol w="1013254">
                  <a:extLst>
                    <a:ext uri="{9D8B030D-6E8A-4147-A177-3AD203B41FA5}">
                      <a16:colId xmlns:a16="http://schemas.microsoft.com/office/drawing/2014/main" val="4207671319"/>
                    </a:ext>
                  </a:extLst>
                </a:gridCol>
                <a:gridCol w="939114">
                  <a:extLst>
                    <a:ext uri="{9D8B030D-6E8A-4147-A177-3AD203B41FA5}">
                      <a16:colId xmlns:a16="http://schemas.microsoft.com/office/drawing/2014/main" val="3211236816"/>
                    </a:ext>
                  </a:extLst>
                </a:gridCol>
                <a:gridCol w="840259">
                  <a:extLst>
                    <a:ext uri="{9D8B030D-6E8A-4147-A177-3AD203B41FA5}">
                      <a16:colId xmlns:a16="http://schemas.microsoft.com/office/drawing/2014/main" val="2864086306"/>
                    </a:ext>
                  </a:extLst>
                </a:gridCol>
                <a:gridCol w="889686">
                  <a:extLst>
                    <a:ext uri="{9D8B030D-6E8A-4147-A177-3AD203B41FA5}">
                      <a16:colId xmlns:a16="http://schemas.microsoft.com/office/drawing/2014/main" val="1762999536"/>
                    </a:ext>
                  </a:extLst>
                </a:gridCol>
              </a:tblGrid>
              <a:tr h="584885">
                <a:tc>
                  <a:txBody>
                    <a:bodyPr/>
                    <a:lstStyle/>
                    <a:p>
                      <a:r>
                        <a:rPr lang="en-GB" dirty="0">
                          <a:solidFill>
                            <a:schemeClr val="tx1"/>
                          </a:solidFill>
                          <a:latin typeface="Arial" panose="020B0604020202020204" pitchFamily="34" charset="0"/>
                          <a:cs typeface="Arial" panose="020B0604020202020204" pitchFamily="34" charset="0"/>
                        </a:rPr>
                        <a:t>Brazil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19115"/>
                  </a:ext>
                </a:extLst>
              </a:tr>
              <a:tr h="584885">
                <a:tc>
                  <a:txBody>
                    <a:bodyPr/>
                    <a:lstStyle/>
                    <a:p>
                      <a:r>
                        <a:rPr lang="en-GB" b="1" dirty="0">
                          <a:solidFill>
                            <a:schemeClr val="tx1"/>
                          </a:solidFill>
                          <a:latin typeface="Arial" panose="020B0604020202020204" pitchFamily="34" charset="0"/>
                          <a:cs typeface="Arial" panose="020B0604020202020204" pitchFamily="34" charset="0"/>
                        </a:rPr>
                        <a:t>Kenya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262169"/>
                  </a:ext>
                </a:extLst>
              </a:tr>
              <a:tr h="584885">
                <a:tc>
                  <a:txBody>
                    <a:bodyPr/>
                    <a:lstStyle/>
                    <a:p>
                      <a:r>
                        <a:rPr lang="en-GB" b="1" dirty="0">
                          <a:solidFill>
                            <a:schemeClr val="tx1"/>
                          </a:solidFill>
                          <a:latin typeface="Arial" panose="020B0604020202020204" pitchFamily="34" charset="0"/>
                          <a:cs typeface="Arial" panose="020B0604020202020204" pitchFamily="34" charset="0"/>
                        </a:rPr>
                        <a:t>Jamaica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248608"/>
                  </a:ext>
                </a:extLst>
              </a:tr>
              <a:tr h="584885">
                <a:tc>
                  <a:txBody>
                    <a:bodyPr/>
                    <a:lstStyle/>
                    <a:p>
                      <a:r>
                        <a:rPr lang="en-GB" b="1" dirty="0">
                          <a:solidFill>
                            <a:schemeClr val="tx1"/>
                          </a:solidFill>
                          <a:latin typeface="Arial" panose="020B0604020202020204" pitchFamily="34" charset="0"/>
                          <a:cs typeface="Arial" panose="020B0604020202020204" pitchFamily="34" charset="0"/>
                        </a:rPr>
                        <a:t>South Africa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5024329"/>
                  </a:ext>
                </a:extLst>
              </a:tr>
            </a:tbl>
          </a:graphicData>
        </a:graphic>
      </p:graphicFrame>
      <p:sp>
        <p:nvSpPr>
          <p:cNvPr id="11" name="Oval 10">
            <a:extLst>
              <a:ext uri="{FF2B5EF4-FFF2-40B4-BE49-F238E27FC236}">
                <a16:creationId xmlns:a16="http://schemas.microsoft.com/office/drawing/2014/main" id="{4E4575EB-12AD-BB32-A89C-2DC0B8D69D76}"/>
              </a:ext>
            </a:extLst>
          </p:cNvPr>
          <p:cNvSpPr/>
          <p:nvPr/>
        </p:nvSpPr>
        <p:spPr>
          <a:xfrm>
            <a:off x="1967414" y="1658081"/>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8848D2B-353D-8964-09BA-293E155EC8F2}"/>
              </a:ext>
            </a:extLst>
          </p:cNvPr>
          <p:cNvSpPr/>
          <p:nvPr/>
        </p:nvSpPr>
        <p:spPr>
          <a:xfrm>
            <a:off x="1967414" y="2315504"/>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5A381900-6020-FF5C-A6AE-78757088C5AA}"/>
              </a:ext>
            </a:extLst>
          </p:cNvPr>
          <p:cNvSpPr/>
          <p:nvPr/>
        </p:nvSpPr>
        <p:spPr>
          <a:xfrm>
            <a:off x="1967414" y="3594058"/>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A41C118-D2C0-15A5-9A33-D813759BAC4D}"/>
              </a:ext>
            </a:extLst>
          </p:cNvPr>
          <p:cNvSpPr/>
          <p:nvPr/>
        </p:nvSpPr>
        <p:spPr>
          <a:xfrm>
            <a:off x="1967414" y="2954781"/>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9553DA5-04DF-40CE-0D74-9EB03C518F93}"/>
              </a:ext>
            </a:extLst>
          </p:cNvPr>
          <p:cNvSpPr/>
          <p:nvPr/>
        </p:nvSpPr>
        <p:spPr>
          <a:xfrm>
            <a:off x="2974319" y="1668545"/>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2C9D5F1-1F94-ABFF-46FD-2BE0ED4E7DF6}"/>
              </a:ext>
            </a:extLst>
          </p:cNvPr>
          <p:cNvSpPr/>
          <p:nvPr/>
        </p:nvSpPr>
        <p:spPr>
          <a:xfrm>
            <a:off x="2974319" y="2325968"/>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67AD13C4-9413-A8BC-E839-6D469A8F227C}"/>
              </a:ext>
            </a:extLst>
          </p:cNvPr>
          <p:cNvSpPr/>
          <p:nvPr/>
        </p:nvSpPr>
        <p:spPr>
          <a:xfrm>
            <a:off x="2974319" y="3604522"/>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53AA16F3-869D-1659-4FA1-A1F70261BC73}"/>
              </a:ext>
            </a:extLst>
          </p:cNvPr>
          <p:cNvSpPr/>
          <p:nvPr/>
        </p:nvSpPr>
        <p:spPr>
          <a:xfrm>
            <a:off x="2974319" y="2965245"/>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DC5D3854-BD9A-0B45-D3AA-6B9B77099BA0}"/>
              </a:ext>
            </a:extLst>
          </p:cNvPr>
          <p:cNvSpPr/>
          <p:nvPr/>
        </p:nvSpPr>
        <p:spPr>
          <a:xfrm>
            <a:off x="3975744" y="1649428"/>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E9099FCA-7307-AF83-C83F-5305A4141CAD}"/>
              </a:ext>
            </a:extLst>
          </p:cNvPr>
          <p:cNvSpPr/>
          <p:nvPr/>
        </p:nvSpPr>
        <p:spPr>
          <a:xfrm>
            <a:off x="3975744" y="2306851"/>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3" name="Partial Circle 22">
            <a:extLst>
              <a:ext uri="{FF2B5EF4-FFF2-40B4-BE49-F238E27FC236}">
                <a16:creationId xmlns:a16="http://schemas.microsoft.com/office/drawing/2014/main" id="{7638AF34-5F46-D737-B1BD-0D263B7A11A7}"/>
              </a:ext>
            </a:extLst>
          </p:cNvPr>
          <p:cNvSpPr/>
          <p:nvPr/>
        </p:nvSpPr>
        <p:spPr>
          <a:xfrm>
            <a:off x="3988105" y="2992835"/>
            <a:ext cx="429368" cy="342047"/>
          </a:xfrm>
          <a:prstGeom prst="pi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4" name="Partial Circle 23">
            <a:extLst>
              <a:ext uri="{FF2B5EF4-FFF2-40B4-BE49-F238E27FC236}">
                <a16:creationId xmlns:a16="http://schemas.microsoft.com/office/drawing/2014/main" id="{79E85BAC-3A8A-B468-DE9B-ADECE52807AB}"/>
              </a:ext>
            </a:extLst>
          </p:cNvPr>
          <p:cNvSpPr/>
          <p:nvPr/>
        </p:nvSpPr>
        <p:spPr>
          <a:xfrm>
            <a:off x="5691393" y="1662712"/>
            <a:ext cx="429368" cy="342047"/>
          </a:xfrm>
          <a:prstGeom prst="pi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C7BFFB75-CF1F-0608-F4E8-C20227AA3B9A}"/>
              </a:ext>
            </a:extLst>
          </p:cNvPr>
          <p:cNvSpPr/>
          <p:nvPr/>
        </p:nvSpPr>
        <p:spPr>
          <a:xfrm>
            <a:off x="4872810" y="1643703"/>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6" name="Partial Circle 25">
            <a:extLst>
              <a:ext uri="{FF2B5EF4-FFF2-40B4-BE49-F238E27FC236}">
                <a16:creationId xmlns:a16="http://schemas.microsoft.com/office/drawing/2014/main" id="{DD88810E-305C-A9EE-56FF-4FE143AC05C6}"/>
              </a:ext>
            </a:extLst>
          </p:cNvPr>
          <p:cNvSpPr/>
          <p:nvPr/>
        </p:nvSpPr>
        <p:spPr>
          <a:xfrm>
            <a:off x="4097925" y="3671018"/>
            <a:ext cx="327663" cy="313571"/>
          </a:xfrm>
          <a:prstGeom prst="pie">
            <a:avLst>
              <a:gd name="adj1" fmla="val 5339643"/>
              <a:gd name="adj2" fmla="val 16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8" name="Partial Circle 27">
            <a:extLst>
              <a:ext uri="{FF2B5EF4-FFF2-40B4-BE49-F238E27FC236}">
                <a16:creationId xmlns:a16="http://schemas.microsoft.com/office/drawing/2014/main" id="{BBC4766D-A1CA-E656-19E3-E803E7314CF9}"/>
              </a:ext>
            </a:extLst>
          </p:cNvPr>
          <p:cNvSpPr/>
          <p:nvPr/>
        </p:nvSpPr>
        <p:spPr>
          <a:xfrm>
            <a:off x="4960672" y="2426467"/>
            <a:ext cx="327663" cy="313571"/>
          </a:xfrm>
          <a:prstGeom prst="pie">
            <a:avLst>
              <a:gd name="adj1" fmla="val 10521288"/>
              <a:gd name="adj2" fmla="val 16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30BF871-E013-7036-AB1D-8E5E648656F4}"/>
              </a:ext>
            </a:extLst>
          </p:cNvPr>
          <p:cNvSpPr txBox="1"/>
          <p:nvPr/>
        </p:nvSpPr>
        <p:spPr>
          <a:xfrm>
            <a:off x="621337" y="4414531"/>
            <a:ext cx="538463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Key :          represents 4 medals </a:t>
            </a:r>
          </a:p>
        </p:txBody>
      </p:sp>
      <p:sp>
        <p:nvSpPr>
          <p:cNvPr id="30" name="Oval 29">
            <a:extLst>
              <a:ext uri="{FF2B5EF4-FFF2-40B4-BE49-F238E27FC236}">
                <a16:creationId xmlns:a16="http://schemas.microsoft.com/office/drawing/2014/main" id="{67C38CEA-67AA-D5B1-0F8A-B3D8EA2A58BC}"/>
              </a:ext>
            </a:extLst>
          </p:cNvPr>
          <p:cNvSpPr/>
          <p:nvPr/>
        </p:nvSpPr>
        <p:spPr>
          <a:xfrm>
            <a:off x="1287235" y="4409164"/>
            <a:ext cx="429368" cy="3800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976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B5D08B-3FB6-F8AA-44C5-20616F3E7D53}"/>
              </a:ext>
            </a:extLst>
          </p:cNvPr>
          <p:cNvSpPr>
            <a:spLocks noGrp="1"/>
          </p:cNvSpPr>
          <p:nvPr>
            <p:ph type="sldNum" sz="quarter" idx="12"/>
          </p:nvPr>
        </p:nvSpPr>
        <p:spPr/>
        <p:txBody>
          <a:bodyPr/>
          <a:lstStyle/>
          <a:p>
            <a:fld id="{892959B6-490E-A144-8C7C-88267F972F69}" type="slidenum">
              <a:rPr lang="en-US" smtClean="0"/>
              <a:t>4</a:t>
            </a:fld>
            <a:endParaRPr lang="en-US"/>
          </a:p>
        </p:txBody>
      </p:sp>
      <p:sp>
        <p:nvSpPr>
          <p:cNvPr id="2" name="Title 1">
            <a:extLst>
              <a:ext uri="{FF2B5EF4-FFF2-40B4-BE49-F238E27FC236}">
                <a16:creationId xmlns:a16="http://schemas.microsoft.com/office/drawing/2014/main" id="{B9082E73-278E-B790-7B2B-340E6BFDF2DF}"/>
              </a:ext>
            </a:extLst>
          </p:cNvPr>
          <p:cNvSpPr>
            <a:spLocks noGrp="1"/>
          </p:cNvSpPr>
          <p:nvPr>
            <p:ph type="title" idx="4294967295"/>
          </p:nvPr>
        </p:nvSpPr>
        <p:spPr>
          <a:xfrm>
            <a:off x="0" y="365125"/>
            <a:ext cx="10515600" cy="865188"/>
          </a:xfrm>
          <a:prstGeom prst="rect">
            <a:avLst/>
          </a:prstGeom>
        </p:spPr>
        <p:txBody>
          <a:bodyPr/>
          <a:lstStyle/>
          <a:p>
            <a:pPr algn="ctr"/>
            <a:r>
              <a:rPr lang="en-GB" sz="3600" b="1" dirty="0">
                <a:solidFill>
                  <a:schemeClr val="accent1"/>
                </a:solidFill>
                <a:latin typeface="Arial" panose="020B0604020202020204" pitchFamily="34" charset="0"/>
                <a:cs typeface="Arial" panose="020B0604020202020204" pitchFamily="34" charset="0"/>
              </a:rPr>
              <a:t>What’s wrong?</a:t>
            </a:r>
          </a:p>
        </p:txBody>
      </p:sp>
      <p:pic>
        <p:nvPicPr>
          <p:cNvPr id="5" name="Picture 4" descr="A bar chart with five grey bars of varying heights and widths. The title 'Bar chart showing favourite colours' runs across the top and the x-axis includes a label for each bar. Labels from left to right: red, yellow, green, turquoise and blue. ">
            <a:extLst>
              <a:ext uri="{FF2B5EF4-FFF2-40B4-BE49-F238E27FC236}">
                <a16:creationId xmlns:a16="http://schemas.microsoft.com/office/drawing/2014/main" id="{AD427D9C-EF4A-464D-B2AD-F8D65EF2A746}"/>
              </a:ext>
            </a:extLst>
          </p:cNvPr>
          <p:cNvPicPr>
            <a:picLocks noChangeAspect="1"/>
          </p:cNvPicPr>
          <p:nvPr/>
        </p:nvPicPr>
        <p:blipFill>
          <a:blip r:embed="rId3"/>
          <a:srcRect l="4078" r="4078"/>
          <a:stretch/>
        </p:blipFill>
        <p:spPr bwMode="auto">
          <a:xfrm>
            <a:off x="2026782" y="1230422"/>
            <a:ext cx="7043726" cy="5015861"/>
          </a:xfrm>
          <a:prstGeom prst="rect">
            <a:avLst/>
          </a:prstGeom>
          <a:ln>
            <a:noFill/>
          </a:ln>
          <a:extLst>
            <a:ext uri="{53640926-AAD7-44D8-BBD7-CCE9431645EC}">
              <a14:shadowObscured xmlns:a14="http://schemas.microsoft.com/office/drawing/2010/main"/>
            </a:ext>
          </a:extLst>
        </p:spPr>
      </p:pic>
      <p:sp>
        <p:nvSpPr>
          <p:cNvPr id="3" name="Isosceles Triangle 2">
            <a:extLst>
              <a:ext uri="{FF2B5EF4-FFF2-40B4-BE49-F238E27FC236}">
                <a16:creationId xmlns:a16="http://schemas.microsoft.com/office/drawing/2014/main" id="{5DDE5CB9-F9F1-C794-7DCC-864989C1ED50}"/>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079149B5-5275-F768-B28B-B6A3F06DFB21}"/>
              </a:ext>
            </a:extLst>
          </p:cNvPr>
          <p:cNvSpPr txBox="1"/>
          <p:nvPr/>
        </p:nvSpPr>
        <p:spPr>
          <a:xfrm>
            <a:off x="-219456" y="-6728"/>
            <a:ext cx="2015812" cy="400110"/>
          </a:xfrm>
          <a:prstGeom prst="rect">
            <a:avLst/>
          </a:prstGeom>
          <a:noFill/>
          <a:ln>
            <a:noFill/>
          </a:ln>
          <a:effectLst/>
        </p:spPr>
        <p:txBody>
          <a:bodyPr wrap="square" lIns="91440" tIns="45720" rIns="91440" bIns="45720" rtlCol="0" anchor="t">
            <a:spAutoFit/>
          </a:bodyPr>
          <a:lstStyle/>
          <a:p>
            <a:pPr algn="ctr"/>
            <a:r>
              <a:rPr lang="en-GB" sz="2000" b="1" dirty="0">
                <a:solidFill>
                  <a:schemeClr val="bg1"/>
                </a:solidFill>
                <a:latin typeface="Arial"/>
                <a:cs typeface="Arial"/>
              </a:rPr>
              <a:t>EXPLORE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E4B980-166C-9F55-057A-6771DFEC1DD2}"/>
              </a:ext>
            </a:extLst>
          </p:cNvPr>
          <p:cNvPicPr>
            <a:picLocks noChangeAspect="1"/>
          </p:cNvPicPr>
          <p:nvPr/>
        </p:nvPicPr>
        <p:blipFill>
          <a:blip r:embed="rId3"/>
          <a:stretch>
            <a:fillRect/>
          </a:stretch>
        </p:blipFill>
        <p:spPr>
          <a:xfrm>
            <a:off x="8214889" y="1114066"/>
            <a:ext cx="2772112" cy="2129197"/>
          </a:xfrm>
          <a:prstGeom prst="rect">
            <a:avLst/>
          </a:prstGeom>
        </p:spPr>
      </p:pic>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5</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2063984" y="148325"/>
            <a:ext cx="8529638"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What’s wrong?</a:t>
            </a: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54029"/>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F82D19D-1FB9-47B5-A87D-36C07F3B87C2}"/>
              </a:ext>
            </a:extLst>
          </p:cNvPr>
          <p:cNvSpPr txBox="1"/>
          <p:nvPr/>
        </p:nvSpPr>
        <p:spPr>
          <a:xfrm>
            <a:off x="10562" y="112166"/>
            <a:ext cx="1082193" cy="758996"/>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YOUR </a:t>
            </a:r>
          </a:p>
          <a:p>
            <a:pPr algn="ctr"/>
            <a:r>
              <a:rPr lang="en-GB" sz="2400" b="1" dirty="0">
                <a:solidFill>
                  <a:schemeClr val="bg1"/>
                </a:solidFill>
                <a:latin typeface="Arial" panose="020B0604020202020204" pitchFamily="34" charset="0"/>
                <a:cs typeface="Arial" panose="020B0604020202020204" pitchFamily="34" charset="0"/>
              </a:rPr>
              <a:t>TURN</a:t>
            </a:r>
          </a:p>
        </p:txBody>
      </p:sp>
      <p:grpSp>
        <p:nvGrpSpPr>
          <p:cNvPr id="18" name="Group 17"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9"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4860" y="211521"/>
              <a:ext cx="753403" cy="753403"/>
            </a:xfrm>
            <a:prstGeom prst="rect">
              <a:avLst/>
            </a:prstGeom>
          </p:spPr>
        </p:pic>
        <p:sp>
          <p:nvSpPr>
            <p:cNvPr id="20" name="TextBox 19">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Handout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5" name="TextBox 4">
            <a:extLst>
              <a:ext uri="{FF2B5EF4-FFF2-40B4-BE49-F238E27FC236}">
                <a16:creationId xmlns:a16="http://schemas.microsoft.com/office/drawing/2014/main" id="{B0AB6807-1007-2C40-ACD3-85A647021B46}"/>
              </a:ext>
            </a:extLst>
          </p:cNvPr>
          <p:cNvSpPr txBox="1"/>
          <p:nvPr/>
        </p:nvSpPr>
        <p:spPr>
          <a:xfrm>
            <a:off x="882276" y="1524723"/>
            <a:ext cx="4867596" cy="3349635"/>
          </a:xfrm>
          <a:prstGeom prst="rect">
            <a:avLst/>
          </a:prstGeom>
          <a:noFill/>
        </p:spPr>
        <p:txBody>
          <a:bodyPr wrap="square" rtlCol="0">
            <a:spAutoFit/>
          </a:bodyPr>
          <a:lstStyle/>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Look at the charts you’ve been given. Each has been drawn with mistakes or bits of information missing. </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Work in pairs to identify what’s wrong with each chart.</a:t>
            </a:r>
          </a:p>
        </p:txBody>
      </p:sp>
      <p:pic>
        <p:nvPicPr>
          <p:cNvPr id="3" name="Content Placeholder 4">
            <a:extLst>
              <a:ext uri="{FF2B5EF4-FFF2-40B4-BE49-F238E27FC236}">
                <a16:creationId xmlns:a16="http://schemas.microsoft.com/office/drawing/2014/main" id="{C34E48CB-EA05-4F0D-895D-6ACC1F2A768D}"/>
              </a:ext>
            </a:extLst>
          </p:cNvPr>
          <p:cNvPicPr>
            <a:picLocks noChangeAspect="1"/>
          </p:cNvPicPr>
          <p:nvPr/>
        </p:nvPicPr>
        <p:blipFill>
          <a:blip r:embed="rId6"/>
          <a:srcRect t="4153" b="4153"/>
          <a:stretch/>
        </p:blipFill>
        <p:spPr bwMode="auto">
          <a:xfrm rot="21167793">
            <a:off x="6688260" y="3129590"/>
            <a:ext cx="2390549" cy="2208481"/>
          </a:xfrm>
          <a:prstGeom prst="rect">
            <a:avLst/>
          </a:prstGeom>
          <a:ln>
            <a:noFill/>
          </a:ln>
          <a:extLst>
            <a:ext uri="{53640926-AAD7-44D8-BBD7-CCE9431645EC}">
              <a14:shadowObscured xmlns:a14="http://schemas.microsoft.com/office/drawing/2010/main"/>
            </a:ext>
          </a:extLst>
        </p:spPr>
      </p:pic>
      <p:pic>
        <p:nvPicPr>
          <p:cNvPr id="7" name="Content Placeholder 4">
            <a:extLst>
              <a:ext uri="{FF2B5EF4-FFF2-40B4-BE49-F238E27FC236}">
                <a16:creationId xmlns:a16="http://schemas.microsoft.com/office/drawing/2014/main" id="{5319AB96-D5B3-46BE-A504-31FAF3F6E215}"/>
              </a:ext>
            </a:extLst>
          </p:cNvPr>
          <p:cNvPicPr>
            <a:picLocks noChangeAspect="1"/>
          </p:cNvPicPr>
          <p:nvPr/>
        </p:nvPicPr>
        <p:blipFill>
          <a:blip r:embed="rId7"/>
          <a:srcRect/>
          <a:stretch/>
        </p:blipFill>
        <p:spPr>
          <a:xfrm rot="693973">
            <a:off x="9361141" y="2739542"/>
            <a:ext cx="2361068" cy="1877839"/>
          </a:xfrm>
          <a:prstGeom prst="rect">
            <a:avLst/>
          </a:prstGeom>
        </p:spPr>
      </p:pic>
      <p:sp>
        <p:nvSpPr>
          <p:cNvPr id="8" name="Rectangle 2">
            <a:extLst>
              <a:ext uri="{FF2B5EF4-FFF2-40B4-BE49-F238E27FC236}">
                <a16:creationId xmlns:a16="http://schemas.microsoft.com/office/drawing/2014/main" id="{2BEA7757-07BF-6ECC-82B7-D3F1964CE6A1}"/>
              </a:ext>
            </a:extLst>
          </p:cNvPr>
          <p:cNvSpPr>
            <a:spLocks noChangeArrowheads="1"/>
          </p:cNvSpPr>
          <p:nvPr/>
        </p:nvSpPr>
        <p:spPr bwMode="auto">
          <a:xfrm flipV="1">
            <a:off x="5588005" y="2528808"/>
            <a:ext cx="72396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2" name="Content Placeholder 4">
            <a:extLst>
              <a:ext uri="{FF2B5EF4-FFF2-40B4-BE49-F238E27FC236}">
                <a16:creationId xmlns:a16="http://schemas.microsoft.com/office/drawing/2014/main" id="{1D9579B6-D054-4A29-B6D1-8A3861FFC6D9}"/>
              </a:ext>
            </a:extLst>
          </p:cNvPr>
          <p:cNvPicPr>
            <a:picLocks noChangeAspect="1"/>
          </p:cNvPicPr>
          <p:nvPr/>
        </p:nvPicPr>
        <p:blipFill>
          <a:blip r:embed="rId8"/>
          <a:srcRect/>
          <a:stretch/>
        </p:blipFill>
        <p:spPr>
          <a:xfrm rot="197701">
            <a:off x="8031750" y="4612849"/>
            <a:ext cx="3274107" cy="1549158"/>
          </a:xfrm>
          <a:prstGeom prst="rect">
            <a:avLst/>
          </a:prstGeom>
        </p:spPr>
      </p:pic>
    </p:spTree>
    <p:extLst>
      <p:ext uri="{BB962C8B-B14F-4D97-AF65-F5344CB8AC3E}">
        <p14:creationId xmlns:p14="http://schemas.microsoft.com/office/powerpoint/2010/main" val="354121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6</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1884671" y="190271"/>
            <a:ext cx="9144000"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Representing data</a:t>
            </a:r>
          </a:p>
        </p:txBody>
      </p:sp>
      <p:pic>
        <p:nvPicPr>
          <p:cNvPr id="100" name="Graphic 99">
            <a:extLst>
              <a:ext uri="{FF2B5EF4-FFF2-40B4-BE49-F238E27FC236}">
                <a16:creationId xmlns:a16="http://schemas.microsoft.com/office/drawing/2014/main" id="{CE9DEDD1-D640-4CD7-8399-24A6221E2B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453" y="1215478"/>
            <a:ext cx="914400" cy="914400"/>
          </a:xfrm>
          <a:prstGeom prst="rect">
            <a:avLst/>
          </a:prstGeom>
        </p:spPr>
      </p:pic>
      <p:grpSp>
        <p:nvGrpSpPr>
          <p:cNvPr id="99" name="Group 98">
            <a:extLst>
              <a:ext uri="{FF2B5EF4-FFF2-40B4-BE49-F238E27FC236}">
                <a16:creationId xmlns:a16="http://schemas.microsoft.com/office/drawing/2014/main" id="{C6BE3F2C-E77F-4309-A3C2-357F13AC7A5E}"/>
              </a:ext>
              <a:ext uri="{C183D7F6-B498-43B3-948B-1728B52AA6E4}">
                <adec:decorative xmlns:adec="http://schemas.microsoft.com/office/drawing/2017/decorative" val="1"/>
              </a:ext>
            </a:extLst>
          </p:cNvPr>
          <p:cNvGrpSpPr/>
          <p:nvPr/>
        </p:nvGrpSpPr>
        <p:grpSpPr>
          <a:xfrm>
            <a:off x="1769853" y="1470804"/>
            <a:ext cx="9715011" cy="4515467"/>
            <a:chOff x="1259457" y="1949570"/>
            <a:chExt cx="8212347" cy="3381422"/>
          </a:xfrm>
        </p:grpSpPr>
        <p:sp>
          <p:nvSpPr>
            <p:cNvPr id="6" name="TextBox 5">
              <a:extLst>
                <a:ext uri="{FF2B5EF4-FFF2-40B4-BE49-F238E27FC236}">
                  <a16:creationId xmlns:a16="http://schemas.microsoft.com/office/drawing/2014/main" id="{755AD8CD-D355-45F4-8A8D-03865C1297C0}"/>
                </a:ext>
              </a:extLst>
            </p:cNvPr>
            <p:cNvSpPr txBox="1"/>
            <p:nvPr/>
          </p:nvSpPr>
          <p:spPr>
            <a:xfrm>
              <a:off x="1259457" y="1949570"/>
              <a:ext cx="1990237" cy="523220"/>
            </a:xfrm>
            <a:prstGeom prst="rect">
              <a:avLst/>
            </a:prstGeom>
            <a:solidFill>
              <a:schemeClr val="accent1"/>
            </a:solidFill>
            <a:ln w="38100">
              <a:solidFill>
                <a:schemeClr val="accent1"/>
              </a:solidFill>
            </a:ln>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KEY IDEA</a:t>
              </a:r>
              <a:endParaRPr lang="en-GB" dirty="0"/>
            </a:p>
          </p:txBody>
        </p:sp>
        <p:sp>
          <p:nvSpPr>
            <p:cNvPr id="98" name="Rectangle 97">
              <a:extLst>
                <a:ext uri="{FF2B5EF4-FFF2-40B4-BE49-F238E27FC236}">
                  <a16:creationId xmlns:a16="http://schemas.microsoft.com/office/drawing/2014/main" id="{CAAA4A74-A70B-4650-8E46-6F6AAFBACCA0}"/>
                </a:ext>
              </a:extLst>
            </p:cNvPr>
            <p:cNvSpPr/>
            <p:nvPr/>
          </p:nvSpPr>
          <p:spPr>
            <a:xfrm>
              <a:off x="1259457" y="1949570"/>
              <a:ext cx="8212347" cy="338142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B0AB6807-1007-2C40-ACD3-85A647021B46}"/>
              </a:ext>
            </a:extLst>
          </p:cNvPr>
          <p:cNvSpPr txBox="1"/>
          <p:nvPr/>
        </p:nvSpPr>
        <p:spPr>
          <a:xfrm>
            <a:off x="1769854" y="2129878"/>
            <a:ext cx="9373634" cy="3224665"/>
          </a:xfrm>
          <a:prstGeom prst="rect">
            <a:avLst/>
          </a:prstGeom>
          <a:noFill/>
        </p:spPr>
        <p:txBody>
          <a:bodyPr wrap="square" rtlCol="0">
            <a:spAutoFit/>
          </a:bodyPr>
          <a:lstStyle/>
          <a:p>
            <a:pPr>
              <a:lnSpc>
                <a:spcPts val="3100"/>
              </a:lnSpc>
              <a:spcAft>
                <a:spcPts val="600"/>
              </a:spcAft>
            </a:pPr>
            <a:r>
              <a:rPr lang="en-US" sz="2400" dirty="0">
                <a:latin typeface="Arial" panose="020B0604020202020204" pitchFamily="34" charset="0"/>
                <a:cs typeface="Arial" panose="020B0604020202020204" pitchFamily="34" charset="0"/>
              </a:rPr>
              <a:t>Graphs and charts need to be labelled and plotted accurately to be understood by the reader.  </a:t>
            </a:r>
          </a:p>
          <a:p>
            <a:pPr>
              <a:lnSpc>
                <a:spcPts val="3100"/>
              </a:lnSpc>
              <a:spcAft>
                <a:spcPts val="600"/>
              </a:spcAft>
            </a:pPr>
            <a:r>
              <a:rPr lang="en-US" sz="2400" dirty="0">
                <a:latin typeface="Arial" panose="020B0604020202020204" pitchFamily="34" charset="0"/>
                <a:cs typeface="Arial" panose="020B0604020202020204" pitchFamily="34" charset="0"/>
              </a:rPr>
              <a:t>Labels may include: </a:t>
            </a:r>
          </a:p>
          <a:p>
            <a:pPr marL="342900" indent="-342900">
              <a:lnSpc>
                <a:spcPts val="31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 title (say what the chart is showing)</a:t>
            </a:r>
          </a:p>
          <a:p>
            <a:pPr marL="342900" indent="-342900">
              <a:lnSpc>
                <a:spcPts val="31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axis titles</a:t>
            </a:r>
          </a:p>
          <a:p>
            <a:pPr marL="342900" indent="-342900">
              <a:lnSpc>
                <a:spcPts val="31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evenly spaced divisions and labels on axes</a:t>
            </a:r>
          </a:p>
          <a:p>
            <a:pPr marL="342900" indent="-342900">
              <a:lnSpc>
                <a:spcPts val="31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 key </a:t>
            </a:r>
          </a:p>
        </p:txBody>
      </p:sp>
      <p:sp>
        <p:nvSpPr>
          <p:cNvPr id="2" name="Isosceles Triangle 1">
            <a:extLst>
              <a:ext uri="{FF2B5EF4-FFF2-40B4-BE49-F238E27FC236}">
                <a16:creationId xmlns:a16="http://schemas.microsoft.com/office/drawing/2014/main" id="{CE3E8B78-D6F3-777D-41DC-BE21EC118EFC}"/>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05570797-CE38-8984-5EA9-DD496B3E04F6}"/>
              </a:ext>
            </a:extLst>
          </p:cNvPr>
          <p:cNvSpPr txBox="1"/>
          <p:nvPr/>
        </p:nvSpPr>
        <p:spPr>
          <a:xfrm>
            <a:off x="10562" y="112166"/>
            <a:ext cx="1082193" cy="758996"/>
          </a:xfrm>
          <a:prstGeom prst="rect">
            <a:avLst/>
          </a:prstGeom>
          <a:solidFill>
            <a:schemeClr val="accent1"/>
          </a:solidFill>
          <a:ln>
            <a:solidFill>
              <a:schemeClr val="accent1"/>
            </a:solid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YOUR </a:t>
            </a:r>
          </a:p>
          <a:p>
            <a:pPr algn="ctr"/>
            <a:r>
              <a:rPr lang="en-GB" sz="2400" b="1" dirty="0">
                <a:solidFill>
                  <a:schemeClr val="bg1"/>
                </a:solidFill>
                <a:latin typeface="Arial" panose="020B0604020202020204" pitchFamily="34" charset="0"/>
                <a:cs typeface="Arial" panose="020B0604020202020204" pitchFamily="34" charset="0"/>
              </a:rPr>
              <a:t>TURN</a:t>
            </a:r>
          </a:p>
        </p:txBody>
      </p:sp>
    </p:spTree>
    <p:extLst>
      <p:ext uri="{BB962C8B-B14F-4D97-AF65-F5344CB8AC3E}">
        <p14:creationId xmlns:p14="http://schemas.microsoft.com/office/powerpoint/2010/main" val="1294162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635BFC-29CE-5CA1-C321-B597BD5AB138}"/>
              </a:ext>
            </a:extLst>
          </p:cNvPr>
          <p:cNvSpPr>
            <a:spLocks noGrp="1"/>
          </p:cNvSpPr>
          <p:nvPr>
            <p:ph type="sldNum" sz="quarter" idx="12"/>
          </p:nvPr>
        </p:nvSpPr>
        <p:spPr/>
        <p:txBody>
          <a:bodyPr/>
          <a:lstStyle/>
          <a:p>
            <a:fld id="{892959B6-490E-A144-8C7C-88267F972F69}" type="slidenum">
              <a:rPr lang="en-US" smtClean="0"/>
              <a:t>7</a:t>
            </a:fld>
            <a:endParaRPr lang="en-US"/>
          </a:p>
        </p:txBody>
      </p:sp>
      <p:sp>
        <p:nvSpPr>
          <p:cNvPr id="2" name="Title 1">
            <a:extLst>
              <a:ext uri="{FF2B5EF4-FFF2-40B4-BE49-F238E27FC236}">
                <a16:creationId xmlns:a16="http://schemas.microsoft.com/office/drawing/2014/main" id="{7E5C8CAE-0230-E04C-F6D4-B458CD2A0936}"/>
              </a:ext>
            </a:extLst>
          </p:cNvPr>
          <p:cNvSpPr>
            <a:spLocks noGrp="1"/>
          </p:cNvSpPr>
          <p:nvPr>
            <p:ph type="title" idx="4294967295"/>
          </p:nvPr>
        </p:nvSpPr>
        <p:spPr>
          <a:xfrm>
            <a:off x="0" y="365125"/>
            <a:ext cx="10515600" cy="650875"/>
          </a:xfrm>
          <a:prstGeom prst="rect">
            <a:avLst/>
          </a:prstGeom>
        </p:spPr>
        <p:txBody>
          <a:bodyPr/>
          <a:lstStyle/>
          <a:p>
            <a:pPr algn="ctr"/>
            <a:r>
              <a:rPr lang="en-GB" sz="3600" b="1" dirty="0">
                <a:solidFill>
                  <a:schemeClr val="accent1"/>
                </a:solidFill>
                <a:latin typeface="Arial" panose="020B0604020202020204" pitchFamily="34" charset="0"/>
                <a:cs typeface="Arial" panose="020B0604020202020204" pitchFamily="34" charset="0"/>
              </a:rPr>
              <a:t>Festivals: food stall</a:t>
            </a:r>
          </a:p>
        </p:txBody>
      </p:sp>
      <p:sp>
        <p:nvSpPr>
          <p:cNvPr id="3" name="Content Placeholder 2">
            <a:extLst>
              <a:ext uri="{FF2B5EF4-FFF2-40B4-BE49-F238E27FC236}">
                <a16:creationId xmlns:a16="http://schemas.microsoft.com/office/drawing/2014/main" id="{9CD79FA7-1517-4FBB-A54F-B81F59976AAA}"/>
              </a:ext>
            </a:extLst>
          </p:cNvPr>
          <p:cNvSpPr>
            <a:spLocks noGrp="1"/>
          </p:cNvSpPr>
          <p:nvPr>
            <p:ph idx="4294967295"/>
          </p:nvPr>
        </p:nvSpPr>
        <p:spPr>
          <a:xfrm>
            <a:off x="8352013" y="1854200"/>
            <a:ext cx="3773487" cy="3149600"/>
          </a:xfrm>
          <a:prstGeom prst="rect">
            <a:avLst/>
          </a:prstGeom>
        </p:spPr>
        <p:txBody>
          <a:bodyPr/>
          <a:lstStyle/>
          <a:p>
            <a:pPr marL="0" indent="0">
              <a:buNone/>
            </a:pPr>
            <a:r>
              <a:rPr lang="en-GB" dirty="0">
                <a:latin typeface="Arial" panose="020B0604020202020204" pitchFamily="34" charset="0"/>
                <a:cs typeface="Arial" panose="020B0604020202020204" pitchFamily="34" charset="0"/>
              </a:rPr>
              <a:t>Dan has a stall selling food at festivals.</a:t>
            </a:r>
          </a:p>
          <a:p>
            <a:pPr marL="0" indent="0">
              <a:buNone/>
            </a:pPr>
            <a:r>
              <a:rPr lang="en-GB" dirty="0">
                <a:latin typeface="Arial" panose="020B0604020202020204" pitchFamily="34" charset="0"/>
                <a:cs typeface="Arial" panose="020B0604020202020204" pitchFamily="34" charset="0"/>
              </a:rPr>
              <a:t>To help him plan what to sell, Dan is analysing his sales figures.</a:t>
            </a:r>
          </a:p>
        </p:txBody>
      </p:sp>
      <p:pic>
        <p:nvPicPr>
          <p:cNvPr id="12" name="Picture 11" descr="A close-up of a pizza sitting on a long-handled tool to be placed in a wood fired pizza oven.">
            <a:extLst>
              <a:ext uri="{FF2B5EF4-FFF2-40B4-BE49-F238E27FC236}">
                <a16:creationId xmlns:a16="http://schemas.microsoft.com/office/drawing/2014/main" id="{29304C54-D1E3-19DB-68D3-E7E3E8E2A5F9}"/>
              </a:ext>
            </a:extLst>
          </p:cNvPr>
          <p:cNvPicPr>
            <a:picLocks noChangeAspect="1"/>
          </p:cNvPicPr>
          <p:nvPr/>
        </p:nvPicPr>
        <p:blipFill>
          <a:blip r:embed="rId3"/>
          <a:srcRect/>
          <a:stretch/>
        </p:blipFill>
        <p:spPr>
          <a:xfrm>
            <a:off x="838200" y="1494409"/>
            <a:ext cx="6449558" cy="4296564"/>
          </a:xfrm>
          <a:prstGeom prst="rect">
            <a:avLst/>
          </a:prstGeom>
        </p:spPr>
      </p:pic>
    </p:spTree>
    <p:extLst>
      <p:ext uri="{BB962C8B-B14F-4D97-AF65-F5344CB8AC3E}">
        <p14:creationId xmlns:p14="http://schemas.microsoft.com/office/powerpoint/2010/main" val="3215448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9A146F-BF15-49B1-BAD8-F7B6CB5EF5C9}"/>
              </a:ext>
            </a:extLst>
          </p:cNvPr>
          <p:cNvSpPr>
            <a:spLocks noGrp="1"/>
          </p:cNvSpPr>
          <p:nvPr>
            <p:ph type="sldNum" sz="quarter" idx="12"/>
          </p:nvPr>
        </p:nvSpPr>
        <p:spPr/>
        <p:txBody>
          <a:bodyPr/>
          <a:lstStyle/>
          <a:p>
            <a:fld id="{A75AAEF5-C690-5D4B-B5C7-510283CCFE4D}" type="slidenum">
              <a:rPr lang="en-US" smtClean="0"/>
              <a:t>8</a:t>
            </a:fld>
            <a:endParaRPr lang="en-US"/>
          </a:p>
        </p:txBody>
      </p:sp>
      <p:sp>
        <p:nvSpPr>
          <p:cNvPr id="2" name="Title 1">
            <a:extLst>
              <a:ext uri="{FF2B5EF4-FFF2-40B4-BE49-F238E27FC236}">
                <a16:creationId xmlns:a16="http://schemas.microsoft.com/office/drawing/2014/main" id="{E9E8116B-927D-4DAA-9AD9-13BB27FC5F6D}"/>
              </a:ext>
            </a:extLst>
          </p:cNvPr>
          <p:cNvSpPr>
            <a:spLocks noGrp="1"/>
          </p:cNvSpPr>
          <p:nvPr>
            <p:ph type="title" idx="4294967295"/>
          </p:nvPr>
        </p:nvSpPr>
        <p:spPr>
          <a:xfrm>
            <a:off x="1514901" y="322901"/>
            <a:ext cx="10515600" cy="668338"/>
          </a:xfrm>
          <a:prstGeom prst="rect">
            <a:avLst/>
          </a:prstGeom>
        </p:spPr>
        <p:txBody>
          <a:bodyPr>
            <a:normAutofit/>
          </a:bodyPr>
          <a:lstStyle/>
          <a:p>
            <a:pPr algn="ctr"/>
            <a:r>
              <a:rPr lang="en-GB" sz="3600" b="1" dirty="0">
                <a:solidFill>
                  <a:schemeClr val="accent1"/>
                </a:solidFill>
                <a:latin typeface="Arial" panose="020B0604020202020204" pitchFamily="34" charset="0"/>
                <a:cs typeface="Arial" panose="020B0604020202020204" pitchFamily="34" charset="0"/>
              </a:rPr>
              <a:t>What does Dan learn from this bar chart?</a:t>
            </a:r>
            <a:endParaRPr lang="en-GB" sz="3600" b="1" dirty="0">
              <a:solidFill>
                <a:schemeClr val="accent1"/>
              </a:solidFill>
            </a:endParaRPr>
          </a:p>
        </p:txBody>
      </p:sp>
      <p:graphicFrame>
        <p:nvGraphicFramePr>
          <p:cNvPr id="9" name="Chart 8">
            <a:extLst>
              <a:ext uri="{FF2B5EF4-FFF2-40B4-BE49-F238E27FC236}">
                <a16:creationId xmlns:a16="http://schemas.microsoft.com/office/drawing/2014/main" id="{80B44E71-F4B2-3C50-BCB4-5D35BEE3D66C}"/>
              </a:ext>
            </a:extLst>
          </p:cNvPr>
          <p:cNvGraphicFramePr>
            <a:graphicFrameLocks/>
          </p:cNvGraphicFramePr>
          <p:nvPr>
            <p:extLst>
              <p:ext uri="{D42A27DB-BD31-4B8C-83A1-F6EECF244321}">
                <p14:modId xmlns:p14="http://schemas.microsoft.com/office/powerpoint/2010/main" val="2377241965"/>
              </p:ext>
            </p:extLst>
          </p:nvPr>
        </p:nvGraphicFramePr>
        <p:xfrm>
          <a:off x="838200" y="1335735"/>
          <a:ext cx="7772400" cy="493163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AD275FC-3E65-0306-92AC-C98F09254960}"/>
              </a:ext>
            </a:extLst>
          </p:cNvPr>
          <p:cNvSpPr txBox="1"/>
          <p:nvPr/>
        </p:nvSpPr>
        <p:spPr>
          <a:xfrm>
            <a:off x="8780929" y="1335735"/>
            <a:ext cx="2864224" cy="51244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What is the most popular food sold?</a:t>
            </a:r>
          </a:p>
          <a:p>
            <a:pPr marL="285750" indent="-28575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How many more fries were sold than pizzas?</a:t>
            </a:r>
          </a:p>
          <a:p>
            <a:pPr marL="285750" indent="-28575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Which items did Dan sell more than 30 of?</a:t>
            </a:r>
          </a:p>
          <a:p>
            <a:pPr marL="285750" indent="-285750">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What might Dan decide to do on the basis of this chart?</a:t>
            </a:r>
          </a:p>
        </p:txBody>
      </p:sp>
      <p:sp>
        <p:nvSpPr>
          <p:cNvPr id="3" name="Isosceles Triangle 2">
            <a:extLst>
              <a:ext uri="{FF2B5EF4-FFF2-40B4-BE49-F238E27FC236}">
                <a16:creationId xmlns:a16="http://schemas.microsoft.com/office/drawing/2014/main" id="{51A95733-CC8E-AC63-404A-C48AAA136F55}"/>
              </a:ext>
              <a:ext uri="{C183D7F6-B498-43B3-948B-1728B52AA6E4}">
                <adec:decorative xmlns:adec="http://schemas.microsoft.com/office/drawing/2017/decorative" val="1"/>
              </a:ext>
            </a:extLst>
          </p:cNvPr>
          <p:cNvSpPr/>
          <p:nvPr/>
        </p:nvSpPr>
        <p:spPr>
          <a:xfrm flipV="1">
            <a:off x="-3816" y="-47949"/>
            <a:ext cx="2295753" cy="2078377"/>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5A640CFB-2076-9946-4C02-4F24EA05FC63}"/>
              </a:ext>
            </a:extLst>
          </p:cNvPr>
          <p:cNvSpPr txBox="1"/>
          <p:nvPr/>
        </p:nvSpPr>
        <p:spPr>
          <a:xfrm>
            <a:off x="-219456" y="-6728"/>
            <a:ext cx="2015812" cy="400110"/>
          </a:xfrm>
          <a:prstGeom prst="rect">
            <a:avLst/>
          </a:prstGeom>
          <a:noFill/>
          <a:ln>
            <a:noFill/>
          </a:ln>
          <a:effectLst/>
        </p:spPr>
        <p:txBody>
          <a:bodyPr wrap="square" lIns="91440" tIns="45720" rIns="91440" bIns="45720" rtlCol="0" anchor="t">
            <a:spAutoFit/>
          </a:bodyPr>
          <a:lstStyle/>
          <a:p>
            <a:pPr algn="ctr"/>
            <a:r>
              <a:rPr lang="en-GB" sz="2000" b="1" dirty="0">
                <a:solidFill>
                  <a:schemeClr val="bg1"/>
                </a:solidFill>
                <a:latin typeface="Arial"/>
                <a:cs typeface="Arial"/>
              </a:rPr>
              <a:t>EXPLORE</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8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ssolv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0C3350-2117-0248-968C-8DADE0DACD17}"/>
              </a:ext>
            </a:extLst>
          </p:cNvPr>
          <p:cNvSpPr>
            <a:spLocks noGrp="1"/>
          </p:cNvSpPr>
          <p:nvPr>
            <p:ph type="sldNum" sz="quarter" idx="12"/>
          </p:nvPr>
        </p:nvSpPr>
        <p:spPr/>
        <p:txBody>
          <a:bodyPr/>
          <a:lstStyle/>
          <a:p>
            <a:fld id="{892959B6-490E-A144-8C7C-88267F972F69}" type="slidenum">
              <a:rPr lang="en-US" smtClean="0"/>
              <a:t>9</a:t>
            </a:fld>
            <a:endParaRPr lang="en-US" dirty="0"/>
          </a:p>
        </p:txBody>
      </p:sp>
      <p:sp>
        <p:nvSpPr>
          <p:cNvPr id="22" name="Title 1">
            <a:extLst>
              <a:ext uri="{FF2B5EF4-FFF2-40B4-BE49-F238E27FC236}">
                <a16:creationId xmlns:a16="http://schemas.microsoft.com/office/drawing/2014/main" id="{02AABD48-7F62-174B-98BD-03D513E3B1A1}"/>
              </a:ext>
            </a:extLst>
          </p:cNvPr>
          <p:cNvSpPr txBox="1">
            <a:spLocks noGrp="1"/>
          </p:cNvSpPr>
          <p:nvPr>
            <p:ph type="title" idx="4294967295"/>
          </p:nvPr>
        </p:nvSpPr>
        <p:spPr>
          <a:xfrm>
            <a:off x="2063984" y="112713"/>
            <a:ext cx="8529638" cy="101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chemeClr val="accent1"/>
                </a:solidFill>
                <a:latin typeface="Arial" panose="020B0604020202020204" pitchFamily="34" charset="0"/>
                <a:cs typeface="Arial" panose="020B0604020202020204" pitchFamily="34" charset="0"/>
              </a:rPr>
              <a:t>Festivals: w</a:t>
            </a:r>
            <a:r>
              <a:rPr kumimoji="0" lang="en-US" sz="3600" b="1" i="0" u="none" strike="noStrike" kern="1200" cap="none" spc="0" normalizeH="0" baseline="0" noProof="0" dirty="0" err="1">
                <a:ln>
                  <a:noFill/>
                </a:ln>
                <a:solidFill>
                  <a:schemeClr val="accent1"/>
                </a:solidFill>
                <a:effectLst/>
                <a:uLnTx/>
                <a:uFillTx/>
                <a:latin typeface="Arial" panose="020B0604020202020204" pitchFamily="34" charset="0"/>
                <a:ea typeface="+mj-ea"/>
                <a:cs typeface="Arial" panose="020B0604020202020204" pitchFamily="34" charset="0"/>
              </a:rPr>
              <a:t>riting</a:t>
            </a: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 questions</a:t>
            </a:r>
          </a:p>
        </p:txBody>
      </p:sp>
      <p:sp>
        <p:nvSpPr>
          <p:cNvPr id="12" name="Isosceles Triangle 11">
            <a:extLst>
              <a:ext uri="{FF2B5EF4-FFF2-40B4-BE49-F238E27FC236}">
                <a16:creationId xmlns:a16="http://schemas.microsoft.com/office/drawing/2014/main" id="{3BC48BB1-3C2E-44DD-9D65-D2AF24FF2E87}"/>
              </a:ext>
              <a:ext uri="{C183D7F6-B498-43B3-948B-1728B52AA6E4}">
                <adec:decorative xmlns:adec="http://schemas.microsoft.com/office/drawing/2017/decorative" val="1"/>
              </a:ext>
            </a:extLst>
          </p:cNvPr>
          <p:cNvSpPr/>
          <p:nvPr/>
        </p:nvSpPr>
        <p:spPr>
          <a:xfrm flipV="1">
            <a:off x="-27606" y="-17453"/>
            <a:ext cx="2091590" cy="1923564"/>
          </a:xfrm>
          <a:prstGeom prst="triangle">
            <a:avLst>
              <a:gd name="adj"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F82D19D-1FB9-47B5-A87D-36C07F3B87C2}"/>
              </a:ext>
            </a:extLst>
          </p:cNvPr>
          <p:cNvSpPr txBox="1"/>
          <p:nvPr/>
        </p:nvSpPr>
        <p:spPr>
          <a:xfrm>
            <a:off x="-38400" y="14630"/>
            <a:ext cx="1631268" cy="461665"/>
          </a:xfrm>
          <a:prstGeom prst="rect">
            <a:avLst/>
          </a:prstGeom>
          <a:noFill/>
          <a:ln>
            <a:noFill/>
          </a:ln>
          <a:effectLst/>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DISCUSS</a:t>
            </a:r>
          </a:p>
        </p:txBody>
      </p:sp>
      <p:grpSp>
        <p:nvGrpSpPr>
          <p:cNvPr id="18" name="Group 17" descr="Worksheet available icon">
            <a:extLst>
              <a:ext uri="{FF2B5EF4-FFF2-40B4-BE49-F238E27FC236}">
                <a16:creationId xmlns:a16="http://schemas.microsoft.com/office/drawing/2014/main" id="{F829BE98-8723-412A-A7EC-94B8C90B3E33}"/>
              </a:ext>
            </a:extLst>
          </p:cNvPr>
          <p:cNvGrpSpPr/>
          <p:nvPr/>
        </p:nvGrpSpPr>
        <p:grpSpPr>
          <a:xfrm>
            <a:off x="9495879" y="211521"/>
            <a:ext cx="2102384" cy="753403"/>
            <a:chOff x="9495879" y="211521"/>
            <a:chExt cx="2102384" cy="753403"/>
          </a:xfrm>
        </p:grpSpPr>
        <p:pic>
          <p:nvPicPr>
            <p:cNvPr id="19" name="Graphic 6" descr="Document">
              <a:extLst>
                <a:ext uri="{FF2B5EF4-FFF2-40B4-BE49-F238E27FC236}">
                  <a16:creationId xmlns:a16="http://schemas.microsoft.com/office/drawing/2014/main" id="{C7E7981D-5965-45BC-9305-693E1A6D1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4860" y="211521"/>
              <a:ext cx="753403" cy="753403"/>
            </a:xfrm>
            <a:prstGeom prst="rect">
              <a:avLst/>
            </a:prstGeom>
          </p:spPr>
        </p:pic>
        <p:sp>
          <p:nvSpPr>
            <p:cNvPr id="20" name="TextBox 19">
              <a:extLst>
                <a:ext uri="{FF2B5EF4-FFF2-40B4-BE49-F238E27FC236}">
                  <a16:creationId xmlns:a16="http://schemas.microsoft.com/office/drawing/2014/main" id="{F725BA4D-B44C-44A3-AC6B-84C2B4A0D54B}"/>
                </a:ext>
              </a:extLst>
            </p:cNvPr>
            <p:cNvSpPr txBox="1"/>
            <p:nvPr/>
          </p:nvSpPr>
          <p:spPr>
            <a:xfrm>
              <a:off x="9495879" y="228785"/>
              <a:ext cx="2091590" cy="707886"/>
            </a:xfrm>
            <a:prstGeom prst="rect">
              <a:avLst/>
            </a:prstGeom>
            <a:noFill/>
            <a:ln w="38100">
              <a:solidFill>
                <a:schemeClr val="accent1"/>
              </a:solidFill>
            </a:ln>
          </p:spPr>
          <p:txBody>
            <a:bodyPr wrap="square" rtlCol="0">
              <a:spAutoFit/>
            </a:bodyPr>
            <a:lstStyle/>
            <a:p>
              <a:r>
                <a:rPr lang="en-GB" sz="2000" b="1" dirty="0">
                  <a:latin typeface="Arial" panose="020B0604020202020204" pitchFamily="34" charset="0"/>
                  <a:cs typeface="Arial" panose="020B0604020202020204" pitchFamily="34" charset="0"/>
                </a:rPr>
                <a:t>Handout</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available</a:t>
              </a:r>
            </a:p>
          </p:txBody>
        </p:sp>
      </p:grpSp>
      <p:sp>
        <p:nvSpPr>
          <p:cNvPr id="5" name="TextBox 4">
            <a:extLst>
              <a:ext uri="{FF2B5EF4-FFF2-40B4-BE49-F238E27FC236}">
                <a16:creationId xmlns:a16="http://schemas.microsoft.com/office/drawing/2014/main" id="{B0AB6807-1007-2C40-ACD3-85A647021B46}"/>
              </a:ext>
            </a:extLst>
          </p:cNvPr>
          <p:cNvSpPr txBox="1"/>
          <p:nvPr/>
        </p:nvSpPr>
        <p:spPr>
          <a:xfrm>
            <a:off x="1092755" y="1484380"/>
            <a:ext cx="9947280" cy="4298613"/>
          </a:xfrm>
          <a:prstGeom prst="rect">
            <a:avLst/>
          </a:prstGeom>
          <a:noFill/>
        </p:spPr>
        <p:txBody>
          <a:bodyPr wrap="square" rtlCol="0">
            <a:spAutoFit/>
          </a:bodyPr>
          <a:lstStyle/>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In pairs or small groups, discuss the chart you’ve been given and what it tells you.</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Underneath the chart, write down </a:t>
            </a:r>
            <a:r>
              <a:rPr lang="en-US" sz="2800" b="1" dirty="0">
                <a:solidFill>
                  <a:schemeClr val="accent1"/>
                </a:solidFill>
                <a:latin typeface="Arial" panose="020B0604020202020204" pitchFamily="34" charset="0"/>
                <a:cs typeface="Arial" panose="020B0604020202020204" pitchFamily="34" charset="0"/>
              </a:rPr>
              <a:t>three</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questions</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that can be answered using the chart – </a:t>
            </a:r>
            <a:r>
              <a:rPr lang="en-US" sz="2800" b="1" dirty="0">
                <a:solidFill>
                  <a:schemeClr val="accent1"/>
                </a:solidFill>
                <a:latin typeface="Arial" panose="020B0604020202020204" pitchFamily="34" charset="0"/>
                <a:cs typeface="Arial" panose="020B0604020202020204" pitchFamily="34" charset="0"/>
              </a:rPr>
              <a:t>one</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should be </a:t>
            </a:r>
            <a:r>
              <a:rPr lang="en-US" sz="2800" b="1" dirty="0">
                <a:solidFill>
                  <a:schemeClr val="accent1"/>
                </a:solidFill>
                <a:latin typeface="Arial" panose="020B0604020202020204" pitchFamily="34" charset="0"/>
                <a:cs typeface="Arial" panose="020B0604020202020204" pitchFamily="34" charset="0"/>
              </a:rPr>
              <a:t>easy</a:t>
            </a:r>
            <a:r>
              <a:rPr lang="en-US" sz="2800" dirty="0">
                <a:latin typeface="Arial" panose="020B0604020202020204" pitchFamily="34" charset="0"/>
                <a:cs typeface="Arial" panose="020B0604020202020204" pitchFamily="34" charset="0"/>
              </a:rPr>
              <a:t>, and the</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other</a:t>
            </a:r>
            <a:r>
              <a:rPr lang="en-US" sz="2800" b="1" dirty="0">
                <a:latin typeface="Arial" panose="020B0604020202020204" pitchFamily="34"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two</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more</a:t>
            </a:r>
            <a:r>
              <a:rPr lang="en-US" sz="2800" b="1" dirty="0">
                <a:latin typeface="Arial" panose="020B0604020202020204" pitchFamily="34"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difficult</a:t>
            </a:r>
            <a:r>
              <a:rPr lang="en-US" sz="2800" dirty="0">
                <a:latin typeface="Arial" panose="020B0604020202020204" pitchFamily="34" charset="0"/>
                <a:cs typeface="Arial" panose="020B0604020202020204" pitchFamily="34" charset="0"/>
              </a:rPr>
              <a:t>.</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Pass your chart and questions on to another group of students (preferably one who have worked on a different chart).</a:t>
            </a:r>
          </a:p>
          <a:p>
            <a:pPr marL="457200" indent="-457200">
              <a:lnSpc>
                <a:spcPts val="3100"/>
              </a:lnSpc>
              <a:spcAft>
                <a:spcPts val="600"/>
              </a:spcAft>
              <a:buFont typeface="Arial"/>
              <a:buChar char="•"/>
            </a:pPr>
            <a:r>
              <a:rPr lang="en-US" sz="2800" dirty="0">
                <a:latin typeface="Arial" panose="020B0604020202020204" pitchFamily="34" charset="0"/>
                <a:cs typeface="Arial" panose="020B0604020202020204" pitchFamily="34" charset="0"/>
              </a:rPr>
              <a:t>After you have answered the questions given to you, pass your work back to the group who set them for marking.</a:t>
            </a:r>
          </a:p>
        </p:txBody>
      </p:sp>
    </p:spTree>
    <p:extLst>
      <p:ext uri="{BB962C8B-B14F-4D97-AF65-F5344CB8AC3E}">
        <p14:creationId xmlns:p14="http://schemas.microsoft.com/office/powerpoint/2010/main" val="1901397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A5EAA7B92BF643A9DF7FB42895D1F6" ma:contentTypeVersion="18" ma:contentTypeDescription="Create a new document." ma:contentTypeScope="" ma:versionID="c62f68ab48f709daf7a1cf300eba7c75">
  <xsd:schema xmlns:xsd="http://www.w3.org/2001/XMLSchema" xmlns:xs="http://www.w3.org/2001/XMLSchema" xmlns:p="http://schemas.microsoft.com/office/2006/metadata/properties" xmlns:ns2="d8465555-14fc-4b2a-bc04-d86be66f091c" xmlns:ns3="24ec57ad-4400-4e6b-b0ee-7b1e20d69afc" targetNamespace="http://schemas.microsoft.com/office/2006/metadata/properties" ma:root="true" ma:fieldsID="de1bd6db52eb86d31f395a493fb595d2" ns2:_="" ns3:_="">
    <xsd:import namespace="d8465555-14fc-4b2a-bc04-d86be66f091c"/>
    <xsd:import namespace="24ec57ad-4400-4e6b-b0ee-7b1e20d69a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65555-14fc-4b2a-bc04-d86be66f09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ec57ad-4400-4e6b-b0ee-7b1e20d69a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742d19-9655-4749-864c-21a7180a672d}" ma:internalName="TaxCatchAll" ma:showField="CatchAllData" ma:web="24ec57ad-4400-4e6b-b0ee-7b1e20d69a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4ec57ad-4400-4e6b-b0ee-7b1e20d69afc" xsi:nil="true"/>
    <lcf76f155ced4ddcb4097134ff3c332f xmlns="d8465555-14fc-4b2a-bc04-d86be66f091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6CC03A-0C9A-4CBA-8F39-FCB97DF3573B}"/>
</file>

<file path=customXml/itemProps2.xml><?xml version="1.0" encoding="utf-8"?>
<ds:datastoreItem xmlns:ds="http://schemas.openxmlformats.org/officeDocument/2006/customXml" ds:itemID="{F054519A-5C88-4765-8DF4-097EB505FC69}">
  <ds:schemaRef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a943fffa-545b-4eca-b17d-5f9a138dda08"/>
    <ds:schemaRef ds:uri="c5cf19a6-e467-491d-9af0-5a70f09a6a41"/>
    <ds:schemaRef ds:uri="http://www.w3.org/XML/1998/namespace"/>
    <ds:schemaRef ds:uri="http://purl.org/dc/dcmitype/"/>
  </ds:schemaRefs>
</ds:datastoreItem>
</file>

<file path=customXml/itemProps3.xml><?xml version="1.0" encoding="utf-8"?>
<ds:datastoreItem xmlns:ds="http://schemas.openxmlformats.org/officeDocument/2006/customXml" ds:itemID="{15750DE2-DA89-48CE-9F79-28D425E37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32925</TotalTime>
  <Words>3490</Words>
  <Application>Microsoft Macintosh PowerPoint</Application>
  <PresentationFormat>Widescreen</PresentationFormat>
  <Paragraphs>517</Paragraphs>
  <Slides>27</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Arial</vt:lpstr>
      <vt:lpstr>Calibri</vt:lpstr>
      <vt:lpstr>Calibri Light</vt:lpstr>
      <vt:lpstr>Cambria Math</vt:lpstr>
      <vt:lpstr>Courier New</vt:lpstr>
      <vt:lpstr>Gill Sans MT</vt:lpstr>
      <vt:lpstr>Jost</vt:lpstr>
      <vt:lpstr>Wingdings</vt:lpstr>
      <vt:lpstr>Office Theme</vt:lpstr>
      <vt:lpstr>Custom Design</vt:lpstr>
      <vt:lpstr>1_Custom Design</vt:lpstr>
      <vt:lpstr>1_Office Theme</vt:lpstr>
      <vt:lpstr>PowerPoint Presentation</vt:lpstr>
      <vt:lpstr>Say what you see</vt:lpstr>
      <vt:lpstr>What’s the same and what’s different?</vt:lpstr>
      <vt:lpstr>What’s wrong?</vt:lpstr>
      <vt:lpstr>What’s wrong?</vt:lpstr>
      <vt:lpstr>Representing data</vt:lpstr>
      <vt:lpstr>Festivals: food stall</vt:lpstr>
      <vt:lpstr>What does Dan learn from this bar chart?</vt:lpstr>
      <vt:lpstr>Festivals: writing questions</vt:lpstr>
      <vt:lpstr>Interpreting pie</vt:lpstr>
      <vt:lpstr>Using a ratio table</vt:lpstr>
      <vt:lpstr>PowerPoint Presentation</vt:lpstr>
      <vt:lpstr>PowerPoint Presentation</vt:lpstr>
      <vt:lpstr>PowerPoint Presentation</vt:lpstr>
      <vt:lpstr>PowerPoint Presentation</vt:lpstr>
      <vt:lpstr>Working in pairs</vt:lpstr>
      <vt:lpstr>Matching frequency tables, angles and pie charts</vt:lpstr>
      <vt:lpstr>Constructing and interpreting pie charts</vt:lpstr>
      <vt:lpstr>Practice question</vt:lpstr>
      <vt:lpstr>Practice question- Answers</vt:lpstr>
      <vt:lpstr>Practice question</vt:lpstr>
      <vt:lpstr>PowerPoint Presentation</vt:lpstr>
      <vt:lpstr>PowerPoint Presentation</vt:lpstr>
      <vt:lpstr>PowerPoint Presentation</vt:lpstr>
      <vt:lpstr>PowerPoint Presentation</vt:lpstr>
      <vt:lpstr>Lesson review:  43 Graphs and charts</vt:lpstr>
      <vt:lpstr>Lesson 43:  Credits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Centres for Excellence Mastery Lesson Slides</dc:title>
  <dc:subject/>
  <dc:creator>Pearson</dc:creator>
  <cp:keywords/>
  <dc:description/>
  <cp:lastModifiedBy>Steve Pardoe</cp:lastModifiedBy>
  <cp:revision>429</cp:revision>
  <dcterms:created xsi:type="dcterms:W3CDTF">2019-07-11T15:46:02Z</dcterms:created>
  <dcterms:modified xsi:type="dcterms:W3CDTF">2023-03-30T14:40:26Z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0x010100E1A5EAA7B92BF643A9DF7FB42895D1F6</vt:lpwstr>
  </property>
</Properties>
</file>