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6"/>
  </p:notesMasterIdLst>
  <p:handoutMasterIdLst>
    <p:handoutMasterId r:id="rId157"/>
  </p:handoutMasterIdLst>
  <p:sldIdLst>
    <p:sldId id="468" r:id="rId5"/>
    <p:sldId id="469" r:id="rId6"/>
    <p:sldId id="470" r:id="rId7"/>
    <p:sldId id="471" r:id="rId8"/>
    <p:sldId id="472" r:id="rId9"/>
    <p:sldId id="473" r:id="rId10"/>
    <p:sldId id="474" r:id="rId11"/>
    <p:sldId id="475" r:id="rId12"/>
    <p:sldId id="476" r:id="rId13"/>
    <p:sldId id="477" r:id="rId14"/>
    <p:sldId id="478" r:id="rId15"/>
    <p:sldId id="479" r:id="rId16"/>
    <p:sldId id="480" r:id="rId17"/>
    <p:sldId id="481" r:id="rId18"/>
    <p:sldId id="482" r:id="rId19"/>
    <p:sldId id="483" r:id="rId20"/>
    <p:sldId id="484" r:id="rId21"/>
    <p:sldId id="485" r:id="rId22"/>
    <p:sldId id="486" r:id="rId23"/>
    <p:sldId id="487" r:id="rId24"/>
    <p:sldId id="488" r:id="rId25"/>
    <p:sldId id="489" r:id="rId26"/>
    <p:sldId id="490" r:id="rId27"/>
    <p:sldId id="491" r:id="rId28"/>
    <p:sldId id="492" r:id="rId29"/>
    <p:sldId id="493" r:id="rId30"/>
    <p:sldId id="494" r:id="rId31"/>
    <p:sldId id="495" r:id="rId32"/>
    <p:sldId id="496" r:id="rId33"/>
    <p:sldId id="497" r:id="rId34"/>
    <p:sldId id="498" r:id="rId35"/>
    <p:sldId id="499" r:id="rId36"/>
    <p:sldId id="500" r:id="rId37"/>
    <p:sldId id="501" r:id="rId38"/>
    <p:sldId id="502" r:id="rId39"/>
    <p:sldId id="503" r:id="rId40"/>
    <p:sldId id="504" r:id="rId41"/>
    <p:sldId id="505" r:id="rId42"/>
    <p:sldId id="304" r:id="rId43"/>
    <p:sldId id="330" r:id="rId44"/>
    <p:sldId id="371" r:id="rId45"/>
    <p:sldId id="372" r:id="rId46"/>
    <p:sldId id="378" r:id="rId47"/>
    <p:sldId id="373" r:id="rId48"/>
    <p:sldId id="374" r:id="rId49"/>
    <p:sldId id="377" r:id="rId50"/>
    <p:sldId id="370" r:id="rId51"/>
    <p:sldId id="375" r:id="rId52"/>
    <p:sldId id="383" r:id="rId53"/>
    <p:sldId id="379" r:id="rId54"/>
    <p:sldId id="385" r:id="rId55"/>
    <p:sldId id="369" r:id="rId56"/>
    <p:sldId id="384" r:id="rId57"/>
    <p:sldId id="376" r:id="rId58"/>
    <p:sldId id="506" r:id="rId59"/>
    <p:sldId id="386" r:id="rId60"/>
    <p:sldId id="387" r:id="rId61"/>
    <p:sldId id="388" r:id="rId62"/>
    <p:sldId id="389" r:id="rId63"/>
    <p:sldId id="390" r:id="rId64"/>
    <p:sldId id="391" r:id="rId65"/>
    <p:sldId id="393" r:id="rId66"/>
    <p:sldId id="394" r:id="rId67"/>
    <p:sldId id="396" r:id="rId68"/>
    <p:sldId id="397" r:id="rId69"/>
    <p:sldId id="398" r:id="rId70"/>
    <p:sldId id="400" r:id="rId71"/>
    <p:sldId id="401" r:id="rId72"/>
    <p:sldId id="402" r:id="rId73"/>
    <p:sldId id="403" r:id="rId74"/>
    <p:sldId id="310" r:id="rId75"/>
    <p:sldId id="405" r:id="rId76"/>
    <p:sldId id="406" r:id="rId77"/>
    <p:sldId id="407" r:id="rId78"/>
    <p:sldId id="507" r:id="rId79"/>
    <p:sldId id="408" r:id="rId80"/>
    <p:sldId id="412" r:id="rId81"/>
    <p:sldId id="413" r:id="rId82"/>
    <p:sldId id="409" r:id="rId83"/>
    <p:sldId id="508" r:id="rId84"/>
    <p:sldId id="416" r:id="rId85"/>
    <p:sldId id="509" r:id="rId86"/>
    <p:sldId id="414" r:id="rId87"/>
    <p:sldId id="510" r:id="rId88"/>
    <p:sldId id="423" r:id="rId89"/>
    <p:sldId id="415" r:id="rId90"/>
    <p:sldId id="511" r:id="rId91"/>
    <p:sldId id="425" r:id="rId92"/>
    <p:sldId id="410" r:id="rId93"/>
    <p:sldId id="411" r:id="rId94"/>
    <p:sldId id="313" r:id="rId95"/>
    <p:sldId id="333" r:id="rId96"/>
    <p:sldId id="419" r:id="rId97"/>
    <p:sldId id="420" r:id="rId98"/>
    <p:sldId id="453" r:id="rId99"/>
    <p:sldId id="424" r:id="rId100"/>
    <p:sldId id="451" r:id="rId101"/>
    <p:sldId id="452" r:id="rId102"/>
    <p:sldId id="422" r:id="rId103"/>
    <p:sldId id="428" r:id="rId104"/>
    <p:sldId id="464" r:id="rId105"/>
    <p:sldId id="454" r:id="rId106"/>
    <p:sldId id="421" r:id="rId107"/>
    <p:sldId id="465" r:id="rId108"/>
    <p:sldId id="427" r:id="rId109"/>
    <p:sldId id="429" r:id="rId110"/>
    <p:sldId id="430" r:id="rId111"/>
    <p:sldId id="316" r:id="rId112"/>
    <p:sldId id="431" r:id="rId113"/>
    <p:sldId id="432" r:id="rId114"/>
    <p:sldId id="436" r:id="rId115"/>
    <p:sldId id="466" r:id="rId116"/>
    <p:sldId id="467" r:id="rId117"/>
    <p:sldId id="434" r:id="rId118"/>
    <p:sldId id="437" r:id="rId119"/>
    <p:sldId id="439" r:id="rId120"/>
    <p:sldId id="440" r:id="rId121"/>
    <p:sldId id="441" r:id="rId122"/>
    <p:sldId id="442" r:id="rId123"/>
    <p:sldId id="443" r:id="rId124"/>
    <p:sldId id="444" r:id="rId125"/>
    <p:sldId id="463" r:id="rId126"/>
    <p:sldId id="319" r:id="rId127"/>
    <p:sldId id="445" r:id="rId128"/>
    <p:sldId id="446" r:id="rId129"/>
    <p:sldId id="447" r:id="rId130"/>
    <p:sldId id="455" r:id="rId131"/>
    <p:sldId id="450" r:id="rId132"/>
    <p:sldId id="448" r:id="rId133"/>
    <p:sldId id="456" r:id="rId134"/>
    <p:sldId id="457" r:id="rId135"/>
    <p:sldId id="458" r:id="rId136"/>
    <p:sldId id="459" r:id="rId137"/>
    <p:sldId id="460" r:id="rId138"/>
    <p:sldId id="461" r:id="rId139"/>
    <p:sldId id="462" r:id="rId140"/>
    <p:sldId id="530" r:id="rId141"/>
    <p:sldId id="535" r:id="rId142"/>
    <p:sldId id="537" r:id="rId143"/>
    <p:sldId id="538" r:id="rId144"/>
    <p:sldId id="539" r:id="rId145"/>
    <p:sldId id="536" r:id="rId146"/>
    <p:sldId id="541" r:id="rId147"/>
    <p:sldId id="542" r:id="rId148"/>
    <p:sldId id="543" r:id="rId149"/>
    <p:sldId id="544" r:id="rId150"/>
    <p:sldId id="545" r:id="rId151"/>
    <p:sldId id="540" r:id="rId152"/>
    <p:sldId id="532" r:id="rId153"/>
    <p:sldId id="546" r:id="rId154"/>
    <p:sldId id="262" r:id="rId15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3060">
          <p15:clr>
            <a:srgbClr val="A4A3A4"/>
          </p15:clr>
        </p15:guide>
        <p15:guide id="3" orient="horz" pos="169">
          <p15:clr>
            <a:srgbClr val="A4A3A4"/>
          </p15:clr>
        </p15:guide>
        <p15:guide id="4" orient="horz" pos="2890">
          <p15:clr>
            <a:srgbClr val="A4A3A4"/>
          </p15:clr>
        </p15:guide>
        <p15:guide id="5" orient="horz">
          <p15:clr>
            <a:srgbClr val="A4A3A4"/>
          </p15:clr>
        </p15:guide>
        <p15:guide id="6" orient="horz" pos="622">
          <p15:clr>
            <a:srgbClr val="A4A3A4"/>
          </p15:clr>
        </p15:guide>
        <p15:guide id="7" orient="horz" pos="1575">
          <p15:clr>
            <a:srgbClr val="A4A3A4"/>
          </p15:clr>
        </p15:guide>
        <p15:guide id="8" orient="horz" pos="868">
          <p15:clr>
            <a:srgbClr val="A4A3A4"/>
          </p15:clr>
        </p15:guide>
        <p15:guide id="9" pos="2835">
          <p15:clr>
            <a:srgbClr val="A4A3A4"/>
          </p15:clr>
        </p15:guide>
        <p15:guide id="10" pos="5583">
          <p15:clr>
            <a:srgbClr val="A4A3A4"/>
          </p15:clr>
        </p15:guide>
        <p15:guide id="11" pos="158">
          <p15:clr>
            <a:srgbClr val="A4A3A4"/>
          </p15:clr>
        </p15:guide>
        <p15:guide id="12" pos="5012">
          <p15:clr>
            <a:srgbClr val="A4A3A4"/>
          </p15:clr>
        </p15:guide>
        <p15:guide id="13" pos="1651">
          <p15:clr>
            <a:srgbClr val="A4A3A4"/>
          </p15:clr>
        </p15:guide>
        <p15:guide id="14" pos="2744">
          <p15:clr>
            <a:srgbClr val="A4A3A4"/>
          </p15:clr>
        </p15:guide>
        <p15:guide id="15" pos="5465">
          <p15:clr>
            <a:srgbClr val="A4A3A4"/>
          </p15:clr>
        </p15:guide>
        <p15:guide id="16" pos="956">
          <p15:clr>
            <a:srgbClr val="A4A3A4"/>
          </p15:clr>
        </p15:guide>
        <p15:guide id="17" pos="2562">
          <p15:clr>
            <a:srgbClr val="A4A3A4"/>
          </p15:clr>
        </p15:guide>
        <p15:guide id="18" pos="32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73F2D82-C3C3-DDA7-9377-E23167EA6B6B}" name="Elise James" initials="EJ" userId="42537d0e53cac1b1" providerId="Windows Live"/>
  <p188:author id="{DF6B61B9-D879-91C9-ECE6-A1D21E84EACA}" name="Kirsten Hollister" initials="KH" userId="S::kirstenh@shrewsbury.ac.uk::f82291c8-99d5-47cd-8c9c-47767899496e" providerId="AD"/>
  <p188:author id="{7708A5CE-2B77-CA5D-7DC3-948FA17D4285}" name="Michelle Pearl" initials="MP" userId="S::michelle.pearl@aoc.co.uk::58ad019b-c170-4705-aa31-2eed23ec8863" providerId="AD"/>
  <p188:author id="{6BEE51D8-7DFA-0C73-07A6-B6FDEC75D2C7}" name="Sharon Moore" initials="SM" userId="11e493e1b6637736" providerId="Windows Live"/>
  <p188:author id="{982165E8-21AB-1803-982F-82A060E31EDB}" name="Katie Green" initials="KG" userId="S::kgreen_warwickshire.ac.uk#ext#@aoctenant.onmicrosoft.com::eb4ee97e-4649-4ad7-a8cc-43e3f4b41b6c" providerId="AD"/>
  <p188:author id="{023662F3-4466-70BA-9C0F-2C144DBE3DBC}" name="KATIE GREEN" initials="KG" userId="S-1-5-21-3822055459-671676882-2429868251-3379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C41"/>
    <a:srgbClr val="0071F8"/>
    <a:srgbClr val="00A068"/>
    <a:srgbClr val="BE0064"/>
    <a:srgbClr val="FEB9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DD9F4D-A954-4852-948E-09831A0A908E}" v="4" dt="2026-06-19T08:18:12.8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06" autoAdjust="0"/>
    <p:restoredTop sz="86382"/>
  </p:normalViewPr>
  <p:slideViewPr>
    <p:cSldViewPr showGuides="1">
      <p:cViewPr varScale="1">
        <p:scale>
          <a:sx n="80" d="100"/>
          <a:sy n="80" d="100"/>
        </p:scale>
        <p:origin x="1032" y="52"/>
      </p:cViewPr>
      <p:guideLst>
        <p:guide orient="horz" pos="1620"/>
        <p:guide orient="horz" pos="3060"/>
        <p:guide orient="horz" pos="169"/>
        <p:guide orient="horz" pos="2890"/>
        <p:guide orient="horz"/>
        <p:guide orient="horz" pos="622"/>
        <p:guide orient="horz" pos="1575"/>
        <p:guide orient="horz" pos="868"/>
        <p:guide pos="2835"/>
        <p:guide pos="5583"/>
        <p:guide pos="158"/>
        <p:guide pos="5012"/>
        <p:guide pos="1651"/>
        <p:guide pos="2744"/>
        <p:guide pos="5465"/>
        <p:guide pos="956"/>
        <p:guide pos="2562"/>
        <p:guide pos="3257"/>
      </p:guideLst>
    </p:cSldViewPr>
  </p:slideViewPr>
  <p:outlineViewPr>
    <p:cViewPr>
      <p:scale>
        <a:sx n="33" d="100"/>
        <a:sy n="33" d="100"/>
      </p:scale>
      <p:origin x="0" y="-10716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howGuides="1">
      <p:cViewPr varScale="1">
        <p:scale>
          <a:sx n="155" d="100"/>
          <a:sy n="155" d="100"/>
        </p:scale>
        <p:origin x="536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3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63" Type="http://schemas.openxmlformats.org/officeDocument/2006/relationships/slide" Target="slides/slide59.xml"/><Relationship Id="rId84" Type="http://schemas.openxmlformats.org/officeDocument/2006/relationships/slide" Target="slides/slide80.xml"/><Relationship Id="rId138" Type="http://schemas.openxmlformats.org/officeDocument/2006/relationships/slide" Target="slides/slide134.xml"/><Relationship Id="rId159" Type="http://schemas.openxmlformats.org/officeDocument/2006/relationships/viewProps" Target="viewProps.xml"/><Relationship Id="rId107" Type="http://schemas.openxmlformats.org/officeDocument/2006/relationships/slide" Target="slides/slide103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53" Type="http://schemas.openxmlformats.org/officeDocument/2006/relationships/slide" Target="slides/slide49.xml"/><Relationship Id="rId74" Type="http://schemas.openxmlformats.org/officeDocument/2006/relationships/slide" Target="slides/slide70.xml"/><Relationship Id="rId128" Type="http://schemas.openxmlformats.org/officeDocument/2006/relationships/slide" Target="slides/slide124.xml"/><Relationship Id="rId149" Type="http://schemas.openxmlformats.org/officeDocument/2006/relationships/slide" Target="slides/slide145.xml"/><Relationship Id="rId5" Type="http://schemas.openxmlformats.org/officeDocument/2006/relationships/slide" Target="slides/slide1.xml"/><Relationship Id="rId95" Type="http://schemas.openxmlformats.org/officeDocument/2006/relationships/slide" Target="slides/slide91.xml"/><Relationship Id="rId160" Type="http://schemas.openxmlformats.org/officeDocument/2006/relationships/theme" Target="theme/theme1.xml"/><Relationship Id="rId22" Type="http://schemas.openxmlformats.org/officeDocument/2006/relationships/slide" Target="slides/slide18.xml"/><Relationship Id="rId43" Type="http://schemas.openxmlformats.org/officeDocument/2006/relationships/slide" Target="slides/slide39.xml"/><Relationship Id="rId64" Type="http://schemas.openxmlformats.org/officeDocument/2006/relationships/slide" Target="slides/slide60.xml"/><Relationship Id="rId118" Type="http://schemas.openxmlformats.org/officeDocument/2006/relationships/slide" Target="slides/slide114.xml"/><Relationship Id="rId139" Type="http://schemas.openxmlformats.org/officeDocument/2006/relationships/slide" Target="slides/slide135.xml"/><Relationship Id="rId85" Type="http://schemas.openxmlformats.org/officeDocument/2006/relationships/slide" Target="slides/slide81.xml"/><Relationship Id="rId150" Type="http://schemas.openxmlformats.org/officeDocument/2006/relationships/slide" Target="slides/slide146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59" Type="http://schemas.openxmlformats.org/officeDocument/2006/relationships/slide" Target="slides/slide55.xml"/><Relationship Id="rId103" Type="http://schemas.openxmlformats.org/officeDocument/2006/relationships/slide" Target="slides/slide99.xml"/><Relationship Id="rId108" Type="http://schemas.openxmlformats.org/officeDocument/2006/relationships/slide" Target="slides/slide104.xml"/><Relationship Id="rId124" Type="http://schemas.openxmlformats.org/officeDocument/2006/relationships/slide" Target="slides/slide120.xml"/><Relationship Id="rId129" Type="http://schemas.openxmlformats.org/officeDocument/2006/relationships/slide" Target="slides/slide125.xml"/><Relationship Id="rId54" Type="http://schemas.openxmlformats.org/officeDocument/2006/relationships/slide" Target="slides/slide50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91" Type="http://schemas.openxmlformats.org/officeDocument/2006/relationships/slide" Target="slides/slide87.xml"/><Relationship Id="rId96" Type="http://schemas.openxmlformats.org/officeDocument/2006/relationships/slide" Target="slides/slide92.xml"/><Relationship Id="rId140" Type="http://schemas.openxmlformats.org/officeDocument/2006/relationships/slide" Target="slides/slide136.xml"/><Relationship Id="rId145" Type="http://schemas.openxmlformats.org/officeDocument/2006/relationships/slide" Target="slides/slide141.xml"/><Relationship Id="rId16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49" Type="http://schemas.openxmlformats.org/officeDocument/2006/relationships/slide" Target="slides/slide45.xml"/><Relationship Id="rId114" Type="http://schemas.openxmlformats.org/officeDocument/2006/relationships/slide" Target="slides/slide110.xml"/><Relationship Id="rId119" Type="http://schemas.openxmlformats.org/officeDocument/2006/relationships/slide" Target="slides/slide115.xml"/><Relationship Id="rId44" Type="http://schemas.openxmlformats.org/officeDocument/2006/relationships/slide" Target="slides/slide40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130" Type="http://schemas.openxmlformats.org/officeDocument/2006/relationships/slide" Target="slides/slide126.xml"/><Relationship Id="rId135" Type="http://schemas.openxmlformats.org/officeDocument/2006/relationships/slide" Target="slides/slide131.xml"/><Relationship Id="rId151" Type="http://schemas.openxmlformats.org/officeDocument/2006/relationships/slide" Target="slides/slide147.xml"/><Relationship Id="rId156" Type="http://schemas.openxmlformats.org/officeDocument/2006/relationships/notesMaster" Target="notesMasters/notesMaster1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109" Type="http://schemas.openxmlformats.org/officeDocument/2006/relationships/slide" Target="slides/slide10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97" Type="http://schemas.openxmlformats.org/officeDocument/2006/relationships/slide" Target="slides/slide93.xml"/><Relationship Id="rId104" Type="http://schemas.openxmlformats.org/officeDocument/2006/relationships/slide" Target="slides/slide100.xml"/><Relationship Id="rId120" Type="http://schemas.openxmlformats.org/officeDocument/2006/relationships/slide" Target="slides/slide116.xml"/><Relationship Id="rId125" Type="http://schemas.openxmlformats.org/officeDocument/2006/relationships/slide" Target="slides/slide121.xml"/><Relationship Id="rId141" Type="http://schemas.openxmlformats.org/officeDocument/2006/relationships/slide" Target="slides/slide137.xml"/><Relationship Id="rId146" Type="http://schemas.openxmlformats.org/officeDocument/2006/relationships/slide" Target="slides/slide14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slide" Target="slides/slide88.xml"/><Relationship Id="rId162" Type="http://schemas.microsoft.com/office/2015/10/relationships/revisionInfo" Target="revisionInfo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Relationship Id="rId87" Type="http://schemas.openxmlformats.org/officeDocument/2006/relationships/slide" Target="slides/slide83.xml"/><Relationship Id="rId110" Type="http://schemas.openxmlformats.org/officeDocument/2006/relationships/slide" Target="slides/slide106.xml"/><Relationship Id="rId115" Type="http://schemas.openxmlformats.org/officeDocument/2006/relationships/slide" Target="slides/slide111.xml"/><Relationship Id="rId131" Type="http://schemas.openxmlformats.org/officeDocument/2006/relationships/slide" Target="slides/slide127.xml"/><Relationship Id="rId136" Type="http://schemas.openxmlformats.org/officeDocument/2006/relationships/slide" Target="slides/slide132.xml"/><Relationship Id="rId157" Type="http://schemas.openxmlformats.org/officeDocument/2006/relationships/handoutMaster" Target="handoutMasters/handoutMaster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52" Type="http://schemas.openxmlformats.org/officeDocument/2006/relationships/slide" Target="slides/slide148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56" Type="http://schemas.openxmlformats.org/officeDocument/2006/relationships/slide" Target="slides/slide52.xml"/><Relationship Id="rId77" Type="http://schemas.openxmlformats.org/officeDocument/2006/relationships/slide" Target="slides/slide73.xml"/><Relationship Id="rId100" Type="http://schemas.openxmlformats.org/officeDocument/2006/relationships/slide" Target="slides/slide96.xml"/><Relationship Id="rId105" Type="http://schemas.openxmlformats.org/officeDocument/2006/relationships/slide" Target="slides/slide101.xml"/><Relationship Id="rId126" Type="http://schemas.openxmlformats.org/officeDocument/2006/relationships/slide" Target="slides/slide122.xml"/><Relationship Id="rId147" Type="http://schemas.openxmlformats.org/officeDocument/2006/relationships/slide" Target="slides/slide14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93" Type="http://schemas.openxmlformats.org/officeDocument/2006/relationships/slide" Target="slides/slide89.xml"/><Relationship Id="rId98" Type="http://schemas.openxmlformats.org/officeDocument/2006/relationships/slide" Target="slides/slide94.xml"/><Relationship Id="rId121" Type="http://schemas.openxmlformats.org/officeDocument/2006/relationships/slide" Target="slides/slide117.xml"/><Relationship Id="rId142" Type="http://schemas.openxmlformats.org/officeDocument/2006/relationships/slide" Target="slides/slide138.xml"/><Relationship Id="rId163" Type="http://schemas.microsoft.com/office/2018/10/relationships/authors" Target="authors.xml"/><Relationship Id="rId3" Type="http://schemas.openxmlformats.org/officeDocument/2006/relationships/customXml" Target="../customXml/item3.xml"/><Relationship Id="rId25" Type="http://schemas.openxmlformats.org/officeDocument/2006/relationships/slide" Target="slides/slide21.xml"/><Relationship Id="rId46" Type="http://schemas.openxmlformats.org/officeDocument/2006/relationships/slide" Target="slides/slide42.xml"/><Relationship Id="rId67" Type="http://schemas.openxmlformats.org/officeDocument/2006/relationships/slide" Target="slides/slide63.xml"/><Relationship Id="rId116" Type="http://schemas.openxmlformats.org/officeDocument/2006/relationships/slide" Target="slides/slide112.xml"/><Relationship Id="rId137" Type="http://schemas.openxmlformats.org/officeDocument/2006/relationships/slide" Target="slides/slide133.xml"/><Relationship Id="rId158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62" Type="http://schemas.openxmlformats.org/officeDocument/2006/relationships/slide" Target="slides/slide58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111" Type="http://schemas.openxmlformats.org/officeDocument/2006/relationships/slide" Target="slides/slide107.xml"/><Relationship Id="rId132" Type="http://schemas.openxmlformats.org/officeDocument/2006/relationships/slide" Target="slides/slide128.xml"/><Relationship Id="rId153" Type="http://schemas.openxmlformats.org/officeDocument/2006/relationships/slide" Target="slides/slide149.xml"/><Relationship Id="rId15" Type="http://schemas.openxmlformats.org/officeDocument/2006/relationships/slide" Target="slides/slide11.xml"/><Relationship Id="rId36" Type="http://schemas.openxmlformats.org/officeDocument/2006/relationships/slide" Target="slides/slide32.xml"/><Relationship Id="rId57" Type="http://schemas.openxmlformats.org/officeDocument/2006/relationships/slide" Target="slides/slide53.xml"/><Relationship Id="rId106" Type="http://schemas.openxmlformats.org/officeDocument/2006/relationships/slide" Target="slides/slide102.xml"/><Relationship Id="rId127" Type="http://schemas.openxmlformats.org/officeDocument/2006/relationships/slide" Target="slides/slide12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52" Type="http://schemas.openxmlformats.org/officeDocument/2006/relationships/slide" Target="slides/slide48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94" Type="http://schemas.openxmlformats.org/officeDocument/2006/relationships/slide" Target="slides/slide90.xml"/><Relationship Id="rId99" Type="http://schemas.openxmlformats.org/officeDocument/2006/relationships/slide" Target="slides/slide95.xml"/><Relationship Id="rId101" Type="http://schemas.openxmlformats.org/officeDocument/2006/relationships/slide" Target="slides/slide97.xml"/><Relationship Id="rId122" Type="http://schemas.openxmlformats.org/officeDocument/2006/relationships/slide" Target="slides/slide118.xml"/><Relationship Id="rId143" Type="http://schemas.openxmlformats.org/officeDocument/2006/relationships/slide" Target="slides/slide139.xml"/><Relationship Id="rId148" Type="http://schemas.openxmlformats.org/officeDocument/2006/relationships/slide" Target="slides/slide14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47" Type="http://schemas.openxmlformats.org/officeDocument/2006/relationships/slide" Target="slides/slide43.xml"/><Relationship Id="rId68" Type="http://schemas.openxmlformats.org/officeDocument/2006/relationships/slide" Target="slides/slide64.xml"/><Relationship Id="rId89" Type="http://schemas.openxmlformats.org/officeDocument/2006/relationships/slide" Target="slides/slide85.xml"/><Relationship Id="rId112" Type="http://schemas.openxmlformats.org/officeDocument/2006/relationships/slide" Target="slides/slide108.xml"/><Relationship Id="rId133" Type="http://schemas.openxmlformats.org/officeDocument/2006/relationships/slide" Target="slides/slide129.xml"/><Relationship Id="rId154" Type="http://schemas.openxmlformats.org/officeDocument/2006/relationships/slide" Target="slides/slide150.xml"/><Relationship Id="rId16" Type="http://schemas.openxmlformats.org/officeDocument/2006/relationships/slide" Target="slides/slide12.xml"/><Relationship Id="rId37" Type="http://schemas.openxmlformats.org/officeDocument/2006/relationships/slide" Target="slides/slide33.xml"/><Relationship Id="rId58" Type="http://schemas.openxmlformats.org/officeDocument/2006/relationships/slide" Target="slides/slide54.xml"/><Relationship Id="rId79" Type="http://schemas.openxmlformats.org/officeDocument/2006/relationships/slide" Target="slides/slide75.xml"/><Relationship Id="rId102" Type="http://schemas.openxmlformats.org/officeDocument/2006/relationships/slide" Target="slides/slide98.xml"/><Relationship Id="rId123" Type="http://schemas.openxmlformats.org/officeDocument/2006/relationships/slide" Target="slides/slide119.xml"/><Relationship Id="rId144" Type="http://schemas.openxmlformats.org/officeDocument/2006/relationships/slide" Target="slides/slide140.xml"/><Relationship Id="rId90" Type="http://schemas.openxmlformats.org/officeDocument/2006/relationships/slide" Target="slides/slide86.xml"/><Relationship Id="rId27" Type="http://schemas.openxmlformats.org/officeDocument/2006/relationships/slide" Target="slides/slide23.xml"/><Relationship Id="rId48" Type="http://schemas.openxmlformats.org/officeDocument/2006/relationships/slide" Target="slides/slide44.xml"/><Relationship Id="rId69" Type="http://schemas.openxmlformats.org/officeDocument/2006/relationships/slide" Target="slides/slide65.xml"/><Relationship Id="rId113" Type="http://schemas.openxmlformats.org/officeDocument/2006/relationships/slide" Target="slides/slide109.xml"/><Relationship Id="rId134" Type="http://schemas.openxmlformats.org/officeDocument/2006/relationships/slide" Target="slides/slide130.xml"/><Relationship Id="rId80" Type="http://schemas.openxmlformats.org/officeDocument/2006/relationships/slide" Target="slides/slide76.xml"/><Relationship Id="rId155" Type="http://schemas.openxmlformats.org/officeDocument/2006/relationships/slide" Target="slides/slide1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B82452-3B3D-4B10-B5B2-216C3ED6E0C1}" type="datetimeFigureOut">
              <a:rPr lang="en-GB" smtClean="0"/>
              <a:pPr/>
              <a:t>19/06/2026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1B1AA-12AD-4BCD-8A84-BE258AB1E1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704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A1484-528B-4725-8337-7ACDB6138B8F}" type="datetimeFigureOut">
              <a:rPr lang="en-GB" smtClean="0"/>
              <a:pPr/>
              <a:t>19/06/2026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20340D-206C-4C41-A35B-4D72CE2F2B89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561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8769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58691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43362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6B17FE-F28A-4172-C1DE-D24A2D8AA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B904B5-C827-1724-6E68-E64272D793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3DAFC6-232A-961C-FB3D-C410D0050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97DDE-D6CE-C592-7BE6-40430C3B626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39885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61623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95294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76910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98760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91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28501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D5778-54C2-C75F-B400-B278A9167E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934714B-3093-C866-212B-1B8605ED2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565D86-F3BF-C912-34E6-6DFBD201A2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70407F-2237-FA18-B11E-EC70F5FEF3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t>92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71704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100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3978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59559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108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165165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42879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77351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539484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20340D-206C-4C41-A35B-4D72CE2F2B89}" type="slidenum">
              <a:rPr lang="en-GB" smtClean="0"/>
              <a:pPr/>
              <a:t>151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1971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91054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90770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44226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F998D-4960-1211-2651-97F59A8FA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56AF0D-8C1A-3284-26BE-9C3E794703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533738-F3E5-CC6A-16E7-4108E55156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BF28E-3674-8EE3-F229-8A7F61639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6146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07339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F998D-4960-1211-2651-97F59A8FA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56AF0D-8C1A-3284-26BE-9C3E794703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533738-F3E5-CC6A-16E7-4108E55156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2BF28E-3674-8EE3-F229-8A7F616394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920340D-206C-4C41-A35B-4D72CE2F2B89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3301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 Option 2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WHITE BAR">
            <a:extLst>
              <a:ext uri="{FF2B5EF4-FFF2-40B4-BE49-F238E27FC236}">
                <a16:creationId xmlns:a16="http://schemas.microsoft.com/office/drawing/2014/main" id="{389A7FE7-F633-8F42-8ADE-50586B02B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20538"/>
            <a:ext cx="9144000" cy="843558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noProof="0" dirty="0"/>
              <a:t>1</a:t>
            </a:r>
          </a:p>
        </p:txBody>
      </p:sp>
      <p:pic>
        <p:nvPicPr>
          <p:cNvPr id="10" name="ETF LOGO">
            <a:extLst>
              <a:ext uri="{FF2B5EF4-FFF2-40B4-BE49-F238E27FC236}">
                <a16:creationId xmlns:a16="http://schemas.microsoft.com/office/drawing/2014/main" id="{F14D5ED0-A2F5-A546-8C5C-70096A862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1841"/>
            <a:ext cx="859828" cy="456808"/>
          </a:xfrm>
          <a:prstGeom prst="rect">
            <a:avLst/>
          </a:prstGeom>
        </p:spPr>
      </p:pic>
      <p:pic>
        <p:nvPicPr>
          <p:cNvPr id="15" name="T LEVELS LOGO">
            <a:extLst>
              <a:ext uri="{FF2B5EF4-FFF2-40B4-BE49-F238E27FC236}">
                <a16:creationId xmlns:a16="http://schemas.microsoft.com/office/drawing/2014/main" id="{6EEA13AF-D457-EC45-9075-03198B4D87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160864"/>
            <a:ext cx="1656184" cy="538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888720" y="2221200"/>
            <a:ext cx="4967280" cy="1242000"/>
          </a:xfrm>
          <a:solidFill>
            <a:schemeClr val="bg1"/>
          </a:solidFill>
        </p:spPr>
        <p:txBody>
          <a:bodyPr lIns="108000" tIns="136800" rIns="0" bIns="0">
            <a:noAutofit/>
          </a:bodyPr>
          <a:lstStyle>
            <a:lvl1pPr algn="l">
              <a:lnSpc>
                <a:spcPts val="4100"/>
              </a:lnSpc>
              <a:defRPr sz="3600" b="1" cap="none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12" name="Subtitle 1">
            <a:extLst>
              <a:ext uri="{FF2B5EF4-FFF2-40B4-BE49-F238E27FC236}">
                <a16:creationId xmlns:a16="http://schemas.microsoft.com/office/drawing/2014/main" id="{71ADB664-6A98-C844-AD83-2FFA9643D8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888720" y="3629420"/>
            <a:ext cx="4805486" cy="1102570"/>
          </a:xfrm>
          <a:solidFill>
            <a:schemeClr val="tx1"/>
          </a:solidFill>
        </p:spPr>
        <p:txBody>
          <a:bodyPr lIns="108000" tIns="108000" bIns="108000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20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545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F7BC3F4-A560-6244-B6D7-E1099F3BF5E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GB" noProof="0" dirty="0"/>
              <a:t>Slide Title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437562" cy="3459831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lang="en-US" sz="2400" b="0" kern="1200" cap="none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16068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1">
    <p:bg>
      <p:bgPr>
        <a:solidFill>
          <a:srgbClr val="E51C4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CBA1186-F870-7F4B-82E3-1A0CA756CF2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447280" y="1455480"/>
            <a:ext cx="6408720" cy="1602360"/>
          </a:xfrm>
          <a:solidFill>
            <a:schemeClr val="bg1"/>
          </a:solidFill>
        </p:spPr>
        <p:txBody>
          <a:bodyPr lIns="108000" tIns="144000" rIns="0" bIns="0">
            <a:noAutofit/>
          </a:bodyPr>
          <a:lstStyle>
            <a:lvl1pPr algn="l">
              <a:lnSpc>
                <a:spcPct val="100000"/>
              </a:lnSpc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5" name="Subtitle 1">
            <a:extLst>
              <a:ext uri="{FF2B5EF4-FFF2-40B4-BE49-F238E27FC236}">
                <a16:creationId xmlns:a16="http://schemas.microsoft.com/office/drawing/2014/main" id="{B5B20F18-EB70-1D40-A46E-B71B577D6C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46020" y="3258000"/>
            <a:ext cx="6409980" cy="1602360"/>
          </a:xfrm>
          <a:solidFill>
            <a:schemeClr val="tx1"/>
          </a:solidFill>
        </p:spPr>
        <p:txBody>
          <a:bodyPr lIns="144000" tIns="108000" bIns="0" anchor="ctr" anchorCtr="0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3600" b="1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/>
              <a:t>Click to edit Master subtitle style</a:t>
            </a:r>
          </a:p>
        </p:txBody>
      </p:sp>
      <p:pic>
        <p:nvPicPr>
          <p:cNvPr id="6" name="Logo">
            <a:extLst>
              <a:ext uri="{FF2B5EF4-FFF2-40B4-BE49-F238E27FC236}">
                <a16:creationId xmlns:a16="http://schemas.microsoft.com/office/drawing/2014/main" id="{B5FFAA84-3707-474A-9BFF-8E16EECCC0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63560" y="288832"/>
            <a:ext cx="892439" cy="47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8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Text and Supporting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E17FABA6-57B8-9148-99A9-C72DFAAEC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US" dirty="0"/>
              <a:t>Slide 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3960000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0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b="0"/>
            </a:lvl2pPr>
            <a:lvl3pPr marL="612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 b="0"/>
            </a:lvl3pPr>
            <a:lvl4pPr marL="990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 b="0"/>
            </a:lvl4pPr>
            <a:lvl5pPr marL="1260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 b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4572000" y="987425"/>
            <a:ext cx="3384550" cy="3600450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2400"/>
            </a:lvl1pPr>
            <a:lvl2pPr marL="180000" indent="-18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2pPr>
            <a:lvl3pPr marL="432000" indent="-18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3pPr>
            <a:lvl4pPr marL="648000" indent="-18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4pPr>
            <a:lvl5pPr marL="828000" indent="-18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Slide Number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1267726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77BB2F1-AFF0-C64C-83D0-3B465EE1398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2950" y="249900"/>
            <a:ext cx="8437563" cy="699425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defRPr sz="3600" b="1" cap="none" baseline="0"/>
            </a:lvl1pPr>
          </a:lstStyle>
          <a:p>
            <a:r>
              <a:rPr lang="en-GB" noProof="0" dirty="0"/>
              <a:t>Slide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7667625" cy="3601574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270000" indent="-2700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/>
            </a:lvl2pPr>
            <a:lvl3pPr marL="540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3pPr>
            <a:lvl4pPr marL="810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4pPr>
            <a:lvl5pPr marL="1080000" indent="-270000">
              <a:lnSpc>
                <a:spcPct val="100000"/>
              </a:lnSpc>
              <a:buFont typeface="Arial" panose="020B0604020202020204" pitchFamily="34" charset="0"/>
              <a:buChar char="•"/>
              <a:defRPr sz="2400"/>
            </a:lvl5pPr>
          </a:lstStyle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7" name="Slide Number Placeholder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FC25F548-F1B7-1942-BFC2-C7EF39D09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4068877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094" y="205979"/>
            <a:ext cx="8423593" cy="85725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GB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2094" y="1200151"/>
            <a:ext cx="8423593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Click to edit Master text styles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Fourth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000" y="4767263"/>
            <a:ext cx="7686376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700" b="1" cap="all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56376" y="4767263"/>
            <a:ext cx="909464" cy="27384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>
                <a:solidFill>
                  <a:schemeClr val="tx1"/>
                </a:solidFill>
              </a:defRPr>
            </a:lvl1pPr>
          </a:lstStyle>
          <a:p>
            <a:fld id="{DA2C159E-F13C-4A85-9A41-E7669D3E0D70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6408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50" r:id="rId2"/>
    <p:sldLayoutId id="2147483708" r:id="rId3"/>
    <p:sldLayoutId id="2147483665" r:id="rId4"/>
    <p:sldLayoutId id="2147483664" r:id="rId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4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_ckAbOr0r4" TargetMode="External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P_ckAbOr0r4?feature=oembed" TargetMode="External"/><Relationship Id="rId4" Type="http://schemas.openxmlformats.org/officeDocument/2006/relationships/image" Target="../media/image5.jpeg"/></Relationships>
</file>

<file path=ppt/slides/_rels/slide1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vpfGAErm_8" TargetMode="External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OvpfGAErm_8?feature=oembed" TargetMode="External"/><Relationship Id="rId4" Type="http://schemas.openxmlformats.org/officeDocument/2006/relationships/image" Target="../media/image6.jpeg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9.jpeg"/><Relationship Id="rId4" Type="http://schemas.openxmlformats.org/officeDocument/2006/relationships/image" Target="../media/image8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5.xml"/><Relationship Id="rId1" Type="http://schemas.openxmlformats.org/officeDocument/2006/relationships/video" Target="https://www.youtube.com/embed/_K7KwtD5AOE?feature=oembed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2C84-47CE-F14E-9879-50B5699FE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3848" y="1851670"/>
            <a:ext cx="5652152" cy="1611530"/>
          </a:xfrm>
        </p:spPr>
        <p:txBody>
          <a:bodyPr/>
          <a:lstStyle/>
          <a:p>
            <a:r>
              <a:rPr lang="en-GB" sz="4000" noProof="0" dirty="0"/>
              <a:t>T LEVEL IN ANIMAL CARE AND MANAGEMENT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1F95F-D16E-774B-BA41-5586864A7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5896" y="3629420"/>
            <a:ext cx="5220104" cy="12420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noProof="0" dirty="0"/>
              <a:t>Supporting Special Education Needs and Disabilities (SEND) learners to carry out animal observations</a:t>
            </a:r>
          </a:p>
        </p:txBody>
      </p:sp>
    </p:spTree>
    <p:extLst>
      <p:ext uri="{BB962C8B-B14F-4D97-AF65-F5344CB8AC3E}">
        <p14:creationId xmlns:p14="http://schemas.microsoft.com/office/powerpoint/2010/main" val="3963977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7EEA8-77AA-AC27-97AD-3400F60AF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Importance of observing animals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8F9F88-B952-2278-B605-7DBC135853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Before we handle animals, we observe them to protect ourselves and to make sure that both the animal and we are always safe.</a:t>
            </a:r>
          </a:p>
          <a:p>
            <a:endParaRPr lang="en-GB" dirty="0"/>
          </a:p>
          <a:p>
            <a:r>
              <a:rPr lang="en-GB" dirty="0"/>
              <a:t>Examples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Ensuring there isn’t someone else that can scare the animal you are about to handle.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Ensuring that another animal can’t enter the enclosure where the animal is that you are working with.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46FABA-4217-38FC-1FFB-02D5514E45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DAEC78-A736-2FB8-5C57-312E7ADB32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013335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B7ABB-4CF5-5755-729E-BD537DDDE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Interpreting the Giraffe ethogram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4D1DB7-0378-899F-E887-E39B988839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Read the Giraffe ethogram.</a:t>
            </a:r>
          </a:p>
          <a:p>
            <a:endParaRPr lang="en-GB" dirty="0"/>
          </a:p>
          <a:p>
            <a:r>
              <a:rPr lang="en-GB" dirty="0"/>
              <a:t>Identify normal and atypical behaviour.</a:t>
            </a:r>
          </a:p>
          <a:p>
            <a:endParaRPr lang="en-GB" dirty="0"/>
          </a:p>
          <a:p>
            <a:r>
              <a:rPr lang="en-GB" dirty="0"/>
              <a:t>Complete the table on the Giraffe ethogram.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C7299D-156E-D2E2-649B-60514B67A5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E8260D-AA7E-948F-26D1-584892AA31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8582977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094E5-46E7-1669-2565-739ED280E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Ethogram analysis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91D11-D0C4-F9A0-13A0-468315F7A4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Answer the Ethogram analysis questions using the ethogram as a source for the answers.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A77DB-1FA8-4571-7E3A-A3E00F2901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4CBB36-6A97-6A5C-6A6E-A2E0F1F058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9959973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61598F-E054-4D5E-6B01-1DECAC6F8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Completing an analysis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4BDD8C-19B1-369E-0D46-F8DE128BC94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154424" cy="3601574"/>
          </a:xfrm>
        </p:spPr>
        <p:txBody>
          <a:bodyPr/>
          <a:lstStyle/>
          <a:p>
            <a:r>
              <a:rPr lang="en-GB" dirty="0"/>
              <a:t>Analysis involves breaking something down to understand it better and make informed conclusions.</a:t>
            </a:r>
          </a:p>
          <a:p>
            <a:endParaRPr lang="en-GB" dirty="0"/>
          </a:p>
          <a:p>
            <a:r>
              <a:rPr lang="en-GB" dirty="0"/>
              <a:t>The process involves: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breaking down the information.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looking for patterns or connections.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making sense of information.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drawing conclusions or making decisions.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3FD43-94D9-3BB1-A33B-16C7216EC2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5FEFBE-DB74-639B-241A-AFDD93081C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5235628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B3B0D-B323-BFB6-33A8-0073DB36F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Giraffe analysis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47982F-EE91-1606-B07E-B83F1F40BD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Open an Excel spreadsheet. </a:t>
            </a:r>
          </a:p>
          <a:p>
            <a:endParaRPr lang="en-GB" dirty="0"/>
          </a:p>
          <a:p>
            <a:r>
              <a:rPr lang="en-GB" dirty="0"/>
              <a:t>Follow the demonstration on creating a chart to analyse giraffe behaviour.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6C236-7BA0-4657-729B-A307FC76AF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AC6CC4-9011-F4C0-467A-C37D461B7B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66256606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2300A-B995-459D-3448-5AD0FD0C5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Ethogram analysis revisited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EC653-5302-1A54-B9A0-5D333BB5A8D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Now answer the Ethogram analysis questions again.  </a:t>
            </a:r>
          </a:p>
          <a:p>
            <a:endParaRPr lang="en-GB" dirty="0"/>
          </a:p>
          <a:p>
            <a:r>
              <a:rPr lang="en-GB" dirty="0"/>
              <a:t>This time, use the pie charts you have created to answer the questions.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C206E-F96E-1004-52D2-271B4A198F4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B14D0A-6475-5787-EC54-D394391240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62430871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82F34-0FFD-7937-269E-25A8AD2B1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79DA4B-15F0-D646-C5F8-111E79ED27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Create a report detailing what behaviours have been observed in the giraffe. </a:t>
            </a:r>
          </a:p>
          <a:p>
            <a:endParaRPr lang="en-GB" dirty="0"/>
          </a:p>
          <a:p>
            <a:r>
              <a:rPr lang="en-GB" dirty="0"/>
              <a:t>Within the report embed the pie chart created in the last task.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96758-13D4-C7A4-5880-EA205A80A2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109F95-C1BF-D936-E0B3-0F5C7248ED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52393391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138812-1A50-997A-2D7F-ABB88C109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Giraffe peer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F47D6F-DDBA-FC03-45BE-9D1CE0473D1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Pass your report to another learner. </a:t>
            </a:r>
          </a:p>
          <a:p>
            <a:endParaRPr lang="en-GB" dirty="0"/>
          </a:p>
          <a:p>
            <a:r>
              <a:rPr lang="en-GB" dirty="0"/>
              <a:t>Review the report.  Annotate if anything is unclear, there is evidence missing or conclusions are incorrect. </a:t>
            </a:r>
          </a:p>
          <a:p>
            <a:endParaRPr lang="en-GB" dirty="0"/>
          </a:p>
          <a:p>
            <a:r>
              <a:rPr lang="en-GB" dirty="0"/>
              <a:t>Pass to another learner and repeat. </a:t>
            </a:r>
          </a:p>
          <a:p>
            <a:endParaRPr lang="en-GB" dirty="0"/>
          </a:p>
          <a:p>
            <a:r>
              <a:rPr lang="en-GB" dirty="0"/>
              <a:t>Review the comments on your report, note any changes that would need to be made.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A2A6A-E0FC-AE92-FEC5-CA7EE47283D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2B270A-86A6-0998-EE41-38AA3CC545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0688862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CE60B-D9AD-2A3C-EA01-F71C40007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Validity of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CF138F-78F7-695D-E4A9-3E5F525C23E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Read the Enhanced giraffe scenario.</a:t>
            </a:r>
          </a:p>
          <a:p>
            <a:endParaRPr lang="en-GB" dirty="0"/>
          </a:p>
          <a:p>
            <a:r>
              <a:rPr lang="en-GB" dirty="0"/>
              <a:t>Now work in pairs.</a:t>
            </a:r>
          </a:p>
          <a:p>
            <a:endParaRPr lang="en-GB" dirty="0"/>
          </a:p>
          <a:p>
            <a:r>
              <a:rPr lang="en-GB" dirty="0"/>
              <a:t>Discuss changes that could be made to the ethogram and the observation and recording process to overcome any issues. </a:t>
            </a:r>
          </a:p>
          <a:p>
            <a:endParaRPr lang="en-GB" dirty="0"/>
          </a:p>
          <a:p>
            <a:r>
              <a:rPr lang="en-GB" dirty="0"/>
              <a:t>Produce a written summary of the discussion points and conclusions and hand it in.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6E7DB-C5EB-67BE-869B-AC51F76D75D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D1E087-1143-D498-25BB-B6F27B30CD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0706967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Using enrichment to modify animal </a:t>
            </a:r>
            <a:r>
              <a:rPr lang="en-GB" noProof="0" dirty="0"/>
              <a:t>behaviour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7853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4FEEF-0497-56C9-8D05-557AB59C0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seven aim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242271-46B4-9629-0D1C-720B160207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Understand how enrichment can be used to modify behaviour.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B75B7-D24C-BBA9-99B2-A943488DA6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ED5F3-2FDA-D54F-0243-4AAB59D9E8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109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33644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0817-B1AE-E8EF-D515-251F38149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Animals’ safety and wellbeing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007A8-8A63-A169-39EE-3CDE80E760E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We need to observe animals to ensure they are safe and their wellbeing is considered.</a:t>
            </a:r>
          </a:p>
          <a:p>
            <a:endParaRPr lang="en-GB" dirty="0"/>
          </a:p>
          <a:p>
            <a:r>
              <a:rPr lang="en-GB" dirty="0"/>
              <a:t>What could this mean?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F3CC1-6853-2CB6-9057-121E043345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8D677-B0F8-64DC-B43F-8F753BA0644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4943950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3C5B6-40B8-8E43-35D5-64F12A456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Lessons seven overview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5197E0-1636-72D6-4EBA-D5505769B5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Watch videos comparing giraffes in different habitats.</a:t>
            </a:r>
          </a:p>
          <a:p>
            <a:endParaRPr lang="en-GB" dirty="0"/>
          </a:p>
          <a:p>
            <a:r>
              <a:rPr lang="en-GB" dirty="0"/>
              <a:t>Explore different types of enrichment.</a:t>
            </a:r>
          </a:p>
          <a:p>
            <a:endParaRPr lang="en-GB" dirty="0"/>
          </a:p>
          <a:p>
            <a:r>
              <a:rPr lang="en-GB" dirty="0"/>
              <a:t>Determine the most suitable enrichment for a giraffe.</a:t>
            </a:r>
          </a:p>
          <a:p>
            <a:endParaRPr lang="en-GB" dirty="0"/>
          </a:p>
          <a:p>
            <a:r>
              <a:rPr lang="en-GB" dirty="0"/>
              <a:t>Design enrichment for different animals.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F99F0B-6E8C-5DA2-F8C5-247A855A4D4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D6AE24-26DF-C9C1-7A8D-03C8102B51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57806092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5AD21-963B-9CC0-0C0E-A4A272887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Giraffe videos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1A9157-C0D2-28D2-5550-EEF86399609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Watch and listen to the two videos of giraffes.</a:t>
            </a:r>
          </a:p>
          <a:p>
            <a:endParaRPr lang="en-GB" dirty="0"/>
          </a:p>
          <a:p>
            <a:r>
              <a:rPr lang="en-GB" dirty="0"/>
              <a:t>In your notebooks, write what you observe about the habitat. </a:t>
            </a:r>
          </a:p>
          <a:p>
            <a:endParaRPr lang="en-GB" dirty="0"/>
          </a:p>
          <a:p>
            <a:r>
              <a:rPr lang="en-GB" dirty="0"/>
              <a:t>Transcripts are available for the videos.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6E8CE-EE52-F3D1-BBF9-4476F6DCF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0FCEC-A23F-1453-1860-9568A5260E6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8101737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440BE-385E-ABFF-FDFA-9C3F6AF965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29CF92-8530-2FC4-0F99-DB22B1790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Giraffe in the wild video </a:t>
            </a:r>
            <a:endParaRPr lang="en-GB" dirty="0"/>
          </a:p>
        </p:txBody>
      </p:sp>
      <p:sp>
        <p:nvSpPr>
          <p:cNvPr id="3" name="Text Placeholder 2" descr="Video to show giraffes in the wild.">
            <a:extLst>
              <a:ext uri="{FF2B5EF4-FFF2-40B4-BE49-F238E27FC236}">
                <a16:creationId xmlns:a16="http://schemas.microsoft.com/office/drawing/2014/main" id="{DAB11C22-CEAB-4CD4-FA6A-A9DB323E162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Online Media 5" title="Giraffes 101 | Nat Geo Wild">
            <a:hlinkClick r:id="" action="ppaction://media"/>
            <a:extLst>
              <a:ext uri="{FF2B5EF4-FFF2-40B4-BE49-F238E27FC236}">
                <a16:creationId xmlns:a16="http://schemas.microsoft.com/office/drawing/2014/main" id="{D8B80BA4-12D5-4711-FE95-6D9B5A0C282C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9050" y="843558"/>
            <a:ext cx="9104313" cy="4299942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BE9C7C-A139-6523-11D6-FBEE05CC95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90C43A-946C-F15A-1B5C-4B4E057808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5646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2EBF27-5D81-528D-072E-45CCFCB96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11245-DD73-0CC8-085D-0C7BB8B1C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hlinkClick r:id="rId3"/>
              </a:rPr>
              <a:t>Giraffe in a zoo video</a:t>
            </a:r>
            <a:endParaRPr lang="en-GB" dirty="0"/>
          </a:p>
        </p:txBody>
      </p:sp>
      <p:pic>
        <p:nvPicPr>
          <p:cNvPr id="6" name="Online Media 5" title="Zoo Day | Meet the giraffes">
            <a:hlinkClick r:id="" action="ppaction://media"/>
            <a:extLst>
              <a:ext uri="{FF2B5EF4-FFF2-40B4-BE49-F238E27FC236}">
                <a16:creationId xmlns:a16="http://schemas.microsoft.com/office/drawing/2014/main" id="{E1A54500-5646-4B83-D6DA-7103EAF0AB6A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9050" y="843558"/>
            <a:ext cx="9104313" cy="4299942"/>
          </a:xfrm>
          <a:prstGeom prst="rect">
            <a:avLst/>
          </a:prstGeom>
        </p:spPr>
      </p:pic>
      <p:sp>
        <p:nvSpPr>
          <p:cNvPr id="3" name="Text Placeholder 2" descr="Video to show giraffes in a zoo.">
            <a:extLst>
              <a:ext uri="{FF2B5EF4-FFF2-40B4-BE49-F238E27FC236}">
                <a16:creationId xmlns:a16="http://schemas.microsoft.com/office/drawing/2014/main" id="{B2A93416-F3C1-B6AF-FCEA-7046E27D3B9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23590-0F28-A5CC-F46A-92FDAC5CBB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5FA59-57E1-631C-C505-6E2021D80D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882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2355F-B49D-9738-31C9-BC8D3170A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the purpose of enrichment?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B5E8E-7E88-2CE9-21D2-0E671ABEB1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Improve an animal’s welfare.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Enhance an animal’s captive environment. </a:t>
            </a:r>
          </a:p>
          <a:p>
            <a:pPr marL="612900" lvl="1" indent="-342900"/>
            <a:r>
              <a:rPr lang="en-GB" dirty="0"/>
              <a:t>Improve physical welfare.</a:t>
            </a:r>
          </a:p>
          <a:p>
            <a:pPr marL="612900" lvl="1" indent="-342900"/>
            <a:r>
              <a:rPr lang="en-GB" dirty="0"/>
              <a:t>Improve mental wellbeing.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D3A32-3757-596D-081C-951E582B06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2B97E0-B498-A11A-6D27-5E86932B074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88215656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B352E-AEE9-6DD6-B942-3F95C0A2D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enrichment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4C1605-AD96-88C2-9B48-CCF80FDEB2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b="1" dirty="0"/>
              <a:t>Food based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Encourages natural foraging and problem solving. </a:t>
            </a:r>
          </a:p>
          <a:p>
            <a:r>
              <a:rPr lang="en-GB" b="1" dirty="0"/>
              <a:t>Sensory enrichment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Engages senses beyond taste.</a:t>
            </a:r>
          </a:p>
          <a:p>
            <a:r>
              <a:rPr lang="en-GB" b="1" dirty="0"/>
              <a:t>Physical enrichment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Encourages movement and natural stretching.</a:t>
            </a:r>
          </a:p>
          <a:p>
            <a:r>
              <a:rPr lang="en-GB" b="1" dirty="0"/>
              <a:t>Social and cognitive enrichment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Promotes interaction and mental stimulation.</a:t>
            </a:r>
          </a:p>
          <a:p>
            <a:r>
              <a:rPr lang="en-GB" b="1" dirty="0"/>
              <a:t>Seasonal and Environment Enrichment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Changing the environment.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94EC00-5009-672E-5E60-FA817D6EDE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282000-6035-E191-D359-94E52986A21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99325638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9670C-56F7-DAB8-1E8E-8011277AB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Enrichment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9D61F-A816-6441-2A46-44BC03C6138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Look at the three enrichment ideas in the Giraffe enrichment activity. </a:t>
            </a:r>
          </a:p>
          <a:p>
            <a:endParaRPr lang="en-GB" dirty="0"/>
          </a:p>
          <a:p>
            <a:r>
              <a:rPr lang="en-GB" dirty="0"/>
              <a:t>Fill in the review table for each one. </a:t>
            </a:r>
          </a:p>
          <a:p>
            <a:endParaRPr lang="en-GB" dirty="0"/>
          </a:p>
          <a:p>
            <a:r>
              <a:rPr lang="en-GB" dirty="0"/>
              <a:t>Choose the best enrichment to give the giraffes based on the Giraffe Ethogram and the Enhanced giraffe scenario you studied previously.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A01D7-3AF5-D668-5A8C-91B7F346069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26AD24-EFE9-7422-8FE1-49BDB7E8B1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67894049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F7BB7-2887-F6F2-1E4A-5AE4E9FF6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Enrichment scenarios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7C6A9D-79A3-F54C-1683-2FB6D932D0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730488" cy="3601574"/>
          </a:xfrm>
        </p:spPr>
        <p:txBody>
          <a:bodyPr/>
          <a:lstStyle/>
          <a:p>
            <a:r>
              <a:rPr lang="en-GB" dirty="0"/>
              <a:t>Read the Enrichment scenarios.  Select one to work with. </a:t>
            </a:r>
          </a:p>
          <a:p>
            <a:endParaRPr lang="en-GB" dirty="0"/>
          </a:p>
          <a:p>
            <a:r>
              <a:rPr lang="en-GB" dirty="0"/>
              <a:t>On flip chart paper, create a mind map of enrichment ideas that could be used to support the identified animal. </a:t>
            </a:r>
          </a:p>
          <a:p>
            <a:endParaRPr lang="en-GB" dirty="0"/>
          </a:p>
          <a:p>
            <a:r>
              <a:rPr lang="en-GB" dirty="0"/>
              <a:t>From the mind map select the three best options. </a:t>
            </a:r>
          </a:p>
          <a:p>
            <a:endParaRPr lang="en-GB" dirty="0"/>
          </a:p>
          <a:p>
            <a:r>
              <a:rPr lang="en-GB" dirty="0"/>
              <a:t>Review each of the three using the criteria in the Giraffe enrichment activity.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42C87-D428-606F-6333-70D96756DF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CE89BD-5FEB-E313-A00A-B2F2602470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41241353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8F6EB-1A18-C474-97F8-572902CE2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Prepare a 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E44E3-9652-1E7A-DF9F-2B0CF062BD3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You should prepare a short presentation on the three final enrichment ideas.</a:t>
            </a:r>
          </a:p>
          <a:p>
            <a:endParaRPr lang="en-GB" dirty="0"/>
          </a:p>
          <a:p>
            <a:r>
              <a:rPr lang="en-GB" dirty="0"/>
              <a:t>Give details on both the enrichment ideas as well as a justification of why they should be selected. 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9D84B-4EEC-88E1-E722-8DB7069CCD9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FB9FF6-E1E7-987F-E78C-F0D2863AE6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5794523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556B0-0E23-9FD6-B98A-2159F48B1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Reviewing the 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820CF-1F22-00A5-F073-DD0B5AC1D5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Watch each presentation.</a:t>
            </a:r>
          </a:p>
          <a:p>
            <a:endParaRPr lang="en-GB" dirty="0"/>
          </a:p>
          <a:p>
            <a:r>
              <a:rPr lang="en-GB" dirty="0"/>
              <a:t>Individually complete the Feedback form.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CC274-66CC-3ABA-1B09-7183D00D8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C8760B-B262-5690-E2CF-F9075440A51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119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13260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A983D-B6C5-B9BF-D00A-CA36A5626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Reasons for observations of animals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67663-C1AB-4438-CAA2-26945206046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Understanding normal behaviour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Group dynamics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Space utilisation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Access to food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Signs of stress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Signs of illness and injury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Enrichment utilisation.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04099-CDDE-C550-30BC-D5DCBD8EFF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E20BC1-6EC2-CEAE-A4E9-9E43EC0E2B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2036876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4BC32-B224-5170-8BE0-614B55CCB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winner is….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A6B5C9-A24A-C1DF-F3A7-0868930450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Based on the votes cast, this is the winner for each group.</a:t>
            </a:r>
          </a:p>
          <a:p>
            <a:endParaRPr lang="en-GB" dirty="0"/>
          </a:p>
          <a:p>
            <a:r>
              <a:rPr lang="en-GB" dirty="0"/>
              <a:t>Why do you think that was the winner?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58BD9-116B-ABEF-C80E-AC927B2FFB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FD605F-3357-0631-4C6D-BE16DDAFD8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82497317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3017C-A120-0EC5-074E-98C853067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5375BF-AB77-EA1E-4D96-FA668A99A49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We will be creating enrichment and observing how well the animal responds.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0D2538-4680-AC4B-C3F5-D94845BDEB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37F430-7332-ED00-9A23-758AE03C1F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95030623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835B7-1F24-8E4A-AE8B-5F4392AAC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for lesson seven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03C03-04EA-C6CB-0579-7DC3C98114A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Select an animal from the collection for a live observation. </a:t>
            </a:r>
          </a:p>
          <a:p>
            <a:endParaRPr lang="en-GB" dirty="0"/>
          </a:p>
          <a:p>
            <a:r>
              <a:rPr lang="en-GB" dirty="0"/>
              <a:t>Produce an ethogram for use in the next lesson.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023058-CD35-2E93-3A9F-9442BDC6285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F68CA-C9FE-AEE2-4E00-C37236DEF66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019975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Observing a live animal</a:t>
            </a:r>
          </a:p>
        </p:txBody>
      </p:sp>
    </p:spTree>
    <p:extLst>
      <p:ext uri="{BB962C8B-B14F-4D97-AF65-F5344CB8AC3E}">
        <p14:creationId xmlns:p14="http://schemas.microsoft.com/office/powerpoint/2010/main" val="3215826948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653CD-ED6A-6299-C19A-851646B87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eight aim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3E0D53-CA3A-4771-9A51-1399F9A2623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Be able to observe animal behaviour following the introduction of enrichment.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472771-E700-2EF2-E271-CC5613CAEF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8ED9B-87E0-A8E9-B21F-829E524F80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33687320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9BCCD-D492-95EC-C245-968EDCB7D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eight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173657-88A4-35BF-3C73-C60AB0F614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Revisit risk assessments.</a:t>
            </a:r>
          </a:p>
          <a:p>
            <a:endParaRPr lang="en-GB" dirty="0"/>
          </a:p>
          <a:p>
            <a:r>
              <a:rPr lang="en-GB" dirty="0"/>
              <a:t>Observe an animal.</a:t>
            </a:r>
          </a:p>
          <a:p>
            <a:endParaRPr lang="en-GB" dirty="0"/>
          </a:p>
          <a:p>
            <a:r>
              <a:rPr lang="en-GB" dirty="0"/>
              <a:t>Create enrichment.</a:t>
            </a:r>
          </a:p>
          <a:p>
            <a:endParaRPr lang="en-GB" dirty="0"/>
          </a:p>
          <a:p>
            <a:r>
              <a:rPr lang="en-GB" dirty="0"/>
              <a:t>Determine the effect the enrichment had on the animal. 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FB2D5-FC96-D011-33FD-8798416285A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56AEC8-03BA-7006-CB9D-DA264280EDA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971481670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EDE19-3C86-6E70-DBF6-8E1F94739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Sampling and recording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B4E294-0283-F770-C670-E930109F27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Sampling methods </a:t>
            </a:r>
          </a:p>
          <a:p>
            <a:r>
              <a:rPr lang="en-GB" dirty="0"/>
              <a:t>Scan and focal – who you are observing.</a:t>
            </a:r>
          </a:p>
          <a:p>
            <a:endParaRPr lang="en-GB" dirty="0"/>
          </a:p>
          <a:p>
            <a:r>
              <a:rPr lang="en-GB" dirty="0"/>
              <a:t>Recording methods</a:t>
            </a:r>
          </a:p>
          <a:p>
            <a:r>
              <a:rPr lang="en-GB" dirty="0"/>
              <a:t>Continuous and instantaneous – how you are observing.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69D3B0-B58C-7874-738F-97F32681EE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AC032-1E01-AE2C-BA75-354A479FE5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55472452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841EA-A995-C08B-7C0E-06F1DC240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terms used in a risk assessment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A1C826-63D3-4813-21A8-8575D5FA0F8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 your notebooks make a note of key terms you associate with conducting a risk assessment.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F18CD-1A1E-39F7-72B9-72FD74088CA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B06549-60E4-55C6-0637-8AA2C21CD8E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89361906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3393E-8402-8655-4029-FC4A91334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Risk assessment example</a:t>
            </a:r>
          </a:p>
        </p:txBody>
      </p:sp>
      <p:graphicFrame>
        <p:nvGraphicFramePr>
          <p:cNvPr id="8" name="Table 7" descr="A blank risk assessment table with a single empty row. The eight column headers, from left to right, are: Activity, Personnel Affected, Hazards, Harm caused, Risk Rating, Existing Control Measures, Residual Risk Rating, and Additional Actions.">
            <a:extLst>
              <a:ext uri="{FF2B5EF4-FFF2-40B4-BE49-F238E27FC236}">
                <a16:creationId xmlns:a16="http://schemas.microsoft.com/office/drawing/2014/main" id="{39750419-706D-3ECB-F864-B4FA360A0F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1546139"/>
              </p:ext>
            </p:extLst>
          </p:nvPr>
        </p:nvGraphicFramePr>
        <p:xfrm>
          <a:off x="232632" y="1223536"/>
          <a:ext cx="8437563" cy="1156659"/>
        </p:xfrm>
        <a:graphic>
          <a:graphicData uri="http://schemas.openxmlformats.org/drawingml/2006/table">
            <a:tbl>
              <a:tblPr firstRow="1"/>
              <a:tblGrid>
                <a:gridCol w="933769">
                  <a:extLst>
                    <a:ext uri="{9D8B030D-6E8A-4147-A177-3AD203B41FA5}">
                      <a16:colId xmlns:a16="http://schemas.microsoft.com/office/drawing/2014/main" val="1973539139"/>
                    </a:ext>
                  </a:extLst>
                </a:gridCol>
                <a:gridCol w="938439">
                  <a:extLst>
                    <a:ext uri="{9D8B030D-6E8A-4147-A177-3AD203B41FA5}">
                      <a16:colId xmlns:a16="http://schemas.microsoft.com/office/drawing/2014/main" val="2933108333"/>
                    </a:ext>
                  </a:extLst>
                </a:gridCol>
                <a:gridCol w="810976">
                  <a:extLst>
                    <a:ext uri="{9D8B030D-6E8A-4147-A177-3AD203B41FA5}">
                      <a16:colId xmlns:a16="http://schemas.microsoft.com/office/drawing/2014/main" val="2885727228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923938123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104533606"/>
                    </a:ext>
                  </a:extLst>
                </a:gridCol>
                <a:gridCol w="1905275">
                  <a:extLst>
                    <a:ext uri="{9D8B030D-6E8A-4147-A177-3AD203B41FA5}">
                      <a16:colId xmlns:a16="http://schemas.microsoft.com/office/drawing/2014/main" val="566371718"/>
                    </a:ext>
                  </a:extLst>
                </a:gridCol>
                <a:gridCol w="812141">
                  <a:extLst>
                    <a:ext uri="{9D8B030D-6E8A-4147-A177-3AD203B41FA5}">
                      <a16:colId xmlns:a16="http://schemas.microsoft.com/office/drawing/2014/main" val="1916870948"/>
                    </a:ext>
                  </a:extLst>
                </a:gridCol>
                <a:gridCol w="1164755">
                  <a:extLst>
                    <a:ext uri="{9D8B030D-6E8A-4147-A177-3AD203B41FA5}">
                      <a16:colId xmlns:a16="http://schemas.microsoft.com/office/drawing/2014/main" val="1721829492"/>
                    </a:ext>
                  </a:extLst>
                </a:gridCol>
              </a:tblGrid>
              <a:tr h="516579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Activity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Personnel Affected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Hazards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Harm caused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Risk</a:t>
                      </a:r>
                      <a:endParaRPr lang="en-GB" sz="1200" b="0" dirty="0">
                        <a:effectLst/>
                      </a:endParaRPr>
                    </a:p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Rating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Existing Control Measures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Residual Risk</a:t>
                      </a:r>
                      <a:endParaRPr lang="en-GB" sz="1200" b="0" dirty="0">
                        <a:effectLst/>
                      </a:endParaRPr>
                    </a:p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Rating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Additional Actions</a:t>
                      </a: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277743"/>
                  </a:ext>
                </a:extLst>
              </a:tr>
              <a:tr h="516579"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200" b="0" dirty="0">
                        <a:effectLst/>
                      </a:endParaRPr>
                    </a:p>
                  </a:txBody>
                  <a:tcPr marL="68580" marR="6858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4133177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A55B8-9808-92EC-BAF1-D2D0BB7CD72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D34CF-6DE2-0A0C-D0EB-94F4C645781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49472666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42914-7947-5992-6C42-D3C30AE6E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9EFFDF-3D33-2258-0BCC-55C659BB47F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Read the Live observation scenarios. </a:t>
            </a:r>
          </a:p>
          <a:p>
            <a:endParaRPr lang="en-GB" dirty="0"/>
          </a:p>
          <a:p>
            <a:r>
              <a:rPr lang="en-GB" dirty="0"/>
              <a:t>Plan your live observation, including a risk assessment. </a:t>
            </a:r>
          </a:p>
          <a:p>
            <a:endParaRPr lang="en-GB" dirty="0"/>
          </a:p>
          <a:p>
            <a:r>
              <a:rPr lang="en-GB" dirty="0"/>
              <a:t>Review the ethogram you created for homework to ensure it is valid for the scenario. </a:t>
            </a:r>
          </a:p>
          <a:p>
            <a:endParaRPr lang="en-GB" dirty="0"/>
          </a:p>
          <a:p>
            <a:r>
              <a:rPr lang="en-GB" dirty="0"/>
              <a:t>Now work in groups.  Compare your ethograms and agree a common approach.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00D5-CA35-CDAF-3F5D-516866AAC5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A423C3-D689-4A16-2EB6-4043F9B197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129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04671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259C7-1236-BE2D-FC90-C713F2333A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Animal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5A09A-E2CD-8184-82B3-AD3C4825CC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771550"/>
            <a:ext cx="7667625" cy="3816424"/>
          </a:xfrm>
        </p:spPr>
        <p:txBody>
          <a:bodyPr/>
          <a:lstStyle/>
          <a:p>
            <a:r>
              <a:rPr lang="en-GB" dirty="0"/>
              <a:t>Work in groups.  Each group will be allocated one of the following animals: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Rabbit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Sheep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Chicken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Bearded Dragon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Donkey.</a:t>
            </a:r>
          </a:p>
          <a:p>
            <a:r>
              <a:rPr lang="en-GB" dirty="0"/>
              <a:t>On a blank piece of paper, create a list of everything you would expect to see that animal do.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3FDA01-A77B-5698-221A-A625221977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5E6AD4-941E-8418-7D3D-C46B9D8DB4D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9234124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E9C3E-C7ED-61D9-7C5E-7F33921BF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Create an enrichment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2F72B-3FF6-81B7-78BC-4767971E595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Discuss and agree on the enrichment to be made for the activity. </a:t>
            </a:r>
          </a:p>
          <a:p>
            <a:endParaRPr lang="en-GB" dirty="0"/>
          </a:p>
          <a:p>
            <a:r>
              <a:rPr lang="en-GB" dirty="0"/>
              <a:t>Create the enrichment.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B91C0-B58B-74AD-E922-2582DB158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B2377E-C60E-B853-EE2E-E0C8BBD174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17548630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96DAE-C348-C3E9-E8C6-CAA7A4AB9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Conducting a live observation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251ABA-6EC2-4542-F802-E617E52F8E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Individually observe the animal.</a:t>
            </a:r>
          </a:p>
          <a:p>
            <a:endParaRPr lang="en-GB" dirty="0"/>
          </a:p>
          <a:p>
            <a:r>
              <a:rPr lang="en-GB" dirty="0"/>
              <a:t>The enrichment will then be added to the enclosure.</a:t>
            </a:r>
          </a:p>
          <a:p>
            <a:endParaRPr lang="en-GB" dirty="0"/>
          </a:p>
          <a:p>
            <a:r>
              <a:rPr lang="en-GB" dirty="0"/>
              <a:t>Complete another observation of the animal on a new copy of the same ethogram.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29872-7DAA-39CC-FA52-C45358F8A6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CF50FC-9F90-ED5A-A385-34C8B1A56B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82960541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A6298-FB4F-15DC-8DD9-8AEBE4A40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Discussion of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B047A7-0BD8-BEB0-37E5-B7F68A1651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in pairs with someone who was observing the same animal.</a:t>
            </a:r>
          </a:p>
          <a:p>
            <a:endParaRPr lang="en-GB" dirty="0"/>
          </a:p>
          <a:p>
            <a:r>
              <a:rPr lang="en-GB" dirty="0"/>
              <a:t>Compare your ethograms.</a:t>
            </a:r>
          </a:p>
          <a:p>
            <a:endParaRPr lang="en-GB" dirty="0"/>
          </a:p>
          <a:p>
            <a:r>
              <a:rPr lang="en-GB" dirty="0"/>
              <a:t>Discuss reasons for any differences. </a:t>
            </a:r>
          </a:p>
          <a:p>
            <a:endParaRPr lang="en-GB" dirty="0"/>
          </a:p>
          <a:p>
            <a:r>
              <a:rPr lang="en-GB" dirty="0"/>
              <a:t>Update your work to reflect the outcomes of the discussion.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C072E8-6FB5-68D3-FAD5-991068D6A8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0FBB7F-FB5A-063E-3C4B-465857829D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45161413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0ABF1-99E5-2782-1D4F-6D72E45A8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Presentation of results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A02615-C967-5F9E-7307-DC501DDF48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Produce two pie charts: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One for before enrichment.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One for after enrichment. </a:t>
            </a:r>
          </a:p>
          <a:p>
            <a:endParaRPr lang="en-GB" dirty="0"/>
          </a:p>
          <a:p>
            <a:r>
              <a:rPr lang="en-GB" dirty="0"/>
              <a:t>Produce a report discussing what you observed, incorporating the pie charts.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060589-6E7A-4920-1EEB-37F19CBA832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CC8D8E-A3A2-278C-BB05-135AFDC193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5501877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323BD-CE82-FFD6-5793-6DB5F2287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Peer review of live observation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B49614-FBB7-B347-D6B1-E5E1DB73E9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Review someone else's report.  Use the Peer review of live observation checklist. </a:t>
            </a:r>
          </a:p>
          <a:p>
            <a:endParaRPr lang="en-GB" dirty="0"/>
          </a:p>
          <a:p>
            <a:r>
              <a:rPr lang="en-GB" dirty="0"/>
              <a:t>Provide feedback.  Use the Constructive feedback sentence starters to help you to phrase the feedback.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923210-CF6B-027C-554B-35A14D588B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50834E-D9B9-0295-C450-DE5E1A1881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91391985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576C7-27F1-6484-6A0E-FC407E23B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for lesson eight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F1C27C-58C8-E5BE-5733-FD8C8D63B9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Review the feedback provided by your peers.</a:t>
            </a:r>
          </a:p>
          <a:p>
            <a:r>
              <a:rPr lang="en-GB" dirty="0"/>
              <a:t> </a:t>
            </a:r>
          </a:p>
          <a:p>
            <a:r>
              <a:rPr lang="en-GB" dirty="0"/>
              <a:t>Identify one strength that the feedback highlights.</a:t>
            </a:r>
          </a:p>
          <a:p>
            <a:endParaRPr lang="en-GB" dirty="0"/>
          </a:p>
          <a:p>
            <a:r>
              <a:rPr lang="en-GB" dirty="0"/>
              <a:t>Note any changes that need to be made to the report.</a:t>
            </a:r>
          </a:p>
          <a:p>
            <a:endParaRPr lang="en-GB" dirty="0"/>
          </a:p>
          <a:p>
            <a:r>
              <a:rPr lang="en-GB" dirty="0"/>
              <a:t>Note any questions to ask peer reviewers for clarification. 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4F3026-B36A-F3BF-1DD5-A94A896A84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25AB89-799D-1897-A89C-67B68ECC700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08586939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D8EF2-71F7-99E4-C733-DC164B669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1307A6-43CB-D198-B7E8-8B6C998A4CF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 the next lesson, we will be watching animals in zoos over a webcam.</a:t>
            </a:r>
          </a:p>
          <a:p>
            <a:endParaRPr lang="en-GB" dirty="0"/>
          </a:p>
          <a:p>
            <a:r>
              <a:rPr lang="en-GB" dirty="0"/>
              <a:t>If you want to familiarise yourself with this, you can watch the Penguin camera at Edinburgh Zoo.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CC6E6-9B43-2CAD-7A3F-7ADF8CFA85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A625D2-ECF8-4ED6-4DF9-936DD42747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136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24340452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Penguin observation</a:t>
            </a:r>
          </a:p>
        </p:txBody>
      </p:sp>
    </p:spTree>
    <p:extLst>
      <p:ext uri="{BB962C8B-B14F-4D97-AF65-F5344CB8AC3E}">
        <p14:creationId xmlns:p14="http://schemas.microsoft.com/office/powerpoint/2010/main" val="3712507465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1AF47-E28C-D754-5C7E-7D68616E0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nine aim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E22A2D-1BD3-EACA-C08D-78A37B77B0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To be able to plan for and carry out an observation on penguins in a zoo.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2D80E-E0E5-70C2-A732-C367A5717A6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16A970-CCD0-D27E-4EF3-A4BC8E8DB0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162701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CF5D56-F48E-EE5E-F25F-3A06C17260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A89C9-6CB0-55EB-04BC-AEE41AE0C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nine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643BB2-9651-E10D-2611-2E4B20A36A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3999" y="986400"/>
            <a:ext cx="8436513" cy="360157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Homework review.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Research the normal and atypical behaviours of penguins.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Work in pairs to create an ethogram.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Observe penguins through a webcam.  Analyse and report on results of observation.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Risk assessment for live observation.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C0485-F489-0020-5518-411625E73A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42D27C-57B0-5E5D-7528-327FD6AE7E5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8716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AD781-369D-5FAA-2BAD-9E618E3EA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E70DC8F-81DA-F03D-5493-5245459E8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Define normal behaviour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910BDC-B5A5-39BD-D705-05F9D3A1A85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b="0" i="0" dirty="0">
                <a:solidFill>
                  <a:srgbClr val="1C1C1C"/>
                </a:solidFill>
                <a:effectLst/>
              </a:rPr>
              <a:t>Normal behaviour is that expected of animals that are physically and psychologically healthy.  </a:t>
            </a:r>
            <a:r>
              <a:rPr lang="en-GB" dirty="0">
                <a:solidFill>
                  <a:srgbClr val="1C1C1C"/>
                </a:solidFill>
              </a:rPr>
              <a:t>Normal behaviours tell us that an animal is happy, healthy and relaxed in its environment.</a:t>
            </a:r>
            <a:endParaRPr lang="en-GB" dirty="0"/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B637AA-367F-8171-174D-62387D27D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1E5D6F-D3C2-7C76-AE8D-AB1FBEC5F4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9116748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977E82-7F52-4C31-FFB6-1BF1D4B995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285A8-A697-0C24-1E82-A6C8128EE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Homework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6FC3E8-E1AF-11DF-61E9-17D84395131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Access Livewall.</a:t>
            </a:r>
          </a:p>
          <a:p>
            <a:endParaRPr lang="en-GB" dirty="0"/>
          </a:p>
          <a:p>
            <a:r>
              <a:rPr lang="en-GB" dirty="0"/>
              <a:t>Refer to your homework.  Select one strength identified through the peer review.  Enter this into Livewall.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CFB26C-75D0-F444-1B6E-DF7F0927199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1E3C89-E241-BD9D-3A95-0DB9189CB7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7891830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B3912-1B15-FF39-0A6F-1A0556E971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5112D-3DB6-21E2-7FDE-FD04C056A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Penguin behaviours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79866-F243-9AAF-8B7C-DC6309540A4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Individually read the Penguins case study.</a:t>
            </a:r>
          </a:p>
          <a:p>
            <a:endParaRPr lang="en-GB" dirty="0"/>
          </a:p>
          <a:p>
            <a:r>
              <a:rPr lang="en-GB" dirty="0"/>
              <a:t>Carry out research into the normal and atypical behaviours of penguins.  Complete the Research findings table.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38A8F-8307-3BDA-C32B-E44415395C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CA44EE-B776-8353-7368-08CA6FABA6D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867985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F238D-5C07-4435-1B0C-70FDB30B6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D4AF6-69FE-0440-1DF5-9F4CACBAE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Ethogram for penguins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CB77F-3815-B768-20F9-B98B1B6E93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in pairs.</a:t>
            </a:r>
          </a:p>
          <a:p>
            <a:endParaRPr lang="en-GB" dirty="0"/>
          </a:p>
          <a:p>
            <a:r>
              <a:rPr lang="en-GB" dirty="0"/>
              <a:t>Discuss your research findings.</a:t>
            </a:r>
          </a:p>
          <a:p>
            <a:endParaRPr lang="en-GB" dirty="0"/>
          </a:p>
          <a:p>
            <a:r>
              <a:rPr lang="en-GB" dirty="0"/>
              <a:t>Use this to create an ethogram for your allocated observation sampling method.  Complete the template.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24D03-6006-A086-5438-FD9D00FB1A7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B6E73D-3DC5-FD12-48F3-2F5A6D99D0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1645989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E0F41-99FB-E67C-EEA2-E6EFBEBC9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8536E-14A5-72FE-BA6E-1574F5AD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677050" cy="809682"/>
          </a:xfrm>
        </p:spPr>
        <p:txBody>
          <a:bodyPr>
            <a:normAutofit/>
          </a:bodyPr>
          <a:lstStyle/>
          <a:p>
            <a:r>
              <a:rPr lang="en-GB" dirty="0"/>
              <a:t>Peer review the ethogram for penguins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863B62-7F05-0653-5354-7745387CFA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059582"/>
            <a:ext cx="7667625" cy="3528392"/>
          </a:xfrm>
        </p:spPr>
        <p:txBody>
          <a:bodyPr/>
          <a:lstStyle/>
          <a:p>
            <a:r>
              <a:rPr lang="en-GB" dirty="0"/>
              <a:t>Access the ethogram of your allocated pair.  This could be digitally or a printed copy.</a:t>
            </a:r>
          </a:p>
          <a:p>
            <a:endParaRPr lang="en-GB" dirty="0"/>
          </a:p>
          <a:p>
            <a:r>
              <a:rPr lang="en-GB" dirty="0"/>
              <a:t>Review the ethogram.  Annotate if you see any issues, but also if you see good points.</a:t>
            </a:r>
          </a:p>
          <a:p>
            <a:endParaRPr lang="en-GB" dirty="0"/>
          </a:p>
          <a:p>
            <a:r>
              <a:rPr lang="en-GB" dirty="0"/>
              <a:t>Return to the original pair.</a:t>
            </a:r>
          </a:p>
          <a:p>
            <a:endParaRPr lang="en-GB" dirty="0"/>
          </a:p>
          <a:p>
            <a:r>
              <a:rPr lang="en-GB" dirty="0"/>
              <a:t>Review your feedback and make changes if needed.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927B4-33FE-AFD7-B297-81A6F0A6C9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12DE67-B0DD-6DED-3CCE-BCB68C74AA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619076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8AB7C-7B49-8E45-AEB6-231AB2C170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5A8E3-626A-B2E6-F890-28534F4F4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809682"/>
          </a:xfrm>
        </p:spPr>
        <p:txBody>
          <a:bodyPr>
            <a:normAutofit/>
          </a:bodyPr>
          <a:lstStyle/>
          <a:p>
            <a:r>
              <a:rPr lang="en-GB" dirty="0"/>
              <a:t>Observe the penguins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3638A-3AC2-705A-A8F2-D0697EDFC06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0986" y="1059582"/>
            <a:ext cx="7667625" cy="3528392"/>
          </a:xfrm>
        </p:spPr>
        <p:txBody>
          <a:bodyPr/>
          <a:lstStyle/>
          <a:p>
            <a:r>
              <a:rPr lang="en-GB" dirty="0"/>
              <a:t>In your pairs, access the live webcam of penguins at Edinburgh zoo.</a:t>
            </a:r>
          </a:p>
          <a:p>
            <a:endParaRPr lang="en-GB" dirty="0"/>
          </a:p>
          <a:p>
            <a:r>
              <a:rPr lang="en-GB" dirty="0"/>
              <a:t>Carry out a 20-minute observation using the allocated sampling method.</a:t>
            </a:r>
          </a:p>
          <a:p>
            <a:endParaRPr lang="en-GB" dirty="0"/>
          </a:p>
          <a:p>
            <a:r>
              <a:rPr lang="en-GB" dirty="0"/>
              <a:t>One of you will observe whilst the other records.  Ensure that each of you spend at least five minutes on each role.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EC39E-002A-D480-52C2-F19C7813FD7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F8BF43-5419-BA4B-7D76-1965587D9E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785767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739703-EEED-69D7-DC6E-D9BD96945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EB943-29B8-68A5-B42F-092582EAD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899"/>
            <a:ext cx="8437563" cy="737675"/>
          </a:xfrm>
        </p:spPr>
        <p:txBody>
          <a:bodyPr>
            <a:normAutofit/>
          </a:bodyPr>
          <a:lstStyle/>
          <a:p>
            <a:r>
              <a:rPr lang="en-GB" dirty="0"/>
              <a:t>Analyse the penguin observation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BD89EA-E7C9-33F8-1F3E-9FD4EAEAA0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0986" y="987574"/>
            <a:ext cx="7667625" cy="3600400"/>
          </a:xfrm>
        </p:spPr>
        <p:txBody>
          <a:bodyPr/>
          <a:lstStyle/>
          <a:p>
            <a:r>
              <a:rPr lang="en-GB" dirty="0"/>
              <a:t>Open a new Excel workbook.</a:t>
            </a:r>
          </a:p>
          <a:p>
            <a:endParaRPr lang="en-GB" dirty="0"/>
          </a:p>
          <a:p>
            <a:r>
              <a:rPr lang="en-GB" dirty="0"/>
              <a:t>Carry out analysis of the observation data in Excel.  </a:t>
            </a:r>
          </a:p>
          <a:p>
            <a:endParaRPr lang="en-GB" dirty="0"/>
          </a:p>
          <a:p>
            <a:r>
              <a:rPr lang="en-GB" dirty="0"/>
              <a:t>Produce a report to the zoo to summarise the findings and drawing conclusions.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7824C7-3770-7A45-4F3E-3B45736272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DA8585-3A0E-E056-C5C7-321204EF00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236477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7D9CB8-0C01-D070-4D70-3236480373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4B22F-AFB8-BBCF-904E-FB076B80F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899"/>
            <a:ext cx="8437563" cy="1097715"/>
          </a:xfrm>
        </p:spPr>
        <p:txBody>
          <a:bodyPr>
            <a:normAutofit/>
          </a:bodyPr>
          <a:lstStyle/>
          <a:p>
            <a:r>
              <a:rPr lang="en-GB" dirty="0"/>
              <a:t>Benefits and limitations of sampling method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5A3D0A-C2AC-5C3E-5979-E9A4B6DF9F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0986" y="1275606"/>
            <a:ext cx="7667625" cy="3312368"/>
          </a:xfrm>
        </p:spPr>
        <p:txBody>
          <a:bodyPr/>
          <a:lstStyle/>
          <a:p>
            <a:r>
              <a:rPr lang="en-GB" dirty="0"/>
              <a:t>For a group with another pair that used a different sampling method.  </a:t>
            </a:r>
          </a:p>
          <a:p>
            <a:endParaRPr lang="en-GB" dirty="0"/>
          </a:p>
          <a:p>
            <a:r>
              <a:rPr lang="en-GB" dirty="0"/>
              <a:t>Discuss the benefits and limitations of each sampling method.</a:t>
            </a:r>
          </a:p>
          <a:p>
            <a:endParaRPr lang="en-GB" dirty="0"/>
          </a:p>
          <a:p>
            <a:r>
              <a:rPr lang="en-GB" dirty="0"/>
              <a:t>Agree which method was the most suitable.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2CE7E-CDDB-9BD7-8908-F40F0989EA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BBFF59-01EE-6D8C-3A53-7341956BFB9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1770273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5E49F-A8AB-AD55-D36E-3E63CAC5F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BD4E2-548A-8D5A-43D0-D13757C23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899"/>
            <a:ext cx="8437563" cy="1097715"/>
          </a:xfrm>
        </p:spPr>
        <p:txBody>
          <a:bodyPr>
            <a:normAutofit/>
          </a:bodyPr>
          <a:lstStyle/>
          <a:p>
            <a:r>
              <a:rPr lang="en-GB" dirty="0"/>
              <a:t>Potential hazards when observing penguins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1A09B-5043-848C-1F16-5B70E6890F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0986" y="1491630"/>
            <a:ext cx="7667625" cy="3096344"/>
          </a:xfrm>
        </p:spPr>
        <p:txBody>
          <a:bodyPr/>
          <a:lstStyle/>
          <a:p>
            <a:r>
              <a:rPr lang="en-GB" dirty="0"/>
              <a:t>Individually make a list of potential hazards for a keeper carrying out an observation of penguins at Edinburgh zoo.</a:t>
            </a:r>
          </a:p>
          <a:p>
            <a:endParaRPr lang="en-GB" dirty="0"/>
          </a:p>
          <a:p>
            <a:r>
              <a:rPr lang="en-GB" dirty="0"/>
              <a:t>Select three hazards.  Enter these three into the word cloud application.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D6651-E14C-1183-3C5A-8D9C1DA8F14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Education &amp; Training Foundation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C5F692-6BF4-DF29-8D1A-14497EA342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486512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14336-A53B-0F3E-F33C-2D8F7D27A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43BE3-1FCA-69B9-4AB2-5113F6984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lesson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0F70D-7CFA-A7DD-B82F-0C4CCEB5D96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 the next lesson, you will be given a new case study.  </a:t>
            </a:r>
          </a:p>
          <a:p>
            <a:endParaRPr lang="en-GB" dirty="0"/>
          </a:p>
          <a:p>
            <a:r>
              <a:rPr lang="en-GB" dirty="0"/>
              <a:t>You will work individually to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plan an observation of goats in their environment.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carry out research into goat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create an ethogram.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observe goats and record the observation.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analyse the results and produce a report.</a:t>
            </a:r>
          </a:p>
          <a:p>
            <a:endParaRPr lang="en-GB" dirty="0"/>
          </a:p>
          <a:p>
            <a:r>
              <a:rPr lang="en-GB" dirty="0"/>
              <a:t>You will then peer review the work of another learner.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2651E3-1684-141E-9BC6-C7507F57CF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475302-75E1-CF70-6A34-8E97BB86D7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44583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Problem solving through animal observation</a:t>
            </a:r>
          </a:p>
        </p:txBody>
      </p:sp>
    </p:spTree>
    <p:extLst>
      <p:ext uri="{BB962C8B-B14F-4D97-AF65-F5344CB8AC3E}">
        <p14:creationId xmlns:p14="http://schemas.microsoft.com/office/powerpoint/2010/main" val="28658257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F2E96-8943-AEFC-3EAD-3E51B547D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Normal behaviours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554F34-2D80-8C2F-DE5A-45358F6621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Swap the list you have completed with another group.</a:t>
            </a:r>
          </a:p>
          <a:p>
            <a:endParaRPr lang="en-GB" dirty="0"/>
          </a:p>
          <a:p>
            <a:r>
              <a:rPr lang="en-GB" dirty="0"/>
              <a:t>Think about what we have learnt about normal behaviour. </a:t>
            </a:r>
          </a:p>
          <a:p>
            <a:endParaRPr lang="en-GB" dirty="0"/>
          </a:p>
          <a:p>
            <a:r>
              <a:rPr lang="en-GB" dirty="0"/>
              <a:t>Put a mark next to anything which is normal for that animal species.</a:t>
            </a:r>
          </a:p>
          <a:p>
            <a:endParaRPr lang="en-GB" dirty="0"/>
          </a:p>
          <a:p>
            <a:r>
              <a:rPr lang="en-GB" dirty="0"/>
              <a:t>Pass this to another group to repeat the process.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5C0E9-4A5F-390A-7DB2-42459DE1C0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CBB6CF-76A6-E73C-C640-2F5E174426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116237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0EB81-B99E-655F-F4DD-0C38F6086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A33C7-A5D2-CE02-2E7A-4372AEA8EFE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2950" y="805707"/>
            <a:ext cx="8227482" cy="396044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Read the scenario and clarify if there is any terminology you do not understand.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Develop a plan for the observation.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Research the normal and atypical behaviours of goats.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Create an ethogram.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Complete a risk assessment.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Carry out a 20-minute observation of goats.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Analyse the data and produce a report.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Peer review the work of others.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Review feedback and make amendments if needed.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63EBD1-325F-D786-12D8-95B6772E8D5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</p:spTree>
    <p:extLst>
      <p:ext uri="{BB962C8B-B14F-4D97-AF65-F5344CB8AC3E}">
        <p14:creationId xmlns:p14="http://schemas.microsoft.com/office/powerpoint/2010/main" val="304302407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B4134-B8FB-3CC8-72F1-6E1C544FBE0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569" y="228622"/>
            <a:ext cx="5706152" cy="829219"/>
          </a:xfr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GB" b="0" dirty="0"/>
              <a:t>Acknowledgements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B2C64D5-4791-444B-9142-B07A38BD14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9502"/>
            <a:ext cx="1215103" cy="64555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3ED7E31-0A20-431C-92C7-87EA77ED0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763688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/>
              <a:t>PRODUCED BY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D793A73-0B68-41C6-96A3-4A06CB6B86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674268"/>
            <a:ext cx="1800200" cy="8445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E3E1E1C-19A4-4F4A-B678-E274A9DA1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75552" y="1275606"/>
            <a:ext cx="1152128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200" dirty="0"/>
              <a:t>FUNDED BY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B2AE06-62E2-47AC-A4B8-78F23C87D5E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583803" y="2787774"/>
            <a:ext cx="2088232" cy="6463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/>
              <a:t>Warwickshire College Group has produced this resource on behalf of the Education and Training Foundation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2C459C-FDFD-413A-AA47-C10B685C2A01}"/>
              </a:ext>
            </a:extLst>
          </p:cNvPr>
          <p:cNvSpPr txBox="1"/>
          <p:nvPr/>
        </p:nvSpPr>
        <p:spPr>
          <a:xfrm>
            <a:off x="4662422" y="2868565"/>
            <a:ext cx="1800200" cy="3231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50" dirty="0"/>
              <a:t>This programme is funded by the Department for Education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A481ADA-FC14-4FE3-9F8D-6121602D1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1187624" y="3651870"/>
            <a:ext cx="655272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2400" b="1" dirty="0">
                <a:solidFill>
                  <a:srgbClr val="E51C41"/>
                </a:solidFill>
              </a:rPr>
              <a:t>ET-FOUNDATION.CO.UK</a:t>
            </a:r>
          </a:p>
        </p:txBody>
      </p:sp>
      <p:sp>
        <p:nvSpPr>
          <p:cNvPr id="4" name="Slide Number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151</a:t>
            </a:fld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pic>
        <p:nvPicPr>
          <p:cNvPr id="6" name="Picture 5" descr="Logo for Warwichshire College Group">
            <a:extLst>
              <a:ext uri="{FF2B5EF4-FFF2-40B4-BE49-F238E27FC236}">
                <a16:creationId xmlns:a16="http://schemas.microsoft.com/office/drawing/2014/main" id="{42C499CA-5818-5876-6580-261460EEA2B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8714" y="1830575"/>
            <a:ext cx="1362075" cy="422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9314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B14E01-F7CA-5783-43AB-802149557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Researching normal behaviour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63A75-AAD2-C98A-9212-97B4F84BF54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Research the normal behaviour of a new animal.  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66F1898-E118-8491-453B-8D83D176224F}"/>
              </a:ext>
            </a:extLst>
          </p:cNvPr>
          <p:cNvGraphicFramePr>
            <a:graphicFrameLocks noGrp="1"/>
          </p:cNvGraphicFramePr>
          <p:nvPr/>
        </p:nvGraphicFramePr>
        <p:xfrm>
          <a:off x="395536" y="1347614"/>
          <a:ext cx="6984776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2388">
                  <a:extLst>
                    <a:ext uri="{9D8B030D-6E8A-4147-A177-3AD203B41FA5}">
                      <a16:colId xmlns:a16="http://schemas.microsoft.com/office/drawing/2014/main" val="3990888566"/>
                    </a:ext>
                  </a:extLst>
                </a:gridCol>
                <a:gridCol w="3492388">
                  <a:extLst>
                    <a:ext uri="{9D8B030D-6E8A-4147-A177-3AD203B41FA5}">
                      <a16:colId xmlns:a16="http://schemas.microsoft.com/office/drawing/2014/main" val="390725947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Previous animal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New animal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57113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Rabbit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Horse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8648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Cat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Lion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214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Sheep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Cow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729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Chicken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Peacock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252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Bearded dragon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Iguana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18260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400" dirty="0"/>
                        <a:t>Donkey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Zebra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82544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2423C-E868-3A8A-E9CE-99F33F37F5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423B82-CB4F-B9DA-0FF5-6398161538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91422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0BEB7-CBF3-228B-607B-105F0D7C5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Behaviour similarities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C1E8A-2495-10A7-E283-30DF30979D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Prey</a:t>
            </a:r>
          </a:p>
          <a:p>
            <a:pPr marL="342900" indent="-342900">
              <a:buFontTx/>
              <a:buChar char="-"/>
            </a:pPr>
            <a:r>
              <a:rPr lang="en-GB" dirty="0"/>
              <a:t>Found in large groups.</a:t>
            </a:r>
          </a:p>
          <a:p>
            <a:pPr marL="342900" indent="-342900">
              <a:buFontTx/>
              <a:buChar char="-"/>
            </a:pPr>
            <a:r>
              <a:rPr lang="en-GB" dirty="0"/>
              <a:t>Often herbivorous.</a:t>
            </a:r>
          </a:p>
          <a:p>
            <a:pPr marL="342900" indent="-342900">
              <a:buFontTx/>
              <a:buChar char="-"/>
            </a:pPr>
            <a:r>
              <a:rPr lang="en-GB" dirty="0"/>
              <a:t>Flight behaviours.</a:t>
            </a:r>
          </a:p>
          <a:p>
            <a:pPr marL="342900" indent="-342900">
              <a:buFontTx/>
              <a:buChar char="-"/>
            </a:pPr>
            <a:r>
              <a:rPr lang="en-GB" dirty="0"/>
              <a:t>Awareness of potential threats.</a:t>
            </a:r>
          </a:p>
          <a:p>
            <a:pPr marL="342900" indent="-342900">
              <a:buFontTx/>
              <a:buChar char="-"/>
            </a:pPr>
            <a:endParaRPr lang="en-GB" dirty="0"/>
          </a:p>
          <a:p>
            <a:r>
              <a:rPr lang="en-GB" dirty="0"/>
              <a:t>Predator</a:t>
            </a:r>
          </a:p>
          <a:p>
            <a:pPr marL="342900" indent="-342900">
              <a:buFontTx/>
              <a:buChar char="-"/>
            </a:pPr>
            <a:r>
              <a:rPr lang="en-GB" dirty="0"/>
              <a:t>Generally found alone or in smaller groups.</a:t>
            </a:r>
          </a:p>
          <a:p>
            <a:pPr marL="342900" indent="-342900">
              <a:buFontTx/>
              <a:buChar char="-"/>
            </a:pPr>
            <a:r>
              <a:rPr lang="en-GB" dirty="0"/>
              <a:t>Often carnivorous.</a:t>
            </a:r>
          </a:p>
          <a:p>
            <a:pPr marL="342900" indent="-342900">
              <a:buFontTx/>
              <a:buChar char="-"/>
            </a:pPr>
            <a:r>
              <a:rPr lang="en-GB" dirty="0"/>
              <a:t>Display hunting behaviours.</a:t>
            </a:r>
          </a:p>
          <a:p>
            <a:pPr marL="342900" indent="-342900">
              <a:buFontTx/>
              <a:buChar char="-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294B85-90F0-693E-E63B-219272A23E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3BFFE-4B3A-1E2E-9A42-FFE63619A5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10576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0266E-1A0F-5E03-AC27-E339EAD57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New routines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7DB1E-2654-75AB-538F-1B5B3842CC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For one of the below write a process that someone working with the animal should follow: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Feed a snake.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Catch and restrain an alpaca.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Pick out a goat’s foot.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Catch a budgie.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Clean out the ferrets.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72BD6B-6152-14C2-5813-7E7BA6333B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BC67F-0884-5E45-E631-AD281C33D9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64796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2A202-4BFE-D77F-DD2D-5A978F9B5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one homework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A8C00B-ECD7-5EED-C38B-0B0F9F3E2F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Consider </a:t>
            </a:r>
            <a:r>
              <a:rPr lang="en-GB" b="1" dirty="0"/>
              <a:t>three</a:t>
            </a:r>
            <a:r>
              <a:rPr lang="en-GB" dirty="0"/>
              <a:t> ways </a:t>
            </a:r>
            <a:r>
              <a:rPr lang="en-GB"/>
              <a:t>an animal’s </a:t>
            </a:r>
            <a:r>
              <a:rPr lang="en-GB" dirty="0"/>
              <a:t>behaviour changes when an individual interacts with it.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55D9D7-B2C9-89FE-8668-4BE203902F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A778BC-4B82-649C-66EC-7138D79708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5423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Risks and normal </a:t>
            </a:r>
            <a:r>
              <a:rPr lang="en-GB" noProof="0" dirty="0"/>
              <a:t>behaviour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050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Influences on animal </a:t>
            </a:r>
            <a:r>
              <a:rPr lang="en-GB" noProof="0" dirty="0"/>
              <a:t>behaviour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279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B27-3E2F-7996-DDA3-837875250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two aim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866FA-A4AF-735E-B814-22B141C9E12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Be able to identify the influences on animal behaviour.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42863-9F22-2E0D-578F-33550F45939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5CC92F-9CCE-4AEE-00FE-BEC3AD7D3C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741611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FD070-AC27-0CAF-2037-220C05302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two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41E742-DD3E-6F79-6307-23C40B146A0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Recap normal behaviours.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Discuss internal and external influences on animal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How do different animals present stress?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Create visual displays of how stress is influenced by internal and external behaviours.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58C4EB-9952-BEF8-5A2E-C554C73681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3A03CC-232A-0B48-D497-00EA1D12DD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43898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84584-7C78-9581-47A9-04E8AC43A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Recap on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911E5C-D9C1-3023-9ECA-8F04340C00C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Any issues with the description of a person working with an animal from the last lesson?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75A8D-9568-C0A1-C0E2-A66CCD2F76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40252F-40DF-66C3-37E4-B6B6AF7161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55657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F85E6-8F75-04F6-F17F-9D515EF00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Starter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05FB98-6FDD-2694-49AD-723C80B8FB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Identify </a:t>
            </a:r>
            <a:r>
              <a:rPr lang="en-GB" b="1" dirty="0"/>
              <a:t>three</a:t>
            </a:r>
            <a:r>
              <a:rPr lang="en-GB" dirty="0"/>
              <a:t> normal behaviours of a prey species.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96DE3-BB19-24DC-A8C8-4C7EA343F66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1154A4-5159-6A09-D867-72B09CF8EB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08373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A7104-691C-7D40-E629-77E078447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Starter answers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F4ACF2-F635-5A08-AC98-BF7ABF53F0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7574"/>
            <a:ext cx="7667625" cy="360157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Moving as a group.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Grazing.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Being vigilant.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00230-7C29-5965-0DC0-8D31D486B3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62CC97-5057-2C21-AB67-F0890F7D9A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51201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F2645-F95A-E839-B535-1BFEC20FD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Internal Influences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871F5F-96EF-ECC1-06A4-710AE33319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7574"/>
            <a:ext cx="7667625" cy="3601574"/>
          </a:xfrm>
        </p:spPr>
        <p:txBody>
          <a:bodyPr/>
          <a:lstStyle/>
          <a:p>
            <a:r>
              <a:rPr lang="en-GB" dirty="0"/>
              <a:t>Internal influences are factors within the animal’s self that determine how it approaches a situation or reacts to a stimuli. </a:t>
            </a:r>
          </a:p>
          <a:p>
            <a:endParaRPr lang="en-GB" dirty="0"/>
          </a:p>
          <a:p>
            <a:r>
              <a:rPr lang="en-GB" dirty="0"/>
              <a:t>These could be: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Genetics/Breed traits – Greyhounds vs Chihuahua.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Health status – Pain response.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Age – Old animals vs young animals.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Hormones – Oestrus vs Testosterone.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295CE-2708-73B1-FFBE-658EA56361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7EED2-897B-ABEB-5715-416CD36E28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00372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936CF-035F-9FD0-3CA2-2FB94157A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Internal influences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B72E3-DC92-A650-742E-57BA6B6D57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Look at the Internal influences cards.</a:t>
            </a:r>
          </a:p>
          <a:p>
            <a:endParaRPr lang="en-GB" dirty="0"/>
          </a:p>
          <a:p>
            <a:r>
              <a:rPr lang="en-GB" dirty="0"/>
              <a:t>Match each situation to an internal influence.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43ADF-5C45-658D-69D3-C8E8424844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7108B-FDDA-8E31-D32B-86591C7F6A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1672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B50FE1-F107-9B10-0AB3-38882AE1F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of internal influences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5EDDC-A996-7EBF-EB35-EF9EBDF6033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Genetics / breed trait.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Health status.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Hormones.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6A2E70-1E64-0390-CDD6-5B2A9B40F4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F1C52-90AE-2AAE-CBD9-B0DCDD090B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47319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5D739-0E83-D9E2-B2B0-F8864CCC9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noProof="0" dirty="0"/>
              <a:t>Recap on human influences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9C2E10-8688-8113-6C42-D019FEE0B1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noProof="0" dirty="0"/>
              <a:t>Access the Word cloud application.</a:t>
            </a:r>
          </a:p>
          <a:p>
            <a:endParaRPr lang="en-GB" dirty="0"/>
          </a:p>
          <a:p>
            <a:r>
              <a:rPr lang="en-GB" noProof="0" dirty="0"/>
              <a:t>Input </a:t>
            </a:r>
            <a:r>
              <a:rPr lang="en-GB" b="1" noProof="0" dirty="0"/>
              <a:t>three</a:t>
            </a:r>
            <a:r>
              <a:rPr lang="en-GB" noProof="0" dirty="0"/>
              <a:t> ways animal behaviour changes when an individual interacts with it.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0985EF-6FCD-A12B-C896-39660D9AA5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732E4-22D2-1D8C-03B6-B4433FFAE73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044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Aim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 vert="horz" lIns="0" tIns="0" rIns="0" bIns="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GB" sz="2400" dirty="0"/>
              <a:t>By the end of this set of 10 lessons, you wil</a:t>
            </a:r>
            <a:r>
              <a:rPr lang="en-GB" dirty="0"/>
              <a:t>l be able to carry out a behavioural assessment taking into account normal and atypical behaviour.</a:t>
            </a:r>
            <a:endParaRPr lang="en-GB" sz="2400" dirty="0"/>
          </a:p>
          <a:p>
            <a:pPr>
              <a:lnSpc>
                <a:spcPct val="100000"/>
              </a:lnSpc>
            </a:pPr>
            <a:endParaRPr lang="en-GB" sz="2400" dirty="0">
              <a:solidFill>
                <a:srgbClr val="E51C41"/>
              </a:solidFill>
            </a:endParaRPr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76549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AD781-369D-5FAA-2BAD-9E618E3EA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CE70DC8F-81DA-F03D-5493-5245459E8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External Influences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910BDC-B5A5-39BD-D705-05F9D3A1A85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7574"/>
            <a:ext cx="8226432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Animals are also affected by external influences such as:</a:t>
            </a:r>
          </a:p>
          <a:p>
            <a:pPr>
              <a:lnSpc>
                <a:spcPct val="100000"/>
              </a:lnSpc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Humans – fear, anticipation.</a:t>
            </a: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Environment – new location, new substrates or enrichment.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Group dynamics – introduction of new animals, bullying.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Food – food guarding, enrichment utilisation, affect of diet on behaviour. </a:t>
            </a: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B637AA-367F-8171-174D-62387D27DB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1E5D6F-D3C2-7C76-AE8D-AB1FBEC5F47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7112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936CF-035F-9FD0-3CA2-2FB94157A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External influences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B72E3-DC92-A650-742E-57BA6B6D57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Look at the External influences cards.</a:t>
            </a:r>
          </a:p>
          <a:p>
            <a:endParaRPr lang="en-GB" dirty="0"/>
          </a:p>
          <a:p>
            <a:r>
              <a:rPr lang="en-GB" dirty="0"/>
              <a:t>Match each situation to an internal influence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43ADF-5C45-658D-69D3-C8E84248442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97108B-FDDA-8E31-D32B-86591C7F6AD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65467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075B-52A0-8886-DB9B-213FB04BE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External influences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D7362-95E8-37AC-3B6F-B233D5BEDB9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Human influences.</a:t>
            </a:r>
            <a:endParaRPr lang="en-GB" sz="24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Environment.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Group dynamics.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Food.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2C4E3C-8345-C88F-805B-86C6741759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2E488-4C2A-80CE-0D52-71F8F93A35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66802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43B15-FF5E-9E24-ACB7-1208C689B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Relationship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41C7A0-1933-6D83-92C4-69D4F58DAF5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370448" cy="3601574"/>
          </a:xfrm>
        </p:spPr>
        <p:txBody>
          <a:bodyPr/>
          <a:lstStyle/>
          <a:p>
            <a:r>
              <a:rPr lang="en-GB" dirty="0"/>
              <a:t>It is important to consider that some external influences may result in an internal influence.</a:t>
            </a:r>
          </a:p>
          <a:p>
            <a:endParaRPr lang="en-GB" dirty="0"/>
          </a:p>
          <a:p>
            <a:r>
              <a:rPr lang="en-GB" dirty="0"/>
              <a:t>Example:</a:t>
            </a:r>
          </a:p>
          <a:p>
            <a:r>
              <a:rPr lang="en-GB" dirty="0"/>
              <a:t>A new cat moves in and enters a cat’s garden.  The cat may feel the need to mark their territory all around your house. </a:t>
            </a:r>
          </a:p>
          <a:p>
            <a:endParaRPr lang="en-GB" dirty="0"/>
          </a:p>
          <a:p>
            <a:r>
              <a:rPr lang="en-GB" dirty="0"/>
              <a:t>A bitch in season walks past a house with a dog.  The entire dog may not eat and feel stressed that he cannot get to it.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8E3101-08BB-C561-8DF6-D71148CFD49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22A9A8-1504-1CD8-A9AC-C812795DA0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5196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1B112-336E-89CC-FE32-09C6B075D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Signs of stress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D0B3A-AF1B-CC8D-A6F4-90DB58B9E1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Stress happens when animals must make intense or long-lasting changes in their body or behaviour to deal with their surroundings.</a:t>
            </a:r>
          </a:p>
          <a:p>
            <a:endParaRPr lang="en-GB" dirty="0"/>
          </a:p>
          <a:p>
            <a:r>
              <a:rPr lang="en-GB" dirty="0"/>
              <a:t>Stress can be presented in a variety of ways depending on the animal.</a:t>
            </a:r>
          </a:p>
          <a:p>
            <a:endParaRPr lang="en-GB" dirty="0"/>
          </a:p>
          <a:p>
            <a:r>
              <a:rPr lang="en-GB" dirty="0"/>
              <a:t>Write down any signs of stress you can think of.  You have two minutes.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84636-E577-D3D0-0061-C2A42C4890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F8F9B0-4B9C-EBF8-67D0-2F93DD5566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23941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DF89-ED37-A0BF-633B-77645FAE8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Stress checklist</a:t>
            </a:r>
            <a:br>
              <a:rPr lang="en-GB" dirty="0"/>
            </a:b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BCE7C-E50C-A685-CD26-733A5CDC182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Self-assess your list of signs of stress against those on the Signs of stress handout.</a:t>
            </a:r>
          </a:p>
          <a:p>
            <a:endParaRPr lang="en-GB" dirty="0"/>
          </a:p>
          <a:p>
            <a:r>
              <a:rPr lang="en-GB" dirty="0"/>
              <a:t>How many signs did you identify?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81F7C5-7F07-EEF8-4E7C-6BA189B7B8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88967-7D34-8709-E99A-04299E02A2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63683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F4CA7-CB6C-82A2-CCD3-BE30C89AE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Stress situations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10E9E-7685-F4A7-B406-1C01FCA141E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 groups, take a piece of flipchart paper.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Produce a drawing that clearly shows the relationship between external influences and internal influence.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On your drawing, show the signs the animal would display – include what you would notice or see in the animal.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Explain why this stressful situation might happen.</a:t>
            </a:r>
          </a:p>
          <a:p>
            <a:endParaRPr lang="en-GB" dirty="0"/>
          </a:p>
          <a:p>
            <a:r>
              <a:rPr lang="en-GB" dirty="0"/>
              <a:t>You are allowed to use no more than five words but can use drawings.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738ED2-81D1-C8FC-4B5B-C1CC59035A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4678C8-6E37-A6A7-8F89-9775FF1D481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52258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5EF95-444F-66D1-6C11-029292CEC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Share your drawing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A0E329-D4EB-A202-9703-CF3A0FE94F0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Move to a new group. Explain your drawing to everybody in the group.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Listen carefully and take notes; ask questions if you need clarification.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Return to your original group.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Share the information you learnt with your group. A scribe writes all notes on one sheet of paper.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Take a copy of the notes.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EEC5C1-7D8F-A1ED-8B4B-ADB84D53F6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D7AB18-E6BD-AEA7-FDDA-8AB14B787F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78186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6C666-143F-D7F9-EC70-573B4F9DC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Influences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44C366-7A1B-55C3-C56E-20335DCA32B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910000" cy="360157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Internal influences</a:t>
            </a:r>
          </a:p>
          <a:p>
            <a:r>
              <a:rPr lang="en-GB" dirty="0"/>
              <a:t>Factors within the animal, such as health, age, hormones and genetics, that affect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External influences </a:t>
            </a:r>
          </a:p>
          <a:p>
            <a:r>
              <a:rPr lang="en-GB" dirty="0"/>
              <a:t>Factors external to the animal that </a:t>
            </a:r>
            <a:r>
              <a:rPr lang="en-GB"/>
              <a:t>affect an animal’s </a:t>
            </a:r>
            <a:r>
              <a:rPr lang="en-GB" dirty="0"/>
              <a:t>behaviour such as food, humans and </a:t>
            </a:r>
            <a:r>
              <a:rPr lang="en-GB"/>
              <a:t>the animal’s </a:t>
            </a:r>
            <a:r>
              <a:rPr lang="en-GB" dirty="0"/>
              <a:t>environment. 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Relationship</a:t>
            </a:r>
          </a:p>
          <a:p>
            <a:r>
              <a:rPr lang="en-GB" dirty="0"/>
              <a:t>How these work together to influence the animal.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9026C-B7BF-A9E3-82B4-7A33356DDF0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9FB26D-5926-A4BA-9A46-2E5104C4CB5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5073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Atypical </a:t>
            </a:r>
            <a:r>
              <a:rPr lang="en-GB" noProof="0" dirty="0"/>
              <a:t>behaviour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392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61"/>
    </mc:Choice>
    <mc:Fallback xmlns="">
      <p:transition spd="slow" advTm="666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dirty="0"/>
              <a:t>Lesson one aim</a:t>
            </a:r>
            <a:endParaRPr lang="en-GB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Understand the importance of personal safety when working with animals.</a:t>
            </a:r>
            <a:endParaRPr lang="en-GB" dirty="0"/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5318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59E59E-3237-2AAA-91DF-A4AA1CBD0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6095A638-C50C-BC3D-BB07-955BA6618C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Lesson three aim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62D66A-C58F-83B4-A754-5B8C5AC26C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Understand causes of atypical behaviour. </a:t>
            </a:r>
            <a:endParaRPr lang="en-GB" dirty="0"/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691D6A-95F7-C5E3-90F5-1BACB25484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6118B7-8854-9EBA-C1C8-D4560286A31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125452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49A29-3CA1-1A71-4EE9-EB5C8DD73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three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3FA77-CB46-B08A-E3C8-B52CF52F029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Review normal behaviour of animals.</a:t>
            </a:r>
          </a:p>
          <a:p>
            <a:endParaRPr lang="en-GB" dirty="0"/>
          </a:p>
          <a:p>
            <a:r>
              <a:rPr lang="en-GB" dirty="0"/>
              <a:t>Watch a video to observe the behaviour displayed.</a:t>
            </a:r>
          </a:p>
          <a:p>
            <a:endParaRPr lang="en-GB" dirty="0"/>
          </a:p>
          <a:p>
            <a:r>
              <a:rPr lang="en-GB" dirty="0"/>
              <a:t>Create a video with a voice over on animal behaviour and complete a peer review of a video.</a:t>
            </a:r>
          </a:p>
          <a:p>
            <a:endParaRPr lang="en-GB" dirty="0"/>
          </a:p>
          <a:p>
            <a:r>
              <a:rPr lang="en-GB" dirty="0"/>
              <a:t>Read and evaluate a case study and provide feedback </a:t>
            </a:r>
            <a:r>
              <a:rPr lang="en-GB"/>
              <a:t>on this.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D7A60-5F1B-02D0-CE85-40FB9EA460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6EB9E6-D7D6-6C7A-F3AA-3D56FE414C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001379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8D5EE-9CCA-6E32-AA7A-FF912123F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Normal behaviour review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084F0D5-82FF-E794-C5EB-29006459A77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Individually complete the Normal behaviour quick quiz.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3AB35-693C-5A07-8187-BE721AA727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FDE70-ECA9-AC57-620D-7DEE11F08A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60631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8D5EE-9CCA-6E32-AA7A-FF912123F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Self assessment activity answers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732B6F-B12A-71E3-16EA-1DE1B7F326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436513" cy="3601574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en-GB" dirty="0"/>
              <a:t>Are hormones considered an internal or an external factor that influences behaviour? </a:t>
            </a:r>
            <a:r>
              <a:rPr lang="en-GB" dirty="0">
                <a:solidFill>
                  <a:srgbClr val="FF0000"/>
                </a:solidFill>
              </a:rPr>
              <a:t>Internal</a:t>
            </a: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Identify three signs of stress. </a:t>
            </a:r>
            <a:r>
              <a:rPr lang="en-GB" dirty="0">
                <a:solidFill>
                  <a:srgbClr val="FF0000"/>
                </a:solidFill>
              </a:rPr>
              <a:t>Pacing, increased heart rate, feather plucking, panting, hair loss.</a:t>
            </a: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Is breed classed as an internal or external factor? </a:t>
            </a:r>
            <a:r>
              <a:rPr lang="en-GB" dirty="0">
                <a:solidFill>
                  <a:srgbClr val="FF0000"/>
                </a:solidFill>
              </a:rPr>
              <a:t>Internal</a:t>
            </a: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Are visitors in a zoo classed as an internal or external factor? </a:t>
            </a:r>
            <a:r>
              <a:rPr lang="en-GB" dirty="0">
                <a:solidFill>
                  <a:srgbClr val="FF0000"/>
                </a:solidFill>
              </a:rPr>
              <a:t>External</a:t>
            </a:r>
            <a:endParaRPr lang="en-GB" dirty="0"/>
          </a:p>
          <a:p>
            <a:pPr marL="457200" indent="-457200">
              <a:buAutoNum type="arabicPeriod"/>
            </a:pPr>
            <a:r>
              <a:rPr lang="en-GB" dirty="0"/>
              <a:t>Is food an internal or an external factor on behaviour? </a:t>
            </a:r>
            <a:r>
              <a:rPr lang="en-GB" dirty="0">
                <a:solidFill>
                  <a:srgbClr val="FF0000"/>
                </a:solidFill>
              </a:rPr>
              <a:t>External</a:t>
            </a:r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  <a:p>
            <a:pPr marL="457200" indent="-457200">
              <a:buAutoNum type="arabicPeriod"/>
            </a:pP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3AB35-693C-5A07-8187-BE721AA727E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FDE70-ECA9-AC57-620D-7DEE11F08A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02481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8D4A0-06B8-3EBC-E938-E061E2277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Video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F1CCA-4606-AAD5-7F3B-DBC42CEA3F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Watch the video.  Note the following on the Observation template: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Animal species.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Behaviour observed.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Cause of behaviour.</a:t>
            </a:r>
          </a:p>
          <a:p>
            <a:endParaRPr lang="en-GB" dirty="0"/>
          </a:p>
          <a:p>
            <a:r>
              <a:rPr lang="en-GB" dirty="0"/>
              <a:t>Headphones are available if you need to watch independently.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762F0-2A68-C2E7-2408-08431850588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ED96C7-9F2C-49D7-E4E7-8B90F51905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70850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BAD39-FF6E-0701-E539-637A37669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Definitions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1E9F66-9F51-4C6C-A6F4-B099F551183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b="1" dirty="0">
                <a:latin typeface="+mj-lt"/>
              </a:rPr>
              <a:t>Atypical behaviours</a:t>
            </a:r>
            <a:r>
              <a:rPr lang="en-GB" b="1" i="0" dirty="0">
                <a:effectLst/>
                <a:latin typeface="+mj-lt"/>
              </a:rPr>
              <a:t> </a:t>
            </a:r>
            <a:r>
              <a:rPr lang="en-GB" i="0" dirty="0">
                <a:effectLst/>
                <a:latin typeface="+mj-lt"/>
              </a:rPr>
              <a:t>are those that fall outside the normal behavioural repertoire or are excessive, absent, or out-of-context.</a:t>
            </a:r>
          </a:p>
          <a:p>
            <a:endParaRPr lang="en-GB" dirty="0">
              <a:latin typeface="+mj-lt"/>
            </a:endParaRPr>
          </a:p>
          <a:p>
            <a:r>
              <a:rPr lang="en-GB" b="1" dirty="0">
                <a:latin typeface="+mj-lt"/>
              </a:rPr>
              <a:t>Stereotypical behaviour </a:t>
            </a:r>
            <a:r>
              <a:rPr lang="en-GB" dirty="0">
                <a:latin typeface="+mj-lt"/>
              </a:rPr>
              <a:t>includes r</a:t>
            </a:r>
            <a:r>
              <a:rPr lang="en-GB" i="0" dirty="0">
                <a:effectLst/>
                <a:latin typeface="+mj-lt"/>
              </a:rPr>
              <a:t>epetitive behaviours that are not functional or have no purpose.</a:t>
            </a:r>
            <a:endParaRPr lang="en-GB" dirty="0">
              <a:latin typeface="+mj-lt"/>
            </a:endParaRPr>
          </a:p>
          <a:p>
            <a:endParaRPr lang="en-GB" dirty="0"/>
          </a:p>
          <a:p>
            <a:r>
              <a:rPr lang="en-GB" dirty="0"/>
              <a:t>(The Open Sanctuary Project, n.d. Accessed: 8 December 2025)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AF0AB-84CE-2212-2DDE-52F5A8D573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F71632-ECDA-3F22-9512-A994B7D2BE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34339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F7FC0-0330-94BD-7C94-E3C1322FE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Stereotypical behaviour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426FE5-41E0-2C8D-1B12-01C6436A07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Can happen for a number of reasons: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Poor / inappropriate environment.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Lack of mental stimulation.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Inability to perform natural behaviours.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Stress, anxiety or fear.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Social deprivation.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Health / pain related issues.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Early life experience.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Reinforcement and habit formation.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6AD851-4A59-2576-6AD1-FB0B2EF63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2BFEB-5AD8-BE37-3A12-32FC40A91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96449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9F5F4-5699-3725-9C93-D91BF9849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Video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DE598-5AEA-D1A0-C735-922C59FBCA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68608" y="843558"/>
            <a:ext cx="7667625" cy="3601574"/>
          </a:xfrm>
        </p:spPr>
        <p:txBody>
          <a:bodyPr/>
          <a:lstStyle/>
          <a:p>
            <a:r>
              <a:rPr lang="en-GB" dirty="0"/>
              <a:t>You will now watch two more videos.  For each, note the following on the Observation template: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cause.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Whether you think the behaviour is stereotypical.  Why?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r>
              <a:rPr lang="en-GB" dirty="0"/>
              <a:t>Headphones are available if you need to watch independently.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6FA8CD-D00C-2EB3-E8E7-3A1554860CD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5493-E648-BBC7-2BBC-A433DC60B4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95923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0BBB9-0ADC-2627-947B-14561E54C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0C7314-7545-6DEB-311D-DE5B655D486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Research an animal you are interested in. Find out: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Its normal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Its atypical behaviour.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Why the atypical behaviour arise.</a:t>
            </a:r>
          </a:p>
          <a:p>
            <a:endParaRPr lang="en-GB" dirty="0"/>
          </a:p>
          <a:p>
            <a:r>
              <a:rPr lang="en-GB" dirty="0">
                <a:effectLst/>
              </a:rPr>
              <a:t>From your research, produce a short script that you will use for a presentation. 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4C7670-869C-B1B9-0E8A-E06010F0CE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5E03E8-363E-E66C-4EC4-35537B7F7E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819226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F7A11-E29B-B7A3-4301-F3B0237AF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Adding a voice over to a presentation</a:t>
            </a:r>
          </a:p>
        </p:txBody>
      </p:sp>
      <p:sp>
        <p:nvSpPr>
          <p:cNvPr id="3" name="Text Placeholder 2" descr="Video to demonstrate how to add a voice over to a presentation">
            <a:extLst>
              <a:ext uri="{FF2B5EF4-FFF2-40B4-BE49-F238E27FC236}">
                <a16:creationId xmlns:a16="http://schemas.microsoft.com/office/drawing/2014/main" id="{C6837BD9-6903-ECE6-6A11-8B330642001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Online Media 5" title="Microsoft Powerpoint Voice Over Presentation 5 minute Tutorial.">
            <a:hlinkClick r:id="" action="ppaction://media"/>
            <a:extLst>
              <a:ext uri="{FF2B5EF4-FFF2-40B4-BE49-F238E27FC236}">
                <a16:creationId xmlns:a16="http://schemas.microsoft.com/office/drawing/2014/main" id="{6FE52AAD-7E9E-2308-2CA1-4CE1778ED661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78160" y="846279"/>
            <a:ext cx="8081342" cy="392098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3F6EB2-0C23-39AB-7654-4BA7DDD64A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1445BB-8D8A-9434-E7D6-D566B3F5F1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3985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Lesson one overview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Why do we observe animals?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What is normal behaviour in animals?</a:t>
            </a:r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138823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67EE9-48AF-B1A1-63EF-0EAA751D2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Create a 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6A902A-E83B-455D-16C3-F01525B153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Create a slide summarising your key research findings.  </a:t>
            </a:r>
          </a:p>
          <a:p>
            <a:endParaRPr lang="en-GB" dirty="0"/>
          </a:p>
          <a:p>
            <a:r>
              <a:rPr lang="en-GB" dirty="0"/>
              <a:t>Insert the image of the animal into your slide.</a:t>
            </a:r>
          </a:p>
          <a:p>
            <a:endParaRPr lang="en-GB" dirty="0"/>
          </a:p>
          <a:p>
            <a:r>
              <a:rPr lang="en-GB" dirty="0"/>
              <a:t>Add a voice over of your script.</a:t>
            </a:r>
          </a:p>
          <a:p>
            <a:endParaRPr lang="en-GB" dirty="0"/>
          </a:p>
          <a:p>
            <a:r>
              <a:rPr lang="en-GB" dirty="0"/>
              <a:t>Add your script to the Notes section of the slide.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C7ED68-83F3-A43B-C0DF-48734047AC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AE0411-45D0-835B-4372-0D4CB299F5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45431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2D85A-8DE2-D5A7-32EE-DBF333D69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544BA-AB82-140A-1F4F-6D3F9F08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Peer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0B45AF-B9ED-08D1-1CB5-B970A4A9C0E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771549"/>
            <a:ext cx="7667625" cy="3995713"/>
          </a:xfrm>
        </p:spPr>
        <p:txBody>
          <a:bodyPr/>
          <a:lstStyle/>
          <a:p>
            <a:r>
              <a:rPr lang="en-GB" dirty="0"/>
              <a:t>Review at least two videos.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Is the content clear and located in an appropriate position on the slide?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Does the slide summarise key points?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Are the points clearly shown with an appropriate size font?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Are the notes easy to follow?</a:t>
            </a:r>
          </a:p>
          <a:p>
            <a:endParaRPr lang="en-GB" dirty="0"/>
          </a:p>
          <a:p>
            <a:r>
              <a:rPr lang="en-GB" dirty="0"/>
              <a:t>Make notes to give to the group that created the presentation.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73E37A-D4C6-4928-824B-7996264E20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7A544F-725E-C8F4-EC01-6E36435FB5A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0014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96000-2EF4-00D2-AB6D-34E86ED9C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Collie case study task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8293B-E951-BCD3-F2F8-678DEBDE9E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Read the collie case study 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Highlight what you feel are the key points.</a:t>
            </a:r>
          </a:p>
          <a:p>
            <a:pPr marL="612900" lvl="1" indent="-342900"/>
            <a:r>
              <a:rPr lang="en-GB" dirty="0"/>
              <a:t>What are the internal factors?</a:t>
            </a:r>
          </a:p>
          <a:p>
            <a:pPr marL="612900" lvl="1" indent="-342900"/>
            <a:r>
              <a:rPr lang="en-GB" dirty="0"/>
              <a:t>What are the external factors?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1FABA8-8BE0-0DAA-F5A3-4FF006160B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8A2B0-A8F1-902E-5468-972A05CEF2E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142612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5A778-6D2D-1124-F27D-C04629CD8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Formulate a response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B91973-C220-D3D8-CF0A-BBF945FD88E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in pairs.</a:t>
            </a:r>
          </a:p>
          <a:p>
            <a:endParaRPr lang="en-GB" dirty="0"/>
          </a:p>
          <a:p>
            <a:r>
              <a:rPr lang="en-GB" dirty="0"/>
              <a:t>From the Collie case study, identify: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Normal behaviour.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077913" algn="l"/>
              </a:tabLst>
            </a:pPr>
            <a:r>
              <a:rPr lang="en-GB" dirty="0"/>
              <a:t>Atypical behaviour.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077913" algn="l"/>
              </a:tabLst>
            </a:pPr>
            <a:r>
              <a:rPr lang="en-GB"/>
              <a:t>Internal factors.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  <a:tabLst>
                <a:tab pos="1077913" algn="l"/>
              </a:tabLst>
            </a:pPr>
            <a:r>
              <a:rPr lang="en-GB" dirty="0"/>
              <a:t>External factors.</a:t>
            </a:r>
          </a:p>
          <a:p>
            <a:pPr>
              <a:tabLst>
                <a:tab pos="1077913" algn="l"/>
              </a:tabLst>
            </a:pPr>
            <a:endParaRPr lang="en-GB" dirty="0"/>
          </a:p>
          <a:p>
            <a:pPr>
              <a:tabLst>
                <a:tab pos="1077913" algn="l"/>
              </a:tabLst>
            </a:pPr>
            <a:r>
              <a:rPr lang="en-GB" dirty="0"/>
              <a:t>Hand in your answers.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15F7D4-AA77-6C44-3332-45FD31F4A1C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F395D3-26D5-B775-A7B6-02645D1692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224779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DF57F-3708-66E5-8B1E-FB82DBF82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Observation homework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F2B452-53C6-FFA3-CA3A-20EE72D7DB1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 preparation for our next lesson observe an animal for 10 minutes and write down everything that they do.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2F958-DB1C-F3E0-9CA1-77CA5CF58C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C0C20-DA76-B99F-9005-8E9DD4C16F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654120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Sampling methods</a:t>
            </a:r>
          </a:p>
        </p:txBody>
      </p:sp>
    </p:spTree>
    <p:extLst>
      <p:ext uri="{BB962C8B-B14F-4D97-AF65-F5344CB8AC3E}">
        <p14:creationId xmlns:p14="http://schemas.microsoft.com/office/powerpoint/2010/main" val="357759186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AE17-1EE7-A2C4-39C6-7279D6AF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four aim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03ADAA-4233-F692-CA01-3FFD33877B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Understand the suitability of different behavioural sampling methods when using ethograms.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7314A-FE4D-3866-3C94-6C0A245E9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8C3D3B-3BA2-049D-20D1-689551DD05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464033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7981D-5B2F-4740-7358-267D4B27C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four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408B8-001E-A27D-C589-D54B375C6D0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Learn about ethograms and how they are used.</a:t>
            </a:r>
          </a:p>
          <a:p>
            <a:endParaRPr lang="en-GB" dirty="0"/>
          </a:p>
          <a:p>
            <a:r>
              <a:rPr lang="en-GB" dirty="0"/>
              <a:t>Create an ethogram.</a:t>
            </a:r>
          </a:p>
          <a:p>
            <a:endParaRPr lang="en-GB" dirty="0"/>
          </a:p>
          <a:p>
            <a:r>
              <a:rPr lang="en-GB" dirty="0"/>
              <a:t>Observe Capuchin monkeys and chimpanzees using different sampling methods.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30013E-0695-1BE8-BE8B-9407C27BEC4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D6CA6B-5A63-A3CB-357F-5C8606DB7F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9476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815E8-5792-49CF-C8AF-BCA5E3890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6A7291-405A-2E08-88F7-1B806A56F05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What is an ethogram?</a:t>
            </a:r>
          </a:p>
          <a:p>
            <a:endParaRPr lang="en-GB" dirty="0"/>
          </a:p>
          <a:p>
            <a:r>
              <a:rPr lang="en-GB" dirty="0"/>
              <a:t>Animal behaviour – What the animal is doing or how they are reacting.</a:t>
            </a:r>
          </a:p>
          <a:p>
            <a:endParaRPr lang="en-GB" dirty="0"/>
          </a:p>
          <a:p>
            <a:r>
              <a:rPr lang="en-GB" dirty="0"/>
              <a:t>Ethology – study of animal behaviour.</a:t>
            </a:r>
          </a:p>
          <a:p>
            <a:endParaRPr lang="en-GB" dirty="0"/>
          </a:p>
          <a:p>
            <a:r>
              <a:rPr lang="en-GB" dirty="0"/>
              <a:t>Ethos – character.</a:t>
            </a:r>
          </a:p>
          <a:p>
            <a:r>
              <a:rPr lang="en-GB" dirty="0"/>
              <a:t>Ology – study of.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B7E82-1BC8-291D-7859-2F23F294F9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6340A3-8F9D-6A47-AC23-B983D7EA87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065748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E2F0F-B5FB-0E34-B584-53EE4F0A6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are ethograms?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6F340F-564B-176E-AB87-C3F6A153355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 list, catalogue or encyclopaedia of an animal’s behaviour.  An ethogram creates an inventory of actions, movements and patterns that an animal exhibits. 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60E44-1A6A-95C6-B8B0-4D9524A3C0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55BB3-3D3C-0209-B777-2CD6130781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762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Routines task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dirty="0"/>
              <a:t>Work as a group.</a:t>
            </a:r>
          </a:p>
          <a:p>
            <a:pPr>
              <a:lnSpc>
                <a:spcPct val="100000"/>
              </a:lnSpc>
            </a:pPr>
            <a:endParaRPr lang="en-GB" dirty="0"/>
          </a:p>
          <a:p>
            <a:pPr>
              <a:lnSpc>
                <a:spcPct val="100000"/>
              </a:lnSpc>
            </a:pPr>
            <a:r>
              <a:rPr lang="en-GB" dirty="0"/>
              <a:t>For the routine you have been given: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discuss the steps you would go through to carry out the routine. 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ensure these are written down.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/>
              <a:t>feedback to other groups. </a:t>
            </a:r>
            <a:br>
              <a:rPr lang="en-GB" dirty="0"/>
            </a:br>
            <a:endParaRPr lang="en-GB" dirty="0"/>
          </a:p>
        </p:txBody>
      </p:sp>
      <p:sp>
        <p:nvSpPr>
          <p:cNvPr id="3" name="Footer Placeholder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9585168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0B28F-982F-6809-D62C-80E19CC14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do we use ethograms?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7A45A-AC4D-34B2-C19D-287610F89F8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To monitor animal behaviour and collect data.</a:t>
            </a:r>
          </a:p>
          <a:p>
            <a:endParaRPr lang="en-GB" dirty="0"/>
          </a:p>
          <a:p>
            <a:r>
              <a:rPr lang="en-GB" dirty="0"/>
              <a:t>Health records – to understand when animals may be behaving oddly or might be ill.</a:t>
            </a:r>
          </a:p>
          <a:p>
            <a:endParaRPr lang="en-GB" dirty="0"/>
          </a:p>
          <a:p>
            <a:r>
              <a:rPr lang="en-GB" dirty="0"/>
              <a:t>Research – to determine the effects of enrichment, new enclosures and new introductions.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5314E8-E8BF-6D7D-7DE1-9DBD3B72E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A286A-7D58-D492-5C62-9D92E4801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591363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1E315-4D1E-9EBF-553A-B5D34F447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an ethogram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018A-DA94-15C5-2061-BD0836B871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dirty="0"/>
              <a:t>On an ethogram template, a list is produced of all known behaviours carried out by the species to be observed. This could be from primary or secondary research.</a:t>
            </a:r>
          </a:p>
          <a:p>
            <a:endParaRPr lang="en-GB" dirty="0"/>
          </a:p>
          <a:p>
            <a:r>
              <a:rPr lang="en-GB" dirty="0"/>
              <a:t>This list includes a name for the behaviour (e.g., interaction) and a description of the expected signs of the behaviour (e.g., with another animal).  This description is known as the </a:t>
            </a:r>
            <a:r>
              <a:rPr lang="en-GB" b="1" dirty="0"/>
              <a:t>key</a:t>
            </a:r>
            <a:r>
              <a:rPr lang="en-GB" dirty="0"/>
              <a:t> and could be abbreviated (e.g., WAA).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309AC6-87FA-D1CB-0987-ADFFD359D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D99FF6-FAF4-B4A5-B723-38C4CDE0E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349237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5ECC0-9071-3DA6-5BC4-D25A35545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a key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9000E8-BC6D-4DBD-5387-CD184B3985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dirty="0"/>
              <a:t>You need to be specific with what a behaviour is in your individual ethogram.  For example: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Contact – does that mean contact with another member of the group, contact with another species, contact with a keeper/human?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Moving – does that mean walking, running, jumping, climbing?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Grooming – does that mean self-grooming or allogrooming?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8F550C-4BA9-A72C-6F46-C3D338D87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736063-832E-1690-9D1E-949944813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88378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BF022-21EA-A4F1-398B-2D5A91FB6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Writing a key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D14AF-37E2-F477-068C-50EDD72D91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Refer back to your homework observations.</a:t>
            </a:r>
          </a:p>
          <a:p>
            <a:endParaRPr lang="en-GB" dirty="0"/>
          </a:p>
          <a:p>
            <a:r>
              <a:rPr lang="en-GB" dirty="0"/>
              <a:t>Select three behaviours you observed.  For each, write a clear description that matches what the animal was doing.</a:t>
            </a:r>
          </a:p>
          <a:p>
            <a:endParaRPr lang="en-GB" dirty="0"/>
          </a:p>
          <a:p>
            <a:r>
              <a:rPr lang="en-GB" dirty="0"/>
              <a:t>Now go to the Livewall.  </a:t>
            </a:r>
          </a:p>
          <a:p>
            <a:endParaRPr lang="en-GB" dirty="0"/>
          </a:p>
          <a:p>
            <a:r>
              <a:rPr lang="en-GB" dirty="0"/>
              <a:t>Write one of your descriptions in Livewall.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6F30D6-6249-5419-635E-F55A6BE89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EF0965-6621-97E3-9F1A-1DBACA729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276764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EC215-860A-6787-8723-095400353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FB7446-29AA-7E83-854C-231532A5D60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437562" cy="3780863"/>
          </a:xfrm>
        </p:spPr>
        <p:txBody>
          <a:bodyPr>
            <a:normAutofit/>
          </a:bodyPr>
          <a:lstStyle/>
          <a:p>
            <a:r>
              <a:rPr lang="en-GB" dirty="0"/>
              <a:t>There are many different types of ethograms.  Each has a different purpose.  </a:t>
            </a:r>
          </a:p>
          <a:p>
            <a:endParaRPr lang="en-GB" dirty="0"/>
          </a:p>
          <a:p>
            <a:r>
              <a:rPr lang="en-GB" dirty="0"/>
              <a:t>Focal – one individual is observed.</a:t>
            </a:r>
          </a:p>
          <a:p>
            <a:endParaRPr lang="en-GB" dirty="0"/>
          </a:p>
          <a:p>
            <a:r>
              <a:rPr lang="en-GB" dirty="0"/>
              <a:t>Scan – a group is observed at predetermined time intervals we record everything every individual is doing.</a:t>
            </a:r>
          </a:p>
          <a:p>
            <a:endParaRPr lang="en-GB" dirty="0"/>
          </a:p>
          <a:p>
            <a:r>
              <a:rPr lang="en-GB" dirty="0"/>
              <a:t>Ad libitum – opportunistic (unplanned) observation of a behaviour.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DA45D7-317F-965A-1F49-93AF0A340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F73AC8-0493-0337-1419-5554D37BD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115574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63786-6EB1-CD26-1E81-5DACD51C3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Inputting ethogram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D381E9-6171-C947-88A6-A516162CF74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51520" y="986400"/>
            <a:ext cx="8064896" cy="3459831"/>
          </a:xfrm>
        </p:spPr>
        <p:txBody>
          <a:bodyPr/>
          <a:lstStyle/>
          <a:p>
            <a:r>
              <a:rPr lang="en-GB" dirty="0"/>
              <a:t>Look at the Chimpanzee normal behaviours handout.</a:t>
            </a:r>
          </a:p>
          <a:p>
            <a:endParaRPr lang="en-GB" dirty="0"/>
          </a:p>
          <a:p>
            <a:r>
              <a:rPr lang="en-GB" dirty="0"/>
              <a:t>Follow as I input these into an Ethogram template.</a:t>
            </a:r>
          </a:p>
          <a:p>
            <a:endParaRPr lang="en-GB" dirty="0"/>
          </a:p>
          <a:p>
            <a:r>
              <a:rPr lang="en-GB" dirty="0"/>
              <a:t>You can input on yours as well.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5283BF-A620-9DAE-FBC3-C05AA60DD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4DD6A9-9B68-F892-6541-45CB92561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689648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03139-624B-D023-4848-BF455D07F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Observation by scan sampling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448AC0-4BE1-5653-894D-CA606B5A3E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dirty="0"/>
              <a:t>Watch the Chimpanzee behaviour video, Session 2.  You may need to use headphones.</a:t>
            </a:r>
          </a:p>
          <a:p>
            <a:endParaRPr lang="en-GB" dirty="0"/>
          </a:p>
          <a:p>
            <a:r>
              <a:rPr lang="en-GB" dirty="0"/>
              <a:t>Complete the ethogram template using the scan sampling method.  This means observing the animals and record everything each individual does at 30-second intervals.</a:t>
            </a:r>
          </a:p>
          <a:p>
            <a:endParaRPr lang="en-GB" dirty="0"/>
          </a:p>
          <a:p>
            <a:r>
              <a:rPr lang="en-GB" dirty="0"/>
              <a:t>I will give you prompts every 30-seconds.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15CF06-65A5-879F-6083-43BD7529D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5C319A-0E30-314F-93C2-0DF448659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66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835651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EBFFD-0CFA-4780-3DCC-A4C10048C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Capuchin behaviours task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7CE91D-11FB-2F08-1B14-C01052E775B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en-GB" dirty="0"/>
              <a:t>W</a:t>
            </a:r>
            <a:r>
              <a:rPr lang="en-GB" b="0" dirty="0">
                <a:effectLst/>
              </a:rPr>
              <a:t>atch the </a:t>
            </a:r>
            <a:r>
              <a:rPr lang="en-GB" dirty="0"/>
              <a:t>Capuchin behaviours </a:t>
            </a:r>
            <a:r>
              <a:rPr lang="en-GB" b="0" dirty="0">
                <a:effectLst/>
              </a:rPr>
              <a:t>video. You may need to use headphones.</a:t>
            </a:r>
          </a:p>
          <a:p>
            <a:endParaRPr lang="en-GB" dirty="0"/>
          </a:p>
          <a:p>
            <a:r>
              <a:rPr lang="en-GB" b="0" dirty="0">
                <a:effectLst/>
              </a:rPr>
              <a:t>Note all the behaviours seen.  Write a ‘Key’ for each behaviour.</a:t>
            </a:r>
          </a:p>
          <a:p>
            <a:r>
              <a:rPr lang="en-GB" b="0" dirty="0">
                <a:effectLst/>
              </a:rPr>
              <a:t> </a:t>
            </a:r>
          </a:p>
          <a:p>
            <a:r>
              <a:rPr lang="en-GB" dirty="0"/>
              <a:t>Now work in pairs and compare what each of you produced.</a:t>
            </a:r>
          </a:p>
          <a:p>
            <a:r>
              <a:rPr lang="en-GB" b="0" dirty="0">
                <a:effectLst/>
              </a:rPr>
              <a:t>Agree the descriptions and complete the Capuchin behaviour handout.</a:t>
            </a:r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E5217-E98B-563B-1BD1-911C55131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24DEB3-544A-A701-9476-169ADFC90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67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28082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C96A4-623C-BA59-F19D-09736E484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Observation by focal sampling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92B5A-3E2D-BB05-7381-0961C2261A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Watch the Popeye capuchin video.  </a:t>
            </a:r>
          </a:p>
          <a:p>
            <a:endParaRPr lang="en-GB" dirty="0"/>
          </a:p>
          <a:p>
            <a:r>
              <a:rPr lang="en-GB" dirty="0"/>
              <a:t>At one-minute intervals record everything that “Popeye” is doing. Popeye is clearly labelled for you on the video.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9E8F48-E746-5487-4744-902B0C5F6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A8B93D-B223-D791-DE69-AAAE3BD96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68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510004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EC95D-BBB0-95B3-A1C6-D4EC90C52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Suitability of sampling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91F510-0095-6D43-0DA3-5574AE3DE6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What are the pros and cons of focal and scan sampling methods.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F368F1-D2DA-452B-C845-0E781A61E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3C611D-AC68-7BAD-34C1-772D4E155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69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3483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CEE32-73E0-99F8-4CAD-4A7D03BBF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a risk?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27CC7-7689-41E2-C752-50B131C9726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0" tIns="0" rIns="0" bIns="0" rtlCol="0" anchor="t">
            <a:noAutofit/>
          </a:bodyPr>
          <a:lstStyle/>
          <a:p>
            <a:r>
              <a:rPr lang="en-GB" dirty="0"/>
              <a:t>The chance that something harmful, dangerous or unwanted may happen.</a:t>
            </a:r>
          </a:p>
          <a:p>
            <a:endParaRPr lang="en-GB" dirty="0"/>
          </a:p>
          <a:p>
            <a:r>
              <a:rPr lang="en-GB" dirty="0"/>
              <a:t>Risk assessments are designed by taking </a:t>
            </a:r>
            <a:r>
              <a:rPr lang="en-GB" dirty="0" err="1"/>
              <a:t>into c</a:t>
            </a:r>
            <a:r>
              <a:rPr lang="en-GB" dirty="0"/>
              <a:t>o</a:t>
            </a:r>
            <a:r>
              <a:rPr lang="en-GB" dirty="0" err="1"/>
              <a:t>nsideration how </a:t>
            </a:r>
            <a:r>
              <a:rPr lang="en-GB" b="1" dirty="0"/>
              <a:t>likely</a:t>
            </a:r>
            <a:r>
              <a:rPr lang="en-GB" dirty="0"/>
              <a:t> the event is to happen and how </a:t>
            </a:r>
            <a:r>
              <a:rPr lang="en-GB" b="1" dirty="0"/>
              <a:t>serious</a:t>
            </a:r>
            <a:r>
              <a:rPr lang="en-GB" dirty="0"/>
              <a:t> the outcome would be.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7E8C5B-7F06-05C5-BF85-CD264C58DE3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AD8D56-844B-D8C8-8CEE-FE200FA32F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535854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554DB6-E987-14F7-BC1F-D6443D77B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four homework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15FDD-81FF-3773-FBC5-1109D12835F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GB" dirty="0"/>
              <a:t>Give two different scenarios where scan sampling should be used when working with animals.</a:t>
            </a:r>
          </a:p>
          <a:p>
            <a:endParaRPr lang="en-GB" dirty="0"/>
          </a:p>
          <a:p>
            <a:r>
              <a:rPr lang="en-GB" dirty="0"/>
              <a:t>Give two different scenarios where focal sampling should be used when working with animals.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B185C1-BE72-192D-89F2-C1793D4F0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46754E-CE52-CE24-F5CE-6EB0008AE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70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365705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noProof="0" dirty="0"/>
              <a:t>Lesson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noProof="0" dirty="0"/>
              <a:t>Recording methods</a:t>
            </a:r>
          </a:p>
        </p:txBody>
      </p:sp>
    </p:spTree>
    <p:extLst>
      <p:ext uri="{BB962C8B-B14F-4D97-AF65-F5344CB8AC3E}">
        <p14:creationId xmlns:p14="http://schemas.microsoft.com/office/powerpoint/2010/main" val="264885485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F1266-56F8-6402-1C46-D5A4ACB09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five aim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31D84-5D03-EB73-10E9-2EBB0227497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Understand the appropriate times to use instantaneous, timed and continuous sampling.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1D061-24D6-3B8E-E21A-373553910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27A6DA-D1EA-EB96-7694-BEEF9AE542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72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954229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F264A-5B4B-A35F-BA5B-C6EEC51F0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five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E51A0-E9E3-FC1E-27BE-7CEE6F467F3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Review sampling methods. </a:t>
            </a:r>
          </a:p>
          <a:p>
            <a:endParaRPr lang="en-GB" dirty="0"/>
          </a:p>
          <a:p>
            <a:r>
              <a:rPr lang="en-GB" dirty="0"/>
              <a:t>Create an ethogram for a rabbit. </a:t>
            </a:r>
          </a:p>
          <a:p>
            <a:endParaRPr lang="en-GB" dirty="0"/>
          </a:p>
          <a:p>
            <a:r>
              <a:rPr lang="en-GB" dirty="0"/>
              <a:t>Observe the rabbit using different recording methods and reflect on each method.</a:t>
            </a:r>
          </a:p>
          <a:p>
            <a:endParaRPr lang="en-GB" dirty="0"/>
          </a:p>
          <a:p>
            <a:r>
              <a:rPr lang="en-GB" dirty="0"/>
              <a:t>Identify the best recording and sampling method to use in </a:t>
            </a:r>
            <a:r>
              <a:rPr lang="en-GB"/>
              <a:t>different scenarios.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3ADEE-D33A-BDDF-7B12-AA8C8023A5A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51060-CFD7-919D-F86F-B9CC90FB0E6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73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687080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B6E04-8023-CB86-5FA6-3FD155851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Scan sampling recap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22B50B-584C-DBDC-AA7A-78A322ABCE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Select one scan sampling scenario from your homework.</a:t>
            </a:r>
          </a:p>
          <a:p>
            <a:endParaRPr lang="en-GB" dirty="0"/>
          </a:p>
          <a:p>
            <a:r>
              <a:rPr lang="en-GB" dirty="0"/>
              <a:t>Access the Livewall and write the example in there.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82712-2620-5487-2D0E-9CB6A4C7AB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8F9959-E06B-6265-7D1D-9A234D9773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74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394387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D8C120-1BFC-E39C-8A74-30CE16473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38902-54DA-E8D5-E376-448E2FB94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Focal sampling recap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6BAD6-813A-27D1-720E-EF3311321F0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Select one focal sampling scenario from your homework.</a:t>
            </a:r>
          </a:p>
          <a:p>
            <a:endParaRPr lang="en-GB" dirty="0"/>
          </a:p>
          <a:p>
            <a:r>
              <a:rPr lang="en-GB" dirty="0"/>
              <a:t>Access the Livewall and write the example in there.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7EBC5-D5DF-09D1-F191-C74CDFDF97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19E9F3-38B4-C2BA-5596-73CFD04F6A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75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2955637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4DB2C-AA31-1F76-1A1E-76061BF72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Recording behaviour methods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CBF9D-8341-E7AA-CF06-D4FB0CFC18F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Scan and focal sampling is about who you observe.  Today, we are looking at the methods to record the observations.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Continuous – all behaviours are recorded for the entire period.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Instantaneous – behaviour is only recorded at specific moments in time.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Timed – behaviour is recorded for a set time window.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9CFF3-02E2-27E3-3DC7-CC31322E13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12F49-A87B-7A23-4525-0D972A84960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76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686730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2D339-EA92-5C07-C6AF-60DB522E9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Rabbit behaviour research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EADF5-DE01-C57D-C818-4A2E1BFC6EB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Individually research behaviours that we would anticipate seeing captive rabbits performing. 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739F4-821D-227D-E647-5FBEB09E03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548D38-98E7-8F45-844E-001A39FD3A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1244540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644A0-515B-863E-6C72-503E8EAE83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Creating a Key for rabbits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744C2A-809A-66CA-E7E3-4ABB2939ABB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Now work in pairs.</a:t>
            </a:r>
          </a:p>
          <a:p>
            <a:endParaRPr lang="en-GB" dirty="0"/>
          </a:p>
          <a:p>
            <a:r>
              <a:rPr lang="en-GB" dirty="0"/>
              <a:t>Discuss your findings.  Use these to create a Key for a rabbit ethogram.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7312C-01CF-6FE0-69DD-678F56AD3D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DE8347-3EB9-B830-1807-077674F3B46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287615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12DFE-6572-84DC-86A3-290B42FB0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Create a continuous ethogram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51BFB-DC20-D3BA-8D33-9BCE38D86A5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771550"/>
            <a:ext cx="7667625" cy="3816424"/>
          </a:xfrm>
        </p:spPr>
        <p:txBody>
          <a:bodyPr/>
          <a:lstStyle/>
          <a:p>
            <a:r>
              <a:rPr lang="en-GB" dirty="0"/>
              <a:t>This is where we continually record everything that happens.</a:t>
            </a:r>
          </a:p>
          <a:p>
            <a:endParaRPr lang="en-GB" dirty="0"/>
          </a:p>
          <a:p>
            <a:r>
              <a:rPr lang="en-GB" dirty="0"/>
              <a:t>On the video there are four rabbits.  Look at the Rabbit identification handout to choose one to observe and record.</a:t>
            </a:r>
          </a:p>
          <a:p>
            <a:endParaRPr lang="en-GB" dirty="0"/>
          </a:p>
          <a:p>
            <a:r>
              <a:rPr lang="en-GB" dirty="0"/>
              <a:t>Add the key to the Continuous ethogram template.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D7AA-FAD7-4C6E-79C1-546010A449A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18959-343E-5388-E66B-4BF39A5F78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79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0226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DCC6-2AF6-D565-A797-F39714E8B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Routines task risk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BC389E-5079-FCB1-787B-A72AE72847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Refer back to your description of a routine.</a:t>
            </a:r>
          </a:p>
          <a:p>
            <a:endParaRPr lang="en-GB" dirty="0"/>
          </a:p>
          <a:p>
            <a:r>
              <a:rPr lang="en-GB" dirty="0"/>
              <a:t>Now write down the risks to you of carrying out that routine.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8AFFE8-CBBD-B321-954E-FCBADAF10DB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F5EC90-D81F-EAC5-C611-E9D9E17D02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601854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16DA88-004F-1C78-09D8-A0B6EA330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B21AA-69DA-2F30-12A8-3EAA2E8FB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a continuous ethogram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2C857D-F6F7-E322-4C64-36D73A2EB3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131590"/>
            <a:ext cx="7667625" cy="3456384"/>
          </a:xfrm>
        </p:spPr>
        <p:txBody>
          <a:bodyPr/>
          <a:lstStyle/>
          <a:p>
            <a:r>
              <a:rPr lang="en-GB" dirty="0"/>
              <a:t>Watch the Rabbit behaviour video.  There are no voices or words on the video, so you shouldn’t need headphones.</a:t>
            </a:r>
          </a:p>
          <a:p>
            <a:endParaRPr lang="en-GB" dirty="0"/>
          </a:p>
          <a:p>
            <a:r>
              <a:rPr lang="en-GB" dirty="0"/>
              <a:t>On your Continuous ethogram template (with the Key), make a mark next to every behaviour that rabbit displays. 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7AB63-6F26-9E53-F9C4-6C58C204C1A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F9AF1-8E40-DCFD-AB88-07CACCE63D1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80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505355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9E8AD-AA00-F293-0563-B57F19987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 of recording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FE848D-A0F2-F227-9FBB-78145F83AB5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with a partner that selected the same rabbit.  </a:t>
            </a:r>
          </a:p>
          <a:p>
            <a:endParaRPr lang="en-GB" dirty="0"/>
          </a:p>
          <a:p>
            <a:r>
              <a:rPr lang="en-GB" dirty="0"/>
              <a:t>Compare your completed Continuous ethogram templates.  </a:t>
            </a:r>
          </a:p>
          <a:p>
            <a:endParaRPr lang="en-GB" dirty="0"/>
          </a:p>
          <a:p>
            <a:r>
              <a:rPr lang="en-GB" dirty="0"/>
              <a:t>Update the Continuous ethogram template with new recordings if needed.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BB42EC-07D2-3AEE-7180-4AE035C085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8BD0B1-1248-2571-4E79-374D7C5203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81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343391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B0DB96-9E1F-B455-0B71-AEC54394AF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878CD-7BFD-93A3-598A-5ABF3C6E8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Reflection of continuous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E7AFF-4CD0-1FCD-3DD5-244828F77F0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Reflect on the process of using a Continuous ethogram template.</a:t>
            </a:r>
          </a:p>
          <a:p>
            <a:endParaRPr lang="en-GB" dirty="0"/>
          </a:p>
          <a:p>
            <a:r>
              <a:rPr lang="en-GB" dirty="0"/>
              <a:t>Complete the Observation reflection sheet.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5A943-BBBC-0B02-2221-55A94A14D9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6A4AA5-5224-F75D-1E28-8891DC8BC9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82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9427166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BD3CE-17CC-34F0-BAD3-8E67B6C83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Instantaneous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94079D-D590-2137-0EEC-C2B583B0F29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This is where we choose a specific time span and identify everything that happens at that point.</a:t>
            </a:r>
          </a:p>
          <a:p>
            <a:endParaRPr lang="en-GB" dirty="0"/>
          </a:p>
          <a:p>
            <a:r>
              <a:rPr lang="en-GB" dirty="0"/>
              <a:t>Add the key to the Instantaneous ethogram template.</a:t>
            </a:r>
          </a:p>
          <a:p>
            <a:endParaRPr lang="en-GB" dirty="0"/>
          </a:p>
          <a:p>
            <a:r>
              <a:rPr lang="en-GB" dirty="0"/>
              <a:t>Watch the Rabbit behaviour video again.  </a:t>
            </a:r>
          </a:p>
          <a:p>
            <a:endParaRPr lang="en-GB" dirty="0"/>
          </a:p>
          <a:p>
            <a:r>
              <a:rPr lang="en-GB" dirty="0"/>
              <a:t>Complete the Instantaneous ethogram template every 30-seconds.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2A260-93D0-F44D-17EA-88B2E5476D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1F7F45-9A59-979E-7A41-B35AA32AF76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83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647521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E2360C-1A3A-272D-0AD2-6F7AE3A52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84962-96D1-4A29-C022-7DB8CE711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 of instantaneous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728BE-091B-ED1E-E469-2DFB64BF020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with a partner that selected the same rabbit.  </a:t>
            </a:r>
          </a:p>
          <a:p>
            <a:endParaRPr lang="en-GB" dirty="0"/>
          </a:p>
          <a:p>
            <a:r>
              <a:rPr lang="en-GB" dirty="0"/>
              <a:t>Compare your completed Instantaneous ethogram templates.  </a:t>
            </a:r>
          </a:p>
          <a:p>
            <a:endParaRPr lang="en-GB" dirty="0"/>
          </a:p>
          <a:p>
            <a:r>
              <a:rPr lang="en-GB" dirty="0"/>
              <a:t>Update the Instantaneous ethogram template with new recordings if needed.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613440-C61A-2303-7A5C-3FCD91D98D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1F68FA-4F50-28D8-B01A-B56EB0874E9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84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897630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109B25-F0E7-0EC6-6304-2934C241BB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48F79-4C5E-2918-3D14-E7C25170D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97714"/>
          </a:xfrm>
        </p:spPr>
        <p:txBody>
          <a:bodyPr>
            <a:normAutofit/>
          </a:bodyPr>
          <a:lstStyle/>
          <a:p>
            <a:r>
              <a:rPr lang="en-GB" dirty="0"/>
              <a:t>Reflection of instantaneous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E5464-9059-4D4C-102A-A9880591077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635646"/>
            <a:ext cx="7667625" cy="2952328"/>
          </a:xfrm>
        </p:spPr>
        <p:txBody>
          <a:bodyPr/>
          <a:lstStyle/>
          <a:p>
            <a:r>
              <a:rPr lang="en-GB" dirty="0"/>
              <a:t>Reflect on the process of using an Instantaneous ethogram template.</a:t>
            </a:r>
          </a:p>
          <a:p>
            <a:endParaRPr lang="en-GB" dirty="0"/>
          </a:p>
          <a:p>
            <a:r>
              <a:rPr lang="en-GB" dirty="0"/>
              <a:t>Complete the Observation reflection sheet.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EDBC5-7CEE-87B7-AE27-1A6A6263D2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B86B03-746A-06DF-0D5B-DCD63F5C9B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85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9652994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DBA2E-098D-7295-4B99-DCDBFF824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Timed ethograms		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0C9E0-FF58-AD3B-8B53-F9D6FC0D794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This is generally used in combination with other methods. It is good for targeting specific behaviours such as how long has been spent performing a specific behaviour.</a:t>
            </a:r>
          </a:p>
          <a:p>
            <a:endParaRPr lang="en-GB" dirty="0"/>
          </a:p>
          <a:p>
            <a:r>
              <a:rPr lang="en-GB" dirty="0"/>
              <a:t>Select one behaviour you have previously seen the rabbit display.</a:t>
            </a:r>
          </a:p>
          <a:p>
            <a:endParaRPr lang="en-GB" dirty="0"/>
          </a:p>
          <a:p>
            <a:r>
              <a:rPr lang="en-GB" dirty="0"/>
              <a:t>Watch the video again.  Record on the Timed ethogram template each time you observe that behaviour.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745F5-3095-E741-15A1-E40CE746EA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EC3B40-3180-0127-3091-C97319B81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86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584813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E2F384-CF81-45BF-B5A3-FDE4418874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E0579-56C3-F3C6-89D6-E98AF7E17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 of timed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D7753F-C45B-8F2D-7A88-6B86A57662A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Work with a partner that selected the same rabbit.  </a:t>
            </a:r>
          </a:p>
          <a:p>
            <a:endParaRPr lang="en-GB" dirty="0"/>
          </a:p>
          <a:p>
            <a:r>
              <a:rPr lang="en-GB" dirty="0"/>
              <a:t>Compare your completed Timed ethogram templates.  </a:t>
            </a:r>
          </a:p>
          <a:p>
            <a:endParaRPr lang="en-GB" dirty="0"/>
          </a:p>
          <a:p>
            <a:r>
              <a:rPr lang="en-GB" dirty="0"/>
              <a:t>Update the Timed ethogram template with new recordings if needed.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E3829-B6B1-4ECA-EE1D-AED1B1035E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E558C-9F89-D823-2321-A42DB808A3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87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7365176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AA3EE-2456-8701-6822-A170D5FFE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69470-273B-5BBB-61D9-FF9596FCB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950" y="249900"/>
            <a:ext cx="8437563" cy="1097714"/>
          </a:xfrm>
        </p:spPr>
        <p:txBody>
          <a:bodyPr>
            <a:normAutofit/>
          </a:bodyPr>
          <a:lstStyle/>
          <a:p>
            <a:r>
              <a:rPr lang="en-GB" dirty="0"/>
              <a:t>Reflection of timed ethograms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5D8DCA-2104-6B60-689A-7260EA7DFFA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1635646"/>
            <a:ext cx="7667625" cy="2952328"/>
          </a:xfrm>
        </p:spPr>
        <p:txBody>
          <a:bodyPr/>
          <a:lstStyle/>
          <a:p>
            <a:r>
              <a:rPr lang="en-GB" dirty="0"/>
              <a:t>Reflect on the process of using a Timed ethogram template.</a:t>
            </a:r>
          </a:p>
          <a:p>
            <a:endParaRPr lang="en-GB" dirty="0"/>
          </a:p>
          <a:p>
            <a:r>
              <a:rPr lang="en-GB" dirty="0"/>
              <a:t>Complete the Observation reflection sheet.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E5EAB-13F8-603F-7277-C2CF1253AD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C61E17-DFC8-C165-E20E-5B0031AB7C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88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0369761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C453E-8108-DF88-0F63-6A9A36B72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Observations summary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057BC-7379-15F0-7B6C-8274B698280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Sampling methods – who you are observing.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Scan.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Focal.</a:t>
            </a:r>
          </a:p>
          <a:p>
            <a:endParaRPr lang="en-GB" dirty="0"/>
          </a:p>
          <a:p>
            <a:r>
              <a:rPr lang="en-GB" dirty="0"/>
              <a:t>Recording methods – how you are recording what is observed.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Continuous.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Instantaneous.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Timed.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08A98B-E18E-A85E-AC5F-D306F367B8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04BDA9-C54A-CFDC-339D-62A2F9F528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89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0254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F6CE4-3974-211B-0C2D-00E2F86DE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Contribute ideas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7FC78-92E8-33B9-1ED1-9AE2737E89B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Now swap the routine with another group.</a:t>
            </a:r>
          </a:p>
          <a:p>
            <a:endParaRPr lang="en-GB" dirty="0"/>
          </a:p>
          <a:p>
            <a:r>
              <a:rPr lang="en-GB" dirty="0"/>
              <a:t>Carry out the same task writing down risks to you of carrying out that routine. </a:t>
            </a:r>
          </a:p>
          <a:p>
            <a:endParaRPr lang="en-GB" dirty="0"/>
          </a:p>
          <a:p>
            <a:r>
              <a:rPr lang="en-GB" dirty="0"/>
              <a:t>Contribute ideas from both tasks on to the Livewall. </a:t>
            </a:r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4A6AF2-4775-2610-C112-FC85391630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C8A5D7-55A3-A476-58E4-047C1590672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268085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93F11-B859-C378-C06B-FBB3FFD22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Choosing the right approach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5CE4AD-3DD4-D516-B09A-A4D09672D52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Look at the Scenario identification handout.</a:t>
            </a:r>
          </a:p>
          <a:p>
            <a:endParaRPr lang="en-GB" dirty="0"/>
          </a:p>
          <a:p>
            <a:r>
              <a:rPr lang="en-GB" dirty="0"/>
              <a:t>For each of the scenarios identify: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Which recording method should be used and why.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Which sampling method should be used and why.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61906-98D5-6525-AB3A-56FA76747B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1" i="0" u="none" strike="noStrike" kern="1200" cap="all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Education &amp; Training Foundation</a:t>
            </a:r>
            <a:endParaRPr kumimoji="0" lang="en-GB" sz="700" b="1" i="0" u="none" strike="noStrike" kern="1200" cap="all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7C0FA0-CE3A-25DE-F346-42FCFDEC72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2C159E-F13C-4A85-9A41-E7669D3E0D70}" type="slidenum">
              <a:rPr kumimoji="0" lang="en-GB" sz="7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90</a:t>
            </a:fld>
            <a:endParaRPr kumimoji="0" lang="en-GB" sz="7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198856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78D02-1841-5541-B0EB-134EDB52DF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FE6D9-D96B-E748-810E-8BBC981DD0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Data presentation and analysis</a:t>
            </a:r>
          </a:p>
        </p:txBody>
      </p:sp>
    </p:spTree>
    <p:extLst>
      <p:ext uri="{BB962C8B-B14F-4D97-AF65-F5344CB8AC3E}">
        <p14:creationId xmlns:p14="http://schemas.microsoft.com/office/powerpoint/2010/main" val="2872232969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602A8-3493-68D0-FA45-3D75A278D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7D82D67C-21B4-DF78-23EF-9D436EA6D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GB" sz="3600" dirty="0"/>
              <a:t>Lesson six aim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C92541-3570-C4A3-46F0-3CF6E2F8AE4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399"/>
            <a:ext cx="7667625" cy="37808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400" dirty="0"/>
              <a:t>Use Excel software to interpret and analyse data. </a:t>
            </a:r>
            <a:endParaRPr lang="en-GB" dirty="0"/>
          </a:p>
          <a:p>
            <a:pPr>
              <a:lnSpc>
                <a:spcPct val="100000"/>
              </a:lnSpc>
            </a:pPr>
            <a:br>
              <a:rPr lang="en-GB" dirty="0">
                <a:solidFill>
                  <a:schemeClr val="accent1"/>
                </a:solidFill>
              </a:rPr>
            </a:br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1DB7A2-7000-8486-72EA-23A845ADE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234000" y="4767263"/>
            <a:ext cx="7686376" cy="273844"/>
          </a:xfrm>
        </p:spPr>
        <p:txBody>
          <a:bodyPr/>
          <a:lstStyle/>
          <a:p>
            <a:r>
              <a:rPr lang="en-GB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3EC25A-1556-6A8C-D1FA-33CC142F52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smtClean="0"/>
              <a:pPr/>
              <a:t>92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2256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CF007-8652-9573-D89D-7B7AB22D7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 six overview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50DEA-6EB3-729A-BAE1-B6CF62DDED6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dirty="0"/>
              <a:t>Welfare needs matching activity.</a:t>
            </a:r>
          </a:p>
          <a:p>
            <a:endParaRPr lang="en-GB" dirty="0"/>
          </a:p>
          <a:p>
            <a:r>
              <a:rPr lang="en-GB" dirty="0"/>
              <a:t>Use AI and traditional searches to find out about giraffes.</a:t>
            </a:r>
          </a:p>
          <a:p>
            <a:endParaRPr lang="en-GB" dirty="0"/>
          </a:p>
          <a:p>
            <a:r>
              <a:rPr lang="en-GB" dirty="0"/>
              <a:t>Review an ethogram for a giraffe. </a:t>
            </a:r>
          </a:p>
          <a:p>
            <a:endParaRPr lang="en-GB" dirty="0"/>
          </a:p>
          <a:p>
            <a:r>
              <a:rPr lang="en-GB" dirty="0"/>
              <a:t>Ethogram analysis.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83840-9D7E-B4B5-4024-BEA15E2728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929061-0DDB-CAA0-7B95-B374744EAA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5741939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07713-6766-30F2-43CF-10893DFB3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Welfare needs matching activity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2C6916-E83A-5006-D89C-38D40A2D8F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Select the most appropriate welfare need that appears to be missing from the scenario.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09FAD3-8ED7-EE06-15B9-045A7C8DD44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7F991-ED16-0239-5728-05C00803CA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73214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6A922-E471-B2CB-09DB-E5875E107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AI to 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FF29BE-93F7-1CC7-B402-994E4306703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Ask clear questions.</a:t>
            </a:r>
          </a:p>
          <a:p>
            <a:r>
              <a:rPr lang="en-GB" dirty="0"/>
              <a:t>Be specific and give context. </a:t>
            </a:r>
          </a:p>
          <a:p>
            <a:endParaRPr lang="en-GB" dirty="0"/>
          </a:p>
          <a:p>
            <a:r>
              <a:rPr lang="en-GB" dirty="0"/>
              <a:t>Use follow up questions. </a:t>
            </a:r>
          </a:p>
          <a:p>
            <a:r>
              <a:rPr lang="en-GB" dirty="0"/>
              <a:t>Refine or expand answers. </a:t>
            </a:r>
          </a:p>
          <a:p>
            <a:endParaRPr lang="en-GB" dirty="0"/>
          </a:p>
          <a:p>
            <a:r>
              <a:rPr lang="en-GB" dirty="0"/>
              <a:t>Explore multiple perspectives.</a:t>
            </a:r>
          </a:p>
          <a:p>
            <a:r>
              <a:rPr lang="en-GB" dirty="0"/>
              <a:t>Compare, summarise, or analyse topics.</a:t>
            </a:r>
          </a:p>
          <a:p>
            <a:endParaRPr lang="en-GB" dirty="0"/>
          </a:p>
          <a:p>
            <a:r>
              <a:rPr lang="en-GB" dirty="0"/>
              <a:t>Verify results.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0C8E3-4DED-5222-BEAF-04D71FDDAD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6D06E1-96C8-3C58-0D52-91CB0C67B0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2211271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97AAC-8BF1-7C5B-594B-C85577F51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Giraffe behaviour – AI 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F3E20-0A00-77B6-C3C0-0D4071FDBD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Complete a search using Artificial Intelligence on the </a:t>
            </a:r>
          </a:p>
          <a:p>
            <a:r>
              <a:rPr lang="en-GB" dirty="0"/>
              <a:t>behaviour of giraffes.</a:t>
            </a:r>
          </a:p>
          <a:p>
            <a:endParaRPr lang="en-GB" dirty="0"/>
          </a:p>
          <a:p>
            <a:r>
              <a:rPr lang="en-GB" dirty="0"/>
              <a:t>Record findings on the handout.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21E406-A69A-4653-0A32-0CD27ADE0B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F83A30-6CCE-F80A-3B3B-BF5720CE43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86240334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3628E-F64F-DE69-03E4-567BBD68B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Using internet searches appropriately.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39FA1A-F3CD-9D3F-315D-673C60D8567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631840" cy="3601574"/>
          </a:xfrm>
        </p:spPr>
        <p:txBody>
          <a:bodyPr/>
          <a:lstStyle/>
          <a:p>
            <a:r>
              <a:rPr lang="en-GB" dirty="0"/>
              <a:t>Use specific keywords.</a:t>
            </a:r>
          </a:p>
          <a:p>
            <a:r>
              <a:rPr lang="en-GB" dirty="0"/>
              <a:t>Be clear and precise.</a:t>
            </a:r>
          </a:p>
          <a:p>
            <a:endParaRPr lang="en-GB" dirty="0"/>
          </a:p>
          <a:p>
            <a:r>
              <a:rPr lang="en-GB" dirty="0"/>
              <a:t>Evaluate sources carefully.</a:t>
            </a:r>
          </a:p>
          <a:p>
            <a:r>
              <a:rPr lang="en-GB" dirty="0"/>
              <a:t>Use trusted websites like universities, government sites, zoos, and reputable organisations.</a:t>
            </a:r>
          </a:p>
          <a:p>
            <a:endParaRPr lang="en-GB" dirty="0"/>
          </a:p>
          <a:p>
            <a:r>
              <a:rPr lang="en-GB" dirty="0"/>
              <a:t>Check multiple sources.</a:t>
            </a:r>
          </a:p>
          <a:p>
            <a:r>
              <a:rPr lang="en-GB" dirty="0"/>
              <a:t>Compare information for accuracy.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25AFEF-2174-E4D7-29E2-EA7757EDD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BE76FD-B997-13A8-D3BC-4EDEEEDA31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72199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8BFDE-2ADE-CC08-92EF-99B8752FD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Search terms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BDAA4C-F679-12FC-24A4-A00B79065D7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4000" y="986400"/>
            <a:ext cx="8802496" cy="3601574"/>
          </a:xfrm>
        </p:spPr>
        <p:txBody>
          <a:bodyPr/>
          <a:lstStyle/>
          <a:p>
            <a:r>
              <a:rPr lang="en-GB" dirty="0"/>
              <a:t>Quotation marks</a:t>
            </a:r>
          </a:p>
          <a:p>
            <a:r>
              <a:rPr lang="en-GB" dirty="0"/>
              <a:t>The search will look for exact terminology within its results if you use “” either side of your search term.</a:t>
            </a:r>
          </a:p>
          <a:p>
            <a:endParaRPr lang="en-GB" dirty="0"/>
          </a:p>
          <a:p>
            <a:r>
              <a:rPr lang="en-GB" dirty="0"/>
              <a:t>And </a:t>
            </a:r>
          </a:p>
          <a:p>
            <a:r>
              <a:rPr lang="en-GB" dirty="0"/>
              <a:t>Results include both terms searched for.</a:t>
            </a:r>
          </a:p>
          <a:p>
            <a:endParaRPr lang="en-GB" dirty="0"/>
          </a:p>
          <a:p>
            <a:r>
              <a:rPr lang="en-GB" dirty="0"/>
              <a:t>Minus (-)</a:t>
            </a:r>
          </a:p>
          <a:p>
            <a:r>
              <a:rPr lang="en-GB" dirty="0"/>
              <a:t>Removes unwanted results (example jaguar – car) – only gives animal results.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CC7FD-6646-D1F7-84FC-E66C20CBB6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/>
              <a:t>Education &amp; Training Foundation</a:t>
            </a:r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639F85-0A84-F1DF-B20A-6E65E84E38F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14942919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243E4-84F4-75D8-9BD2-AD7ACAB97F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Giraffe behaviour – traditional search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4EAB2-7F19-E30F-74FE-CEA7237FE46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GB" dirty="0"/>
              <a:t>Use a traditional search to check the validity of the information that AI has given you.</a:t>
            </a:r>
          </a:p>
          <a:p>
            <a:endParaRPr lang="en-GB" dirty="0"/>
          </a:p>
          <a:p>
            <a:r>
              <a:rPr lang="en-GB" dirty="0"/>
              <a:t>Record findings on the Research log template.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FD093-BA37-3F44-1F78-1ED5E26117A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noProof="0" dirty="0"/>
              <a:t>Education &amp; Training Foundation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C9B375-2794-5305-E505-E681C7991B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2C159E-F13C-4A85-9A41-E7669D3E0D70}" type="slidenum">
              <a:rPr lang="en-GB" noProof="0" smtClean="0"/>
              <a:pPr/>
              <a:t>99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75360171"/>
      </p:ext>
    </p:extLst>
  </p:cSld>
  <p:clrMapOvr>
    <a:masterClrMapping/>
  </p:clrMapOvr>
</p:sld>
</file>

<file path=ppt/theme/theme1.xml><?xml version="1.0" encoding="utf-8"?>
<a:theme xmlns:a="http://schemas.openxmlformats.org/drawingml/2006/main" name="ETF Master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EEECE1"/>
      </a:lt2>
      <a:accent1>
        <a:srgbClr val="00A068"/>
      </a:accent1>
      <a:accent2>
        <a:srgbClr val="E51C41"/>
      </a:accent2>
      <a:accent3>
        <a:srgbClr val="FDB913"/>
      </a:accent3>
      <a:accent4>
        <a:srgbClr val="0071F8"/>
      </a:accent4>
      <a:accent5>
        <a:srgbClr val="BE0064"/>
      </a:accent5>
      <a:accent6>
        <a:srgbClr val="000000"/>
      </a:accent6>
      <a:hlink>
        <a:srgbClr val="0000FF"/>
      </a:hlink>
      <a:folHlink>
        <a:srgbClr val="800080"/>
      </a:folHlink>
    </a:clrScheme>
    <a:fontScheme name="ETF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00">
          <a:solidFill>
            <a:schemeClr val="tx2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1350"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ETF PPT TEMPLATE 2017 REVISION 2" id="{D9072210-44E4-4708-8F0F-C17D53D19737}" vid="{93905E69-2C3A-474D-AE1D-AE1AB7FC7A7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14d2ded-29cc-4abd-a1df-c646721ce55b">
      <Terms xmlns="http://schemas.microsoft.com/office/infopath/2007/PartnerControls"/>
    </lcf76f155ced4ddcb4097134ff3c332f>
    <TaxCatchAll xmlns="2847a094-2edf-4950-a853-13ec668231e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84A5350B050F46AD6AC251716740DC" ma:contentTypeVersion="19" ma:contentTypeDescription="Create a new document." ma:contentTypeScope="" ma:versionID="6639937f76dbee02ff8fff78a17ca34d">
  <xsd:schema xmlns:xsd="http://www.w3.org/2001/XMLSchema" xmlns:xs="http://www.w3.org/2001/XMLSchema" xmlns:p="http://schemas.microsoft.com/office/2006/metadata/properties" xmlns:ns2="414d2ded-29cc-4abd-a1df-c646721ce55b" xmlns:ns3="2847a094-2edf-4950-a853-13ec668231ed" targetNamespace="http://schemas.microsoft.com/office/2006/metadata/properties" ma:root="true" ma:fieldsID="ffe9571d25e819b0edccd01348b8a609" ns2:_="" ns3:_="">
    <xsd:import namespace="414d2ded-29cc-4abd-a1df-c646721ce55b"/>
    <xsd:import namespace="2847a094-2edf-4950-a853-13ec668231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AutoTag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d2ded-29cc-4abd-a1df-c646721ce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0cda56a-0d36-40e2-ad5d-df46f41119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7a094-2edf-4950-a853-13ec668231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5bcd669-d17d-41a9-93bf-403babf16228}" ma:internalName="TaxCatchAll" ma:showField="CatchAllData" ma:web="2847a094-2edf-4950-a853-13ec668231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76E745-D9E8-4D93-8B7F-BCE1E4A491AA}">
  <ds:schemaRefs>
    <ds:schemaRef ds:uri="414d2ded-29cc-4abd-a1df-c646721ce55b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sharepoint/v4"/>
    <ds:schemaRef ds:uri="http://schemas.openxmlformats.org/package/2006/metadata/core-properties"/>
    <ds:schemaRef ds:uri="http://www.w3.org/XML/1998/namespace"/>
    <ds:schemaRef ds:uri="http://purl.org/dc/elements/1.1/"/>
    <ds:schemaRef ds:uri="2847a094-2edf-4950-a853-13ec668231ed"/>
    <ds:schemaRef ds:uri="http://schemas.microsoft.com/office/2006/metadata/properties"/>
    <ds:schemaRef ds:uri="http://purl.org/dc/dcmitype/"/>
    <ds:schemaRef ds:uri="4d1da242-4bc7-4864-b4f5-a552d48c462f"/>
    <ds:schemaRef ds:uri="214fad63-7a64-4ea9-92be-d28028c707f7"/>
    <ds:schemaRef ds:uri="3cbb8db0-d6a1-4322-bf4d-be2ae7c700fd"/>
    <ds:schemaRef ds:uri="2915eaf0-7986-4081-8efb-67ae03bccfdd"/>
  </ds:schemaRefs>
</ds:datastoreItem>
</file>

<file path=customXml/itemProps2.xml><?xml version="1.0" encoding="utf-8"?>
<ds:datastoreItem xmlns:ds="http://schemas.openxmlformats.org/officeDocument/2006/customXml" ds:itemID="{F9729C5E-FC3E-4187-92B8-5FE37E61E9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D09B1C8-4018-4E0C-9BAF-5FCE0AE0B47E}"/>
</file>

<file path=docProps/app.xml><?xml version="1.0" encoding="utf-8"?>
<Properties xmlns="http://schemas.openxmlformats.org/officeDocument/2006/extended-properties" xmlns:vt="http://schemas.openxmlformats.org/officeDocument/2006/docPropsVTypes">
  <TotalTime>10127</TotalTime>
  <Words>5623</Words>
  <Application>Microsoft Office PowerPoint</Application>
  <PresentationFormat>On-screen Show (16:9)</PresentationFormat>
  <Paragraphs>1155</Paragraphs>
  <Slides>151</Slides>
  <Notes>24</Notes>
  <HiddenSlides>0</HiddenSlides>
  <MMClips>3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151</vt:i4>
      </vt:variant>
    </vt:vector>
  </HeadingPairs>
  <TitlesOfParts>
    <vt:vector size="154" baseType="lpstr">
      <vt:lpstr>Arial</vt:lpstr>
      <vt:lpstr>Calibri</vt:lpstr>
      <vt:lpstr>ETF Master</vt:lpstr>
      <vt:lpstr>T LEVEL IN ANIMAL CARE AND MANAGEMENT</vt:lpstr>
      <vt:lpstr>Lesson 1</vt:lpstr>
      <vt:lpstr>Aim</vt:lpstr>
      <vt:lpstr>Lesson one aim</vt:lpstr>
      <vt:lpstr>Lesson one overview</vt:lpstr>
      <vt:lpstr>Routines task</vt:lpstr>
      <vt:lpstr>What is a risk?</vt:lpstr>
      <vt:lpstr>Routines task risk</vt:lpstr>
      <vt:lpstr>Contribute ideas</vt:lpstr>
      <vt:lpstr>Importance of observing animals</vt:lpstr>
      <vt:lpstr>Animals’ safety and wellbeing </vt:lpstr>
      <vt:lpstr>Reasons for observations of animals</vt:lpstr>
      <vt:lpstr>Animal task</vt:lpstr>
      <vt:lpstr>Define normal behaviour</vt:lpstr>
      <vt:lpstr>Normal behaviours task</vt:lpstr>
      <vt:lpstr>Researching normal behaviour</vt:lpstr>
      <vt:lpstr>Behaviour similarities</vt:lpstr>
      <vt:lpstr>New routines task</vt:lpstr>
      <vt:lpstr>Lesson one homework</vt:lpstr>
      <vt:lpstr>Lesson 2</vt:lpstr>
      <vt:lpstr>Lesson two aim</vt:lpstr>
      <vt:lpstr>Lesson two overview</vt:lpstr>
      <vt:lpstr>Recap on activity</vt:lpstr>
      <vt:lpstr>Starter activity</vt:lpstr>
      <vt:lpstr>Starter answers</vt:lpstr>
      <vt:lpstr>Internal Influences</vt:lpstr>
      <vt:lpstr>Internal influences activity</vt:lpstr>
      <vt:lpstr>Summary of internal influences</vt:lpstr>
      <vt:lpstr>Recap on human influences</vt:lpstr>
      <vt:lpstr>External Influences</vt:lpstr>
      <vt:lpstr>External influences activity</vt:lpstr>
      <vt:lpstr>External influences summary</vt:lpstr>
      <vt:lpstr>Relationship</vt:lpstr>
      <vt:lpstr>Signs of stress</vt:lpstr>
      <vt:lpstr>Stress checklist </vt:lpstr>
      <vt:lpstr>Stress situations task</vt:lpstr>
      <vt:lpstr>Share your drawing</vt:lpstr>
      <vt:lpstr>Influences summary</vt:lpstr>
      <vt:lpstr>Lesson 3</vt:lpstr>
      <vt:lpstr>Lesson three aim</vt:lpstr>
      <vt:lpstr>Lesson three overview</vt:lpstr>
      <vt:lpstr>Normal behaviour review</vt:lpstr>
      <vt:lpstr>Self assessment activity answers</vt:lpstr>
      <vt:lpstr>Video task</vt:lpstr>
      <vt:lpstr>Definitions</vt:lpstr>
      <vt:lpstr>Stereotypical behaviour</vt:lpstr>
      <vt:lpstr>Video activity</vt:lpstr>
      <vt:lpstr>Research task</vt:lpstr>
      <vt:lpstr>Adding a voice over to a presentation</vt:lpstr>
      <vt:lpstr>Create a presentation</vt:lpstr>
      <vt:lpstr>Peer review</vt:lpstr>
      <vt:lpstr>Collie case study task </vt:lpstr>
      <vt:lpstr>Formulate a response</vt:lpstr>
      <vt:lpstr>Observation homework</vt:lpstr>
      <vt:lpstr>Lesson 4</vt:lpstr>
      <vt:lpstr>Lesson four aim</vt:lpstr>
      <vt:lpstr>Lesson four overview</vt:lpstr>
      <vt:lpstr>Ethograms</vt:lpstr>
      <vt:lpstr>What are ethograms? </vt:lpstr>
      <vt:lpstr>Why do we use ethograms?</vt:lpstr>
      <vt:lpstr>Creating an ethogram</vt:lpstr>
      <vt:lpstr>Using a key</vt:lpstr>
      <vt:lpstr>Writing a key task</vt:lpstr>
      <vt:lpstr>Types of ethograms</vt:lpstr>
      <vt:lpstr>Inputting ethogram</vt:lpstr>
      <vt:lpstr>Observation by scan sampling</vt:lpstr>
      <vt:lpstr>Capuchin behaviours task</vt:lpstr>
      <vt:lpstr>Observation by focal sampling </vt:lpstr>
      <vt:lpstr>Suitability of sampling methods</vt:lpstr>
      <vt:lpstr>Lesson four homework</vt:lpstr>
      <vt:lpstr>Lesson 5</vt:lpstr>
      <vt:lpstr>Lesson five aim</vt:lpstr>
      <vt:lpstr>Lesson five overview</vt:lpstr>
      <vt:lpstr>Scan sampling recap</vt:lpstr>
      <vt:lpstr>Focal sampling recap</vt:lpstr>
      <vt:lpstr>Recording behaviour methods</vt:lpstr>
      <vt:lpstr>Rabbit behaviour research</vt:lpstr>
      <vt:lpstr>Creating a Key for rabbits</vt:lpstr>
      <vt:lpstr>Create a continuous ethogram</vt:lpstr>
      <vt:lpstr>Using a continuous ethogram</vt:lpstr>
      <vt:lpstr>Review of recording</vt:lpstr>
      <vt:lpstr>Reflection of continuous ethograms</vt:lpstr>
      <vt:lpstr>Instantaneous ethograms</vt:lpstr>
      <vt:lpstr>Review of instantaneous ethograms</vt:lpstr>
      <vt:lpstr>Reflection of instantaneous ethograms</vt:lpstr>
      <vt:lpstr>Timed ethograms  </vt:lpstr>
      <vt:lpstr>Review of timed ethograms</vt:lpstr>
      <vt:lpstr>Reflection of timed ethograms</vt:lpstr>
      <vt:lpstr>Observations summary</vt:lpstr>
      <vt:lpstr>Choosing the right approach</vt:lpstr>
      <vt:lpstr>Lesson 6</vt:lpstr>
      <vt:lpstr>Lesson six aim</vt:lpstr>
      <vt:lpstr>Lesson six overview</vt:lpstr>
      <vt:lpstr>Welfare needs matching activity</vt:lpstr>
      <vt:lpstr>Using AI to search</vt:lpstr>
      <vt:lpstr>Giraffe behaviour – AI search</vt:lpstr>
      <vt:lpstr>Using internet searches appropriately.</vt:lpstr>
      <vt:lpstr>Search terms</vt:lpstr>
      <vt:lpstr>Giraffe behaviour – traditional search</vt:lpstr>
      <vt:lpstr>Interpreting the Giraffe ethogram</vt:lpstr>
      <vt:lpstr>Ethogram analysis </vt:lpstr>
      <vt:lpstr>Completing an analysis</vt:lpstr>
      <vt:lpstr>Giraffe analysis</vt:lpstr>
      <vt:lpstr>Ethogram analysis revisited </vt:lpstr>
      <vt:lpstr>Report</vt:lpstr>
      <vt:lpstr>Giraffe peer review</vt:lpstr>
      <vt:lpstr>Validity of data</vt:lpstr>
      <vt:lpstr>Lesson 7</vt:lpstr>
      <vt:lpstr>Lesson seven aim </vt:lpstr>
      <vt:lpstr>Lessons seven overview </vt:lpstr>
      <vt:lpstr>Giraffe videos</vt:lpstr>
      <vt:lpstr>Giraffe in the wild video </vt:lpstr>
      <vt:lpstr>Giraffe in a zoo video</vt:lpstr>
      <vt:lpstr>What is the purpose of enrichment?</vt:lpstr>
      <vt:lpstr>Types of enrichment</vt:lpstr>
      <vt:lpstr>Enrichment task</vt:lpstr>
      <vt:lpstr>Enrichment scenarios</vt:lpstr>
      <vt:lpstr>Prepare a presentation</vt:lpstr>
      <vt:lpstr>Reviewing the presentation</vt:lpstr>
      <vt:lpstr>The winner is….</vt:lpstr>
      <vt:lpstr>Next steps</vt:lpstr>
      <vt:lpstr>Homework for lesson seven</vt:lpstr>
      <vt:lpstr>Lesson 8</vt:lpstr>
      <vt:lpstr>Lesson eight aim</vt:lpstr>
      <vt:lpstr>Lesson eight overview</vt:lpstr>
      <vt:lpstr>Sampling and recording methods</vt:lpstr>
      <vt:lpstr>Key terms used in a risk assessment</vt:lpstr>
      <vt:lpstr>Risk assessment example</vt:lpstr>
      <vt:lpstr>Plan</vt:lpstr>
      <vt:lpstr>Create an enrichment activity</vt:lpstr>
      <vt:lpstr>Conducting a live observation</vt:lpstr>
      <vt:lpstr>Discussion of results</vt:lpstr>
      <vt:lpstr>Presentation of results</vt:lpstr>
      <vt:lpstr>Peer review of live observation</vt:lpstr>
      <vt:lpstr>Homework for lesson eight</vt:lpstr>
      <vt:lpstr>Next steps </vt:lpstr>
      <vt:lpstr>Lesson 9</vt:lpstr>
      <vt:lpstr>Lesson nine aim</vt:lpstr>
      <vt:lpstr>Lesson nine overview</vt:lpstr>
      <vt:lpstr>Homework review</vt:lpstr>
      <vt:lpstr>Penguin behaviours</vt:lpstr>
      <vt:lpstr>Ethogram for penguins</vt:lpstr>
      <vt:lpstr>Peer review the ethogram for penguins</vt:lpstr>
      <vt:lpstr>Observe the penguins</vt:lpstr>
      <vt:lpstr>Analyse the penguin observation data</vt:lpstr>
      <vt:lpstr>Benefits and limitations of sampling method</vt:lpstr>
      <vt:lpstr>Potential hazards when observing penguins</vt:lpstr>
      <vt:lpstr>Next lesson</vt:lpstr>
      <vt:lpstr>Lesson10</vt:lpstr>
      <vt:lpstr>Lesson overview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underpinning excellence</dc:title>
  <dc:creator>Richard Overton</dc:creator>
  <cp:lastModifiedBy>Laura Bibby</cp:lastModifiedBy>
  <cp:revision>240</cp:revision>
  <dcterms:created xsi:type="dcterms:W3CDTF">2020-10-20T08:50:32Z</dcterms:created>
  <dcterms:modified xsi:type="dcterms:W3CDTF">2026-06-19T10:23:34Z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0x010100D684A5350B050F46AD6AC251716740DC</vt:lpwstr>
  </property>
  <property fmtid="{D5CDD505-2E9C-101B-9397-08002B2CF9AE}" pid="3" name="MediaServiceImageTags">
    <vt:lpwstr/>
  </property>
</Properties>
</file>