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72" r:id="rId5"/>
  </p:sldMasterIdLst>
  <p:notesMasterIdLst>
    <p:notesMasterId r:id="rId36"/>
  </p:notesMasterIdLst>
  <p:sldIdLst>
    <p:sldId id="327" r:id="rId6"/>
    <p:sldId id="256" r:id="rId7"/>
    <p:sldId id="257"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330" r:id="rId23"/>
    <p:sldId id="273" r:id="rId24"/>
    <p:sldId id="274" r:id="rId25"/>
    <p:sldId id="275" r:id="rId26"/>
    <p:sldId id="276" r:id="rId27"/>
    <p:sldId id="277" r:id="rId28"/>
    <p:sldId id="278" r:id="rId29"/>
    <p:sldId id="279" r:id="rId30"/>
    <p:sldId id="280" r:id="rId31"/>
    <p:sldId id="328" r:id="rId32"/>
    <p:sldId id="331" r:id="rId33"/>
    <p:sldId id="285" r:id="rId34"/>
    <p:sldId id="286"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YSBShx1GuQ8i9olldkhwrEYj/N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Colquitt" initials="SC" lastIdx="7" clrIdx="0">
    <p:extLst>
      <p:ext uri="{19B8F6BF-5375-455C-9EA6-DF929625EA0E}">
        <p15:presenceInfo xmlns:p15="http://schemas.microsoft.com/office/powerpoint/2012/main" userId="1bc9ee965db69ad1" providerId="Windows Live"/>
      </p:ext>
    </p:extLst>
  </p:cmAuthor>
  <p:cmAuthor id="2" name="Olesya Gilmutdinova" initials="OG" lastIdx="8" clrIdx="1">
    <p:extLst>
      <p:ext uri="{19B8F6BF-5375-455C-9EA6-DF929625EA0E}">
        <p15:presenceInfo xmlns:p15="http://schemas.microsoft.com/office/powerpoint/2012/main" userId="S::olesya@newgenpublishing.co.uk::0ad0dfd8-c78a-45b1-8302-82c733b1cefb" providerId="AD"/>
      </p:ext>
    </p:extLst>
  </p:cmAuthor>
  <p:cmAuthor id="3" name="CE" initials="TH" lastIdx="1" clrIdx="2">
    <p:extLst>
      <p:ext uri="{19B8F6BF-5375-455C-9EA6-DF929625EA0E}">
        <p15:presenceInfo xmlns:p15="http://schemas.microsoft.com/office/powerpoint/2012/main" userId="CE" providerId="None"/>
      </p:ext>
    </p:extLst>
  </p:cmAuthor>
  <p:cmAuthor id="4" name="Chess Law" initials="CL" lastIdx="4" clrIdx="3">
    <p:extLst>
      <p:ext uri="{19B8F6BF-5375-455C-9EA6-DF929625EA0E}">
        <p15:presenceInfo xmlns:p15="http://schemas.microsoft.com/office/powerpoint/2012/main" userId="S::chess@newgenpublishing.co.uk::77e1df74-a9d8-491f-a58c-070132422fdd" providerId="AD"/>
      </p:ext>
    </p:extLst>
  </p:cmAuthor>
  <p:cmAuthor id="5" name="Stephanie Bentley" initials="SB" lastIdx="1" clrIdx="4">
    <p:extLst>
      <p:ext uri="{19B8F6BF-5375-455C-9EA6-DF929625EA0E}">
        <p15:presenceInfo xmlns:p15="http://schemas.microsoft.com/office/powerpoint/2012/main" userId="2fb974b8e90647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8F7FA3-90C6-4419-BCD3-F598DE76BCC1}">
  <a:tblStyle styleId="{D28F7FA3-90C6-4419-BCD3-F598DE76BC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70143" autoAdjust="0"/>
  </p:normalViewPr>
  <p:slideViewPr>
    <p:cSldViewPr snapToGrid="0">
      <p:cViewPr varScale="1">
        <p:scale>
          <a:sx n="80" d="100"/>
          <a:sy n="80" d="100"/>
        </p:scale>
        <p:origin x="9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customschemas.google.com/relationships/presentationmetadata" Target="meta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46"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S::steve.pardoe@etfoundation.co.uk::6fa2db72-1fdb-41be-8a25-f49a2205c689" providerId="AD" clId="Web-{BC2137C5-F8A8-4D02-BEBA-8D1984AE5501}"/>
    <pc:docChg chg="modSld">
      <pc:chgData name="Steve Pardoe" userId="S::steve.pardoe@etfoundation.co.uk::6fa2db72-1fdb-41be-8a25-f49a2205c689" providerId="AD" clId="Web-{BC2137C5-F8A8-4D02-BEBA-8D1984AE5501}" dt="2023-05-03T18:53:25.060" v="0"/>
      <pc:docMkLst>
        <pc:docMk/>
      </pc:docMkLst>
      <pc:sldChg chg="modNotes">
        <pc:chgData name="Steve Pardoe" userId="S::steve.pardoe@etfoundation.co.uk::6fa2db72-1fdb-41be-8a25-f49a2205c689" providerId="AD" clId="Web-{BC2137C5-F8A8-4D02-BEBA-8D1984AE5501}" dt="2023-05-03T18:53:25.060" v="0"/>
        <pc:sldMkLst>
          <pc:docMk/>
          <pc:sldMk cId="0" sldId="268"/>
        </pc:sldMkLst>
      </pc:sldChg>
    </pc:docChg>
  </pc:docChgLst>
  <pc:docChgLst>
    <pc:chgData name="Steve Pardoe" userId="S::steve.pardoe@etfoundation.co.uk::6fa2db72-1fdb-41be-8a25-f49a2205c689" providerId="AD" clId="Web-{073479A4-31A4-545E-AFE1-12055E0F55AE}"/>
    <pc:docChg chg="modSld">
      <pc:chgData name="Steve Pardoe" userId="S::steve.pardoe@etfoundation.co.uk::6fa2db72-1fdb-41be-8a25-f49a2205c689" providerId="AD" clId="Web-{073479A4-31A4-545E-AFE1-12055E0F55AE}" dt="2023-05-03T19:16:21.218" v="0"/>
      <pc:docMkLst>
        <pc:docMk/>
      </pc:docMkLst>
      <pc:sldChg chg="modNotes">
        <pc:chgData name="Steve Pardoe" userId="S::steve.pardoe@etfoundation.co.uk::6fa2db72-1fdb-41be-8a25-f49a2205c689" providerId="AD" clId="Web-{073479A4-31A4-545E-AFE1-12055E0F55AE}" dt="2023-05-03T19:16:21.218" v="0"/>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Tutor guidance</a:t>
            </a:r>
            <a:r>
              <a:rPr lang="en-GB" dirty="0"/>
              <a:t> </a:t>
            </a:r>
            <a:r>
              <a:rPr lang="en-GB" sz="1200" kern="1200" dirty="0">
                <a:solidFill>
                  <a:schemeClr val="tx1"/>
                </a:solidFill>
                <a:effectLst/>
                <a:latin typeface="+mn-lt"/>
                <a:ea typeface="+mn-ea"/>
                <a:cs typeface="+mn-cs"/>
              </a:rPr>
              <a:t>for lesson introduction:</a:t>
            </a:r>
            <a:r>
              <a:rPr lang="en-GB" dirty="0"/>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Request confident/fluent learner read lesson objectives to the group.</a:t>
            </a:r>
            <a:endParaRPr lang="en-GB"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Reiterate and clarify learning objectives.</a:t>
            </a:r>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d0e9f59bf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d0e9f59bf9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dirty="0"/>
              <a:t>Discuss multiplying by factors greater than 9, i.e. 2-digits. </a:t>
            </a:r>
            <a:endParaRPr dirty="0"/>
          </a:p>
          <a:p>
            <a:pPr marL="0" lvl="0" indent="0" algn="l" rtl="0">
              <a:lnSpc>
                <a:spcPct val="100000"/>
              </a:lnSpc>
              <a:spcBef>
                <a:spcPts val="0"/>
              </a:spcBef>
              <a:spcAft>
                <a:spcPts val="0"/>
              </a:spcAft>
              <a:buSzPts val="1400"/>
              <a:buNone/>
            </a:pPr>
            <a:r>
              <a:rPr lang="en-GB" dirty="0"/>
              <a:t>Explain/discuss that this is the same method but has to be repeated for each of the multiplier’s digits.</a:t>
            </a:r>
            <a:endParaRPr dirty="0"/>
          </a:p>
          <a:p>
            <a:pPr marL="0" lvl="0" indent="0" algn="l" rtl="0">
              <a:lnSpc>
                <a:spcPct val="100000"/>
              </a:lnSpc>
              <a:spcBef>
                <a:spcPts val="0"/>
              </a:spcBef>
              <a:spcAft>
                <a:spcPts val="0"/>
              </a:spcAft>
              <a:buSzPts val="1400"/>
              <a:buNone/>
            </a:pPr>
            <a:r>
              <a:rPr lang="en-GB" dirty="0"/>
              <a:t>Ask the question ‘</a:t>
            </a:r>
            <a:r>
              <a:rPr lang="en-GB" i="0" dirty="0"/>
              <a:t>What are the values of the digits in 13?’</a:t>
            </a:r>
            <a:r>
              <a:rPr lang="en-GB" dirty="0"/>
              <a:t> Make sure all learners are efficient at deconstructing it into 10 and 3.</a:t>
            </a:r>
            <a:endParaRPr dirty="0"/>
          </a:p>
          <a:p>
            <a:pPr marL="0" lvl="0" indent="0" algn="l" rtl="0">
              <a:lnSpc>
                <a:spcPct val="100000"/>
              </a:lnSpc>
              <a:spcBef>
                <a:spcPts val="0"/>
              </a:spcBef>
              <a:spcAft>
                <a:spcPts val="0"/>
              </a:spcAft>
              <a:buSzPts val="1400"/>
              <a:buNone/>
            </a:pPr>
            <a:r>
              <a:rPr lang="en-GB" dirty="0"/>
              <a:t>To reinforce that the algorithm is a more efficient method, take time to go through this procedure, repeating previous work for the 10 and for the 3, before adding to an answer.</a:t>
            </a:r>
            <a:endParaRPr dirty="0"/>
          </a:p>
          <a:p>
            <a:pPr marL="0" lvl="0" indent="0" algn="l" rtl="0">
              <a:lnSpc>
                <a:spcPct val="100000"/>
              </a:lnSpc>
              <a:spcBef>
                <a:spcPts val="0"/>
              </a:spcBef>
              <a:spcAft>
                <a:spcPts val="0"/>
              </a:spcAft>
              <a:buSzPts val="1400"/>
              <a:buNone/>
            </a:pPr>
            <a:r>
              <a:rPr lang="en-GB" dirty="0"/>
              <a:t>Emphasise that with increased steps comes the increased likelihood of making an error and that this method takes too much time.</a:t>
            </a:r>
            <a:endParaRPr dirty="0"/>
          </a:p>
          <a:p>
            <a:pPr marL="0" indent="0"/>
            <a:r>
              <a:rPr lang="en-GB" dirty="0"/>
              <a:t>Arrive at the conclusion that a more efficient written method is needed i.e. an algorithm but the place value is important to understanding why the algorithm works. </a:t>
            </a:r>
            <a:endParaRPr dirty="0"/>
          </a:p>
        </p:txBody>
      </p:sp>
      <p:sp>
        <p:nvSpPr>
          <p:cNvPr id="329" name="Google Shape;329;g1d0e9f59bf9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9b8f9e15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9b8f9e15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Misconceptions to pull out</a:t>
            </a:r>
            <a:endParaRPr/>
          </a:p>
          <a:p>
            <a:pPr marL="457200" lvl="0" indent="-304800" algn="l" rtl="0">
              <a:lnSpc>
                <a:spcPct val="100000"/>
              </a:lnSpc>
              <a:spcBef>
                <a:spcPts val="0"/>
              </a:spcBef>
              <a:spcAft>
                <a:spcPts val="0"/>
              </a:spcAft>
              <a:buClr>
                <a:schemeClr val="dk1"/>
              </a:buClr>
              <a:buSzPts val="1200"/>
              <a:buFont typeface="Calibri"/>
              <a:buChar char="-"/>
            </a:pPr>
            <a:r>
              <a:rPr lang="en-GB"/>
              <a:t>Adding 0 when multiplying by 10</a:t>
            </a:r>
            <a:endParaRPr/>
          </a:p>
          <a:p>
            <a:pPr marL="457200" lvl="0" indent="-304800" algn="l" rtl="0">
              <a:lnSpc>
                <a:spcPct val="100000"/>
              </a:lnSpc>
              <a:spcBef>
                <a:spcPts val="0"/>
              </a:spcBef>
              <a:spcAft>
                <a:spcPts val="0"/>
              </a:spcAft>
              <a:buClr>
                <a:schemeClr val="dk1"/>
              </a:buClr>
              <a:buSzPts val="1200"/>
              <a:buFont typeface="Calibri"/>
              <a:buChar char="-"/>
            </a:pPr>
            <a:r>
              <a:rPr lang="en-GB"/>
              <a:t>Multiplying makes the answer bigger</a:t>
            </a:r>
            <a:endParaRPr/>
          </a:p>
          <a:p>
            <a:pPr marL="0" lvl="0" indent="0" algn="l" rtl="0">
              <a:lnSpc>
                <a:spcPct val="100000"/>
              </a:lnSpc>
              <a:spcBef>
                <a:spcPts val="0"/>
              </a:spcBef>
              <a:spcAft>
                <a:spcPts val="0"/>
              </a:spcAft>
              <a:buClr>
                <a:schemeClr val="dk1"/>
              </a:buClr>
              <a:buSzPts val="1100"/>
              <a:buFont typeface="Arial"/>
              <a:buNone/>
            </a:pPr>
            <a:r>
              <a:rPr lang="en-GB"/>
              <a:t>Discussion points</a:t>
            </a:r>
            <a:endParaRPr/>
          </a:p>
          <a:p>
            <a:pPr marL="457200" lvl="0" indent="-317500" algn="l" rtl="0">
              <a:lnSpc>
                <a:spcPct val="100000"/>
              </a:lnSpc>
              <a:spcBef>
                <a:spcPts val="0"/>
              </a:spcBef>
              <a:spcAft>
                <a:spcPts val="0"/>
              </a:spcAft>
              <a:buSzPts val="1400"/>
              <a:buChar char="-"/>
            </a:pPr>
            <a:r>
              <a:rPr lang="en-GB"/>
              <a:t>Repeated addition</a:t>
            </a:r>
            <a:endParaRPr/>
          </a:p>
          <a:p>
            <a:pPr marL="457200" lvl="0" indent="-317500" algn="l" rtl="0">
              <a:lnSpc>
                <a:spcPct val="100000"/>
              </a:lnSpc>
              <a:spcBef>
                <a:spcPts val="0"/>
              </a:spcBef>
              <a:spcAft>
                <a:spcPts val="0"/>
              </a:spcAft>
              <a:buSzPts val="1400"/>
              <a:buChar char="-"/>
            </a:pPr>
            <a:r>
              <a:rPr lang="en-GB"/>
              <a:t>How to check (estimation)</a:t>
            </a:r>
            <a:endParaRPr/>
          </a:p>
        </p:txBody>
      </p:sp>
      <p:sp>
        <p:nvSpPr>
          <p:cNvPr id="370" name="Google Shape;370;g19b8f9e15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992a15f77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992a15f77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dirty="0"/>
              <a:t>Discussion around what multiplication is and why we need it. </a:t>
            </a:r>
          </a:p>
          <a:p>
            <a:pPr marL="0" indent="0"/>
            <a:r>
              <a:rPr lang="en-GB" dirty="0"/>
              <a:t>Introduce the array as a way of showing why we use multiplication and discuss alternatives to counting individual circles, for example:</a:t>
            </a:r>
          </a:p>
          <a:p>
            <a:pPr marL="0" indent="0">
              <a:buFont typeface="Arial" panose="020B0604020202020204" pitchFamily="34" charset="0"/>
              <a:buNone/>
            </a:pPr>
            <a:r>
              <a:rPr lang="en-GB" dirty="0"/>
              <a:t>•Count how many there are in each column (or row), then add same number for each subsequent column (or row)</a:t>
            </a:r>
          </a:p>
          <a:p>
            <a:pPr marL="0" indent="0">
              <a:buFont typeface="Arial" panose="020B0604020202020204" pitchFamily="34" charset="0"/>
              <a:buNone/>
            </a:pPr>
            <a:r>
              <a:rPr lang="en-GB" dirty="0"/>
              <a:t>Leading to:</a:t>
            </a:r>
          </a:p>
          <a:p>
            <a:pPr marL="0" indent="0">
              <a:buFont typeface="Arial" panose="020B0604020202020204" pitchFamily="34" charset="0"/>
              <a:buNone/>
            </a:pPr>
            <a:r>
              <a:rPr lang="en-GB" dirty="0"/>
              <a:t>•Multiply the number in each column (or row) by the number of rows (or columns)</a:t>
            </a:r>
          </a:p>
          <a:p>
            <a:pPr marL="0" indent="0">
              <a:buFont typeface="Arial" panose="020B0604020202020204" pitchFamily="34" charset="0"/>
              <a:buNone/>
            </a:pPr>
            <a:r>
              <a:rPr lang="en-GB" dirty="0"/>
              <a:t>Leading to:</a:t>
            </a:r>
          </a:p>
          <a:p>
            <a:pPr marL="0" indent="0">
              <a:buFont typeface="Arial" panose="020B0604020202020204" pitchFamily="34" charset="0"/>
              <a:buNone/>
            </a:pPr>
            <a:r>
              <a:rPr lang="en-GB" dirty="0"/>
              <a:t>•Multiply the number of columns by the number of rows</a:t>
            </a:r>
          </a:p>
          <a:p>
            <a:pPr marL="0" indent="0"/>
            <a:endParaRPr lang="en-GB" dirty="0"/>
          </a:p>
          <a:p>
            <a:pPr marL="0" indent="0"/>
            <a:r>
              <a:rPr lang="en-GB" dirty="0"/>
              <a:t>Explain that it doesn’t matter which option you use (rows x columns, or columns × rows), the answer will be the same.</a:t>
            </a:r>
          </a:p>
          <a:p>
            <a:pPr marL="0" indent="0"/>
            <a:endParaRPr lang="en-GB" dirty="0"/>
          </a:p>
        </p:txBody>
      </p:sp>
      <p:sp>
        <p:nvSpPr>
          <p:cNvPr id="386" name="Google Shape;386;g1992a15f775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cd56a28d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cd56a28d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Optional slide to further discuss.</a:t>
            </a:r>
            <a:endParaRPr dirty="0"/>
          </a:p>
          <a:p>
            <a:pPr marL="0" indent="0"/>
            <a:r>
              <a:rPr lang="en-GB" dirty="0"/>
              <a:t>Ask learners to create as many ways as possible of grouping the array (factor pairs).</a:t>
            </a:r>
          </a:p>
        </p:txBody>
      </p:sp>
      <p:sp>
        <p:nvSpPr>
          <p:cNvPr id="398" name="Google Shape;398;g1cd56a28d7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9b8f9e158b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9b8f9e158b_0_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 key learning point is for learners to understand that an array is a discrete model where multiplication is an efficient replacement for repeated addition.</a:t>
            </a:r>
            <a:endParaRPr dirty="0"/>
          </a:p>
          <a:p>
            <a:pPr marL="0" lvl="0" indent="0" algn="l" rtl="0">
              <a:lnSpc>
                <a:spcPct val="100000"/>
              </a:lnSpc>
              <a:spcBef>
                <a:spcPts val="0"/>
              </a:spcBef>
              <a:spcAft>
                <a:spcPts val="0"/>
              </a:spcAft>
              <a:buSzPts val="1400"/>
              <a:buNone/>
            </a:pPr>
            <a:r>
              <a:rPr lang="en-GB" dirty="0"/>
              <a:t>Discuss that decimals are a continuous measure and counting no longer works. The image is to visualise a transition from discrete to continuous and now requires an algorithm.</a:t>
            </a:r>
          </a:p>
          <a:p>
            <a:pPr marL="0" indent="0"/>
            <a:endParaRPr lang="en-GB" dirty="0"/>
          </a:p>
        </p:txBody>
      </p:sp>
      <p:sp>
        <p:nvSpPr>
          <p:cNvPr id="413" name="Google Shape;413;g19b8f9e158b_0_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cd21eda80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cd21eda80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Introduce the idea of an area model.  If appropriate, make the link with calculating the area of a rectangle.</a:t>
            </a:r>
          </a:p>
          <a:p>
            <a:pPr marL="0" lvl="0" indent="0" algn="l" rtl="0">
              <a:lnSpc>
                <a:spcPct val="100000"/>
              </a:lnSpc>
              <a:spcBef>
                <a:spcPts val="0"/>
              </a:spcBef>
              <a:spcAft>
                <a:spcPts val="0"/>
              </a:spcAft>
              <a:buSzPts val="1400"/>
              <a:buNone/>
            </a:pPr>
            <a:endParaRPr b="0" dirty="0"/>
          </a:p>
        </p:txBody>
      </p:sp>
      <p:sp>
        <p:nvSpPr>
          <p:cNvPr id="424" name="Google Shape;424;g1cd21eda80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d0e9f59bf9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1d0e9f59bf9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dirty="0"/>
              <a:t>Demonstrate the use of an area model to decompose these two calculations according to place value.</a:t>
            </a:r>
          </a:p>
          <a:p>
            <a:pPr marL="0" lvl="0" indent="0" algn="l" rtl="0">
              <a:lnSpc>
                <a:spcPct val="100000"/>
              </a:lnSpc>
              <a:spcBef>
                <a:spcPts val="0"/>
              </a:spcBef>
              <a:spcAft>
                <a:spcPts val="0"/>
              </a:spcAft>
              <a:buSzPts val="1400"/>
              <a:buNone/>
            </a:pPr>
            <a:r>
              <a:rPr lang="en-GB" b="0" dirty="0"/>
              <a:t>Use the animation to facilitate the demonstration, asking learners to provide the result of each sub-calculation.</a:t>
            </a:r>
          </a:p>
          <a:p>
            <a:pPr marL="0" lvl="0" indent="0" algn="l" rtl="0">
              <a:lnSpc>
                <a:spcPct val="100000"/>
              </a:lnSpc>
              <a:spcBef>
                <a:spcPts val="0"/>
              </a:spcBef>
              <a:spcAft>
                <a:spcPts val="0"/>
              </a:spcAft>
              <a:buSzPts val="1400"/>
              <a:buNone/>
            </a:pPr>
            <a:endParaRPr b="0" dirty="0"/>
          </a:p>
        </p:txBody>
      </p:sp>
      <p:sp>
        <p:nvSpPr>
          <p:cNvPr id="435" name="Google Shape;435;g1d0e9f59bf9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cd21eda80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cd21eda804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Ask learners to use the area model to attempt this question – providing support where necessary.</a:t>
            </a:r>
          </a:p>
          <a:p>
            <a:pPr marL="0" lvl="0" indent="0" algn="l" rtl="0">
              <a:lnSpc>
                <a:spcPct val="100000"/>
              </a:lnSpc>
              <a:spcBef>
                <a:spcPts val="0"/>
              </a:spcBef>
              <a:spcAft>
                <a:spcPts val="0"/>
              </a:spcAft>
              <a:buSzPts val="1400"/>
              <a:buNone/>
            </a:pPr>
            <a:r>
              <a:rPr lang="en-GB" dirty="0"/>
              <a:t>Discuss whether they found the method helpful, and when they might use it.</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Answer: £3.26 × 8 = £26.08</a:t>
            </a:r>
          </a:p>
        </p:txBody>
      </p:sp>
      <p:sp>
        <p:nvSpPr>
          <p:cNvPr id="471" name="Google Shape;471;g1cd21eda80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cd21eda80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cd21eda804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with learners what a rounding check is, what a sensible answer means and how to carry out checks. </a:t>
            </a:r>
            <a:endParaRPr dirty="0"/>
          </a:p>
          <a:p>
            <a:pPr marL="0" lvl="0" indent="0" algn="l" rtl="0">
              <a:lnSpc>
                <a:spcPct val="100000"/>
              </a:lnSpc>
              <a:spcBef>
                <a:spcPts val="0"/>
              </a:spcBef>
              <a:spcAft>
                <a:spcPts val="0"/>
              </a:spcAft>
              <a:buSzPts val="1400"/>
              <a:buNone/>
            </a:pPr>
            <a:r>
              <a:rPr lang="en-GB" dirty="0"/>
              <a:t>Ensure learners round factors and not the result.</a:t>
            </a:r>
            <a:endParaRPr dirty="0"/>
          </a:p>
          <a:p>
            <a:pPr marL="0" lvl="0" indent="0" algn="l" rtl="0">
              <a:lnSpc>
                <a:spcPct val="100000"/>
              </a:lnSpc>
              <a:spcBef>
                <a:spcPts val="0"/>
              </a:spcBef>
              <a:spcAft>
                <a:spcPts val="0"/>
              </a:spcAft>
              <a:buSzPts val="1400"/>
              <a:buNone/>
            </a:pPr>
            <a:r>
              <a:rPr lang="en-GB" dirty="0"/>
              <a:t>Confirm that learners understand a rounding check should be carried out using mental arithmetic.</a:t>
            </a:r>
            <a:endParaRPr dirty="0"/>
          </a:p>
        </p:txBody>
      </p:sp>
      <p:sp>
        <p:nvSpPr>
          <p:cNvPr id="471" name="Google Shape;471;g1cd21eda80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6381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c99aa7f95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c99aa7f95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FF0000"/>
                </a:solidFill>
              </a:rPr>
              <a:t>Ask learners to suggest values to follow the decimal point, and discuss whether they would round up to the next whole number, or round down.</a:t>
            </a:r>
          </a:p>
          <a:p>
            <a:pPr marL="0" lvl="0" indent="0" algn="l" rtl="0">
              <a:lnSpc>
                <a:spcPct val="100000"/>
              </a:lnSpc>
              <a:spcBef>
                <a:spcPts val="0"/>
              </a:spcBef>
              <a:spcAft>
                <a:spcPts val="0"/>
              </a:spcAft>
              <a:buSzPts val="1400"/>
              <a:buNone/>
            </a:pPr>
            <a:r>
              <a:rPr lang="en-GB" i="0" dirty="0"/>
              <a:t>This slide explores rounding a 2-digit number to the nearest 10. Discuss, then reveal the 10 possible digits that could follow the digit 6 (i.e. 60).</a:t>
            </a:r>
          </a:p>
          <a:p>
            <a:pPr marL="0" lvl="0" indent="0" algn="l" rtl="0">
              <a:lnSpc>
                <a:spcPct val="100000"/>
              </a:lnSpc>
              <a:spcBef>
                <a:spcPts val="0"/>
              </a:spcBef>
              <a:spcAft>
                <a:spcPts val="0"/>
              </a:spcAft>
              <a:buSzPts val="1400"/>
              <a:buNone/>
            </a:pPr>
            <a:r>
              <a:rPr lang="en-GB" i="0" dirty="0"/>
              <a:t>Check for and clarify any misconceptions around 0 or 10 being on the list.</a:t>
            </a:r>
          </a:p>
          <a:p>
            <a:pPr marL="0" lvl="0" indent="0" algn="l" rtl="0">
              <a:lnSpc>
                <a:spcPct val="100000"/>
              </a:lnSpc>
              <a:spcBef>
                <a:spcPts val="0"/>
              </a:spcBef>
              <a:spcAft>
                <a:spcPts val="0"/>
              </a:spcAft>
              <a:buSzPts val="1400"/>
              <a:buNone/>
            </a:pPr>
            <a:r>
              <a:rPr lang="en-GB" i="0" dirty="0"/>
              <a:t>Use the animation to reveal the digits 0 to 4 and discuss whether these would result in rounding up or down – and why.</a:t>
            </a:r>
          </a:p>
          <a:p>
            <a:pPr marL="0" lvl="0" indent="0" algn="l" rtl="0">
              <a:lnSpc>
                <a:spcPct val="100000"/>
              </a:lnSpc>
              <a:spcBef>
                <a:spcPts val="0"/>
              </a:spcBef>
              <a:spcAft>
                <a:spcPts val="0"/>
              </a:spcAft>
              <a:buSzPts val="1400"/>
              <a:buNone/>
            </a:pPr>
            <a:r>
              <a:rPr lang="en-GB" i="0" dirty="0"/>
              <a:t>Animate further to show that 5 belongs in a second equal grouping that results in rounding up. Ask learners to justify why 5 rounds up.</a:t>
            </a:r>
          </a:p>
          <a:p>
            <a:pPr marL="0" lvl="0" indent="0" algn="l" rtl="0">
              <a:lnSpc>
                <a:spcPct val="100000"/>
              </a:lnSpc>
              <a:spcBef>
                <a:spcPts val="0"/>
              </a:spcBef>
              <a:spcAft>
                <a:spcPts val="0"/>
              </a:spcAft>
              <a:buSzPts val="1400"/>
              <a:buNone/>
            </a:pPr>
            <a:endParaRPr lang="en-GB" i="0" dirty="0"/>
          </a:p>
          <a:p>
            <a:pPr marL="0" lvl="0" indent="0" algn="l" rtl="0">
              <a:lnSpc>
                <a:spcPct val="100000"/>
              </a:lnSpc>
              <a:spcBef>
                <a:spcPts val="0"/>
              </a:spcBef>
              <a:spcAft>
                <a:spcPts val="0"/>
              </a:spcAft>
              <a:buSzPts val="1400"/>
              <a:buNone/>
            </a:pPr>
            <a:r>
              <a:rPr lang="en-GB" i="0" dirty="0"/>
              <a:t>Be careful to explain that the digits 0–4 do not ‘round down’ but disappear or are replaced with zeroes where appropriate. </a:t>
            </a:r>
          </a:p>
          <a:p>
            <a:pPr marL="0" lvl="0" indent="0" algn="l" rtl="0">
              <a:lnSpc>
                <a:spcPct val="100000"/>
              </a:lnSpc>
              <a:spcBef>
                <a:spcPts val="0"/>
              </a:spcBef>
              <a:spcAft>
                <a:spcPts val="0"/>
              </a:spcAft>
              <a:buSzPts val="1400"/>
              <a:buNone/>
            </a:pPr>
            <a:endParaRPr lang="en-GB" i="0" dirty="0"/>
          </a:p>
          <a:p>
            <a:pPr marL="0" lvl="0" indent="0" algn="l" rtl="0">
              <a:lnSpc>
                <a:spcPct val="100000"/>
              </a:lnSpc>
              <a:spcBef>
                <a:spcPts val="0"/>
              </a:spcBef>
              <a:spcAft>
                <a:spcPts val="0"/>
              </a:spcAft>
              <a:buSzPts val="1400"/>
              <a:buNone/>
            </a:pPr>
            <a:r>
              <a:rPr lang="en-GB" i="0" dirty="0"/>
              <a:t>Relate to money for clarity e.g. ‘£63 is closest to which £10 note?’ ‘£68 is closest to which £10 note?’</a:t>
            </a:r>
          </a:p>
          <a:p>
            <a:pPr marL="0" lvl="0" indent="0" algn="l" rtl="0">
              <a:lnSpc>
                <a:spcPct val="100000"/>
              </a:lnSpc>
              <a:spcBef>
                <a:spcPts val="0"/>
              </a:spcBef>
              <a:spcAft>
                <a:spcPts val="0"/>
              </a:spcAft>
              <a:buSzPts val="1400"/>
              <a:buNone/>
            </a:pPr>
            <a:endParaRPr lang="en-GB" i="0" dirty="0"/>
          </a:p>
          <a:p>
            <a:pPr marL="0" lvl="0" indent="0" algn="l" rtl="0">
              <a:lnSpc>
                <a:spcPct val="100000"/>
              </a:lnSpc>
              <a:spcBef>
                <a:spcPts val="0"/>
              </a:spcBef>
              <a:spcAft>
                <a:spcPts val="0"/>
              </a:spcAft>
              <a:buSzPts val="1400"/>
              <a:buNone/>
            </a:pPr>
            <a:endParaRPr lang="en-GB" i="0" dirty="0"/>
          </a:p>
        </p:txBody>
      </p:sp>
      <p:sp>
        <p:nvSpPr>
          <p:cNvPr id="483" name="Google Shape;483;g1c99aa7f950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992a15f77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992a15f77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latin typeface="Arial"/>
                <a:ea typeface="Arial"/>
                <a:cs typeface="Arial"/>
                <a:sym typeface="Arial"/>
              </a:rPr>
              <a:t>Discussion about prior knowledge relating to multiplication:</a:t>
            </a:r>
            <a:endParaRPr b="1"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Tutor to facilitate a brief discussion around prior knowledge of multiplication e.g. vocabulary (factors, product, multiples, etc.):</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'What other words or phrases mean ‘</a:t>
            </a:r>
            <a:r>
              <a:rPr lang="en-GB" i="1" dirty="0">
                <a:latin typeface="Arial"/>
                <a:ea typeface="Arial"/>
                <a:cs typeface="Arial"/>
                <a:sym typeface="Arial"/>
              </a:rPr>
              <a:t>to multiply</a:t>
            </a:r>
            <a:r>
              <a:rPr lang="en-GB" dirty="0">
                <a:latin typeface="Arial"/>
                <a:ea typeface="Arial"/>
                <a:cs typeface="Arial"/>
                <a:sym typeface="Arial"/>
              </a:rPr>
              <a:t>?’ Answers may include ‘times’, ‘lots of’, ‘just keep adding up’, etc.</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Consolidate these words and expressions on the board and reinforce that these all mean the same thing: relate to their usefulness in decoding worded questions.</a:t>
            </a:r>
            <a:endParaRPr dirty="0">
              <a:latin typeface="Arial"/>
              <a:ea typeface="Arial"/>
              <a:cs typeface="Arial"/>
              <a:sym typeface="Arial"/>
            </a:endParaRPr>
          </a:p>
          <a:p>
            <a:pPr marL="0" lvl="0" indent="0" algn="just" rtl="0">
              <a:lnSpc>
                <a:spcPct val="115000"/>
              </a:lnSpc>
              <a:spcBef>
                <a:spcPts val="400"/>
              </a:spcBef>
              <a:spcAft>
                <a:spcPts val="0"/>
              </a:spcAft>
              <a:buClr>
                <a:schemeClr val="dk1"/>
              </a:buClr>
              <a:buSzPts val="1100"/>
              <a:buFont typeface="Arial"/>
              <a:buNone/>
            </a:pPr>
            <a:r>
              <a:rPr lang="en-GB" dirty="0">
                <a:latin typeface="Arial"/>
                <a:ea typeface="Arial"/>
                <a:cs typeface="Arial"/>
                <a:sym typeface="Arial"/>
              </a:rPr>
              <a:t>SUGGESTION: write a multiplication question on the board i.e. 3 </a:t>
            </a:r>
            <a:r>
              <a:rPr lang="en-GB" sz="1200" b="0" dirty="0">
                <a:solidFill>
                  <a:srgbClr val="CC0000"/>
                </a:solidFill>
              </a:rPr>
              <a:t>×</a:t>
            </a:r>
            <a:r>
              <a:rPr lang="en-GB" dirty="0">
                <a:latin typeface="Arial"/>
                <a:ea typeface="Arial"/>
                <a:cs typeface="Arial"/>
                <a:sym typeface="Arial"/>
              </a:rPr>
              <a:t> 6 = 18 and annotate with correct vocabulary answers from learners. Establish all learners are aware of the meaning of factors and product in this example.</a:t>
            </a:r>
            <a:endParaRPr dirty="0">
              <a:latin typeface="Arial"/>
              <a:ea typeface="Arial"/>
              <a:cs typeface="Arial"/>
              <a:sym typeface="Arial"/>
            </a:endParaRPr>
          </a:p>
          <a:p>
            <a:pPr marL="0" lvl="0" indent="0" algn="just" rtl="0">
              <a:lnSpc>
                <a:spcPct val="115000"/>
              </a:lnSpc>
              <a:spcBef>
                <a:spcPts val="400"/>
              </a:spcBef>
              <a:spcAft>
                <a:spcPts val="400"/>
              </a:spcAft>
              <a:buClr>
                <a:schemeClr val="dk1"/>
              </a:buClr>
              <a:buSzPts val="1100"/>
              <a:buFont typeface="Arial"/>
              <a:buNone/>
            </a:pPr>
            <a:r>
              <a:rPr lang="en-GB" dirty="0">
                <a:latin typeface="Arial"/>
                <a:ea typeface="Arial"/>
                <a:cs typeface="Arial"/>
                <a:sym typeface="Arial"/>
              </a:rPr>
              <a:t>Reverse the question and confirm learners are aware of the equivalent division fact.</a:t>
            </a:r>
            <a:endParaRPr dirty="0">
              <a:latin typeface="Arial"/>
              <a:ea typeface="Arial"/>
              <a:cs typeface="Arial"/>
              <a:sym typeface="Arial"/>
            </a:endParaRPr>
          </a:p>
        </p:txBody>
      </p:sp>
      <p:sp>
        <p:nvSpPr>
          <p:cNvPr id="162" name="Google Shape;162;g1992a15f77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cbc77025c4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1cbc77025c4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Tutors may ask their own questions (enter your own questions in the Question box) or take suggestions from the class. Money is a comfortable context to use at this point but the ‘£’ may be removed.</a:t>
            </a:r>
          </a:p>
          <a:p>
            <a:pPr marL="0" lvl="0" indent="0" algn="l" rtl="0">
              <a:lnSpc>
                <a:spcPct val="100000"/>
              </a:lnSpc>
              <a:spcBef>
                <a:spcPts val="0"/>
              </a:spcBef>
              <a:spcAft>
                <a:spcPts val="0"/>
              </a:spcAft>
              <a:buSzPts val="1400"/>
              <a:buNone/>
            </a:pPr>
            <a:r>
              <a:rPr lang="en-GB" dirty="0"/>
              <a:t>Ask learners to round the amount firstly to the nearest pound, and then to the nearest ten-pence.</a:t>
            </a:r>
          </a:p>
          <a:p>
            <a:pPr marL="0" lvl="0" indent="0" algn="l" rtl="0">
              <a:lnSpc>
                <a:spcPct val="100000"/>
              </a:lnSpc>
              <a:spcBef>
                <a:spcPts val="0"/>
              </a:spcBef>
              <a:spcAft>
                <a:spcPts val="0"/>
              </a:spcAft>
              <a:buSzPts val="1400"/>
              <a:buNone/>
            </a:pPr>
            <a:r>
              <a:rPr lang="en-GB" dirty="0"/>
              <a:t>Practise rounding numbers using the rule until all learners are comfortable and fluent.</a:t>
            </a:r>
          </a:p>
        </p:txBody>
      </p:sp>
      <p:sp>
        <p:nvSpPr>
          <p:cNvPr id="500" name="Google Shape;500;g1cbc77025c4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cbc77025c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1cbc77025c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Consolidate the previous slides with a worked example of how to perform and justify a rounding check for decimal numbers if required.</a:t>
            </a:r>
            <a:endParaRPr dirty="0"/>
          </a:p>
          <a:p>
            <a:pPr marL="0" lvl="0" indent="0" algn="l" rtl="0">
              <a:lnSpc>
                <a:spcPct val="100000"/>
              </a:lnSpc>
              <a:spcBef>
                <a:spcPts val="0"/>
              </a:spcBef>
              <a:spcAft>
                <a:spcPts val="0"/>
              </a:spcAft>
              <a:buSzPts val="1400"/>
              <a:buNone/>
            </a:pPr>
            <a:r>
              <a:rPr lang="en-GB" dirty="0"/>
              <a:t>Explain the ‘approximately equals to’ symbol.</a:t>
            </a:r>
            <a:endParaRPr dirty="0"/>
          </a:p>
        </p:txBody>
      </p:sp>
      <p:sp>
        <p:nvSpPr>
          <p:cNvPr id="521" name="Google Shape;521;g1cbc77025c4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c99aa7f95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1c99aa7f95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Hand out place value cards and have learners work in pairs or threes.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Learners should select random cards to make a pair of two or three digit numbers that they then place on a sheet of paper or mini whiteboard and perform a clear rounding check before using a calculator to verify their answers as pictured.</a:t>
            </a:r>
            <a:endParaRPr dirty="0"/>
          </a:p>
          <a:p>
            <a:pPr marL="0" lvl="0" indent="0" algn="l" rtl="0">
              <a:lnSpc>
                <a:spcPct val="100000"/>
              </a:lnSpc>
              <a:spcBef>
                <a:spcPts val="0"/>
              </a:spcBef>
              <a:spcAft>
                <a:spcPts val="0"/>
              </a:spcAft>
              <a:buSzPts val="1400"/>
              <a:buNone/>
            </a:pPr>
            <a:r>
              <a:rPr lang="en-GB" dirty="0"/>
              <a:t>Ensure learners annotate with correct place value label to validate the ‘sensibility’ of their answer.</a:t>
            </a:r>
            <a:endParaRPr dirty="0"/>
          </a:p>
          <a:p>
            <a:pPr marL="0" lvl="0" indent="0" algn="l" rtl="0">
              <a:lnSpc>
                <a:spcPct val="100000"/>
              </a:lnSpc>
              <a:spcBef>
                <a:spcPts val="0"/>
              </a:spcBef>
              <a:spcAft>
                <a:spcPts val="0"/>
              </a:spcAft>
              <a:buSzPts val="1400"/>
              <a:buNone/>
            </a:pPr>
            <a:r>
              <a:rPr lang="en-GB" dirty="0"/>
              <a:t>Ask learners to include decimal points to their cards to increase difficulty.</a:t>
            </a:r>
            <a:endParaRPr dirty="0"/>
          </a:p>
          <a:p>
            <a:pPr marL="0" lvl="0" indent="0" algn="l" rtl="0">
              <a:lnSpc>
                <a:spcPct val="100000"/>
              </a:lnSpc>
              <a:spcBef>
                <a:spcPts val="0"/>
              </a:spcBef>
              <a:spcAft>
                <a:spcPts val="0"/>
              </a:spcAft>
              <a:buSzPts val="1400"/>
              <a:buNone/>
            </a:pPr>
            <a:r>
              <a:rPr lang="en-GB" dirty="0"/>
              <a:t>Practise until skill is secure and feedback/select questions and methods and/or incorrect answers to challenge misconceptions. </a:t>
            </a:r>
            <a:endParaRPr dirty="0"/>
          </a:p>
        </p:txBody>
      </p:sp>
      <p:sp>
        <p:nvSpPr>
          <p:cNvPr id="542" name="Google Shape;542;g1c99aa7f95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c99aa7f95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1c99aa7f950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Ask learners to work in pairs to estimate the answers to these questions by rounding.</a:t>
            </a:r>
          </a:p>
          <a:p>
            <a:pPr marL="0" lvl="0" indent="0" algn="l" rtl="0">
              <a:lnSpc>
                <a:spcPct val="100000"/>
              </a:lnSpc>
              <a:spcBef>
                <a:spcPts val="0"/>
              </a:spcBef>
              <a:spcAft>
                <a:spcPts val="0"/>
              </a:spcAft>
              <a:buSzPts val="1400"/>
              <a:buNone/>
            </a:pPr>
            <a:r>
              <a:rPr lang="en-GB" dirty="0"/>
              <a:t>Learners who are confident in estimating calculations involving integers can move straight on to set 2 – involving decimals.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Answers:</a:t>
            </a:r>
          </a:p>
          <a:p>
            <a:pPr marL="0" lvl="0" indent="0" algn="l" rtl="0">
              <a:lnSpc>
                <a:spcPct val="100000"/>
              </a:lnSpc>
              <a:spcBef>
                <a:spcPts val="0"/>
              </a:spcBef>
              <a:spcAft>
                <a:spcPts val="0"/>
              </a:spcAft>
              <a:buSzPts val="1400"/>
              <a:buNone/>
            </a:pPr>
            <a:r>
              <a:rPr lang="da-DK" dirty="0"/>
              <a:t>Set 1:</a:t>
            </a:r>
          </a:p>
          <a:p>
            <a:pPr marL="0" lvl="0" indent="0" algn="l" rtl="0">
              <a:lnSpc>
                <a:spcPct val="100000"/>
              </a:lnSpc>
              <a:spcBef>
                <a:spcPts val="0"/>
              </a:spcBef>
              <a:spcAft>
                <a:spcPts val="0"/>
              </a:spcAft>
              <a:buSzPts val="1400"/>
              <a:buNone/>
            </a:pPr>
            <a:r>
              <a:rPr lang="da-DK" dirty="0"/>
              <a:t>1) 35 × 7 = 245</a:t>
            </a:r>
          </a:p>
          <a:p>
            <a:pPr marL="0" lvl="0" indent="0" algn="l" rtl="0">
              <a:lnSpc>
                <a:spcPct val="100000"/>
              </a:lnSpc>
              <a:spcBef>
                <a:spcPts val="0"/>
              </a:spcBef>
              <a:spcAft>
                <a:spcPts val="0"/>
              </a:spcAft>
              <a:buSzPts val="1400"/>
              <a:buNone/>
            </a:pPr>
            <a:r>
              <a:rPr lang="da-DK" dirty="0"/>
              <a:t>2) 7 × 36 = 252</a:t>
            </a:r>
          </a:p>
          <a:p>
            <a:pPr marL="0" lvl="0" indent="0" algn="l" rtl="0">
              <a:lnSpc>
                <a:spcPct val="100000"/>
              </a:lnSpc>
              <a:spcBef>
                <a:spcPts val="0"/>
              </a:spcBef>
              <a:spcAft>
                <a:spcPts val="0"/>
              </a:spcAft>
              <a:buSzPts val="1400"/>
              <a:buNone/>
            </a:pPr>
            <a:r>
              <a:rPr lang="da-DK" dirty="0"/>
              <a:t>3) 70 × 35 = 2450</a:t>
            </a:r>
          </a:p>
          <a:p>
            <a:pPr marL="0" lvl="0" indent="0" algn="l" rtl="0">
              <a:lnSpc>
                <a:spcPct val="100000"/>
              </a:lnSpc>
              <a:spcBef>
                <a:spcPts val="0"/>
              </a:spcBef>
              <a:spcAft>
                <a:spcPts val="0"/>
              </a:spcAft>
              <a:buSzPts val="1400"/>
              <a:buNone/>
            </a:pPr>
            <a:r>
              <a:rPr lang="da-DK" dirty="0"/>
              <a:t>4) 72 × 36 = 2592</a:t>
            </a:r>
          </a:p>
          <a:p>
            <a:pPr marL="0" lvl="0" indent="0" algn="l" rtl="0">
              <a:lnSpc>
                <a:spcPct val="100000"/>
              </a:lnSpc>
              <a:spcBef>
                <a:spcPts val="0"/>
              </a:spcBef>
              <a:spcAft>
                <a:spcPts val="0"/>
              </a:spcAft>
              <a:buSzPts val="1400"/>
              <a:buNone/>
            </a:pPr>
            <a:r>
              <a:rPr lang="da-DK" dirty="0"/>
              <a:t>5) 720 × 36 = 25 920</a:t>
            </a:r>
          </a:p>
          <a:p>
            <a:pPr marL="0" lvl="0" indent="0" algn="l" rtl="0">
              <a:lnSpc>
                <a:spcPct val="100000"/>
              </a:lnSpc>
              <a:spcBef>
                <a:spcPts val="0"/>
              </a:spcBef>
              <a:spcAft>
                <a:spcPts val="0"/>
              </a:spcAft>
              <a:buSzPts val="1400"/>
              <a:buNone/>
            </a:pPr>
            <a:r>
              <a:rPr lang="da-DK" dirty="0"/>
              <a:t>6) £721 × 36 = £25 956</a:t>
            </a:r>
          </a:p>
          <a:p>
            <a:pPr marL="0" lvl="0" indent="0" algn="l" rtl="0">
              <a:lnSpc>
                <a:spcPct val="100000"/>
              </a:lnSpc>
              <a:spcBef>
                <a:spcPts val="0"/>
              </a:spcBef>
              <a:spcAft>
                <a:spcPts val="0"/>
              </a:spcAft>
              <a:buSzPts val="1400"/>
              <a:buNone/>
            </a:pPr>
            <a:endParaRPr lang="da-DK" dirty="0"/>
          </a:p>
          <a:p>
            <a:pPr marL="0" lvl="0" indent="0" algn="l" rtl="0">
              <a:lnSpc>
                <a:spcPct val="100000"/>
              </a:lnSpc>
              <a:spcBef>
                <a:spcPts val="0"/>
              </a:spcBef>
              <a:spcAft>
                <a:spcPts val="0"/>
              </a:spcAft>
              <a:buSzPts val="1400"/>
              <a:buNone/>
            </a:pPr>
            <a:r>
              <a:rPr lang="da-DK" dirty="0"/>
              <a:t>Set 2:</a:t>
            </a:r>
          </a:p>
          <a:p>
            <a:pPr marL="0" lvl="0" indent="0" algn="l" rtl="0">
              <a:lnSpc>
                <a:spcPct val="100000"/>
              </a:lnSpc>
              <a:spcBef>
                <a:spcPts val="0"/>
              </a:spcBef>
              <a:spcAft>
                <a:spcPts val="0"/>
              </a:spcAft>
              <a:buSzPts val="1400"/>
              <a:buNone/>
            </a:pPr>
            <a:r>
              <a:rPr lang="da-DK" dirty="0"/>
              <a:t>1) 3.5 × 7 = 24.5</a:t>
            </a:r>
          </a:p>
          <a:p>
            <a:pPr marL="0" lvl="0" indent="0" algn="l" rtl="0">
              <a:lnSpc>
                <a:spcPct val="100000"/>
              </a:lnSpc>
              <a:spcBef>
                <a:spcPts val="0"/>
              </a:spcBef>
              <a:spcAft>
                <a:spcPts val="0"/>
              </a:spcAft>
              <a:buSzPts val="1400"/>
              <a:buNone/>
            </a:pPr>
            <a:r>
              <a:rPr lang="da-DK" dirty="0"/>
              <a:t>2) 7.5 × 36 = 270</a:t>
            </a:r>
          </a:p>
          <a:p>
            <a:pPr marL="0" lvl="0" indent="0" algn="l" rtl="0">
              <a:lnSpc>
                <a:spcPct val="100000"/>
              </a:lnSpc>
              <a:spcBef>
                <a:spcPts val="0"/>
              </a:spcBef>
              <a:spcAft>
                <a:spcPts val="0"/>
              </a:spcAft>
              <a:buSzPts val="1400"/>
              <a:buNone/>
            </a:pPr>
            <a:r>
              <a:rPr lang="da-DK" dirty="0"/>
              <a:t>3) 70 × 3.5 = 245</a:t>
            </a:r>
          </a:p>
          <a:p>
            <a:pPr marL="0" lvl="0" indent="0" algn="l" rtl="0">
              <a:lnSpc>
                <a:spcPct val="100000"/>
              </a:lnSpc>
              <a:spcBef>
                <a:spcPts val="0"/>
              </a:spcBef>
              <a:spcAft>
                <a:spcPts val="0"/>
              </a:spcAft>
              <a:buSzPts val="1400"/>
              <a:buNone/>
            </a:pPr>
            <a:r>
              <a:rPr lang="da-DK" dirty="0"/>
              <a:t>4) £7.20 × 3.60 = £25.92</a:t>
            </a:r>
          </a:p>
          <a:p>
            <a:pPr marL="0" lvl="0" indent="0" algn="l" rtl="0">
              <a:lnSpc>
                <a:spcPct val="100000"/>
              </a:lnSpc>
              <a:spcBef>
                <a:spcPts val="0"/>
              </a:spcBef>
              <a:spcAft>
                <a:spcPts val="0"/>
              </a:spcAft>
              <a:buSzPts val="1400"/>
              <a:buNone/>
            </a:pPr>
            <a:r>
              <a:rPr lang="da-DK" dirty="0"/>
              <a:t>5) £720 × 3.60 = £2592</a:t>
            </a:r>
          </a:p>
          <a:p>
            <a:pPr marL="0" lvl="0" indent="0" algn="l" rtl="0">
              <a:lnSpc>
                <a:spcPct val="100000"/>
              </a:lnSpc>
              <a:spcBef>
                <a:spcPts val="0"/>
              </a:spcBef>
              <a:spcAft>
                <a:spcPts val="0"/>
              </a:spcAft>
              <a:buSzPts val="1400"/>
              <a:buNone/>
            </a:pPr>
            <a:r>
              <a:rPr lang="da-DK" dirty="0"/>
              <a:t>6) 72.1 × 3.6 = 259.56</a:t>
            </a:r>
          </a:p>
          <a:p>
            <a:pPr marL="0" lvl="0" indent="0" algn="l" rtl="0">
              <a:lnSpc>
                <a:spcPct val="100000"/>
              </a:lnSpc>
              <a:spcBef>
                <a:spcPts val="0"/>
              </a:spcBef>
              <a:spcAft>
                <a:spcPts val="0"/>
              </a:spcAft>
              <a:buSzPts val="1400"/>
              <a:buNone/>
            </a:pPr>
            <a:endParaRPr lang="en-GB" dirty="0"/>
          </a:p>
        </p:txBody>
      </p:sp>
      <p:sp>
        <p:nvSpPr>
          <p:cNvPr id="553" name="Google Shape;553;g1c99aa7f950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cbc77025c4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1cbc77025c4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dirty="0"/>
              <a:t>Ask learners to estimate the answers to each of these questions.</a:t>
            </a:r>
          </a:p>
          <a:p>
            <a:pPr marL="0" lvl="0" indent="0" algn="l" rtl="0">
              <a:spcBef>
                <a:spcPts val="0"/>
              </a:spcBef>
              <a:spcAft>
                <a:spcPts val="0"/>
              </a:spcAft>
              <a:buSzPts val="1400"/>
              <a:buNone/>
            </a:pPr>
            <a:r>
              <a:rPr lang="en-GB" dirty="0"/>
              <a:t>They should then carry out an exact calculation (remind them of the area model) and see how close their estimation is.</a:t>
            </a:r>
          </a:p>
          <a:p>
            <a:pPr marL="0" lvl="0" indent="0" algn="l" rtl="0">
              <a:spcBef>
                <a:spcPts val="0"/>
              </a:spcBef>
              <a:spcAft>
                <a:spcPts val="0"/>
              </a:spcAft>
              <a:buSzPts val="1400"/>
              <a:buNone/>
            </a:pPr>
            <a:endParaRPr lang="en-GB" dirty="0"/>
          </a:p>
          <a:p>
            <a:pPr marL="0" lvl="0" indent="0" algn="l" rtl="0">
              <a:spcBef>
                <a:spcPts val="0"/>
              </a:spcBef>
              <a:spcAft>
                <a:spcPts val="0"/>
              </a:spcAft>
              <a:buSzPts val="1400"/>
              <a:buNone/>
            </a:pPr>
            <a:r>
              <a:rPr lang="en-GB" dirty="0"/>
              <a:t>Answers:</a:t>
            </a:r>
          </a:p>
          <a:p>
            <a:pPr marL="0" lvl="0" indent="0" algn="l" rtl="0">
              <a:spcBef>
                <a:spcPts val="0"/>
              </a:spcBef>
              <a:spcAft>
                <a:spcPts val="0"/>
              </a:spcAft>
              <a:buSzPts val="1400"/>
              <a:buNone/>
            </a:pPr>
            <a:r>
              <a:rPr lang="en-GB" dirty="0"/>
              <a:t>1) £7.60 × 12 = £91.2</a:t>
            </a:r>
          </a:p>
          <a:p>
            <a:pPr marL="0" lvl="0" indent="0" algn="l" rtl="0">
              <a:spcBef>
                <a:spcPts val="0"/>
              </a:spcBef>
              <a:spcAft>
                <a:spcPts val="0"/>
              </a:spcAft>
              <a:buSzPts val="1400"/>
              <a:buNone/>
            </a:pPr>
            <a:r>
              <a:rPr lang="en-GB" dirty="0"/>
              <a:t>2) 4.5 × 5.2 = 23.4 metres squared</a:t>
            </a:r>
          </a:p>
          <a:p>
            <a:pPr marL="0" lvl="0" indent="0" algn="l" rtl="0">
              <a:spcBef>
                <a:spcPts val="0"/>
              </a:spcBef>
              <a:spcAft>
                <a:spcPts val="0"/>
              </a:spcAft>
              <a:buSzPts val="1400"/>
              <a:buNone/>
            </a:pPr>
            <a:r>
              <a:rPr lang="en-GB" dirty="0"/>
              <a:t>3) 180 × 1.13 = €203.4</a:t>
            </a:r>
          </a:p>
        </p:txBody>
      </p:sp>
      <p:sp>
        <p:nvSpPr>
          <p:cNvPr id="566" name="Google Shape;566;g1cbc77025c4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Discussion with learners on what current method they would use. Explore whether their method would change depending on the question. </a:t>
            </a:r>
            <a:endParaRPr dirty="0"/>
          </a:p>
        </p:txBody>
      </p:sp>
      <p:sp>
        <p:nvSpPr>
          <p:cNvPr id="576" name="Google Shape;57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ca20b251a4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1ca20b251a4_2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400"/>
              </a:spcBef>
              <a:spcAft>
                <a:spcPts val="400"/>
              </a:spcAft>
              <a:buSzPts val="1100"/>
              <a:buNone/>
            </a:pPr>
            <a:r>
              <a:rPr lang="en-GB" sz="1000" dirty="0">
                <a:solidFill>
                  <a:srgbClr val="404040"/>
                </a:solidFill>
                <a:latin typeface="Arial"/>
                <a:ea typeface="Arial"/>
                <a:cs typeface="Arial"/>
                <a:sym typeface="Arial"/>
              </a:rPr>
              <a:t>Discuss commutative properties of either 1650 groups of 19 or 19 groups of 1650. What methods have you used – how confident are you in multiplying? What do you believe you need to be more fluent and confident? Identify common misconceptions e.g. 0 </a:t>
            </a:r>
            <a:r>
              <a:rPr lang="en-GB" sz="1000" dirty="0">
                <a:solidFill>
                  <a:schemeClr val="tx1"/>
                </a:solidFill>
                <a:ea typeface="Arial Rounded"/>
                <a:cs typeface="Arial Rounded"/>
                <a:sym typeface="Arial Rounded"/>
              </a:rPr>
              <a:t>×</a:t>
            </a:r>
            <a:r>
              <a:rPr lang="en-GB" sz="1000" dirty="0">
                <a:solidFill>
                  <a:srgbClr val="404040"/>
                </a:solidFill>
                <a:latin typeface="Arial"/>
                <a:ea typeface="Arial"/>
                <a:cs typeface="Arial"/>
                <a:sym typeface="Arial"/>
              </a:rPr>
              <a:t> 9 = 0 and forgetting the zero in long multiplication. Did anyone use a distributive method 1650(10 + 10 </a:t>
            </a:r>
            <a:r>
              <a:rPr lang="en-GB" sz="1000" dirty="0">
                <a:solidFill>
                  <a:srgbClr val="404040"/>
                </a:solidFill>
                <a:latin typeface="Times New Roman" panose="02020603050405020304" pitchFamily="18" charset="0"/>
                <a:ea typeface="Arial"/>
                <a:cs typeface="Times New Roman" panose="02020603050405020304" pitchFamily="18" charset="0"/>
                <a:sym typeface="Arial"/>
              </a:rPr>
              <a:t>− </a:t>
            </a:r>
            <a:r>
              <a:rPr lang="en-GB" sz="1000" dirty="0">
                <a:solidFill>
                  <a:srgbClr val="404040"/>
                </a:solidFill>
                <a:latin typeface="Arial"/>
                <a:ea typeface="Arial"/>
                <a:cs typeface="Arial"/>
                <a:sym typeface="Arial"/>
              </a:rPr>
              <a:t>1) or ratio tables? </a:t>
            </a:r>
            <a:endParaRPr dirty="0"/>
          </a:p>
        </p:txBody>
      </p:sp>
      <p:sp>
        <p:nvSpPr>
          <p:cNvPr id="588" name="Google Shape;588;g1ca20b251a4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9fb35f682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19fb35f682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dirty="0"/>
              <a:t>Use these exam questions to practise skills and knowledge learned in the lesson.</a:t>
            </a:r>
          </a:p>
          <a:p>
            <a:pPr marL="0" lvl="0" indent="0" algn="l" rtl="0">
              <a:lnSpc>
                <a:spcPct val="100000"/>
              </a:lnSpc>
              <a:spcBef>
                <a:spcPts val="0"/>
              </a:spcBef>
              <a:spcAft>
                <a:spcPts val="0"/>
              </a:spcAft>
              <a:buSzPts val="1400"/>
              <a:buNone/>
            </a:pPr>
            <a:r>
              <a:rPr lang="en-GB" b="0" dirty="0"/>
              <a:t>The solution to the problem can be revealed through the animation and discussed.</a:t>
            </a:r>
          </a:p>
          <a:p>
            <a:pPr marL="0" lvl="0" indent="0" algn="l" rtl="0">
              <a:lnSpc>
                <a:spcPct val="100000"/>
              </a:lnSpc>
              <a:spcBef>
                <a:spcPts val="0"/>
              </a:spcBef>
              <a:spcAft>
                <a:spcPts val="0"/>
              </a:spcAft>
              <a:buSzPts val="1400"/>
              <a:buNone/>
            </a:pPr>
            <a:endParaRPr b="0" dirty="0"/>
          </a:p>
        </p:txBody>
      </p:sp>
      <p:sp>
        <p:nvSpPr>
          <p:cNvPr id="621" name="Google Shape;621;g19fb35f6820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d50397af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1d50397af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641" name="Google Shape;641;g1d50397af6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cb88a04f52_3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cb88a04f52_3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latin typeface="Arial"/>
                <a:ea typeface="Arial"/>
                <a:cs typeface="Arial"/>
                <a:sym typeface="Arial"/>
              </a:rPr>
              <a:t>Discussion about prior knowledge relating to multiplication:</a:t>
            </a:r>
            <a:endParaRPr b="1"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Tutor to facilitate a brief discussion investigating previous methods for simple multiplication problems, e.g. long, grid, broken-window, chunking.</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Tutor to scribe different methods supplied from learners. Comment on effectiveness and efficiency of the methods given. If not supplied, highlight that this problem can be thought of as 10 </a:t>
            </a:r>
            <a:r>
              <a:rPr lang="en-GB" sz="1200" b="0" dirty="0">
                <a:solidFill>
                  <a:srgbClr val="CC0000"/>
                </a:solidFill>
              </a:rPr>
              <a:t>×</a:t>
            </a:r>
            <a:r>
              <a:rPr lang="en-GB" dirty="0">
                <a:latin typeface="Arial"/>
                <a:ea typeface="Arial"/>
                <a:cs typeface="Arial"/>
                <a:sym typeface="Arial"/>
              </a:rPr>
              <a:t> 6 add 2 </a:t>
            </a:r>
            <a:r>
              <a:rPr lang="en-GB" sz="1200" b="0" dirty="0">
                <a:solidFill>
                  <a:srgbClr val="CC0000"/>
                </a:solidFill>
              </a:rPr>
              <a:t>×</a:t>
            </a:r>
            <a:r>
              <a:rPr lang="en-GB" dirty="0">
                <a:latin typeface="Arial"/>
                <a:ea typeface="Arial"/>
                <a:cs typeface="Arial"/>
                <a:sym typeface="Arial"/>
              </a:rPr>
              <a:t> 6 = 60 add 12 = 72, so that learners begin to establish fluency with multiplying by 10 as a shortcut.</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Emphasise that all written methods are simply algorithms for separating numbers into place value and multiplying single digits, before adding component parts together.</a:t>
            </a:r>
            <a:endParaRPr dirty="0">
              <a:latin typeface="Arial"/>
              <a:ea typeface="Arial"/>
              <a:cs typeface="Arial"/>
              <a:sym typeface="Arial"/>
            </a:endParaRPr>
          </a:p>
          <a:p>
            <a:pPr marL="0" lvl="0" indent="0" algn="just" rtl="0">
              <a:lnSpc>
                <a:spcPct val="115000"/>
              </a:lnSpc>
              <a:spcBef>
                <a:spcPts val="400"/>
              </a:spcBef>
              <a:spcAft>
                <a:spcPts val="400"/>
              </a:spcAft>
              <a:buSzPts val="1100"/>
              <a:buNone/>
            </a:pPr>
            <a:r>
              <a:rPr lang="en-GB" i="1" dirty="0">
                <a:latin typeface="Arial"/>
                <a:ea typeface="Arial"/>
                <a:cs typeface="Arial"/>
                <a:sym typeface="Arial"/>
              </a:rPr>
              <a:t>All methods scribed by the tutor should be able to demonstrate that this problem was broken down into 10 </a:t>
            </a:r>
            <a:r>
              <a:rPr lang="en-GB" sz="1200" b="0" i="1" dirty="0">
                <a:solidFill>
                  <a:srgbClr val="CC0000"/>
                </a:solidFill>
              </a:rPr>
              <a:t>×</a:t>
            </a:r>
            <a:r>
              <a:rPr lang="en-GB" i="1" dirty="0">
                <a:latin typeface="Arial"/>
                <a:ea typeface="Arial"/>
                <a:cs typeface="Arial"/>
                <a:sym typeface="Arial"/>
              </a:rPr>
              <a:t> 6 add 2 </a:t>
            </a:r>
            <a:r>
              <a:rPr lang="en-GB" sz="1200" b="0" i="1" dirty="0">
                <a:solidFill>
                  <a:srgbClr val="CC0000"/>
                </a:solidFill>
              </a:rPr>
              <a:t>×</a:t>
            </a:r>
            <a:r>
              <a:rPr lang="en-GB" i="1" dirty="0">
                <a:latin typeface="Arial"/>
                <a:ea typeface="Arial"/>
                <a:cs typeface="Arial"/>
                <a:sym typeface="Arial"/>
              </a:rPr>
              <a:t> 6 and 60 and 12 were added to arrive at 72. </a:t>
            </a:r>
          </a:p>
          <a:p>
            <a:pPr marL="0" lvl="0" indent="0" algn="just" rtl="0">
              <a:lnSpc>
                <a:spcPct val="115000"/>
              </a:lnSpc>
              <a:spcBef>
                <a:spcPts val="400"/>
              </a:spcBef>
              <a:spcAft>
                <a:spcPts val="400"/>
              </a:spcAft>
              <a:buSzPts val="1100"/>
              <a:buNone/>
            </a:pPr>
            <a:r>
              <a:rPr lang="en-GB" i="1" dirty="0">
                <a:latin typeface="Arial"/>
                <a:ea typeface="Arial"/>
                <a:cs typeface="Arial"/>
                <a:sym typeface="Arial"/>
              </a:rPr>
              <a:t>This insight is critical to the lesson.</a:t>
            </a:r>
            <a:endParaRPr i="1" dirty="0">
              <a:latin typeface="Arial"/>
              <a:ea typeface="Arial"/>
              <a:cs typeface="Arial"/>
              <a:sym typeface="Arial"/>
            </a:endParaRPr>
          </a:p>
        </p:txBody>
      </p:sp>
      <p:sp>
        <p:nvSpPr>
          <p:cNvPr id="174" name="Google Shape;174;g1cb88a04f52_3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b88a04f52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cb88a04f52_3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sz="1400" b="1" dirty="0">
                <a:latin typeface="Arial"/>
                <a:ea typeface="Arial"/>
                <a:cs typeface="Arial"/>
                <a:sym typeface="Arial"/>
              </a:rPr>
              <a:t>Discussion about why we need multiplication:</a:t>
            </a:r>
          </a:p>
          <a:p>
            <a:pPr marL="0" lvl="0" indent="0" algn="just" rtl="0">
              <a:lnSpc>
                <a:spcPct val="115000"/>
              </a:lnSpc>
              <a:spcBef>
                <a:spcPts val="400"/>
              </a:spcBef>
              <a:spcAft>
                <a:spcPts val="0"/>
              </a:spcAft>
              <a:buSzPts val="1100"/>
              <a:buNone/>
            </a:pPr>
            <a:r>
              <a:rPr lang="en-GB" sz="1400" dirty="0">
                <a:latin typeface="Arial"/>
                <a:ea typeface="Arial"/>
                <a:cs typeface="Arial"/>
                <a:sym typeface="Arial"/>
              </a:rPr>
              <a:t>Explain WHY multiplication is so integral to Functional Skills maths – multiplication is key to understanding proportionality, which is the core concept behind fractions, decimals, ratio, proportion and area. Annotate the board with answers, enough so that learners see that multiplication (and division) are found in every aspect of the curriculum.</a:t>
            </a:r>
          </a:p>
          <a:p>
            <a:pPr marL="0" lvl="0" indent="0" algn="just" rtl="0">
              <a:lnSpc>
                <a:spcPct val="115000"/>
              </a:lnSpc>
              <a:spcBef>
                <a:spcPts val="400"/>
              </a:spcBef>
              <a:spcAft>
                <a:spcPts val="400"/>
              </a:spcAft>
              <a:buSzPts val="1100"/>
              <a:buNone/>
            </a:pPr>
            <a:r>
              <a:rPr lang="en-GB" sz="1400" dirty="0">
                <a:latin typeface="Arial"/>
                <a:ea typeface="Arial"/>
                <a:cs typeface="Arial"/>
                <a:sym typeface="Arial"/>
              </a:rPr>
              <a:t>Consolidate that multiplication is essential in every discipline within maths and learners need to be fluent in order to succeed.</a:t>
            </a:r>
          </a:p>
        </p:txBody>
      </p:sp>
      <p:sp>
        <p:nvSpPr>
          <p:cNvPr id="184" name="Google Shape;184;g1cb88a04f52_3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cb88a04f52_3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cb88a04f52_3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400"/>
              </a:spcBef>
              <a:spcAft>
                <a:spcPts val="0"/>
              </a:spcAft>
              <a:buSzPts val="1100"/>
              <a:buNone/>
            </a:pPr>
            <a:r>
              <a:rPr lang="en-GB" sz="1400" dirty="0">
                <a:latin typeface="Arial"/>
                <a:ea typeface="Arial"/>
                <a:cs typeface="Arial"/>
                <a:sym typeface="Arial"/>
              </a:rPr>
              <a:t>All learners should attempt the first true or false quiz. Learners to answer in pairs. Provide mini whiteboards if possible.</a:t>
            </a:r>
            <a:endParaRPr sz="1400" dirty="0">
              <a:latin typeface="Arial"/>
              <a:ea typeface="Arial"/>
              <a:cs typeface="Arial"/>
              <a:sym typeface="Arial"/>
            </a:endParaRPr>
          </a:p>
          <a:p>
            <a:pPr marL="0" lvl="0" indent="0" algn="just" rtl="0">
              <a:lnSpc>
                <a:spcPct val="115000"/>
              </a:lnSpc>
              <a:spcBef>
                <a:spcPts val="400"/>
              </a:spcBef>
              <a:spcAft>
                <a:spcPts val="400"/>
              </a:spcAft>
              <a:buSzPts val="1100"/>
              <a:buNone/>
            </a:pPr>
            <a:r>
              <a:rPr lang="en-GB" sz="1400" dirty="0">
                <a:latin typeface="Arial"/>
                <a:ea typeface="Arial"/>
                <a:cs typeface="Arial"/>
                <a:sym typeface="Arial"/>
              </a:rPr>
              <a:t>Tutor to lead discussion on arising misconceptions: answers are animated.</a:t>
            </a:r>
            <a:endParaRPr sz="1400" dirty="0">
              <a:latin typeface="Arial"/>
              <a:ea typeface="Arial"/>
              <a:cs typeface="Arial"/>
              <a:sym typeface="Arial"/>
            </a:endParaRPr>
          </a:p>
        </p:txBody>
      </p:sp>
      <p:sp>
        <p:nvSpPr>
          <p:cNvPr id="196" name="Google Shape;196;g1cb88a04f52_3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b88a04f52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b88a04f52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400"/>
              </a:spcBef>
              <a:spcAft>
                <a:spcPts val="0"/>
              </a:spcAft>
              <a:buClr>
                <a:schemeClr val="dk1"/>
              </a:buClr>
              <a:buSzPts val="1100"/>
              <a:buFont typeface="Arial"/>
              <a:buNone/>
            </a:pPr>
            <a:r>
              <a:rPr lang="en-GB" sz="1400" i="1" dirty="0">
                <a:latin typeface="Arial"/>
                <a:ea typeface="Arial"/>
                <a:cs typeface="Arial"/>
                <a:sym typeface="Arial"/>
              </a:rPr>
              <a:t>OPTIONAL TASK:</a:t>
            </a:r>
            <a:endParaRPr sz="1400" i="1" dirty="0">
              <a:latin typeface="Arial"/>
              <a:ea typeface="Arial"/>
              <a:cs typeface="Arial"/>
              <a:sym typeface="Arial"/>
            </a:endParaRPr>
          </a:p>
          <a:p>
            <a:pPr marL="0" lvl="0" indent="0" algn="just" rtl="0">
              <a:lnSpc>
                <a:spcPct val="115000"/>
              </a:lnSpc>
              <a:spcBef>
                <a:spcPts val="400"/>
              </a:spcBef>
              <a:spcAft>
                <a:spcPts val="400"/>
              </a:spcAft>
              <a:buClr>
                <a:schemeClr val="dk1"/>
              </a:buClr>
              <a:buSzPts val="1100"/>
              <a:buFont typeface="Arial"/>
              <a:buNone/>
            </a:pPr>
            <a:r>
              <a:rPr lang="en-GB" sz="1400" dirty="0">
                <a:latin typeface="Arial"/>
                <a:ea typeface="Arial"/>
                <a:cs typeface="Arial"/>
                <a:sym typeface="Arial"/>
              </a:rPr>
              <a:t>Tutors to decide whether learners are able to attempt these more challenging questions in the same format.</a:t>
            </a:r>
            <a:endParaRPr dirty="0"/>
          </a:p>
        </p:txBody>
      </p:sp>
      <p:sp>
        <p:nvSpPr>
          <p:cNvPr id="216" name="Google Shape;216;g1cb88a04f52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c99aa7f95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c99aa7f950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Write a 3-digit number onto the animated tiles provided above. Keep all digits &lt;5 so carry-over is not introduced yet on the following slide, e.g. 341</a:t>
            </a:r>
            <a:endParaRPr dirty="0"/>
          </a:p>
          <a:p>
            <a:pPr marL="0" lvl="0" indent="0" algn="l" rtl="0">
              <a:lnSpc>
                <a:spcPct val="100000"/>
              </a:lnSpc>
              <a:spcBef>
                <a:spcPts val="0"/>
              </a:spcBef>
              <a:spcAft>
                <a:spcPts val="0"/>
              </a:spcAft>
              <a:buSzPts val="1400"/>
              <a:buNone/>
            </a:pPr>
            <a:r>
              <a:rPr lang="en-GB" dirty="0"/>
              <a:t>Check vocabulary of the place value columns with learners (animated).</a:t>
            </a:r>
            <a:endParaRPr dirty="0"/>
          </a:p>
          <a:p>
            <a:pPr marL="0" lvl="0" indent="0" algn="l" rtl="0">
              <a:lnSpc>
                <a:spcPct val="100000"/>
              </a:lnSpc>
              <a:spcBef>
                <a:spcPts val="0"/>
              </a:spcBef>
              <a:spcAft>
                <a:spcPts val="0"/>
              </a:spcAft>
              <a:buSzPts val="1400"/>
              <a:buNone/>
            </a:pPr>
            <a:r>
              <a:rPr lang="en-GB" dirty="0"/>
              <a:t>Ask learners to describe the meaning of the digits relevant to their place value; e.g. ‘</a:t>
            </a:r>
            <a:r>
              <a:rPr lang="en-GB" i="0" dirty="0"/>
              <a:t>What is the value of each digit?’, ‘What is the value of the 4?’</a:t>
            </a:r>
            <a:endParaRPr i="0" dirty="0"/>
          </a:p>
          <a:p>
            <a:pPr marL="0" lvl="0" indent="0" algn="l" rtl="0">
              <a:lnSpc>
                <a:spcPct val="100000"/>
              </a:lnSpc>
              <a:spcBef>
                <a:spcPts val="0"/>
              </a:spcBef>
              <a:spcAft>
                <a:spcPts val="0"/>
              </a:spcAft>
              <a:buSzPts val="1400"/>
              <a:buNone/>
            </a:pPr>
            <a:r>
              <a:rPr lang="en-GB" dirty="0"/>
              <a:t>Discuss sequential orders of magnitude.</a:t>
            </a:r>
            <a:endParaRPr dirty="0"/>
          </a:p>
          <a:p>
            <a:pPr marL="0" lvl="0" indent="0" algn="l" rtl="0">
              <a:lnSpc>
                <a:spcPct val="100000"/>
              </a:lnSpc>
              <a:spcBef>
                <a:spcPts val="0"/>
              </a:spcBef>
              <a:spcAft>
                <a:spcPts val="0"/>
              </a:spcAft>
              <a:buSzPts val="1400"/>
              <a:buNone/>
            </a:pPr>
            <a:r>
              <a:rPr lang="en-GB" dirty="0"/>
              <a:t>Use the animation to reveal that it can be deconstructed into its place value; 300 and 40 and 1, and discuss that the ‘1’ means ‘1 lot of 1’,  ‘4’ means ‘4 lots of 10’ and the ‘3’ means ‘3 lots of 100’.</a:t>
            </a:r>
            <a:endParaRPr dirty="0"/>
          </a:p>
        </p:txBody>
      </p:sp>
      <p:sp>
        <p:nvSpPr>
          <p:cNvPr id="247" name="Google Shape;247;g1c99aa7f950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cbc77025c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cbc77025c4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Tutor to demonstrate that multiplying by a relatively small factor e.g. 2 or 3 can be performed by repeated addition.</a:t>
            </a:r>
            <a:endParaRPr dirty="0"/>
          </a:p>
          <a:p>
            <a:pPr marL="0" lvl="0" indent="0" algn="l" rtl="0">
              <a:lnSpc>
                <a:spcPct val="100000"/>
              </a:lnSpc>
              <a:spcBef>
                <a:spcPts val="0"/>
              </a:spcBef>
              <a:spcAft>
                <a:spcPts val="0"/>
              </a:spcAft>
              <a:buSzPts val="1400"/>
              <a:buNone/>
            </a:pPr>
            <a:r>
              <a:rPr lang="en-GB" dirty="0"/>
              <a:t>Reinforce how numbers are deconstructed into their place values.</a:t>
            </a:r>
            <a:endParaRPr dirty="0"/>
          </a:p>
        </p:txBody>
      </p:sp>
      <p:sp>
        <p:nvSpPr>
          <p:cNvPr id="264" name="Google Shape;264;g1cbc77025c4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cbc77025c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cbc77025c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Explain that multiplying by larger factors (e.g. &gt;3) using repeated multiplication can be done but is inefficient and time consuming.</a:t>
            </a:r>
            <a:endParaRPr dirty="0"/>
          </a:p>
          <a:p>
            <a:pPr marL="0" lvl="0" indent="0" algn="l" rtl="0">
              <a:lnSpc>
                <a:spcPct val="100000"/>
              </a:lnSpc>
              <a:spcBef>
                <a:spcPts val="0"/>
              </a:spcBef>
              <a:spcAft>
                <a:spcPts val="0"/>
              </a:spcAft>
              <a:buSzPts val="1400"/>
              <a:buNone/>
            </a:pPr>
            <a:r>
              <a:rPr lang="en-GB" dirty="0"/>
              <a:t>Consolidate with learners that 300 </a:t>
            </a:r>
            <a:r>
              <a:rPr lang="en-GB" sz="1200" b="0" dirty="0">
                <a:solidFill>
                  <a:schemeClr val="accent1"/>
                </a:solidFill>
                <a:latin typeface="+mn-lt"/>
                <a:ea typeface="Arial Rounded"/>
                <a:cs typeface="Arial Rounded"/>
                <a:sym typeface="Arial Rounded"/>
              </a:rPr>
              <a:t>×</a:t>
            </a:r>
            <a:r>
              <a:rPr lang="en-GB" dirty="0"/>
              <a:t> 6 is more efficient and less error-prone than 300 + 300 + 300 + 300 + 300 + 300</a:t>
            </a:r>
            <a:endParaRPr dirty="0"/>
          </a:p>
          <a:p>
            <a:pPr marL="0" lvl="0" indent="0" algn="l" rtl="0">
              <a:lnSpc>
                <a:spcPct val="100000"/>
              </a:lnSpc>
              <a:spcBef>
                <a:spcPts val="0"/>
              </a:spcBef>
              <a:spcAft>
                <a:spcPts val="0"/>
              </a:spcAft>
              <a:buSzPts val="1400"/>
              <a:buNone/>
            </a:pPr>
            <a:r>
              <a:rPr lang="en-GB" dirty="0"/>
              <a:t>Explain that 300 </a:t>
            </a:r>
            <a:r>
              <a:rPr lang="en-GB" sz="1200" b="0" dirty="0">
                <a:solidFill>
                  <a:schemeClr val="accent1"/>
                </a:solidFill>
                <a:latin typeface="+mn-lt"/>
                <a:ea typeface="Arial Rounded"/>
                <a:cs typeface="Arial Rounded"/>
                <a:sym typeface="Arial Rounded"/>
              </a:rPr>
              <a:t>×</a:t>
            </a:r>
            <a:r>
              <a:rPr lang="en-GB" dirty="0"/>
              <a:t> 6 can be completed with mental arithmetic by calculating 3 </a:t>
            </a:r>
            <a:r>
              <a:rPr lang="en-GB" sz="1200" b="0" dirty="0">
                <a:solidFill>
                  <a:schemeClr val="accent1"/>
                </a:solidFill>
                <a:latin typeface="+mn-lt"/>
                <a:ea typeface="Arial Rounded"/>
                <a:cs typeface="Arial Rounded"/>
                <a:sym typeface="Arial Rounded"/>
              </a:rPr>
              <a:t>×</a:t>
            </a:r>
            <a:r>
              <a:rPr lang="en-GB" dirty="0"/>
              <a:t> 6 = 18 but then completing with the trailing zeroes (avoid saying ‘adding’) because it is actually 6 lots of 300 and therefore needs the two zeroes adding to confirm the place value.</a:t>
            </a:r>
            <a:endParaRPr dirty="0"/>
          </a:p>
          <a:p>
            <a:pPr marL="0" lvl="0" indent="0" algn="l" rtl="0">
              <a:lnSpc>
                <a:spcPct val="100000"/>
              </a:lnSpc>
              <a:spcBef>
                <a:spcPts val="0"/>
              </a:spcBef>
              <a:spcAft>
                <a:spcPts val="0"/>
              </a:spcAft>
              <a:buSzPts val="1400"/>
              <a:buNone/>
            </a:pPr>
            <a:r>
              <a:rPr lang="en-GB" i="1" dirty="0"/>
              <a:t>Consolidate this method with learners with the 40 </a:t>
            </a:r>
            <a:r>
              <a:rPr lang="en-GB" sz="1200" b="0" i="1" dirty="0">
                <a:solidFill>
                  <a:schemeClr val="accent1"/>
                </a:solidFill>
                <a:latin typeface="+mn-lt"/>
                <a:ea typeface="Arial Rounded"/>
                <a:cs typeface="Arial Rounded"/>
                <a:sym typeface="Arial Rounded"/>
              </a:rPr>
              <a:t>×</a:t>
            </a:r>
            <a:r>
              <a:rPr lang="en-GB" i="1" dirty="0"/>
              <a:t> 6 = 24 with a zero, is an efficient way to multiply by 40 by breaking it down into </a:t>
            </a:r>
            <a:r>
              <a:rPr lang="en-GB" sz="1200" b="0" i="1" dirty="0">
                <a:solidFill>
                  <a:schemeClr val="accent1"/>
                </a:solidFill>
                <a:latin typeface="+mn-lt"/>
                <a:ea typeface="Arial Rounded"/>
                <a:cs typeface="Arial Rounded"/>
                <a:sym typeface="Arial Rounded"/>
              </a:rPr>
              <a:t>×</a:t>
            </a:r>
            <a:r>
              <a:rPr lang="en-GB" i="1" dirty="0"/>
              <a:t> 4 then </a:t>
            </a:r>
            <a:r>
              <a:rPr lang="en-GB" sz="1200" b="0" i="1" dirty="0">
                <a:solidFill>
                  <a:schemeClr val="accent1"/>
                </a:solidFill>
                <a:latin typeface="+mn-lt"/>
                <a:ea typeface="Arial Rounded"/>
                <a:cs typeface="Arial Rounded"/>
                <a:sym typeface="Arial Rounded"/>
              </a:rPr>
              <a:t>×</a:t>
            </a:r>
            <a:r>
              <a:rPr lang="en-GB" i="1" dirty="0"/>
              <a:t> 10, as it is critical to the algorithms that will follow.</a:t>
            </a:r>
            <a:endParaRPr i="1" dirty="0"/>
          </a:p>
          <a:p>
            <a:pPr marL="0" lvl="0" indent="0" algn="l" rtl="0">
              <a:lnSpc>
                <a:spcPct val="100000"/>
              </a:lnSpc>
              <a:spcBef>
                <a:spcPts val="0"/>
              </a:spcBef>
              <a:spcAft>
                <a:spcPts val="0"/>
              </a:spcAft>
              <a:buSzPts val="1400"/>
              <a:buNone/>
            </a:pPr>
            <a:r>
              <a:rPr lang="en-GB" dirty="0"/>
              <a:t>Take time to discuss the ‘carry-over’ of the hundred column in the final answer (800 + 200 = 1000) and that learners can fluently embed this step into their methodology. </a:t>
            </a:r>
            <a:endParaRPr dirty="0"/>
          </a:p>
        </p:txBody>
      </p:sp>
      <p:sp>
        <p:nvSpPr>
          <p:cNvPr id="300" name="Google Shape;300;g1cbc77025c4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DF394929-9417-4D49-88A4-345F735539DF}" type="datetime1">
              <a:rPr lang="en-GB" smtClean="0"/>
              <a:t>03/05/2023</a:t>
            </a:fld>
            <a:endParaRPr/>
          </a:p>
        </p:txBody>
      </p:sp>
      <p:sp>
        <p:nvSpPr>
          <p:cNvPr id="94" name="Google Shape;9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88C7F880-1475-7A40-9599-FC30230D882A}" type="datetime1">
              <a:rPr lang="en-GB" smtClean="0"/>
              <a:t>03/05/2023</a:t>
            </a:fld>
            <a:endParaRPr/>
          </a:p>
        </p:txBody>
      </p:sp>
      <p:sp>
        <p:nvSpPr>
          <p:cNvPr id="151" name="Google Shape;1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CC1BCD42-2EA6-E94A-AF20-E9FEB047EFE5}" type="datetime1">
              <a:rPr lang="en-GB" smtClean="0"/>
              <a:t>03/05/2023</a:t>
            </a:fld>
            <a:endParaRPr/>
          </a:p>
        </p:txBody>
      </p:sp>
      <p:sp>
        <p:nvSpPr>
          <p:cNvPr id="157" name="Google Shape;15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CCBD696B-FDBF-6441-B69C-890B51BC54D3}" type="datetime1">
              <a:rPr lang="en-GB" smtClean="0"/>
              <a:t>03/05/2023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76623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5D43AADC-AB18-E24B-AA11-9BE3CC54BCED}" type="datetime1">
              <a:rPr lang="en-GB" smtClean="0"/>
              <a:t>03/05/2023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20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9F5857D2-C647-D345-978C-2432E5CF4087}" type="datetime1">
              <a:rPr lang="en-GB" smtClean="0"/>
              <a:t>03/05/2023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394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EA36302-B618-F246-9C47-2F0403FF901E}" type="datetime1">
              <a:rPr lang="en-GB" smtClean="0"/>
              <a:t>03/05/2023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4210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8715067B-7F9B-AE48-83CF-42AF22AF5C7A}" type="datetime1">
              <a:rPr lang="en-GB" smtClean="0"/>
              <a:t>03/05/2023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6522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878FAEA5-823C-7042-8260-E8FEC47CABC7}" type="datetime1">
              <a:rPr lang="en-GB" smtClean="0"/>
              <a:t>03/05/2023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2711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C91D3363-B7F6-7846-B105-1CAEE74EC2EA}" type="datetime1">
              <a:rPr lang="en-GB" smtClean="0"/>
              <a:t>03/05/2023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764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387D3905-8477-7848-8558-C055F661A3EE}" type="datetime1">
              <a:rPr lang="en-GB" smtClean="0"/>
              <a:t>03/05/2023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8047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ED38F6B-A744-AF41-9420-F197A9AFC68E}" type="datetime1">
              <a:rPr lang="en-GB" smtClean="0"/>
              <a:t>03/05/2023</a:t>
            </a:fld>
            <a:endParaRPr/>
          </a:p>
        </p:txBody>
      </p:sp>
      <p:sp>
        <p:nvSpPr>
          <p:cNvPr id="100" name="Google Shape;10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3547BC6-CCDC-6747-990A-36B6945D692D}" type="datetime1">
              <a:rPr lang="en-GB" smtClean="0"/>
              <a:t>03/05/2023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8553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BD94356B-00BD-A949-B656-F26E391FADB5}" type="datetime1">
              <a:rPr lang="en-GB" smtClean="0"/>
              <a:t>03/05/2023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09398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E0DE9EDE-9096-3F49-B612-4F2E8DFB7607}" type="datetime1">
              <a:rPr lang="en-GB" smtClean="0"/>
              <a:t>03/05/2023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3399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38A4D018-8A18-D94E-99FF-A56EC66BA461}" type="datetime1">
              <a:rPr lang="en-GB" smtClean="0"/>
              <a:t>03/05/2023</a:t>
            </a:fld>
            <a:endParaRPr/>
          </a:p>
        </p:txBody>
      </p:sp>
      <p:sp>
        <p:nvSpPr>
          <p:cNvPr id="106" name="Google Shape;10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F9E6107C-C955-A14E-AA20-361DAA5E329A}" type="datetime1">
              <a:rPr lang="en-GB" smtClean="0"/>
              <a:t>03/05/2023</a:t>
            </a:fld>
            <a:endParaRPr/>
          </a:p>
        </p:txBody>
      </p:sp>
      <p:sp>
        <p:nvSpPr>
          <p:cNvPr id="113" name="Google Shape;1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74E3A3A-9ED7-3341-9F25-28CCD1510586}" type="datetime1">
              <a:rPr lang="en-GB" smtClean="0"/>
              <a:t>03/05/2023</a:t>
            </a:fld>
            <a:endParaRPr/>
          </a:p>
        </p:txBody>
      </p:sp>
      <p:sp>
        <p:nvSpPr>
          <p:cNvPr id="122" name="Google Shape;1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473C6CB9-E948-394B-BDCD-366C6C23CBAA}" type="datetime1">
              <a:rPr lang="en-GB" smtClean="0"/>
              <a:t>03/05/2023</a:t>
            </a:fld>
            <a:endParaRPr/>
          </a:p>
        </p:txBody>
      </p:sp>
      <p:sp>
        <p:nvSpPr>
          <p:cNvPr id="127" name="Google Shape;1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BFB6F02B-84AB-094D-8AAF-DBE795CC86E7}" type="datetime1">
              <a:rPr lang="en-GB" smtClean="0"/>
              <a:t>03/05/2023</a:t>
            </a:fld>
            <a:endParaRPr/>
          </a:p>
        </p:txBody>
      </p:sp>
      <p:sp>
        <p:nvSpPr>
          <p:cNvPr id="131" name="Google Shape;1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7D78DF08-4A92-D240-95F0-6A27459E6404}" type="datetime1">
              <a:rPr lang="en-GB" smtClean="0"/>
              <a:t>03/05/2023</a:t>
            </a:fld>
            <a:endParaRPr/>
          </a:p>
        </p:txBody>
      </p:sp>
      <p:sp>
        <p:nvSpPr>
          <p:cNvPr id="138" name="Google Shape;1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1"/>
          <p:cNvSpPr>
            <a:spLocks noGrp="1"/>
          </p:cNvSpPr>
          <p:nvPr>
            <p:ph type="pic" idx="2"/>
          </p:nvPr>
        </p:nvSpPr>
        <p:spPr>
          <a:xfrm>
            <a:off x="5183188" y="987425"/>
            <a:ext cx="6172200" cy="4873625"/>
          </a:xfrm>
          <a:prstGeom prst="rect">
            <a:avLst/>
          </a:prstGeom>
          <a:noFill/>
          <a:ln>
            <a:noFill/>
          </a:ln>
        </p:spPr>
      </p:sp>
      <p:sp>
        <p:nvSpPr>
          <p:cNvPr id="143" name="Google Shape;143;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6BB91762-E627-6E44-B091-2B4933EE1236}" type="datetime1">
              <a:rPr lang="en-GB" smtClean="0"/>
              <a:t>03/05/2023</a:t>
            </a:fld>
            <a:endParaRPr/>
          </a:p>
        </p:txBody>
      </p:sp>
      <p:sp>
        <p:nvSpPr>
          <p:cNvPr id="145" name="Google Shape;1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B3D7C796-329D-7E46-BD05-21D0490B4506}" type="datetime1">
              <a:rPr lang="en-GB" smtClean="0"/>
              <a:t>03/05/2023</a:t>
            </a:fld>
            <a:endParaRPr/>
          </a:p>
        </p:txBody>
      </p:sp>
      <p:sp>
        <p:nvSpPr>
          <p:cNvPr id="88" name="Google Shape;8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83A4F-DA16-D149-9A28-7E151D738796}" type="datetime1">
              <a:rPr lang="en-GB" smtClean="0"/>
              <a:t>03/05/2023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787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idx="12"/>
          </p:nvPr>
        </p:nvSpPr>
        <p:spPr/>
        <p:txBody>
          <a:bodyPr/>
          <a:lstStyle/>
          <a:p>
            <a:fld id="{A75AAEF5-C690-5D4B-B5C7-510283CCFE4D}" type="slidenum">
              <a:rPr lang="en-US" smtClean="0"/>
              <a:t>1</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522801" y="1245704"/>
            <a:ext cx="9144000" cy="1807721"/>
          </a:xfrm>
          <a:prstGeom prst="rect">
            <a:avLst/>
          </a:prstGeom>
          <a:solidFill>
            <a:schemeClr val="accent1"/>
          </a:solidFill>
        </p:spPr>
        <p:txBody>
          <a:bodyPr>
            <a:normAutofit/>
          </a:bodyPr>
          <a:lstStyle/>
          <a:p>
            <a:r>
              <a:rPr lang="en-US" sz="4000" b="1" dirty="0">
                <a:solidFill>
                  <a:schemeClr val="bg1"/>
                </a:solidFill>
                <a:latin typeface="Arial" panose="020B0604020202020204" pitchFamily="34" charset="0"/>
                <a:cs typeface="Arial" panose="020B0604020202020204" pitchFamily="34" charset="0"/>
              </a:rPr>
              <a:t>Lesson 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Multiplication and estimation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1</a:t>
            </a:r>
            <a:endParaRPr lang="en-GB"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522800" y="3206749"/>
            <a:ext cx="9144000" cy="3228343"/>
          </a:xfrm>
          <a:prstGeom prst="rect">
            <a:avLst/>
          </a:prstGeom>
          <a:ln w="38100">
            <a:solidFill>
              <a:schemeClr val="accent1"/>
            </a:solidFill>
          </a:ln>
        </p:spPr>
        <p:txBody>
          <a:bodyPr vert="horz" lIns="91440" tIns="45720" rIns="91440" bIns="45720" rtlCol="0" anchor="t">
            <a:normAutofit lnSpcReduction="10000"/>
          </a:bodyPr>
          <a:lstStyle/>
          <a:p>
            <a:pPr marL="50800" indent="0" algn="l">
              <a:lnSpc>
                <a:spcPts val="3200"/>
              </a:lnSpc>
              <a:spcBef>
                <a:spcPts val="400"/>
              </a:spcBef>
              <a:spcAft>
                <a:spcPts val="600"/>
              </a:spcAft>
              <a:buClr>
                <a:schemeClr val="accent1">
                  <a:lumMod val="75000"/>
                </a:schemeClr>
              </a:buClr>
              <a:buNone/>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Explore, evaluate and select different representations for multiplication</a:t>
            </a: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Apply various methods and representations to a singular context using integers and decimals</a:t>
            </a: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Apply efficient mastery methods to questions in different contexts</a:t>
            </a: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Apply estimation, inversion and rounding to check accuracy of answers</a:t>
            </a:r>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8" name="Picture 7" descr="A picture containing text, plate, tableware, dishware&#10;&#10;Description automatically generated">
            <a:extLst>
              <a:ext uri="{FF2B5EF4-FFF2-40B4-BE49-F238E27FC236}">
                <a16:creationId xmlns:a16="http://schemas.microsoft.com/office/drawing/2014/main" id="{BA019637-EC80-4AF4-B07C-CD43BBF59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47" y="105423"/>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F5EF0742-CF21-979D-74BC-D8664AFDF15C}"/>
              </a:ext>
            </a:extLst>
          </p:cNvPr>
          <p:cNvPicPr>
            <a:picLocks noChangeAspect="1"/>
          </p:cNvPicPr>
          <p:nvPr/>
        </p:nvPicPr>
        <p:blipFill>
          <a:blip r:embed="rId5"/>
          <a:stretch>
            <a:fillRect/>
          </a:stretch>
        </p:blipFill>
        <p:spPr>
          <a:xfrm>
            <a:off x="5367003" y="183929"/>
            <a:ext cx="2123825" cy="796434"/>
          </a:xfrm>
          <a:prstGeom prst="rect">
            <a:avLst/>
          </a:prstGeom>
        </p:spPr>
      </p:pic>
    </p:spTree>
    <p:extLst>
      <p:ext uri="{BB962C8B-B14F-4D97-AF65-F5344CB8AC3E}">
        <p14:creationId xmlns:p14="http://schemas.microsoft.com/office/powerpoint/2010/main" val="118776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d0e9f59bf9_0_5"/>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32" name="Google Shape;332;g1d0e9f59bf9_0_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33" name="Google Shape;333;g1d0e9f59bf9_0_5"/>
          <p:cNvSpPr txBox="1"/>
          <p:nvPr/>
        </p:nvSpPr>
        <p:spPr>
          <a:xfrm>
            <a:off x="3007000" y="112175"/>
            <a:ext cx="70281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1" dirty="0">
                <a:solidFill>
                  <a:schemeClr val="accent1"/>
                </a:solidFill>
                <a:latin typeface="Arial" panose="020B0604020202020204" pitchFamily="34" charset="0"/>
                <a:ea typeface="Arial Rounded"/>
                <a:cs typeface="Arial" panose="020B0604020202020204" pitchFamily="34" charset="0"/>
                <a:sym typeface="Arial Rounded"/>
              </a:rPr>
              <a:t> </a:t>
            </a:r>
            <a:r>
              <a:rPr lang="en-GB" sz="4000" b="1" dirty="0">
                <a:solidFill>
                  <a:schemeClr val="accent1"/>
                </a:solidFill>
                <a:latin typeface="Arial" panose="020B0604020202020204" pitchFamily="34" charset="0"/>
                <a:ea typeface="Arial Rounded"/>
                <a:cs typeface="Arial" panose="020B0604020202020204" pitchFamily="34" charset="0"/>
                <a:sym typeface="Arial Rounded"/>
              </a:rPr>
              <a:t>What about 341 × 13? </a:t>
            </a:r>
            <a:endParaRPr sz="4000" b="1" i="0" u="none" strike="noStrike" cap="none" dirty="0">
              <a:solidFill>
                <a:schemeClr val="accent1"/>
              </a:solidFill>
              <a:latin typeface="Arial" panose="020B0604020202020204" pitchFamily="34" charset="0"/>
              <a:ea typeface="Arial Rounded"/>
              <a:cs typeface="Arial" panose="020B0604020202020204" pitchFamily="34" charset="0"/>
              <a:sym typeface="Arial Rounded"/>
            </a:endParaRPr>
          </a:p>
        </p:txBody>
      </p:sp>
      <p:sp>
        <p:nvSpPr>
          <p:cNvPr id="334" name="Google Shape;334;g1d0e9f59bf9_0_5"/>
          <p:cNvSpPr txBox="1"/>
          <p:nvPr/>
        </p:nvSpPr>
        <p:spPr>
          <a:xfrm>
            <a:off x="3222775" y="13513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10  </a:t>
            </a:r>
            <a:endParaRPr sz="4100" dirty="0">
              <a:latin typeface="Arial" panose="020B0604020202020204" pitchFamily="34" charset="0"/>
              <a:ea typeface="Arial Rounded"/>
              <a:cs typeface="Arial" panose="020B0604020202020204" pitchFamily="34" charset="0"/>
              <a:sym typeface="Arial Rounded"/>
            </a:endParaRPr>
          </a:p>
        </p:txBody>
      </p:sp>
      <p:sp>
        <p:nvSpPr>
          <p:cNvPr id="335" name="Google Shape;335;g1d0e9f59bf9_0_5"/>
          <p:cNvSpPr txBox="1"/>
          <p:nvPr/>
        </p:nvSpPr>
        <p:spPr>
          <a:xfrm>
            <a:off x="766525" y="14556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sp>
        <p:nvSpPr>
          <p:cNvPr id="336" name="Google Shape;336;g1d0e9f59bf9_0_5"/>
          <p:cNvSpPr txBox="1"/>
          <p:nvPr/>
        </p:nvSpPr>
        <p:spPr>
          <a:xfrm>
            <a:off x="1452033" y="21091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37" name="Google Shape;337;g1d0e9f59bf9_0_5"/>
          <p:cNvSpPr txBox="1"/>
          <p:nvPr/>
        </p:nvSpPr>
        <p:spPr>
          <a:xfrm>
            <a:off x="1992025" y="27765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sp>
        <p:nvSpPr>
          <p:cNvPr id="338" name="Google Shape;338;g1d0e9f59bf9_0_5"/>
          <p:cNvSpPr txBox="1"/>
          <p:nvPr/>
        </p:nvSpPr>
        <p:spPr>
          <a:xfrm>
            <a:off x="3222775" y="20371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10  </a:t>
            </a:r>
            <a:endParaRPr sz="4100" dirty="0">
              <a:latin typeface="Arial" panose="020B0604020202020204" pitchFamily="34" charset="0"/>
              <a:ea typeface="Arial Rounded"/>
              <a:cs typeface="Arial" panose="020B0604020202020204" pitchFamily="34" charset="0"/>
              <a:sym typeface="Arial Rounded"/>
            </a:endParaRPr>
          </a:p>
        </p:txBody>
      </p:sp>
      <p:sp>
        <p:nvSpPr>
          <p:cNvPr id="339" name="Google Shape;339;g1d0e9f59bf9_0_5"/>
          <p:cNvSpPr txBox="1"/>
          <p:nvPr/>
        </p:nvSpPr>
        <p:spPr>
          <a:xfrm>
            <a:off x="3222775" y="27229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10  </a:t>
            </a:r>
            <a:endParaRPr sz="4100" dirty="0">
              <a:latin typeface="Arial" panose="020B0604020202020204" pitchFamily="34" charset="0"/>
              <a:ea typeface="Arial Rounded"/>
              <a:cs typeface="Arial" panose="020B0604020202020204" pitchFamily="34" charset="0"/>
              <a:sym typeface="Arial Rounded"/>
            </a:endParaRPr>
          </a:p>
        </p:txBody>
      </p:sp>
      <p:sp>
        <p:nvSpPr>
          <p:cNvPr id="340" name="Google Shape;340;g1d0e9f59bf9_0_5"/>
          <p:cNvSpPr/>
          <p:nvPr/>
        </p:nvSpPr>
        <p:spPr>
          <a:xfrm>
            <a:off x="263200" y="943175"/>
            <a:ext cx="4593600" cy="27219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341" name="Google Shape;341;g1d0e9f59bf9_0_5"/>
          <p:cNvGrpSpPr/>
          <p:nvPr/>
        </p:nvGrpSpPr>
        <p:grpSpPr>
          <a:xfrm>
            <a:off x="8251375" y="4422025"/>
            <a:ext cx="1942200" cy="690525"/>
            <a:chOff x="8251375" y="4498225"/>
            <a:chExt cx="1942200" cy="690525"/>
          </a:xfrm>
        </p:grpSpPr>
        <p:sp>
          <p:nvSpPr>
            <p:cNvPr id="342" name="Google Shape;342;g1d0e9f59bf9_0_5"/>
            <p:cNvSpPr txBox="1"/>
            <p:nvPr/>
          </p:nvSpPr>
          <p:spPr>
            <a:xfrm>
              <a:off x="8251375" y="45302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1  0  0</a:t>
              </a:r>
              <a:endParaRPr sz="4800" b="1">
                <a:latin typeface="Arial" panose="020B0604020202020204" pitchFamily="34" charset="0"/>
                <a:cs typeface="Arial" panose="020B0604020202020204" pitchFamily="34" charset="0"/>
              </a:endParaRPr>
            </a:p>
          </p:txBody>
        </p:sp>
        <p:sp>
          <p:nvSpPr>
            <p:cNvPr id="343" name="Google Shape;343;g1d0e9f59bf9_0_5"/>
            <p:cNvSpPr txBox="1"/>
            <p:nvPr/>
          </p:nvSpPr>
          <p:spPr>
            <a:xfrm>
              <a:off x="8919625" y="44982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2  0</a:t>
              </a:r>
              <a:endParaRPr sz="4800" b="1">
                <a:latin typeface="Arial" panose="020B0604020202020204" pitchFamily="34" charset="0"/>
                <a:cs typeface="Arial" panose="020B0604020202020204" pitchFamily="34" charset="0"/>
              </a:endParaRPr>
            </a:p>
          </p:txBody>
        </p:sp>
      </p:grpSp>
      <p:sp>
        <p:nvSpPr>
          <p:cNvPr id="344" name="Google Shape;344;g1d0e9f59bf9_0_5"/>
          <p:cNvSpPr txBox="1"/>
          <p:nvPr/>
        </p:nvSpPr>
        <p:spPr>
          <a:xfrm>
            <a:off x="1609958" y="50576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1  0</a:t>
            </a:r>
            <a:endParaRPr sz="4800" b="1">
              <a:latin typeface="Arial" panose="020B0604020202020204" pitchFamily="34" charset="0"/>
              <a:cs typeface="Arial" panose="020B0604020202020204" pitchFamily="34" charset="0"/>
            </a:endParaRPr>
          </a:p>
        </p:txBody>
      </p:sp>
      <p:sp>
        <p:nvSpPr>
          <p:cNvPr id="345" name="Google Shape;345;g1d0e9f59bf9_0_5"/>
          <p:cNvSpPr txBox="1"/>
          <p:nvPr/>
        </p:nvSpPr>
        <p:spPr>
          <a:xfrm>
            <a:off x="9459625" y="511747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a:t>
            </a:r>
            <a:endParaRPr sz="4800" b="1">
              <a:latin typeface="Arial" panose="020B0604020202020204" pitchFamily="34" charset="0"/>
              <a:cs typeface="Arial" panose="020B0604020202020204" pitchFamily="34" charset="0"/>
            </a:endParaRPr>
          </a:p>
        </p:txBody>
      </p:sp>
      <p:sp>
        <p:nvSpPr>
          <p:cNvPr id="346" name="Google Shape;346;g1d0e9f59bf9_0_5"/>
          <p:cNvSpPr txBox="1"/>
          <p:nvPr/>
        </p:nvSpPr>
        <p:spPr>
          <a:xfrm>
            <a:off x="8245700" y="3802763"/>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9  0  0</a:t>
            </a:r>
            <a:endParaRPr sz="4800" b="1">
              <a:latin typeface="Arial" panose="020B0604020202020204" pitchFamily="34" charset="0"/>
              <a:cs typeface="Arial" panose="020B0604020202020204" pitchFamily="34" charset="0"/>
            </a:endParaRPr>
          </a:p>
        </p:txBody>
      </p:sp>
      <p:sp>
        <p:nvSpPr>
          <p:cNvPr id="347" name="Google Shape;347;g1d0e9f59bf9_0_5"/>
          <p:cNvSpPr txBox="1"/>
          <p:nvPr/>
        </p:nvSpPr>
        <p:spPr>
          <a:xfrm>
            <a:off x="10537975" y="1427550"/>
            <a:ext cx="1557900" cy="861744"/>
          </a:xfrm>
          <a:prstGeom prst="rect">
            <a:avLst/>
          </a:prstGeom>
          <a:noFill/>
          <a:ln>
            <a:noFill/>
          </a:ln>
        </p:spPr>
        <p:txBody>
          <a:bodyPr spcFirstLastPara="1" wrap="square" lIns="91425" tIns="91425" rIns="91425" bIns="91425" anchor="t" anchorCtr="0">
            <a:spAutoFit/>
          </a:bodyPr>
          <a:lstStyle/>
          <a:p>
            <a:pPr lvl="0"/>
            <a:r>
              <a:rPr lang="en-GB" sz="44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3  </a:t>
            </a:r>
            <a:endParaRPr sz="4100" dirty="0">
              <a:latin typeface="Arial" panose="020B0604020202020204" pitchFamily="34" charset="0"/>
              <a:ea typeface="Arial Rounded"/>
              <a:cs typeface="Arial" panose="020B0604020202020204" pitchFamily="34" charset="0"/>
              <a:sym typeface="Arial Rounded"/>
            </a:endParaRPr>
          </a:p>
        </p:txBody>
      </p:sp>
      <p:sp>
        <p:nvSpPr>
          <p:cNvPr id="348" name="Google Shape;348;g1d0e9f59bf9_0_5"/>
          <p:cNvSpPr txBox="1"/>
          <p:nvPr/>
        </p:nvSpPr>
        <p:spPr>
          <a:xfrm>
            <a:off x="8081725" y="1531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sp>
        <p:nvSpPr>
          <p:cNvPr id="349" name="Google Shape;349;g1d0e9f59bf9_0_5"/>
          <p:cNvSpPr txBox="1"/>
          <p:nvPr/>
        </p:nvSpPr>
        <p:spPr>
          <a:xfrm>
            <a:off x="8767233" y="2185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50" name="Google Shape;350;g1d0e9f59bf9_0_5"/>
          <p:cNvSpPr txBox="1"/>
          <p:nvPr/>
        </p:nvSpPr>
        <p:spPr>
          <a:xfrm>
            <a:off x="9307225" y="2852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sp>
        <p:nvSpPr>
          <p:cNvPr id="351" name="Google Shape;351;g1d0e9f59bf9_0_5"/>
          <p:cNvSpPr txBox="1"/>
          <p:nvPr/>
        </p:nvSpPr>
        <p:spPr>
          <a:xfrm>
            <a:off x="10537975" y="21133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3  </a:t>
            </a:r>
            <a:endParaRPr sz="4100" dirty="0">
              <a:latin typeface="Arial" panose="020B0604020202020204" pitchFamily="34" charset="0"/>
              <a:ea typeface="Arial Rounded"/>
              <a:cs typeface="Arial" panose="020B0604020202020204" pitchFamily="34" charset="0"/>
              <a:sym typeface="Arial Rounded"/>
            </a:endParaRPr>
          </a:p>
        </p:txBody>
      </p:sp>
      <p:sp>
        <p:nvSpPr>
          <p:cNvPr id="352" name="Google Shape;352;g1d0e9f59bf9_0_5"/>
          <p:cNvSpPr txBox="1"/>
          <p:nvPr/>
        </p:nvSpPr>
        <p:spPr>
          <a:xfrm>
            <a:off x="10537975" y="2774125"/>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3  </a:t>
            </a:r>
            <a:endParaRPr sz="4100" dirty="0">
              <a:latin typeface="Arial" panose="020B0604020202020204" pitchFamily="34" charset="0"/>
              <a:ea typeface="Arial Rounded"/>
              <a:cs typeface="Arial" panose="020B0604020202020204" pitchFamily="34" charset="0"/>
              <a:sym typeface="Arial Rounded"/>
            </a:endParaRPr>
          </a:p>
        </p:txBody>
      </p:sp>
      <p:sp>
        <p:nvSpPr>
          <p:cNvPr id="353" name="Google Shape;353;g1d0e9f59bf9_0_5"/>
          <p:cNvSpPr/>
          <p:nvPr/>
        </p:nvSpPr>
        <p:spPr>
          <a:xfrm rot="-664300">
            <a:off x="4460123" y="1185132"/>
            <a:ext cx="3240004" cy="21369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54" name="Google Shape;354;g1d0e9f59bf9_0_5"/>
          <p:cNvSpPr txBox="1"/>
          <p:nvPr/>
        </p:nvSpPr>
        <p:spPr>
          <a:xfrm>
            <a:off x="272850" y="3726575"/>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3  0  0  0</a:t>
            </a:r>
            <a:endParaRPr sz="4800" b="1">
              <a:latin typeface="Arial" panose="020B0604020202020204" pitchFamily="34" charset="0"/>
              <a:cs typeface="Arial" panose="020B0604020202020204" pitchFamily="34" charset="0"/>
            </a:endParaRPr>
          </a:p>
        </p:txBody>
      </p:sp>
      <p:sp>
        <p:nvSpPr>
          <p:cNvPr id="355" name="Google Shape;355;g1d0e9f59bf9_0_5"/>
          <p:cNvSpPr txBox="1"/>
          <p:nvPr/>
        </p:nvSpPr>
        <p:spPr>
          <a:xfrm>
            <a:off x="924450" y="43778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4  0  0</a:t>
            </a:r>
            <a:endParaRPr sz="4800" b="1">
              <a:latin typeface="Arial" panose="020B0604020202020204" pitchFamily="34" charset="0"/>
              <a:cs typeface="Arial" panose="020B0604020202020204" pitchFamily="34" charset="0"/>
            </a:endParaRPr>
          </a:p>
        </p:txBody>
      </p:sp>
      <p:grpSp>
        <p:nvGrpSpPr>
          <p:cNvPr id="356" name="Google Shape;356;g1d0e9f59bf9_0_5"/>
          <p:cNvGrpSpPr/>
          <p:nvPr/>
        </p:nvGrpSpPr>
        <p:grpSpPr>
          <a:xfrm>
            <a:off x="4596250" y="3663613"/>
            <a:ext cx="2593800" cy="658513"/>
            <a:chOff x="4596250" y="3816013"/>
            <a:chExt cx="2593800" cy="658513"/>
          </a:xfrm>
        </p:grpSpPr>
        <p:sp>
          <p:nvSpPr>
            <p:cNvPr id="357" name="Google Shape;357;g1d0e9f59bf9_0_5"/>
            <p:cNvSpPr txBox="1"/>
            <p:nvPr/>
          </p:nvSpPr>
          <p:spPr>
            <a:xfrm>
              <a:off x="4596250" y="3816025"/>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3  0  0  0</a:t>
              </a:r>
              <a:endParaRPr sz="4800" b="1">
                <a:latin typeface="Arial" panose="020B0604020202020204" pitchFamily="34" charset="0"/>
                <a:cs typeface="Arial" panose="020B0604020202020204" pitchFamily="34" charset="0"/>
              </a:endParaRPr>
            </a:p>
          </p:txBody>
        </p:sp>
        <p:sp>
          <p:nvSpPr>
            <p:cNvPr id="358" name="Google Shape;358;g1d0e9f59bf9_0_5"/>
            <p:cNvSpPr txBox="1"/>
            <p:nvPr/>
          </p:nvSpPr>
          <p:spPr>
            <a:xfrm>
              <a:off x="5230775" y="3816013"/>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9  0  0</a:t>
              </a:r>
              <a:endParaRPr sz="4800" b="1">
                <a:latin typeface="Arial" panose="020B0604020202020204" pitchFamily="34" charset="0"/>
                <a:cs typeface="Arial" panose="020B0604020202020204" pitchFamily="34" charset="0"/>
              </a:endParaRPr>
            </a:p>
          </p:txBody>
        </p:sp>
      </p:grpSp>
      <p:sp>
        <p:nvSpPr>
          <p:cNvPr id="359" name="Google Shape;359;g1d0e9f59bf9_0_5"/>
          <p:cNvSpPr txBox="1"/>
          <p:nvPr/>
        </p:nvSpPr>
        <p:spPr>
          <a:xfrm>
            <a:off x="5226838" y="43284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5  0  0</a:t>
            </a:r>
            <a:endParaRPr sz="4800" b="1">
              <a:latin typeface="Arial" panose="020B0604020202020204" pitchFamily="34" charset="0"/>
              <a:cs typeface="Arial" panose="020B0604020202020204" pitchFamily="34" charset="0"/>
            </a:endParaRPr>
          </a:p>
        </p:txBody>
      </p:sp>
      <p:sp>
        <p:nvSpPr>
          <p:cNvPr id="360" name="Google Shape;360;g1d0e9f59bf9_0_5"/>
          <p:cNvSpPr txBox="1"/>
          <p:nvPr/>
        </p:nvSpPr>
        <p:spPr>
          <a:xfrm>
            <a:off x="5931508" y="43494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2  0</a:t>
            </a:r>
            <a:endParaRPr sz="4800" b="1">
              <a:latin typeface="Arial" panose="020B0604020202020204" pitchFamily="34" charset="0"/>
              <a:cs typeface="Arial" panose="020B0604020202020204" pitchFamily="34" charset="0"/>
            </a:endParaRPr>
          </a:p>
        </p:txBody>
      </p:sp>
      <p:sp>
        <p:nvSpPr>
          <p:cNvPr id="361" name="Google Shape;361;g1d0e9f59bf9_0_5"/>
          <p:cNvSpPr txBox="1"/>
          <p:nvPr/>
        </p:nvSpPr>
        <p:spPr>
          <a:xfrm>
            <a:off x="5931508" y="504127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1  0</a:t>
            </a:r>
            <a:endParaRPr sz="4800" b="1">
              <a:latin typeface="Arial" panose="020B0604020202020204" pitchFamily="34" charset="0"/>
              <a:cs typeface="Arial" panose="020B0604020202020204" pitchFamily="34" charset="0"/>
            </a:endParaRPr>
          </a:p>
        </p:txBody>
      </p:sp>
      <p:sp>
        <p:nvSpPr>
          <p:cNvPr id="362" name="Google Shape;362;g1d0e9f59bf9_0_5"/>
          <p:cNvSpPr/>
          <p:nvPr/>
        </p:nvSpPr>
        <p:spPr>
          <a:xfrm rot="-10123448">
            <a:off x="8139712" y="1068658"/>
            <a:ext cx="2671161" cy="233634"/>
          </a:xfrm>
          <a:prstGeom prst="leftArrow">
            <a:avLst>
              <a:gd name="adj1" fmla="val 36577"/>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63" name="Google Shape;363;g1d0e9f59bf9_0_5"/>
          <p:cNvSpPr/>
          <p:nvPr/>
        </p:nvSpPr>
        <p:spPr>
          <a:xfrm>
            <a:off x="7183375" y="1351350"/>
            <a:ext cx="5083800" cy="23136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64" name="Google Shape;364;g1d0e9f59bf9_0_5"/>
          <p:cNvSpPr txBox="1"/>
          <p:nvPr/>
        </p:nvSpPr>
        <p:spPr>
          <a:xfrm>
            <a:off x="6473350" y="502040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a:t>
            </a:r>
            <a:endParaRPr sz="4800" b="1">
              <a:latin typeface="Arial" panose="020B0604020202020204" pitchFamily="34" charset="0"/>
              <a:cs typeface="Arial" panose="020B0604020202020204" pitchFamily="34" charset="0"/>
            </a:endParaRPr>
          </a:p>
        </p:txBody>
      </p:sp>
      <p:pic>
        <p:nvPicPr>
          <p:cNvPr id="365" name="Google Shape;365;g1d0e9f59bf9_0_5"/>
          <p:cNvPicPr preferRelativeResize="0"/>
          <p:nvPr/>
        </p:nvPicPr>
        <p:blipFill rotWithShape="1">
          <a:blip r:embed="rId3">
            <a:alphaModFix/>
          </a:blip>
          <a:srcRect l="3790"/>
          <a:stretch/>
        </p:blipFill>
        <p:spPr>
          <a:xfrm>
            <a:off x="5922900" y="3630071"/>
            <a:ext cx="1256700" cy="706879"/>
          </a:xfrm>
          <a:prstGeom prst="rect">
            <a:avLst/>
          </a:prstGeom>
          <a:noFill/>
          <a:ln>
            <a:noFill/>
          </a:ln>
        </p:spPr>
      </p:pic>
      <p:pic>
        <p:nvPicPr>
          <p:cNvPr id="366" name="Google Shape;366;g1d0e9f59bf9_0_5"/>
          <p:cNvPicPr preferRelativeResize="0"/>
          <p:nvPr/>
        </p:nvPicPr>
        <p:blipFill>
          <a:blip r:embed="rId4">
            <a:alphaModFix/>
          </a:blip>
          <a:stretch>
            <a:fillRect/>
          </a:stretch>
        </p:blipFill>
        <p:spPr>
          <a:xfrm>
            <a:off x="4579194" y="3618325"/>
            <a:ext cx="1352306" cy="706875"/>
          </a:xfrm>
          <a:prstGeom prst="rect">
            <a:avLst/>
          </a:prstGeom>
          <a:noFill/>
          <a:ln>
            <a:noFill/>
          </a:ln>
        </p:spPr>
      </p:pic>
      <p:sp>
        <p:nvSpPr>
          <p:cNvPr id="2" name="Slide Number Placeholder 1">
            <a:extLst>
              <a:ext uri="{FF2B5EF4-FFF2-40B4-BE49-F238E27FC236}">
                <a16:creationId xmlns:a16="http://schemas.microsoft.com/office/drawing/2014/main" id="{1583C533-6A7F-C7B4-9A4F-BC1AB17B8174}"/>
              </a:ext>
            </a:extLst>
          </p:cNvPr>
          <p:cNvSpPr>
            <a:spLocks noGrp="1"/>
          </p:cNvSpPr>
          <p:nvPr>
            <p:ph type="sldNum" sz="quarter" idx="12"/>
          </p:nvPr>
        </p:nvSpPr>
        <p:spPr/>
        <p:txBody>
          <a:bodyPr/>
          <a:lstStyle/>
          <a:p>
            <a:fld id="{892959B6-490E-A144-8C7C-88267F972F69}"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1000"/>
                                        <p:tgtEl>
                                          <p:spTgt spid="336"/>
                                        </p:tgtEl>
                                      </p:cBhvr>
                                    </p:animEffect>
                                  </p:childTnLst>
                                </p:cTn>
                              </p:par>
                              <p:par>
                                <p:cTn id="11" presetID="10" presetClass="entr" presetSubtype="0" fill="hold" nodeType="withEffect">
                                  <p:stCondLst>
                                    <p:cond delay="0"/>
                                  </p:stCondLst>
                                  <p:childTnLst>
                                    <p:set>
                                      <p:cBhvr>
                                        <p:cTn id="12" dur="1" fill="hold">
                                          <p:stCondLst>
                                            <p:cond delay="0"/>
                                          </p:stCondLst>
                                        </p:cTn>
                                        <p:tgtEl>
                                          <p:spTgt spid="337"/>
                                        </p:tgtEl>
                                        <p:attrNameLst>
                                          <p:attrName>style.visibility</p:attrName>
                                        </p:attrNameLst>
                                      </p:cBhvr>
                                      <p:to>
                                        <p:strVal val="visible"/>
                                      </p:to>
                                    </p:set>
                                    <p:animEffect transition="in" filter="fade">
                                      <p:cBhvr>
                                        <p:cTn id="13" dur="1000"/>
                                        <p:tgtEl>
                                          <p:spTgt spid="3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fade">
                                      <p:cBhvr>
                                        <p:cTn id="18" dur="1000"/>
                                        <p:tgtEl>
                                          <p:spTgt spid="3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1000"/>
                                        <p:tgtEl>
                                          <p:spTgt spid="338"/>
                                        </p:tgtEl>
                                      </p:cBhvr>
                                    </p:animEffect>
                                  </p:childTnLst>
                                </p:cTn>
                              </p:par>
                              <p:par>
                                <p:cTn id="24" presetID="10" presetClass="entr" presetSubtype="0" fill="hold" nodeType="withEffect">
                                  <p:stCondLst>
                                    <p:cond delay="0"/>
                                  </p:stCondLst>
                                  <p:childTnLst>
                                    <p:set>
                                      <p:cBhvr>
                                        <p:cTn id="25" dur="1" fill="hold">
                                          <p:stCondLst>
                                            <p:cond delay="0"/>
                                          </p:stCondLst>
                                        </p:cTn>
                                        <p:tgtEl>
                                          <p:spTgt spid="339"/>
                                        </p:tgtEl>
                                        <p:attrNameLst>
                                          <p:attrName>style.visibility</p:attrName>
                                        </p:attrNameLst>
                                      </p:cBhvr>
                                      <p:to>
                                        <p:strVal val="visible"/>
                                      </p:to>
                                    </p:set>
                                    <p:animEffect transition="in" filter="fade">
                                      <p:cBhvr>
                                        <p:cTn id="26" dur="1000"/>
                                        <p:tgtEl>
                                          <p:spTgt spid="339"/>
                                        </p:tgtEl>
                                      </p:cBhvr>
                                    </p:animEffect>
                                  </p:childTnLst>
                                </p:cTn>
                              </p:par>
                              <p:par>
                                <p:cTn id="27" presetID="10" presetClass="entr" presetSubtype="0" fill="hold" nodeType="withEffect">
                                  <p:stCondLst>
                                    <p:cond delay="0"/>
                                  </p:stCondLst>
                                  <p:childTnLst>
                                    <p:set>
                                      <p:cBhvr>
                                        <p:cTn id="28" dur="1" fill="hold">
                                          <p:stCondLst>
                                            <p:cond delay="0"/>
                                          </p:stCondLst>
                                        </p:cTn>
                                        <p:tgtEl>
                                          <p:spTgt spid="334"/>
                                        </p:tgtEl>
                                        <p:attrNameLst>
                                          <p:attrName>style.visibility</p:attrName>
                                        </p:attrNameLst>
                                      </p:cBhvr>
                                      <p:to>
                                        <p:strVal val="visible"/>
                                      </p:to>
                                    </p:set>
                                    <p:animEffect transition="in" filter="fade">
                                      <p:cBhvr>
                                        <p:cTn id="29" dur="1000"/>
                                        <p:tgtEl>
                                          <p:spTgt spid="3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8"/>
                                        </p:tgtEl>
                                        <p:attrNameLst>
                                          <p:attrName>style.visibility</p:attrName>
                                        </p:attrNameLst>
                                      </p:cBhvr>
                                      <p:to>
                                        <p:strVal val="visible"/>
                                      </p:to>
                                    </p:set>
                                    <p:animEffect transition="in" filter="fade">
                                      <p:cBhvr>
                                        <p:cTn id="34" dur="1000"/>
                                        <p:tgtEl>
                                          <p:spTgt spid="348"/>
                                        </p:tgtEl>
                                      </p:cBhvr>
                                    </p:animEffect>
                                  </p:childTnLst>
                                </p:cTn>
                              </p:par>
                              <p:par>
                                <p:cTn id="35" presetID="10" presetClass="entr" presetSubtype="0" fill="hold" nodeType="withEffect">
                                  <p:stCondLst>
                                    <p:cond delay="0"/>
                                  </p:stCondLst>
                                  <p:childTnLst>
                                    <p:set>
                                      <p:cBhvr>
                                        <p:cTn id="36" dur="1" fill="hold">
                                          <p:stCondLst>
                                            <p:cond delay="0"/>
                                          </p:stCondLst>
                                        </p:cTn>
                                        <p:tgtEl>
                                          <p:spTgt spid="349"/>
                                        </p:tgtEl>
                                        <p:attrNameLst>
                                          <p:attrName>style.visibility</p:attrName>
                                        </p:attrNameLst>
                                      </p:cBhvr>
                                      <p:to>
                                        <p:strVal val="visible"/>
                                      </p:to>
                                    </p:set>
                                    <p:animEffect transition="in" filter="fade">
                                      <p:cBhvr>
                                        <p:cTn id="37" dur="1000"/>
                                        <p:tgtEl>
                                          <p:spTgt spid="349"/>
                                        </p:tgtEl>
                                      </p:cBhvr>
                                    </p:animEffect>
                                  </p:childTnLst>
                                </p:cTn>
                              </p:par>
                              <p:par>
                                <p:cTn id="38" presetID="10" presetClass="entr" presetSubtype="0" fill="hold" nodeType="withEffect">
                                  <p:stCondLst>
                                    <p:cond delay="0"/>
                                  </p:stCondLst>
                                  <p:childTnLst>
                                    <p:set>
                                      <p:cBhvr>
                                        <p:cTn id="39" dur="1" fill="hold">
                                          <p:stCondLst>
                                            <p:cond delay="0"/>
                                          </p:stCondLst>
                                        </p:cTn>
                                        <p:tgtEl>
                                          <p:spTgt spid="350"/>
                                        </p:tgtEl>
                                        <p:attrNameLst>
                                          <p:attrName>style.visibility</p:attrName>
                                        </p:attrNameLst>
                                      </p:cBhvr>
                                      <p:to>
                                        <p:strVal val="visible"/>
                                      </p:to>
                                    </p:set>
                                    <p:animEffect transition="in" filter="fade">
                                      <p:cBhvr>
                                        <p:cTn id="40" dur="1000"/>
                                        <p:tgtEl>
                                          <p:spTgt spid="3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2"/>
                                        </p:tgtEl>
                                        <p:attrNameLst>
                                          <p:attrName>style.visibility</p:attrName>
                                        </p:attrNameLst>
                                      </p:cBhvr>
                                      <p:to>
                                        <p:strVal val="visible"/>
                                      </p:to>
                                    </p:set>
                                    <p:animEffect transition="in" filter="fade">
                                      <p:cBhvr>
                                        <p:cTn id="45" dur="1000"/>
                                        <p:tgtEl>
                                          <p:spTgt spid="3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1"/>
                                        </p:tgtEl>
                                        <p:attrNameLst>
                                          <p:attrName>style.visibility</p:attrName>
                                        </p:attrNameLst>
                                      </p:cBhvr>
                                      <p:to>
                                        <p:strVal val="visible"/>
                                      </p:to>
                                    </p:set>
                                    <p:animEffect transition="in" filter="fade">
                                      <p:cBhvr>
                                        <p:cTn id="50" dur="1000"/>
                                        <p:tgtEl>
                                          <p:spTgt spid="351"/>
                                        </p:tgtEl>
                                      </p:cBhvr>
                                    </p:animEffect>
                                  </p:childTnLst>
                                </p:cTn>
                              </p:par>
                              <p:par>
                                <p:cTn id="51" presetID="10" presetClass="entr" presetSubtype="0" fill="hold" nodeType="withEffect">
                                  <p:stCondLst>
                                    <p:cond delay="0"/>
                                  </p:stCondLst>
                                  <p:childTnLst>
                                    <p:set>
                                      <p:cBhvr>
                                        <p:cTn id="52" dur="1" fill="hold">
                                          <p:stCondLst>
                                            <p:cond delay="0"/>
                                          </p:stCondLst>
                                        </p:cTn>
                                        <p:tgtEl>
                                          <p:spTgt spid="352"/>
                                        </p:tgtEl>
                                        <p:attrNameLst>
                                          <p:attrName>style.visibility</p:attrName>
                                        </p:attrNameLst>
                                      </p:cBhvr>
                                      <p:to>
                                        <p:strVal val="visible"/>
                                      </p:to>
                                    </p:set>
                                    <p:animEffect transition="in" filter="fade">
                                      <p:cBhvr>
                                        <p:cTn id="53" dur="1000"/>
                                        <p:tgtEl>
                                          <p:spTgt spid="352"/>
                                        </p:tgtEl>
                                      </p:cBhvr>
                                    </p:animEffect>
                                  </p:childTnLst>
                                </p:cTn>
                              </p:par>
                              <p:par>
                                <p:cTn id="54" presetID="10" presetClass="entr" presetSubtype="0" fill="hold" nodeType="withEffect">
                                  <p:stCondLst>
                                    <p:cond delay="0"/>
                                  </p:stCondLst>
                                  <p:childTnLst>
                                    <p:set>
                                      <p:cBhvr>
                                        <p:cTn id="55" dur="1" fill="hold">
                                          <p:stCondLst>
                                            <p:cond delay="0"/>
                                          </p:stCondLst>
                                        </p:cTn>
                                        <p:tgtEl>
                                          <p:spTgt spid="347"/>
                                        </p:tgtEl>
                                        <p:attrNameLst>
                                          <p:attrName>style.visibility</p:attrName>
                                        </p:attrNameLst>
                                      </p:cBhvr>
                                      <p:to>
                                        <p:strVal val="visible"/>
                                      </p:to>
                                    </p:set>
                                    <p:animEffect transition="in" filter="fade">
                                      <p:cBhvr>
                                        <p:cTn id="56" dur="1000"/>
                                        <p:tgtEl>
                                          <p:spTgt spid="3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0"/>
                                        </p:tgtEl>
                                        <p:attrNameLst>
                                          <p:attrName>style.visibility</p:attrName>
                                        </p:attrNameLst>
                                      </p:cBhvr>
                                      <p:to>
                                        <p:strVal val="visible"/>
                                      </p:to>
                                    </p:set>
                                    <p:animEffect transition="in" filter="fade">
                                      <p:cBhvr>
                                        <p:cTn id="61" dur="1000"/>
                                        <p:tgtEl>
                                          <p:spTgt spid="3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4"/>
                                        </p:tgtEl>
                                        <p:attrNameLst>
                                          <p:attrName>style.visibility</p:attrName>
                                        </p:attrNameLst>
                                      </p:cBhvr>
                                      <p:to>
                                        <p:strVal val="visible"/>
                                      </p:to>
                                    </p:set>
                                    <p:animEffect transition="in" filter="fade">
                                      <p:cBhvr>
                                        <p:cTn id="66" dur="1000"/>
                                        <p:tgtEl>
                                          <p:spTgt spid="3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55"/>
                                        </p:tgtEl>
                                        <p:attrNameLst>
                                          <p:attrName>style.visibility</p:attrName>
                                        </p:attrNameLst>
                                      </p:cBhvr>
                                      <p:to>
                                        <p:strVal val="visible"/>
                                      </p:to>
                                    </p:set>
                                    <p:animEffect transition="in" filter="fade">
                                      <p:cBhvr>
                                        <p:cTn id="71" dur="1000"/>
                                        <p:tgtEl>
                                          <p:spTgt spid="35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44"/>
                                        </p:tgtEl>
                                        <p:attrNameLst>
                                          <p:attrName>style.visibility</p:attrName>
                                        </p:attrNameLst>
                                      </p:cBhvr>
                                      <p:to>
                                        <p:strVal val="visible"/>
                                      </p:to>
                                    </p:set>
                                    <p:animEffect transition="in" filter="fade">
                                      <p:cBhvr>
                                        <p:cTn id="76" dur="1000"/>
                                        <p:tgtEl>
                                          <p:spTgt spid="34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3"/>
                                        </p:tgtEl>
                                        <p:attrNameLst>
                                          <p:attrName>style.visibility</p:attrName>
                                        </p:attrNameLst>
                                      </p:cBhvr>
                                      <p:to>
                                        <p:strVal val="visible"/>
                                      </p:to>
                                    </p:set>
                                    <p:animEffect transition="in" filter="fade">
                                      <p:cBhvr>
                                        <p:cTn id="81" dur="1000"/>
                                        <p:tgtEl>
                                          <p:spTgt spid="3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46"/>
                                        </p:tgtEl>
                                        <p:attrNameLst>
                                          <p:attrName>style.visibility</p:attrName>
                                        </p:attrNameLst>
                                      </p:cBhvr>
                                      <p:to>
                                        <p:strVal val="visible"/>
                                      </p:to>
                                    </p:set>
                                    <p:animEffect transition="in" filter="fade">
                                      <p:cBhvr>
                                        <p:cTn id="86" dur="1000"/>
                                        <p:tgtEl>
                                          <p:spTgt spid="34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41"/>
                                        </p:tgtEl>
                                        <p:attrNameLst>
                                          <p:attrName>style.visibility</p:attrName>
                                        </p:attrNameLst>
                                      </p:cBhvr>
                                      <p:to>
                                        <p:strVal val="visible"/>
                                      </p:to>
                                    </p:set>
                                    <p:animEffect transition="in" filter="fade">
                                      <p:cBhvr>
                                        <p:cTn id="91" dur="1000"/>
                                        <p:tgtEl>
                                          <p:spTgt spid="34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45"/>
                                        </p:tgtEl>
                                        <p:attrNameLst>
                                          <p:attrName>style.visibility</p:attrName>
                                        </p:attrNameLst>
                                      </p:cBhvr>
                                      <p:to>
                                        <p:strVal val="visible"/>
                                      </p:to>
                                    </p:set>
                                    <p:animEffect transition="in" filter="fade">
                                      <p:cBhvr>
                                        <p:cTn id="96" dur="1000"/>
                                        <p:tgtEl>
                                          <p:spTgt spid="3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00"/>
                                        <p:tgtEl>
                                          <p:spTgt spid="354"/>
                                        </p:tgtEl>
                                      </p:cBhvr>
                                    </p:animEffect>
                                    <p:set>
                                      <p:cBhvr>
                                        <p:cTn id="101" dur="1" fill="hold">
                                          <p:stCondLst>
                                            <p:cond delay="1000"/>
                                          </p:stCondLst>
                                        </p:cTn>
                                        <p:tgtEl>
                                          <p:spTgt spid="35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346"/>
                                        </p:tgtEl>
                                      </p:cBhvr>
                                    </p:animEffect>
                                    <p:set>
                                      <p:cBhvr>
                                        <p:cTn id="104" dur="1" fill="hold">
                                          <p:stCondLst>
                                            <p:cond delay="1000"/>
                                          </p:stCondLst>
                                        </p:cTn>
                                        <p:tgtEl>
                                          <p:spTgt spid="346"/>
                                        </p:tgtEl>
                                        <p:attrNameLst>
                                          <p:attrName>style.visibility</p:attrName>
                                        </p:attrNameLst>
                                      </p:cBhvr>
                                      <p:to>
                                        <p:strVal val="hidden"/>
                                      </p:to>
                                    </p:set>
                                  </p:childTnLst>
                                </p:cTn>
                              </p:par>
                            </p:childTnLst>
                          </p:cTn>
                        </p:par>
                        <p:par>
                          <p:cTn id="105" fill="hold">
                            <p:stCondLst>
                              <p:cond delay="1000"/>
                            </p:stCondLst>
                            <p:childTnLst>
                              <p:par>
                                <p:cTn id="106" presetID="10" presetClass="entr" presetSubtype="0" fill="hold" nodeType="afterEffect">
                                  <p:stCondLst>
                                    <p:cond delay="0"/>
                                  </p:stCondLst>
                                  <p:childTnLst>
                                    <p:set>
                                      <p:cBhvr>
                                        <p:cTn id="107" dur="1" fill="hold">
                                          <p:stCondLst>
                                            <p:cond delay="0"/>
                                          </p:stCondLst>
                                        </p:cTn>
                                        <p:tgtEl>
                                          <p:spTgt spid="356"/>
                                        </p:tgtEl>
                                        <p:attrNameLst>
                                          <p:attrName>style.visibility</p:attrName>
                                        </p:attrNameLst>
                                      </p:cBhvr>
                                      <p:to>
                                        <p:strVal val="visible"/>
                                      </p:to>
                                    </p:set>
                                    <p:animEffect transition="in" filter="fade">
                                      <p:cBhvr>
                                        <p:cTn id="108" dur="1000"/>
                                        <p:tgtEl>
                                          <p:spTgt spid="35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1000"/>
                                        <p:tgtEl>
                                          <p:spTgt spid="355"/>
                                        </p:tgtEl>
                                      </p:cBhvr>
                                    </p:animEffect>
                                    <p:set>
                                      <p:cBhvr>
                                        <p:cTn id="113" dur="1" fill="hold">
                                          <p:stCondLst>
                                            <p:cond delay="1000"/>
                                          </p:stCondLst>
                                        </p:cTn>
                                        <p:tgtEl>
                                          <p:spTgt spid="35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1000"/>
                                        <p:tgtEl>
                                          <p:spTgt spid="341"/>
                                        </p:tgtEl>
                                      </p:cBhvr>
                                    </p:animEffect>
                                    <p:set>
                                      <p:cBhvr>
                                        <p:cTn id="116" dur="1" fill="hold">
                                          <p:stCondLst>
                                            <p:cond delay="1000"/>
                                          </p:stCondLst>
                                        </p:cTn>
                                        <p:tgtEl>
                                          <p:spTgt spid="341"/>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59"/>
                                        </p:tgtEl>
                                        <p:attrNameLst>
                                          <p:attrName>style.visibility</p:attrName>
                                        </p:attrNameLst>
                                      </p:cBhvr>
                                      <p:to>
                                        <p:strVal val="visible"/>
                                      </p:to>
                                    </p:set>
                                    <p:animEffect transition="in" filter="fade">
                                      <p:cBhvr>
                                        <p:cTn id="121" dur="1000"/>
                                        <p:tgtEl>
                                          <p:spTgt spid="359"/>
                                        </p:tgtEl>
                                      </p:cBhvr>
                                    </p:animEffect>
                                  </p:childTnLst>
                                </p:cTn>
                              </p:par>
                              <p:par>
                                <p:cTn id="122" presetID="10" presetClass="entr" presetSubtype="0" fill="hold" nodeType="withEffect">
                                  <p:stCondLst>
                                    <p:cond delay="0"/>
                                  </p:stCondLst>
                                  <p:childTnLst>
                                    <p:set>
                                      <p:cBhvr>
                                        <p:cTn id="123" dur="1" fill="hold">
                                          <p:stCondLst>
                                            <p:cond delay="0"/>
                                          </p:stCondLst>
                                        </p:cTn>
                                        <p:tgtEl>
                                          <p:spTgt spid="360"/>
                                        </p:tgtEl>
                                        <p:attrNameLst>
                                          <p:attrName>style.visibility</p:attrName>
                                        </p:attrNameLst>
                                      </p:cBhvr>
                                      <p:to>
                                        <p:strVal val="visible"/>
                                      </p:to>
                                    </p:set>
                                    <p:animEffect transition="in" filter="fade">
                                      <p:cBhvr>
                                        <p:cTn id="124" dur="1000"/>
                                        <p:tgtEl>
                                          <p:spTgt spid="36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1000"/>
                                        <p:tgtEl>
                                          <p:spTgt spid="344"/>
                                        </p:tgtEl>
                                      </p:cBhvr>
                                    </p:animEffect>
                                    <p:set>
                                      <p:cBhvr>
                                        <p:cTn id="129" dur="1" fill="hold">
                                          <p:stCondLst>
                                            <p:cond delay="1000"/>
                                          </p:stCondLst>
                                        </p:cTn>
                                        <p:tgtEl>
                                          <p:spTgt spid="34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000"/>
                                        <p:tgtEl>
                                          <p:spTgt spid="345"/>
                                        </p:tgtEl>
                                      </p:cBhvr>
                                    </p:animEffect>
                                    <p:set>
                                      <p:cBhvr>
                                        <p:cTn id="132" dur="1" fill="hold">
                                          <p:stCondLst>
                                            <p:cond delay="1000"/>
                                          </p:stCondLst>
                                        </p:cTn>
                                        <p:tgtEl>
                                          <p:spTgt spid="345"/>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61"/>
                                        </p:tgtEl>
                                        <p:attrNameLst>
                                          <p:attrName>style.visibility</p:attrName>
                                        </p:attrNameLst>
                                      </p:cBhvr>
                                      <p:to>
                                        <p:strVal val="visible"/>
                                      </p:to>
                                    </p:set>
                                    <p:animEffect transition="in" filter="fade">
                                      <p:cBhvr>
                                        <p:cTn id="137" dur="1000"/>
                                        <p:tgtEl>
                                          <p:spTgt spid="361"/>
                                        </p:tgtEl>
                                      </p:cBhvr>
                                    </p:animEffect>
                                  </p:childTnLst>
                                </p:cTn>
                              </p:par>
                              <p:par>
                                <p:cTn id="138" presetID="10" presetClass="entr" presetSubtype="0" fill="hold" nodeType="withEffect">
                                  <p:stCondLst>
                                    <p:cond delay="0"/>
                                  </p:stCondLst>
                                  <p:childTnLst>
                                    <p:set>
                                      <p:cBhvr>
                                        <p:cTn id="139" dur="1" fill="hold">
                                          <p:stCondLst>
                                            <p:cond delay="0"/>
                                          </p:stCondLst>
                                        </p:cTn>
                                        <p:tgtEl>
                                          <p:spTgt spid="364"/>
                                        </p:tgtEl>
                                        <p:attrNameLst>
                                          <p:attrName>style.visibility</p:attrName>
                                        </p:attrNameLst>
                                      </p:cBhvr>
                                      <p:to>
                                        <p:strVal val="visible"/>
                                      </p:to>
                                    </p:set>
                                    <p:animEffect transition="in" filter="fade">
                                      <p:cBhvr>
                                        <p:cTn id="140" dur="1000"/>
                                        <p:tgtEl>
                                          <p:spTgt spid="364"/>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1000"/>
                                          </p:stCondLst>
                                        </p:cTn>
                                        <p:tgtEl>
                                          <p:spTgt spid="36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1000"/>
                                          </p:stCondLst>
                                        </p:cTn>
                                        <p:tgtEl>
                                          <p:spTgt spid="36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1000"/>
                                          </p:stCondLst>
                                        </p:cTn>
                                        <p:tgtEl>
                                          <p:spTgt spid="36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65"/>
                                        </p:tgtEl>
                                        <p:attrNameLst>
                                          <p:attrName>style.visibility</p:attrName>
                                        </p:attrNameLst>
                                      </p:cBhvr>
                                      <p:to>
                                        <p:strVal val="visible"/>
                                      </p:to>
                                    </p:set>
                                    <p:animEffect transition="in" filter="fade">
                                      <p:cBhvr>
                                        <p:cTn id="153" dur="1000"/>
                                        <p:tgtEl>
                                          <p:spTgt spid="365"/>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1000"/>
                                          </p:stCondLst>
                                        </p:cTn>
                                        <p:tgtEl>
                                          <p:spTgt spid="359"/>
                                        </p:tgtEl>
                                        <p:attrNameLst>
                                          <p:attrName>style.visibility</p:attrName>
                                        </p:attrNameLst>
                                      </p:cBhvr>
                                      <p:to>
                                        <p:strVal val="hidden"/>
                                      </p:to>
                                    </p:set>
                                  </p:childTnLst>
                                </p:cTn>
                              </p:par>
                            </p:childTnLst>
                          </p:cTn>
                        </p:par>
                        <p:par>
                          <p:cTn id="158" fill="hold">
                            <p:stCondLst>
                              <p:cond delay="1000"/>
                            </p:stCondLst>
                            <p:childTnLst>
                              <p:par>
                                <p:cTn id="159" presetID="10" presetClass="entr" presetSubtype="0" fill="hold" nodeType="afterEffect">
                                  <p:stCondLst>
                                    <p:cond delay="0"/>
                                  </p:stCondLst>
                                  <p:childTnLst>
                                    <p:set>
                                      <p:cBhvr>
                                        <p:cTn id="160" dur="1" fill="hold">
                                          <p:stCondLst>
                                            <p:cond delay="0"/>
                                          </p:stCondLst>
                                        </p:cTn>
                                        <p:tgtEl>
                                          <p:spTgt spid="366"/>
                                        </p:tgtEl>
                                        <p:attrNameLst>
                                          <p:attrName>style.visibility</p:attrName>
                                        </p:attrNameLst>
                                      </p:cBhvr>
                                      <p:to>
                                        <p:strVal val="visible"/>
                                      </p:to>
                                    </p:set>
                                    <p:animEffect transition="in" filter="fade">
                                      <p:cBhvr>
                                        <p:cTn id="161" dur="1000"/>
                                        <p:tgtEl>
                                          <p:spTgt spid="36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356"/>
                                        </p:tgtEl>
                                        <p:attrNameLst>
                                          <p:attrName>style.visibility</p:attrName>
                                        </p:attrNameLst>
                                      </p:cBhvr>
                                      <p:to>
                                        <p:strVal val="visible"/>
                                      </p:to>
                                    </p:set>
                                    <p:animEffect transition="in" filter="fade">
                                      <p:cBhvr>
                                        <p:cTn id="166" dur="1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g19b8f9e158b_0_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11</a:t>
            </a:fld>
            <a:endParaRPr/>
          </a:p>
        </p:txBody>
      </p:sp>
      <p:sp>
        <p:nvSpPr>
          <p:cNvPr id="372" name="Google Shape;372;g19b8f9e158b_0_0"/>
          <p:cNvSpPr txBox="1">
            <a:spLocks noGrp="1"/>
          </p:cNvSpPr>
          <p:nvPr>
            <p:ph type="title" idx="4294967295"/>
          </p:nvPr>
        </p:nvSpPr>
        <p:spPr>
          <a:xfrm>
            <a:off x="2300576" y="184341"/>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Talking numbers</a:t>
            </a:r>
            <a:endParaRPr b="1" dirty="0">
              <a:latin typeface="Arial" panose="020B0604020202020204" pitchFamily="34" charset="0"/>
              <a:cs typeface="Arial" panose="020B0604020202020204" pitchFamily="34" charset="0"/>
            </a:endParaRPr>
          </a:p>
        </p:txBody>
      </p:sp>
      <p:sp>
        <p:nvSpPr>
          <p:cNvPr id="374" name="Google Shape;374;g19b8f9e158b_0_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75" name="Google Shape;375;g19b8f9e158b_0_0"/>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76" name="Google Shape;376;g19b8f9e158b_0_0"/>
          <p:cNvSpPr txBox="1"/>
          <p:nvPr/>
        </p:nvSpPr>
        <p:spPr>
          <a:xfrm>
            <a:off x="496351" y="4213425"/>
            <a:ext cx="3376200"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0.23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77" name="Google Shape;377;g19b8f9e158b_0_0"/>
          <p:cNvSpPr txBox="1"/>
          <p:nvPr/>
        </p:nvSpPr>
        <p:spPr>
          <a:xfrm>
            <a:off x="1018876" y="1627725"/>
            <a:ext cx="3376200"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23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78" name="Google Shape;378;g19b8f9e158b_0_0"/>
          <p:cNvSpPr txBox="1"/>
          <p:nvPr/>
        </p:nvSpPr>
        <p:spPr>
          <a:xfrm>
            <a:off x="140750" y="3351525"/>
            <a:ext cx="3936979"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0.23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10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79" name="Google Shape;379;g19b8f9e158b_0_0"/>
          <p:cNvSpPr txBox="1"/>
          <p:nvPr/>
        </p:nvSpPr>
        <p:spPr>
          <a:xfrm>
            <a:off x="318551" y="2489625"/>
            <a:ext cx="3376200"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23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100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80" name="Google Shape;380;g19b8f9e158b_0_0"/>
          <p:cNvSpPr txBox="1"/>
          <p:nvPr/>
        </p:nvSpPr>
        <p:spPr>
          <a:xfrm>
            <a:off x="4704625" y="1181200"/>
            <a:ext cx="70752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rgbClr val="000000"/>
                </a:solidFill>
                <a:latin typeface="Arial" panose="020B0604020202020204" pitchFamily="34" charset="0"/>
                <a:cs typeface="Arial" panose="020B0604020202020204" pitchFamily="34" charset="0"/>
                <a:sym typeface="Arial"/>
              </a:rPr>
              <a:t>How would you calculate the answers </a:t>
            </a:r>
            <a:r>
              <a:rPr lang="en-GB" sz="3600" b="1" i="0" u="none" strike="noStrike" cap="none" dirty="0">
                <a:solidFill>
                  <a:schemeClr val="accent1"/>
                </a:solidFill>
                <a:latin typeface="Arial" panose="020B0604020202020204" pitchFamily="34" charset="0"/>
                <a:cs typeface="Arial" panose="020B0604020202020204" pitchFamily="34" charset="0"/>
                <a:sym typeface="Arial"/>
              </a:rPr>
              <a:t>without</a:t>
            </a:r>
            <a:r>
              <a:rPr lang="en-GB" sz="3600" b="0" i="0" u="none" strike="noStrike" cap="none" dirty="0">
                <a:solidFill>
                  <a:srgbClr val="000000"/>
                </a:solidFill>
                <a:latin typeface="Arial" panose="020B0604020202020204" pitchFamily="34" charset="0"/>
                <a:cs typeface="Arial" panose="020B0604020202020204" pitchFamily="34" charset="0"/>
                <a:sym typeface="Arial"/>
              </a:rPr>
              <a:t> writing anything down?</a:t>
            </a:r>
            <a:endParaRPr sz="36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81" name="Google Shape;381;g19b8f9e158b_0_0"/>
          <p:cNvSpPr txBox="1"/>
          <p:nvPr/>
        </p:nvSpPr>
        <p:spPr>
          <a:xfrm>
            <a:off x="4704600" y="3305350"/>
            <a:ext cx="7075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rgbClr val="000000"/>
                </a:solidFill>
                <a:latin typeface="Arial" panose="020B0604020202020204" pitchFamily="34" charset="0"/>
                <a:cs typeface="Arial" panose="020B0604020202020204" pitchFamily="34" charset="0"/>
                <a:sym typeface="Arial"/>
              </a:rPr>
              <a:t>What does multiplying by 10 or 100 do to the number?</a:t>
            </a:r>
            <a:endParaRPr sz="36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82" name="Google Shape;382;g19b8f9e158b_0_0"/>
          <p:cNvSpPr txBox="1"/>
          <p:nvPr/>
        </p:nvSpPr>
        <p:spPr>
          <a:xfrm>
            <a:off x="4704600" y="4875400"/>
            <a:ext cx="7075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panose="020B0604020202020204" pitchFamily="34" charset="0"/>
                <a:cs typeface="Arial" panose="020B0604020202020204" pitchFamily="34" charset="0"/>
                <a:sym typeface="Arial"/>
              </a:rPr>
              <a:t>Which question creates a smaller number than the original? Why?</a:t>
            </a:r>
            <a:endParaRPr sz="3600" b="0" i="0" u="none" strike="noStrike" cap="none">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g1992a15f775_0_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12</a:t>
            </a:fld>
            <a:endParaRPr/>
          </a:p>
        </p:txBody>
      </p:sp>
      <p:sp>
        <p:nvSpPr>
          <p:cNvPr id="388" name="Google Shape;388;g1992a15f775_0_30"/>
          <p:cNvSpPr txBox="1">
            <a:spLocks noGrp="1"/>
          </p:cNvSpPr>
          <p:nvPr>
            <p:ph type="title" idx="4294967295"/>
          </p:nvPr>
        </p:nvSpPr>
        <p:spPr>
          <a:xfrm>
            <a:off x="2300400" y="183600"/>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What is multiplication?</a:t>
            </a:r>
            <a:endParaRPr b="1" dirty="0">
              <a:latin typeface="Arial" panose="020B0604020202020204" pitchFamily="34" charset="0"/>
              <a:cs typeface="Arial" panose="020B0604020202020204" pitchFamily="34" charset="0"/>
            </a:endParaRPr>
          </a:p>
        </p:txBody>
      </p:sp>
      <p:sp>
        <p:nvSpPr>
          <p:cNvPr id="390" name="Google Shape;390;g1992a15f775_0_3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g1992a15f775_0_30"/>
          <p:cNvSpPr txBox="1"/>
          <p:nvPr/>
        </p:nvSpPr>
        <p:spPr>
          <a:xfrm>
            <a:off x="10550" y="112175"/>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YOUR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TURN</a:t>
            </a:r>
            <a:endParaRPr sz="1400" b="0" i="0" u="none" strike="noStrike" cap="none" dirty="0">
              <a:solidFill>
                <a:srgbClr val="000000"/>
              </a:solidFill>
              <a:latin typeface="Arial"/>
              <a:ea typeface="Arial"/>
              <a:cs typeface="Arial"/>
              <a:sym typeface="Arial"/>
            </a:endParaRPr>
          </a:p>
        </p:txBody>
      </p:sp>
      <p:sp>
        <p:nvSpPr>
          <p:cNvPr id="392" name="Google Shape;392;g1992a15f775_0_30"/>
          <p:cNvSpPr txBox="1"/>
          <p:nvPr/>
        </p:nvSpPr>
        <p:spPr>
          <a:xfrm>
            <a:off x="677000" y="3609200"/>
            <a:ext cx="60786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For example look at this </a:t>
            </a:r>
            <a:r>
              <a:rPr lang="en-GB" sz="2400" dirty="0"/>
              <a:t>array…</a:t>
            </a:r>
            <a:endParaRPr sz="2400" dirty="0"/>
          </a:p>
          <a:p>
            <a:pPr marL="0" marR="0" lvl="0" indent="0" algn="l" rtl="0">
              <a:lnSpc>
                <a:spcPct val="100000"/>
              </a:lnSpc>
              <a:spcBef>
                <a:spcPts val="0"/>
              </a:spcBef>
              <a:spcAft>
                <a:spcPts val="0"/>
              </a:spcAft>
              <a:buClr>
                <a:srgbClr val="000000"/>
              </a:buClr>
              <a:buSzPts val="2400"/>
              <a:buFont typeface="Arial"/>
              <a:buNone/>
            </a:pPr>
            <a:endParaRPr sz="2400"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Rather than counting each </a:t>
            </a:r>
            <a:r>
              <a:rPr lang="en-GB" sz="2400" dirty="0"/>
              <a:t>circle</a:t>
            </a:r>
            <a:r>
              <a:rPr lang="en-GB" sz="2400" b="0" i="0" u="none" strike="noStrike" cap="none" dirty="0">
                <a:solidFill>
                  <a:srgbClr val="000000"/>
                </a:solidFill>
                <a:latin typeface="Arial"/>
                <a:ea typeface="Arial"/>
                <a:cs typeface="Arial"/>
                <a:sym typeface="Arial"/>
              </a:rPr>
              <a:t>, how else could we view this?</a:t>
            </a:r>
            <a:endParaRPr sz="2400" b="0" i="0" u="none" strike="noStrike" cap="none" dirty="0">
              <a:solidFill>
                <a:srgbClr val="000000"/>
              </a:solidFill>
              <a:latin typeface="Arial"/>
              <a:ea typeface="Arial"/>
              <a:cs typeface="Arial"/>
              <a:sym typeface="Arial"/>
            </a:endParaRPr>
          </a:p>
        </p:txBody>
      </p:sp>
      <p:sp>
        <p:nvSpPr>
          <p:cNvPr id="393" name="Google Shape;393;g1992a15f775_0_30"/>
          <p:cNvSpPr txBox="1"/>
          <p:nvPr/>
        </p:nvSpPr>
        <p:spPr>
          <a:xfrm>
            <a:off x="1092650" y="1181200"/>
            <a:ext cx="10687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Essentially, repeated addition.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But when we are working with big numbers, this isn’t always the best approach.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400" b="1" i="0" u="none" strike="noStrike" cap="none" dirty="0">
                <a:solidFill>
                  <a:schemeClr val="dk1"/>
                </a:solidFill>
                <a:latin typeface="Arial"/>
                <a:ea typeface="Arial"/>
                <a:cs typeface="Arial"/>
                <a:sym typeface="Arial"/>
              </a:rPr>
              <a:t>Discussion point – why?</a:t>
            </a:r>
            <a:endParaRPr sz="2400" b="1" i="0" u="none" strike="noStrike" cap="none" dirty="0">
              <a:solidFill>
                <a:srgbClr val="000000"/>
              </a:solidFill>
              <a:latin typeface="Arial"/>
              <a:ea typeface="Arial"/>
              <a:cs typeface="Arial"/>
              <a:sym typeface="Arial"/>
            </a:endParaRPr>
          </a:p>
        </p:txBody>
      </p:sp>
      <p:grpSp>
        <p:nvGrpSpPr>
          <p:cNvPr id="422" name="Group 421" descr="Diagram showing an array of blue dots. There are five rows and ten columns..">
            <a:extLst>
              <a:ext uri="{FF2B5EF4-FFF2-40B4-BE49-F238E27FC236}">
                <a16:creationId xmlns:a16="http://schemas.microsoft.com/office/drawing/2014/main" id="{9497B2D1-AB24-77DB-137B-6236795EFF5F}"/>
              </a:ext>
            </a:extLst>
          </p:cNvPr>
          <p:cNvGrpSpPr/>
          <p:nvPr/>
        </p:nvGrpSpPr>
        <p:grpSpPr>
          <a:xfrm>
            <a:off x="7036653" y="2911758"/>
            <a:ext cx="4150224" cy="2262618"/>
            <a:chOff x="7036653" y="2911758"/>
            <a:chExt cx="4150224" cy="2262618"/>
          </a:xfrm>
        </p:grpSpPr>
        <p:grpSp>
          <p:nvGrpSpPr>
            <p:cNvPr id="8" name="Group 7">
              <a:extLst>
                <a:ext uri="{FF2B5EF4-FFF2-40B4-BE49-F238E27FC236}">
                  <a16:creationId xmlns:a16="http://schemas.microsoft.com/office/drawing/2014/main" id="{BE216CDD-4232-B5B5-9707-D14E7D2F7253}"/>
                </a:ext>
              </a:extLst>
            </p:cNvPr>
            <p:cNvGrpSpPr/>
            <p:nvPr/>
          </p:nvGrpSpPr>
          <p:grpSpPr>
            <a:xfrm>
              <a:off x="7036653" y="2950169"/>
              <a:ext cx="319350" cy="2221816"/>
              <a:chOff x="6436250" y="2940368"/>
              <a:chExt cx="319350" cy="2221816"/>
            </a:xfrm>
          </p:grpSpPr>
          <p:sp>
            <p:nvSpPr>
              <p:cNvPr id="2" name="Oval 2">
                <a:extLst>
                  <a:ext uri="{FF2B5EF4-FFF2-40B4-BE49-F238E27FC236}">
                    <a16:creationId xmlns:a16="http://schemas.microsoft.com/office/drawing/2014/main" id="{CD104DD5-9D1B-758C-EE1D-83D72306DBB7}"/>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 name="Oval 2">
                <a:extLst>
                  <a:ext uri="{FF2B5EF4-FFF2-40B4-BE49-F238E27FC236}">
                    <a16:creationId xmlns:a16="http://schemas.microsoft.com/office/drawing/2014/main" id="{A86273F7-A3BC-F354-8153-CB0C05FFB8B6}"/>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5" name="Oval 2">
                <a:extLst>
                  <a:ext uri="{FF2B5EF4-FFF2-40B4-BE49-F238E27FC236}">
                    <a16:creationId xmlns:a16="http://schemas.microsoft.com/office/drawing/2014/main" id="{EB1B2078-030E-195A-29B8-E23B9E9363B4}"/>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6" name="Oval 2">
                <a:extLst>
                  <a:ext uri="{FF2B5EF4-FFF2-40B4-BE49-F238E27FC236}">
                    <a16:creationId xmlns:a16="http://schemas.microsoft.com/office/drawing/2014/main" id="{3D985829-78C4-4ECD-AEFD-2454026F6FF9}"/>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7" name="Oval 2">
                <a:extLst>
                  <a:ext uri="{FF2B5EF4-FFF2-40B4-BE49-F238E27FC236}">
                    <a16:creationId xmlns:a16="http://schemas.microsoft.com/office/drawing/2014/main" id="{A645C2A8-7D53-05E9-E297-64B6BDE16076}"/>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9" name="Group 8">
              <a:extLst>
                <a:ext uri="{FF2B5EF4-FFF2-40B4-BE49-F238E27FC236}">
                  <a16:creationId xmlns:a16="http://schemas.microsoft.com/office/drawing/2014/main" id="{4B56392F-80B5-FC97-6EA2-14086AD27057}"/>
                </a:ext>
              </a:extLst>
            </p:cNvPr>
            <p:cNvGrpSpPr/>
            <p:nvPr/>
          </p:nvGrpSpPr>
          <p:grpSpPr>
            <a:xfrm>
              <a:off x="7879693" y="2952560"/>
              <a:ext cx="319350" cy="2221816"/>
              <a:chOff x="6436250" y="2940368"/>
              <a:chExt cx="319350" cy="2221816"/>
            </a:xfrm>
          </p:grpSpPr>
          <p:sp>
            <p:nvSpPr>
              <p:cNvPr id="10" name="Oval 2">
                <a:extLst>
                  <a:ext uri="{FF2B5EF4-FFF2-40B4-BE49-F238E27FC236}">
                    <a16:creationId xmlns:a16="http://schemas.microsoft.com/office/drawing/2014/main" id="{5E50D907-E939-0056-8326-42A0D60C2801}"/>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1" name="Oval 2">
                <a:extLst>
                  <a:ext uri="{FF2B5EF4-FFF2-40B4-BE49-F238E27FC236}">
                    <a16:creationId xmlns:a16="http://schemas.microsoft.com/office/drawing/2014/main" id="{C47BB475-A558-D42C-ECFD-7A7F81812D11}"/>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2" name="Oval 2">
                <a:extLst>
                  <a:ext uri="{FF2B5EF4-FFF2-40B4-BE49-F238E27FC236}">
                    <a16:creationId xmlns:a16="http://schemas.microsoft.com/office/drawing/2014/main" id="{E60ABD90-7629-1716-DF68-C532B1474E7D}"/>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3" name="Oval 2">
                <a:extLst>
                  <a:ext uri="{FF2B5EF4-FFF2-40B4-BE49-F238E27FC236}">
                    <a16:creationId xmlns:a16="http://schemas.microsoft.com/office/drawing/2014/main" id="{933F04D7-36F9-95D6-2284-523C3476914F}"/>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4" name="Oval 2">
                <a:extLst>
                  <a:ext uri="{FF2B5EF4-FFF2-40B4-BE49-F238E27FC236}">
                    <a16:creationId xmlns:a16="http://schemas.microsoft.com/office/drawing/2014/main" id="{75B40243-1D2F-E445-EFA4-D25D74C80F7A}"/>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15" name="Group 14">
              <a:extLst>
                <a:ext uri="{FF2B5EF4-FFF2-40B4-BE49-F238E27FC236}">
                  <a16:creationId xmlns:a16="http://schemas.microsoft.com/office/drawing/2014/main" id="{64F45E96-0C95-EA12-6B05-8C4B2B5CCE8D}"/>
                </a:ext>
              </a:extLst>
            </p:cNvPr>
            <p:cNvGrpSpPr/>
            <p:nvPr/>
          </p:nvGrpSpPr>
          <p:grpSpPr>
            <a:xfrm>
              <a:off x="7440296" y="2944936"/>
              <a:ext cx="319350" cy="2221816"/>
              <a:chOff x="6436250" y="2940368"/>
              <a:chExt cx="319350" cy="2221816"/>
            </a:xfrm>
          </p:grpSpPr>
          <p:sp>
            <p:nvSpPr>
              <p:cNvPr id="16" name="Oval 2">
                <a:extLst>
                  <a:ext uri="{FF2B5EF4-FFF2-40B4-BE49-F238E27FC236}">
                    <a16:creationId xmlns:a16="http://schemas.microsoft.com/office/drawing/2014/main" id="{7051F657-17AA-F01D-66E6-FF148A13F674}"/>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7" name="Oval 2">
                <a:extLst>
                  <a:ext uri="{FF2B5EF4-FFF2-40B4-BE49-F238E27FC236}">
                    <a16:creationId xmlns:a16="http://schemas.microsoft.com/office/drawing/2014/main" id="{A255FD42-24EE-7577-539A-DE74BCCC86E6}"/>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8" name="Oval 2">
                <a:extLst>
                  <a:ext uri="{FF2B5EF4-FFF2-40B4-BE49-F238E27FC236}">
                    <a16:creationId xmlns:a16="http://schemas.microsoft.com/office/drawing/2014/main" id="{E8973C14-3A19-333A-29DE-D190C28FFB6B}"/>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9" name="Oval 2">
                <a:extLst>
                  <a:ext uri="{FF2B5EF4-FFF2-40B4-BE49-F238E27FC236}">
                    <a16:creationId xmlns:a16="http://schemas.microsoft.com/office/drawing/2014/main" id="{2C731B3B-E7A9-1A2E-C5AB-2256253CDD2E}"/>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0" name="Oval 2">
                <a:extLst>
                  <a:ext uri="{FF2B5EF4-FFF2-40B4-BE49-F238E27FC236}">
                    <a16:creationId xmlns:a16="http://schemas.microsoft.com/office/drawing/2014/main" id="{E4785645-97CE-A032-464D-0CD724FD98B1}"/>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21" name="Group 20">
              <a:extLst>
                <a:ext uri="{FF2B5EF4-FFF2-40B4-BE49-F238E27FC236}">
                  <a16:creationId xmlns:a16="http://schemas.microsoft.com/office/drawing/2014/main" id="{40A5AEAE-C76F-76B0-12D1-3C867AA19175}"/>
                </a:ext>
              </a:extLst>
            </p:cNvPr>
            <p:cNvGrpSpPr/>
            <p:nvPr/>
          </p:nvGrpSpPr>
          <p:grpSpPr>
            <a:xfrm>
              <a:off x="9120969" y="2936231"/>
              <a:ext cx="319350" cy="2221816"/>
              <a:chOff x="6436250" y="2940368"/>
              <a:chExt cx="319350" cy="2221816"/>
            </a:xfrm>
          </p:grpSpPr>
          <p:sp>
            <p:nvSpPr>
              <p:cNvPr id="22" name="Oval 2">
                <a:extLst>
                  <a:ext uri="{FF2B5EF4-FFF2-40B4-BE49-F238E27FC236}">
                    <a16:creationId xmlns:a16="http://schemas.microsoft.com/office/drawing/2014/main" id="{27930D5C-BAFF-5902-3A6E-062B200E1F3B}"/>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3" name="Oval 2">
                <a:extLst>
                  <a:ext uri="{FF2B5EF4-FFF2-40B4-BE49-F238E27FC236}">
                    <a16:creationId xmlns:a16="http://schemas.microsoft.com/office/drawing/2014/main" id="{8FBC34F8-131C-8737-BC6C-D684B69453E2}"/>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4" name="Oval 2">
                <a:extLst>
                  <a:ext uri="{FF2B5EF4-FFF2-40B4-BE49-F238E27FC236}">
                    <a16:creationId xmlns:a16="http://schemas.microsoft.com/office/drawing/2014/main" id="{67E15EF4-B317-E5B7-A4D6-64B20BFA7311}"/>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5" name="Oval 2">
                <a:extLst>
                  <a:ext uri="{FF2B5EF4-FFF2-40B4-BE49-F238E27FC236}">
                    <a16:creationId xmlns:a16="http://schemas.microsoft.com/office/drawing/2014/main" id="{AA73024F-B35B-7C9A-568A-3828B0447475}"/>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6" name="Oval 2">
                <a:extLst>
                  <a:ext uri="{FF2B5EF4-FFF2-40B4-BE49-F238E27FC236}">
                    <a16:creationId xmlns:a16="http://schemas.microsoft.com/office/drawing/2014/main" id="{2F608692-ECB1-66FB-A47B-07D6F80ADA63}"/>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dirty="0"/>
              </a:p>
            </p:txBody>
          </p:sp>
        </p:grpSp>
        <p:grpSp>
          <p:nvGrpSpPr>
            <p:cNvPr id="27" name="Group 26">
              <a:extLst>
                <a:ext uri="{FF2B5EF4-FFF2-40B4-BE49-F238E27FC236}">
                  <a16:creationId xmlns:a16="http://schemas.microsoft.com/office/drawing/2014/main" id="{29B3D03C-014D-FD37-AF0A-D88CC0492E62}"/>
                </a:ext>
              </a:extLst>
            </p:cNvPr>
            <p:cNvGrpSpPr/>
            <p:nvPr/>
          </p:nvGrpSpPr>
          <p:grpSpPr>
            <a:xfrm>
              <a:off x="8303442" y="2952560"/>
              <a:ext cx="319350" cy="2221816"/>
              <a:chOff x="6436250" y="2940368"/>
              <a:chExt cx="319350" cy="2221816"/>
            </a:xfrm>
          </p:grpSpPr>
          <p:sp>
            <p:nvSpPr>
              <p:cNvPr id="28" name="Oval 2">
                <a:extLst>
                  <a:ext uri="{FF2B5EF4-FFF2-40B4-BE49-F238E27FC236}">
                    <a16:creationId xmlns:a16="http://schemas.microsoft.com/office/drawing/2014/main" id="{83FC6650-D458-9481-DDA8-81C1356DA548}"/>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9" name="Oval 2">
                <a:extLst>
                  <a:ext uri="{FF2B5EF4-FFF2-40B4-BE49-F238E27FC236}">
                    <a16:creationId xmlns:a16="http://schemas.microsoft.com/office/drawing/2014/main" id="{90C4E17A-6565-E32E-D199-4B6F2EA780B4}"/>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0" name="Oval 2">
                <a:extLst>
                  <a:ext uri="{FF2B5EF4-FFF2-40B4-BE49-F238E27FC236}">
                    <a16:creationId xmlns:a16="http://schemas.microsoft.com/office/drawing/2014/main" id="{075FC3BE-73AA-96DE-343F-0629E5149C49}"/>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1" name="Oval 2">
                <a:extLst>
                  <a:ext uri="{FF2B5EF4-FFF2-40B4-BE49-F238E27FC236}">
                    <a16:creationId xmlns:a16="http://schemas.microsoft.com/office/drawing/2014/main" id="{321D4529-2D2A-C465-DFA3-3C1E0873407E}"/>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84" name="Oval 2">
                <a:extLst>
                  <a:ext uri="{FF2B5EF4-FFF2-40B4-BE49-F238E27FC236}">
                    <a16:creationId xmlns:a16="http://schemas.microsoft.com/office/drawing/2014/main" id="{55A64360-9C3B-2F56-677D-53D8E8D99486}"/>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385" name="Group 384">
              <a:extLst>
                <a:ext uri="{FF2B5EF4-FFF2-40B4-BE49-F238E27FC236}">
                  <a16:creationId xmlns:a16="http://schemas.microsoft.com/office/drawing/2014/main" id="{DFE79184-2D54-0CDC-4ECA-AEC428923054}"/>
                </a:ext>
              </a:extLst>
            </p:cNvPr>
            <p:cNvGrpSpPr/>
            <p:nvPr/>
          </p:nvGrpSpPr>
          <p:grpSpPr>
            <a:xfrm>
              <a:off x="8731726" y="2944834"/>
              <a:ext cx="319350" cy="2221816"/>
              <a:chOff x="6436250" y="2940368"/>
              <a:chExt cx="319350" cy="2221816"/>
            </a:xfrm>
          </p:grpSpPr>
          <p:sp>
            <p:nvSpPr>
              <p:cNvPr id="386" name="Oval 2">
                <a:extLst>
                  <a:ext uri="{FF2B5EF4-FFF2-40B4-BE49-F238E27FC236}">
                    <a16:creationId xmlns:a16="http://schemas.microsoft.com/office/drawing/2014/main" id="{A9C57F5E-F5A9-7A10-39AC-2159A6B697A3}"/>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87" name="Oval 2">
                <a:extLst>
                  <a:ext uri="{FF2B5EF4-FFF2-40B4-BE49-F238E27FC236}">
                    <a16:creationId xmlns:a16="http://schemas.microsoft.com/office/drawing/2014/main" id="{855CA3DC-EC4A-89B3-2629-906F285F3C69}"/>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95" name="Oval 2">
                <a:extLst>
                  <a:ext uri="{FF2B5EF4-FFF2-40B4-BE49-F238E27FC236}">
                    <a16:creationId xmlns:a16="http://schemas.microsoft.com/office/drawing/2014/main" id="{A7B55F27-6C58-D78B-2BCD-35B5C5555AA5}"/>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96" name="Oval 2">
                <a:extLst>
                  <a:ext uri="{FF2B5EF4-FFF2-40B4-BE49-F238E27FC236}">
                    <a16:creationId xmlns:a16="http://schemas.microsoft.com/office/drawing/2014/main" id="{6A70E5E0-8F04-CF22-9CC4-437404D3A23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97" name="Oval 2">
                <a:extLst>
                  <a:ext uri="{FF2B5EF4-FFF2-40B4-BE49-F238E27FC236}">
                    <a16:creationId xmlns:a16="http://schemas.microsoft.com/office/drawing/2014/main" id="{7B042D2D-80AB-7FF0-CD63-E0EA85213E0F}"/>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398" name="Group 397">
              <a:extLst>
                <a:ext uri="{FF2B5EF4-FFF2-40B4-BE49-F238E27FC236}">
                  <a16:creationId xmlns:a16="http://schemas.microsoft.com/office/drawing/2014/main" id="{CD38DEF9-E2F8-E5F3-7D93-FA5029A724C3}"/>
                </a:ext>
              </a:extLst>
            </p:cNvPr>
            <p:cNvGrpSpPr/>
            <p:nvPr/>
          </p:nvGrpSpPr>
          <p:grpSpPr>
            <a:xfrm>
              <a:off x="9546587" y="2924364"/>
              <a:ext cx="319350" cy="2221816"/>
              <a:chOff x="6436250" y="2940368"/>
              <a:chExt cx="319350" cy="2221816"/>
            </a:xfrm>
          </p:grpSpPr>
          <p:sp>
            <p:nvSpPr>
              <p:cNvPr id="399" name="Oval 2">
                <a:extLst>
                  <a:ext uri="{FF2B5EF4-FFF2-40B4-BE49-F238E27FC236}">
                    <a16:creationId xmlns:a16="http://schemas.microsoft.com/office/drawing/2014/main" id="{7D62661B-343F-A5B0-04A2-99E0E2898936}"/>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0" name="Oval 2">
                <a:extLst>
                  <a:ext uri="{FF2B5EF4-FFF2-40B4-BE49-F238E27FC236}">
                    <a16:creationId xmlns:a16="http://schemas.microsoft.com/office/drawing/2014/main" id="{99EEEC03-040D-91EC-8DB6-14A1A4E5BE90}"/>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1" name="Oval 2">
                <a:extLst>
                  <a:ext uri="{FF2B5EF4-FFF2-40B4-BE49-F238E27FC236}">
                    <a16:creationId xmlns:a16="http://schemas.microsoft.com/office/drawing/2014/main" id="{F5228603-500B-F7A9-20A1-26CA604BD1FE}"/>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2" name="Oval 2">
                <a:extLst>
                  <a:ext uri="{FF2B5EF4-FFF2-40B4-BE49-F238E27FC236}">
                    <a16:creationId xmlns:a16="http://schemas.microsoft.com/office/drawing/2014/main" id="{4AC3263B-7095-DD82-562A-7A036111AFC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3" name="Oval 2">
                <a:extLst>
                  <a:ext uri="{FF2B5EF4-FFF2-40B4-BE49-F238E27FC236}">
                    <a16:creationId xmlns:a16="http://schemas.microsoft.com/office/drawing/2014/main" id="{85593CB3-4D90-6019-083C-D127A40232F0}"/>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404" name="Group 403">
              <a:extLst>
                <a:ext uri="{FF2B5EF4-FFF2-40B4-BE49-F238E27FC236}">
                  <a16:creationId xmlns:a16="http://schemas.microsoft.com/office/drawing/2014/main" id="{CAA7FDA5-D989-55CB-30B3-D02712583B2B}"/>
                </a:ext>
              </a:extLst>
            </p:cNvPr>
            <p:cNvGrpSpPr/>
            <p:nvPr/>
          </p:nvGrpSpPr>
          <p:grpSpPr>
            <a:xfrm>
              <a:off x="9960341" y="2928847"/>
              <a:ext cx="319350" cy="2221816"/>
              <a:chOff x="6436250" y="2940368"/>
              <a:chExt cx="319350" cy="2221816"/>
            </a:xfrm>
          </p:grpSpPr>
          <p:sp>
            <p:nvSpPr>
              <p:cNvPr id="405" name="Oval 2">
                <a:extLst>
                  <a:ext uri="{FF2B5EF4-FFF2-40B4-BE49-F238E27FC236}">
                    <a16:creationId xmlns:a16="http://schemas.microsoft.com/office/drawing/2014/main" id="{0A6AC425-BF04-1CA1-86F7-B4E369CF2D7A}"/>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6" name="Oval 2">
                <a:extLst>
                  <a:ext uri="{FF2B5EF4-FFF2-40B4-BE49-F238E27FC236}">
                    <a16:creationId xmlns:a16="http://schemas.microsoft.com/office/drawing/2014/main" id="{0CE70CFD-2741-EBC8-8E97-4DC2438399F1}"/>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7" name="Oval 2">
                <a:extLst>
                  <a:ext uri="{FF2B5EF4-FFF2-40B4-BE49-F238E27FC236}">
                    <a16:creationId xmlns:a16="http://schemas.microsoft.com/office/drawing/2014/main" id="{E6D5CEAA-6FB0-8C07-52BE-8709B709C8E7}"/>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8" name="Oval 2">
                <a:extLst>
                  <a:ext uri="{FF2B5EF4-FFF2-40B4-BE49-F238E27FC236}">
                    <a16:creationId xmlns:a16="http://schemas.microsoft.com/office/drawing/2014/main" id="{45ACECED-E370-5583-6837-4CC1E2543111}"/>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9" name="Oval 2">
                <a:extLst>
                  <a:ext uri="{FF2B5EF4-FFF2-40B4-BE49-F238E27FC236}">
                    <a16:creationId xmlns:a16="http://schemas.microsoft.com/office/drawing/2014/main" id="{32AB4BBF-CEA4-7E44-64B7-A17DF0834E9C}"/>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410" name="Group 409">
              <a:extLst>
                <a:ext uri="{FF2B5EF4-FFF2-40B4-BE49-F238E27FC236}">
                  <a16:creationId xmlns:a16="http://schemas.microsoft.com/office/drawing/2014/main" id="{F101684F-4CE5-4B11-FC32-BA8F54DEF231}"/>
                </a:ext>
              </a:extLst>
            </p:cNvPr>
            <p:cNvGrpSpPr/>
            <p:nvPr/>
          </p:nvGrpSpPr>
          <p:grpSpPr>
            <a:xfrm>
              <a:off x="10400901" y="2928847"/>
              <a:ext cx="319350" cy="2221816"/>
              <a:chOff x="6436250" y="2940368"/>
              <a:chExt cx="319350" cy="2221816"/>
            </a:xfrm>
          </p:grpSpPr>
          <p:sp>
            <p:nvSpPr>
              <p:cNvPr id="411" name="Oval 2">
                <a:extLst>
                  <a:ext uri="{FF2B5EF4-FFF2-40B4-BE49-F238E27FC236}">
                    <a16:creationId xmlns:a16="http://schemas.microsoft.com/office/drawing/2014/main" id="{C8B5BA26-5FBC-4791-0016-13796AAD27DB}"/>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2" name="Oval 2">
                <a:extLst>
                  <a:ext uri="{FF2B5EF4-FFF2-40B4-BE49-F238E27FC236}">
                    <a16:creationId xmlns:a16="http://schemas.microsoft.com/office/drawing/2014/main" id="{06F34CF7-80BB-1002-D780-C209E6E72090}"/>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3" name="Oval 2">
                <a:extLst>
                  <a:ext uri="{FF2B5EF4-FFF2-40B4-BE49-F238E27FC236}">
                    <a16:creationId xmlns:a16="http://schemas.microsoft.com/office/drawing/2014/main" id="{C1456274-BB03-3327-F79A-66BE9766FC7A}"/>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4" name="Oval 2">
                <a:extLst>
                  <a:ext uri="{FF2B5EF4-FFF2-40B4-BE49-F238E27FC236}">
                    <a16:creationId xmlns:a16="http://schemas.microsoft.com/office/drawing/2014/main" id="{B8EF38FA-8319-680A-8FBB-429DDDE68A1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5" name="Oval 2">
                <a:extLst>
                  <a:ext uri="{FF2B5EF4-FFF2-40B4-BE49-F238E27FC236}">
                    <a16:creationId xmlns:a16="http://schemas.microsoft.com/office/drawing/2014/main" id="{6877CC73-0D7E-5535-5BE8-6BC561E444A0}"/>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416" name="Group 415">
              <a:extLst>
                <a:ext uri="{FF2B5EF4-FFF2-40B4-BE49-F238E27FC236}">
                  <a16:creationId xmlns:a16="http://schemas.microsoft.com/office/drawing/2014/main" id="{B850E407-0E57-D8E2-4F63-C5666E26C031}"/>
                </a:ext>
              </a:extLst>
            </p:cNvPr>
            <p:cNvGrpSpPr/>
            <p:nvPr/>
          </p:nvGrpSpPr>
          <p:grpSpPr>
            <a:xfrm>
              <a:off x="10867527" y="2911758"/>
              <a:ext cx="319350" cy="2221816"/>
              <a:chOff x="6436250" y="2940368"/>
              <a:chExt cx="319350" cy="2221816"/>
            </a:xfrm>
          </p:grpSpPr>
          <p:sp>
            <p:nvSpPr>
              <p:cNvPr id="417" name="Oval 2">
                <a:extLst>
                  <a:ext uri="{FF2B5EF4-FFF2-40B4-BE49-F238E27FC236}">
                    <a16:creationId xmlns:a16="http://schemas.microsoft.com/office/drawing/2014/main" id="{6FE89E40-5CD5-0477-2E84-6963E8FF9CB2}"/>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8" name="Oval 2">
                <a:extLst>
                  <a:ext uri="{FF2B5EF4-FFF2-40B4-BE49-F238E27FC236}">
                    <a16:creationId xmlns:a16="http://schemas.microsoft.com/office/drawing/2014/main" id="{F5E14426-4DF6-D599-8E92-8D6F6AF0029F}"/>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9" name="Oval 2">
                <a:extLst>
                  <a:ext uri="{FF2B5EF4-FFF2-40B4-BE49-F238E27FC236}">
                    <a16:creationId xmlns:a16="http://schemas.microsoft.com/office/drawing/2014/main" id="{5ECDDB1A-19B4-52CC-9E27-E3F63FB9296D}"/>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20" name="Oval 2">
                <a:extLst>
                  <a:ext uri="{FF2B5EF4-FFF2-40B4-BE49-F238E27FC236}">
                    <a16:creationId xmlns:a16="http://schemas.microsoft.com/office/drawing/2014/main" id="{9294DBC4-77AD-F504-3787-22F5BC90A16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21" name="Oval 2">
                <a:extLst>
                  <a:ext uri="{FF2B5EF4-FFF2-40B4-BE49-F238E27FC236}">
                    <a16:creationId xmlns:a16="http://schemas.microsoft.com/office/drawing/2014/main" id="{8B53E684-7B32-6339-00D1-0FFDCA2273FD}"/>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g1cd56a28d79_0_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13</a:t>
            </a:fld>
            <a:endParaRPr/>
          </a:p>
        </p:txBody>
      </p:sp>
      <p:sp>
        <p:nvSpPr>
          <p:cNvPr id="400" name="Google Shape;400;g1cd56a28d79_0_0"/>
          <p:cNvSpPr txBox="1">
            <a:spLocks noGrp="1"/>
          </p:cNvSpPr>
          <p:nvPr>
            <p:ph type="title" idx="4294967295"/>
          </p:nvPr>
        </p:nvSpPr>
        <p:spPr>
          <a:xfrm>
            <a:off x="2570060" y="176875"/>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What is multiplication?</a:t>
            </a:r>
            <a:endParaRPr b="1" dirty="0">
              <a:latin typeface="Arial" panose="020B0604020202020204" pitchFamily="34" charset="0"/>
              <a:cs typeface="Arial" panose="020B0604020202020204" pitchFamily="34" charset="0"/>
            </a:endParaRPr>
          </a:p>
        </p:txBody>
      </p:sp>
      <p:sp>
        <p:nvSpPr>
          <p:cNvPr id="402" name="Google Shape;402;g1cd56a28d79_0_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03" name="Google Shape;403;g1cd56a28d79_0_0"/>
          <p:cNvSpPr txBox="1"/>
          <p:nvPr/>
        </p:nvSpPr>
        <p:spPr>
          <a:xfrm>
            <a:off x="10550" y="112175"/>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pSp>
        <p:nvGrpSpPr>
          <p:cNvPr id="404" name="Google Shape;404;g1cd56a28d79_0_0" descr="Diagram showing an array of blue dots. There are 3 rows and 10 columns."/>
          <p:cNvGrpSpPr/>
          <p:nvPr/>
        </p:nvGrpSpPr>
        <p:grpSpPr>
          <a:xfrm rot="-846344">
            <a:off x="4922502" y="3350930"/>
            <a:ext cx="6901662" cy="2058548"/>
            <a:chOff x="1570675" y="1906100"/>
            <a:chExt cx="6902001" cy="2058650"/>
          </a:xfrm>
        </p:grpSpPr>
        <p:pic>
          <p:nvPicPr>
            <p:cNvPr id="405" name="Google Shape;405;g1cd56a28d79_0_0"/>
            <p:cNvPicPr preferRelativeResize="0"/>
            <p:nvPr/>
          </p:nvPicPr>
          <p:blipFill>
            <a:blip r:embed="rId3">
              <a:alphaModFix/>
            </a:blip>
            <a:stretch>
              <a:fillRect/>
            </a:stretch>
          </p:blipFill>
          <p:spPr>
            <a:xfrm>
              <a:off x="1570675" y="1906100"/>
              <a:ext cx="3451001" cy="2058650"/>
            </a:xfrm>
            <a:prstGeom prst="rect">
              <a:avLst/>
            </a:prstGeom>
            <a:noFill/>
            <a:ln>
              <a:noFill/>
            </a:ln>
          </p:spPr>
        </p:pic>
        <p:pic>
          <p:nvPicPr>
            <p:cNvPr id="406" name="Google Shape;406;g1cd56a28d79_0_0"/>
            <p:cNvPicPr preferRelativeResize="0"/>
            <p:nvPr/>
          </p:nvPicPr>
          <p:blipFill>
            <a:blip r:embed="rId3">
              <a:alphaModFix/>
            </a:blip>
            <a:stretch>
              <a:fillRect/>
            </a:stretch>
          </p:blipFill>
          <p:spPr>
            <a:xfrm>
              <a:off x="5021675" y="1906100"/>
              <a:ext cx="3451001" cy="2058650"/>
            </a:xfrm>
            <a:prstGeom prst="rect">
              <a:avLst/>
            </a:prstGeom>
            <a:noFill/>
            <a:ln>
              <a:noFill/>
            </a:ln>
          </p:spPr>
        </p:pic>
      </p:grpSp>
      <p:grpSp>
        <p:nvGrpSpPr>
          <p:cNvPr id="407" name="Google Shape;407;g1cd56a28d79_0_0" descr="Diagram showing an array of orange dots. There are 3 rows and 8 columns."/>
          <p:cNvGrpSpPr/>
          <p:nvPr/>
        </p:nvGrpSpPr>
        <p:grpSpPr>
          <a:xfrm rot="902827">
            <a:off x="508756" y="982287"/>
            <a:ext cx="4800314" cy="2985948"/>
            <a:chOff x="-1005244" y="1367547"/>
            <a:chExt cx="5878423" cy="3347606"/>
          </a:xfrm>
        </p:grpSpPr>
        <p:pic>
          <p:nvPicPr>
            <p:cNvPr id="408" name="Google Shape;408;g1cd56a28d79_0_0"/>
            <p:cNvPicPr preferRelativeResize="0"/>
            <p:nvPr/>
          </p:nvPicPr>
          <p:blipFill>
            <a:blip r:embed="rId4">
              <a:alphaModFix/>
            </a:blip>
            <a:stretch>
              <a:fillRect/>
            </a:stretch>
          </p:blipFill>
          <p:spPr>
            <a:xfrm rot="-846344">
              <a:off x="-806422" y="2267135"/>
              <a:ext cx="3450831" cy="2058548"/>
            </a:xfrm>
            <a:prstGeom prst="rect">
              <a:avLst/>
            </a:prstGeom>
            <a:noFill/>
            <a:ln>
              <a:noFill/>
            </a:ln>
          </p:spPr>
        </p:pic>
        <p:pic>
          <p:nvPicPr>
            <p:cNvPr id="409" name="Google Shape;409;g1cd56a28d79_0_0"/>
            <p:cNvPicPr preferRelativeResize="0"/>
            <p:nvPr/>
          </p:nvPicPr>
          <p:blipFill rotWithShape="1">
            <a:blip r:embed="rId4">
              <a:alphaModFix/>
            </a:blip>
            <a:srcRect r="39346"/>
            <a:stretch/>
          </p:blipFill>
          <p:spPr>
            <a:xfrm rot="-846352">
              <a:off x="2560819" y="1591567"/>
              <a:ext cx="2093069" cy="205856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9b8f9e158b_0_436"/>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17" name="Google Shape;417;g19b8f9e158b_0_43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14</a:t>
            </a:fld>
            <a:endParaRPr/>
          </a:p>
        </p:txBody>
      </p:sp>
      <p:sp>
        <p:nvSpPr>
          <p:cNvPr id="416" name="Google Shape;416;g19b8f9e158b_0_436"/>
          <p:cNvSpPr txBox="1">
            <a:spLocks noGrp="1"/>
          </p:cNvSpPr>
          <p:nvPr>
            <p:ph type="title" idx="4294967295"/>
          </p:nvPr>
        </p:nvSpPr>
        <p:spPr>
          <a:xfrm>
            <a:off x="2889504" y="136525"/>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Another model </a:t>
            </a:r>
            <a:endParaRPr b="1" dirty="0">
              <a:latin typeface="Arial" panose="020B0604020202020204" pitchFamily="34" charset="0"/>
              <a:cs typeface="Arial" panose="020B0604020202020204" pitchFamily="34" charset="0"/>
            </a:endParaRPr>
          </a:p>
        </p:txBody>
      </p:sp>
      <p:sp>
        <p:nvSpPr>
          <p:cNvPr id="418" name="Google Shape;418;g19b8f9e158b_0_43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19" name="Google Shape;419;g19b8f9e158b_0_436"/>
          <p:cNvSpPr txBox="1"/>
          <p:nvPr/>
        </p:nvSpPr>
        <p:spPr>
          <a:xfrm>
            <a:off x="999775" y="1201575"/>
            <a:ext cx="81948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When we have decimals, an array isn’t the best model because we can’t easily count or predict answers. </a:t>
            </a: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What other models can we use when we can’t count?</a:t>
            </a: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pic>
        <p:nvPicPr>
          <p:cNvPr id="420" name="Google Shape;420;g19b8f9e158b_0_436" descr="Diagram showing an array of blue dots. There are five rows and ten columns. The first row and column of dots are pale blue with other dots fading diagonally downwards and towards the right through a gradient to white."/>
          <p:cNvPicPr preferRelativeResize="0"/>
          <p:nvPr/>
        </p:nvPicPr>
        <p:blipFill>
          <a:blip r:embed="rId3"/>
          <a:srcRect/>
          <a:stretch/>
        </p:blipFill>
        <p:spPr>
          <a:xfrm>
            <a:off x="2889504" y="3360959"/>
            <a:ext cx="4400400" cy="21750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cd21eda804_0_6"/>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28" name="Google Shape;428;g1cd21eda804_0_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15</a:t>
            </a:fld>
            <a:endParaRPr/>
          </a:p>
        </p:txBody>
      </p:sp>
      <p:sp>
        <p:nvSpPr>
          <p:cNvPr id="427" name="Google Shape;427;g1cd21eda804_0_6"/>
          <p:cNvSpPr txBox="1">
            <a:spLocks noGrp="1"/>
          </p:cNvSpPr>
          <p:nvPr>
            <p:ph type="title" idx="4294967295"/>
          </p:nvPr>
        </p:nvSpPr>
        <p:spPr>
          <a:xfrm>
            <a:off x="3020993" y="148253"/>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Area model </a:t>
            </a:r>
            <a:endParaRPr b="1" dirty="0">
              <a:latin typeface="Arial" panose="020B0604020202020204" pitchFamily="34" charset="0"/>
              <a:cs typeface="Arial" panose="020B0604020202020204" pitchFamily="34" charset="0"/>
            </a:endParaRPr>
          </a:p>
        </p:txBody>
      </p:sp>
      <p:sp>
        <p:nvSpPr>
          <p:cNvPr id="429" name="Google Shape;429;g1cd21eda804_0_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430" name="Google Shape;430;g1cd21eda804_0_6"/>
          <p:cNvSpPr txBox="1"/>
          <p:nvPr/>
        </p:nvSpPr>
        <p:spPr>
          <a:xfrm>
            <a:off x="999775" y="1201575"/>
            <a:ext cx="81948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When we have decimals, an array is not the best model, </a:t>
            </a:r>
          </a:p>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so we use an </a:t>
            </a:r>
            <a:r>
              <a:rPr lang="en-GB" sz="2400" b="1" dirty="0">
                <a:solidFill>
                  <a:schemeClr val="accent1"/>
                </a:solidFill>
                <a:latin typeface="Arial" panose="020B0604020202020204" pitchFamily="34" charset="0"/>
                <a:cs typeface="Arial" panose="020B0604020202020204" pitchFamily="34" charset="0"/>
              </a:rPr>
              <a:t>area</a:t>
            </a:r>
            <a:r>
              <a:rPr lang="en-GB" sz="2400" dirty="0">
                <a:latin typeface="Arial" panose="020B0604020202020204" pitchFamily="34" charset="0"/>
                <a:cs typeface="Arial" panose="020B0604020202020204" pitchFamily="34" charset="0"/>
              </a:rPr>
              <a:t> model e.g. </a:t>
            </a: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sp>
        <p:nvSpPr>
          <p:cNvPr id="2" name="Rectangle 1" descr="A blue rectangle">
            <a:extLst>
              <a:ext uri="{FF2B5EF4-FFF2-40B4-BE49-F238E27FC236}">
                <a16:creationId xmlns:a16="http://schemas.microsoft.com/office/drawing/2014/main" id="{A15645C6-25AC-EB17-D74F-843452A2141B}"/>
              </a:ext>
            </a:extLst>
          </p:cNvPr>
          <p:cNvSpPr/>
          <p:nvPr/>
        </p:nvSpPr>
        <p:spPr>
          <a:xfrm>
            <a:off x="1768642" y="2709975"/>
            <a:ext cx="3922295" cy="208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descr="A blue rectangle">
            <a:extLst>
              <a:ext uri="{FF2B5EF4-FFF2-40B4-BE49-F238E27FC236}">
                <a16:creationId xmlns:a16="http://schemas.microsoft.com/office/drawing/2014/main" id="{B0EE1711-BB8F-488D-BC13-04F05F781967}"/>
              </a:ext>
            </a:extLst>
          </p:cNvPr>
          <p:cNvSpPr/>
          <p:nvPr/>
        </p:nvSpPr>
        <p:spPr>
          <a:xfrm>
            <a:off x="6833888" y="2694783"/>
            <a:ext cx="3922295" cy="208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6524E7C-200A-679C-3828-E1EBD1C87D70}"/>
              </a:ext>
            </a:extLst>
          </p:cNvPr>
          <p:cNvSpPr txBox="1"/>
          <p:nvPr/>
        </p:nvSpPr>
        <p:spPr>
          <a:xfrm>
            <a:off x="1285580" y="3566040"/>
            <a:ext cx="334673" cy="369332"/>
          </a:xfrm>
          <a:prstGeom prst="rect">
            <a:avLst/>
          </a:prstGeom>
          <a:noFill/>
        </p:spPr>
        <p:txBody>
          <a:bodyPr wrap="square" rtlCol="0">
            <a:spAutoFit/>
          </a:bodyPr>
          <a:lstStyle/>
          <a:p>
            <a:r>
              <a:rPr lang="en-GB" sz="1800" dirty="0"/>
              <a:t>2</a:t>
            </a:r>
          </a:p>
        </p:txBody>
      </p:sp>
      <p:sp>
        <p:nvSpPr>
          <p:cNvPr id="6" name="TextBox 5">
            <a:extLst>
              <a:ext uri="{FF2B5EF4-FFF2-40B4-BE49-F238E27FC236}">
                <a16:creationId xmlns:a16="http://schemas.microsoft.com/office/drawing/2014/main" id="{818DE011-D62E-1D7C-85B8-D4A720B3682E}"/>
              </a:ext>
            </a:extLst>
          </p:cNvPr>
          <p:cNvSpPr txBox="1"/>
          <p:nvPr/>
        </p:nvSpPr>
        <p:spPr>
          <a:xfrm>
            <a:off x="3454168" y="2340643"/>
            <a:ext cx="925327" cy="369332"/>
          </a:xfrm>
          <a:prstGeom prst="rect">
            <a:avLst/>
          </a:prstGeom>
          <a:noFill/>
        </p:spPr>
        <p:txBody>
          <a:bodyPr wrap="square" rtlCol="0">
            <a:spAutoFit/>
          </a:bodyPr>
          <a:lstStyle/>
          <a:p>
            <a:r>
              <a:rPr lang="en-GB" sz="1800" dirty="0"/>
              <a:t>3.4</a:t>
            </a:r>
          </a:p>
        </p:txBody>
      </p:sp>
      <p:sp>
        <p:nvSpPr>
          <p:cNvPr id="7" name="TextBox 6">
            <a:extLst>
              <a:ext uri="{FF2B5EF4-FFF2-40B4-BE49-F238E27FC236}">
                <a16:creationId xmlns:a16="http://schemas.microsoft.com/office/drawing/2014/main" id="{721694D3-0D74-D7E4-A235-9D3A6D31B843}"/>
              </a:ext>
            </a:extLst>
          </p:cNvPr>
          <p:cNvSpPr txBox="1"/>
          <p:nvPr/>
        </p:nvSpPr>
        <p:spPr>
          <a:xfrm>
            <a:off x="8587388" y="2302516"/>
            <a:ext cx="925327" cy="369332"/>
          </a:xfrm>
          <a:prstGeom prst="rect">
            <a:avLst/>
          </a:prstGeom>
          <a:noFill/>
        </p:spPr>
        <p:txBody>
          <a:bodyPr wrap="square" rtlCol="0">
            <a:spAutoFit/>
          </a:bodyPr>
          <a:lstStyle/>
          <a:p>
            <a:r>
              <a:rPr lang="en-GB" sz="1800" dirty="0"/>
              <a:t>4</a:t>
            </a:r>
          </a:p>
        </p:txBody>
      </p:sp>
      <p:sp>
        <p:nvSpPr>
          <p:cNvPr id="8" name="TextBox 7">
            <a:extLst>
              <a:ext uri="{FF2B5EF4-FFF2-40B4-BE49-F238E27FC236}">
                <a16:creationId xmlns:a16="http://schemas.microsoft.com/office/drawing/2014/main" id="{F9D94697-14D3-47B1-0AE5-2D1E63BA338A}"/>
              </a:ext>
            </a:extLst>
          </p:cNvPr>
          <p:cNvSpPr txBox="1"/>
          <p:nvPr/>
        </p:nvSpPr>
        <p:spPr>
          <a:xfrm>
            <a:off x="6166979" y="3566040"/>
            <a:ext cx="925327" cy="369332"/>
          </a:xfrm>
          <a:prstGeom prst="rect">
            <a:avLst/>
          </a:prstGeom>
          <a:noFill/>
        </p:spPr>
        <p:txBody>
          <a:bodyPr wrap="square" rtlCol="0">
            <a:spAutoFit/>
          </a:bodyPr>
          <a:lstStyle/>
          <a:p>
            <a:r>
              <a:rPr lang="en-GB" sz="1800" dirty="0"/>
              <a:t>2.74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d0e9f59bf9_0_67"/>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39" name="Google Shape;439;g1d0e9f59bf9_0_6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16</a:t>
            </a:fld>
            <a:endParaRPr/>
          </a:p>
        </p:txBody>
      </p:sp>
      <p:sp>
        <p:nvSpPr>
          <p:cNvPr id="438" name="Google Shape;438;g1d0e9f59bf9_0_67"/>
          <p:cNvSpPr txBox="1">
            <a:spLocks noGrp="1"/>
          </p:cNvSpPr>
          <p:nvPr>
            <p:ph type="title" idx="4294967295"/>
          </p:nvPr>
        </p:nvSpPr>
        <p:spPr>
          <a:xfrm>
            <a:off x="1871662" y="183923"/>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Another model </a:t>
            </a:r>
            <a:endParaRPr b="1" dirty="0">
              <a:latin typeface="Arial" panose="020B0604020202020204" pitchFamily="34" charset="0"/>
              <a:cs typeface="Arial" panose="020B0604020202020204" pitchFamily="34" charset="0"/>
            </a:endParaRPr>
          </a:p>
        </p:txBody>
      </p:sp>
      <p:sp>
        <p:nvSpPr>
          <p:cNvPr id="440" name="Google Shape;440;g1d0e9f59bf9_0_67"/>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41" name="Google Shape;441;g1d0e9f59bf9_0_67"/>
          <p:cNvSpPr txBox="1"/>
          <p:nvPr/>
        </p:nvSpPr>
        <p:spPr>
          <a:xfrm>
            <a:off x="1110891" y="1214512"/>
            <a:ext cx="8871309"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t>We can use an </a:t>
            </a:r>
            <a:r>
              <a:rPr lang="en-GB" sz="2400" b="1" dirty="0">
                <a:solidFill>
                  <a:schemeClr val="accent1"/>
                </a:solidFill>
              </a:rPr>
              <a:t>area</a:t>
            </a:r>
            <a:r>
              <a:rPr lang="en-GB" sz="2400" dirty="0"/>
              <a:t> model to think about multiplying decimals by breaking numbers down: </a:t>
            </a:r>
            <a:endParaRPr sz="1400" b="0" i="0" u="none" strike="noStrike" cap="none" dirty="0">
              <a:solidFill>
                <a:srgbClr val="FF0000"/>
              </a:solidFill>
              <a:latin typeface="Arial"/>
              <a:ea typeface="Arial"/>
              <a:cs typeface="Arial"/>
              <a:sym typeface="Arial"/>
            </a:endParaRPr>
          </a:p>
        </p:txBody>
      </p:sp>
      <p:sp>
        <p:nvSpPr>
          <p:cNvPr id="442" name="Google Shape;442;g1d0e9f59bf9_0_67"/>
          <p:cNvSpPr txBox="1"/>
          <p:nvPr/>
        </p:nvSpPr>
        <p:spPr>
          <a:xfrm>
            <a:off x="2069856" y="3055811"/>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3</a:t>
            </a:r>
            <a:endParaRPr sz="2300">
              <a:latin typeface="Arial" panose="020B0604020202020204" pitchFamily="34" charset="0"/>
              <a:cs typeface="Arial" panose="020B0604020202020204" pitchFamily="34" charset="0"/>
            </a:endParaRPr>
          </a:p>
        </p:txBody>
      </p:sp>
      <p:sp>
        <p:nvSpPr>
          <p:cNvPr id="443" name="Google Shape;443;g1d0e9f59bf9_0_67"/>
          <p:cNvSpPr txBox="1"/>
          <p:nvPr/>
        </p:nvSpPr>
        <p:spPr>
          <a:xfrm>
            <a:off x="4053781" y="3063611"/>
            <a:ext cx="93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latin typeface="Arial" panose="020B0604020202020204" pitchFamily="34" charset="0"/>
                <a:cs typeface="Arial" panose="020B0604020202020204" pitchFamily="34" charset="0"/>
              </a:rPr>
              <a:t>0.4</a:t>
            </a:r>
            <a:endParaRPr sz="2200">
              <a:latin typeface="Arial" panose="020B0604020202020204" pitchFamily="34" charset="0"/>
              <a:cs typeface="Arial" panose="020B0604020202020204" pitchFamily="34" charset="0"/>
            </a:endParaRPr>
          </a:p>
        </p:txBody>
      </p:sp>
      <p:sp>
        <p:nvSpPr>
          <p:cNvPr id="444" name="Google Shape;444;g1d0e9f59bf9_0_67"/>
          <p:cNvSpPr txBox="1"/>
          <p:nvPr/>
        </p:nvSpPr>
        <p:spPr>
          <a:xfrm>
            <a:off x="271956" y="4319461"/>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2</a:t>
            </a:r>
            <a:endParaRPr sz="2300">
              <a:latin typeface="Arial" panose="020B0604020202020204" pitchFamily="34" charset="0"/>
              <a:cs typeface="Arial" panose="020B0604020202020204" pitchFamily="34" charset="0"/>
            </a:endParaRPr>
          </a:p>
        </p:txBody>
      </p:sp>
      <p:grpSp>
        <p:nvGrpSpPr>
          <p:cNvPr id="458" name="Google Shape;458;g1d0e9f59bf9_0_67"/>
          <p:cNvGrpSpPr/>
          <p:nvPr/>
        </p:nvGrpSpPr>
        <p:grpSpPr>
          <a:xfrm>
            <a:off x="1049031" y="3557911"/>
            <a:ext cx="4030800" cy="2061900"/>
            <a:chOff x="938175" y="2843600"/>
            <a:chExt cx="4030800" cy="2061900"/>
          </a:xfrm>
        </p:grpSpPr>
        <p:sp>
          <p:nvSpPr>
            <p:cNvPr id="459" name="Google Shape;459;g1d0e9f59bf9_0_67"/>
            <p:cNvSpPr/>
            <p:nvPr/>
          </p:nvSpPr>
          <p:spPr>
            <a:xfrm>
              <a:off x="938175" y="2843600"/>
              <a:ext cx="4030800" cy="20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cxnSp>
          <p:nvCxnSpPr>
            <p:cNvPr id="460" name="Google Shape;460;g1d0e9f59bf9_0_67"/>
            <p:cNvCxnSpPr/>
            <p:nvPr/>
          </p:nvCxnSpPr>
          <p:spPr>
            <a:xfrm>
              <a:off x="3892550" y="2857500"/>
              <a:ext cx="0" cy="2031900"/>
            </a:xfrm>
            <a:prstGeom prst="straightConnector1">
              <a:avLst/>
            </a:prstGeom>
            <a:noFill/>
            <a:ln w="9525" cap="flat" cmpd="sng">
              <a:solidFill>
                <a:schemeClr val="dk2"/>
              </a:solidFill>
              <a:prstDash val="solid"/>
              <a:round/>
              <a:headEnd type="none" w="med" len="med"/>
              <a:tailEnd type="none" w="med" len="med"/>
            </a:ln>
          </p:spPr>
        </p:cxnSp>
      </p:grpSp>
      <p:sp>
        <p:nvSpPr>
          <p:cNvPr id="461" name="Google Shape;461;g1d0e9f59bf9_0_67"/>
          <p:cNvSpPr txBox="1"/>
          <p:nvPr/>
        </p:nvSpPr>
        <p:spPr>
          <a:xfrm>
            <a:off x="2079306" y="2443249"/>
            <a:ext cx="1679700" cy="615523"/>
          </a:xfrm>
          <a:prstGeom prst="rect">
            <a:avLst/>
          </a:prstGeom>
          <a:noFill/>
          <a:ln>
            <a:noFill/>
          </a:ln>
        </p:spPr>
        <p:txBody>
          <a:bodyPr spcFirstLastPara="1" wrap="square" lIns="91425" tIns="91425" rIns="91425" bIns="91425" anchor="t" anchorCtr="0">
            <a:spAutoFit/>
          </a:bodyPr>
          <a:lstStyle/>
          <a:p>
            <a:pPr lvl="0" algn="ctr"/>
            <a:r>
              <a:rPr lang="en-GB" sz="2600" b="1" dirty="0">
                <a:solidFill>
                  <a:schemeClr val="accent1"/>
                </a:solidFill>
                <a:latin typeface="Arial" panose="020B0604020202020204" pitchFamily="34" charset="0"/>
                <a:cs typeface="Arial" panose="020B0604020202020204" pitchFamily="34" charset="0"/>
              </a:rPr>
              <a:t>2 </a:t>
            </a:r>
            <a:r>
              <a:rPr lang="en-GB" sz="2800" b="1" dirty="0">
                <a:solidFill>
                  <a:schemeClr val="accent1"/>
                </a:solidFill>
                <a:latin typeface="Arial" panose="020B0604020202020204" pitchFamily="34" charset="0"/>
                <a:ea typeface="Arial Rounded"/>
                <a:cs typeface="Arial" panose="020B0604020202020204" pitchFamily="34" charset="0"/>
                <a:sym typeface="Arial Rounded"/>
              </a:rPr>
              <a:t>×</a:t>
            </a:r>
            <a:r>
              <a:rPr lang="en-GB" sz="2600" b="1" dirty="0">
                <a:solidFill>
                  <a:schemeClr val="accent1"/>
                </a:solidFill>
                <a:latin typeface="Arial" panose="020B0604020202020204" pitchFamily="34" charset="0"/>
                <a:cs typeface="Arial" panose="020B0604020202020204" pitchFamily="34" charset="0"/>
              </a:rPr>
              <a:t> 3.4</a:t>
            </a:r>
            <a:endParaRPr sz="2600" b="1" dirty="0">
              <a:solidFill>
                <a:schemeClr val="accent1"/>
              </a:solidFill>
              <a:latin typeface="Arial" panose="020B0604020202020204" pitchFamily="34" charset="0"/>
              <a:cs typeface="Arial" panose="020B0604020202020204" pitchFamily="34" charset="0"/>
            </a:endParaRPr>
          </a:p>
        </p:txBody>
      </p:sp>
      <p:sp>
        <p:nvSpPr>
          <p:cNvPr id="463" name="Google Shape;463;g1d0e9f59bf9_0_67"/>
          <p:cNvSpPr txBox="1"/>
          <p:nvPr/>
        </p:nvSpPr>
        <p:spPr>
          <a:xfrm>
            <a:off x="4053781" y="4119911"/>
            <a:ext cx="936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800" b="1">
                <a:latin typeface="Arial" panose="020B0604020202020204" pitchFamily="34" charset="0"/>
                <a:cs typeface="Arial" panose="020B0604020202020204" pitchFamily="34" charset="0"/>
              </a:rPr>
              <a:t>0.8</a:t>
            </a:r>
            <a:endParaRPr sz="3800" b="1">
              <a:latin typeface="Arial" panose="020B0604020202020204" pitchFamily="34" charset="0"/>
              <a:cs typeface="Arial" panose="020B0604020202020204" pitchFamily="34" charset="0"/>
            </a:endParaRPr>
          </a:p>
        </p:txBody>
      </p:sp>
      <p:sp>
        <p:nvSpPr>
          <p:cNvPr id="464" name="Google Shape;464;g1d0e9f59bf9_0_67"/>
          <p:cNvSpPr txBox="1"/>
          <p:nvPr/>
        </p:nvSpPr>
        <p:spPr>
          <a:xfrm>
            <a:off x="2069856" y="4127370"/>
            <a:ext cx="936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800" b="1">
                <a:latin typeface="Arial" panose="020B0604020202020204" pitchFamily="34" charset="0"/>
                <a:cs typeface="Arial" panose="020B0604020202020204" pitchFamily="34" charset="0"/>
              </a:rPr>
              <a:t>6</a:t>
            </a:r>
            <a:endParaRPr sz="3800" b="1">
              <a:latin typeface="Arial" panose="020B0604020202020204" pitchFamily="34" charset="0"/>
              <a:cs typeface="Arial" panose="020B0604020202020204" pitchFamily="34" charset="0"/>
            </a:endParaRPr>
          </a:p>
        </p:txBody>
      </p:sp>
      <p:sp>
        <p:nvSpPr>
          <p:cNvPr id="465" name="Google Shape;465;g1d0e9f59bf9_0_67"/>
          <p:cNvSpPr txBox="1"/>
          <p:nvPr/>
        </p:nvSpPr>
        <p:spPr>
          <a:xfrm>
            <a:off x="3986804" y="3785349"/>
            <a:ext cx="1124599" cy="553968"/>
          </a:xfrm>
          <a:prstGeom prst="rect">
            <a:avLst/>
          </a:prstGeom>
          <a:noFill/>
          <a:ln>
            <a:noFill/>
          </a:ln>
        </p:spPr>
        <p:txBody>
          <a:bodyPr spcFirstLastPara="1" wrap="square" lIns="91425" tIns="91425" rIns="91425" bIns="91425" anchor="t" anchorCtr="0">
            <a:spAutoFit/>
          </a:bodyPr>
          <a:lstStyle/>
          <a:p>
            <a:pPr lvl="0" algn="ctr"/>
            <a:r>
              <a:rPr lang="en-GB" sz="2300" dirty="0">
                <a:latin typeface="Arial" panose="020B0604020202020204" pitchFamily="34" charset="0"/>
                <a:cs typeface="Arial" panose="020B0604020202020204" pitchFamily="34" charset="0"/>
              </a:rPr>
              <a:t>2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latin typeface="Arial" panose="020B0604020202020204" pitchFamily="34" charset="0"/>
                <a:cs typeface="Arial" panose="020B0604020202020204" pitchFamily="34" charset="0"/>
              </a:rPr>
              <a:t> 0.4</a:t>
            </a:r>
            <a:endParaRPr sz="2300" dirty="0">
              <a:latin typeface="Arial" panose="020B0604020202020204" pitchFamily="34" charset="0"/>
              <a:cs typeface="Arial" panose="020B0604020202020204" pitchFamily="34" charset="0"/>
            </a:endParaRPr>
          </a:p>
        </p:txBody>
      </p:sp>
      <p:sp>
        <p:nvSpPr>
          <p:cNvPr id="466" name="Google Shape;466;g1d0e9f59bf9_0_67"/>
          <p:cNvSpPr txBox="1"/>
          <p:nvPr/>
        </p:nvSpPr>
        <p:spPr>
          <a:xfrm>
            <a:off x="2001090" y="3789711"/>
            <a:ext cx="1082100" cy="553968"/>
          </a:xfrm>
          <a:prstGeom prst="rect">
            <a:avLst/>
          </a:prstGeom>
          <a:noFill/>
          <a:ln>
            <a:noFill/>
          </a:ln>
        </p:spPr>
        <p:txBody>
          <a:bodyPr spcFirstLastPara="1" wrap="square" lIns="91425" tIns="91425" rIns="91425" bIns="91425" anchor="t" anchorCtr="0">
            <a:spAutoFit/>
          </a:bodyPr>
          <a:lstStyle/>
          <a:p>
            <a:pPr lvl="0" algn="ctr"/>
            <a:r>
              <a:rPr lang="en-GB" sz="2300" dirty="0">
                <a:latin typeface="Arial" panose="020B0604020202020204" pitchFamily="34" charset="0"/>
                <a:cs typeface="Arial" panose="020B0604020202020204" pitchFamily="34" charset="0"/>
              </a:rPr>
              <a:t>2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latin typeface="Arial" panose="020B0604020202020204" pitchFamily="34" charset="0"/>
                <a:cs typeface="Arial" panose="020B0604020202020204" pitchFamily="34" charset="0"/>
              </a:rPr>
              <a:t> 3</a:t>
            </a:r>
            <a:endParaRPr sz="2300" dirty="0">
              <a:latin typeface="Arial" panose="020B0604020202020204" pitchFamily="34" charset="0"/>
              <a:cs typeface="Arial" panose="020B0604020202020204" pitchFamily="34" charset="0"/>
            </a:endParaRPr>
          </a:p>
        </p:txBody>
      </p:sp>
      <p:sp>
        <p:nvSpPr>
          <p:cNvPr id="467" name="Google Shape;467;g1d0e9f59bf9_0_67"/>
          <p:cNvSpPr txBox="1"/>
          <p:nvPr/>
        </p:nvSpPr>
        <p:spPr>
          <a:xfrm>
            <a:off x="2760207" y="4542036"/>
            <a:ext cx="16797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5800" b="1" dirty="0">
                <a:latin typeface="Arial" panose="020B0604020202020204" pitchFamily="34" charset="0"/>
                <a:cs typeface="Arial" panose="020B0604020202020204" pitchFamily="34" charset="0"/>
              </a:rPr>
              <a:t>6.8</a:t>
            </a:r>
            <a:endParaRPr sz="58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C25466A-653C-871E-690C-63FD803787BA}"/>
              </a:ext>
            </a:extLst>
          </p:cNvPr>
          <p:cNvGrpSpPr/>
          <p:nvPr/>
        </p:nvGrpSpPr>
        <p:grpSpPr>
          <a:xfrm>
            <a:off x="7533156" y="3473711"/>
            <a:ext cx="4030800" cy="2061900"/>
            <a:chOff x="7567575" y="2843600"/>
            <a:chExt cx="4030800" cy="2061900"/>
          </a:xfrm>
        </p:grpSpPr>
        <p:sp>
          <p:nvSpPr>
            <p:cNvPr id="3" name="Google Shape;445;g1d0e9f59bf9_0_67">
              <a:extLst>
                <a:ext uri="{FF2B5EF4-FFF2-40B4-BE49-F238E27FC236}">
                  <a16:creationId xmlns:a16="http://schemas.microsoft.com/office/drawing/2014/main" id="{6D1B4FDC-03BD-E32A-5F1F-EDE180BB76D6}"/>
                </a:ext>
              </a:extLst>
            </p:cNvPr>
            <p:cNvSpPr/>
            <p:nvPr/>
          </p:nvSpPr>
          <p:spPr>
            <a:xfrm>
              <a:off x="7567575" y="2843600"/>
              <a:ext cx="4030800" cy="20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Google Shape;454;g1d0e9f59bf9_0_67">
              <a:extLst>
                <a:ext uri="{FF2B5EF4-FFF2-40B4-BE49-F238E27FC236}">
                  <a16:creationId xmlns:a16="http://schemas.microsoft.com/office/drawing/2014/main" id="{825BCAA3-5A4E-D3D0-BF67-3ABDA6A64859}"/>
                </a:ext>
              </a:extLst>
            </p:cNvPr>
            <p:cNvCxnSpPr/>
            <p:nvPr/>
          </p:nvCxnSpPr>
          <p:spPr>
            <a:xfrm>
              <a:off x="10405394" y="2857866"/>
              <a:ext cx="0" cy="2031900"/>
            </a:xfrm>
            <a:prstGeom prst="straightConnector1">
              <a:avLst/>
            </a:prstGeom>
            <a:noFill/>
            <a:ln w="9525" cap="flat" cmpd="sng">
              <a:solidFill>
                <a:schemeClr val="dk2"/>
              </a:solidFill>
              <a:prstDash val="solid"/>
              <a:round/>
              <a:headEnd type="none" w="med" len="med"/>
              <a:tailEnd type="none" w="med" len="med"/>
            </a:ln>
          </p:spPr>
        </p:cxnSp>
        <p:cxnSp>
          <p:nvCxnSpPr>
            <p:cNvPr id="5" name="Google Shape;454;g1d0e9f59bf9_0_67">
              <a:extLst>
                <a:ext uri="{FF2B5EF4-FFF2-40B4-BE49-F238E27FC236}">
                  <a16:creationId xmlns:a16="http://schemas.microsoft.com/office/drawing/2014/main" id="{9F0F7B3F-9B96-5730-9A62-DCD69E82A8A9}"/>
                </a:ext>
              </a:extLst>
            </p:cNvPr>
            <p:cNvCxnSpPr/>
            <p:nvPr/>
          </p:nvCxnSpPr>
          <p:spPr>
            <a:xfrm>
              <a:off x="9071539" y="2843600"/>
              <a:ext cx="0" cy="2031900"/>
            </a:xfrm>
            <a:prstGeom prst="straightConnector1">
              <a:avLst/>
            </a:prstGeom>
            <a:noFill/>
            <a:ln w="9525" cap="flat" cmpd="sng">
              <a:solidFill>
                <a:schemeClr val="dk2"/>
              </a:solidFill>
              <a:prstDash val="solid"/>
              <a:round/>
              <a:headEnd type="none" w="med" len="med"/>
              <a:tailEnd type="none" w="med" len="med"/>
            </a:ln>
          </p:spPr>
        </p:cxnSp>
      </p:grpSp>
      <p:sp>
        <p:nvSpPr>
          <p:cNvPr id="6" name="Google Shape;446;g1d0e9f59bf9_0_67">
            <a:extLst>
              <a:ext uri="{FF2B5EF4-FFF2-40B4-BE49-F238E27FC236}">
                <a16:creationId xmlns:a16="http://schemas.microsoft.com/office/drawing/2014/main" id="{76B1A478-D8CC-9207-7740-AB3B2602B9DD}"/>
              </a:ext>
            </a:extLst>
          </p:cNvPr>
          <p:cNvSpPr txBox="1"/>
          <p:nvPr/>
        </p:nvSpPr>
        <p:spPr>
          <a:xfrm>
            <a:off x="7967046" y="3012786"/>
            <a:ext cx="52057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dirty="0"/>
              <a:t>2</a:t>
            </a:r>
            <a:endParaRPr sz="2300" dirty="0"/>
          </a:p>
        </p:txBody>
      </p:sp>
      <p:sp>
        <p:nvSpPr>
          <p:cNvPr id="7" name="Google Shape;447;g1d0e9f59bf9_0_67">
            <a:extLst>
              <a:ext uri="{FF2B5EF4-FFF2-40B4-BE49-F238E27FC236}">
                <a16:creationId xmlns:a16="http://schemas.microsoft.com/office/drawing/2014/main" id="{79838748-5377-166D-0FEA-203012ADD274}"/>
              </a:ext>
            </a:extLst>
          </p:cNvPr>
          <p:cNvSpPr txBox="1"/>
          <p:nvPr/>
        </p:nvSpPr>
        <p:spPr>
          <a:xfrm>
            <a:off x="10537832" y="3003588"/>
            <a:ext cx="93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t>0.04</a:t>
            </a:r>
            <a:endParaRPr sz="2200" dirty="0"/>
          </a:p>
        </p:txBody>
      </p:sp>
      <p:sp>
        <p:nvSpPr>
          <p:cNvPr id="8" name="Google Shape;448;g1d0e9f59bf9_0_67">
            <a:extLst>
              <a:ext uri="{FF2B5EF4-FFF2-40B4-BE49-F238E27FC236}">
                <a16:creationId xmlns:a16="http://schemas.microsoft.com/office/drawing/2014/main" id="{B35260A6-5FA1-B2F8-524B-E704A8C38F4A}"/>
              </a:ext>
            </a:extLst>
          </p:cNvPr>
          <p:cNvSpPr txBox="1"/>
          <p:nvPr/>
        </p:nvSpPr>
        <p:spPr>
          <a:xfrm>
            <a:off x="6791531" y="4235261"/>
            <a:ext cx="648875"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dirty="0"/>
              <a:t>4</a:t>
            </a:r>
            <a:endParaRPr sz="2300" dirty="0"/>
          </a:p>
        </p:txBody>
      </p:sp>
      <p:sp>
        <p:nvSpPr>
          <p:cNvPr id="9" name="Google Shape;449;g1d0e9f59bf9_0_67">
            <a:extLst>
              <a:ext uri="{FF2B5EF4-FFF2-40B4-BE49-F238E27FC236}">
                <a16:creationId xmlns:a16="http://schemas.microsoft.com/office/drawing/2014/main" id="{8AC8D9AB-B2EF-225F-A888-445ADC4085AE}"/>
              </a:ext>
            </a:extLst>
          </p:cNvPr>
          <p:cNvSpPr txBox="1"/>
          <p:nvPr/>
        </p:nvSpPr>
        <p:spPr>
          <a:xfrm>
            <a:off x="7745323" y="3696461"/>
            <a:ext cx="936600" cy="538800"/>
          </a:xfrm>
          <a:prstGeom prst="rect">
            <a:avLst/>
          </a:prstGeom>
          <a:noFill/>
          <a:ln>
            <a:noFill/>
          </a:ln>
        </p:spPr>
        <p:txBody>
          <a:bodyPr spcFirstLastPara="1" wrap="square" lIns="91425" tIns="91425" rIns="91425" bIns="91425" anchor="ctr" anchorCtr="0">
            <a:noAutofit/>
          </a:bodyPr>
          <a:lstStyle/>
          <a:p>
            <a:pPr lvl="0" algn="ctr"/>
            <a:r>
              <a:rPr lang="en-GB" sz="2300" dirty="0"/>
              <a:t>4 </a:t>
            </a:r>
            <a:r>
              <a:rPr lang="en-GB" sz="20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t> 2</a:t>
            </a:r>
            <a:endParaRPr sz="2300" dirty="0"/>
          </a:p>
        </p:txBody>
      </p:sp>
      <p:sp>
        <p:nvSpPr>
          <p:cNvPr id="10" name="Google Shape;452;g1d0e9f59bf9_0_67">
            <a:extLst>
              <a:ext uri="{FF2B5EF4-FFF2-40B4-BE49-F238E27FC236}">
                <a16:creationId xmlns:a16="http://schemas.microsoft.com/office/drawing/2014/main" id="{5054A895-1338-C9F2-CE80-3AFF25C5EF38}"/>
              </a:ext>
            </a:extLst>
          </p:cNvPr>
          <p:cNvSpPr txBox="1"/>
          <p:nvPr/>
        </p:nvSpPr>
        <p:spPr>
          <a:xfrm>
            <a:off x="10340746" y="3670891"/>
            <a:ext cx="1245371" cy="538579"/>
          </a:xfrm>
          <a:prstGeom prst="rect">
            <a:avLst/>
          </a:prstGeom>
          <a:noFill/>
          <a:ln>
            <a:noFill/>
          </a:ln>
        </p:spPr>
        <p:txBody>
          <a:bodyPr spcFirstLastPara="1" wrap="square" lIns="91425" tIns="91425" rIns="91425" bIns="91425" anchor="t" anchorCtr="0">
            <a:spAutoFit/>
          </a:bodyPr>
          <a:lstStyle/>
          <a:p>
            <a:pPr lvl="0" algn="ctr"/>
            <a:r>
              <a:rPr lang="en-GB" sz="2300" dirty="0"/>
              <a:t>4 </a:t>
            </a:r>
            <a:r>
              <a:rPr lang="en-GB" sz="20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t> 0.04</a:t>
            </a:r>
            <a:endParaRPr sz="2300" dirty="0"/>
          </a:p>
        </p:txBody>
      </p:sp>
      <p:sp>
        <p:nvSpPr>
          <p:cNvPr id="11" name="Google Shape;456;g1d0e9f59bf9_0_67">
            <a:extLst>
              <a:ext uri="{FF2B5EF4-FFF2-40B4-BE49-F238E27FC236}">
                <a16:creationId xmlns:a16="http://schemas.microsoft.com/office/drawing/2014/main" id="{64BEF6BE-A70B-6F06-2752-C699D9DF92A2}"/>
              </a:ext>
            </a:extLst>
          </p:cNvPr>
          <p:cNvSpPr txBox="1"/>
          <p:nvPr/>
        </p:nvSpPr>
        <p:spPr>
          <a:xfrm>
            <a:off x="9104020" y="3693470"/>
            <a:ext cx="1195953" cy="538579"/>
          </a:xfrm>
          <a:prstGeom prst="rect">
            <a:avLst/>
          </a:prstGeom>
          <a:noFill/>
          <a:ln>
            <a:noFill/>
          </a:ln>
        </p:spPr>
        <p:txBody>
          <a:bodyPr spcFirstLastPara="1" wrap="square" lIns="91425" tIns="91425" rIns="91425" bIns="91425" anchor="t" anchorCtr="0">
            <a:spAutoFit/>
          </a:bodyPr>
          <a:lstStyle/>
          <a:p>
            <a:pPr lvl="0" algn="ctr"/>
            <a:r>
              <a:rPr lang="en-GB" sz="2300" dirty="0"/>
              <a:t>4 </a:t>
            </a:r>
            <a:r>
              <a:rPr lang="en-GB" sz="20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t> 0.7</a:t>
            </a:r>
            <a:endParaRPr sz="2300" dirty="0"/>
          </a:p>
        </p:txBody>
      </p:sp>
      <p:sp>
        <p:nvSpPr>
          <p:cNvPr id="12" name="Google Shape;462;g1d0e9f59bf9_0_67">
            <a:extLst>
              <a:ext uri="{FF2B5EF4-FFF2-40B4-BE49-F238E27FC236}">
                <a16:creationId xmlns:a16="http://schemas.microsoft.com/office/drawing/2014/main" id="{14FDF40E-97D3-FF1C-D2E6-84ACCDEC758C}"/>
              </a:ext>
            </a:extLst>
          </p:cNvPr>
          <p:cNvSpPr txBox="1"/>
          <p:nvPr/>
        </p:nvSpPr>
        <p:spPr>
          <a:xfrm>
            <a:off x="8921506" y="2430186"/>
            <a:ext cx="1679700" cy="584745"/>
          </a:xfrm>
          <a:prstGeom prst="rect">
            <a:avLst/>
          </a:prstGeom>
          <a:noFill/>
          <a:ln>
            <a:noFill/>
          </a:ln>
        </p:spPr>
        <p:txBody>
          <a:bodyPr spcFirstLastPara="1" wrap="square" lIns="91425" tIns="91425" rIns="91425" bIns="91425" anchor="t" anchorCtr="0">
            <a:spAutoFit/>
          </a:bodyPr>
          <a:lstStyle/>
          <a:p>
            <a:pPr algn="ctr"/>
            <a:r>
              <a:rPr lang="en-GB" sz="2600" b="1" dirty="0">
                <a:solidFill>
                  <a:schemeClr val="accent1"/>
                </a:solidFill>
                <a:latin typeface="Arial" panose="020B0604020202020204" pitchFamily="34" charset="0"/>
                <a:cs typeface="Arial" panose="020B0604020202020204" pitchFamily="34" charset="0"/>
              </a:rPr>
              <a:t>4 </a:t>
            </a:r>
            <a:r>
              <a:rPr lang="en-GB" sz="2600" b="1" dirty="0">
                <a:solidFill>
                  <a:schemeClr val="accent1"/>
                </a:solidFill>
                <a:latin typeface="Arial" panose="020B0604020202020204" pitchFamily="34" charset="0"/>
                <a:cs typeface="Arial" panose="020B0604020202020204" pitchFamily="34" charset="0"/>
                <a:sym typeface="Arial Rounded"/>
              </a:rPr>
              <a:t>×</a:t>
            </a:r>
            <a:r>
              <a:rPr lang="en-GB" sz="2600" b="1" dirty="0">
                <a:solidFill>
                  <a:schemeClr val="accent1"/>
                </a:solidFill>
                <a:latin typeface="Arial" panose="020B0604020202020204" pitchFamily="34" charset="0"/>
                <a:cs typeface="Arial" panose="020B0604020202020204" pitchFamily="34" charset="0"/>
              </a:rPr>
              <a:t> £2.74</a:t>
            </a:r>
            <a:endParaRPr sz="2600" b="1" dirty="0">
              <a:solidFill>
                <a:schemeClr val="accent1"/>
              </a:solidFill>
              <a:latin typeface="Arial" panose="020B0604020202020204" pitchFamily="34" charset="0"/>
              <a:cs typeface="Arial" panose="020B0604020202020204" pitchFamily="34" charset="0"/>
            </a:endParaRPr>
          </a:p>
        </p:txBody>
      </p:sp>
      <p:sp>
        <p:nvSpPr>
          <p:cNvPr id="13" name="Google Shape;446;g1d0e9f59bf9_0_67">
            <a:extLst>
              <a:ext uri="{FF2B5EF4-FFF2-40B4-BE49-F238E27FC236}">
                <a16:creationId xmlns:a16="http://schemas.microsoft.com/office/drawing/2014/main" id="{197B74EA-7FE0-317E-8455-154774E235C2}"/>
              </a:ext>
            </a:extLst>
          </p:cNvPr>
          <p:cNvSpPr txBox="1"/>
          <p:nvPr/>
        </p:nvSpPr>
        <p:spPr>
          <a:xfrm>
            <a:off x="9271228" y="2995898"/>
            <a:ext cx="957743" cy="5385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dirty="0"/>
              <a:t>0.7</a:t>
            </a:r>
            <a:endParaRPr sz="2300" dirty="0"/>
          </a:p>
        </p:txBody>
      </p:sp>
      <p:sp>
        <p:nvSpPr>
          <p:cNvPr id="14" name="TextBox 13">
            <a:extLst>
              <a:ext uri="{FF2B5EF4-FFF2-40B4-BE49-F238E27FC236}">
                <a16:creationId xmlns:a16="http://schemas.microsoft.com/office/drawing/2014/main" id="{7A508892-CCB9-5DFF-5F0C-A98EAA48EF6C}"/>
              </a:ext>
            </a:extLst>
          </p:cNvPr>
          <p:cNvSpPr txBox="1"/>
          <p:nvPr/>
        </p:nvSpPr>
        <p:spPr>
          <a:xfrm>
            <a:off x="7954611" y="4195838"/>
            <a:ext cx="770709" cy="677108"/>
          </a:xfrm>
          <a:prstGeom prst="rect">
            <a:avLst/>
          </a:prstGeom>
          <a:noFill/>
        </p:spPr>
        <p:txBody>
          <a:bodyPr wrap="square" rtlCol="0">
            <a:spAutoFit/>
          </a:bodyPr>
          <a:lstStyle/>
          <a:p>
            <a:pPr algn="ctr"/>
            <a:r>
              <a:rPr lang="en-GB" sz="3800" b="1" dirty="0"/>
              <a:t>8</a:t>
            </a:r>
          </a:p>
        </p:txBody>
      </p:sp>
      <p:sp>
        <p:nvSpPr>
          <p:cNvPr id="15" name="TextBox 14">
            <a:extLst>
              <a:ext uri="{FF2B5EF4-FFF2-40B4-BE49-F238E27FC236}">
                <a16:creationId xmlns:a16="http://schemas.microsoft.com/office/drawing/2014/main" id="{2EA72736-4877-865F-9F7F-BBFA397385E8}"/>
              </a:ext>
            </a:extLst>
          </p:cNvPr>
          <p:cNvSpPr txBox="1"/>
          <p:nvPr/>
        </p:nvSpPr>
        <p:spPr>
          <a:xfrm>
            <a:off x="10402548" y="4201761"/>
            <a:ext cx="1155203" cy="677108"/>
          </a:xfrm>
          <a:prstGeom prst="rect">
            <a:avLst/>
          </a:prstGeom>
          <a:noFill/>
        </p:spPr>
        <p:txBody>
          <a:bodyPr wrap="square" rtlCol="0">
            <a:spAutoFit/>
          </a:bodyPr>
          <a:lstStyle/>
          <a:p>
            <a:pPr algn="ctr"/>
            <a:r>
              <a:rPr lang="en-GB" sz="3800" b="1" dirty="0"/>
              <a:t>0.16</a:t>
            </a:r>
          </a:p>
        </p:txBody>
      </p:sp>
      <p:sp>
        <p:nvSpPr>
          <p:cNvPr id="16" name="TextBox 15">
            <a:extLst>
              <a:ext uri="{FF2B5EF4-FFF2-40B4-BE49-F238E27FC236}">
                <a16:creationId xmlns:a16="http://schemas.microsoft.com/office/drawing/2014/main" id="{67A75F5C-6C25-661E-AADD-D306B2B6D176}"/>
              </a:ext>
            </a:extLst>
          </p:cNvPr>
          <p:cNvSpPr txBox="1"/>
          <p:nvPr/>
        </p:nvSpPr>
        <p:spPr>
          <a:xfrm>
            <a:off x="9203244" y="4215551"/>
            <a:ext cx="1000875" cy="677108"/>
          </a:xfrm>
          <a:prstGeom prst="rect">
            <a:avLst/>
          </a:prstGeom>
          <a:noFill/>
        </p:spPr>
        <p:txBody>
          <a:bodyPr wrap="square" rtlCol="0">
            <a:spAutoFit/>
          </a:bodyPr>
          <a:lstStyle/>
          <a:p>
            <a:pPr algn="ctr"/>
            <a:r>
              <a:rPr lang="en-GB" sz="3800" b="1" dirty="0"/>
              <a:t>2.8</a:t>
            </a:r>
          </a:p>
        </p:txBody>
      </p:sp>
      <p:sp>
        <p:nvSpPr>
          <p:cNvPr id="17" name="Google Shape;457;g1d0e9f59bf9_0_67">
            <a:extLst>
              <a:ext uri="{FF2B5EF4-FFF2-40B4-BE49-F238E27FC236}">
                <a16:creationId xmlns:a16="http://schemas.microsoft.com/office/drawing/2014/main" id="{F60230A1-8D0E-6CDA-EAAA-9E5AEE6B72E9}"/>
              </a:ext>
            </a:extLst>
          </p:cNvPr>
          <p:cNvSpPr txBox="1"/>
          <p:nvPr/>
        </p:nvSpPr>
        <p:spPr>
          <a:xfrm>
            <a:off x="8575692" y="4534392"/>
            <a:ext cx="2206061" cy="9386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900" b="1" dirty="0"/>
              <a:t>£10.96</a:t>
            </a:r>
            <a:endParaRPr sz="49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10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4"/>
                                        </p:tgtEl>
                                        <p:attrNameLst>
                                          <p:attrName>style.visibility</p:attrName>
                                        </p:attrNameLst>
                                      </p:cBhvr>
                                      <p:to>
                                        <p:strVal val="visible"/>
                                      </p:to>
                                    </p:set>
                                    <p:animEffect transition="in" filter="fade">
                                      <p:cBhvr>
                                        <p:cTn id="17" dur="1000"/>
                                        <p:tgtEl>
                                          <p:spTgt spid="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gtEl>
                                        <p:attrNameLst>
                                          <p:attrName>style.visibility</p:attrName>
                                        </p:attrNameLst>
                                      </p:cBhvr>
                                      <p:to>
                                        <p:strVal val="visible"/>
                                      </p:to>
                                    </p:set>
                                    <p:animEffect transition="in" filter="fade">
                                      <p:cBhvr>
                                        <p:cTn id="22" dur="1000"/>
                                        <p:tgtEl>
                                          <p:spTgt spid="4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
                                        </p:tgtEl>
                                        <p:attrNameLst>
                                          <p:attrName>style.visibility</p:attrName>
                                        </p:attrNameLst>
                                      </p:cBhvr>
                                      <p:to>
                                        <p:strVal val="visible"/>
                                      </p:to>
                                    </p:set>
                                    <p:animEffect transition="in" filter="fade">
                                      <p:cBhvr>
                                        <p:cTn id="27" dur="1000"/>
                                        <p:tgtEl>
                                          <p:spTgt spid="4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1000"/>
                                        <p:tgtEl>
                                          <p:spTgt spid="4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5"/>
                                        </p:tgtEl>
                                        <p:attrNameLst>
                                          <p:attrName>style.visibility</p:attrName>
                                        </p:attrNameLst>
                                      </p:cBhvr>
                                      <p:to>
                                        <p:strVal val="visible"/>
                                      </p:to>
                                    </p:set>
                                    <p:animEffect transition="in" filter="fade">
                                      <p:cBhvr>
                                        <p:cTn id="37" dur="1000"/>
                                        <p:tgtEl>
                                          <p:spTgt spid="4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466"/>
                                        </p:tgtEl>
                                      </p:cBhvr>
                                    </p:animEffect>
                                    <p:set>
                                      <p:cBhvr>
                                        <p:cTn id="42" dur="1" fill="hold">
                                          <p:stCondLst>
                                            <p:cond delay="1000"/>
                                          </p:stCondLst>
                                        </p:cTn>
                                        <p:tgtEl>
                                          <p:spTgt spid="466"/>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64"/>
                                        </p:tgtEl>
                                        <p:attrNameLst>
                                          <p:attrName>style.visibility</p:attrName>
                                        </p:attrNameLst>
                                      </p:cBhvr>
                                      <p:to>
                                        <p:strVal val="visible"/>
                                      </p:to>
                                    </p:set>
                                    <p:animEffect transition="in" filter="fade">
                                      <p:cBhvr>
                                        <p:cTn id="46" dur="1000"/>
                                        <p:tgtEl>
                                          <p:spTgt spid="4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465"/>
                                        </p:tgtEl>
                                      </p:cBhvr>
                                    </p:animEffect>
                                    <p:set>
                                      <p:cBhvr>
                                        <p:cTn id="51" dur="1" fill="hold">
                                          <p:stCondLst>
                                            <p:cond delay="1000"/>
                                          </p:stCondLst>
                                        </p:cTn>
                                        <p:tgtEl>
                                          <p:spTgt spid="465"/>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63"/>
                                        </p:tgtEl>
                                        <p:attrNameLst>
                                          <p:attrName>style.visibility</p:attrName>
                                        </p:attrNameLst>
                                      </p:cBhvr>
                                      <p:to>
                                        <p:strVal val="visible"/>
                                      </p:to>
                                    </p:set>
                                    <p:animEffect transition="in" filter="fade">
                                      <p:cBhvr>
                                        <p:cTn id="55" dur="1000"/>
                                        <p:tgtEl>
                                          <p:spTgt spid="4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00"/>
                                        <p:tgtEl>
                                          <p:spTgt spid="464"/>
                                        </p:tgtEl>
                                      </p:cBhvr>
                                    </p:animEffect>
                                    <p:set>
                                      <p:cBhvr>
                                        <p:cTn id="60" dur="1" fill="hold">
                                          <p:stCondLst>
                                            <p:cond delay="1000"/>
                                          </p:stCondLst>
                                        </p:cTn>
                                        <p:tgtEl>
                                          <p:spTgt spid="46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463"/>
                                        </p:tgtEl>
                                      </p:cBhvr>
                                    </p:animEffect>
                                    <p:set>
                                      <p:cBhvr>
                                        <p:cTn id="63" dur="1" fill="hold">
                                          <p:stCondLst>
                                            <p:cond delay="1000"/>
                                          </p:stCondLst>
                                        </p:cTn>
                                        <p:tgtEl>
                                          <p:spTgt spid="4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67"/>
                                        </p:tgtEl>
                                        <p:attrNameLst>
                                          <p:attrName>style.visibility</p:attrName>
                                        </p:attrNameLst>
                                      </p:cBhvr>
                                      <p:to>
                                        <p:strVal val="visible"/>
                                      </p:to>
                                    </p:set>
                                    <p:animEffect transition="in" filter="fade">
                                      <p:cBhvr>
                                        <p:cTn id="68" dur="1000"/>
                                        <p:tgtEl>
                                          <p:spTgt spid="4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dissolve">
                                      <p:cBhvr>
                                        <p:cTn id="78" dur="5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1000"/>
                                        <p:tgtEl>
                                          <p:spTgt spid="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1000"/>
                                        <p:tgtEl>
                                          <p:spTgt spid="1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10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1000"/>
                                        <p:tgtEl>
                                          <p:spTgt spid="9"/>
                                        </p:tgtEl>
                                      </p:cBhvr>
                                    </p:animEffect>
                                    <p:set>
                                      <p:cBhvr>
                                        <p:cTn id="118" dur="1" fill="hold">
                                          <p:stCondLst>
                                            <p:cond delay="1000"/>
                                          </p:stCondLst>
                                        </p:cTn>
                                        <p:tgtEl>
                                          <p:spTgt spid="9"/>
                                        </p:tgtEl>
                                        <p:attrNameLst>
                                          <p:attrName>style.visibility</p:attrName>
                                        </p:attrNameLst>
                                      </p:cBhvr>
                                      <p:to>
                                        <p:strVal val="hidden"/>
                                      </p:to>
                                    </p:set>
                                  </p:childTnLst>
                                </p:cTn>
                              </p:par>
                            </p:childTnLst>
                          </p:cTn>
                        </p:par>
                        <p:par>
                          <p:cTn id="119" fill="hold">
                            <p:stCondLst>
                              <p:cond delay="1001"/>
                            </p:stCondLst>
                            <p:childTnLst>
                              <p:par>
                                <p:cTn id="120" presetID="9" presetClass="entr" presetSubtype="0" fill="hold" grpId="0"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dissolve">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1000"/>
                                        <p:tgtEl>
                                          <p:spTgt spid="11"/>
                                        </p:tgtEl>
                                      </p:cBhvr>
                                    </p:animEffect>
                                    <p:set>
                                      <p:cBhvr>
                                        <p:cTn id="127" dur="1" fill="hold">
                                          <p:stCondLst>
                                            <p:cond delay="1000"/>
                                          </p:stCondLst>
                                        </p:cTn>
                                        <p:tgtEl>
                                          <p:spTgt spid="11"/>
                                        </p:tgtEl>
                                        <p:attrNameLst>
                                          <p:attrName>style.visibility</p:attrName>
                                        </p:attrNameLst>
                                      </p:cBhvr>
                                      <p:to>
                                        <p:strVal val="hidden"/>
                                      </p:to>
                                    </p:set>
                                  </p:childTnLst>
                                </p:cTn>
                              </p:par>
                            </p:childTnLst>
                          </p:cTn>
                        </p:par>
                        <p:par>
                          <p:cTn id="128" fill="hold">
                            <p:stCondLst>
                              <p:cond delay="1001"/>
                            </p:stCondLst>
                            <p:childTnLst>
                              <p:par>
                                <p:cTn id="129" presetID="9" presetClass="entr" presetSubtype="0" fill="hold" grpId="0"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dissolve">
                                      <p:cBhvr>
                                        <p:cTn id="131" dur="500"/>
                                        <p:tgtEl>
                                          <p:spTgt spid="1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1000"/>
                                        <p:tgtEl>
                                          <p:spTgt spid="10"/>
                                        </p:tgtEl>
                                      </p:cBhvr>
                                    </p:animEffect>
                                    <p:set>
                                      <p:cBhvr>
                                        <p:cTn id="136" dur="1" fill="hold">
                                          <p:stCondLst>
                                            <p:cond delay="1000"/>
                                          </p:stCondLst>
                                        </p:cTn>
                                        <p:tgtEl>
                                          <p:spTgt spid="10"/>
                                        </p:tgtEl>
                                        <p:attrNameLst>
                                          <p:attrName>style.visibility</p:attrName>
                                        </p:attrNameLst>
                                      </p:cBhvr>
                                      <p:to>
                                        <p:strVal val="hidden"/>
                                      </p:to>
                                    </p:set>
                                  </p:childTnLst>
                                </p:cTn>
                              </p:par>
                            </p:childTnLst>
                          </p:cTn>
                        </p:par>
                        <p:par>
                          <p:cTn id="137" fill="hold">
                            <p:stCondLst>
                              <p:cond delay="1001"/>
                            </p:stCondLst>
                            <p:childTnLst>
                              <p:par>
                                <p:cTn id="138" presetID="9" presetClass="entr" presetSubtype="0" fill="hold" grpId="0" nodeType="after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dissolve">
                                      <p:cBhvr>
                                        <p:cTn id="140" dur="500"/>
                                        <p:tgtEl>
                                          <p:spTgt spid="1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14"/>
                                        </p:tgtEl>
                                      </p:cBhvr>
                                    </p:animEffect>
                                    <p:set>
                                      <p:cBhvr>
                                        <p:cTn id="145" dur="1" fill="hold">
                                          <p:stCondLst>
                                            <p:cond delay="499"/>
                                          </p:stCondLst>
                                        </p:cTn>
                                        <p:tgtEl>
                                          <p:spTgt spid="14"/>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6"/>
                                        </p:tgtEl>
                                      </p:cBhvr>
                                    </p:animEffect>
                                    <p:set>
                                      <p:cBhvr>
                                        <p:cTn id="148" dur="1" fill="hold">
                                          <p:stCondLst>
                                            <p:cond delay="499"/>
                                          </p:stCondLst>
                                        </p:cTn>
                                        <p:tgtEl>
                                          <p:spTgt spid="1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15"/>
                                        </p:tgtEl>
                                      </p:cBhvr>
                                    </p:animEffect>
                                    <p:set>
                                      <p:cBhvr>
                                        <p:cTn id="151" dur="1" fill="hold">
                                          <p:stCondLst>
                                            <p:cond delay="499"/>
                                          </p:stCondLst>
                                        </p:cTn>
                                        <p:tgtEl>
                                          <p:spTgt spid="15"/>
                                        </p:tgtEl>
                                        <p:attrNameLst>
                                          <p:attrName>style.visibility</p:attrName>
                                        </p:attrNameLst>
                                      </p:cBhvr>
                                      <p:to>
                                        <p:strVal val="hidden"/>
                                      </p:to>
                                    </p:set>
                                  </p:childTnLst>
                                </p:cTn>
                              </p:par>
                            </p:childTnLst>
                          </p:cTn>
                        </p:par>
                        <p:par>
                          <p:cTn id="152" fill="hold">
                            <p:stCondLst>
                              <p:cond delay="500"/>
                            </p:stCondLst>
                            <p:childTnLst>
                              <p:par>
                                <p:cTn id="153" presetID="10" presetClass="entr" presetSubtype="0" fill="hold" nodeType="after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fade">
                                      <p:cBhvr>
                                        <p:cTn id="15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cd21eda804_0_25"/>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75" name="Google Shape;475;g1cd21eda804_0_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17</a:t>
            </a:fld>
            <a:endParaRPr/>
          </a:p>
        </p:txBody>
      </p:sp>
      <p:sp>
        <p:nvSpPr>
          <p:cNvPr id="474" name="Google Shape;474;g1cd21eda804_0_25"/>
          <p:cNvSpPr txBox="1">
            <a:spLocks noGrp="1"/>
          </p:cNvSpPr>
          <p:nvPr>
            <p:ph type="title" idx="4294967295"/>
          </p:nvPr>
        </p:nvSpPr>
        <p:spPr>
          <a:xfrm>
            <a:off x="1906064" y="209936"/>
            <a:ext cx="9066736" cy="758825"/>
          </a:xfrm>
          <a:prstGeom prst="rect">
            <a:avLst/>
          </a:prstGeom>
          <a:solidFill>
            <a:schemeClr val="lt1"/>
          </a:solid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Using the area model for money calculations</a:t>
            </a:r>
          </a:p>
        </p:txBody>
      </p:sp>
      <p:sp>
        <p:nvSpPr>
          <p:cNvPr id="476" name="Google Shape;476;g1cd21eda804_0_2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 name="TextBox 1">
            <a:extLst>
              <a:ext uri="{FF2B5EF4-FFF2-40B4-BE49-F238E27FC236}">
                <a16:creationId xmlns:a16="http://schemas.microsoft.com/office/drawing/2014/main" id="{CCF5CC64-3069-A586-0D7D-9955FBA16F21}"/>
              </a:ext>
            </a:extLst>
          </p:cNvPr>
          <p:cNvSpPr txBox="1"/>
          <p:nvPr/>
        </p:nvSpPr>
        <p:spPr>
          <a:xfrm>
            <a:off x="766090" y="1580606"/>
            <a:ext cx="8782858" cy="2677656"/>
          </a:xfrm>
          <a:prstGeom prst="rect">
            <a:avLst/>
          </a:prstGeom>
          <a:noFill/>
        </p:spPr>
        <p:txBody>
          <a:bodyPr wrap="square" rtlCol="0">
            <a:spAutoFit/>
          </a:bodyPr>
          <a:lstStyle/>
          <a:p>
            <a:r>
              <a:rPr lang="en-GB" sz="2800" dirty="0"/>
              <a:t>Aisha buys 8 sandwiches for a group of visitors to her workplace.  </a:t>
            </a:r>
          </a:p>
          <a:p>
            <a:r>
              <a:rPr lang="en-GB" sz="2800" dirty="0"/>
              <a:t>Each sandwich costs £3.26.</a:t>
            </a:r>
          </a:p>
          <a:p>
            <a:r>
              <a:rPr lang="en-GB" sz="2800" dirty="0"/>
              <a:t>What is the total cost of the sandwiches?</a:t>
            </a:r>
          </a:p>
          <a:p>
            <a:endParaRPr lang="en-GB" sz="2800" dirty="0"/>
          </a:p>
          <a:p>
            <a:r>
              <a:rPr lang="en-GB" sz="2800" dirty="0"/>
              <a:t>Use an area model to answer this question.</a:t>
            </a:r>
          </a:p>
        </p:txBody>
      </p:sp>
      <p:pic>
        <p:nvPicPr>
          <p:cNvPr id="4" name="Picture 3" descr="Two triangular sandwiches with tomato, lettuce and white meat on a plate.">
            <a:extLst>
              <a:ext uri="{FF2B5EF4-FFF2-40B4-BE49-F238E27FC236}">
                <a16:creationId xmlns:a16="http://schemas.microsoft.com/office/drawing/2014/main" id="{C8A3CBE6-76DB-5F27-375B-851413ACD8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719" y="3781638"/>
            <a:ext cx="3342191" cy="222812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cd21eda804_0_25"/>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75" name="Google Shape;475;g1cd21eda804_0_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18</a:t>
            </a:fld>
            <a:endParaRPr/>
          </a:p>
        </p:txBody>
      </p:sp>
      <p:sp>
        <p:nvSpPr>
          <p:cNvPr id="474" name="Google Shape;474;g1cd21eda804_0_25"/>
          <p:cNvSpPr txBox="1">
            <a:spLocks noGrp="1"/>
          </p:cNvSpPr>
          <p:nvPr>
            <p:ph type="title" idx="4294967295"/>
          </p:nvPr>
        </p:nvSpPr>
        <p:spPr>
          <a:xfrm>
            <a:off x="2419109" y="148253"/>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Rounding and estimation checks</a:t>
            </a:r>
            <a:endParaRPr b="1" dirty="0">
              <a:latin typeface="Arial" panose="020B0604020202020204" pitchFamily="34" charset="0"/>
              <a:cs typeface="Arial" panose="020B0604020202020204" pitchFamily="34" charset="0"/>
            </a:endParaRPr>
          </a:p>
        </p:txBody>
      </p:sp>
      <p:sp>
        <p:nvSpPr>
          <p:cNvPr id="476" name="Google Shape;476;g1cd21eda804_0_2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77" name="Google Shape;477;g1cd21eda804_0_25"/>
          <p:cNvSpPr txBox="1"/>
          <p:nvPr/>
        </p:nvSpPr>
        <p:spPr>
          <a:xfrm>
            <a:off x="999775" y="1201575"/>
            <a:ext cx="8194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When multiplying, we should always carry out a simple rounding check to see whether our answers are sensible.</a:t>
            </a: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sp>
        <p:nvSpPr>
          <p:cNvPr id="478" name="Google Shape;478;g1cd21eda804_0_25"/>
          <p:cNvSpPr txBox="1"/>
          <p:nvPr/>
        </p:nvSpPr>
        <p:spPr>
          <a:xfrm>
            <a:off x="1016450" y="2813925"/>
            <a:ext cx="819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latin typeface="Arial" panose="020B0604020202020204" pitchFamily="34" charset="0"/>
                <a:cs typeface="Arial" panose="020B0604020202020204" pitchFamily="34" charset="0"/>
              </a:rPr>
              <a:t>What does ‘sensible’ mean?</a:t>
            </a:r>
            <a:endParaRPr sz="14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479" name="Google Shape;479;g1cd21eda804_0_25"/>
          <p:cNvSpPr txBox="1"/>
          <p:nvPr/>
        </p:nvSpPr>
        <p:spPr>
          <a:xfrm>
            <a:off x="1092650" y="4056975"/>
            <a:ext cx="819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How do we carry out a rounding check?</a:t>
            </a: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5014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fade">
                                      <p:cBhvr>
                                        <p:cTn id="12"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g1c99aa7f950_0_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19</a:t>
            </a:fld>
            <a:endParaRPr/>
          </a:p>
        </p:txBody>
      </p:sp>
      <p:sp>
        <p:nvSpPr>
          <p:cNvPr id="485" name="Google Shape;485;g1c99aa7f950_0_22"/>
          <p:cNvSpPr txBox="1">
            <a:spLocks noGrp="1"/>
          </p:cNvSpPr>
          <p:nvPr>
            <p:ph type="title" idx="4294967295"/>
          </p:nvPr>
        </p:nvSpPr>
        <p:spPr>
          <a:xfrm>
            <a:off x="0" y="11271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a:solidFill>
                  <a:schemeClr val="accent1"/>
                </a:solidFill>
              </a:rPr>
              <a:t>Starter</a:t>
            </a:r>
            <a:endParaRPr/>
          </a:p>
        </p:txBody>
      </p:sp>
      <p:sp>
        <p:nvSpPr>
          <p:cNvPr id="487" name="Google Shape;487;g1c99aa7f950_0_22"/>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g1c99aa7f950_0_22"/>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TURN</a:t>
            </a:r>
            <a:endParaRPr sz="1400" b="0" i="0" u="none" strike="noStrike" cap="none">
              <a:solidFill>
                <a:srgbClr val="000000"/>
              </a:solidFill>
              <a:latin typeface="Arial"/>
              <a:ea typeface="Arial"/>
              <a:cs typeface="Arial"/>
              <a:sym typeface="Arial"/>
            </a:endParaRPr>
          </a:p>
        </p:txBody>
      </p:sp>
      <p:cxnSp>
        <p:nvCxnSpPr>
          <p:cNvPr id="489" name="Google Shape;489;g1c99aa7f950_0_22"/>
          <p:cNvCxnSpPr/>
          <p:nvPr/>
        </p:nvCxnSpPr>
        <p:spPr>
          <a:xfrm>
            <a:off x="6195375" y="2863225"/>
            <a:ext cx="0" cy="3240300"/>
          </a:xfrm>
          <a:prstGeom prst="straightConnector1">
            <a:avLst/>
          </a:prstGeom>
          <a:noFill/>
          <a:ln w="114300" cap="flat" cmpd="sng">
            <a:solidFill>
              <a:schemeClr val="dk2"/>
            </a:solidFill>
            <a:prstDash val="solid"/>
            <a:round/>
            <a:headEnd type="none" w="med" len="med"/>
            <a:tailEnd type="none" w="med" len="med"/>
          </a:ln>
        </p:spPr>
      </p:cxnSp>
      <p:sp>
        <p:nvSpPr>
          <p:cNvPr id="490" name="Google Shape;490;g1c99aa7f950_0_22"/>
          <p:cNvSpPr txBox="1"/>
          <p:nvPr/>
        </p:nvSpPr>
        <p:spPr>
          <a:xfrm>
            <a:off x="1409700" y="324421"/>
            <a:ext cx="10515600" cy="738633"/>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3400" b="1" dirty="0">
                <a:solidFill>
                  <a:schemeClr val="accent1"/>
                </a:solidFill>
                <a:latin typeface="Arial" panose="020B0604020202020204" pitchFamily="34" charset="0"/>
                <a:cs typeface="Arial" panose="020B0604020202020204" pitchFamily="34" charset="0"/>
              </a:rPr>
              <a:t> </a:t>
            </a:r>
            <a:r>
              <a:rPr lang="en-GB" sz="3600" b="1" dirty="0">
                <a:solidFill>
                  <a:schemeClr val="accent1"/>
                </a:solidFill>
                <a:latin typeface="Arial" panose="020B0604020202020204" pitchFamily="34" charset="0"/>
                <a:cs typeface="Arial" panose="020B0604020202020204" pitchFamily="34" charset="0"/>
              </a:rPr>
              <a:t>6? Which digits can take the place of  the ‘?’</a:t>
            </a:r>
            <a:endParaRPr sz="3400" b="1" dirty="0">
              <a:solidFill>
                <a:schemeClr val="accent1"/>
              </a:solidFill>
              <a:latin typeface="Arial" panose="020B0604020202020204" pitchFamily="34" charset="0"/>
              <a:cs typeface="Arial" panose="020B0604020202020204" pitchFamily="34" charset="0"/>
            </a:endParaRPr>
          </a:p>
        </p:txBody>
      </p:sp>
      <p:graphicFrame>
        <p:nvGraphicFramePr>
          <p:cNvPr id="491" name="Google Shape;491;g1c99aa7f950_0_22"/>
          <p:cNvGraphicFramePr/>
          <p:nvPr>
            <p:extLst>
              <p:ext uri="{D42A27DB-BD31-4B8C-83A1-F6EECF244321}">
                <p14:modId xmlns:p14="http://schemas.microsoft.com/office/powerpoint/2010/main" val="4063708387"/>
              </p:ext>
            </p:extLst>
          </p:nvPr>
        </p:nvGraphicFramePr>
        <p:xfrm>
          <a:off x="952500" y="3901450"/>
          <a:ext cx="10287000" cy="731490"/>
        </p:xfrm>
        <a:graphic>
          <a:graphicData uri="http://schemas.openxmlformats.org/drawingml/2006/table">
            <a:tbl>
              <a:tblPr>
                <a:noFill/>
                <a:tableStyleId>{D28F7FA3-90C6-4419-BCD3-F598DE76BCC1}</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r>
                        <a:rPr lang="en-GB" sz="3600" b="1">
                          <a:solidFill>
                            <a:srgbClr val="CC0000"/>
                          </a:solidFill>
                        </a:rPr>
                        <a:t>0</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1</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2</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3</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4</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5</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6</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7</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8</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9</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2" name="Google Shape;492;g1c99aa7f950_0_22"/>
          <p:cNvSpPr/>
          <p:nvPr/>
        </p:nvSpPr>
        <p:spPr>
          <a:xfrm>
            <a:off x="9740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93" name="Google Shape;493;g1c99aa7f950_0_22"/>
          <p:cNvSpPr/>
          <p:nvPr/>
        </p:nvSpPr>
        <p:spPr>
          <a:xfrm>
            <a:off x="62948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94" name="Google Shape;494;g1c99aa7f950_0_22"/>
          <p:cNvSpPr/>
          <p:nvPr/>
        </p:nvSpPr>
        <p:spPr>
          <a:xfrm>
            <a:off x="8481375" y="2863225"/>
            <a:ext cx="775200" cy="877200"/>
          </a:xfrm>
          <a:prstGeom prst="upArrow">
            <a:avLst>
              <a:gd name="adj1" fmla="val 50000"/>
              <a:gd name="adj2" fmla="val 50000"/>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95" name="Google Shape;495;g1c99aa7f950_0_22"/>
          <p:cNvSpPr txBox="1"/>
          <p:nvPr/>
        </p:nvSpPr>
        <p:spPr>
          <a:xfrm>
            <a:off x="1609275" y="1961425"/>
            <a:ext cx="9172200" cy="585000"/>
          </a:xfrm>
          <a:prstGeom prst="rect">
            <a:avLst/>
          </a:prstGeom>
          <a:solidFill>
            <a:schemeClr val="lt1"/>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1500" dirty="0">
                <a:solidFill>
                  <a:srgbClr val="0B5394"/>
                </a:solidFill>
                <a:latin typeface="Arial" panose="020B0604020202020204" pitchFamily="34" charset="0"/>
                <a:cs typeface="Arial" panose="020B0604020202020204" pitchFamily="34" charset="0"/>
              </a:rPr>
              <a:t> </a:t>
            </a:r>
            <a:r>
              <a:rPr lang="en-GB" sz="2600" dirty="0">
                <a:solidFill>
                  <a:schemeClr val="dk1"/>
                </a:solidFill>
                <a:latin typeface="Arial" panose="020B0604020202020204" pitchFamily="34" charset="0"/>
                <a:cs typeface="Arial" panose="020B0604020202020204" pitchFamily="34" charset="0"/>
              </a:rPr>
              <a:t>How can we round them to the nearest ten?</a:t>
            </a:r>
            <a:endParaRPr sz="1500" dirty="0">
              <a:solidFill>
                <a:schemeClr val="dk1"/>
              </a:solidFill>
              <a:latin typeface="Arial" panose="020B0604020202020204" pitchFamily="34" charset="0"/>
              <a:cs typeface="Arial" panose="020B0604020202020204" pitchFamily="34" charset="0"/>
            </a:endParaRPr>
          </a:p>
        </p:txBody>
      </p:sp>
      <p:sp>
        <p:nvSpPr>
          <p:cNvPr id="496" name="Google Shape;496;g1c99aa7f950_0_22"/>
          <p:cNvSpPr txBox="1"/>
          <p:nvPr/>
        </p:nvSpPr>
        <p:spPr>
          <a:xfrm>
            <a:off x="2890625" y="477663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sz="6000" b="1">
              <a:solidFill>
                <a:srgbClr val="CC0000"/>
              </a:solidFill>
              <a:latin typeface="Arial" panose="020B0604020202020204" pitchFamily="34" charset="0"/>
              <a:ea typeface="Comic Sans MS"/>
              <a:cs typeface="Arial" panose="020B0604020202020204" pitchFamily="34" charset="0"/>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1000"/>
                                        <p:tgtEl>
                                          <p:spTgt spid="4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1"/>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gtEl>
                                        <p:attrNameLst>
                                          <p:attrName>style.visibility</p:attrName>
                                        </p:attrNameLst>
                                      </p:cBhvr>
                                      <p:to>
                                        <p:strVal val="visible"/>
                                      </p:to>
                                    </p:set>
                                    <p:animEffect transition="in" filter="fade">
                                      <p:cBhvr>
                                        <p:cTn id="17" dur="1000"/>
                                        <p:tgtEl>
                                          <p:spTgt spid="4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2"/>
                                        </p:tgtEl>
                                        <p:attrNameLst>
                                          <p:attrName>style.visibility</p:attrName>
                                        </p:attrNameLst>
                                      </p:cBhvr>
                                      <p:to>
                                        <p:strVal val="visible"/>
                                      </p:to>
                                    </p:set>
                                    <p:animEffect transition="in" filter="fade">
                                      <p:cBhvr>
                                        <p:cTn id="22" dur="1000"/>
                                        <p:tgtEl>
                                          <p:spTgt spid="4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3"/>
                                        </p:tgtEl>
                                        <p:attrNameLst>
                                          <p:attrName>style.visibility</p:attrName>
                                        </p:attrNameLst>
                                      </p:cBhvr>
                                      <p:to>
                                        <p:strVal val="visible"/>
                                      </p:to>
                                    </p:set>
                                    <p:animEffect transition="in" filter="fade">
                                      <p:cBhvr>
                                        <p:cTn id="27" dur="1000"/>
                                        <p:tgtEl>
                                          <p:spTgt spid="4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4"/>
                                        </p:tgtEl>
                                        <p:attrNameLst>
                                          <p:attrName>style.visibility</p:attrName>
                                        </p:attrNameLst>
                                      </p:cBhvr>
                                      <p:to>
                                        <p:strVal val="visible"/>
                                      </p:to>
                                    </p:set>
                                    <p:animEffect transition="in" filter="fade">
                                      <p:cBhvr>
                                        <p:cTn id="32" dur="1000"/>
                                        <p:tgtEl>
                                          <p:spTgt spid="4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6"/>
                                        </p:tgtEl>
                                        <p:attrNameLst>
                                          <p:attrName>style.visibility</p:attrName>
                                        </p:attrNameLst>
                                      </p:cBhvr>
                                      <p:to>
                                        <p:strVal val="visible"/>
                                      </p:to>
                                    </p:set>
                                    <p:animEffect transition="in" filter="fade">
                                      <p:cBhvr>
                                        <p:cTn id="37" dur="1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1992a15f775_0_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a:t>
            </a:fld>
            <a:endParaRPr/>
          </a:p>
        </p:txBody>
      </p:sp>
      <p:sp>
        <p:nvSpPr>
          <p:cNvPr id="164" name="Google Shape;164;g1992a15f775_0_7"/>
          <p:cNvSpPr txBox="1">
            <a:spLocks noGrp="1"/>
          </p:cNvSpPr>
          <p:nvPr>
            <p:ph type="title" idx="4294967295"/>
          </p:nvPr>
        </p:nvSpPr>
        <p:spPr>
          <a:xfrm>
            <a:off x="2615975" y="112166"/>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  Vocabulary check</a:t>
            </a:r>
            <a:endParaRPr b="1" dirty="0">
              <a:latin typeface="Arial" panose="020B0604020202020204" pitchFamily="34" charset="0"/>
              <a:cs typeface="Arial" panose="020B0604020202020204" pitchFamily="34" charset="0"/>
            </a:endParaRPr>
          </a:p>
        </p:txBody>
      </p:sp>
      <p:sp>
        <p:nvSpPr>
          <p:cNvPr id="166" name="Google Shape;166;g1992a15f775_0_7"/>
          <p:cNvSpPr/>
          <p:nvPr/>
        </p:nvSpPr>
        <p:spPr>
          <a:xfrm rot="10800000" flipH="1">
            <a:off x="-27606" y="-5455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67" name="Google Shape;167;g1992a15f775_0_7"/>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68" name="Google Shape;168;g1992a15f775_0_7"/>
          <p:cNvSpPr txBox="1"/>
          <p:nvPr/>
        </p:nvSpPr>
        <p:spPr>
          <a:xfrm>
            <a:off x="1412675" y="1303575"/>
            <a:ext cx="8260200" cy="78274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400"/>
              </a:spcBef>
              <a:spcAft>
                <a:spcPts val="400"/>
              </a:spcAft>
              <a:buClr>
                <a:schemeClr val="dk1"/>
              </a:buClr>
              <a:buSzPts val="1100"/>
              <a:buFont typeface="Arial"/>
              <a:buNone/>
            </a:pPr>
            <a:r>
              <a:rPr lang="en-GB" sz="2800" dirty="0">
                <a:solidFill>
                  <a:schemeClr val="tx1"/>
                </a:solidFill>
                <a:latin typeface="Arial" panose="020B0604020202020204" pitchFamily="34" charset="0"/>
                <a:cs typeface="Arial" panose="020B0604020202020204" pitchFamily="34" charset="0"/>
              </a:rPr>
              <a:t>What other words or phrases mean </a:t>
            </a:r>
            <a:r>
              <a:rPr lang="en-GB" sz="2800" b="1" dirty="0">
                <a:solidFill>
                  <a:schemeClr val="accent1"/>
                </a:solidFill>
                <a:latin typeface="Arial" panose="020B0604020202020204" pitchFamily="34" charset="0"/>
                <a:cs typeface="Arial" panose="020B0604020202020204" pitchFamily="34" charset="0"/>
              </a:rPr>
              <a:t>to multiply</a:t>
            </a:r>
            <a:r>
              <a:rPr lang="en-GB" sz="2800" dirty="0">
                <a:solidFill>
                  <a:schemeClr val="tx1"/>
                </a:solidFill>
                <a:latin typeface="Arial" panose="020B0604020202020204" pitchFamily="34" charset="0"/>
                <a:cs typeface="Arial" panose="020B0604020202020204" pitchFamily="34" charset="0"/>
              </a:rPr>
              <a:t>?</a:t>
            </a:r>
            <a:endParaRPr sz="2800" dirty="0">
              <a:solidFill>
                <a:schemeClr val="tx1"/>
              </a:solidFill>
              <a:latin typeface="Arial" panose="020B0604020202020204" pitchFamily="34" charset="0"/>
              <a:cs typeface="Arial" panose="020B0604020202020204" pitchFamily="34" charset="0"/>
            </a:endParaRPr>
          </a:p>
        </p:txBody>
      </p:sp>
      <p:sp>
        <p:nvSpPr>
          <p:cNvPr id="169" name="Google Shape;169;g1992a15f775_0_7"/>
          <p:cNvSpPr txBox="1"/>
          <p:nvPr/>
        </p:nvSpPr>
        <p:spPr>
          <a:xfrm>
            <a:off x="2615975" y="2250798"/>
            <a:ext cx="6593400" cy="187638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None/>
            </a:pPr>
            <a:r>
              <a:rPr lang="en-GB" sz="2800" dirty="0">
                <a:solidFill>
                  <a:schemeClr val="tx1"/>
                </a:solidFill>
                <a:latin typeface="Arial" panose="020B0604020202020204" pitchFamily="34" charset="0"/>
                <a:cs typeface="Arial" panose="020B0604020202020204" pitchFamily="34" charset="0"/>
              </a:rPr>
              <a:t>Let’s add some vocabulary:</a:t>
            </a:r>
            <a:endParaRPr sz="2800" dirty="0">
              <a:solidFill>
                <a:schemeClr val="tx1"/>
              </a:solidFill>
              <a:latin typeface="Arial" panose="020B0604020202020204" pitchFamily="34" charset="0"/>
              <a:cs typeface="Arial" panose="020B0604020202020204" pitchFamily="34" charset="0"/>
            </a:endParaRPr>
          </a:p>
          <a:p>
            <a:pPr marL="0" lvl="0" indent="0" algn="ctr" rtl="0">
              <a:lnSpc>
                <a:spcPct val="115000"/>
              </a:lnSpc>
              <a:spcBef>
                <a:spcPts val="400"/>
              </a:spcBef>
              <a:spcAft>
                <a:spcPts val="0"/>
              </a:spcAft>
              <a:buNone/>
            </a:pPr>
            <a:endParaRPr sz="2800" b="1" dirty="0">
              <a:solidFill>
                <a:srgbClr val="0000FF"/>
              </a:solidFill>
              <a:latin typeface="Arial" panose="020B0604020202020204" pitchFamily="34" charset="0"/>
              <a:cs typeface="Arial" panose="020B0604020202020204" pitchFamily="34" charset="0"/>
            </a:endParaRPr>
          </a:p>
          <a:p>
            <a:pPr marL="0" lvl="0" indent="0" algn="ctr" rtl="0">
              <a:lnSpc>
                <a:spcPct val="115000"/>
              </a:lnSpc>
              <a:spcBef>
                <a:spcPts val="400"/>
              </a:spcBef>
              <a:spcAft>
                <a:spcPts val="400"/>
              </a:spcAft>
              <a:buNone/>
            </a:pPr>
            <a:r>
              <a:rPr lang="en-GB" sz="2800" b="1" dirty="0">
                <a:solidFill>
                  <a:srgbClr val="CC0000"/>
                </a:solidFill>
                <a:latin typeface="Arial" panose="020B0604020202020204" pitchFamily="34" charset="0"/>
                <a:cs typeface="Arial" panose="020B0604020202020204" pitchFamily="34" charset="0"/>
              </a:rPr>
              <a:t>3 × 7 = 21</a:t>
            </a:r>
            <a:endParaRPr sz="2800" b="1" dirty="0">
              <a:solidFill>
                <a:srgbClr val="CC0000"/>
              </a:solidFill>
              <a:latin typeface="Arial" panose="020B0604020202020204" pitchFamily="34" charset="0"/>
              <a:cs typeface="Arial" panose="020B0604020202020204" pitchFamily="34" charset="0"/>
            </a:endParaRPr>
          </a:p>
        </p:txBody>
      </p:sp>
      <p:sp>
        <p:nvSpPr>
          <p:cNvPr id="170" name="Google Shape;170;g1992a15f775_0_7"/>
          <p:cNvSpPr txBox="1"/>
          <p:nvPr/>
        </p:nvSpPr>
        <p:spPr>
          <a:xfrm>
            <a:off x="4588853" y="4153087"/>
            <a:ext cx="2257500" cy="99819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Clr>
                <a:schemeClr val="dk1"/>
              </a:buClr>
              <a:buSzPts val="1100"/>
              <a:buFont typeface="Arial"/>
              <a:buNone/>
            </a:pPr>
            <a:r>
              <a:rPr lang="en-GB" sz="2800" b="1" dirty="0">
                <a:solidFill>
                  <a:srgbClr val="CC0000"/>
                </a:solidFill>
                <a:latin typeface="Arial" panose="020B0604020202020204" pitchFamily="34" charset="0"/>
                <a:cs typeface="Arial" panose="020B0604020202020204" pitchFamily="34" charset="0"/>
              </a:rPr>
              <a:t>21 ÷ 7 = 3</a:t>
            </a:r>
            <a:endParaRPr sz="2800" b="1" dirty="0">
              <a:solidFill>
                <a:srgbClr val="CC0000"/>
              </a:solidFill>
              <a:latin typeface="Arial" panose="020B0604020202020204" pitchFamily="34" charset="0"/>
              <a:cs typeface="Arial" panose="020B0604020202020204" pitchFamily="34" charset="0"/>
            </a:endParaRPr>
          </a:p>
          <a:p>
            <a:pPr marL="0" lvl="0" indent="0" algn="l" rtl="0">
              <a:spcBef>
                <a:spcPts val="400"/>
              </a:spcBef>
              <a:spcAft>
                <a:spcPts val="0"/>
              </a:spcAft>
              <a:buNone/>
            </a:pP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g1cbc77025c4_0_20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20</a:t>
            </a:fld>
            <a:endParaRPr/>
          </a:p>
        </p:txBody>
      </p:sp>
      <p:sp>
        <p:nvSpPr>
          <p:cNvPr id="502" name="Google Shape;502;g1cbc77025c4_0_203"/>
          <p:cNvSpPr txBox="1">
            <a:spLocks noGrp="1"/>
          </p:cNvSpPr>
          <p:nvPr>
            <p:ph type="title" idx="4294967295"/>
          </p:nvPr>
        </p:nvSpPr>
        <p:spPr>
          <a:xfrm>
            <a:off x="2063994" y="166724"/>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Rounding</a:t>
            </a:r>
            <a:endParaRPr b="1" dirty="0">
              <a:latin typeface="Arial" panose="020B0604020202020204" pitchFamily="34" charset="0"/>
              <a:cs typeface="Arial" panose="020B0604020202020204" pitchFamily="34" charset="0"/>
            </a:endParaRPr>
          </a:p>
        </p:txBody>
      </p:sp>
      <p:sp>
        <p:nvSpPr>
          <p:cNvPr id="504" name="Google Shape;504;g1cbc77025c4_0_203"/>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05" name="Google Shape;505;g1cbc77025c4_0_203"/>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506" name="Google Shape;506;g1cbc77025c4_0_203"/>
          <p:cNvCxnSpPr/>
          <p:nvPr/>
        </p:nvCxnSpPr>
        <p:spPr>
          <a:xfrm>
            <a:off x="6195375" y="2863225"/>
            <a:ext cx="11700" cy="2371500"/>
          </a:xfrm>
          <a:prstGeom prst="straightConnector1">
            <a:avLst/>
          </a:prstGeom>
          <a:noFill/>
          <a:ln w="114300" cap="flat" cmpd="sng">
            <a:solidFill>
              <a:schemeClr val="dk2"/>
            </a:solidFill>
            <a:prstDash val="solid"/>
            <a:round/>
            <a:headEnd type="none" w="med" len="med"/>
            <a:tailEnd type="none" w="med" len="med"/>
          </a:ln>
        </p:spPr>
      </p:cxnSp>
      <p:graphicFrame>
        <p:nvGraphicFramePr>
          <p:cNvPr id="507" name="Google Shape;507;g1cbc77025c4_0_203"/>
          <p:cNvGraphicFramePr/>
          <p:nvPr/>
        </p:nvGraphicFramePr>
        <p:xfrm>
          <a:off x="952500" y="3901450"/>
          <a:ext cx="10287000" cy="731490"/>
        </p:xfrm>
        <a:graphic>
          <a:graphicData uri="http://schemas.openxmlformats.org/drawingml/2006/table">
            <a:tbl>
              <a:tblPr>
                <a:noFill/>
                <a:tableStyleId>{D28F7FA3-90C6-4419-BCD3-F598DE76BCC1}</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r>
                        <a:rPr lang="en-GB" sz="3600" b="1">
                          <a:solidFill>
                            <a:srgbClr val="CC0000"/>
                          </a:solidFill>
                        </a:rPr>
                        <a:t>0</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1</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2</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3</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4</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5</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6</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7</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8</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9</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8" name="Google Shape;508;g1cbc77025c4_0_203"/>
          <p:cNvSpPr/>
          <p:nvPr/>
        </p:nvSpPr>
        <p:spPr>
          <a:xfrm>
            <a:off x="9740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09" name="Google Shape;509;g1cbc77025c4_0_203"/>
          <p:cNvSpPr/>
          <p:nvPr/>
        </p:nvSpPr>
        <p:spPr>
          <a:xfrm>
            <a:off x="62948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10" name="Google Shape;510;g1cbc77025c4_0_203"/>
          <p:cNvSpPr/>
          <p:nvPr/>
        </p:nvSpPr>
        <p:spPr>
          <a:xfrm>
            <a:off x="8481375" y="2863225"/>
            <a:ext cx="775200" cy="877200"/>
          </a:xfrm>
          <a:prstGeom prst="upArrow">
            <a:avLst>
              <a:gd name="adj1" fmla="val 50000"/>
              <a:gd name="adj2" fmla="val 50000"/>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11" name="Google Shape;511;g1cbc77025c4_0_203"/>
          <p:cNvSpPr txBox="1"/>
          <p:nvPr/>
        </p:nvSpPr>
        <p:spPr>
          <a:xfrm>
            <a:off x="1481080" y="2135532"/>
            <a:ext cx="10012200" cy="707856"/>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3400" dirty="0">
                <a:solidFill>
                  <a:schemeClr val="dk1"/>
                </a:solidFill>
                <a:latin typeface="Arial" panose="020B0604020202020204" pitchFamily="34" charset="0"/>
                <a:cs typeface="Arial" panose="020B0604020202020204" pitchFamily="34" charset="0"/>
              </a:rPr>
              <a:t>Round this number to the nearest </a:t>
            </a:r>
            <a:r>
              <a:rPr lang="en-GB" sz="2300" dirty="0">
                <a:solidFill>
                  <a:schemeClr val="dk1"/>
                </a:solidFill>
                <a:latin typeface="Arial" panose="020B0604020202020204" pitchFamily="34" charset="0"/>
                <a:cs typeface="Arial" panose="020B0604020202020204" pitchFamily="34" charset="0"/>
              </a:rPr>
              <a:t>……………….…….</a:t>
            </a:r>
            <a:endParaRPr sz="2300" dirty="0">
              <a:solidFill>
                <a:schemeClr val="dk1"/>
              </a:solidFill>
              <a:latin typeface="Arial" panose="020B0604020202020204" pitchFamily="34" charset="0"/>
              <a:cs typeface="Arial" panose="020B0604020202020204" pitchFamily="34" charset="0"/>
            </a:endParaRPr>
          </a:p>
        </p:txBody>
      </p:sp>
      <p:sp>
        <p:nvSpPr>
          <p:cNvPr id="516" name="Google Shape;516;g1cbc77025c4_0_203"/>
          <p:cNvSpPr txBox="1"/>
          <p:nvPr/>
        </p:nvSpPr>
        <p:spPr>
          <a:xfrm>
            <a:off x="2890625" y="477663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sz="6000" b="1">
              <a:solidFill>
                <a:srgbClr val="CC0000"/>
              </a:solidFill>
              <a:latin typeface="Arial" panose="020B0604020202020204" pitchFamily="34" charset="0"/>
              <a:ea typeface="Comic Sans MS"/>
              <a:cs typeface="Arial" panose="020B0604020202020204" pitchFamily="34" charset="0"/>
              <a:sym typeface="Comic Sans MS"/>
            </a:endParaRPr>
          </a:p>
        </p:txBody>
      </p:sp>
      <p:sp>
        <p:nvSpPr>
          <p:cNvPr id="517" name="Google Shape;517;g1cbc77025c4_0_203"/>
          <p:cNvSpPr txBox="1"/>
          <p:nvPr/>
        </p:nvSpPr>
        <p:spPr>
          <a:xfrm>
            <a:off x="4228200" y="5300442"/>
            <a:ext cx="7125600" cy="877200"/>
          </a:xfrm>
          <a:prstGeom prst="rect">
            <a:avLst/>
          </a:prstGeom>
          <a:solidFill>
            <a:schemeClr val="lt1"/>
          </a:solidFill>
          <a:ln w="38100" cap="flat" cmpd="sng">
            <a:solidFill>
              <a:srgbClr val="404040"/>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GB" sz="4500" dirty="0">
                <a:solidFill>
                  <a:srgbClr val="CC0000"/>
                </a:solidFill>
                <a:latin typeface="Arial" panose="020B0604020202020204" pitchFamily="34" charset="0"/>
                <a:cs typeface="Arial" panose="020B0604020202020204" pitchFamily="34" charset="0"/>
              </a:rPr>
              <a:t> Answer: £ </a:t>
            </a:r>
            <a:endParaRPr sz="3900" dirty="0">
              <a:solidFill>
                <a:srgbClr val="CC0000"/>
              </a:solidFill>
              <a:latin typeface="Arial" panose="020B0604020202020204" pitchFamily="34" charset="0"/>
              <a:cs typeface="Arial" panose="020B0604020202020204" pitchFamily="34" charset="0"/>
            </a:endParaRPr>
          </a:p>
        </p:txBody>
      </p:sp>
      <p:sp>
        <p:nvSpPr>
          <p:cNvPr id="2" name="Google Shape;515;g1cbc77025c4_0_203">
            <a:extLst>
              <a:ext uri="{FF2B5EF4-FFF2-40B4-BE49-F238E27FC236}">
                <a16:creationId xmlns:a16="http://schemas.microsoft.com/office/drawing/2014/main" id="{92FC95AA-6B6C-4860-D13F-FA171CD929A2}"/>
              </a:ext>
            </a:extLst>
          </p:cNvPr>
          <p:cNvSpPr txBox="1"/>
          <p:nvPr/>
        </p:nvSpPr>
        <p:spPr>
          <a:xfrm>
            <a:off x="4307254" y="1213674"/>
            <a:ext cx="3772800" cy="877200"/>
          </a:xfrm>
          <a:prstGeom prst="rect">
            <a:avLst/>
          </a:prstGeom>
          <a:solidFill>
            <a:schemeClr val="lt1"/>
          </a:solidFill>
          <a:ln w="38100" cap="flat" cmpd="sng">
            <a:solidFill>
              <a:srgbClr val="404040"/>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GB" sz="4500" dirty="0">
                <a:solidFill>
                  <a:srgbClr val="CC0000"/>
                </a:solidFill>
                <a:latin typeface="Arial" panose="020B0604020202020204" pitchFamily="34" charset="0"/>
                <a:cs typeface="Arial" panose="020B0604020202020204" pitchFamily="34" charset="0"/>
              </a:rPr>
              <a:t> £ </a:t>
            </a:r>
            <a:endParaRPr sz="3900" dirty="0">
              <a:solidFill>
                <a:srgbClr val="CC0000"/>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g1cbc77025c4_0_1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21</a:t>
            </a:fld>
            <a:endParaRPr/>
          </a:p>
        </p:txBody>
      </p:sp>
      <p:sp>
        <p:nvSpPr>
          <p:cNvPr id="523" name="Google Shape;523;g1cbc77025c4_0_14"/>
          <p:cNvSpPr txBox="1">
            <a:spLocks noGrp="1"/>
          </p:cNvSpPr>
          <p:nvPr>
            <p:ph type="title" idx="4294967295"/>
          </p:nvPr>
        </p:nvSpPr>
        <p:spPr>
          <a:xfrm>
            <a:off x="2027237" y="12199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Estimation</a:t>
            </a:r>
            <a:endParaRPr b="1" dirty="0">
              <a:latin typeface="Arial" panose="020B0604020202020204" pitchFamily="34" charset="0"/>
              <a:cs typeface="Arial" panose="020B0604020202020204" pitchFamily="34" charset="0"/>
            </a:endParaRPr>
          </a:p>
        </p:txBody>
      </p:sp>
      <p:sp>
        <p:nvSpPr>
          <p:cNvPr id="525" name="Google Shape;525;g1cbc77025c4_0_14"/>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26" name="Google Shape;526;g1cbc77025c4_0_14"/>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27" name="Google Shape;527;g1cbc77025c4_0_14"/>
          <p:cNvSpPr txBox="1"/>
          <p:nvPr/>
        </p:nvSpPr>
        <p:spPr>
          <a:xfrm>
            <a:off x="2187825" y="1570750"/>
            <a:ext cx="4955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Arial" panose="020B0604020202020204" pitchFamily="34" charset="0"/>
              <a:ea typeface="Arial Rounded"/>
              <a:cs typeface="Arial" panose="020B0604020202020204" pitchFamily="34" charset="0"/>
              <a:sym typeface="Arial Rounded"/>
            </a:endParaRPr>
          </a:p>
        </p:txBody>
      </p:sp>
      <p:sp>
        <p:nvSpPr>
          <p:cNvPr id="528" name="Google Shape;528;g1cbc77025c4_0_14"/>
          <p:cNvSpPr txBox="1"/>
          <p:nvPr/>
        </p:nvSpPr>
        <p:spPr>
          <a:xfrm>
            <a:off x="7327450" y="4371875"/>
            <a:ext cx="1617900" cy="924325"/>
          </a:xfrm>
          <a:prstGeom prst="rect">
            <a:avLst/>
          </a:prstGeom>
          <a:solidFill>
            <a:srgbClr val="9FC5E8"/>
          </a:solidFill>
          <a:ln>
            <a:noFill/>
          </a:ln>
        </p:spPr>
        <p:txBody>
          <a:bodyPr spcFirstLastPara="1" wrap="square" lIns="91425" tIns="91425" rIns="91425" bIns="91425" anchor="t" anchorCtr="0">
            <a:spAutoFit/>
          </a:bodyPr>
          <a:lstStyle/>
          <a:p>
            <a:pPr marL="0" lvl="0" indent="0" algn="just" rtl="0">
              <a:lnSpc>
                <a:spcPct val="115000"/>
              </a:lnSpc>
              <a:spcBef>
                <a:spcPts val="400"/>
              </a:spcBef>
              <a:spcAft>
                <a:spcPts val="400"/>
              </a:spcAft>
              <a:buClr>
                <a:schemeClr val="dk1"/>
              </a:buClr>
              <a:buSzPts val="1100"/>
              <a:buFont typeface="Arial"/>
              <a:buNone/>
            </a:pPr>
            <a:r>
              <a:rPr lang="en-GB" sz="3600" b="1">
                <a:solidFill>
                  <a:schemeClr val="dk1"/>
                </a:solidFill>
                <a:latin typeface="Arial" panose="020B0604020202020204" pitchFamily="34" charset="0"/>
                <a:cs typeface="Arial" panose="020B0604020202020204" pitchFamily="34" charset="0"/>
              </a:rPr>
              <a:t>≈ = 20</a:t>
            </a:r>
            <a:endParaRPr>
              <a:latin typeface="Arial" panose="020B0604020202020204" pitchFamily="34" charset="0"/>
              <a:cs typeface="Arial" panose="020B0604020202020204" pitchFamily="34" charset="0"/>
            </a:endParaRPr>
          </a:p>
        </p:txBody>
      </p:sp>
      <p:sp>
        <p:nvSpPr>
          <p:cNvPr id="529" name="Google Shape;529;g1cbc77025c4_0_14"/>
          <p:cNvSpPr txBox="1"/>
          <p:nvPr/>
        </p:nvSpPr>
        <p:spPr>
          <a:xfrm>
            <a:off x="1782575" y="1456525"/>
            <a:ext cx="9172200" cy="708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sz="3400" b="1">
              <a:solidFill>
                <a:schemeClr val="dk1"/>
              </a:solidFill>
              <a:latin typeface="Arial" panose="020B0604020202020204" pitchFamily="34" charset="0"/>
              <a:cs typeface="Arial" panose="020B0604020202020204" pitchFamily="34" charset="0"/>
            </a:endParaRPr>
          </a:p>
        </p:txBody>
      </p:sp>
      <p:sp>
        <p:nvSpPr>
          <p:cNvPr id="530" name="Google Shape;530;g1cbc77025c4_0_14"/>
          <p:cNvSpPr/>
          <p:nvPr/>
        </p:nvSpPr>
        <p:spPr>
          <a:xfrm>
            <a:off x="1558175" y="1456525"/>
            <a:ext cx="9621000" cy="11133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3400" dirty="0">
                <a:solidFill>
                  <a:schemeClr val="dk1"/>
                </a:solidFill>
                <a:latin typeface="Arial" panose="020B0604020202020204" pitchFamily="34" charset="0"/>
                <a:cs typeface="Arial" panose="020B0604020202020204" pitchFamily="34" charset="0"/>
              </a:rPr>
              <a:t>What is a sensible estimate for  3.8 </a:t>
            </a:r>
            <a:r>
              <a:rPr lang="en-GB" sz="3600" dirty="0">
                <a:solidFill>
                  <a:schemeClr val="tx1"/>
                </a:solidFill>
                <a:latin typeface="Arial" panose="020B0604020202020204" pitchFamily="34" charset="0"/>
                <a:ea typeface="Arial Rounded"/>
                <a:cs typeface="Arial" panose="020B0604020202020204" pitchFamily="34" charset="0"/>
                <a:sym typeface="Arial Rounded"/>
              </a:rPr>
              <a:t>×</a:t>
            </a:r>
            <a:r>
              <a:rPr lang="en-GB" sz="3400" dirty="0">
                <a:solidFill>
                  <a:schemeClr val="dk1"/>
                </a:solidFill>
                <a:latin typeface="Arial" panose="020B0604020202020204" pitchFamily="34" charset="0"/>
                <a:cs typeface="Arial" panose="020B0604020202020204" pitchFamily="34" charset="0"/>
              </a:rPr>
              <a:t> 5.1?</a:t>
            </a:r>
            <a:endParaRPr dirty="0">
              <a:latin typeface="Arial" panose="020B0604020202020204" pitchFamily="34" charset="0"/>
              <a:cs typeface="Arial" panose="020B0604020202020204" pitchFamily="34" charset="0"/>
            </a:endParaRPr>
          </a:p>
        </p:txBody>
      </p:sp>
      <p:sp>
        <p:nvSpPr>
          <p:cNvPr id="531" name="Google Shape;531;g1cbc77025c4_0_14"/>
          <p:cNvSpPr txBox="1"/>
          <p:nvPr/>
        </p:nvSpPr>
        <p:spPr>
          <a:xfrm>
            <a:off x="8493550" y="3203550"/>
            <a:ext cx="1082100" cy="738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400"/>
              </a:spcBef>
              <a:spcAft>
                <a:spcPts val="400"/>
              </a:spcAft>
              <a:buClr>
                <a:schemeClr val="dk1"/>
              </a:buClr>
              <a:buSzPts val="1100"/>
              <a:buFont typeface="Arial"/>
              <a:buNone/>
            </a:pPr>
            <a:r>
              <a:rPr lang="en-GB" sz="4200" b="1">
                <a:solidFill>
                  <a:schemeClr val="dk1"/>
                </a:solidFill>
                <a:latin typeface="Arial" panose="020B0604020202020204" pitchFamily="34" charset="0"/>
                <a:cs typeface="Arial" panose="020B0604020202020204" pitchFamily="34" charset="0"/>
              </a:rPr>
              <a:t>4 </a:t>
            </a:r>
            <a:endParaRPr sz="4200" b="1">
              <a:latin typeface="Arial" panose="020B0604020202020204" pitchFamily="34" charset="0"/>
              <a:cs typeface="Arial" panose="020B0604020202020204" pitchFamily="34" charset="0"/>
            </a:endParaRPr>
          </a:p>
        </p:txBody>
      </p:sp>
      <p:sp>
        <p:nvSpPr>
          <p:cNvPr id="532" name="Google Shape;532;g1cbc77025c4_0_14"/>
          <p:cNvSpPr txBox="1"/>
          <p:nvPr/>
        </p:nvSpPr>
        <p:spPr>
          <a:xfrm>
            <a:off x="3743750" y="4371875"/>
            <a:ext cx="4035300" cy="924325"/>
          </a:xfrm>
          <a:prstGeom prst="rect">
            <a:avLst/>
          </a:prstGeom>
          <a:solidFill>
            <a:srgbClr val="9FC5E8"/>
          </a:solidFill>
          <a:ln>
            <a:noFill/>
          </a:ln>
        </p:spPr>
        <p:txBody>
          <a:bodyPr spcFirstLastPara="1" wrap="square" lIns="91425" tIns="91425" rIns="91425" bIns="91425" anchor="t" anchorCtr="0">
            <a:spAutoFit/>
          </a:bodyPr>
          <a:lstStyle/>
          <a:p>
            <a:pPr lvl="0" algn="just">
              <a:lnSpc>
                <a:spcPct val="115000"/>
              </a:lnSpc>
              <a:spcBef>
                <a:spcPts val="400"/>
              </a:spcBef>
              <a:spcAft>
                <a:spcPts val="400"/>
              </a:spcAft>
            </a:pPr>
            <a:r>
              <a:rPr lang="en-GB" sz="3600" dirty="0">
                <a:solidFill>
                  <a:schemeClr val="dk1"/>
                </a:solidFill>
                <a:latin typeface="Arial" panose="020B0604020202020204" pitchFamily="34" charset="0"/>
                <a:cs typeface="Arial" panose="020B0604020202020204" pitchFamily="34" charset="0"/>
              </a:rPr>
              <a:t>3.8 </a:t>
            </a:r>
            <a:r>
              <a:rPr lang="en-GB" sz="3600" dirty="0">
                <a:solidFill>
                  <a:schemeClr val="tx1"/>
                </a:solidFill>
                <a:latin typeface="Arial" panose="020B0604020202020204" pitchFamily="34" charset="0"/>
                <a:ea typeface="Arial Rounded"/>
                <a:cs typeface="Arial" panose="020B0604020202020204" pitchFamily="34" charset="0"/>
                <a:sym typeface="Arial Rounded"/>
              </a:rPr>
              <a:t>×</a:t>
            </a:r>
            <a:r>
              <a:rPr lang="en-GB" sz="3600" dirty="0">
                <a:solidFill>
                  <a:schemeClr val="dk1"/>
                </a:solidFill>
                <a:latin typeface="Arial" panose="020B0604020202020204" pitchFamily="34" charset="0"/>
                <a:cs typeface="Arial" panose="020B0604020202020204" pitchFamily="34" charset="0"/>
              </a:rPr>
              <a:t> 5.1 ≈ 4 </a:t>
            </a:r>
            <a:r>
              <a:rPr lang="en-GB" sz="3600" dirty="0">
                <a:solidFill>
                  <a:schemeClr val="tx1"/>
                </a:solidFill>
                <a:latin typeface="Arial" panose="020B0604020202020204" pitchFamily="34" charset="0"/>
                <a:ea typeface="Arial Rounded"/>
                <a:cs typeface="Arial" panose="020B0604020202020204" pitchFamily="34" charset="0"/>
                <a:sym typeface="Arial Rounded"/>
              </a:rPr>
              <a:t>×</a:t>
            </a:r>
            <a:r>
              <a:rPr lang="en-GB" sz="3600" dirty="0">
                <a:solidFill>
                  <a:schemeClr val="dk1"/>
                </a:solidFill>
                <a:latin typeface="Arial" panose="020B0604020202020204" pitchFamily="34" charset="0"/>
                <a:cs typeface="Arial" panose="020B0604020202020204" pitchFamily="34" charset="0"/>
              </a:rPr>
              <a:t> 5 </a:t>
            </a:r>
            <a:endParaRPr sz="3600" dirty="0">
              <a:latin typeface="Arial" panose="020B0604020202020204" pitchFamily="34" charset="0"/>
              <a:cs typeface="Arial" panose="020B0604020202020204" pitchFamily="34" charset="0"/>
            </a:endParaRPr>
          </a:p>
        </p:txBody>
      </p:sp>
      <p:sp>
        <p:nvSpPr>
          <p:cNvPr id="533" name="Google Shape;533;g1cbc77025c4_0_14"/>
          <p:cNvSpPr txBox="1"/>
          <p:nvPr/>
        </p:nvSpPr>
        <p:spPr>
          <a:xfrm>
            <a:off x="9745950" y="3203550"/>
            <a:ext cx="1082100" cy="738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400"/>
              </a:spcBef>
              <a:spcAft>
                <a:spcPts val="400"/>
              </a:spcAft>
              <a:buNone/>
            </a:pPr>
            <a:r>
              <a:rPr lang="en-GB" sz="4200" b="1">
                <a:solidFill>
                  <a:schemeClr val="dk1"/>
                </a:solidFill>
                <a:latin typeface="Arial" panose="020B0604020202020204" pitchFamily="34" charset="0"/>
                <a:cs typeface="Arial" panose="020B0604020202020204" pitchFamily="34" charset="0"/>
              </a:rPr>
              <a:t>5 </a:t>
            </a:r>
            <a:endParaRPr sz="4200" b="1">
              <a:latin typeface="Arial" panose="020B0604020202020204" pitchFamily="34" charset="0"/>
              <a:cs typeface="Arial" panose="020B0604020202020204" pitchFamily="34" charset="0"/>
            </a:endParaRPr>
          </a:p>
        </p:txBody>
      </p:sp>
      <p:sp>
        <p:nvSpPr>
          <p:cNvPr id="534" name="Google Shape;534;g1cbc77025c4_0_14"/>
          <p:cNvSpPr/>
          <p:nvPr/>
        </p:nvSpPr>
        <p:spPr>
          <a:xfrm>
            <a:off x="8869025" y="2643800"/>
            <a:ext cx="457200" cy="559800"/>
          </a:xfrm>
          <a:prstGeom prst="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35" name="Google Shape;535;g1cbc77025c4_0_14"/>
          <p:cNvSpPr/>
          <p:nvPr/>
        </p:nvSpPr>
        <p:spPr>
          <a:xfrm>
            <a:off x="10012025" y="2643800"/>
            <a:ext cx="457200" cy="559800"/>
          </a:xfrm>
          <a:prstGeom prst="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36" name="Google Shape;536;g1cbc77025c4_0_14"/>
          <p:cNvSpPr txBox="1"/>
          <p:nvPr/>
        </p:nvSpPr>
        <p:spPr>
          <a:xfrm>
            <a:off x="4631925" y="5563475"/>
            <a:ext cx="3861600" cy="782748"/>
          </a:xfrm>
          <a:prstGeom prst="rect">
            <a:avLst/>
          </a:prstGeom>
          <a:solidFill>
            <a:srgbClr val="FFE599"/>
          </a:solidFill>
          <a:ln>
            <a:noFill/>
          </a:ln>
        </p:spPr>
        <p:txBody>
          <a:bodyPr spcFirstLastPara="1" wrap="square" lIns="91425" tIns="91425" rIns="91425" bIns="91425" anchor="t" anchorCtr="0">
            <a:spAutoFit/>
          </a:bodyPr>
          <a:lstStyle/>
          <a:p>
            <a:pPr lvl="0" algn="just">
              <a:lnSpc>
                <a:spcPct val="115000"/>
              </a:lnSpc>
              <a:spcBef>
                <a:spcPts val="400"/>
              </a:spcBef>
              <a:spcAft>
                <a:spcPts val="400"/>
              </a:spcAft>
            </a:pPr>
            <a:r>
              <a:rPr lang="en-GB" sz="2500" dirty="0">
                <a:solidFill>
                  <a:schemeClr val="dk1"/>
                </a:solidFill>
                <a:latin typeface="Arial" panose="020B0604020202020204" pitchFamily="34" charset="0"/>
                <a:cs typeface="Arial" panose="020B0604020202020204" pitchFamily="34" charset="0"/>
              </a:rPr>
              <a:t>Check: 3.8 </a:t>
            </a:r>
            <a:r>
              <a:rPr lang="en-GB" sz="2800" dirty="0">
                <a:solidFill>
                  <a:schemeClr val="tx1"/>
                </a:solidFill>
                <a:latin typeface="Arial" panose="020B0604020202020204" pitchFamily="34" charset="0"/>
                <a:ea typeface="Arial Rounded"/>
                <a:cs typeface="Arial" panose="020B0604020202020204" pitchFamily="34" charset="0"/>
                <a:sym typeface="Arial Rounded"/>
              </a:rPr>
              <a:t>×</a:t>
            </a:r>
            <a:r>
              <a:rPr lang="en-GB" sz="2500" dirty="0">
                <a:solidFill>
                  <a:schemeClr val="dk1"/>
                </a:solidFill>
                <a:latin typeface="Arial" panose="020B0604020202020204" pitchFamily="34" charset="0"/>
                <a:cs typeface="Arial" panose="020B0604020202020204" pitchFamily="34" charset="0"/>
              </a:rPr>
              <a:t> 5.1 = 19.38 </a:t>
            </a:r>
            <a:endParaRPr sz="2500" dirty="0">
              <a:latin typeface="Arial" panose="020B0604020202020204" pitchFamily="34" charset="0"/>
              <a:cs typeface="Arial" panose="020B0604020202020204" pitchFamily="34" charset="0"/>
            </a:endParaRPr>
          </a:p>
        </p:txBody>
      </p:sp>
      <p:sp>
        <p:nvSpPr>
          <p:cNvPr id="537" name="Google Shape;537;g1cbc77025c4_0_14"/>
          <p:cNvSpPr txBox="1"/>
          <p:nvPr/>
        </p:nvSpPr>
        <p:spPr>
          <a:xfrm>
            <a:off x="8869025" y="943175"/>
            <a:ext cx="1905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rgbClr val="38761D"/>
                </a:solidFill>
                <a:latin typeface="Arial" panose="020B0604020202020204" pitchFamily="34" charset="0"/>
                <a:cs typeface="Arial" panose="020B0604020202020204" pitchFamily="34" charset="0"/>
              </a:rPr>
              <a:t>ROUND</a:t>
            </a:r>
            <a:endParaRPr sz="3000" b="1">
              <a:solidFill>
                <a:srgbClr val="38761D"/>
              </a:solidFill>
              <a:latin typeface="Arial" panose="020B0604020202020204" pitchFamily="34" charset="0"/>
              <a:cs typeface="Arial" panose="020B0604020202020204" pitchFamily="34" charset="0"/>
            </a:endParaRPr>
          </a:p>
        </p:txBody>
      </p:sp>
      <p:sp>
        <p:nvSpPr>
          <p:cNvPr id="538" name="Google Shape;538;g1cbc77025c4_0_14"/>
          <p:cNvSpPr txBox="1"/>
          <p:nvPr/>
        </p:nvSpPr>
        <p:spPr>
          <a:xfrm>
            <a:off x="8693875" y="459528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a:solidFill>
                  <a:srgbClr val="38761D"/>
                </a:solidFill>
                <a:latin typeface="Arial" panose="020B0604020202020204" pitchFamily="34" charset="0"/>
                <a:cs typeface="Arial" panose="020B0604020202020204" pitchFamily="34" charset="0"/>
              </a:rPr>
              <a:t>✔</a:t>
            </a:r>
            <a:endParaRPr sz="6000">
              <a:solidFill>
                <a:srgbClr val="38761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1000"/>
                                        <p:tgtEl>
                                          <p:spTgt spid="5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4"/>
                                        </p:tgtEl>
                                        <p:attrNameLst>
                                          <p:attrName>style.visibility</p:attrName>
                                        </p:attrNameLst>
                                      </p:cBhvr>
                                      <p:to>
                                        <p:strVal val="visible"/>
                                      </p:to>
                                    </p:set>
                                    <p:animEffect transition="in" filter="fade">
                                      <p:cBhvr>
                                        <p:cTn id="11" dur="1000"/>
                                        <p:tgtEl>
                                          <p:spTgt spid="534"/>
                                        </p:tgtEl>
                                      </p:cBhvr>
                                    </p:animEffect>
                                  </p:childTnLst>
                                </p:cTn>
                              </p:par>
                              <p:par>
                                <p:cTn id="12" presetID="10" presetClass="entr" presetSubtype="0" fill="hold" nodeType="withEffect">
                                  <p:stCondLst>
                                    <p:cond delay="0"/>
                                  </p:stCondLst>
                                  <p:childTnLst>
                                    <p:set>
                                      <p:cBhvr>
                                        <p:cTn id="13" dur="1" fill="hold">
                                          <p:stCondLst>
                                            <p:cond delay="0"/>
                                          </p:stCondLst>
                                        </p:cTn>
                                        <p:tgtEl>
                                          <p:spTgt spid="535"/>
                                        </p:tgtEl>
                                        <p:attrNameLst>
                                          <p:attrName>style.visibility</p:attrName>
                                        </p:attrNameLst>
                                      </p:cBhvr>
                                      <p:to>
                                        <p:strVal val="visible"/>
                                      </p:to>
                                    </p:set>
                                    <p:animEffect transition="in" filter="fade">
                                      <p:cBhvr>
                                        <p:cTn id="14" dur="1000"/>
                                        <p:tgtEl>
                                          <p:spTgt spid="5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1"/>
                                        </p:tgtEl>
                                        <p:attrNameLst>
                                          <p:attrName>style.visibility</p:attrName>
                                        </p:attrNameLst>
                                      </p:cBhvr>
                                      <p:to>
                                        <p:strVal val="visible"/>
                                      </p:to>
                                    </p:set>
                                    <p:animEffect transition="in" filter="fade">
                                      <p:cBhvr>
                                        <p:cTn id="19" dur="1000"/>
                                        <p:tgtEl>
                                          <p:spTgt spid="531"/>
                                        </p:tgtEl>
                                      </p:cBhvr>
                                    </p:animEffect>
                                  </p:childTnLst>
                                </p:cTn>
                              </p:par>
                              <p:par>
                                <p:cTn id="20" presetID="10" presetClass="entr" presetSubtype="0" fill="hold" nodeType="withEffect">
                                  <p:stCondLst>
                                    <p:cond delay="0"/>
                                  </p:stCondLst>
                                  <p:childTnLst>
                                    <p:set>
                                      <p:cBhvr>
                                        <p:cTn id="21" dur="1" fill="hold">
                                          <p:stCondLst>
                                            <p:cond delay="0"/>
                                          </p:stCondLst>
                                        </p:cTn>
                                        <p:tgtEl>
                                          <p:spTgt spid="533"/>
                                        </p:tgtEl>
                                        <p:attrNameLst>
                                          <p:attrName>style.visibility</p:attrName>
                                        </p:attrNameLst>
                                      </p:cBhvr>
                                      <p:to>
                                        <p:strVal val="visible"/>
                                      </p:to>
                                    </p:set>
                                    <p:animEffect transition="in" filter="fade">
                                      <p:cBhvr>
                                        <p:cTn id="22" dur="1000"/>
                                        <p:tgtEl>
                                          <p:spTgt spid="5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2"/>
                                        </p:tgtEl>
                                        <p:attrNameLst>
                                          <p:attrName>style.visibility</p:attrName>
                                        </p:attrNameLst>
                                      </p:cBhvr>
                                      <p:to>
                                        <p:strVal val="visible"/>
                                      </p:to>
                                    </p:set>
                                    <p:animEffect transition="in" filter="fade">
                                      <p:cBhvr>
                                        <p:cTn id="27" dur="1000"/>
                                        <p:tgtEl>
                                          <p:spTgt spid="5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8"/>
                                        </p:tgtEl>
                                        <p:attrNameLst>
                                          <p:attrName>style.visibility</p:attrName>
                                        </p:attrNameLst>
                                      </p:cBhvr>
                                      <p:to>
                                        <p:strVal val="visible"/>
                                      </p:to>
                                    </p:set>
                                    <p:animEffect transition="in" filter="fade">
                                      <p:cBhvr>
                                        <p:cTn id="32" dur="1000"/>
                                        <p:tgtEl>
                                          <p:spTgt spid="5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6"/>
                                        </p:tgtEl>
                                        <p:attrNameLst>
                                          <p:attrName>style.visibility</p:attrName>
                                        </p:attrNameLst>
                                      </p:cBhvr>
                                      <p:to>
                                        <p:strVal val="visible"/>
                                      </p:to>
                                    </p:set>
                                    <p:animEffect transition="in" filter="fade">
                                      <p:cBhvr>
                                        <p:cTn id="37" dur="1000"/>
                                        <p:tgtEl>
                                          <p:spTgt spid="5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8"/>
                                        </p:tgtEl>
                                        <p:attrNameLst>
                                          <p:attrName>style.visibility</p:attrName>
                                        </p:attrNameLst>
                                      </p:cBhvr>
                                      <p:to>
                                        <p:strVal val="visible"/>
                                      </p:to>
                                    </p:set>
                                    <p:animEffect transition="in" filter="fade">
                                      <p:cBhvr>
                                        <p:cTn id="42" dur="10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g1c99aa7f950_0_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22</a:t>
            </a:fld>
            <a:endParaRPr/>
          </a:p>
        </p:txBody>
      </p:sp>
      <p:sp>
        <p:nvSpPr>
          <p:cNvPr id="546" name="Google Shape;546;g1c99aa7f950_0_31"/>
          <p:cNvSpPr/>
          <p:nvPr/>
        </p:nvSpPr>
        <p:spPr>
          <a:xfrm rot="10800000" flipH="1">
            <a:off x="0" y="-18634"/>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g1c99aa7f950_0_31"/>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TURN</a:t>
            </a:r>
            <a:endParaRPr sz="1400" b="0" i="0" u="none" strike="noStrike" cap="none">
              <a:solidFill>
                <a:srgbClr val="000000"/>
              </a:solidFill>
              <a:latin typeface="Arial"/>
              <a:ea typeface="Arial"/>
              <a:cs typeface="Arial"/>
              <a:sym typeface="Arial"/>
            </a:endParaRPr>
          </a:p>
        </p:txBody>
      </p:sp>
      <p:sp>
        <p:nvSpPr>
          <p:cNvPr id="548" name="Google Shape;548;g1c99aa7f950_0_31"/>
          <p:cNvSpPr/>
          <p:nvPr/>
        </p:nvSpPr>
        <p:spPr>
          <a:xfrm>
            <a:off x="551612" y="1556049"/>
            <a:ext cx="6098726" cy="4143933"/>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000" dirty="0">
                <a:solidFill>
                  <a:schemeClr val="dk1"/>
                </a:solidFill>
              </a:rPr>
              <a:t>Use your place value cards set to create a pair of random two-digit numbers.</a:t>
            </a:r>
          </a:p>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000" dirty="0">
                <a:solidFill>
                  <a:schemeClr val="dk1"/>
                </a:solidFill>
              </a:rPr>
              <a:t>Place them on the paper.</a:t>
            </a:r>
          </a:p>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000" dirty="0">
                <a:solidFill>
                  <a:schemeClr val="dk1"/>
                </a:solidFill>
              </a:rPr>
              <a:t>Round the numbers before multiplying.</a:t>
            </a:r>
          </a:p>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000" dirty="0">
                <a:solidFill>
                  <a:schemeClr val="dk1"/>
                </a:solidFill>
              </a:rPr>
              <a:t>Check your estimation.</a:t>
            </a:r>
            <a:endParaRPr sz="3000" dirty="0">
              <a:solidFill>
                <a:schemeClr val="dk1"/>
              </a:solidFill>
            </a:endParaRPr>
          </a:p>
        </p:txBody>
      </p:sp>
      <p:sp>
        <p:nvSpPr>
          <p:cNvPr id="2" name="TextBox 1">
            <a:extLst>
              <a:ext uri="{FF2B5EF4-FFF2-40B4-BE49-F238E27FC236}">
                <a16:creationId xmlns:a16="http://schemas.microsoft.com/office/drawing/2014/main" id="{9362FB82-820C-9782-9829-C82439AFAF61}"/>
              </a:ext>
            </a:extLst>
          </p:cNvPr>
          <p:cNvSpPr txBox="1"/>
          <p:nvPr/>
        </p:nvSpPr>
        <p:spPr>
          <a:xfrm>
            <a:off x="8064849" y="1467635"/>
            <a:ext cx="3834701" cy="3323987"/>
          </a:xfrm>
          <a:prstGeom prst="rect">
            <a:avLst/>
          </a:prstGeom>
          <a:noFill/>
        </p:spPr>
        <p:txBody>
          <a:bodyPr wrap="square" rtlCol="0">
            <a:spAutoFit/>
          </a:bodyPr>
          <a:lstStyle/>
          <a:p>
            <a:r>
              <a:rPr lang="en-GB" sz="3000" dirty="0">
                <a:highlight>
                  <a:srgbClr val="00FFFF"/>
                </a:highlight>
              </a:rPr>
              <a:t>52</a:t>
            </a:r>
            <a:r>
              <a:rPr lang="en-GB" sz="3000" dirty="0"/>
              <a:t> × </a:t>
            </a:r>
            <a:r>
              <a:rPr lang="en-GB" sz="3000" dirty="0">
                <a:highlight>
                  <a:srgbClr val="00FFFF"/>
                </a:highlight>
              </a:rPr>
              <a:t>97</a:t>
            </a:r>
          </a:p>
          <a:p>
            <a:endParaRPr lang="en-GB" sz="3000" dirty="0"/>
          </a:p>
          <a:p>
            <a:r>
              <a:rPr lang="en-GB" sz="3000" dirty="0"/>
              <a:t>                  </a:t>
            </a:r>
            <a:r>
              <a:rPr lang="en-GB" sz="3000" dirty="0">
                <a:solidFill>
                  <a:srgbClr val="FF0000"/>
                </a:solidFill>
              </a:rPr>
              <a:t>T H T U</a:t>
            </a:r>
          </a:p>
          <a:p>
            <a:r>
              <a:rPr lang="en-GB" sz="3000" u="sng" dirty="0"/>
              <a:t>50</a:t>
            </a:r>
            <a:r>
              <a:rPr lang="en-GB" sz="3000" dirty="0"/>
              <a:t> × </a:t>
            </a:r>
            <a:r>
              <a:rPr lang="en-GB" sz="3000" u="sng" dirty="0"/>
              <a:t>100</a:t>
            </a:r>
            <a:r>
              <a:rPr lang="en-GB" sz="3000" dirty="0"/>
              <a:t> = </a:t>
            </a:r>
            <a:r>
              <a:rPr lang="en-GB" sz="3000" u="sng" dirty="0"/>
              <a:t>5</a:t>
            </a:r>
            <a:r>
              <a:rPr lang="en-GB" sz="3000" dirty="0"/>
              <a:t> </a:t>
            </a:r>
            <a:r>
              <a:rPr lang="en-GB" sz="3000" u="sng" dirty="0"/>
              <a:t>0</a:t>
            </a:r>
            <a:r>
              <a:rPr lang="en-GB" sz="3000" dirty="0"/>
              <a:t> </a:t>
            </a:r>
            <a:r>
              <a:rPr lang="en-GB" sz="3000" u="sng" dirty="0"/>
              <a:t>0</a:t>
            </a:r>
            <a:r>
              <a:rPr lang="en-GB" sz="3000" dirty="0"/>
              <a:t> </a:t>
            </a:r>
            <a:r>
              <a:rPr lang="en-GB" sz="3000" u="sng" dirty="0"/>
              <a:t>0</a:t>
            </a:r>
          </a:p>
          <a:p>
            <a:endParaRPr lang="en-GB" sz="3000" dirty="0"/>
          </a:p>
          <a:p>
            <a:r>
              <a:rPr lang="en-GB" sz="3000" dirty="0"/>
              <a:t>	         </a:t>
            </a:r>
            <a:r>
              <a:rPr lang="en-GB" sz="3000" dirty="0">
                <a:solidFill>
                  <a:srgbClr val="FF0000"/>
                </a:solidFill>
              </a:rPr>
              <a:t>T H T U</a:t>
            </a:r>
            <a:r>
              <a:rPr lang="en-GB" sz="3000" dirty="0"/>
              <a:t>    </a:t>
            </a:r>
          </a:p>
          <a:p>
            <a:r>
              <a:rPr lang="en-GB" sz="3000" dirty="0"/>
              <a:t>52 × 97 = 	5 0 4 4  </a:t>
            </a:r>
          </a:p>
        </p:txBody>
      </p:sp>
      <p:cxnSp>
        <p:nvCxnSpPr>
          <p:cNvPr id="4" name="Straight Arrow Connector 3">
            <a:extLst>
              <a:ext uri="{FF2B5EF4-FFF2-40B4-BE49-F238E27FC236}">
                <a16:creationId xmlns:a16="http://schemas.microsoft.com/office/drawing/2014/main" id="{9A4BB8F3-AC94-17C8-4BC5-316DCD4460D0}"/>
              </a:ext>
            </a:extLst>
          </p:cNvPr>
          <p:cNvCxnSpPr/>
          <p:nvPr/>
        </p:nvCxnSpPr>
        <p:spPr>
          <a:xfrm>
            <a:off x="10153850" y="3445135"/>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Google Shape;523;g1cbc77025c4_0_14">
            <a:extLst>
              <a:ext uri="{FF2B5EF4-FFF2-40B4-BE49-F238E27FC236}">
                <a16:creationId xmlns:a16="http://schemas.microsoft.com/office/drawing/2014/main" id="{127072EC-E776-AE97-2371-D28805D6758E}"/>
              </a:ext>
            </a:extLst>
          </p:cNvPr>
          <p:cNvSpPr txBox="1">
            <a:spLocks/>
          </p:cNvSpPr>
          <p:nvPr/>
        </p:nvSpPr>
        <p:spPr>
          <a:xfrm>
            <a:off x="2027237" y="121993"/>
            <a:ext cx="8259763" cy="758825"/>
          </a:xfrm>
          <a:prstGeom prst="rect">
            <a:avLst/>
          </a:prstGeom>
          <a:solidFill>
            <a:schemeClr val="lt1"/>
          </a:solid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accent1"/>
              </a:buClr>
              <a:buSzPts val="3600"/>
              <a:buFont typeface="Arial"/>
              <a:buNone/>
            </a:pPr>
            <a:r>
              <a:rPr lang="en-GB" b="1" dirty="0">
                <a:solidFill>
                  <a:schemeClr val="accent1"/>
                </a:solidFill>
                <a:latin typeface="Arial" panose="020B0604020202020204" pitchFamily="34" charset="0"/>
                <a:cs typeface="Arial" panose="020B0604020202020204" pitchFamily="34" charset="0"/>
              </a:rPr>
              <a:t>Rounding and estimation checks</a:t>
            </a:r>
          </a:p>
        </p:txBody>
      </p:sp>
      <p:sp>
        <p:nvSpPr>
          <p:cNvPr id="5" name="TextBox 4">
            <a:extLst>
              <a:ext uri="{FF2B5EF4-FFF2-40B4-BE49-F238E27FC236}">
                <a16:creationId xmlns:a16="http://schemas.microsoft.com/office/drawing/2014/main" id="{2BEE6713-0BF8-2AF4-8FE0-D0FFD03CF4E3}"/>
              </a:ext>
            </a:extLst>
          </p:cNvPr>
          <p:cNvSpPr txBox="1"/>
          <p:nvPr/>
        </p:nvSpPr>
        <p:spPr>
          <a:xfrm>
            <a:off x="6827353" y="4208229"/>
            <a:ext cx="1237496" cy="492443"/>
          </a:xfrm>
          <a:prstGeom prst="rect">
            <a:avLst/>
          </a:prstGeom>
          <a:noFill/>
        </p:spPr>
        <p:txBody>
          <a:bodyPr wrap="square" rtlCol="0">
            <a:spAutoFit/>
          </a:bodyPr>
          <a:lstStyle/>
          <a:p>
            <a:r>
              <a:rPr lang="en-GB" sz="2600" dirty="0"/>
              <a:t>Check: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g1c99aa7f950_0_4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23</a:t>
            </a:fld>
            <a:endParaRPr/>
          </a:p>
        </p:txBody>
      </p:sp>
      <p:sp>
        <p:nvSpPr>
          <p:cNvPr id="555" name="Google Shape;555;g1c99aa7f950_0_40"/>
          <p:cNvSpPr txBox="1">
            <a:spLocks noGrp="1"/>
          </p:cNvSpPr>
          <p:nvPr>
            <p:ph type="title" idx="4294967295"/>
          </p:nvPr>
        </p:nvSpPr>
        <p:spPr>
          <a:xfrm>
            <a:off x="2232140" y="167597"/>
            <a:ext cx="4490631"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Practice</a:t>
            </a:r>
            <a:endParaRPr b="1" dirty="0">
              <a:latin typeface="Arial" panose="020B0604020202020204" pitchFamily="34" charset="0"/>
              <a:cs typeface="Arial" panose="020B0604020202020204" pitchFamily="34" charset="0"/>
            </a:endParaRPr>
          </a:p>
        </p:txBody>
      </p:sp>
      <p:sp>
        <p:nvSpPr>
          <p:cNvPr id="557" name="Google Shape;557;g1c99aa7f950_0_4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58" name="Google Shape;558;g1c99aa7f950_0_40"/>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59" name="Google Shape;559;g1c99aa7f950_0_40"/>
          <p:cNvSpPr txBox="1"/>
          <p:nvPr/>
        </p:nvSpPr>
        <p:spPr>
          <a:xfrm>
            <a:off x="1571235" y="2314856"/>
            <a:ext cx="2926200" cy="3508623"/>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35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7</a:t>
            </a:r>
            <a:endParaRPr sz="24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7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35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£721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p:txBody>
      </p:sp>
      <p:sp>
        <p:nvSpPr>
          <p:cNvPr id="560" name="Google Shape;560;g1c99aa7f950_0_40"/>
          <p:cNvSpPr txBox="1"/>
          <p:nvPr/>
        </p:nvSpPr>
        <p:spPr>
          <a:xfrm>
            <a:off x="7023525" y="2314856"/>
            <a:ext cx="3527400" cy="3508623"/>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3.5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7</a:t>
            </a:r>
            <a:endParaRPr sz="24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7.5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3.5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3.60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3.60</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72.1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p:txBody>
      </p:sp>
      <p:sp>
        <p:nvSpPr>
          <p:cNvPr id="561" name="Google Shape;561;g1c99aa7f950_0_40"/>
          <p:cNvSpPr txBox="1"/>
          <p:nvPr/>
        </p:nvSpPr>
        <p:spPr>
          <a:xfrm>
            <a:off x="676390" y="1469541"/>
            <a:ext cx="29262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None/>
            </a:pPr>
            <a:r>
              <a:rPr lang="en-GB" sz="2400" b="1" dirty="0">
                <a:solidFill>
                  <a:schemeClr val="dk1"/>
                </a:solidFill>
                <a:latin typeface="Arial" panose="020B0604020202020204" pitchFamily="34" charset="0"/>
                <a:cs typeface="Arial" panose="020B0604020202020204" pitchFamily="34" charset="0"/>
              </a:rPr>
              <a:t>Set 1</a:t>
            </a:r>
            <a:endParaRPr sz="2400" b="1" dirty="0">
              <a:solidFill>
                <a:schemeClr val="dk1"/>
              </a:solidFill>
              <a:latin typeface="Arial" panose="020B0604020202020204" pitchFamily="34" charset="0"/>
              <a:cs typeface="Arial" panose="020B0604020202020204" pitchFamily="34" charset="0"/>
            </a:endParaRPr>
          </a:p>
        </p:txBody>
      </p:sp>
      <p:sp>
        <p:nvSpPr>
          <p:cNvPr id="562" name="Google Shape;562;g1c99aa7f950_0_40"/>
          <p:cNvSpPr txBox="1"/>
          <p:nvPr/>
        </p:nvSpPr>
        <p:spPr>
          <a:xfrm>
            <a:off x="6096000" y="1469541"/>
            <a:ext cx="29262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None/>
            </a:pPr>
            <a:r>
              <a:rPr lang="en-GB" sz="2400" b="1" dirty="0">
                <a:solidFill>
                  <a:schemeClr val="dk1"/>
                </a:solidFill>
                <a:latin typeface="Arial" panose="020B0604020202020204" pitchFamily="34" charset="0"/>
                <a:cs typeface="Arial" panose="020B0604020202020204" pitchFamily="34" charset="0"/>
              </a:rPr>
              <a:t>Set 2</a:t>
            </a:r>
            <a:endParaRPr sz="2400" b="1" dirty="0">
              <a:solidFill>
                <a:schemeClr val="dk1"/>
              </a:solidFill>
              <a:latin typeface="Arial" panose="020B0604020202020204" pitchFamily="34" charset="0"/>
              <a:cs typeface="Arial" panose="020B0604020202020204" pitchFamily="34" charset="0"/>
            </a:endParaRPr>
          </a:p>
        </p:txBody>
      </p:sp>
      <p:grpSp>
        <p:nvGrpSpPr>
          <p:cNvPr id="2" name="Group 1" descr="Worksheet available icon">
            <a:extLst>
              <a:ext uri="{FF2B5EF4-FFF2-40B4-BE49-F238E27FC236}">
                <a16:creationId xmlns:a16="http://schemas.microsoft.com/office/drawing/2014/main" id="{2B844127-4ADB-95F9-D8B4-A8457150DCC3}"/>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22B5E941-D383-3158-4AE1-E3367618D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4" name="TextBox 3">
              <a:extLst>
                <a:ext uri="{FF2B5EF4-FFF2-40B4-BE49-F238E27FC236}">
                  <a16:creationId xmlns:a16="http://schemas.microsoft.com/office/drawing/2014/main" id="{03715DE1-72B3-CD68-C26E-40241195493A}"/>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g1cbc77025c4_1_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24</a:t>
            </a:fld>
            <a:endParaRPr/>
          </a:p>
        </p:txBody>
      </p:sp>
      <p:sp>
        <p:nvSpPr>
          <p:cNvPr id="568" name="Google Shape;568;g1cbc77025c4_1_5"/>
          <p:cNvSpPr txBox="1">
            <a:spLocks noGrp="1"/>
          </p:cNvSpPr>
          <p:nvPr>
            <p:ph type="title" idx="4294967295"/>
          </p:nvPr>
        </p:nvSpPr>
        <p:spPr>
          <a:xfrm>
            <a:off x="-1058779" y="134662"/>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Practice</a:t>
            </a:r>
            <a:endParaRPr b="1" dirty="0">
              <a:latin typeface="Arial" panose="020B0604020202020204" pitchFamily="34" charset="0"/>
              <a:cs typeface="Arial" panose="020B0604020202020204" pitchFamily="34" charset="0"/>
            </a:endParaRPr>
          </a:p>
        </p:txBody>
      </p:sp>
      <p:sp>
        <p:nvSpPr>
          <p:cNvPr id="570" name="Google Shape;570;g1cbc77025c4_1_5"/>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71" name="Google Shape;571;g1cbc77025c4_1_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572" name="Google Shape;572;g1cbc77025c4_1_5"/>
          <p:cNvSpPr txBox="1"/>
          <p:nvPr/>
        </p:nvSpPr>
        <p:spPr>
          <a:xfrm>
            <a:off x="1092662" y="1198864"/>
            <a:ext cx="10440418" cy="5447615"/>
          </a:xfrm>
          <a:prstGeom prst="rect">
            <a:avLst/>
          </a:prstGeom>
          <a:noFill/>
          <a:ln>
            <a:noFill/>
          </a:ln>
        </p:spPr>
        <p:txBody>
          <a:bodyPr spcFirstLastPara="1" wrap="square" lIns="91425" tIns="91425" rIns="91425" bIns="91425" anchor="t" anchorCtr="0">
            <a:spAutoFit/>
          </a:bodyPr>
          <a:lstStyle/>
          <a:p>
            <a:r>
              <a:rPr lang="en-GB"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Estimate the answers to these calculations, then calculate the exact answer.</a:t>
            </a:r>
          </a:p>
          <a:p>
            <a:r>
              <a:rPr lang="en-GB"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How close was your estimate?  Is your answer sensible?</a:t>
            </a:r>
          </a:p>
          <a:p>
            <a:endParaRPr lang="en-GB" sz="1800" i="1" dirty="0">
              <a:solidFill>
                <a:schemeClr val="dk1"/>
              </a:solidFill>
              <a:latin typeface="Arial" panose="020B0604020202020204" pitchFamily="34" charset="0"/>
              <a:cs typeface="Arial" panose="020B0604020202020204" pitchFamily="34" charset="0"/>
            </a:endParaRPr>
          </a:p>
          <a:p>
            <a:r>
              <a:rPr lang="en-GB" sz="1800" dirty="0">
                <a:solidFill>
                  <a:schemeClr val="dk1"/>
                </a:solidFill>
                <a:latin typeface="Arial" panose="020B0604020202020204" pitchFamily="34" charset="0"/>
                <a:cs typeface="Arial" panose="020B0604020202020204" pitchFamily="34" charset="0"/>
              </a:rPr>
              <a:t>Rachel works at a shop and is paid £7.60 per hour. She works for 12 hours a week.	</a:t>
            </a:r>
            <a:endParaRPr sz="1800"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1800" b="1" dirty="0">
                <a:solidFill>
                  <a:schemeClr val="dk1"/>
                </a:solidFill>
                <a:latin typeface="Arial" panose="020B0604020202020204" pitchFamily="34" charset="0"/>
                <a:cs typeface="Arial" panose="020B0604020202020204" pitchFamily="34" charset="0"/>
              </a:rPr>
              <a:t>Work out how much Rachel is paid. </a:t>
            </a:r>
            <a:endParaRPr sz="1800" b="1" dirty="0">
              <a:solidFill>
                <a:schemeClr val="dk1"/>
              </a:solidFill>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None/>
            </a:pPr>
            <a:endParaRPr sz="1800" b="1" dirty="0">
              <a:solidFill>
                <a:schemeClr val="dk1"/>
              </a:solidFill>
              <a:latin typeface="Arial" panose="020B0604020202020204" pitchFamily="34" charset="0"/>
              <a:cs typeface="Arial" panose="020B0604020202020204" pitchFamily="34" charset="0"/>
            </a:endParaRPr>
          </a:p>
          <a:p>
            <a:pPr marL="95250" marR="0" lvl="0" algn="l" rtl="0">
              <a:lnSpc>
                <a:spcPct val="150000"/>
              </a:lnSpc>
              <a:spcBef>
                <a:spcPts val="0"/>
              </a:spcBef>
              <a:spcAft>
                <a:spcPts val="0"/>
              </a:spcAft>
              <a:buClr>
                <a:schemeClr val="dk1"/>
              </a:buClr>
              <a:buSzPts val="2100"/>
            </a:pPr>
            <a:r>
              <a:rPr lang="en-GB" sz="1800" dirty="0">
                <a:solidFill>
                  <a:schemeClr val="dk1"/>
                </a:solidFill>
                <a:latin typeface="Arial" panose="020B0604020202020204" pitchFamily="34" charset="0"/>
                <a:cs typeface="Arial" panose="020B0604020202020204" pitchFamily="34" charset="0"/>
              </a:rPr>
              <a:t>Ahmed is fitting a new carpet in his living room, it is a rectangle shape.  </a:t>
            </a:r>
          </a:p>
          <a:p>
            <a:pPr marL="95250" marR="0" lvl="0" algn="l" rtl="0">
              <a:lnSpc>
                <a:spcPct val="150000"/>
              </a:lnSpc>
              <a:spcBef>
                <a:spcPts val="0"/>
              </a:spcBef>
              <a:spcAft>
                <a:spcPts val="0"/>
              </a:spcAft>
              <a:buClr>
                <a:schemeClr val="dk1"/>
              </a:buClr>
              <a:buSzPts val="2100"/>
            </a:pPr>
            <a:r>
              <a:rPr lang="en-GB" sz="1800" dirty="0">
                <a:solidFill>
                  <a:schemeClr val="dk1"/>
                </a:solidFill>
                <a:latin typeface="Arial" panose="020B0604020202020204" pitchFamily="34" charset="0"/>
                <a:cs typeface="Arial" panose="020B0604020202020204" pitchFamily="34" charset="0"/>
              </a:rPr>
              <a:t>The room is 4.5 m by 5.2 m. 						</a:t>
            </a:r>
            <a:endParaRPr sz="1800"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1800" b="1" dirty="0">
                <a:solidFill>
                  <a:schemeClr val="dk1"/>
                </a:solidFill>
                <a:latin typeface="Arial" panose="020B0604020202020204" pitchFamily="34" charset="0"/>
                <a:cs typeface="Arial" panose="020B0604020202020204" pitchFamily="34" charset="0"/>
              </a:rPr>
              <a:t>How many square metres does he need?</a:t>
            </a:r>
            <a:endParaRPr sz="1800" b="1"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endParaRPr sz="1800" b="1" dirty="0">
              <a:solidFill>
                <a:schemeClr val="dk1"/>
              </a:solidFill>
              <a:latin typeface="Arial" panose="020B0604020202020204" pitchFamily="34" charset="0"/>
              <a:cs typeface="Arial" panose="020B0604020202020204" pitchFamily="34" charset="0"/>
            </a:endParaRPr>
          </a:p>
          <a:p>
            <a:pPr marL="95250" marR="0" lvl="0" algn="l" rtl="0">
              <a:lnSpc>
                <a:spcPct val="150000"/>
              </a:lnSpc>
              <a:spcBef>
                <a:spcPts val="0"/>
              </a:spcBef>
              <a:spcAft>
                <a:spcPts val="0"/>
              </a:spcAft>
              <a:buClr>
                <a:schemeClr val="dk1"/>
              </a:buClr>
              <a:buSzPts val="2100"/>
            </a:pPr>
            <a:r>
              <a:rPr lang="en-GB" sz="1800" dirty="0">
                <a:solidFill>
                  <a:schemeClr val="dk1"/>
                </a:solidFill>
                <a:latin typeface="Arial" panose="020B0604020202020204" pitchFamily="34" charset="0"/>
                <a:cs typeface="Arial" panose="020B0604020202020204" pitchFamily="34" charset="0"/>
              </a:rPr>
              <a:t>Adam changes £180 into Euros. </a:t>
            </a:r>
          </a:p>
          <a:p>
            <a:pPr marL="95250" marR="0" lvl="0" algn="l" rtl="0">
              <a:lnSpc>
                <a:spcPct val="150000"/>
              </a:lnSpc>
              <a:spcBef>
                <a:spcPts val="0"/>
              </a:spcBef>
              <a:spcAft>
                <a:spcPts val="0"/>
              </a:spcAft>
              <a:buClr>
                <a:schemeClr val="dk1"/>
              </a:buClr>
              <a:buSzPts val="2100"/>
            </a:pPr>
            <a:r>
              <a:rPr lang="en-GB" sz="1800" dirty="0">
                <a:solidFill>
                  <a:schemeClr val="dk1"/>
                </a:solidFill>
                <a:latin typeface="Arial" panose="020B0604020202020204" pitchFamily="34" charset="0"/>
                <a:cs typeface="Arial" panose="020B0604020202020204" pitchFamily="34" charset="0"/>
              </a:rPr>
              <a:t>The exchange rate is £1 to </a:t>
            </a:r>
            <a:r>
              <a:rPr lang="en-GB" sz="1800" dirty="0">
                <a:solidFill>
                  <a:srgbClr val="202124"/>
                </a:solidFill>
                <a:highlight>
                  <a:srgbClr val="FFFFFF"/>
                </a:highlight>
                <a:latin typeface="Arial" panose="020B0604020202020204" pitchFamily="34" charset="0"/>
                <a:cs typeface="Arial" panose="020B0604020202020204" pitchFamily="34" charset="0"/>
              </a:rPr>
              <a:t>€1.13. </a:t>
            </a:r>
            <a:endParaRPr sz="1800" dirty="0">
              <a:solidFill>
                <a:srgbClr val="202124"/>
              </a:solidFill>
              <a:highlight>
                <a:srgbClr val="FFFFFF"/>
              </a:highlight>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1800" b="1" dirty="0">
                <a:solidFill>
                  <a:srgbClr val="202124"/>
                </a:solidFill>
                <a:highlight>
                  <a:srgbClr val="FFFFFF"/>
                </a:highlight>
                <a:latin typeface="Arial" panose="020B0604020202020204" pitchFamily="34" charset="0"/>
                <a:cs typeface="Arial" panose="020B0604020202020204" pitchFamily="34" charset="0"/>
              </a:rPr>
              <a:t>How many Euros does he receive?</a:t>
            </a:r>
            <a:endParaRPr sz="1800" b="1" dirty="0">
              <a:solidFill>
                <a:srgbClr val="202124"/>
              </a:solidFill>
              <a:highlight>
                <a:srgbClr val="FFFFFF"/>
              </a:highlight>
              <a:latin typeface="Arial" panose="020B0604020202020204" pitchFamily="34" charset="0"/>
              <a:cs typeface="Arial" panose="020B0604020202020204" pitchFamily="34" charset="0"/>
            </a:endParaRPr>
          </a:p>
          <a:p>
            <a:pPr marL="457200" marR="0" lvl="0" indent="0" algn="ctr" rtl="0">
              <a:lnSpc>
                <a:spcPct val="150000"/>
              </a:lnSpc>
              <a:spcBef>
                <a:spcPts val="0"/>
              </a:spcBef>
              <a:spcAft>
                <a:spcPts val="0"/>
              </a:spcAft>
              <a:buNone/>
            </a:pPr>
            <a:endParaRPr sz="1800" b="1" dirty="0">
              <a:solidFill>
                <a:schemeClr val="dk1"/>
              </a:solidFill>
              <a:latin typeface="Arial" panose="020B0604020202020204" pitchFamily="34" charset="0"/>
              <a:cs typeface="Arial" panose="020B0604020202020204" pitchFamily="34" charset="0"/>
            </a:endParaRPr>
          </a:p>
        </p:txBody>
      </p:sp>
      <p:grpSp>
        <p:nvGrpSpPr>
          <p:cNvPr id="2" name="Group 1" descr="Worksheet available icon">
            <a:extLst>
              <a:ext uri="{FF2B5EF4-FFF2-40B4-BE49-F238E27FC236}">
                <a16:creationId xmlns:a16="http://schemas.microsoft.com/office/drawing/2014/main" id="{5741DC40-ACBF-3A66-7130-F27CDF8D8319}"/>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2E1C7BBC-2509-EBA8-B229-F8B42972B4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4" name="TextBox 3">
              <a:extLst>
                <a:ext uri="{FF2B5EF4-FFF2-40B4-BE49-F238E27FC236}">
                  <a16:creationId xmlns:a16="http://schemas.microsoft.com/office/drawing/2014/main" id="{42F2754B-51F8-3F12-31B3-682A6AC6622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9" name="Google Shape;579;p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25</a:t>
            </a:fld>
            <a:endParaRPr/>
          </a:p>
        </p:txBody>
      </p:sp>
      <p:sp>
        <p:nvSpPr>
          <p:cNvPr id="578" name="Google Shape;578;p5"/>
          <p:cNvSpPr txBox="1">
            <a:spLocks noGrp="1"/>
          </p:cNvSpPr>
          <p:nvPr>
            <p:ph type="title" idx="4294967295"/>
          </p:nvPr>
        </p:nvSpPr>
        <p:spPr>
          <a:xfrm>
            <a:off x="1524000" y="106719"/>
            <a:ext cx="9144000"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Method selection</a:t>
            </a:r>
            <a:endParaRPr dirty="0">
              <a:latin typeface="Arial" panose="020B0604020202020204" pitchFamily="34" charset="0"/>
              <a:cs typeface="Arial" panose="020B0604020202020204" pitchFamily="34" charset="0"/>
            </a:endParaRPr>
          </a:p>
        </p:txBody>
      </p:sp>
      <p:pic>
        <p:nvPicPr>
          <p:cNvPr id="580" name="Google Shape;580;p5"/>
          <p:cNvPicPr preferRelativeResize="0"/>
          <p:nvPr/>
        </p:nvPicPr>
        <p:blipFill rotWithShape="1">
          <a:blip r:embed="rId3">
            <a:alphaModFix/>
          </a:blip>
          <a:srcRect/>
          <a:stretch/>
        </p:blipFill>
        <p:spPr>
          <a:xfrm>
            <a:off x="855453" y="1215478"/>
            <a:ext cx="914400" cy="914400"/>
          </a:xfrm>
          <a:prstGeom prst="rect">
            <a:avLst/>
          </a:prstGeom>
          <a:noFill/>
          <a:ln>
            <a:noFill/>
          </a:ln>
        </p:spPr>
      </p:pic>
      <p:grpSp>
        <p:nvGrpSpPr>
          <p:cNvPr id="581" name="Google Shape;581;p5"/>
          <p:cNvGrpSpPr/>
          <p:nvPr/>
        </p:nvGrpSpPr>
        <p:grpSpPr>
          <a:xfrm>
            <a:off x="1769850" y="1470825"/>
            <a:ext cx="8212200" cy="4700007"/>
            <a:chOff x="1259457" y="1949570"/>
            <a:chExt cx="8212200" cy="3381300"/>
          </a:xfrm>
        </p:grpSpPr>
        <p:sp>
          <p:nvSpPr>
            <p:cNvPr id="582" name="Google Shape;582;p5"/>
            <p:cNvSpPr txBox="1"/>
            <p:nvPr/>
          </p:nvSpPr>
          <p:spPr>
            <a:xfrm>
              <a:off x="1259457" y="1949570"/>
              <a:ext cx="1990200" cy="376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panose="020B0604020202020204" pitchFamily="34" charset="0"/>
                  <a:cs typeface="Arial" panose="020B0604020202020204" pitchFamily="34" charset="0"/>
                  <a:sym typeface="Arial"/>
                </a:rPr>
                <a:t>KEY IDEA</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
          <p:nvSpPr>
            <p:cNvPr id="583" name="Google Shape;583;p5"/>
            <p:cNvSpPr/>
            <p:nvPr/>
          </p:nvSpPr>
          <p:spPr>
            <a:xfrm>
              <a:off x="1259457" y="1949570"/>
              <a:ext cx="8212200" cy="3381300"/>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584" name="Google Shape;584;p5"/>
          <p:cNvSpPr txBox="1"/>
          <p:nvPr/>
        </p:nvSpPr>
        <p:spPr>
          <a:xfrm>
            <a:off x="2043531" y="2181054"/>
            <a:ext cx="7551000" cy="4525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Arial" panose="020B0604020202020204" pitchFamily="34" charset="0"/>
                <a:cs typeface="Arial" panose="020B0604020202020204" pitchFamily="34" charset="0"/>
                <a:sym typeface="Arial"/>
              </a:rPr>
              <a:t>There are many methods we could select when multiplying numbers.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Arial" panose="020B0604020202020204" pitchFamily="34" charset="0"/>
                <a:cs typeface="Arial" panose="020B0604020202020204" pitchFamily="34" charset="0"/>
                <a:sym typeface="Arial"/>
              </a:rPr>
              <a:t>For example: </a:t>
            </a:r>
            <a:endParaRPr sz="2800" dirty="0">
              <a:solidFill>
                <a:schemeClr val="dk1"/>
              </a:solidFill>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Arial" panose="020B0604020202020204" pitchFamily="34" charset="0"/>
                <a:cs typeface="Arial" panose="020B0604020202020204" pitchFamily="34" charset="0"/>
              </a:rPr>
              <a:t>Repeated addition </a:t>
            </a:r>
            <a:endParaRPr sz="2800" dirty="0">
              <a:solidFill>
                <a:schemeClr val="dk1"/>
              </a:solidFill>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Arial" panose="020B0604020202020204" pitchFamily="34" charset="0"/>
                <a:cs typeface="Arial" panose="020B0604020202020204" pitchFamily="34" charset="0"/>
              </a:rPr>
              <a:t>Area models </a:t>
            </a:r>
            <a:endParaRPr sz="2800" dirty="0">
              <a:solidFill>
                <a:schemeClr val="dk1"/>
              </a:solidFill>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Column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Grid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Lattice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Arial" panose="020B0604020202020204" pitchFamily="34" charset="0"/>
                <a:cs typeface="Arial" panose="020B0604020202020204" pitchFamily="34" charset="0"/>
              </a:rPr>
              <a:t>Ratio table</a:t>
            </a:r>
            <a:endParaRPr sz="2800" dirty="0">
              <a:solidFill>
                <a:schemeClr val="dk1"/>
              </a:solidFill>
              <a:latin typeface="Arial" panose="020B0604020202020204" pitchFamily="34" charset="0"/>
              <a:cs typeface="Arial" panose="020B0604020202020204" pitchFamily="34" charset="0"/>
            </a:endParaRPr>
          </a:p>
          <a:p>
            <a:pPr marL="0" marR="0" lvl="0" indent="0" algn="l" rtl="0">
              <a:lnSpc>
                <a:spcPct val="110714"/>
              </a:lnSpc>
              <a:spcBef>
                <a:spcPts val="600"/>
              </a:spcBef>
              <a:spcAft>
                <a:spcPts val="0"/>
              </a:spcAft>
              <a:buClr>
                <a:srgbClr val="000000"/>
              </a:buClr>
              <a:buSzPts val="2800"/>
              <a:buFont typeface="Arial"/>
              <a:buNone/>
            </a:pPr>
            <a:r>
              <a:rPr lang="en-GB" sz="2800" b="0" i="0" u="none" strike="noStrike" cap="none" dirty="0">
                <a:solidFill>
                  <a:schemeClr val="dk1"/>
                </a:solidFill>
                <a:latin typeface="Arial" panose="020B0604020202020204" pitchFamily="34" charset="0"/>
                <a:cs typeface="Arial" panose="020B0604020202020204" pitchFamily="34" charset="0"/>
                <a:sym typeface="Arial"/>
              </a:rPr>
              <a:t>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8" name="Google Shape;594;g1ca20b251a4_2_6">
            <a:extLst>
              <a:ext uri="{FF2B5EF4-FFF2-40B4-BE49-F238E27FC236}">
                <a16:creationId xmlns:a16="http://schemas.microsoft.com/office/drawing/2014/main" id="{8A3EC210-0680-6A42-A2D8-2206B3C094E2}"/>
              </a:ext>
            </a:extLst>
          </p:cNvPr>
          <p:cNvSpPr txBox="1">
            <a:spLocks/>
          </p:cNvSpPr>
          <p:nvPr/>
        </p:nvSpPr>
        <p:spPr>
          <a:xfrm>
            <a:off x="1588600" y="3129624"/>
            <a:ext cx="8528400" cy="831000"/>
          </a:xfrm>
          <a:prstGeom prst="rect">
            <a:avLst/>
          </a:prstGeom>
          <a:solidFill>
            <a:schemeClr val="lt1"/>
          </a:solid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accent1"/>
              </a:buClr>
              <a:buSzPts val="3600"/>
              <a:buFont typeface="Arial"/>
              <a:buNone/>
            </a:pPr>
            <a:r>
              <a:rPr lang="en-GB" sz="3600" dirty="0">
                <a:solidFill>
                  <a:schemeClr val="accent1"/>
                </a:solidFill>
                <a:latin typeface="Arial" panose="020B0604020202020204" pitchFamily="34" charset="0"/>
                <a:cs typeface="Arial" panose="020B0604020202020204" pitchFamily="34" charset="0"/>
              </a:rPr>
              <a:t>1650 × 19 =</a:t>
            </a:r>
            <a:endParaRPr lang="en-GB" dirty="0">
              <a:latin typeface="Arial" panose="020B0604020202020204" pitchFamily="34" charset="0"/>
              <a:cs typeface="Arial" panose="020B0604020202020204" pitchFamily="34" charset="0"/>
            </a:endParaRPr>
          </a:p>
        </p:txBody>
      </p:sp>
      <p:sp>
        <p:nvSpPr>
          <p:cNvPr id="591" name="Google Shape;591;g1ca20b251a4_2_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26</a:t>
            </a:fld>
            <a:endParaRPr/>
          </a:p>
        </p:txBody>
      </p:sp>
      <p:sp>
        <p:nvSpPr>
          <p:cNvPr id="590" name="Google Shape;590;g1ca20b251a4_2_6"/>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How many ways?</a:t>
            </a:r>
            <a:endParaRPr b="1" dirty="0">
              <a:latin typeface="Arial" panose="020B0604020202020204" pitchFamily="34" charset="0"/>
              <a:cs typeface="Arial" panose="020B0604020202020204" pitchFamily="34" charset="0"/>
            </a:endParaRPr>
          </a:p>
        </p:txBody>
      </p:sp>
      <p:sp>
        <p:nvSpPr>
          <p:cNvPr id="592" name="Google Shape;592;g1ca20b251a4_2_6"/>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g1ca20b251a4_2_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YOUR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TURN</a:t>
            </a:r>
            <a:endParaRPr sz="1400" b="0" i="0" u="none" strike="noStrike" cap="none" dirty="0">
              <a:solidFill>
                <a:srgbClr val="000000"/>
              </a:solidFill>
              <a:latin typeface="Arial"/>
              <a:ea typeface="Arial"/>
              <a:cs typeface="Arial"/>
              <a:sym typeface="Arial"/>
            </a:endParaRPr>
          </a:p>
        </p:txBody>
      </p:sp>
      <p:cxnSp>
        <p:nvCxnSpPr>
          <p:cNvPr id="2" name="Google Shape;595;g1ca20b251a4_2_6">
            <a:extLst>
              <a:ext uri="{FF2B5EF4-FFF2-40B4-BE49-F238E27FC236}">
                <a16:creationId xmlns:a16="http://schemas.microsoft.com/office/drawing/2014/main" id="{134A5D78-62DD-F7E1-43C5-6CFD30248A3B}"/>
              </a:ext>
            </a:extLst>
          </p:cNvPr>
          <p:cNvCxnSpPr/>
          <p:nvPr/>
        </p:nvCxnSpPr>
        <p:spPr>
          <a:xfrm rot="10800000" flipH="1">
            <a:off x="7221000" y="2216950"/>
            <a:ext cx="713100" cy="868500"/>
          </a:xfrm>
          <a:prstGeom prst="straightConnector1">
            <a:avLst/>
          </a:prstGeom>
          <a:noFill/>
          <a:ln w="38100" cap="flat" cmpd="sng">
            <a:solidFill>
              <a:schemeClr val="dk2"/>
            </a:solidFill>
            <a:prstDash val="solid"/>
            <a:round/>
            <a:headEnd type="none" w="med" len="med"/>
            <a:tailEnd type="triangle" w="med" len="med"/>
          </a:ln>
        </p:spPr>
      </p:cxnSp>
      <p:cxnSp>
        <p:nvCxnSpPr>
          <p:cNvPr id="3" name="Google Shape;596;g1ca20b251a4_2_6">
            <a:extLst>
              <a:ext uri="{FF2B5EF4-FFF2-40B4-BE49-F238E27FC236}">
                <a16:creationId xmlns:a16="http://schemas.microsoft.com/office/drawing/2014/main" id="{3DC58A2A-9E0F-B678-035F-09927C7FDB9E}"/>
              </a:ext>
            </a:extLst>
          </p:cNvPr>
          <p:cNvCxnSpPr/>
          <p:nvPr/>
        </p:nvCxnSpPr>
        <p:spPr>
          <a:xfrm rot="10800000">
            <a:off x="3616900" y="3150250"/>
            <a:ext cx="800700" cy="392400"/>
          </a:xfrm>
          <a:prstGeom prst="straightConnector1">
            <a:avLst/>
          </a:prstGeom>
          <a:noFill/>
          <a:ln w="38100" cap="flat" cmpd="sng">
            <a:solidFill>
              <a:schemeClr val="dk2"/>
            </a:solidFill>
            <a:prstDash val="solid"/>
            <a:round/>
            <a:headEnd type="none" w="med" len="med"/>
            <a:tailEnd type="triangle" w="med" len="med"/>
          </a:ln>
        </p:spPr>
      </p:cxnSp>
      <p:cxnSp>
        <p:nvCxnSpPr>
          <p:cNvPr id="4" name="Google Shape;597;g1ca20b251a4_2_6">
            <a:extLst>
              <a:ext uri="{FF2B5EF4-FFF2-40B4-BE49-F238E27FC236}">
                <a16:creationId xmlns:a16="http://schemas.microsoft.com/office/drawing/2014/main" id="{2F993A0E-482B-D657-6299-B027EC966A22}"/>
              </a:ext>
            </a:extLst>
          </p:cNvPr>
          <p:cNvCxnSpPr/>
          <p:nvPr/>
        </p:nvCxnSpPr>
        <p:spPr>
          <a:xfrm>
            <a:off x="5613325" y="3953950"/>
            <a:ext cx="570600" cy="1089000"/>
          </a:xfrm>
          <a:prstGeom prst="straightConnector1">
            <a:avLst/>
          </a:prstGeom>
          <a:noFill/>
          <a:ln w="38100" cap="flat" cmpd="sng">
            <a:solidFill>
              <a:schemeClr val="dk2"/>
            </a:solidFill>
            <a:prstDash val="solid"/>
            <a:round/>
            <a:headEnd type="none" w="med" len="med"/>
            <a:tailEnd type="triangle" w="med" len="med"/>
          </a:ln>
        </p:spPr>
      </p:cxnSp>
      <p:cxnSp>
        <p:nvCxnSpPr>
          <p:cNvPr id="5" name="Google Shape;598;g1ca20b251a4_2_6">
            <a:extLst>
              <a:ext uri="{FF2B5EF4-FFF2-40B4-BE49-F238E27FC236}">
                <a16:creationId xmlns:a16="http://schemas.microsoft.com/office/drawing/2014/main" id="{9B650EFC-6B46-634E-71FE-6E003427069E}"/>
              </a:ext>
            </a:extLst>
          </p:cNvPr>
          <p:cNvCxnSpPr/>
          <p:nvPr/>
        </p:nvCxnSpPr>
        <p:spPr>
          <a:xfrm flipH="1">
            <a:off x="4252225" y="3863250"/>
            <a:ext cx="648000" cy="726000"/>
          </a:xfrm>
          <a:prstGeom prst="straightConnector1">
            <a:avLst/>
          </a:prstGeom>
          <a:noFill/>
          <a:ln w="38100" cap="flat" cmpd="sng">
            <a:solidFill>
              <a:schemeClr val="dk2"/>
            </a:solidFill>
            <a:prstDash val="solid"/>
            <a:round/>
            <a:headEnd type="none" w="med" len="med"/>
            <a:tailEnd type="triangle" w="med" len="med"/>
          </a:ln>
        </p:spPr>
      </p:cxnSp>
      <p:cxnSp>
        <p:nvCxnSpPr>
          <p:cNvPr id="6" name="Google Shape;599;g1ca20b251a4_2_6">
            <a:extLst>
              <a:ext uri="{FF2B5EF4-FFF2-40B4-BE49-F238E27FC236}">
                <a16:creationId xmlns:a16="http://schemas.microsoft.com/office/drawing/2014/main" id="{E8609C40-09C6-0881-A00C-AFE0627E1B54}"/>
              </a:ext>
            </a:extLst>
          </p:cNvPr>
          <p:cNvCxnSpPr/>
          <p:nvPr/>
        </p:nvCxnSpPr>
        <p:spPr>
          <a:xfrm rot="10800000" flipH="1">
            <a:off x="5421625" y="2087350"/>
            <a:ext cx="191700" cy="998100"/>
          </a:xfrm>
          <a:prstGeom prst="straightConnector1">
            <a:avLst/>
          </a:prstGeom>
          <a:noFill/>
          <a:ln w="38100" cap="flat" cmpd="sng">
            <a:solidFill>
              <a:schemeClr val="dk2"/>
            </a:solidFill>
            <a:prstDash val="solid"/>
            <a:round/>
            <a:headEnd type="none" w="med" len="med"/>
            <a:tailEnd type="triangle" w="med" len="med"/>
          </a:ln>
        </p:spPr>
      </p:cxnSp>
      <p:cxnSp>
        <p:nvCxnSpPr>
          <p:cNvPr id="7" name="Google Shape;600;g1ca20b251a4_2_6">
            <a:extLst>
              <a:ext uri="{FF2B5EF4-FFF2-40B4-BE49-F238E27FC236}">
                <a16:creationId xmlns:a16="http://schemas.microsoft.com/office/drawing/2014/main" id="{A238BFC4-825D-BF12-9520-1C49E43E4D3C}"/>
              </a:ext>
            </a:extLst>
          </p:cNvPr>
          <p:cNvCxnSpPr/>
          <p:nvPr/>
        </p:nvCxnSpPr>
        <p:spPr>
          <a:xfrm>
            <a:off x="6975300" y="3834475"/>
            <a:ext cx="702900" cy="6123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9" name="TextBox 8">
            <a:extLst>
              <a:ext uri="{FF2B5EF4-FFF2-40B4-BE49-F238E27FC236}">
                <a16:creationId xmlns:a16="http://schemas.microsoft.com/office/drawing/2014/main" id="{AF94F44E-B95E-E2C9-849B-B247E4BEFCC3}"/>
              </a:ext>
            </a:extLst>
          </p:cNvPr>
          <p:cNvSpPr txBox="1"/>
          <p:nvPr/>
        </p:nvSpPr>
        <p:spPr>
          <a:xfrm>
            <a:off x="8490931" y="2413337"/>
            <a:ext cx="3366500" cy="2031325"/>
          </a:xfrm>
          <a:prstGeom prst="rect">
            <a:avLst/>
          </a:prstGeom>
          <a:noFill/>
        </p:spPr>
        <p:txBody>
          <a:bodyPr wrap="square" rtlCol="0">
            <a:spAutoFit/>
          </a:bodyPr>
          <a:lstStyle/>
          <a:p>
            <a:r>
              <a:rPr lang="en-GB" sz="1800" dirty="0">
                <a:solidFill>
                  <a:sysClr val="windowText" lastClr="000000"/>
                </a:solidFill>
              </a:rPr>
              <a:t>Price of a weekly ticket = £12</a:t>
            </a:r>
          </a:p>
          <a:p>
            <a:endParaRPr lang="en-GB" sz="1800" dirty="0">
              <a:solidFill>
                <a:sysClr val="windowText" lastClr="000000"/>
              </a:solidFill>
            </a:endParaRPr>
          </a:p>
          <a:p>
            <a:r>
              <a:rPr lang="en-GB" sz="1800" dirty="0">
                <a:solidFill>
                  <a:sysClr val="windowText" lastClr="000000"/>
                </a:solidFill>
              </a:rPr>
              <a:t>Price of 4 daily tickets </a:t>
            </a:r>
          </a:p>
          <a:p>
            <a:r>
              <a:rPr lang="en-GB" sz="1800" dirty="0">
                <a:solidFill>
                  <a:sysClr val="windowText" lastClr="000000"/>
                </a:solidFill>
              </a:rPr>
              <a:t>= 4 × £3.40</a:t>
            </a:r>
          </a:p>
          <a:p>
            <a:r>
              <a:rPr lang="en-GB" sz="1800" dirty="0">
                <a:solidFill>
                  <a:sysClr val="windowText" lastClr="000000"/>
                </a:solidFill>
              </a:rPr>
              <a:t>= £13.60</a:t>
            </a:r>
          </a:p>
          <a:p>
            <a:endParaRPr lang="en-GB" sz="1800" dirty="0">
              <a:solidFill>
                <a:sysClr val="windowText" lastClr="000000"/>
              </a:solidFill>
            </a:endParaRPr>
          </a:p>
          <a:p>
            <a:r>
              <a:rPr lang="en-GB" sz="1800" dirty="0">
                <a:solidFill>
                  <a:sysClr val="windowText" lastClr="000000"/>
                </a:solidFill>
              </a:rPr>
              <a:t>So </a:t>
            </a:r>
            <a:r>
              <a:rPr lang="en-GB" sz="1800" dirty="0" err="1">
                <a:solidFill>
                  <a:sysClr val="windowText" lastClr="000000"/>
                </a:solidFill>
              </a:rPr>
              <a:t>Marli</a:t>
            </a:r>
            <a:r>
              <a:rPr lang="en-GB" sz="1800" dirty="0">
                <a:solidFill>
                  <a:sysClr val="windowText" lastClr="000000"/>
                </a:solidFill>
              </a:rPr>
              <a:t> saves £1.60</a:t>
            </a:r>
          </a:p>
        </p:txBody>
      </p:sp>
      <p:sp>
        <p:nvSpPr>
          <p:cNvPr id="4" name="Rectangle 3">
            <a:extLst>
              <a:ext uri="{FF2B5EF4-FFF2-40B4-BE49-F238E27FC236}">
                <a16:creationId xmlns:a16="http://schemas.microsoft.com/office/drawing/2014/main" id="{5B4A2A60-70D8-C6E3-1D45-9AEA55672103}"/>
              </a:ext>
            </a:extLst>
          </p:cNvPr>
          <p:cNvSpPr/>
          <p:nvPr/>
        </p:nvSpPr>
        <p:spPr>
          <a:xfrm>
            <a:off x="8475187" y="2390799"/>
            <a:ext cx="3267727"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Google Shape;624;g19fb35f6820_0_2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Pts val="1200"/>
                <a:buFontTx/>
                <a:buNone/>
                <a:tabLst/>
                <a:defRPr/>
              </a:pPr>
              <a:t>27</a:t>
            </a:fld>
            <a:endParaRPr kumimoji="0"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23" name="Google Shape;623;g19fb35f6820_0_27"/>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Exam</a:t>
            </a:r>
            <a:r>
              <a:rPr lang="en-GB" sz="3600" dirty="0">
                <a:solidFill>
                  <a:schemeClr val="accent1"/>
                </a:solidFill>
                <a:latin typeface="Arial" panose="020B0604020202020204" pitchFamily="34" charset="0"/>
                <a:cs typeface="Arial" panose="020B0604020202020204" pitchFamily="34" charset="0"/>
              </a:rPr>
              <a:t> </a:t>
            </a:r>
            <a:r>
              <a:rPr lang="en-GB" sz="3600" b="1" dirty="0">
                <a:solidFill>
                  <a:schemeClr val="accent1"/>
                </a:solidFill>
                <a:latin typeface="Arial" panose="020B0604020202020204" pitchFamily="34" charset="0"/>
                <a:cs typeface="Arial" panose="020B0604020202020204" pitchFamily="34" charset="0"/>
              </a:rPr>
              <a:t>question (1)</a:t>
            </a:r>
            <a:endParaRPr b="1" dirty="0">
              <a:latin typeface="Arial" panose="020B0604020202020204" pitchFamily="34" charset="0"/>
              <a:cs typeface="Arial" panose="020B0604020202020204" pitchFamily="34" charset="0"/>
            </a:endParaRPr>
          </a:p>
        </p:txBody>
      </p:sp>
      <p:sp>
        <p:nvSpPr>
          <p:cNvPr id="625" name="Google Shape;625;g19fb35f6820_0_27"/>
          <p:cNvSpPr/>
          <p:nvPr/>
        </p:nvSpPr>
        <p:spPr>
          <a:xfrm rot="10800000" flipH="1">
            <a:off x="-27600" y="-17626"/>
            <a:ext cx="2091600" cy="20733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626" name="Google Shape;626;g19fb35f6820_0_27"/>
          <p:cNvSpPr txBox="1"/>
          <p:nvPr/>
        </p:nvSpPr>
        <p:spPr>
          <a:xfrm>
            <a:off x="10562" y="112166"/>
            <a:ext cx="1082100" cy="831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YOUR </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TURN</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627" name="Google Shape;627;g19fb35f6820_0_27" descr="Worksheet available icon"/>
          <p:cNvGrpSpPr/>
          <p:nvPr/>
        </p:nvGrpSpPr>
        <p:grpSpPr>
          <a:xfrm>
            <a:off x="9495879" y="211521"/>
            <a:ext cx="2102384" cy="753403"/>
            <a:chOff x="9495879" y="211521"/>
            <a:chExt cx="2102384" cy="753403"/>
          </a:xfrm>
        </p:grpSpPr>
        <p:pic>
          <p:nvPicPr>
            <p:cNvPr id="628" name="Google Shape;628;g19fb35f6820_0_27"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629" name="Google Shape;629;g19fb35f6820_0_27"/>
            <p:cNvSpPr txBox="1"/>
            <p:nvPr/>
          </p:nvSpPr>
          <p:spPr>
            <a:xfrm>
              <a:off x="9495879" y="228785"/>
              <a:ext cx="2091600" cy="70800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Handout</a:t>
              </a:r>
              <a:b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b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available</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sp>
        <p:nvSpPr>
          <p:cNvPr id="2" name="Rectangle: Rounded Corners 1">
            <a:extLst>
              <a:ext uri="{FF2B5EF4-FFF2-40B4-BE49-F238E27FC236}">
                <a16:creationId xmlns:a16="http://schemas.microsoft.com/office/drawing/2014/main" id="{0437CCE0-6E76-0B86-514C-94C4D5036EC1}"/>
              </a:ext>
            </a:extLst>
          </p:cNvPr>
          <p:cNvSpPr/>
          <p:nvPr/>
        </p:nvSpPr>
        <p:spPr>
          <a:xfrm>
            <a:off x="8425801" y="2253803"/>
            <a:ext cx="3366500" cy="23053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50CF10E-C18C-C2AB-94CE-317C85C364A5}"/>
              </a:ext>
            </a:extLst>
          </p:cNvPr>
          <p:cNvSpPr/>
          <p:nvPr/>
        </p:nvSpPr>
        <p:spPr>
          <a:xfrm>
            <a:off x="849593" y="1158098"/>
            <a:ext cx="8465406" cy="369332"/>
          </a:xfrm>
          <a:prstGeom prst="rect">
            <a:avLst/>
          </a:prstGeom>
        </p:spPr>
        <p:txBody>
          <a:bodyPr wrap="square">
            <a:spAutoFit/>
          </a:bodyPr>
          <a:lstStyle/>
          <a:p>
            <a:pPr algn="ctr"/>
            <a:r>
              <a:rPr lang="en-US" sz="1800" b="1" dirty="0"/>
              <a:t>Answer ALL questions. Write your answers in the spaces provided. </a:t>
            </a:r>
          </a:p>
        </p:txBody>
      </p:sp>
      <p:sp>
        <p:nvSpPr>
          <p:cNvPr id="6" name="Rectangle 5">
            <a:extLst>
              <a:ext uri="{FF2B5EF4-FFF2-40B4-BE49-F238E27FC236}">
                <a16:creationId xmlns:a16="http://schemas.microsoft.com/office/drawing/2014/main" id="{3914430D-672A-A1F5-6931-EF6B5DFE132D}"/>
              </a:ext>
            </a:extLst>
          </p:cNvPr>
          <p:cNvSpPr/>
          <p:nvPr/>
        </p:nvSpPr>
        <p:spPr>
          <a:xfrm>
            <a:off x="1347493" y="1689631"/>
            <a:ext cx="6096000" cy="646331"/>
          </a:xfrm>
          <a:prstGeom prst="rect">
            <a:avLst/>
          </a:prstGeom>
        </p:spPr>
        <p:txBody>
          <a:bodyPr>
            <a:spAutoFit/>
          </a:bodyPr>
          <a:lstStyle/>
          <a:p>
            <a:r>
              <a:rPr lang="en-US" sz="1800" dirty="0" err="1"/>
              <a:t>Marli</a:t>
            </a:r>
            <a:r>
              <a:rPr lang="en-US" sz="1800" dirty="0"/>
              <a:t> travels to college by bus.</a:t>
            </a:r>
          </a:p>
          <a:p>
            <a:r>
              <a:rPr lang="en-US" sz="1800" dirty="0"/>
              <a:t>She has this information about ticket prices. </a:t>
            </a:r>
          </a:p>
        </p:txBody>
      </p:sp>
      <p:sp>
        <p:nvSpPr>
          <p:cNvPr id="7" name="Rectangle 6">
            <a:extLst>
              <a:ext uri="{FF2B5EF4-FFF2-40B4-BE49-F238E27FC236}">
                <a16:creationId xmlns:a16="http://schemas.microsoft.com/office/drawing/2014/main" id="{2F865952-FA31-3193-6060-D144692F75C8}"/>
              </a:ext>
            </a:extLst>
          </p:cNvPr>
          <p:cNvSpPr/>
          <p:nvPr/>
        </p:nvSpPr>
        <p:spPr>
          <a:xfrm>
            <a:off x="2396611" y="2521961"/>
            <a:ext cx="3124296" cy="1627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3F7E1A-38D3-6553-B7BF-7BEBFC7E9051}"/>
              </a:ext>
            </a:extLst>
          </p:cNvPr>
          <p:cNvSpPr/>
          <p:nvPr/>
        </p:nvSpPr>
        <p:spPr>
          <a:xfrm>
            <a:off x="1362774" y="4335210"/>
            <a:ext cx="6665344" cy="1477328"/>
          </a:xfrm>
          <a:prstGeom prst="rect">
            <a:avLst/>
          </a:prstGeom>
        </p:spPr>
        <p:txBody>
          <a:bodyPr wrap="square">
            <a:spAutoFit/>
          </a:bodyPr>
          <a:lstStyle/>
          <a:p>
            <a:r>
              <a:rPr lang="en-US" sz="1800" dirty="0" err="1"/>
              <a:t>Marli</a:t>
            </a:r>
            <a:r>
              <a:rPr lang="en-US" sz="1800" dirty="0"/>
              <a:t> will travel to college 4 days next week.</a:t>
            </a:r>
          </a:p>
          <a:p>
            <a:r>
              <a:rPr lang="en-US" sz="1800" dirty="0"/>
              <a:t>She buys a weekly ticket instead of 4 daily tickets.</a:t>
            </a:r>
          </a:p>
          <a:p>
            <a:endParaRPr lang="en-US" sz="1800" dirty="0"/>
          </a:p>
          <a:p>
            <a:r>
              <a:rPr lang="en-US" sz="1800" dirty="0"/>
              <a:t>How much money does </a:t>
            </a:r>
            <a:r>
              <a:rPr lang="en-US" sz="1800" dirty="0" err="1"/>
              <a:t>Marli</a:t>
            </a:r>
            <a:r>
              <a:rPr lang="en-US" sz="1800" dirty="0"/>
              <a:t> save in total?</a:t>
            </a:r>
          </a:p>
          <a:p>
            <a:r>
              <a:rPr lang="en-US" sz="1800" dirty="0"/>
              <a:t>You </a:t>
            </a:r>
            <a:r>
              <a:rPr lang="en-US" sz="1800" b="1" dirty="0"/>
              <a:t>must</a:t>
            </a:r>
            <a:r>
              <a:rPr lang="en-US" sz="1800" dirty="0"/>
              <a:t> show your working.</a:t>
            </a:r>
          </a:p>
        </p:txBody>
      </p:sp>
      <p:sp>
        <p:nvSpPr>
          <p:cNvPr id="11" name="Rectangle 10">
            <a:extLst>
              <a:ext uri="{FF2B5EF4-FFF2-40B4-BE49-F238E27FC236}">
                <a16:creationId xmlns:a16="http://schemas.microsoft.com/office/drawing/2014/main" id="{AA17E0EF-CE45-4DEA-AFC0-AFB89ED99B66}"/>
              </a:ext>
            </a:extLst>
          </p:cNvPr>
          <p:cNvSpPr/>
          <p:nvPr/>
        </p:nvSpPr>
        <p:spPr>
          <a:xfrm>
            <a:off x="2531554" y="2579670"/>
            <a:ext cx="3413185" cy="1477328"/>
          </a:xfrm>
          <a:prstGeom prst="rect">
            <a:avLst/>
          </a:prstGeom>
        </p:spPr>
        <p:txBody>
          <a:bodyPr wrap="square">
            <a:spAutoFit/>
          </a:bodyPr>
          <a:lstStyle/>
          <a:p>
            <a:r>
              <a:rPr lang="en-US" sz="1800" b="1" dirty="0"/>
              <a:t>          ticket prices</a:t>
            </a:r>
          </a:p>
          <a:p>
            <a:r>
              <a:rPr lang="en-US" sz="1800" b="1" dirty="0"/>
              <a:t> </a:t>
            </a:r>
          </a:p>
          <a:p>
            <a:r>
              <a:rPr lang="en-US" sz="1800" dirty="0"/>
              <a:t>daily ticket 	£3.40</a:t>
            </a:r>
          </a:p>
          <a:p>
            <a:r>
              <a:rPr lang="en-US" sz="1800" dirty="0"/>
              <a:t>weekly ticket 	£12</a:t>
            </a:r>
          </a:p>
          <a:p>
            <a:r>
              <a:rPr lang="en-US" sz="1800" dirty="0"/>
              <a:t>monthly ticket  	£54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4" name="Google Shape;644;g1d50397af61_0_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Pts val="1200"/>
                <a:buFontTx/>
                <a:buNone/>
                <a:tabLst/>
                <a:defRPr/>
              </a:pPr>
              <a:t>28</a:t>
            </a:fld>
            <a:endParaRPr kumimoji="0"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43" name="Google Shape;643;g1d50397af61_0_0"/>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Exam question (2)</a:t>
            </a:r>
            <a:endParaRPr b="1" dirty="0">
              <a:latin typeface="Arial" panose="020B0604020202020204" pitchFamily="34" charset="0"/>
              <a:cs typeface="Arial" panose="020B0604020202020204" pitchFamily="34" charset="0"/>
            </a:endParaRPr>
          </a:p>
        </p:txBody>
      </p:sp>
      <p:sp>
        <p:nvSpPr>
          <p:cNvPr id="645" name="Google Shape;645;g1d50397af61_0_0"/>
          <p:cNvSpPr/>
          <p:nvPr/>
        </p:nvSpPr>
        <p:spPr>
          <a:xfrm rot="10800000" flipH="1">
            <a:off x="-27600" y="-17626"/>
            <a:ext cx="2091600" cy="20733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646" name="Google Shape;646;g1d50397af61_0_0"/>
          <p:cNvSpPr txBox="1"/>
          <p:nvPr/>
        </p:nvSpPr>
        <p:spPr>
          <a:xfrm>
            <a:off x="10562" y="112166"/>
            <a:ext cx="1082100" cy="831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YOUR </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TURN</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647" name="Google Shape;647;g1d50397af61_0_0" descr="Worksheet available icon"/>
          <p:cNvGrpSpPr/>
          <p:nvPr/>
        </p:nvGrpSpPr>
        <p:grpSpPr>
          <a:xfrm>
            <a:off x="9495879" y="211521"/>
            <a:ext cx="2102384" cy="753403"/>
            <a:chOff x="9495879" y="211521"/>
            <a:chExt cx="2102384" cy="753403"/>
          </a:xfrm>
        </p:grpSpPr>
        <p:pic>
          <p:nvPicPr>
            <p:cNvPr id="648" name="Google Shape;648;g1d50397af61_0_0"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649" name="Google Shape;649;g1d50397af61_0_0"/>
            <p:cNvSpPr txBox="1"/>
            <p:nvPr/>
          </p:nvSpPr>
          <p:spPr>
            <a:xfrm>
              <a:off x="9495879" y="228785"/>
              <a:ext cx="2091600" cy="70800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Handout</a:t>
              </a:r>
              <a:b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b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available</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sp>
        <p:nvSpPr>
          <p:cNvPr id="5" name="Google Shape;644;g1d50397af61_0_0">
            <a:extLst>
              <a:ext uri="{FF2B5EF4-FFF2-40B4-BE49-F238E27FC236}">
                <a16:creationId xmlns:a16="http://schemas.microsoft.com/office/drawing/2014/main" id="{F58957DB-286C-12F2-D7FD-A20740DE7077}"/>
              </a:ext>
            </a:extLst>
          </p:cNvPr>
          <p:cNvSpPr txBox="1">
            <a:spLocks/>
          </p:cNvSpPr>
          <p:nvPr/>
        </p:nvSpPr>
        <p:spPr>
          <a:xfrm>
            <a:off x="8610600" y="6356350"/>
            <a:ext cx="27432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1" i="0" u="none" strike="noStrike" cap="none">
                <a:solidFill>
                  <a:srgbClr val="000000"/>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fld id="{00000000-1234-1234-1234-123412341234}" type="slidenum">
              <a:rPr lang="en-GB" smtClean="0"/>
              <a:pPr>
                <a:buSzPts val="1200"/>
              </a:pPr>
              <a:t>28</a:t>
            </a:fld>
            <a:endParaRPr lang="en-GB"/>
          </a:p>
        </p:txBody>
      </p:sp>
      <p:grpSp>
        <p:nvGrpSpPr>
          <p:cNvPr id="9" name="Group 8">
            <a:extLst>
              <a:ext uri="{FF2B5EF4-FFF2-40B4-BE49-F238E27FC236}">
                <a16:creationId xmlns:a16="http://schemas.microsoft.com/office/drawing/2014/main" id="{D486A712-79B7-A71E-AB8C-3168D4D3A0D8}"/>
              </a:ext>
            </a:extLst>
          </p:cNvPr>
          <p:cNvGrpSpPr/>
          <p:nvPr/>
        </p:nvGrpSpPr>
        <p:grpSpPr>
          <a:xfrm>
            <a:off x="8364198" y="1420362"/>
            <a:ext cx="3366500" cy="4083988"/>
            <a:chOff x="8412772" y="1293361"/>
            <a:chExt cx="3366500" cy="4083988"/>
          </a:xfrm>
        </p:grpSpPr>
        <p:sp>
          <p:nvSpPr>
            <p:cNvPr id="7" name="TextBox 6">
              <a:extLst>
                <a:ext uri="{FF2B5EF4-FFF2-40B4-BE49-F238E27FC236}">
                  <a16:creationId xmlns:a16="http://schemas.microsoft.com/office/drawing/2014/main" id="{E1691196-F3B0-16B4-537A-EE633B02D272}"/>
                </a:ext>
              </a:extLst>
            </p:cNvPr>
            <p:cNvSpPr txBox="1"/>
            <p:nvPr/>
          </p:nvSpPr>
          <p:spPr>
            <a:xfrm>
              <a:off x="8477167" y="1480651"/>
              <a:ext cx="3267727" cy="3693319"/>
            </a:xfrm>
            <a:prstGeom prst="rect">
              <a:avLst/>
            </a:prstGeom>
            <a:noFill/>
          </p:spPr>
          <p:txBody>
            <a:bodyPr wrap="square" rtlCol="0">
              <a:spAutoFit/>
            </a:bodyPr>
            <a:lstStyle/>
            <a:p>
              <a:r>
                <a:rPr lang="en-GB" sz="1800" b="1" dirty="0">
                  <a:solidFill>
                    <a:sysClr val="windowText" lastClr="000000"/>
                  </a:solidFill>
                </a:rPr>
                <a:t>Shop A:</a:t>
              </a:r>
            </a:p>
            <a:p>
              <a:r>
                <a:rPr lang="en-GB" sz="1800" dirty="0">
                  <a:solidFill>
                    <a:sysClr val="windowText" lastClr="000000"/>
                  </a:solidFill>
                </a:rPr>
                <a:t>Price = £2.85 + 60p + 85p </a:t>
              </a:r>
            </a:p>
            <a:p>
              <a:r>
                <a:rPr lang="en-GB" sz="1800" dirty="0">
                  <a:solidFill>
                    <a:sysClr val="windowText" lastClr="000000"/>
                  </a:solidFill>
                </a:rPr>
                <a:t>         = £4.30</a:t>
              </a:r>
            </a:p>
            <a:p>
              <a:endParaRPr lang="en-GB" sz="1800" dirty="0">
                <a:solidFill>
                  <a:sysClr val="windowText" lastClr="000000"/>
                </a:solidFill>
              </a:endParaRPr>
            </a:p>
            <a:p>
              <a:r>
                <a:rPr lang="en-GB" sz="1800" b="1" dirty="0">
                  <a:solidFill>
                    <a:sysClr val="windowText" lastClr="000000"/>
                  </a:solidFill>
                </a:rPr>
                <a:t>Shop B:</a:t>
              </a:r>
            </a:p>
            <a:p>
              <a:r>
                <a:rPr lang="en-GB" sz="1800" dirty="0">
                  <a:solidFill>
                    <a:sysClr val="windowText" lastClr="000000"/>
                  </a:solidFill>
                </a:rPr>
                <a:t>Price = £3</a:t>
              </a:r>
            </a:p>
            <a:p>
              <a:endParaRPr lang="en-GB" sz="1800" dirty="0">
                <a:solidFill>
                  <a:sysClr val="windowText" lastClr="000000"/>
                </a:solidFill>
              </a:endParaRPr>
            </a:p>
            <a:p>
              <a:r>
                <a:rPr lang="en-GB" sz="1800" dirty="0">
                  <a:solidFill>
                    <a:sysClr val="windowText" lastClr="000000"/>
                  </a:solidFill>
                </a:rPr>
                <a:t>So John saves £1.30 per day.</a:t>
              </a:r>
            </a:p>
            <a:p>
              <a:endParaRPr lang="en-GB" sz="1800" dirty="0">
                <a:solidFill>
                  <a:sysClr val="windowText" lastClr="000000"/>
                </a:solidFill>
              </a:endParaRPr>
            </a:p>
            <a:p>
              <a:r>
                <a:rPr lang="en-GB" sz="1800" dirty="0">
                  <a:solidFill>
                    <a:sysClr val="windowText" lastClr="000000"/>
                  </a:solidFill>
                </a:rPr>
                <a:t>Over 5 days he saves </a:t>
              </a:r>
            </a:p>
            <a:p>
              <a:r>
                <a:rPr lang="en-GB" sz="1800" dirty="0">
                  <a:solidFill>
                    <a:sysClr val="windowText" lastClr="000000"/>
                  </a:solidFill>
                </a:rPr>
                <a:t>5 × £1.30 = £6.50</a:t>
              </a:r>
            </a:p>
            <a:p>
              <a:r>
                <a:rPr lang="en-GB" sz="1800" b="1" dirty="0">
                  <a:solidFill>
                    <a:sysClr val="windowText" lastClr="000000"/>
                  </a:solidFill>
                </a:rPr>
                <a:t>So he doesn’t save £7.50 per week.</a:t>
              </a:r>
            </a:p>
          </p:txBody>
        </p:sp>
        <p:sp>
          <p:nvSpPr>
            <p:cNvPr id="3" name="Rectangle: Rounded Corners 2">
              <a:extLst>
                <a:ext uri="{FF2B5EF4-FFF2-40B4-BE49-F238E27FC236}">
                  <a16:creationId xmlns:a16="http://schemas.microsoft.com/office/drawing/2014/main" id="{1FC93F8A-092B-4A90-8A80-41B6F40144DD}"/>
                </a:ext>
              </a:extLst>
            </p:cNvPr>
            <p:cNvSpPr/>
            <p:nvPr/>
          </p:nvSpPr>
          <p:spPr>
            <a:xfrm>
              <a:off x="8412772" y="1293361"/>
              <a:ext cx="3366500" cy="408398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002E17A3-CCAB-B3C4-4979-DCB9FABEB191}"/>
              </a:ext>
            </a:extLst>
          </p:cNvPr>
          <p:cNvSpPr/>
          <p:nvPr/>
        </p:nvSpPr>
        <p:spPr>
          <a:xfrm>
            <a:off x="8428592" y="1505512"/>
            <a:ext cx="3267727" cy="3932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95967" y="1244906"/>
            <a:ext cx="7533852" cy="1200329"/>
          </a:xfrm>
          <a:prstGeom prst="rect">
            <a:avLst/>
          </a:prstGeom>
        </p:spPr>
        <p:txBody>
          <a:bodyPr wrap="square">
            <a:spAutoFit/>
          </a:bodyPr>
          <a:lstStyle/>
          <a:p>
            <a:r>
              <a:rPr lang="en-US" sz="1800" dirty="0"/>
              <a:t>John works Monday to Friday.</a:t>
            </a:r>
          </a:p>
          <a:p>
            <a:r>
              <a:rPr lang="en-US" sz="1800" dirty="0"/>
              <a:t>He buys his lunch on his way to work.</a:t>
            </a:r>
          </a:p>
          <a:p>
            <a:endParaRPr lang="en-US" sz="1800" dirty="0"/>
          </a:p>
          <a:p>
            <a:r>
              <a:rPr lang="en-US" sz="1800" dirty="0"/>
              <a:t>Each day John buys a sandwich, a bottle of water and a bag of crisps. </a:t>
            </a:r>
          </a:p>
        </p:txBody>
      </p:sp>
      <p:sp>
        <p:nvSpPr>
          <p:cNvPr id="12" name="Rectangle 11"/>
          <p:cNvSpPr/>
          <p:nvPr/>
        </p:nvSpPr>
        <p:spPr>
          <a:xfrm>
            <a:off x="1620305" y="2832085"/>
            <a:ext cx="2643720" cy="1477328"/>
          </a:xfrm>
          <a:prstGeom prst="rect">
            <a:avLst/>
          </a:prstGeom>
        </p:spPr>
        <p:txBody>
          <a:bodyPr wrap="square">
            <a:spAutoFit/>
          </a:bodyPr>
          <a:lstStyle/>
          <a:p>
            <a:r>
              <a:rPr lang="en-US" sz="1800" dirty="0"/>
              <a:t>             Shop A</a:t>
            </a:r>
          </a:p>
          <a:p>
            <a:r>
              <a:rPr lang="en-US" sz="1800" dirty="0"/>
              <a:t> </a:t>
            </a:r>
          </a:p>
          <a:p>
            <a:r>
              <a:rPr lang="en-US" sz="1800" dirty="0"/>
              <a:t>any sandwich	£2.85</a:t>
            </a:r>
          </a:p>
          <a:p>
            <a:r>
              <a:rPr lang="en-US" sz="1800" dirty="0"/>
              <a:t>a bottle of water 	60p</a:t>
            </a:r>
          </a:p>
          <a:p>
            <a:r>
              <a:rPr lang="en-US" sz="1800" dirty="0"/>
              <a:t>a bag of crisps	85p</a:t>
            </a:r>
          </a:p>
        </p:txBody>
      </p:sp>
      <p:sp>
        <p:nvSpPr>
          <p:cNvPr id="13" name="Rectangle 12"/>
          <p:cNvSpPr/>
          <p:nvPr/>
        </p:nvSpPr>
        <p:spPr>
          <a:xfrm>
            <a:off x="4728430" y="2747166"/>
            <a:ext cx="1844898" cy="1754326"/>
          </a:xfrm>
          <a:prstGeom prst="rect">
            <a:avLst/>
          </a:prstGeom>
        </p:spPr>
        <p:txBody>
          <a:bodyPr wrap="square">
            <a:spAutoFit/>
          </a:bodyPr>
          <a:lstStyle/>
          <a:p>
            <a:pPr algn="ctr"/>
            <a:r>
              <a:rPr lang="en-US" sz="1800" dirty="0"/>
              <a:t>Shop B</a:t>
            </a:r>
          </a:p>
          <a:p>
            <a:pPr algn="ctr"/>
            <a:r>
              <a:rPr lang="en-US" sz="1800" dirty="0"/>
              <a:t>£3 meal deal</a:t>
            </a:r>
          </a:p>
          <a:p>
            <a:pPr algn="ctr"/>
            <a:endParaRPr lang="en-US" sz="1800" dirty="0"/>
          </a:p>
          <a:p>
            <a:pPr algn="ctr"/>
            <a:r>
              <a:rPr lang="en-US" sz="1800" dirty="0"/>
              <a:t>any sandwich</a:t>
            </a:r>
          </a:p>
          <a:p>
            <a:pPr algn="ctr"/>
            <a:r>
              <a:rPr lang="en-US" sz="1800" dirty="0"/>
              <a:t>a bottle of water</a:t>
            </a:r>
          </a:p>
          <a:p>
            <a:pPr algn="ctr"/>
            <a:r>
              <a:rPr lang="en-US" sz="1800" dirty="0"/>
              <a:t>a bag of crisps </a:t>
            </a:r>
          </a:p>
        </p:txBody>
      </p:sp>
      <p:sp>
        <p:nvSpPr>
          <p:cNvPr id="16" name="Rectangle 15"/>
          <p:cNvSpPr/>
          <p:nvPr/>
        </p:nvSpPr>
        <p:spPr>
          <a:xfrm>
            <a:off x="1570008" y="2747166"/>
            <a:ext cx="2694017"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42188" y="2747166"/>
            <a:ext cx="2694017"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5528" y="4735931"/>
            <a:ext cx="7251987" cy="1477328"/>
          </a:xfrm>
          <a:prstGeom prst="rect">
            <a:avLst/>
          </a:prstGeom>
        </p:spPr>
        <p:txBody>
          <a:bodyPr wrap="square">
            <a:spAutoFit/>
          </a:bodyPr>
          <a:lstStyle/>
          <a:p>
            <a:r>
              <a:rPr lang="en-US" sz="1800" dirty="0"/>
              <a:t>John thinks he will save more than £7.50 a week if he buys his lunch each day from shop B instead of shop A.</a:t>
            </a:r>
          </a:p>
          <a:p>
            <a:endParaRPr lang="en-US" sz="1800" dirty="0"/>
          </a:p>
          <a:p>
            <a:r>
              <a:rPr lang="en-US" sz="1800" dirty="0"/>
              <a:t>Is John correct?</a:t>
            </a:r>
          </a:p>
          <a:p>
            <a:r>
              <a:rPr lang="en-US" sz="1800" dirty="0"/>
              <a:t>You </a:t>
            </a:r>
            <a:r>
              <a:rPr lang="en-US" sz="1800" b="1" dirty="0"/>
              <a:t>must</a:t>
            </a:r>
            <a:r>
              <a:rPr lang="en-US" sz="1800" dirty="0"/>
              <a:t> show your 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
          <p:cNvSpPr txBox="1">
            <a:spLocks noGrp="1"/>
          </p:cNvSpPr>
          <p:nvPr>
            <p:ph type="ctrTitle"/>
          </p:nvPr>
        </p:nvSpPr>
        <p:spPr>
          <a:xfrm>
            <a:off x="1419497" y="433421"/>
            <a:ext cx="9347240" cy="167367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panose="020B0604020202020204" pitchFamily="34" charset="0"/>
                <a:ea typeface="Arial"/>
                <a:cs typeface="Arial" panose="020B0604020202020204" pitchFamily="34" charset="0"/>
                <a:sym typeface="Arial"/>
              </a:rPr>
              <a:t>Lesson review: </a:t>
            </a:r>
            <a:br>
              <a:rPr lang="en-GB" sz="4000" b="1" dirty="0">
                <a:solidFill>
                  <a:schemeClr val="lt1"/>
                </a:solidFill>
                <a:latin typeface="Arial" panose="020B0604020202020204" pitchFamily="34" charset="0"/>
                <a:ea typeface="Arial"/>
                <a:cs typeface="Arial" panose="020B0604020202020204" pitchFamily="34" charset="0"/>
                <a:sym typeface="Arial"/>
              </a:rPr>
            </a:br>
            <a:r>
              <a:rPr lang="en-GB" sz="4000" b="1">
                <a:solidFill>
                  <a:schemeClr val="lt1"/>
                </a:solidFill>
                <a:latin typeface="Arial" panose="020B0604020202020204" pitchFamily="34" charset="0"/>
                <a:ea typeface="Arial"/>
                <a:cs typeface="Arial" panose="020B0604020202020204" pitchFamily="34" charset="0"/>
                <a:sym typeface="Arial"/>
              </a:rPr>
              <a:t>Multiplication and </a:t>
            </a:r>
            <a:r>
              <a:rPr lang="en-GB" sz="4000" b="1" dirty="0">
                <a:solidFill>
                  <a:schemeClr val="lt1"/>
                </a:solidFill>
                <a:latin typeface="Arial" panose="020B0604020202020204" pitchFamily="34" charset="0"/>
                <a:ea typeface="Arial"/>
                <a:cs typeface="Arial" panose="020B0604020202020204" pitchFamily="34" charset="0"/>
                <a:sym typeface="Arial"/>
              </a:rPr>
              <a:t>estimation</a:t>
            </a:r>
            <a:br>
              <a:rPr lang="en-GB" sz="4000" b="1" dirty="0">
                <a:solidFill>
                  <a:schemeClr val="lt1"/>
                </a:solidFill>
                <a:latin typeface="Arial" panose="020B0604020202020204" pitchFamily="34" charset="0"/>
                <a:ea typeface="Arial"/>
                <a:cs typeface="Arial" panose="020B0604020202020204" pitchFamily="34" charset="0"/>
                <a:sym typeface="Arial"/>
              </a:rPr>
            </a:br>
            <a:r>
              <a:rPr lang="en-GB" sz="4000" b="1" dirty="0">
                <a:solidFill>
                  <a:schemeClr val="lt1"/>
                </a:solidFill>
                <a:latin typeface="Arial" panose="020B0604020202020204" pitchFamily="34" charset="0"/>
                <a:ea typeface="Arial"/>
                <a:cs typeface="Arial" panose="020B0604020202020204" pitchFamily="34" charset="0"/>
                <a:sym typeface="Arial"/>
              </a:rPr>
              <a:t>Level 1</a:t>
            </a:r>
            <a:endParaRPr sz="4000" dirty="0">
              <a:latin typeface="Arial" panose="020B0604020202020204" pitchFamily="34" charset="0"/>
              <a:cs typeface="Arial" panose="020B0604020202020204" pitchFamily="34" charset="0"/>
            </a:endParaRPr>
          </a:p>
        </p:txBody>
      </p:sp>
      <p:sp>
        <p:nvSpPr>
          <p:cNvPr id="673" name="Google Shape;67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29</a:t>
            </a:fld>
            <a:endParaRPr/>
          </a:p>
        </p:txBody>
      </p:sp>
      <p:sp>
        <p:nvSpPr>
          <p:cNvPr id="674" name="Google Shape;674;p8"/>
          <p:cNvSpPr txBox="1"/>
          <p:nvPr/>
        </p:nvSpPr>
        <p:spPr>
          <a:xfrm>
            <a:off x="1419496" y="2266121"/>
            <a:ext cx="9347241" cy="260928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50800" indent="0" algn="l">
              <a:lnSpc>
                <a:spcPts val="3100"/>
              </a:lnSpc>
              <a:spcBef>
                <a:spcPts val="400"/>
              </a:spcBef>
              <a:spcAft>
                <a:spcPts val="600"/>
              </a:spcAft>
              <a:buClr>
                <a:schemeClr val="accent1">
                  <a:lumMod val="75000"/>
                </a:schemeClr>
              </a:buClr>
              <a:buNone/>
            </a:pPr>
            <a:r>
              <a:rPr lang="en-GB" sz="5500" b="1" dirty="0">
                <a:solidFill>
                  <a:schemeClr val="accent1"/>
                </a:solidFill>
                <a:latin typeface="Arial" panose="020B0604020202020204" pitchFamily="34" charset="0"/>
                <a:cs typeface="Arial" panose="020B0604020202020204" pitchFamily="34" charset="0"/>
              </a:rPr>
              <a:t>Objectives</a:t>
            </a:r>
            <a:endParaRPr lang="en-GB" sz="5500" dirty="0">
              <a:solidFill>
                <a:schemeClr val="accent1"/>
              </a:solidFill>
              <a:latin typeface="Arial" panose="020B0604020202020204" pitchFamily="34" charset="0"/>
              <a:cs typeface="Arial" panose="020B0604020202020204" pitchFamily="34" charset="0"/>
            </a:endParaRPr>
          </a:p>
          <a:p>
            <a:pPr marL="268288" indent="-268288" algn="l">
              <a:lnSpc>
                <a:spcPct val="110000"/>
              </a:lnSpc>
              <a:buClr>
                <a:schemeClr val="accent1"/>
              </a:buClr>
              <a:buFont typeface="Arial" panose="020B0604020202020204" pitchFamily="34" charset="0"/>
              <a:buChar char="•"/>
            </a:pPr>
            <a:r>
              <a:rPr lang="en-GB" sz="5500" b="0" i="0" u="none" strike="noStrike" cap="none" dirty="0">
                <a:solidFill>
                  <a:schemeClr val="tx1"/>
                </a:solidFill>
                <a:latin typeface="Arial" panose="020B0604020202020204" pitchFamily="34" charset="0"/>
                <a:cs typeface="Arial" panose="020B0604020202020204" pitchFamily="34" charset="0"/>
                <a:sym typeface="Arial"/>
              </a:rPr>
              <a:t>Explore, </a:t>
            </a:r>
            <a:r>
              <a:rPr lang="en-GB" sz="5500" b="1" i="0" u="none" strike="noStrike" cap="none" dirty="0">
                <a:solidFill>
                  <a:schemeClr val="tx1"/>
                </a:solidFill>
                <a:latin typeface="Arial" panose="020B0604020202020204" pitchFamily="34" charset="0"/>
                <a:cs typeface="Arial" panose="020B0604020202020204" pitchFamily="34" charset="0"/>
                <a:sym typeface="Arial"/>
              </a:rPr>
              <a:t>evaluate and select</a:t>
            </a:r>
            <a:r>
              <a:rPr lang="en-GB" sz="5500" b="0" i="0" u="none" strike="noStrike" cap="none" dirty="0">
                <a:solidFill>
                  <a:schemeClr val="tx1"/>
                </a:solidFill>
                <a:latin typeface="Arial" panose="020B0604020202020204" pitchFamily="34" charset="0"/>
                <a:cs typeface="Arial" panose="020B0604020202020204" pitchFamily="34" charset="0"/>
                <a:sym typeface="Arial"/>
              </a:rPr>
              <a:t> different representations for multiplication</a:t>
            </a:r>
          </a:p>
          <a:p>
            <a:pPr marL="268288" indent="-268288" algn="l">
              <a:lnSpc>
                <a:spcPct val="110000"/>
              </a:lnSpc>
              <a:buClr>
                <a:schemeClr val="accent1"/>
              </a:buClr>
              <a:buFont typeface="Arial" panose="020B0604020202020204" pitchFamily="34" charset="0"/>
              <a:buChar char="•"/>
            </a:pPr>
            <a:r>
              <a:rPr lang="en-GB" sz="5500" b="1" i="0" u="none" strike="noStrike" cap="none" dirty="0">
                <a:solidFill>
                  <a:schemeClr val="tx1"/>
                </a:solidFill>
                <a:latin typeface="Arial" panose="020B0604020202020204" pitchFamily="34" charset="0"/>
                <a:cs typeface="Arial" panose="020B0604020202020204" pitchFamily="34" charset="0"/>
                <a:sym typeface="Arial"/>
              </a:rPr>
              <a:t>Apply</a:t>
            </a:r>
            <a:r>
              <a:rPr lang="en-GB" sz="5500" b="0" i="0" u="none" strike="noStrike" cap="none" dirty="0">
                <a:solidFill>
                  <a:schemeClr val="tx1"/>
                </a:solidFill>
                <a:latin typeface="Arial" panose="020B0604020202020204" pitchFamily="34" charset="0"/>
                <a:cs typeface="Arial" panose="020B0604020202020204" pitchFamily="34" charset="0"/>
                <a:sym typeface="Arial"/>
              </a:rPr>
              <a:t> various methods and representations to a singular context using integers and decimals</a:t>
            </a:r>
          </a:p>
          <a:p>
            <a:pPr marL="268288" indent="-268288" algn="l">
              <a:lnSpc>
                <a:spcPct val="110000"/>
              </a:lnSpc>
              <a:buClr>
                <a:schemeClr val="accent1"/>
              </a:buClr>
              <a:buFont typeface="Arial" panose="020B0604020202020204" pitchFamily="34" charset="0"/>
              <a:buChar char="•"/>
            </a:pPr>
            <a:r>
              <a:rPr lang="en-GB" sz="5500" b="1" i="0" u="none" strike="noStrike" cap="none" dirty="0">
                <a:solidFill>
                  <a:schemeClr val="tx1"/>
                </a:solidFill>
                <a:latin typeface="Arial" panose="020B0604020202020204" pitchFamily="34" charset="0"/>
                <a:cs typeface="Arial" panose="020B0604020202020204" pitchFamily="34" charset="0"/>
                <a:sym typeface="Arial"/>
              </a:rPr>
              <a:t>Apply</a:t>
            </a:r>
            <a:r>
              <a:rPr lang="en-GB" sz="5500" b="0" i="0" u="none" strike="noStrike" cap="none" dirty="0">
                <a:solidFill>
                  <a:schemeClr val="tx1"/>
                </a:solidFill>
                <a:latin typeface="Arial" panose="020B0604020202020204" pitchFamily="34" charset="0"/>
                <a:cs typeface="Arial" panose="020B0604020202020204" pitchFamily="34" charset="0"/>
                <a:sym typeface="Arial"/>
              </a:rPr>
              <a:t> efficient mastery methods to questions in different contexts</a:t>
            </a:r>
          </a:p>
          <a:p>
            <a:pPr marL="268288" indent="-268288" algn="l">
              <a:lnSpc>
                <a:spcPct val="110000"/>
              </a:lnSpc>
              <a:buClr>
                <a:schemeClr val="accent1"/>
              </a:buClr>
              <a:buFont typeface="Arial" panose="020B0604020202020204" pitchFamily="34" charset="0"/>
              <a:buChar char="•"/>
            </a:pPr>
            <a:r>
              <a:rPr lang="en-GB" sz="5500" b="1" i="0" u="none" strike="noStrike" cap="none" dirty="0">
                <a:solidFill>
                  <a:schemeClr val="tx1"/>
                </a:solidFill>
                <a:latin typeface="Arial" panose="020B0604020202020204" pitchFamily="34" charset="0"/>
                <a:cs typeface="Arial" panose="020B0604020202020204" pitchFamily="34" charset="0"/>
                <a:sym typeface="Arial"/>
              </a:rPr>
              <a:t>Apply</a:t>
            </a:r>
            <a:r>
              <a:rPr lang="en-GB" sz="5500" b="0" i="0" u="none" strike="noStrike" cap="none" dirty="0">
                <a:solidFill>
                  <a:schemeClr val="tx1"/>
                </a:solidFill>
                <a:latin typeface="Arial" panose="020B0604020202020204" pitchFamily="34" charset="0"/>
                <a:cs typeface="Arial" panose="020B0604020202020204" pitchFamily="34" charset="0"/>
                <a:sym typeface="Arial"/>
              </a:rPr>
              <a:t> estimation, inversion and rounding in order to check accuracy of answers</a:t>
            </a:r>
          </a:p>
          <a:p>
            <a:pPr marL="268288" indent="-268288" algn="l">
              <a:lnSpc>
                <a:spcPct val="110000"/>
              </a:lnSpc>
              <a:buClr>
                <a:schemeClr val="accent1"/>
              </a:buClr>
              <a:buFont typeface="Arial" panose="020B0604020202020204" pitchFamily="34" charset="0"/>
              <a:buChar char="•"/>
            </a:pPr>
            <a:endParaRPr lang="en-GB"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675" name="Google Shape;675;p8"/>
          <p:cNvSpPr txBox="1"/>
          <p:nvPr/>
        </p:nvSpPr>
        <p:spPr>
          <a:xfrm>
            <a:off x="1419497" y="4875401"/>
            <a:ext cx="9558900" cy="1480949"/>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10714"/>
              </a:lnSpc>
              <a:spcBef>
                <a:spcPts val="0"/>
              </a:spcBef>
              <a:spcAft>
                <a:spcPts val="0"/>
              </a:spcAft>
              <a:buClr>
                <a:schemeClr val="accent1"/>
              </a:buClr>
              <a:buSzPct val="100000"/>
              <a:buFont typeface="Arial"/>
              <a:buNone/>
            </a:pPr>
            <a:r>
              <a:rPr lang="en-GB" sz="2800" b="1" i="0" u="none" strike="noStrike" cap="none" dirty="0">
                <a:solidFill>
                  <a:schemeClr val="accent1"/>
                </a:solidFill>
                <a:latin typeface="Arial" panose="020B0604020202020204" pitchFamily="34" charset="0"/>
                <a:cs typeface="Arial" panose="020B0604020202020204" pitchFamily="34" charset="0"/>
                <a:sym typeface="Arial"/>
              </a:rPr>
              <a:t>Suggested further steps/areas to work on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231775" marR="0" lvl="0" indent="-165100" algn="l" rtl="0">
              <a:lnSpc>
                <a:spcPct val="120000"/>
              </a:lnSpc>
              <a:spcAft>
                <a:spcPts val="0"/>
              </a:spcAft>
              <a:buClr>
                <a:schemeClr val="accent1"/>
              </a:buClr>
              <a:buSzPct val="100000"/>
              <a:buFont typeface="Arial"/>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Division</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231775" marR="0" lvl="0" indent="-165100" algn="l" rtl="0">
              <a:lnSpc>
                <a:spcPct val="120000"/>
              </a:lnSpc>
              <a:spcAft>
                <a:spcPts val="0"/>
              </a:spcAft>
              <a:buClr>
                <a:schemeClr val="accent1"/>
              </a:buClr>
              <a:buSzPct val="100000"/>
              <a:buFont typeface="Arial"/>
              <a:buChar char="•"/>
            </a:pPr>
            <a:r>
              <a:rPr lang="en-GB" sz="2800" dirty="0">
                <a:solidFill>
                  <a:schemeClr val="dk1"/>
                </a:solidFill>
                <a:latin typeface="Arial" panose="020B0604020202020204" pitchFamily="34" charset="0"/>
                <a:cs typeface="Arial" panose="020B0604020202020204" pitchFamily="34" charset="0"/>
              </a:rPr>
              <a:t>Under/over estimates</a:t>
            </a:r>
            <a:endParaRPr sz="2800" dirty="0">
              <a:solidFill>
                <a:schemeClr val="dk1"/>
              </a:solidFill>
              <a:latin typeface="Arial" panose="020B0604020202020204" pitchFamily="34" charset="0"/>
              <a:cs typeface="Arial" panose="020B0604020202020204" pitchFamily="34" charset="0"/>
            </a:endParaRPr>
          </a:p>
          <a:p>
            <a:pPr marL="231775" marR="0" lvl="0" indent="-165100" algn="l" rtl="0">
              <a:lnSpc>
                <a:spcPct val="120000"/>
              </a:lnSpc>
              <a:spcAft>
                <a:spcPts val="0"/>
              </a:spcAft>
              <a:buClr>
                <a:schemeClr val="accent1"/>
              </a:buClr>
              <a:buSzPct val="100000"/>
              <a:buFont typeface="Arial"/>
              <a:buChar char="•"/>
            </a:pPr>
            <a:r>
              <a:rPr lang="en-GB" sz="2800" dirty="0">
                <a:solidFill>
                  <a:schemeClr val="dk1"/>
                </a:solidFill>
                <a:latin typeface="Arial" panose="020B0604020202020204" pitchFamily="34" charset="0"/>
                <a:cs typeface="Arial" panose="020B0604020202020204" pitchFamily="34" charset="0"/>
              </a:rPr>
              <a:t>Significant figures</a:t>
            </a:r>
            <a:r>
              <a:rPr lang="en-GB" sz="2800" b="0" i="0" u="none" strike="noStrike" cap="none" dirty="0">
                <a:solidFill>
                  <a:schemeClr val="dk1"/>
                </a:solidFill>
                <a:latin typeface="Arial" panose="020B0604020202020204" pitchFamily="34" charset="0"/>
                <a:cs typeface="Arial" panose="020B0604020202020204" pitchFamily="34" charset="0"/>
                <a:sym typeface="Arial"/>
              </a:rPr>
              <a:t>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g1cb88a04f52_3_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3</a:t>
            </a:fld>
            <a:endParaRPr/>
          </a:p>
        </p:txBody>
      </p:sp>
      <p:sp>
        <p:nvSpPr>
          <p:cNvPr id="176" name="Google Shape;176;g1cb88a04f52_3_28"/>
          <p:cNvSpPr txBox="1">
            <a:spLocks noGrp="1"/>
          </p:cNvSpPr>
          <p:nvPr>
            <p:ph type="title" idx="4294967295"/>
          </p:nvPr>
        </p:nvSpPr>
        <p:spPr>
          <a:xfrm>
            <a:off x="2604303" y="14825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  Method check</a:t>
            </a:r>
            <a:endParaRPr b="1" dirty="0">
              <a:latin typeface="Arial" panose="020B0604020202020204" pitchFamily="34" charset="0"/>
              <a:cs typeface="Arial" panose="020B0604020202020204" pitchFamily="34" charset="0"/>
            </a:endParaRPr>
          </a:p>
        </p:txBody>
      </p:sp>
      <p:sp>
        <p:nvSpPr>
          <p:cNvPr id="178" name="Google Shape;178;g1cb88a04f52_3_28"/>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79" name="Google Shape;179;g1cb88a04f52_3_28"/>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80" name="Google Shape;180;g1cb88a04f52_3_28"/>
          <p:cNvSpPr txBox="1"/>
          <p:nvPr/>
        </p:nvSpPr>
        <p:spPr>
          <a:xfrm>
            <a:off x="2128650" y="1350300"/>
            <a:ext cx="7934700" cy="291871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None/>
            </a:pPr>
            <a:r>
              <a:rPr lang="en-GB" sz="2800" dirty="0">
                <a:solidFill>
                  <a:schemeClr val="tx1"/>
                </a:solidFill>
                <a:latin typeface="Arial" panose="020B0604020202020204" pitchFamily="34" charset="0"/>
                <a:cs typeface="Arial" panose="020B0604020202020204" pitchFamily="34" charset="0"/>
              </a:rPr>
              <a:t>What methods do you already have for solving this problem?</a:t>
            </a:r>
            <a:endParaRPr sz="2800" dirty="0">
              <a:solidFill>
                <a:schemeClr val="tx1"/>
              </a:solidFill>
              <a:latin typeface="Arial" panose="020B0604020202020204" pitchFamily="34" charset="0"/>
              <a:cs typeface="Arial" panose="020B0604020202020204" pitchFamily="34" charset="0"/>
            </a:endParaRPr>
          </a:p>
          <a:p>
            <a:pPr marL="0" lvl="0" indent="0" algn="ctr" rtl="0">
              <a:lnSpc>
                <a:spcPct val="115000"/>
              </a:lnSpc>
              <a:spcBef>
                <a:spcPts val="400"/>
              </a:spcBef>
              <a:spcAft>
                <a:spcPts val="0"/>
              </a:spcAft>
              <a:buNone/>
            </a:pPr>
            <a:endParaRPr sz="2800" b="1" dirty="0">
              <a:solidFill>
                <a:srgbClr val="0000FF"/>
              </a:solidFill>
              <a:latin typeface="Arial" panose="020B0604020202020204" pitchFamily="34" charset="0"/>
              <a:cs typeface="Arial" panose="020B0604020202020204" pitchFamily="34" charset="0"/>
            </a:endParaRPr>
          </a:p>
          <a:p>
            <a:pPr lvl="0" algn="ctr">
              <a:lnSpc>
                <a:spcPct val="115000"/>
              </a:lnSpc>
              <a:spcBef>
                <a:spcPts val="400"/>
              </a:spcBef>
            </a:pPr>
            <a:r>
              <a:rPr lang="en-GB" sz="2800" b="1" dirty="0">
                <a:solidFill>
                  <a:srgbClr val="CC0000"/>
                </a:solidFill>
                <a:latin typeface="Arial" panose="020B0604020202020204" pitchFamily="34" charset="0"/>
                <a:cs typeface="Arial" panose="020B0604020202020204" pitchFamily="34" charset="0"/>
              </a:rPr>
              <a:t>12 × 6</a:t>
            </a:r>
            <a:endParaRPr sz="2800" b="1" dirty="0">
              <a:solidFill>
                <a:srgbClr val="CC0000"/>
              </a:solidFill>
              <a:latin typeface="Arial" panose="020B0604020202020204" pitchFamily="34" charset="0"/>
              <a:cs typeface="Arial" panose="020B0604020202020204" pitchFamily="34" charset="0"/>
            </a:endParaRPr>
          </a:p>
          <a:p>
            <a:pPr marL="0" lvl="0" indent="0" algn="just" rtl="0">
              <a:lnSpc>
                <a:spcPct val="115000"/>
              </a:lnSpc>
              <a:spcBef>
                <a:spcPts val="400"/>
              </a:spcBef>
              <a:spcAft>
                <a:spcPts val="400"/>
              </a:spcAft>
              <a:buNone/>
            </a:pPr>
            <a:endParaRPr sz="28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
          <p:cNvSpPr txBox="1">
            <a:spLocks noGrp="1"/>
          </p:cNvSpPr>
          <p:nvPr>
            <p:ph type="ctrTitle"/>
          </p:nvPr>
        </p:nvSpPr>
        <p:spPr>
          <a:xfrm>
            <a:off x="1524000" y="1466770"/>
            <a:ext cx="9144000" cy="1322815"/>
          </a:xfrm>
          <a:prstGeom prst="rect">
            <a:avLst/>
          </a:prstGeom>
          <a:solidFill>
            <a:schemeClr val="accent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7:</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Credits</a:t>
            </a:r>
            <a:endParaRPr sz="4000" dirty="0"/>
          </a:p>
        </p:txBody>
      </p:sp>
      <p:sp>
        <p:nvSpPr>
          <p:cNvPr id="682" name="Google Shape;68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30</a:t>
            </a:fld>
            <a:endParaRPr/>
          </a:p>
        </p:txBody>
      </p:sp>
      <p:pic>
        <p:nvPicPr>
          <p:cNvPr id="684" name="Google Shape;684;p9"/>
          <p:cNvPicPr preferRelativeResize="0"/>
          <p:nvPr/>
        </p:nvPicPr>
        <p:blipFill rotWithShape="1">
          <a:blip r:embed="rId3">
            <a:alphaModFix/>
          </a:blip>
          <a:srcRect/>
          <a:stretch/>
        </p:blipFill>
        <p:spPr>
          <a:xfrm>
            <a:off x="9395464" y="262672"/>
            <a:ext cx="2123825" cy="638948"/>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7F40A923-1BD5-DFE9-9823-9AB38852FC7B}"/>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02B3CD88-E1CE-E761-00D7-848D35633960}"/>
              </a:ext>
            </a:extLst>
          </p:cNvPr>
          <p:cNvPicPr>
            <a:picLocks noChangeAspect="1"/>
          </p:cNvPicPr>
          <p:nvPr/>
        </p:nvPicPr>
        <p:blipFill>
          <a:blip r:embed="rId5"/>
          <a:stretch>
            <a:fillRect/>
          </a:stretch>
        </p:blipFill>
        <p:spPr>
          <a:xfrm>
            <a:off x="5367003" y="183929"/>
            <a:ext cx="2123825" cy="796434"/>
          </a:xfrm>
          <a:prstGeom prst="rect">
            <a:avLst/>
          </a:prstGeom>
        </p:spPr>
      </p:pic>
      <p:sp>
        <p:nvSpPr>
          <p:cNvPr id="13" name="Google Shape;685;p9">
            <a:extLst>
              <a:ext uri="{FF2B5EF4-FFF2-40B4-BE49-F238E27FC236}">
                <a16:creationId xmlns:a16="http://schemas.microsoft.com/office/drawing/2014/main" id="{D63514AF-F482-1EBB-D402-75100FC578A9}"/>
              </a:ext>
            </a:extLst>
          </p:cNvPr>
          <p:cNvSpPr txBox="1">
            <a:spLocks/>
          </p:cNvSpPr>
          <p:nvPr/>
        </p:nvSpPr>
        <p:spPr>
          <a:xfrm>
            <a:off x="1524000" y="3048081"/>
            <a:ext cx="9144000" cy="3485919"/>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lnSpc>
                <a:spcPct val="120000"/>
              </a:lnSpc>
              <a:spcBef>
                <a:spcPts val="0"/>
              </a:spcBef>
              <a:buClr>
                <a:schemeClr val="accent1"/>
              </a:buClr>
              <a:buSzPts val="3400"/>
            </a:pPr>
            <a:r>
              <a:rPr lang="en-GB" b="1" dirty="0">
                <a:solidFill>
                  <a:schemeClr val="accent1"/>
                </a:solidFill>
                <a:latin typeface="Arial" panose="020B0604020202020204" pitchFamily="34" charset="0"/>
                <a:ea typeface="Arial"/>
                <a:cs typeface="Arial" panose="020B0604020202020204" pitchFamily="34" charset="0"/>
                <a:sym typeface="Arial"/>
              </a:rPr>
              <a:t>Photos acknowledgements</a:t>
            </a:r>
          </a:p>
          <a:p>
            <a:pPr marL="0" indent="0" algn="l">
              <a:lnSpc>
                <a:spcPct val="120000"/>
              </a:lnSpc>
              <a:spcBef>
                <a:spcPts val="0"/>
              </a:spcBef>
              <a:buClr>
                <a:schemeClr val="accent1"/>
              </a:buClr>
              <a:buSzPts val="3400"/>
            </a:pPr>
            <a:r>
              <a:rPr lang="en-GB" dirty="0">
                <a:solidFill>
                  <a:schemeClr val="tx1"/>
                </a:solidFill>
                <a:latin typeface="Arial" panose="020B0604020202020204" pitchFamily="34" charset="0"/>
                <a:ea typeface="Arial"/>
                <a:cs typeface="Arial" panose="020B0604020202020204" pitchFamily="34" charset="0"/>
                <a:sym typeface="Arial"/>
              </a:rPr>
              <a:t>Shutterstock.com: </a:t>
            </a:r>
            <a:r>
              <a:rPr lang="en-GB" dirty="0" err="1">
                <a:solidFill>
                  <a:schemeClr val="tx1"/>
                </a:solidFill>
                <a:latin typeface="Arial" panose="020B0604020202020204" pitchFamily="34" charset="0"/>
                <a:ea typeface="Arial"/>
                <a:cs typeface="Arial" panose="020B0604020202020204" pitchFamily="34" charset="0"/>
                <a:sym typeface="Arial"/>
              </a:rPr>
              <a:t>ProKasia</a:t>
            </a:r>
            <a:endParaRPr lang="en-GB" dirty="0">
              <a:solidFill>
                <a:schemeClr val="tx1"/>
              </a:solidFill>
              <a:latin typeface="Arial" panose="020B0604020202020204" pitchFamily="34" charset="0"/>
              <a:ea typeface="Arial"/>
              <a:cs typeface="Arial" panose="020B0604020202020204" pitchFamily="34" charset="0"/>
              <a:sym typeface="Arial"/>
            </a:endParaRPr>
          </a:p>
          <a:p>
            <a:pPr marL="0" indent="0" algn="l">
              <a:lnSpc>
                <a:spcPct val="120000"/>
              </a:lnSpc>
              <a:spcBef>
                <a:spcPts val="0"/>
              </a:spcBef>
              <a:buClr>
                <a:schemeClr val="accent1"/>
              </a:buClr>
              <a:buSzPts val="3400"/>
            </a:pPr>
            <a:r>
              <a:rPr lang="en-GB" b="1" dirty="0">
                <a:solidFill>
                  <a:schemeClr val="accent1"/>
                </a:solidFill>
                <a:latin typeface="Arial" panose="020B0604020202020204" pitchFamily="34" charset="0"/>
                <a:ea typeface="Arial"/>
                <a:cs typeface="Arial" panose="020B0604020202020204" pitchFamily="34" charset="0"/>
                <a:sym typeface="Arial"/>
              </a:rPr>
              <a:t>Text acknowledgements</a:t>
            </a:r>
            <a:endParaRPr lang="en-GB" dirty="0">
              <a:latin typeface="Arial" panose="020B0604020202020204" pitchFamily="34" charset="0"/>
              <a:cs typeface="Arial" panose="020B0604020202020204" pitchFamily="34" charset="0"/>
            </a:endParaRPr>
          </a:p>
          <a:p>
            <a:pPr marL="0" indent="0" algn="l">
              <a:lnSpc>
                <a:spcPct val="120000"/>
              </a:lnSpc>
              <a:spcBef>
                <a:spcPts val="0"/>
              </a:spcBef>
            </a:pPr>
            <a:r>
              <a:rPr lang="en-GB" dirty="0">
                <a:latin typeface="Arial" panose="020B0604020202020204" pitchFamily="34" charset="0"/>
                <a:ea typeface="Calibri" panose="020F0502020204030204" pitchFamily="34" charset="0"/>
                <a:cs typeface="Arial" panose="020B0604020202020204" pitchFamily="34" charset="0"/>
              </a:rPr>
              <a:t>Pearson Edexcel Functional Skills, Past Paper 3 – Mathematics Level 1 (Non-calculator) PMAT1/N03 Question 1</a:t>
            </a:r>
          </a:p>
          <a:p>
            <a:pPr marL="0" indent="0" algn="l">
              <a:lnSpc>
                <a:spcPct val="120000"/>
              </a:lnSpc>
              <a:spcBef>
                <a:spcPts val="0"/>
              </a:spcBef>
            </a:pPr>
            <a:r>
              <a:rPr lang="en-GB" dirty="0">
                <a:latin typeface="Arial" panose="020B0604020202020204" pitchFamily="34" charset="0"/>
                <a:ea typeface="Calibri" panose="020F0502020204030204" pitchFamily="34" charset="0"/>
                <a:cs typeface="Arial" panose="020B0604020202020204" pitchFamily="34" charset="0"/>
              </a:rPr>
              <a:t>Pearson Edexcel Functional Skills, Practice Paper 1 – Mathematics Level 1 (Calculator) PRACL1/C01 Question 4</a:t>
            </a:r>
          </a:p>
          <a:p>
            <a:pPr marL="0" indent="0" algn="l">
              <a:spcBef>
                <a:spcPts val="1600"/>
              </a:spcBef>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g1cb88a04f52_3_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4</a:t>
            </a:fld>
            <a:endParaRPr/>
          </a:p>
        </p:txBody>
      </p:sp>
      <p:sp>
        <p:nvSpPr>
          <p:cNvPr id="186" name="Google Shape;186;g1cb88a04f52_3_7"/>
          <p:cNvSpPr txBox="1">
            <a:spLocks noGrp="1"/>
          </p:cNvSpPr>
          <p:nvPr>
            <p:ph type="title" idx="4294967295"/>
          </p:nvPr>
        </p:nvSpPr>
        <p:spPr>
          <a:xfrm>
            <a:off x="2511707" y="14825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Question</a:t>
            </a:r>
            <a:endParaRPr b="1" dirty="0">
              <a:latin typeface="Arial" panose="020B0604020202020204" pitchFamily="34" charset="0"/>
              <a:cs typeface="Arial" panose="020B0604020202020204" pitchFamily="34" charset="0"/>
            </a:endParaRPr>
          </a:p>
        </p:txBody>
      </p:sp>
      <p:sp>
        <p:nvSpPr>
          <p:cNvPr id="188" name="Google Shape;188;g1cb88a04f52_3_7"/>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89" name="Google Shape;189;g1cb88a04f52_3_7"/>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90" name="Google Shape;190;g1cb88a04f52_3_7"/>
          <p:cNvSpPr txBox="1"/>
          <p:nvPr/>
        </p:nvSpPr>
        <p:spPr>
          <a:xfrm>
            <a:off x="2605226" y="1559950"/>
            <a:ext cx="33762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endParaRPr sz="50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191" name="Google Shape;191;g1cb88a04f52_3_7"/>
          <p:cNvSpPr txBox="1"/>
          <p:nvPr/>
        </p:nvSpPr>
        <p:spPr>
          <a:xfrm>
            <a:off x="376725" y="943175"/>
            <a:ext cx="11438700" cy="21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dirty="0">
                <a:latin typeface="Arial" panose="020B0604020202020204" pitchFamily="34" charset="0"/>
                <a:cs typeface="Arial" panose="020B0604020202020204" pitchFamily="34" charset="0"/>
              </a:rPr>
              <a:t>Where do you use multiplication? </a:t>
            </a:r>
            <a:endParaRPr sz="4100"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GB" sz="4100" dirty="0">
                <a:latin typeface="Arial" panose="020B0604020202020204" pitchFamily="34" charset="0"/>
                <a:cs typeface="Arial" panose="020B0604020202020204" pitchFamily="34" charset="0"/>
              </a:rPr>
              <a:t>Can you give me some examples from real life?</a:t>
            </a:r>
            <a:endParaRPr sz="4100" dirty="0">
              <a:latin typeface="Arial" panose="020B0604020202020204" pitchFamily="34" charset="0"/>
              <a:cs typeface="Arial" panose="020B0604020202020204" pitchFamily="34" charset="0"/>
            </a:endParaRPr>
          </a:p>
        </p:txBody>
      </p:sp>
      <p:sp>
        <p:nvSpPr>
          <p:cNvPr id="192" name="Google Shape;192;g1cb88a04f52_3_7"/>
          <p:cNvSpPr txBox="1"/>
          <p:nvPr/>
        </p:nvSpPr>
        <p:spPr>
          <a:xfrm>
            <a:off x="376725" y="4184575"/>
            <a:ext cx="11438700" cy="192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dirty="0">
                <a:latin typeface="Arial" panose="020B0604020202020204" pitchFamily="34" charset="0"/>
                <a:cs typeface="Arial" panose="020B0604020202020204" pitchFamily="34" charset="0"/>
              </a:rPr>
              <a:t>Where else in maths do you use multiplication?</a:t>
            </a:r>
            <a:endParaRPr sz="4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g1cb88a04f52_3_3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5</a:t>
            </a:fld>
            <a:endParaRPr/>
          </a:p>
        </p:txBody>
      </p:sp>
      <p:sp>
        <p:nvSpPr>
          <p:cNvPr id="198" name="Google Shape;198;g1cb88a04f52_3_38"/>
          <p:cNvSpPr txBox="1">
            <a:spLocks noGrp="1"/>
          </p:cNvSpPr>
          <p:nvPr>
            <p:ph type="title" idx="4294967295"/>
          </p:nvPr>
        </p:nvSpPr>
        <p:spPr>
          <a:xfrm>
            <a:off x="2291787" y="10506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True or false?</a:t>
            </a:r>
            <a:endParaRPr b="1" dirty="0">
              <a:latin typeface="Arial" panose="020B0604020202020204" pitchFamily="34" charset="0"/>
              <a:cs typeface="Arial" panose="020B0604020202020204" pitchFamily="34" charset="0"/>
            </a:endParaRPr>
          </a:p>
        </p:txBody>
      </p:sp>
      <p:sp>
        <p:nvSpPr>
          <p:cNvPr id="200" name="Google Shape;200;g1cb88a04f52_3_38"/>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01" name="Google Shape;201;g1cb88a04f52_3_38"/>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02" name="Google Shape;202;g1cb88a04f52_3_38"/>
          <p:cNvSpPr txBox="1"/>
          <p:nvPr/>
        </p:nvSpPr>
        <p:spPr>
          <a:xfrm>
            <a:off x="2605226" y="1559950"/>
            <a:ext cx="33762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endParaRPr sz="50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203" name="Google Shape;203;g1cb88a04f52_3_38"/>
          <p:cNvSpPr txBox="1"/>
          <p:nvPr/>
        </p:nvSpPr>
        <p:spPr>
          <a:xfrm>
            <a:off x="2550250" y="1269275"/>
            <a:ext cx="5548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5.6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 = 560 </a:t>
            </a:r>
            <a:endParaRPr sz="4800" dirty="0">
              <a:latin typeface="Arial" panose="020B0604020202020204" pitchFamily="34" charset="0"/>
              <a:cs typeface="Arial" panose="020B0604020202020204" pitchFamily="34" charset="0"/>
            </a:endParaRPr>
          </a:p>
        </p:txBody>
      </p:sp>
      <p:sp>
        <p:nvSpPr>
          <p:cNvPr id="204" name="Google Shape;204;g1cb88a04f52_3_38"/>
          <p:cNvSpPr txBox="1"/>
          <p:nvPr/>
        </p:nvSpPr>
        <p:spPr>
          <a:xfrm>
            <a:off x="2641690" y="2256750"/>
            <a:ext cx="5548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50.6 = 506.0 </a:t>
            </a:r>
            <a:endParaRPr sz="4800" dirty="0">
              <a:latin typeface="Arial" panose="020B0604020202020204" pitchFamily="34" charset="0"/>
              <a:cs typeface="Arial" panose="020B0604020202020204" pitchFamily="34" charset="0"/>
            </a:endParaRPr>
          </a:p>
        </p:txBody>
      </p:sp>
      <p:sp>
        <p:nvSpPr>
          <p:cNvPr id="205" name="Google Shape;205;g1cb88a04f52_3_38"/>
          <p:cNvSpPr txBox="1"/>
          <p:nvPr/>
        </p:nvSpPr>
        <p:spPr>
          <a:xfrm>
            <a:off x="2772125" y="3266550"/>
            <a:ext cx="61341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2.3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 = 10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23</a:t>
            </a:r>
            <a:endParaRPr sz="4800" dirty="0">
              <a:latin typeface="Arial" panose="020B0604020202020204" pitchFamily="34" charset="0"/>
              <a:cs typeface="Arial" panose="020B0604020202020204" pitchFamily="34" charset="0"/>
            </a:endParaRPr>
          </a:p>
        </p:txBody>
      </p:sp>
      <p:sp>
        <p:nvSpPr>
          <p:cNvPr id="206" name="Google Shape;206;g1cb88a04f52_3_38"/>
          <p:cNvSpPr txBox="1"/>
          <p:nvPr/>
        </p:nvSpPr>
        <p:spPr>
          <a:xfrm>
            <a:off x="2617025" y="4261675"/>
            <a:ext cx="6134100" cy="100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latin typeface="Arial" panose="020B0604020202020204" pitchFamily="34" charset="0"/>
                <a:cs typeface="Arial" panose="020B0604020202020204" pitchFamily="34" charset="0"/>
              </a:rPr>
              <a:t>56 ÷ 100 = 0.056</a:t>
            </a:r>
            <a:endParaRPr sz="4800" dirty="0">
              <a:latin typeface="Arial" panose="020B0604020202020204" pitchFamily="34" charset="0"/>
              <a:cs typeface="Arial" panose="020B0604020202020204" pitchFamily="34" charset="0"/>
            </a:endParaRPr>
          </a:p>
        </p:txBody>
      </p:sp>
      <p:sp>
        <p:nvSpPr>
          <p:cNvPr id="207" name="Google Shape;207;g1cb88a04f52_3_38"/>
          <p:cNvSpPr txBox="1"/>
          <p:nvPr/>
        </p:nvSpPr>
        <p:spPr>
          <a:xfrm>
            <a:off x="2140002" y="5271463"/>
            <a:ext cx="5548500" cy="100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latin typeface="Arial" panose="020B0604020202020204" pitchFamily="34" charset="0"/>
                <a:cs typeface="Arial" panose="020B0604020202020204" pitchFamily="34" charset="0"/>
              </a:rPr>
              <a:t>8600 </a:t>
            </a:r>
            <a:r>
              <a:rPr lang="en-GB" sz="4800" dirty="0">
                <a:solidFill>
                  <a:schemeClr val="dk1"/>
                </a:solidFill>
                <a:latin typeface="Arial" panose="020B0604020202020204" pitchFamily="34" charset="0"/>
                <a:cs typeface="Arial" panose="020B0604020202020204" pitchFamily="34" charset="0"/>
              </a:rPr>
              <a:t>÷ 100 = 86</a:t>
            </a:r>
            <a:endParaRPr sz="4800" dirty="0">
              <a:latin typeface="Arial" panose="020B0604020202020204" pitchFamily="34" charset="0"/>
              <a:cs typeface="Arial" panose="020B0604020202020204" pitchFamily="34" charset="0"/>
            </a:endParaRPr>
          </a:p>
        </p:txBody>
      </p:sp>
      <p:sp>
        <p:nvSpPr>
          <p:cNvPr id="208" name="Google Shape;208;g1cb88a04f52_3_38"/>
          <p:cNvSpPr txBox="1"/>
          <p:nvPr/>
        </p:nvSpPr>
        <p:spPr>
          <a:xfrm>
            <a:off x="7447625" y="111043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dirty="0">
                <a:solidFill>
                  <a:srgbClr val="38761D"/>
                </a:solidFill>
                <a:latin typeface="Arial" panose="020B0604020202020204" pitchFamily="34" charset="0"/>
                <a:cs typeface="Arial" panose="020B0604020202020204" pitchFamily="34" charset="0"/>
              </a:rPr>
              <a:t>✔</a:t>
            </a:r>
            <a:endParaRPr sz="6000" dirty="0">
              <a:solidFill>
                <a:srgbClr val="38761D"/>
              </a:solidFill>
              <a:latin typeface="Arial" panose="020B0604020202020204" pitchFamily="34" charset="0"/>
              <a:cs typeface="Arial" panose="020B0604020202020204" pitchFamily="34" charset="0"/>
            </a:endParaRPr>
          </a:p>
        </p:txBody>
      </p:sp>
      <p:sp>
        <p:nvSpPr>
          <p:cNvPr id="209" name="Google Shape;209;g1cb88a04f52_3_38"/>
          <p:cNvSpPr txBox="1"/>
          <p:nvPr/>
        </p:nvSpPr>
        <p:spPr>
          <a:xfrm>
            <a:off x="7885390" y="2113913"/>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rgbClr val="CC0000"/>
                </a:solidFill>
                <a:latin typeface="Arial" panose="020B0604020202020204" pitchFamily="34" charset="0"/>
                <a:ea typeface="Comic Sans MS"/>
                <a:cs typeface="Arial" panose="020B0604020202020204" pitchFamily="34" charset="0"/>
                <a:sym typeface="Comic Sans MS"/>
              </a:rPr>
              <a:t>✖</a:t>
            </a:r>
            <a:endParaRPr sz="6000" b="1" dirty="0">
              <a:solidFill>
                <a:srgbClr val="CC0000"/>
              </a:solidFill>
              <a:latin typeface="Arial" panose="020B0604020202020204" pitchFamily="34" charset="0"/>
              <a:ea typeface="Comic Sans MS"/>
              <a:cs typeface="Arial" panose="020B0604020202020204" pitchFamily="34" charset="0"/>
              <a:sym typeface="Comic Sans MS"/>
            </a:endParaRPr>
          </a:p>
        </p:txBody>
      </p:sp>
      <p:sp>
        <p:nvSpPr>
          <p:cNvPr id="210" name="Google Shape;210;g1cb88a04f52_3_38"/>
          <p:cNvSpPr txBox="1"/>
          <p:nvPr/>
        </p:nvSpPr>
        <p:spPr>
          <a:xfrm>
            <a:off x="8470900" y="3199350"/>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dirty="0">
                <a:solidFill>
                  <a:srgbClr val="38761D"/>
                </a:solidFill>
                <a:latin typeface="Arial" panose="020B0604020202020204" pitchFamily="34" charset="0"/>
                <a:cs typeface="Arial" panose="020B0604020202020204" pitchFamily="34" charset="0"/>
              </a:rPr>
              <a:t>✔</a:t>
            </a:r>
            <a:endParaRPr sz="6000" dirty="0">
              <a:solidFill>
                <a:srgbClr val="38761D"/>
              </a:solidFill>
              <a:latin typeface="Arial" panose="020B0604020202020204" pitchFamily="34" charset="0"/>
              <a:cs typeface="Arial" panose="020B0604020202020204" pitchFamily="34" charset="0"/>
            </a:endParaRPr>
          </a:p>
        </p:txBody>
      </p:sp>
      <p:sp>
        <p:nvSpPr>
          <p:cNvPr id="211" name="Google Shape;211;g1cb88a04f52_3_38"/>
          <p:cNvSpPr txBox="1"/>
          <p:nvPr/>
        </p:nvSpPr>
        <p:spPr>
          <a:xfrm>
            <a:off x="7819350" y="422558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rgbClr val="CC0000"/>
                </a:solidFill>
                <a:latin typeface="Arial" panose="020B0604020202020204" pitchFamily="34" charset="0"/>
                <a:ea typeface="Comic Sans MS"/>
                <a:cs typeface="Arial" panose="020B0604020202020204" pitchFamily="34" charset="0"/>
                <a:sym typeface="Comic Sans MS"/>
              </a:rPr>
              <a:t>✖</a:t>
            </a:r>
            <a:endParaRPr sz="6000" b="1" dirty="0">
              <a:solidFill>
                <a:srgbClr val="CC0000"/>
              </a:solidFill>
              <a:latin typeface="Arial" panose="020B0604020202020204" pitchFamily="34" charset="0"/>
              <a:ea typeface="Comic Sans MS"/>
              <a:cs typeface="Arial" panose="020B0604020202020204" pitchFamily="34" charset="0"/>
              <a:sym typeface="Comic Sans MS"/>
            </a:endParaRPr>
          </a:p>
        </p:txBody>
      </p:sp>
      <p:sp>
        <p:nvSpPr>
          <p:cNvPr id="212" name="Google Shape;212;g1cb88a04f52_3_38"/>
          <p:cNvSpPr txBox="1"/>
          <p:nvPr/>
        </p:nvSpPr>
        <p:spPr>
          <a:xfrm>
            <a:off x="7143202" y="5222263"/>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6000" dirty="0">
                <a:solidFill>
                  <a:srgbClr val="38761D"/>
                </a:solidFill>
                <a:latin typeface="Arial" panose="020B0604020202020204" pitchFamily="34" charset="0"/>
                <a:cs typeface="Arial" panose="020B0604020202020204" pitchFamily="34" charset="0"/>
              </a:rPr>
              <a:t>✔</a:t>
            </a:r>
            <a:endParaRPr sz="6000" b="1" dirty="0">
              <a:solidFill>
                <a:srgbClr val="CC0000"/>
              </a:solidFill>
              <a:latin typeface="Arial" panose="020B0604020202020204" pitchFamily="34" charset="0"/>
              <a:ea typeface="Comic Sans MS"/>
              <a:cs typeface="Arial" panose="020B0604020202020204" pitchFamily="34" charset="0"/>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1000"/>
                                        <p:tgtEl>
                                          <p:spTgt spid="2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1000"/>
                                        <p:tgtEl>
                                          <p:spTgt spid="2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fade">
                                      <p:cBhvr>
                                        <p:cTn id="32" dur="1000"/>
                                        <p:tgtEl>
                                          <p:spTgt spid="2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10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1000"/>
                                        <p:tgtEl>
                                          <p:spTgt spid="2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1000"/>
                                        <p:tgtEl>
                                          <p:spTgt spid="2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fade">
                                      <p:cBhvr>
                                        <p:cTn id="52"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g1cb88a04f52_1_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sp>
        <p:nvSpPr>
          <p:cNvPr id="218" name="Google Shape;218;g1cb88a04f52_1_6"/>
          <p:cNvSpPr txBox="1">
            <a:spLocks noGrp="1"/>
          </p:cNvSpPr>
          <p:nvPr>
            <p:ph type="title" idx="4294967295"/>
          </p:nvPr>
        </p:nvSpPr>
        <p:spPr>
          <a:xfrm>
            <a:off x="2605226" y="14825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True or false?</a:t>
            </a:r>
            <a:endParaRPr b="1" dirty="0">
              <a:latin typeface="Arial" panose="020B0604020202020204" pitchFamily="34" charset="0"/>
              <a:cs typeface="Arial" panose="020B0604020202020204" pitchFamily="34" charset="0"/>
            </a:endParaRPr>
          </a:p>
        </p:txBody>
      </p:sp>
      <p:sp>
        <p:nvSpPr>
          <p:cNvPr id="220" name="Google Shape;220;g1cb88a04f52_1_6"/>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21" name="Google Shape;221;g1cb88a04f52_1_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222" name="Google Shape;222;g1cb88a04f52_1_6"/>
          <p:cNvSpPr txBox="1"/>
          <p:nvPr/>
        </p:nvSpPr>
        <p:spPr>
          <a:xfrm>
            <a:off x="2605226" y="1525225"/>
            <a:ext cx="33762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endParaRPr sz="50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223" name="Google Shape;223;g1cb88a04f52_1_6"/>
          <p:cNvSpPr txBox="1"/>
          <p:nvPr/>
        </p:nvSpPr>
        <p:spPr>
          <a:xfrm>
            <a:off x="2644230" y="2265205"/>
            <a:ext cx="5548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50.6 = 506.0 </a:t>
            </a:r>
            <a:endParaRPr sz="4800" dirty="0">
              <a:latin typeface="Arial" panose="020B0604020202020204" pitchFamily="34" charset="0"/>
              <a:cs typeface="Arial" panose="020B0604020202020204" pitchFamily="34" charset="0"/>
            </a:endParaRPr>
          </a:p>
        </p:txBody>
      </p:sp>
      <p:sp>
        <p:nvSpPr>
          <p:cNvPr id="224" name="Google Shape;224;g1cb88a04f52_1_6"/>
          <p:cNvSpPr txBox="1"/>
          <p:nvPr/>
        </p:nvSpPr>
        <p:spPr>
          <a:xfrm>
            <a:off x="2512537" y="3262813"/>
            <a:ext cx="7147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5.53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 = 55.3 </a:t>
            </a:r>
            <a:r>
              <a:rPr lang="en-GB" sz="4800" dirty="0">
                <a:solidFill>
                  <a:schemeClr val="dk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a:t>
            </a:r>
            <a:endParaRPr sz="4800" dirty="0">
              <a:latin typeface="Arial" panose="020B0604020202020204" pitchFamily="34" charset="0"/>
              <a:cs typeface="Arial" panose="020B0604020202020204" pitchFamily="34" charset="0"/>
            </a:endParaRPr>
          </a:p>
        </p:txBody>
      </p:sp>
      <p:sp>
        <p:nvSpPr>
          <p:cNvPr id="225" name="Google Shape;225;g1cb88a04f52_1_6"/>
          <p:cNvSpPr txBox="1"/>
          <p:nvPr/>
        </p:nvSpPr>
        <p:spPr>
          <a:xfrm>
            <a:off x="1898027" y="4272613"/>
            <a:ext cx="78708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2.213 = 2213 </a:t>
            </a:r>
            <a:r>
              <a:rPr lang="en-GB" sz="4800" dirty="0">
                <a:solidFill>
                  <a:schemeClr val="dk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a:t>
            </a:r>
            <a:endParaRPr sz="4800" dirty="0">
              <a:latin typeface="Arial" panose="020B0604020202020204" pitchFamily="34" charset="0"/>
              <a:cs typeface="Arial" panose="020B0604020202020204" pitchFamily="34" charset="0"/>
            </a:endParaRPr>
          </a:p>
        </p:txBody>
      </p:sp>
      <p:sp>
        <p:nvSpPr>
          <p:cNvPr id="226" name="Google Shape;226;g1cb88a04f52_1_6"/>
          <p:cNvSpPr txBox="1"/>
          <p:nvPr/>
        </p:nvSpPr>
        <p:spPr>
          <a:xfrm>
            <a:off x="2585689" y="1270575"/>
            <a:ext cx="6689100" cy="100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latin typeface="Arial" panose="020B0604020202020204" pitchFamily="34" charset="0"/>
                <a:cs typeface="Arial" panose="020B0604020202020204" pitchFamily="34" charset="0"/>
              </a:rPr>
              <a:t>343  ÷ 100 = 34.3 </a:t>
            </a:r>
            <a:r>
              <a:rPr lang="en-GB" sz="4800" dirty="0">
                <a:solidFill>
                  <a:schemeClr val="dk1"/>
                </a:solidFill>
                <a:latin typeface="Arial" panose="020B0604020202020204" pitchFamily="34" charset="0"/>
                <a:cs typeface="Arial" panose="020B0604020202020204" pitchFamily="34" charset="0"/>
              </a:rPr>
              <a:t>÷ 10</a:t>
            </a:r>
            <a:r>
              <a:rPr lang="en-GB" sz="4800" dirty="0">
                <a:latin typeface="Arial" panose="020B0604020202020204" pitchFamily="34" charset="0"/>
                <a:cs typeface="Arial" panose="020B0604020202020204" pitchFamily="34" charset="0"/>
              </a:rPr>
              <a:t> </a:t>
            </a:r>
            <a:endParaRPr sz="4800" dirty="0">
              <a:latin typeface="Arial" panose="020B0604020202020204" pitchFamily="34" charset="0"/>
              <a:cs typeface="Arial" panose="020B0604020202020204" pitchFamily="34" charset="0"/>
            </a:endParaRPr>
          </a:p>
        </p:txBody>
      </p:sp>
      <p:sp>
        <p:nvSpPr>
          <p:cNvPr id="227" name="Google Shape;227;g1cb88a04f52_1_6"/>
          <p:cNvSpPr txBox="1"/>
          <p:nvPr/>
        </p:nvSpPr>
        <p:spPr>
          <a:xfrm>
            <a:off x="1551000" y="5265728"/>
            <a:ext cx="78708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3.1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 = 310 </a:t>
            </a:r>
            <a:r>
              <a:rPr lang="en-GB" sz="4800" dirty="0">
                <a:solidFill>
                  <a:schemeClr val="dk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a:t>
            </a:r>
            <a:endParaRPr sz="4800" dirty="0">
              <a:latin typeface="Arial" panose="020B0604020202020204" pitchFamily="34" charset="0"/>
              <a:cs typeface="Arial" panose="020B0604020202020204" pitchFamily="34" charset="0"/>
            </a:endParaRPr>
          </a:p>
        </p:txBody>
      </p:sp>
      <p:sp>
        <p:nvSpPr>
          <p:cNvPr id="228" name="Google Shape;228;g1cb88a04f52_1_6"/>
          <p:cNvSpPr txBox="1"/>
          <p:nvPr/>
        </p:nvSpPr>
        <p:spPr>
          <a:xfrm>
            <a:off x="9198589" y="1107550"/>
            <a:ext cx="841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6000" dirty="0">
                <a:solidFill>
                  <a:srgbClr val="38761D"/>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229" name="Google Shape;229;g1cb88a04f52_1_6"/>
          <p:cNvSpPr txBox="1"/>
          <p:nvPr/>
        </p:nvSpPr>
        <p:spPr>
          <a:xfrm>
            <a:off x="9247102" y="4196413"/>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6000" dirty="0">
                <a:solidFill>
                  <a:srgbClr val="38761D"/>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230" name="Google Shape;230;g1cb88a04f52_1_6"/>
          <p:cNvSpPr txBox="1"/>
          <p:nvPr/>
        </p:nvSpPr>
        <p:spPr>
          <a:xfrm>
            <a:off x="8071205" y="2124530"/>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a:latin typeface="Arial" panose="020B0604020202020204" pitchFamily="34" charset="0"/>
              <a:cs typeface="Arial" panose="020B0604020202020204" pitchFamily="34" charset="0"/>
            </a:endParaRPr>
          </a:p>
        </p:txBody>
      </p:sp>
      <p:sp>
        <p:nvSpPr>
          <p:cNvPr id="231" name="Google Shape;231;g1cb88a04f52_1_6"/>
          <p:cNvSpPr txBox="1"/>
          <p:nvPr/>
        </p:nvSpPr>
        <p:spPr>
          <a:xfrm>
            <a:off x="8871025" y="5229803"/>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rgbClr val="CC0000"/>
                </a:solidFill>
                <a:latin typeface="Arial" panose="020B0604020202020204" pitchFamily="34" charset="0"/>
                <a:ea typeface="Comic Sans MS"/>
                <a:cs typeface="Arial" panose="020B0604020202020204" pitchFamily="34" charset="0"/>
                <a:sym typeface="Comic Sans MS"/>
              </a:rPr>
              <a:t>✖</a:t>
            </a:r>
            <a:endParaRPr dirty="0">
              <a:latin typeface="Arial" panose="020B0604020202020204" pitchFamily="34" charset="0"/>
              <a:cs typeface="Arial" panose="020B0604020202020204" pitchFamily="34" charset="0"/>
            </a:endParaRPr>
          </a:p>
        </p:txBody>
      </p:sp>
      <p:sp>
        <p:nvSpPr>
          <p:cNvPr id="232" name="Google Shape;232;g1cb88a04f52_1_6"/>
          <p:cNvSpPr txBox="1"/>
          <p:nvPr/>
        </p:nvSpPr>
        <p:spPr>
          <a:xfrm>
            <a:off x="9409337" y="3126913"/>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10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1000"/>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fade">
                                      <p:cBhvr>
                                        <p:cTn id="27" dur="1000"/>
                                        <p:tgtEl>
                                          <p:spTgt spid="2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2"/>
                                        </p:tgtEl>
                                        <p:attrNameLst>
                                          <p:attrName>style.visibility</p:attrName>
                                        </p:attrNameLst>
                                      </p:cBhvr>
                                      <p:to>
                                        <p:strVal val="visible"/>
                                      </p:to>
                                    </p:set>
                                    <p:animEffect transition="in" filter="fade">
                                      <p:cBhvr>
                                        <p:cTn id="32" dur="1000"/>
                                        <p:tgtEl>
                                          <p:spTgt spid="2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fade">
                                      <p:cBhvr>
                                        <p:cTn id="37" dur="1000"/>
                                        <p:tgtEl>
                                          <p:spTgt spid="2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9"/>
                                        </p:tgtEl>
                                        <p:attrNameLst>
                                          <p:attrName>style.visibility</p:attrName>
                                        </p:attrNameLst>
                                      </p:cBhvr>
                                      <p:to>
                                        <p:strVal val="visible"/>
                                      </p:to>
                                    </p:set>
                                    <p:animEffect transition="in" filter="fade">
                                      <p:cBhvr>
                                        <p:cTn id="42" dur="1000"/>
                                        <p:tgtEl>
                                          <p:spTgt spid="2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fade">
                                      <p:cBhvr>
                                        <p:cTn id="47" dur="1000"/>
                                        <p:tgtEl>
                                          <p:spTgt spid="2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1"/>
                                        </p:tgtEl>
                                        <p:attrNameLst>
                                          <p:attrName>style.visibility</p:attrName>
                                        </p:attrNameLst>
                                      </p:cBhvr>
                                      <p:to>
                                        <p:strVal val="visible"/>
                                      </p:to>
                                    </p:set>
                                    <p:animEffect transition="in" filter="fade">
                                      <p:cBhvr>
                                        <p:cTn id="52"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1" name="Google Shape;251;g1c99aa7f950_0_1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7</a:t>
            </a:fld>
            <a:endParaRPr/>
          </a:p>
        </p:txBody>
      </p:sp>
      <p:sp>
        <p:nvSpPr>
          <p:cNvPr id="249" name="Google Shape;249;g1c99aa7f950_0_13"/>
          <p:cNvSpPr txBox="1">
            <a:spLocks noGrp="1"/>
          </p:cNvSpPr>
          <p:nvPr>
            <p:ph type="title" idx="4294967295"/>
          </p:nvPr>
        </p:nvSpPr>
        <p:spPr>
          <a:xfrm>
            <a:off x="2218944" y="14827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Place value</a:t>
            </a:r>
            <a:endParaRPr b="1" dirty="0">
              <a:latin typeface="Arial" panose="020B0604020202020204" pitchFamily="34" charset="0"/>
              <a:cs typeface="Arial" panose="020B0604020202020204" pitchFamily="34" charset="0"/>
            </a:endParaRPr>
          </a:p>
        </p:txBody>
      </p:sp>
      <p:pic>
        <p:nvPicPr>
          <p:cNvPr id="250" name="Google Shape;250;g1c99aa7f950_0_13"/>
          <p:cNvPicPr preferRelativeResize="0"/>
          <p:nvPr/>
        </p:nvPicPr>
        <p:blipFill>
          <a:blip r:embed="rId3">
            <a:alphaModFix/>
          </a:blip>
          <a:stretch>
            <a:fillRect/>
          </a:stretch>
        </p:blipFill>
        <p:spPr>
          <a:xfrm>
            <a:off x="4108313" y="1647367"/>
            <a:ext cx="3073135" cy="1535156"/>
          </a:xfrm>
          <a:prstGeom prst="rect">
            <a:avLst/>
          </a:prstGeom>
          <a:noFill/>
          <a:ln>
            <a:noFill/>
          </a:ln>
        </p:spPr>
      </p:pic>
      <p:sp>
        <p:nvSpPr>
          <p:cNvPr id="252" name="Google Shape;252;g1c99aa7f950_0_13"/>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53" name="Google Shape;253;g1c99aa7f950_0_13"/>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254" name="Google Shape;254;g1c99aa7f950_0_13"/>
          <p:cNvPicPr preferRelativeResize="0"/>
          <p:nvPr/>
        </p:nvPicPr>
        <p:blipFill rotWithShape="1">
          <a:blip r:embed="rId4">
            <a:alphaModFix/>
          </a:blip>
          <a:srcRect b="2581"/>
          <a:stretch/>
        </p:blipFill>
        <p:spPr>
          <a:xfrm>
            <a:off x="5066362" y="1658437"/>
            <a:ext cx="2065147" cy="1521690"/>
          </a:xfrm>
          <a:prstGeom prst="rect">
            <a:avLst/>
          </a:prstGeom>
          <a:noFill/>
          <a:ln>
            <a:noFill/>
          </a:ln>
        </p:spPr>
      </p:pic>
      <p:pic>
        <p:nvPicPr>
          <p:cNvPr id="255" name="Google Shape;255;g1c99aa7f950_0_13"/>
          <p:cNvPicPr preferRelativeResize="0"/>
          <p:nvPr/>
        </p:nvPicPr>
        <p:blipFill>
          <a:blip r:embed="rId5">
            <a:alphaModFix/>
          </a:blip>
          <a:stretch>
            <a:fillRect/>
          </a:stretch>
        </p:blipFill>
        <p:spPr>
          <a:xfrm>
            <a:off x="5953232" y="1658437"/>
            <a:ext cx="1178278" cy="1513016"/>
          </a:xfrm>
          <a:prstGeom prst="rect">
            <a:avLst/>
          </a:prstGeom>
          <a:noFill/>
          <a:ln>
            <a:noFill/>
          </a:ln>
        </p:spPr>
      </p:pic>
      <p:pic>
        <p:nvPicPr>
          <p:cNvPr id="256" name="Google Shape;256;g1c99aa7f950_0_13"/>
          <p:cNvPicPr preferRelativeResize="0"/>
          <p:nvPr/>
        </p:nvPicPr>
        <p:blipFill rotWithShape="1">
          <a:blip r:embed="rId4">
            <a:alphaModFix/>
          </a:blip>
          <a:srcRect b="2581"/>
          <a:stretch/>
        </p:blipFill>
        <p:spPr>
          <a:xfrm>
            <a:off x="5066362" y="3159927"/>
            <a:ext cx="2065147" cy="1521690"/>
          </a:xfrm>
          <a:prstGeom prst="rect">
            <a:avLst/>
          </a:prstGeom>
          <a:noFill/>
          <a:ln>
            <a:noFill/>
          </a:ln>
        </p:spPr>
      </p:pic>
      <p:pic>
        <p:nvPicPr>
          <p:cNvPr id="257" name="Google Shape;257;g1c99aa7f950_0_13"/>
          <p:cNvPicPr preferRelativeResize="0"/>
          <p:nvPr/>
        </p:nvPicPr>
        <p:blipFill>
          <a:blip r:embed="rId5">
            <a:alphaModFix/>
          </a:blip>
          <a:stretch>
            <a:fillRect/>
          </a:stretch>
        </p:blipFill>
        <p:spPr>
          <a:xfrm>
            <a:off x="5953232" y="4681617"/>
            <a:ext cx="1178278" cy="1657483"/>
          </a:xfrm>
          <a:prstGeom prst="rect">
            <a:avLst/>
          </a:prstGeom>
          <a:noFill/>
          <a:ln>
            <a:noFill/>
          </a:ln>
        </p:spPr>
      </p:pic>
      <p:sp>
        <p:nvSpPr>
          <p:cNvPr id="258" name="Google Shape;258;g1c99aa7f950_0_13"/>
          <p:cNvSpPr txBox="1"/>
          <p:nvPr/>
        </p:nvSpPr>
        <p:spPr>
          <a:xfrm>
            <a:off x="6181460" y="1177375"/>
            <a:ext cx="1105200" cy="56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0B5394"/>
                </a:solidFill>
                <a:latin typeface="Arial" panose="020B0604020202020204" pitchFamily="34" charset="0"/>
                <a:ea typeface="Arial Rounded"/>
                <a:cs typeface="Arial" panose="020B0604020202020204" pitchFamily="34" charset="0"/>
                <a:sym typeface="Arial Rounded"/>
              </a:rPr>
              <a:t>units</a:t>
            </a:r>
            <a:endParaRPr sz="2600" dirty="0">
              <a:solidFill>
                <a:srgbClr val="0B5394"/>
              </a:solidFill>
              <a:latin typeface="Arial" panose="020B0604020202020204" pitchFamily="34" charset="0"/>
              <a:ea typeface="Arial Rounded"/>
              <a:cs typeface="Arial" panose="020B0604020202020204" pitchFamily="34" charset="0"/>
              <a:sym typeface="Arial Rounded"/>
            </a:endParaRPr>
          </a:p>
        </p:txBody>
      </p:sp>
      <p:sp>
        <p:nvSpPr>
          <p:cNvPr id="259" name="Google Shape;259;g1c99aa7f950_0_13"/>
          <p:cNvSpPr txBox="1"/>
          <p:nvPr/>
        </p:nvSpPr>
        <p:spPr>
          <a:xfrm>
            <a:off x="5092273" y="1177375"/>
            <a:ext cx="1105200" cy="56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38761D"/>
                </a:solidFill>
                <a:latin typeface="Arial" panose="020B0604020202020204" pitchFamily="34" charset="0"/>
                <a:ea typeface="Arial Rounded"/>
                <a:cs typeface="Arial" panose="020B0604020202020204" pitchFamily="34" charset="0"/>
                <a:sym typeface="Arial Rounded"/>
              </a:rPr>
              <a:t>tens</a:t>
            </a:r>
            <a:endParaRPr sz="2600" dirty="0">
              <a:solidFill>
                <a:srgbClr val="38761D"/>
              </a:solidFill>
              <a:latin typeface="Arial" panose="020B0604020202020204" pitchFamily="34" charset="0"/>
              <a:ea typeface="Arial Rounded"/>
              <a:cs typeface="Arial" panose="020B0604020202020204" pitchFamily="34" charset="0"/>
              <a:sym typeface="Arial Rounded"/>
            </a:endParaRPr>
          </a:p>
        </p:txBody>
      </p:sp>
      <p:sp>
        <p:nvSpPr>
          <p:cNvPr id="260" name="Google Shape;260;g1c99aa7f950_0_13"/>
          <p:cNvSpPr txBox="1"/>
          <p:nvPr/>
        </p:nvSpPr>
        <p:spPr>
          <a:xfrm>
            <a:off x="3469175" y="1177375"/>
            <a:ext cx="1770000" cy="56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0B5394"/>
                </a:solidFill>
                <a:latin typeface="Arial" panose="020B0604020202020204" pitchFamily="34" charset="0"/>
                <a:ea typeface="Arial Rounded"/>
                <a:cs typeface="Arial" panose="020B0604020202020204" pitchFamily="34" charset="0"/>
                <a:sym typeface="Arial Rounded"/>
              </a:rPr>
              <a:t>hundreds</a:t>
            </a:r>
            <a:endParaRPr sz="2600" dirty="0">
              <a:solidFill>
                <a:srgbClr val="0B5394"/>
              </a:solidFill>
              <a:latin typeface="Arial" panose="020B0604020202020204" pitchFamily="34" charset="0"/>
              <a:ea typeface="Arial Rounded"/>
              <a:cs typeface="Arial" panose="020B0604020202020204" pitchFamily="34"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fade">
                                      <p:cBhvr>
                                        <p:cTn id="17" dur="1000"/>
                                        <p:tgtEl>
                                          <p:spTgt spid="26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000"/>
                                          </p:stCondLst>
                                        </p:cTn>
                                        <p:tgtEl>
                                          <p:spTgt spid="25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000"/>
                                          </p:stCondLst>
                                        </p:cTn>
                                        <p:tgtEl>
                                          <p:spTgt spid="25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57"/>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1000"/>
                                        <p:tgtEl>
                                          <p:spTgt spid="255"/>
                                        </p:tgtEl>
                                      </p:cBhvr>
                                    </p:animEffect>
                                    <p:set>
                                      <p:cBhvr>
                                        <p:cTn id="32" dur="1" fill="hold">
                                          <p:stCondLst>
                                            <p:cond delay="1000"/>
                                          </p:stCondLst>
                                        </p:cTn>
                                        <p:tgtEl>
                                          <p:spTgt spid="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cbc77025c4_0_58"/>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67" name="Google Shape;267;g1cbc77025c4_0_58"/>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268" name="Google Shape;268;g1cbc77025c4_0_58"/>
          <p:cNvSpPr txBox="1"/>
          <p:nvPr/>
        </p:nvSpPr>
        <p:spPr>
          <a:xfrm>
            <a:off x="542351" y="1702650"/>
            <a:ext cx="2950200" cy="502277"/>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2400" dirty="0">
                <a:solidFill>
                  <a:srgbClr val="0B5394"/>
                </a:solidFill>
                <a:latin typeface="Arial" panose="020B0604020202020204" pitchFamily="34" charset="0"/>
                <a:ea typeface="Arial Rounded"/>
                <a:cs typeface="Arial" panose="020B0604020202020204" pitchFamily="34" charset="0"/>
                <a:sym typeface="Arial Rounded"/>
              </a:rPr>
              <a:t>Repeated addition</a:t>
            </a:r>
            <a:endParaRPr sz="2400" i="0" u="none" strike="noStrike" cap="none" dirty="0">
              <a:solidFill>
                <a:srgbClr val="0B5394"/>
              </a:solidFill>
              <a:latin typeface="Arial" panose="020B0604020202020204" pitchFamily="34" charset="0"/>
              <a:ea typeface="Arial Rounded"/>
              <a:cs typeface="Arial" panose="020B0604020202020204" pitchFamily="34" charset="0"/>
              <a:sym typeface="Arial Rounded"/>
            </a:endParaRPr>
          </a:p>
        </p:txBody>
      </p:sp>
      <p:sp>
        <p:nvSpPr>
          <p:cNvPr id="269" name="Google Shape;269;g1cbc77025c4_0_58"/>
          <p:cNvSpPr txBox="1"/>
          <p:nvPr/>
        </p:nvSpPr>
        <p:spPr>
          <a:xfrm>
            <a:off x="1754325" y="350625"/>
            <a:ext cx="10041300" cy="638917"/>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3000" b="1" dirty="0">
                <a:solidFill>
                  <a:schemeClr val="accent1"/>
                </a:solidFill>
                <a:latin typeface="Arial" panose="020B0604020202020204" pitchFamily="34" charset="0"/>
                <a:ea typeface="Arial Rounded"/>
                <a:cs typeface="Arial" panose="020B0604020202020204" pitchFamily="34" charset="0"/>
                <a:sym typeface="Arial Rounded"/>
              </a:rPr>
              <a:t>How do we do 341 × 2 without writing anything down?</a:t>
            </a:r>
            <a:r>
              <a:rPr lang="en-GB" sz="3200" b="1" dirty="0">
                <a:solidFill>
                  <a:schemeClr val="accent1"/>
                </a:solidFill>
                <a:latin typeface="Arial" panose="020B0604020202020204" pitchFamily="34" charset="0"/>
                <a:ea typeface="Arial Rounded"/>
                <a:cs typeface="Arial" panose="020B0604020202020204" pitchFamily="34" charset="0"/>
                <a:sym typeface="Arial Rounded"/>
              </a:rPr>
              <a:t>   </a:t>
            </a:r>
            <a:endParaRPr sz="3200" b="1" i="0" u="none" strike="noStrike" cap="none" dirty="0">
              <a:solidFill>
                <a:schemeClr val="accent1"/>
              </a:solidFill>
              <a:latin typeface="Arial" panose="020B0604020202020204" pitchFamily="34" charset="0"/>
              <a:ea typeface="Arial Rounded"/>
              <a:cs typeface="Arial" panose="020B0604020202020204" pitchFamily="34" charset="0"/>
              <a:sym typeface="Arial Rounded"/>
            </a:endParaRPr>
          </a:p>
        </p:txBody>
      </p:sp>
      <p:sp>
        <p:nvSpPr>
          <p:cNvPr id="270" name="Google Shape;270;g1cbc77025c4_0_58"/>
          <p:cNvSpPr txBox="1"/>
          <p:nvPr/>
        </p:nvSpPr>
        <p:spPr>
          <a:xfrm>
            <a:off x="6857150" y="2152125"/>
            <a:ext cx="2435700" cy="8310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6  0  0</a:t>
            </a:r>
            <a:endParaRPr sz="4800" b="1">
              <a:latin typeface="Arial" panose="020B0604020202020204" pitchFamily="34" charset="0"/>
              <a:cs typeface="Arial" panose="020B0604020202020204" pitchFamily="34" charset="0"/>
            </a:endParaRPr>
          </a:p>
        </p:txBody>
      </p:sp>
      <p:sp>
        <p:nvSpPr>
          <p:cNvPr id="271" name="Google Shape;271;g1cbc77025c4_0_58"/>
          <p:cNvSpPr txBox="1"/>
          <p:nvPr/>
        </p:nvSpPr>
        <p:spPr>
          <a:xfrm>
            <a:off x="7798450" y="2983125"/>
            <a:ext cx="14943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 8 </a:t>
            </a:r>
            <a:r>
              <a:rPr lang="en-GB" sz="5800" b="1">
                <a:latin typeface="Arial" panose="020B0604020202020204" pitchFamily="34" charset="0"/>
                <a:cs typeface="Arial" panose="020B0604020202020204" pitchFamily="34" charset="0"/>
              </a:rPr>
              <a:t> </a:t>
            </a:r>
            <a:r>
              <a:rPr lang="en-GB" sz="4800" b="1">
                <a:latin typeface="Arial" panose="020B0604020202020204" pitchFamily="34" charset="0"/>
                <a:cs typeface="Arial" panose="020B0604020202020204" pitchFamily="34" charset="0"/>
              </a:rPr>
              <a:t>0</a:t>
            </a:r>
            <a:endParaRPr sz="4800" b="1">
              <a:latin typeface="Arial" panose="020B0604020202020204" pitchFamily="34" charset="0"/>
              <a:cs typeface="Arial" panose="020B0604020202020204" pitchFamily="34" charset="0"/>
            </a:endParaRPr>
          </a:p>
        </p:txBody>
      </p:sp>
      <p:sp>
        <p:nvSpPr>
          <p:cNvPr id="272" name="Google Shape;272;g1cbc77025c4_0_58"/>
          <p:cNvSpPr txBox="1"/>
          <p:nvPr/>
        </p:nvSpPr>
        <p:spPr>
          <a:xfrm>
            <a:off x="8565352" y="3641625"/>
            <a:ext cx="7275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GB" sz="4800" b="1">
                <a:latin typeface="Arial" panose="020B0604020202020204" pitchFamily="34" charset="0"/>
                <a:cs typeface="Arial" panose="020B0604020202020204" pitchFamily="34" charset="0"/>
              </a:rPr>
              <a:t>2</a:t>
            </a:r>
            <a:endParaRPr sz="4800" b="1">
              <a:latin typeface="Arial" panose="020B0604020202020204" pitchFamily="34" charset="0"/>
              <a:cs typeface="Arial" panose="020B0604020202020204" pitchFamily="34" charset="0"/>
            </a:endParaRPr>
          </a:p>
        </p:txBody>
      </p:sp>
      <p:grpSp>
        <p:nvGrpSpPr>
          <p:cNvPr id="273" name="Google Shape;273;g1cbc77025c4_0_58"/>
          <p:cNvGrpSpPr/>
          <p:nvPr/>
        </p:nvGrpSpPr>
        <p:grpSpPr>
          <a:xfrm>
            <a:off x="6857150" y="2140537"/>
            <a:ext cx="2435700" cy="854175"/>
            <a:chOff x="6857150" y="5253150"/>
            <a:chExt cx="2435700" cy="854175"/>
          </a:xfrm>
        </p:grpSpPr>
        <p:sp>
          <p:nvSpPr>
            <p:cNvPr id="274" name="Google Shape;274;g1cbc77025c4_0_58"/>
            <p:cNvSpPr txBox="1"/>
            <p:nvPr/>
          </p:nvSpPr>
          <p:spPr>
            <a:xfrm>
              <a:off x="6857150" y="5253150"/>
              <a:ext cx="2435700" cy="8310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6    0  0</a:t>
              </a:r>
              <a:endParaRPr sz="4800" b="1">
                <a:latin typeface="Arial" panose="020B0604020202020204" pitchFamily="34" charset="0"/>
                <a:cs typeface="Arial" panose="020B0604020202020204" pitchFamily="34" charset="0"/>
              </a:endParaRPr>
            </a:p>
          </p:txBody>
        </p:sp>
        <p:sp>
          <p:nvSpPr>
            <p:cNvPr id="275" name="Google Shape;275;g1cbc77025c4_0_58"/>
            <p:cNvSpPr txBox="1"/>
            <p:nvPr/>
          </p:nvSpPr>
          <p:spPr>
            <a:xfrm>
              <a:off x="7824924" y="5276325"/>
              <a:ext cx="1391700" cy="8310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 8  0</a:t>
              </a:r>
              <a:endParaRPr sz="4800" b="1">
                <a:latin typeface="Arial" panose="020B0604020202020204" pitchFamily="34" charset="0"/>
                <a:cs typeface="Arial" panose="020B0604020202020204" pitchFamily="34" charset="0"/>
              </a:endParaRPr>
            </a:p>
          </p:txBody>
        </p:sp>
        <p:sp>
          <p:nvSpPr>
            <p:cNvPr id="276" name="Google Shape;276;g1cbc77025c4_0_58"/>
            <p:cNvSpPr txBox="1"/>
            <p:nvPr/>
          </p:nvSpPr>
          <p:spPr>
            <a:xfrm>
              <a:off x="8524974" y="5266425"/>
              <a:ext cx="753600" cy="8310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GB" sz="4800" b="1">
                  <a:latin typeface="Arial" panose="020B0604020202020204" pitchFamily="34" charset="0"/>
                  <a:cs typeface="Arial" panose="020B0604020202020204" pitchFamily="34" charset="0"/>
                </a:rPr>
                <a:t>2</a:t>
              </a:r>
              <a:endParaRPr sz="4800" b="1">
                <a:latin typeface="Arial" panose="020B0604020202020204" pitchFamily="34" charset="0"/>
                <a:cs typeface="Arial" panose="020B0604020202020204" pitchFamily="34" charset="0"/>
              </a:endParaRPr>
            </a:p>
          </p:txBody>
        </p:sp>
      </p:grpSp>
      <p:sp>
        <p:nvSpPr>
          <p:cNvPr id="277" name="Google Shape;277;g1cbc77025c4_0_58"/>
          <p:cNvSpPr txBox="1"/>
          <p:nvPr/>
        </p:nvSpPr>
        <p:spPr>
          <a:xfrm>
            <a:off x="9597600" y="2321325"/>
            <a:ext cx="2202900" cy="492412"/>
          </a:xfrm>
          <a:prstGeom prst="rect">
            <a:avLst/>
          </a:prstGeom>
          <a:noFill/>
          <a:ln>
            <a:noFill/>
          </a:ln>
        </p:spPr>
        <p:txBody>
          <a:bodyPr spcFirstLastPara="1" wrap="square" lIns="91425" tIns="91425" rIns="91425" bIns="91425" anchor="t" anchorCtr="0">
            <a:spAutoFit/>
          </a:bodyPr>
          <a:lstStyle/>
          <a:p>
            <a:pPr lvl="0"/>
            <a:r>
              <a:rPr lang="en-GB" sz="2000" b="1" dirty="0">
                <a:latin typeface="Arial" panose="020B0604020202020204" pitchFamily="34" charset="0"/>
                <a:ea typeface="Arial Rounded"/>
                <a:cs typeface="Arial" panose="020B0604020202020204" pitchFamily="34" charset="0"/>
                <a:sym typeface="Arial Rounded"/>
              </a:rPr>
              <a:t>300 </a:t>
            </a:r>
            <a:r>
              <a:rPr lang="en-GB" sz="2000" b="1" dirty="0">
                <a:solidFill>
                  <a:schemeClr val="tx1"/>
                </a:solidFill>
                <a:latin typeface="Arial" panose="020B0604020202020204" pitchFamily="34" charset="0"/>
                <a:ea typeface="Arial Rounded"/>
                <a:cs typeface="Arial" panose="020B0604020202020204" pitchFamily="34" charset="0"/>
                <a:sym typeface="Arial Rounded"/>
              </a:rPr>
              <a:t>×</a:t>
            </a:r>
            <a:r>
              <a:rPr lang="en-GB" sz="2000" b="1" dirty="0">
                <a:latin typeface="Arial" panose="020B0604020202020204" pitchFamily="34" charset="0"/>
                <a:ea typeface="Arial Rounded"/>
                <a:cs typeface="Arial" panose="020B0604020202020204" pitchFamily="34" charset="0"/>
                <a:sym typeface="Arial Rounded"/>
              </a:rPr>
              <a:t> 2 = 600</a:t>
            </a:r>
            <a:endParaRPr sz="2000" b="1" dirty="0">
              <a:latin typeface="Arial" panose="020B0604020202020204" pitchFamily="34" charset="0"/>
              <a:ea typeface="Arial Rounded"/>
              <a:cs typeface="Arial" panose="020B0604020202020204" pitchFamily="34" charset="0"/>
              <a:sym typeface="Arial Rounded"/>
            </a:endParaRPr>
          </a:p>
        </p:txBody>
      </p:sp>
      <p:sp>
        <p:nvSpPr>
          <p:cNvPr id="278" name="Google Shape;278;g1cbc77025c4_0_58"/>
          <p:cNvSpPr txBox="1"/>
          <p:nvPr/>
        </p:nvSpPr>
        <p:spPr>
          <a:xfrm>
            <a:off x="9597600" y="2969025"/>
            <a:ext cx="2202900" cy="492412"/>
          </a:xfrm>
          <a:prstGeom prst="rect">
            <a:avLst/>
          </a:prstGeom>
          <a:noFill/>
          <a:ln>
            <a:noFill/>
          </a:ln>
        </p:spPr>
        <p:txBody>
          <a:bodyPr spcFirstLastPara="1" wrap="square" lIns="91425" tIns="91425" rIns="91425" bIns="91425" anchor="t" anchorCtr="0">
            <a:spAutoFit/>
          </a:bodyPr>
          <a:lstStyle/>
          <a:p>
            <a:pPr lvl="0"/>
            <a:r>
              <a:rPr lang="en-GB" sz="2000" b="1" dirty="0">
                <a:latin typeface="Arial" panose="020B0604020202020204" pitchFamily="34" charset="0"/>
                <a:ea typeface="Arial Rounded"/>
                <a:cs typeface="Arial" panose="020B0604020202020204" pitchFamily="34" charset="0"/>
                <a:sym typeface="Arial Rounded"/>
              </a:rPr>
              <a:t>  40 </a:t>
            </a:r>
            <a:r>
              <a:rPr lang="en-GB" sz="2000" b="1" dirty="0">
                <a:solidFill>
                  <a:schemeClr val="tx1"/>
                </a:solidFill>
                <a:latin typeface="Arial" panose="020B0604020202020204" pitchFamily="34" charset="0"/>
                <a:ea typeface="Arial Rounded"/>
                <a:cs typeface="Arial" panose="020B0604020202020204" pitchFamily="34" charset="0"/>
                <a:sym typeface="Arial Rounded"/>
              </a:rPr>
              <a:t>×</a:t>
            </a:r>
            <a:r>
              <a:rPr lang="en-GB" sz="2000" b="1" dirty="0">
                <a:latin typeface="Arial" panose="020B0604020202020204" pitchFamily="34" charset="0"/>
                <a:ea typeface="Arial Rounded"/>
                <a:cs typeface="Arial" panose="020B0604020202020204" pitchFamily="34" charset="0"/>
                <a:sym typeface="Arial Rounded"/>
              </a:rPr>
              <a:t> 2 = 80</a:t>
            </a:r>
            <a:endParaRPr sz="2000" b="1" dirty="0">
              <a:latin typeface="Arial" panose="020B0604020202020204" pitchFamily="34" charset="0"/>
              <a:ea typeface="Arial Rounded"/>
              <a:cs typeface="Arial" panose="020B0604020202020204" pitchFamily="34" charset="0"/>
              <a:sym typeface="Arial Rounded"/>
            </a:endParaRPr>
          </a:p>
        </p:txBody>
      </p:sp>
      <p:sp>
        <p:nvSpPr>
          <p:cNvPr id="279" name="Google Shape;279;g1cbc77025c4_0_58"/>
          <p:cNvSpPr txBox="1"/>
          <p:nvPr/>
        </p:nvSpPr>
        <p:spPr>
          <a:xfrm>
            <a:off x="9597600" y="3616725"/>
            <a:ext cx="2202900" cy="492412"/>
          </a:xfrm>
          <a:prstGeom prst="rect">
            <a:avLst/>
          </a:prstGeom>
          <a:noFill/>
          <a:ln>
            <a:noFill/>
          </a:ln>
        </p:spPr>
        <p:txBody>
          <a:bodyPr spcFirstLastPara="1" wrap="square" lIns="91425" tIns="91425" rIns="91425" bIns="91425" anchor="t" anchorCtr="0">
            <a:spAutoFit/>
          </a:bodyPr>
          <a:lstStyle/>
          <a:p>
            <a:pPr lvl="0"/>
            <a:r>
              <a:rPr lang="en-GB" sz="2000" b="1" dirty="0">
                <a:latin typeface="Arial" panose="020B0604020202020204" pitchFamily="34" charset="0"/>
                <a:ea typeface="Arial Rounded"/>
                <a:cs typeface="Arial" panose="020B0604020202020204" pitchFamily="34" charset="0"/>
                <a:sym typeface="Arial Rounded"/>
              </a:rPr>
              <a:t>    1 </a:t>
            </a:r>
            <a:r>
              <a:rPr lang="en-GB" sz="2000" b="1" dirty="0">
                <a:solidFill>
                  <a:schemeClr val="tx1"/>
                </a:solidFill>
                <a:latin typeface="Arial" panose="020B0604020202020204" pitchFamily="34" charset="0"/>
                <a:ea typeface="Arial Rounded"/>
                <a:cs typeface="Arial" panose="020B0604020202020204" pitchFamily="34" charset="0"/>
                <a:sym typeface="Arial Rounded"/>
              </a:rPr>
              <a:t>×</a:t>
            </a:r>
            <a:r>
              <a:rPr lang="en-GB" sz="2000" b="1" dirty="0">
                <a:latin typeface="Arial" panose="020B0604020202020204" pitchFamily="34" charset="0"/>
                <a:ea typeface="Arial Rounded"/>
                <a:cs typeface="Arial" panose="020B0604020202020204" pitchFamily="34" charset="0"/>
                <a:sym typeface="Arial Rounded"/>
              </a:rPr>
              <a:t> 2 = 2</a:t>
            </a:r>
            <a:endParaRPr sz="2000" b="1" dirty="0">
              <a:latin typeface="Arial" panose="020B0604020202020204" pitchFamily="34" charset="0"/>
              <a:ea typeface="Arial Rounded"/>
              <a:cs typeface="Arial" panose="020B0604020202020204" pitchFamily="34" charset="0"/>
              <a:sym typeface="Arial Rounded"/>
            </a:endParaRPr>
          </a:p>
        </p:txBody>
      </p:sp>
      <p:grpSp>
        <p:nvGrpSpPr>
          <p:cNvPr id="280" name="Google Shape;280;g1cbc77025c4_0_58"/>
          <p:cNvGrpSpPr/>
          <p:nvPr/>
        </p:nvGrpSpPr>
        <p:grpSpPr>
          <a:xfrm>
            <a:off x="1147233" y="2947350"/>
            <a:ext cx="1256700" cy="1325875"/>
            <a:chOff x="1147233" y="2947350"/>
            <a:chExt cx="1256700" cy="1325875"/>
          </a:xfrm>
        </p:grpSpPr>
        <p:sp>
          <p:nvSpPr>
            <p:cNvPr id="281" name="Google Shape;281;g1cbc77025c4_0_58"/>
            <p:cNvSpPr txBox="1"/>
            <p:nvPr/>
          </p:nvSpPr>
          <p:spPr>
            <a:xfrm>
              <a:off x="1147233" y="2947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82" name="Google Shape;282;g1cbc77025c4_0_58"/>
            <p:cNvSpPr txBox="1"/>
            <p:nvPr/>
          </p:nvSpPr>
          <p:spPr>
            <a:xfrm>
              <a:off x="1687225" y="3614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grpSp>
      <p:sp>
        <p:nvSpPr>
          <p:cNvPr id="283" name="Google Shape;283;g1cbc77025c4_0_58"/>
          <p:cNvSpPr txBox="1"/>
          <p:nvPr/>
        </p:nvSpPr>
        <p:spPr>
          <a:xfrm>
            <a:off x="461725" y="2293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grpSp>
        <p:nvGrpSpPr>
          <p:cNvPr id="284" name="Google Shape;284;g1cbc77025c4_0_58"/>
          <p:cNvGrpSpPr/>
          <p:nvPr/>
        </p:nvGrpSpPr>
        <p:grpSpPr>
          <a:xfrm>
            <a:off x="1095908" y="2293825"/>
            <a:ext cx="1359342" cy="658500"/>
            <a:chOff x="1092658" y="2293825"/>
            <a:chExt cx="1359342" cy="658500"/>
          </a:xfrm>
        </p:grpSpPr>
        <p:sp>
          <p:nvSpPr>
            <p:cNvPr id="285" name="Google Shape;285;g1cbc77025c4_0_58"/>
            <p:cNvSpPr txBox="1"/>
            <p:nvPr/>
          </p:nvSpPr>
          <p:spPr>
            <a:xfrm>
              <a:off x="1092658" y="22938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86" name="Google Shape;286;g1cbc77025c4_0_58"/>
            <p:cNvSpPr txBox="1"/>
            <p:nvPr/>
          </p:nvSpPr>
          <p:spPr>
            <a:xfrm>
              <a:off x="1735300" y="22938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dirty="0">
                  <a:latin typeface="Arial" panose="020B0604020202020204" pitchFamily="34" charset="0"/>
                  <a:cs typeface="Arial" panose="020B0604020202020204" pitchFamily="34" charset="0"/>
                </a:rPr>
                <a:t>1</a:t>
              </a:r>
              <a:endParaRPr sz="4800" b="1" dirty="0">
                <a:latin typeface="Arial" panose="020B0604020202020204" pitchFamily="34" charset="0"/>
                <a:cs typeface="Arial" panose="020B0604020202020204" pitchFamily="34" charset="0"/>
              </a:endParaRPr>
            </a:p>
          </p:txBody>
        </p:sp>
      </p:grpSp>
      <p:grpSp>
        <p:nvGrpSpPr>
          <p:cNvPr id="287" name="Google Shape;287;g1cbc77025c4_0_58"/>
          <p:cNvGrpSpPr/>
          <p:nvPr/>
        </p:nvGrpSpPr>
        <p:grpSpPr>
          <a:xfrm>
            <a:off x="3738033" y="2947350"/>
            <a:ext cx="1256700" cy="1325875"/>
            <a:chOff x="1147233" y="2947350"/>
            <a:chExt cx="1256700" cy="1325875"/>
          </a:xfrm>
        </p:grpSpPr>
        <p:sp>
          <p:nvSpPr>
            <p:cNvPr id="288" name="Google Shape;288;g1cbc77025c4_0_58"/>
            <p:cNvSpPr txBox="1"/>
            <p:nvPr/>
          </p:nvSpPr>
          <p:spPr>
            <a:xfrm>
              <a:off x="1147233" y="2947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89" name="Google Shape;289;g1cbc77025c4_0_58"/>
            <p:cNvSpPr txBox="1"/>
            <p:nvPr/>
          </p:nvSpPr>
          <p:spPr>
            <a:xfrm>
              <a:off x="1687225" y="3614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grpSp>
      <p:sp>
        <p:nvSpPr>
          <p:cNvPr id="290" name="Google Shape;290;g1cbc77025c4_0_58"/>
          <p:cNvSpPr txBox="1"/>
          <p:nvPr/>
        </p:nvSpPr>
        <p:spPr>
          <a:xfrm>
            <a:off x="3052525" y="2293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grpSp>
        <p:nvGrpSpPr>
          <p:cNvPr id="291" name="Google Shape;291;g1cbc77025c4_0_58"/>
          <p:cNvGrpSpPr/>
          <p:nvPr/>
        </p:nvGrpSpPr>
        <p:grpSpPr>
          <a:xfrm>
            <a:off x="3686708" y="2293825"/>
            <a:ext cx="1359342" cy="658500"/>
            <a:chOff x="1092658" y="2293825"/>
            <a:chExt cx="1359342" cy="658500"/>
          </a:xfrm>
        </p:grpSpPr>
        <p:sp>
          <p:nvSpPr>
            <p:cNvPr id="292" name="Google Shape;292;g1cbc77025c4_0_58"/>
            <p:cNvSpPr txBox="1"/>
            <p:nvPr/>
          </p:nvSpPr>
          <p:spPr>
            <a:xfrm>
              <a:off x="1092658" y="22938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93" name="Google Shape;293;g1cbc77025c4_0_58"/>
            <p:cNvSpPr txBox="1"/>
            <p:nvPr/>
          </p:nvSpPr>
          <p:spPr>
            <a:xfrm>
              <a:off x="1735300" y="22938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grpSp>
      <p:sp>
        <p:nvSpPr>
          <p:cNvPr id="294" name="Google Shape;294;g1cbc77025c4_0_58"/>
          <p:cNvSpPr/>
          <p:nvPr/>
        </p:nvSpPr>
        <p:spPr>
          <a:xfrm>
            <a:off x="149075" y="2175175"/>
            <a:ext cx="5426700" cy="8958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5" name="Google Shape;295;g1cbc77025c4_0_58"/>
          <p:cNvSpPr/>
          <p:nvPr/>
        </p:nvSpPr>
        <p:spPr>
          <a:xfrm>
            <a:off x="149075" y="2937175"/>
            <a:ext cx="5426700" cy="658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6" name="Google Shape;296;g1cbc77025c4_0_58"/>
          <p:cNvSpPr/>
          <p:nvPr/>
        </p:nvSpPr>
        <p:spPr>
          <a:xfrm>
            <a:off x="301475" y="3622975"/>
            <a:ext cx="5426700" cy="658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019C134-EC06-9822-5684-FC8768B496CB}"/>
              </a:ext>
            </a:extLst>
          </p:cNvPr>
          <p:cNvSpPr>
            <a:spLocks noGrp="1"/>
          </p:cNvSpPr>
          <p:nvPr>
            <p:ph type="sldNum" sz="quarter" idx="12"/>
          </p:nvPr>
        </p:nvSpPr>
        <p:spPr/>
        <p:txBody>
          <a:bodyPr/>
          <a:lstStyle/>
          <a:p>
            <a:fld id="{892959B6-490E-A144-8C7C-88267F972F69}" type="slidenum">
              <a:rPr lang="en-US" smtClean="0"/>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28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8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000"/>
                                          </p:stCondLst>
                                        </p:cTn>
                                        <p:tgtEl>
                                          <p:spTgt spid="29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8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000"/>
                                          </p:stCondLst>
                                        </p:cTn>
                                        <p:tgtEl>
                                          <p:spTgt spid="294"/>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2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000"/>
                                          </p:stCondLst>
                                        </p:cTn>
                                        <p:tgtEl>
                                          <p:spTgt spid="295"/>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72"/>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1000"/>
                                          </p:stCondLst>
                                        </p:cTn>
                                        <p:tgtEl>
                                          <p:spTgt spid="29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7"/>
                                        </p:tgtEl>
                                        <p:attrNameLst>
                                          <p:attrName>style.visibility</p:attrName>
                                        </p:attrNameLst>
                                      </p:cBhvr>
                                      <p:to>
                                        <p:strVal val="visible"/>
                                      </p:to>
                                    </p:set>
                                    <p:animEffect transition="in" filter="fade">
                                      <p:cBhvr>
                                        <p:cTn id="56" dur="1000"/>
                                        <p:tgtEl>
                                          <p:spTgt spid="27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8"/>
                                        </p:tgtEl>
                                        <p:attrNameLst>
                                          <p:attrName>style.visibility</p:attrName>
                                        </p:attrNameLst>
                                      </p:cBhvr>
                                      <p:to>
                                        <p:strVal val="visible"/>
                                      </p:to>
                                    </p:set>
                                    <p:animEffect transition="in" filter="fade">
                                      <p:cBhvr>
                                        <p:cTn id="61" dur="1000"/>
                                        <p:tgtEl>
                                          <p:spTgt spid="27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79"/>
                                        </p:tgtEl>
                                        <p:attrNameLst>
                                          <p:attrName>style.visibility</p:attrName>
                                        </p:attrNameLst>
                                      </p:cBhvr>
                                      <p:to>
                                        <p:strVal val="visible"/>
                                      </p:to>
                                    </p:set>
                                    <p:animEffect transition="in" filter="fade">
                                      <p:cBhvr>
                                        <p:cTn id="66" dur="1000"/>
                                        <p:tgtEl>
                                          <p:spTgt spid="27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1000"/>
                                        <p:tgtEl>
                                          <p:spTgt spid="272"/>
                                        </p:tgtEl>
                                      </p:cBhvr>
                                    </p:animEffect>
                                    <p:set>
                                      <p:cBhvr>
                                        <p:cTn id="71" dur="1" fill="hold">
                                          <p:stCondLst>
                                            <p:cond delay="1000"/>
                                          </p:stCondLst>
                                        </p:cTn>
                                        <p:tgtEl>
                                          <p:spTgt spid="27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271"/>
                                        </p:tgtEl>
                                      </p:cBhvr>
                                    </p:animEffect>
                                    <p:set>
                                      <p:cBhvr>
                                        <p:cTn id="74" dur="1" fill="hold">
                                          <p:stCondLst>
                                            <p:cond delay="1000"/>
                                          </p:stCondLst>
                                        </p:cTn>
                                        <p:tgtEl>
                                          <p:spTgt spid="271"/>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73"/>
                                        </p:tgtEl>
                                        <p:attrNameLst>
                                          <p:attrName>style.visibility</p:attrName>
                                        </p:attrNameLst>
                                      </p:cBhvr>
                                      <p:to>
                                        <p:strVal val="visible"/>
                                      </p:to>
                                    </p:set>
                                    <p:animEffect transition="in" filter="fade">
                                      <p:cBhvr>
                                        <p:cTn id="77"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cbc77025c4_0_28"/>
          <p:cNvSpPr/>
          <p:nvPr/>
        </p:nvSpPr>
        <p:spPr>
          <a:xfrm rot="10800000" flipH="1">
            <a:off x="0" y="-18634"/>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03" name="Google Shape;303;g1cbc77025c4_0_28"/>
          <p:cNvSpPr txBox="1"/>
          <p:nvPr/>
        </p:nvSpPr>
        <p:spPr>
          <a:xfrm>
            <a:off x="5831"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04" name="Google Shape;304;g1cbc77025c4_0_28"/>
          <p:cNvSpPr txBox="1"/>
          <p:nvPr/>
        </p:nvSpPr>
        <p:spPr>
          <a:xfrm>
            <a:off x="3743863" y="112166"/>
            <a:ext cx="70281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1" dirty="0">
                <a:solidFill>
                  <a:schemeClr val="accent1"/>
                </a:solidFill>
                <a:latin typeface="Arial" panose="020B0604020202020204" pitchFamily="34" charset="0"/>
                <a:ea typeface="Arial Rounded"/>
                <a:cs typeface="Arial" panose="020B0604020202020204" pitchFamily="34" charset="0"/>
                <a:sym typeface="Arial Rounded"/>
              </a:rPr>
              <a:t> </a:t>
            </a:r>
            <a:r>
              <a:rPr lang="en-GB" sz="4000" b="1" dirty="0">
                <a:solidFill>
                  <a:schemeClr val="accent1"/>
                </a:solidFill>
                <a:latin typeface="Arial" panose="020B0604020202020204" pitchFamily="34" charset="0"/>
                <a:ea typeface="Arial Rounded"/>
                <a:cs typeface="Arial" panose="020B0604020202020204" pitchFamily="34" charset="0"/>
                <a:sym typeface="Arial Rounded"/>
              </a:rPr>
              <a:t>What about 341 × 6? </a:t>
            </a:r>
            <a:endParaRPr sz="4000" b="1" i="0" u="none" strike="noStrike" cap="none" dirty="0">
              <a:solidFill>
                <a:schemeClr val="accent1"/>
              </a:solidFill>
              <a:latin typeface="Arial" panose="020B0604020202020204" pitchFamily="34" charset="0"/>
              <a:ea typeface="Arial Rounded"/>
              <a:cs typeface="Arial" panose="020B0604020202020204" pitchFamily="34" charset="0"/>
              <a:sym typeface="Arial Rounded"/>
            </a:endParaRPr>
          </a:p>
        </p:txBody>
      </p:sp>
      <p:sp>
        <p:nvSpPr>
          <p:cNvPr id="305" name="Google Shape;305;g1cbc77025c4_0_28"/>
          <p:cNvSpPr txBox="1"/>
          <p:nvPr/>
        </p:nvSpPr>
        <p:spPr>
          <a:xfrm>
            <a:off x="2917975" y="2189550"/>
            <a:ext cx="1557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100">
                <a:latin typeface="Arial" panose="020B0604020202020204" pitchFamily="34" charset="0"/>
                <a:ea typeface="Arial Rounded"/>
                <a:cs typeface="Arial" panose="020B0604020202020204" pitchFamily="34" charset="0"/>
                <a:sym typeface="Arial Rounded"/>
              </a:rPr>
              <a:t>x 6  </a:t>
            </a:r>
            <a:endParaRPr sz="4100">
              <a:latin typeface="Arial" panose="020B0604020202020204" pitchFamily="34" charset="0"/>
              <a:ea typeface="Arial Rounded"/>
              <a:cs typeface="Arial" panose="020B0604020202020204" pitchFamily="34" charset="0"/>
              <a:sym typeface="Arial Rounded"/>
            </a:endParaRPr>
          </a:p>
        </p:txBody>
      </p:sp>
      <p:sp>
        <p:nvSpPr>
          <p:cNvPr id="306" name="Google Shape;306;g1cbc77025c4_0_28"/>
          <p:cNvSpPr txBox="1"/>
          <p:nvPr/>
        </p:nvSpPr>
        <p:spPr>
          <a:xfrm>
            <a:off x="7104863" y="355275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a:t>
            </a:r>
            <a:endParaRPr sz="4800" b="1">
              <a:latin typeface="Arial" panose="020B0604020202020204" pitchFamily="34" charset="0"/>
              <a:cs typeface="Arial" panose="020B0604020202020204" pitchFamily="34" charset="0"/>
            </a:endParaRPr>
          </a:p>
        </p:txBody>
      </p:sp>
      <p:sp>
        <p:nvSpPr>
          <p:cNvPr id="307" name="Google Shape;307;g1cbc77025c4_0_28"/>
          <p:cNvSpPr txBox="1"/>
          <p:nvPr/>
        </p:nvSpPr>
        <p:spPr>
          <a:xfrm>
            <a:off x="461725" y="2293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dirty="0">
                <a:latin typeface="Arial" panose="020B0604020202020204" pitchFamily="34" charset="0"/>
                <a:cs typeface="Arial" panose="020B0604020202020204" pitchFamily="34" charset="0"/>
              </a:rPr>
              <a:t>3  0  0</a:t>
            </a:r>
            <a:endParaRPr sz="4800" b="1" dirty="0">
              <a:latin typeface="Arial" panose="020B0604020202020204" pitchFamily="34" charset="0"/>
              <a:cs typeface="Arial" panose="020B0604020202020204" pitchFamily="34" charset="0"/>
            </a:endParaRPr>
          </a:p>
        </p:txBody>
      </p:sp>
      <p:sp>
        <p:nvSpPr>
          <p:cNvPr id="308" name="Google Shape;308;g1cbc77025c4_0_28"/>
          <p:cNvSpPr txBox="1"/>
          <p:nvPr/>
        </p:nvSpPr>
        <p:spPr>
          <a:xfrm>
            <a:off x="1147233" y="2947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09" name="Google Shape;309;g1cbc77025c4_0_28"/>
          <p:cNvSpPr txBox="1"/>
          <p:nvPr/>
        </p:nvSpPr>
        <p:spPr>
          <a:xfrm>
            <a:off x="1687225" y="3614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sp>
        <p:nvSpPr>
          <p:cNvPr id="310" name="Google Shape;310;g1cbc77025c4_0_28"/>
          <p:cNvSpPr txBox="1"/>
          <p:nvPr/>
        </p:nvSpPr>
        <p:spPr>
          <a:xfrm>
            <a:off x="2917975" y="2875350"/>
            <a:ext cx="1557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100">
                <a:latin typeface="Arial" panose="020B0604020202020204" pitchFamily="34" charset="0"/>
                <a:ea typeface="Arial Rounded"/>
                <a:cs typeface="Arial" panose="020B0604020202020204" pitchFamily="34" charset="0"/>
                <a:sym typeface="Arial Rounded"/>
              </a:rPr>
              <a:t>x 6  </a:t>
            </a:r>
            <a:endParaRPr sz="4100">
              <a:latin typeface="Arial" panose="020B0604020202020204" pitchFamily="34" charset="0"/>
              <a:ea typeface="Arial Rounded"/>
              <a:cs typeface="Arial" panose="020B0604020202020204" pitchFamily="34" charset="0"/>
              <a:sym typeface="Arial Rounded"/>
            </a:endParaRPr>
          </a:p>
        </p:txBody>
      </p:sp>
      <p:sp>
        <p:nvSpPr>
          <p:cNvPr id="311" name="Google Shape;311;g1cbc77025c4_0_28"/>
          <p:cNvSpPr txBox="1"/>
          <p:nvPr/>
        </p:nvSpPr>
        <p:spPr>
          <a:xfrm>
            <a:off x="2917975" y="3561150"/>
            <a:ext cx="1557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100">
                <a:latin typeface="Arial" panose="020B0604020202020204" pitchFamily="34" charset="0"/>
                <a:ea typeface="Arial Rounded"/>
                <a:cs typeface="Arial" panose="020B0604020202020204" pitchFamily="34" charset="0"/>
                <a:sym typeface="Arial Rounded"/>
              </a:rPr>
              <a:t>x 6  </a:t>
            </a:r>
            <a:endParaRPr sz="4100">
              <a:latin typeface="Arial" panose="020B0604020202020204" pitchFamily="34" charset="0"/>
              <a:ea typeface="Arial Rounded"/>
              <a:cs typeface="Arial" panose="020B0604020202020204" pitchFamily="34" charset="0"/>
              <a:sym typeface="Arial Rounded"/>
            </a:endParaRPr>
          </a:p>
        </p:txBody>
      </p:sp>
      <p:sp>
        <p:nvSpPr>
          <p:cNvPr id="312" name="Google Shape;312;g1cbc77025c4_0_28"/>
          <p:cNvSpPr txBox="1"/>
          <p:nvPr/>
        </p:nvSpPr>
        <p:spPr>
          <a:xfrm>
            <a:off x="5224150" y="2189550"/>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1  0  0  0</a:t>
            </a:r>
            <a:endParaRPr sz="4800" b="1">
              <a:latin typeface="Arial" panose="020B0604020202020204" pitchFamily="34" charset="0"/>
              <a:cs typeface="Arial" panose="020B0604020202020204" pitchFamily="34" charset="0"/>
            </a:endParaRPr>
          </a:p>
        </p:txBody>
      </p:sp>
      <p:sp>
        <p:nvSpPr>
          <p:cNvPr id="313" name="Google Shape;313;g1cbc77025c4_0_28"/>
          <p:cNvSpPr txBox="1"/>
          <p:nvPr/>
        </p:nvSpPr>
        <p:spPr>
          <a:xfrm>
            <a:off x="5904600" y="28711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2  0  0</a:t>
            </a:r>
            <a:endParaRPr sz="4800" b="1">
              <a:latin typeface="Arial" panose="020B0604020202020204" pitchFamily="34" charset="0"/>
              <a:cs typeface="Arial" panose="020B0604020202020204" pitchFamily="34" charset="0"/>
            </a:endParaRPr>
          </a:p>
        </p:txBody>
      </p:sp>
      <p:sp>
        <p:nvSpPr>
          <p:cNvPr id="314" name="Google Shape;314;g1cbc77025c4_0_28"/>
          <p:cNvSpPr txBox="1"/>
          <p:nvPr/>
        </p:nvSpPr>
        <p:spPr>
          <a:xfrm>
            <a:off x="6570583" y="28711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15" name="Google Shape;315;g1cbc77025c4_0_28"/>
          <p:cNvSpPr/>
          <p:nvPr/>
        </p:nvSpPr>
        <p:spPr>
          <a:xfrm>
            <a:off x="162350" y="2123650"/>
            <a:ext cx="3915900" cy="8157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6" name="Google Shape;316;g1cbc77025c4_0_28"/>
          <p:cNvSpPr/>
          <p:nvPr/>
        </p:nvSpPr>
        <p:spPr>
          <a:xfrm>
            <a:off x="162350" y="2961850"/>
            <a:ext cx="3915900" cy="6585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7" name="Google Shape;317;g1cbc77025c4_0_28"/>
          <p:cNvSpPr/>
          <p:nvPr/>
        </p:nvSpPr>
        <p:spPr>
          <a:xfrm>
            <a:off x="314750" y="3647650"/>
            <a:ext cx="3915900" cy="6585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8" name="Google Shape;318;g1cbc77025c4_0_28"/>
          <p:cNvSpPr txBox="1"/>
          <p:nvPr/>
        </p:nvSpPr>
        <p:spPr>
          <a:xfrm>
            <a:off x="8906300" y="2212638"/>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2  0  0  0</a:t>
            </a:r>
            <a:endParaRPr sz="4800" b="1">
              <a:latin typeface="Arial" panose="020B0604020202020204" pitchFamily="34" charset="0"/>
              <a:cs typeface="Arial" panose="020B0604020202020204" pitchFamily="34" charset="0"/>
            </a:endParaRPr>
          </a:p>
        </p:txBody>
      </p:sp>
      <p:sp>
        <p:nvSpPr>
          <p:cNvPr id="319" name="Google Shape;319;g1cbc77025c4_0_28"/>
          <p:cNvSpPr txBox="1"/>
          <p:nvPr/>
        </p:nvSpPr>
        <p:spPr>
          <a:xfrm>
            <a:off x="5904600" y="21895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8  0  0</a:t>
            </a:r>
            <a:endParaRPr sz="4800" b="1">
              <a:latin typeface="Arial" panose="020B0604020202020204" pitchFamily="34" charset="0"/>
              <a:cs typeface="Arial" panose="020B0604020202020204" pitchFamily="34" charset="0"/>
            </a:endParaRPr>
          </a:p>
        </p:txBody>
      </p:sp>
      <p:sp>
        <p:nvSpPr>
          <p:cNvPr id="320" name="Google Shape;320;g1cbc77025c4_0_28"/>
          <p:cNvSpPr/>
          <p:nvPr/>
        </p:nvSpPr>
        <p:spPr>
          <a:xfrm>
            <a:off x="4947975" y="1906100"/>
            <a:ext cx="1684800" cy="17952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21" name="Google Shape;321;g1cbc77025c4_0_28"/>
          <p:cNvSpPr txBox="1"/>
          <p:nvPr/>
        </p:nvSpPr>
        <p:spPr>
          <a:xfrm>
            <a:off x="10243408" y="28711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22" name="Google Shape;322;g1cbc77025c4_0_28"/>
          <p:cNvSpPr txBox="1"/>
          <p:nvPr/>
        </p:nvSpPr>
        <p:spPr>
          <a:xfrm>
            <a:off x="10771963" y="354125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a:t>
            </a:r>
            <a:endParaRPr sz="4800" b="1">
              <a:latin typeface="Arial" panose="020B0604020202020204" pitchFamily="34" charset="0"/>
              <a:cs typeface="Arial" panose="020B0604020202020204" pitchFamily="34" charset="0"/>
            </a:endParaRPr>
          </a:p>
        </p:txBody>
      </p:sp>
      <p:sp>
        <p:nvSpPr>
          <p:cNvPr id="323" name="Google Shape;323;g1cbc77025c4_0_28"/>
          <p:cNvSpPr/>
          <p:nvPr/>
        </p:nvSpPr>
        <p:spPr>
          <a:xfrm>
            <a:off x="6556575" y="1906100"/>
            <a:ext cx="1447800" cy="24708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24" name="Google Shape;324;g1cbc77025c4_0_28"/>
          <p:cNvSpPr txBox="1"/>
          <p:nvPr/>
        </p:nvSpPr>
        <p:spPr>
          <a:xfrm>
            <a:off x="10243408" y="2201038"/>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25" name="Google Shape;325;g1cbc77025c4_0_28"/>
          <p:cNvSpPr txBox="1"/>
          <p:nvPr/>
        </p:nvSpPr>
        <p:spPr>
          <a:xfrm>
            <a:off x="10771963" y="220105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a:t>
            </a:r>
            <a:endParaRPr sz="4800" b="1">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DCB6F39-1333-4529-B30C-2E9F78D4DB2B}"/>
              </a:ext>
            </a:extLst>
          </p:cNvPr>
          <p:cNvSpPr>
            <a:spLocks noGrp="1"/>
          </p:cNvSpPr>
          <p:nvPr>
            <p:ph type="sldNum" sz="quarter" idx="12"/>
          </p:nvPr>
        </p:nvSpPr>
        <p:spPr/>
        <p:txBody>
          <a:bodyPr/>
          <a:lstStyle/>
          <a:p>
            <a:fld id="{892959B6-490E-A144-8C7C-88267F972F69}" type="slidenum">
              <a:rPr lang="en-US" smtClean="0"/>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par>
                                <p:cTn id="8" presetID="10" presetClass="entr" presetSubtype="0"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fade">
                                      <p:cBhvr>
                                        <p:cTn id="10" dur="1000"/>
                                        <p:tgtEl>
                                          <p:spTgt spid="308"/>
                                        </p:tgtEl>
                                      </p:cBhvr>
                                    </p:animEffect>
                                  </p:childTnLst>
                                </p:cTn>
                              </p:par>
                              <p:par>
                                <p:cTn id="11" presetID="10" presetClass="entr" presetSubtype="0" fill="hold" nodeType="withEffect">
                                  <p:stCondLst>
                                    <p:cond delay="0"/>
                                  </p:stCondLst>
                                  <p:childTnLst>
                                    <p:set>
                                      <p:cBhvr>
                                        <p:cTn id="12" dur="1" fill="hold">
                                          <p:stCondLst>
                                            <p:cond delay="0"/>
                                          </p:stCondLst>
                                        </p:cTn>
                                        <p:tgtEl>
                                          <p:spTgt spid="309"/>
                                        </p:tgtEl>
                                        <p:attrNameLst>
                                          <p:attrName>style.visibility</p:attrName>
                                        </p:attrNameLst>
                                      </p:cBhvr>
                                      <p:to>
                                        <p:strVal val="visible"/>
                                      </p:to>
                                    </p:set>
                                    <p:animEffect transition="in" filter="fade">
                                      <p:cBhvr>
                                        <p:cTn id="13" dur="1000"/>
                                        <p:tgtEl>
                                          <p:spTgt spid="3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5"/>
                                        </p:tgtEl>
                                        <p:attrNameLst>
                                          <p:attrName>style.visibility</p:attrName>
                                        </p:attrNameLst>
                                      </p:cBhvr>
                                      <p:to>
                                        <p:strVal val="visible"/>
                                      </p:to>
                                    </p:set>
                                    <p:animEffect transition="in" filter="fade">
                                      <p:cBhvr>
                                        <p:cTn id="18" dur="1000"/>
                                        <p:tgtEl>
                                          <p:spTgt spid="305"/>
                                        </p:tgtEl>
                                      </p:cBhvr>
                                    </p:animEffect>
                                  </p:childTnLst>
                                </p:cTn>
                              </p:par>
                              <p:par>
                                <p:cTn id="19" presetID="10" presetClass="entr" presetSubtype="0" fill="hold" nodeType="withEffect">
                                  <p:stCondLst>
                                    <p:cond delay="0"/>
                                  </p:stCondLst>
                                  <p:childTnLst>
                                    <p:set>
                                      <p:cBhvr>
                                        <p:cTn id="20" dur="1" fill="hold">
                                          <p:stCondLst>
                                            <p:cond delay="0"/>
                                          </p:stCondLst>
                                        </p:cTn>
                                        <p:tgtEl>
                                          <p:spTgt spid="310"/>
                                        </p:tgtEl>
                                        <p:attrNameLst>
                                          <p:attrName>style.visibility</p:attrName>
                                        </p:attrNameLst>
                                      </p:cBhvr>
                                      <p:to>
                                        <p:strVal val="visible"/>
                                      </p:to>
                                    </p:set>
                                    <p:animEffect transition="in" filter="fade">
                                      <p:cBhvr>
                                        <p:cTn id="21" dur="1000"/>
                                        <p:tgtEl>
                                          <p:spTgt spid="310"/>
                                        </p:tgtEl>
                                      </p:cBhvr>
                                    </p:animEffect>
                                  </p:childTnLst>
                                </p:cTn>
                              </p:par>
                              <p:par>
                                <p:cTn id="22" presetID="10" presetClass="entr" presetSubtype="0" fill="hold" nodeType="withEffect">
                                  <p:stCondLst>
                                    <p:cond delay="0"/>
                                  </p:stCondLst>
                                  <p:childTnLst>
                                    <p:set>
                                      <p:cBhvr>
                                        <p:cTn id="23" dur="1" fill="hold">
                                          <p:stCondLst>
                                            <p:cond delay="0"/>
                                          </p:stCondLst>
                                        </p:cTn>
                                        <p:tgtEl>
                                          <p:spTgt spid="311"/>
                                        </p:tgtEl>
                                        <p:attrNameLst>
                                          <p:attrName>style.visibility</p:attrName>
                                        </p:attrNameLst>
                                      </p:cBhvr>
                                      <p:to>
                                        <p:strVal val="visible"/>
                                      </p:to>
                                    </p:set>
                                    <p:animEffect transition="in" filter="fade">
                                      <p:cBhvr>
                                        <p:cTn id="24" dur="1000"/>
                                        <p:tgtEl>
                                          <p:spTgt spid="3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2"/>
                                        </p:tgtEl>
                                        <p:attrNameLst>
                                          <p:attrName>style.visibility</p:attrName>
                                        </p:attrNameLst>
                                      </p:cBhvr>
                                      <p:to>
                                        <p:strVal val="visible"/>
                                      </p:to>
                                    </p:set>
                                    <p:animEffect transition="in" filter="fade">
                                      <p:cBhvr>
                                        <p:cTn id="33" dur="1000"/>
                                        <p:tgtEl>
                                          <p:spTgt spid="312"/>
                                        </p:tgtEl>
                                      </p:cBhvr>
                                    </p:animEffect>
                                  </p:childTnLst>
                                </p:cTn>
                              </p:par>
                              <p:par>
                                <p:cTn id="34" presetID="10" presetClass="entr" presetSubtype="0" fill="hold" nodeType="withEffect">
                                  <p:stCondLst>
                                    <p:cond delay="0"/>
                                  </p:stCondLst>
                                  <p:childTnLst>
                                    <p:set>
                                      <p:cBhvr>
                                        <p:cTn id="35" dur="1" fill="hold">
                                          <p:stCondLst>
                                            <p:cond delay="0"/>
                                          </p:stCondLst>
                                        </p:cTn>
                                        <p:tgtEl>
                                          <p:spTgt spid="319"/>
                                        </p:tgtEl>
                                        <p:attrNameLst>
                                          <p:attrName>style.visibility</p:attrName>
                                        </p:attrNameLst>
                                      </p:cBhvr>
                                      <p:to>
                                        <p:strVal val="visible"/>
                                      </p:to>
                                    </p:set>
                                    <p:animEffect transition="in" filter="fade">
                                      <p:cBhvr>
                                        <p:cTn id="36" dur="1000"/>
                                        <p:tgtEl>
                                          <p:spTgt spid="319"/>
                                        </p:tgtEl>
                                      </p:cBhvr>
                                    </p:animEffect>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1000"/>
                                          </p:stCondLst>
                                        </p:cTn>
                                        <p:tgtEl>
                                          <p:spTgt spid="3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3"/>
                                        </p:tgtEl>
                                        <p:attrNameLst>
                                          <p:attrName>style.visibility</p:attrName>
                                        </p:attrNameLst>
                                      </p:cBhvr>
                                      <p:to>
                                        <p:strVal val="visible"/>
                                      </p:to>
                                    </p:set>
                                    <p:animEffect transition="in" filter="fade">
                                      <p:cBhvr>
                                        <p:cTn id="48" dur="1000"/>
                                        <p:tgtEl>
                                          <p:spTgt spid="313"/>
                                        </p:tgtEl>
                                      </p:cBhvr>
                                    </p:animEffect>
                                  </p:childTnLst>
                                </p:cTn>
                              </p:par>
                              <p:par>
                                <p:cTn id="49" presetID="10" presetClass="entr" presetSubtype="0" fill="hold" nodeType="withEffect">
                                  <p:stCondLst>
                                    <p:cond delay="0"/>
                                  </p:stCondLst>
                                  <p:childTnLst>
                                    <p:set>
                                      <p:cBhvr>
                                        <p:cTn id="50" dur="1" fill="hold">
                                          <p:stCondLst>
                                            <p:cond delay="0"/>
                                          </p:stCondLst>
                                        </p:cTn>
                                        <p:tgtEl>
                                          <p:spTgt spid="314"/>
                                        </p:tgtEl>
                                        <p:attrNameLst>
                                          <p:attrName>style.visibility</p:attrName>
                                        </p:attrNameLst>
                                      </p:cBhvr>
                                      <p:to>
                                        <p:strVal val="visible"/>
                                      </p:to>
                                    </p:set>
                                    <p:animEffect transition="in" filter="fade">
                                      <p:cBhvr>
                                        <p:cTn id="51" dur="1000"/>
                                        <p:tgtEl>
                                          <p:spTgt spid="314"/>
                                        </p:tgtEl>
                                      </p:cBhvr>
                                    </p:animEffect>
                                  </p:childTnLst>
                                </p:cTn>
                              </p:par>
                            </p:childTnLst>
                          </p:cTn>
                        </p:par>
                        <p:par>
                          <p:cTn id="52" fill="hold">
                            <p:stCondLst>
                              <p:cond delay="1000"/>
                            </p:stCondLst>
                            <p:childTnLst>
                              <p:par>
                                <p:cTn id="53" presetID="1" presetClass="exit" presetSubtype="0" fill="hold" nodeType="afterEffect">
                                  <p:stCondLst>
                                    <p:cond delay="0"/>
                                  </p:stCondLst>
                                  <p:childTnLst>
                                    <p:set>
                                      <p:cBhvr>
                                        <p:cTn id="54" dur="1" fill="hold">
                                          <p:stCondLst>
                                            <p:cond delay="1000"/>
                                          </p:stCondLst>
                                        </p:cTn>
                                        <p:tgtEl>
                                          <p:spTgt spid="3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7"/>
                                        </p:tgtEl>
                                        <p:attrNameLst>
                                          <p:attrName>style.visibility</p:attrName>
                                        </p:attrNameLst>
                                      </p:cBhvr>
                                      <p:to>
                                        <p:strVal val="visible"/>
                                      </p:to>
                                    </p:set>
                                    <p:animEffect transition="in" filter="fade">
                                      <p:cBhvr>
                                        <p:cTn id="59" dur="1000"/>
                                        <p:tgtEl>
                                          <p:spTgt spid="3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6"/>
                                        </p:tgtEl>
                                        <p:attrNameLst>
                                          <p:attrName>style.visibility</p:attrName>
                                        </p:attrNameLst>
                                      </p:cBhvr>
                                      <p:to>
                                        <p:strVal val="visible"/>
                                      </p:to>
                                    </p:set>
                                    <p:animEffect transition="in" filter="fade">
                                      <p:cBhvr>
                                        <p:cTn id="64" dur="1000"/>
                                        <p:tgtEl>
                                          <p:spTgt spid="306"/>
                                        </p:tgtEl>
                                      </p:cBhvr>
                                    </p:animEffect>
                                  </p:childTnLst>
                                </p:cTn>
                              </p:par>
                            </p:childTnLst>
                          </p:cTn>
                        </p:par>
                        <p:par>
                          <p:cTn id="65" fill="hold">
                            <p:stCondLst>
                              <p:cond delay="1000"/>
                            </p:stCondLst>
                            <p:childTnLst>
                              <p:par>
                                <p:cTn id="66" presetID="1" presetClass="exit" presetSubtype="0" fill="hold" nodeType="afterEffect">
                                  <p:stCondLst>
                                    <p:cond delay="0"/>
                                  </p:stCondLst>
                                  <p:childTnLst>
                                    <p:set>
                                      <p:cBhvr>
                                        <p:cTn id="67" dur="1" fill="hold">
                                          <p:stCondLst>
                                            <p:cond delay="1000"/>
                                          </p:stCondLst>
                                        </p:cTn>
                                        <p:tgtEl>
                                          <p:spTgt spid="3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0"/>
                                        </p:tgtEl>
                                        <p:attrNameLst>
                                          <p:attrName>style.visibility</p:attrName>
                                        </p:attrNameLst>
                                      </p:cBhvr>
                                      <p:to>
                                        <p:strVal val="visible"/>
                                      </p:to>
                                    </p:set>
                                    <p:animEffect transition="in" filter="fade">
                                      <p:cBhvr>
                                        <p:cTn id="72" dur="1000"/>
                                        <p:tgtEl>
                                          <p:spTgt spid="3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8"/>
                                        </p:tgtEl>
                                        <p:attrNameLst>
                                          <p:attrName>style.visibility</p:attrName>
                                        </p:attrNameLst>
                                      </p:cBhvr>
                                      <p:to>
                                        <p:strVal val="visible"/>
                                      </p:to>
                                    </p:set>
                                    <p:animEffect transition="in" filter="fade">
                                      <p:cBhvr>
                                        <p:cTn id="77" dur="1000"/>
                                        <p:tgtEl>
                                          <p:spTgt spid="318"/>
                                        </p:tgtEl>
                                      </p:cBhvr>
                                    </p:animEffect>
                                  </p:childTnLst>
                                </p:cTn>
                              </p:par>
                            </p:childTnLst>
                          </p:cTn>
                        </p:par>
                        <p:par>
                          <p:cTn id="78" fill="hold">
                            <p:stCondLst>
                              <p:cond delay="1000"/>
                            </p:stCondLst>
                            <p:childTnLst>
                              <p:par>
                                <p:cTn id="79" presetID="10" presetClass="exit" presetSubtype="0" fill="hold" nodeType="afterEffect">
                                  <p:stCondLst>
                                    <p:cond delay="0"/>
                                  </p:stCondLst>
                                  <p:childTnLst>
                                    <p:animEffect transition="out" filter="fade">
                                      <p:cBhvr>
                                        <p:cTn id="80" dur="1000"/>
                                        <p:tgtEl>
                                          <p:spTgt spid="320"/>
                                        </p:tgtEl>
                                      </p:cBhvr>
                                    </p:animEffect>
                                    <p:set>
                                      <p:cBhvr>
                                        <p:cTn id="81" dur="1" fill="hold">
                                          <p:stCondLst>
                                            <p:cond delay="1000"/>
                                          </p:stCondLst>
                                        </p:cTn>
                                        <p:tgtEl>
                                          <p:spTgt spid="3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23"/>
                                        </p:tgtEl>
                                        <p:attrNameLst>
                                          <p:attrName>style.visibility</p:attrName>
                                        </p:attrNameLst>
                                      </p:cBhvr>
                                      <p:to>
                                        <p:strVal val="visible"/>
                                      </p:to>
                                    </p:set>
                                    <p:animEffect transition="in" filter="fade">
                                      <p:cBhvr>
                                        <p:cTn id="86" dur="1000"/>
                                        <p:tgtEl>
                                          <p:spTgt spid="323"/>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321"/>
                                        </p:tgtEl>
                                        <p:attrNameLst>
                                          <p:attrName>style.visibility</p:attrName>
                                        </p:attrNameLst>
                                      </p:cBhvr>
                                      <p:to>
                                        <p:strVal val="visible"/>
                                      </p:to>
                                    </p:set>
                                    <p:animEffect transition="in" filter="fade">
                                      <p:cBhvr>
                                        <p:cTn id="90" dur="1000"/>
                                        <p:tgtEl>
                                          <p:spTgt spid="321"/>
                                        </p:tgtEl>
                                      </p:cBhvr>
                                    </p:animEffect>
                                  </p:childTnLst>
                                </p:cTn>
                              </p:par>
                              <p:par>
                                <p:cTn id="91" presetID="10" presetClass="entr" presetSubtype="0" fill="hold" nodeType="withEffect">
                                  <p:stCondLst>
                                    <p:cond delay="0"/>
                                  </p:stCondLst>
                                  <p:childTnLst>
                                    <p:set>
                                      <p:cBhvr>
                                        <p:cTn id="92" dur="1" fill="hold">
                                          <p:stCondLst>
                                            <p:cond delay="0"/>
                                          </p:stCondLst>
                                        </p:cTn>
                                        <p:tgtEl>
                                          <p:spTgt spid="322"/>
                                        </p:tgtEl>
                                        <p:attrNameLst>
                                          <p:attrName>style.visibility</p:attrName>
                                        </p:attrNameLst>
                                      </p:cBhvr>
                                      <p:to>
                                        <p:strVal val="visible"/>
                                      </p:to>
                                    </p:set>
                                    <p:animEffect transition="in" filter="fade">
                                      <p:cBhvr>
                                        <p:cTn id="93" dur="1000"/>
                                        <p:tgtEl>
                                          <p:spTgt spid="322"/>
                                        </p:tgtEl>
                                      </p:cBhvr>
                                    </p:animEffect>
                                  </p:childTnLst>
                                </p:cTn>
                              </p:par>
                            </p:childTnLst>
                          </p:cTn>
                        </p:par>
                        <p:par>
                          <p:cTn id="94" fill="hold">
                            <p:stCondLst>
                              <p:cond delay="2000"/>
                            </p:stCondLst>
                            <p:childTnLst>
                              <p:par>
                                <p:cTn id="95" presetID="10" presetClass="exit" presetSubtype="0" fill="hold" nodeType="afterEffect">
                                  <p:stCondLst>
                                    <p:cond delay="0"/>
                                  </p:stCondLst>
                                  <p:childTnLst>
                                    <p:animEffect transition="out" filter="fade">
                                      <p:cBhvr>
                                        <p:cTn id="96" dur="2300"/>
                                        <p:tgtEl>
                                          <p:spTgt spid="323"/>
                                        </p:tgtEl>
                                      </p:cBhvr>
                                    </p:animEffect>
                                    <p:set>
                                      <p:cBhvr>
                                        <p:cTn id="97" dur="1" fill="hold">
                                          <p:stCondLst>
                                            <p:cond delay="2300"/>
                                          </p:stCondLst>
                                        </p:cTn>
                                        <p:tgtEl>
                                          <p:spTgt spid="32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00"/>
                                        <p:tgtEl>
                                          <p:spTgt spid="321"/>
                                        </p:tgtEl>
                                      </p:cBhvr>
                                    </p:animEffect>
                                    <p:set>
                                      <p:cBhvr>
                                        <p:cTn id="102" dur="1" fill="hold">
                                          <p:stCondLst>
                                            <p:cond delay="1000"/>
                                          </p:stCondLst>
                                        </p:cTn>
                                        <p:tgtEl>
                                          <p:spTgt spid="321"/>
                                        </p:tgtEl>
                                        <p:attrNameLst>
                                          <p:attrName>style.visibility</p:attrName>
                                        </p:attrNameLst>
                                      </p:cBhvr>
                                      <p:to>
                                        <p:strVal val="hidden"/>
                                      </p:to>
                                    </p:se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324"/>
                                        </p:tgtEl>
                                        <p:attrNameLst>
                                          <p:attrName>style.visibility</p:attrName>
                                        </p:attrNameLst>
                                      </p:cBhvr>
                                      <p:to>
                                        <p:strVal val="visible"/>
                                      </p:to>
                                    </p:set>
                                    <p:animEffect transition="in" filter="fade">
                                      <p:cBhvr>
                                        <p:cTn id="106" dur="2100"/>
                                        <p:tgtEl>
                                          <p:spTgt spid="3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1000"/>
                                        <p:tgtEl>
                                          <p:spTgt spid="322"/>
                                        </p:tgtEl>
                                      </p:cBhvr>
                                    </p:animEffect>
                                    <p:set>
                                      <p:cBhvr>
                                        <p:cTn id="111" dur="1" fill="hold">
                                          <p:stCondLst>
                                            <p:cond delay="1000"/>
                                          </p:stCondLst>
                                        </p:cTn>
                                        <p:tgtEl>
                                          <p:spTgt spid="322"/>
                                        </p:tgtEl>
                                        <p:attrNameLst>
                                          <p:attrName>style.visibility</p:attrName>
                                        </p:attrNameLst>
                                      </p:cBhvr>
                                      <p:to>
                                        <p:strVal val="hidden"/>
                                      </p:to>
                                    </p:set>
                                  </p:childTnLst>
                                </p:cTn>
                              </p:par>
                            </p:childTnLst>
                          </p:cTn>
                        </p:par>
                        <p:par>
                          <p:cTn id="112" fill="hold">
                            <p:stCondLst>
                              <p:cond delay="1000"/>
                            </p:stCondLst>
                            <p:childTnLst>
                              <p:par>
                                <p:cTn id="113" presetID="10" presetClass="entr" presetSubtype="0" fill="hold" nodeType="afterEffect">
                                  <p:stCondLst>
                                    <p:cond delay="0"/>
                                  </p:stCondLst>
                                  <p:childTnLst>
                                    <p:set>
                                      <p:cBhvr>
                                        <p:cTn id="114" dur="1" fill="hold">
                                          <p:stCondLst>
                                            <p:cond delay="0"/>
                                          </p:stCondLst>
                                        </p:cTn>
                                        <p:tgtEl>
                                          <p:spTgt spid="325"/>
                                        </p:tgtEl>
                                        <p:attrNameLst>
                                          <p:attrName>style.visibility</p:attrName>
                                        </p:attrNameLst>
                                      </p:cBhvr>
                                      <p:to>
                                        <p:strVal val="visible"/>
                                      </p:to>
                                    </p:set>
                                    <p:animEffect transition="in" filter="fade">
                                      <p:cBhvr>
                                        <p:cTn id="115"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4B2385-9FD6-408F-9B57-30FB23C207A3}">
  <ds:schemaRefs>
    <ds:schemaRef ds:uri="http://schemas.microsoft.com/sharepoint/v3/contenttype/forms"/>
  </ds:schemaRefs>
</ds:datastoreItem>
</file>

<file path=customXml/itemProps2.xml><?xml version="1.0" encoding="utf-8"?>
<ds:datastoreItem xmlns:ds="http://schemas.openxmlformats.org/officeDocument/2006/customXml" ds:itemID="{C6B335D1-2118-4EB1-BE52-B37869276150}">
  <ds:schemaRefs>
    <ds:schemaRef ds:uri="http://schemas.microsoft.com/office/2006/metadata/properties"/>
    <ds:schemaRef ds:uri="http://schemas.microsoft.com/office/infopath/2007/PartnerControls"/>
    <ds:schemaRef ds:uri="a943fffa-545b-4eca-b17d-5f9a138dda08"/>
    <ds:schemaRef ds:uri="c5cf19a6-e467-491d-9af0-5a70f09a6a41"/>
  </ds:schemaRefs>
</ds:datastoreItem>
</file>

<file path=customXml/itemProps3.xml><?xml version="1.0" encoding="utf-8"?>
<ds:datastoreItem xmlns:ds="http://schemas.openxmlformats.org/officeDocument/2006/customXml" ds:itemID="{8CA33136-5FBF-4A4C-8A59-E73211A3C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2555</TotalTime>
  <Words>3676</Words>
  <Application>Microsoft Office PowerPoint</Application>
  <PresentationFormat>Widescreen</PresentationFormat>
  <Paragraphs>571</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1_Custom Design</vt:lpstr>
      <vt:lpstr>Lesson 7:  Multiplication and estimation  Level 1</vt:lpstr>
      <vt:lpstr>  Vocabulary check</vt:lpstr>
      <vt:lpstr>  Method check</vt:lpstr>
      <vt:lpstr>Question</vt:lpstr>
      <vt:lpstr>True or false?</vt:lpstr>
      <vt:lpstr>True or false?</vt:lpstr>
      <vt:lpstr>Place value</vt:lpstr>
      <vt:lpstr>PowerPoint Presentation</vt:lpstr>
      <vt:lpstr>PowerPoint Presentation</vt:lpstr>
      <vt:lpstr>PowerPoint Presentation</vt:lpstr>
      <vt:lpstr>Talking numbers</vt:lpstr>
      <vt:lpstr>What is multiplication?</vt:lpstr>
      <vt:lpstr>What is multiplication?</vt:lpstr>
      <vt:lpstr>Another model </vt:lpstr>
      <vt:lpstr>Area model </vt:lpstr>
      <vt:lpstr>Another model </vt:lpstr>
      <vt:lpstr>Using the area model for money calculations</vt:lpstr>
      <vt:lpstr>Rounding and estimation checks</vt:lpstr>
      <vt:lpstr>Starter</vt:lpstr>
      <vt:lpstr>Rounding</vt:lpstr>
      <vt:lpstr>Estimation</vt:lpstr>
      <vt:lpstr>PowerPoint Presentation</vt:lpstr>
      <vt:lpstr>Practice</vt:lpstr>
      <vt:lpstr>Practice</vt:lpstr>
      <vt:lpstr>Method selection</vt:lpstr>
      <vt:lpstr>How many ways?</vt:lpstr>
      <vt:lpstr>Exam question (1)</vt:lpstr>
      <vt:lpstr>Exam question (2)</vt:lpstr>
      <vt:lpstr>Lesson review:  Multiplication and estimation Level 1</vt:lpstr>
      <vt:lpstr>Lesson 7: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check</dc:title>
  <dc:creator>Pearson</dc:creator>
  <cp:lastModifiedBy>Chess Law</cp:lastModifiedBy>
  <cp:revision>150</cp:revision>
  <dcterms:created xsi:type="dcterms:W3CDTF">2019-07-11T15:46:02Z</dcterms:created>
  <dcterms:modified xsi:type="dcterms:W3CDTF">2023-05-03T19:16:21Z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MediaServiceImageTags">
    <vt:lpwstr/>
  </property>
</Properties>
</file>