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33"/>
  </p:notesMasterIdLst>
  <p:sldIdLst>
    <p:sldId id="261" r:id="rId6"/>
    <p:sldId id="264" r:id="rId7"/>
    <p:sldId id="356" r:id="rId8"/>
    <p:sldId id="376" r:id="rId9"/>
    <p:sldId id="358" r:id="rId10"/>
    <p:sldId id="359" r:id="rId11"/>
    <p:sldId id="360" r:id="rId12"/>
    <p:sldId id="361" r:id="rId13"/>
    <p:sldId id="357" r:id="rId14"/>
    <p:sldId id="362" r:id="rId15"/>
    <p:sldId id="305" r:id="rId16"/>
    <p:sldId id="363" r:id="rId17"/>
    <p:sldId id="366" r:id="rId18"/>
    <p:sldId id="377" r:id="rId19"/>
    <p:sldId id="378" r:id="rId20"/>
    <p:sldId id="379" r:id="rId21"/>
    <p:sldId id="295" r:id="rId22"/>
    <p:sldId id="367" r:id="rId23"/>
    <p:sldId id="368" r:id="rId24"/>
    <p:sldId id="373" r:id="rId25"/>
    <p:sldId id="372" r:id="rId26"/>
    <p:sldId id="370" r:id="rId27"/>
    <p:sldId id="374" r:id="rId28"/>
    <p:sldId id="375" r:id="rId29"/>
    <p:sldId id="371" r:id="rId30"/>
    <p:sldId id="266" r:id="rId31"/>
    <p:sldId id="325" r:id="rId3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8CE21D-A44F-DFDE-2216-6A83308448DE}" name="PR" initials="WRG" userId="PR" providerId="None"/>
  <p188:author id="{DB168830-51D4-4CC1-7858-D21AD9F13162}" name="Sarah Stafford" initials="SS" userId="Sarah Stafford" providerId="None"/>
  <p188:author id="{388BD235-D01C-DD7B-5262-90526D8948DC}" name="Steve Pardoe" initials="SP" userId="S::steve.pardoe_etfoundation.co.uk#ext#@pearsoneducationinc.onmicrosoft.com::36300e65-e3c2-49f9-adf9-c4183b2d011a" providerId="AD"/>
  <p188:author id="{D3C2B254-6397-3662-2653-66AB3C11A1D8}" name="Veronica Wastell" initials="VW" userId="Veronica Wastell" providerId="None"/>
  <p188:author id="{6EAC9880-9F95-82CD-7BDE-5A307FA106F4}" name="Sarah" initials="S" userId="Sarah" providerId="None"/>
  <p188:author id="{E5B58DDC-298B-B9D5-C478-64E78F3EB0CF}" name="Chess Law" initials="CL" userId="S::chess@newgenpublishing.co.uk::77e1df74-a9d8-491f-a58c-070132422fdd" providerId="AD"/>
  <p188:author id="{223D0CDE-403F-E14F-8E03-7B9CB7350C38}" name="Juliane.Collings" initials="J" userId="S::Juliane.Collings@fareham.ac.uk::f584fa22-b7e5-4e9d-baeb-05333081fb9c" providerId="AD"/>
  <p188:author id="{87C54FDF-8E2C-6B2C-E062-6A815D5B5A18}" name="Shobhna Fletcher" initials="SF" userId="S::shobhna.fletcher@etfoundation.co.uk::715aab72-88df-480e-bcf8-5f488cbf35a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2AAEC7-59B7-0C30-2016-D41195B58451}" v="4" dt="2023-02-11T20:17:19.772"/>
    <p1510:client id="{DD75295C-3A02-441E-98CA-58EE393769E2}" v="1" dt="2023-02-10T13:18:41.7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55" autoAdjust="0"/>
    <p:restoredTop sz="82139" autoAdjust="0"/>
  </p:normalViewPr>
  <p:slideViewPr>
    <p:cSldViewPr snapToGrid="0">
      <p:cViewPr varScale="1">
        <p:scale>
          <a:sx n="93" d="100"/>
          <a:sy n="93" d="100"/>
        </p:scale>
        <p:origin x="1656" y="96"/>
      </p:cViewPr>
      <p:guideLst/>
    </p:cSldViewPr>
  </p:slideViewPr>
  <p:outlineViewPr>
    <p:cViewPr>
      <p:scale>
        <a:sx n="33" d="100"/>
        <a:sy n="33" d="100"/>
      </p:scale>
      <p:origin x="0" y="-1140"/>
    </p:cViewPr>
  </p:outlineViewPr>
  <p:notesTextViewPr>
    <p:cViewPr>
      <p:scale>
        <a:sx n="1" d="1"/>
        <a:sy n="1" d="1"/>
      </p:scale>
      <p:origin x="0" y="0"/>
    </p:cViewPr>
  </p:notesTextViewPr>
  <p:sorterViewPr>
    <p:cViewPr>
      <p:scale>
        <a:sx n="100" d="100"/>
        <a:sy n="100" d="100"/>
      </p:scale>
      <p:origin x="0" y="-1712"/>
    </p:cViewPr>
  </p:sorterViewPr>
  <p:notesViewPr>
    <p:cSldViewPr snapToGrid="0">
      <p:cViewPr varScale="1">
        <p:scale>
          <a:sx n="60" d="100"/>
          <a:sy n="60" d="100"/>
        </p:scale>
        <p:origin x="327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ableStyles" Target="tableStyles.xml"/><Relationship Id="rId40"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obhna Fletcher" userId="715aab72-88df-480e-bcf8-5f488cbf35ad" providerId="ADAL" clId="{DD75295C-3A02-441E-98CA-58EE393769E2}"/>
    <pc:docChg chg="custSel modSld">
      <pc:chgData name="Shobhna Fletcher" userId="715aab72-88df-480e-bcf8-5f488cbf35ad" providerId="ADAL" clId="{DD75295C-3A02-441E-98CA-58EE393769E2}" dt="2023-02-10T13:27:34.791" v="94"/>
      <pc:docMkLst>
        <pc:docMk/>
      </pc:docMkLst>
      <pc:sldChg chg="addSp modSp mod">
        <pc:chgData name="Shobhna Fletcher" userId="715aab72-88df-480e-bcf8-5f488cbf35ad" providerId="ADAL" clId="{DD75295C-3A02-441E-98CA-58EE393769E2}" dt="2023-02-10T13:18:51.932" v="28" actId="13926"/>
        <pc:sldMkLst>
          <pc:docMk/>
          <pc:sldMk cId="1438307272" sldId="264"/>
        </pc:sldMkLst>
        <pc:spChg chg="add mod">
          <ac:chgData name="Shobhna Fletcher" userId="715aab72-88df-480e-bcf8-5f488cbf35ad" providerId="ADAL" clId="{DD75295C-3A02-441E-98CA-58EE393769E2}" dt="2023-02-10T13:18:51.932" v="28" actId="13926"/>
          <ac:spMkLst>
            <pc:docMk/>
            <pc:sldMk cId="1438307272" sldId="264"/>
            <ac:spMk id="2" creationId="{227C50DA-EC9D-EA26-878B-1453F15B3278}"/>
          </ac:spMkLst>
        </pc:spChg>
      </pc:sldChg>
      <pc:sldChg chg="modCm">
        <pc:chgData name="Shobhna Fletcher" userId="715aab72-88df-480e-bcf8-5f488cbf35ad" providerId="ADAL" clId="{DD75295C-3A02-441E-98CA-58EE393769E2}" dt="2023-02-10T13:26:19.428" v="90"/>
        <pc:sldMkLst>
          <pc:docMk/>
          <pc:sldMk cId="2492550608" sldId="295"/>
        </pc:sldMkLst>
      </pc:sldChg>
      <pc:sldChg chg="modSp mod">
        <pc:chgData name="Shobhna Fletcher" userId="715aab72-88df-480e-bcf8-5f488cbf35ad" providerId="ADAL" clId="{DD75295C-3A02-441E-98CA-58EE393769E2}" dt="2023-02-10T13:19:24.485" v="32" actId="20577"/>
        <pc:sldMkLst>
          <pc:docMk/>
          <pc:sldMk cId="3114241736" sldId="325"/>
        </pc:sldMkLst>
        <pc:spChg chg="mod">
          <ac:chgData name="Shobhna Fletcher" userId="715aab72-88df-480e-bcf8-5f488cbf35ad" providerId="ADAL" clId="{DD75295C-3A02-441E-98CA-58EE393769E2}" dt="2023-02-10T13:19:24.485" v="32" actId="20577"/>
          <ac:spMkLst>
            <pc:docMk/>
            <pc:sldMk cId="3114241736" sldId="325"/>
            <ac:spMk id="3" creationId="{6D17EB91-628E-46AE-9928-24046C5C62CF}"/>
          </ac:spMkLst>
        </pc:spChg>
      </pc:sldChg>
      <pc:sldChg chg="modSp mod modCm">
        <pc:chgData name="Shobhna Fletcher" userId="715aab72-88df-480e-bcf8-5f488cbf35ad" providerId="ADAL" clId="{DD75295C-3A02-441E-98CA-58EE393769E2}" dt="2023-02-10T13:24:47.845" v="89"/>
        <pc:sldMkLst>
          <pc:docMk/>
          <pc:sldMk cId="3326084888" sldId="356"/>
        </pc:sldMkLst>
        <pc:spChg chg="mod">
          <ac:chgData name="Shobhna Fletcher" userId="715aab72-88df-480e-bcf8-5f488cbf35ad" providerId="ADAL" clId="{DD75295C-3A02-441E-98CA-58EE393769E2}" dt="2023-02-10T13:24:36.378" v="88" actId="33524"/>
          <ac:spMkLst>
            <pc:docMk/>
            <pc:sldMk cId="3326084888" sldId="356"/>
            <ac:spMk id="6" creationId="{9B2B1A1E-D071-4EBA-84CE-A6C28B473E41}"/>
          </ac:spMkLst>
        </pc:spChg>
      </pc:sldChg>
      <pc:sldChg chg="modCm">
        <pc:chgData name="Shobhna Fletcher" userId="715aab72-88df-480e-bcf8-5f488cbf35ad" providerId="ADAL" clId="{DD75295C-3A02-441E-98CA-58EE393769E2}" dt="2023-02-10T13:26:32.275" v="91"/>
        <pc:sldMkLst>
          <pc:docMk/>
          <pc:sldMk cId="3100981924" sldId="367"/>
        </pc:sldMkLst>
      </pc:sldChg>
      <pc:sldChg chg="modCm">
        <pc:chgData name="Shobhna Fletcher" userId="715aab72-88df-480e-bcf8-5f488cbf35ad" providerId="ADAL" clId="{DD75295C-3A02-441E-98CA-58EE393769E2}" dt="2023-02-10T13:27:34.791" v="94"/>
        <pc:sldMkLst>
          <pc:docMk/>
          <pc:sldMk cId="1339694419" sldId="368"/>
        </pc:sldMkLst>
      </pc:sldChg>
    </pc:docChg>
  </pc:docChgLst>
  <pc:docChgLst>
    <pc:chgData name="Steve Pardoe" userId="S::steve.pardoe_etfoundation.co.uk#ext#@pearsoneducationinc.onmicrosoft.com::36300e65-e3c2-49f9-adf9-c4183b2d011a" providerId="AD" clId="Web-{3D2AAEC7-59B7-0C30-2016-D41195B58451}"/>
    <pc:docChg chg="mod">
      <pc:chgData name="Steve Pardoe" userId="S::steve.pardoe_etfoundation.co.uk#ext#@pearsoneducationinc.onmicrosoft.com::36300e65-e3c2-49f9-adf9-c4183b2d011a" providerId="AD" clId="Web-{3D2AAEC7-59B7-0C30-2016-D41195B58451}" dt="2023-02-11T20:17:19.772" v="3"/>
      <pc:docMkLst>
        <pc:docMk/>
      </pc:docMkLst>
      <pc:sldChg chg="addCm modCm">
        <pc:chgData name="Steve Pardoe" userId="S::steve.pardoe_etfoundation.co.uk#ext#@pearsoneducationinc.onmicrosoft.com::36300e65-e3c2-49f9-adf9-c4183b2d011a" providerId="AD" clId="Web-{3D2AAEC7-59B7-0C30-2016-D41195B58451}" dt="2023-02-11T20:16:53.193" v="2"/>
        <pc:sldMkLst>
          <pc:docMk/>
          <pc:sldMk cId="4043658862" sldId="261"/>
        </pc:sldMkLst>
        <pc:extLst>
          <p:ext xmlns:p="http://schemas.openxmlformats.org/presentationml/2006/main" uri="{D6D511B9-2390-475A-947B-AFAB55BFBCF1}">
            <pc226:cmChg xmlns:pc226="http://schemas.microsoft.com/office/powerpoint/2022/06/main/command" chg="add mod">
              <pc226:chgData name="Steve Pardoe" userId="S::steve.pardoe_etfoundation.co.uk#ext#@pearsoneducationinc.onmicrosoft.com::36300e65-e3c2-49f9-adf9-c4183b2d011a" providerId="AD" clId="Web-{3D2AAEC7-59B7-0C30-2016-D41195B58451}" dt="2023-02-11T20:16:53.193" v="2"/>
              <pc2:cmMkLst xmlns:pc2="http://schemas.microsoft.com/office/powerpoint/2019/9/main/command">
                <pc:docMk/>
                <pc:sldMk cId="4043658862" sldId="261"/>
                <pc2:cmMk id="{0636D67B-7946-4E81-ABE1-AEC0557C535F}"/>
              </pc2:cmMkLst>
            </pc226:cmChg>
          </p:ext>
        </pc:extLst>
      </pc:sldChg>
      <pc:sldChg chg="addCm">
        <pc:chgData name="Steve Pardoe" userId="S::steve.pardoe_etfoundation.co.uk#ext#@pearsoneducationinc.onmicrosoft.com::36300e65-e3c2-49f9-adf9-c4183b2d011a" providerId="AD" clId="Web-{3D2AAEC7-59B7-0C30-2016-D41195B58451}" dt="2023-02-11T20:17:19.772" v="3"/>
        <pc:sldMkLst>
          <pc:docMk/>
          <pc:sldMk cId="3114241736" sldId="325"/>
        </pc:sldMkLst>
        <pc:extLst>
          <p:ext xmlns:p="http://schemas.openxmlformats.org/presentationml/2006/main" uri="{D6D511B9-2390-475A-947B-AFAB55BFBCF1}">
            <pc226:cmChg xmlns:pc226="http://schemas.microsoft.com/office/powerpoint/2022/06/main/command" chg="add">
              <pc226:chgData name="Steve Pardoe" userId="S::steve.pardoe_etfoundation.co.uk#ext#@pearsoneducationinc.onmicrosoft.com::36300e65-e3c2-49f9-adf9-c4183b2d011a" providerId="AD" clId="Web-{3D2AAEC7-59B7-0C30-2016-D41195B58451}" dt="2023-02-11T20:17:19.772" v="3"/>
              <pc2:cmMkLst xmlns:pc2="http://schemas.microsoft.com/office/powerpoint/2019/9/main/command">
                <pc:docMk/>
                <pc:sldMk cId="3114241736" sldId="325"/>
                <pc2:cmMk id="{80D4659C-1ECC-4F16-BEA7-95E92D0577DE}"/>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5131EEB-0DEF-4E1E-9AB8-E00F257DB90B}" type="datetimeFigureOut">
              <a:rPr lang="en-GB" smtClean="0"/>
              <a:t>13/03/2023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DF78EEE-664E-490C-BF3A-132A9748992E}" type="slidenum">
              <a:rPr lang="en-GB" smtClean="0"/>
              <a:t>‹#›</a:t>
            </a:fld>
            <a:endParaRPr lang="en-GB"/>
          </a:p>
        </p:txBody>
      </p:sp>
    </p:spTree>
    <p:extLst>
      <p:ext uri="{BB962C8B-B14F-4D97-AF65-F5344CB8AC3E}">
        <p14:creationId xmlns:p14="http://schemas.microsoft.com/office/powerpoint/2010/main" val="122858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Using the double number line explore learner thinking and reasoning. Learners use the double number line to explain their thinking. Learners may create and share their own definition of how to convert currency.</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A double number line is used to illustrate learners’ own approaches again. It is important to reiterate that this can be used for illustration of a range of approaches.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latin typeface="Arial" panose="020B0604020202020204" pitchFamily="34" charset="0"/>
                <a:ea typeface="Calibri" panose="020F0502020204030204" pitchFamily="34" charset="0"/>
                <a:cs typeface="Times New Roman" panose="02020603050405020304" pitchFamily="18" charset="0"/>
              </a:rPr>
              <a:t>Learners work out how much Alex has spent in total in pounds. Learners share their thinking and discuss.</a:t>
            </a:r>
            <a:br>
              <a:rPr lang="en-GB" dirty="0">
                <a:effectLst/>
                <a:latin typeface="Arial" panose="020B0604020202020204" pitchFamily="34" charset="0"/>
                <a:ea typeface="Calibri" panose="020F0502020204030204" pitchFamily="34" charset="0"/>
                <a:cs typeface="Times New Roman" panose="02020603050405020304" pitchFamily="18" charset="0"/>
              </a:rPr>
            </a:br>
            <a:r>
              <a:rPr lang="en-GB" dirty="0">
                <a:solidFill>
                  <a:srgbClr val="404040"/>
                </a:solidFill>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r>
              <a:rPr lang="en-GB" dirty="0">
                <a:solidFill>
                  <a:srgbClr val="404040"/>
                </a:solidFill>
                <a:effectLst/>
                <a:latin typeface="Arial" panose="020B0604020202020204" pitchFamily="34" charset="0"/>
                <a:ea typeface="Times New Roman" panose="02020603050405020304" pitchFamily="18" charset="0"/>
              </a:rPr>
              <a:t>Learners complete this task in pairs. Depending on confidence and competence you can ask learners to convert all or choose a given number of souvenirs. </a:t>
            </a:r>
            <a:endParaRPr lang="en-GB" dirty="0">
              <a:effectLst/>
              <a:latin typeface="Times New Roman" panose="02020603050405020304" pitchFamily="18" charset="0"/>
              <a:ea typeface="Times New Roman" panose="02020603050405020304" pitchFamily="18" charset="0"/>
            </a:endParaRPr>
          </a:p>
          <a:p>
            <a:pPr algn="just" fontAlgn="base"/>
            <a:r>
              <a:rPr lang="en-GB" dirty="0">
                <a:solidFill>
                  <a:srgbClr val="404040"/>
                </a:solidFill>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pPr algn="just" fontAlgn="base"/>
            <a:r>
              <a:rPr lang="en-GB" dirty="0">
                <a:solidFill>
                  <a:srgbClr val="404040"/>
                </a:solidFill>
                <a:effectLst/>
                <a:latin typeface="Arial" panose="020B0604020202020204" pitchFamily="34" charset="0"/>
                <a:ea typeface="Times New Roman" panose="02020603050405020304" pitchFamily="18" charset="0"/>
              </a:rPr>
              <a:t>While learners are working, pay particular attention to any thinking that will be helpful to share in the review section of the lesson. Note that an extension question can be projected if required. </a:t>
            </a:r>
            <a:endParaRPr lang="en-GB" dirty="0">
              <a:effectLst/>
              <a:latin typeface="Times New Roman" panose="02020603050405020304" pitchFamily="18" charset="0"/>
              <a:ea typeface="Times New Roman" panose="02020603050405020304" pitchFamily="18" charset="0"/>
            </a:endParaRPr>
          </a:p>
          <a:p>
            <a:pPr algn="just" fontAlgn="base"/>
            <a:r>
              <a:rPr lang="en-GB" dirty="0">
                <a:solidFill>
                  <a:srgbClr val="404040"/>
                </a:solidFill>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pPr algn="just" fontAlgn="base"/>
            <a:r>
              <a:rPr lang="en-GB" dirty="0">
                <a:effectLst/>
                <a:latin typeface="Arial" panose="020B0604020202020204" pitchFamily="34" charset="0"/>
                <a:ea typeface="Times New Roman" panose="02020603050405020304" pitchFamily="18" charset="0"/>
              </a:rPr>
              <a:t>Make sure that learners explain their approach to their partner, working together to agree to a solution and develop their own understanding. If you notice that one learner is answering all the questions, or that they are not working collaboratively, ask a learner to explain a question that has been answered by their partner. Observe learners as they complete this task, but do not intervene unless necessary. As learners work on the task, notice how they illustrate their strategy. </a:t>
            </a:r>
            <a:endParaRPr lang="en-GB" dirty="0">
              <a:effectLst/>
              <a:latin typeface="Times New Roman" panose="02020603050405020304" pitchFamily="18" charset="0"/>
              <a:ea typeface="Times New Roman" panose="02020603050405020304" pitchFamily="18" charset="0"/>
            </a:endParaRPr>
          </a:p>
          <a:p>
            <a:pPr algn="just" fontAlgn="base"/>
            <a:r>
              <a:rPr lang="en-GB" dirty="0">
                <a:solidFill>
                  <a:srgbClr val="404040"/>
                </a:solidFill>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26460766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r>
              <a:rPr lang="en-GB" dirty="0">
                <a:solidFill>
                  <a:srgbClr val="404040"/>
                </a:solidFill>
                <a:effectLst/>
                <a:latin typeface="Arial" panose="020B0604020202020204" pitchFamily="34" charset="0"/>
                <a:ea typeface="Times New Roman" panose="02020603050405020304" pitchFamily="18" charset="0"/>
              </a:rPr>
              <a:t>This activity can be utilised if some learners are working at a faster pace than others. Again, they can collaborate and must clearly show their thinking. Pay particular attention to how they approach this problem.</a:t>
            </a:r>
            <a:endParaRPr lang="en-GB" dirty="0">
              <a:effectLst/>
              <a:latin typeface="Times New Roman" panose="02020603050405020304" pitchFamily="18" charset="0"/>
              <a:ea typeface="Times New Roman" panose="02020603050405020304" pitchFamily="18" charset="0"/>
            </a:endParaRPr>
          </a:p>
          <a:p>
            <a:pPr algn="l" fontAlgn="base"/>
            <a:r>
              <a:rPr lang="en-GB" dirty="0">
                <a:solidFill>
                  <a:srgbClr val="404040"/>
                </a:solidFill>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pPr algn="l" fontAlgn="base"/>
            <a:r>
              <a:rPr lang="en-GB" dirty="0">
                <a:solidFill>
                  <a:srgbClr val="404040"/>
                </a:solidFill>
                <a:effectLst/>
                <a:latin typeface="Arial" panose="020B0604020202020204" pitchFamily="34" charset="0"/>
                <a:ea typeface="Times New Roman" panose="02020603050405020304" pitchFamily="18" charset="0"/>
              </a:rPr>
              <a:t>This activity is optional and can be used for differentiation.</a:t>
            </a:r>
            <a:endParaRPr lang="en-GB" dirty="0">
              <a:effectLst/>
              <a:latin typeface="Times New Roman" panose="02020603050405020304" pitchFamily="18" charset="0"/>
              <a:ea typeface="Times New Roman" panose="02020603050405020304" pitchFamily="18" charset="0"/>
            </a:endParaRPr>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26460766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fontAlgn="base"/>
            <a:r>
              <a:rPr lang="en-GB" dirty="0">
                <a:effectLst/>
                <a:latin typeface="Arial" panose="020B0604020202020204" pitchFamily="34" charset="0"/>
                <a:ea typeface="Times New Roman" panose="02020603050405020304" pitchFamily="18" charset="0"/>
              </a:rPr>
              <a:t>Bring the class together and consolidate their learning. </a:t>
            </a:r>
            <a:r>
              <a:rPr lang="en-GB" dirty="0">
                <a:solidFill>
                  <a:srgbClr val="404040"/>
                </a:solidFill>
                <a:effectLst/>
                <a:latin typeface="Arial" panose="020B0604020202020204" pitchFamily="34" charset="0"/>
                <a:ea typeface="Times New Roman" panose="02020603050405020304" pitchFamily="18" charset="0"/>
              </a:rPr>
              <a:t>First, clarify the concept of this kind of proportional reasoning problem.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Some learners will have different answers. Go through some examples where rounding may have been used. Consolidate rounding rules within the review.</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Ensure that learners understand the impact of rounding and discuss how this may affect the final answer.</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Discuss strategies that learners have applied to work through this activity, such as: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Did they first add all of the Euro prices, or did they work them out separately?</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How would this affect the final answer?</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Did they use the exchange rate stated on the handout or did they revert to Explore 1?</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Who completed the extension (if anyone) and how did they approach this task?</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What methods did they use?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Did they use a double number line for any of their workings?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r>
              <a:rPr lang="en-GB" dirty="0">
                <a:solidFill>
                  <a:srgbClr val="404040"/>
                </a:solidFill>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solidFill>
                  <a:srgbClr val="404040"/>
                </a:solidFill>
                <a:effectLst/>
                <a:latin typeface="Arial" panose="020B0604020202020204" pitchFamily="34" charset="0"/>
                <a:ea typeface="Calibri" panose="020F0502020204030204" pitchFamily="34" charset="0"/>
                <a:cs typeface="Times New Roman" panose="02020603050405020304" pitchFamily="18" charset="0"/>
              </a:rPr>
              <a:t>Now capture the ways of thinking of the various pairs of learners for each of the problems of (you may use the double number lines in the slides or draw one on the main whiteboard if it is useful). Once again, it is important to make sense of and capture learners’ ways of thinking – not to prescribe a best method.</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20111407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38237570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23045278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2276109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latin typeface="Arial" panose="020B0604020202020204" pitchFamily="34" charset="0"/>
                <a:ea typeface="Calibri" panose="020F0502020204030204" pitchFamily="34" charset="0"/>
                <a:cs typeface="Times New Roman" panose="02020603050405020304" pitchFamily="18" charset="0"/>
              </a:rPr>
              <a:t>Learners work independently. Depending on time and on the ability of learners in the group, you may choose only two of the questions for the class to do. They may choose to draw a double number line to help in identifying the multiplier.</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When completed, ask learners whether they have used a different approach to that used prior to the lesson when solving exchange rate problems. How has their thinking changed? What have they learned about multiplicative structure?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Discuss where else this approach may work. Where have they used it before? Where would they use it in future?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r>
              <a:rPr lang="en-US" b="0" baseline="0" dirty="0"/>
              <a:t> </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8099872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r>
              <a:rPr lang="en-US" b="0" baseline="0" dirty="0"/>
              <a:t> </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19</a:t>
            </a:fld>
            <a:endParaRPr lang="en-US"/>
          </a:p>
        </p:txBody>
      </p:sp>
    </p:spTree>
    <p:extLst>
      <p:ext uri="{BB962C8B-B14F-4D97-AF65-F5344CB8AC3E}">
        <p14:creationId xmlns:p14="http://schemas.microsoft.com/office/powerpoint/2010/main" val="24690187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Alex has saved some spending money to go travelling. Show learners this image and then ask, ‘What do you see?’</a:t>
            </a:r>
          </a:p>
          <a:p>
            <a:endParaRPr lang="en-GB" dirty="0">
              <a:effectLst/>
              <a:latin typeface="Arial" panose="020B060402020202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The aim is to stimulate conversations around the context. Learners are encouraged to share their own experiences.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Have they been abroad?</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Did they exchange money themselves?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Did they spend money and try to work out how much it would be in British Pounds?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Is it better to exchange in the UK or in the destination country?</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What does the image show?</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What currencies do they know and in which countries are they used?</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Some learners may pick up on the exchange rate of the currency shown in the picture. This provides an opportunity to recognise learners’ different starting points. Building on their prior learning is key to a mastery approach (Key Principle 2). </a:t>
            </a:r>
          </a:p>
          <a:p>
            <a:endParaRPr lang="en-GB"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rial" panose="020B0604020202020204" pitchFamily="34" charset="0"/>
                <a:ea typeface="Calibri" panose="020F0502020204030204" pitchFamily="34" charset="0"/>
                <a:cs typeface="Times New Roman" panose="02020603050405020304" pitchFamily="18" charset="0"/>
              </a:rPr>
              <a:t>Note: This activity is based on a simplified exchange rate, which fluctuates. Discuss this briefly with learners.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Learners who have used a different method can share their way of tackling the problem.</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12003757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Learners who have used a different method can share their way of tackling the problem.</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21</a:t>
            </a:fld>
            <a:endParaRPr lang="en-US"/>
          </a:p>
        </p:txBody>
      </p:sp>
    </p:spTree>
    <p:extLst>
      <p:ext uri="{BB962C8B-B14F-4D97-AF65-F5344CB8AC3E}">
        <p14:creationId xmlns:p14="http://schemas.microsoft.com/office/powerpoint/2010/main" val="7042546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Learners who have used a different method can share their way of tackling the problem.</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22</a:t>
            </a:fld>
            <a:endParaRPr lang="en-US"/>
          </a:p>
        </p:txBody>
      </p:sp>
    </p:spTree>
    <p:extLst>
      <p:ext uri="{BB962C8B-B14F-4D97-AF65-F5344CB8AC3E}">
        <p14:creationId xmlns:p14="http://schemas.microsoft.com/office/powerpoint/2010/main" val="10799314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Learners who have used a different method can share their way of tackling the problem.</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From mark scheme:</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Method mark awarded for taking a correct reading from the graph that shows conversion of an amount in $ to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Method mark awarded for a complete method, e.g. attempts to read from the graph using numbers that sum to 345 and finds the sum of their readings, e.g. 6 × 50 + 45</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Accuracy mark for answer in the range 258 to 275</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Condone incorrect money notation if the meaning is clear</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23</a:t>
            </a:fld>
            <a:endParaRPr lang="en-US"/>
          </a:p>
        </p:txBody>
      </p:sp>
    </p:spTree>
    <p:extLst>
      <p:ext uri="{BB962C8B-B14F-4D97-AF65-F5344CB8AC3E}">
        <p14:creationId xmlns:p14="http://schemas.microsoft.com/office/powerpoint/2010/main" val="2617402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Learners who have used a different method can share their way of tackling the problem.</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24</a:t>
            </a:fld>
            <a:endParaRPr lang="en-US"/>
          </a:p>
        </p:txBody>
      </p:sp>
    </p:spTree>
    <p:extLst>
      <p:ext uri="{BB962C8B-B14F-4D97-AF65-F5344CB8AC3E}">
        <p14:creationId xmlns:p14="http://schemas.microsoft.com/office/powerpoint/2010/main" val="28643608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Learners who have used a different method can share their way of tackling the problem.</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US" dirty="0"/>
              <a:t>From mark scheme:</a:t>
            </a:r>
          </a:p>
          <a:p>
            <a:r>
              <a:rPr lang="en-US" dirty="0"/>
              <a:t>Process mark awarded for process to find the number of rand, e.g. 850 × 18.53 (= 15750.5)</a:t>
            </a:r>
          </a:p>
          <a:p>
            <a:r>
              <a:rPr lang="en-US" dirty="0"/>
              <a:t>OR for process to find number of £, e.g. 200 ÷ 18.53 (= 10.79 …)</a:t>
            </a:r>
          </a:p>
          <a:p>
            <a:endParaRPr lang="en-US" dirty="0"/>
          </a:p>
          <a:p>
            <a:r>
              <a:rPr lang="en-US" dirty="0"/>
              <a:t>Process mark awarded for process to find the number of rand notes,</a:t>
            </a:r>
          </a:p>
          <a:p>
            <a:r>
              <a:rPr lang="en-US" dirty="0"/>
              <a:t>e.g. ‘15750.5’ ÷ 200 (=78.7 …)</a:t>
            </a:r>
          </a:p>
          <a:p>
            <a:r>
              <a:rPr lang="en-US" dirty="0"/>
              <a:t>OR 850 ÷ ’10.79 …’ (=78.7 …)</a:t>
            </a:r>
          </a:p>
          <a:p>
            <a:endParaRPr lang="en-US" dirty="0"/>
          </a:p>
          <a:p>
            <a:r>
              <a:rPr lang="en-US" dirty="0"/>
              <a:t>Accuracy mark awarded for correct answer only</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25</a:t>
            </a:fld>
            <a:endParaRPr lang="en-US"/>
          </a:p>
        </p:txBody>
      </p:sp>
    </p:spTree>
    <p:extLst>
      <p:ext uri="{BB962C8B-B14F-4D97-AF65-F5344CB8AC3E}">
        <p14:creationId xmlns:p14="http://schemas.microsoft.com/office/powerpoint/2010/main" val="12733072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26</a:t>
            </a:fld>
            <a:endParaRPr lang="en-US"/>
          </a:p>
        </p:txBody>
      </p:sp>
    </p:spTree>
    <p:extLst>
      <p:ext uri="{BB962C8B-B14F-4D97-AF65-F5344CB8AC3E}">
        <p14:creationId xmlns:p14="http://schemas.microsoft.com/office/powerpoint/2010/main" val="36589460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27</a:t>
            </a:fld>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GB" dirty="0">
                <a:effectLst/>
                <a:latin typeface="Arial" panose="020B0604020202020204" pitchFamily="34" charset="0"/>
                <a:ea typeface="Calibri" panose="020F0502020204030204" pitchFamily="34" charset="0"/>
                <a:cs typeface="Times New Roman" panose="02020603050405020304" pitchFamily="18" charset="0"/>
              </a:rPr>
              <a:t>In pairs learners will calculate, using the graph provided, how much £500 is worth in Euros and will construct tables or use a double number line to explain their thinking. A link to ratio notation is made: £1 : €1.20.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This graph activity is an important building block for the construction and use of double number lines.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Give learners a few minutes on their own to think about how to tackle the problem, before pairing learners. Ask pairs of learners to explain their approach to each other and agree on an approach for finding the costs of £500 in Euros. They should write their method for finding a solution on their mini whiteboards. As learners work through the problem, identify any learners who use one of the approaches described on Slides 4</a:t>
            </a:r>
            <a:r>
              <a:rPr lang="en-GB" sz="1800" dirty="0">
                <a:effectLst/>
                <a:latin typeface="Arial" panose="020B0604020202020204" pitchFamily="34" charset="0"/>
                <a:ea typeface="Calibri" panose="020F0502020204030204" pitchFamily="34" charset="0"/>
              </a:rPr>
              <a:t>–</a:t>
            </a:r>
            <a:r>
              <a:rPr lang="en-GB" dirty="0">
                <a:effectLst/>
                <a:latin typeface="Arial" panose="020B0604020202020204" pitchFamily="34" charset="0"/>
                <a:ea typeface="Calibri" panose="020F0502020204030204" pitchFamily="34" charset="0"/>
                <a:cs typeface="Times New Roman" panose="02020603050405020304" pitchFamily="18" charset="0"/>
              </a:rPr>
              <a:t>7. These learners can be called on when these methods are covered in Discuss 1.</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latin typeface="Arial" panose="020B0604020202020204" pitchFamily="34" charset="0"/>
                <a:ea typeface="Calibri" panose="020F0502020204030204" pitchFamily="34" charset="0"/>
                <a:cs typeface="Times New Roman" panose="02020603050405020304" pitchFamily="18" charset="0"/>
              </a:rPr>
              <a:t>Slides 4–8 </a:t>
            </a: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dirty="0">
                <a:effectLst/>
                <a:latin typeface="Arial" panose="020B0604020202020204" pitchFamily="34" charset="0"/>
                <a:ea typeface="Calibri" panose="020F0502020204030204" pitchFamily="34" charset="0"/>
                <a:cs typeface="Times New Roman" panose="02020603050405020304" pitchFamily="18" charset="0"/>
              </a:rPr>
              <a:t>Groups feed back on how they calculated the conversion of £500 to Euros.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What methods did you use to find values beyond £120?</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What do you wonder now?</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What did you notice about the different pairs of numbers in your tables?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15000"/>
              </a:lnSpc>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Using your table and, by extension, the double number line, how could you work out the exchange rate of British Pounds to Euros?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15000"/>
              </a:lnSpc>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Using your table and, by extension, the double number line, how could you work out the exchange rate from Euros to British Pounds?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endParaRPr lang="en-GB"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pPr>
            <a:r>
              <a:rPr lang="en-GB" dirty="0">
                <a:effectLst/>
                <a:latin typeface="Arial" panose="020B0604020202020204" pitchFamily="34" charset="0"/>
                <a:ea typeface="Calibri" panose="020F0502020204030204" pitchFamily="34" charset="0"/>
                <a:cs typeface="Times New Roman" panose="02020603050405020304" pitchFamily="18" charset="0"/>
              </a:rPr>
              <a:t>Address the class as a whole and, using the table and double number line, either on the whiteboard or using an app (GeoGebra), show the progression from table to double number line to graph.</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Call upon learners to share their thinking and explain their way of working. Learners can model their thinking on Slide 8.</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dirty="0">
                <a:effectLst/>
                <a:latin typeface="Arial" panose="020B0604020202020204" pitchFamily="34" charset="0"/>
                <a:ea typeface="Calibri" panose="020F0502020204030204" pitchFamily="34" charset="0"/>
                <a:cs typeface="Times New Roman" panose="02020603050405020304" pitchFamily="18" charset="0"/>
              </a:rPr>
              <a:t>To consolidate, capture the different methods on a double number line on the board or use the one provided on Slide 8. Slides 4–7 show different approaches using an animated double number line. These approaches can be discussed in any order. Ask learners who have used a similar method to describe the thinking behind the method.</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A double number line is used to illustrate learners’ own approaches and to examine alternative approaches that may not have been used within the class. Mathematical representations, such as double number lines, allow leaners to develop an understanding of multiplicative structure (Key Principle 1). Encourage learners to think about the different approaches in terms of efficiency. Learners may change the way they approach problems if they see a way of thinking that is more efficient or easier to understand. It is important to value and make sense of learners’ different ways of thinking (Key Principle 2).</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Emphasise the proportional relationship between Euros and British Pounds. Point out the constant of proportionality noting that the arrows show the relationship between the two currencies.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1978659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4095837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1499979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Learners who have used a different method can share their way of tackling the problem.</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3551445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latin typeface="Arial" panose="020B0604020202020204" pitchFamily="34" charset="0"/>
                <a:ea typeface="Calibri" panose="020F0502020204030204" pitchFamily="34" charset="0"/>
                <a:cs typeface="Times New Roman" panose="02020603050405020304" pitchFamily="18" charset="0"/>
              </a:rPr>
              <a:t>‘Spot the mistake’ activity – learners work independently.</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Learners work independently at first, then share their work and ideas, discuss and explain.</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This activity intends to highlight a common misconception by allowing learners to evaluate a statement, using a double number line to work in reverse.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This activity will also allow learners to create their own definition of how to convert currency correctly.</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Arial" panose="020B060402020202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Calibri" panose="020F0502020204030204" pitchFamily="34" charset="0"/>
                <a:cs typeface="Times New Roman" panose="02020603050405020304" pitchFamily="18" charset="0"/>
              </a:rPr>
              <a:t>Note: This activity is based on a simplified exchange rate, which fluctuates. Discuss this briefly with learners.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1547876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3/13/2023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119476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3/13/2023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3167390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3/13/2023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6428700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3/13/2023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8736181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3/13/2023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159533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3/13/2023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4385279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3/13/2023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1274916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3/13/2023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95026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3/13/2023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6209694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3/13/2023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0001200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3/13/2023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43333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3/13/2023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3/13/2023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3/13/2023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3/13/2023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3/13/2023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3/13/2023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97962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image" Target="../media/image12.jpeg"/><Relationship Id="rId4" Type="http://schemas.openxmlformats.org/officeDocument/2006/relationships/image" Target="../media/image7.sv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3.xml"/><Relationship Id="rId5" Type="http://schemas.openxmlformats.org/officeDocument/2006/relationships/image" Target="../media/image13.jpeg"/><Relationship Id="rId4" Type="http://schemas.openxmlformats.org/officeDocument/2006/relationships/image" Target="../media/image7.svg"/></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image" Target="../media/image7.sv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3.xml"/><Relationship Id="rId5" Type="http://schemas.openxmlformats.org/officeDocument/2006/relationships/image" Target="../media/image15.jpeg"/><Relationship Id="rId4" Type="http://schemas.openxmlformats.org/officeDocument/2006/relationships/image" Target="../media/image7.sv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image" Target="../media/image7.sv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0.xml"/><Relationship Id="rId1" Type="http://schemas.openxmlformats.org/officeDocument/2006/relationships/slideLayout" Target="../slideLayouts/slideLayout13.xml"/><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13.xml"/><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7"/>
            <a:ext cx="9144000" cy="1372052"/>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23: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Exchange rates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2875630"/>
            <a:ext cx="9144000" cy="3286631"/>
          </a:xfrm>
          <a:ln w="38100">
            <a:solidFill>
              <a:schemeClr val="accent1"/>
            </a:solidFill>
          </a:ln>
        </p:spPr>
        <p:txBody>
          <a:bodyPr>
            <a:normAutofit lnSpcReduction="10000"/>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endParaRPr lang="en-GB" sz="2800" dirty="0">
              <a:solidFill>
                <a:schemeClr val="accent1"/>
              </a:solidFill>
              <a:latin typeface="Arial" panose="020B0604020202020204" pitchFamily="34" charset="0"/>
              <a:cs typeface="Arial" panose="020B0604020202020204" pitchFamily="34" charset="0"/>
            </a:endParaRPr>
          </a:p>
          <a:p>
            <a:pPr marL="342900" lvl="0" indent="-342900" algn="l">
              <a:buClr>
                <a:srgbClr val="4472C4"/>
              </a:buClr>
              <a:buFont typeface="Symbol" panose="05050102010706020507" pitchFamily="18" charset="2"/>
              <a:buChar char=""/>
            </a:pPr>
            <a:r>
              <a:rPr lang="en-GB" sz="2800" dirty="0">
                <a:effectLst/>
                <a:latin typeface="Arial" panose="020B0604020202020204" pitchFamily="34" charset="0"/>
                <a:ea typeface="Calibri" panose="020F0502020204030204" pitchFamily="34" charset="0"/>
              </a:rPr>
              <a:t>Use graphs to convert currency</a:t>
            </a:r>
          </a:p>
          <a:p>
            <a:pPr marL="342900" lvl="0" indent="-342900" algn="l">
              <a:buClr>
                <a:srgbClr val="4472C4"/>
              </a:buClr>
              <a:buFont typeface="Symbol" panose="05050102010706020507" pitchFamily="18" charset="2"/>
              <a:buChar char=""/>
            </a:pPr>
            <a:r>
              <a:rPr lang="en-GB" sz="2800" dirty="0">
                <a:effectLst/>
                <a:latin typeface="Arial" panose="020B0604020202020204" pitchFamily="34" charset="0"/>
                <a:ea typeface="Calibri" panose="020F0502020204030204" pitchFamily="34" charset="0"/>
              </a:rPr>
              <a:t>Understand how to use double number lines to provide insight into solving currency conversion problems</a:t>
            </a:r>
          </a:p>
          <a:p>
            <a:pPr marL="342900" lvl="0" indent="-342900" algn="l">
              <a:spcAft>
                <a:spcPts val="600"/>
              </a:spcAft>
              <a:buClr>
                <a:srgbClr val="4472C4"/>
              </a:buClr>
              <a:buFont typeface="Symbol" panose="05050102010706020507" pitchFamily="18" charset="2"/>
              <a:buChar char=""/>
            </a:pPr>
            <a:r>
              <a:rPr lang="en-GB" sz="2800" dirty="0">
                <a:effectLst/>
                <a:latin typeface="Arial" panose="020B0604020202020204" pitchFamily="34" charset="0"/>
                <a:ea typeface="Calibri" panose="020F0502020204030204" pitchFamily="34" charset="0"/>
              </a:rPr>
              <a:t>Use approximation to check currency conversion calculations </a:t>
            </a:r>
          </a:p>
          <a:p>
            <a:pPr algn="l">
              <a:lnSpc>
                <a:spcPts val="3100"/>
              </a:lnSpc>
              <a:spcAft>
                <a:spcPts val="600"/>
              </a:spcAft>
            </a:pPr>
            <a:endParaRPr lang="en-GB" sz="11200" dirty="0">
              <a:latin typeface="Arial" panose="020B0604020202020204" pitchFamily="34" charset="0"/>
              <a:cs typeface="Arial" panose="020B0604020202020204" pitchFamily="34" charset="0"/>
            </a:endParaRPr>
          </a:p>
          <a:p>
            <a:pPr algn="l"/>
            <a:endParaRPr lang="en-GB" dirty="0"/>
          </a:p>
        </p:txBody>
      </p:sp>
      <p:pic>
        <p:nvPicPr>
          <p:cNvPr id="9" name="Picture 8" descr="Graphical user interface&#10;&#10;Description automatically generated">
            <a:extLst>
              <a:ext uri="{FF2B5EF4-FFF2-40B4-BE49-F238E27FC236}">
                <a16:creationId xmlns:a16="http://schemas.microsoft.com/office/drawing/2014/main" id="{44D65F8A-BF2C-45E1-91CF-A5589D819C0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461200" y="262800"/>
            <a:ext cx="2123825" cy="796434"/>
          </a:xfrm>
          <a:prstGeom prst="rect">
            <a:avLst/>
          </a:prstGeom>
        </p:spPr>
      </p:pic>
      <p:pic>
        <p:nvPicPr>
          <p:cNvPr id="10" name="Picture 9" descr="Text&#10;&#10;Description automatically generated">
            <a:extLst>
              <a:ext uri="{FF2B5EF4-FFF2-40B4-BE49-F238E27FC236}">
                <a16:creationId xmlns:a16="http://schemas.microsoft.com/office/drawing/2014/main" id="{837C7AE4-055A-4957-AAB0-EC616C90406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D4DC3F5A-A3B7-91D1-FC14-B770DDB5A6B7}"/>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Class methods for Explore 2</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10</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50" name="Group 49">
            <a:extLst>
              <a:ext uri="{FF2B5EF4-FFF2-40B4-BE49-F238E27FC236}">
                <a16:creationId xmlns:a16="http://schemas.microsoft.com/office/drawing/2014/main" id="{E73C15AA-86AA-4157-9860-10901504B7D5}"/>
              </a:ext>
            </a:extLst>
          </p:cNvPr>
          <p:cNvGrpSpPr/>
          <p:nvPr/>
        </p:nvGrpSpPr>
        <p:grpSpPr>
          <a:xfrm>
            <a:off x="9900530" y="136524"/>
            <a:ext cx="2059357" cy="1828540"/>
            <a:chOff x="4976036" y="276443"/>
            <a:chExt cx="6769397" cy="5302774"/>
          </a:xfrm>
        </p:grpSpPr>
        <p:sp>
          <p:nvSpPr>
            <p:cNvPr id="52" name="Thought Bubble: Cloud 51">
              <a:extLst>
                <a:ext uri="{FF2B5EF4-FFF2-40B4-BE49-F238E27FC236}">
                  <a16:creationId xmlns:a16="http://schemas.microsoft.com/office/drawing/2014/main" id="{5ADBF7F0-24C2-4B01-927B-1E3B1D80CABB}"/>
                </a:ext>
              </a:extLst>
            </p:cNvPr>
            <p:cNvSpPr/>
            <p:nvPr/>
          </p:nvSpPr>
          <p:spPr>
            <a:xfrm rot="5400000" flipH="1">
              <a:off x="6047426" y="-794947"/>
              <a:ext cx="4626618" cy="6769397"/>
            </a:xfrm>
            <a:prstGeom prst="cloudCallout">
              <a:avLst>
                <a:gd name="adj1" fmla="val 28768"/>
                <a:gd name="adj2" fmla="val 88404"/>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53" name="TextBox 52">
              <a:extLst>
                <a:ext uri="{FF2B5EF4-FFF2-40B4-BE49-F238E27FC236}">
                  <a16:creationId xmlns:a16="http://schemas.microsoft.com/office/drawing/2014/main" id="{23166B5F-5107-4E90-A5EF-3C6F58AB405F}"/>
                </a:ext>
              </a:extLst>
            </p:cNvPr>
            <p:cNvSpPr txBox="1"/>
            <p:nvPr/>
          </p:nvSpPr>
          <p:spPr>
            <a:xfrm>
              <a:off x="6276450" y="1095708"/>
              <a:ext cx="4571996" cy="4483509"/>
            </a:xfrm>
            <a:prstGeom prst="rect">
              <a:avLst/>
            </a:prstGeom>
            <a:noFill/>
          </p:spPr>
          <p:txBody>
            <a:bodyPr wrap="square" rtlCol="0">
              <a:spAutoFit/>
            </a:bodyPr>
            <a:lstStyle/>
            <a:p>
              <a:pPr>
                <a:lnSpc>
                  <a:spcPct val="115000"/>
                </a:lnSpc>
                <a:spcBef>
                  <a:spcPts val="400"/>
                </a:spcBef>
                <a:spcAft>
                  <a:spcPts val="400"/>
                </a:spcAft>
              </a:pPr>
              <a:r>
                <a:rPr lang="en-GB" sz="1000" b="1" dirty="0">
                  <a:solidFill>
                    <a:srgbClr val="404040"/>
                  </a:solidFill>
                  <a:effectLst/>
                  <a:latin typeface="Arial" panose="020B0604020202020204" pitchFamily="34" charset="0"/>
                  <a:ea typeface="Calibri" panose="020F0502020204030204" pitchFamily="34" charset="0"/>
                  <a:cs typeface="Arial" panose="020B0604020202020204" pitchFamily="34" charset="0"/>
                </a:rPr>
                <a:t>‘I know that you can exchange £500 for $400 if the exchange rate is 1.25 dollars for every pound.’</a:t>
              </a:r>
              <a:endParaRPr lang="en-US" sz="1000" b="1" dirty="0">
                <a:solidFill>
                  <a:srgbClr val="404040"/>
                </a:solidFill>
                <a:latin typeface="Arial" panose="020B0604020202020204" pitchFamily="34" charset="0"/>
                <a:ea typeface="Calibri" panose="020F0502020204030204" pitchFamily="34" charset="0"/>
                <a:cs typeface="Arial" panose="020B0604020202020204" pitchFamily="34" charset="0"/>
              </a:endParaRPr>
            </a:p>
            <a:p>
              <a:pPr marL="0" indent="0" algn="just">
                <a:lnSpc>
                  <a:spcPct val="115000"/>
                </a:lnSpc>
                <a:spcBef>
                  <a:spcPts val="400"/>
                </a:spcBef>
                <a:spcAft>
                  <a:spcPts val="400"/>
                </a:spcAft>
                <a:buNone/>
              </a:pPr>
              <a:endParaRPr lang="en-US" sz="18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grpSp>
        <p:nvGrpSpPr>
          <p:cNvPr id="2" name="Group 1">
            <a:extLst>
              <a:ext uri="{FF2B5EF4-FFF2-40B4-BE49-F238E27FC236}">
                <a16:creationId xmlns:a16="http://schemas.microsoft.com/office/drawing/2014/main" id="{1D326B73-798D-DCD2-CB4F-1DCF13867C1D}"/>
              </a:ext>
            </a:extLst>
          </p:cNvPr>
          <p:cNvGrpSpPr/>
          <p:nvPr/>
        </p:nvGrpSpPr>
        <p:grpSpPr>
          <a:xfrm>
            <a:off x="1480273" y="2365753"/>
            <a:ext cx="9993152" cy="1827327"/>
            <a:chOff x="1480273" y="2365753"/>
            <a:chExt cx="9993152" cy="1827327"/>
          </a:xfrm>
        </p:grpSpPr>
        <p:cxnSp>
          <p:nvCxnSpPr>
            <p:cNvPr id="34" name="Straight Connector 33">
              <a:extLst>
                <a:ext uri="{FF2B5EF4-FFF2-40B4-BE49-F238E27FC236}">
                  <a16:creationId xmlns:a16="http://schemas.microsoft.com/office/drawing/2014/main" id="{A15CD8B3-622A-4CD9-9A58-4D35B693BA49}"/>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FA96FF0-5A8F-4D6A-A93D-BE044A9EF77F}"/>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AD4BD3C-611B-49A1-A384-1D73D5DF7CD0}"/>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9A748AA-F0DA-4E9E-94FF-ED06C68CD5D2}"/>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DC0DC113-D628-45A6-8EB4-D3A8E92EE284}"/>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39" name="TextBox 38">
              <a:extLst>
                <a:ext uri="{FF2B5EF4-FFF2-40B4-BE49-F238E27FC236}">
                  <a16:creationId xmlns:a16="http://schemas.microsoft.com/office/drawing/2014/main" id="{27A3937A-6A26-4FA0-9FC2-E7707F0F8437}"/>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cxnSp>
          <p:nvCxnSpPr>
            <p:cNvPr id="40" name="Straight Connector 39">
              <a:extLst>
                <a:ext uri="{FF2B5EF4-FFF2-40B4-BE49-F238E27FC236}">
                  <a16:creationId xmlns:a16="http://schemas.microsoft.com/office/drawing/2014/main" id="{68338A01-8EBF-4938-9C5B-EEA954B1C051}"/>
                </a:ext>
              </a:extLst>
            </p:cNvPr>
            <p:cNvCxnSpPr>
              <a:cxnSpLocks/>
            </p:cNvCxnSpPr>
            <p:nvPr/>
          </p:nvCxnSpPr>
          <p:spPr>
            <a:xfrm>
              <a:off x="2888636"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BAF2136-FA60-46C4-AE50-44C4277D52D2}"/>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417C81B7-CDF4-4C99-908C-07FACDBA0B1C}"/>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3B3BC4C-9C70-4D7F-8BD9-C3E9906CF5DC}"/>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05950E51-4FBE-4B03-81C2-A5A3BB22CD04}"/>
                </a:ext>
              </a:extLst>
            </p:cNvPr>
            <p:cNvSpPr txBox="1"/>
            <p:nvPr/>
          </p:nvSpPr>
          <p:spPr>
            <a:xfrm>
              <a:off x="7843979" y="2370197"/>
              <a:ext cx="61266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500</a:t>
              </a:r>
            </a:p>
          </p:txBody>
        </p:sp>
        <p:cxnSp>
          <p:nvCxnSpPr>
            <p:cNvPr id="45" name="Straight Connector 44">
              <a:extLst>
                <a:ext uri="{FF2B5EF4-FFF2-40B4-BE49-F238E27FC236}">
                  <a16:creationId xmlns:a16="http://schemas.microsoft.com/office/drawing/2014/main" id="{19ACF023-73C8-4D37-9F10-F2DC3D5A3BC3}"/>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859C116-8249-46E4-AA5D-646CCAC9D871}"/>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EF94075B-09BF-4BDD-823B-725781C5171E}"/>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9C18BCEE-3E92-408F-B97B-E447048E0DB3}"/>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49" name="TextBox 48">
              <a:extLst>
                <a:ext uri="{FF2B5EF4-FFF2-40B4-BE49-F238E27FC236}">
                  <a16:creationId xmlns:a16="http://schemas.microsoft.com/office/drawing/2014/main" id="{988B42F0-7BFB-49BF-A68F-39AA5DE96361}"/>
                </a:ext>
              </a:extLst>
            </p:cNvPr>
            <p:cNvSpPr txBox="1"/>
            <p:nvPr/>
          </p:nvSpPr>
          <p:spPr>
            <a:xfrm>
              <a:off x="10196615" y="3476966"/>
              <a:ext cx="941283"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USD $</a:t>
              </a:r>
            </a:p>
          </p:txBody>
        </p:sp>
      </p:grpSp>
      <p:sp>
        <p:nvSpPr>
          <p:cNvPr id="33" name="Rectangle: Rounded Corners 32">
            <a:extLst>
              <a:ext uri="{FF2B5EF4-FFF2-40B4-BE49-F238E27FC236}">
                <a16:creationId xmlns:a16="http://schemas.microsoft.com/office/drawing/2014/main" id="{FFDE823C-E089-46EF-90F2-FC641372988B}"/>
              </a:ext>
            </a:extLst>
          </p:cNvPr>
          <p:cNvSpPr/>
          <p:nvPr/>
        </p:nvSpPr>
        <p:spPr>
          <a:xfrm>
            <a:off x="1970616" y="4636693"/>
            <a:ext cx="8403962" cy="1262876"/>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Arial" panose="020B0604020202020204" pitchFamily="34" charset="0"/>
                <a:cs typeface="Arial" panose="020B0604020202020204" pitchFamily="34" charset="0"/>
              </a:rPr>
              <a:t>To convert Pounds (£) to Dollars ($, USD), we multiply the given value of Pounds by 1.25 because of 1 British Pound Sterling = 1.25 US Dollars.</a:t>
            </a:r>
            <a:endParaRPr lang="en-GB" sz="2400" b="1" dirty="0">
              <a:solidFill>
                <a:schemeClr val="tx1"/>
              </a:solidFill>
              <a:latin typeface="Arial" panose="020B0604020202020204" pitchFamily="34" charset="0"/>
              <a:cs typeface="Arial" panose="020B0604020202020204" pitchFamily="34" charset="0"/>
            </a:endParaRPr>
          </a:p>
        </p:txBody>
      </p:sp>
      <p:pic>
        <p:nvPicPr>
          <p:cNvPr id="7" name="Picture 6" descr="Cartoon of a person called Alex. They are standing with their arms by their sides. They have short brown hair and are wearing blue trousers, a grey t-shirt and brown shoes. They are carrying an orange cross body bag. ">
            <a:extLst>
              <a:ext uri="{FF2B5EF4-FFF2-40B4-BE49-F238E27FC236}">
                <a16:creationId xmlns:a16="http://schemas.microsoft.com/office/drawing/2014/main" id="{8450014C-B0C5-1A70-7F27-BBE8EBB5B9E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flipH="1">
            <a:off x="8313309" y="313480"/>
            <a:ext cx="594582" cy="1470083"/>
          </a:xfrm>
          <a:prstGeom prst="rect">
            <a:avLst/>
          </a:prstGeom>
        </p:spPr>
      </p:pic>
    </p:spTree>
    <p:extLst>
      <p:ext uri="{BB962C8B-B14F-4D97-AF65-F5344CB8AC3E}">
        <p14:creationId xmlns:p14="http://schemas.microsoft.com/office/powerpoint/2010/main" val="245563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09E6884B-AA39-4256-121F-AFD71121A217}"/>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Cost of trip activity</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grpSp>
        <p:nvGrpSpPr>
          <p:cNvPr id="18" name="Group 17" descr="Worksheet available icon">
            <a:extLst>
              <a:ext uri="{FF2B5EF4-FFF2-40B4-BE49-F238E27FC236}">
                <a16:creationId xmlns:a16="http://schemas.microsoft.com/office/drawing/2014/main" id="{F829BE98-8723-412A-A7EC-94B8C90B3E33}"/>
              </a:ext>
            </a:extLst>
          </p:cNvPr>
          <p:cNvGrpSpPr/>
          <p:nvPr/>
        </p:nvGrpSpPr>
        <p:grpSpPr>
          <a:xfrm>
            <a:off x="9733543" y="243986"/>
            <a:ext cx="2102384" cy="753403"/>
            <a:chOff x="9495879" y="211521"/>
            <a:chExt cx="2102384" cy="753403"/>
          </a:xfrm>
        </p:grpSpPr>
        <p:pic>
          <p:nvPicPr>
            <p:cNvPr id="1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0" name="TextBox 1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Content Placeholder 1">
            <a:extLst>
              <a:ext uri="{FF2B5EF4-FFF2-40B4-BE49-F238E27FC236}">
                <a16:creationId xmlns:a16="http://schemas.microsoft.com/office/drawing/2014/main" id="{5C8CA06F-C8F5-D432-1505-A2EB2DB08B22}"/>
              </a:ext>
            </a:extLst>
          </p:cNvPr>
          <p:cNvSpPr>
            <a:spLocks noGrp="1"/>
          </p:cNvSpPr>
          <p:nvPr>
            <p:ph idx="1"/>
          </p:nvPr>
        </p:nvSpPr>
        <p:spPr>
          <a:xfrm>
            <a:off x="838200" y="1482469"/>
            <a:ext cx="4300242" cy="4694494"/>
          </a:xfrm>
        </p:spPr>
        <p:txBody>
          <a:bodyPr/>
          <a:lstStyle/>
          <a:p>
            <a:pPr marL="0" indent="0">
              <a:buNone/>
            </a:pPr>
            <a:r>
              <a:rPr lang="en-GB" dirty="0"/>
              <a:t>During his travels, Alex bought some souvenirs. </a:t>
            </a:r>
          </a:p>
          <a:p>
            <a:pPr marL="0" indent="0">
              <a:buNone/>
            </a:pPr>
            <a:r>
              <a:rPr lang="en-GB" dirty="0"/>
              <a:t>Alex now wants to know how much the entire trip cost in pounds.</a:t>
            </a:r>
          </a:p>
          <a:p>
            <a:pPr marL="0" indent="0">
              <a:buNone/>
            </a:pPr>
            <a:r>
              <a:rPr lang="en-GB" dirty="0"/>
              <a:t>Work out how much Alex spent in total. </a:t>
            </a:r>
          </a:p>
          <a:p>
            <a:pPr marL="0" indent="0">
              <a:buNone/>
            </a:pPr>
            <a:r>
              <a:rPr lang="en-GB" dirty="0"/>
              <a:t>Explain your thinking to your partner.</a:t>
            </a:r>
          </a:p>
          <a:p>
            <a:pPr marL="0" indent="0">
              <a:buNone/>
            </a:pPr>
            <a:endParaRPr lang="en-GB" dirty="0"/>
          </a:p>
        </p:txBody>
      </p:sp>
      <p:pic>
        <p:nvPicPr>
          <p:cNvPr id="8" name="Picture 7" descr="SHORT: Colourful world map showing the price of various pictured items in local currencies and then a box of the exchange rates. LONG: World map showing Irish stout costing €3.50, Dutch wooden clogs costing €20, a Japanese fan costing 400 yen, a New Zealand kiwi bird model costing $890, Indian spices costing 6000 Indian rupees, Spanish castanets costing €15 and French bread costing €0.50. Alongside the map are round world tickets costing £3500, travel insurance costing £100 and holiday clothes costing £190. The currency conversions shown are 1 yen = £0.01, 1 Indian rupee = £0.02, 2 New Zealand dollars = £1.00 and £1.00 = €1.25.">
            <a:extLst>
              <a:ext uri="{FF2B5EF4-FFF2-40B4-BE49-F238E27FC236}">
                <a16:creationId xmlns:a16="http://schemas.microsoft.com/office/drawing/2014/main" id="{35EE0E45-3DF8-68ED-D144-1C258C706C3C}"/>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5099569" y="1816900"/>
            <a:ext cx="6711642" cy="4028558"/>
          </a:xfrm>
          <a:prstGeom prst="rect">
            <a:avLst/>
          </a:prstGeom>
        </p:spPr>
      </p:pic>
    </p:spTree>
    <p:extLst>
      <p:ext uri="{BB962C8B-B14F-4D97-AF65-F5344CB8AC3E}">
        <p14:creationId xmlns:p14="http://schemas.microsoft.com/office/powerpoint/2010/main" val="3541215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D34AFBD-18DE-8E5B-6A18-96C21768D957}"/>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Extension activity</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grpSp>
        <p:nvGrpSpPr>
          <p:cNvPr id="18" name="Group 17"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0" name="TextBox 1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Content Placeholder 1">
            <a:extLst>
              <a:ext uri="{FF2B5EF4-FFF2-40B4-BE49-F238E27FC236}">
                <a16:creationId xmlns:a16="http://schemas.microsoft.com/office/drawing/2014/main" id="{FFAE1391-CC2D-A141-CA89-7FA1E7C4639D}"/>
              </a:ext>
            </a:extLst>
          </p:cNvPr>
          <p:cNvSpPr>
            <a:spLocks noGrp="1"/>
          </p:cNvSpPr>
          <p:nvPr>
            <p:ph idx="1"/>
          </p:nvPr>
        </p:nvSpPr>
        <p:spPr/>
        <p:txBody>
          <a:bodyPr/>
          <a:lstStyle/>
          <a:p>
            <a:pPr marL="0" indent="0">
              <a:buNone/>
            </a:pPr>
            <a:r>
              <a:rPr lang="en-GB" dirty="0"/>
              <a:t>Alex is thinking about travelling to Canada for work, to visit another office. </a:t>
            </a:r>
          </a:p>
          <a:p>
            <a:endParaRPr lang="en-GB" dirty="0"/>
          </a:p>
          <a:p>
            <a:pPr marL="0" indent="0">
              <a:buNone/>
            </a:pPr>
            <a:r>
              <a:rPr lang="en-GB" dirty="0"/>
              <a:t>Alex has £250 left over from their last trip and decides to change this to Canadian Dollars.</a:t>
            </a:r>
          </a:p>
          <a:p>
            <a:endParaRPr lang="en-GB" dirty="0"/>
          </a:p>
          <a:p>
            <a:pPr marL="0" indent="0">
              <a:buNone/>
            </a:pPr>
            <a:r>
              <a:rPr lang="en-GB" dirty="0"/>
              <a:t>Alex gets 400 CAD$.</a:t>
            </a:r>
          </a:p>
          <a:p>
            <a:endParaRPr lang="en-GB" dirty="0"/>
          </a:p>
          <a:p>
            <a:pPr marL="0" indent="0">
              <a:buNone/>
            </a:pPr>
            <a:r>
              <a:rPr lang="en-GB" dirty="0"/>
              <a:t>How many Canadian Dollars does Alex get for £1?</a:t>
            </a:r>
          </a:p>
          <a:p>
            <a:endParaRPr lang="en-GB" dirty="0"/>
          </a:p>
        </p:txBody>
      </p:sp>
      <p:pic>
        <p:nvPicPr>
          <p:cNvPr id="6" name="Picture 5" descr="Cartoon of a person called Alex. They are standing with their arms by their sides. They have short brown hair and are wearing blue trousers, a grey t-shirt and brown shoes. They are carrying an orange cross body bag. ">
            <a:extLst>
              <a:ext uri="{FF2B5EF4-FFF2-40B4-BE49-F238E27FC236}">
                <a16:creationId xmlns:a16="http://schemas.microsoft.com/office/drawing/2014/main" id="{8495D481-D28C-15E8-BCC0-CF88D43F507B}"/>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flipH="1">
            <a:off x="9760449" y="4158608"/>
            <a:ext cx="816333" cy="2018355"/>
          </a:xfrm>
          <a:prstGeom prst="rect">
            <a:avLst/>
          </a:prstGeom>
        </p:spPr>
      </p:pic>
    </p:spTree>
    <p:extLst>
      <p:ext uri="{BB962C8B-B14F-4D97-AF65-F5344CB8AC3E}">
        <p14:creationId xmlns:p14="http://schemas.microsoft.com/office/powerpoint/2010/main" val="2989056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608C8639-F29B-39B5-6C0B-F0FF170213F0}"/>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Cost of trip</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14" name="Picture 13" descr="SHORT: Colourful world map showing the price of various pictured items in local currencies and then a box of the exchange rates. LONG: World map showing Irish stout costing €3.50, Dutch wooden clogs costing €20, a Japanese fan costing 400 yen, a New Zealand kiwi bird model costing $890, Indian spices costing 6000 Indian rupees, Spanish castanets costing €15 and French bread costing €0.50. Alongside the map are round world tickets costing £3500, travel insurance costing £100 and holiday clothes costing £190. The currency conversions shown are 1 yen = £0.01, 1 Indian rupee = £0.02, 2 New Zealand dollars = £1.00 and £1.00 = €1.25.">
            <a:extLst>
              <a:ext uri="{FF2B5EF4-FFF2-40B4-BE49-F238E27FC236}">
                <a16:creationId xmlns:a16="http://schemas.microsoft.com/office/drawing/2014/main" id="{0AB28266-4FF0-40F9-B90A-3A06AE03FE1B}"/>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2020887" y="1262446"/>
            <a:ext cx="8106467" cy="4865780"/>
          </a:xfrm>
          <a:prstGeom prst="rect">
            <a:avLst/>
          </a:prstGeom>
        </p:spPr>
      </p:pic>
    </p:spTree>
    <p:extLst>
      <p:ext uri="{BB962C8B-B14F-4D97-AF65-F5344CB8AC3E}">
        <p14:creationId xmlns:p14="http://schemas.microsoft.com/office/powerpoint/2010/main" val="3469685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C4EF6F0-33D9-E954-4594-98118E0C9108}"/>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Class method</a:t>
            </a:r>
            <a:r>
              <a:rPr kumimoji="0" lang="en-GB"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for clogs</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4" name="TextBox 133">
            <a:extLst>
              <a:ext uri="{FF2B5EF4-FFF2-40B4-BE49-F238E27FC236}">
                <a16:creationId xmlns:a16="http://schemas.microsoft.com/office/drawing/2014/main" id="{01896717-7F17-4936-A080-427F7546D9A9}"/>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D</a:t>
            </a:r>
            <a:r>
              <a:rPr lang="en-GB" sz="2200" b="1" dirty="0">
                <a:solidFill>
                  <a:schemeClr val="bg1"/>
                </a:solidFill>
                <a:latin typeface="Arial" panose="020B0604020202020204" pitchFamily="34" charset="0"/>
                <a:cs typeface="Arial" panose="020B0604020202020204" pitchFamily="34" charset="0"/>
              </a:rPr>
              <a:t>ISCUSS</a:t>
            </a:r>
          </a:p>
        </p:txBody>
      </p:sp>
      <p:cxnSp>
        <p:nvCxnSpPr>
          <p:cNvPr id="107" name="Straight Connector 106">
            <a:extLst>
              <a:ext uri="{FF2B5EF4-FFF2-40B4-BE49-F238E27FC236}">
                <a16:creationId xmlns:a16="http://schemas.microsoft.com/office/drawing/2014/main" id="{A1473A17-EBAC-4980-8860-DEA22BC6DEBB}"/>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DF1A2EA4-A671-48F7-BBCC-C66A48D199E8}"/>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6084D716-0B76-4DE0-8461-36B7378B05B6}"/>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B4C08759-E9A9-42E2-9387-E2CED2526B97}"/>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5E673B7D-C5D6-4F53-9E15-DBD8BC7E7A9A}"/>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12" name="TextBox 111">
            <a:extLst>
              <a:ext uri="{FF2B5EF4-FFF2-40B4-BE49-F238E27FC236}">
                <a16:creationId xmlns:a16="http://schemas.microsoft.com/office/drawing/2014/main" id="{45198BFC-08FA-4A40-A095-E77A6AF3A9C4}"/>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13" name="TextBox 112">
            <a:extLst>
              <a:ext uri="{FF2B5EF4-FFF2-40B4-BE49-F238E27FC236}">
                <a16:creationId xmlns:a16="http://schemas.microsoft.com/office/drawing/2014/main" id="{12686F7D-FA65-4F66-ADEE-B9C36990C42B}"/>
              </a:ext>
            </a:extLst>
          </p:cNvPr>
          <p:cNvSpPr txBox="1"/>
          <p:nvPr/>
        </p:nvSpPr>
        <p:spPr>
          <a:xfrm>
            <a:off x="2587293" y="3768834"/>
            <a:ext cx="184731" cy="400110"/>
          </a:xfrm>
          <a:prstGeom prst="rect">
            <a:avLst/>
          </a:prstGeom>
          <a:noFill/>
        </p:spPr>
        <p:txBody>
          <a:bodyPr wrap="none" rtlCol="0">
            <a:spAutoFit/>
          </a:bodyPr>
          <a:lstStyle/>
          <a:p>
            <a:endParaRPr lang="en-US" sz="2000" dirty="0">
              <a:latin typeface="Arial" panose="020B0604020202020204" pitchFamily="34" charset="0"/>
              <a:cs typeface="Arial" panose="020B0604020202020204" pitchFamily="34" charset="0"/>
            </a:endParaRPr>
          </a:p>
        </p:txBody>
      </p:sp>
      <p:sp>
        <p:nvSpPr>
          <p:cNvPr id="114" name="TextBox 113">
            <a:extLst>
              <a:ext uri="{FF2B5EF4-FFF2-40B4-BE49-F238E27FC236}">
                <a16:creationId xmlns:a16="http://schemas.microsoft.com/office/drawing/2014/main" id="{CE0059A9-6F1F-4EC5-8728-39323B4C5A20}"/>
              </a:ext>
            </a:extLst>
          </p:cNvPr>
          <p:cNvSpPr txBox="1"/>
          <p:nvPr/>
        </p:nvSpPr>
        <p:spPr>
          <a:xfrm>
            <a:off x="2601538" y="232129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a:t>
            </a:r>
          </a:p>
        </p:txBody>
      </p:sp>
      <p:cxnSp>
        <p:nvCxnSpPr>
          <p:cNvPr id="115" name="Straight Connector 114">
            <a:extLst>
              <a:ext uri="{FF2B5EF4-FFF2-40B4-BE49-F238E27FC236}">
                <a16:creationId xmlns:a16="http://schemas.microsoft.com/office/drawing/2014/main" id="{530D85E6-A54C-4B19-83CE-E924DE9BB618}"/>
              </a:ext>
            </a:extLst>
          </p:cNvPr>
          <p:cNvCxnSpPr>
            <a:cxnSpLocks/>
          </p:cNvCxnSpPr>
          <p:nvPr/>
        </p:nvCxnSpPr>
        <p:spPr>
          <a:xfrm>
            <a:off x="2888636"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20D7E044-1064-4957-84F3-16038B9EA945}"/>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17BAB3F2-77DD-4A96-B130-467BD610C73C}"/>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F1CED1F1-1B82-48A1-BEE8-6E8996B2E7E6}"/>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628F4C1F-0F64-4ED7-901D-E7AEC8541417}"/>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0467E4E4-6095-459B-9A67-70CDCC40DD59}"/>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6AE65631-E131-4FAA-AEF2-242BED09053B}"/>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9" name="TextBox 128">
            <a:extLst>
              <a:ext uri="{FF2B5EF4-FFF2-40B4-BE49-F238E27FC236}">
                <a16:creationId xmlns:a16="http://schemas.microsoft.com/office/drawing/2014/main" id="{86132EFC-22B5-4BE0-B8B5-9EC8EAD71204}"/>
              </a:ext>
            </a:extLst>
          </p:cNvPr>
          <p:cNvSpPr txBox="1"/>
          <p:nvPr/>
        </p:nvSpPr>
        <p:spPr>
          <a:xfrm>
            <a:off x="7876678" y="3836807"/>
            <a:ext cx="470000"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20</a:t>
            </a:r>
          </a:p>
        </p:txBody>
      </p:sp>
      <p:sp>
        <p:nvSpPr>
          <p:cNvPr id="132" name="TextBox 131">
            <a:extLst>
              <a:ext uri="{FF2B5EF4-FFF2-40B4-BE49-F238E27FC236}">
                <a16:creationId xmlns:a16="http://schemas.microsoft.com/office/drawing/2014/main" id="{35396A4F-2450-49DE-A89B-56ADE93083A3}"/>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133" name="TextBox 132">
            <a:extLst>
              <a:ext uri="{FF2B5EF4-FFF2-40B4-BE49-F238E27FC236}">
                <a16:creationId xmlns:a16="http://schemas.microsoft.com/office/drawing/2014/main" id="{2138FEA8-EEC6-4FE4-843A-EBF3E509AF81}"/>
              </a:ext>
            </a:extLst>
          </p:cNvPr>
          <p:cNvSpPr txBox="1"/>
          <p:nvPr/>
        </p:nvSpPr>
        <p:spPr>
          <a:xfrm>
            <a:off x="10196615" y="3476966"/>
            <a:ext cx="1067921"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Euros €</a:t>
            </a:r>
          </a:p>
        </p:txBody>
      </p:sp>
      <p:sp>
        <p:nvSpPr>
          <p:cNvPr id="2" name="TextBox 1">
            <a:extLst>
              <a:ext uri="{FF2B5EF4-FFF2-40B4-BE49-F238E27FC236}">
                <a16:creationId xmlns:a16="http://schemas.microsoft.com/office/drawing/2014/main" id="{74322DD3-CC96-DE28-EBBE-0A1B2C4A82D5}"/>
              </a:ext>
            </a:extLst>
          </p:cNvPr>
          <p:cNvSpPr txBox="1"/>
          <p:nvPr/>
        </p:nvSpPr>
        <p:spPr>
          <a:xfrm>
            <a:off x="2547035" y="3884837"/>
            <a:ext cx="683200"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1.25</a:t>
            </a:r>
          </a:p>
        </p:txBody>
      </p:sp>
      <p:cxnSp>
        <p:nvCxnSpPr>
          <p:cNvPr id="3" name="Straight Connector 2">
            <a:extLst>
              <a:ext uri="{FF2B5EF4-FFF2-40B4-BE49-F238E27FC236}">
                <a16:creationId xmlns:a16="http://schemas.microsoft.com/office/drawing/2014/main" id="{BB0C8E42-7411-20FC-49E8-35533B665B9A}"/>
              </a:ext>
            </a:extLst>
          </p:cNvPr>
          <p:cNvCxnSpPr>
            <a:cxnSpLocks/>
          </p:cNvCxnSpPr>
          <p:nvPr/>
        </p:nvCxnSpPr>
        <p:spPr>
          <a:xfrm>
            <a:off x="4311325"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227071E4-0676-F9F3-C372-AB9FAF137C72}"/>
              </a:ext>
            </a:extLst>
          </p:cNvPr>
          <p:cNvSpPr txBox="1"/>
          <p:nvPr/>
        </p:nvSpPr>
        <p:spPr>
          <a:xfrm>
            <a:off x="4009921" y="3768834"/>
            <a:ext cx="184731" cy="400110"/>
          </a:xfrm>
          <a:prstGeom prst="rect">
            <a:avLst/>
          </a:prstGeom>
          <a:noFill/>
        </p:spPr>
        <p:txBody>
          <a:bodyPr wrap="none" rtlCol="0">
            <a:spAutoFit/>
          </a:bodyPr>
          <a:lstStyle/>
          <a:p>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0934CB0-9ECE-7C0E-C43C-8A3FC6D84DD8}"/>
              </a:ext>
            </a:extLst>
          </p:cNvPr>
          <p:cNvSpPr txBox="1"/>
          <p:nvPr/>
        </p:nvSpPr>
        <p:spPr>
          <a:xfrm>
            <a:off x="4131672" y="2336825"/>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2</a:t>
            </a:r>
          </a:p>
        </p:txBody>
      </p:sp>
      <p:cxnSp>
        <p:nvCxnSpPr>
          <p:cNvPr id="7" name="Straight Connector 6">
            <a:extLst>
              <a:ext uri="{FF2B5EF4-FFF2-40B4-BE49-F238E27FC236}">
                <a16:creationId xmlns:a16="http://schemas.microsoft.com/office/drawing/2014/main" id="{46B15149-56D1-9A94-D298-9841A9902409}"/>
              </a:ext>
            </a:extLst>
          </p:cNvPr>
          <p:cNvCxnSpPr>
            <a:cxnSpLocks/>
          </p:cNvCxnSpPr>
          <p:nvPr/>
        </p:nvCxnSpPr>
        <p:spPr>
          <a:xfrm>
            <a:off x="4311264"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D2CABBB-1451-407B-E1F4-490AC2BCA776}"/>
              </a:ext>
            </a:extLst>
          </p:cNvPr>
          <p:cNvCxnSpPr>
            <a:cxnSpLocks/>
          </p:cNvCxnSpPr>
          <p:nvPr/>
        </p:nvCxnSpPr>
        <p:spPr>
          <a:xfrm>
            <a:off x="4311264"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AA642D-F616-F704-65F8-F6E9126FF837}"/>
              </a:ext>
            </a:extLst>
          </p:cNvPr>
          <p:cNvSpPr txBox="1"/>
          <p:nvPr/>
        </p:nvSpPr>
        <p:spPr>
          <a:xfrm>
            <a:off x="3969663" y="3884837"/>
            <a:ext cx="683200"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2.50</a:t>
            </a:r>
          </a:p>
        </p:txBody>
      </p:sp>
      <p:cxnSp>
        <p:nvCxnSpPr>
          <p:cNvPr id="12" name="Straight Connector 11">
            <a:extLst>
              <a:ext uri="{FF2B5EF4-FFF2-40B4-BE49-F238E27FC236}">
                <a16:creationId xmlns:a16="http://schemas.microsoft.com/office/drawing/2014/main" id="{12E6401B-167B-3677-76A3-7CA97DE855A6}"/>
              </a:ext>
            </a:extLst>
          </p:cNvPr>
          <p:cNvCxnSpPr>
            <a:cxnSpLocks/>
          </p:cNvCxnSpPr>
          <p:nvPr/>
        </p:nvCxnSpPr>
        <p:spPr>
          <a:xfrm>
            <a:off x="5677854" y="290415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885A8459-1F15-2FFF-4853-BB87C0C5A005}"/>
              </a:ext>
            </a:extLst>
          </p:cNvPr>
          <p:cNvSpPr txBox="1"/>
          <p:nvPr/>
        </p:nvSpPr>
        <p:spPr>
          <a:xfrm>
            <a:off x="5376450" y="3744844"/>
            <a:ext cx="184731" cy="400110"/>
          </a:xfrm>
          <a:prstGeom prst="rect">
            <a:avLst/>
          </a:prstGeom>
          <a:noFill/>
        </p:spPr>
        <p:txBody>
          <a:bodyPr wrap="none" rtlCol="0">
            <a:spAutoFit/>
          </a:bodyPr>
          <a:lstStyle/>
          <a:p>
            <a:endParaRPr lang="en-US" sz="2000"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897F4765-5553-3E06-D7F2-255156B186CA}"/>
              </a:ext>
            </a:extLst>
          </p:cNvPr>
          <p:cNvSpPr txBox="1"/>
          <p:nvPr/>
        </p:nvSpPr>
        <p:spPr>
          <a:xfrm>
            <a:off x="5468815" y="232129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4</a:t>
            </a:r>
          </a:p>
        </p:txBody>
      </p:sp>
      <p:cxnSp>
        <p:nvCxnSpPr>
          <p:cNvPr id="15" name="Straight Connector 14">
            <a:extLst>
              <a:ext uri="{FF2B5EF4-FFF2-40B4-BE49-F238E27FC236}">
                <a16:creationId xmlns:a16="http://schemas.microsoft.com/office/drawing/2014/main" id="{EA134190-CBF7-19EB-CDF4-0267883E9F3D}"/>
              </a:ext>
            </a:extLst>
          </p:cNvPr>
          <p:cNvCxnSpPr>
            <a:cxnSpLocks/>
          </p:cNvCxnSpPr>
          <p:nvPr/>
        </p:nvCxnSpPr>
        <p:spPr>
          <a:xfrm>
            <a:off x="5677793" y="271485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1889EC1-7B39-3AE0-5298-DEBF18735663}"/>
              </a:ext>
            </a:extLst>
          </p:cNvPr>
          <p:cNvCxnSpPr>
            <a:cxnSpLocks/>
          </p:cNvCxnSpPr>
          <p:nvPr/>
        </p:nvCxnSpPr>
        <p:spPr>
          <a:xfrm>
            <a:off x="5677793" y="342294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FFCB830B-16F2-9FA7-A9B8-0E425CEF8BAA}"/>
              </a:ext>
            </a:extLst>
          </p:cNvPr>
          <p:cNvSpPr txBox="1"/>
          <p:nvPr/>
        </p:nvSpPr>
        <p:spPr>
          <a:xfrm>
            <a:off x="5481039" y="3863795"/>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5</a:t>
            </a:r>
          </a:p>
        </p:txBody>
      </p:sp>
      <p:sp>
        <p:nvSpPr>
          <p:cNvPr id="18" name="TextBox 17">
            <a:extLst>
              <a:ext uri="{FF2B5EF4-FFF2-40B4-BE49-F238E27FC236}">
                <a16:creationId xmlns:a16="http://schemas.microsoft.com/office/drawing/2014/main" id="{D40186B0-3C47-3ABF-D87B-B50845035D28}"/>
              </a:ext>
            </a:extLst>
          </p:cNvPr>
          <p:cNvSpPr txBox="1"/>
          <p:nvPr/>
        </p:nvSpPr>
        <p:spPr>
          <a:xfrm>
            <a:off x="7876678" y="2243233"/>
            <a:ext cx="470000" cy="400110"/>
          </a:xfrm>
          <a:prstGeom prst="rect">
            <a:avLst/>
          </a:prstGeom>
          <a:noFill/>
        </p:spPr>
        <p:txBody>
          <a:bodyPr wrap="none" rtlCol="0">
            <a:spAutoFit/>
          </a:bodyPr>
          <a:lstStyle/>
          <a:p>
            <a:r>
              <a:rPr lang="en-US" sz="2000" dirty="0">
                <a:solidFill>
                  <a:srgbClr val="FF0000"/>
                </a:solidFill>
                <a:latin typeface="Arial" panose="020B0604020202020204" pitchFamily="34" charset="0"/>
                <a:cs typeface="Arial" panose="020B0604020202020204" pitchFamily="34" charset="0"/>
              </a:rPr>
              <a:t>16</a:t>
            </a:r>
          </a:p>
        </p:txBody>
      </p:sp>
    </p:spTree>
    <p:extLst>
      <p:ext uri="{BB962C8B-B14F-4D97-AF65-F5344CB8AC3E}">
        <p14:creationId xmlns:p14="http://schemas.microsoft.com/office/powerpoint/2010/main" val="1127968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C4EF6F0-33D9-E954-4594-98118E0C9108}"/>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Class method</a:t>
            </a:r>
            <a:r>
              <a:rPr kumimoji="0" lang="en-GB"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for…</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4" name="TextBox 133">
            <a:extLst>
              <a:ext uri="{FF2B5EF4-FFF2-40B4-BE49-F238E27FC236}">
                <a16:creationId xmlns:a16="http://schemas.microsoft.com/office/drawing/2014/main" id="{01896717-7F17-4936-A080-427F7546D9A9}"/>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D</a:t>
            </a:r>
            <a:r>
              <a:rPr lang="en-GB" sz="2200" b="1" dirty="0">
                <a:solidFill>
                  <a:schemeClr val="bg1"/>
                </a:solidFill>
                <a:latin typeface="Arial" panose="020B0604020202020204" pitchFamily="34" charset="0"/>
                <a:cs typeface="Arial" panose="020B0604020202020204" pitchFamily="34" charset="0"/>
              </a:rPr>
              <a:t>ISCUSS</a:t>
            </a:r>
          </a:p>
        </p:txBody>
      </p:sp>
      <p:cxnSp>
        <p:nvCxnSpPr>
          <p:cNvPr id="107" name="Straight Connector 106">
            <a:extLst>
              <a:ext uri="{FF2B5EF4-FFF2-40B4-BE49-F238E27FC236}">
                <a16:creationId xmlns:a16="http://schemas.microsoft.com/office/drawing/2014/main" id="{A1473A17-EBAC-4980-8860-DEA22BC6DEBB}"/>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DF1A2EA4-A671-48F7-BBCC-C66A48D199E8}"/>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6084D716-0B76-4DE0-8461-36B7378B05B6}"/>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B4C08759-E9A9-42E2-9387-E2CED2526B97}"/>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5E673B7D-C5D6-4F53-9E15-DBD8BC7E7A9A}"/>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12" name="TextBox 111">
            <a:extLst>
              <a:ext uri="{FF2B5EF4-FFF2-40B4-BE49-F238E27FC236}">
                <a16:creationId xmlns:a16="http://schemas.microsoft.com/office/drawing/2014/main" id="{45198BFC-08FA-4A40-A095-E77A6AF3A9C4}"/>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13" name="TextBox 112">
            <a:extLst>
              <a:ext uri="{FF2B5EF4-FFF2-40B4-BE49-F238E27FC236}">
                <a16:creationId xmlns:a16="http://schemas.microsoft.com/office/drawing/2014/main" id="{12686F7D-FA65-4F66-ADEE-B9C36990C42B}"/>
              </a:ext>
            </a:extLst>
          </p:cNvPr>
          <p:cNvSpPr txBox="1"/>
          <p:nvPr/>
        </p:nvSpPr>
        <p:spPr>
          <a:xfrm>
            <a:off x="2587293" y="3768834"/>
            <a:ext cx="184731" cy="400110"/>
          </a:xfrm>
          <a:prstGeom prst="rect">
            <a:avLst/>
          </a:prstGeom>
          <a:noFill/>
        </p:spPr>
        <p:txBody>
          <a:bodyPr wrap="none" rtlCol="0">
            <a:spAutoFit/>
          </a:bodyPr>
          <a:lstStyle/>
          <a:p>
            <a:endParaRPr lang="en-US" sz="2000" dirty="0">
              <a:latin typeface="Arial" panose="020B0604020202020204" pitchFamily="34" charset="0"/>
              <a:cs typeface="Arial" panose="020B0604020202020204" pitchFamily="34" charset="0"/>
            </a:endParaRPr>
          </a:p>
        </p:txBody>
      </p:sp>
      <p:cxnSp>
        <p:nvCxnSpPr>
          <p:cNvPr id="115" name="Straight Connector 114">
            <a:extLst>
              <a:ext uri="{FF2B5EF4-FFF2-40B4-BE49-F238E27FC236}">
                <a16:creationId xmlns:a16="http://schemas.microsoft.com/office/drawing/2014/main" id="{530D85E6-A54C-4B19-83CE-E924DE9BB618}"/>
              </a:ext>
            </a:extLst>
          </p:cNvPr>
          <p:cNvCxnSpPr>
            <a:cxnSpLocks/>
          </p:cNvCxnSpPr>
          <p:nvPr/>
        </p:nvCxnSpPr>
        <p:spPr>
          <a:xfrm>
            <a:off x="2888636"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20D7E044-1064-4957-84F3-16038B9EA945}"/>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17BAB3F2-77DD-4A96-B130-467BD610C73C}"/>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F1CED1F1-1B82-48A1-BEE8-6E8996B2E7E6}"/>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628F4C1F-0F64-4ED7-901D-E7AEC8541417}"/>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0467E4E4-6095-459B-9A67-70CDCC40DD59}"/>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6AE65631-E131-4FAA-AEF2-242BED09053B}"/>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32" name="TextBox 131">
            <a:extLst>
              <a:ext uri="{FF2B5EF4-FFF2-40B4-BE49-F238E27FC236}">
                <a16:creationId xmlns:a16="http://schemas.microsoft.com/office/drawing/2014/main" id="{35396A4F-2450-49DE-A89B-56ADE93083A3}"/>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133" name="TextBox 132">
            <a:extLst>
              <a:ext uri="{FF2B5EF4-FFF2-40B4-BE49-F238E27FC236}">
                <a16:creationId xmlns:a16="http://schemas.microsoft.com/office/drawing/2014/main" id="{2138FEA8-EEC6-4FE4-843A-EBF3E509AF81}"/>
              </a:ext>
            </a:extLst>
          </p:cNvPr>
          <p:cNvSpPr txBox="1"/>
          <p:nvPr/>
        </p:nvSpPr>
        <p:spPr>
          <a:xfrm>
            <a:off x="10196615" y="3476966"/>
            <a:ext cx="470000"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a:t>
            </a:r>
          </a:p>
        </p:txBody>
      </p:sp>
      <p:sp>
        <p:nvSpPr>
          <p:cNvPr id="5" name="TextBox 4">
            <a:extLst>
              <a:ext uri="{FF2B5EF4-FFF2-40B4-BE49-F238E27FC236}">
                <a16:creationId xmlns:a16="http://schemas.microsoft.com/office/drawing/2014/main" id="{227071E4-0676-F9F3-C372-AB9FAF137C72}"/>
              </a:ext>
            </a:extLst>
          </p:cNvPr>
          <p:cNvSpPr txBox="1"/>
          <p:nvPr/>
        </p:nvSpPr>
        <p:spPr>
          <a:xfrm>
            <a:off x="4009921" y="3768834"/>
            <a:ext cx="184731" cy="400110"/>
          </a:xfrm>
          <a:prstGeom prst="rect">
            <a:avLst/>
          </a:prstGeom>
          <a:noFill/>
        </p:spPr>
        <p:txBody>
          <a:bodyPr wrap="none" rtlCol="0">
            <a:spAutoFit/>
          </a:bodyPr>
          <a:lstStyle/>
          <a:p>
            <a:endParaRPr lang="en-US" sz="20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885A8459-1F15-2FFF-4853-BB87C0C5A005}"/>
              </a:ext>
            </a:extLst>
          </p:cNvPr>
          <p:cNvSpPr txBox="1"/>
          <p:nvPr/>
        </p:nvSpPr>
        <p:spPr>
          <a:xfrm>
            <a:off x="5376450" y="3744844"/>
            <a:ext cx="184731" cy="400110"/>
          </a:xfrm>
          <a:prstGeom prst="rect">
            <a:avLst/>
          </a:prstGeom>
          <a:noFill/>
        </p:spPr>
        <p:txBody>
          <a:bodyPr wrap="none" rtlCol="0">
            <a:spAutoFit/>
          </a:bodyPr>
          <a:lstStyle/>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7387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C4EF6F0-33D9-E954-4594-98118E0C9108}"/>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Final Totals…</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16</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4" name="TextBox 133">
            <a:extLst>
              <a:ext uri="{FF2B5EF4-FFF2-40B4-BE49-F238E27FC236}">
                <a16:creationId xmlns:a16="http://schemas.microsoft.com/office/drawing/2014/main" id="{01896717-7F17-4936-A080-427F7546D9A9}"/>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D</a:t>
            </a:r>
            <a:r>
              <a:rPr lang="en-GB" sz="2200" b="1" dirty="0">
                <a:solidFill>
                  <a:schemeClr val="bg1"/>
                </a:solidFill>
                <a:latin typeface="Arial" panose="020B0604020202020204" pitchFamily="34" charset="0"/>
                <a:cs typeface="Arial" panose="020B0604020202020204" pitchFamily="34" charset="0"/>
              </a:rPr>
              <a:t>ISCUSS</a:t>
            </a:r>
          </a:p>
        </p:txBody>
      </p:sp>
      <p:graphicFrame>
        <p:nvGraphicFramePr>
          <p:cNvPr id="2" name="Table 2">
            <a:extLst>
              <a:ext uri="{FF2B5EF4-FFF2-40B4-BE49-F238E27FC236}">
                <a16:creationId xmlns:a16="http://schemas.microsoft.com/office/drawing/2014/main" id="{C99D3F0F-6E98-71B1-EAF5-9293EE653DD5}"/>
              </a:ext>
            </a:extLst>
          </p:cNvPr>
          <p:cNvGraphicFramePr>
            <a:graphicFrameLocks noGrp="1"/>
          </p:cNvGraphicFramePr>
          <p:nvPr>
            <p:extLst>
              <p:ext uri="{D42A27DB-BD31-4B8C-83A1-F6EECF244321}">
                <p14:modId xmlns:p14="http://schemas.microsoft.com/office/powerpoint/2010/main" val="2559424327"/>
              </p:ext>
            </p:extLst>
          </p:nvPr>
        </p:nvGraphicFramePr>
        <p:xfrm>
          <a:off x="4012199" y="1643441"/>
          <a:ext cx="4167601" cy="3760767"/>
        </p:xfrm>
        <a:graphic>
          <a:graphicData uri="http://schemas.openxmlformats.org/drawingml/2006/table">
            <a:tbl>
              <a:tblPr firstRow="1" bandRow="1">
                <a:tableStyleId>{5C22544A-7EE6-4342-B048-85BDC9FD1C3A}</a:tableStyleId>
              </a:tblPr>
              <a:tblGrid>
                <a:gridCol w="2118342">
                  <a:extLst>
                    <a:ext uri="{9D8B030D-6E8A-4147-A177-3AD203B41FA5}">
                      <a16:colId xmlns:a16="http://schemas.microsoft.com/office/drawing/2014/main" val="318694012"/>
                    </a:ext>
                  </a:extLst>
                </a:gridCol>
                <a:gridCol w="2049259">
                  <a:extLst>
                    <a:ext uri="{9D8B030D-6E8A-4147-A177-3AD203B41FA5}">
                      <a16:colId xmlns:a16="http://schemas.microsoft.com/office/drawing/2014/main" val="1514835727"/>
                    </a:ext>
                  </a:extLst>
                </a:gridCol>
              </a:tblGrid>
              <a:tr h="581875">
                <a:tc>
                  <a:txBody>
                    <a:bodyPr/>
                    <a:lstStyle/>
                    <a:p>
                      <a:pPr algn="ctr"/>
                      <a:r>
                        <a:rPr lang="en-US" sz="2200" dirty="0">
                          <a:latin typeface="Arial" panose="020B0604020202020204" pitchFamily="34" charset="0"/>
                          <a:cs typeface="Arial" panose="020B0604020202020204" pitchFamily="34" charset="0"/>
                        </a:rPr>
                        <a:t>Item</a:t>
                      </a:r>
                      <a:endParaRPr lang="en-GB" sz="2200" dirty="0">
                        <a:latin typeface="Arial" panose="020B0604020202020204" pitchFamily="34" charset="0"/>
                        <a:cs typeface="Arial" panose="020B0604020202020204" pitchFamily="34" charset="0"/>
                      </a:endParaRPr>
                    </a:p>
                  </a:txBody>
                  <a:tcPr/>
                </a:tc>
                <a:tc>
                  <a:txBody>
                    <a:bodyPr/>
                    <a:lstStyle/>
                    <a:p>
                      <a:pPr algn="ctr"/>
                      <a:r>
                        <a:rPr lang="en-US" sz="2200" dirty="0">
                          <a:latin typeface="Arial" panose="020B0604020202020204" pitchFamily="34" charset="0"/>
                          <a:cs typeface="Arial" panose="020B0604020202020204" pitchFamily="34" charset="0"/>
                        </a:rPr>
                        <a:t>Cost £</a:t>
                      </a:r>
                      <a:endParaRPr lang="en-GB" sz="2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65179877"/>
                  </a:ext>
                </a:extLst>
              </a:tr>
              <a:tr h="581875">
                <a:tc>
                  <a:txBody>
                    <a:bodyPr/>
                    <a:lstStyle/>
                    <a:p>
                      <a:pPr algn="ctr"/>
                      <a:r>
                        <a:rPr lang="en-US" sz="2200" dirty="0">
                          <a:latin typeface="Arial" panose="020B0604020202020204" pitchFamily="34" charset="0"/>
                          <a:cs typeface="Arial" panose="020B0604020202020204" pitchFamily="34" charset="0"/>
                        </a:rPr>
                        <a:t>Ticket</a:t>
                      </a:r>
                      <a:endParaRPr lang="en-GB" sz="2200" dirty="0">
                        <a:latin typeface="Arial" panose="020B0604020202020204" pitchFamily="34" charset="0"/>
                        <a:cs typeface="Arial" panose="020B0604020202020204" pitchFamily="34" charset="0"/>
                      </a:endParaRPr>
                    </a:p>
                  </a:txBody>
                  <a:tcPr/>
                </a:tc>
                <a:tc>
                  <a:txBody>
                    <a:bodyPr/>
                    <a:lstStyle/>
                    <a:p>
                      <a:pPr algn="ctr"/>
                      <a:r>
                        <a:rPr lang="en-US" sz="2200" dirty="0">
                          <a:latin typeface="Arial" panose="020B0604020202020204" pitchFamily="34" charset="0"/>
                          <a:cs typeface="Arial" panose="020B0604020202020204" pitchFamily="34" charset="0"/>
                        </a:rPr>
                        <a:t>3,500.00</a:t>
                      </a:r>
                      <a:endParaRPr lang="en-GB" sz="2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46501807"/>
                  </a:ext>
                </a:extLst>
              </a:tr>
              <a:tr h="581875">
                <a:tc>
                  <a:txBody>
                    <a:bodyPr/>
                    <a:lstStyle/>
                    <a:p>
                      <a:pPr algn="ctr"/>
                      <a:r>
                        <a:rPr lang="en-US" sz="2200" dirty="0">
                          <a:latin typeface="Arial" panose="020B0604020202020204" pitchFamily="34" charset="0"/>
                          <a:cs typeface="Arial" panose="020B0604020202020204" pitchFamily="34" charset="0"/>
                        </a:rPr>
                        <a:t>Insurance</a:t>
                      </a:r>
                      <a:endParaRPr lang="en-GB" sz="2200" dirty="0">
                        <a:latin typeface="Arial" panose="020B0604020202020204" pitchFamily="34" charset="0"/>
                        <a:cs typeface="Arial" panose="020B0604020202020204" pitchFamily="34" charset="0"/>
                      </a:endParaRPr>
                    </a:p>
                  </a:txBody>
                  <a:tcPr/>
                </a:tc>
                <a:tc>
                  <a:txBody>
                    <a:bodyPr/>
                    <a:lstStyle/>
                    <a:p>
                      <a:pPr algn="ctr"/>
                      <a:r>
                        <a:rPr lang="en-US" sz="2200" dirty="0">
                          <a:latin typeface="Arial" panose="020B0604020202020204" pitchFamily="34" charset="0"/>
                          <a:cs typeface="Arial" panose="020B0604020202020204" pitchFamily="34" charset="0"/>
                        </a:rPr>
                        <a:t>100.00</a:t>
                      </a:r>
                      <a:endParaRPr lang="en-GB" sz="2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96027470"/>
                  </a:ext>
                </a:extLst>
              </a:tr>
              <a:tr h="851392">
                <a:tc>
                  <a:txBody>
                    <a:bodyPr/>
                    <a:lstStyle/>
                    <a:p>
                      <a:pPr algn="ctr"/>
                      <a:r>
                        <a:rPr lang="en-US" sz="2200" dirty="0">
                          <a:latin typeface="Arial" panose="020B0604020202020204" pitchFamily="34" charset="0"/>
                          <a:cs typeface="Arial" panose="020B0604020202020204" pitchFamily="34" charset="0"/>
                        </a:rPr>
                        <a:t>Holiday Clothes</a:t>
                      </a:r>
                      <a:endParaRPr lang="en-GB" sz="2200" dirty="0">
                        <a:latin typeface="Arial" panose="020B0604020202020204" pitchFamily="34" charset="0"/>
                        <a:cs typeface="Arial" panose="020B0604020202020204" pitchFamily="34" charset="0"/>
                      </a:endParaRPr>
                    </a:p>
                  </a:txBody>
                  <a:tcPr/>
                </a:tc>
                <a:tc>
                  <a:txBody>
                    <a:bodyPr/>
                    <a:lstStyle/>
                    <a:p>
                      <a:pPr algn="ctr"/>
                      <a:r>
                        <a:rPr lang="en-US" sz="2200" dirty="0">
                          <a:latin typeface="Arial" panose="020B0604020202020204" pitchFamily="34" charset="0"/>
                          <a:cs typeface="Arial" panose="020B0604020202020204" pitchFamily="34" charset="0"/>
                        </a:rPr>
                        <a:t>190.00</a:t>
                      </a:r>
                      <a:endParaRPr lang="en-GB" sz="2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113210413"/>
                  </a:ext>
                </a:extLst>
              </a:tr>
              <a:tr h="581875">
                <a:tc>
                  <a:txBody>
                    <a:bodyPr/>
                    <a:lstStyle/>
                    <a:p>
                      <a:pPr algn="ctr"/>
                      <a:r>
                        <a:rPr lang="en-US" sz="2200" dirty="0">
                          <a:latin typeface="Arial" panose="020B0604020202020204" pitchFamily="34" charset="0"/>
                          <a:cs typeface="Arial" panose="020B0604020202020204" pitchFamily="34" charset="0"/>
                        </a:rPr>
                        <a:t>Souvenirs</a:t>
                      </a:r>
                      <a:endParaRPr lang="en-GB" sz="2200" dirty="0">
                        <a:latin typeface="Arial" panose="020B0604020202020204" pitchFamily="34" charset="0"/>
                        <a:cs typeface="Arial" panose="020B0604020202020204" pitchFamily="34" charset="0"/>
                      </a:endParaRPr>
                    </a:p>
                  </a:txBody>
                  <a:tcPr/>
                </a:tc>
                <a:tc>
                  <a:txBody>
                    <a:bodyPr/>
                    <a:lstStyle/>
                    <a:p>
                      <a:pPr algn="ctr"/>
                      <a:r>
                        <a:rPr lang="en-US" sz="2200" dirty="0">
                          <a:latin typeface="Arial" panose="020B0604020202020204" pitchFamily="34" charset="0"/>
                          <a:cs typeface="Arial" panose="020B0604020202020204" pitchFamily="34" charset="0"/>
                        </a:rPr>
                        <a:t>600.20</a:t>
                      </a:r>
                      <a:endParaRPr lang="en-GB" sz="2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68064829"/>
                  </a:ext>
                </a:extLst>
              </a:tr>
              <a:tr h="581875">
                <a:tc>
                  <a:txBody>
                    <a:bodyPr/>
                    <a:lstStyle/>
                    <a:p>
                      <a:pPr algn="ctr"/>
                      <a:r>
                        <a:rPr lang="en-US" sz="2200" dirty="0">
                          <a:latin typeface="Arial" panose="020B0604020202020204" pitchFamily="34" charset="0"/>
                          <a:cs typeface="Arial" panose="020B0604020202020204" pitchFamily="34" charset="0"/>
                        </a:rPr>
                        <a:t>Total</a:t>
                      </a:r>
                      <a:endParaRPr lang="en-GB" sz="2200" dirty="0">
                        <a:latin typeface="Arial" panose="020B0604020202020204" pitchFamily="34" charset="0"/>
                        <a:cs typeface="Arial" panose="020B0604020202020204" pitchFamily="34" charset="0"/>
                      </a:endParaRPr>
                    </a:p>
                  </a:txBody>
                  <a:tcPr/>
                </a:tc>
                <a:tc>
                  <a:txBody>
                    <a:bodyPr/>
                    <a:lstStyle/>
                    <a:p>
                      <a:pPr algn="ctr"/>
                      <a:r>
                        <a:rPr lang="en-US" sz="2200" dirty="0">
                          <a:latin typeface="Arial" panose="020B0604020202020204" pitchFamily="34" charset="0"/>
                          <a:cs typeface="Arial" panose="020B0604020202020204" pitchFamily="34" charset="0"/>
                        </a:rPr>
                        <a:t>4,390.20</a:t>
                      </a:r>
                      <a:endParaRPr lang="en-GB" sz="2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637785155"/>
                  </a:ext>
                </a:extLst>
              </a:tr>
            </a:tbl>
          </a:graphicData>
        </a:graphic>
      </p:graphicFrame>
    </p:spTree>
    <p:extLst>
      <p:ext uri="{BB962C8B-B14F-4D97-AF65-F5344CB8AC3E}">
        <p14:creationId xmlns:p14="http://schemas.microsoft.com/office/powerpoint/2010/main" val="12866836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082D3EA-EB80-94D0-AB30-10C5DF631D2A}"/>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1</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17</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18" name="TextBox 17"/>
          <p:cNvSpPr txBox="1"/>
          <p:nvPr/>
        </p:nvSpPr>
        <p:spPr>
          <a:xfrm>
            <a:off x="896104" y="1584016"/>
            <a:ext cx="259077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The trainers cost $60</a:t>
            </a:r>
          </a:p>
        </p:txBody>
      </p:sp>
      <p:sp>
        <p:nvSpPr>
          <p:cNvPr id="19" name="TextBox 18"/>
          <p:cNvSpPr txBox="1"/>
          <p:nvPr/>
        </p:nvSpPr>
        <p:spPr>
          <a:xfrm>
            <a:off x="888021" y="2228639"/>
            <a:ext cx="400782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The exchange rate is $1 = £0.749</a:t>
            </a:r>
          </a:p>
        </p:txBody>
      </p:sp>
      <p:sp>
        <p:nvSpPr>
          <p:cNvPr id="20" name="TextBox 19"/>
          <p:cNvSpPr txBox="1"/>
          <p:nvPr/>
        </p:nvSpPr>
        <p:spPr>
          <a:xfrm>
            <a:off x="896104" y="2735833"/>
            <a:ext cx="1609736" cy="400110"/>
          </a:xfrm>
          <a:prstGeom prst="rect">
            <a:avLst/>
          </a:prstGeom>
          <a:noFill/>
        </p:spPr>
        <p:txBody>
          <a:bodyPr wrap="none" rtlCol="0">
            <a:spAutoFit/>
          </a:bodyPr>
          <a:lstStyle/>
          <a:p>
            <a:r>
              <a:rPr lang="en-US" sz="2000" dirty="0" err="1">
                <a:latin typeface="Arial" panose="020B0604020202020204" pitchFamily="34" charset="0"/>
                <a:cs typeface="Arial" panose="020B0604020202020204" pitchFamily="34" charset="0"/>
              </a:rPr>
              <a:t>Rehan</a:t>
            </a:r>
            <a:r>
              <a:rPr lang="en-US" sz="2000" dirty="0">
                <a:latin typeface="Arial" panose="020B0604020202020204" pitchFamily="34" charset="0"/>
                <a:cs typeface="Arial" panose="020B0604020202020204" pitchFamily="34" charset="0"/>
              </a:rPr>
              <a:t> says,</a:t>
            </a:r>
          </a:p>
        </p:txBody>
      </p:sp>
      <p:sp>
        <p:nvSpPr>
          <p:cNvPr id="3" name="Rectangle 2"/>
          <p:cNvSpPr/>
          <p:nvPr/>
        </p:nvSpPr>
        <p:spPr>
          <a:xfrm>
            <a:off x="896104" y="3729178"/>
            <a:ext cx="2026000" cy="400110"/>
          </a:xfrm>
          <a:prstGeom prst="rect">
            <a:avLst/>
          </a:prstGeom>
        </p:spPr>
        <p:txBody>
          <a:bodyPr wrap="square">
            <a:spAutoFit/>
          </a:bodyPr>
          <a:lstStyle/>
          <a:p>
            <a:r>
              <a:rPr lang="en-US" sz="2000" dirty="0" err="1">
                <a:latin typeface="Arial" panose="020B0604020202020204" pitchFamily="34" charset="0"/>
                <a:cs typeface="Arial" panose="020B0604020202020204" pitchFamily="34" charset="0"/>
              </a:rPr>
              <a:t>Rehan</a:t>
            </a:r>
            <a:r>
              <a:rPr lang="en-US" sz="2000" dirty="0">
                <a:latin typeface="Arial" panose="020B0604020202020204" pitchFamily="34" charset="0"/>
                <a:cs typeface="Arial" panose="020B0604020202020204" pitchFamily="34" charset="0"/>
              </a:rPr>
              <a:t> is wrong.</a:t>
            </a:r>
          </a:p>
        </p:txBody>
      </p:sp>
      <p:sp>
        <p:nvSpPr>
          <p:cNvPr id="5" name="Rectangle 4"/>
          <p:cNvSpPr/>
          <p:nvPr/>
        </p:nvSpPr>
        <p:spPr>
          <a:xfrm>
            <a:off x="888021" y="4272871"/>
            <a:ext cx="6924136" cy="707886"/>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Using a suitable approximation, show working to explain why.</a:t>
            </a:r>
          </a:p>
        </p:txBody>
      </p:sp>
      <p:sp>
        <p:nvSpPr>
          <p:cNvPr id="6" name="Rectangle 5"/>
          <p:cNvSpPr/>
          <p:nvPr/>
        </p:nvSpPr>
        <p:spPr>
          <a:xfrm>
            <a:off x="1346180" y="3216263"/>
            <a:ext cx="4799712" cy="400110"/>
          </a:xfrm>
          <a:prstGeom prst="rect">
            <a:avLst/>
          </a:prstGeom>
        </p:spPr>
        <p:txBody>
          <a:bodyPr wrap="none">
            <a:spAutoFit/>
          </a:bodyPr>
          <a:lstStyle/>
          <a:p>
            <a:pPr marL="914400" marR="0">
              <a:spcBef>
                <a:spcPts val="0"/>
              </a:spcBef>
              <a:spcAft>
                <a:spcPts val="600"/>
              </a:spcAft>
            </a:pPr>
            <a:r>
              <a:rPr lang="en-GB" sz="2000" spc="75" dirty="0">
                <a:solidFill>
                  <a:srgbClr val="333333"/>
                </a:solidFill>
                <a:latin typeface="Arial" panose="020B0604020202020204" pitchFamily="34" charset="0"/>
                <a:ea typeface="Calibri" panose="020F0502020204030204" pitchFamily="34" charset="0"/>
              </a:rPr>
              <a:t>‘</a:t>
            </a:r>
            <a:r>
              <a:rPr lang="en-US" sz="2000" dirty="0">
                <a:latin typeface="Arial" panose="020B0604020202020204" pitchFamily="34" charset="0"/>
                <a:ea typeface="Calibri" panose="020F0502020204030204" pitchFamily="34" charset="0"/>
              </a:rPr>
              <a:t>The trainers cost less than £40</a:t>
            </a:r>
            <a:r>
              <a:rPr lang="en-GB" sz="2000" spc="75">
                <a:solidFill>
                  <a:srgbClr val="333333"/>
                </a:solidFill>
                <a:latin typeface="Arial" panose="020B0604020202020204" pitchFamily="34" charset="0"/>
                <a:ea typeface="Calibri" panose="020F0502020204030204" pitchFamily="34" charset="0"/>
              </a:rPr>
              <a:t>.’</a:t>
            </a:r>
            <a:endParaRPr lang="en-US" sz="2000" dirty="0">
              <a:latin typeface="Arial" panose="020B0604020202020204" pitchFamily="34" charset="0"/>
              <a:ea typeface="Calibri" panose="020F0502020204030204" pitchFamily="34" charset="0"/>
            </a:endParaRPr>
          </a:p>
        </p:txBody>
      </p:sp>
      <p:sp>
        <p:nvSpPr>
          <p:cNvPr id="2" name="TextBox 1">
            <a:extLst>
              <a:ext uri="{FF2B5EF4-FFF2-40B4-BE49-F238E27FC236}">
                <a16:creationId xmlns:a16="http://schemas.microsoft.com/office/drawing/2014/main" id="{E70DFA60-0937-03B4-1E49-23C2DF4C1787}"/>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spTree>
    <p:extLst>
      <p:ext uri="{BB962C8B-B14F-4D97-AF65-F5344CB8AC3E}">
        <p14:creationId xmlns:p14="http://schemas.microsoft.com/office/powerpoint/2010/main" val="2492550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117DE6F5-B3EE-1F39-B975-C3A55DE4E3D2}"/>
              </a:ext>
            </a:extLst>
          </p:cNvPr>
          <p:cNvSpPr txBox="1">
            <a:spLocks noGrp="1"/>
          </p:cNvSpPr>
          <p:nvPr>
            <p:ph type="title"/>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2</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18</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16" name="Rectangle 15"/>
          <p:cNvSpPr/>
          <p:nvPr/>
        </p:nvSpPr>
        <p:spPr>
          <a:xfrm>
            <a:off x="1317537" y="1332995"/>
            <a:ext cx="9047923" cy="369332"/>
          </a:xfrm>
          <a:prstGeom prst="rect">
            <a:avLst/>
          </a:prstGeom>
        </p:spPr>
        <p:txBody>
          <a:bodyPr wrap="square">
            <a:spAutoFit/>
          </a:bodyPr>
          <a:lstStyle/>
          <a:p>
            <a:r>
              <a:rPr lang="en-GB" dirty="0">
                <a:latin typeface="Arial" panose="020B0604020202020204" pitchFamily="34" charset="0"/>
                <a:ea typeface="Calibri" panose="020F0502020204030204" pitchFamily="34" charset="0"/>
              </a:rPr>
              <a:t>This graph can be used to change between US dollars ($) and British pounds (£).</a:t>
            </a:r>
            <a:endParaRPr lang="en-US" dirty="0"/>
          </a:p>
        </p:txBody>
      </p:sp>
      <p:sp>
        <p:nvSpPr>
          <p:cNvPr id="19" name="Rectangle 18"/>
          <p:cNvSpPr/>
          <p:nvPr/>
        </p:nvSpPr>
        <p:spPr>
          <a:xfrm>
            <a:off x="1317537" y="4735884"/>
            <a:ext cx="3416320" cy="369332"/>
          </a:xfrm>
          <a:prstGeom prst="rect">
            <a:avLst/>
          </a:prstGeom>
        </p:spPr>
        <p:txBody>
          <a:bodyPr wrap="none">
            <a:spAutoFit/>
          </a:bodyPr>
          <a:lstStyle/>
          <a:p>
            <a:r>
              <a:rPr lang="en-GB" dirty="0">
                <a:latin typeface="Arial" panose="020B0604020202020204" pitchFamily="34" charset="0"/>
                <a:ea typeface="Calibri" panose="020F0502020204030204" pitchFamily="34" charset="0"/>
              </a:rPr>
              <a:t>Rosie bought a ring in the USA.</a:t>
            </a:r>
            <a:endParaRPr lang="en-US" dirty="0"/>
          </a:p>
        </p:txBody>
      </p:sp>
      <p:sp>
        <p:nvSpPr>
          <p:cNvPr id="22" name="Rectangle 21"/>
          <p:cNvSpPr/>
          <p:nvPr/>
        </p:nvSpPr>
        <p:spPr>
          <a:xfrm>
            <a:off x="1235344" y="5105119"/>
            <a:ext cx="2800767" cy="369332"/>
          </a:xfrm>
          <a:prstGeom prst="rect">
            <a:avLst/>
          </a:prstGeom>
        </p:spPr>
        <p:txBody>
          <a:bodyPr wrap="none">
            <a:spAutoFit/>
          </a:bodyPr>
          <a:lstStyle/>
          <a:p>
            <a:r>
              <a:rPr lang="en-GB" dirty="0">
                <a:latin typeface="Arial" panose="020B0604020202020204" pitchFamily="34" charset="0"/>
                <a:ea typeface="Calibri" panose="020F0502020204030204" pitchFamily="34" charset="0"/>
              </a:rPr>
              <a:t> She paid 345 US dollars.</a:t>
            </a:r>
            <a:endParaRPr lang="en-US" dirty="0"/>
          </a:p>
        </p:txBody>
      </p:sp>
      <p:sp>
        <p:nvSpPr>
          <p:cNvPr id="24" name="Rectangle 23"/>
          <p:cNvSpPr/>
          <p:nvPr/>
        </p:nvSpPr>
        <p:spPr>
          <a:xfrm>
            <a:off x="1235344" y="5474354"/>
            <a:ext cx="5835893" cy="369332"/>
          </a:xfrm>
          <a:prstGeom prst="rect">
            <a:avLst/>
          </a:prstGeom>
        </p:spPr>
        <p:txBody>
          <a:bodyPr wrap="none">
            <a:spAutoFit/>
          </a:bodyPr>
          <a:lstStyle/>
          <a:p>
            <a:r>
              <a:rPr lang="en-GB" dirty="0">
                <a:latin typeface="Arial" panose="020B0604020202020204" pitchFamily="34" charset="0"/>
                <a:ea typeface="Calibri" panose="020F0502020204030204" pitchFamily="34" charset="0"/>
              </a:rPr>
              <a:t> Work out in pounds the amount Rosie paid for the ring.</a:t>
            </a:r>
            <a:endParaRPr lang="en-US" dirty="0"/>
          </a:p>
        </p:txBody>
      </p:sp>
      <p:sp>
        <p:nvSpPr>
          <p:cNvPr id="17" name="Text Box 2">
            <a:extLst>
              <a:ext uri="{FF2B5EF4-FFF2-40B4-BE49-F238E27FC236}">
                <a16:creationId xmlns:a16="http://schemas.microsoft.com/office/drawing/2014/main" id="{5472885F-DCC9-4416-87EF-149B744CAF57}"/>
              </a:ext>
            </a:extLst>
          </p:cNvPr>
          <p:cNvSpPr txBox="1">
            <a:spLocks noChangeArrowheads="1"/>
          </p:cNvSpPr>
          <p:nvPr/>
        </p:nvSpPr>
        <p:spPr bwMode="auto">
          <a:xfrm>
            <a:off x="5305425" y="3765275"/>
            <a:ext cx="1581150" cy="26161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spcAft>
                <a:spcPts val="600"/>
              </a:spcAft>
            </a:pPr>
            <a:r>
              <a:rPr lang="en-GB" sz="1100" b="1" dirty="0">
                <a:solidFill>
                  <a:srgbClr val="FF0000"/>
                </a:solidFill>
                <a:effectLst/>
                <a:latin typeface="Calibri" panose="020F0502020204030204" pitchFamily="34" charset="0"/>
                <a:ea typeface="Calibri" panose="020F0502020204030204" pitchFamily="34" charset="0"/>
              </a:rPr>
              <a:t>&lt;</a:t>
            </a:r>
            <a:r>
              <a:rPr lang="en-GB" sz="1100" b="1" dirty="0" err="1">
                <a:solidFill>
                  <a:srgbClr val="FF0000"/>
                </a:solidFill>
                <a:effectLst/>
                <a:latin typeface="Calibri" panose="020F0502020204030204" pitchFamily="34" charset="0"/>
                <a:ea typeface="Calibri" panose="020F0502020204030204" pitchFamily="34" charset="0"/>
              </a:rPr>
              <a:t>CfEM_AW_L14_020</a:t>
            </a:r>
            <a:r>
              <a:rPr lang="en-GB" sz="1100" b="1" dirty="0">
                <a:solidFill>
                  <a:srgbClr val="FF0000"/>
                </a:solidFill>
                <a:effectLst/>
                <a:latin typeface="Calibri" panose="020F0502020204030204" pitchFamily="34" charset="0"/>
                <a:ea typeface="Calibri" panose="020F0502020204030204" pitchFamily="34" charset="0"/>
              </a:rPr>
              <a:t>&gt;</a:t>
            </a:r>
            <a:endParaRPr lang="en-GB" sz="1200" dirty="0">
              <a:effectLst/>
              <a:latin typeface="Arial" panose="020B0604020202020204" pitchFamily="34" charset="0"/>
              <a:ea typeface="Calibri" panose="020F0502020204030204" pitchFamily="34" charset="0"/>
            </a:endParaRPr>
          </a:p>
        </p:txBody>
      </p:sp>
      <p:pic>
        <p:nvPicPr>
          <p:cNvPr id="3" name="Picture 2" descr="SHORT: Graph of exchange rate between British pounds on the x-axis and US dollars on the y axis. Line passes through (0,0), (5,6.5), (10,13), (15,19.5), (20,26), (25,32.5), (30,39), (35,45.5), (40,52), (45,58.5) &amp; (50,65). LONG: Line graph showing the exchange rate between British pounds on the x-axis and US dollars on the y axis. The x-axis, labelled ‘British pounds (£)’, runs from 0 to 50 in £5 increments. The y-axis, labelled ‘US dollars ($)’, runs from 0 to 70 in $10 increments. There are gridlines across the whole graph dividing it into one unit squares. There is a diagonal line, sloping from (0,0) up to (50,65) and passing through the points (0,0), (5,6.5), (10,13), (15,19.5), (20,26), (25,32.5), (30,39), (35,45.5), (40,52), (45,58.5) &amp; (50,65).">
            <a:extLst>
              <a:ext uri="{FF2B5EF4-FFF2-40B4-BE49-F238E27FC236}">
                <a16:creationId xmlns:a16="http://schemas.microsoft.com/office/drawing/2014/main" id="{C29B69A8-6001-4F9A-CB9D-7657729E808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221480" y="1765636"/>
            <a:ext cx="3749040" cy="2788920"/>
          </a:xfrm>
          <a:prstGeom prst="rect">
            <a:avLst/>
          </a:prstGeom>
        </p:spPr>
      </p:pic>
      <p:sp>
        <p:nvSpPr>
          <p:cNvPr id="2" name="TextBox 1">
            <a:extLst>
              <a:ext uri="{FF2B5EF4-FFF2-40B4-BE49-F238E27FC236}">
                <a16:creationId xmlns:a16="http://schemas.microsoft.com/office/drawing/2014/main" id="{15B99A8F-C5AB-8C37-CED2-7FD3B5E662BC}"/>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spTree>
    <p:extLst>
      <p:ext uri="{BB962C8B-B14F-4D97-AF65-F5344CB8AC3E}">
        <p14:creationId xmlns:p14="http://schemas.microsoft.com/office/powerpoint/2010/main" val="3100981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7A0C897-E5F0-F5C7-4D10-60FD0A9D0CAD}"/>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3</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19</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8" name="Rectangle 7"/>
          <p:cNvSpPr/>
          <p:nvPr/>
        </p:nvSpPr>
        <p:spPr>
          <a:xfrm>
            <a:off x="1118844" y="1559152"/>
            <a:ext cx="3788281" cy="369332"/>
          </a:xfrm>
          <a:prstGeom prst="rect">
            <a:avLst/>
          </a:prstGeom>
        </p:spPr>
        <p:txBody>
          <a:bodyPr wrap="none">
            <a:spAutoFit/>
          </a:bodyPr>
          <a:lstStyle/>
          <a:p>
            <a:pPr>
              <a:spcAft>
                <a:spcPts val="600"/>
              </a:spcAft>
            </a:pPr>
            <a:r>
              <a:rPr lang="en-GB" dirty="0">
                <a:latin typeface="Arial" panose="020B0604020202020204" pitchFamily="34" charset="0"/>
                <a:ea typeface="Calibri" panose="020F0502020204030204" pitchFamily="34" charset="0"/>
              </a:rPr>
              <a:t>Liz goes on holiday to South Africa.</a:t>
            </a:r>
            <a:endParaRPr lang="en-US" dirty="0">
              <a:latin typeface="Arial" panose="020B0604020202020204" pitchFamily="34" charset="0"/>
              <a:ea typeface="Calibri" panose="020F0502020204030204" pitchFamily="34" charset="0"/>
            </a:endParaRPr>
          </a:p>
        </p:txBody>
      </p:sp>
      <p:sp>
        <p:nvSpPr>
          <p:cNvPr id="16" name="Rectangle 15"/>
          <p:cNvSpPr/>
          <p:nvPr/>
        </p:nvSpPr>
        <p:spPr>
          <a:xfrm>
            <a:off x="1118844" y="1950856"/>
            <a:ext cx="5352812" cy="369332"/>
          </a:xfrm>
          <a:prstGeom prst="rect">
            <a:avLst/>
          </a:prstGeom>
        </p:spPr>
        <p:txBody>
          <a:bodyPr wrap="none">
            <a:spAutoFit/>
          </a:bodyPr>
          <a:lstStyle/>
          <a:p>
            <a:pPr>
              <a:spcAft>
                <a:spcPts val="600"/>
              </a:spcAft>
            </a:pPr>
            <a:r>
              <a:rPr lang="en-GB" dirty="0">
                <a:latin typeface="Arial" panose="020B0604020202020204" pitchFamily="34" charset="0"/>
                <a:ea typeface="Calibri" panose="020F0502020204030204" pitchFamily="34" charset="0"/>
              </a:rPr>
              <a:t>Liz wants to change £850 into South African Rand.</a:t>
            </a:r>
            <a:endParaRPr lang="en-US" dirty="0">
              <a:latin typeface="Arial" panose="020B0604020202020204" pitchFamily="34" charset="0"/>
              <a:ea typeface="Calibri" panose="020F0502020204030204" pitchFamily="34" charset="0"/>
            </a:endParaRPr>
          </a:p>
        </p:txBody>
      </p:sp>
      <p:sp>
        <p:nvSpPr>
          <p:cNvPr id="18" name="Rectangle 17"/>
          <p:cNvSpPr/>
          <p:nvPr/>
        </p:nvSpPr>
        <p:spPr>
          <a:xfrm>
            <a:off x="1118844" y="2379867"/>
            <a:ext cx="5814412" cy="369332"/>
          </a:xfrm>
          <a:prstGeom prst="rect">
            <a:avLst/>
          </a:prstGeom>
        </p:spPr>
        <p:txBody>
          <a:bodyPr wrap="none">
            <a:spAutoFit/>
          </a:bodyPr>
          <a:lstStyle/>
          <a:p>
            <a:pPr>
              <a:spcAft>
                <a:spcPts val="600"/>
              </a:spcAft>
            </a:pPr>
            <a:r>
              <a:rPr lang="en-GB" dirty="0">
                <a:latin typeface="Arial" panose="020B0604020202020204" pitchFamily="34" charset="0"/>
                <a:ea typeface="Calibri" panose="020F0502020204030204" pitchFamily="34" charset="0"/>
              </a:rPr>
              <a:t>She wants to get as many 200 Rand notes as possible.</a:t>
            </a:r>
            <a:endParaRPr lang="en-US" dirty="0">
              <a:latin typeface="Arial" panose="020B0604020202020204" pitchFamily="34" charset="0"/>
              <a:ea typeface="Calibri" panose="020F0502020204030204" pitchFamily="34" charset="0"/>
            </a:endParaRPr>
          </a:p>
        </p:txBody>
      </p:sp>
      <p:sp>
        <p:nvSpPr>
          <p:cNvPr id="20" name="Rectangle 19"/>
          <p:cNvSpPr/>
          <p:nvPr/>
        </p:nvSpPr>
        <p:spPr>
          <a:xfrm>
            <a:off x="1118844" y="2808878"/>
            <a:ext cx="4179349" cy="369332"/>
          </a:xfrm>
          <a:prstGeom prst="rect">
            <a:avLst/>
          </a:prstGeom>
        </p:spPr>
        <p:txBody>
          <a:bodyPr wrap="none">
            <a:spAutoFit/>
          </a:bodyPr>
          <a:lstStyle/>
          <a:p>
            <a:pPr>
              <a:spcAft>
                <a:spcPts val="600"/>
              </a:spcAft>
            </a:pPr>
            <a:r>
              <a:rPr lang="en-GB" dirty="0">
                <a:latin typeface="Arial" panose="020B0604020202020204" pitchFamily="34" charset="0"/>
                <a:ea typeface="Calibri" panose="020F0502020204030204" pitchFamily="34" charset="0"/>
              </a:rPr>
              <a:t>The exchange rate is £1 = 18.53 Rand.</a:t>
            </a:r>
            <a:endParaRPr lang="en-US" dirty="0">
              <a:latin typeface="Arial" panose="020B0604020202020204" pitchFamily="34" charset="0"/>
              <a:ea typeface="Calibri" panose="020F0502020204030204" pitchFamily="34" charset="0"/>
            </a:endParaRPr>
          </a:p>
        </p:txBody>
      </p:sp>
      <p:sp>
        <p:nvSpPr>
          <p:cNvPr id="23" name="Rectangle 22"/>
          <p:cNvSpPr/>
          <p:nvPr/>
        </p:nvSpPr>
        <p:spPr>
          <a:xfrm>
            <a:off x="1118843" y="3247677"/>
            <a:ext cx="7945643" cy="369332"/>
          </a:xfrm>
          <a:prstGeom prst="rect">
            <a:avLst/>
          </a:prstGeom>
        </p:spPr>
        <p:txBody>
          <a:bodyPr wrap="square">
            <a:spAutoFit/>
          </a:bodyPr>
          <a:lstStyle/>
          <a:p>
            <a:pPr>
              <a:spcAft>
                <a:spcPts val="600"/>
              </a:spcAft>
            </a:pPr>
            <a:r>
              <a:rPr lang="en-GB" dirty="0">
                <a:latin typeface="Arial" panose="020B0604020202020204" pitchFamily="34" charset="0"/>
                <a:ea typeface="Calibri" panose="020F0502020204030204" pitchFamily="34" charset="0"/>
              </a:rPr>
              <a:t>Work out the greatest number of 200 rand notes that Liz can get for £850 </a:t>
            </a:r>
            <a:endParaRPr lang="en-US" dirty="0">
              <a:latin typeface="Arial" panose="020B0604020202020204" pitchFamily="34" charset="0"/>
              <a:ea typeface="Calibri" panose="020F0502020204030204" pitchFamily="34" charset="0"/>
            </a:endParaRPr>
          </a:p>
        </p:txBody>
      </p:sp>
      <p:sp>
        <p:nvSpPr>
          <p:cNvPr id="2" name="TextBox 1">
            <a:extLst>
              <a:ext uri="{FF2B5EF4-FFF2-40B4-BE49-F238E27FC236}">
                <a16:creationId xmlns:a16="http://schemas.microsoft.com/office/drawing/2014/main" id="{9ADD7129-A89A-0E13-812D-A27522553F6E}"/>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spTree>
    <p:extLst>
      <p:ext uri="{BB962C8B-B14F-4D97-AF65-F5344CB8AC3E}">
        <p14:creationId xmlns:p14="http://schemas.microsoft.com/office/powerpoint/2010/main" val="1339694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hand holding five overlapping £20 notes">
            <a:extLst>
              <a:ext uri="{FF2B5EF4-FFF2-40B4-BE49-F238E27FC236}">
                <a16:creationId xmlns:a16="http://schemas.microsoft.com/office/drawing/2014/main" id="{8F7E274A-AE79-44CC-D35D-12C0CFB42CC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12059791">
            <a:off x="2661256" y="2218168"/>
            <a:ext cx="3422621" cy="2581445"/>
          </a:xfrm>
          <a:prstGeom prst="rect">
            <a:avLst/>
          </a:prstGeom>
        </p:spPr>
      </p:pic>
      <p:sp>
        <p:nvSpPr>
          <p:cNvPr id="15" name="Title 14">
            <a:extLst>
              <a:ext uri="{FF2B5EF4-FFF2-40B4-BE49-F238E27FC236}">
                <a16:creationId xmlns:a16="http://schemas.microsoft.com/office/drawing/2014/main" id="{5A9E0CD8-D6A6-28B5-F963-0AD511E57CB0}"/>
              </a:ext>
            </a:extLst>
          </p:cNvPr>
          <p:cNvSpPr>
            <a:spLocks noGrp="1"/>
          </p:cNvSpPr>
          <p:nvPr>
            <p:ph type="title"/>
          </p:nvPr>
        </p:nvSpPr>
        <p:spPr/>
        <p:txBody>
          <a:bodyPr/>
          <a:lstStyle/>
          <a:p>
            <a:r>
              <a:rPr lang="en-GB" dirty="0"/>
              <a:t>Introduction</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sp>
        <p:nvSpPr>
          <p:cNvPr id="13" name="Content Placeholder 12">
            <a:extLst>
              <a:ext uri="{FF2B5EF4-FFF2-40B4-BE49-F238E27FC236}">
                <a16:creationId xmlns:a16="http://schemas.microsoft.com/office/drawing/2014/main" id="{7D9AB8D4-1837-6BB5-C69E-26EC032FF74F}"/>
              </a:ext>
            </a:extLst>
          </p:cNvPr>
          <p:cNvSpPr>
            <a:spLocks noGrp="1"/>
          </p:cNvSpPr>
          <p:nvPr>
            <p:ph idx="1"/>
          </p:nvPr>
        </p:nvSpPr>
        <p:spPr/>
        <p:txBody>
          <a:bodyPr/>
          <a:lstStyle/>
          <a:p>
            <a:pPr marL="0" indent="0">
              <a:buNone/>
            </a:pPr>
            <a:r>
              <a:rPr lang="en-GB" dirty="0"/>
              <a:t>What do you see?</a:t>
            </a:r>
          </a:p>
          <a:p>
            <a:endParaRPr lang="en-GB" dirty="0"/>
          </a:p>
        </p:txBody>
      </p:sp>
      <p:grpSp>
        <p:nvGrpSpPr>
          <p:cNvPr id="6" name="Group 5">
            <a:extLst>
              <a:ext uri="{FF2B5EF4-FFF2-40B4-BE49-F238E27FC236}">
                <a16:creationId xmlns:a16="http://schemas.microsoft.com/office/drawing/2014/main" id="{D1B3D17D-85CE-43AE-A137-5947ABE1129E}"/>
              </a:ext>
            </a:extLst>
          </p:cNvPr>
          <p:cNvGrpSpPr/>
          <p:nvPr/>
        </p:nvGrpSpPr>
        <p:grpSpPr>
          <a:xfrm>
            <a:off x="4859879" y="1110967"/>
            <a:ext cx="4004406" cy="5083147"/>
            <a:chOff x="3535615" y="716280"/>
            <a:chExt cx="4473621" cy="5638800"/>
          </a:xfrm>
        </p:grpSpPr>
        <p:sp>
          <p:nvSpPr>
            <p:cNvPr id="8" name="Arrow: Curved Down 7">
              <a:extLst>
                <a:ext uri="{FF2B5EF4-FFF2-40B4-BE49-F238E27FC236}">
                  <a16:creationId xmlns:a16="http://schemas.microsoft.com/office/drawing/2014/main" id="{04379E96-9741-424F-BC6E-C49B71082492}"/>
                </a:ext>
              </a:extLst>
            </p:cNvPr>
            <p:cNvSpPr/>
            <p:nvPr/>
          </p:nvSpPr>
          <p:spPr>
            <a:xfrm>
              <a:off x="3535615" y="716280"/>
              <a:ext cx="4473621" cy="1255996"/>
            </a:xfrm>
            <a:prstGeom prst="curvedDownArrow">
              <a:avLst/>
            </a:prstGeom>
            <a:gradFill flip="none" rotWithShape="1">
              <a:gsLst>
                <a:gs pos="84250">
                  <a:srgbClr val="B2C6E7"/>
                </a:gs>
                <a:gs pos="91500">
                  <a:srgbClr val="B9CBE9"/>
                </a:gs>
                <a:gs pos="71000">
                  <a:srgbClr val="92D050"/>
                </a:gs>
                <a:gs pos="0">
                  <a:srgbClr val="C00000"/>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Arrow: Curved Down 8">
              <a:extLst>
                <a:ext uri="{FF2B5EF4-FFF2-40B4-BE49-F238E27FC236}">
                  <a16:creationId xmlns:a16="http://schemas.microsoft.com/office/drawing/2014/main" id="{58787419-A662-4DDC-95B7-017E65C62BEB}"/>
                </a:ext>
              </a:extLst>
            </p:cNvPr>
            <p:cNvSpPr/>
            <p:nvPr/>
          </p:nvSpPr>
          <p:spPr>
            <a:xfrm rot="10800000">
              <a:off x="3535615" y="5099084"/>
              <a:ext cx="4473621" cy="1255996"/>
            </a:xfrm>
            <a:prstGeom prst="curvedDownArrow">
              <a:avLst/>
            </a:prstGeom>
            <a:gradFill flip="none" rotWithShape="1">
              <a:gsLst>
                <a:gs pos="91500">
                  <a:srgbClr val="92D050"/>
                </a:gs>
                <a:gs pos="77000">
                  <a:schemeClr val="accent1">
                    <a:lumMod val="45000"/>
                    <a:lumOff val="55000"/>
                  </a:schemeClr>
                </a:gs>
                <a:gs pos="0">
                  <a:srgbClr val="C00000"/>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pic>
        <p:nvPicPr>
          <p:cNvPr id="16" name="Picture 15" descr="Two partial Euro notes: The top corner of a €20 note in blue colours with the '20' clearly showing and the top corner of a €100 note in green colours with the '100' clearly showing, overlapping the €20 note.  ">
            <a:extLst>
              <a:ext uri="{FF2B5EF4-FFF2-40B4-BE49-F238E27FC236}">
                <a16:creationId xmlns:a16="http://schemas.microsoft.com/office/drawing/2014/main" id="{041B3EB6-FD4D-A34E-0E6A-A0189CC4FB2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862082" y="2436530"/>
            <a:ext cx="3534047" cy="2356031"/>
          </a:xfrm>
          <a:prstGeom prst="rect">
            <a:avLst/>
          </a:prstGeom>
          <a:effectLst>
            <a:softEdge rad="317500"/>
          </a:effectLst>
        </p:spPr>
      </p:pic>
    </p:spTree>
    <p:extLst>
      <p:ext uri="{BB962C8B-B14F-4D97-AF65-F5344CB8AC3E}">
        <p14:creationId xmlns:p14="http://schemas.microsoft.com/office/powerpoint/2010/main" val="1438307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1F0E5324-ED72-86B1-78EC-61C51A6CA45F}"/>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1: Solution</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20</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F53AE7FF-A8CB-4977-942F-92BB05817303}"/>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REVIEW</a:t>
            </a:r>
            <a:endParaRPr lang="en-GB" sz="2200" b="1" dirty="0">
              <a:solidFill>
                <a:schemeClr val="bg1"/>
              </a:solidFill>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2E30F1A6-20F3-BC86-25A4-58D274F5A6D3}"/>
              </a:ext>
            </a:extLst>
          </p:cNvPr>
          <p:cNvGrpSpPr/>
          <p:nvPr/>
        </p:nvGrpSpPr>
        <p:grpSpPr>
          <a:xfrm>
            <a:off x="1480273" y="2365753"/>
            <a:ext cx="9993152" cy="1827327"/>
            <a:chOff x="1480273" y="2365753"/>
            <a:chExt cx="9993152" cy="1827327"/>
          </a:xfrm>
        </p:grpSpPr>
        <p:cxnSp>
          <p:nvCxnSpPr>
            <p:cNvPr id="6" name="Straight Connector 5">
              <a:extLst>
                <a:ext uri="{FF2B5EF4-FFF2-40B4-BE49-F238E27FC236}">
                  <a16:creationId xmlns:a16="http://schemas.microsoft.com/office/drawing/2014/main" id="{E6B77BFF-C502-4D0B-9C6A-77EF0FD98B1D}"/>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552E974-4A76-40C3-84C6-51B7DBD8DAA7}"/>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1BFDBE1-568D-457D-AF68-EB26980B3A87}"/>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552C4F3-5E86-475B-BC2F-1A70D4EDDAD2}"/>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1997B3D-84F9-4E19-B84B-5D1B1A529A1F}"/>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3" name="TextBox 12">
              <a:extLst>
                <a:ext uri="{FF2B5EF4-FFF2-40B4-BE49-F238E27FC236}">
                  <a16:creationId xmlns:a16="http://schemas.microsoft.com/office/drawing/2014/main" id="{6E7C1DF5-5245-4666-B404-93F6E1E1AE2A}"/>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cxnSp>
          <p:nvCxnSpPr>
            <p:cNvPr id="14" name="Straight Connector 13">
              <a:extLst>
                <a:ext uri="{FF2B5EF4-FFF2-40B4-BE49-F238E27FC236}">
                  <a16:creationId xmlns:a16="http://schemas.microsoft.com/office/drawing/2014/main" id="{D40DC8E1-DCF1-4037-8D94-9656D88412B0}"/>
                </a:ext>
              </a:extLst>
            </p:cNvPr>
            <p:cNvCxnSpPr>
              <a:cxnSpLocks/>
            </p:cNvCxnSpPr>
            <p:nvPr/>
          </p:nvCxnSpPr>
          <p:spPr>
            <a:xfrm>
              <a:off x="2888636"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5494843-4AE7-440A-BBD4-DC72B3124F77}"/>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113C16A-9739-4123-957A-866A4DE00A31}"/>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0204906-29D2-43BA-A4E3-181953EC5D4A}"/>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3008B18-F2B7-4414-B6FC-0F81614FCCA9}"/>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24" name="TextBox 23">
              <a:extLst>
                <a:ext uri="{FF2B5EF4-FFF2-40B4-BE49-F238E27FC236}">
                  <a16:creationId xmlns:a16="http://schemas.microsoft.com/office/drawing/2014/main" id="{FA55CF9D-B124-4123-9C6A-52C93BC70033}"/>
                </a:ext>
              </a:extLst>
            </p:cNvPr>
            <p:cNvSpPr txBox="1"/>
            <p:nvPr/>
          </p:nvSpPr>
          <p:spPr>
            <a:xfrm>
              <a:off x="10196615" y="3476966"/>
              <a:ext cx="1197764"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Dollars $</a:t>
              </a:r>
            </a:p>
          </p:txBody>
        </p:sp>
      </p:grpSp>
      <p:sp>
        <p:nvSpPr>
          <p:cNvPr id="3" name="TextBox 2">
            <a:extLst>
              <a:ext uri="{FF2B5EF4-FFF2-40B4-BE49-F238E27FC236}">
                <a16:creationId xmlns:a16="http://schemas.microsoft.com/office/drawing/2014/main" id="{793DD98C-7746-F09F-68B9-9561916FEC33}"/>
              </a:ext>
            </a:extLst>
          </p:cNvPr>
          <p:cNvSpPr txBox="1"/>
          <p:nvPr/>
        </p:nvSpPr>
        <p:spPr>
          <a:xfrm>
            <a:off x="2694563" y="2333496"/>
            <a:ext cx="540533"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0.7</a:t>
            </a:r>
          </a:p>
        </p:txBody>
      </p:sp>
      <p:sp>
        <p:nvSpPr>
          <p:cNvPr id="26" name="TextBox 25">
            <a:extLst>
              <a:ext uri="{FF2B5EF4-FFF2-40B4-BE49-F238E27FC236}">
                <a16:creationId xmlns:a16="http://schemas.microsoft.com/office/drawing/2014/main" id="{A36B6837-D797-03AB-933D-4C6ECE0BFEE5}"/>
              </a:ext>
            </a:extLst>
          </p:cNvPr>
          <p:cNvSpPr txBox="1"/>
          <p:nvPr/>
        </p:nvSpPr>
        <p:spPr>
          <a:xfrm>
            <a:off x="2728987" y="385566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a:t>
            </a:r>
          </a:p>
        </p:txBody>
      </p:sp>
      <p:sp>
        <p:nvSpPr>
          <p:cNvPr id="40" name="TextBox 39">
            <a:extLst>
              <a:ext uri="{FF2B5EF4-FFF2-40B4-BE49-F238E27FC236}">
                <a16:creationId xmlns:a16="http://schemas.microsoft.com/office/drawing/2014/main" id="{44F4954A-93E5-07BF-D985-EAD389D75DED}"/>
              </a:ext>
            </a:extLst>
          </p:cNvPr>
          <p:cNvSpPr txBox="1"/>
          <p:nvPr/>
        </p:nvSpPr>
        <p:spPr>
          <a:xfrm>
            <a:off x="568489" y="5624006"/>
            <a:ext cx="11744737" cy="492443"/>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No, the trainers cost more than £40 because $60 equals approximately £42.</a:t>
            </a:r>
            <a:endParaRPr lang="en-GB" sz="2600" dirty="0">
              <a:latin typeface="Arial" panose="020B0604020202020204" pitchFamily="34" charset="0"/>
              <a:cs typeface="Arial" panose="020B0604020202020204" pitchFamily="34" charset="0"/>
            </a:endParaRPr>
          </a:p>
        </p:txBody>
      </p:sp>
      <p:grpSp>
        <p:nvGrpSpPr>
          <p:cNvPr id="38" name="Group 37">
            <a:extLst>
              <a:ext uri="{FF2B5EF4-FFF2-40B4-BE49-F238E27FC236}">
                <a16:creationId xmlns:a16="http://schemas.microsoft.com/office/drawing/2014/main" id="{40420AE7-06C3-457A-B8B8-C97B1A3C5E94}"/>
              </a:ext>
            </a:extLst>
          </p:cNvPr>
          <p:cNvGrpSpPr/>
          <p:nvPr/>
        </p:nvGrpSpPr>
        <p:grpSpPr>
          <a:xfrm>
            <a:off x="5662116" y="2246746"/>
            <a:ext cx="1018499" cy="1649509"/>
            <a:chOff x="7900777" y="2412172"/>
            <a:chExt cx="1018499" cy="1415272"/>
          </a:xfrm>
        </p:grpSpPr>
        <p:sp>
          <p:nvSpPr>
            <p:cNvPr id="41" name="TextBox 40">
              <a:extLst>
                <a:ext uri="{FF2B5EF4-FFF2-40B4-BE49-F238E27FC236}">
                  <a16:creationId xmlns:a16="http://schemas.microsoft.com/office/drawing/2014/main" id="{BA879FD7-AA40-47BC-BCD1-13B26AF8EBF1}"/>
                </a:ext>
              </a:extLst>
            </p:cNvPr>
            <p:cNvSpPr txBox="1"/>
            <p:nvPr/>
          </p:nvSpPr>
          <p:spPr>
            <a:xfrm>
              <a:off x="7900777" y="2412172"/>
              <a:ext cx="1018499" cy="343293"/>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42</a:t>
              </a:r>
            </a:p>
          </p:txBody>
        </p:sp>
        <p:cxnSp>
          <p:nvCxnSpPr>
            <p:cNvPr id="42" name="Straight Connector 41">
              <a:extLst>
                <a:ext uri="{FF2B5EF4-FFF2-40B4-BE49-F238E27FC236}">
                  <a16:creationId xmlns:a16="http://schemas.microsoft.com/office/drawing/2014/main" id="{297C62CB-15A5-495B-911D-697901F9F5B4}"/>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7316F53E-7151-4CAF-9EFC-35CD7D146AA4}"/>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13A12160-A0A7-41FF-A813-A343710BD8C1}"/>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5" name="TextBox 44">
            <a:extLst>
              <a:ext uri="{FF2B5EF4-FFF2-40B4-BE49-F238E27FC236}">
                <a16:creationId xmlns:a16="http://schemas.microsoft.com/office/drawing/2014/main" id="{7C68C1CB-02C8-4290-A395-5CE4D5EA0D56}"/>
              </a:ext>
            </a:extLst>
          </p:cNvPr>
          <p:cNvSpPr txBox="1"/>
          <p:nvPr/>
        </p:nvSpPr>
        <p:spPr>
          <a:xfrm>
            <a:off x="5738880" y="3893794"/>
            <a:ext cx="470000"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60</a:t>
            </a:r>
          </a:p>
        </p:txBody>
      </p:sp>
      <p:grpSp>
        <p:nvGrpSpPr>
          <p:cNvPr id="49" name="Group 48">
            <a:extLst>
              <a:ext uri="{FF2B5EF4-FFF2-40B4-BE49-F238E27FC236}">
                <a16:creationId xmlns:a16="http://schemas.microsoft.com/office/drawing/2014/main" id="{41C9EE7A-519A-409C-9078-F5B6CA0E3106}"/>
              </a:ext>
            </a:extLst>
          </p:cNvPr>
          <p:cNvGrpSpPr/>
          <p:nvPr/>
        </p:nvGrpSpPr>
        <p:grpSpPr>
          <a:xfrm>
            <a:off x="2841387" y="1582144"/>
            <a:ext cx="3000111" cy="1321746"/>
            <a:chOff x="2865653" y="1478711"/>
            <a:chExt cx="5293856" cy="1321746"/>
          </a:xfrm>
        </p:grpSpPr>
        <mc:AlternateContent xmlns:mc="http://schemas.openxmlformats.org/markup-compatibility/2006" xmlns:a14="http://schemas.microsoft.com/office/drawing/2010/main">
          <mc:Choice Requires="a14">
            <p:sp>
              <p:nvSpPr>
                <p:cNvPr id="51" name="TextBox 50">
                  <a:extLst>
                    <a:ext uri="{FF2B5EF4-FFF2-40B4-BE49-F238E27FC236}">
                      <a16:creationId xmlns:a16="http://schemas.microsoft.com/office/drawing/2014/main" id="{0333D0B6-1B03-476E-A85B-6711DA4DA044}"/>
                    </a:ext>
                  </a:extLst>
                </p:cNvPr>
                <p:cNvSpPr txBox="1"/>
                <p:nvPr/>
              </p:nvSpPr>
              <p:spPr>
                <a:xfrm>
                  <a:off x="4971519" y="1478711"/>
                  <a:ext cx="1376842"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smtClean="0">
                            <a:solidFill>
                              <a:srgbClr val="FF0000"/>
                            </a:solidFill>
                            <a:latin typeface="Cambria Math" charset="0"/>
                          </a:rPr>
                          <m:t>×</m:t>
                        </m:r>
                        <m:r>
                          <a:rPr lang="en-US" sz="2000" b="0" i="0" smtClean="0">
                            <a:solidFill>
                              <a:srgbClr val="FF0000"/>
                            </a:solidFill>
                            <a:latin typeface="Cambria Math" panose="02040503050406030204" pitchFamily="18" charset="0"/>
                          </a:rPr>
                          <m:t>60</m:t>
                        </m:r>
                      </m:oMath>
                    </m:oMathPara>
                  </a14:m>
                  <a:endParaRPr lang="en-US" sz="2000" dirty="0">
                    <a:latin typeface="Arial" panose="020B0604020202020204" pitchFamily="34" charset="0"/>
                    <a:cs typeface="Arial" panose="020B0604020202020204" pitchFamily="34" charset="0"/>
                  </a:endParaRPr>
                </a:p>
              </p:txBody>
            </p:sp>
          </mc:Choice>
          <mc:Fallback xmlns="">
            <p:sp>
              <p:nvSpPr>
                <p:cNvPr id="51" name="TextBox 50">
                  <a:extLst>
                    <a:ext uri="{FF2B5EF4-FFF2-40B4-BE49-F238E27FC236}">
                      <a16:creationId xmlns:a16="http://schemas.microsoft.com/office/drawing/2014/main" id="{0333D0B6-1B03-476E-A85B-6711DA4DA044}"/>
                    </a:ext>
                  </a:extLst>
                </p:cNvPr>
                <p:cNvSpPr txBox="1">
                  <a:spLocks noRot="1" noChangeAspect="1" noMove="1" noResize="1" noEditPoints="1" noAdjustHandles="1" noChangeArrowheads="1" noChangeShapeType="1" noTextEdit="1"/>
                </p:cNvSpPr>
                <p:nvPr/>
              </p:nvSpPr>
              <p:spPr>
                <a:xfrm>
                  <a:off x="4971519" y="1478711"/>
                  <a:ext cx="1376842" cy="400110"/>
                </a:xfrm>
                <a:prstGeom prst="rect">
                  <a:avLst/>
                </a:prstGeom>
                <a:blipFill>
                  <a:blip r:embed="rId3"/>
                  <a:stretch>
                    <a:fillRect/>
                  </a:stretch>
                </a:blipFill>
              </p:spPr>
              <p:txBody>
                <a:bodyPr/>
                <a:lstStyle/>
                <a:p>
                  <a:r>
                    <a:rPr lang="en-GB">
                      <a:noFill/>
                    </a:rPr>
                    <a:t> </a:t>
                  </a:r>
                </a:p>
              </p:txBody>
            </p:sp>
          </mc:Fallback>
        </mc:AlternateContent>
        <p:sp>
          <p:nvSpPr>
            <p:cNvPr id="52" name="Arc 51">
              <a:extLst>
                <a:ext uri="{FF2B5EF4-FFF2-40B4-BE49-F238E27FC236}">
                  <a16:creationId xmlns:a16="http://schemas.microsoft.com/office/drawing/2014/main" id="{D93C1187-CBDE-477D-A657-3D6AC36EEA66}"/>
                </a:ext>
              </a:extLst>
            </p:cNvPr>
            <p:cNvSpPr/>
            <p:nvPr/>
          </p:nvSpPr>
          <p:spPr>
            <a:xfrm>
              <a:off x="2865653" y="1478711"/>
              <a:ext cx="5293856" cy="1321746"/>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3" name="Group 52">
            <a:extLst>
              <a:ext uri="{FF2B5EF4-FFF2-40B4-BE49-F238E27FC236}">
                <a16:creationId xmlns:a16="http://schemas.microsoft.com/office/drawing/2014/main" id="{A8F5CD37-2694-4028-B2CE-3D509D8E5340}"/>
              </a:ext>
            </a:extLst>
          </p:cNvPr>
          <p:cNvGrpSpPr/>
          <p:nvPr/>
        </p:nvGrpSpPr>
        <p:grpSpPr>
          <a:xfrm>
            <a:off x="2914817" y="3825533"/>
            <a:ext cx="3002192" cy="999242"/>
            <a:chOff x="2888637" y="3720668"/>
            <a:chExt cx="5242439" cy="1408329"/>
          </a:xfrm>
        </p:grpSpPr>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F265E290-757F-49E8-BBB6-735355133A63}"/>
                    </a:ext>
                  </a:extLst>
                </p:cNvPr>
                <p:cNvSpPr txBox="1"/>
                <p:nvPr/>
              </p:nvSpPr>
              <p:spPr>
                <a:xfrm>
                  <a:off x="4971518" y="4565083"/>
                  <a:ext cx="1362524" cy="56391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smtClean="0">
                            <a:solidFill>
                              <a:srgbClr val="FF0000"/>
                            </a:solidFill>
                            <a:latin typeface="Cambria Math" charset="0"/>
                          </a:rPr>
                          <m:t>×</m:t>
                        </m:r>
                        <m:r>
                          <a:rPr lang="en-US" sz="2000" b="0" i="0" smtClean="0">
                            <a:solidFill>
                              <a:srgbClr val="FF0000"/>
                            </a:solidFill>
                            <a:latin typeface="Cambria Math" panose="02040503050406030204" pitchFamily="18" charset="0"/>
                          </a:rPr>
                          <m:t>60</m:t>
                        </m:r>
                      </m:oMath>
                    </m:oMathPara>
                  </a14:m>
                  <a:endParaRPr lang="en-US" sz="2000" dirty="0">
                    <a:latin typeface="Arial" panose="020B0604020202020204" pitchFamily="34" charset="0"/>
                    <a:cs typeface="Arial" panose="020B0604020202020204" pitchFamily="34" charset="0"/>
                  </a:endParaRPr>
                </a:p>
              </p:txBody>
            </p:sp>
          </mc:Choice>
          <mc:Fallback xmlns="">
            <p:sp>
              <p:nvSpPr>
                <p:cNvPr id="54" name="TextBox 53">
                  <a:extLst>
                    <a:ext uri="{FF2B5EF4-FFF2-40B4-BE49-F238E27FC236}">
                      <a16:creationId xmlns:a16="http://schemas.microsoft.com/office/drawing/2014/main" id="{F265E290-757F-49E8-BBB6-735355133A63}"/>
                    </a:ext>
                  </a:extLst>
                </p:cNvPr>
                <p:cNvSpPr txBox="1">
                  <a:spLocks noRot="1" noChangeAspect="1" noMove="1" noResize="1" noEditPoints="1" noAdjustHandles="1" noChangeArrowheads="1" noChangeShapeType="1" noTextEdit="1"/>
                </p:cNvSpPr>
                <p:nvPr/>
              </p:nvSpPr>
              <p:spPr>
                <a:xfrm>
                  <a:off x="4971518" y="4565083"/>
                  <a:ext cx="1362524" cy="563914"/>
                </a:xfrm>
                <a:prstGeom prst="rect">
                  <a:avLst/>
                </a:prstGeom>
                <a:blipFill>
                  <a:blip r:embed="rId4"/>
                  <a:stretch>
                    <a:fillRect/>
                  </a:stretch>
                </a:blipFill>
              </p:spPr>
              <p:txBody>
                <a:bodyPr/>
                <a:lstStyle/>
                <a:p>
                  <a:r>
                    <a:rPr lang="en-GB">
                      <a:noFill/>
                    </a:rPr>
                    <a:t> </a:t>
                  </a:r>
                </a:p>
              </p:txBody>
            </p:sp>
          </mc:Fallback>
        </mc:AlternateContent>
        <p:sp>
          <p:nvSpPr>
            <p:cNvPr id="56" name="Arc 55">
              <a:extLst>
                <a:ext uri="{FF2B5EF4-FFF2-40B4-BE49-F238E27FC236}">
                  <a16:creationId xmlns:a16="http://schemas.microsoft.com/office/drawing/2014/main" id="{D1962F76-C630-4A8D-902E-3E5CE3D77B31}"/>
                </a:ext>
              </a:extLst>
            </p:cNvPr>
            <p:cNvSpPr/>
            <p:nvPr/>
          </p:nvSpPr>
          <p:spPr>
            <a:xfrm flipV="1">
              <a:off x="2888637" y="3720668"/>
              <a:ext cx="5242439" cy="1321746"/>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1619408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fade">
                                      <p:cBhvr>
                                        <p:cTn id="7" dur="500"/>
                                        <p:tgtEl>
                                          <p:spTgt spid="5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
                                        </p:tgtEl>
                                        <p:attrNameLst>
                                          <p:attrName>style.visibility</p:attrName>
                                        </p:attrNameLst>
                                      </p:cBhvr>
                                      <p:to>
                                        <p:strVal val="visible"/>
                                      </p:to>
                                    </p:set>
                                    <p:animEffect transition="in" filter="fade">
                                      <p:cBhvr>
                                        <p:cTn id="12" dur="500"/>
                                        <p:tgtEl>
                                          <p:spTgt spid="4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1F0E5324-ED72-86B1-78EC-61C51A6CA45F}"/>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1: Solution</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21</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F53AE7FF-A8CB-4977-942F-92BB05817303}"/>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REVIEW</a:t>
            </a:r>
            <a:endParaRPr lang="en-GB" sz="2200" b="1" dirty="0">
              <a:solidFill>
                <a:schemeClr val="bg1"/>
              </a:solidFill>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2E30F1A6-20F3-BC86-25A4-58D274F5A6D3}"/>
              </a:ext>
            </a:extLst>
          </p:cNvPr>
          <p:cNvGrpSpPr/>
          <p:nvPr/>
        </p:nvGrpSpPr>
        <p:grpSpPr>
          <a:xfrm>
            <a:off x="1480273" y="2365753"/>
            <a:ext cx="9993152" cy="1827327"/>
            <a:chOff x="1480273" y="2365753"/>
            <a:chExt cx="9993152" cy="1827327"/>
          </a:xfrm>
        </p:grpSpPr>
        <p:cxnSp>
          <p:nvCxnSpPr>
            <p:cNvPr id="6" name="Straight Connector 5">
              <a:extLst>
                <a:ext uri="{FF2B5EF4-FFF2-40B4-BE49-F238E27FC236}">
                  <a16:creationId xmlns:a16="http://schemas.microsoft.com/office/drawing/2014/main" id="{E6B77BFF-C502-4D0B-9C6A-77EF0FD98B1D}"/>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552E974-4A76-40C3-84C6-51B7DBD8DAA7}"/>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1BFDBE1-568D-457D-AF68-EB26980B3A87}"/>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552C4F3-5E86-475B-BC2F-1A70D4EDDAD2}"/>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1997B3D-84F9-4E19-B84B-5D1B1A529A1F}"/>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3" name="TextBox 12">
              <a:extLst>
                <a:ext uri="{FF2B5EF4-FFF2-40B4-BE49-F238E27FC236}">
                  <a16:creationId xmlns:a16="http://schemas.microsoft.com/office/drawing/2014/main" id="{6E7C1DF5-5245-4666-B404-93F6E1E1AE2A}"/>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cxnSp>
          <p:nvCxnSpPr>
            <p:cNvPr id="14" name="Straight Connector 13">
              <a:extLst>
                <a:ext uri="{FF2B5EF4-FFF2-40B4-BE49-F238E27FC236}">
                  <a16:creationId xmlns:a16="http://schemas.microsoft.com/office/drawing/2014/main" id="{D40DC8E1-DCF1-4037-8D94-9656D88412B0}"/>
                </a:ext>
              </a:extLst>
            </p:cNvPr>
            <p:cNvCxnSpPr>
              <a:cxnSpLocks/>
            </p:cNvCxnSpPr>
            <p:nvPr/>
          </p:nvCxnSpPr>
          <p:spPr>
            <a:xfrm>
              <a:off x="2888636"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5494843-4AE7-440A-BBD4-DC72B3124F77}"/>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113C16A-9739-4123-957A-866A4DE00A31}"/>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0204906-29D2-43BA-A4E3-181953EC5D4A}"/>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3008B18-F2B7-4414-B6FC-0F81614FCCA9}"/>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24" name="TextBox 23">
              <a:extLst>
                <a:ext uri="{FF2B5EF4-FFF2-40B4-BE49-F238E27FC236}">
                  <a16:creationId xmlns:a16="http://schemas.microsoft.com/office/drawing/2014/main" id="{FA55CF9D-B124-4123-9C6A-52C93BC70033}"/>
                </a:ext>
              </a:extLst>
            </p:cNvPr>
            <p:cNvSpPr txBox="1"/>
            <p:nvPr/>
          </p:nvSpPr>
          <p:spPr>
            <a:xfrm>
              <a:off x="10196615" y="3476966"/>
              <a:ext cx="1197764"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Dollars $</a:t>
              </a:r>
            </a:p>
          </p:txBody>
        </p:sp>
      </p:grpSp>
      <p:sp>
        <p:nvSpPr>
          <p:cNvPr id="3" name="TextBox 2">
            <a:extLst>
              <a:ext uri="{FF2B5EF4-FFF2-40B4-BE49-F238E27FC236}">
                <a16:creationId xmlns:a16="http://schemas.microsoft.com/office/drawing/2014/main" id="{793DD98C-7746-F09F-68B9-9561916FEC33}"/>
              </a:ext>
            </a:extLst>
          </p:cNvPr>
          <p:cNvSpPr txBox="1"/>
          <p:nvPr/>
        </p:nvSpPr>
        <p:spPr>
          <a:xfrm>
            <a:off x="2694563" y="2333496"/>
            <a:ext cx="540533"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0.7</a:t>
            </a:r>
          </a:p>
        </p:txBody>
      </p:sp>
      <p:sp>
        <p:nvSpPr>
          <p:cNvPr id="26" name="TextBox 25">
            <a:extLst>
              <a:ext uri="{FF2B5EF4-FFF2-40B4-BE49-F238E27FC236}">
                <a16:creationId xmlns:a16="http://schemas.microsoft.com/office/drawing/2014/main" id="{A36B6837-D797-03AB-933D-4C6ECE0BFEE5}"/>
              </a:ext>
            </a:extLst>
          </p:cNvPr>
          <p:cNvSpPr txBox="1"/>
          <p:nvPr/>
        </p:nvSpPr>
        <p:spPr>
          <a:xfrm>
            <a:off x="2584866" y="382485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a:t>
            </a:r>
          </a:p>
        </p:txBody>
      </p:sp>
      <p:grpSp>
        <p:nvGrpSpPr>
          <p:cNvPr id="27" name="Group 26">
            <a:extLst>
              <a:ext uri="{FF2B5EF4-FFF2-40B4-BE49-F238E27FC236}">
                <a16:creationId xmlns:a16="http://schemas.microsoft.com/office/drawing/2014/main" id="{6F2CBC9C-4921-99C0-9614-7EB95BE68347}"/>
              </a:ext>
            </a:extLst>
          </p:cNvPr>
          <p:cNvGrpSpPr/>
          <p:nvPr/>
        </p:nvGrpSpPr>
        <p:grpSpPr>
          <a:xfrm>
            <a:off x="4325229" y="2219344"/>
            <a:ext cx="1018499" cy="1649509"/>
            <a:chOff x="7900777" y="2412172"/>
            <a:chExt cx="1018499" cy="1415272"/>
          </a:xfrm>
        </p:grpSpPr>
        <p:sp>
          <p:nvSpPr>
            <p:cNvPr id="28" name="TextBox 27">
              <a:extLst>
                <a:ext uri="{FF2B5EF4-FFF2-40B4-BE49-F238E27FC236}">
                  <a16:creationId xmlns:a16="http://schemas.microsoft.com/office/drawing/2014/main" id="{73A15B8C-E7FD-E7BD-44EC-EA97654993DC}"/>
                </a:ext>
              </a:extLst>
            </p:cNvPr>
            <p:cNvSpPr txBox="1"/>
            <p:nvPr/>
          </p:nvSpPr>
          <p:spPr>
            <a:xfrm>
              <a:off x="7900777" y="2412172"/>
              <a:ext cx="1018499" cy="343293"/>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40</a:t>
              </a:r>
            </a:p>
          </p:txBody>
        </p:sp>
        <p:cxnSp>
          <p:nvCxnSpPr>
            <p:cNvPr id="29" name="Straight Connector 28">
              <a:extLst>
                <a:ext uri="{FF2B5EF4-FFF2-40B4-BE49-F238E27FC236}">
                  <a16:creationId xmlns:a16="http://schemas.microsoft.com/office/drawing/2014/main" id="{CFF5F574-A0F8-CDBB-7618-BB9A761D51B8}"/>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FC6EF6C-FCBA-E8AF-152B-A3A1F501A423}"/>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98B2981-3FA2-68FF-4EA8-9A1309BFE0E1}"/>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32" name="Group 31">
            <a:extLst>
              <a:ext uri="{FF2B5EF4-FFF2-40B4-BE49-F238E27FC236}">
                <a16:creationId xmlns:a16="http://schemas.microsoft.com/office/drawing/2014/main" id="{3844F4D8-1481-E9D9-33F8-D333E9D2ED96}"/>
              </a:ext>
            </a:extLst>
          </p:cNvPr>
          <p:cNvGrpSpPr/>
          <p:nvPr/>
        </p:nvGrpSpPr>
        <p:grpSpPr>
          <a:xfrm rot="10800000">
            <a:off x="2100740" y="2584524"/>
            <a:ext cx="1128004" cy="1416968"/>
            <a:chOff x="5641722" y="2651570"/>
            <a:chExt cx="1128004" cy="1416968"/>
          </a:xfrm>
        </p:grpSpPr>
        <p:sp>
          <p:nvSpPr>
            <p:cNvPr id="34" name="Arc 33">
              <a:extLst>
                <a:ext uri="{FF2B5EF4-FFF2-40B4-BE49-F238E27FC236}">
                  <a16:creationId xmlns:a16="http://schemas.microsoft.com/office/drawing/2014/main" id="{3A908737-1D6D-5E1C-067D-3587A7CA5B1F}"/>
                </a:ext>
              </a:extLst>
            </p:cNvPr>
            <p:cNvSpPr/>
            <p:nvPr/>
          </p:nvSpPr>
          <p:spPr>
            <a:xfrm rot="16446350" flipV="1">
              <a:off x="5497240" y="2796052"/>
              <a:ext cx="1416968" cy="1128004"/>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5" name="TextBox 34">
              <a:extLst>
                <a:ext uri="{FF2B5EF4-FFF2-40B4-BE49-F238E27FC236}">
                  <a16:creationId xmlns:a16="http://schemas.microsoft.com/office/drawing/2014/main" id="{1D0EAA31-2797-849E-720F-AB46A0EF405E}"/>
                </a:ext>
              </a:extLst>
            </p:cNvPr>
            <p:cNvSpPr txBox="1"/>
            <p:nvPr/>
          </p:nvSpPr>
          <p:spPr>
            <a:xfrm rot="16200000">
              <a:off x="5887749" y="2955615"/>
              <a:ext cx="1096104" cy="584775"/>
            </a:xfrm>
            <a:prstGeom prst="rect">
              <a:avLst/>
            </a:prstGeom>
            <a:noFill/>
          </p:spPr>
          <p:txBody>
            <a:bodyPr wrap="square" rtlCol="0">
              <a:spAutoFit/>
            </a:bodyPr>
            <a:lstStyle/>
            <a:p>
              <a:r>
                <a:rPr lang="en-US" sz="3200" dirty="0">
                  <a:solidFill>
                    <a:srgbClr val="FF0000"/>
                  </a:solidFill>
                  <a:latin typeface="Arial" panose="020B0604020202020204" pitchFamily="34" charset="0"/>
                  <a:cs typeface="Arial" panose="020B0604020202020204" pitchFamily="34" charset="0"/>
                </a:rPr>
                <a:t>÷</a:t>
              </a:r>
              <a:r>
                <a:rPr lang="en-US" sz="2000" dirty="0">
                  <a:solidFill>
                    <a:srgbClr val="FF0000"/>
                  </a:solidFill>
                  <a:latin typeface="Arial" panose="020B0604020202020204" pitchFamily="34" charset="0"/>
                  <a:cs typeface="Arial" panose="020B0604020202020204" pitchFamily="34" charset="0"/>
                </a:rPr>
                <a:t> 0.7</a:t>
              </a:r>
            </a:p>
          </p:txBody>
        </p:sp>
      </p:grpSp>
      <p:grpSp>
        <p:nvGrpSpPr>
          <p:cNvPr id="22" name="Group 21">
            <a:extLst>
              <a:ext uri="{FF2B5EF4-FFF2-40B4-BE49-F238E27FC236}">
                <a16:creationId xmlns:a16="http://schemas.microsoft.com/office/drawing/2014/main" id="{D23F45AB-023C-DE49-EB9D-79A3FB5A4C8E}"/>
              </a:ext>
            </a:extLst>
          </p:cNvPr>
          <p:cNvGrpSpPr/>
          <p:nvPr/>
        </p:nvGrpSpPr>
        <p:grpSpPr>
          <a:xfrm rot="10800000">
            <a:off x="3705981" y="2643296"/>
            <a:ext cx="1128004" cy="1416968"/>
            <a:chOff x="5641722" y="2651570"/>
            <a:chExt cx="1128004" cy="1416968"/>
          </a:xfrm>
        </p:grpSpPr>
        <p:sp>
          <p:nvSpPr>
            <p:cNvPr id="36" name="Arc 35">
              <a:extLst>
                <a:ext uri="{FF2B5EF4-FFF2-40B4-BE49-F238E27FC236}">
                  <a16:creationId xmlns:a16="http://schemas.microsoft.com/office/drawing/2014/main" id="{94E77F48-6780-1422-244D-6CA42E141AA4}"/>
                </a:ext>
              </a:extLst>
            </p:cNvPr>
            <p:cNvSpPr/>
            <p:nvPr/>
          </p:nvSpPr>
          <p:spPr>
            <a:xfrm rot="16446350" flipV="1">
              <a:off x="5497240" y="2796052"/>
              <a:ext cx="1416968" cy="1128004"/>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7" name="TextBox 36">
              <a:extLst>
                <a:ext uri="{FF2B5EF4-FFF2-40B4-BE49-F238E27FC236}">
                  <a16:creationId xmlns:a16="http://schemas.microsoft.com/office/drawing/2014/main" id="{11C77A57-6146-9752-4313-D2DB631B49BD}"/>
                </a:ext>
              </a:extLst>
            </p:cNvPr>
            <p:cNvSpPr txBox="1"/>
            <p:nvPr/>
          </p:nvSpPr>
          <p:spPr>
            <a:xfrm rot="16200000">
              <a:off x="5887749" y="2985908"/>
              <a:ext cx="1096104" cy="584775"/>
            </a:xfrm>
            <a:prstGeom prst="rect">
              <a:avLst/>
            </a:prstGeom>
            <a:noFill/>
          </p:spPr>
          <p:txBody>
            <a:bodyPr wrap="square" rtlCol="0">
              <a:spAutoFit/>
            </a:bodyPr>
            <a:lstStyle/>
            <a:p>
              <a:r>
                <a:rPr lang="en-US" sz="3200" dirty="0">
                  <a:solidFill>
                    <a:srgbClr val="FF0000"/>
                  </a:solidFill>
                  <a:latin typeface="Arial" panose="020B0604020202020204" pitchFamily="34" charset="0"/>
                  <a:cs typeface="Arial" panose="020B0604020202020204" pitchFamily="34" charset="0"/>
                </a:rPr>
                <a:t>÷</a:t>
              </a:r>
              <a:r>
                <a:rPr lang="en-US" sz="2000" dirty="0">
                  <a:solidFill>
                    <a:srgbClr val="FF0000"/>
                  </a:solidFill>
                  <a:latin typeface="Arial" panose="020B0604020202020204" pitchFamily="34" charset="0"/>
                  <a:cs typeface="Arial" panose="020B0604020202020204" pitchFamily="34" charset="0"/>
                </a:rPr>
                <a:t> 0.7</a:t>
              </a:r>
            </a:p>
          </p:txBody>
        </p:sp>
      </p:grpSp>
      <p:sp>
        <p:nvSpPr>
          <p:cNvPr id="39" name="TextBox 38">
            <a:extLst>
              <a:ext uri="{FF2B5EF4-FFF2-40B4-BE49-F238E27FC236}">
                <a16:creationId xmlns:a16="http://schemas.microsoft.com/office/drawing/2014/main" id="{97A68B3A-4A6E-0724-67D4-4933E9F4B5EB}"/>
              </a:ext>
            </a:extLst>
          </p:cNvPr>
          <p:cNvSpPr txBox="1"/>
          <p:nvPr/>
        </p:nvSpPr>
        <p:spPr>
          <a:xfrm>
            <a:off x="4332294" y="3950998"/>
            <a:ext cx="1018499"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57.14</a:t>
            </a:r>
          </a:p>
        </p:txBody>
      </p:sp>
      <p:sp>
        <p:nvSpPr>
          <p:cNvPr id="40" name="TextBox 39">
            <a:extLst>
              <a:ext uri="{FF2B5EF4-FFF2-40B4-BE49-F238E27FC236}">
                <a16:creationId xmlns:a16="http://schemas.microsoft.com/office/drawing/2014/main" id="{44F4954A-93E5-07BF-D985-EAD389D75DED}"/>
              </a:ext>
            </a:extLst>
          </p:cNvPr>
          <p:cNvSpPr txBox="1"/>
          <p:nvPr/>
        </p:nvSpPr>
        <p:spPr>
          <a:xfrm>
            <a:off x="919339" y="5555216"/>
            <a:ext cx="11524575" cy="492443"/>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No, the trainers cost more than £40 because $57.14 is less than $60.</a:t>
            </a:r>
            <a:endParaRPr lang="en-GB"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1406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fade">
                                      <p:cBhvr>
                                        <p:cTn id="12" dur="500"/>
                                        <p:tgtEl>
                                          <p:spTgt spid="3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37" descr="SHORT: Graph of exchange rate between British pounds on the x-axis and US dollars on the y axis. Line passes through (0,0), (5,6.5), (10,13), (15,19.5), (20,26), (25,32.5), (30,39), (35,45.5), (40,52), (45,58.5) &amp; (50,65). LONG: Line graph showing the exchange rate between British pounds on the x-axis and US dollars on the y axis. The x-axis, labelled ‘British pounds (£)’, runs from 0 to 50 in £5 increments. The y-axis, labelled ‘US dollars ($)’, runs from 0 to 70 in $10 increments. There are gridlines across the whole graph dividing it into one unit squares. There is a diagonal line, sloping from (0,0) up to (50,65) and passing through the points (0,0), (5,6.5), (10,13), (15,19.5), (20,26), (25,32.5), (30,39), (35,45.5), (40,52), (45,58.5) &amp; (50,65).">
            <a:extLst>
              <a:ext uri="{FF2B5EF4-FFF2-40B4-BE49-F238E27FC236}">
                <a16:creationId xmlns:a16="http://schemas.microsoft.com/office/drawing/2014/main" id="{E43EEE80-8F6F-4F13-80CC-69D0CA6D2FF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944339" y="1129213"/>
            <a:ext cx="6923079" cy="5150096"/>
          </a:xfrm>
          <a:prstGeom prst="rect">
            <a:avLst/>
          </a:prstGeom>
        </p:spPr>
      </p:pic>
      <p:sp>
        <p:nvSpPr>
          <p:cNvPr id="12" name="Title 1">
            <a:extLst>
              <a:ext uri="{FF2B5EF4-FFF2-40B4-BE49-F238E27FC236}">
                <a16:creationId xmlns:a16="http://schemas.microsoft.com/office/drawing/2014/main" id="{1F0E5324-ED72-86B1-78EC-61C51A6CA45F}"/>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2: Solution</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22</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F53AE7FF-A8CB-4977-942F-92BB05817303}"/>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REVIEW</a:t>
            </a:r>
            <a:endParaRPr lang="en-GB" sz="2200" b="1" dirty="0">
              <a:solidFill>
                <a:schemeClr val="bg1"/>
              </a:solidFill>
              <a:latin typeface="Arial" panose="020B0604020202020204" pitchFamily="34" charset="0"/>
              <a:cs typeface="Arial" panose="020B0604020202020204" pitchFamily="34" charset="0"/>
            </a:endParaRPr>
          </a:p>
        </p:txBody>
      </p:sp>
      <p:cxnSp>
        <p:nvCxnSpPr>
          <p:cNvPr id="20" name="Straight Connector 19">
            <a:extLst>
              <a:ext uri="{FF2B5EF4-FFF2-40B4-BE49-F238E27FC236}">
                <a16:creationId xmlns:a16="http://schemas.microsoft.com/office/drawing/2014/main" id="{92A388AF-8111-4F5E-B0FB-511BB375E793}"/>
              </a:ext>
            </a:extLst>
          </p:cNvPr>
          <p:cNvCxnSpPr>
            <a:cxnSpLocks/>
          </p:cNvCxnSpPr>
          <p:nvPr/>
        </p:nvCxnSpPr>
        <p:spPr>
          <a:xfrm>
            <a:off x="2708887" y="3768920"/>
            <a:ext cx="2718561" cy="0"/>
          </a:xfrm>
          <a:prstGeom prst="line">
            <a:avLst/>
          </a:prstGeom>
          <a:ln w="31750"/>
        </p:spPr>
        <p:style>
          <a:lnRef idx="3">
            <a:schemeClr val="accent1"/>
          </a:lnRef>
          <a:fillRef idx="0">
            <a:schemeClr val="accent1"/>
          </a:fillRef>
          <a:effectRef idx="2">
            <a:schemeClr val="accent1"/>
          </a:effectRef>
          <a:fontRef idx="minor">
            <a:schemeClr val="tx1"/>
          </a:fontRef>
        </p:style>
      </p:cxnSp>
      <p:cxnSp>
        <p:nvCxnSpPr>
          <p:cNvPr id="40" name="Straight Connector 39">
            <a:extLst>
              <a:ext uri="{FF2B5EF4-FFF2-40B4-BE49-F238E27FC236}">
                <a16:creationId xmlns:a16="http://schemas.microsoft.com/office/drawing/2014/main" id="{0EDC1598-98A9-4F02-91D3-9D5C8F3027FF}"/>
              </a:ext>
            </a:extLst>
          </p:cNvPr>
          <p:cNvCxnSpPr>
            <a:cxnSpLocks/>
          </p:cNvCxnSpPr>
          <p:nvPr/>
        </p:nvCxnSpPr>
        <p:spPr>
          <a:xfrm>
            <a:off x="2708887" y="2876443"/>
            <a:ext cx="4038141" cy="1"/>
          </a:xfrm>
          <a:prstGeom prst="line">
            <a:avLst/>
          </a:prstGeom>
          <a:ln w="31750"/>
        </p:spPr>
        <p:style>
          <a:lnRef idx="3">
            <a:schemeClr val="accent1"/>
          </a:lnRef>
          <a:fillRef idx="0">
            <a:schemeClr val="accent1"/>
          </a:fillRef>
          <a:effectRef idx="2">
            <a:schemeClr val="accent1"/>
          </a:effectRef>
          <a:fontRef idx="minor">
            <a:schemeClr val="tx1"/>
          </a:fontRef>
        </p:style>
      </p:cxnSp>
      <p:cxnSp>
        <p:nvCxnSpPr>
          <p:cNvPr id="41" name="Straight Connector 40">
            <a:extLst>
              <a:ext uri="{FF2B5EF4-FFF2-40B4-BE49-F238E27FC236}">
                <a16:creationId xmlns:a16="http://schemas.microsoft.com/office/drawing/2014/main" id="{A85D8BB5-FB27-4A04-AEC1-1BB8126B270B}"/>
              </a:ext>
            </a:extLst>
          </p:cNvPr>
          <p:cNvCxnSpPr>
            <a:cxnSpLocks/>
          </p:cNvCxnSpPr>
          <p:nvPr/>
        </p:nvCxnSpPr>
        <p:spPr>
          <a:xfrm>
            <a:off x="5427448" y="3768920"/>
            <a:ext cx="0" cy="1727754"/>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65F87DD9-16A9-4762-8F02-F12A04CD87FE}"/>
              </a:ext>
            </a:extLst>
          </p:cNvPr>
          <p:cNvCxnSpPr>
            <a:cxnSpLocks/>
          </p:cNvCxnSpPr>
          <p:nvPr/>
        </p:nvCxnSpPr>
        <p:spPr>
          <a:xfrm flipV="1">
            <a:off x="6747028" y="2876443"/>
            <a:ext cx="0" cy="2620231"/>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DCEB79AA-D1D4-4F09-8D79-E84D8BA72F93}"/>
              </a:ext>
            </a:extLst>
          </p:cNvPr>
          <p:cNvSpPr txBox="1"/>
          <p:nvPr/>
        </p:nvSpPr>
        <p:spPr>
          <a:xfrm>
            <a:off x="8860542" y="2039905"/>
            <a:ext cx="3045039" cy="677108"/>
          </a:xfrm>
          <a:prstGeom prst="rect">
            <a:avLst/>
          </a:prstGeom>
          <a:noFill/>
        </p:spPr>
        <p:txBody>
          <a:bodyPr wrap="square" rtlCol="0">
            <a:spAutoFit/>
          </a:bodyPr>
          <a:lstStyle/>
          <a:p>
            <a:r>
              <a:rPr lang="en-US" sz="2000" dirty="0">
                <a:latin typeface="Cambria Math" panose="02040503050406030204" pitchFamily="18" charset="0"/>
                <a:ea typeface="Cambria Math" panose="02040503050406030204" pitchFamily="18" charset="0"/>
                <a:cs typeface="Arial" panose="020B0604020202020204" pitchFamily="34" charset="0"/>
              </a:rPr>
              <a:t>$30 = £23 x 100 = £230</a:t>
            </a:r>
          </a:p>
          <a:p>
            <a:endParaRPr lang="en-GB" dirty="0"/>
          </a:p>
        </p:txBody>
      </p:sp>
      <p:sp>
        <p:nvSpPr>
          <p:cNvPr id="59" name="TextBox 58">
            <a:extLst>
              <a:ext uri="{FF2B5EF4-FFF2-40B4-BE49-F238E27FC236}">
                <a16:creationId xmlns:a16="http://schemas.microsoft.com/office/drawing/2014/main" id="{187542A4-652E-4840-9303-36E09A2840F4}"/>
              </a:ext>
            </a:extLst>
          </p:cNvPr>
          <p:cNvSpPr txBox="1"/>
          <p:nvPr/>
        </p:nvSpPr>
        <p:spPr>
          <a:xfrm>
            <a:off x="8860542" y="3112749"/>
            <a:ext cx="3222589" cy="400110"/>
          </a:xfrm>
          <a:prstGeom prst="rect">
            <a:avLst/>
          </a:prstGeom>
          <a:noFill/>
        </p:spPr>
        <p:txBody>
          <a:bodyPr wrap="square" rtlCol="0">
            <a:spAutoFit/>
          </a:bodyPr>
          <a:lstStyle/>
          <a:p>
            <a:r>
              <a:rPr lang="en-US" sz="2000" dirty="0">
                <a:latin typeface="Cambria Math" panose="02040503050406030204" pitchFamily="18" charset="0"/>
                <a:ea typeface="Cambria Math" panose="02040503050406030204" pitchFamily="18" charset="0"/>
              </a:rPr>
              <a:t>$45 = £34.50</a:t>
            </a:r>
            <a:endParaRPr lang="en-GB" sz="2000" dirty="0">
              <a:latin typeface="Cambria Math" panose="02040503050406030204" pitchFamily="18" charset="0"/>
              <a:ea typeface="Cambria Math" panose="02040503050406030204" pitchFamily="18" charset="0"/>
            </a:endParaRPr>
          </a:p>
        </p:txBody>
      </p:sp>
      <p:sp>
        <p:nvSpPr>
          <p:cNvPr id="60" name="TextBox 59">
            <a:extLst>
              <a:ext uri="{FF2B5EF4-FFF2-40B4-BE49-F238E27FC236}">
                <a16:creationId xmlns:a16="http://schemas.microsoft.com/office/drawing/2014/main" id="{1483B1C7-7908-4366-8653-6CF06315B743}"/>
              </a:ext>
            </a:extLst>
          </p:cNvPr>
          <p:cNvSpPr txBox="1"/>
          <p:nvPr/>
        </p:nvSpPr>
        <p:spPr>
          <a:xfrm>
            <a:off x="8860542" y="4171143"/>
            <a:ext cx="3386877" cy="400110"/>
          </a:xfrm>
          <a:prstGeom prst="rect">
            <a:avLst/>
          </a:prstGeom>
          <a:noFill/>
        </p:spPr>
        <p:txBody>
          <a:bodyPr wrap="square" rtlCol="0">
            <a:spAutoFit/>
          </a:bodyPr>
          <a:lstStyle/>
          <a:p>
            <a:r>
              <a:rPr lang="en-US" sz="2000" dirty="0">
                <a:latin typeface="Cambria Math" panose="02040503050406030204" pitchFamily="18" charset="0"/>
                <a:ea typeface="Cambria Math" panose="02040503050406030204" pitchFamily="18" charset="0"/>
              </a:rPr>
              <a:t>£230 + £34.50 = £264.50</a:t>
            </a:r>
            <a:endParaRPr lang="en-GB" sz="2000"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34213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fade">
                                      <p:cBhvr>
                                        <p:cTn id="12" dur="500"/>
                                        <p:tgtEl>
                                          <p:spTgt spid="4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fade">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fade">
                                      <p:cBhvr>
                                        <p:cTn id="22" dur="500"/>
                                        <p:tgtEl>
                                          <p:spTgt spid="4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7"/>
                                        </p:tgtEl>
                                        <p:attrNameLst>
                                          <p:attrName>style.visibility</p:attrName>
                                        </p:attrNameLst>
                                      </p:cBhvr>
                                      <p:to>
                                        <p:strVal val="visible"/>
                                      </p:to>
                                    </p:set>
                                    <p:animEffect transition="in" filter="fade">
                                      <p:cBhvr>
                                        <p:cTn id="27" dur="500"/>
                                        <p:tgtEl>
                                          <p:spTgt spid="5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9"/>
                                        </p:tgtEl>
                                        <p:attrNameLst>
                                          <p:attrName>style.visibility</p:attrName>
                                        </p:attrNameLst>
                                      </p:cBhvr>
                                      <p:to>
                                        <p:strVal val="visible"/>
                                      </p:to>
                                    </p:set>
                                    <p:animEffect transition="in" filter="fade">
                                      <p:cBhvr>
                                        <p:cTn id="32" dur="500"/>
                                        <p:tgtEl>
                                          <p:spTgt spid="5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0"/>
                                        </p:tgtEl>
                                        <p:attrNameLst>
                                          <p:attrName>style.visibility</p:attrName>
                                        </p:attrNameLst>
                                      </p:cBhvr>
                                      <p:to>
                                        <p:strVal val="visible"/>
                                      </p:to>
                                    </p:set>
                                    <p:animEffect transition="in" filter="fade">
                                      <p:cBhvr>
                                        <p:cTn id="37"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59" grpId="0"/>
      <p:bldP spid="6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1F0E5324-ED72-86B1-78EC-61C51A6CA45F}"/>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2: Solution</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23</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F53AE7FF-A8CB-4977-942F-92BB05817303}"/>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REVIEW</a:t>
            </a:r>
            <a:endParaRPr lang="en-GB" sz="2200" b="1" dirty="0">
              <a:solidFill>
                <a:schemeClr val="bg1"/>
              </a:solidFill>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2E30F1A6-20F3-BC86-25A4-58D274F5A6D3}"/>
              </a:ext>
            </a:extLst>
          </p:cNvPr>
          <p:cNvGrpSpPr/>
          <p:nvPr/>
        </p:nvGrpSpPr>
        <p:grpSpPr>
          <a:xfrm>
            <a:off x="1480273" y="2365753"/>
            <a:ext cx="9993152" cy="1827327"/>
            <a:chOff x="1480273" y="2365753"/>
            <a:chExt cx="9993152" cy="1827327"/>
          </a:xfrm>
        </p:grpSpPr>
        <p:cxnSp>
          <p:nvCxnSpPr>
            <p:cNvPr id="6" name="Straight Connector 5">
              <a:extLst>
                <a:ext uri="{FF2B5EF4-FFF2-40B4-BE49-F238E27FC236}">
                  <a16:creationId xmlns:a16="http://schemas.microsoft.com/office/drawing/2014/main" id="{E6B77BFF-C502-4D0B-9C6A-77EF0FD98B1D}"/>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552E974-4A76-40C3-84C6-51B7DBD8DAA7}"/>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1BFDBE1-568D-457D-AF68-EB26980B3A87}"/>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552C4F3-5E86-475B-BC2F-1A70D4EDDAD2}"/>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1997B3D-84F9-4E19-B84B-5D1B1A529A1F}"/>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3" name="TextBox 12">
              <a:extLst>
                <a:ext uri="{FF2B5EF4-FFF2-40B4-BE49-F238E27FC236}">
                  <a16:creationId xmlns:a16="http://schemas.microsoft.com/office/drawing/2014/main" id="{6E7C1DF5-5245-4666-B404-93F6E1E1AE2A}"/>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cxnSp>
          <p:nvCxnSpPr>
            <p:cNvPr id="14" name="Straight Connector 13">
              <a:extLst>
                <a:ext uri="{FF2B5EF4-FFF2-40B4-BE49-F238E27FC236}">
                  <a16:creationId xmlns:a16="http://schemas.microsoft.com/office/drawing/2014/main" id="{D40DC8E1-DCF1-4037-8D94-9656D88412B0}"/>
                </a:ext>
              </a:extLst>
            </p:cNvPr>
            <p:cNvCxnSpPr>
              <a:cxnSpLocks/>
            </p:cNvCxnSpPr>
            <p:nvPr/>
          </p:nvCxnSpPr>
          <p:spPr>
            <a:xfrm>
              <a:off x="2888636"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5494843-4AE7-440A-BBD4-DC72B3124F77}"/>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113C16A-9739-4123-957A-866A4DE00A31}"/>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0204906-29D2-43BA-A4E3-181953EC5D4A}"/>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3008B18-F2B7-4414-B6FC-0F81614FCCA9}"/>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24" name="TextBox 23">
              <a:extLst>
                <a:ext uri="{FF2B5EF4-FFF2-40B4-BE49-F238E27FC236}">
                  <a16:creationId xmlns:a16="http://schemas.microsoft.com/office/drawing/2014/main" id="{FA55CF9D-B124-4123-9C6A-52C93BC70033}"/>
                </a:ext>
              </a:extLst>
            </p:cNvPr>
            <p:cNvSpPr txBox="1"/>
            <p:nvPr/>
          </p:nvSpPr>
          <p:spPr>
            <a:xfrm>
              <a:off x="10196615" y="3476966"/>
              <a:ext cx="1197764"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Dollars $</a:t>
              </a:r>
            </a:p>
          </p:txBody>
        </p:sp>
      </p:grpSp>
      <p:sp>
        <p:nvSpPr>
          <p:cNvPr id="3" name="TextBox 2">
            <a:extLst>
              <a:ext uri="{FF2B5EF4-FFF2-40B4-BE49-F238E27FC236}">
                <a16:creationId xmlns:a16="http://schemas.microsoft.com/office/drawing/2014/main" id="{793DD98C-7746-F09F-68B9-9561916FEC33}"/>
              </a:ext>
            </a:extLst>
          </p:cNvPr>
          <p:cNvSpPr txBox="1"/>
          <p:nvPr/>
        </p:nvSpPr>
        <p:spPr>
          <a:xfrm>
            <a:off x="2582302" y="2257258"/>
            <a:ext cx="470000"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30</a:t>
            </a:r>
          </a:p>
        </p:txBody>
      </p:sp>
      <p:sp>
        <p:nvSpPr>
          <p:cNvPr id="26" name="TextBox 25">
            <a:extLst>
              <a:ext uri="{FF2B5EF4-FFF2-40B4-BE49-F238E27FC236}">
                <a16:creationId xmlns:a16="http://schemas.microsoft.com/office/drawing/2014/main" id="{A36B6837-D797-03AB-933D-4C6ECE0BFEE5}"/>
              </a:ext>
            </a:extLst>
          </p:cNvPr>
          <p:cNvSpPr txBox="1"/>
          <p:nvPr/>
        </p:nvSpPr>
        <p:spPr>
          <a:xfrm>
            <a:off x="2622699" y="3835378"/>
            <a:ext cx="470000"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40</a:t>
            </a:r>
          </a:p>
        </p:txBody>
      </p:sp>
      <p:grpSp>
        <p:nvGrpSpPr>
          <p:cNvPr id="27" name="Group 26">
            <a:extLst>
              <a:ext uri="{FF2B5EF4-FFF2-40B4-BE49-F238E27FC236}">
                <a16:creationId xmlns:a16="http://schemas.microsoft.com/office/drawing/2014/main" id="{6F2CBC9C-4921-99C0-9614-7EB95BE68347}"/>
              </a:ext>
            </a:extLst>
          </p:cNvPr>
          <p:cNvGrpSpPr/>
          <p:nvPr/>
        </p:nvGrpSpPr>
        <p:grpSpPr>
          <a:xfrm>
            <a:off x="4151785" y="2316179"/>
            <a:ext cx="1018499" cy="1456705"/>
            <a:chOff x="7750694" y="2370739"/>
            <a:chExt cx="1018499" cy="1456705"/>
          </a:xfrm>
        </p:grpSpPr>
        <p:sp>
          <p:nvSpPr>
            <p:cNvPr id="28" name="TextBox 27">
              <a:extLst>
                <a:ext uri="{FF2B5EF4-FFF2-40B4-BE49-F238E27FC236}">
                  <a16:creationId xmlns:a16="http://schemas.microsoft.com/office/drawing/2014/main" id="{73A15B8C-E7FD-E7BD-44EC-EA97654993DC}"/>
                </a:ext>
              </a:extLst>
            </p:cNvPr>
            <p:cNvSpPr txBox="1"/>
            <p:nvPr/>
          </p:nvSpPr>
          <p:spPr>
            <a:xfrm>
              <a:off x="7750694" y="2370739"/>
              <a:ext cx="1018499" cy="400110"/>
            </a:xfrm>
            <a:prstGeom prst="rect">
              <a:avLst/>
            </a:prstGeom>
            <a:noFill/>
          </p:spPr>
          <p:txBody>
            <a:bodyPr wrap="square" rtlCol="0">
              <a:spAutoFit/>
            </a:bodyPr>
            <a:lstStyle/>
            <a:p>
              <a:r>
                <a:rPr lang="en-US" sz="2000" dirty="0">
                  <a:solidFill>
                    <a:srgbClr val="FF0000"/>
                  </a:solidFill>
                  <a:latin typeface="Arial" panose="020B0604020202020204" pitchFamily="34" charset="0"/>
                  <a:cs typeface="Arial" panose="020B0604020202020204" pitchFamily="34" charset="0"/>
                </a:rPr>
                <a:t>258.75</a:t>
              </a:r>
            </a:p>
          </p:txBody>
        </p:sp>
        <p:cxnSp>
          <p:nvCxnSpPr>
            <p:cNvPr id="29" name="Straight Connector 28">
              <a:extLst>
                <a:ext uri="{FF2B5EF4-FFF2-40B4-BE49-F238E27FC236}">
                  <a16:creationId xmlns:a16="http://schemas.microsoft.com/office/drawing/2014/main" id="{CFF5F574-A0F8-CDBB-7618-BB9A761D51B8}"/>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FC6EF6C-FCBA-E8AF-152B-A3A1F501A423}"/>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98B2981-3FA2-68FF-4EA8-9A1309BFE0E1}"/>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32" name="Group 31">
            <a:extLst>
              <a:ext uri="{FF2B5EF4-FFF2-40B4-BE49-F238E27FC236}">
                <a16:creationId xmlns:a16="http://schemas.microsoft.com/office/drawing/2014/main" id="{3844F4D8-1481-E9D9-33F8-D333E9D2ED96}"/>
              </a:ext>
            </a:extLst>
          </p:cNvPr>
          <p:cNvGrpSpPr/>
          <p:nvPr/>
        </p:nvGrpSpPr>
        <p:grpSpPr>
          <a:xfrm>
            <a:off x="2497002" y="2525668"/>
            <a:ext cx="1561416" cy="1416968"/>
            <a:chOff x="5985993" y="2630617"/>
            <a:chExt cx="1470260" cy="1416968"/>
          </a:xfrm>
        </p:grpSpPr>
        <p:sp>
          <p:nvSpPr>
            <p:cNvPr id="34" name="Arc 33">
              <a:extLst>
                <a:ext uri="{FF2B5EF4-FFF2-40B4-BE49-F238E27FC236}">
                  <a16:creationId xmlns:a16="http://schemas.microsoft.com/office/drawing/2014/main" id="{3A908737-1D6D-5E1C-067D-3587A7CA5B1F}"/>
                </a:ext>
              </a:extLst>
            </p:cNvPr>
            <p:cNvSpPr/>
            <p:nvPr/>
          </p:nvSpPr>
          <p:spPr>
            <a:xfrm rot="16200000" flipV="1">
              <a:off x="5841511" y="2775099"/>
              <a:ext cx="1416968" cy="1128004"/>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5" name="TextBox 34">
              <a:extLst>
                <a:ext uri="{FF2B5EF4-FFF2-40B4-BE49-F238E27FC236}">
                  <a16:creationId xmlns:a16="http://schemas.microsoft.com/office/drawing/2014/main" id="{1D0EAA31-2797-849E-720F-AB46A0EF405E}"/>
                </a:ext>
              </a:extLst>
            </p:cNvPr>
            <p:cNvSpPr txBox="1"/>
            <p:nvPr/>
          </p:nvSpPr>
          <p:spPr>
            <a:xfrm rot="16200000">
              <a:off x="6775710" y="3148877"/>
              <a:ext cx="960975" cy="400110"/>
            </a:xfrm>
            <a:prstGeom prst="rect">
              <a:avLst/>
            </a:prstGeom>
            <a:noFill/>
          </p:spPr>
          <p:txBody>
            <a:bodyPr wrap="square" rtlCol="0">
              <a:spAutoFit/>
            </a:bodyPr>
            <a:lstStyle/>
            <a:p>
              <a:r>
                <a:rPr lang="en-US" sz="2000" dirty="0">
                  <a:solidFill>
                    <a:srgbClr val="FF0000"/>
                  </a:solidFill>
                  <a:latin typeface="Arial" panose="020B0604020202020204" pitchFamily="34" charset="0"/>
                  <a:cs typeface="Arial" panose="020B0604020202020204" pitchFamily="34" charset="0"/>
                </a:rPr>
                <a:t>× 0.75</a:t>
              </a:r>
            </a:p>
          </p:txBody>
        </p:sp>
      </p:grpSp>
      <p:sp>
        <p:nvSpPr>
          <p:cNvPr id="36" name="Arc 35">
            <a:extLst>
              <a:ext uri="{FF2B5EF4-FFF2-40B4-BE49-F238E27FC236}">
                <a16:creationId xmlns:a16="http://schemas.microsoft.com/office/drawing/2014/main" id="{1025F916-3701-F32D-7AC2-7CF7016F47E0}"/>
              </a:ext>
            </a:extLst>
          </p:cNvPr>
          <p:cNvSpPr/>
          <p:nvPr/>
        </p:nvSpPr>
        <p:spPr>
          <a:xfrm rot="16200000" flipV="1">
            <a:off x="4415124" y="2670150"/>
            <a:ext cx="1416968" cy="1128004"/>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7" name="TextBox 36">
            <a:extLst>
              <a:ext uri="{FF2B5EF4-FFF2-40B4-BE49-F238E27FC236}">
                <a16:creationId xmlns:a16="http://schemas.microsoft.com/office/drawing/2014/main" id="{56EE300D-3E73-4C5C-917E-D0451B3AF977}"/>
              </a:ext>
            </a:extLst>
          </p:cNvPr>
          <p:cNvSpPr txBox="1"/>
          <p:nvPr/>
        </p:nvSpPr>
        <p:spPr>
          <a:xfrm rot="16200000">
            <a:off x="5414889" y="3052092"/>
            <a:ext cx="960975" cy="400110"/>
          </a:xfrm>
          <a:prstGeom prst="rect">
            <a:avLst/>
          </a:prstGeom>
          <a:noFill/>
        </p:spPr>
        <p:txBody>
          <a:bodyPr wrap="square" rtlCol="0">
            <a:spAutoFit/>
          </a:bodyPr>
          <a:lstStyle/>
          <a:p>
            <a:r>
              <a:rPr lang="en-US" sz="2000" dirty="0">
                <a:solidFill>
                  <a:srgbClr val="FF0000"/>
                </a:solidFill>
                <a:latin typeface="Arial" panose="020B0604020202020204" pitchFamily="34" charset="0"/>
                <a:cs typeface="Arial" panose="020B0604020202020204" pitchFamily="34" charset="0"/>
              </a:rPr>
              <a:t>× 0.75</a:t>
            </a:r>
          </a:p>
        </p:txBody>
      </p:sp>
      <p:sp>
        <p:nvSpPr>
          <p:cNvPr id="38" name="TextBox 37">
            <a:extLst>
              <a:ext uri="{FF2B5EF4-FFF2-40B4-BE49-F238E27FC236}">
                <a16:creationId xmlns:a16="http://schemas.microsoft.com/office/drawing/2014/main" id="{83EAF55E-1FD6-41F1-851A-ECAA11A0CA83}"/>
              </a:ext>
            </a:extLst>
          </p:cNvPr>
          <p:cNvSpPr txBox="1"/>
          <p:nvPr/>
        </p:nvSpPr>
        <p:spPr>
          <a:xfrm>
            <a:off x="4383084" y="3856220"/>
            <a:ext cx="55590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60</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6988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1F0E5324-ED72-86B1-78EC-61C51A6CA45F}"/>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3: Solution</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24</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F53AE7FF-A8CB-4977-942F-92BB05817303}"/>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REVIEW</a:t>
            </a:r>
            <a:endParaRPr lang="en-GB" sz="2200" b="1" dirty="0">
              <a:solidFill>
                <a:schemeClr val="bg1"/>
              </a:solidFill>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2E30F1A6-20F3-BC86-25A4-58D274F5A6D3}"/>
              </a:ext>
            </a:extLst>
          </p:cNvPr>
          <p:cNvGrpSpPr/>
          <p:nvPr/>
        </p:nvGrpSpPr>
        <p:grpSpPr>
          <a:xfrm>
            <a:off x="1480273" y="2365753"/>
            <a:ext cx="9993152" cy="1827327"/>
            <a:chOff x="1480273" y="2365753"/>
            <a:chExt cx="9993152" cy="1827327"/>
          </a:xfrm>
        </p:grpSpPr>
        <p:cxnSp>
          <p:nvCxnSpPr>
            <p:cNvPr id="6" name="Straight Connector 5">
              <a:extLst>
                <a:ext uri="{FF2B5EF4-FFF2-40B4-BE49-F238E27FC236}">
                  <a16:creationId xmlns:a16="http://schemas.microsoft.com/office/drawing/2014/main" id="{E6B77BFF-C502-4D0B-9C6A-77EF0FD98B1D}"/>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552E974-4A76-40C3-84C6-51B7DBD8DAA7}"/>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1BFDBE1-568D-457D-AF68-EB26980B3A87}"/>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552C4F3-5E86-475B-BC2F-1A70D4EDDAD2}"/>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1997B3D-84F9-4E19-B84B-5D1B1A529A1F}"/>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3" name="TextBox 12">
              <a:extLst>
                <a:ext uri="{FF2B5EF4-FFF2-40B4-BE49-F238E27FC236}">
                  <a16:creationId xmlns:a16="http://schemas.microsoft.com/office/drawing/2014/main" id="{6E7C1DF5-5245-4666-B404-93F6E1E1AE2A}"/>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cxnSp>
          <p:nvCxnSpPr>
            <p:cNvPr id="14" name="Straight Connector 13">
              <a:extLst>
                <a:ext uri="{FF2B5EF4-FFF2-40B4-BE49-F238E27FC236}">
                  <a16:creationId xmlns:a16="http://schemas.microsoft.com/office/drawing/2014/main" id="{D40DC8E1-DCF1-4037-8D94-9656D88412B0}"/>
                </a:ext>
              </a:extLst>
            </p:cNvPr>
            <p:cNvCxnSpPr>
              <a:cxnSpLocks/>
            </p:cNvCxnSpPr>
            <p:nvPr/>
          </p:nvCxnSpPr>
          <p:spPr>
            <a:xfrm>
              <a:off x="2888636"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5494843-4AE7-440A-BBD4-DC72B3124F77}"/>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113C16A-9739-4123-957A-866A4DE00A31}"/>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0204906-29D2-43BA-A4E3-181953EC5D4A}"/>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3008B18-F2B7-4414-B6FC-0F81614FCCA9}"/>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24" name="TextBox 23">
              <a:extLst>
                <a:ext uri="{FF2B5EF4-FFF2-40B4-BE49-F238E27FC236}">
                  <a16:creationId xmlns:a16="http://schemas.microsoft.com/office/drawing/2014/main" id="{FA55CF9D-B124-4123-9C6A-52C93BC70033}"/>
                </a:ext>
              </a:extLst>
            </p:cNvPr>
            <p:cNvSpPr txBox="1"/>
            <p:nvPr/>
          </p:nvSpPr>
          <p:spPr>
            <a:xfrm>
              <a:off x="10196615" y="3476966"/>
              <a:ext cx="1183337"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Rands R</a:t>
              </a:r>
            </a:p>
          </p:txBody>
        </p:sp>
      </p:grpSp>
      <p:sp>
        <p:nvSpPr>
          <p:cNvPr id="3" name="TextBox 2">
            <a:extLst>
              <a:ext uri="{FF2B5EF4-FFF2-40B4-BE49-F238E27FC236}">
                <a16:creationId xmlns:a16="http://schemas.microsoft.com/office/drawing/2014/main" id="{793DD98C-7746-F09F-68B9-9561916FEC33}"/>
              </a:ext>
            </a:extLst>
          </p:cNvPr>
          <p:cNvSpPr txBox="1"/>
          <p:nvPr/>
        </p:nvSpPr>
        <p:spPr>
          <a:xfrm>
            <a:off x="2694563" y="2333496"/>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a:t>
            </a:r>
          </a:p>
        </p:txBody>
      </p:sp>
      <p:sp>
        <p:nvSpPr>
          <p:cNvPr id="26" name="TextBox 25">
            <a:extLst>
              <a:ext uri="{FF2B5EF4-FFF2-40B4-BE49-F238E27FC236}">
                <a16:creationId xmlns:a16="http://schemas.microsoft.com/office/drawing/2014/main" id="{A36B6837-D797-03AB-933D-4C6ECE0BFEE5}"/>
              </a:ext>
            </a:extLst>
          </p:cNvPr>
          <p:cNvSpPr txBox="1"/>
          <p:nvPr/>
        </p:nvSpPr>
        <p:spPr>
          <a:xfrm>
            <a:off x="2499934" y="3855712"/>
            <a:ext cx="825867"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18.53</a:t>
            </a:r>
          </a:p>
        </p:txBody>
      </p:sp>
      <p:sp>
        <p:nvSpPr>
          <p:cNvPr id="40" name="TextBox 39">
            <a:extLst>
              <a:ext uri="{FF2B5EF4-FFF2-40B4-BE49-F238E27FC236}">
                <a16:creationId xmlns:a16="http://schemas.microsoft.com/office/drawing/2014/main" id="{44F4954A-93E5-07BF-D985-EAD389D75DED}"/>
              </a:ext>
            </a:extLst>
          </p:cNvPr>
          <p:cNvSpPr txBox="1"/>
          <p:nvPr/>
        </p:nvSpPr>
        <p:spPr>
          <a:xfrm>
            <a:off x="6617109" y="5125041"/>
            <a:ext cx="5057655" cy="523220"/>
          </a:xfrm>
          <a:prstGeom prst="rect">
            <a:avLst/>
          </a:prstGeom>
          <a:noFill/>
        </p:spPr>
        <p:txBody>
          <a:bodyPr wrap="square" rtlCol="0">
            <a:spAutoFit/>
          </a:bodyPr>
          <a:lstStyle/>
          <a:p>
            <a:r>
              <a:rPr lang="en-US" sz="2800" dirty="0">
                <a:latin typeface="Cambria Math" panose="02040503050406030204" pitchFamily="18" charset="0"/>
                <a:ea typeface="Cambria Math" panose="02040503050406030204" pitchFamily="18" charset="0"/>
              </a:rPr>
              <a:t>15,750.50 ÷ 200 = 78 (.7525)</a:t>
            </a:r>
            <a:endParaRPr lang="en-GB" sz="2800" dirty="0">
              <a:latin typeface="Cambria Math" panose="02040503050406030204" pitchFamily="18" charset="0"/>
              <a:ea typeface="Cambria Math" panose="02040503050406030204" pitchFamily="18" charset="0"/>
            </a:endParaRPr>
          </a:p>
        </p:txBody>
      </p:sp>
      <p:grpSp>
        <p:nvGrpSpPr>
          <p:cNvPr id="38" name="Group 37">
            <a:extLst>
              <a:ext uri="{FF2B5EF4-FFF2-40B4-BE49-F238E27FC236}">
                <a16:creationId xmlns:a16="http://schemas.microsoft.com/office/drawing/2014/main" id="{40420AE7-06C3-457A-B8B8-C97B1A3C5E94}"/>
              </a:ext>
            </a:extLst>
          </p:cNvPr>
          <p:cNvGrpSpPr/>
          <p:nvPr/>
        </p:nvGrpSpPr>
        <p:grpSpPr>
          <a:xfrm>
            <a:off x="5569664" y="2255545"/>
            <a:ext cx="1018499" cy="1640709"/>
            <a:chOff x="7808325" y="2419722"/>
            <a:chExt cx="1018499" cy="1407722"/>
          </a:xfrm>
        </p:grpSpPr>
        <p:sp>
          <p:nvSpPr>
            <p:cNvPr id="41" name="TextBox 40">
              <a:extLst>
                <a:ext uri="{FF2B5EF4-FFF2-40B4-BE49-F238E27FC236}">
                  <a16:creationId xmlns:a16="http://schemas.microsoft.com/office/drawing/2014/main" id="{BA879FD7-AA40-47BC-BCD1-13B26AF8EBF1}"/>
                </a:ext>
              </a:extLst>
            </p:cNvPr>
            <p:cNvSpPr txBox="1"/>
            <p:nvPr/>
          </p:nvSpPr>
          <p:spPr>
            <a:xfrm>
              <a:off x="7808325" y="2419722"/>
              <a:ext cx="1018499" cy="343293"/>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850</a:t>
              </a:r>
            </a:p>
          </p:txBody>
        </p:sp>
        <p:cxnSp>
          <p:nvCxnSpPr>
            <p:cNvPr id="42" name="Straight Connector 41">
              <a:extLst>
                <a:ext uri="{FF2B5EF4-FFF2-40B4-BE49-F238E27FC236}">
                  <a16:creationId xmlns:a16="http://schemas.microsoft.com/office/drawing/2014/main" id="{297C62CB-15A5-495B-911D-697901F9F5B4}"/>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7316F53E-7151-4CAF-9EFC-35CD7D146AA4}"/>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13A12160-A0A7-41FF-A813-A343710BD8C1}"/>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5" name="TextBox 44">
            <a:extLst>
              <a:ext uri="{FF2B5EF4-FFF2-40B4-BE49-F238E27FC236}">
                <a16:creationId xmlns:a16="http://schemas.microsoft.com/office/drawing/2014/main" id="{7C68C1CB-02C8-4290-A395-5CE4D5EA0D56}"/>
              </a:ext>
            </a:extLst>
          </p:cNvPr>
          <p:cNvSpPr txBox="1"/>
          <p:nvPr/>
        </p:nvSpPr>
        <p:spPr>
          <a:xfrm>
            <a:off x="5363240" y="3902953"/>
            <a:ext cx="1324402" cy="400110"/>
          </a:xfrm>
          <a:prstGeom prst="rect">
            <a:avLst/>
          </a:prstGeom>
          <a:noFill/>
        </p:spPr>
        <p:txBody>
          <a:bodyPr wrap="none" rtlCol="0">
            <a:spAutoFit/>
          </a:bodyPr>
          <a:lstStyle/>
          <a:p>
            <a:r>
              <a:rPr lang="en-US" sz="2000" dirty="0">
                <a:solidFill>
                  <a:srgbClr val="FF0000"/>
                </a:solidFill>
                <a:latin typeface="Arial" panose="020B0604020202020204" pitchFamily="34" charset="0"/>
                <a:cs typeface="Arial" panose="020B0604020202020204" pitchFamily="34" charset="0"/>
              </a:rPr>
              <a:t>15,750.50</a:t>
            </a:r>
          </a:p>
        </p:txBody>
      </p:sp>
      <p:grpSp>
        <p:nvGrpSpPr>
          <p:cNvPr id="49" name="Group 48">
            <a:extLst>
              <a:ext uri="{FF2B5EF4-FFF2-40B4-BE49-F238E27FC236}">
                <a16:creationId xmlns:a16="http://schemas.microsoft.com/office/drawing/2014/main" id="{41C9EE7A-519A-409C-9078-F5B6CA0E3106}"/>
              </a:ext>
            </a:extLst>
          </p:cNvPr>
          <p:cNvGrpSpPr/>
          <p:nvPr/>
        </p:nvGrpSpPr>
        <p:grpSpPr>
          <a:xfrm>
            <a:off x="2841387" y="1582144"/>
            <a:ext cx="3000111" cy="1321746"/>
            <a:chOff x="2865653" y="1478711"/>
            <a:chExt cx="5293856" cy="1321746"/>
          </a:xfrm>
        </p:grpSpPr>
        <mc:AlternateContent xmlns:mc="http://schemas.openxmlformats.org/markup-compatibility/2006" xmlns:a14="http://schemas.microsoft.com/office/drawing/2010/main">
          <mc:Choice Requires="a14">
            <p:sp>
              <p:nvSpPr>
                <p:cNvPr id="51" name="TextBox 50">
                  <a:extLst>
                    <a:ext uri="{FF2B5EF4-FFF2-40B4-BE49-F238E27FC236}">
                      <a16:creationId xmlns:a16="http://schemas.microsoft.com/office/drawing/2014/main" id="{0333D0B6-1B03-476E-A85B-6711DA4DA044}"/>
                    </a:ext>
                  </a:extLst>
                </p:cNvPr>
                <p:cNvSpPr txBox="1"/>
                <p:nvPr/>
              </p:nvSpPr>
              <p:spPr>
                <a:xfrm>
                  <a:off x="4971519" y="1478711"/>
                  <a:ext cx="1376842"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smtClean="0">
                            <a:solidFill>
                              <a:srgbClr val="FF0000"/>
                            </a:solidFill>
                            <a:latin typeface="Cambria Math" charset="0"/>
                          </a:rPr>
                          <m:t>×</m:t>
                        </m:r>
                        <m:r>
                          <a:rPr lang="en-US" sz="2000" b="0" i="0" smtClean="0">
                            <a:solidFill>
                              <a:srgbClr val="FF0000"/>
                            </a:solidFill>
                            <a:latin typeface="Cambria Math" panose="02040503050406030204" pitchFamily="18" charset="0"/>
                          </a:rPr>
                          <m:t>60</m:t>
                        </m:r>
                      </m:oMath>
                    </m:oMathPara>
                  </a14:m>
                  <a:endParaRPr lang="en-US" sz="2000" dirty="0">
                    <a:latin typeface="Arial" panose="020B0604020202020204" pitchFamily="34" charset="0"/>
                    <a:cs typeface="Arial" panose="020B0604020202020204" pitchFamily="34" charset="0"/>
                  </a:endParaRPr>
                </a:p>
              </p:txBody>
            </p:sp>
          </mc:Choice>
          <mc:Fallback xmlns="">
            <p:sp>
              <p:nvSpPr>
                <p:cNvPr id="51" name="TextBox 50">
                  <a:extLst>
                    <a:ext uri="{FF2B5EF4-FFF2-40B4-BE49-F238E27FC236}">
                      <a16:creationId xmlns:a16="http://schemas.microsoft.com/office/drawing/2014/main" id="{0333D0B6-1B03-476E-A85B-6711DA4DA044}"/>
                    </a:ext>
                  </a:extLst>
                </p:cNvPr>
                <p:cNvSpPr txBox="1">
                  <a:spLocks noRot="1" noChangeAspect="1" noMove="1" noResize="1" noEditPoints="1" noAdjustHandles="1" noChangeArrowheads="1" noChangeShapeType="1" noTextEdit="1"/>
                </p:cNvSpPr>
                <p:nvPr/>
              </p:nvSpPr>
              <p:spPr>
                <a:xfrm>
                  <a:off x="4971519" y="1478711"/>
                  <a:ext cx="1376842" cy="400110"/>
                </a:xfrm>
                <a:prstGeom prst="rect">
                  <a:avLst/>
                </a:prstGeom>
                <a:blipFill>
                  <a:blip r:embed="rId3"/>
                  <a:stretch>
                    <a:fillRect/>
                  </a:stretch>
                </a:blipFill>
              </p:spPr>
              <p:txBody>
                <a:bodyPr/>
                <a:lstStyle/>
                <a:p>
                  <a:r>
                    <a:rPr lang="en-GB">
                      <a:noFill/>
                    </a:rPr>
                    <a:t> </a:t>
                  </a:r>
                </a:p>
              </p:txBody>
            </p:sp>
          </mc:Fallback>
        </mc:AlternateContent>
        <p:sp>
          <p:nvSpPr>
            <p:cNvPr id="52" name="Arc 51">
              <a:extLst>
                <a:ext uri="{FF2B5EF4-FFF2-40B4-BE49-F238E27FC236}">
                  <a16:creationId xmlns:a16="http://schemas.microsoft.com/office/drawing/2014/main" id="{D93C1187-CBDE-477D-A657-3D6AC36EEA66}"/>
                </a:ext>
              </a:extLst>
            </p:cNvPr>
            <p:cNvSpPr/>
            <p:nvPr/>
          </p:nvSpPr>
          <p:spPr>
            <a:xfrm>
              <a:off x="2865653" y="1478711"/>
              <a:ext cx="5293856" cy="1321746"/>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3" name="Group 52">
            <a:extLst>
              <a:ext uri="{FF2B5EF4-FFF2-40B4-BE49-F238E27FC236}">
                <a16:creationId xmlns:a16="http://schemas.microsoft.com/office/drawing/2014/main" id="{A8F5CD37-2694-4028-B2CE-3D509D8E5340}"/>
              </a:ext>
            </a:extLst>
          </p:cNvPr>
          <p:cNvGrpSpPr/>
          <p:nvPr/>
        </p:nvGrpSpPr>
        <p:grpSpPr>
          <a:xfrm>
            <a:off x="2914817" y="3825533"/>
            <a:ext cx="3002192" cy="999242"/>
            <a:chOff x="2888637" y="3720668"/>
            <a:chExt cx="5242439" cy="1408329"/>
          </a:xfrm>
        </p:grpSpPr>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F265E290-757F-49E8-BBB6-735355133A63}"/>
                    </a:ext>
                  </a:extLst>
                </p:cNvPr>
                <p:cNvSpPr txBox="1"/>
                <p:nvPr/>
              </p:nvSpPr>
              <p:spPr>
                <a:xfrm>
                  <a:off x="4971518" y="4565083"/>
                  <a:ext cx="1362524" cy="56391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smtClean="0">
                            <a:solidFill>
                              <a:srgbClr val="FF0000"/>
                            </a:solidFill>
                            <a:latin typeface="Cambria Math" charset="0"/>
                          </a:rPr>
                          <m:t>×</m:t>
                        </m:r>
                        <m:r>
                          <a:rPr lang="en-US" sz="2000" b="0" i="0" smtClean="0">
                            <a:solidFill>
                              <a:srgbClr val="FF0000"/>
                            </a:solidFill>
                            <a:latin typeface="Cambria Math" panose="02040503050406030204" pitchFamily="18" charset="0"/>
                          </a:rPr>
                          <m:t>60</m:t>
                        </m:r>
                      </m:oMath>
                    </m:oMathPara>
                  </a14:m>
                  <a:endParaRPr lang="en-US" sz="2000" dirty="0">
                    <a:latin typeface="Arial" panose="020B0604020202020204" pitchFamily="34" charset="0"/>
                    <a:cs typeface="Arial" panose="020B0604020202020204" pitchFamily="34" charset="0"/>
                  </a:endParaRPr>
                </a:p>
              </p:txBody>
            </p:sp>
          </mc:Choice>
          <mc:Fallback xmlns="">
            <p:sp>
              <p:nvSpPr>
                <p:cNvPr id="54" name="TextBox 53">
                  <a:extLst>
                    <a:ext uri="{FF2B5EF4-FFF2-40B4-BE49-F238E27FC236}">
                      <a16:creationId xmlns:a16="http://schemas.microsoft.com/office/drawing/2014/main" id="{F265E290-757F-49E8-BBB6-735355133A63}"/>
                    </a:ext>
                  </a:extLst>
                </p:cNvPr>
                <p:cNvSpPr txBox="1">
                  <a:spLocks noRot="1" noChangeAspect="1" noMove="1" noResize="1" noEditPoints="1" noAdjustHandles="1" noChangeArrowheads="1" noChangeShapeType="1" noTextEdit="1"/>
                </p:cNvSpPr>
                <p:nvPr/>
              </p:nvSpPr>
              <p:spPr>
                <a:xfrm>
                  <a:off x="4971518" y="4565083"/>
                  <a:ext cx="1362524" cy="563914"/>
                </a:xfrm>
                <a:prstGeom prst="rect">
                  <a:avLst/>
                </a:prstGeom>
                <a:blipFill>
                  <a:blip r:embed="rId4"/>
                  <a:stretch>
                    <a:fillRect/>
                  </a:stretch>
                </a:blipFill>
              </p:spPr>
              <p:txBody>
                <a:bodyPr/>
                <a:lstStyle/>
                <a:p>
                  <a:r>
                    <a:rPr lang="en-GB">
                      <a:noFill/>
                    </a:rPr>
                    <a:t> </a:t>
                  </a:r>
                </a:p>
              </p:txBody>
            </p:sp>
          </mc:Fallback>
        </mc:AlternateContent>
        <p:sp>
          <p:nvSpPr>
            <p:cNvPr id="56" name="Arc 55">
              <a:extLst>
                <a:ext uri="{FF2B5EF4-FFF2-40B4-BE49-F238E27FC236}">
                  <a16:creationId xmlns:a16="http://schemas.microsoft.com/office/drawing/2014/main" id="{D1962F76-C630-4A8D-902E-3E5CE3D77B31}"/>
                </a:ext>
              </a:extLst>
            </p:cNvPr>
            <p:cNvSpPr/>
            <p:nvPr/>
          </p:nvSpPr>
          <p:spPr>
            <a:xfrm flipV="1">
              <a:off x="2888637" y="3720668"/>
              <a:ext cx="5242439" cy="1321746"/>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128613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1F0E5324-ED72-86B1-78EC-61C51A6CA45F}"/>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3: Solution</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25</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F53AE7FF-A8CB-4977-942F-92BB05817303}"/>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REVIEW</a:t>
            </a:r>
            <a:endParaRPr lang="en-GB" sz="2200" b="1" dirty="0">
              <a:solidFill>
                <a:schemeClr val="bg1"/>
              </a:solidFill>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2E30F1A6-20F3-BC86-25A4-58D274F5A6D3}"/>
              </a:ext>
            </a:extLst>
          </p:cNvPr>
          <p:cNvGrpSpPr/>
          <p:nvPr/>
        </p:nvGrpSpPr>
        <p:grpSpPr>
          <a:xfrm>
            <a:off x="1480273" y="2365753"/>
            <a:ext cx="9993152" cy="1827327"/>
            <a:chOff x="1480273" y="2365753"/>
            <a:chExt cx="9993152" cy="1827327"/>
          </a:xfrm>
        </p:grpSpPr>
        <p:cxnSp>
          <p:nvCxnSpPr>
            <p:cNvPr id="6" name="Straight Connector 5">
              <a:extLst>
                <a:ext uri="{FF2B5EF4-FFF2-40B4-BE49-F238E27FC236}">
                  <a16:creationId xmlns:a16="http://schemas.microsoft.com/office/drawing/2014/main" id="{E6B77BFF-C502-4D0B-9C6A-77EF0FD98B1D}"/>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552E974-4A76-40C3-84C6-51B7DBD8DAA7}"/>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1BFDBE1-568D-457D-AF68-EB26980B3A87}"/>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552C4F3-5E86-475B-BC2F-1A70D4EDDAD2}"/>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1997B3D-84F9-4E19-B84B-5D1B1A529A1F}"/>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3" name="TextBox 12">
              <a:extLst>
                <a:ext uri="{FF2B5EF4-FFF2-40B4-BE49-F238E27FC236}">
                  <a16:creationId xmlns:a16="http://schemas.microsoft.com/office/drawing/2014/main" id="{6E7C1DF5-5245-4666-B404-93F6E1E1AE2A}"/>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cxnSp>
          <p:nvCxnSpPr>
            <p:cNvPr id="14" name="Straight Connector 13">
              <a:extLst>
                <a:ext uri="{FF2B5EF4-FFF2-40B4-BE49-F238E27FC236}">
                  <a16:creationId xmlns:a16="http://schemas.microsoft.com/office/drawing/2014/main" id="{D40DC8E1-DCF1-4037-8D94-9656D88412B0}"/>
                </a:ext>
              </a:extLst>
            </p:cNvPr>
            <p:cNvCxnSpPr>
              <a:cxnSpLocks/>
            </p:cNvCxnSpPr>
            <p:nvPr/>
          </p:nvCxnSpPr>
          <p:spPr>
            <a:xfrm>
              <a:off x="2888636"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5494843-4AE7-440A-BBD4-DC72B3124F77}"/>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113C16A-9739-4123-957A-866A4DE00A31}"/>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0204906-29D2-43BA-A4E3-181953EC5D4A}"/>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3008B18-F2B7-4414-B6FC-0F81614FCCA9}"/>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24" name="TextBox 23">
              <a:extLst>
                <a:ext uri="{FF2B5EF4-FFF2-40B4-BE49-F238E27FC236}">
                  <a16:creationId xmlns:a16="http://schemas.microsoft.com/office/drawing/2014/main" id="{FA55CF9D-B124-4123-9C6A-52C93BC70033}"/>
                </a:ext>
              </a:extLst>
            </p:cNvPr>
            <p:cNvSpPr txBox="1"/>
            <p:nvPr/>
          </p:nvSpPr>
          <p:spPr>
            <a:xfrm>
              <a:off x="10196615" y="3476966"/>
              <a:ext cx="1183337"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Rands R</a:t>
              </a:r>
            </a:p>
          </p:txBody>
        </p:sp>
      </p:grpSp>
      <p:sp>
        <p:nvSpPr>
          <p:cNvPr id="3" name="TextBox 2">
            <a:extLst>
              <a:ext uri="{FF2B5EF4-FFF2-40B4-BE49-F238E27FC236}">
                <a16:creationId xmlns:a16="http://schemas.microsoft.com/office/drawing/2014/main" id="{793DD98C-7746-F09F-68B9-9561916FEC33}"/>
              </a:ext>
            </a:extLst>
          </p:cNvPr>
          <p:cNvSpPr txBox="1"/>
          <p:nvPr/>
        </p:nvSpPr>
        <p:spPr>
          <a:xfrm>
            <a:off x="2694563" y="2333496"/>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a:t>
            </a:r>
          </a:p>
        </p:txBody>
      </p:sp>
      <p:sp>
        <p:nvSpPr>
          <p:cNvPr id="26" name="TextBox 25">
            <a:extLst>
              <a:ext uri="{FF2B5EF4-FFF2-40B4-BE49-F238E27FC236}">
                <a16:creationId xmlns:a16="http://schemas.microsoft.com/office/drawing/2014/main" id="{A36B6837-D797-03AB-933D-4C6ECE0BFEE5}"/>
              </a:ext>
            </a:extLst>
          </p:cNvPr>
          <p:cNvSpPr txBox="1"/>
          <p:nvPr/>
        </p:nvSpPr>
        <p:spPr>
          <a:xfrm>
            <a:off x="2534144" y="4072275"/>
            <a:ext cx="825867"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18.53</a:t>
            </a:r>
          </a:p>
        </p:txBody>
      </p:sp>
      <p:grpSp>
        <p:nvGrpSpPr>
          <p:cNvPr id="27" name="Group 26">
            <a:extLst>
              <a:ext uri="{FF2B5EF4-FFF2-40B4-BE49-F238E27FC236}">
                <a16:creationId xmlns:a16="http://schemas.microsoft.com/office/drawing/2014/main" id="{6F2CBC9C-4921-99C0-9614-7EB95BE68347}"/>
              </a:ext>
            </a:extLst>
          </p:cNvPr>
          <p:cNvGrpSpPr/>
          <p:nvPr/>
        </p:nvGrpSpPr>
        <p:grpSpPr>
          <a:xfrm>
            <a:off x="4228702" y="2395725"/>
            <a:ext cx="1018499" cy="1618254"/>
            <a:chOff x="7827611" y="2438989"/>
            <a:chExt cx="1018499" cy="1388455"/>
          </a:xfrm>
        </p:grpSpPr>
        <p:sp>
          <p:nvSpPr>
            <p:cNvPr id="28" name="TextBox 27">
              <a:extLst>
                <a:ext uri="{FF2B5EF4-FFF2-40B4-BE49-F238E27FC236}">
                  <a16:creationId xmlns:a16="http://schemas.microsoft.com/office/drawing/2014/main" id="{73A15B8C-E7FD-E7BD-44EC-EA97654993DC}"/>
                </a:ext>
              </a:extLst>
            </p:cNvPr>
            <p:cNvSpPr txBox="1"/>
            <p:nvPr/>
          </p:nvSpPr>
          <p:spPr>
            <a:xfrm>
              <a:off x="7827611" y="2438989"/>
              <a:ext cx="1018499"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850</a:t>
              </a:r>
            </a:p>
          </p:txBody>
        </p:sp>
        <p:cxnSp>
          <p:nvCxnSpPr>
            <p:cNvPr id="29" name="Straight Connector 28">
              <a:extLst>
                <a:ext uri="{FF2B5EF4-FFF2-40B4-BE49-F238E27FC236}">
                  <a16:creationId xmlns:a16="http://schemas.microsoft.com/office/drawing/2014/main" id="{CFF5F574-A0F8-CDBB-7618-BB9A761D51B8}"/>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FC6EF6C-FCBA-E8AF-152B-A3A1F501A423}"/>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98B2981-3FA2-68FF-4EA8-9A1309BFE0E1}"/>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32" name="Group 31">
            <a:extLst>
              <a:ext uri="{FF2B5EF4-FFF2-40B4-BE49-F238E27FC236}">
                <a16:creationId xmlns:a16="http://schemas.microsoft.com/office/drawing/2014/main" id="{3844F4D8-1481-E9D9-33F8-D333E9D2ED96}"/>
              </a:ext>
            </a:extLst>
          </p:cNvPr>
          <p:cNvGrpSpPr/>
          <p:nvPr/>
        </p:nvGrpSpPr>
        <p:grpSpPr>
          <a:xfrm>
            <a:off x="1983304" y="2632336"/>
            <a:ext cx="1128004" cy="1416968"/>
            <a:chOff x="5641722" y="2651570"/>
            <a:chExt cx="1128004" cy="1416968"/>
          </a:xfrm>
        </p:grpSpPr>
        <p:sp>
          <p:nvSpPr>
            <p:cNvPr id="34" name="Arc 33">
              <a:extLst>
                <a:ext uri="{FF2B5EF4-FFF2-40B4-BE49-F238E27FC236}">
                  <a16:creationId xmlns:a16="http://schemas.microsoft.com/office/drawing/2014/main" id="{3A908737-1D6D-5E1C-067D-3587A7CA5B1F}"/>
                </a:ext>
              </a:extLst>
            </p:cNvPr>
            <p:cNvSpPr/>
            <p:nvPr/>
          </p:nvSpPr>
          <p:spPr>
            <a:xfrm rot="5400000" flipV="1">
              <a:off x="5497240" y="2796052"/>
              <a:ext cx="1416968" cy="1128004"/>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5" name="TextBox 34">
              <a:extLst>
                <a:ext uri="{FF2B5EF4-FFF2-40B4-BE49-F238E27FC236}">
                  <a16:creationId xmlns:a16="http://schemas.microsoft.com/office/drawing/2014/main" id="{1D0EAA31-2797-849E-720F-AB46A0EF405E}"/>
                </a:ext>
              </a:extLst>
            </p:cNvPr>
            <p:cNvSpPr txBox="1"/>
            <p:nvPr/>
          </p:nvSpPr>
          <p:spPr>
            <a:xfrm rot="16200000">
              <a:off x="5401632" y="3168420"/>
              <a:ext cx="1096104" cy="400110"/>
            </a:xfrm>
            <a:prstGeom prst="rect">
              <a:avLst/>
            </a:prstGeom>
            <a:noFill/>
          </p:spPr>
          <p:txBody>
            <a:bodyPr wrap="square" rtlCol="0">
              <a:spAutoFit/>
            </a:bodyPr>
            <a:lstStyle/>
            <a:p>
              <a:r>
                <a:rPr lang="en-US" sz="2000" dirty="0">
                  <a:solidFill>
                    <a:srgbClr val="FF0000"/>
                  </a:solidFill>
                  <a:latin typeface="Arial" panose="020B0604020202020204" pitchFamily="34" charset="0"/>
                  <a:cs typeface="Arial" panose="020B0604020202020204" pitchFamily="34" charset="0"/>
                </a:rPr>
                <a:t>× 18.53</a:t>
              </a:r>
            </a:p>
          </p:txBody>
        </p:sp>
      </p:grpSp>
      <p:sp>
        <p:nvSpPr>
          <p:cNvPr id="5" name="Arc 4">
            <a:extLst>
              <a:ext uri="{FF2B5EF4-FFF2-40B4-BE49-F238E27FC236}">
                <a16:creationId xmlns:a16="http://schemas.microsoft.com/office/drawing/2014/main" id="{3CF7691C-3318-B205-E543-61E98B8F834D}"/>
              </a:ext>
            </a:extLst>
          </p:cNvPr>
          <p:cNvSpPr/>
          <p:nvPr/>
        </p:nvSpPr>
        <p:spPr>
          <a:xfrm rot="5400000" flipV="1">
            <a:off x="3464233" y="2741492"/>
            <a:ext cx="1416968" cy="1128004"/>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TextBox 17">
            <a:extLst>
              <a:ext uri="{FF2B5EF4-FFF2-40B4-BE49-F238E27FC236}">
                <a16:creationId xmlns:a16="http://schemas.microsoft.com/office/drawing/2014/main" id="{F1D4D9C0-C0E8-103B-D2DA-EC91442BFCBF}"/>
              </a:ext>
            </a:extLst>
          </p:cNvPr>
          <p:cNvSpPr txBox="1"/>
          <p:nvPr/>
        </p:nvSpPr>
        <p:spPr>
          <a:xfrm rot="16200000">
            <a:off x="3412966" y="3137584"/>
            <a:ext cx="1096104" cy="400110"/>
          </a:xfrm>
          <a:prstGeom prst="rect">
            <a:avLst/>
          </a:prstGeom>
          <a:noFill/>
        </p:spPr>
        <p:txBody>
          <a:bodyPr wrap="square" rtlCol="0">
            <a:spAutoFit/>
          </a:bodyPr>
          <a:lstStyle/>
          <a:p>
            <a:r>
              <a:rPr lang="en-US" sz="2000" dirty="0">
                <a:solidFill>
                  <a:srgbClr val="FF0000"/>
                </a:solidFill>
                <a:latin typeface="Arial" panose="020B0604020202020204" pitchFamily="34" charset="0"/>
                <a:cs typeface="Arial" panose="020B0604020202020204" pitchFamily="34" charset="0"/>
              </a:rPr>
              <a:t>× 18.53</a:t>
            </a:r>
          </a:p>
        </p:txBody>
      </p:sp>
      <p:sp>
        <p:nvSpPr>
          <p:cNvPr id="19" name="TextBox 18">
            <a:extLst>
              <a:ext uri="{FF2B5EF4-FFF2-40B4-BE49-F238E27FC236}">
                <a16:creationId xmlns:a16="http://schemas.microsoft.com/office/drawing/2014/main" id="{78B842F2-1F84-55A6-BDA5-B936FF1BD1C4}"/>
              </a:ext>
            </a:extLst>
          </p:cNvPr>
          <p:cNvSpPr txBox="1"/>
          <p:nvPr/>
        </p:nvSpPr>
        <p:spPr>
          <a:xfrm>
            <a:off x="6400800" y="4067668"/>
            <a:ext cx="5791200" cy="584775"/>
          </a:xfrm>
          <a:prstGeom prst="rect">
            <a:avLst/>
          </a:prstGeom>
          <a:noFill/>
        </p:spPr>
        <p:txBody>
          <a:bodyPr wrap="square" rtlCol="0">
            <a:spAutoFit/>
          </a:bodyPr>
          <a:lstStyle/>
          <a:p>
            <a:r>
              <a:rPr lang="en-US" sz="3200" dirty="0">
                <a:latin typeface="Cambria Math" panose="02040503050406030204" pitchFamily="18" charset="0"/>
                <a:ea typeface="Cambria Math" panose="02040503050406030204" pitchFamily="18" charset="0"/>
              </a:rPr>
              <a:t>15,750.50 ÷ 200 = 78 (.7525)</a:t>
            </a:r>
            <a:endParaRPr lang="en-GB" sz="3200" dirty="0">
              <a:latin typeface="Cambria Math" panose="02040503050406030204" pitchFamily="18" charset="0"/>
              <a:ea typeface="Cambria Math" panose="02040503050406030204" pitchFamily="18" charset="0"/>
            </a:endParaRPr>
          </a:p>
        </p:txBody>
      </p:sp>
      <p:sp>
        <p:nvSpPr>
          <p:cNvPr id="36" name="TextBox 35">
            <a:extLst>
              <a:ext uri="{FF2B5EF4-FFF2-40B4-BE49-F238E27FC236}">
                <a16:creationId xmlns:a16="http://schemas.microsoft.com/office/drawing/2014/main" id="{D110E67D-0619-48D7-84A9-83A8FD1B7A1C}"/>
              </a:ext>
            </a:extLst>
          </p:cNvPr>
          <p:cNvSpPr txBox="1"/>
          <p:nvPr/>
        </p:nvSpPr>
        <p:spPr>
          <a:xfrm>
            <a:off x="3908854" y="4057096"/>
            <a:ext cx="1443678" cy="400110"/>
          </a:xfrm>
          <a:prstGeom prst="rect">
            <a:avLst/>
          </a:prstGeom>
          <a:noFill/>
        </p:spPr>
        <p:txBody>
          <a:bodyPr wrap="square" rtlCol="0">
            <a:spAutoFit/>
          </a:bodyPr>
          <a:lstStyle/>
          <a:p>
            <a:r>
              <a:rPr lang="en-US" sz="2000" dirty="0">
                <a:solidFill>
                  <a:srgbClr val="FF0000"/>
                </a:solidFill>
                <a:latin typeface="Arial" panose="020B0604020202020204" pitchFamily="34" charset="0"/>
                <a:cs typeface="Arial" panose="020B0604020202020204" pitchFamily="34" charset="0"/>
              </a:rPr>
              <a:t>15,750.50</a:t>
            </a:r>
          </a:p>
        </p:txBody>
      </p:sp>
    </p:spTree>
    <p:extLst>
      <p:ext uri="{BB962C8B-B14F-4D97-AF65-F5344CB8AC3E}">
        <p14:creationId xmlns:p14="http://schemas.microsoft.com/office/powerpoint/2010/main" val="3921472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8" grpId="0"/>
      <p:bldP spid="19" grpId="0"/>
      <p:bldP spid="3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2"/>
            <a:ext cx="9144000" cy="1201170"/>
          </a:xfrm>
          <a:solidFill>
            <a:schemeClr val="accent1"/>
          </a:solidFill>
          <a:ln>
            <a:solidFill>
              <a:schemeClr val="accent1"/>
            </a:solidFill>
          </a:ln>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review: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Exchange rates</a:t>
            </a:r>
            <a:endParaRPr lang="en-GB" sz="40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26</a:t>
            </a:fld>
            <a:endParaRPr lang="en-US" dirty="0"/>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27544" y="1917812"/>
            <a:ext cx="9144000" cy="3111390"/>
          </a:xfrm>
          <a:prstGeom prst="rect">
            <a:avLst/>
          </a:prstGeom>
          <a:ln w="38100">
            <a:solidFill>
              <a:schemeClr val="accent1"/>
            </a:solidFill>
          </a:ln>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endParaRPr lang="en-GB" sz="2800" dirty="0">
              <a:solidFill>
                <a:srgbClr val="404040"/>
              </a:solidFill>
              <a:latin typeface="Arial" panose="020B0604020202020204" pitchFamily="34" charset="0"/>
              <a:ea typeface="Noto Sans Symbols"/>
              <a:cs typeface="Arial" panose="020B0604020202020204" pitchFamily="34" charset="0"/>
            </a:endParaRPr>
          </a:p>
          <a:p>
            <a:pPr marL="342900" lvl="0" indent="-342900" algn="l">
              <a:buClr>
                <a:srgbClr val="4472C4"/>
              </a:buClr>
              <a:buFont typeface="Symbol" panose="05050102010706020507" pitchFamily="18" charset="2"/>
              <a:buChar char=""/>
            </a:pPr>
            <a:r>
              <a:rPr lang="en-GB" sz="2800" dirty="0">
                <a:effectLst/>
                <a:latin typeface="Arial" panose="020B0604020202020204" pitchFamily="34" charset="0"/>
                <a:ea typeface="Calibri" panose="020F0502020204030204" pitchFamily="34" charset="0"/>
                <a:cs typeface="Arial" panose="020B0604020202020204" pitchFamily="34" charset="0"/>
              </a:rPr>
              <a:t>Use graphs to convert currency</a:t>
            </a:r>
          </a:p>
          <a:p>
            <a:pPr marL="342900" lvl="0" indent="-342900" algn="l">
              <a:buClr>
                <a:srgbClr val="4472C4"/>
              </a:buClr>
              <a:buFont typeface="Symbol" panose="05050102010706020507" pitchFamily="18" charset="2"/>
              <a:buChar char=""/>
            </a:pPr>
            <a:r>
              <a:rPr lang="en-GB" sz="2800" dirty="0">
                <a:effectLst/>
                <a:latin typeface="Arial" panose="020B0604020202020204" pitchFamily="34" charset="0"/>
                <a:ea typeface="Calibri" panose="020F0502020204030204" pitchFamily="34" charset="0"/>
                <a:cs typeface="Arial" panose="020B0604020202020204" pitchFamily="34" charset="0"/>
              </a:rPr>
              <a:t>Understand how to use double number lines to provide insight into solving currency conversion problems</a:t>
            </a:r>
          </a:p>
          <a:p>
            <a:pPr marL="342900" lvl="0" indent="-342900" algn="l">
              <a:spcAft>
                <a:spcPts val="600"/>
              </a:spcAft>
              <a:buClr>
                <a:srgbClr val="4472C4"/>
              </a:buClr>
              <a:buFont typeface="Symbol" panose="05050102010706020507" pitchFamily="18" charset="2"/>
              <a:buChar char=""/>
            </a:pPr>
            <a:r>
              <a:rPr lang="en-GB" sz="2800" dirty="0">
                <a:effectLst/>
                <a:latin typeface="Arial" panose="020B0604020202020204" pitchFamily="34" charset="0"/>
                <a:ea typeface="Calibri" panose="020F0502020204030204" pitchFamily="34" charset="0"/>
                <a:cs typeface="Arial" panose="020B0604020202020204" pitchFamily="34" charset="0"/>
              </a:rPr>
              <a:t>Use approximation to check currency conversion calculations </a:t>
            </a:r>
            <a:endParaRPr lang="en-GB" sz="2800" dirty="0">
              <a:solidFill>
                <a:srgbClr val="404040"/>
              </a:solidFill>
              <a:latin typeface="Arial" panose="020B0604020202020204" pitchFamily="34" charset="0"/>
              <a:ea typeface="Noto Sans Symbols"/>
              <a:cs typeface="Arial" panose="020B0604020202020204" pitchFamily="34" charset="0"/>
            </a:endParaRPr>
          </a:p>
          <a:p>
            <a:pPr algn="l">
              <a:lnSpc>
                <a:spcPct val="120000"/>
              </a:lnSpc>
              <a:spcBef>
                <a:spcPts val="0"/>
              </a:spcBef>
            </a:pPr>
            <a:endParaRPr lang="en-GB" dirty="0"/>
          </a:p>
        </p:txBody>
      </p:sp>
      <p:sp>
        <p:nvSpPr>
          <p:cNvPr id="7" name="Subtitle 2">
            <a:extLst>
              <a:ext uri="{FF2B5EF4-FFF2-40B4-BE49-F238E27FC236}">
                <a16:creationId xmlns:a16="http://schemas.microsoft.com/office/drawing/2014/main" id="{13263C75-0454-43FB-B0EA-4509EC19BB7F}"/>
              </a:ext>
            </a:extLst>
          </p:cNvPr>
          <p:cNvSpPr txBox="1">
            <a:spLocks/>
          </p:cNvSpPr>
          <p:nvPr/>
        </p:nvSpPr>
        <p:spPr>
          <a:xfrm>
            <a:off x="1419497" y="5245915"/>
            <a:ext cx="9558936" cy="1080077"/>
          </a:xfrm>
          <a:prstGeom prst="rect">
            <a:avLst/>
          </a:prstGeom>
          <a:ln w="38100">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Suggested further steps/areas to work on</a:t>
            </a:r>
          </a:p>
          <a:p>
            <a:pPr marL="231775" indent="-231775" algn="l">
              <a:lnSpc>
                <a:spcPts val="3100"/>
              </a:lnSpc>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Interpret and use a conversion graph</a:t>
            </a:r>
          </a:p>
        </p:txBody>
      </p:sp>
    </p:spTree>
    <p:extLst>
      <p:ext uri="{BB962C8B-B14F-4D97-AF65-F5344CB8AC3E}">
        <p14:creationId xmlns:p14="http://schemas.microsoft.com/office/powerpoint/2010/main" val="41360965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49528"/>
            <a:ext cx="9144000" cy="1256107"/>
          </a:xfrm>
          <a:solidFill>
            <a:schemeClr val="accent1"/>
          </a:solidFill>
        </p:spPr>
        <p:txBody>
          <a:bodyPr>
            <a:noAutofit/>
          </a:bodyPr>
          <a:lstStyle/>
          <a:p>
            <a:pPr algn="l"/>
            <a:r>
              <a:rPr lang="en-US" sz="4000" b="1" dirty="0">
                <a:solidFill>
                  <a:schemeClr val="bg1"/>
                </a:solidFill>
                <a:latin typeface="Arial" panose="020B0604020202020204" pitchFamily="34" charset="0"/>
                <a:cs typeface="Arial" panose="020B0604020202020204" pitchFamily="34" charset="0"/>
              </a:rPr>
              <a:t>Lesson 23: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27</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2751293"/>
            <a:ext cx="9144000" cy="3784112"/>
          </a:xfrm>
          <a:solidFill>
            <a:schemeClr val="bg1"/>
          </a:solidFill>
          <a:ln w="38100">
            <a:solidFill>
              <a:schemeClr val="accent1"/>
            </a:solidFill>
          </a:ln>
        </p:spPr>
        <p:txBody>
          <a:bodyPr>
            <a:normAutofit fontScale="47500" lnSpcReduction="20000"/>
          </a:bodyPr>
          <a:lstStyle/>
          <a:p>
            <a:pPr algn="l">
              <a:lnSpc>
                <a:spcPct val="120000"/>
              </a:lnSpc>
              <a:spcBef>
                <a:spcPts val="0"/>
              </a:spcBef>
            </a:pPr>
            <a:r>
              <a:rPr kumimoji="0" lang="en-US" sz="34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algn="l">
              <a:lnSpc>
                <a:spcPct val="120000"/>
              </a:lnSpc>
              <a:spcBef>
                <a:spcPts val="0"/>
              </a:spcBef>
            </a:pPr>
            <a:r>
              <a:rPr lang="en-GB" sz="3400" b="1" dirty="0">
                <a:latin typeface="Arial" panose="020B0604020202020204" pitchFamily="34" charset="0"/>
                <a:cs typeface="Arial" panose="020B0604020202020204" pitchFamily="34" charset="0"/>
              </a:rPr>
              <a:t>Pearson Education Ltd:</a:t>
            </a:r>
            <a:r>
              <a:rPr lang="en-GB" sz="3400" dirty="0">
                <a:latin typeface="Arial" panose="020B0604020202020204" pitchFamily="34" charset="0"/>
                <a:cs typeface="Arial" panose="020B0604020202020204" pitchFamily="34" charset="0"/>
              </a:rPr>
              <a:t> Pearson Edexcel </a:t>
            </a:r>
            <a:br>
              <a:rPr lang="en-GB" sz="3400" dirty="0">
                <a:latin typeface="Arial" panose="020B0604020202020204" pitchFamily="34" charset="0"/>
                <a:cs typeface="Arial" panose="020B0604020202020204" pitchFamily="34" charset="0"/>
              </a:rPr>
            </a:br>
            <a:r>
              <a:rPr lang="en-GB" sz="3400" b="1" dirty="0">
                <a:latin typeface="Arial" panose="020B0604020202020204" pitchFamily="34" charset="0"/>
                <a:cs typeface="Arial" panose="020B0604020202020204" pitchFamily="34" charset="0"/>
              </a:rPr>
              <a:t>Slide 17: </a:t>
            </a:r>
            <a:r>
              <a:rPr lang="en-GB" sz="3400" dirty="0">
                <a:latin typeface="Arial" panose="020B0604020202020204" pitchFamily="34" charset="0"/>
                <a:cs typeface="Arial" panose="020B0604020202020204" pitchFamily="34" charset="0"/>
              </a:rPr>
              <a:t>GCSE (9-1) in Mathematics (1MA1) Foundation (Calculator) Paper 1F, November 2019, Question 12</a:t>
            </a:r>
          </a:p>
          <a:p>
            <a:pPr algn="l">
              <a:lnSpc>
                <a:spcPct val="120000"/>
              </a:lnSpc>
              <a:spcBef>
                <a:spcPts val="0"/>
              </a:spcBef>
            </a:pPr>
            <a:r>
              <a:rPr lang="en-GB" sz="3400" b="1" dirty="0">
                <a:latin typeface="Arial" panose="020B0604020202020204" pitchFamily="34" charset="0"/>
                <a:cs typeface="Arial" panose="020B0604020202020204" pitchFamily="34" charset="0"/>
              </a:rPr>
              <a:t>Slide 18: </a:t>
            </a:r>
            <a:r>
              <a:rPr lang="en-GB" sz="3400" dirty="0">
                <a:latin typeface="Arial" panose="020B0604020202020204" pitchFamily="34" charset="0"/>
                <a:cs typeface="Arial" panose="020B0604020202020204" pitchFamily="34" charset="0"/>
              </a:rPr>
              <a:t>GCSE (9-1) in Mathematics (1MA1) Foundation (Calculator) Paper 3F, November 2020, Question 18</a:t>
            </a:r>
          </a:p>
          <a:p>
            <a:pPr algn="l">
              <a:lnSpc>
                <a:spcPct val="120000"/>
              </a:lnSpc>
              <a:spcBef>
                <a:spcPts val="0"/>
              </a:spcBef>
            </a:pPr>
            <a:r>
              <a:rPr lang="en-GB" sz="3400" b="1" dirty="0">
                <a:latin typeface="Arial" panose="020B0604020202020204" pitchFamily="34" charset="0"/>
                <a:cs typeface="Arial" panose="020B0604020202020204" pitchFamily="34" charset="0"/>
              </a:rPr>
              <a:t>Slide 19: </a:t>
            </a:r>
            <a:r>
              <a:rPr lang="en-GB" sz="3400" dirty="0">
                <a:latin typeface="Arial" panose="020B0604020202020204" pitchFamily="34" charset="0"/>
                <a:cs typeface="Arial" panose="020B0604020202020204" pitchFamily="34" charset="0"/>
              </a:rPr>
              <a:t>GCSE (9-1) in Mathematics (1MA1) Foundation (Calculator) Paper 3F, June 2019, Question 21</a:t>
            </a:r>
          </a:p>
          <a:p>
            <a:pPr algn="l">
              <a:lnSpc>
                <a:spcPct val="120000"/>
              </a:lnSpc>
              <a:spcBef>
                <a:spcPts val="0"/>
              </a:spcBef>
            </a:pPr>
            <a:endParaRPr lang="en-GB" sz="3400" dirty="0">
              <a:effectLst/>
              <a:latin typeface="Arial" panose="020B0604020202020204" pitchFamily="34" charset="0"/>
              <a:ea typeface="Calibri" panose="020F0502020204030204" pitchFamily="34" charset="0"/>
              <a:cs typeface="Arial" panose="020B0604020202020204" pitchFamily="34" charset="0"/>
            </a:endParaRPr>
          </a:p>
          <a:p>
            <a:pPr algn="l">
              <a:lnSpc>
                <a:spcPct val="120000"/>
              </a:lnSpc>
              <a:spcBef>
                <a:spcPts val="0"/>
              </a:spcBef>
            </a:pPr>
            <a:r>
              <a:rPr kumimoji="0" lang="en-US" sz="34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Photo acknowledgements</a:t>
            </a:r>
          </a:p>
          <a:p>
            <a:pPr algn="l">
              <a:lnSpc>
                <a:spcPct val="120000"/>
              </a:lnSpc>
              <a:spcBef>
                <a:spcPts val="0"/>
              </a:spcBef>
            </a:pPr>
            <a:r>
              <a:rPr lang="en-GB" sz="3400" b="1" dirty="0">
                <a:solidFill>
                  <a:srgbClr val="000000"/>
                </a:solidFill>
                <a:effectLst/>
                <a:latin typeface="Arial" panose="020B0604020202020204" pitchFamily="34" charset="0"/>
                <a:ea typeface="Calibri" panose="020F0502020204030204" pitchFamily="34" charset="0"/>
              </a:rPr>
              <a:t>123RF.com: </a:t>
            </a:r>
            <a:r>
              <a:rPr lang="en-GB" sz="3400" dirty="0">
                <a:solidFill>
                  <a:srgbClr val="000000"/>
                </a:solidFill>
                <a:effectLst/>
                <a:latin typeface="Arial" panose="020B0604020202020204" pitchFamily="34" charset="0"/>
                <a:ea typeface="Calibri" panose="020F0502020204030204" pitchFamily="34" charset="0"/>
              </a:rPr>
              <a:t>Matt Burgess;</a:t>
            </a:r>
            <a:r>
              <a:rPr lang="en-GB" sz="3400" b="1" dirty="0">
                <a:solidFill>
                  <a:srgbClr val="000000"/>
                </a:solidFill>
                <a:effectLst/>
                <a:latin typeface="Arial" panose="020B0604020202020204" pitchFamily="34" charset="0"/>
                <a:ea typeface="Calibri" panose="020F0502020204030204" pitchFamily="34" charset="0"/>
              </a:rPr>
              <a:t> </a:t>
            </a:r>
            <a:r>
              <a:rPr lang="en-GB" sz="3400" b="1" dirty="0" err="1">
                <a:solidFill>
                  <a:srgbClr val="000000"/>
                </a:solidFill>
                <a:effectLst/>
                <a:latin typeface="Arial" panose="020B0604020202020204" pitchFamily="34" charset="0"/>
                <a:ea typeface="Calibri" panose="020F0502020204030204" pitchFamily="34" charset="0"/>
              </a:rPr>
              <a:t>Alamy</a:t>
            </a:r>
            <a:r>
              <a:rPr lang="en-GB" sz="3400" b="1" dirty="0">
                <a:solidFill>
                  <a:srgbClr val="000000"/>
                </a:solidFill>
                <a:effectLst/>
                <a:latin typeface="Arial" panose="020B0604020202020204" pitchFamily="34" charset="0"/>
                <a:ea typeface="Calibri" panose="020F0502020204030204" pitchFamily="34" charset="0"/>
              </a:rPr>
              <a:t> Images:</a:t>
            </a:r>
            <a:r>
              <a:rPr lang="en-GB" sz="3400" dirty="0">
                <a:solidFill>
                  <a:srgbClr val="000000"/>
                </a:solidFill>
                <a:effectLst/>
                <a:latin typeface="Arial" panose="020B0604020202020204" pitchFamily="34" charset="0"/>
                <a:ea typeface="Calibri" panose="020F0502020204030204" pitchFamily="34" charset="0"/>
              </a:rPr>
              <a:t> designer491, Anthony Brown; </a:t>
            </a:r>
            <a:r>
              <a:rPr lang="en-GB" sz="3400" b="1" dirty="0">
                <a:solidFill>
                  <a:srgbClr val="000000"/>
                </a:solidFill>
                <a:effectLst/>
                <a:latin typeface="Arial" panose="020B0604020202020204" pitchFamily="34" charset="0"/>
                <a:ea typeface="Calibri" panose="020F0502020204030204" pitchFamily="34" charset="0"/>
              </a:rPr>
              <a:t>Shutterstock.com:</a:t>
            </a:r>
            <a:r>
              <a:rPr lang="en-GB" sz="3400" dirty="0">
                <a:solidFill>
                  <a:srgbClr val="000000"/>
                </a:solidFill>
                <a:effectLst/>
                <a:latin typeface="Arial" panose="020B0604020202020204" pitchFamily="34" charset="0"/>
                <a:ea typeface="Calibri" panose="020F0502020204030204" pitchFamily="34" charset="0"/>
              </a:rPr>
              <a:t> Africa Studios, Juergen </a:t>
            </a:r>
            <a:r>
              <a:rPr lang="en-GB" sz="3400" dirty="0" err="1">
                <a:solidFill>
                  <a:srgbClr val="000000"/>
                </a:solidFill>
                <a:effectLst/>
                <a:latin typeface="Arial" panose="020B0604020202020204" pitchFamily="34" charset="0"/>
                <a:ea typeface="Calibri" panose="020F0502020204030204" pitchFamily="34" charset="0"/>
              </a:rPr>
              <a:t>Faelchle</a:t>
            </a:r>
            <a:r>
              <a:rPr lang="en-GB" sz="3400" dirty="0">
                <a:solidFill>
                  <a:srgbClr val="000000"/>
                </a:solidFill>
                <a:effectLst/>
                <a:latin typeface="Arial" panose="020B0604020202020204" pitchFamily="34" charset="0"/>
                <a:ea typeface="Calibri" panose="020F0502020204030204" pitchFamily="34" charset="0"/>
              </a:rPr>
              <a:t>, </a:t>
            </a:r>
            <a:r>
              <a:rPr lang="en-GB" sz="3400" dirty="0" err="1">
                <a:solidFill>
                  <a:srgbClr val="000000"/>
                </a:solidFill>
                <a:effectLst/>
                <a:latin typeface="Arial" panose="020B0604020202020204" pitchFamily="34" charset="0"/>
                <a:ea typeface="Calibri" panose="020F0502020204030204" pitchFamily="34" charset="0"/>
              </a:rPr>
              <a:t>Kaesler</a:t>
            </a:r>
            <a:r>
              <a:rPr lang="en-GB" sz="3400" dirty="0">
                <a:solidFill>
                  <a:srgbClr val="000000"/>
                </a:solidFill>
                <a:effectLst/>
                <a:latin typeface="Arial" panose="020B0604020202020204" pitchFamily="34" charset="0"/>
                <a:ea typeface="Calibri" panose="020F0502020204030204" pitchFamily="34" charset="0"/>
              </a:rPr>
              <a:t> Media, Kristina </a:t>
            </a:r>
            <a:r>
              <a:rPr lang="en-GB" sz="3400" dirty="0" err="1">
                <a:solidFill>
                  <a:srgbClr val="000000"/>
                </a:solidFill>
                <a:effectLst/>
                <a:latin typeface="Arial" panose="020B0604020202020204" pitchFamily="34" charset="0"/>
                <a:ea typeface="Calibri" panose="020F0502020204030204" pitchFamily="34" charset="0"/>
              </a:rPr>
              <a:t>Ismulyani</a:t>
            </a:r>
            <a:r>
              <a:rPr lang="en-GB" sz="3400" dirty="0">
                <a:solidFill>
                  <a:srgbClr val="000000"/>
                </a:solidFill>
                <a:effectLst/>
                <a:latin typeface="Arial" panose="020B0604020202020204" pitchFamily="34" charset="0"/>
                <a:ea typeface="Calibri" panose="020F0502020204030204" pitchFamily="34" charset="0"/>
              </a:rPr>
              <a:t>, Marcus </a:t>
            </a:r>
            <a:r>
              <a:rPr lang="en-GB" sz="3400" dirty="0" err="1">
                <a:solidFill>
                  <a:srgbClr val="000000"/>
                </a:solidFill>
                <a:effectLst/>
                <a:latin typeface="Arial" panose="020B0604020202020204" pitchFamily="34" charset="0"/>
                <a:ea typeface="Calibri" panose="020F0502020204030204" pitchFamily="34" charset="0"/>
              </a:rPr>
              <a:t>Mainka</a:t>
            </a:r>
            <a:r>
              <a:rPr lang="en-GB" sz="3400" dirty="0">
                <a:solidFill>
                  <a:srgbClr val="000000"/>
                </a:solidFill>
                <a:effectLst/>
                <a:latin typeface="Arial" panose="020B0604020202020204" pitchFamily="34" charset="0"/>
                <a:ea typeface="Calibri" panose="020F0502020204030204" pitchFamily="34" charset="0"/>
              </a:rPr>
              <a:t>, Girish Menon, </a:t>
            </a:r>
            <a:r>
              <a:rPr lang="en-GB" sz="3400" dirty="0" err="1">
                <a:solidFill>
                  <a:srgbClr val="000000"/>
                </a:solidFill>
                <a:effectLst/>
                <a:latin typeface="Arial" panose="020B0604020202020204" pitchFamily="34" charset="0"/>
                <a:ea typeface="Calibri" panose="020F0502020204030204" pitchFamily="34" charset="0"/>
              </a:rPr>
              <a:t>Natapob</a:t>
            </a:r>
            <a:r>
              <a:rPr lang="en-GB" sz="3400" dirty="0">
                <a:solidFill>
                  <a:srgbClr val="000000"/>
                </a:solidFill>
                <a:effectLst/>
                <a:latin typeface="Arial" panose="020B0604020202020204" pitchFamily="34" charset="0"/>
                <a:ea typeface="Calibri" panose="020F0502020204030204" pitchFamily="34" charset="0"/>
              </a:rPr>
              <a:t>, </a:t>
            </a:r>
            <a:r>
              <a:rPr lang="en-GB" sz="3400" dirty="0" err="1">
                <a:solidFill>
                  <a:srgbClr val="000000"/>
                </a:solidFill>
                <a:effectLst/>
                <a:latin typeface="Arial" panose="020B0604020202020204" pitchFamily="34" charset="0"/>
                <a:ea typeface="Calibri" panose="020F0502020204030204" pitchFamily="34" charset="0"/>
              </a:rPr>
              <a:t>Cherkas</a:t>
            </a:r>
            <a:r>
              <a:rPr lang="en-GB" sz="3400" dirty="0">
                <a:solidFill>
                  <a:srgbClr val="000000"/>
                </a:solidFill>
                <a:effectLst/>
                <a:latin typeface="Arial" panose="020B0604020202020204" pitchFamily="34" charset="0"/>
                <a:ea typeface="Calibri" panose="020F0502020204030204" pitchFamily="34" charset="0"/>
              </a:rPr>
              <a:t>, </a:t>
            </a:r>
            <a:r>
              <a:rPr lang="en-GB" sz="3400" dirty="0" err="1">
                <a:solidFill>
                  <a:srgbClr val="000000"/>
                </a:solidFill>
                <a:effectLst/>
                <a:latin typeface="Arial" panose="020B0604020202020204" pitchFamily="34" charset="0"/>
                <a:ea typeface="Calibri" panose="020F0502020204030204" pitchFamily="34" charset="0"/>
              </a:rPr>
              <a:t>Watthano</a:t>
            </a:r>
            <a:r>
              <a:rPr lang="en-GB" sz="3400" dirty="0">
                <a:solidFill>
                  <a:srgbClr val="000000"/>
                </a:solidFill>
                <a:effectLst/>
                <a:latin typeface="Arial" panose="020B0604020202020204" pitchFamily="34" charset="0"/>
                <a:ea typeface="Calibri" panose="020F0502020204030204" pitchFamily="34" charset="0"/>
              </a:rPr>
              <a:t>, Maarten </a:t>
            </a:r>
            <a:r>
              <a:rPr lang="en-GB" sz="3400" dirty="0" err="1">
                <a:solidFill>
                  <a:srgbClr val="000000"/>
                </a:solidFill>
                <a:effectLst/>
                <a:latin typeface="Arial" panose="020B0604020202020204" pitchFamily="34" charset="0"/>
                <a:ea typeface="Calibri" panose="020F0502020204030204" pitchFamily="34" charset="0"/>
              </a:rPr>
              <a:t>Zeehandalaar</a:t>
            </a:r>
            <a:endParaRPr lang="en-GB" sz="3400" dirty="0">
              <a:latin typeface="Arial" panose="020B0604020202020204" pitchFamily="34" charset="0"/>
              <a:cs typeface="Arial" panose="020B0604020202020204" pitchFamily="34" charset="0"/>
            </a:endParaRPr>
          </a:p>
          <a:p>
            <a:pPr algn="l">
              <a:lnSpc>
                <a:spcPct val="120000"/>
              </a:lnSpc>
              <a:spcBef>
                <a:spcPts val="0"/>
              </a:spcBef>
            </a:pPr>
            <a:endParaRPr lang="en-GB" sz="3400" dirty="0">
              <a:latin typeface="Arial" panose="020B0604020202020204" pitchFamily="34" charset="0"/>
              <a:cs typeface="Arial" panose="020B0604020202020204" pitchFamily="34" charset="0"/>
            </a:endParaRPr>
          </a:p>
          <a:p>
            <a:pPr algn="l">
              <a:lnSpc>
                <a:spcPct val="120000"/>
              </a:lnSpc>
              <a:spcBef>
                <a:spcPts val="0"/>
              </a:spcBef>
            </a:pPr>
            <a:endParaRPr lang="en-GB" sz="3400" dirty="0">
              <a:latin typeface="Arial" panose="020B0604020202020204" pitchFamily="34" charset="0"/>
              <a:cs typeface="Arial" panose="020B0604020202020204" pitchFamily="34" charset="0"/>
            </a:endParaRP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pic>
        <p:nvPicPr>
          <p:cNvPr id="9" name="Picture 8" descr="Text&#10;&#10;Description automatically generated">
            <a:extLst>
              <a:ext uri="{FF2B5EF4-FFF2-40B4-BE49-F238E27FC236}">
                <a16:creationId xmlns:a16="http://schemas.microsoft.com/office/drawing/2014/main" id="{0E743FC8-1B60-49F4-88DD-4054EAC4B53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7" name="Picture 6" descr="Graphical user interface&#10;&#10;Description automatically generated">
            <a:extLst>
              <a:ext uri="{FF2B5EF4-FFF2-40B4-BE49-F238E27FC236}">
                <a16:creationId xmlns:a16="http://schemas.microsoft.com/office/drawing/2014/main" id="{4DF355EF-AA23-3A9C-7AB0-0A8EE07B8262}"/>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20104" y="262672"/>
            <a:ext cx="2123825" cy="796434"/>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60D846-5E4E-EDE7-FBB7-ED5B05CF2DAB}"/>
              </a:ext>
            </a:extLst>
          </p:cNvPr>
          <p:cNvSpPr>
            <a:spLocks noGrp="1"/>
          </p:cNvSpPr>
          <p:nvPr>
            <p:ph type="title"/>
          </p:nvPr>
        </p:nvSpPr>
        <p:spPr/>
        <p:txBody>
          <a:bodyPr/>
          <a:lstStyle/>
          <a:p>
            <a:r>
              <a:rPr lang="en-GB" dirty="0"/>
              <a:t>How much is my money worth in Euros?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grpSp>
        <p:nvGrpSpPr>
          <p:cNvPr id="12" name="Group 11" descr="Worksheet available icon">
            <a:extLst>
              <a:ext uri="{FF2B5EF4-FFF2-40B4-BE49-F238E27FC236}">
                <a16:creationId xmlns:a16="http://schemas.microsoft.com/office/drawing/2014/main" id="{B1F384ED-EF7C-421D-AEE4-A5A96C259CAA}"/>
              </a:ext>
            </a:extLst>
          </p:cNvPr>
          <p:cNvGrpSpPr/>
          <p:nvPr/>
        </p:nvGrpSpPr>
        <p:grpSpPr>
          <a:xfrm>
            <a:off x="9951390" y="227811"/>
            <a:ext cx="2102384" cy="753403"/>
            <a:chOff x="9495879" y="211521"/>
            <a:chExt cx="2102384" cy="753403"/>
          </a:xfrm>
        </p:grpSpPr>
        <p:pic>
          <p:nvPicPr>
            <p:cNvPr id="13" name="Graphic 6" descr="Document">
              <a:extLst>
                <a:ext uri="{FF2B5EF4-FFF2-40B4-BE49-F238E27FC236}">
                  <a16:creationId xmlns:a16="http://schemas.microsoft.com/office/drawing/2014/main" id="{AA2707D3-7537-4779-A428-ED71C38BCAB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4" name="TextBox 13">
              <a:extLst>
                <a:ext uri="{FF2B5EF4-FFF2-40B4-BE49-F238E27FC236}">
                  <a16:creationId xmlns:a16="http://schemas.microsoft.com/office/drawing/2014/main" id="{C9FBF32C-112D-4056-9063-DCCB4C276D22}"/>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6" name="Content Placeholder 2">
            <a:extLst>
              <a:ext uri="{FF2B5EF4-FFF2-40B4-BE49-F238E27FC236}">
                <a16:creationId xmlns:a16="http://schemas.microsoft.com/office/drawing/2014/main" id="{9B2B1A1E-D071-4EBA-84CE-A6C28B473E41}"/>
              </a:ext>
            </a:extLst>
          </p:cNvPr>
          <p:cNvSpPr>
            <a:spLocks noGrp="1"/>
          </p:cNvSpPr>
          <p:nvPr>
            <p:ph idx="1"/>
          </p:nvPr>
        </p:nvSpPr>
        <p:spPr>
          <a:xfrm>
            <a:off x="6245013" y="1341120"/>
            <a:ext cx="5108786" cy="4835843"/>
          </a:xfrm>
        </p:spPr>
        <p:txBody>
          <a:bodyPr/>
          <a:lstStyle/>
          <a:p>
            <a:r>
              <a:rPr lang="en-GB" sz="2000" dirty="0">
                <a:effectLst/>
                <a:latin typeface="Arial" panose="020B0604020202020204" pitchFamily="34" charset="0"/>
                <a:ea typeface="Calibri" panose="020F0502020204030204" pitchFamily="34" charset="0"/>
                <a:cs typeface="Arial" panose="020B0604020202020204" pitchFamily="34" charset="0"/>
              </a:rPr>
              <a:t>Using the graph, calculate how much £500 is worth in Euros.</a:t>
            </a:r>
          </a:p>
          <a:p>
            <a:r>
              <a:rPr lang="en-GB" sz="2000" dirty="0">
                <a:effectLst/>
                <a:latin typeface="Arial" panose="020B0604020202020204" pitchFamily="34" charset="0"/>
                <a:ea typeface="Calibri" panose="020F0502020204030204" pitchFamily="34" charset="0"/>
                <a:cs typeface="Arial" panose="020B0604020202020204" pitchFamily="34" charset="0"/>
              </a:rPr>
              <a:t>Make sure you can explain your thinking! Share your thinking with your partner.</a:t>
            </a:r>
          </a:p>
          <a:p>
            <a:r>
              <a:rPr lang="en-GB" sz="2000" dirty="0">
                <a:latin typeface="Arial" panose="020B0604020202020204" pitchFamily="34" charset="0"/>
                <a:ea typeface="Calibri" panose="020F0502020204030204" pitchFamily="34" charset="0"/>
                <a:cs typeface="Arial" panose="020B0604020202020204" pitchFamily="34" charset="0"/>
              </a:rPr>
              <a:t>Remember that you can draw extra lines on the graph, or you can use tables or number lines to help you. </a:t>
            </a:r>
            <a:endParaRPr lang="en-US" sz="2000" dirty="0">
              <a:effectLst/>
              <a:latin typeface="Arial" panose="020B0604020202020204" pitchFamily="34" charset="0"/>
              <a:ea typeface="Calibri" panose="020F0502020204030204" pitchFamily="34" charset="0"/>
              <a:cs typeface="Arial" panose="020B0604020202020204" pitchFamily="34" charset="0"/>
            </a:endParaRPr>
          </a:p>
          <a:p>
            <a:endParaRPr lang="en-US" dirty="0"/>
          </a:p>
        </p:txBody>
      </p:sp>
      <p:graphicFrame>
        <p:nvGraphicFramePr>
          <p:cNvPr id="10" name="Table 8">
            <a:extLst>
              <a:ext uri="{FF2B5EF4-FFF2-40B4-BE49-F238E27FC236}">
                <a16:creationId xmlns:a16="http://schemas.microsoft.com/office/drawing/2014/main" id="{A3FC8E3C-C6E1-41C9-AF3E-95E3E3F8D930}"/>
              </a:ext>
            </a:extLst>
          </p:cNvPr>
          <p:cNvGraphicFramePr>
            <a:graphicFrameLocks noGrp="1"/>
          </p:cNvGraphicFramePr>
          <p:nvPr>
            <p:extLst>
              <p:ext uri="{D42A27DB-BD31-4B8C-83A1-F6EECF244321}">
                <p14:modId xmlns:p14="http://schemas.microsoft.com/office/powerpoint/2010/main" val="25170559"/>
              </p:ext>
            </p:extLst>
          </p:nvPr>
        </p:nvGraphicFramePr>
        <p:xfrm>
          <a:off x="6194490" y="3716763"/>
          <a:ext cx="5797100" cy="741680"/>
        </p:xfrm>
        <a:graphic>
          <a:graphicData uri="http://schemas.openxmlformats.org/drawingml/2006/table">
            <a:tbl>
              <a:tblPr firstRow="1" bandRow="1">
                <a:tableStyleId>{5940675A-B579-460E-94D1-54222C63F5DA}</a:tableStyleId>
              </a:tblPr>
              <a:tblGrid>
                <a:gridCol w="579710">
                  <a:extLst>
                    <a:ext uri="{9D8B030D-6E8A-4147-A177-3AD203B41FA5}">
                      <a16:colId xmlns:a16="http://schemas.microsoft.com/office/drawing/2014/main" val="2965796593"/>
                    </a:ext>
                  </a:extLst>
                </a:gridCol>
                <a:gridCol w="579710">
                  <a:extLst>
                    <a:ext uri="{9D8B030D-6E8A-4147-A177-3AD203B41FA5}">
                      <a16:colId xmlns:a16="http://schemas.microsoft.com/office/drawing/2014/main" val="955315695"/>
                    </a:ext>
                  </a:extLst>
                </a:gridCol>
                <a:gridCol w="579710">
                  <a:extLst>
                    <a:ext uri="{9D8B030D-6E8A-4147-A177-3AD203B41FA5}">
                      <a16:colId xmlns:a16="http://schemas.microsoft.com/office/drawing/2014/main" val="3361856380"/>
                    </a:ext>
                  </a:extLst>
                </a:gridCol>
                <a:gridCol w="579710">
                  <a:extLst>
                    <a:ext uri="{9D8B030D-6E8A-4147-A177-3AD203B41FA5}">
                      <a16:colId xmlns:a16="http://schemas.microsoft.com/office/drawing/2014/main" val="3913273474"/>
                    </a:ext>
                  </a:extLst>
                </a:gridCol>
                <a:gridCol w="579710">
                  <a:extLst>
                    <a:ext uri="{9D8B030D-6E8A-4147-A177-3AD203B41FA5}">
                      <a16:colId xmlns:a16="http://schemas.microsoft.com/office/drawing/2014/main" val="394197883"/>
                    </a:ext>
                  </a:extLst>
                </a:gridCol>
                <a:gridCol w="579710">
                  <a:extLst>
                    <a:ext uri="{9D8B030D-6E8A-4147-A177-3AD203B41FA5}">
                      <a16:colId xmlns:a16="http://schemas.microsoft.com/office/drawing/2014/main" val="118984833"/>
                    </a:ext>
                  </a:extLst>
                </a:gridCol>
                <a:gridCol w="579710">
                  <a:extLst>
                    <a:ext uri="{9D8B030D-6E8A-4147-A177-3AD203B41FA5}">
                      <a16:colId xmlns:a16="http://schemas.microsoft.com/office/drawing/2014/main" val="2062535003"/>
                    </a:ext>
                  </a:extLst>
                </a:gridCol>
                <a:gridCol w="579710">
                  <a:extLst>
                    <a:ext uri="{9D8B030D-6E8A-4147-A177-3AD203B41FA5}">
                      <a16:colId xmlns:a16="http://schemas.microsoft.com/office/drawing/2014/main" val="907725294"/>
                    </a:ext>
                  </a:extLst>
                </a:gridCol>
                <a:gridCol w="579710">
                  <a:extLst>
                    <a:ext uri="{9D8B030D-6E8A-4147-A177-3AD203B41FA5}">
                      <a16:colId xmlns:a16="http://schemas.microsoft.com/office/drawing/2014/main" val="1406795139"/>
                    </a:ext>
                  </a:extLst>
                </a:gridCol>
                <a:gridCol w="579710">
                  <a:extLst>
                    <a:ext uri="{9D8B030D-6E8A-4147-A177-3AD203B41FA5}">
                      <a16:colId xmlns:a16="http://schemas.microsoft.com/office/drawing/2014/main" val="3249406162"/>
                    </a:ext>
                  </a:extLst>
                </a:gridCol>
              </a:tblGrid>
              <a:tr h="370840">
                <a:tc>
                  <a:txBody>
                    <a:bodyPr/>
                    <a:lstStyle/>
                    <a:p>
                      <a:pPr algn="ctr"/>
                      <a:r>
                        <a:rPr lang="en-GB"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0</a:t>
                      </a:r>
                      <a:endParaRPr lang="en-US"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1</a:t>
                      </a:r>
                      <a:endParaRPr lang="en-US"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2</a:t>
                      </a:r>
                      <a:endParaRPr lang="en-US"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5</a:t>
                      </a:r>
                      <a:endParaRPr lang="en-US"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10</a:t>
                      </a:r>
                      <a:endParaRPr lang="en-US"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20</a:t>
                      </a:r>
                      <a:endParaRPr lang="en-US"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50</a:t>
                      </a:r>
                      <a:endParaRPr lang="en-US"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100</a:t>
                      </a:r>
                      <a:endParaRPr lang="en-US"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500</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28073871"/>
                  </a:ext>
                </a:extLst>
              </a:tr>
              <a:tr h="370840">
                <a:tc>
                  <a:txBody>
                    <a:bodyPr/>
                    <a:lstStyle/>
                    <a:p>
                      <a:pPr algn="ctr"/>
                      <a:r>
                        <a:rPr lang="en-US" dirty="0">
                          <a:latin typeface="Arial" panose="020B0604020202020204" pitchFamily="34" charset="0"/>
                          <a:cs typeface="Arial" panose="020B0604020202020204" pitchFamily="34" charset="0"/>
                        </a:rPr>
                        <a:t>€</a:t>
                      </a:r>
                    </a:p>
                  </a:txBody>
                  <a:tcPr/>
                </a:tc>
                <a:tc>
                  <a:txBody>
                    <a:bodyPr/>
                    <a:lstStyle/>
                    <a:p>
                      <a:pPr algn="ctr"/>
                      <a:endParaRPr lang="en-US" dirty="0">
                        <a:latin typeface="Arial" panose="020B0604020202020204" pitchFamily="34" charset="0"/>
                        <a:cs typeface="Arial" panose="020B0604020202020204" pitchFamily="34" charset="0"/>
                      </a:endParaRPr>
                    </a:p>
                  </a:txBody>
                  <a:tcPr/>
                </a:tc>
                <a:tc>
                  <a:txBody>
                    <a:bodyPr/>
                    <a:lstStyle/>
                    <a:p>
                      <a:pPr algn="ctr"/>
                      <a:endParaRPr lang="en-US" dirty="0">
                        <a:latin typeface="Arial" panose="020B0604020202020204" pitchFamily="34" charset="0"/>
                        <a:cs typeface="Arial" panose="020B0604020202020204" pitchFamily="34" charset="0"/>
                      </a:endParaRPr>
                    </a:p>
                  </a:txBody>
                  <a:tcPr/>
                </a:tc>
                <a:tc>
                  <a:txBody>
                    <a:bodyPr/>
                    <a:lstStyle/>
                    <a:p>
                      <a:pPr algn="ctr"/>
                      <a:endParaRPr lang="en-US" dirty="0">
                        <a:latin typeface="Arial" panose="020B0604020202020204" pitchFamily="34" charset="0"/>
                        <a:cs typeface="Arial" panose="020B0604020202020204" pitchFamily="34" charset="0"/>
                      </a:endParaRPr>
                    </a:p>
                  </a:txBody>
                  <a:tcPr/>
                </a:tc>
                <a:tc>
                  <a:txBody>
                    <a:bodyPr/>
                    <a:lstStyle/>
                    <a:p>
                      <a:pPr algn="ctr"/>
                      <a:endParaRPr lang="en-US" dirty="0">
                        <a:latin typeface="Arial" panose="020B0604020202020204" pitchFamily="34" charset="0"/>
                        <a:cs typeface="Arial" panose="020B0604020202020204" pitchFamily="34" charset="0"/>
                      </a:endParaRPr>
                    </a:p>
                  </a:txBody>
                  <a:tcPr/>
                </a:tc>
                <a:tc>
                  <a:txBody>
                    <a:bodyPr/>
                    <a:lstStyle/>
                    <a:p>
                      <a:pPr algn="ctr"/>
                      <a:endParaRPr lang="en-US" dirty="0">
                        <a:latin typeface="Arial" panose="020B0604020202020204" pitchFamily="34" charset="0"/>
                        <a:cs typeface="Arial" panose="020B0604020202020204" pitchFamily="34" charset="0"/>
                      </a:endParaRPr>
                    </a:p>
                  </a:txBody>
                  <a:tcPr/>
                </a:tc>
                <a:tc>
                  <a:txBody>
                    <a:bodyPr/>
                    <a:lstStyle/>
                    <a:p>
                      <a:pPr algn="ctr"/>
                      <a:endParaRPr lang="en-US">
                        <a:latin typeface="Arial" panose="020B0604020202020204" pitchFamily="34" charset="0"/>
                        <a:cs typeface="Arial" panose="020B0604020202020204" pitchFamily="34" charset="0"/>
                      </a:endParaRPr>
                    </a:p>
                  </a:txBody>
                  <a:tcPr/>
                </a:tc>
                <a:tc>
                  <a:txBody>
                    <a:bodyPr/>
                    <a:lstStyle/>
                    <a:p>
                      <a:pPr algn="ctr"/>
                      <a:endParaRPr lang="en-US">
                        <a:latin typeface="Arial" panose="020B0604020202020204" pitchFamily="34" charset="0"/>
                        <a:cs typeface="Arial" panose="020B0604020202020204" pitchFamily="34" charset="0"/>
                      </a:endParaRPr>
                    </a:p>
                  </a:txBody>
                  <a:tcPr/>
                </a:tc>
                <a:tc>
                  <a:txBody>
                    <a:bodyPr/>
                    <a:lstStyle/>
                    <a:p>
                      <a:pPr algn="ctr"/>
                      <a:endParaRPr lang="en-US" dirty="0">
                        <a:latin typeface="Arial" panose="020B0604020202020204" pitchFamily="34" charset="0"/>
                        <a:cs typeface="Arial" panose="020B0604020202020204" pitchFamily="34" charset="0"/>
                      </a:endParaRPr>
                    </a:p>
                  </a:txBody>
                  <a:tcPr/>
                </a:tc>
                <a:tc>
                  <a:txBody>
                    <a:bodyPr/>
                    <a:lstStyle/>
                    <a:p>
                      <a:pPr algn="ct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22046698"/>
                  </a:ext>
                </a:extLst>
              </a:tr>
            </a:tbl>
          </a:graphicData>
        </a:graphic>
      </p:graphicFrame>
      <p:pic>
        <p:nvPicPr>
          <p:cNvPr id="11" name="Picture 10">
            <a:extLst>
              <a:ext uri="{FF2B5EF4-FFF2-40B4-BE49-F238E27FC236}">
                <a16:creationId xmlns:a16="http://schemas.microsoft.com/office/drawing/2014/main" id="{21DB3CA5-80C3-4694-9E5C-B3DDD6D3209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245012" y="5047913"/>
            <a:ext cx="5618204" cy="1122490"/>
          </a:xfrm>
          <a:prstGeom prst="rect">
            <a:avLst/>
          </a:prstGeom>
        </p:spPr>
      </p:pic>
      <p:sp>
        <p:nvSpPr>
          <p:cNvPr id="3" name="Text Box 2">
            <a:extLst>
              <a:ext uri="{FF2B5EF4-FFF2-40B4-BE49-F238E27FC236}">
                <a16:creationId xmlns:a16="http://schemas.microsoft.com/office/drawing/2014/main" id="{959ACF70-A4EC-1807-4C2E-ED726907680D}"/>
              </a:ext>
            </a:extLst>
          </p:cNvPr>
          <p:cNvSpPr txBox="1">
            <a:spLocks noChangeArrowheads="1"/>
          </p:cNvSpPr>
          <p:nvPr/>
        </p:nvSpPr>
        <p:spPr bwMode="auto">
          <a:xfrm>
            <a:off x="3762062" y="4111098"/>
            <a:ext cx="1581150" cy="26161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spcAft>
                <a:spcPts val="600"/>
              </a:spcAft>
            </a:pPr>
            <a:r>
              <a:rPr lang="en-GB" sz="1100" b="1" dirty="0">
                <a:solidFill>
                  <a:srgbClr val="FF0000"/>
                </a:solidFill>
                <a:effectLst/>
                <a:latin typeface="Calibri" panose="020F0502020204030204" pitchFamily="34" charset="0"/>
                <a:ea typeface="Calibri" panose="020F0502020204030204" pitchFamily="34" charset="0"/>
              </a:rPr>
              <a:t>&lt;</a:t>
            </a:r>
            <a:r>
              <a:rPr lang="en-GB" sz="1100" b="1" dirty="0" err="1">
                <a:solidFill>
                  <a:srgbClr val="FF0000"/>
                </a:solidFill>
                <a:effectLst/>
                <a:latin typeface="Calibri" panose="020F0502020204030204" pitchFamily="34" charset="0"/>
                <a:ea typeface="Calibri" panose="020F0502020204030204" pitchFamily="34" charset="0"/>
              </a:rPr>
              <a:t>CfEM_AW_L14_014</a:t>
            </a:r>
            <a:r>
              <a:rPr lang="en-GB" sz="1100" b="1" dirty="0">
                <a:solidFill>
                  <a:srgbClr val="FF0000"/>
                </a:solidFill>
                <a:effectLst/>
                <a:latin typeface="Calibri" panose="020F0502020204030204" pitchFamily="34" charset="0"/>
                <a:ea typeface="Calibri" panose="020F0502020204030204" pitchFamily="34" charset="0"/>
              </a:rPr>
              <a:t>&gt;</a:t>
            </a:r>
            <a:endParaRPr lang="en-GB" sz="1200" dirty="0">
              <a:effectLst/>
              <a:latin typeface="Arial" panose="020B0604020202020204" pitchFamily="34" charset="0"/>
              <a:ea typeface="Calibri" panose="020F0502020204030204" pitchFamily="34" charset="0"/>
            </a:endParaRPr>
          </a:p>
        </p:txBody>
      </p:sp>
      <p:pic>
        <p:nvPicPr>
          <p:cNvPr id="7" name="Picture 6" descr="SHORT: Graph of exchange rate between Euros on the x-axis and pounds on the y-axis. Line passes through points (0,0); (10,8.33); (20,16.67); (30,25), (40,33.33); (50,41.67); (60,50); (70,58.33); (80,66.67); (90,75); (100,83.33); (110,91.67) &amp; (120 comma 100). LONG: Line graph showing the exchange rate between Euros on the x-axis and pounds on the y-axis. The x-axis, labelled ‘Euros’, runs from 0 to 120 in €10 increments. The y-axis, labelled ‘Pounds’, runs from 0 to 100 in £10 increments. There are gridlines across the whole graph dividing it into one unit squares. There is a diagonal line, sloping from (0,0) up to (120,100) and passing through the points (0,0); (10,8.33); (20,16.67); (30,25), (40,33.33); (50,41.67); (60,50); (70,58.33); (80,66.67); (90,75); (100,83.33); (110,91.67) &amp; (120 comma 100).">
            <a:extLst>
              <a:ext uri="{FF2B5EF4-FFF2-40B4-BE49-F238E27FC236}">
                <a16:creationId xmlns:a16="http://schemas.microsoft.com/office/drawing/2014/main" id="{85C1B48B-919B-17B9-E6B3-2C17E1F0B9DE}"/>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91440" y="1263123"/>
            <a:ext cx="6004560" cy="4907280"/>
          </a:xfrm>
          <a:prstGeom prst="rect">
            <a:avLst/>
          </a:prstGeom>
        </p:spPr>
      </p:pic>
    </p:spTree>
    <p:extLst>
      <p:ext uri="{BB962C8B-B14F-4D97-AF65-F5344CB8AC3E}">
        <p14:creationId xmlns:p14="http://schemas.microsoft.com/office/powerpoint/2010/main" val="3326084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D</a:t>
            </a:r>
            <a:r>
              <a:rPr lang="en-GB" sz="2200" b="1" dirty="0">
                <a:solidFill>
                  <a:schemeClr val="bg1"/>
                </a:solidFill>
                <a:latin typeface="Arial" panose="020B0604020202020204" pitchFamily="34" charset="0"/>
                <a:cs typeface="Arial" panose="020B0604020202020204" pitchFamily="34" charset="0"/>
              </a:rPr>
              <a:t>ISCUSS</a:t>
            </a:r>
          </a:p>
        </p:txBody>
      </p:sp>
      <p:cxnSp>
        <p:nvCxnSpPr>
          <p:cNvPr id="33" name="Straight Connector 32">
            <a:extLst>
              <a:ext uri="{FF2B5EF4-FFF2-40B4-BE49-F238E27FC236}">
                <a16:creationId xmlns:a16="http://schemas.microsoft.com/office/drawing/2014/main" id="{9046B445-02AC-4D1C-8AD2-AC1C0C695890}"/>
              </a:ext>
            </a:extLst>
          </p:cNvPr>
          <p:cNvCxnSpPr>
            <a:cxnSpLocks/>
          </p:cNvCxnSpPr>
          <p:nvPr/>
        </p:nvCxnSpPr>
        <p:spPr>
          <a:xfrm>
            <a:off x="2125457" y="2924548"/>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79182FA-733A-4F2C-BA62-C8FA37A8B2D2}"/>
              </a:ext>
            </a:extLst>
          </p:cNvPr>
          <p:cNvCxnSpPr>
            <a:cxnSpLocks/>
          </p:cNvCxnSpPr>
          <p:nvPr/>
        </p:nvCxnSpPr>
        <p:spPr>
          <a:xfrm>
            <a:off x="1949760" y="2924548"/>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04F7200-7629-43BA-8E9C-D06402273007}"/>
              </a:ext>
            </a:extLst>
          </p:cNvPr>
          <p:cNvCxnSpPr>
            <a:cxnSpLocks/>
          </p:cNvCxnSpPr>
          <p:nvPr/>
        </p:nvCxnSpPr>
        <p:spPr>
          <a:xfrm>
            <a:off x="1949760" y="3655607"/>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9D49085B-2B78-4DAB-80F3-8A0050ECDD06}"/>
              </a:ext>
            </a:extLst>
          </p:cNvPr>
          <p:cNvSpPr txBox="1"/>
          <p:nvPr/>
        </p:nvSpPr>
        <p:spPr>
          <a:xfrm>
            <a:off x="10601449" y="2712883"/>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37" name="TextBox 36">
            <a:extLst>
              <a:ext uri="{FF2B5EF4-FFF2-40B4-BE49-F238E27FC236}">
                <a16:creationId xmlns:a16="http://schemas.microsoft.com/office/drawing/2014/main" id="{C827E8DB-784C-4906-9BAD-2FAA3355740A}"/>
              </a:ext>
            </a:extLst>
          </p:cNvPr>
          <p:cNvSpPr txBox="1"/>
          <p:nvPr/>
        </p:nvSpPr>
        <p:spPr>
          <a:xfrm>
            <a:off x="10592935" y="3438959"/>
            <a:ext cx="1067921"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Euros €</a:t>
            </a:r>
          </a:p>
        </p:txBody>
      </p:sp>
      <p:sp>
        <p:nvSpPr>
          <p:cNvPr id="38" name="TextBox 37">
            <a:extLst>
              <a:ext uri="{FF2B5EF4-FFF2-40B4-BE49-F238E27FC236}">
                <a16:creationId xmlns:a16="http://schemas.microsoft.com/office/drawing/2014/main" id="{69BDFEB3-54D7-44C7-9887-F22107AED540}"/>
              </a:ext>
            </a:extLst>
          </p:cNvPr>
          <p:cNvSpPr txBox="1"/>
          <p:nvPr/>
        </p:nvSpPr>
        <p:spPr>
          <a:xfrm>
            <a:off x="1949759" y="3812344"/>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39" name="TextBox 38">
            <a:extLst>
              <a:ext uri="{FF2B5EF4-FFF2-40B4-BE49-F238E27FC236}">
                <a16:creationId xmlns:a16="http://schemas.microsoft.com/office/drawing/2014/main" id="{1F69740B-5BCF-4B04-BC17-7ABE0AD5E25C}"/>
              </a:ext>
            </a:extLst>
          </p:cNvPr>
          <p:cNvSpPr txBox="1"/>
          <p:nvPr/>
        </p:nvSpPr>
        <p:spPr>
          <a:xfrm>
            <a:off x="1949759" y="2385127"/>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cxnSp>
        <p:nvCxnSpPr>
          <p:cNvPr id="40" name="Straight Connector 39">
            <a:extLst>
              <a:ext uri="{FF2B5EF4-FFF2-40B4-BE49-F238E27FC236}">
                <a16:creationId xmlns:a16="http://schemas.microsoft.com/office/drawing/2014/main" id="{DCD77E18-A3BB-4071-8919-FF47E2C774C0}"/>
              </a:ext>
            </a:extLst>
          </p:cNvPr>
          <p:cNvCxnSpPr>
            <a:cxnSpLocks/>
          </p:cNvCxnSpPr>
          <p:nvPr/>
        </p:nvCxnSpPr>
        <p:spPr>
          <a:xfrm>
            <a:off x="2125457" y="275821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AF0E935B-D7F2-4AF0-8F39-6D96495CFAA7}"/>
              </a:ext>
            </a:extLst>
          </p:cNvPr>
          <p:cNvCxnSpPr>
            <a:cxnSpLocks/>
          </p:cNvCxnSpPr>
          <p:nvPr/>
        </p:nvCxnSpPr>
        <p:spPr>
          <a:xfrm>
            <a:off x="2125457" y="346630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42" name="Group 41">
            <a:extLst>
              <a:ext uri="{FF2B5EF4-FFF2-40B4-BE49-F238E27FC236}">
                <a16:creationId xmlns:a16="http://schemas.microsoft.com/office/drawing/2014/main" id="{B3257C14-C3E0-4576-A704-50BB73BE3AAD}"/>
              </a:ext>
            </a:extLst>
          </p:cNvPr>
          <p:cNvGrpSpPr/>
          <p:nvPr/>
        </p:nvGrpSpPr>
        <p:grpSpPr>
          <a:xfrm>
            <a:off x="2094880" y="1797311"/>
            <a:ext cx="841350" cy="3045118"/>
            <a:chOff x="382877" y="3787655"/>
            <a:chExt cx="1964336" cy="3045118"/>
          </a:xfrm>
        </p:grpSpPr>
        <p:cxnSp>
          <p:nvCxnSpPr>
            <p:cNvPr id="43" name="Straight Connector 42">
              <a:extLst>
                <a:ext uri="{FF2B5EF4-FFF2-40B4-BE49-F238E27FC236}">
                  <a16:creationId xmlns:a16="http://schemas.microsoft.com/office/drawing/2014/main" id="{67A5B7F2-4D9A-49B5-BADB-0CAE0E6D686D}"/>
                </a:ext>
              </a:extLst>
            </p:cNvPr>
            <p:cNvCxnSpPr>
              <a:cxnSpLocks/>
            </p:cNvCxnSpPr>
            <p:nvPr/>
          </p:nvCxnSpPr>
          <p:spPr>
            <a:xfrm>
              <a:off x="1534345" y="4979141"/>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EC0BFDCD-8536-4113-943C-E431C90E5A83}"/>
                </a:ext>
              </a:extLst>
            </p:cNvPr>
            <p:cNvSpPr txBox="1"/>
            <p:nvPr/>
          </p:nvSpPr>
          <p:spPr>
            <a:xfrm>
              <a:off x="752117" y="5844962"/>
              <a:ext cx="1595096"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1.20</a:t>
              </a:r>
            </a:p>
          </p:txBody>
        </p:sp>
        <p:sp>
          <p:nvSpPr>
            <p:cNvPr id="45" name="TextBox 44">
              <a:extLst>
                <a:ext uri="{FF2B5EF4-FFF2-40B4-BE49-F238E27FC236}">
                  <a16:creationId xmlns:a16="http://schemas.microsoft.com/office/drawing/2014/main" id="{F97FB7A9-E3FE-488B-82B1-23E1990799E0}"/>
                </a:ext>
              </a:extLst>
            </p:cNvPr>
            <p:cNvSpPr txBox="1"/>
            <p:nvPr/>
          </p:nvSpPr>
          <p:spPr>
            <a:xfrm>
              <a:off x="1248410" y="4412180"/>
              <a:ext cx="764241"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a:t>
              </a:r>
            </a:p>
          </p:txBody>
        </p:sp>
        <p:cxnSp>
          <p:nvCxnSpPr>
            <p:cNvPr id="46" name="Straight Connector 45">
              <a:extLst>
                <a:ext uri="{FF2B5EF4-FFF2-40B4-BE49-F238E27FC236}">
                  <a16:creationId xmlns:a16="http://schemas.microsoft.com/office/drawing/2014/main" id="{DEDBBC2F-1B6E-4B5B-A909-24E43086376F}"/>
                </a:ext>
              </a:extLst>
            </p:cNvPr>
            <p:cNvCxnSpPr>
              <a:cxnSpLocks/>
            </p:cNvCxnSpPr>
            <p:nvPr/>
          </p:nvCxnSpPr>
          <p:spPr>
            <a:xfrm>
              <a:off x="1534284" y="4789842"/>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8DB3EF5-B33D-401C-9319-0A67383067A9}"/>
                </a:ext>
              </a:extLst>
            </p:cNvPr>
            <p:cNvCxnSpPr>
              <a:cxnSpLocks/>
            </p:cNvCxnSpPr>
            <p:nvPr/>
          </p:nvCxnSpPr>
          <p:spPr>
            <a:xfrm>
              <a:off x="1534284" y="5497931"/>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48" name="Group 47">
              <a:extLst>
                <a:ext uri="{FF2B5EF4-FFF2-40B4-BE49-F238E27FC236}">
                  <a16:creationId xmlns:a16="http://schemas.microsoft.com/office/drawing/2014/main" id="{C3EAEFF8-6ECE-41B6-977F-768D3572A232}"/>
                </a:ext>
              </a:extLst>
            </p:cNvPr>
            <p:cNvGrpSpPr/>
            <p:nvPr/>
          </p:nvGrpSpPr>
          <p:grpSpPr>
            <a:xfrm>
              <a:off x="382877" y="3787655"/>
              <a:ext cx="1123148" cy="3045118"/>
              <a:chOff x="289886" y="3787842"/>
              <a:chExt cx="1244398" cy="3045118"/>
            </a:xfrm>
          </p:grpSpPr>
          <p:sp>
            <p:nvSpPr>
              <p:cNvPr id="49" name="Arc 48">
                <a:extLst>
                  <a:ext uri="{FF2B5EF4-FFF2-40B4-BE49-F238E27FC236}">
                    <a16:creationId xmlns:a16="http://schemas.microsoft.com/office/drawing/2014/main" id="{103087B8-7FC3-43F3-B525-7274AE9C75E0}"/>
                  </a:ext>
                </a:extLst>
              </p:cNvPr>
              <p:cNvSpPr/>
              <p:nvPr/>
            </p:nvSpPr>
            <p:spPr>
              <a:xfrm>
                <a:off x="294549" y="37878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Arc 49">
                <a:extLst>
                  <a:ext uri="{FF2B5EF4-FFF2-40B4-BE49-F238E27FC236}">
                    <a16:creationId xmlns:a16="http://schemas.microsoft.com/office/drawing/2014/main" id="{72C4FCBD-6441-437C-B072-4DA09FC0C294}"/>
                  </a:ext>
                </a:extLst>
              </p:cNvPr>
              <p:cNvSpPr/>
              <p:nvPr/>
            </p:nvSpPr>
            <p:spPr>
              <a:xfrm flipV="1">
                <a:off x="289886" y="54980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51" name="Group 50">
            <a:extLst>
              <a:ext uri="{FF2B5EF4-FFF2-40B4-BE49-F238E27FC236}">
                <a16:creationId xmlns:a16="http://schemas.microsoft.com/office/drawing/2014/main" id="{997A255F-4156-491C-BAEF-DCE2A0EE0A58}"/>
              </a:ext>
            </a:extLst>
          </p:cNvPr>
          <p:cNvGrpSpPr/>
          <p:nvPr/>
        </p:nvGrpSpPr>
        <p:grpSpPr>
          <a:xfrm>
            <a:off x="3834339" y="1797311"/>
            <a:ext cx="1375293" cy="3045118"/>
            <a:chOff x="1591928" y="3787655"/>
            <a:chExt cx="1408847" cy="3045118"/>
          </a:xfrm>
        </p:grpSpPr>
        <p:cxnSp>
          <p:nvCxnSpPr>
            <p:cNvPr id="52" name="Straight Connector 51">
              <a:extLst>
                <a:ext uri="{FF2B5EF4-FFF2-40B4-BE49-F238E27FC236}">
                  <a16:creationId xmlns:a16="http://schemas.microsoft.com/office/drawing/2014/main" id="{1F53DB71-DE7A-4168-9F93-EB62B732BCFA}"/>
                </a:ext>
              </a:extLst>
            </p:cNvPr>
            <p:cNvCxnSpPr>
              <a:cxnSpLocks/>
            </p:cNvCxnSpPr>
            <p:nvPr/>
          </p:nvCxnSpPr>
          <p:spPr>
            <a:xfrm>
              <a:off x="2729083" y="4979141"/>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BF6FCE94-3435-49E2-87D7-74F8E0050F69}"/>
                </a:ext>
              </a:extLst>
            </p:cNvPr>
            <p:cNvSpPr txBox="1"/>
            <p:nvPr/>
          </p:nvSpPr>
          <p:spPr>
            <a:xfrm>
              <a:off x="2573556" y="5844962"/>
              <a:ext cx="41634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12</a:t>
              </a:r>
            </a:p>
          </p:txBody>
        </p:sp>
        <p:sp>
          <p:nvSpPr>
            <p:cNvPr id="54" name="TextBox 53">
              <a:extLst>
                <a:ext uri="{FF2B5EF4-FFF2-40B4-BE49-F238E27FC236}">
                  <a16:creationId xmlns:a16="http://schemas.microsoft.com/office/drawing/2014/main" id="{0315F77D-FCB7-43C2-A5B5-4F08077F1452}"/>
                </a:ext>
              </a:extLst>
            </p:cNvPr>
            <p:cNvSpPr txBox="1"/>
            <p:nvPr/>
          </p:nvSpPr>
          <p:spPr>
            <a:xfrm>
              <a:off x="2584427" y="4416750"/>
              <a:ext cx="41634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10</a:t>
              </a:r>
            </a:p>
          </p:txBody>
        </p:sp>
        <p:cxnSp>
          <p:nvCxnSpPr>
            <p:cNvPr id="55" name="Straight Connector 54">
              <a:extLst>
                <a:ext uri="{FF2B5EF4-FFF2-40B4-BE49-F238E27FC236}">
                  <a16:creationId xmlns:a16="http://schemas.microsoft.com/office/drawing/2014/main" id="{3ED72246-309E-40FF-A6CF-D6686E3A63E5}"/>
                </a:ext>
              </a:extLst>
            </p:cNvPr>
            <p:cNvCxnSpPr>
              <a:cxnSpLocks/>
            </p:cNvCxnSpPr>
            <p:nvPr/>
          </p:nvCxnSpPr>
          <p:spPr>
            <a:xfrm>
              <a:off x="2729022" y="4789842"/>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9ADDBDA-7AA5-4525-A409-B1A2664DBCA6}"/>
                </a:ext>
              </a:extLst>
            </p:cNvPr>
            <p:cNvCxnSpPr>
              <a:cxnSpLocks/>
            </p:cNvCxnSpPr>
            <p:nvPr/>
          </p:nvCxnSpPr>
          <p:spPr>
            <a:xfrm>
              <a:off x="2729022" y="5497931"/>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57" name="Group 56">
              <a:extLst>
                <a:ext uri="{FF2B5EF4-FFF2-40B4-BE49-F238E27FC236}">
                  <a16:creationId xmlns:a16="http://schemas.microsoft.com/office/drawing/2014/main" id="{E30E12EE-A144-41D2-B3F4-781B8D8E02FC}"/>
                </a:ext>
              </a:extLst>
            </p:cNvPr>
            <p:cNvGrpSpPr/>
            <p:nvPr/>
          </p:nvGrpSpPr>
          <p:grpSpPr>
            <a:xfrm>
              <a:off x="1591928" y="3787655"/>
              <a:ext cx="1123148" cy="3045118"/>
              <a:chOff x="289886" y="3787842"/>
              <a:chExt cx="1244398" cy="3045118"/>
            </a:xfrm>
          </p:grpSpPr>
          <p:sp>
            <p:nvSpPr>
              <p:cNvPr id="58" name="Arc 57">
                <a:extLst>
                  <a:ext uri="{FF2B5EF4-FFF2-40B4-BE49-F238E27FC236}">
                    <a16:creationId xmlns:a16="http://schemas.microsoft.com/office/drawing/2014/main" id="{9D580D2C-1D5E-49AB-AD6B-5E215C720A09}"/>
                  </a:ext>
                </a:extLst>
              </p:cNvPr>
              <p:cNvSpPr/>
              <p:nvPr/>
            </p:nvSpPr>
            <p:spPr>
              <a:xfrm>
                <a:off x="294549" y="37878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Arc 58">
                <a:extLst>
                  <a:ext uri="{FF2B5EF4-FFF2-40B4-BE49-F238E27FC236}">
                    <a16:creationId xmlns:a16="http://schemas.microsoft.com/office/drawing/2014/main" id="{A001B75C-6E3F-41A0-AAD4-D5F08AE4C4D1}"/>
                  </a:ext>
                </a:extLst>
              </p:cNvPr>
              <p:cNvSpPr/>
              <p:nvPr/>
            </p:nvSpPr>
            <p:spPr>
              <a:xfrm flipV="1">
                <a:off x="289886" y="54980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60" name="Group 59">
            <a:extLst>
              <a:ext uri="{FF2B5EF4-FFF2-40B4-BE49-F238E27FC236}">
                <a16:creationId xmlns:a16="http://schemas.microsoft.com/office/drawing/2014/main" id="{ADF97FD7-7F76-4D26-AB13-664D41ED2F34}"/>
              </a:ext>
            </a:extLst>
          </p:cNvPr>
          <p:cNvGrpSpPr/>
          <p:nvPr/>
        </p:nvGrpSpPr>
        <p:grpSpPr>
          <a:xfrm>
            <a:off x="7305168" y="1797311"/>
            <a:ext cx="1605636" cy="3045118"/>
            <a:chOff x="5789341" y="1822581"/>
            <a:chExt cx="4475653" cy="3045118"/>
          </a:xfrm>
        </p:grpSpPr>
        <p:sp>
          <p:nvSpPr>
            <p:cNvPr id="61" name="TextBox 60">
              <a:extLst>
                <a:ext uri="{FF2B5EF4-FFF2-40B4-BE49-F238E27FC236}">
                  <a16:creationId xmlns:a16="http://schemas.microsoft.com/office/drawing/2014/main" id="{BBAE7A34-C334-4E7E-B0D9-D7F4BE55C6E2}"/>
                </a:ext>
              </a:extLst>
            </p:cNvPr>
            <p:cNvSpPr txBox="1"/>
            <p:nvPr/>
          </p:nvSpPr>
          <p:spPr>
            <a:xfrm>
              <a:off x="8534649" y="2477768"/>
              <a:ext cx="137090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100</a:t>
              </a:r>
            </a:p>
          </p:txBody>
        </p:sp>
        <p:grpSp>
          <p:nvGrpSpPr>
            <p:cNvPr id="62" name="Group 61">
              <a:extLst>
                <a:ext uri="{FF2B5EF4-FFF2-40B4-BE49-F238E27FC236}">
                  <a16:creationId xmlns:a16="http://schemas.microsoft.com/office/drawing/2014/main" id="{28BC83AD-FA47-451D-BBE9-F90A385014D9}"/>
                </a:ext>
              </a:extLst>
            </p:cNvPr>
            <p:cNvGrpSpPr/>
            <p:nvPr/>
          </p:nvGrpSpPr>
          <p:grpSpPr>
            <a:xfrm>
              <a:off x="5789341" y="1822581"/>
              <a:ext cx="4475653" cy="3045118"/>
              <a:chOff x="6185410" y="3779776"/>
              <a:chExt cx="887422" cy="3045118"/>
            </a:xfrm>
          </p:grpSpPr>
          <p:cxnSp>
            <p:nvCxnSpPr>
              <p:cNvPr id="63" name="Straight Connector 62">
                <a:extLst>
                  <a:ext uri="{FF2B5EF4-FFF2-40B4-BE49-F238E27FC236}">
                    <a16:creationId xmlns:a16="http://schemas.microsoft.com/office/drawing/2014/main" id="{837B83E1-564F-4157-BBEC-2C2BE5F81B4B}"/>
                  </a:ext>
                </a:extLst>
              </p:cNvPr>
              <p:cNvCxnSpPr>
                <a:cxnSpLocks/>
              </p:cNvCxnSpPr>
              <p:nvPr/>
            </p:nvCxnSpPr>
            <p:spPr>
              <a:xfrm>
                <a:off x="6848142" y="499928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71A9F436-772C-4EDB-B74A-CC5FDA6F130A}"/>
                  </a:ext>
                </a:extLst>
              </p:cNvPr>
              <p:cNvCxnSpPr>
                <a:cxnSpLocks/>
              </p:cNvCxnSpPr>
              <p:nvPr/>
            </p:nvCxnSpPr>
            <p:spPr>
              <a:xfrm>
                <a:off x="6848081" y="4809986"/>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15B41DC-A88C-40E8-AE7A-EC4B107F07E5}"/>
                  </a:ext>
                </a:extLst>
              </p:cNvPr>
              <p:cNvCxnSpPr>
                <a:cxnSpLocks/>
              </p:cNvCxnSpPr>
              <p:nvPr/>
            </p:nvCxnSpPr>
            <p:spPr>
              <a:xfrm>
                <a:off x="6848081" y="5518075"/>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66" name="Group 65">
                <a:extLst>
                  <a:ext uri="{FF2B5EF4-FFF2-40B4-BE49-F238E27FC236}">
                    <a16:creationId xmlns:a16="http://schemas.microsoft.com/office/drawing/2014/main" id="{494BD858-F82E-49CB-A6BE-52D7920495FB}"/>
                  </a:ext>
                </a:extLst>
              </p:cNvPr>
              <p:cNvGrpSpPr/>
              <p:nvPr/>
            </p:nvGrpSpPr>
            <p:grpSpPr>
              <a:xfrm>
                <a:off x="6185410" y="3779776"/>
                <a:ext cx="652558" cy="3045118"/>
                <a:chOff x="289886" y="3787842"/>
                <a:chExt cx="1244398" cy="3045118"/>
              </a:xfrm>
            </p:grpSpPr>
            <p:sp>
              <p:nvSpPr>
                <p:cNvPr id="68" name="Arc 67">
                  <a:extLst>
                    <a:ext uri="{FF2B5EF4-FFF2-40B4-BE49-F238E27FC236}">
                      <a16:creationId xmlns:a16="http://schemas.microsoft.com/office/drawing/2014/main" id="{240C864F-9159-482F-872D-33DAFEDC1126}"/>
                    </a:ext>
                  </a:extLst>
                </p:cNvPr>
                <p:cNvSpPr/>
                <p:nvPr/>
              </p:nvSpPr>
              <p:spPr>
                <a:xfrm>
                  <a:off x="294549" y="37878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9" name="Arc 68">
                  <a:extLst>
                    <a:ext uri="{FF2B5EF4-FFF2-40B4-BE49-F238E27FC236}">
                      <a16:creationId xmlns:a16="http://schemas.microsoft.com/office/drawing/2014/main" id="{DB76B4B5-83B7-4DF9-8C0E-C9D9BE4FBE2A}"/>
                    </a:ext>
                  </a:extLst>
                </p:cNvPr>
                <p:cNvSpPr/>
                <p:nvPr/>
              </p:nvSpPr>
              <p:spPr>
                <a:xfrm flipV="1">
                  <a:off x="289886" y="54980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67" name="TextBox 66">
                <a:extLst>
                  <a:ext uri="{FF2B5EF4-FFF2-40B4-BE49-F238E27FC236}">
                    <a16:creationId xmlns:a16="http://schemas.microsoft.com/office/drawing/2014/main" id="{73D0D1C7-E388-425C-A0C1-7D905E9C2210}"/>
                  </a:ext>
                </a:extLst>
              </p:cNvPr>
              <p:cNvSpPr txBox="1"/>
              <p:nvPr/>
            </p:nvSpPr>
            <p:spPr>
              <a:xfrm>
                <a:off x="6729741" y="5852012"/>
                <a:ext cx="343091"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120</a:t>
                </a:r>
              </a:p>
            </p:txBody>
          </p:sp>
        </p:grpSp>
      </p:grpSp>
      <p:grpSp>
        <p:nvGrpSpPr>
          <p:cNvPr id="70" name="Group 69">
            <a:extLst>
              <a:ext uri="{FF2B5EF4-FFF2-40B4-BE49-F238E27FC236}">
                <a16:creationId xmlns:a16="http://schemas.microsoft.com/office/drawing/2014/main" id="{88687778-3D10-4A4E-96F0-CF9D875BC6B4}"/>
              </a:ext>
            </a:extLst>
          </p:cNvPr>
          <p:cNvGrpSpPr/>
          <p:nvPr/>
        </p:nvGrpSpPr>
        <p:grpSpPr>
          <a:xfrm>
            <a:off x="2576406" y="1801974"/>
            <a:ext cx="901466" cy="3045118"/>
            <a:chOff x="382877" y="3787655"/>
            <a:chExt cx="2065509" cy="3045118"/>
          </a:xfrm>
        </p:grpSpPr>
        <p:cxnSp>
          <p:nvCxnSpPr>
            <p:cNvPr id="71" name="Straight Connector 70">
              <a:extLst>
                <a:ext uri="{FF2B5EF4-FFF2-40B4-BE49-F238E27FC236}">
                  <a16:creationId xmlns:a16="http://schemas.microsoft.com/office/drawing/2014/main" id="{B9EAF5A0-694B-4C41-BED3-E45C624F551A}"/>
                </a:ext>
              </a:extLst>
            </p:cNvPr>
            <p:cNvCxnSpPr>
              <a:cxnSpLocks/>
            </p:cNvCxnSpPr>
            <p:nvPr/>
          </p:nvCxnSpPr>
          <p:spPr>
            <a:xfrm>
              <a:off x="1534345" y="4979141"/>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9F79485E-89B6-4522-AADB-AAF4A0D392F5}"/>
                </a:ext>
              </a:extLst>
            </p:cNvPr>
            <p:cNvSpPr txBox="1"/>
            <p:nvPr/>
          </p:nvSpPr>
          <p:spPr>
            <a:xfrm>
              <a:off x="882985" y="5824750"/>
              <a:ext cx="1565401"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2.40</a:t>
              </a:r>
            </a:p>
          </p:txBody>
        </p:sp>
        <p:sp>
          <p:nvSpPr>
            <p:cNvPr id="73" name="TextBox 72">
              <a:extLst>
                <a:ext uri="{FF2B5EF4-FFF2-40B4-BE49-F238E27FC236}">
                  <a16:creationId xmlns:a16="http://schemas.microsoft.com/office/drawing/2014/main" id="{EF3F7E0E-874D-4B04-8536-80EE66B35AF6}"/>
                </a:ext>
              </a:extLst>
            </p:cNvPr>
            <p:cNvSpPr txBox="1"/>
            <p:nvPr/>
          </p:nvSpPr>
          <p:spPr>
            <a:xfrm>
              <a:off x="1148897" y="4391649"/>
              <a:ext cx="750013"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2</a:t>
              </a:r>
            </a:p>
          </p:txBody>
        </p:sp>
        <p:cxnSp>
          <p:nvCxnSpPr>
            <p:cNvPr id="74" name="Straight Connector 73">
              <a:extLst>
                <a:ext uri="{FF2B5EF4-FFF2-40B4-BE49-F238E27FC236}">
                  <a16:creationId xmlns:a16="http://schemas.microsoft.com/office/drawing/2014/main" id="{D7111BB7-75AA-49F7-916F-D4DD7E3107A7}"/>
                </a:ext>
              </a:extLst>
            </p:cNvPr>
            <p:cNvCxnSpPr>
              <a:cxnSpLocks/>
            </p:cNvCxnSpPr>
            <p:nvPr/>
          </p:nvCxnSpPr>
          <p:spPr>
            <a:xfrm>
              <a:off x="1534284" y="4789842"/>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1D8EBB52-0B96-4C4C-BF8E-60725B20E442}"/>
                </a:ext>
              </a:extLst>
            </p:cNvPr>
            <p:cNvCxnSpPr>
              <a:cxnSpLocks/>
            </p:cNvCxnSpPr>
            <p:nvPr/>
          </p:nvCxnSpPr>
          <p:spPr>
            <a:xfrm>
              <a:off x="1534284" y="5497931"/>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76" name="Group 75">
              <a:extLst>
                <a:ext uri="{FF2B5EF4-FFF2-40B4-BE49-F238E27FC236}">
                  <a16:creationId xmlns:a16="http://schemas.microsoft.com/office/drawing/2014/main" id="{E612A611-31D0-407A-B0F6-A59F6D155D2E}"/>
                </a:ext>
              </a:extLst>
            </p:cNvPr>
            <p:cNvGrpSpPr/>
            <p:nvPr/>
          </p:nvGrpSpPr>
          <p:grpSpPr>
            <a:xfrm>
              <a:off x="382877" y="3787655"/>
              <a:ext cx="1123148" cy="3045118"/>
              <a:chOff x="289886" y="3787842"/>
              <a:chExt cx="1244398" cy="3045118"/>
            </a:xfrm>
          </p:grpSpPr>
          <p:sp>
            <p:nvSpPr>
              <p:cNvPr id="77" name="Arc 76">
                <a:extLst>
                  <a:ext uri="{FF2B5EF4-FFF2-40B4-BE49-F238E27FC236}">
                    <a16:creationId xmlns:a16="http://schemas.microsoft.com/office/drawing/2014/main" id="{EFA587E3-4B86-4CA5-89EF-DB6D571C79D4}"/>
                  </a:ext>
                </a:extLst>
              </p:cNvPr>
              <p:cNvSpPr/>
              <p:nvPr/>
            </p:nvSpPr>
            <p:spPr>
              <a:xfrm>
                <a:off x="294549" y="37878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8" name="Arc 77">
                <a:extLst>
                  <a:ext uri="{FF2B5EF4-FFF2-40B4-BE49-F238E27FC236}">
                    <a16:creationId xmlns:a16="http://schemas.microsoft.com/office/drawing/2014/main" id="{581684F1-D058-4FCA-8DA9-6C6A847EB94D}"/>
                  </a:ext>
                </a:extLst>
              </p:cNvPr>
              <p:cNvSpPr/>
              <p:nvPr/>
            </p:nvSpPr>
            <p:spPr>
              <a:xfrm flipV="1">
                <a:off x="289886" y="54980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79" name="Group 78">
            <a:extLst>
              <a:ext uri="{FF2B5EF4-FFF2-40B4-BE49-F238E27FC236}">
                <a16:creationId xmlns:a16="http://schemas.microsoft.com/office/drawing/2014/main" id="{C9E7D2BF-49F7-474C-96D7-F12F2E922F0A}"/>
              </a:ext>
            </a:extLst>
          </p:cNvPr>
          <p:cNvGrpSpPr/>
          <p:nvPr/>
        </p:nvGrpSpPr>
        <p:grpSpPr>
          <a:xfrm>
            <a:off x="3064753" y="1801974"/>
            <a:ext cx="973725" cy="3045118"/>
            <a:chOff x="382877" y="3787655"/>
            <a:chExt cx="1391625" cy="3045118"/>
          </a:xfrm>
        </p:grpSpPr>
        <p:cxnSp>
          <p:nvCxnSpPr>
            <p:cNvPr id="80" name="Straight Connector 79">
              <a:extLst>
                <a:ext uri="{FF2B5EF4-FFF2-40B4-BE49-F238E27FC236}">
                  <a16:creationId xmlns:a16="http://schemas.microsoft.com/office/drawing/2014/main" id="{2EE6F971-4396-4FFB-BE7C-A8730D3351FF}"/>
                </a:ext>
              </a:extLst>
            </p:cNvPr>
            <p:cNvCxnSpPr>
              <a:cxnSpLocks/>
            </p:cNvCxnSpPr>
            <p:nvPr/>
          </p:nvCxnSpPr>
          <p:spPr>
            <a:xfrm>
              <a:off x="1534345" y="4979141"/>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0FF8300A-9A95-4860-897C-5DAB99440FA5}"/>
                </a:ext>
              </a:extLst>
            </p:cNvPr>
            <p:cNvSpPr txBox="1"/>
            <p:nvPr/>
          </p:nvSpPr>
          <p:spPr>
            <a:xfrm>
              <a:off x="1306684" y="5833490"/>
              <a:ext cx="46781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6</a:t>
              </a:r>
            </a:p>
          </p:txBody>
        </p:sp>
        <p:sp>
          <p:nvSpPr>
            <p:cNvPr id="82" name="TextBox 81">
              <a:extLst>
                <a:ext uri="{FF2B5EF4-FFF2-40B4-BE49-F238E27FC236}">
                  <a16:creationId xmlns:a16="http://schemas.microsoft.com/office/drawing/2014/main" id="{C0E756BD-32CD-43BA-8302-B128C7D17192}"/>
                </a:ext>
              </a:extLst>
            </p:cNvPr>
            <p:cNvSpPr txBox="1"/>
            <p:nvPr/>
          </p:nvSpPr>
          <p:spPr>
            <a:xfrm>
              <a:off x="1288470" y="4414409"/>
              <a:ext cx="46781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5</a:t>
              </a:r>
            </a:p>
          </p:txBody>
        </p:sp>
        <p:cxnSp>
          <p:nvCxnSpPr>
            <p:cNvPr id="83" name="Straight Connector 82">
              <a:extLst>
                <a:ext uri="{FF2B5EF4-FFF2-40B4-BE49-F238E27FC236}">
                  <a16:creationId xmlns:a16="http://schemas.microsoft.com/office/drawing/2014/main" id="{EB717FAA-14AF-4677-BC92-D2C185EE68B7}"/>
                </a:ext>
              </a:extLst>
            </p:cNvPr>
            <p:cNvCxnSpPr>
              <a:cxnSpLocks/>
            </p:cNvCxnSpPr>
            <p:nvPr/>
          </p:nvCxnSpPr>
          <p:spPr>
            <a:xfrm>
              <a:off x="1534284" y="4789842"/>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B2AA869B-B558-43A0-ADE8-29CBEF99384A}"/>
                </a:ext>
              </a:extLst>
            </p:cNvPr>
            <p:cNvCxnSpPr>
              <a:cxnSpLocks/>
            </p:cNvCxnSpPr>
            <p:nvPr/>
          </p:nvCxnSpPr>
          <p:spPr>
            <a:xfrm>
              <a:off x="1534284" y="5497931"/>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5" name="Group 84">
              <a:extLst>
                <a:ext uri="{FF2B5EF4-FFF2-40B4-BE49-F238E27FC236}">
                  <a16:creationId xmlns:a16="http://schemas.microsoft.com/office/drawing/2014/main" id="{E57CB424-1291-4F81-97C7-0F3A16C159D2}"/>
                </a:ext>
              </a:extLst>
            </p:cNvPr>
            <p:cNvGrpSpPr/>
            <p:nvPr/>
          </p:nvGrpSpPr>
          <p:grpSpPr>
            <a:xfrm>
              <a:off x="382877" y="3787655"/>
              <a:ext cx="1123148" cy="3045118"/>
              <a:chOff x="289886" y="3787842"/>
              <a:chExt cx="1244398" cy="3045118"/>
            </a:xfrm>
          </p:grpSpPr>
          <p:sp>
            <p:nvSpPr>
              <p:cNvPr id="86" name="Arc 85">
                <a:extLst>
                  <a:ext uri="{FF2B5EF4-FFF2-40B4-BE49-F238E27FC236}">
                    <a16:creationId xmlns:a16="http://schemas.microsoft.com/office/drawing/2014/main" id="{F4E2B767-5091-4937-9A96-E958532263FE}"/>
                  </a:ext>
                </a:extLst>
              </p:cNvPr>
              <p:cNvSpPr/>
              <p:nvPr/>
            </p:nvSpPr>
            <p:spPr>
              <a:xfrm>
                <a:off x="294549" y="37878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7" name="Arc 86">
                <a:extLst>
                  <a:ext uri="{FF2B5EF4-FFF2-40B4-BE49-F238E27FC236}">
                    <a16:creationId xmlns:a16="http://schemas.microsoft.com/office/drawing/2014/main" id="{6D98049B-86F2-48AC-9503-75BCAD24B388}"/>
                  </a:ext>
                </a:extLst>
              </p:cNvPr>
              <p:cNvSpPr/>
              <p:nvPr/>
            </p:nvSpPr>
            <p:spPr>
              <a:xfrm flipV="1">
                <a:off x="289886" y="54980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88" name="Group 87">
            <a:extLst>
              <a:ext uri="{FF2B5EF4-FFF2-40B4-BE49-F238E27FC236}">
                <a16:creationId xmlns:a16="http://schemas.microsoft.com/office/drawing/2014/main" id="{C50D02A7-7E5D-4133-A9B9-5459EAF02758}"/>
              </a:ext>
            </a:extLst>
          </p:cNvPr>
          <p:cNvGrpSpPr/>
          <p:nvPr/>
        </p:nvGrpSpPr>
        <p:grpSpPr>
          <a:xfrm>
            <a:off x="4948459" y="1820282"/>
            <a:ext cx="1450720" cy="3045118"/>
            <a:chOff x="1591928" y="3787655"/>
            <a:chExt cx="1391173" cy="3045118"/>
          </a:xfrm>
        </p:grpSpPr>
        <p:cxnSp>
          <p:nvCxnSpPr>
            <p:cNvPr id="89" name="Straight Connector 88">
              <a:extLst>
                <a:ext uri="{FF2B5EF4-FFF2-40B4-BE49-F238E27FC236}">
                  <a16:creationId xmlns:a16="http://schemas.microsoft.com/office/drawing/2014/main" id="{C722C732-C439-465A-A2DB-C068AF62ECE1}"/>
                </a:ext>
              </a:extLst>
            </p:cNvPr>
            <p:cNvCxnSpPr>
              <a:cxnSpLocks/>
            </p:cNvCxnSpPr>
            <p:nvPr/>
          </p:nvCxnSpPr>
          <p:spPr>
            <a:xfrm>
              <a:off x="2729083" y="4979141"/>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90" name="TextBox 89">
              <a:extLst>
                <a:ext uri="{FF2B5EF4-FFF2-40B4-BE49-F238E27FC236}">
                  <a16:creationId xmlns:a16="http://schemas.microsoft.com/office/drawing/2014/main" id="{F0160F8B-6B07-4830-90F3-58CBE5D8ED1E}"/>
                </a:ext>
              </a:extLst>
            </p:cNvPr>
            <p:cNvSpPr txBox="1"/>
            <p:nvPr/>
          </p:nvSpPr>
          <p:spPr>
            <a:xfrm>
              <a:off x="2573556" y="5844962"/>
              <a:ext cx="39867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24</a:t>
              </a:r>
            </a:p>
          </p:txBody>
        </p:sp>
        <p:sp>
          <p:nvSpPr>
            <p:cNvPr id="91" name="TextBox 90">
              <a:extLst>
                <a:ext uri="{FF2B5EF4-FFF2-40B4-BE49-F238E27FC236}">
                  <a16:creationId xmlns:a16="http://schemas.microsoft.com/office/drawing/2014/main" id="{FE436EF2-4756-4A28-901B-A205BBA41683}"/>
                </a:ext>
              </a:extLst>
            </p:cNvPr>
            <p:cNvSpPr txBox="1"/>
            <p:nvPr/>
          </p:nvSpPr>
          <p:spPr>
            <a:xfrm>
              <a:off x="2584427" y="4416750"/>
              <a:ext cx="39867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20</a:t>
              </a:r>
            </a:p>
          </p:txBody>
        </p:sp>
        <p:cxnSp>
          <p:nvCxnSpPr>
            <p:cNvPr id="92" name="Straight Connector 91">
              <a:extLst>
                <a:ext uri="{FF2B5EF4-FFF2-40B4-BE49-F238E27FC236}">
                  <a16:creationId xmlns:a16="http://schemas.microsoft.com/office/drawing/2014/main" id="{F99D5D33-C46C-4D82-957F-34DA0B8B53DA}"/>
                </a:ext>
              </a:extLst>
            </p:cNvPr>
            <p:cNvCxnSpPr>
              <a:cxnSpLocks/>
            </p:cNvCxnSpPr>
            <p:nvPr/>
          </p:nvCxnSpPr>
          <p:spPr>
            <a:xfrm>
              <a:off x="2729022" y="4789842"/>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241065CF-307E-4720-B4C5-F58E4AA5524A}"/>
                </a:ext>
              </a:extLst>
            </p:cNvPr>
            <p:cNvCxnSpPr>
              <a:cxnSpLocks/>
            </p:cNvCxnSpPr>
            <p:nvPr/>
          </p:nvCxnSpPr>
          <p:spPr>
            <a:xfrm>
              <a:off x="2729022" y="5497931"/>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94" name="Group 93">
              <a:extLst>
                <a:ext uri="{FF2B5EF4-FFF2-40B4-BE49-F238E27FC236}">
                  <a16:creationId xmlns:a16="http://schemas.microsoft.com/office/drawing/2014/main" id="{72937B3F-6125-4654-922D-DCEA53987881}"/>
                </a:ext>
              </a:extLst>
            </p:cNvPr>
            <p:cNvGrpSpPr/>
            <p:nvPr/>
          </p:nvGrpSpPr>
          <p:grpSpPr>
            <a:xfrm>
              <a:off x="1591928" y="3787655"/>
              <a:ext cx="1123148" cy="3045118"/>
              <a:chOff x="289886" y="3787842"/>
              <a:chExt cx="1244398" cy="3045118"/>
            </a:xfrm>
          </p:grpSpPr>
          <p:sp>
            <p:nvSpPr>
              <p:cNvPr id="95" name="Arc 94">
                <a:extLst>
                  <a:ext uri="{FF2B5EF4-FFF2-40B4-BE49-F238E27FC236}">
                    <a16:creationId xmlns:a16="http://schemas.microsoft.com/office/drawing/2014/main" id="{C6AD98FB-D463-46BC-AF6F-2AA5B63CE817}"/>
                  </a:ext>
                </a:extLst>
              </p:cNvPr>
              <p:cNvSpPr/>
              <p:nvPr/>
            </p:nvSpPr>
            <p:spPr>
              <a:xfrm>
                <a:off x="294549" y="37878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6" name="Arc 95">
                <a:extLst>
                  <a:ext uri="{FF2B5EF4-FFF2-40B4-BE49-F238E27FC236}">
                    <a16:creationId xmlns:a16="http://schemas.microsoft.com/office/drawing/2014/main" id="{ACAA5477-7504-4C12-A495-28087B62A193}"/>
                  </a:ext>
                </a:extLst>
              </p:cNvPr>
              <p:cNvSpPr/>
              <p:nvPr/>
            </p:nvSpPr>
            <p:spPr>
              <a:xfrm flipV="1">
                <a:off x="289886" y="54980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97" name="Group 96">
            <a:extLst>
              <a:ext uri="{FF2B5EF4-FFF2-40B4-BE49-F238E27FC236}">
                <a16:creationId xmlns:a16="http://schemas.microsoft.com/office/drawing/2014/main" id="{64BA8AE1-577A-44D4-A794-6988CF7283D1}"/>
              </a:ext>
            </a:extLst>
          </p:cNvPr>
          <p:cNvGrpSpPr/>
          <p:nvPr/>
        </p:nvGrpSpPr>
        <p:grpSpPr>
          <a:xfrm>
            <a:off x="8504585" y="1820282"/>
            <a:ext cx="1788307" cy="3045118"/>
            <a:chOff x="5789347" y="1822581"/>
            <a:chExt cx="4363957" cy="3045118"/>
          </a:xfrm>
        </p:grpSpPr>
        <p:sp>
          <p:nvSpPr>
            <p:cNvPr id="98" name="TextBox 97">
              <a:extLst>
                <a:ext uri="{FF2B5EF4-FFF2-40B4-BE49-F238E27FC236}">
                  <a16:creationId xmlns:a16="http://schemas.microsoft.com/office/drawing/2014/main" id="{458CAD8D-91C1-40CC-90F3-737A17AAD8E1}"/>
                </a:ext>
              </a:extLst>
            </p:cNvPr>
            <p:cNvSpPr txBox="1"/>
            <p:nvPr/>
          </p:nvSpPr>
          <p:spPr>
            <a:xfrm>
              <a:off x="8534649" y="2477768"/>
              <a:ext cx="107295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500</a:t>
              </a:r>
            </a:p>
          </p:txBody>
        </p:sp>
        <p:grpSp>
          <p:nvGrpSpPr>
            <p:cNvPr id="99" name="Group 98">
              <a:extLst>
                <a:ext uri="{FF2B5EF4-FFF2-40B4-BE49-F238E27FC236}">
                  <a16:creationId xmlns:a16="http://schemas.microsoft.com/office/drawing/2014/main" id="{E1D02E27-238F-4A4E-B97C-15ED68732E59}"/>
                </a:ext>
              </a:extLst>
            </p:cNvPr>
            <p:cNvGrpSpPr/>
            <p:nvPr/>
          </p:nvGrpSpPr>
          <p:grpSpPr>
            <a:xfrm>
              <a:off x="5789347" y="1822581"/>
              <a:ext cx="4363957" cy="3045118"/>
              <a:chOff x="6185410" y="3779776"/>
              <a:chExt cx="865275" cy="3045118"/>
            </a:xfrm>
          </p:grpSpPr>
          <p:cxnSp>
            <p:nvCxnSpPr>
              <p:cNvPr id="100" name="Straight Connector 99">
                <a:extLst>
                  <a:ext uri="{FF2B5EF4-FFF2-40B4-BE49-F238E27FC236}">
                    <a16:creationId xmlns:a16="http://schemas.microsoft.com/office/drawing/2014/main" id="{82DB98CE-5A5E-485D-ACB5-16537056D32E}"/>
                  </a:ext>
                </a:extLst>
              </p:cNvPr>
              <p:cNvCxnSpPr>
                <a:cxnSpLocks/>
              </p:cNvCxnSpPr>
              <p:nvPr/>
            </p:nvCxnSpPr>
            <p:spPr>
              <a:xfrm>
                <a:off x="6848142" y="499928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D6E282B9-4A25-4B3B-9B32-33BB37ED0077}"/>
                  </a:ext>
                </a:extLst>
              </p:cNvPr>
              <p:cNvCxnSpPr>
                <a:cxnSpLocks/>
              </p:cNvCxnSpPr>
              <p:nvPr/>
            </p:nvCxnSpPr>
            <p:spPr>
              <a:xfrm>
                <a:off x="6848081" y="4809986"/>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E45ED7A8-167D-4FC3-85DB-622336C5704C}"/>
                  </a:ext>
                </a:extLst>
              </p:cNvPr>
              <p:cNvCxnSpPr>
                <a:cxnSpLocks/>
              </p:cNvCxnSpPr>
              <p:nvPr/>
            </p:nvCxnSpPr>
            <p:spPr>
              <a:xfrm>
                <a:off x="6848081" y="5518075"/>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3" name="Group 102">
                <a:extLst>
                  <a:ext uri="{FF2B5EF4-FFF2-40B4-BE49-F238E27FC236}">
                    <a16:creationId xmlns:a16="http://schemas.microsoft.com/office/drawing/2014/main" id="{992C5D4F-C6A2-4F62-9E87-B4241C7D4D78}"/>
                  </a:ext>
                </a:extLst>
              </p:cNvPr>
              <p:cNvGrpSpPr/>
              <p:nvPr/>
            </p:nvGrpSpPr>
            <p:grpSpPr>
              <a:xfrm>
                <a:off x="6185410" y="3779776"/>
                <a:ext cx="652558" cy="3045118"/>
                <a:chOff x="289886" y="3787842"/>
                <a:chExt cx="1244398" cy="3045118"/>
              </a:xfrm>
            </p:grpSpPr>
            <p:sp>
              <p:nvSpPr>
                <p:cNvPr id="105" name="Arc 104">
                  <a:extLst>
                    <a:ext uri="{FF2B5EF4-FFF2-40B4-BE49-F238E27FC236}">
                      <a16:creationId xmlns:a16="http://schemas.microsoft.com/office/drawing/2014/main" id="{C82C92C0-92BB-470F-B670-3FC16092C1FC}"/>
                    </a:ext>
                  </a:extLst>
                </p:cNvPr>
                <p:cNvSpPr/>
                <p:nvPr/>
              </p:nvSpPr>
              <p:spPr>
                <a:xfrm>
                  <a:off x="294549" y="37878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6" name="Arc 105">
                  <a:extLst>
                    <a:ext uri="{FF2B5EF4-FFF2-40B4-BE49-F238E27FC236}">
                      <a16:creationId xmlns:a16="http://schemas.microsoft.com/office/drawing/2014/main" id="{EFFD35AA-406D-4B7F-B045-CAAF339FFA84}"/>
                    </a:ext>
                  </a:extLst>
                </p:cNvPr>
                <p:cNvSpPr/>
                <p:nvPr/>
              </p:nvSpPr>
              <p:spPr>
                <a:xfrm flipV="1">
                  <a:off x="289886" y="54980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04" name="TextBox 103">
                <a:extLst>
                  <a:ext uri="{FF2B5EF4-FFF2-40B4-BE49-F238E27FC236}">
                    <a16:creationId xmlns:a16="http://schemas.microsoft.com/office/drawing/2014/main" id="{F01B63F5-8250-4F83-B0B7-9EB8C57A5F16}"/>
                  </a:ext>
                </a:extLst>
              </p:cNvPr>
              <p:cNvSpPr txBox="1"/>
              <p:nvPr/>
            </p:nvSpPr>
            <p:spPr>
              <a:xfrm>
                <a:off x="6729742" y="5852012"/>
                <a:ext cx="320943" cy="400110"/>
              </a:xfrm>
              <a:prstGeom prst="rect">
                <a:avLst/>
              </a:prstGeom>
              <a:noFill/>
            </p:spPr>
            <p:txBody>
              <a:bodyPr wrap="square" rtlCol="0">
                <a:spAutoFit/>
              </a:bodyPr>
              <a:lstStyle/>
              <a:p>
                <a:r>
                  <a:rPr lang="en-US" sz="2000" dirty="0">
                    <a:solidFill>
                      <a:srgbClr val="FF0000"/>
                    </a:solidFill>
                    <a:latin typeface="Arial" panose="020B0604020202020204" pitchFamily="34" charset="0"/>
                    <a:cs typeface="Arial" panose="020B0604020202020204" pitchFamily="34" charset="0"/>
                  </a:rPr>
                  <a:t>600</a:t>
                </a:r>
              </a:p>
            </p:txBody>
          </p:sp>
        </p:grpSp>
      </p:grpSp>
      <p:sp>
        <p:nvSpPr>
          <p:cNvPr id="8" name="Title 1">
            <a:extLst>
              <a:ext uri="{FF2B5EF4-FFF2-40B4-BE49-F238E27FC236}">
                <a16:creationId xmlns:a16="http://schemas.microsoft.com/office/drawing/2014/main" id="{CA4F32CD-7F0E-98A2-6BF0-75B95103B1BE}"/>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Class method</a:t>
            </a:r>
            <a:r>
              <a:rPr kumimoji="0" lang="en-GB"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1</a:t>
            </a: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 for Explore 1</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pSp>
        <p:nvGrpSpPr>
          <p:cNvPr id="107" name="Group 106">
            <a:extLst>
              <a:ext uri="{FF2B5EF4-FFF2-40B4-BE49-F238E27FC236}">
                <a16:creationId xmlns:a16="http://schemas.microsoft.com/office/drawing/2014/main" id="{7241810F-D57A-4651-9D85-F0C556F2B088}"/>
              </a:ext>
            </a:extLst>
          </p:cNvPr>
          <p:cNvGrpSpPr/>
          <p:nvPr/>
        </p:nvGrpSpPr>
        <p:grpSpPr>
          <a:xfrm>
            <a:off x="6132986" y="1797311"/>
            <a:ext cx="1504982" cy="3045118"/>
            <a:chOff x="1591928" y="3787655"/>
            <a:chExt cx="1443207" cy="3045118"/>
          </a:xfrm>
        </p:grpSpPr>
        <p:cxnSp>
          <p:nvCxnSpPr>
            <p:cNvPr id="108" name="Straight Connector 107">
              <a:extLst>
                <a:ext uri="{FF2B5EF4-FFF2-40B4-BE49-F238E27FC236}">
                  <a16:creationId xmlns:a16="http://schemas.microsoft.com/office/drawing/2014/main" id="{3C58D0AB-7015-4940-B361-A316DAC28AEF}"/>
                </a:ext>
              </a:extLst>
            </p:cNvPr>
            <p:cNvCxnSpPr>
              <a:cxnSpLocks/>
            </p:cNvCxnSpPr>
            <p:nvPr/>
          </p:nvCxnSpPr>
          <p:spPr>
            <a:xfrm>
              <a:off x="2729083" y="4979141"/>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09" name="TextBox 108">
              <a:extLst>
                <a:ext uri="{FF2B5EF4-FFF2-40B4-BE49-F238E27FC236}">
                  <a16:creationId xmlns:a16="http://schemas.microsoft.com/office/drawing/2014/main" id="{16CE4F58-B335-446C-801E-39BA30695A77}"/>
                </a:ext>
              </a:extLst>
            </p:cNvPr>
            <p:cNvSpPr txBox="1"/>
            <p:nvPr/>
          </p:nvSpPr>
          <p:spPr>
            <a:xfrm>
              <a:off x="2573556" y="5844962"/>
              <a:ext cx="45070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60</a:t>
              </a:r>
            </a:p>
          </p:txBody>
        </p:sp>
        <p:sp>
          <p:nvSpPr>
            <p:cNvPr id="110" name="TextBox 109">
              <a:extLst>
                <a:ext uri="{FF2B5EF4-FFF2-40B4-BE49-F238E27FC236}">
                  <a16:creationId xmlns:a16="http://schemas.microsoft.com/office/drawing/2014/main" id="{F451EE02-3D43-443D-B4E0-2C3D07B91811}"/>
                </a:ext>
              </a:extLst>
            </p:cNvPr>
            <p:cNvSpPr txBox="1"/>
            <p:nvPr/>
          </p:nvSpPr>
          <p:spPr>
            <a:xfrm>
              <a:off x="2584427" y="4416750"/>
              <a:ext cx="45070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50</a:t>
              </a:r>
            </a:p>
          </p:txBody>
        </p:sp>
        <p:cxnSp>
          <p:nvCxnSpPr>
            <p:cNvPr id="111" name="Straight Connector 110">
              <a:extLst>
                <a:ext uri="{FF2B5EF4-FFF2-40B4-BE49-F238E27FC236}">
                  <a16:creationId xmlns:a16="http://schemas.microsoft.com/office/drawing/2014/main" id="{0F6221A3-FB2B-4CD1-AE1C-9F12609DBAC2}"/>
                </a:ext>
              </a:extLst>
            </p:cNvPr>
            <p:cNvCxnSpPr>
              <a:cxnSpLocks/>
            </p:cNvCxnSpPr>
            <p:nvPr/>
          </p:nvCxnSpPr>
          <p:spPr>
            <a:xfrm>
              <a:off x="2729022" y="4789842"/>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C4637A01-8FC2-49C3-BC64-1B782E206637}"/>
                </a:ext>
              </a:extLst>
            </p:cNvPr>
            <p:cNvCxnSpPr>
              <a:cxnSpLocks/>
            </p:cNvCxnSpPr>
            <p:nvPr/>
          </p:nvCxnSpPr>
          <p:spPr>
            <a:xfrm>
              <a:off x="2729022" y="5497931"/>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13" name="Group 112">
              <a:extLst>
                <a:ext uri="{FF2B5EF4-FFF2-40B4-BE49-F238E27FC236}">
                  <a16:creationId xmlns:a16="http://schemas.microsoft.com/office/drawing/2014/main" id="{0B38EA4A-324D-406F-9309-1B390C359BCE}"/>
                </a:ext>
              </a:extLst>
            </p:cNvPr>
            <p:cNvGrpSpPr/>
            <p:nvPr/>
          </p:nvGrpSpPr>
          <p:grpSpPr>
            <a:xfrm>
              <a:off x="1591928" y="3787655"/>
              <a:ext cx="1123148" cy="3045118"/>
              <a:chOff x="289886" y="3787842"/>
              <a:chExt cx="1244398" cy="3045118"/>
            </a:xfrm>
          </p:grpSpPr>
          <p:sp>
            <p:nvSpPr>
              <p:cNvPr id="114" name="Arc 113">
                <a:extLst>
                  <a:ext uri="{FF2B5EF4-FFF2-40B4-BE49-F238E27FC236}">
                    <a16:creationId xmlns:a16="http://schemas.microsoft.com/office/drawing/2014/main" id="{DA656169-7CB2-4E05-8C55-9D207CEFA65E}"/>
                  </a:ext>
                </a:extLst>
              </p:cNvPr>
              <p:cNvSpPr/>
              <p:nvPr/>
            </p:nvSpPr>
            <p:spPr>
              <a:xfrm>
                <a:off x="294549" y="37878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5" name="Arc 114">
                <a:extLst>
                  <a:ext uri="{FF2B5EF4-FFF2-40B4-BE49-F238E27FC236}">
                    <a16:creationId xmlns:a16="http://schemas.microsoft.com/office/drawing/2014/main" id="{B4BC27BA-3447-4CED-A5CE-81F22348F0FA}"/>
                  </a:ext>
                </a:extLst>
              </p:cNvPr>
              <p:cNvSpPr/>
              <p:nvPr/>
            </p:nvSpPr>
            <p:spPr>
              <a:xfrm flipV="1">
                <a:off x="289886" y="5498042"/>
                <a:ext cx="1239735" cy="1334918"/>
              </a:xfrm>
              <a:prstGeom prst="arc">
                <a:avLst>
                  <a:gd name="adj1" fmla="val 11430085"/>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spTree>
    <p:extLst>
      <p:ext uri="{BB962C8B-B14F-4D97-AF65-F5344CB8AC3E}">
        <p14:creationId xmlns:p14="http://schemas.microsoft.com/office/powerpoint/2010/main" val="4212743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fade">
                                      <p:cBhvr>
                                        <p:cTn id="7" dur="500"/>
                                        <p:tgtEl>
                                          <p:spTgt spid="7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9"/>
                                        </p:tgtEl>
                                        <p:attrNameLst>
                                          <p:attrName>style.visibility</p:attrName>
                                        </p:attrNameLst>
                                      </p:cBhvr>
                                      <p:to>
                                        <p:strVal val="visible"/>
                                      </p:to>
                                    </p:set>
                                    <p:animEffect transition="in" filter="fade">
                                      <p:cBhvr>
                                        <p:cTn id="12" dur="500"/>
                                        <p:tgtEl>
                                          <p:spTgt spid="79"/>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C4EF6F0-33D9-E954-4594-98118E0C9108}"/>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Class method</a:t>
            </a:r>
            <a:r>
              <a:rPr kumimoji="0" lang="en-GB"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2</a:t>
            </a: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 for Explore 1</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4" name="TextBox 133">
            <a:extLst>
              <a:ext uri="{FF2B5EF4-FFF2-40B4-BE49-F238E27FC236}">
                <a16:creationId xmlns:a16="http://schemas.microsoft.com/office/drawing/2014/main" id="{01896717-7F17-4936-A080-427F7546D9A9}"/>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D</a:t>
            </a:r>
            <a:r>
              <a:rPr lang="en-GB" sz="2200" b="1" dirty="0">
                <a:solidFill>
                  <a:schemeClr val="bg1"/>
                </a:solidFill>
                <a:latin typeface="Arial" panose="020B0604020202020204" pitchFamily="34" charset="0"/>
                <a:cs typeface="Arial" panose="020B0604020202020204" pitchFamily="34" charset="0"/>
              </a:rPr>
              <a:t>ISCUSS</a:t>
            </a:r>
          </a:p>
        </p:txBody>
      </p:sp>
      <p:cxnSp>
        <p:nvCxnSpPr>
          <p:cNvPr id="107" name="Straight Connector 106">
            <a:extLst>
              <a:ext uri="{FF2B5EF4-FFF2-40B4-BE49-F238E27FC236}">
                <a16:creationId xmlns:a16="http://schemas.microsoft.com/office/drawing/2014/main" id="{A1473A17-EBAC-4980-8860-DEA22BC6DEBB}"/>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DF1A2EA4-A671-48F7-BBCC-C66A48D199E8}"/>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6084D716-0B76-4DE0-8461-36B7378B05B6}"/>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B4C08759-E9A9-42E2-9387-E2CED2526B97}"/>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5E673B7D-C5D6-4F53-9E15-DBD8BC7E7A9A}"/>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12" name="TextBox 111">
            <a:extLst>
              <a:ext uri="{FF2B5EF4-FFF2-40B4-BE49-F238E27FC236}">
                <a16:creationId xmlns:a16="http://schemas.microsoft.com/office/drawing/2014/main" id="{45198BFC-08FA-4A40-A095-E77A6AF3A9C4}"/>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13" name="TextBox 112">
            <a:extLst>
              <a:ext uri="{FF2B5EF4-FFF2-40B4-BE49-F238E27FC236}">
                <a16:creationId xmlns:a16="http://schemas.microsoft.com/office/drawing/2014/main" id="{12686F7D-FA65-4F66-ADEE-B9C36990C42B}"/>
              </a:ext>
            </a:extLst>
          </p:cNvPr>
          <p:cNvSpPr txBox="1"/>
          <p:nvPr/>
        </p:nvSpPr>
        <p:spPr>
          <a:xfrm>
            <a:off x="2587293" y="3768834"/>
            <a:ext cx="470000"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12</a:t>
            </a:r>
          </a:p>
        </p:txBody>
      </p:sp>
      <p:sp>
        <p:nvSpPr>
          <p:cNvPr id="114" name="TextBox 113">
            <a:extLst>
              <a:ext uri="{FF2B5EF4-FFF2-40B4-BE49-F238E27FC236}">
                <a16:creationId xmlns:a16="http://schemas.microsoft.com/office/drawing/2014/main" id="{CE0059A9-6F1F-4EC5-8728-39323B4C5A20}"/>
              </a:ext>
            </a:extLst>
          </p:cNvPr>
          <p:cNvSpPr txBox="1"/>
          <p:nvPr/>
        </p:nvSpPr>
        <p:spPr>
          <a:xfrm>
            <a:off x="2601538" y="2321290"/>
            <a:ext cx="470000"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10</a:t>
            </a:r>
          </a:p>
        </p:txBody>
      </p:sp>
      <p:cxnSp>
        <p:nvCxnSpPr>
          <p:cNvPr id="115" name="Straight Connector 114">
            <a:extLst>
              <a:ext uri="{FF2B5EF4-FFF2-40B4-BE49-F238E27FC236}">
                <a16:creationId xmlns:a16="http://schemas.microsoft.com/office/drawing/2014/main" id="{530D85E6-A54C-4B19-83CE-E924DE9BB618}"/>
              </a:ext>
            </a:extLst>
          </p:cNvPr>
          <p:cNvCxnSpPr>
            <a:cxnSpLocks/>
          </p:cNvCxnSpPr>
          <p:nvPr/>
        </p:nvCxnSpPr>
        <p:spPr>
          <a:xfrm>
            <a:off x="2888636"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20D7E044-1064-4957-84F3-16038B9EA945}"/>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17BAB3F2-77DD-4A96-B130-467BD610C73C}"/>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F1CED1F1-1B82-48A1-BEE8-6E8996B2E7E6}"/>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628F4C1F-0F64-4ED7-901D-E7AEC8541417}"/>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0467E4E4-6095-459B-9A67-70CDCC40DD59}"/>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6AE65631-E131-4FAA-AEF2-242BED09053B}"/>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22" name="Group 121">
            <a:extLst>
              <a:ext uri="{FF2B5EF4-FFF2-40B4-BE49-F238E27FC236}">
                <a16:creationId xmlns:a16="http://schemas.microsoft.com/office/drawing/2014/main" id="{A95943B5-EBD2-498D-9053-BC29A4EE6312}"/>
              </a:ext>
            </a:extLst>
          </p:cNvPr>
          <p:cNvGrpSpPr/>
          <p:nvPr/>
        </p:nvGrpSpPr>
        <p:grpSpPr>
          <a:xfrm>
            <a:off x="2865653" y="1478711"/>
            <a:ext cx="5590994" cy="1321746"/>
            <a:chOff x="2865653" y="1478711"/>
            <a:chExt cx="5590994" cy="1321746"/>
          </a:xfrm>
        </p:grpSpPr>
        <p:sp>
          <p:nvSpPr>
            <p:cNvPr id="123" name="TextBox 122">
              <a:extLst>
                <a:ext uri="{FF2B5EF4-FFF2-40B4-BE49-F238E27FC236}">
                  <a16:creationId xmlns:a16="http://schemas.microsoft.com/office/drawing/2014/main" id="{450B2E2B-D747-4365-B451-64B2311A4C31}"/>
                </a:ext>
              </a:extLst>
            </p:cNvPr>
            <p:cNvSpPr txBox="1"/>
            <p:nvPr/>
          </p:nvSpPr>
          <p:spPr>
            <a:xfrm>
              <a:off x="7843979" y="2365753"/>
              <a:ext cx="61266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500</a:t>
              </a:r>
            </a:p>
          </p:txBody>
        </p:sp>
        <p:grpSp>
          <p:nvGrpSpPr>
            <p:cNvPr id="124" name="Group 123">
              <a:extLst>
                <a:ext uri="{FF2B5EF4-FFF2-40B4-BE49-F238E27FC236}">
                  <a16:creationId xmlns:a16="http://schemas.microsoft.com/office/drawing/2014/main" id="{E934FBD3-0F9E-4E8D-AB5C-0D96B6C60E60}"/>
                </a:ext>
              </a:extLst>
            </p:cNvPr>
            <p:cNvGrpSpPr/>
            <p:nvPr/>
          </p:nvGrpSpPr>
          <p:grpSpPr>
            <a:xfrm>
              <a:off x="2865653" y="1478711"/>
              <a:ext cx="5293856" cy="1321746"/>
              <a:chOff x="2865653" y="1478711"/>
              <a:chExt cx="5293856" cy="1321746"/>
            </a:xfrm>
          </p:grpSpPr>
          <mc:AlternateContent xmlns:mc="http://schemas.openxmlformats.org/markup-compatibility/2006" xmlns:a14="http://schemas.microsoft.com/office/drawing/2010/main">
            <mc:Choice Requires="a14">
              <p:sp>
                <p:nvSpPr>
                  <p:cNvPr id="125" name="TextBox 124">
                    <a:extLst>
                      <a:ext uri="{FF2B5EF4-FFF2-40B4-BE49-F238E27FC236}">
                        <a16:creationId xmlns:a16="http://schemas.microsoft.com/office/drawing/2014/main" id="{3AD07881-FFB6-4ABF-9508-6263A4E7204B}"/>
                      </a:ext>
                    </a:extLst>
                  </p:cNvPr>
                  <p:cNvSpPr txBox="1"/>
                  <p:nvPr/>
                </p:nvSpPr>
                <p:spPr>
                  <a:xfrm>
                    <a:off x="4971518" y="1478711"/>
                    <a:ext cx="78027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smtClean="0">
                              <a:solidFill>
                                <a:srgbClr val="FF0000"/>
                              </a:solidFill>
                              <a:latin typeface="Cambria Math" charset="0"/>
                            </a:rPr>
                            <m:t>×</m:t>
                          </m:r>
                          <m:r>
                            <a:rPr lang="en-GB" sz="2000" b="0" i="0" smtClean="0">
                              <a:solidFill>
                                <a:srgbClr val="FF0000"/>
                              </a:solidFill>
                              <a:latin typeface="Cambria Math" panose="02040503050406030204" pitchFamily="18" charset="0"/>
                            </a:rPr>
                            <m:t>50</m:t>
                          </m:r>
                        </m:oMath>
                      </m:oMathPara>
                    </a14:m>
                    <a:endParaRPr lang="en-US" sz="2000" dirty="0">
                      <a:latin typeface="Arial" panose="020B0604020202020204" pitchFamily="34" charset="0"/>
                      <a:cs typeface="Arial" panose="020B0604020202020204" pitchFamily="34" charset="0"/>
                    </a:endParaRPr>
                  </a:p>
                </p:txBody>
              </p:sp>
            </mc:Choice>
            <mc:Fallback xmlns="">
              <p:sp>
                <p:nvSpPr>
                  <p:cNvPr id="125" name="TextBox 124">
                    <a:extLst>
                      <a:ext uri="{FF2B5EF4-FFF2-40B4-BE49-F238E27FC236}">
                        <a16:creationId xmlns:a16="http://schemas.microsoft.com/office/drawing/2014/main" id="{3AD07881-FFB6-4ABF-9508-6263A4E7204B}"/>
                      </a:ext>
                    </a:extLst>
                  </p:cNvPr>
                  <p:cNvSpPr txBox="1">
                    <a:spLocks noRot="1" noChangeAspect="1" noMove="1" noResize="1" noEditPoints="1" noAdjustHandles="1" noChangeArrowheads="1" noChangeShapeType="1" noTextEdit="1"/>
                  </p:cNvSpPr>
                  <p:nvPr/>
                </p:nvSpPr>
                <p:spPr>
                  <a:xfrm>
                    <a:off x="4971518" y="1478711"/>
                    <a:ext cx="780278" cy="400110"/>
                  </a:xfrm>
                  <a:prstGeom prst="rect">
                    <a:avLst/>
                  </a:prstGeom>
                  <a:blipFill>
                    <a:blip r:embed="rId3"/>
                    <a:stretch>
                      <a:fillRect/>
                    </a:stretch>
                  </a:blipFill>
                </p:spPr>
                <p:txBody>
                  <a:bodyPr/>
                  <a:lstStyle/>
                  <a:p>
                    <a:r>
                      <a:rPr lang="en-GB">
                        <a:noFill/>
                      </a:rPr>
                      <a:t> </a:t>
                    </a:r>
                  </a:p>
                </p:txBody>
              </p:sp>
            </mc:Fallback>
          </mc:AlternateContent>
          <p:sp>
            <p:nvSpPr>
              <p:cNvPr id="126" name="Arc 125">
                <a:extLst>
                  <a:ext uri="{FF2B5EF4-FFF2-40B4-BE49-F238E27FC236}">
                    <a16:creationId xmlns:a16="http://schemas.microsoft.com/office/drawing/2014/main" id="{5F063B01-CB8D-421D-9362-4CB00BA43F5A}"/>
                  </a:ext>
                </a:extLst>
              </p:cNvPr>
              <p:cNvSpPr/>
              <p:nvPr/>
            </p:nvSpPr>
            <p:spPr>
              <a:xfrm>
                <a:off x="2865653" y="1478711"/>
                <a:ext cx="5293856" cy="1321746"/>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127" name="Group 126">
            <a:extLst>
              <a:ext uri="{FF2B5EF4-FFF2-40B4-BE49-F238E27FC236}">
                <a16:creationId xmlns:a16="http://schemas.microsoft.com/office/drawing/2014/main" id="{626C705E-FFF0-4360-BE65-9B7D50C68DC3}"/>
              </a:ext>
            </a:extLst>
          </p:cNvPr>
          <p:cNvGrpSpPr/>
          <p:nvPr/>
        </p:nvGrpSpPr>
        <p:grpSpPr>
          <a:xfrm>
            <a:off x="2888636" y="3684088"/>
            <a:ext cx="5600710" cy="1321746"/>
            <a:chOff x="2888637" y="3720668"/>
            <a:chExt cx="5600710" cy="1321746"/>
          </a:xfrm>
        </p:grpSpPr>
        <p:grpSp>
          <p:nvGrpSpPr>
            <p:cNvPr id="128" name="Group 127">
              <a:extLst>
                <a:ext uri="{FF2B5EF4-FFF2-40B4-BE49-F238E27FC236}">
                  <a16:creationId xmlns:a16="http://schemas.microsoft.com/office/drawing/2014/main" id="{C73027D3-CC19-4DED-8C5F-5ACD90C9076B}"/>
                </a:ext>
              </a:extLst>
            </p:cNvPr>
            <p:cNvGrpSpPr/>
            <p:nvPr/>
          </p:nvGrpSpPr>
          <p:grpSpPr>
            <a:xfrm>
              <a:off x="2888637" y="3720668"/>
              <a:ext cx="5242440" cy="1321746"/>
              <a:chOff x="2888637" y="3720668"/>
              <a:chExt cx="5242440" cy="1321746"/>
            </a:xfrm>
          </p:grpSpPr>
          <mc:AlternateContent xmlns:mc="http://schemas.openxmlformats.org/markup-compatibility/2006" xmlns:a14="http://schemas.microsoft.com/office/drawing/2010/main">
            <mc:Choice Requires="a14">
              <p:sp>
                <p:nvSpPr>
                  <p:cNvPr id="130" name="TextBox 129">
                    <a:extLst>
                      <a:ext uri="{FF2B5EF4-FFF2-40B4-BE49-F238E27FC236}">
                        <a16:creationId xmlns:a16="http://schemas.microsoft.com/office/drawing/2014/main" id="{258157C4-D6B3-48B4-8CDE-B0576BE31BBD}"/>
                      </a:ext>
                    </a:extLst>
                  </p:cNvPr>
                  <p:cNvSpPr txBox="1"/>
                  <p:nvPr/>
                </p:nvSpPr>
                <p:spPr>
                  <a:xfrm>
                    <a:off x="5046645" y="4597280"/>
                    <a:ext cx="709746" cy="400110"/>
                  </a:xfrm>
                  <a:prstGeom prst="rect">
                    <a:avLst/>
                  </a:prstGeom>
                  <a:noFill/>
                </p:spPr>
                <p:txBody>
                  <a:bodyPr wrap="none" rtlCol="0">
                    <a:spAutoFit/>
                  </a:bodyPr>
                  <a:lstStyle/>
                  <a:p>
                    <a14:m>
                      <m:oMath xmlns:m="http://schemas.openxmlformats.org/officeDocument/2006/math">
                        <m:r>
                          <a:rPr lang="en-US" sz="2000" smtClean="0">
                            <a:solidFill>
                              <a:srgbClr val="FF0000"/>
                            </a:solidFill>
                            <a:latin typeface="Cambria Math" charset="0"/>
                          </a:rPr>
                          <m:t>×</m:t>
                        </m:r>
                        <m:r>
                          <a:rPr lang="en-GB" sz="2000" b="0" i="0" smtClean="0">
                            <a:solidFill>
                              <a:srgbClr val="FF0000"/>
                            </a:solidFill>
                            <a:latin typeface="Cambria Math" panose="02040503050406030204" pitchFamily="18" charset="0"/>
                          </a:rPr>
                          <m:t>5</m:t>
                        </m:r>
                      </m:oMath>
                    </a14:m>
                    <a:r>
                      <a:rPr lang="en-US" sz="2000" dirty="0">
                        <a:solidFill>
                          <a:srgbClr val="FF0000"/>
                        </a:solidFill>
                        <a:latin typeface="Cambria Math" panose="02040503050406030204" pitchFamily="18" charset="0"/>
                        <a:ea typeface="Cambria Math" panose="02040503050406030204" pitchFamily="18" charset="0"/>
                        <a:cs typeface="Arial" panose="020B0604020202020204" pitchFamily="34" charset="0"/>
                      </a:rPr>
                      <a:t>0</a:t>
                    </a:r>
                  </a:p>
                </p:txBody>
              </p:sp>
            </mc:Choice>
            <mc:Fallback xmlns="">
              <p:sp>
                <p:nvSpPr>
                  <p:cNvPr id="130" name="TextBox 129">
                    <a:extLst>
                      <a:ext uri="{FF2B5EF4-FFF2-40B4-BE49-F238E27FC236}">
                        <a16:creationId xmlns:a16="http://schemas.microsoft.com/office/drawing/2014/main" id="{258157C4-D6B3-48B4-8CDE-B0576BE31BBD}"/>
                      </a:ext>
                    </a:extLst>
                  </p:cNvPr>
                  <p:cNvSpPr txBox="1">
                    <a:spLocks noRot="1" noChangeAspect="1" noMove="1" noResize="1" noEditPoints="1" noAdjustHandles="1" noChangeArrowheads="1" noChangeShapeType="1" noTextEdit="1"/>
                  </p:cNvSpPr>
                  <p:nvPr/>
                </p:nvSpPr>
                <p:spPr>
                  <a:xfrm>
                    <a:off x="5046645" y="4597280"/>
                    <a:ext cx="709746" cy="400110"/>
                  </a:xfrm>
                  <a:prstGeom prst="rect">
                    <a:avLst/>
                  </a:prstGeom>
                  <a:blipFill>
                    <a:blip r:embed="rId4"/>
                    <a:stretch>
                      <a:fillRect t="-7576" r="-7759" b="-25758"/>
                    </a:stretch>
                  </a:blipFill>
                </p:spPr>
                <p:txBody>
                  <a:bodyPr/>
                  <a:lstStyle/>
                  <a:p>
                    <a:r>
                      <a:rPr lang="en-GB">
                        <a:noFill/>
                      </a:rPr>
                      <a:t> </a:t>
                    </a:r>
                  </a:p>
                </p:txBody>
              </p:sp>
            </mc:Fallback>
          </mc:AlternateContent>
          <p:sp>
            <p:nvSpPr>
              <p:cNvPr id="131" name="Arc 130">
                <a:extLst>
                  <a:ext uri="{FF2B5EF4-FFF2-40B4-BE49-F238E27FC236}">
                    <a16:creationId xmlns:a16="http://schemas.microsoft.com/office/drawing/2014/main" id="{44DAB485-0850-4C86-B0EC-450C349D182B}"/>
                  </a:ext>
                </a:extLst>
              </p:cNvPr>
              <p:cNvSpPr/>
              <p:nvPr/>
            </p:nvSpPr>
            <p:spPr>
              <a:xfrm flipV="1">
                <a:off x="2888637" y="3720668"/>
                <a:ext cx="5242440" cy="1321746"/>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9" name="TextBox 128">
              <a:extLst>
                <a:ext uri="{FF2B5EF4-FFF2-40B4-BE49-F238E27FC236}">
                  <a16:creationId xmlns:a16="http://schemas.microsoft.com/office/drawing/2014/main" id="{86132EFC-22B5-4BE0-B8B5-9EC8EAD71204}"/>
                </a:ext>
              </a:extLst>
            </p:cNvPr>
            <p:cNvSpPr txBox="1"/>
            <p:nvPr/>
          </p:nvSpPr>
          <p:spPr>
            <a:xfrm>
              <a:off x="7876679" y="3873387"/>
              <a:ext cx="612668" cy="400110"/>
            </a:xfrm>
            <a:prstGeom prst="rect">
              <a:avLst/>
            </a:prstGeom>
            <a:noFill/>
          </p:spPr>
          <p:txBody>
            <a:bodyPr wrap="none" rtlCol="0">
              <a:spAutoFit/>
            </a:bodyPr>
            <a:lstStyle/>
            <a:p>
              <a:r>
                <a:rPr lang="en-US" sz="2000" dirty="0">
                  <a:solidFill>
                    <a:srgbClr val="FF0000"/>
                  </a:solidFill>
                  <a:latin typeface="Arial" panose="020B0604020202020204" pitchFamily="34" charset="0"/>
                  <a:cs typeface="Arial" panose="020B0604020202020204" pitchFamily="34" charset="0"/>
                </a:rPr>
                <a:t>600</a:t>
              </a:r>
            </a:p>
          </p:txBody>
        </p:sp>
      </p:grpSp>
      <p:sp>
        <p:nvSpPr>
          <p:cNvPr id="132" name="TextBox 131">
            <a:extLst>
              <a:ext uri="{FF2B5EF4-FFF2-40B4-BE49-F238E27FC236}">
                <a16:creationId xmlns:a16="http://schemas.microsoft.com/office/drawing/2014/main" id="{35396A4F-2450-49DE-A89B-56ADE93083A3}"/>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133" name="TextBox 132">
            <a:extLst>
              <a:ext uri="{FF2B5EF4-FFF2-40B4-BE49-F238E27FC236}">
                <a16:creationId xmlns:a16="http://schemas.microsoft.com/office/drawing/2014/main" id="{2138FEA8-EEC6-4FE4-843A-EBF3E509AF81}"/>
              </a:ext>
            </a:extLst>
          </p:cNvPr>
          <p:cNvSpPr txBox="1"/>
          <p:nvPr/>
        </p:nvSpPr>
        <p:spPr>
          <a:xfrm>
            <a:off x="10196615" y="3476966"/>
            <a:ext cx="1067921"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Euros €</a:t>
            </a:r>
          </a:p>
        </p:txBody>
      </p:sp>
    </p:spTree>
    <p:extLst>
      <p:ext uri="{BB962C8B-B14F-4D97-AF65-F5344CB8AC3E}">
        <p14:creationId xmlns:p14="http://schemas.microsoft.com/office/powerpoint/2010/main" val="2698787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2"/>
                                        </p:tgtEl>
                                        <p:attrNameLst>
                                          <p:attrName>style.visibility</p:attrName>
                                        </p:attrNameLst>
                                      </p:cBhvr>
                                      <p:to>
                                        <p:strVal val="visible"/>
                                      </p:to>
                                    </p:set>
                                    <p:animEffect transition="in" filter="fade">
                                      <p:cBhvr>
                                        <p:cTn id="7" dur="500"/>
                                        <p:tgtEl>
                                          <p:spTgt spid="1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7"/>
                                        </p:tgtEl>
                                        <p:attrNameLst>
                                          <p:attrName>style.visibility</p:attrName>
                                        </p:attrNameLst>
                                      </p:cBhvr>
                                      <p:to>
                                        <p:strVal val="visible"/>
                                      </p:to>
                                    </p:set>
                                    <p:animEffect transition="in" filter="fade">
                                      <p:cBhvr>
                                        <p:cTn id="12" dur="500"/>
                                        <p:tgtEl>
                                          <p:spTgt spid="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38FA647-92F2-BB42-E62A-ABD89F13B405}"/>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Class method</a:t>
            </a:r>
            <a:r>
              <a:rPr kumimoji="0" lang="en-GB"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3</a:t>
            </a: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 for Explore 1</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6</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a:extLst>
              <a:ext uri="{FF2B5EF4-FFF2-40B4-BE49-F238E27FC236}">
                <a16:creationId xmlns:a16="http://schemas.microsoft.com/office/drawing/2014/main" id="{07A4E3FE-3400-4944-861E-77C7D497E0FD}"/>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D</a:t>
            </a:r>
            <a:r>
              <a:rPr lang="en-GB" sz="2200" b="1" dirty="0">
                <a:solidFill>
                  <a:schemeClr val="bg1"/>
                </a:solidFill>
                <a:latin typeface="Arial" panose="020B0604020202020204" pitchFamily="34" charset="0"/>
                <a:cs typeface="Arial" panose="020B0604020202020204" pitchFamily="34" charset="0"/>
              </a:rPr>
              <a:t>ISCUSS</a:t>
            </a:r>
          </a:p>
        </p:txBody>
      </p:sp>
      <p:cxnSp>
        <p:nvCxnSpPr>
          <p:cNvPr id="33" name="Straight Connector 32">
            <a:extLst>
              <a:ext uri="{FF2B5EF4-FFF2-40B4-BE49-F238E27FC236}">
                <a16:creationId xmlns:a16="http://schemas.microsoft.com/office/drawing/2014/main" id="{86D5B7EE-2C6D-4F3A-AB0B-8F693F94AFF2}"/>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249100D-23FF-4ACB-B05D-279F8AABD0D3}"/>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948798C-0678-411D-9557-696045F039C6}"/>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A295B24-2739-4F1E-AE07-03FD7A3FD4C1}"/>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AA849D49-5295-483D-8E20-5637FB0022BC}"/>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38" name="TextBox 37">
            <a:extLst>
              <a:ext uri="{FF2B5EF4-FFF2-40B4-BE49-F238E27FC236}">
                <a16:creationId xmlns:a16="http://schemas.microsoft.com/office/drawing/2014/main" id="{68331B07-620C-40E5-8F2B-255FC559CBB3}"/>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39" name="TextBox 38">
            <a:extLst>
              <a:ext uri="{FF2B5EF4-FFF2-40B4-BE49-F238E27FC236}">
                <a16:creationId xmlns:a16="http://schemas.microsoft.com/office/drawing/2014/main" id="{B9757F33-C8F5-4755-9798-BC2114A0FE1C}"/>
              </a:ext>
            </a:extLst>
          </p:cNvPr>
          <p:cNvSpPr txBox="1"/>
          <p:nvPr/>
        </p:nvSpPr>
        <p:spPr>
          <a:xfrm>
            <a:off x="2587293" y="3768834"/>
            <a:ext cx="61266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120</a:t>
            </a:r>
          </a:p>
        </p:txBody>
      </p:sp>
      <p:sp>
        <p:nvSpPr>
          <p:cNvPr id="40" name="TextBox 39">
            <a:extLst>
              <a:ext uri="{FF2B5EF4-FFF2-40B4-BE49-F238E27FC236}">
                <a16:creationId xmlns:a16="http://schemas.microsoft.com/office/drawing/2014/main" id="{F383E310-E2F0-4D84-B906-E76271649E45}"/>
              </a:ext>
            </a:extLst>
          </p:cNvPr>
          <p:cNvSpPr txBox="1"/>
          <p:nvPr/>
        </p:nvSpPr>
        <p:spPr>
          <a:xfrm>
            <a:off x="2601538" y="2321290"/>
            <a:ext cx="61266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100</a:t>
            </a:r>
          </a:p>
        </p:txBody>
      </p:sp>
      <p:cxnSp>
        <p:nvCxnSpPr>
          <p:cNvPr id="41" name="Straight Connector 40">
            <a:extLst>
              <a:ext uri="{FF2B5EF4-FFF2-40B4-BE49-F238E27FC236}">
                <a16:creationId xmlns:a16="http://schemas.microsoft.com/office/drawing/2014/main" id="{A25115EE-90A2-4705-9B58-F25C6E179ADC}"/>
              </a:ext>
            </a:extLst>
          </p:cNvPr>
          <p:cNvCxnSpPr>
            <a:cxnSpLocks/>
          </p:cNvCxnSpPr>
          <p:nvPr/>
        </p:nvCxnSpPr>
        <p:spPr>
          <a:xfrm>
            <a:off x="2888636"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4425FB6D-6E42-4851-B4C9-605C3F3B5D23}"/>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BD5120C5-1A0B-48CA-941C-F45C47A2BD97}"/>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FAF8D9DB-DF2D-4FBD-B9D5-8510DA8EF178}"/>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5EA9799D-BD6D-4875-BFBF-7E5ED6044A89}"/>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5A0655E0-E0C7-4148-B48B-E32D4A5FCF0A}"/>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B5AB1867-50A1-4BFF-9799-D712E8387DE9}"/>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48" name="Group 47">
            <a:extLst>
              <a:ext uri="{FF2B5EF4-FFF2-40B4-BE49-F238E27FC236}">
                <a16:creationId xmlns:a16="http://schemas.microsoft.com/office/drawing/2014/main" id="{139F767F-2089-4FBD-9634-1510D028B829}"/>
              </a:ext>
            </a:extLst>
          </p:cNvPr>
          <p:cNvGrpSpPr/>
          <p:nvPr/>
        </p:nvGrpSpPr>
        <p:grpSpPr>
          <a:xfrm>
            <a:off x="2865653" y="1478711"/>
            <a:ext cx="5590994" cy="1321746"/>
            <a:chOff x="2865653" y="1478711"/>
            <a:chExt cx="5590994" cy="1321746"/>
          </a:xfrm>
        </p:grpSpPr>
        <p:sp>
          <p:nvSpPr>
            <p:cNvPr id="49" name="TextBox 48">
              <a:extLst>
                <a:ext uri="{FF2B5EF4-FFF2-40B4-BE49-F238E27FC236}">
                  <a16:creationId xmlns:a16="http://schemas.microsoft.com/office/drawing/2014/main" id="{0402B687-3D55-4BCF-8FA2-38738273894E}"/>
                </a:ext>
              </a:extLst>
            </p:cNvPr>
            <p:cNvSpPr txBox="1"/>
            <p:nvPr/>
          </p:nvSpPr>
          <p:spPr>
            <a:xfrm>
              <a:off x="7843979" y="2370197"/>
              <a:ext cx="61266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500</a:t>
              </a:r>
            </a:p>
          </p:txBody>
        </p:sp>
        <mc:AlternateContent xmlns:mc="http://schemas.openxmlformats.org/markup-compatibility/2006" xmlns:a14="http://schemas.microsoft.com/office/drawing/2010/main">
          <mc:Choice Requires="a14">
            <p:sp>
              <p:nvSpPr>
                <p:cNvPr id="50" name="TextBox 49">
                  <a:extLst>
                    <a:ext uri="{FF2B5EF4-FFF2-40B4-BE49-F238E27FC236}">
                      <a16:creationId xmlns:a16="http://schemas.microsoft.com/office/drawing/2014/main" id="{01E7C066-5318-489C-860F-96F3C182A69A}"/>
                    </a:ext>
                  </a:extLst>
                </p:cNvPr>
                <p:cNvSpPr txBox="1"/>
                <p:nvPr/>
              </p:nvSpPr>
              <p:spPr>
                <a:xfrm>
                  <a:off x="4971518" y="1478711"/>
                  <a:ext cx="63761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smtClean="0">
                            <a:solidFill>
                              <a:srgbClr val="FF0000"/>
                            </a:solidFill>
                            <a:latin typeface="Cambria Math" charset="0"/>
                          </a:rPr>
                          <m:t>×</m:t>
                        </m:r>
                        <m:r>
                          <a:rPr lang="en-GB" sz="2000" b="0" i="0" smtClean="0">
                            <a:solidFill>
                              <a:srgbClr val="FF0000"/>
                            </a:solidFill>
                            <a:latin typeface="Cambria Math" panose="02040503050406030204" pitchFamily="18" charset="0"/>
                          </a:rPr>
                          <m:t>5</m:t>
                        </m:r>
                      </m:oMath>
                    </m:oMathPara>
                  </a14:m>
                  <a:endParaRPr lang="en-US" sz="2000" dirty="0">
                    <a:latin typeface="Arial" panose="020B0604020202020204" pitchFamily="34" charset="0"/>
                    <a:cs typeface="Arial" panose="020B0604020202020204" pitchFamily="34" charset="0"/>
                  </a:endParaRPr>
                </a:p>
              </p:txBody>
            </p:sp>
          </mc:Choice>
          <mc:Fallback xmlns="">
            <p:sp>
              <p:nvSpPr>
                <p:cNvPr id="50" name="TextBox 49">
                  <a:extLst>
                    <a:ext uri="{FF2B5EF4-FFF2-40B4-BE49-F238E27FC236}">
                      <a16:creationId xmlns:a16="http://schemas.microsoft.com/office/drawing/2014/main" id="{01E7C066-5318-489C-860F-96F3C182A69A}"/>
                    </a:ext>
                  </a:extLst>
                </p:cNvPr>
                <p:cNvSpPr txBox="1">
                  <a:spLocks noRot="1" noChangeAspect="1" noMove="1" noResize="1" noEditPoints="1" noAdjustHandles="1" noChangeArrowheads="1" noChangeShapeType="1" noTextEdit="1"/>
                </p:cNvSpPr>
                <p:nvPr/>
              </p:nvSpPr>
              <p:spPr>
                <a:xfrm>
                  <a:off x="4971518" y="1478711"/>
                  <a:ext cx="637610" cy="400110"/>
                </a:xfrm>
                <a:prstGeom prst="rect">
                  <a:avLst/>
                </a:prstGeom>
                <a:blipFill>
                  <a:blip r:embed="rId3"/>
                  <a:stretch>
                    <a:fillRect/>
                  </a:stretch>
                </a:blipFill>
              </p:spPr>
              <p:txBody>
                <a:bodyPr/>
                <a:lstStyle/>
                <a:p>
                  <a:r>
                    <a:rPr lang="en-GB">
                      <a:noFill/>
                    </a:rPr>
                    <a:t> </a:t>
                  </a:r>
                </a:p>
              </p:txBody>
            </p:sp>
          </mc:Fallback>
        </mc:AlternateContent>
        <p:sp>
          <p:nvSpPr>
            <p:cNvPr id="51" name="Arc 50">
              <a:extLst>
                <a:ext uri="{FF2B5EF4-FFF2-40B4-BE49-F238E27FC236}">
                  <a16:creationId xmlns:a16="http://schemas.microsoft.com/office/drawing/2014/main" id="{664CA396-D090-4E4C-894B-F080069D2682}"/>
                </a:ext>
              </a:extLst>
            </p:cNvPr>
            <p:cNvSpPr/>
            <p:nvPr/>
          </p:nvSpPr>
          <p:spPr>
            <a:xfrm>
              <a:off x="2865653" y="1478711"/>
              <a:ext cx="5293856" cy="1321746"/>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2" name="Group 51">
            <a:extLst>
              <a:ext uri="{FF2B5EF4-FFF2-40B4-BE49-F238E27FC236}">
                <a16:creationId xmlns:a16="http://schemas.microsoft.com/office/drawing/2014/main" id="{0304F28E-B4C9-4FD3-B1D3-042E049D569A}"/>
              </a:ext>
            </a:extLst>
          </p:cNvPr>
          <p:cNvGrpSpPr/>
          <p:nvPr/>
        </p:nvGrpSpPr>
        <p:grpSpPr>
          <a:xfrm>
            <a:off x="2888637" y="3720668"/>
            <a:ext cx="5600710" cy="1321746"/>
            <a:chOff x="2888637" y="3720668"/>
            <a:chExt cx="5600710" cy="1321746"/>
          </a:xfrm>
        </p:grpSpPr>
        <mc:AlternateContent xmlns:mc="http://schemas.openxmlformats.org/markup-compatibility/2006" xmlns:a14="http://schemas.microsoft.com/office/drawing/2010/main">
          <mc:Choice Requires="a14">
            <p:sp>
              <p:nvSpPr>
                <p:cNvPr id="53" name="TextBox 52">
                  <a:extLst>
                    <a:ext uri="{FF2B5EF4-FFF2-40B4-BE49-F238E27FC236}">
                      <a16:creationId xmlns:a16="http://schemas.microsoft.com/office/drawing/2014/main" id="{6FCA0F71-3264-4C5D-AD52-8A86FBA522BF}"/>
                    </a:ext>
                  </a:extLst>
                </p:cNvPr>
                <p:cNvSpPr txBox="1"/>
                <p:nvPr/>
              </p:nvSpPr>
              <p:spPr>
                <a:xfrm>
                  <a:off x="4971518" y="4565083"/>
                  <a:ext cx="63761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smtClean="0">
                            <a:solidFill>
                              <a:srgbClr val="FF0000"/>
                            </a:solidFill>
                            <a:latin typeface="Cambria Math" charset="0"/>
                          </a:rPr>
                          <m:t>×</m:t>
                        </m:r>
                        <m:r>
                          <a:rPr lang="en-GB" sz="2000" b="0" i="0" smtClean="0">
                            <a:solidFill>
                              <a:srgbClr val="FF0000"/>
                            </a:solidFill>
                            <a:latin typeface="Cambria Math" panose="02040503050406030204" pitchFamily="18" charset="0"/>
                          </a:rPr>
                          <m:t>5</m:t>
                        </m:r>
                      </m:oMath>
                    </m:oMathPara>
                  </a14:m>
                  <a:endParaRPr lang="en-US" sz="2000" dirty="0">
                    <a:latin typeface="Arial" panose="020B0604020202020204" pitchFamily="34" charset="0"/>
                    <a:cs typeface="Arial" panose="020B0604020202020204" pitchFamily="34" charset="0"/>
                  </a:endParaRPr>
                </a:p>
              </p:txBody>
            </p:sp>
          </mc:Choice>
          <mc:Fallback xmlns="">
            <p:sp>
              <p:nvSpPr>
                <p:cNvPr id="53" name="TextBox 52">
                  <a:extLst>
                    <a:ext uri="{FF2B5EF4-FFF2-40B4-BE49-F238E27FC236}">
                      <a16:creationId xmlns:a16="http://schemas.microsoft.com/office/drawing/2014/main" id="{6FCA0F71-3264-4C5D-AD52-8A86FBA522BF}"/>
                    </a:ext>
                  </a:extLst>
                </p:cNvPr>
                <p:cNvSpPr txBox="1">
                  <a:spLocks noRot="1" noChangeAspect="1" noMove="1" noResize="1" noEditPoints="1" noAdjustHandles="1" noChangeArrowheads="1" noChangeShapeType="1" noTextEdit="1"/>
                </p:cNvSpPr>
                <p:nvPr/>
              </p:nvSpPr>
              <p:spPr>
                <a:xfrm>
                  <a:off x="4971518" y="4565083"/>
                  <a:ext cx="637610" cy="400110"/>
                </a:xfrm>
                <a:prstGeom prst="rect">
                  <a:avLst/>
                </a:prstGeom>
                <a:blipFill>
                  <a:blip r:embed="rId4"/>
                  <a:stretch>
                    <a:fillRect/>
                  </a:stretch>
                </a:blipFill>
              </p:spPr>
              <p:txBody>
                <a:bodyPr/>
                <a:lstStyle/>
                <a:p>
                  <a:r>
                    <a:rPr lang="en-GB">
                      <a:noFill/>
                    </a:rPr>
                    <a:t> </a:t>
                  </a:r>
                </a:p>
              </p:txBody>
            </p:sp>
          </mc:Fallback>
        </mc:AlternateContent>
        <p:grpSp>
          <p:nvGrpSpPr>
            <p:cNvPr id="54" name="Group 53">
              <a:extLst>
                <a:ext uri="{FF2B5EF4-FFF2-40B4-BE49-F238E27FC236}">
                  <a16:creationId xmlns:a16="http://schemas.microsoft.com/office/drawing/2014/main" id="{FF4FCFC7-F729-4535-9658-7F229B62A012}"/>
                </a:ext>
              </a:extLst>
            </p:cNvPr>
            <p:cNvGrpSpPr/>
            <p:nvPr/>
          </p:nvGrpSpPr>
          <p:grpSpPr>
            <a:xfrm>
              <a:off x="2888637" y="3720668"/>
              <a:ext cx="5600710" cy="1321746"/>
              <a:chOff x="2888637" y="3720668"/>
              <a:chExt cx="5600710" cy="1321746"/>
            </a:xfrm>
          </p:grpSpPr>
          <p:sp>
            <p:nvSpPr>
              <p:cNvPr id="55" name="Arc 54">
                <a:extLst>
                  <a:ext uri="{FF2B5EF4-FFF2-40B4-BE49-F238E27FC236}">
                    <a16:creationId xmlns:a16="http://schemas.microsoft.com/office/drawing/2014/main" id="{6396E8A3-22D3-4943-BD3D-1C63EE96D205}"/>
                  </a:ext>
                </a:extLst>
              </p:cNvPr>
              <p:cNvSpPr/>
              <p:nvPr/>
            </p:nvSpPr>
            <p:spPr>
              <a:xfrm flipV="1">
                <a:off x="2888637" y="3720668"/>
                <a:ext cx="5242440" cy="1321746"/>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6" name="TextBox 55">
                <a:extLst>
                  <a:ext uri="{FF2B5EF4-FFF2-40B4-BE49-F238E27FC236}">
                    <a16:creationId xmlns:a16="http://schemas.microsoft.com/office/drawing/2014/main" id="{BF0925C0-090D-418A-9A70-82E867E36A47}"/>
                  </a:ext>
                </a:extLst>
              </p:cNvPr>
              <p:cNvSpPr txBox="1"/>
              <p:nvPr/>
            </p:nvSpPr>
            <p:spPr>
              <a:xfrm>
                <a:off x="7876679" y="3873387"/>
                <a:ext cx="612668" cy="400110"/>
              </a:xfrm>
              <a:prstGeom prst="rect">
                <a:avLst/>
              </a:prstGeom>
              <a:noFill/>
            </p:spPr>
            <p:txBody>
              <a:bodyPr wrap="none" rtlCol="0">
                <a:spAutoFit/>
              </a:bodyPr>
              <a:lstStyle/>
              <a:p>
                <a:r>
                  <a:rPr lang="en-US" sz="2000" dirty="0">
                    <a:solidFill>
                      <a:srgbClr val="FF0000"/>
                    </a:solidFill>
                    <a:latin typeface="Arial" panose="020B0604020202020204" pitchFamily="34" charset="0"/>
                    <a:cs typeface="Arial" panose="020B0604020202020204" pitchFamily="34" charset="0"/>
                  </a:rPr>
                  <a:t>600</a:t>
                </a:r>
              </a:p>
            </p:txBody>
          </p:sp>
        </p:grpSp>
      </p:grpSp>
      <p:sp>
        <p:nvSpPr>
          <p:cNvPr id="57" name="TextBox 56">
            <a:extLst>
              <a:ext uri="{FF2B5EF4-FFF2-40B4-BE49-F238E27FC236}">
                <a16:creationId xmlns:a16="http://schemas.microsoft.com/office/drawing/2014/main" id="{A34B1E5F-B6C2-498B-937B-8BBC2EA55324}"/>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58" name="TextBox 57">
            <a:extLst>
              <a:ext uri="{FF2B5EF4-FFF2-40B4-BE49-F238E27FC236}">
                <a16:creationId xmlns:a16="http://schemas.microsoft.com/office/drawing/2014/main" id="{EB11F3E3-7657-4CDB-8F81-0D627A1568E2}"/>
              </a:ext>
            </a:extLst>
          </p:cNvPr>
          <p:cNvSpPr txBox="1"/>
          <p:nvPr/>
        </p:nvSpPr>
        <p:spPr>
          <a:xfrm>
            <a:off x="10196615" y="3476966"/>
            <a:ext cx="1067921"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Euros €</a:t>
            </a:r>
          </a:p>
        </p:txBody>
      </p:sp>
    </p:spTree>
    <p:extLst>
      <p:ext uri="{BB962C8B-B14F-4D97-AF65-F5344CB8AC3E}">
        <p14:creationId xmlns:p14="http://schemas.microsoft.com/office/powerpoint/2010/main" val="1961242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fade">
                                      <p:cBhvr>
                                        <p:cTn id="7" dur="500"/>
                                        <p:tgtEl>
                                          <p:spTgt spid="4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2"/>
                                        </p:tgtEl>
                                        <p:attrNameLst>
                                          <p:attrName>style.visibility</p:attrName>
                                        </p:attrNameLst>
                                      </p:cBhvr>
                                      <p:to>
                                        <p:strVal val="visible"/>
                                      </p:to>
                                    </p:set>
                                    <p:animEffect transition="in" filter="fade">
                                      <p:cBhvr>
                                        <p:cTn id="12"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867BE27-BE08-4257-5EFB-F50D5D9D93A7}"/>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Class method</a:t>
            </a:r>
            <a:r>
              <a:rPr kumimoji="0" lang="en-GB"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4</a:t>
            </a: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 for Explore 1</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7</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TextBox 84">
            <a:extLst>
              <a:ext uri="{FF2B5EF4-FFF2-40B4-BE49-F238E27FC236}">
                <a16:creationId xmlns:a16="http://schemas.microsoft.com/office/drawing/2014/main" id="{F2F654DB-F6E2-40A0-99CA-7368FD3CE492}"/>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D</a:t>
            </a:r>
            <a:r>
              <a:rPr lang="en-GB" sz="2200" b="1" dirty="0">
                <a:solidFill>
                  <a:schemeClr val="bg1"/>
                </a:solidFill>
                <a:latin typeface="Arial" panose="020B0604020202020204" pitchFamily="34" charset="0"/>
                <a:cs typeface="Arial" panose="020B0604020202020204" pitchFamily="34" charset="0"/>
              </a:rPr>
              <a:t>ISCUSS</a:t>
            </a:r>
          </a:p>
        </p:txBody>
      </p:sp>
      <p:cxnSp>
        <p:nvCxnSpPr>
          <p:cNvPr id="32" name="Straight Connector 31">
            <a:extLst>
              <a:ext uri="{FF2B5EF4-FFF2-40B4-BE49-F238E27FC236}">
                <a16:creationId xmlns:a16="http://schemas.microsoft.com/office/drawing/2014/main" id="{DAF0EDA8-01DB-47D8-A3F0-F6681D88E25B}"/>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CF2DC8A0-4A88-48F4-A764-E876F14FDD1D}"/>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56C5ADC9-F666-4164-8939-3AC2F24D5884}"/>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EF524071-0B8E-4487-8E2C-1D023B412938}"/>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62" name="TextBox 61">
            <a:extLst>
              <a:ext uri="{FF2B5EF4-FFF2-40B4-BE49-F238E27FC236}">
                <a16:creationId xmlns:a16="http://schemas.microsoft.com/office/drawing/2014/main" id="{8812FB4C-4B59-46C8-BFDC-2A9BAA423135}"/>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cxnSp>
        <p:nvCxnSpPr>
          <p:cNvPr id="63" name="Straight Connector 62">
            <a:extLst>
              <a:ext uri="{FF2B5EF4-FFF2-40B4-BE49-F238E27FC236}">
                <a16:creationId xmlns:a16="http://schemas.microsoft.com/office/drawing/2014/main" id="{FF13F78E-714C-4469-BC5A-DAAE83A31275}"/>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FB4DB2F2-724C-45CB-9884-BF6C9ADC1C1F}"/>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id="{487E3156-923D-49C5-9653-5787FD47612D}"/>
              </a:ext>
            </a:extLst>
          </p:cNvPr>
          <p:cNvGrpSpPr/>
          <p:nvPr/>
        </p:nvGrpSpPr>
        <p:grpSpPr>
          <a:xfrm>
            <a:off x="7843978" y="2370197"/>
            <a:ext cx="663915" cy="1457247"/>
            <a:chOff x="7843978" y="2370197"/>
            <a:chExt cx="663915" cy="1457247"/>
          </a:xfrm>
        </p:grpSpPr>
        <p:sp>
          <p:nvSpPr>
            <p:cNvPr id="66" name="TextBox 65">
              <a:extLst>
                <a:ext uri="{FF2B5EF4-FFF2-40B4-BE49-F238E27FC236}">
                  <a16:creationId xmlns:a16="http://schemas.microsoft.com/office/drawing/2014/main" id="{57A13FF2-D741-4A8D-BF67-AC8BEA2C3D9B}"/>
                </a:ext>
              </a:extLst>
            </p:cNvPr>
            <p:cNvSpPr txBox="1"/>
            <p:nvPr/>
          </p:nvSpPr>
          <p:spPr>
            <a:xfrm>
              <a:off x="7843978" y="2370197"/>
              <a:ext cx="663915"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500</a:t>
              </a:r>
            </a:p>
          </p:txBody>
        </p:sp>
        <p:cxnSp>
          <p:nvCxnSpPr>
            <p:cNvPr id="67" name="Straight Connector 66">
              <a:extLst>
                <a:ext uri="{FF2B5EF4-FFF2-40B4-BE49-F238E27FC236}">
                  <a16:creationId xmlns:a16="http://schemas.microsoft.com/office/drawing/2014/main" id="{40431265-7A19-4349-8D6F-A6C7B9957EC1}"/>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F886F5F2-7735-4707-BCA5-58848C53F948}"/>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B75529CB-BF64-4315-A255-A0F1BFF68182}"/>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70" name="TextBox 69">
            <a:extLst>
              <a:ext uri="{FF2B5EF4-FFF2-40B4-BE49-F238E27FC236}">
                <a16:creationId xmlns:a16="http://schemas.microsoft.com/office/drawing/2014/main" id="{277947C0-E685-46F5-A681-10AD6085A95D}"/>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71" name="TextBox 70">
            <a:extLst>
              <a:ext uri="{FF2B5EF4-FFF2-40B4-BE49-F238E27FC236}">
                <a16:creationId xmlns:a16="http://schemas.microsoft.com/office/drawing/2014/main" id="{FEB8BCB1-8584-43C1-9C3D-5B7FBEE47B3F}"/>
              </a:ext>
            </a:extLst>
          </p:cNvPr>
          <p:cNvSpPr txBox="1"/>
          <p:nvPr/>
        </p:nvSpPr>
        <p:spPr>
          <a:xfrm>
            <a:off x="10196615" y="3476966"/>
            <a:ext cx="1067921"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Euros €</a:t>
            </a:r>
          </a:p>
        </p:txBody>
      </p:sp>
      <p:grpSp>
        <p:nvGrpSpPr>
          <p:cNvPr id="72" name="Group 71">
            <a:extLst>
              <a:ext uri="{FF2B5EF4-FFF2-40B4-BE49-F238E27FC236}">
                <a16:creationId xmlns:a16="http://schemas.microsoft.com/office/drawing/2014/main" id="{0E9C4385-B763-42F4-90D0-B56B3E130C65}"/>
              </a:ext>
            </a:extLst>
          </p:cNvPr>
          <p:cNvGrpSpPr/>
          <p:nvPr/>
        </p:nvGrpSpPr>
        <p:grpSpPr>
          <a:xfrm>
            <a:off x="3880657" y="2365753"/>
            <a:ext cx="699166" cy="1907555"/>
            <a:chOff x="2610561" y="2319092"/>
            <a:chExt cx="699166" cy="1907555"/>
          </a:xfrm>
        </p:grpSpPr>
        <p:cxnSp>
          <p:nvCxnSpPr>
            <p:cNvPr id="73" name="Straight Connector 72">
              <a:extLst>
                <a:ext uri="{FF2B5EF4-FFF2-40B4-BE49-F238E27FC236}">
                  <a16:creationId xmlns:a16="http://schemas.microsoft.com/office/drawing/2014/main" id="{B7DE2C25-66D4-49F8-B694-BE5E88DBE3C0}"/>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5ADB5D48-56CF-4BD8-B368-413E040F251C}"/>
                </a:ext>
              </a:extLst>
            </p:cNvPr>
            <p:cNvCxnSpPr>
              <a:cxnSpLocks/>
            </p:cNvCxnSpPr>
            <p:nvPr/>
          </p:nvCxnSpPr>
          <p:spPr>
            <a:xfrm>
              <a:off x="2894924"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0F5468F5-10F4-41B4-8C91-EE7A81A9CB79}"/>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A6CB2425-A4B1-4042-BDF1-A1F4BEAB27E2}"/>
                </a:ext>
              </a:extLst>
            </p:cNvPr>
            <p:cNvSpPr txBox="1"/>
            <p:nvPr/>
          </p:nvSpPr>
          <p:spPr>
            <a:xfrm>
              <a:off x="2645812" y="3826537"/>
              <a:ext cx="663915"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120</a:t>
              </a:r>
            </a:p>
          </p:txBody>
        </p:sp>
        <p:sp>
          <p:nvSpPr>
            <p:cNvPr id="77" name="TextBox 76">
              <a:extLst>
                <a:ext uri="{FF2B5EF4-FFF2-40B4-BE49-F238E27FC236}">
                  <a16:creationId xmlns:a16="http://schemas.microsoft.com/office/drawing/2014/main" id="{C6BC7B92-E3BF-44C3-B5B5-EF3CA92B3791}"/>
                </a:ext>
              </a:extLst>
            </p:cNvPr>
            <p:cNvSpPr txBox="1"/>
            <p:nvPr/>
          </p:nvSpPr>
          <p:spPr>
            <a:xfrm>
              <a:off x="2610561" y="2319092"/>
              <a:ext cx="663915"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100</a:t>
              </a:r>
            </a:p>
          </p:txBody>
        </p:sp>
      </p:grpSp>
      <p:grpSp>
        <p:nvGrpSpPr>
          <p:cNvPr id="78" name="Group 77">
            <a:extLst>
              <a:ext uri="{FF2B5EF4-FFF2-40B4-BE49-F238E27FC236}">
                <a16:creationId xmlns:a16="http://schemas.microsoft.com/office/drawing/2014/main" id="{FCE9857A-FC7D-4808-9332-793E1FCA4C9B}"/>
              </a:ext>
            </a:extLst>
          </p:cNvPr>
          <p:cNvGrpSpPr/>
          <p:nvPr/>
        </p:nvGrpSpPr>
        <p:grpSpPr>
          <a:xfrm>
            <a:off x="2888579" y="2584006"/>
            <a:ext cx="1509651" cy="1416968"/>
            <a:chOff x="2888579" y="2584006"/>
            <a:chExt cx="1509651" cy="1416968"/>
          </a:xfrm>
        </p:grpSpPr>
        <p:sp>
          <p:nvSpPr>
            <p:cNvPr id="79" name="Arc 78">
              <a:extLst>
                <a:ext uri="{FF2B5EF4-FFF2-40B4-BE49-F238E27FC236}">
                  <a16:creationId xmlns:a16="http://schemas.microsoft.com/office/drawing/2014/main" id="{CF8ADB88-D879-42E2-A8EA-1CC85D598349}"/>
                </a:ext>
              </a:extLst>
            </p:cNvPr>
            <p:cNvSpPr/>
            <p:nvPr/>
          </p:nvSpPr>
          <p:spPr>
            <a:xfrm rot="5400000" flipV="1">
              <a:off x="3125744" y="2728488"/>
              <a:ext cx="1416968" cy="1128004"/>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0" name="TextBox 79">
              <a:extLst>
                <a:ext uri="{FF2B5EF4-FFF2-40B4-BE49-F238E27FC236}">
                  <a16:creationId xmlns:a16="http://schemas.microsoft.com/office/drawing/2014/main" id="{0C143E2D-A2BC-4253-9D42-C4008B779B46}"/>
                </a:ext>
              </a:extLst>
            </p:cNvPr>
            <p:cNvSpPr txBox="1"/>
            <p:nvPr/>
          </p:nvSpPr>
          <p:spPr>
            <a:xfrm rot="16200000">
              <a:off x="2645227" y="2980745"/>
              <a:ext cx="886813" cy="400110"/>
            </a:xfrm>
            <a:prstGeom prst="rect">
              <a:avLst/>
            </a:prstGeom>
            <a:noFill/>
          </p:spPr>
          <p:txBody>
            <a:bodyPr wrap="square" rtlCol="0">
              <a:spAutoFit/>
            </a:bodyPr>
            <a:lstStyle/>
            <a:p>
              <a:r>
                <a:rPr lang="en-US" sz="2000" dirty="0">
                  <a:solidFill>
                    <a:srgbClr val="FF0000"/>
                  </a:solidFill>
                  <a:latin typeface="Arial" panose="020B0604020202020204" pitchFamily="34" charset="0"/>
                  <a:cs typeface="Arial" panose="020B0604020202020204" pitchFamily="34" charset="0"/>
                </a:rPr>
                <a:t>× 1.2</a:t>
              </a:r>
            </a:p>
          </p:txBody>
        </p:sp>
      </p:grpSp>
      <p:grpSp>
        <p:nvGrpSpPr>
          <p:cNvPr id="81" name="Group 80">
            <a:extLst>
              <a:ext uri="{FF2B5EF4-FFF2-40B4-BE49-F238E27FC236}">
                <a16:creationId xmlns:a16="http://schemas.microsoft.com/office/drawing/2014/main" id="{9E934AD0-864D-4432-99B6-F01714B248EF}"/>
              </a:ext>
            </a:extLst>
          </p:cNvPr>
          <p:cNvGrpSpPr/>
          <p:nvPr/>
        </p:nvGrpSpPr>
        <p:grpSpPr>
          <a:xfrm>
            <a:off x="6831512" y="2572279"/>
            <a:ext cx="1660014" cy="1654368"/>
            <a:chOff x="6831512" y="2572279"/>
            <a:chExt cx="1660014" cy="1654368"/>
          </a:xfrm>
        </p:grpSpPr>
        <p:sp>
          <p:nvSpPr>
            <p:cNvPr id="82" name="TextBox 81">
              <a:extLst>
                <a:ext uri="{FF2B5EF4-FFF2-40B4-BE49-F238E27FC236}">
                  <a16:creationId xmlns:a16="http://schemas.microsoft.com/office/drawing/2014/main" id="{C6D8F4D9-097D-4FF3-867D-8CA0ADAEDB55}"/>
                </a:ext>
              </a:extLst>
            </p:cNvPr>
            <p:cNvSpPr txBox="1"/>
            <p:nvPr/>
          </p:nvSpPr>
          <p:spPr>
            <a:xfrm>
              <a:off x="7827611" y="3826537"/>
              <a:ext cx="663915" cy="400110"/>
            </a:xfrm>
            <a:prstGeom prst="rect">
              <a:avLst/>
            </a:prstGeom>
            <a:noFill/>
          </p:spPr>
          <p:txBody>
            <a:bodyPr wrap="square" rtlCol="0">
              <a:spAutoFit/>
            </a:bodyPr>
            <a:lstStyle/>
            <a:p>
              <a:r>
                <a:rPr lang="en-US" sz="2000" dirty="0">
                  <a:solidFill>
                    <a:srgbClr val="FF0000"/>
                  </a:solidFill>
                  <a:latin typeface="Arial" panose="020B0604020202020204" pitchFamily="34" charset="0"/>
                  <a:cs typeface="Arial" panose="020B0604020202020204" pitchFamily="34" charset="0"/>
                </a:rPr>
                <a:t>600</a:t>
              </a:r>
            </a:p>
          </p:txBody>
        </p:sp>
        <p:sp>
          <p:nvSpPr>
            <p:cNvPr id="83" name="Arc 82">
              <a:extLst>
                <a:ext uri="{FF2B5EF4-FFF2-40B4-BE49-F238E27FC236}">
                  <a16:creationId xmlns:a16="http://schemas.microsoft.com/office/drawing/2014/main" id="{0EB1E04C-4A66-43B6-8DEA-4B9B10BB9D09}"/>
                </a:ext>
              </a:extLst>
            </p:cNvPr>
            <p:cNvSpPr/>
            <p:nvPr/>
          </p:nvSpPr>
          <p:spPr>
            <a:xfrm rot="5400000" flipV="1">
              <a:off x="7078287" y="2716761"/>
              <a:ext cx="1416968" cy="1128004"/>
            </a:xfrm>
            <a:prstGeom prst="arc">
              <a:avLst>
                <a:gd name="adj1" fmla="val 10853929"/>
                <a:gd name="adj2" fmla="val 2"/>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4" name="TextBox 83">
              <a:extLst>
                <a:ext uri="{FF2B5EF4-FFF2-40B4-BE49-F238E27FC236}">
                  <a16:creationId xmlns:a16="http://schemas.microsoft.com/office/drawing/2014/main" id="{0AF10112-CFF0-4F0A-9B1B-C549519F3844}"/>
                </a:ext>
              </a:extLst>
            </p:cNvPr>
            <p:cNvSpPr txBox="1"/>
            <p:nvPr/>
          </p:nvSpPr>
          <p:spPr>
            <a:xfrm rot="16200000">
              <a:off x="6588160" y="2980746"/>
              <a:ext cx="886813" cy="400110"/>
            </a:xfrm>
            <a:prstGeom prst="rect">
              <a:avLst/>
            </a:prstGeom>
            <a:noFill/>
          </p:spPr>
          <p:txBody>
            <a:bodyPr wrap="square" rtlCol="0">
              <a:spAutoFit/>
            </a:bodyPr>
            <a:lstStyle/>
            <a:p>
              <a:r>
                <a:rPr lang="en-US" sz="2000" dirty="0">
                  <a:solidFill>
                    <a:srgbClr val="FF0000"/>
                  </a:solidFill>
                  <a:latin typeface="Arial" panose="020B0604020202020204" pitchFamily="34" charset="0"/>
                  <a:cs typeface="Arial" panose="020B0604020202020204" pitchFamily="34" charset="0"/>
                </a:rPr>
                <a:t>× 1.2</a:t>
              </a:r>
            </a:p>
          </p:txBody>
        </p:sp>
      </p:grpSp>
    </p:spTree>
    <p:extLst>
      <p:ext uri="{BB962C8B-B14F-4D97-AF65-F5344CB8AC3E}">
        <p14:creationId xmlns:p14="http://schemas.microsoft.com/office/powerpoint/2010/main" val="150136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8"/>
                                        </p:tgtEl>
                                        <p:attrNameLst>
                                          <p:attrName>style.visibility</p:attrName>
                                        </p:attrNameLst>
                                      </p:cBhvr>
                                      <p:to>
                                        <p:strVal val="visible"/>
                                      </p:to>
                                    </p:set>
                                    <p:animEffect transition="in" filter="fade">
                                      <p:cBhvr>
                                        <p:cTn id="12" dur="500"/>
                                        <p:tgtEl>
                                          <p:spTgt spid="7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5"/>
                                        </p:tgtEl>
                                        <p:attrNameLst>
                                          <p:attrName>style.visibility</p:attrName>
                                        </p:attrNameLst>
                                      </p:cBhvr>
                                      <p:to>
                                        <p:strVal val="visible"/>
                                      </p:to>
                                    </p:set>
                                    <p:animEffect transition="in" filter="fade">
                                      <p:cBhvr>
                                        <p:cTn id="17" dur="500"/>
                                        <p:tgtEl>
                                          <p:spTgt spid="6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1"/>
                                        </p:tgtEl>
                                        <p:attrNameLst>
                                          <p:attrName>style.visibility</p:attrName>
                                        </p:attrNameLst>
                                      </p:cBhvr>
                                      <p:to>
                                        <p:strVal val="visible"/>
                                      </p:to>
                                    </p:set>
                                    <p:animEffect transition="in" filter="fade">
                                      <p:cBhvr>
                                        <p:cTn id="22"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1F0E5324-ED72-86B1-78EC-61C51A6CA45F}"/>
              </a:ext>
            </a:extLst>
          </p:cNvPr>
          <p:cNvSpPr txBox="1">
            <a:spLocks noGrp="1"/>
          </p:cNvSpPr>
          <p:nvPr>
            <p:ph type="title" idx="4294967295"/>
          </p:nvPr>
        </p:nvSpPr>
        <p:spPr>
          <a:xfrm>
            <a:off x="1670400"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Class method</a:t>
            </a:r>
            <a:r>
              <a:rPr kumimoji="0" lang="en-GB"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5</a:t>
            </a:r>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 for Explore 1</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8</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F53AE7FF-A8CB-4977-942F-92BB05817303}"/>
              </a:ext>
            </a:extLst>
          </p:cNvPr>
          <p:cNvSpPr txBox="1"/>
          <p:nvPr/>
        </p:nvSpPr>
        <p:spPr>
          <a:xfrm>
            <a:off x="10562" y="112168"/>
            <a:ext cx="1440435" cy="430887"/>
          </a:xfrm>
          <a:prstGeom prst="rect">
            <a:avLst/>
          </a:prstGeom>
          <a:solidFill>
            <a:schemeClr val="accent1"/>
          </a:solidFill>
          <a:ln>
            <a:solidFill>
              <a:schemeClr val="accent1"/>
            </a:solidFill>
          </a:ln>
          <a:effectLst/>
        </p:spPr>
        <p:txBody>
          <a:bodyPr wrap="square" rtlCol="0">
            <a:spAutoFit/>
          </a:bodyPr>
          <a:lstStyle/>
          <a:p>
            <a:pPr algn="ctr"/>
            <a:r>
              <a:rPr lang="en-US" sz="2200" b="1" dirty="0">
                <a:solidFill>
                  <a:schemeClr val="bg1"/>
                </a:solidFill>
                <a:latin typeface="Arial" panose="020B0604020202020204" pitchFamily="34" charset="0"/>
                <a:cs typeface="Arial" panose="020B0604020202020204" pitchFamily="34" charset="0"/>
              </a:rPr>
              <a:t>D</a:t>
            </a:r>
            <a:r>
              <a:rPr lang="en-GB" sz="2200" b="1" dirty="0">
                <a:solidFill>
                  <a:schemeClr val="bg1"/>
                </a:solidFill>
                <a:latin typeface="Arial" panose="020B0604020202020204" pitchFamily="34" charset="0"/>
                <a:cs typeface="Arial" panose="020B0604020202020204" pitchFamily="34" charset="0"/>
              </a:rPr>
              <a:t>ISCUSS</a:t>
            </a:r>
          </a:p>
        </p:txBody>
      </p:sp>
      <p:grpSp>
        <p:nvGrpSpPr>
          <p:cNvPr id="2" name="Group 1">
            <a:extLst>
              <a:ext uri="{FF2B5EF4-FFF2-40B4-BE49-F238E27FC236}">
                <a16:creationId xmlns:a16="http://schemas.microsoft.com/office/drawing/2014/main" id="{2E30F1A6-20F3-BC86-25A4-58D274F5A6D3}"/>
              </a:ext>
            </a:extLst>
          </p:cNvPr>
          <p:cNvGrpSpPr/>
          <p:nvPr/>
        </p:nvGrpSpPr>
        <p:grpSpPr>
          <a:xfrm>
            <a:off x="1480273" y="2365753"/>
            <a:ext cx="9993152" cy="1827327"/>
            <a:chOff x="1480273" y="2365753"/>
            <a:chExt cx="9993152" cy="1827327"/>
          </a:xfrm>
        </p:grpSpPr>
        <p:cxnSp>
          <p:nvCxnSpPr>
            <p:cNvPr id="6" name="Straight Connector 5">
              <a:extLst>
                <a:ext uri="{FF2B5EF4-FFF2-40B4-BE49-F238E27FC236}">
                  <a16:creationId xmlns:a16="http://schemas.microsoft.com/office/drawing/2014/main" id="{E6B77BFF-C502-4D0B-9C6A-77EF0FD98B1D}"/>
                </a:ext>
              </a:extLst>
            </p:cNvPr>
            <p:cNvCxnSpPr>
              <a:cxnSpLocks/>
            </p:cNvCxnSpPr>
            <p:nvPr/>
          </p:nvCxnSpPr>
          <p:spPr>
            <a:xfrm>
              <a:off x="2888697" y="2928145"/>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552E974-4A76-40C3-84C6-51B7DBD8DAA7}"/>
                </a:ext>
              </a:extLst>
            </p:cNvPr>
            <p:cNvCxnSpPr>
              <a:cxnSpLocks/>
            </p:cNvCxnSpPr>
            <p:nvPr/>
          </p:nvCxnSpPr>
          <p:spPr>
            <a:xfrm>
              <a:off x="1655971" y="2905174"/>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1BFDBE1-568D-457D-AF68-EB26980B3A87}"/>
                </a:ext>
              </a:extLst>
            </p:cNvPr>
            <p:cNvCxnSpPr>
              <a:cxnSpLocks/>
            </p:cNvCxnSpPr>
            <p:nvPr/>
          </p:nvCxnSpPr>
          <p:spPr>
            <a:xfrm>
              <a:off x="1480274" y="2905174"/>
              <a:ext cx="8643175" cy="22971"/>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552C4F3-5E86-475B-BC2F-1A70D4EDDAD2}"/>
                </a:ext>
              </a:extLst>
            </p:cNvPr>
            <p:cNvCxnSpPr>
              <a:cxnSpLocks/>
            </p:cNvCxnSpPr>
            <p:nvPr/>
          </p:nvCxnSpPr>
          <p:spPr>
            <a:xfrm>
              <a:off x="1480274" y="3636233"/>
              <a:ext cx="8643175" cy="0"/>
            </a:xfrm>
            <a:prstGeom prst="line">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1997B3D-84F9-4E19-B84B-5D1B1A529A1F}"/>
                </a:ext>
              </a:extLst>
            </p:cNvPr>
            <p:cNvSpPr txBox="1"/>
            <p:nvPr/>
          </p:nvSpPr>
          <p:spPr>
            <a:xfrm>
              <a:off x="1480273" y="379297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sp>
          <p:nvSpPr>
            <p:cNvPr id="13" name="TextBox 12">
              <a:extLst>
                <a:ext uri="{FF2B5EF4-FFF2-40B4-BE49-F238E27FC236}">
                  <a16:creationId xmlns:a16="http://schemas.microsoft.com/office/drawing/2014/main" id="{6E7C1DF5-5245-4666-B404-93F6E1E1AE2A}"/>
                </a:ext>
              </a:extLst>
            </p:cNvPr>
            <p:cNvSpPr txBox="1"/>
            <p:nvPr/>
          </p:nvSpPr>
          <p:spPr>
            <a:xfrm>
              <a:off x="1480273" y="2365753"/>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0</a:t>
              </a:r>
            </a:p>
          </p:txBody>
        </p:sp>
        <p:cxnSp>
          <p:nvCxnSpPr>
            <p:cNvPr id="14" name="Straight Connector 13">
              <a:extLst>
                <a:ext uri="{FF2B5EF4-FFF2-40B4-BE49-F238E27FC236}">
                  <a16:creationId xmlns:a16="http://schemas.microsoft.com/office/drawing/2014/main" id="{D40DC8E1-DCF1-4037-8D94-9656D88412B0}"/>
                </a:ext>
              </a:extLst>
            </p:cNvPr>
            <p:cNvCxnSpPr>
              <a:cxnSpLocks/>
            </p:cNvCxnSpPr>
            <p:nvPr/>
          </p:nvCxnSpPr>
          <p:spPr>
            <a:xfrm>
              <a:off x="2888636"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5494843-4AE7-440A-BBD4-DC72B3124F77}"/>
                </a:ext>
              </a:extLst>
            </p:cNvPr>
            <p:cNvCxnSpPr>
              <a:cxnSpLocks/>
            </p:cNvCxnSpPr>
            <p:nvPr/>
          </p:nvCxnSpPr>
          <p:spPr>
            <a:xfrm>
              <a:off x="1655971" y="2738845"/>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113C16A-9739-4123-957A-866A4DE00A31}"/>
                </a:ext>
              </a:extLst>
            </p:cNvPr>
            <p:cNvCxnSpPr>
              <a:cxnSpLocks/>
            </p:cNvCxnSpPr>
            <p:nvPr/>
          </p:nvCxnSpPr>
          <p:spPr>
            <a:xfrm>
              <a:off x="1655971"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0204906-29D2-43BA-A4E3-181953EC5D4A}"/>
                </a:ext>
              </a:extLst>
            </p:cNvPr>
            <p:cNvCxnSpPr>
              <a:cxnSpLocks/>
            </p:cNvCxnSpPr>
            <p:nvPr/>
          </p:nvCxnSpPr>
          <p:spPr>
            <a:xfrm>
              <a:off x="2888636" y="3446934"/>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9EAC44B1-7263-44ED-9264-80957AE80ED4}"/>
                </a:ext>
              </a:extLst>
            </p:cNvPr>
            <p:cNvSpPr txBox="1"/>
            <p:nvPr/>
          </p:nvSpPr>
          <p:spPr>
            <a:xfrm>
              <a:off x="7843979" y="2370197"/>
              <a:ext cx="612668"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500</a:t>
              </a:r>
            </a:p>
          </p:txBody>
        </p:sp>
        <p:cxnSp>
          <p:nvCxnSpPr>
            <p:cNvPr id="19" name="Straight Connector 18">
              <a:extLst>
                <a:ext uri="{FF2B5EF4-FFF2-40B4-BE49-F238E27FC236}">
                  <a16:creationId xmlns:a16="http://schemas.microsoft.com/office/drawing/2014/main" id="{0B01DFA0-2694-4DDF-BACF-1762C55E239D}"/>
                </a:ext>
              </a:extLst>
            </p:cNvPr>
            <p:cNvCxnSpPr>
              <a:cxnSpLocks/>
            </p:cNvCxnSpPr>
            <p:nvPr/>
          </p:nvCxnSpPr>
          <p:spPr>
            <a:xfrm>
              <a:off x="8159569" y="2786699"/>
              <a:ext cx="0" cy="3326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B0AEE28-E089-4D9F-A542-81055BA9B331}"/>
                </a:ext>
              </a:extLst>
            </p:cNvPr>
            <p:cNvCxnSpPr>
              <a:cxnSpLocks/>
            </p:cNvCxnSpPr>
            <p:nvPr/>
          </p:nvCxnSpPr>
          <p:spPr>
            <a:xfrm>
              <a:off x="8159630" y="2975999"/>
              <a:ext cx="0" cy="708089"/>
            </a:xfrm>
            <a:prstGeom prst="line">
              <a:avLst/>
            </a:prstGeom>
            <a:ln w="127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8545243-9FD0-4954-86A9-585EE853E5BB}"/>
                </a:ext>
              </a:extLst>
            </p:cNvPr>
            <p:cNvCxnSpPr>
              <a:cxnSpLocks/>
            </p:cNvCxnSpPr>
            <p:nvPr/>
          </p:nvCxnSpPr>
          <p:spPr>
            <a:xfrm>
              <a:off x="8159569" y="3494788"/>
              <a:ext cx="0" cy="332656"/>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3008B18-F2B7-4414-B6FC-0F81614FCCA9}"/>
                </a:ext>
              </a:extLst>
            </p:cNvPr>
            <p:cNvSpPr txBox="1"/>
            <p:nvPr/>
          </p:nvSpPr>
          <p:spPr>
            <a:xfrm>
              <a:off x="10205129" y="2750890"/>
              <a:ext cx="1268296"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Pounds £</a:t>
              </a:r>
            </a:p>
          </p:txBody>
        </p:sp>
        <p:sp>
          <p:nvSpPr>
            <p:cNvPr id="24" name="TextBox 23">
              <a:extLst>
                <a:ext uri="{FF2B5EF4-FFF2-40B4-BE49-F238E27FC236}">
                  <a16:creationId xmlns:a16="http://schemas.microsoft.com/office/drawing/2014/main" id="{FA55CF9D-B124-4123-9C6A-52C93BC70033}"/>
                </a:ext>
              </a:extLst>
            </p:cNvPr>
            <p:cNvSpPr txBox="1"/>
            <p:nvPr/>
          </p:nvSpPr>
          <p:spPr>
            <a:xfrm>
              <a:off x="10196615" y="3476966"/>
              <a:ext cx="1067921" cy="400110"/>
            </a:xfrm>
            <a:prstGeom prst="rect">
              <a:avLst/>
            </a:prstGeom>
            <a:noFill/>
          </p:spPr>
          <p:txBody>
            <a:bodyPr wrap="none" rtlCol="0">
              <a:spAutoFit/>
            </a:bodyPr>
            <a:lstStyle/>
            <a:p>
              <a:r>
                <a:rPr lang="en-US" sz="2000" dirty="0">
                  <a:solidFill>
                    <a:schemeClr val="accent1"/>
                  </a:solidFill>
                  <a:latin typeface="Arial" panose="020B0604020202020204" pitchFamily="34" charset="0"/>
                  <a:cs typeface="Arial" panose="020B0604020202020204" pitchFamily="34" charset="0"/>
                </a:rPr>
                <a:t>Euros €</a:t>
              </a:r>
            </a:p>
          </p:txBody>
        </p:sp>
      </p:grpSp>
    </p:spTree>
    <p:extLst>
      <p:ext uri="{BB962C8B-B14F-4D97-AF65-F5344CB8AC3E}">
        <p14:creationId xmlns:p14="http://schemas.microsoft.com/office/powerpoint/2010/main" val="333485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F9A5843-E5AD-A45E-7D65-C7386C14812D}"/>
              </a:ext>
            </a:extLst>
          </p:cNvPr>
          <p:cNvSpPr>
            <a:spLocks noGrp="1"/>
          </p:cNvSpPr>
          <p:nvPr>
            <p:ph type="title"/>
          </p:nvPr>
        </p:nvSpPr>
        <p:spPr/>
        <p:txBody>
          <a:bodyPr/>
          <a:lstStyle/>
          <a:p>
            <a:r>
              <a:rPr lang="en-GB" dirty="0"/>
              <a:t>Spot the mistake</a:t>
            </a:r>
          </a:p>
        </p:txBody>
      </p:sp>
      <p:sp>
        <p:nvSpPr>
          <p:cNvPr id="4" name="Slide Number Placeholder 3">
            <a:extLst>
              <a:ext uri="{FF2B5EF4-FFF2-40B4-BE49-F238E27FC236}">
                <a16:creationId xmlns:a16="http://schemas.microsoft.com/office/drawing/2014/main" id="{EAB3B926-72E9-6D3A-3189-5690BC6B1024}"/>
              </a:ext>
            </a:extLst>
          </p:cNvPr>
          <p:cNvSpPr>
            <a:spLocks noGrp="1"/>
          </p:cNvSpPr>
          <p:nvPr>
            <p:ph type="sldNum" sz="quarter" idx="12"/>
          </p:nvPr>
        </p:nvSpPr>
        <p:spPr>
          <a:xfrm>
            <a:off x="8610600" y="6356350"/>
            <a:ext cx="2743200" cy="365125"/>
          </a:xfrm>
        </p:spPr>
        <p:txBody>
          <a:bodyPr/>
          <a:lstStyle/>
          <a:p>
            <a:fld id="{892959B6-490E-A144-8C7C-88267F972F69}" type="slidenum">
              <a:rPr lang="en-US" smtClean="0"/>
              <a:t>9</a:t>
            </a:fld>
            <a:endParaRPr lang="en-US" dirty="0"/>
          </a:p>
        </p:txBody>
      </p:sp>
      <p:grpSp>
        <p:nvGrpSpPr>
          <p:cNvPr id="6" name="Group 5">
            <a:extLst>
              <a:ext uri="{FF2B5EF4-FFF2-40B4-BE49-F238E27FC236}">
                <a16:creationId xmlns:a16="http://schemas.microsoft.com/office/drawing/2014/main" id="{5F9D2202-28F1-4E76-AC17-2BB9602DF15B}"/>
              </a:ext>
            </a:extLst>
          </p:cNvPr>
          <p:cNvGrpSpPr/>
          <p:nvPr/>
        </p:nvGrpSpPr>
        <p:grpSpPr>
          <a:xfrm>
            <a:off x="4668472" y="1156243"/>
            <a:ext cx="5494483" cy="3069076"/>
            <a:chOff x="4985765" y="404782"/>
            <a:chExt cx="5494483" cy="3069076"/>
          </a:xfrm>
        </p:grpSpPr>
        <p:sp>
          <p:nvSpPr>
            <p:cNvPr id="8" name="Thought Bubble: Cloud 7">
              <a:extLst>
                <a:ext uri="{FF2B5EF4-FFF2-40B4-BE49-F238E27FC236}">
                  <a16:creationId xmlns:a16="http://schemas.microsoft.com/office/drawing/2014/main" id="{2186D982-9191-408F-AEE3-56F11323CF83}"/>
                </a:ext>
              </a:extLst>
            </p:cNvPr>
            <p:cNvSpPr/>
            <p:nvPr/>
          </p:nvSpPr>
          <p:spPr>
            <a:xfrm rot="5400000" flipH="1">
              <a:off x="6198469" y="-807922"/>
              <a:ext cx="3069076" cy="5494483"/>
            </a:xfrm>
            <a:prstGeom prst="cloudCallout">
              <a:avLst>
                <a:gd name="adj1" fmla="val 2460"/>
                <a:gd name="adj2" fmla="val 90706"/>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TextBox 8">
              <a:extLst>
                <a:ext uri="{FF2B5EF4-FFF2-40B4-BE49-F238E27FC236}">
                  <a16:creationId xmlns:a16="http://schemas.microsoft.com/office/drawing/2014/main" id="{11E111B9-ECB1-4502-B292-BF26627EE0E0}"/>
                </a:ext>
              </a:extLst>
            </p:cNvPr>
            <p:cNvSpPr txBox="1"/>
            <p:nvPr/>
          </p:nvSpPr>
          <p:spPr>
            <a:xfrm>
              <a:off x="5807405" y="1023764"/>
              <a:ext cx="4572000" cy="2193677"/>
            </a:xfrm>
            <a:prstGeom prst="rect">
              <a:avLst/>
            </a:prstGeom>
            <a:noFill/>
          </p:spPr>
          <p:txBody>
            <a:bodyPr wrap="square" rtlCol="0">
              <a:spAutoFit/>
            </a:bodyPr>
            <a:lstStyle/>
            <a:p>
              <a:pPr>
                <a:lnSpc>
                  <a:spcPct val="115000"/>
                </a:lnSpc>
                <a:spcBef>
                  <a:spcPts val="400"/>
                </a:spcBef>
                <a:spcAft>
                  <a:spcPts val="400"/>
                </a:spcAft>
              </a:pPr>
              <a:r>
                <a:rPr lang="en-GB" sz="2400" b="1" dirty="0">
                  <a:solidFill>
                    <a:srgbClr val="404040"/>
                  </a:solidFill>
                  <a:effectLst/>
                  <a:latin typeface="Arial" panose="020B0604020202020204" pitchFamily="34" charset="0"/>
                  <a:ea typeface="Calibri" panose="020F0502020204030204" pitchFamily="34" charset="0"/>
                  <a:cs typeface="Arial" panose="020B0604020202020204" pitchFamily="34" charset="0"/>
                </a:rPr>
                <a:t>‘I know that you can exchange £500 for $400 if the exchange rate is 1.25 dollars for every pound.’</a:t>
              </a:r>
              <a:endParaRPr lang="en-US" sz="2400" b="1" dirty="0">
                <a:solidFill>
                  <a:srgbClr val="404040"/>
                </a:solidFill>
                <a:latin typeface="Arial" panose="020B0604020202020204" pitchFamily="34" charset="0"/>
                <a:ea typeface="Calibri" panose="020F0502020204030204" pitchFamily="34" charset="0"/>
                <a:cs typeface="Arial" panose="020B0604020202020204" pitchFamily="34" charset="0"/>
              </a:endParaRPr>
            </a:p>
            <a:p>
              <a:pPr marL="0" indent="0" algn="just">
                <a:lnSpc>
                  <a:spcPct val="115000"/>
                </a:lnSpc>
                <a:spcBef>
                  <a:spcPts val="400"/>
                </a:spcBef>
                <a:spcAft>
                  <a:spcPts val="400"/>
                </a:spcAft>
                <a:buNone/>
              </a:pPr>
              <a:endParaRPr lang="en-US" sz="18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2" name="Rectangle: Rounded Corners 1">
            <a:extLst>
              <a:ext uri="{FF2B5EF4-FFF2-40B4-BE49-F238E27FC236}">
                <a16:creationId xmlns:a16="http://schemas.microsoft.com/office/drawing/2014/main" id="{56088930-B3A3-540D-495D-822F819C53FB}"/>
              </a:ext>
            </a:extLst>
          </p:cNvPr>
          <p:cNvSpPr/>
          <p:nvPr/>
        </p:nvSpPr>
        <p:spPr>
          <a:xfrm>
            <a:off x="2268642" y="4793897"/>
            <a:ext cx="9598238" cy="1262876"/>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spcBef>
                <a:spcPts val="400"/>
              </a:spcBef>
              <a:spcAft>
                <a:spcPts val="400"/>
              </a:spcAft>
            </a:pPr>
            <a:r>
              <a:rPr lang="en-GB" sz="2800" dirty="0">
                <a:solidFill>
                  <a:schemeClr val="tx1"/>
                </a:solidFill>
                <a:latin typeface="Arial" panose="020B0604020202020204" pitchFamily="34" charset="0"/>
                <a:ea typeface="Calibri" panose="020F0502020204030204" pitchFamily="34" charset="0"/>
                <a:cs typeface="Arial" panose="020B0604020202020204" pitchFamily="34" charset="0"/>
              </a:rPr>
              <a:t>Explain why they are wrong. </a:t>
            </a:r>
            <a:br>
              <a:rPr lang="en-GB" sz="2800" dirty="0">
                <a:solidFill>
                  <a:schemeClr val="tx1"/>
                </a:solidFill>
                <a:latin typeface="Arial" panose="020B0604020202020204" pitchFamily="34" charset="0"/>
                <a:ea typeface="Calibri" panose="020F0502020204030204" pitchFamily="34" charset="0"/>
                <a:cs typeface="Arial" panose="020B0604020202020204" pitchFamily="34" charset="0"/>
              </a:rPr>
            </a:br>
            <a:r>
              <a:rPr lang="en-GB" sz="2800" dirty="0">
                <a:solidFill>
                  <a:schemeClr val="tx1"/>
                </a:solidFill>
                <a:latin typeface="Arial" panose="020B0604020202020204" pitchFamily="34" charset="0"/>
                <a:ea typeface="Calibri" panose="020F0502020204030204" pitchFamily="34" charset="0"/>
                <a:cs typeface="Arial" panose="020B0604020202020204" pitchFamily="34" charset="0"/>
              </a:rPr>
              <a:t>Can you use a double number line to show your thinking?</a:t>
            </a:r>
            <a:endParaRPr lang="en-US" sz="28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pic>
        <p:nvPicPr>
          <p:cNvPr id="13" name="Picture 12" descr="Cartoon of a person called Alex. They are standing with their arms by their sides. They have short brown hair and are wearing blue trousers, a grey t-shirt and brown shoes. They are carrying an orange cross body bag. ">
            <a:extLst>
              <a:ext uri="{FF2B5EF4-FFF2-40B4-BE49-F238E27FC236}">
                <a16:creationId xmlns:a16="http://schemas.microsoft.com/office/drawing/2014/main" id="{D143EEA4-83AB-C25A-674F-E9642E6813B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51753" y="1299615"/>
            <a:ext cx="1387020" cy="3429357"/>
          </a:xfrm>
          <a:prstGeom prst="rect">
            <a:avLst/>
          </a:prstGeom>
        </p:spPr>
      </p:pic>
    </p:spTree>
    <p:extLst>
      <p:ext uri="{BB962C8B-B14F-4D97-AF65-F5344CB8AC3E}">
        <p14:creationId xmlns:p14="http://schemas.microsoft.com/office/powerpoint/2010/main" val="2339894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C505873-D3BF-4C3F-88F3-393289258574}"/>
</file>

<file path=customXml/itemProps2.xml><?xml version="1.0" encoding="utf-8"?>
<ds:datastoreItem xmlns:ds="http://schemas.openxmlformats.org/officeDocument/2006/customXml" ds:itemID="{5B37AE5A-7184-4B40-AABA-BFD723009C0E}">
  <ds:schemaRefs>
    <ds:schemaRef ds:uri="http://schemas.microsoft.com/sharepoint/v3/contenttype/forms"/>
  </ds:schemaRefs>
</ds:datastoreItem>
</file>

<file path=customXml/itemProps3.xml><?xml version="1.0" encoding="utf-8"?>
<ds:datastoreItem xmlns:ds="http://schemas.openxmlformats.org/officeDocument/2006/customXml" ds:itemID="{1E65FBE3-E764-4AD3-BF99-9BF49606B956}">
  <ds:schemaRefs>
    <ds:schemaRef ds:uri="c5cf19a6-e467-491d-9af0-5a70f09a6a41"/>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purl.org/dc/terms/"/>
    <ds:schemaRef ds:uri="a943fffa-545b-4eca-b17d-5f9a138dda0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4219</TotalTime>
  <Words>2808</Words>
  <Application>Microsoft Office PowerPoint</Application>
  <PresentationFormat>Widescreen</PresentationFormat>
  <Paragraphs>434</Paragraphs>
  <Slides>27</Slides>
  <Notes>27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27</vt:i4>
      </vt:variant>
    </vt:vector>
  </HeadingPairs>
  <TitlesOfParts>
    <vt:vector size="35" baseType="lpstr">
      <vt:lpstr>Arial</vt:lpstr>
      <vt:lpstr>Calibri</vt:lpstr>
      <vt:lpstr>Calibri Light</vt:lpstr>
      <vt:lpstr>Cambria Math</vt:lpstr>
      <vt:lpstr>Symbol</vt:lpstr>
      <vt:lpstr>Times New Roman</vt:lpstr>
      <vt:lpstr>office theme</vt:lpstr>
      <vt:lpstr>Custom Design</vt:lpstr>
      <vt:lpstr>Lesson 23:  Exchange rates</vt:lpstr>
      <vt:lpstr>Introduction</vt:lpstr>
      <vt:lpstr>How much is my money worth in Euros?</vt:lpstr>
      <vt:lpstr>Class method 1 for Explore 1</vt:lpstr>
      <vt:lpstr>Class method 2 for Explore 1</vt:lpstr>
      <vt:lpstr>Class method 3 for Explore 1</vt:lpstr>
      <vt:lpstr>Class method 4 for Explore 1</vt:lpstr>
      <vt:lpstr>Class method 5 for Explore 1</vt:lpstr>
      <vt:lpstr>Spot the mistake</vt:lpstr>
      <vt:lpstr>Class methods for Explore 2</vt:lpstr>
      <vt:lpstr>Cost of trip activity</vt:lpstr>
      <vt:lpstr>Extension activity</vt:lpstr>
      <vt:lpstr>Cost of trip</vt:lpstr>
      <vt:lpstr>Class method for clogs</vt:lpstr>
      <vt:lpstr>Class method for…</vt:lpstr>
      <vt:lpstr>Final Totals…</vt:lpstr>
      <vt:lpstr>Exam question 1</vt:lpstr>
      <vt:lpstr>Exam question 2</vt:lpstr>
      <vt:lpstr>Exam question 3</vt:lpstr>
      <vt:lpstr>Exam question 1: Solution</vt:lpstr>
      <vt:lpstr>Exam question 1: Solution</vt:lpstr>
      <vt:lpstr>Exam question 2: Solution</vt:lpstr>
      <vt:lpstr>Exam question 2: Solution</vt:lpstr>
      <vt:lpstr>Exam question 3: Solution</vt:lpstr>
      <vt:lpstr>Exam question 3: Solution</vt:lpstr>
      <vt:lpstr>Lesson review:  Exchange rates</vt:lpstr>
      <vt:lpstr>Lesson 23:  Credits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Juliane.Collings</dc:creator>
  <cp:lastModifiedBy>Chess Law</cp:lastModifiedBy>
  <cp:revision>89</cp:revision>
  <cp:lastPrinted>2022-11-30T14:52:22Z</cp:lastPrinted>
  <dcterms:created xsi:type="dcterms:W3CDTF">2022-10-14T08:40:23Z</dcterms:created>
  <dcterms:modified xsi:type="dcterms:W3CDTF">2023-03-13T10:32:20Z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ies>
</file>