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comments/comment2.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4"/>
  </p:notesMasterIdLst>
  <p:sldIdLst>
    <p:sldId id="261" r:id="rId6"/>
    <p:sldId id="485" r:id="rId7"/>
    <p:sldId id="357" r:id="rId8"/>
    <p:sldId id="362" r:id="rId9"/>
    <p:sldId id="367" r:id="rId10"/>
    <p:sldId id="374" r:id="rId11"/>
    <p:sldId id="375" r:id="rId12"/>
    <p:sldId id="305" r:id="rId13"/>
    <p:sldId id="488" r:id="rId14"/>
    <p:sldId id="489" r:id="rId15"/>
    <p:sldId id="490" r:id="rId16"/>
    <p:sldId id="491" r:id="rId17"/>
    <p:sldId id="295" r:id="rId18"/>
    <p:sldId id="492" r:id="rId19"/>
    <p:sldId id="486" r:id="rId20"/>
    <p:sldId id="493" r:id="rId21"/>
    <p:sldId id="266" r:id="rId22"/>
    <p:sldId id="325"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39AC1C-7B49-93FF-9D4D-5A7A69B6E107}" name="Rose Parkin" initials="RP" userId="a9affac8917e8dd4" providerId="Windows Live"/>
  <p188:author id="{1171D62C-38AB-798B-31BA-C98494FB7663}" name="Lynette Woodward" initials="LW" userId="13fbb54c17c89d99" providerId="Windows Live"/>
  <p188:author id="{DB168830-51D4-4CC1-7858-D21AD9F13162}" name="Sarah Stafford" initials="SS" userId="Sarah Stafford" providerId="None"/>
  <p188:author id="{6C085DBD-E017-59BB-A493-C212501941EA}" name="Elizabeth Parker" initials="EP" userId="S::elizabeth.parker@newgenpublishing.co.uk::48ed7c66-aa06-4dbb-a923-e20f8fac587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ephanie Colquitt" initials="SC" lastIdx="20" clrIdx="0">
    <p:extLst>
      <p:ext uri="{19B8F6BF-5375-455C-9EA6-DF929625EA0E}">
        <p15:presenceInfo xmlns:p15="http://schemas.microsoft.com/office/powerpoint/2012/main" userId="1bc9ee965db69ad1" providerId="Windows Live"/>
      </p:ext>
    </p:extLst>
  </p:cmAuthor>
  <p:cmAuthor id="2" name="Elizabeth Parker" initials="EP" lastIdx="2" clrIdx="1">
    <p:extLst>
      <p:ext uri="{19B8F6BF-5375-455C-9EA6-DF929625EA0E}">
        <p15:presenceInfo xmlns:p15="http://schemas.microsoft.com/office/powerpoint/2012/main" userId="S::elizabeth.parker@newgenpublishing.co.uk::48ed7c66-aa06-4dbb-a923-e20f8fac58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68923" autoAdjust="0"/>
  </p:normalViewPr>
  <p:slideViewPr>
    <p:cSldViewPr snapToGrid="0">
      <p:cViewPr varScale="1">
        <p:scale>
          <a:sx n="57" d="100"/>
          <a:sy n="57" d="100"/>
        </p:scale>
        <p:origin x="1718" y="4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720"/>
    </p:cViewPr>
  </p:sorterViewPr>
  <p:notesViewPr>
    <p:cSldViewPr snapToGrid="0">
      <p:cViewPr varScale="1">
        <p:scale>
          <a:sx n="39" d="100"/>
          <a:sy n="39" d="100"/>
        </p:scale>
        <p:origin x="2888" y="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8/10/relationships/authors" Targe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3-14T16:55:17.151" idx="13">
    <p:pos x="5551" y="302"/>
    <p:text>QUERY:  I don't think that we have a work sheet for this one. (Practice question Handout 5' has a second page with a question based on bottles of milk but I haven't seen anything related to this question.)</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3-03-16T17:08:56.850" idx="2">
    <p:pos x="6325" y="272"/>
    <p:text>NOTE: do we need to add 'answers' to the heading. (Applies to slides 15 &amp; 16)</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5131EEB-0DEF-4E1E-9AB8-E00F257DB90B}" type="datetimeFigureOut">
              <a:rPr lang="en-GB" smtClean="0"/>
              <a:t>29/03/2023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DF78EEE-664E-490C-BF3A-132A9748992E}" type="slidenum">
              <a:rPr lang="en-GB" smtClean="0"/>
              <a:t>‹#›</a:t>
            </a:fld>
            <a:endParaRPr lang="en-GB"/>
          </a:p>
        </p:txBody>
      </p:sp>
    </p:spTree>
    <p:extLst>
      <p:ext uri="{BB962C8B-B14F-4D97-AF65-F5344CB8AC3E}">
        <p14:creationId xmlns:p14="http://schemas.microsoft.com/office/powerpoint/2010/main" val="122858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a:t>
            </a:fld>
            <a:endParaRPr lang="en-US"/>
          </a:p>
        </p:txBody>
      </p:sp>
    </p:spTree>
    <p:extLst>
      <p:ext uri="{BB962C8B-B14F-4D97-AF65-F5344CB8AC3E}">
        <p14:creationId xmlns:p14="http://schemas.microsoft.com/office/powerpoint/2010/main" val="47017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dirty="0">
                <a:solidFill>
                  <a:srgbClr val="404040"/>
                </a:solidFill>
                <a:effectLst/>
                <a:latin typeface="Arial" panose="020B0604020202020204" pitchFamily="34" charset="0"/>
                <a:ea typeface="Calibri" panose="020F0502020204030204" pitchFamily="34" charset="0"/>
              </a:rPr>
              <a:t>Let learners share their methods with the class either using the whiteboard or a visualiser. These review slides are optional, depending on how you share learners’ responses and whether you want to use the prepared ratio tables.</a:t>
            </a:r>
          </a:p>
          <a:p>
            <a:r>
              <a:rPr lang="en-GB" sz="2800" dirty="0">
                <a:solidFill>
                  <a:srgbClr val="404040"/>
                </a:solidFill>
                <a:effectLst/>
                <a:latin typeface="Arial" panose="020B0604020202020204" pitchFamily="34" charset="0"/>
                <a:ea typeface="Calibri" panose="020F0502020204030204" pitchFamily="34" charset="0"/>
              </a:rPr>
              <a:t>Discuss the strategies that learners developed for completing the task. Discuss what other points may influence their decision.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Did learners opt for using a ratio table using multiplication and/or division rather than the unitary method, or did they opt for the latter?</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Ask learners to think about questions such as:</a:t>
            </a:r>
          </a:p>
          <a:p>
            <a:pPr marL="171450" indent="-1714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Why did you opt for this method?</a:t>
            </a:r>
          </a:p>
          <a:p>
            <a:pPr marL="171450" indent="-1714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else could you have solved this problem?</a:t>
            </a:r>
          </a:p>
          <a:p>
            <a:pPr marL="171450" indent="-1714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Why did/didn’t you use ratio tables?</a:t>
            </a:r>
          </a:p>
          <a:p>
            <a:pPr algn="l"/>
            <a:r>
              <a:rPr lang="en-GB" sz="1800" dirty="0">
                <a:effectLst/>
                <a:latin typeface="Arial" panose="020B0604020202020204" pitchFamily="34" charset="0"/>
                <a:ea typeface="Calibri" panose="020F0502020204030204" pitchFamily="34" charset="0"/>
                <a:cs typeface="Times New Roman" panose="02020603050405020304" pitchFamily="18" charset="0"/>
              </a:rPr>
              <a:t>A ratio table is used to illustrate approaches. It is important to reiterate that this used for illustration of a range of approaches. </a:t>
            </a:r>
            <a:r>
              <a:rPr lang="en-US" sz="1800" b="0" i="0" u="none" strike="noStrike" baseline="0" dirty="0">
                <a:latin typeface="ArialMT"/>
              </a:rPr>
              <a:t>Although the ratio table is provided it is only intended to be used to capture students’ thinking, not as a ‘method’. The ratio table does, however, suggest multiplicative approaches and is encouraged to be used. Learners’ their own diagrams, if appropriate, can capture their own thinking. </a:t>
            </a:r>
          </a:p>
          <a:p>
            <a:pPr algn="l"/>
            <a:r>
              <a:rPr lang="en-US" sz="1800" b="0" i="0" u="none" strike="noStrike" baseline="0" dirty="0">
                <a:latin typeface="ArialMT"/>
              </a:rPr>
              <a:t>What is important is that the learners understand what they, and their peers, have done.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313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dirty="0">
                <a:solidFill>
                  <a:srgbClr val="404040"/>
                </a:solidFill>
                <a:effectLst/>
                <a:latin typeface="Arial" panose="020B0604020202020204" pitchFamily="34" charset="0"/>
                <a:ea typeface="Calibri" panose="020F0502020204030204" pitchFamily="34" charset="0"/>
              </a:rPr>
              <a:t>Let learners share their methods with the class either using the whiteboard or a visualiser. These review slides are optional, depending on how you share learners’ responses and whether you want to use the prepared ratio tables.</a:t>
            </a:r>
          </a:p>
          <a:p>
            <a:r>
              <a:rPr lang="en-GB" sz="2800" dirty="0">
                <a:solidFill>
                  <a:srgbClr val="404040"/>
                </a:solidFill>
                <a:effectLst/>
                <a:latin typeface="Arial" panose="020B0604020202020204" pitchFamily="34" charset="0"/>
                <a:ea typeface="Calibri" panose="020F0502020204030204" pitchFamily="34" charset="0"/>
              </a:rPr>
              <a:t>Discuss the strategies that learners developed for completing the task. Discuss what other points may influence their decision.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Did learners opt for using a ratio table using multiplication and/or division rather than the unitary method, or did they opt for the latter?</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Ask learners to think about questions such as:</a:t>
            </a:r>
          </a:p>
          <a:p>
            <a:pPr marL="171450" indent="-1714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Why did you opt for this method?</a:t>
            </a:r>
          </a:p>
          <a:p>
            <a:pPr marL="171450" indent="-1714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else could you have solved this problem?</a:t>
            </a:r>
          </a:p>
          <a:p>
            <a:pPr marL="171450" indent="-1714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Why did/didn’t you use ratio tables?</a:t>
            </a:r>
          </a:p>
          <a:p>
            <a:pPr algn="l"/>
            <a:r>
              <a:rPr lang="en-GB" sz="1800" dirty="0">
                <a:effectLst/>
                <a:latin typeface="Arial" panose="020B0604020202020204" pitchFamily="34" charset="0"/>
                <a:ea typeface="Calibri" panose="020F0502020204030204" pitchFamily="34" charset="0"/>
                <a:cs typeface="Times New Roman" panose="02020603050405020304" pitchFamily="18" charset="0"/>
              </a:rPr>
              <a:t>A ratio table is used to illustrate approaches. It is important to reiterate that this used for illustration of a range of approaches. </a:t>
            </a:r>
            <a:r>
              <a:rPr lang="en-US" sz="1800" b="0" i="0" u="none" strike="noStrike" baseline="0" dirty="0">
                <a:latin typeface="ArialMT"/>
              </a:rPr>
              <a:t>Although the ratio table is provided it is only intended to be used to capture students’ thinking, not as a ‘method’. The ratio table does, however, suggest multiplicative approaches and is encouraged to be used. Learners’ their own diagrams, if appropriate, can capture their own thinking. </a:t>
            </a:r>
          </a:p>
          <a:p>
            <a:pPr algn="l"/>
            <a:r>
              <a:rPr lang="en-US" sz="1800" b="0" i="0" u="none" strike="noStrike" baseline="0" dirty="0">
                <a:latin typeface="ArialMT"/>
              </a:rPr>
              <a:t>What is important is that the learners understand what they, and their peers, have done.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9100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404040"/>
                </a:solidFill>
                <a:effectLst/>
                <a:latin typeface="Arial" panose="020B0604020202020204" pitchFamily="34" charset="0"/>
                <a:ea typeface="Calibri" panose="020F0502020204030204" pitchFamily="34" charset="0"/>
              </a:rPr>
              <a:t>This part of the activity is more challenging than the previous stages and may be used as an extension activity if appropriate, depending on class composition as this will require a deeper understanding of multiplicative reasoning than in the previous examples.</a:t>
            </a:r>
          </a:p>
          <a:p>
            <a:r>
              <a:rPr lang="en-GB" sz="1800" dirty="0">
                <a:solidFill>
                  <a:srgbClr val="404040"/>
                </a:solidFill>
                <a:effectLst/>
                <a:latin typeface="Arial" panose="020B0604020202020204" pitchFamily="34" charset="0"/>
                <a:ea typeface="Calibri" panose="020F0502020204030204" pitchFamily="34" charset="0"/>
              </a:rPr>
              <a:t>Let learners share their methods with the class either using the whiteboard or a visualiser. </a:t>
            </a:r>
          </a:p>
          <a:p>
            <a:r>
              <a:rPr lang="en-GB" sz="1800" dirty="0">
                <a:solidFill>
                  <a:srgbClr val="404040"/>
                </a:solidFill>
                <a:effectLst/>
                <a:latin typeface="Arial" panose="020B0604020202020204" pitchFamily="34" charset="0"/>
                <a:ea typeface="Calibri" panose="020F0502020204030204" pitchFamily="34" charset="0"/>
              </a:rPr>
              <a:t>Discuss the strategies that learners developed for completing the task. Discuss what other points may influence their decision.</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effectLst/>
                <a:latin typeface="Calibri" panose="020F0502020204030204" pitchFamily="34" charset="0"/>
                <a:ea typeface="Calibri" panose="020F0502020204030204" pitchFamily="34" charset="0"/>
                <a:cs typeface="Times New Roman" panose="02020603050405020304" pitchFamily="18" charset="0"/>
              </a:rPr>
              <a:t>Did learners opt for using a ratio table using multiplication and/or division, addition and/or subtraction rather than the unitary method, or did they opt for the latter?</a:t>
            </a:r>
          </a:p>
          <a:p>
            <a:r>
              <a:rPr lang="en-GB" dirty="0">
                <a:effectLst/>
                <a:latin typeface="Calibri" panose="020F0502020204030204" pitchFamily="34" charset="0"/>
                <a:ea typeface="Calibri" panose="020F0502020204030204" pitchFamily="34" charset="0"/>
                <a:cs typeface="Times New Roman" panose="02020603050405020304" pitchFamily="18" charset="0"/>
              </a:rPr>
              <a:t>Ask learners questions such as:</a:t>
            </a:r>
          </a:p>
          <a:p>
            <a:pPr marL="171450" indent="-171450">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Why did you opt for this method?</a:t>
            </a:r>
          </a:p>
          <a:p>
            <a:pPr marL="171450" indent="-171450">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How else could you have solved this problem?</a:t>
            </a:r>
          </a:p>
          <a:p>
            <a:pPr marL="171450" indent="-171450">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Why did/didn’t you use ratio tables?</a:t>
            </a:r>
          </a:p>
          <a:p>
            <a:r>
              <a:rPr lang="en-GB" dirty="0">
                <a:effectLst/>
                <a:latin typeface="Arial" panose="020B0604020202020204" pitchFamily="34" charset="0"/>
                <a:ea typeface="Calibri" panose="020F0502020204030204" pitchFamily="34" charset="0"/>
                <a:cs typeface="Times New Roman" panose="02020603050405020304" pitchFamily="18" charset="0"/>
              </a:rPr>
              <a:t>The ratio table is used to illustrate approaches. It is important to reiterate that this is used for illustration of a range of approaches.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6649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dirty="0">
                <a:effectLst/>
                <a:latin typeface="Calibri" panose="020F0502020204030204" pitchFamily="34" charset="0"/>
                <a:ea typeface="Calibri" panose="020F0502020204030204" pitchFamily="34" charset="0"/>
                <a:cs typeface="Calibri" panose="020F0502020204030204" pitchFamily="34" charset="0"/>
              </a:rPr>
              <a:t>GCSE exam questions have been selected for learners to attempt at the end of the lesson that link directly to the objectives explored. </a:t>
            </a:r>
          </a:p>
          <a:p>
            <a:pPr algn="l"/>
            <a:r>
              <a:rPr lang="en-GB" sz="1800" dirty="0">
                <a:effectLst/>
                <a:latin typeface="Calibri" panose="020F0502020204030204" pitchFamily="34" charset="0"/>
                <a:ea typeface="Calibri" panose="020F0502020204030204" pitchFamily="34" charset="0"/>
                <a:cs typeface="Calibri" panose="020F0502020204030204" pitchFamily="34" charset="0"/>
              </a:rPr>
              <a:t>The tutor can differentiate where required.  </a:t>
            </a:r>
          </a:p>
          <a:p>
            <a:pPr algn="l"/>
            <a:r>
              <a:rPr lang="en-GB" sz="1800" dirty="0">
                <a:effectLst/>
                <a:latin typeface="Calibri" panose="020F0502020204030204" pitchFamily="34" charset="0"/>
                <a:ea typeface="Calibri" panose="020F0502020204030204" pitchFamily="34" charset="0"/>
                <a:cs typeface="Times New Roman" panose="02020603050405020304" pitchFamily="18" charset="0"/>
              </a:rPr>
              <a:t>Once all groups have attempted the questions, draw them together to summarise the learning.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Clarify the concept of these kinds of proportional reasoning problems. </a:t>
            </a:r>
            <a:endParaRPr lang="en-US" sz="1800" dirty="0">
              <a:effectLst/>
              <a:latin typeface="Arial" panose="020B0604020202020204" pitchFamily="34" charset="0"/>
              <a:ea typeface="Calibri" panose="020F0502020204030204" pitchFamily="34" charset="0"/>
            </a:endParaRPr>
          </a:p>
          <a:p>
            <a:pPr marL="342900" lvl="0" indent="-342900" algn="l">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Capture the ways of thinking for each of the problems of various pairs (you may use the ratio tables in the ppt presentation or draw one on the main whiteboard).</a:t>
            </a:r>
            <a:endParaRPr lang="en-US" sz="1800" dirty="0">
              <a:effectLst/>
              <a:latin typeface="Arial" panose="020B0604020202020204" pitchFamily="34" charset="0"/>
              <a:ea typeface="Calibri" panose="020F0502020204030204" pitchFamily="34" charset="0"/>
            </a:endParaRPr>
          </a:p>
          <a:p>
            <a:pPr marL="342900" lvl="0" indent="-342900" algn="l">
              <a:spcAft>
                <a:spcPts val="6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It is important to make sense and capture students’ ways of thinking, not to prescribe a best method. </a:t>
            </a:r>
            <a:endParaRPr lang="en-US" sz="1800" dirty="0">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350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dirty="0">
                <a:effectLst/>
                <a:latin typeface="Calibri" panose="020F0502020204030204" pitchFamily="34" charset="0"/>
                <a:ea typeface="Calibri" panose="020F0502020204030204" pitchFamily="34" charset="0"/>
                <a:cs typeface="Calibri" panose="020F0502020204030204" pitchFamily="34" charset="0"/>
              </a:rPr>
              <a:t>GCSE exam questions have been selected for learners to attempt at the end of the lesson that link directly to the objectives explored. </a:t>
            </a:r>
          </a:p>
          <a:p>
            <a:pPr algn="l"/>
            <a:r>
              <a:rPr lang="en-GB" sz="1800" dirty="0">
                <a:effectLst/>
                <a:latin typeface="Calibri" panose="020F0502020204030204" pitchFamily="34" charset="0"/>
                <a:ea typeface="Calibri" panose="020F0502020204030204" pitchFamily="34" charset="0"/>
                <a:cs typeface="Calibri" panose="020F0502020204030204" pitchFamily="34" charset="0"/>
              </a:rPr>
              <a:t>The tutor can differentiate where required.  </a:t>
            </a:r>
          </a:p>
          <a:p>
            <a:pPr algn="l"/>
            <a:r>
              <a:rPr lang="en-GB" sz="1800" dirty="0">
                <a:effectLst/>
                <a:latin typeface="Calibri" panose="020F0502020204030204" pitchFamily="34" charset="0"/>
                <a:ea typeface="Calibri" panose="020F0502020204030204" pitchFamily="34" charset="0"/>
                <a:cs typeface="Times New Roman" panose="02020603050405020304" pitchFamily="18" charset="0"/>
              </a:rPr>
              <a:t>Once all groups have attempted the questions, draw them together to summarise the learning.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Clarify the concept of these kinds of proportional reasoning problems. </a:t>
            </a:r>
            <a:endParaRPr lang="en-US" sz="1800" dirty="0">
              <a:effectLst/>
              <a:latin typeface="Arial" panose="020B0604020202020204" pitchFamily="34" charset="0"/>
              <a:ea typeface="Calibri" panose="020F0502020204030204" pitchFamily="34" charset="0"/>
            </a:endParaRPr>
          </a:p>
          <a:p>
            <a:pPr marL="342900" lvl="0" indent="-342900" algn="l">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Capture the ways of thinking for each of the problems of various pairs (you may use the ratio tables in the ppt presentation or draw one on the main whiteboard).</a:t>
            </a:r>
            <a:endParaRPr lang="en-US" sz="1800" dirty="0">
              <a:effectLst/>
              <a:latin typeface="Arial" panose="020B0604020202020204" pitchFamily="34" charset="0"/>
              <a:ea typeface="Calibri" panose="020F0502020204030204" pitchFamily="34" charset="0"/>
            </a:endParaRPr>
          </a:p>
          <a:p>
            <a:pPr marL="342900" lvl="0" indent="-342900" algn="l">
              <a:spcAft>
                <a:spcPts val="6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It is important to make sense and capture students’ ways of thinking, not to prescribe a best method. </a:t>
            </a:r>
            <a:endParaRPr lang="en-US" sz="1800" dirty="0">
              <a:effectLst/>
              <a:latin typeface="Arial" panose="020B0604020202020204" pitchFamily="34" charset="0"/>
              <a:ea typeface="Calibri" panose="020F0502020204030204" pitchFamily="34" charset="0"/>
            </a:endParaRPr>
          </a:p>
          <a:p>
            <a:endParaRPr lang="en-US" b="0" baseline="0" dirty="0"/>
          </a:p>
          <a:p>
            <a:r>
              <a:rPr lang="en-US" b="0" baseline="0" dirty="0"/>
              <a:t>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9987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dirty="0">
                <a:effectLst/>
                <a:latin typeface="Calibri" panose="020F0502020204030204" pitchFamily="34" charset="0"/>
                <a:ea typeface="Calibri" panose="020F0502020204030204" pitchFamily="34" charset="0"/>
                <a:cs typeface="Calibri" panose="020F0502020204030204" pitchFamily="34" charset="0"/>
              </a:rPr>
              <a:t>GCSE exam questions have been selected for learners to attempt at the end of the lesson that link directly to the objectives explored. </a:t>
            </a:r>
          </a:p>
          <a:p>
            <a:pPr algn="l"/>
            <a:r>
              <a:rPr lang="en-GB" sz="1800" dirty="0">
                <a:effectLst/>
                <a:latin typeface="Calibri" panose="020F0502020204030204" pitchFamily="34" charset="0"/>
                <a:ea typeface="Calibri" panose="020F0502020204030204" pitchFamily="34" charset="0"/>
                <a:cs typeface="Calibri" panose="020F0502020204030204" pitchFamily="34" charset="0"/>
              </a:rPr>
              <a:t>The tutor can differentiate where required.  </a:t>
            </a:r>
          </a:p>
          <a:p>
            <a:pPr algn="l"/>
            <a:r>
              <a:rPr lang="en-GB" sz="1800" dirty="0">
                <a:effectLst/>
                <a:latin typeface="Calibri" panose="020F0502020204030204" pitchFamily="34" charset="0"/>
                <a:ea typeface="Calibri" panose="020F0502020204030204" pitchFamily="34" charset="0"/>
                <a:cs typeface="Times New Roman" panose="02020603050405020304" pitchFamily="18" charset="0"/>
              </a:rPr>
              <a:t>Once all groups have attempted the questions, draw them together to summarise the learning.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Clarify the concept of these kinds of proportional reasoning problems. </a:t>
            </a:r>
            <a:endParaRPr lang="en-US" sz="1800" dirty="0">
              <a:effectLst/>
              <a:latin typeface="Arial" panose="020B0604020202020204" pitchFamily="34" charset="0"/>
              <a:ea typeface="Calibri" panose="020F0502020204030204" pitchFamily="34" charset="0"/>
            </a:endParaRPr>
          </a:p>
          <a:p>
            <a:pPr marL="342900" lvl="0" indent="-342900" algn="l">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Capture the ways of thinking for each of the problems of various pairs (you may use the ratio tables in the ppt presentation or draw one on the main whiteboard).</a:t>
            </a:r>
            <a:endParaRPr lang="en-US" sz="1800" dirty="0">
              <a:effectLst/>
              <a:latin typeface="Arial" panose="020B0604020202020204" pitchFamily="34" charset="0"/>
              <a:ea typeface="Calibri" panose="020F0502020204030204" pitchFamily="34" charset="0"/>
            </a:endParaRPr>
          </a:p>
          <a:p>
            <a:pPr marL="342900" lvl="0" indent="-342900" algn="l">
              <a:spcAft>
                <a:spcPts val="6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It is important to make sense and capture students’ ways of thinking, not to prescribe a best method. </a:t>
            </a:r>
            <a:endParaRPr lang="en-US" sz="1800" dirty="0">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15</a:t>
            </a:fld>
            <a:endParaRPr lang="en-US"/>
          </a:p>
        </p:txBody>
      </p:sp>
    </p:spTree>
    <p:extLst>
      <p:ext uri="{BB962C8B-B14F-4D97-AF65-F5344CB8AC3E}">
        <p14:creationId xmlns:p14="http://schemas.microsoft.com/office/powerpoint/2010/main" val="1740228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dirty="0">
                <a:effectLst/>
                <a:latin typeface="Calibri" panose="020F0502020204030204" pitchFamily="34" charset="0"/>
                <a:ea typeface="Calibri" panose="020F0502020204030204" pitchFamily="34" charset="0"/>
                <a:cs typeface="Calibri" panose="020F0502020204030204" pitchFamily="34" charset="0"/>
              </a:rPr>
              <a:t>GCSE exam questions have been selected for learners to attempt at the end of the lesson that link directly to the objectives explored. </a:t>
            </a:r>
          </a:p>
          <a:p>
            <a:pPr algn="l"/>
            <a:r>
              <a:rPr lang="en-GB" sz="1800" dirty="0">
                <a:effectLst/>
                <a:latin typeface="Calibri" panose="020F0502020204030204" pitchFamily="34" charset="0"/>
                <a:ea typeface="Calibri" panose="020F0502020204030204" pitchFamily="34" charset="0"/>
                <a:cs typeface="Calibri" panose="020F0502020204030204" pitchFamily="34" charset="0"/>
              </a:rPr>
              <a:t>The tutor can differentiate where required.  </a:t>
            </a:r>
          </a:p>
          <a:p>
            <a:pPr algn="l"/>
            <a:r>
              <a:rPr lang="en-GB" sz="1800" dirty="0">
                <a:effectLst/>
                <a:latin typeface="Calibri" panose="020F0502020204030204" pitchFamily="34" charset="0"/>
                <a:ea typeface="Calibri" panose="020F0502020204030204" pitchFamily="34" charset="0"/>
                <a:cs typeface="Times New Roman" panose="02020603050405020304" pitchFamily="18" charset="0"/>
              </a:rPr>
              <a:t>Once all groups have attempted the questions, draw them together to summarise the learning.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Clarify the concept of these kinds of proportional reasoning problems. </a:t>
            </a:r>
            <a:endParaRPr lang="en-US" sz="1800" dirty="0">
              <a:effectLst/>
              <a:latin typeface="Arial" panose="020B0604020202020204" pitchFamily="34" charset="0"/>
              <a:ea typeface="Calibri" panose="020F0502020204030204" pitchFamily="34" charset="0"/>
            </a:endParaRPr>
          </a:p>
          <a:p>
            <a:pPr marL="342900" lvl="0" indent="-342900" algn="l">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Capture the ways of thinking for each of the problems of various pairs (you may use the ratio tables in the ppt presentation or draw one on the main whiteboard).</a:t>
            </a:r>
            <a:endParaRPr lang="en-US" sz="1800" dirty="0">
              <a:effectLst/>
              <a:latin typeface="Arial" panose="020B0604020202020204" pitchFamily="34" charset="0"/>
              <a:ea typeface="Calibri" panose="020F0502020204030204" pitchFamily="34" charset="0"/>
            </a:endParaRPr>
          </a:p>
          <a:p>
            <a:pPr marL="342900" lvl="0" indent="-342900" algn="l">
              <a:spcAft>
                <a:spcPts val="6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It is important to make sense and capture students’ ways of thinking, not to prescribe a best method. </a:t>
            </a:r>
            <a:endParaRPr lang="en-US" sz="1800" dirty="0">
              <a:effectLst/>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7326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17</a:t>
            </a:fld>
            <a:endParaRPr lang="en-US"/>
          </a:p>
        </p:txBody>
      </p:sp>
    </p:spTree>
    <p:extLst>
      <p:ext uri="{BB962C8B-B14F-4D97-AF65-F5344CB8AC3E}">
        <p14:creationId xmlns:p14="http://schemas.microsoft.com/office/powerpoint/2010/main" val="3658946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18</a:t>
            </a:fld>
            <a:endParaRPr lang="en-US"/>
          </a:p>
        </p:txBody>
      </p:sp>
    </p:spTree>
    <p:extLst>
      <p:ext uri="{BB962C8B-B14F-4D97-AF65-F5344CB8AC3E}">
        <p14:creationId xmlns:p14="http://schemas.microsoft.com/office/powerpoint/2010/main" val="1464455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Bef>
                <a:spcPts val="400"/>
              </a:spcBef>
              <a:spcAft>
                <a:spcPts val="400"/>
              </a:spcAft>
            </a:pPr>
            <a:r>
              <a:rPr lang="en-GB" sz="1800" kern="1200" dirty="0">
                <a:solidFill>
                  <a:srgbClr val="000000"/>
                </a:solidFill>
                <a:effectLst/>
                <a:latin typeface="Arial" panose="020B0604020202020204" pitchFamily="34" charset="0"/>
                <a:ea typeface="+mn-ea"/>
                <a:cs typeface="Times New Roman" panose="02020603050405020304" pitchFamily="18" charset="0"/>
              </a:rPr>
              <a:t>Learners are introduced to the topic through discussion and exploration. The ratio table serves as a starting point here and allows learners to explore possible answers.</a:t>
            </a:r>
            <a:endParaRPr lang="en-US"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Bef>
                <a:spcPts val="400"/>
              </a:spcBef>
              <a:spcAft>
                <a:spcPts val="400"/>
              </a:spcAft>
            </a:pPr>
            <a:r>
              <a:rPr lang="en-GB" sz="1800" kern="1200" dirty="0">
                <a:solidFill>
                  <a:srgbClr val="000000"/>
                </a:solidFill>
                <a:effectLst/>
                <a:latin typeface="Arial" panose="020B0604020202020204" pitchFamily="34" charset="0"/>
                <a:ea typeface="+mn-ea"/>
                <a:cs typeface="Times New Roman" panose="02020603050405020304" pitchFamily="18" charset="0"/>
              </a:rPr>
              <a:t>Encourage learners to work at whatever level is accessible. Some may say ‘I can work out one week’, others may work out the cost for a year.</a:t>
            </a:r>
            <a:endParaRPr lang="en-US"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Bef>
                <a:spcPts val="400"/>
              </a:spcBef>
              <a:spcAft>
                <a:spcPts val="400"/>
              </a:spcAft>
            </a:pPr>
            <a:r>
              <a:rPr lang="en-GB" sz="1800" kern="1200" dirty="0">
                <a:solidFill>
                  <a:srgbClr val="000000"/>
                </a:solidFill>
                <a:effectLst/>
                <a:latin typeface="Arial" panose="020B0604020202020204" pitchFamily="34" charset="0"/>
                <a:ea typeface="+mn-ea"/>
                <a:cs typeface="Times New Roman" panose="02020603050405020304" pitchFamily="18" charset="0"/>
              </a:rPr>
              <a:t>This activity will stimulate discussion and allows participation from all learners. It allows for differentiation.</a:t>
            </a:r>
            <a:endParaRPr lang="en-GB"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Arial" panose="020B0604020202020204" pitchFamily="34" charset="0"/>
                <a:ea typeface="Calibri" panose="020F0502020204030204" pitchFamily="34" charset="0"/>
                <a:cs typeface="Times New Roman" panose="02020603050405020304" pitchFamily="18" charset="0"/>
              </a:rPr>
              <a:t>Give learners a few minutes to think about how to tackle the problem individually, before pairing them. Ask pairs of learners to explain their thinking to each other. They should demonstrate their thinking on their mini whiteboards. They may use the ratio table or show their thinking in their won 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Arial" panose="020B0604020202020204" pitchFamily="34" charset="0"/>
                <a:ea typeface="Calibri" panose="020F0502020204030204" pitchFamily="34" charset="0"/>
                <a:cs typeface="Times New Roman" panose="02020603050405020304" pitchFamily="18" charset="0"/>
              </a:rPr>
              <a:t>As learners work through the problem, identify any misconceptions.</a:t>
            </a:r>
            <a:endParaRPr lang="en-US" dirty="0"/>
          </a:p>
          <a:p>
            <a:pPr marL="0" marR="0" lvl="0" indent="0" algn="just" defTabSz="914400" rtl="0" eaLnBrk="1" fontAlgn="auto" latinLnBrk="0" hangingPunct="1">
              <a:lnSpc>
                <a:spcPct val="115000"/>
              </a:lnSpc>
              <a:spcBef>
                <a:spcPts val="400"/>
              </a:spcBef>
              <a:spcAft>
                <a:spcPts val="400"/>
              </a:spcAft>
              <a:buClrTx/>
              <a:buSzTx/>
              <a:buFontTx/>
              <a:buNone/>
              <a:tabLst/>
              <a:defRPr/>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Learners share their thinking or method of working and discuss. </a:t>
            </a:r>
            <a:r>
              <a:rPr lang="en-GB" sz="1200" dirty="0">
                <a:effectLst/>
                <a:latin typeface="Arial" panose="020B0604020202020204" pitchFamily="34" charset="0"/>
                <a:ea typeface="Calibri" panose="020F0502020204030204" pitchFamily="34" charset="0"/>
                <a:cs typeface="Times New Roman" panose="02020603050405020304" pitchFamily="18" charset="0"/>
              </a:rPr>
              <a:t>Ask some learners to share their workings either on the whiteboard perhaps using a visualiser (if available).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effectLst/>
                <a:latin typeface="Calibri" panose="020F0502020204030204" pitchFamily="34" charset="0"/>
                <a:ea typeface="Calibri" panose="020F0502020204030204" pitchFamily="34" charset="0"/>
                <a:cs typeface="Times New Roman" panose="02020603050405020304" pitchFamily="18" charset="0"/>
              </a:rPr>
              <a:t>What do you notice when learners share their workings?</a:t>
            </a:r>
          </a:p>
          <a:p>
            <a:r>
              <a:rPr lang="en-GB" dirty="0">
                <a:effectLst/>
                <a:latin typeface="Calibri" panose="020F0502020204030204" pitchFamily="34" charset="0"/>
                <a:ea typeface="Calibri" panose="020F0502020204030204" pitchFamily="34" charset="0"/>
                <a:cs typeface="Times New Roman" panose="02020603050405020304" pitchFamily="18" charset="0"/>
              </a:rPr>
              <a:t>Are there any misconceptions arising that you need to address?</a:t>
            </a:r>
          </a:p>
        </p:txBody>
      </p:sp>
      <p:sp>
        <p:nvSpPr>
          <p:cNvPr id="4" name="Slide Number Placeholder 3"/>
          <p:cNvSpPr>
            <a:spLocks noGrp="1"/>
          </p:cNvSpPr>
          <p:nvPr>
            <p:ph type="sldNum" sz="quarter" idx="5"/>
          </p:nvPr>
        </p:nvSpPr>
        <p:spPr/>
        <p:txBody>
          <a:bodyPr/>
          <a:lstStyle/>
          <a:p>
            <a:fld id="{CDF78EEE-664E-490C-BF3A-132A9748992E}" type="slidenum">
              <a:rPr lang="en-GB" smtClean="0"/>
              <a:t>2</a:t>
            </a:fld>
            <a:endParaRPr lang="en-GB"/>
          </a:p>
        </p:txBody>
      </p:sp>
    </p:spTree>
    <p:extLst>
      <p:ext uri="{BB962C8B-B14F-4D97-AF65-F5344CB8AC3E}">
        <p14:creationId xmlns:p14="http://schemas.microsoft.com/office/powerpoint/2010/main" val="2364528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Bef>
                <a:spcPts val="400"/>
              </a:spcBef>
              <a:spcAft>
                <a:spcPts val="400"/>
              </a:spcAft>
            </a:pPr>
            <a:r>
              <a:rPr lang="en-GB" sz="18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 pack of 3 yoghurts costs £2 and a pack of 12 yoghurts costs £6</a:t>
            </a:r>
            <a:r>
              <a:rPr lang="en-GB" sz="1800" b="0" dirty="0">
                <a:solidFill>
                  <a:srgbClr val="40404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a:t>
            </a:r>
            <a:endParaRPr lang="en-US" sz="1800" b="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400"/>
              </a:spcBef>
              <a:spcAft>
                <a:spcPts val="400"/>
              </a:spcAft>
            </a:pPr>
            <a:r>
              <a:rPr lang="en-GB" sz="18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Which is the better value?</a:t>
            </a:r>
            <a:endParaRPr lang="en-US"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400"/>
              </a:spcBef>
              <a:spcAft>
                <a:spcPts val="400"/>
              </a:spcAft>
            </a:pPr>
            <a:r>
              <a:rPr lang="en-GB" sz="18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Learners work in pairs and discuss their approaches.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GB" dirty="0">
                <a:effectLst/>
                <a:latin typeface="Arial" panose="020B0604020202020204" pitchFamily="34" charset="0"/>
                <a:ea typeface="Calibri" panose="020F0502020204030204" pitchFamily="34" charset="0"/>
                <a:cs typeface="Times New Roman" panose="02020603050405020304" pitchFamily="18" charset="0"/>
              </a:rPr>
              <a:t>This activity intends to highlight a common misconception that you have to find the unitary method to compare costs. It allows learners to evaluate a statement and to </a:t>
            </a:r>
            <a:r>
              <a:rPr lang="en-US" sz="1800" b="0" i="0" u="none" strike="noStrike" baseline="0" dirty="0">
                <a:latin typeface="ArialMT"/>
              </a:rPr>
              <a:t>explore the underlying multiplicative relationship (Key Principle 1) between the original and new value. </a:t>
            </a:r>
          </a:p>
          <a:p>
            <a:pPr algn="l"/>
            <a:r>
              <a:rPr lang="en-US" sz="1800" b="0" i="0" u="none" strike="noStrike" baseline="0" dirty="0">
                <a:latin typeface="ArialMT"/>
              </a:rPr>
              <a:t>Considering additive approaches that learners are already familiar with (Key Principle 2), alongside strategies that involve multiplicative reasoning supports them in developing both their fluency and understanding (Key Principle 4) as they learn to </a:t>
            </a:r>
            <a:r>
              <a:rPr lang="en-US" sz="1800" b="0" i="0" u="none" strike="noStrike" baseline="0" dirty="0" err="1">
                <a:latin typeface="ArialMT"/>
              </a:rPr>
              <a:t>recognise</a:t>
            </a:r>
            <a:r>
              <a:rPr lang="en-US" sz="1800" b="0" i="0" u="none" strike="noStrike" baseline="0" dirty="0">
                <a:latin typeface="ArialMT"/>
              </a:rPr>
              <a:t> when and how to apply additive and multiplicative approaches.</a:t>
            </a:r>
          </a:p>
          <a:p>
            <a:pPr algn="l"/>
            <a:endParaRPr lang="en-US" sz="1800" b="0" i="0" u="none" strike="noStrike" baseline="0" dirty="0">
              <a:effectLst/>
              <a:latin typeface="ArialMT"/>
              <a:ea typeface="Calibri" panose="020F0502020204030204" pitchFamily="34" charset="0"/>
              <a:cs typeface="Times New Roman" panose="02020603050405020304" pitchFamily="18" charset="0"/>
            </a:endParaRPr>
          </a:p>
          <a:p>
            <a:pPr algn="l"/>
            <a:endParaRPr lang="en-GB"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3</a:t>
            </a:fld>
            <a:endParaRPr lang="en-US"/>
          </a:p>
        </p:txBody>
      </p:sp>
    </p:spTree>
    <p:extLst>
      <p:ext uri="{BB962C8B-B14F-4D97-AF65-F5344CB8AC3E}">
        <p14:creationId xmlns:p14="http://schemas.microsoft.com/office/powerpoint/2010/main" val="1547876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tutor models first using the arrays to show that the unitary method (although it works) is not always the most efficient. </a:t>
            </a:r>
          </a:p>
          <a:p>
            <a:r>
              <a:rPr lang="en-GB"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This method also allows learners to access multiplicative reasoning and allows them to make connections (e.g. factors and multiples) as well as understanding the importance of fluency (times tables).</a:t>
            </a:r>
          </a:p>
        </p:txBody>
      </p:sp>
      <p:sp>
        <p:nvSpPr>
          <p:cNvPr id="4" name="Slide Number Placeholder 3"/>
          <p:cNvSpPr>
            <a:spLocks noGrp="1"/>
          </p:cNvSpPr>
          <p:nvPr>
            <p:ph type="sldNum" sz="quarter" idx="10"/>
          </p:nvPr>
        </p:nvSpPr>
        <p:spPr/>
        <p:txBody>
          <a:bodyPr/>
          <a:lstStyle/>
          <a:p>
            <a:fld id="{C30292A9-7A47-3844-B146-D6E152DCFCB4}" type="slidenum">
              <a:rPr lang="en-US" smtClean="0"/>
              <a:t>4</a:t>
            </a:fld>
            <a:endParaRPr lang="en-US"/>
          </a:p>
        </p:txBody>
      </p:sp>
    </p:spTree>
    <p:extLst>
      <p:ext uri="{BB962C8B-B14F-4D97-AF65-F5344CB8AC3E}">
        <p14:creationId xmlns:p14="http://schemas.microsoft.com/office/powerpoint/2010/main" val="1547876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Calibri" panose="020F0502020204030204" pitchFamily="34" charset="0"/>
                <a:ea typeface="Calibri" panose="020F0502020204030204" pitchFamily="34" charset="0"/>
                <a:cs typeface="Times New Roman" panose="02020603050405020304" pitchFamily="18" charset="0"/>
              </a:rPr>
              <a:t>Using a ratio table to illustrate the use of multiplication rather than the unitary method will allow learners to work well without a calculator and will underpin their understanding of multiplicative reasoning. The same skills/connections are needed here as discussed on the previous slide.</a:t>
            </a:r>
          </a:p>
          <a:p>
            <a:r>
              <a:rPr lang="en-GB" dirty="0">
                <a:effectLst/>
                <a:latin typeface="Calibri" panose="020F0502020204030204" pitchFamily="34" charset="0"/>
                <a:ea typeface="Calibri" panose="020F0502020204030204" pitchFamily="34" charset="0"/>
                <a:cs typeface="Times New Roman" panose="02020603050405020304" pitchFamily="18" charset="0"/>
              </a:rPr>
              <a:t>Ask learners questions such as:</a:t>
            </a:r>
          </a:p>
          <a:p>
            <a:pPr marL="171450" indent="-171450">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Would you use all of these steps? </a:t>
            </a:r>
          </a:p>
          <a:p>
            <a:pPr marL="171450" indent="-171450">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What could you do differently?</a:t>
            </a:r>
          </a:p>
          <a:p>
            <a:pPr marL="171450" indent="-171450">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Can you go backward from the 12 pack to the 3 pack? How would you do this?</a:t>
            </a:r>
          </a:p>
          <a:p>
            <a:r>
              <a:rPr lang="en-GB" dirty="0">
                <a:effectLst/>
                <a:latin typeface="Calibri" panose="020F0502020204030204" pitchFamily="34" charset="0"/>
                <a:ea typeface="Calibri" panose="020F0502020204030204" pitchFamily="34" charset="0"/>
                <a:cs typeface="Times New Roman" panose="02020603050405020304" pitchFamily="18" charset="0"/>
              </a:rPr>
              <a:t>This allows learners to really think about the relationship of the numbers with a simpler example before moving on to the more difficult main task.</a:t>
            </a:r>
          </a:p>
          <a:p>
            <a:pPr algn="l"/>
            <a:r>
              <a:rPr lang="en-GB" dirty="0">
                <a:effectLst/>
                <a:latin typeface="Arial" panose="020B0604020202020204" pitchFamily="34" charset="0"/>
                <a:ea typeface="Calibri" panose="020F0502020204030204" pitchFamily="34" charset="0"/>
                <a:cs typeface="Times New Roman" panose="02020603050405020304" pitchFamily="18" charset="0"/>
              </a:rPr>
              <a:t>A ratio table is used to illustrate approaches. It is important to reiterate that this used for illustration of a range of approaches. </a:t>
            </a:r>
            <a:r>
              <a:rPr lang="en-US" sz="1800" b="0" i="0" u="none" strike="noStrike" baseline="0" dirty="0">
                <a:latin typeface="ArialMT"/>
              </a:rPr>
              <a:t>Although the ratio table is provided it is only intended to be used to capture learners’ thinking, not as a ‘method’. The ratio table does, however, suggest multiplicative approaches and is encouraged to be used, learners’ own diagrams, if appropriate, can be used to capture their own thinking. </a:t>
            </a:r>
          </a:p>
          <a:p>
            <a:pPr algn="l"/>
            <a:r>
              <a:rPr lang="en-US" sz="1800" b="0" i="0" u="none" strike="noStrike" baseline="0" dirty="0">
                <a:latin typeface="ArialMT"/>
              </a:rPr>
              <a:t>What is important is that the learners understand what they, and their peers, have done.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5</a:t>
            </a:fld>
            <a:endParaRPr lang="en-US"/>
          </a:p>
        </p:txBody>
      </p:sp>
    </p:spTree>
    <p:extLst>
      <p:ext uri="{BB962C8B-B14F-4D97-AF65-F5344CB8AC3E}">
        <p14:creationId xmlns:p14="http://schemas.microsoft.com/office/powerpoint/2010/main" val="3778815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Bef>
                <a:spcPts val="1200"/>
              </a:spcBef>
              <a:spcAft>
                <a:spcPts val="400"/>
              </a:spcAft>
            </a:pPr>
            <a:r>
              <a:rPr lang="en-GB" sz="1800" b="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Learners are encouraged to show workings for both deals. The following slide will capture two ways of working. While learners are thinking and discussing this, try and capture different approaches and encourage students to share them at the end of the activity.</a:t>
            </a:r>
            <a:endParaRPr lang="en-US" sz="1800" b="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This activity will stimulate discussion, especially around the price (as both actually work out at £15 for the amount required) but will allow learners to consider additional bars/ left over amounts and/or discuss whether or not calculating unit prices is more appropriate or not. This activity will stimulate thinking and allow learners to engage in the discussion, independent from their mathematical ability. Reasoning and thinking skills are required and encouraged.</a:t>
            </a:r>
          </a:p>
        </p:txBody>
      </p:sp>
      <p:sp>
        <p:nvSpPr>
          <p:cNvPr id="4" name="Slide Number Placeholder 3"/>
          <p:cNvSpPr>
            <a:spLocks noGrp="1"/>
          </p:cNvSpPr>
          <p:nvPr>
            <p:ph type="sldNum" sz="quarter" idx="10"/>
          </p:nvPr>
        </p:nvSpPr>
        <p:spPr/>
        <p:txBody>
          <a:bodyPr/>
          <a:lstStyle/>
          <a:p>
            <a:fld id="{C30292A9-7A47-3844-B146-D6E152DCFCB4}" type="slidenum">
              <a:rPr lang="en-US" smtClean="0"/>
              <a:t>6</a:t>
            </a:fld>
            <a:endParaRPr lang="en-US"/>
          </a:p>
        </p:txBody>
      </p:sp>
    </p:spTree>
    <p:extLst>
      <p:ext uri="{BB962C8B-B14F-4D97-AF65-F5344CB8AC3E}">
        <p14:creationId xmlns:p14="http://schemas.microsoft.com/office/powerpoint/2010/main" val="3777749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404040"/>
                </a:solidFill>
                <a:effectLst/>
                <a:latin typeface="Arial" panose="020B0604020202020204" pitchFamily="34" charset="0"/>
                <a:ea typeface="Calibri" panose="020F0502020204030204" pitchFamily="34" charset="0"/>
              </a:rPr>
              <a:t>First, let the learners discuss their ideas, followed by the sharing of their methods with the class either using the whiteboard or a visualiser. These review slides are optional, depending on how you share learner responses and whether you want to utilise the prepared ratio tables.</a:t>
            </a:r>
          </a:p>
          <a:p>
            <a:r>
              <a:rPr lang="en-GB" sz="1800" dirty="0">
                <a:solidFill>
                  <a:srgbClr val="404040"/>
                </a:solidFill>
                <a:effectLst/>
                <a:latin typeface="Arial" panose="020B0604020202020204" pitchFamily="34" charset="0"/>
                <a:ea typeface="Calibri" panose="020F0502020204030204" pitchFamily="34" charset="0"/>
              </a:rPr>
              <a:t>Discuss the strategies that learners developed for completing the task. Discuss what other points may influence their decision.</a:t>
            </a:r>
            <a:endParaRPr lang="en-GB" sz="18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Use the example working and explore them with the learners. </a:t>
            </a:r>
          </a:p>
          <a:p>
            <a:pPr marL="285750" indent="-285750">
              <a:buFont typeface="Arial" panose="020B0604020202020204" pitchFamily="34" charset="0"/>
              <a:buChar char="•"/>
            </a:pPr>
            <a:r>
              <a:rPr lang="en-GB" sz="18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How did the teacher get to 48 and 50? </a:t>
            </a:r>
          </a:p>
          <a:p>
            <a:pPr marL="285750" indent="-285750">
              <a:buFont typeface="Arial" panose="020B0604020202020204" pitchFamily="34" charset="0"/>
              <a:buChar char="•"/>
            </a:pPr>
            <a:r>
              <a:rPr lang="en-GB" sz="18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Why did her partner lay it out differently? </a:t>
            </a:r>
          </a:p>
          <a:p>
            <a:pPr marL="285750" indent="-285750">
              <a:buFont typeface="Arial" panose="020B0604020202020204" pitchFamily="34" charset="0"/>
              <a:buChar char="•"/>
            </a:pPr>
            <a:r>
              <a:rPr lang="en-GB" sz="18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Why did her partner not work out the price of 1 first?</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The cost of an item should be proportional to the quantity bought, and it will be in this case as the 4 pack is 31.25p and the large pack is 30p but often with these types of offer, there is waste to consider. Look for learners who are bringing the real world context of waste into their discussion.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effectLst/>
                <a:latin typeface="Calibri" panose="020F0502020204030204" pitchFamily="34" charset="0"/>
                <a:ea typeface="Calibri" panose="020F0502020204030204" pitchFamily="34" charset="0"/>
                <a:cs typeface="Times New Roman" panose="02020603050405020304" pitchFamily="18" charset="0"/>
              </a:rPr>
              <a:t>Did the learners opt for using a ratio table using multiplication and/or division, addition and/or subtraction rather than the unitary method or did they opt for the last one?</a:t>
            </a:r>
          </a:p>
          <a:p>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7</a:t>
            </a:fld>
            <a:endParaRPr lang="en-US"/>
          </a:p>
        </p:txBody>
      </p:sp>
    </p:spTree>
    <p:extLst>
      <p:ext uri="{BB962C8B-B14F-4D97-AF65-F5344CB8AC3E}">
        <p14:creationId xmlns:p14="http://schemas.microsoft.com/office/powerpoint/2010/main" val="1245510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Bef>
                <a:spcPts val="400"/>
              </a:spcBef>
              <a:spcAft>
                <a:spcPts val="400"/>
              </a:spcAft>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In small groups, learners are introduced to the task of buying the ingredients to make an avocado dip to serve with some tortilla chips and lemonade. They are asked to use ratio tables to work out the best value for the ingredients and to also work out the cheapest lemonade by finding the cost per 100</a:t>
            </a:r>
            <a:r>
              <a:rPr lang="en-GB" sz="6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ml. </a:t>
            </a:r>
            <a:endParaRPr lang="en-US"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400"/>
              </a:spcAft>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Avocado Dip</a:t>
            </a:r>
          </a:p>
          <a:p>
            <a:pPr algn="just">
              <a:lnSpc>
                <a:spcPct val="115000"/>
              </a:lnSpc>
              <a:spcBef>
                <a:spcPts val="1200"/>
              </a:spcBef>
              <a:spcAft>
                <a:spcPts val="400"/>
              </a:spcAft>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6 avocados  (packs of 3, £1.80; packs of 2, £1.50 and one avocado is 70 p)</a:t>
            </a:r>
          </a:p>
          <a:p>
            <a:pPr algn="just">
              <a:lnSpc>
                <a:spcPct val="115000"/>
              </a:lnSpc>
              <a:spcBef>
                <a:spcPts val="1200"/>
              </a:spcBef>
              <a:spcAft>
                <a:spcPts val="400"/>
              </a:spcAft>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4 limes (net of 5 is 85p, one is 18 p)</a:t>
            </a:r>
          </a:p>
          <a:p>
            <a:pPr algn="just">
              <a:lnSpc>
                <a:spcPct val="115000"/>
              </a:lnSpc>
              <a:spcBef>
                <a:spcPts val="1200"/>
              </a:spcBef>
              <a:spcAft>
                <a:spcPts val="400"/>
              </a:spcAft>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600 g of chips (200 g is £1.20 and 360 g is £2)</a:t>
            </a:r>
          </a:p>
          <a:p>
            <a:pPr algn="just">
              <a:lnSpc>
                <a:spcPct val="115000"/>
              </a:lnSpc>
              <a:spcBef>
                <a:spcPts val="1200"/>
              </a:spcBef>
              <a:spcAft>
                <a:spcPts val="400"/>
              </a:spcAft>
            </a:pPr>
            <a:r>
              <a:rPr lang="en-GB"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Lemonade (2 litres is £1.99; 24 x 330 ml is £7.50 and, 8 x 330 ml is £3.50). Extension: carbon footprint of 6 avocados. (The carbon footprint of 6 avocados is 1419.6 g.)</a:t>
            </a:r>
          </a:p>
          <a:p>
            <a:pPr algn="just">
              <a:lnSpc>
                <a:spcPct val="115000"/>
              </a:lnSpc>
              <a:spcBef>
                <a:spcPts val="1200"/>
              </a:spcBef>
              <a:spcAft>
                <a:spcPts val="4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Are costs proportional to size?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Which is the best buy?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Are the prices fair? Why or why not?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What other factors might you consider? For example, waste? Airmiles?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If the prices were fair, how would you change the prices to be fair?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400"/>
              </a:spcAft>
            </a:pPr>
            <a:endParaRPr lang="en-US"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400"/>
              </a:spcAft>
            </a:pPr>
            <a:endParaRPr lang="en-US"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8</a:t>
            </a:fld>
            <a:endParaRPr lang="en-US"/>
          </a:p>
        </p:txBody>
      </p:sp>
    </p:spTree>
    <p:extLst>
      <p:ext uri="{BB962C8B-B14F-4D97-AF65-F5344CB8AC3E}">
        <p14:creationId xmlns:p14="http://schemas.microsoft.com/office/powerpoint/2010/main" val="2646076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404040"/>
                </a:solidFill>
                <a:effectLst/>
                <a:latin typeface="Arial" panose="020B0604020202020204" pitchFamily="34" charset="0"/>
                <a:ea typeface="Calibri" panose="020F0502020204030204" pitchFamily="34" charset="0"/>
              </a:rPr>
              <a:t>Let learners share their methods with the class either using the whiteboard or a visualiser. These review slides are optional, depending on how you share learners’ responses and whether you want to use the prepared ratio tables.</a:t>
            </a:r>
          </a:p>
          <a:p>
            <a:r>
              <a:rPr lang="en-GB" sz="1800" dirty="0">
                <a:solidFill>
                  <a:srgbClr val="404040"/>
                </a:solidFill>
                <a:effectLst/>
                <a:latin typeface="Arial" panose="020B0604020202020204" pitchFamily="34" charset="0"/>
                <a:ea typeface="Calibri" panose="020F0502020204030204" pitchFamily="34" charset="0"/>
              </a:rPr>
              <a:t>Discuss the strategies that learners developed for completing the task. Discuss what other points may influence their decision.</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r>
              <a:rPr lang="en-GB" dirty="0">
                <a:effectLst/>
                <a:latin typeface="Calibri" panose="020F0502020204030204" pitchFamily="34" charset="0"/>
                <a:ea typeface="Calibri" panose="020F0502020204030204" pitchFamily="34" charset="0"/>
                <a:cs typeface="Times New Roman" panose="02020603050405020304" pitchFamily="18" charset="0"/>
              </a:rPr>
              <a:t>Did learners opt for using a ratio table using multiplication and/or division rather than the unitary method, or did they opt for the latter?</a:t>
            </a:r>
          </a:p>
          <a:p>
            <a:r>
              <a:rPr lang="en-GB" dirty="0">
                <a:effectLst/>
                <a:latin typeface="Calibri" panose="020F0502020204030204" pitchFamily="34" charset="0"/>
                <a:ea typeface="Calibri" panose="020F0502020204030204" pitchFamily="34" charset="0"/>
                <a:cs typeface="Times New Roman" panose="02020603050405020304" pitchFamily="18" charset="0"/>
              </a:rPr>
              <a:t>Ask learners to think about questions such as:</a:t>
            </a:r>
          </a:p>
          <a:p>
            <a:pPr marL="171450" indent="-171450">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Why did you opt for this method?</a:t>
            </a:r>
          </a:p>
          <a:p>
            <a:pPr marL="171450" indent="-171450">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How else could you have solved this problem?</a:t>
            </a:r>
          </a:p>
          <a:p>
            <a:pPr marL="171450" indent="-171450">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Why did/didn’t you use ratio tables?</a:t>
            </a:r>
          </a:p>
          <a:p>
            <a:pPr algn="l"/>
            <a:r>
              <a:rPr lang="en-GB" dirty="0">
                <a:effectLst/>
                <a:latin typeface="Arial" panose="020B0604020202020204" pitchFamily="34" charset="0"/>
                <a:ea typeface="Calibri" panose="020F0502020204030204" pitchFamily="34" charset="0"/>
                <a:cs typeface="Times New Roman" panose="02020603050405020304" pitchFamily="18" charset="0"/>
              </a:rPr>
              <a:t>A ratio table is used to illustrate approaches. It is important to reiterate that this used for illustration of a range of approaches. </a:t>
            </a:r>
            <a:r>
              <a:rPr lang="en-US" sz="1200" b="0" i="0" u="none" strike="noStrike" baseline="0" dirty="0">
                <a:latin typeface="ArialMT"/>
              </a:rPr>
              <a:t>Although the ratio table is provided it is only intended to be used to capture students’ thinking, not as a ‘method’. The ratio table does, however, suggest multiplicative approaches and is encouraged to be used. Learners’ their own diagrams, if appropriate, can capture their own thinking. </a:t>
            </a:r>
          </a:p>
          <a:p>
            <a:pPr algn="l"/>
            <a:r>
              <a:rPr lang="en-US" sz="1200" b="0" i="0" u="none" strike="noStrike" baseline="0" dirty="0">
                <a:latin typeface="ArialMT"/>
              </a:rPr>
              <a:t>What is important is that the learners understand what they, and their peers, have done.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7785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05A9E283-DB39-F44B-AFA4-F687808D57BF}" type="datetime1">
              <a:rPr lang="en-US" smtClean="0"/>
              <a:t>3/29/2023</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135078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848144BD-0A74-C343-84B2-D8F01B20524B}" type="datetime1">
              <a:rPr lang="en-US" smtClean="0"/>
              <a:t>3/29/2023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13454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50B8A290-B8B3-DF49-A0D1-C9992EDB112D}" type="datetime1">
              <a:rPr lang="en-US" smtClean="0"/>
              <a:t>3/29/2023</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627775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57218E9-7F47-C044-907D-624F6064ACA4}" type="datetime1">
              <a:rPr lang="en-US" smtClean="0"/>
              <a:t>3/29/2023</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0693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F400DCB8-AD22-A54F-9910-29E01F6E01AB}" type="datetime1">
              <a:rPr lang="en-US" smtClean="0"/>
              <a:t>3/29/2023</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8288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D5B38A18-D63C-654F-A494-634F276E3E8E}" type="datetime1">
              <a:rPr lang="en-US" smtClean="0"/>
              <a:t>3/29/2023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559737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C329174-E8AA-2147-9375-45B31203D791}" type="datetime1">
              <a:rPr lang="en-US" smtClean="0"/>
              <a:t>3/29/2023</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81436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899A88EE-9189-5A4E-9528-35D4F42BEA3C}" type="datetime1">
              <a:rPr lang="en-US" smtClean="0"/>
              <a:t>3/29/2023</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227567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7032B1FB-8BFA-A84E-B83A-BE54B3EA6B17}" type="datetime1">
              <a:rPr lang="en-US" smtClean="0"/>
              <a:t>3/29/2023</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25387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A6E590D3-6790-B348-A017-66135251B151}" type="datetime1">
              <a:rPr lang="en-US" smtClean="0"/>
              <a:t>3/29/2023</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76624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FC356D6D-65C6-8E4B-9F66-DF088DE91A33}" type="datetime1">
              <a:rPr lang="en-US" smtClean="0"/>
              <a:t>3/29/2023</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21544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C01E3-789F-164C-A668-09207D43FCA9}" type="datetime1">
              <a:rPr lang="en-US" smtClean="0"/>
              <a:t>3/29/2023</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7104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21.jpg"/><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comments" Target="../comments/comment1.xml"/><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comments" Target="../comments/commen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1</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95464" y="262672"/>
            <a:ext cx="2123825" cy="638948"/>
          </a:xfrm>
          <a:prstGeom prst="rect">
            <a:avLst/>
          </a:prstGeom>
        </p:spPr>
      </p:pic>
      <p:sp>
        <p:nvSpPr>
          <p:cNvPr id="10" name="Subtitle 2">
            <a:extLst>
              <a:ext uri="{FF2B5EF4-FFF2-40B4-BE49-F238E27FC236}">
                <a16:creationId xmlns:a16="http://schemas.microsoft.com/office/drawing/2014/main" id="{253F7A0E-9DA2-E64C-9CBE-7012C48CB3BF}"/>
              </a:ext>
            </a:extLst>
          </p:cNvPr>
          <p:cNvSpPr txBox="1">
            <a:spLocks/>
          </p:cNvSpPr>
          <p:nvPr/>
        </p:nvSpPr>
        <p:spPr>
          <a:xfrm>
            <a:off x="1432956" y="3429000"/>
            <a:ext cx="9144000" cy="2886202"/>
          </a:xfrm>
          <a:prstGeom prst="rect">
            <a:avLst/>
          </a:prstGeom>
          <a:ln w="38100">
            <a:solidFill>
              <a:schemeClr val="accent1"/>
            </a:solidFill>
          </a:ln>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Aft>
                <a:spcPts val="600"/>
              </a:spcAft>
            </a:pPr>
            <a:r>
              <a:rPr lang="en-GB" sz="3200" b="1" dirty="0">
                <a:solidFill>
                  <a:schemeClr val="accent1"/>
                </a:solidFill>
                <a:latin typeface="Arial" panose="020B0604020202020204" pitchFamily="34" charset="0"/>
                <a:cs typeface="Arial" panose="020B0604020202020204" pitchFamily="34" charset="0"/>
              </a:rPr>
              <a:t>Objectives</a:t>
            </a:r>
            <a:endParaRPr lang="en-GB" sz="3200" dirty="0">
              <a:solidFill>
                <a:schemeClr val="accent1"/>
              </a:solidFill>
              <a:latin typeface="Arial" panose="020B0604020202020204" pitchFamily="34" charset="0"/>
              <a:cs typeface="Arial" panose="020B0604020202020204" pitchFamily="34" charset="0"/>
            </a:endParaRPr>
          </a:p>
          <a:p>
            <a:pPr marL="269875" lvl="0" indent="-269875" algn="just">
              <a:lnSpc>
                <a:spcPct val="115000"/>
              </a:lnSpc>
              <a:spcBef>
                <a:spcPts val="400"/>
              </a:spcBef>
              <a:spcAft>
                <a:spcPts val="400"/>
              </a:spcAft>
              <a:buClr>
                <a:schemeClr val="accent1"/>
              </a:buClr>
              <a:buFont typeface="Arial" panose="020B0604020202020204" pitchFamily="34" charset="0"/>
              <a:buChar char="•"/>
            </a:pPr>
            <a:r>
              <a:rPr lang="en-GB" sz="2600" dirty="0">
                <a:solidFill>
                  <a:srgbClr val="404040"/>
                </a:solidFill>
                <a:effectLst/>
                <a:latin typeface="Arial" panose="020B0604020202020204" pitchFamily="34" charset="0"/>
                <a:ea typeface="Calibri" panose="020F0502020204030204" pitchFamily="34" charset="0"/>
                <a:cs typeface="Arial" panose="020B0604020202020204" pitchFamily="34" charset="0"/>
              </a:rPr>
              <a:t>I</a:t>
            </a:r>
            <a:r>
              <a:rPr lang="en-GB" sz="2600" dirty="0">
                <a:latin typeface="Arial" panose="020B0604020202020204" pitchFamily="34" charset="0"/>
                <a:ea typeface="+mn-lt"/>
                <a:cs typeface="Arial" panose="020B0604020202020204" pitchFamily="34" charset="0"/>
              </a:rPr>
              <a:t>nvestigate pricing structures for items that come in different sizes </a:t>
            </a:r>
            <a:r>
              <a:rPr lang="en-GB" sz="2600" dirty="0">
                <a:effectLst/>
                <a:latin typeface="Arial" panose="020B0604020202020204" pitchFamily="34" charset="0"/>
                <a:ea typeface="+mn-lt"/>
                <a:cs typeface="Arial" panose="020B0604020202020204" pitchFamily="34" charset="0"/>
              </a:rPr>
              <a:t>to </a:t>
            </a:r>
            <a:r>
              <a:rPr lang="en-GB" sz="2600" dirty="0">
                <a:latin typeface="Arial" panose="020B0604020202020204" pitchFamily="34" charset="0"/>
                <a:ea typeface="+mn-lt"/>
                <a:cs typeface="Arial" panose="020B0604020202020204" pitchFamily="34" charset="0"/>
              </a:rPr>
              <a:t>determine what is the best buy</a:t>
            </a:r>
          </a:p>
          <a:p>
            <a:pPr marL="269875" lvl="0" indent="-269875" algn="just">
              <a:lnSpc>
                <a:spcPct val="115000"/>
              </a:lnSpc>
              <a:spcBef>
                <a:spcPts val="400"/>
              </a:spcBef>
              <a:spcAft>
                <a:spcPts val="400"/>
              </a:spcAft>
              <a:buClr>
                <a:schemeClr val="accent1"/>
              </a:buClr>
              <a:buFont typeface="Arial" panose="020B0604020202020204" pitchFamily="34" charset="0"/>
              <a:buChar char="•"/>
            </a:pPr>
            <a:r>
              <a:rPr lang="en-GB" sz="2600" dirty="0">
                <a:latin typeface="Arial" panose="020B0604020202020204" pitchFamily="34" charset="0"/>
                <a:ea typeface="+mn-lt"/>
                <a:cs typeface="Arial" panose="020B0604020202020204" pitchFamily="34" charset="0"/>
              </a:rPr>
              <a:t>Solve simple </a:t>
            </a:r>
            <a:r>
              <a:rPr lang="en-GB" sz="2600" dirty="0">
                <a:effectLst/>
                <a:latin typeface="Arial" panose="020B0604020202020204" pitchFamily="34" charset="0"/>
                <a:ea typeface="+mn-lt"/>
                <a:cs typeface="Arial" panose="020B0604020202020204" pitchFamily="34" charset="0"/>
              </a:rPr>
              <a:t>best buy </a:t>
            </a:r>
            <a:r>
              <a:rPr lang="en-GB" sz="2600" dirty="0">
                <a:latin typeface="Arial" panose="020B0604020202020204" pitchFamily="34" charset="0"/>
                <a:ea typeface="+mn-lt"/>
                <a:cs typeface="Arial" panose="020B0604020202020204" pitchFamily="34" charset="0"/>
              </a:rPr>
              <a:t>problems using efficient methods </a:t>
            </a:r>
            <a:r>
              <a:rPr lang="en-GB" sz="2600" dirty="0">
                <a:effectLst/>
                <a:latin typeface="Arial" panose="020B0604020202020204" pitchFamily="34" charset="0"/>
                <a:ea typeface="+mn-lt"/>
                <a:cs typeface="Arial" panose="020B0604020202020204" pitchFamily="34" charset="0"/>
              </a:rPr>
              <a:t>and </a:t>
            </a:r>
            <a:r>
              <a:rPr lang="en-GB" sz="2600" dirty="0">
                <a:latin typeface="Arial" panose="020B0604020202020204" pitchFamily="34" charset="0"/>
                <a:ea typeface="+mn-lt"/>
                <a:cs typeface="Arial" panose="020B0604020202020204" pitchFamily="34" charset="0"/>
              </a:rPr>
              <a:t>ratio tables.</a:t>
            </a:r>
          </a:p>
          <a:p>
            <a:pPr algn="just">
              <a:lnSpc>
                <a:spcPct val="115000"/>
              </a:lnSpc>
              <a:spcBef>
                <a:spcPts val="400"/>
              </a:spcBef>
              <a:spcAft>
                <a:spcPts val="400"/>
              </a:spcAft>
              <a:buClr>
                <a:schemeClr val="accent1"/>
              </a:buClr>
            </a:pPr>
            <a:r>
              <a:rPr lang="en-GB" sz="1800" dirty="0"/>
              <a:t>This lesson has been designed for students to practice number skills without a calculator.</a:t>
            </a:r>
            <a:endParaRPr lang="en-US" sz="1800" dirty="0"/>
          </a:p>
          <a:p>
            <a:pPr marL="269875" lvl="0" indent="-269875" algn="just">
              <a:lnSpc>
                <a:spcPct val="115000"/>
              </a:lnSpc>
              <a:spcBef>
                <a:spcPts val="400"/>
              </a:spcBef>
              <a:spcAft>
                <a:spcPts val="400"/>
              </a:spcAft>
              <a:buClr>
                <a:schemeClr val="accent1"/>
              </a:buClr>
              <a:buFont typeface="Arial" panose="020B0604020202020204" pitchFamily="34" charset="0"/>
              <a:buChar char="•"/>
            </a:pPr>
            <a:endParaRPr lang="en-GB" sz="26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buClr>
                <a:srgbClr val="4472C4"/>
              </a:buClr>
              <a:buFont typeface="Symbol" panose="05050102010706020507" pitchFamily="18" charset="2"/>
              <a:buChar char=""/>
            </a:pPr>
            <a:endParaRPr lang="en-GB" dirty="0"/>
          </a:p>
        </p:txBody>
      </p:sp>
      <p:pic>
        <p:nvPicPr>
          <p:cNvPr id="3" name="Picture 2" descr="A picture containing text, plate, tableware, dishware&#10;&#10;Description automatically generated">
            <a:extLst>
              <a:ext uri="{FF2B5EF4-FFF2-40B4-BE49-F238E27FC236}">
                <a16:creationId xmlns:a16="http://schemas.microsoft.com/office/drawing/2014/main" id="{885C450F-1287-33A3-9FD2-5FDB60FD88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647" y="105423"/>
            <a:ext cx="3893465" cy="638948"/>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A01E1C8F-7032-0B62-0F50-C9840858827E}"/>
              </a:ext>
            </a:extLst>
          </p:cNvPr>
          <p:cNvPicPr>
            <a:picLocks noChangeAspect="1"/>
          </p:cNvPicPr>
          <p:nvPr/>
        </p:nvPicPr>
        <p:blipFill>
          <a:blip r:embed="rId5"/>
          <a:stretch>
            <a:fillRect/>
          </a:stretch>
        </p:blipFill>
        <p:spPr>
          <a:xfrm>
            <a:off x="5459601" y="262672"/>
            <a:ext cx="2123825" cy="796434"/>
          </a:xfrm>
          <a:prstGeom prst="rect">
            <a:avLst/>
          </a:prstGeom>
        </p:spPr>
      </p:pic>
      <p:sp>
        <p:nvSpPr>
          <p:cNvPr id="12" name="Title 1">
            <a:extLst>
              <a:ext uri="{FF2B5EF4-FFF2-40B4-BE49-F238E27FC236}">
                <a16:creationId xmlns:a16="http://schemas.microsoft.com/office/drawing/2014/main" id="{BB2B4826-0CDB-18CA-0839-983872D75842}"/>
              </a:ext>
            </a:extLst>
          </p:cNvPr>
          <p:cNvSpPr>
            <a:spLocks noGrp="1"/>
          </p:cNvSpPr>
          <p:nvPr>
            <p:ph type="ctrTitle"/>
          </p:nvPr>
        </p:nvSpPr>
        <p:spPr>
          <a:xfrm>
            <a:off x="1341912" y="1395606"/>
            <a:ext cx="9326088" cy="1850229"/>
          </a:xfrm>
          <a:solidFill>
            <a:schemeClr val="accent1"/>
          </a:solidFill>
        </p:spPr>
        <p:txBody>
          <a:bodyPr>
            <a:normAutofit/>
          </a:bodyPr>
          <a:lstStyle/>
          <a:p>
            <a:pPr algn="l"/>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Lesson 4</a:t>
            </a:r>
            <a:r>
              <a:rPr lang="en-US" sz="4000" b="1">
                <a:solidFill>
                  <a:schemeClr val="bg1"/>
                </a:solidFill>
                <a:latin typeface="Arial" panose="020B0604020202020204" pitchFamily="34" charset="0"/>
                <a:cs typeface="Arial" panose="020B0604020202020204" pitchFamily="34" charset="0"/>
              </a:rPr>
              <a:t>: </a:t>
            </a:r>
            <a:br>
              <a:rPr lang="en-US" sz="4000" b="1">
                <a:solidFill>
                  <a:schemeClr val="bg1"/>
                </a:solidFill>
                <a:latin typeface="Arial" panose="020B0604020202020204" pitchFamily="34" charset="0"/>
                <a:cs typeface="Arial" panose="020B0604020202020204" pitchFamily="34" charset="0"/>
              </a:rPr>
            </a:br>
            <a:r>
              <a:rPr lang="en-US" sz="4000" b="1">
                <a:solidFill>
                  <a:schemeClr val="bg1"/>
                </a:solidFill>
                <a:latin typeface="Arial" panose="020B0604020202020204" pitchFamily="34" charset="0"/>
                <a:cs typeface="Arial" panose="020B0604020202020204" pitchFamily="34" charset="0"/>
              </a:rPr>
              <a:t>Best buys </a:t>
            </a:r>
            <a:endParaRPr lang="en-GB" sz="4000" dirty="0"/>
          </a:p>
        </p:txBody>
      </p:sp>
    </p:spTree>
    <p:extLst>
      <p:ext uri="{BB962C8B-B14F-4D97-AF65-F5344CB8AC3E}">
        <p14:creationId xmlns:p14="http://schemas.microsoft.com/office/powerpoint/2010/main" val="4043658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A7B45B12-62C3-70D5-C257-1ADCC4497011}"/>
              </a:ext>
            </a:extLst>
          </p:cNvPr>
          <p:cNvSpPr txBox="1"/>
          <p:nvPr/>
        </p:nvSpPr>
        <p:spPr>
          <a:xfrm>
            <a:off x="713658" y="1444446"/>
            <a:ext cx="16625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Limes</a:t>
            </a:r>
            <a:endParaRPr kumimoji="0" lang="en-US" sz="24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p:txBody>
      </p:sp>
      <p:sp>
        <p:nvSpPr>
          <p:cNvPr id="2" name="Google Shape;166;g1992a15f775_0_7">
            <a:extLst>
              <a:ext uri="{FF2B5EF4-FFF2-40B4-BE49-F238E27FC236}">
                <a16:creationId xmlns:a16="http://schemas.microsoft.com/office/drawing/2014/main" id="{42C0A6FB-8EA0-2276-3027-CB666129A0DD}"/>
              </a:ext>
            </a:extLst>
          </p:cNvPr>
          <p:cNvSpPr/>
          <p:nvPr/>
        </p:nvSpPr>
        <p:spPr>
          <a:xfrm rot="10800000" flipH="1">
            <a:off x="0" y="-8828"/>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5" name="TextBox 4">
            <a:extLst>
              <a:ext uri="{FF2B5EF4-FFF2-40B4-BE49-F238E27FC236}">
                <a16:creationId xmlns:a16="http://schemas.microsoft.com/office/drawing/2014/main" id="{BECB4CFB-EBAA-C329-B075-F00F4BD2E242}"/>
              </a:ext>
            </a:extLst>
          </p:cNvPr>
          <p:cNvSpPr txBox="1"/>
          <p:nvPr/>
        </p:nvSpPr>
        <p:spPr>
          <a:xfrm>
            <a:off x="0" y="-38308"/>
            <a:ext cx="1683412" cy="467098"/>
          </a:xfrm>
          <a:prstGeom prst="rect">
            <a:avLst/>
          </a:prstGeom>
          <a:noFill/>
          <a:ln>
            <a:no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EXPLORE</a:t>
            </a:r>
          </a:p>
        </p:txBody>
      </p:sp>
      <p:sp>
        <p:nvSpPr>
          <p:cNvPr id="7" name="Title 1">
            <a:extLst>
              <a:ext uri="{FF2B5EF4-FFF2-40B4-BE49-F238E27FC236}">
                <a16:creationId xmlns:a16="http://schemas.microsoft.com/office/drawing/2014/main" id="{2B494654-EF67-C556-1A58-877AD123BE8F}"/>
              </a:ext>
            </a:extLst>
          </p:cNvPr>
          <p:cNvSpPr txBox="1">
            <a:spLocks/>
          </p:cNvSpPr>
          <p:nvPr/>
        </p:nvSpPr>
        <p:spPr>
          <a:xfrm>
            <a:off x="514114" y="-17954"/>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4472C4"/>
                </a:solidFill>
                <a:effectLst/>
                <a:uLnTx/>
                <a:uFillTx/>
                <a:latin typeface="Arial" panose="020B0604020202020204" pitchFamily="34" charset="0"/>
                <a:ea typeface="+mj-ea"/>
                <a:cs typeface="Arial" panose="020B0604020202020204" pitchFamily="34" charset="0"/>
              </a:rPr>
              <a:t> Party snacks</a:t>
            </a:r>
            <a:endParaRPr kumimoji="0" lang="en-US" sz="3600" b="1" i="0" u="none" strike="noStrike" kern="1200" cap="none" spc="0" normalizeH="0" baseline="0" noProof="0" dirty="0">
              <a:ln>
                <a:noFill/>
              </a:ln>
              <a:solidFill>
                <a:srgbClr val="4472C4"/>
              </a:solidFill>
              <a:effectLst/>
              <a:uLnTx/>
              <a:uFillTx/>
              <a:latin typeface="Arial" panose="020B0604020202020204" pitchFamily="34" charset="0"/>
              <a:ea typeface="+mj-ea"/>
              <a:cs typeface="Arial" panose="020B0604020202020204" pitchFamily="34" charset="0"/>
            </a:endParaRPr>
          </a:p>
        </p:txBody>
      </p:sp>
      <p:graphicFrame>
        <p:nvGraphicFramePr>
          <p:cNvPr id="8" name="Table 7"/>
          <p:cNvGraphicFramePr>
            <a:graphicFrameLocks noGrp="1"/>
          </p:cNvGraphicFramePr>
          <p:nvPr/>
        </p:nvGraphicFramePr>
        <p:xfrm>
          <a:off x="821083" y="2187149"/>
          <a:ext cx="3612895" cy="731520"/>
        </p:xfrm>
        <a:graphic>
          <a:graphicData uri="http://schemas.openxmlformats.org/drawingml/2006/table">
            <a:tbl>
              <a:tblPr firstRow="1" bandRow="1">
                <a:tableStyleId>{2D5ABB26-0587-4C30-8999-92F81FD0307C}</a:tableStyleId>
              </a:tblPr>
              <a:tblGrid>
                <a:gridCol w="722579">
                  <a:extLst>
                    <a:ext uri="{9D8B030D-6E8A-4147-A177-3AD203B41FA5}">
                      <a16:colId xmlns:a16="http://schemas.microsoft.com/office/drawing/2014/main" val="1931307261"/>
                    </a:ext>
                  </a:extLst>
                </a:gridCol>
                <a:gridCol w="722579">
                  <a:extLst>
                    <a:ext uri="{9D8B030D-6E8A-4147-A177-3AD203B41FA5}">
                      <a16:colId xmlns:a16="http://schemas.microsoft.com/office/drawing/2014/main" val="2108654803"/>
                    </a:ext>
                  </a:extLst>
                </a:gridCol>
                <a:gridCol w="722579">
                  <a:extLst>
                    <a:ext uri="{9D8B030D-6E8A-4147-A177-3AD203B41FA5}">
                      <a16:colId xmlns:a16="http://schemas.microsoft.com/office/drawing/2014/main" val="1104398153"/>
                    </a:ext>
                  </a:extLst>
                </a:gridCol>
                <a:gridCol w="722579">
                  <a:extLst>
                    <a:ext uri="{9D8B030D-6E8A-4147-A177-3AD203B41FA5}">
                      <a16:colId xmlns:a16="http://schemas.microsoft.com/office/drawing/2014/main" val="984159555"/>
                    </a:ext>
                  </a:extLst>
                </a:gridCol>
                <a:gridCol w="722579">
                  <a:extLst>
                    <a:ext uri="{9D8B030D-6E8A-4147-A177-3AD203B41FA5}">
                      <a16:colId xmlns:a16="http://schemas.microsoft.com/office/drawing/2014/main" val="1964582582"/>
                    </a:ext>
                  </a:extLst>
                </a:gridCol>
              </a:tblGrid>
              <a:tr h="307360">
                <a:tc>
                  <a:txBody>
                    <a:bodyPr/>
                    <a:lstStyle/>
                    <a:p>
                      <a:endParaRPr lang="en-US" dirty="0"/>
                    </a:p>
                  </a:txBody>
                  <a:tcPr>
                    <a:lnL w="9525" cap="flat" cmpd="sng" algn="ctr">
                      <a:solidFill>
                        <a:schemeClr val="tx1"/>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bg2">
                          <a:lumMod val="50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5316424"/>
                  </a:ext>
                </a:extLst>
              </a:tr>
              <a:tr h="307360">
                <a:tc>
                  <a:txBody>
                    <a:bodyPr/>
                    <a:lstStyle/>
                    <a:p>
                      <a:endParaRPr lang="en-US" dirty="0"/>
                    </a:p>
                  </a:txBody>
                  <a:tcPr>
                    <a:lnL w="9525" cap="flat" cmpd="sng" algn="ctr">
                      <a:solidFill>
                        <a:schemeClr val="tx1"/>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bg2">
                          <a:lumMod val="50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3341523"/>
                  </a:ext>
                </a:extLst>
              </a:tr>
            </a:tbl>
          </a:graphicData>
        </a:graphic>
      </p:graphicFrame>
      <p:sp>
        <p:nvSpPr>
          <p:cNvPr id="9" name="TextBox 8"/>
          <p:cNvSpPr txBox="1"/>
          <p:nvPr/>
        </p:nvSpPr>
        <p:spPr>
          <a:xfrm>
            <a:off x="6757545" y="1808446"/>
            <a:ext cx="16704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one lime: 18p</a:t>
            </a:r>
          </a:p>
        </p:txBody>
      </p:sp>
      <p:graphicFrame>
        <p:nvGraphicFramePr>
          <p:cNvPr id="10" name="Table 9"/>
          <p:cNvGraphicFramePr>
            <a:graphicFrameLocks noGrp="1"/>
          </p:cNvGraphicFramePr>
          <p:nvPr/>
        </p:nvGraphicFramePr>
        <p:xfrm>
          <a:off x="6885319" y="2372240"/>
          <a:ext cx="5200290" cy="741680"/>
        </p:xfrm>
        <a:graphic>
          <a:graphicData uri="http://schemas.openxmlformats.org/drawingml/2006/table">
            <a:tbl>
              <a:tblPr firstRow="1" bandRow="1">
                <a:tableStyleId>{2D5ABB26-0587-4C30-8999-92F81FD0307C}</a:tableStyleId>
              </a:tblPr>
              <a:tblGrid>
                <a:gridCol w="1040058">
                  <a:extLst>
                    <a:ext uri="{9D8B030D-6E8A-4147-A177-3AD203B41FA5}">
                      <a16:colId xmlns:a16="http://schemas.microsoft.com/office/drawing/2014/main" val="4172672508"/>
                    </a:ext>
                  </a:extLst>
                </a:gridCol>
                <a:gridCol w="1040058">
                  <a:extLst>
                    <a:ext uri="{9D8B030D-6E8A-4147-A177-3AD203B41FA5}">
                      <a16:colId xmlns:a16="http://schemas.microsoft.com/office/drawing/2014/main" val="921012014"/>
                    </a:ext>
                  </a:extLst>
                </a:gridCol>
                <a:gridCol w="1040058">
                  <a:extLst>
                    <a:ext uri="{9D8B030D-6E8A-4147-A177-3AD203B41FA5}">
                      <a16:colId xmlns:a16="http://schemas.microsoft.com/office/drawing/2014/main" val="1606190617"/>
                    </a:ext>
                  </a:extLst>
                </a:gridCol>
                <a:gridCol w="1040058">
                  <a:extLst>
                    <a:ext uri="{9D8B030D-6E8A-4147-A177-3AD203B41FA5}">
                      <a16:colId xmlns:a16="http://schemas.microsoft.com/office/drawing/2014/main" val="1754672633"/>
                    </a:ext>
                  </a:extLst>
                </a:gridCol>
                <a:gridCol w="1040058">
                  <a:extLst>
                    <a:ext uri="{9D8B030D-6E8A-4147-A177-3AD203B41FA5}">
                      <a16:colId xmlns:a16="http://schemas.microsoft.com/office/drawing/2014/main" val="2693665842"/>
                    </a:ext>
                  </a:extLst>
                </a:gridCol>
              </a:tblGrid>
              <a:tr h="370840">
                <a:tc>
                  <a:txBody>
                    <a:bodyPr/>
                    <a:lstStyle/>
                    <a:p>
                      <a:pPr fontAlgn="t"/>
                      <a:r>
                        <a:rPr lang="en-US" sz="1800" b="0" dirty="0">
                          <a:effectLst/>
                          <a:latin typeface="Arial" panose="020B0604020202020204" pitchFamily="34" charset="0"/>
                          <a:cs typeface="Arial" panose="020B0604020202020204" pitchFamily="34" charset="0"/>
                        </a:rPr>
                        <a:t>Amount</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dirty="0">
                          <a:effectLst/>
                          <a:latin typeface="Arial" panose="020B0604020202020204" pitchFamily="34" charset="0"/>
                          <a:cs typeface="Arial" panose="020B0604020202020204" pitchFamily="34" charset="0"/>
                        </a:rPr>
                        <a:t>1</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tc>
                  <a:txBody>
                    <a:bodyPr/>
                    <a:lstStyle/>
                    <a:p>
                      <a:pPr algn="ctr" fontAlgn="t"/>
                      <a:r>
                        <a:rPr lang="en-US" sz="1800" dirty="0">
                          <a:effectLst/>
                          <a:latin typeface="Arial" panose="020B0604020202020204" pitchFamily="34" charset="0"/>
                          <a:cs typeface="Arial" panose="020B0604020202020204" pitchFamily="34" charset="0"/>
                        </a:rPr>
                        <a:t>2</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dirty="0">
                          <a:effectLst/>
                          <a:latin typeface="Arial" panose="020B0604020202020204" pitchFamily="34" charset="0"/>
                          <a:cs typeface="Arial" panose="020B0604020202020204" pitchFamily="34" charset="0"/>
                        </a:rPr>
                        <a:t>3</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dirty="0">
                          <a:effectLst/>
                          <a:latin typeface="Arial" panose="020B0604020202020204" pitchFamily="34" charset="0"/>
                          <a:cs typeface="Arial" panose="020B0604020202020204" pitchFamily="34" charset="0"/>
                        </a:rPr>
                        <a:t>4</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562253002"/>
                  </a:ext>
                </a:extLst>
              </a:tr>
              <a:tr h="370840">
                <a:tc>
                  <a:txBody>
                    <a:bodyPr/>
                    <a:lstStyle/>
                    <a:p>
                      <a:pPr fontAlgn="t"/>
                      <a:r>
                        <a:rPr lang="en-US" sz="1800" dirty="0">
                          <a:effectLst/>
                          <a:latin typeface="Arial" panose="020B0604020202020204" pitchFamily="34" charset="0"/>
                          <a:cs typeface="Arial" panose="020B0604020202020204" pitchFamily="34" charset="0"/>
                        </a:rPr>
                        <a:t>Cost £</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t"/>
                      <a:r>
                        <a:rPr lang="en-US" sz="1800" dirty="0">
                          <a:effectLst/>
                          <a:latin typeface="Arial" panose="020B0604020202020204" pitchFamily="34" charset="0"/>
                          <a:cs typeface="Arial" panose="020B0604020202020204" pitchFamily="34" charset="0"/>
                        </a:rPr>
                        <a:t>0.18</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5E0B3"/>
                    </a:solidFill>
                  </a:tcPr>
                </a:tc>
                <a:tc>
                  <a:txBody>
                    <a:bodyPr/>
                    <a:lstStyle/>
                    <a:p>
                      <a:pPr algn="ctr" fontAlgn="t"/>
                      <a:r>
                        <a:rPr lang="en-US" sz="1800" dirty="0">
                          <a:effectLst/>
                          <a:latin typeface="Arial" panose="020B0604020202020204" pitchFamily="34" charset="0"/>
                          <a:cs typeface="Arial" panose="020B0604020202020204" pitchFamily="34" charset="0"/>
                        </a:rPr>
                        <a:t>0.36</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t"/>
                      <a:r>
                        <a:rPr lang="en-US" sz="1800" dirty="0">
                          <a:effectLst/>
                          <a:latin typeface="Arial" panose="020B0604020202020204" pitchFamily="34" charset="0"/>
                          <a:cs typeface="Arial" panose="020B0604020202020204" pitchFamily="34" charset="0"/>
                        </a:rPr>
                        <a:t>0.54</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t"/>
                      <a:r>
                        <a:rPr lang="en-US" sz="1800" dirty="0">
                          <a:effectLst/>
                          <a:latin typeface="Arial" panose="020B0604020202020204" pitchFamily="34" charset="0"/>
                          <a:cs typeface="Arial" panose="020B0604020202020204" pitchFamily="34" charset="0"/>
                        </a:rPr>
                        <a:t>0.72</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854307791"/>
                  </a:ext>
                </a:extLst>
              </a:tr>
            </a:tbl>
          </a:graphicData>
        </a:graphic>
      </p:graphicFrame>
      <p:sp>
        <p:nvSpPr>
          <p:cNvPr id="11" name="TextBox 10"/>
          <p:cNvSpPr txBox="1"/>
          <p:nvPr/>
        </p:nvSpPr>
        <p:spPr>
          <a:xfrm>
            <a:off x="6792049" y="3536843"/>
            <a:ext cx="17252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pack of 5: 85p</a:t>
            </a:r>
          </a:p>
        </p:txBody>
      </p:sp>
      <p:graphicFrame>
        <p:nvGraphicFramePr>
          <p:cNvPr id="12" name="Table 11"/>
          <p:cNvGraphicFramePr>
            <a:graphicFrameLocks noGrp="1"/>
          </p:cNvGraphicFramePr>
          <p:nvPr>
            <p:extLst>
              <p:ext uri="{D42A27DB-BD31-4B8C-83A1-F6EECF244321}">
                <p14:modId xmlns:p14="http://schemas.microsoft.com/office/powerpoint/2010/main" val="2508188997"/>
              </p:ext>
            </p:extLst>
          </p:nvPr>
        </p:nvGraphicFramePr>
        <p:xfrm>
          <a:off x="6902571" y="4119806"/>
          <a:ext cx="3400644" cy="741680"/>
        </p:xfrm>
        <a:graphic>
          <a:graphicData uri="http://schemas.openxmlformats.org/drawingml/2006/table">
            <a:tbl>
              <a:tblPr firstRow="1" bandRow="1">
                <a:tableStyleId>{2D5ABB26-0587-4C30-8999-92F81FD0307C}</a:tableStyleId>
              </a:tblPr>
              <a:tblGrid>
                <a:gridCol w="1025104">
                  <a:extLst>
                    <a:ext uri="{9D8B030D-6E8A-4147-A177-3AD203B41FA5}">
                      <a16:colId xmlns:a16="http://schemas.microsoft.com/office/drawing/2014/main" val="4121253548"/>
                    </a:ext>
                  </a:extLst>
                </a:gridCol>
                <a:gridCol w="1241992">
                  <a:extLst>
                    <a:ext uri="{9D8B030D-6E8A-4147-A177-3AD203B41FA5}">
                      <a16:colId xmlns:a16="http://schemas.microsoft.com/office/drawing/2014/main" val="1610279779"/>
                    </a:ext>
                  </a:extLst>
                </a:gridCol>
                <a:gridCol w="1133548">
                  <a:extLst>
                    <a:ext uri="{9D8B030D-6E8A-4147-A177-3AD203B41FA5}">
                      <a16:colId xmlns:a16="http://schemas.microsoft.com/office/drawing/2014/main" val="2812225864"/>
                    </a:ext>
                  </a:extLst>
                </a:gridCol>
              </a:tblGrid>
              <a:tr h="370840">
                <a:tc>
                  <a:txBody>
                    <a:bodyPr/>
                    <a:lstStyle/>
                    <a:p>
                      <a:pPr fontAlgn="t"/>
                      <a:r>
                        <a:rPr lang="en-US" sz="1800" b="0" dirty="0">
                          <a:effectLst/>
                          <a:latin typeface="Arial" panose="020B0604020202020204" pitchFamily="34" charset="0"/>
                          <a:cs typeface="Arial" panose="020B0604020202020204" pitchFamily="34" charset="0"/>
                        </a:rPr>
                        <a:t>Amount</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dirty="0">
                          <a:effectLst/>
                          <a:latin typeface="Arial" panose="020B0604020202020204" pitchFamily="34" charset="0"/>
                          <a:cs typeface="Arial" panose="020B0604020202020204" pitchFamily="34" charset="0"/>
                        </a:rPr>
                        <a:t>4</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800" dirty="0">
                          <a:effectLst/>
                          <a:latin typeface="Arial" panose="020B0604020202020204" pitchFamily="34" charset="0"/>
                          <a:cs typeface="Arial" panose="020B0604020202020204" pitchFamily="34" charset="0"/>
                        </a:rPr>
                        <a:t>5</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extLst>
                  <a:ext uri="{0D108BD9-81ED-4DB2-BD59-A6C34878D82A}">
                    <a16:rowId xmlns:a16="http://schemas.microsoft.com/office/drawing/2014/main" val="2252276853"/>
                  </a:ext>
                </a:extLst>
              </a:tr>
              <a:tr h="370840">
                <a:tc>
                  <a:txBody>
                    <a:bodyPr/>
                    <a:lstStyle/>
                    <a:p>
                      <a:pPr fontAlgn="t"/>
                      <a:r>
                        <a:rPr lang="en-US" sz="1800" b="0" dirty="0">
                          <a:effectLst/>
                          <a:latin typeface="Arial" panose="020B0604020202020204" pitchFamily="34" charset="0"/>
                          <a:cs typeface="Arial" panose="020B0604020202020204" pitchFamily="34" charset="0"/>
                        </a:rPr>
                        <a:t>Cost</a:t>
                      </a:r>
                      <a:r>
                        <a:rPr lang="en-US" sz="1800" dirty="0">
                          <a:effectLst/>
                          <a:latin typeface="Arial" panose="020B0604020202020204" pitchFamily="34" charset="0"/>
                          <a:cs typeface="Arial" panose="020B0604020202020204" pitchFamily="34" charset="0"/>
                        </a:rPr>
                        <a:t> £</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t"/>
                      <a:r>
                        <a:rPr lang="en-US" sz="1800">
                          <a:effectLst/>
                          <a:latin typeface="Arial" panose="020B0604020202020204" pitchFamily="34" charset="0"/>
                          <a:cs typeface="Arial" panose="020B0604020202020204" pitchFamily="34" charset="0"/>
                        </a:rPr>
                        <a:t>0.68</a:t>
                      </a:r>
                      <a:endParaRPr lang="en-US" sz="1800" dirty="0">
                        <a:effectLst/>
                        <a:latin typeface="Arial" panose="020B0604020202020204" pitchFamily="34" charset="0"/>
                        <a:cs typeface="Arial" panose="020B0604020202020204" pitchFamily="34"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800" dirty="0">
                          <a:effectLst/>
                          <a:latin typeface="Arial" panose="020B0604020202020204" pitchFamily="34" charset="0"/>
                          <a:cs typeface="Arial" panose="020B0604020202020204" pitchFamily="34" charset="0"/>
                        </a:rPr>
                        <a:t>0.85</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5E0B3"/>
                    </a:solidFill>
                  </a:tcPr>
                </a:tc>
                <a:extLst>
                  <a:ext uri="{0D108BD9-81ED-4DB2-BD59-A6C34878D82A}">
                    <a16:rowId xmlns:a16="http://schemas.microsoft.com/office/drawing/2014/main" val="292052650"/>
                  </a:ext>
                </a:extLst>
              </a:tr>
            </a:tbl>
          </a:graphicData>
        </a:graphic>
      </p:graphicFrame>
    </p:spTree>
    <p:extLst>
      <p:ext uri="{BB962C8B-B14F-4D97-AF65-F5344CB8AC3E}">
        <p14:creationId xmlns:p14="http://schemas.microsoft.com/office/powerpoint/2010/main" val="265697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A7B45B12-62C3-70D5-C257-1ADCC4497011}"/>
              </a:ext>
            </a:extLst>
          </p:cNvPr>
          <p:cNvSpPr txBox="1"/>
          <p:nvPr/>
        </p:nvSpPr>
        <p:spPr>
          <a:xfrm>
            <a:off x="713658" y="1444446"/>
            <a:ext cx="25019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Tortilla chips</a:t>
            </a:r>
            <a:endParaRPr kumimoji="0" lang="en-US" sz="24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p:txBody>
      </p:sp>
      <p:sp>
        <p:nvSpPr>
          <p:cNvPr id="2" name="Google Shape;166;g1992a15f775_0_7">
            <a:extLst>
              <a:ext uri="{FF2B5EF4-FFF2-40B4-BE49-F238E27FC236}">
                <a16:creationId xmlns:a16="http://schemas.microsoft.com/office/drawing/2014/main" id="{F496CAA7-2559-DDDD-6764-FA35FF6E2A0B}"/>
              </a:ext>
            </a:extLst>
          </p:cNvPr>
          <p:cNvSpPr/>
          <p:nvPr/>
        </p:nvSpPr>
        <p:spPr>
          <a:xfrm rot="10800000" flipH="1">
            <a:off x="0" y="-25060"/>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3" name="TextBox 2">
            <a:extLst>
              <a:ext uri="{FF2B5EF4-FFF2-40B4-BE49-F238E27FC236}">
                <a16:creationId xmlns:a16="http://schemas.microsoft.com/office/drawing/2014/main" id="{F6528F1E-0288-77A9-A714-FBC32F4B14F2}"/>
              </a:ext>
            </a:extLst>
          </p:cNvPr>
          <p:cNvSpPr txBox="1"/>
          <p:nvPr/>
        </p:nvSpPr>
        <p:spPr>
          <a:xfrm>
            <a:off x="-1" y="0"/>
            <a:ext cx="1697381" cy="461665"/>
          </a:xfrm>
          <a:prstGeom prst="rect">
            <a:avLst/>
          </a:prstGeom>
          <a:noFill/>
          <a:ln>
            <a:no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EXPLORE</a:t>
            </a:r>
          </a:p>
        </p:txBody>
      </p:sp>
      <p:sp>
        <p:nvSpPr>
          <p:cNvPr id="5" name="Title 1">
            <a:extLst>
              <a:ext uri="{FF2B5EF4-FFF2-40B4-BE49-F238E27FC236}">
                <a16:creationId xmlns:a16="http://schemas.microsoft.com/office/drawing/2014/main" id="{AF2417BF-3D87-94A9-C96E-7E7A133B3DE9}"/>
              </a:ext>
            </a:extLst>
          </p:cNvPr>
          <p:cNvSpPr txBox="1">
            <a:spLocks/>
          </p:cNvSpPr>
          <p:nvPr/>
        </p:nvSpPr>
        <p:spPr>
          <a:xfrm>
            <a:off x="848689" y="10403"/>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4472C4"/>
                </a:solidFill>
                <a:effectLst/>
                <a:uLnTx/>
                <a:uFillTx/>
                <a:latin typeface="Arial" panose="020B0604020202020204" pitchFamily="34" charset="0"/>
                <a:ea typeface="+mj-ea"/>
                <a:cs typeface="Arial" panose="020B0604020202020204" pitchFamily="34" charset="0"/>
              </a:rPr>
              <a:t> Party snacks</a:t>
            </a:r>
            <a:endParaRPr kumimoji="0" lang="en-US" sz="3600" b="1" i="0" u="none" strike="noStrike" kern="1200" cap="none" spc="0" normalizeH="0" baseline="0" noProof="0" dirty="0">
              <a:ln>
                <a:noFill/>
              </a:ln>
              <a:solidFill>
                <a:srgbClr val="4472C4"/>
              </a:solidFill>
              <a:effectLst/>
              <a:uLnTx/>
              <a:uFillTx/>
              <a:latin typeface="Arial" panose="020B0604020202020204" pitchFamily="34" charset="0"/>
              <a:ea typeface="+mj-ea"/>
              <a:cs typeface="Arial" panose="020B0604020202020204" pitchFamily="34" charset="0"/>
            </a:endParaRPr>
          </a:p>
        </p:txBody>
      </p:sp>
      <p:graphicFrame>
        <p:nvGraphicFramePr>
          <p:cNvPr id="6" name="Table 5"/>
          <p:cNvGraphicFramePr>
            <a:graphicFrameLocks noGrp="1"/>
          </p:cNvGraphicFramePr>
          <p:nvPr/>
        </p:nvGraphicFramePr>
        <p:xfrm>
          <a:off x="831990" y="2181399"/>
          <a:ext cx="3612895" cy="731520"/>
        </p:xfrm>
        <a:graphic>
          <a:graphicData uri="http://schemas.openxmlformats.org/drawingml/2006/table">
            <a:tbl>
              <a:tblPr firstRow="1" bandRow="1">
                <a:tableStyleId>{2D5ABB26-0587-4C30-8999-92F81FD0307C}</a:tableStyleId>
              </a:tblPr>
              <a:tblGrid>
                <a:gridCol w="722579">
                  <a:extLst>
                    <a:ext uri="{9D8B030D-6E8A-4147-A177-3AD203B41FA5}">
                      <a16:colId xmlns:a16="http://schemas.microsoft.com/office/drawing/2014/main" val="1632199974"/>
                    </a:ext>
                  </a:extLst>
                </a:gridCol>
                <a:gridCol w="722579">
                  <a:extLst>
                    <a:ext uri="{9D8B030D-6E8A-4147-A177-3AD203B41FA5}">
                      <a16:colId xmlns:a16="http://schemas.microsoft.com/office/drawing/2014/main" val="1428175988"/>
                    </a:ext>
                  </a:extLst>
                </a:gridCol>
                <a:gridCol w="722579">
                  <a:extLst>
                    <a:ext uri="{9D8B030D-6E8A-4147-A177-3AD203B41FA5}">
                      <a16:colId xmlns:a16="http://schemas.microsoft.com/office/drawing/2014/main" val="2285964151"/>
                    </a:ext>
                  </a:extLst>
                </a:gridCol>
                <a:gridCol w="722579">
                  <a:extLst>
                    <a:ext uri="{9D8B030D-6E8A-4147-A177-3AD203B41FA5}">
                      <a16:colId xmlns:a16="http://schemas.microsoft.com/office/drawing/2014/main" val="3724256306"/>
                    </a:ext>
                  </a:extLst>
                </a:gridCol>
                <a:gridCol w="722579">
                  <a:extLst>
                    <a:ext uri="{9D8B030D-6E8A-4147-A177-3AD203B41FA5}">
                      <a16:colId xmlns:a16="http://schemas.microsoft.com/office/drawing/2014/main" val="2924580958"/>
                    </a:ext>
                  </a:extLst>
                </a:gridCol>
              </a:tblGrid>
              <a:tr h="307360">
                <a:tc>
                  <a:txBody>
                    <a:bodyPr/>
                    <a:lstStyle/>
                    <a:p>
                      <a:endParaRPr lang="en-US" dirty="0"/>
                    </a:p>
                  </a:txBody>
                  <a:tcPr>
                    <a:lnL w="9525" cap="flat" cmpd="sng" algn="ctr">
                      <a:solidFill>
                        <a:schemeClr val="tx1"/>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bg2">
                          <a:lumMod val="50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7561065"/>
                  </a:ext>
                </a:extLst>
              </a:tr>
              <a:tr h="307360">
                <a:tc>
                  <a:txBody>
                    <a:bodyPr/>
                    <a:lstStyle/>
                    <a:p>
                      <a:endParaRPr lang="en-US" dirty="0"/>
                    </a:p>
                  </a:txBody>
                  <a:tcPr>
                    <a:lnL w="9525" cap="flat" cmpd="sng" algn="ctr">
                      <a:solidFill>
                        <a:schemeClr val="tx1"/>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bg2">
                          <a:lumMod val="50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2439357"/>
                  </a:ext>
                </a:extLst>
              </a:tr>
            </a:tbl>
          </a:graphicData>
        </a:graphic>
      </p:graphicFrame>
      <p:sp>
        <p:nvSpPr>
          <p:cNvPr id="7" name="TextBox 6"/>
          <p:cNvSpPr txBox="1"/>
          <p:nvPr/>
        </p:nvSpPr>
        <p:spPr>
          <a:xfrm>
            <a:off x="6469814" y="1721445"/>
            <a:ext cx="177704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200</a:t>
            </a:r>
            <a:r>
              <a:rPr lang="en-US" sz="9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 for £1.20 </a:t>
            </a:r>
          </a:p>
        </p:txBody>
      </p:sp>
      <p:graphicFrame>
        <p:nvGraphicFramePr>
          <p:cNvPr id="9" name="Table 8"/>
          <p:cNvGraphicFramePr>
            <a:graphicFrameLocks noGrp="1"/>
          </p:cNvGraphicFramePr>
          <p:nvPr/>
        </p:nvGraphicFramePr>
        <p:xfrm>
          <a:off x="6521567" y="2250559"/>
          <a:ext cx="5079524" cy="741680"/>
        </p:xfrm>
        <a:graphic>
          <a:graphicData uri="http://schemas.openxmlformats.org/drawingml/2006/table">
            <a:tbl>
              <a:tblPr firstRow="1" bandRow="1">
                <a:tableStyleId>{2D5ABB26-0587-4C30-8999-92F81FD0307C}</a:tableStyleId>
              </a:tblPr>
              <a:tblGrid>
                <a:gridCol w="1269881">
                  <a:extLst>
                    <a:ext uri="{9D8B030D-6E8A-4147-A177-3AD203B41FA5}">
                      <a16:colId xmlns:a16="http://schemas.microsoft.com/office/drawing/2014/main" val="2457129904"/>
                    </a:ext>
                  </a:extLst>
                </a:gridCol>
                <a:gridCol w="1269881">
                  <a:extLst>
                    <a:ext uri="{9D8B030D-6E8A-4147-A177-3AD203B41FA5}">
                      <a16:colId xmlns:a16="http://schemas.microsoft.com/office/drawing/2014/main" val="443480743"/>
                    </a:ext>
                  </a:extLst>
                </a:gridCol>
                <a:gridCol w="1269881">
                  <a:extLst>
                    <a:ext uri="{9D8B030D-6E8A-4147-A177-3AD203B41FA5}">
                      <a16:colId xmlns:a16="http://schemas.microsoft.com/office/drawing/2014/main" val="3368775001"/>
                    </a:ext>
                  </a:extLst>
                </a:gridCol>
                <a:gridCol w="1269881">
                  <a:extLst>
                    <a:ext uri="{9D8B030D-6E8A-4147-A177-3AD203B41FA5}">
                      <a16:colId xmlns:a16="http://schemas.microsoft.com/office/drawing/2014/main" val="1401977156"/>
                    </a:ext>
                  </a:extLst>
                </a:gridCol>
              </a:tblGrid>
              <a:tr h="370840">
                <a:tc>
                  <a:txBody>
                    <a:bodyPr/>
                    <a:lstStyle/>
                    <a:p>
                      <a:pPr fontAlgn="t"/>
                      <a:r>
                        <a:rPr lang="en-US" sz="1800" b="0" dirty="0">
                          <a:effectLst/>
                          <a:latin typeface="Arial" panose="020B0604020202020204" pitchFamily="34" charset="0"/>
                          <a:cs typeface="Arial" panose="020B0604020202020204" pitchFamily="34" charset="0"/>
                        </a:rPr>
                        <a:t>Amount g</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dirty="0">
                          <a:effectLst/>
                          <a:latin typeface="Arial" panose="020B0604020202020204" pitchFamily="34" charset="0"/>
                          <a:cs typeface="Arial" panose="020B0604020202020204" pitchFamily="34" charset="0"/>
                        </a:rPr>
                        <a:t>200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tc>
                  <a:txBody>
                    <a:bodyPr/>
                    <a:lstStyle/>
                    <a:p>
                      <a:pPr algn="ctr" fontAlgn="t"/>
                      <a:r>
                        <a:rPr lang="en-US" sz="1800" dirty="0">
                          <a:effectLst/>
                          <a:latin typeface="Arial" panose="020B0604020202020204" pitchFamily="34" charset="0"/>
                          <a:cs typeface="Arial" panose="020B0604020202020204" pitchFamily="34" charset="0"/>
                        </a:rPr>
                        <a:t>400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800" dirty="0">
                          <a:effectLst/>
                          <a:latin typeface="Arial" panose="020B0604020202020204" pitchFamily="34" charset="0"/>
                          <a:cs typeface="Arial" panose="020B0604020202020204" pitchFamily="34" charset="0"/>
                        </a:rPr>
                        <a:t>600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428361687"/>
                  </a:ext>
                </a:extLst>
              </a:tr>
              <a:tr h="370840">
                <a:tc>
                  <a:txBody>
                    <a:bodyPr/>
                    <a:lstStyle/>
                    <a:p>
                      <a:pPr fontAlgn="t"/>
                      <a:r>
                        <a:rPr lang="en-US" sz="1800" b="0" dirty="0">
                          <a:effectLst/>
                          <a:latin typeface="Arial" panose="020B0604020202020204" pitchFamily="34" charset="0"/>
                          <a:cs typeface="Arial" panose="020B0604020202020204" pitchFamily="34" charset="0"/>
                        </a:rPr>
                        <a:t>Cost</a:t>
                      </a:r>
                      <a:r>
                        <a:rPr lang="en-US" sz="1800" dirty="0">
                          <a:effectLst/>
                          <a:latin typeface="Arial" panose="020B0604020202020204" pitchFamily="34" charset="0"/>
                          <a:cs typeface="Arial" panose="020B0604020202020204" pitchFamily="34" charset="0"/>
                        </a:rPr>
                        <a:t> £</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t"/>
                      <a:r>
                        <a:rPr lang="en-US" sz="1800" dirty="0">
                          <a:effectLst/>
                          <a:latin typeface="Arial" panose="020B0604020202020204" pitchFamily="34" charset="0"/>
                          <a:cs typeface="Arial" panose="020B0604020202020204" pitchFamily="34" charset="0"/>
                        </a:rPr>
                        <a:t>1.20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5E0B3"/>
                    </a:solidFill>
                  </a:tcPr>
                </a:tc>
                <a:tc>
                  <a:txBody>
                    <a:bodyPr/>
                    <a:lstStyle/>
                    <a:p>
                      <a:pPr algn="ctr" fontAlgn="t"/>
                      <a:r>
                        <a:rPr lang="en-US" sz="1800" dirty="0">
                          <a:effectLst/>
                          <a:latin typeface="Arial" panose="020B0604020202020204" pitchFamily="34" charset="0"/>
                          <a:cs typeface="Arial" panose="020B0604020202020204" pitchFamily="34" charset="0"/>
                        </a:rPr>
                        <a:t>2.40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t"/>
                      <a:r>
                        <a:rPr lang="en-US" sz="1800" dirty="0">
                          <a:effectLst/>
                          <a:latin typeface="Arial" panose="020B0604020202020204" pitchFamily="34" charset="0"/>
                          <a:cs typeface="Arial" panose="020B0604020202020204" pitchFamily="34" charset="0"/>
                        </a:rPr>
                        <a:t>3.60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377073049"/>
                  </a:ext>
                </a:extLst>
              </a:tr>
            </a:tbl>
          </a:graphicData>
        </a:graphic>
      </p:graphicFrame>
      <p:sp>
        <p:nvSpPr>
          <p:cNvPr id="11" name="TextBox 10"/>
          <p:cNvSpPr txBox="1"/>
          <p:nvPr/>
        </p:nvSpPr>
        <p:spPr>
          <a:xfrm>
            <a:off x="6443936" y="3486556"/>
            <a:ext cx="261380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360</a:t>
            </a:r>
            <a:r>
              <a:rPr lang="en-US" sz="9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 for £2.00</a:t>
            </a:r>
          </a:p>
        </p:txBody>
      </p:sp>
      <p:graphicFrame>
        <p:nvGraphicFramePr>
          <p:cNvPr id="12" name="Table 11"/>
          <p:cNvGraphicFramePr>
            <a:graphicFrameLocks noGrp="1"/>
          </p:cNvGraphicFramePr>
          <p:nvPr/>
        </p:nvGraphicFramePr>
        <p:xfrm>
          <a:off x="6521567" y="4042380"/>
          <a:ext cx="5641675" cy="741680"/>
        </p:xfrm>
        <a:graphic>
          <a:graphicData uri="http://schemas.openxmlformats.org/drawingml/2006/table">
            <a:tbl>
              <a:tblPr firstRow="1" bandRow="1">
                <a:tableStyleId>{2D5ABB26-0587-4C30-8999-92F81FD0307C}</a:tableStyleId>
              </a:tblPr>
              <a:tblGrid>
                <a:gridCol w="1259457">
                  <a:extLst>
                    <a:ext uri="{9D8B030D-6E8A-4147-A177-3AD203B41FA5}">
                      <a16:colId xmlns:a16="http://schemas.microsoft.com/office/drawing/2014/main" val="3402495746"/>
                    </a:ext>
                  </a:extLst>
                </a:gridCol>
                <a:gridCol w="997213">
                  <a:extLst>
                    <a:ext uri="{9D8B030D-6E8A-4147-A177-3AD203B41FA5}">
                      <a16:colId xmlns:a16="http://schemas.microsoft.com/office/drawing/2014/main" val="4148684406"/>
                    </a:ext>
                  </a:extLst>
                </a:gridCol>
                <a:gridCol w="1128335">
                  <a:extLst>
                    <a:ext uri="{9D8B030D-6E8A-4147-A177-3AD203B41FA5}">
                      <a16:colId xmlns:a16="http://schemas.microsoft.com/office/drawing/2014/main" val="1605422323"/>
                    </a:ext>
                  </a:extLst>
                </a:gridCol>
                <a:gridCol w="1128335">
                  <a:extLst>
                    <a:ext uri="{9D8B030D-6E8A-4147-A177-3AD203B41FA5}">
                      <a16:colId xmlns:a16="http://schemas.microsoft.com/office/drawing/2014/main" val="4038018096"/>
                    </a:ext>
                  </a:extLst>
                </a:gridCol>
                <a:gridCol w="1128335">
                  <a:extLst>
                    <a:ext uri="{9D8B030D-6E8A-4147-A177-3AD203B41FA5}">
                      <a16:colId xmlns:a16="http://schemas.microsoft.com/office/drawing/2014/main" val="3115842262"/>
                    </a:ext>
                  </a:extLst>
                </a:gridCol>
              </a:tblGrid>
              <a:tr h="370840">
                <a:tc>
                  <a:txBody>
                    <a:bodyPr/>
                    <a:lstStyle/>
                    <a:p>
                      <a:pPr fontAlgn="t"/>
                      <a:r>
                        <a:rPr lang="en-US" sz="1800" b="0" dirty="0">
                          <a:effectLst/>
                          <a:latin typeface="Arial" panose="020B0604020202020204" pitchFamily="34" charset="0"/>
                          <a:cs typeface="Arial" panose="020B0604020202020204" pitchFamily="34" charset="0"/>
                        </a:rPr>
                        <a:t>Amount g</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dirty="0">
                          <a:effectLst/>
                          <a:latin typeface="Arial" panose="020B0604020202020204" pitchFamily="34" charset="0"/>
                          <a:cs typeface="Arial" panose="020B0604020202020204" pitchFamily="34" charset="0"/>
                        </a:rPr>
                        <a:t>120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800" dirty="0">
                          <a:effectLst/>
                          <a:latin typeface="Arial" panose="020B0604020202020204" pitchFamily="34" charset="0"/>
                          <a:cs typeface="Arial" panose="020B0604020202020204" pitchFamily="34" charset="0"/>
                        </a:rPr>
                        <a:t>360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tc>
                  <a:txBody>
                    <a:bodyPr/>
                    <a:lstStyle/>
                    <a:p>
                      <a:pPr algn="ctr" fontAlgn="t"/>
                      <a:r>
                        <a:rPr lang="en-US" sz="1800" dirty="0">
                          <a:effectLst/>
                          <a:latin typeface="Arial" panose="020B0604020202020204" pitchFamily="34" charset="0"/>
                          <a:cs typeface="Arial" panose="020B0604020202020204" pitchFamily="34" charset="0"/>
                        </a:rPr>
                        <a:t>720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dirty="0">
                          <a:effectLst/>
                          <a:latin typeface="Arial" panose="020B0604020202020204" pitchFamily="34" charset="0"/>
                          <a:cs typeface="Arial" panose="020B0604020202020204" pitchFamily="34" charset="0"/>
                        </a:rPr>
                        <a:t>600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2394750"/>
                  </a:ext>
                </a:extLst>
              </a:tr>
              <a:tr h="370840">
                <a:tc>
                  <a:txBody>
                    <a:bodyPr/>
                    <a:lstStyle/>
                    <a:p>
                      <a:pPr fontAlgn="t"/>
                      <a:r>
                        <a:rPr lang="en-US" sz="1800" dirty="0">
                          <a:effectLst/>
                          <a:latin typeface="Arial" panose="020B0604020202020204" pitchFamily="34" charset="0"/>
                          <a:cs typeface="Arial" panose="020B0604020202020204" pitchFamily="34" charset="0"/>
                        </a:rPr>
                        <a:t>Cost £</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t"/>
                      <a:r>
                        <a:rPr lang="en-US" sz="1800" dirty="0">
                          <a:effectLst/>
                          <a:latin typeface="Arial" panose="020B0604020202020204" pitchFamily="34" charset="0"/>
                          <a:cs typeface="Arial" panose="020B0604020202020204" pitchFamily="34" charset="0"/>
                        </a:rPr>
                        <a:t>0.67</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t"/>
                      <a:r>
                        <a:rPr lang="en-US" sz="1800" dirty="0">
                          <a:effectLst/>
                          <a:latin typeface="Arial" panose="020B0604020202020204" pitchFamily="34" charset="0"/>
                          <a:cs typeface="Arial" panose="020B0604020202020204" pitchFamily="34" charset="0"/>
                        </a:rPr>
                        <a:t>2.00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5E0B3"/>
                    </a:solidFill>
                  </a:tcPr>
                </a:tc>
                <a:tc>
                  <a:txBody>
                    <a:bodyPr/>
                    <a:lstStyle/>
                    <a:p>
                      <a:pPr algn="ctr" fontAlgn="t"/>
                      <a:r>
                        <a:rPr lang="en-US" sz="1800" dirty="0">
                          <a:effectLst/>
                          <a:latin typeface="Arial" panose="020B0604020202020204" pitchFamily="34" charset="0"/>
                          <a:cs typeface="Arial" panose="020B0604020202020204" pitchFamily="34" charset="0"/>
                        </a:rPr>
                        <a:t>4.00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t"/>
                      <a:r>
                        <a:rPr lang="en-US" sz="1800" dirty="0">
                          <a:latin typeface="Arial" panose="020B0604020202020204" pitchFamily="34" charset="0"/>
                          <a:cs typeface="Arial" panose="020B0604020202020204" pitchFamily="34" charset="0"/>
                        </a:rPr>
                        <a:t>£</a:t>
                      </a:r>
                      <a:r>
                        <a:rPr lang="en-US" sz="1800" dirty="0">
                          <a:effectLst/>
                          <a:latin typeface="Arial" panose="020B0604020202020204" pitchFamily="34" charset="0"/>
                          <a:cs typeface="Arial" panose="020B0604020202020204" pitchFamily="34" charset="0"/>
                        </a:rPr>
                        <a:t>3.33</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406531598"/>
                  </a:ext>
                </a:extLst>
              </a:tr>
            </a:tbl>
          </a:graphicData>
        </a:graphic>
      </p:graphicFrame>
    </p:spTree>
    <p:extLst>
      <p:ext uri="{BB962C8B-B14F-4D97-AF65-F5344CB8AC3E}">
        <p14:creationId xmlns:p14="http://schemas.microsoft.com/office/powerpoint/2010/main" val="393510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A7B45B12-62C3-70D5-C257-1ADCC4497011}"/>
              </a:ext>
            </a:extLst>
          </p:cNvPr>
          <p:cNvSpPr txBox="1"/>
          <p:nvPr/>
        </p:nvSpPr>
        <p:spPr>
          <a:xfrm>
            <a:off x="713658" y="1444446"/>
            <a:ext cx="25019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Lemonade</a:t>
            </a:r>
            <a:endParaRPr kumimoji="0" lang="en-US" sz="24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p:txBody>
      </p:sp>
      <p:sp>
        <p:nvSpPr>
          <p:cNvPr id="2" name="Google Shape;166;g1992a15f775_0_7">
            <a:extLst>
              <a:ext uri="{FF2B5EF4-FFF2-40B4-BE49-F238E27FC236}">
                <a16:creationId xmlns:a16="http://schemas.microsoft.com/office/drawing/2014/main" id="{873C2C79-5A9C-197D-B2A9-5F7F0BA293A1}"/>
              </a:ext>
            </a:extLst>
          </p:cNvPr>
          <p:cNvSpPr/>
          <p:nvPr/>
        </p:nvSpPr>
        <p:spPr>
          <a:xfrm rot="10800000" flipH="1">
            <a:off x="0" y="-17489"/>
            <a:ext cx="2091600" cy="1923600"/>
          </a:xfrm>
          <a:prstGeom prst="triangle">
            <a:avLst>
              <a:gd name="adj" fmla="val 0"/>
            </a:avLst>
          </a:prstGeom>
          <a:solidFill>
            <a:schemeClr val="accent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3" name="TextBox 2">
            <a:extLst>
              <a:ext uri="{FF2B5EF4-FFF2-40B4-BE49-F238E27FC236}">
                <a16:creationId xmlns:a16="http://schemas.microsoft.com/office/drawing/2014/main" id="{4CF6CF59-31B8-C7D9-9292-A0B3FCFF98FB}"/>
              </a:ext>
            </a:extLst>
          </p:cNvPr>
          <p:cNvSpPr txBox="1"/>
          <p:nvPr/>
        </p:nvSpPr>
        <p:spPr>
          <a:xfrm>
            <a:off x="-1" y="-46969"/>
            <a:ext cx="1697381" cy="461665"/>
          </a:xfrm>
          <a:prstGeom prst="rect">
            <a:avLst/>
          </a:prstGeom>
          <a:noFill/>
          <a:ln>
            <a:no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EXPLORE</a:t>
            </a:r>
          </a:p>
        </p:txBody>
      </p:sp>
      <p:sp>
        <p:nvSpPr>
          <p:cNvPr id="5" name="Title 1">
            <a:extLst>
              <a:ext uri="{FF2B5EF4-FFF2-40B4-BE49-F238E27FC236}">
                <a16:creationId xmlns:a16="http://schemas.microsoft.com/office/drawing/2014/main" id="{225D7B41-8098-C778-7FCE-89B7B4F16173}"/>
              </a:ext>
            </a:extLst>
          </p:cNvPr>
          <p:cNvSpPr txBox="1">
            <a:spLocks/>
          </p:cNvSpPr>
          <p:nvPr/>
        </p:nvSpPr>
        <p:spPr>
          <a:xfrm>
            <a:off x="2091600" y="0"/>
            <a:ext cx="5059003" cy="961077"/>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4472C4"/>
                </a:solidFill>
                <a:effectLst/>
                <a:uLnTx/>
                <a:uFillTx/>
                <a:latin typeface="Arial" panose="020B0604020202020204" pitchFamily="34" charset="0"/>
                <a:ea typeface="+mj-ea"/>
                <a:cs typeface="Arial" panose="020B0604020202020204" pitchFamily="34" charset="0"/>
              </a:rPr>
              <a:t> Party snacks</a:t>
            </a:r>
            <a:endParaRPr kumimoji="0" lang="en-US" sz="3600" b="1" i="0" u="none" strike="noStrike" kern="1200" cap="none" spc="0" normalizeH="0" baseline="0" noProof="0" dirty="0">
              <a:ln>
                <a:noFill/>
              </a:ln>
              <a:solidFill>
                <a:srgbClr val="4472C4"/>
              </a:solidFill>
              <a:effectLst/>
              <a:uLnTx/>
              <a:uFillTx/>
              <a:latin typeface="Arial" panose="020B0604020202020204" pitchFamily="34" charset="0"/>
              <a:ea typeface="+mj-ea"/>
              <a:cs typeface="Arial" panose="020B0604020202020204" pitchFamily="34" charset="0"/>
            </a:endParaRPr>
          </a:p>
        </p:txBody>
      </p:sp>
      <p:graphicFrame>
        <p:nvGraphicFramePr>
          <p:cNvPr id="6" name="Table 5"/>
          <p:cNvGraphicFramePr>
            <a:graphicFrameLocks noGrp="1"/>
          </p:cNvGraphicFramePr>
          <p:nvPr/>
        </p:nvGraphicFramePr>
        <p:xfrm>
          <a:off x="821083" y="2069266"/>
          <a:ext cx="3740340" cy="731520"/>
        </p:xfrm>
        <a:graphic>
          <a:graphicData uri="http://schemas.openxmlformats.org/drawingml/2006/table">
            <a:tbl>
              <a:tblPr firstRow="1" bandRow="1">
                <a:tableStyleId>{2D5ABB26-0587-4C30-8999-92F81FD0307C}</a:tableStyleId>
              </a:tblPr>
              <a:tblGrid>
                <a:gridCol w="748068">
                  <a:extLst>
                    <a:ext uri="{9D8B030D-6E8A-4147-A177-3AD203B41FA5}">
                      <a16:colId xmlns:a16="http://schemas.microsoft.com/office/drawing/2014/main" val="583985303"/>
                    </a:ext>
                  </a:extLst>
                </a:gridCol>
                <a:gridCol w="748068">
                  <a:extLst>
                    <a:ext uri="{9D8B030D-6E8A-4147-A177-3AD203B41FA5}">
                      <a16:colId xmlns:a16="http://schemas.microsoft.com/office/drawing/2014/main" val="2393770155"/>
                    </a:ext>
                  </a:extLst>
                </a:gridCol>
                <a:gridCol w="748068">
                  <a:extLst>
                    <a:ext uri="{9D8B030D-6E8A-4147-A177-3AD203B41FA5}">
                      <a16:colId xmlns:a16="http://schemas.microsoft.com/office/drawing/2014/main" val="1692097992"/>
                    </a:ext>
                  </a:extLst>
                </a:gridCol>
                <a:gridCol w="748068">
                  <a:extLst>
                    <a:ext uri="{9D8B030D-6E8A-4147-A177-3AD203B41FA5}">
                      <a16:colId xmlns:a16="http://schemas.microsoft.com/office/drawing/2014/main" val="3171014778"/>
                    </a:ext>
                  </a:extLst>
                </a:gridCol>
                <a:gridCol w="748068">
                  <a:extLst>
                    <a:ext uri="{9D8B030D-6E8A-4147-A177-3AD203B41FA5}">
                      <a16:colId xmlns:a16="http://schemas.microsoft.com/office/drawing/2014/main" val="1525637064"/>
                    </a:ext>
                  </a:extLst>
                </a:gridCol>
              </a:tblGrid>
              <a:tr h="307360">
                <a:tc>
                  <a:txBody>
                    <a:bodyPr/>
                    <a:lstStyle/>
                    <a:p>
                      <a:endParaRPr lang="en-US" dirty="0"/>
                    </a:p>
                  </a:txBody>
                  <a:tcPr>
                    <a:lnL w="9525" cap="flat" cmpd="sng" algn="ctr">
                      <a:solidFill>
                        <a:schemeClr val="tx1"/>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bg2">
                          <a:lumMod val="50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0082307"/>
                  </a:ext>
                </a:extLst>
              </a:tr>
              <a:tr h="307360">
                <a:tc>
                  <a:txBody>
                    <a:bodyPr/>
                    <a:lstStyle/>
                    <a:p>
                      <a:endParaRPr lang="en-US" dirty="0"/>
                    </a:p>
                  </a:txBody>
                  <a:tcPr>
                    <a:lnL w="9525" cap="flat" cmpd="sng" algn="ctr">
                      <a:solidFill>
                        <a:schemeClr val="tx1"/>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bg2">
                          <a:lumMod val="50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2996460"/>
                  </a:ext>
                </a:extLst>
              </a:tr>
            </a:tbl>
          </a:graphicData>
        </a:graphic>
      </p:graphicFrame>
      <p:sp>
        <p:nvSpPr>
          <p:cNvPr id="7" name="TextBox 6"/>
          <p:cNvSpPr txBox="1"/>
          <p:nvPr/>
        </p:nvSpPr>
        <p:spPr>
          <a:xfrm>
            <a:off x="7494202" y="1281670"/>
            <a:ext cx="1757087" cy="369332"/>
          </a:xfrm>
          <a:prstGeom prst="rect">
            <a:avLst/>
          </a:prstGeom>
          <a:noFill/>
        </p:spPr>
        <p:txBody>
          <a:bodyPr wrap="square" rtlCol="0">
            <a:spAutoFit/>
          </a:bodyPr>
          <a:lstStyle/>
          <a:p>
            <a:r>
              <a:rPr lang="en-US" dirty="0">
                <a:solidFill>
                  <a:schemeClr val="tx1">
                    <a:lumMod val="75000"/>
                    <a:lumOff val="25000"/>
                  </a:schemeClr>
                </a:solidFill>
                <a:latin typeface="Arial" panose="020B0604020202020204" pitchFamily="34" charset="0"/>
                <a:cs typeface="Arial" panose="020B0604020202020204" pitchFamily="34" charset="0"/>
              </a:rPr>
              <a:t>2 </a:t>
            </a:r>
            <a:r>
              <a:rPr lang="en-US" dirty="0" err="1">
                <a:solidFill>
                  <a:schemeClr val="tx1">
                    <a:lumMod val="75000"/>
                    <a:lumOff val="25000"/>
                  </a:schemeClr>
                </a:solidFill>
                <a:latin typeface="Arial" panose="020B0604020202020204" pitchFamily="34" charset="0"/>
                <a:cs typeface="Arial" panose="020B0604020202020204" pitchFamily="34" charset="0"/>
              </a:rPr>
              <a:t>litres</a:t>
            </a:r>
            <a:r>
              <a:rPr lang="en-US" dirty="0">
                <a:solidFill>
                  <a:schemeClr val="tx1">
                    <a:lumMod val="75000"/>
                    <a:lumOff val="25000"/>
                  </a:schemeClr>
                </a:solidFill>
                <a:latin typeface="Arial" panose="020B0604020202020204" pitchFamily="34" charset="0"/>
                <a:cs typeface="Arial" panose="020B0604020202020204" pitchFamily="34" charset="0"/>
              </a:rPr>
              <a:t> – £1.99</a:t>
            </a:r>
          </a:p>
        </p:txBody>
      </p:sp>
      <p:graphicFrame>
        <p:nvGraphicFramePr>
          <p:cNvPr id="9" name="Table 8"/>
          <p:cNvGraphicFramePr>
            <a:graphicFrameLocks noGrp="1"/>
          </p:cNvGraphicFramePr>
          <p:nvPr>
            <p:extLst>
              <p:ext uri="{D42A27DB-BD31-4B8C-83A1-F6EECF244321}">
                <p14:modId xmlns:p14="http://schemas.microsoft.com/office/powerpoint/2010/main" val="4143848437"/>
              </p:ext>
            </p:extLst>
          </p:nvPr>
        </p:nvGraphicFramePr>
        <p:xfrm>
          <a:off x="7584290" y="1824735"/>
          <a:ext cx="4315303" cy="731520"/>
        </p:xfrm>
        <a:graphic>
          <a:graphicData uri="http://schemas.openxmlformats.org/drawingml/2006/table">
            <a:tbl>
              <a:tblPr firstRow="1" bandRow="1">
                <a:tableStyleId>{2D5ABB26-0587-4C30-8999-92F81FD0307C}</a:tableStyleId>
              </a:tblPr>
              <a:tblGrid>
                <a:gridCol w="1278804">
                  <a:extLst>
                    <a:ext uri="{9D8B030D-6E8A-4147-A177-3AD203B41FA5}">
                      <a16:colId xmlns:a16="http://schemas.microsoft.com/office/drawing/2014/main" val="86669209"/>
                    </a:ext>
                  </a:extLst>
                </a:gridCol>
                <a:gridCol w="1026531">
                  <a:extLst>
                    <a:ext uri="{9D8B030D-6E8A-4147-A177-3AD203B41FA5}">
                      <a16:colId xmlns:a16="http://schemas.microsoft.com/office/drawing/2014/main" val="1667873056"/>
                    </a:ext>
                  </a:extLst>
                </a:gridCol>
                <a:gridCol w="1035169">
                  <a:extLst>
                    <a:ext uri="{9D8B030D-6E8A-4147-A177-3AD203B41FA5}">
                      <a16:colId xmlns:a16="http://schemas.microsoft.com/office/drawing/2014/main" val="257799564"/>
                    </a:ext>
                  </a:extLst>
                </a:gridCol>
                <a:gridCol w="974799">
                  <a:extLst>
                    <a:ext uri="{9D8B030D-6E8A-4147-A177-3AD203B41FA5}">
                      <a16:colId xmlns:a16="http://schemas.microsoft.com/office/drawing/2014/main" val="1375664373"/>
                    </a:ext>
                  </a:extLst>
                </a:gridCol>
              </a:tblGrid>
              <a:tr h="251982">
                <a:tc>
                  <a:txBody>
                    <a:bodyPr/>
                    <a:lstStyle/>
                    <a:p>
                      <a:pPr fontAlgn="t"/>
                      <a:r>
                        <a:rPr lang="en-US" sz="1800" b="0" dirty="0">
                          <a:effectLst/>
                          <a:latin typeface="Arial" panose="020B0604020202020204" pitchFamily="34" charset="0"/>
                          <a:cs typeface="Arial" panose="020B0604020202020204" pitchFamily="34" charset="0"/>
                        </a:rPr>
                        <a:t>Amount ml</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dirty="0">
                          <a:effectLst/>
                          <a:latin typeface="Arial" panose="020B0604020202020204" pitchFamily="34" charset="0"/>
                          <a:cs typeface="Arial" panose="020B0604020202020204" pitchFamily="34" charset="0"/>
                        </a:rPr>
                        <a:t>100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800" dirty="0">
                          <a:effectLst/>
                          <a:latin typeface="Arial" panose="020B0604020202020204" pitchFamily="34" charset="0"/>
                          <a:cs typeface="Arial" panose="020B0604020202020204" pitchFamily="34" charset="0"/>
                        </a:rPr>
                        <a:t>1000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800" dirty="0">
                          <a:effectLst/>
                          <a:latin typeface="Arial" panose="020B0604020202020204" pitchFamily="34" charset="0"/>
                          <a:cs typeface="Arial" panose="020B0604020202020204" pitchFamily="34" charset="0"/>
                        </a:rPr>
                        <a:t>2000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extLst>
                  <a:ext uri="{0D108BD9-81ED-4DB2-BD59-A6C34878D82A}">
                    <a16:rowId xmlns:a16="http://schemas.microsoft.com/office/drawing/2014/main" val="3239696860"/>
                  </a:ext>
                </a:extLst>
              </a:tr>
              <a:tr h="251982">
                <a:tc>
                  <a:txBody>
                    <a:bodyPr/>
                    <a:lstStyle/>
                    <a:p>
                      <a:pPr fontAlgn="t"/>
                      <a:r>
                        <a:rPr lang="en-US" sz="1800" b="0" dirty="0">
                          <a:effectLst/>
                          <a:latin typeface="Arial" panose="020B0604020202020204" pitchFamily="34" charset="0"/>
                          <a:cs typeface="Arial" panose="020B0604020202020204" pitchFamily="34" charset="0"/>
                        </a:rPr>
                        <a:t>Cost</a:t>
                      </a:r>
                      <a:r>
                        <a:rPr lang="en-US" sz="1800" dirty="0">
                          <a:effectLst/>
                          <a:latin typeface="Arial" panose="020B0604020202020204" pitchFamily="34" charset="0"/>
                          <a:cs typeface="Arial" panose="020B0604020202020204" pitchFamily="34" charset="0"/>
                        </a:rPr>
                        <a:t> £</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t"/>
                      <a:r>
                        <a:rPr lang="en-US" sz="1800" dirty="0">
                          <a:effectLst/>
                          <a:latin typeface="Arial" panose="020B0604020202020204" pitchFamily="34" charset="0"/>
                          <a:cs typeface="Arial" panose="020B0604020202020204" pitchFamily="34" charset="0"/>
                        </a:rPr>
                        <a:t>0.10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800" dirty="0">
                          <a:effectLst/>
                          <a:latin typeface="Arial" panose="020B0604020202020204" pitchFamily="34" charset="0"/>
                          <a:cs typeface="Arial" panose="020B0604020202020204" pitchFamily="34" charset="0"/>
                        </a:rPr>
                        <a:t>1.00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t"/>
                      <a:r>
                        <a:rPr lang="en-US" sz="1800" dirty="0">
                          <a:effectLst/>
                          <a:latin typeface="Arial" panose="020B0604020202020204" pitchFamily="34" charset="0"/>
                          <a:cs typeface="Arial" panose="020B0604020202020204" pitchFamily="34" charset="0"/>
                        </a:rPr>
                        <a:t>1.99</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5E0B3"/>
                    </a:solidFill>
                  </a:tcPr>
                </a:tc>
                <a:extLst>
                  <a:ext uri="{0D108BD9-81ED-4DB2-BD59-A6C34878D82A}">
                    <a16:rowId xmlns:a16="http://schemas.microsoft.com/office/drawing/2014/main" val="4275714709"/>
                  </a:ext>
                </a:extLst>
              </a:tr>
            </a:tbl>
          </a:graphicData>
        </a:graphic>
      </p:graphicFrame>
      <p:sp>
        <p:nvSpPr>
          <p:cNvPr id="11" name="Rectangle 10"/>
          <p:cNvSpPr/>
          <p:nvPr/>
        </p:nvSpPr>
        <p:spPr>
          <a:xfrm>
            <a:off x="7511486" y="3023190"/>
            <a:ext cx="2230098" cy="369332"/>
          </a:xfrm>
          <a:prstGeom prst="rect">
            <a:avLst/>
          </a:prstGeom>
        </p:spPr>
        <p:txBody>
          <a:bodyPr wrap="none">
            <a:spAutoFit/>
          </a:bodyPr>
          <a:lstStyle/>
          <a:p>
            <a:r>
              <a:rPr lang="en-US" dirty="0">
                <a:solidFill>
                  <a:schemeClr val="tx1">
                    <a:lumMod val="75000"/>
                    <a:lumOff val="25000"/>
                  </a:schemeClr>
                </a:solidFill>
                <a:latin typeface="Arial" panose="020B0604020202020204" pitchFamily="34" charset="0"/>
                <a:cs typeface="Arial" panose="020B0604020202020204" pitchFamily="34" charset="0"/>
              </a:rPr>
              <a:t>24 × 330</a:t>
            </a:r>
            <a:r>
              <a:rPr lang="en-US" sz="600" dirty="0">
                <a:solidFill>
                  <a:schemeClr val="tx1">
                    <a:lumMod val="75000"/>
                    <a:lumOff val="25000"/>
                  </a:schemeClr>
                </a:solidFill>
                <a:latin typeface="Arial" panose="020B0604020202020204" pitchFamily="34" charset="0"/>
                <a:cs typeface="Arial" panose="020B0604020202020204" pitchFamily="34" charset="0"/>
              </a:rPr>
              <a:t> </a:t>
            </a:r>
            <a:r>
              <a:rPr lang="en-US" dirty="0">
                <a:solidFill>
                  <a:schemeClr val="tx1">
                    <a:lumMod val="75000"/>
                    <a:lumOff val="25000"/>
                  </a:schemeClr>
                </a:solidFill>
                <a:latin typeface="Arial" panose="020B0604020202020204" pitchFamily="34" charset="0"/>
                <a:cs typeface="Arial" panose="020B0604020202020204" pitchFamily="34" charset="0"/>
              </a:rPr>
              <a:t>ml – £7.50</a:t>
            </a:r>
          </a:p>
        </p:txBody>
      </p:sp>
      <p:graphicFrame>
        <p:nvGraphicFramePr>
          <p:cNvPr id="12" name="Table 11"/>
          <p:cNvGraphicFramePr>
            <a:graphicFrameLocks noGrp="1"/>
          </p:cNvGraphicFramePr>
          <p:nvPr>
            <p:extLst>
              <p:ext uri="{D42A27DB-BD31-4B8C-83A1-F6EECF244321}">
                <p14:modId xmlns:p14="http://schemas.microsoft.com/office/powerpoint/2010/main" val="2566673615"/>
              </p:ext>
            </p:extLst>
          </p:nvPr>
        </p:nvGraphicFramePr>
        <p:xfrm>
          <a:off x="7584290" y="3572254"/>
          <a:ext cx="4315303" cy="731520"/>
        </p:xfrm>
        <a:graphic>
          <a:graphicData uri="http://schemas.openxmlformats.org/drawingml/2006/table">
            <a:tbl>
              <a:tblPr firstRow="1" bandRow="1">
                <a:tableStyleId>{2D5ABB26-0587-4C30-8999-92F81FD0307C}</a:tableStyleId>
              </a:tblPr>
              <a:tblGrid>
                <a:gridCol w="1278804">
                  <a:extLst>
                    <a:ext uri="{9D8B030D-6E8A-4147-A177-3AD203B41FA5}">
                      <a16:colId xmlns:a16="http://schemas.microsoft.com/office/drawing/2014/main" val="3375612317"/>
                    </a:ext>
                  </a:extLst>
                </a:gridCol>
                <a:gridCol w="1026531">
                  <a:extLst>
                    <a:ext uri="{9D8B030D-6E8A-4147-A177-3AD203B41FA5}">
                      <a16:colId xmlns:a16="http://schemas.microsoft.com/office/drawing/2014/main" val="3807692944"/>
                    </a:ext>
                  </a:extLst>
                </a:gridCol>
                <a:gridCol w="1035169">
                  <a:extLst>
                    <a:ext uri="{9D8B030D-6E8A-4147-A177-3AD203B41FA5}">
                      <a16:colId xmlns:a16="http://schemas.microsoft.com/office/drawing/2014/main" val="3390339673"/>
                    </a:ext>
                  </a:extLst>
                </a:gridCol>
                <a:gridCol w="974799">
                  <a:extLst>
                    <a:ext uri="{9D8B030D-6E8A-4147-A177-3AD203B41FA5}">
                      <a16:colId xmlns:a16="http://schemas.microsoft.com/office/drawing/2014/main" val="1389576437"/>
                    </a:ext>
                  </a:extLst>
                </a:gridCol>
              </a:tblGrid>
              <a:tr h="251982">
                <a:tc>
                  <a:txBody>
                    <a:bodyPr/>
                    <a:lstStyle/>
                    <a:p>
                      <a:pPr fontAlgn="t"/>
                      <a:r>
                        <a:rPr lang="en-US" sz="1800" b="0" dirty="0">
                          <a:effectLst/>
                          <a:latin typeface="Arial" panose="020B0604020202020204" pitchFamily="34" charset="0"/>
                          <a:cs typeface="Arial" panose="020B0604020202020204" pitchFamily="34" charset="0"/>
                        </a:rPr>
                        <a:t>Amount ml</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dirty="0">
                          <a:effectLst/>
                          <a:latin typeface="Arial" panose="020B0604020202020204" pitchFamily="34" charset="0"/>
                          <a:cs typeface="Arial" panose="020B0604020202020204" pitchFamily="34" charset="0"/>
                        </a:rPr>
                        <a:t>100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800" dirty="0">
                          <a:effectLst/>
                          <a:latin typeface="Arial" panose="020B0604020202020204" pitchFamily="34" charset="0"/>
                          <a:cs typeface="Arial" panose="020B0604020202020204" pitchFamily="34" charset="0"/>
                        </a:rPr>
                        <a:t>330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800" dirty="0">
                          <a:effectLst/>
                          <a:latin typeface="Arial" panose="020B0604020202020204" pitchFamily="34" charset="0"/>
                          <a:cs typeface="Arial" panose="020B0604020202020204" pitchFamily="34" charset="0"/>
                        </a:rPr>
                        <a:t>7920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extLst>
                  <a:ext uri="{0D108BD9-81ED-4DB2-BD59-A6C34878D82A}">
                    <a16:rowId xmlns:a16="http://schemas.microsoft.com/office/drawing/2014/main" val="544527533"/>
                  </a:ext>
                </a:extLst>
              </a:tr>
              <a:tr h="251982">
                <a:tc>
                  <a:txBody>
                    <a:bodyPr/>
                    <a:lstStyle/>
                    <a:p>
                      <a:pPr fontAlgn="t"/>
                      <a:r>
                        <a:rPr lang="en-US" sz="1800" b="0" dirty="0">
                          <a:effectLst/>
                          <a:latin typeface="Arial" panose="020B0604020202020204" pitchFamily="34" charset="0"/>
                          <a:cs typeface="Arial" panose="020B0604020202020204" pitchFamily="34" charset="0"/>
                        </a:rPr>
                        <a:t>Cost</a:t>
                      </a:r>
                      <a:r>
                        <a:rPr lang="en-US" sz="1800" dirty="0">
                          <a:effectLst/>
                          <a:latin typeface="Arial" panose="020B0604020202020204" pitchFamily="34" charset="0"/>
                          <a:cs typeface="Arial" panose="020B0604020202020204" pitchFamily="34" charset="0"/>
                        </a:rPr>
                        <a:t> £</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t"/>
                      <a:r>
                        <a:rPr lang="en-US" sz="1800" dirty="0">
                          <a:effectLst/>
                          <a:latin typeface="Arial" panose="020B0604020202020204" pitchFamily="34" charset="0"/>
                          <a:cs typeface="Arial" panose="020B0604020202020204" pitchFamily="34" charset="0"/>
                        </a:rPr>
                        <a:t>0.09</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800" dirty="0">
                          <a:effectLst/>
                          <a:latin typeface="Arial" panose="020B0604020202020204" pitchFamily="34" charset="0"/>
                          <a:cs typeface="Arial" panose="020B0604020202020204" pitchFamily="34" charset="0"/>
                        </a:rPr>
                        <a:t>0.31</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t"/>
                      <a:r>
                        <a:rPr lang="en-US" sz="1800" dirty="0">
                          <a:effectLst/>
                          <a:latin typeface="Arial" panose="020B0604020202020204" pitchFamily="34" charset="0"/>
                          <a:cs typeface="Arial" panose="020B0604020202020204" pitchFamily="34" charset="0"/>
                        </a:rPr>
                        <a:t>7.50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5E0B3"/>
                    </a:solidFill>
                  </a:tcPr>
                </a:tc>
                <a:extLst>
                  <a:ext uri="{0D108BD9-81ED-4DB2-BD59-A6C34878D82A}">
                    <a16:rowId xmlns:a16="http://schemas.microsoft.com/office/drawing/2014/main" val="3452200911"/>
                  </a:ext>
                </a:extLst>
              </a:tr>
            </a:tbl>
          </a:graphicData>
        </a:graphic>
      </p:graphicFrame>
      <p:sp>
        <p:nvSpPr>
          <p:cNvPr id="13" name="Rectangle 12"/>
          <p:cNvSpPr/>
          <p:nvPr/>
        </p:nvSpPr>
        <p:spPr>
          <a:xfrm>
            <a:off x="7528706" y="4738832"/>
            <a:ext cx="2101857" cy="369332"/>
          </a:xfrm>
          <a:prstGeom prst="rect">
            <a:avLst/>
          </a:prstGeom>
        </p:spPr>
        <p:txBody>
          <a:bodyPr wrap="none">
            <a:spAutoFit/>
          </a:bodyPr>
          <a:lstStyle/>
          <a:p>
            <a:r>
              <a:rPr lang="en-US" dirty="0">
                <a:solidFill>
                  <a:schemeClr val="tx1">
                    <a:lumMod val="75000"/>
                    <a:lumOff val="25000"/>
                  </a:schemeClr>
                </a:solidFill>
                <a:latin typeface="Arial" panose="020B0604020202020204" pitchFamily="34" charset="0"/>
                <a:cs typeface="Arial" panose="020B0604020202020204" pitchFamily="34" charset="0"/>
              </a:rPr>
              <a:t>8 × 330</a:t>
            </a:r>
            <a:r>
              <a:rPr lang="en-US" sz="900" dirty="0">
                <a:solidFill>
                  <a:schemeClr val="tx1">
                    <a:lumMod val="75000"/>
                    <a:lumOff val="25000"/>
                  </a:schemeClr>
                </a:solidFill>
                <a:latin typeface="Arial" panose="020B0604020202020204" pitchFamily="34" charset="0"/>
                <a:cs typeface="Arial" panose="020B0604020202020204" pitchFamily="34" charset="0"/>
              </a:rPr>
              <a:t> </a:t>
            </a:r>
            <a:r>
              <a:rPr lang="en-US" dirty="0">
                <a:solidFill>
                  <a:schemeClr val="tx1">
                    <a:lumMod val="75000"/>
                    <a:lumOff val="25000"/>
                  </a:schemeClr>
                </a:solidFill>
                <a:latin typeface="Arial" panose="020B0604020202020204" pitchFamily="34" charset="0"/>
                <a:cs typeface="Arial" panose="020B0604020202020204" pitchFamily="34" charset="0"/>
              </a:rPr>
              <a:t>ml – £3.50</a:t>
            </a:r>
          </a:p>
        </p:txBody>
      </p:sp>
      <p:graphicFrame>
        <p:nvGraphicFramePr>
          <p:cNvPr id="15" name="Table 14"/>
          <p:cNvGraphicFramePr>
            <a:graphicFrameLocks noGrp="1"/>
          </p:cNvGraphicFramePr>
          <p:nvPr>
            <p:extLst>
              <p:ext uri="{D42A27DB-BD31-4B8C-83A1-F6EECF244321}">
                <p14:modId xmlns:p14="http://schemas.microsoft.com/office/powerpoint/2010/main" val="2786813194"/>
              </p:ext>
            </p:extLst>
          </p:nvPr>
        </p:nvGraphicFramePr>
        <p:xfrm>
          <a:off x="7587949" y="5342818"/>
          <a:ext cx="4315303" cy="731520"/>
        </p:xfrm>
        <a:graphic>
          <a:graphicData uri="http://schemas.openxmlformats.org/drawingml/2006/table">
            <a:tbl>
              <a:tblPr firstRow="1" bandRow="1">
                <a:tableStyleId>{2D5ABB26-0587-4C30-8999-92F81FD0307C}</a:tableStyleId>
              </a:tblPr>
              <a:tblGrid>
                <a:gridCol w="1278804">
                  <a:extLst>
                    <a:ext uri="{9D8B030D-6E8A-4147-A177-3AD203B41FA5}">
                      <a16:colId xmlns:a16="http://schemas.microsoft.com/office/drawing/2014/main" val="323461372"/>
                    </a:ext>
                  </a:extLst>
                </a:gridCol>
                <a:gridCol w="1026531">
                  <a:extLst>
                    <a:ext uri="{9D8B030D-6E8A-4147-A177-3AD203B41FA5}">
                      <a16:colId xmlns:a16="http://schemas.microsoft.com/office/drawing/2014/main" val="598949115"/>
                    </a:ext>
                  </a:extLst>
                </a:gridCol>
                <a:gridCol w="1035169">
                  <a:extLst>
                    <a:ext uri="{9D8B030D-6E8A-4147-A177-3AD203B41FA5}">
                      <a16:colId xmlns:a16="http://schemas.microsoft.com/office/drawing/2014/main" val="2954393005"/>
                    </a:ext>
                  </a:extLst>
                </a:gridCol>
                <a:gridCol w="974799">
                  <a:extLst>
                    <a:ext uri="{9D8B030D-6E8A-4147-A177-3AD203B41FA5}">
                      <a16:colId xmlns:a16="http://schemas.microsoft.com/office/drawing/2014/main" val="3084016187"/>
                    </a:ext>
                  </a:extLst>
                </a:gridCol>
              </a:tblGrid>
              <a:tr h="251982">
                <a:tc>
                  <a:txBody>
                    <a:bodyPr/>
                    <a:lstStyle/>
                    <a:p>
                      <a:pPr fontAlgn="t"/>
                      <a:r>
                        <a:rPr lang="en-US" sz="1800" b="0" dirty="0">
                          <a:effectLst/>
                          <a:latin typeface="Arial" panose="020B0604020202020204" pitchFamily="34" charset="0"/>
                          <a:cs typeface="Arial" panose="020B0604020202020204" pitchFamily="34" charset="0"/>
                        </a:rPr>
                        <a:t>Amount ml</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dirty="0">
                          <a:effectLst/>
                          <a:latin typeface="Arial" panose="020B0604020202020204" pitchFamily="34" charset="0"/>
                          <a:cs typeface="Arial" panose="020B0604020202020204" pitchFamily="34" charset="0"/>
                        </a:rPr>
                        <a:t>100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800" dirty="0">
                          <a:effectLst/>
                          <a:latin typeface="Arial" panose="020B0604020202020204" pitchFamily="34" charset="0"/>
                          <a:cs typeface="Arial" panose="020B0604020202020204" pitchFamily="34" charset="0"/>
                        </a:rPr>
                        <a:t>330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800" dirty="0">
                          <a:effectLst/>
                          <a:latin typeface="Arial" panose="020B0604020202020204" pitchFamily="34" charset="0"/>
                          <a:cs typeface="Arial" panose="020B0604020202020204" pitchFamily="34" charset="0"/>
                        </a:rPr>
                        <a:t>2640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extLst>
                  <a:ext uri="{0D108BD9-81ED-4DB2-BD59-A6C34878D82A}">
                    <a16:rowId xmlns:a16="http://schemas.microsoft.com/office/drawing/2014/main" val="3916822088"/>
                  </a:ext>
                </a:extLst>
              </a:tr>
              <a:tr h="251982">
                <a:tc>
                  <a:txBody>
                    <a:bodyPr/>
                    <a:lstStyle/>
                    <a:p>
                      <a:pPr fontAlgn="t"/>
                      <a:r>
                        <a:rPr lang="en-US" sz="1800" b="0" dirty="0">
                          <a:effectLst/>
                          <a:latin typeface="Arial" panose="020B0604020202020204" pitchFamily="34" charset="0"/>
                          <a:cs typeface="Arial" panose="020B0604020202020204" pitchFamily="34" charset="0"/>
                        </a:rPr>
                        <a:t>Cost</a:t>
                      </a:r>
                      <a:r>
                        <a:rPr lang="en-US" sz="1800" dirty="0">
                          <a:effectLst/>
                          <a:latin typeface="Arial" panose="020B0604020202020204" pitchFamily="34" charset="0"/>
                          <a:cs typeface="Arial" panose="020B0604020202020204" pitchFamily="34" charset="0"/>
                        </a:rPr>
                        <a:t> £</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t"/>
                      <a:r>
                        <a:rPr lang="en-US" sz="1800" dirty="0">
                          <a:effectLst/>
                          <a:latin typeface="Arial" panose="020B0604020202020204" pitchFamily="34" charset="0"/>
                          <a:cs typeface="Arial" panose="020B0604020202020204" pitchFamily="34" charset="0"/>
                        </a:rPr>
                        <a:t>0.13</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algn="ctr" fontAlgn="t"/>
                      <a:r>
                        <a:rPr lang="en-US" sz="1800" dirty="0">
                          <a:effectLst/>
                          <a:latin typeface="Arial" panose="020B0604020202020204" pitchFamily="34" charset="0"/>
                          <a:cs typeface="Arial" panose="020B0604020202020204" pitchFamily="34" charset="0"/>
                        </a:rPr>
                        <a:t>0.44</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t"/>
                      <a:r>
                        <a:rPr lang="en-US" sz="1800" dirty="0">
                          <a:effectLst/>
                          <a:latin typeface="Arial" panose="020B0604020202020204" pitchFamily="34" charset="0"/>
                          <a:cs typeface="Arial" panose="020B0604020202020204" pitchFamily="34" charset="0"/>
                        </a:rPr>
                        <a:t>3.50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5E0B3"/>
                    </a:solidFill>
                  </a:tcPr>
                </a:tc>
                <a:extLst>
                  <a:ext uri="{0D108BD9-81ED-4DB2-BD59-A6C34878D82A}">
                    <a16:rowId xmlns:a16="http://schemas.microsoft.com/office/drawing/2014/main" val="3110797923"/>
                  </a:ext>
                </a:extLst>
              </a:tr>
            </a:tbl>
          </a:graphicData>
        </a:graphic>
      </p:graphicFrame>
    </p:spTree>
    <p:extLst>
      <p:ext uri="{BB962C8B-B14F-4D97-AF65-F5344CB8AC3E}">
        <p14:creationId xmlns:p14="http://schemas.microsoft.com/office/powerpoint/2010/main" val="315848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par>
                                <p:cTn id="24" presetID="22" presetClass="entr" presetSubtype="4"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2033587" y="99003"/>
            <a:ext cx="7948613"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a:t>
            </a: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REVIEW</a:t>
            </a:r>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Worksheet</a:t>
              </a:r>
              <a:b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a:t>
              </a:r>
            </a:p>
          </p:txBody>
        </p:sp>
      </p:grpSp>
      <p:sp>
        <p:nvSpPr>
          <p:cNvPr id="3" name="TextBox 2"/>
          <p:cNvSpPr txBox="1"/>
          <p:nvPr/>
        </p:nvSpPr>
        <p:spPr>
          <a:xfrm>
            <a:off x="1266091" y="1153613"/>
            <a:ext cx="7144663"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 shop sells compost in 20 litre bags and in 40 litre bags.</a:t>
            </a:r>
          </a:p>
          <a:p>
            <a:r>
              <a:rPr lang="en-US" dirty="0">
                <a:latin typeface="Arial" panose="020B0604020202020204" pitchFamily="34" charset="0"/>
                <a:cs typeface="Arial" panose="020B0604020202020204" pitchFamily="34" charset="0"/>
              </a:rPr>
              <a:t>One day the shop had two special offers for the compost. </a:t>
            </a:r>
            <a:endParaRPr lang="en-US" b="1" dirty="0">
              <a:latin typeface="Arial" panose="020B0604020202020204" pitchFamily="34" charset="0"/>
              <a:cs typeface="Arial" panose="020B0604020202020204" pitchFamily="34" charset="0"/>
            </a:endParaRPr>
          </a:p>
        </p:txBody>
      </p:sp>
      <p:sp>
        <p:nvSpPr>
          <p:cNvPr id="5" name="TextBox 4"/>
          <p:cNvSpPr txBox="1"/>
          <p:nvPr/>
        </p:nvSpPr>
        <p:spPr>
          <a:xfrm>
            <a:off x="1526373" y="5118726"/>
            <a:ext cx="4582353"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Which offer is the better value for money?</a:t>
            </a:r>
          </a:p>
          <a:p>
            <a:r>
              <a:rPr lang="en-US" dirty="0">
                <a:latin typeface="Arial" panose="020B0604020202020204" pitchFamily="34" charset="0"/>
                <a:cs typeface="Arial" panose="020B0604020202020204" pitchFamily="34" charset="0"/>
              </a:rPr>
              <a:t>You must show how you get your answer.</a:t>
            </a:r>
          </a:p>
        </p:txBody>
      </p:sp>
      <p:pic>
        <p:nvPicPr>
          <p:cNvPr id="2" name="Picture 1" descr="A simplified illustration of two bags of compost. On the left is a smaller bag labelled '20 litre'. On the right is a larger bag labelled '40 litre'. Both bags are pale blue in colour with dark blue stripes along the top and base."/>
          <p:cNvPicPr>
            <a:picLocks noChangeAspect="1"/>
          </p:cNvPicPr>
          <p:nvPr/>
        </p:nvPicPr>
        <p:blipFill>
          <a:blip r:embed="rId5">
            <a:extLst>
              <a:ext uri="{28A0092B-C50C-407E-A947-70E740481C1C}">
                <a14:useLocalDpi xmlns:a14="http://schemas.microsoft.com/office/drawing/2010/main" val="0"/>
              </a:ext>
            </a:extLst>
          </a:blip>
          <a:srcRect/>
          <a:stretch/>
        </p:blipFill>
        <p:spPr>
          <a:xfrm>
            <a:off x="2682871" y="2288258"/>
            <a:ext cx="4700470" cy="2066744"/>
          </a:xfrm>
          <a:prstGeom prst="rect">
            <a:avLst/>
          </a:prstGeom>
        </p:spPr>
      </p:pic>
    </p:spTree>
    <p:extLst>
      <p:ext uri="{BB962C8B-B14F-4D97-AF65-F5344CB8AC3E}">
        <p14:creationId xmlns:p14="http://schemas.microsoft.com/office/powerpoint/2010/main" val="2492550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2033587" y="82378"/>
            <a:ext cx="7948613"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a:t>
            </a: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4D970DDE-3331-43C7-8808-F643520183D1}"/>
              </a:ext>
            </a:extLst>
          </p:cNvPr>
          <p:cNvSpPr txBox="1"/>
          <p:nvPr/>
        </p:nvSpPr>
        <p:spPr>
          <a:xfrm>
            <a:off x="-19845" y="165505"/>
            <a:ext cx="1511714" cy="461665"/>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REVIEW</a:t>
            </a:r>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Worksheet</a:t>
              </a:r>
              <a:b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a:t>
              </a:r>
            </a:p>
          </p:txBody>
        </p:sp>
      </p:grpSp>
      <p:sp>
        <p:nvSpPr>
          <p:cNvPr id="2" name="TextBox 1"/>
          <p:cNvSpPr txBox="1"/>
          <p:nvPr/>
        </p:nvSpPr>
        <p:spPr>
          <a:xfrm>
            <a:off x="1491869" y="1214684"/>
            <a:ext cx="711873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Here are the costs of the same type of batteries in two shops.</a:t>
            </a:r>
            <a:endParaRPr lang="en-US" b="1" dirty="0">
              <a:latin typeface="Arial" panose="020B0604020202020204" pitchFamily="34" charset="0"/>
              <a:cs typeface="Arial" panose="020B0604020202020204" pitchFamily="34" charset="0"/>
            </a:endParaRPr>
          </a:p>
        </p:txBody>
      </p:sp>
      <p:sp>
        <p:nvSpPr>
          <p:cNvPr id="3" name="TextBox 2"/>
          <p:cNvSpPr txBox="1"/>
          <p:nvPr/>
        </p:nvSpPr>
        <p:spPr>
          <a:xfrm>
            <a:off x="1724783" y="3939480"/>
            <a:ext cx="7496355" cy="203132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Harry needs to buy at least 30 batteries.</a:t>
            </a:r>
          </a:p>
          <a:p>
            <a:r>
              <a:rPr lang="en-US" dirty="0">
                <a:latin typeface="Arial" panose="020B0604020202020204" pitchFamily="34" charset="0"/>
                <a:cs typeface="Arial" panose="020B0604020202020204" pitchFamily="34" charset="0"/>
              </a:rPr>
              <a:t>He assumes that he has to buy batteries in whole packs.</a:t>
            </a:r>
          </a:p>
          <a:p>
            <a:r>
              <a:rPr lang="en-US" dirty="0">
                <a:latin typeface="Arial" panose="020B0604020202020204" pitchFamily="34" charset="0"/>
                <a:cs typeface="Arial" panose="020B0604020202020204" pitchFamily="34" charset="0"/>
              </a:rPr>
              <a:t>Harry wants to buy the batteries as cheaply as possible from the same shop.</a:t>
            </a:r>
          </a:p>
          <a:p>
            <a:endParaRPr lang="en-US" dirty="0">
              <a:latin typeface="Arial" panose="020B0604020202020204" pitchFamily="34" charset="0"/>
              <a:cs typeface="Arial" panose="020B0604020202020204" pitchFamily="34" charset="0"/>
            </a:endParaRPr>
          </a:p>
          <a:p>
            <a:pPr marL="342900" indent="-342900">
              <a:buAutoNum type="alphaLcParenBoth"/>
            </a:pPr>
            <a:r>
              <a:rPr lang="en-US" dirty="0">
                <a:latin typeface="Arial" panose="020B0604020202020204" pitchFamily="34" charset="0"/>
                <a:cs typeface="Arial" panose="020B0604020202020204" pitchFamily="34" charset="0"/>
              </a:rPr>
              <a:t>Which shop should he buy the batteries from, shop </a:t>
            </a:r>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or shop </a:t>
            </a:r>
            <a:r>
              <a:rPr lang="en-US" b="1" dirty="0">
                <a:latin typeface="Arial" panose="020B0604020202020204" pitchFamily="34" charset="0"/>
                <a:cs typeface="Arial" panose="020B0604020202020204" pitchFamily="34" charset="0"/>
              </a:rPr>
              <a:t>B</a:t>
            </a:r>
            <a:r>
              <a:rPr lang="en-US" dirty="0">
                <a:latin typeface="Arial" panose="020B0604020202020204" pitchFamily="34" charset="0"/>
                <a:cs typeface="Arial" panose="020B0604020202020204" pitchFamily="34" charset="0"/>
              </a:rPr>
              <a:t>?</a:t>
            </a:r>
          </a:p>
          <a:p>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You must show all your working.</a:t>
            </a:r>
          </a:p>
        </p:txBody>
      </p:sp>
      <p:sp>
        <p:nvSpPr>
          <p:cNvPr id="6" name="TextBox 5"/>
          <p:cNvSpPr txBox="1"/>
          <p:nvPr/>
        </p:nvSpPr>
        <p:spPr>
          <a:xfrm>
            <a:off x="2231063" y="2165880"/>
            <a:ext cx="2306432" cy="1477328"/>
          </a:xfrm>
          <a:prstGeom prst="rect">
            <a:avLst/>
          </a:prstGeom>
          <a:noFill/>
          <a:ln w="19050">
            <a:solidFill>
              <a:schemeClr val="bg2">
                <a:lumMod val="50000"/>
              </a:schemeClr>
            </a:solidFill>
          </a:ln>
        </p:spPr>
        <p:txBody>
          <a:bodyPr wrap="square" rtlCol="0">
            <a:spAutoFit/>
          </a:bodyPr>
          <a:lstStyle/>
          <a:p>
            <a:pPr algn="ctr"/>
            <a:r>
              <a:rPr lang="en-US" dirty="0">
                <a:latin typeface="Arial" panose="020B0604020202020204" pitchFamily="34" charset="0"/>
                <a:cs typeface="Arial" panose="020B0604020202020204" pitchFamily="34" charset="0"/>
              </a:rPr>
              <a:t>Shop </a:t>
            </a:r>
            <a:r>
              <a:rPr lang="en-US" b="1" dirty="0">
                <a:latin typeface="Arial" panose="020B0604020202020204" pitchFamily="34" charset="0"/>
                <a:cs typeface="Arial" panose="020B0604020202020204" pitchFamily="34" charset="0"/>
              </a:rPr>
              <a:t>A</a:t>
            </a: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Pack of 4 batteries</a:t>
            </a:r>
          </a:p>
          <a:p>
            <a:pPr algn="ctr"/>
            <a:r>
              <a:rPr lang="en-US" dirty="0">
                <a:latin typeface="Arial" panose="020B0604020202020204" pitchFamily="34" charset="0"/>
                <a:cs typeface="Arial" panose="020B0604020202020204" pitchFamily="34" charset="0"/>
              </a:rPr>
              <a:t>£1.60</a:t>
            </a:r>
          </a:p>
        </p:txBody>
      </p:sp>
      <p:sp>
        <p:nvSpPr>
          <p:cNvPr id="16" name="TextBox 15"/>
          <p:cNvSpPr txBox="1"/>
          <p:nvPr/>
        </p:nvSpPr>
        <p:spPr>
          <a:xfrm>
            <a:off x="5559840" y="2165880"/>
            <a:ext cx="2350583" cy="1477328"/>
          </a:xfrm>
          <a:prstGeom prst="rect">
            <a:avLst/>
          </a:prstGeom>
          <a:noFill/>
          <a:ln w="19050">
            <a:solidFill>
              <a:schemeClr val="bg2">
                <a:lumMod val="50000"/>
              </a:schemeClr>
            </a:solidFill>
          </a:ln>
        </p:spPr>
        <p:txBody>
          <a:bodyPr wrap="square" rtlCol="0">
            <a:spAutoFit/>
          </a:bodyPr>
          <a:lstStyle/>
          <a:p>
            <a:pPr algn="ctr"/>
            <a:r>
              <a:rPr lang="en-US" dirty="0">
                <a:latin typeface="Arial" panose="020B0604020202020204" pitchFamily="34" charset="0"/>
                <a:cs typeface="Arial" panose="020B0604020202020204" pitchFamily="34" charset="0"/>
              </a:rPr>
              <a:t>Shop </a:t>
            </a:r>
            <a:r>
              <a:rPr lang="en-US" b="1" dirty="0">
                <a:latin typeface="Arial" panose="020B0604020202020204" pitchFamily="34" charset="0"/>
                <a:cs typeface="Arial" panose="020B0604020202020204" pitchFamily="34" charset="0"/>
              </a:rPr>
              <a:t>B</a:t>
            </a: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Pack of 6 batteries</a:t>
            </a:r>
          </a:p>
          <a:p>
            <a:pPr algn="ctr"/>
            <a:r>
              <a:rPr lang="en-US" dirty="0">
                <a:latin typeface="Arial" panose="020B0604020202020204" pitchFamily="34" charset="0"/>
                <a:cs typeface="Arial" panose="020B0604020202020204" pitchFamily="34" charset="0"/>
              </a:rPr>
              <a:t>£2.70</a:t>
            </a:r>
          </a:p>
        </p:txBody>
      </p:sp>
    </p:spTree>
    <p:extLst>
      <p:ext uri="{BB962C8B-B14F-4D97-AF65-F5344CB8AC3E}">
        <p14:creationId xmlns:p14="http://schemas.microsoft.com/office/powerpoint/2010/main" val="3431965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15</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2382721" y="47604"/>
            <a:ext cx="7948613"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a:t>
            </a: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19845" y="47604"/>
            <a:ext cx="1511714"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nvGrpSpPr>
          <p:cNvPr id="8" name="Group 7" descr="A simplified illustration of two bags of compost. On the left is a smaller bag labelled '20 litre'. On the right is a larger bag labelled '40 litre'. Both bags are pale blue in colour with dark blue stripes along the top and base.">
            <a:extLst>
              <a:ext uri="{FF2B5EF4-FFF2-40B4-BE49-F238E27FC236}">
                <a16:creationId xmlns:a16="http://schemas.microsoft.com/office/drawing/2014/main" id="{5EF1864C-24FD-CCF6-D3D5-F8FC96F44997}"/>
              </a:ext>
            </a:extLst>
          </p:cNvPr>
          <p:cNvGrpSpPr/>
          <p:nvPr/>
        </p:nvGrpSpPr>
        <p:grpSpPr>
          <a:xfrm>
            <a:off x="736012" y="1128661"/>
            <a:ext cx="5997297" cy="4540619"/>
            <a:chOff x="1266091" y="1153613"/>
            <a:chExt cx="7144663" cy="4611444"/>
          </a:xfrm>
        </p:grpSpPr>
        <p:sp>
          <p:nvSpPr>
            <p:cNvPr id="3" name="TextBox 2">
              <a:extLst>
                <a:ext uri="{FF2B5EF4-FFF2-40B4-BE49-F238E27FC236}">
                  <a16:creationId xmlns:a16="http://schemas.microsoft.com/office/drawing/2014/main" id="{48629769-7530-E83C-0B94-225E1E5E711F}"/>
                </a:ext>
              </a:extLst>
            </p:cNvPr>
            <p:cNvSpPr txBox="1"/>
            <p:nvPr/>
          </p:nvSpPr>
          <p:spPr>
            <a:xfrm>
              <a:off x="1266091" y="1153613"/>
              <a:ext cx="7144663"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 shop sells compost in 20 litre bags and in 40 litre bags.</a:t>
              </a:r>
            </a:p>
            <a:p>
              <a:r>
                <a:rPr lang="en-US" dirty="0">
                  <a:latin typeface="Arial" panose="020B0604020202020204" pitchFamily="34" charset="0"/>
                  <a:cs typeface="Arial" panose="020B0604020202020204" pitchFamily="34" charset="0"/>
                </a:rPr>
                <a:t>One day the shop had two special offers for the compost. </a:t>
              </a:r>
              <a:endParaRPr lang="en-US"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EFB0D09-FD48-AEBF-FA1B-6D51022125BE}"/>
                </a:ext>
              </a:extLst>
            </p:cNvPr>
            <p:cNvSpPr txBox="1"/>
            <p:nvPr/>
          </p:nvSpPr>
          <p:spPr>
            <a:xfrm>
              <a:off x="1526373" y="5118726"/>
              <a:ext cx="4582353"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Which offer is the better value for money?</a:t>
              </a:r>
            </a:p>
            <a:p>
              <a:r>
                <a:rPr lang="en-US" dirty="0">
                  <a:latin typeface="Arial" panose="020B0604020202020204" pitchFamily="34" charset="0"/>
                  <a:cs typeface="Arial" panose="020B0604020202020204" pitchFamily="34" charset="0"/>
                </a:rPr>
                <a:t>You must show how you get your answer.</a:t>
              </a:r>
            </a:p>
          </p:txBody>
        </p:sp>
        <p:pic>
          <p:nvPicPr>
            <p:cNvPr id="7" name="Picture 6">
              <a:extLst>
                <a:ext uri="{FF2B5EF4-FFF2-40B4-BE49-F238E27FC236}">
                  <a16:creationId xmlns:a16="http://schemas.microsoft.com/office/drawing/2014/main" id="{A069F4B0-EE95-A82D-E5DA-9479ED7F9D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1113" y="2288258"/>
              <a:ext cx="4723986" cy="2066744"/>
            </a:xfrm>
            <a:prstGeom prst="rect">
              <a:avLst/>
            </a:prstGeom>
          </p:spPr>
        </p:pic>
      </p:grpSp>
      <p:sp>
        <p:nvSpPr>
          <p:cNvPr id="10" name="TextBox 9">
            <a:extLst>
              <a:ext uri="{FF2B5EF4-FFF2-40B4-BE49-F238E27FC236}">
                <a16:creationId xmlns:a16="http://schemas.microsoft.com/office/drawing/2014/main" id="{D77A9491-22AD-C1CC-36FB-861D9502CE08}"/>
              </a:ext>
            </a:extLst>
          </p:cNvPr>
          <p:cNvSpPr txBox="1"/>
          <p:nvPr/>
        </p:nvSpPr>
        <p:spPr>
          <a:xfrm>
            <a:off x="6866022" y="1510957"/>
            <a:ext cx="3273540"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2x 20 </a:t>
            </a:r>
            <a:r>
              <a:rPr lang="en-US" b="1" dirty="0" err="1">
                <a:latin typeface="Arial" panose="020B0604020202020204" pitchFamily="34" charset="0"/>
                <a:cs typeface="Arial" panose="020B0604020202020204" pitchFamily="34" charset="0"/>
              </a:rPr>
              <a:t>litre</a:t>
            </a:r>
            <a:r>
              <a:rPr lang="en-US" b="1" dirty="0">
                <a:latin typeface="Arial" panose="020B0604020202020204" pitchFamily="34" charset="0"/>
                <a:cs typeface="Arial" panose="020B0604020202020204" pitchFamily="34" charset="0"/>
              </a:rPr>
              <a:t> bags for £3.50</a:t>
            </a:r>
          </a:p>
        </p:txBody>
      </p:sp>
      <p:graphicFrame>
        <p:nvGraphicFramePr>
          <p:cNvPr id="11" name="Table 10">
            <a:extLst>
              <a:ext uri="{FF2B5EF4-FFF2-40B4-BE49-F238E27FC236}">
                <a16:creationId xmlns:a16="http://schemas.microsoft.com/office/drawing/2014/main" id="{479E7C8D-675B-5B64-1494-973FC9828EDD}"/>
              </a:ext>
            </a:extLst>
          </p:cNvPr>
          <p:cNvGraphicFramePr>
            <a:graphicFrameLocks noGrp="1"/>
          </p:cNvGraphicFramePr>
          <p:nvPr>
            <p:extLst>
              <p:ext uri="{D42A27DB-BD31-4B8C-83A1-F6EECF244321}">
                <p14:modId xmlns:p14="http://schemas.microsoft.com/office/powerpoint/2010/main" val="856074566"/>
              </p:ext>
            </p:extLst>
          </p:nvPr>
        </p:nvGraphicFramePr>
        <p:xfrm>
          <a:off x="6984564" y="1979363"/>
          <a:ext cx="4405827" cy="731520"/>
        </p:xfrm>
        <a:graphic>
          <a:graphicData uri="http://schemas.openxmlformats.org/drawingml/2006/table">
            <a:tbl>
              <a:tblPr firstRow="1" bandRow="1">
                <a:tableStyleId>{2D5ABB26-0587-4C30-8999-92F81FD0307C}</a:tableStyleId>
              </a:tblPr>
              <a:tblGrid>
                <a:gridCol w="1468609">
                  <a:extLst>
                    <a:ext uri="{9D8B030D-6E8A-4147-A177-3AD203B41FA5}">
                      <a16:colId xmlns:a16="http://schemas.microsoft.com/office/drawing/2014/main" val="2524268896"/>
                    </a:ext>
                  </a:extLst>
                </a:gridCol>
                <a:gridCol w="1468609">
                  <a:extLst>
                    <a:ext uri="{9D8B030D-6E8A-4147-A177-3AD203B41FA5}">
                      <a16:colId xmlns:a16="http://schemas.microsoft.com/office/drawing/2014/main" val="1871989302"/>
                    </a:ext>
                  </a:extLst>
                </a:gridCol>
                <a:gridCol w="1468609">
                  <a:extLst>
                    <a:ext uri="{9D8B030D-6E8A-4147-A177-3AD203B41FA5}">
                      <a16:colId xmlns:a16="http://schemas.microsoft.com/office/drawing/2014/main" val="2693913593"/>
                    </a:ext>
                  </a:extLst>
                </a:gridCol>
              </a:tblGrid>
              <a:tr h="239771">
                <a:tc>
                  <a:txBody>
                    <a:bodyPr/>
                    <a:lstStyle/>
                    <a:p>
                      <a:r>
                        <a:rPr lang="en-US" dirty="0"/>
                        <a:t>Amount 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11.4L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40L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1338065"/>
                  </a:ext>
                </a:extLst>
              </a:tr>
              <a:tr h="239771">
                <a:tc>
                  <a:txBody>
                    <a:bodyPr/>
                    <a:lstStyle/>
                    <a:p>
                      <a:r>
                        <a:rPr lang="en-US"/>
                        <a:t>Cost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0706528"/>
                  </a:ext>
                </a:extLst>
              </a:tr>
            </a:tbl>
          </a:graphicData>
        </a:graphic>
      </p:graphicFrame>
      <p:sp>
        <p:nvSpPr>
          <p:cNvPr id="13" name="Rectangle 12">
            <a:extLst>
              <a:ext uri="{FF2B5EF4-FFF2-40B4-BE49-F238E27FC236}">
                <a16:creationId xmlns:a16="http://schemas.microsoft.com/office/drawing/2014/main" id="{26BB48E7-25CF-83F2-C35F-9FD67FC160D8}"/>
              </a:ext>
            </a:extLst>
          </p:cNvPr>
          <p:cNvSpPr/>
          <p:nvPr/>
        </p:nvSpPr>
        <p:spPr>
          <a:xfrm>
            <a:off x="6884038" y="2955572"/>
            <a:ext cx="2864887"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3 x40 </a:t>
            </a:r>
            <a:r>
              <a:rPr lang="en-US" b="1" dirty="0" err="1">
                <a:latin typeface="Arial" panose="020B0604020202020204" pitchFamily="34" charset="0"/>
                <a:cs typeface="Arial" panose="020B0604020202020204" pitchFamily="34" charset="0"/>
              </a:rPr>
              <a:t>litre</a:t>
            </a:r>
            <a:r>
              <a:rPr lang="en-US" b="1" dirty="0">
                <a:latin typeface="Arial" panose="020B0604020202020204" pitchFamily="34" charset="0"/>
                <a:cs typeface="Arial" panose="020B0604020202020204" pitchFamily="34" charset="0"/>
              </a:rPr>
              <a:t> bags for £9.00</a:t>
            </a:r>
          </a:p>
        </p:txBody>
      </p:sp>
      <p:graphicFrame>
        <p:nvGraphicFramePr>
          <p:cNvPr id="14" name="Table 13">
            <a:extLst>
              <a:ext uri="{FF2B5EF4-FFF2-40B4-BE49-F238E27FC236}">
                <a16:creationId xmlns:a16="http://schemas.microsoft.com/office/drawing/2014/main" id="{70262869-32F6-860C-394B-EEFFD89CC148}"/>
              </a:ext>
            </a:extLst>
          </p:cNvPr>
          <p:cNvGraphicFramePr>
            <a:graphicFrameLocks noGrp="1"/>
          </p:cNvGraphicFramePr>
          <p:nvPr>
            <p:extLst>
              <p:ext uri="{D42A27DB-BD31-4B8C-83A1-F6EECF244321}">
                <p14:modId xmlns:p14="http://schemas.microsoft.com/office/powerpoint/2010/main" val="1934852608"/>
              </p:ext>
            </p:extLst>
          </p:nvPr>
        </p:nvGraphicFramePr>
        <p:xfrm>
          <a:off x="7019193" y="3496441"/>
          <a:ext cx="4405827" cy="731520"/>
        </p:xfrm>
        <a:graphic>
          <a:graphicData uri="http://schemas.openxmlformats.org/drawingml/2006/table">
            <a:tbl>
              <a:tblPr firstRow="1" bandRow="1">
                <a:tableStyleId>{2D5ABB26-0587-4C30-8999-92F81FD0307C}</a:tableStyleId>
              </a:tblPr>
              <a:tblGrid>
                <a:gridCol w="1468609">
                  <a:extLst>
                    <a:ext uri="{9D8B030D-6E8A-4147-A177-3AD203B41FA5}">
                      <a16:colId xmlns:a16="http://schemas.microsoft.com/office/drawing/2014/main" val="2524268896"/>
                    </a:ext>
                  </a:extLst>
                </a:gridCol>
                <a:gridCol w="1468609">
                  <a:extLst>
                    <a:ext uri="{9D8B030D-6E8A-4147-A177-3AD203B41FA5}">
                      <a16:colId xmlns:a16="http://schemas.microsoft.com/office/drawing/2014/main" val="1871989302"/>
                    </a:ext>
                  </a:extLst>
                </a:gridCol>
                <a:gridCol w="1468609">
                  <a:extLst>
                    <a:ext uri="{9D8B030D-6E8A-4147-A177-3AD203B41FA5}">
                      <a16:colId xmlns:a16="http://schemas.microsoft.com/office/drawing/2014/main" val="2693913593"/>
                    </a:ext>
                  </a:extLst>
                </a:gridCol>
              </a:tblGrid>
              <a:tr h="239771">
                <a:tc>
                  <a:txBody>
                    <a:bodyPr/>
                    <a:lstStyle/>
                    <a:p>
                      <a:r>
                        <a:rPr lang="en-US" dirty="0"/>
                        <a:t>Amount 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13.3L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120L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1338065"/>
                  </a:ext>
                </a:extLst>
              </a:tr>
              <a:tr h="239771">
                <a:tc>
                  <a:txBody>
                    <a:bodyPr/>
                    <a:lstStyle/>
                    <a:p>
                      <a:r>
                        <a:rPr lang="en-US" dirty="0"/>
                        <a:t>Cost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0706528"/>
                  </a:ext>
                </a:extLst>
              </a:tr>
            </a:tbl>
          </a:graphicData>
        </a:graphic>
      </p:graphicFrame>
      <p:sp>
        <p:nvSpPr>
          <p:cNvPr id="15" name="TextBox 14">
            <a:extLst>
              <a:ext uri="{FF2B5EF4-FFF2-40B4-BE49-F238E27FC236}">
                <a16:creationId xmlns:a16="http://schemas.microsoft.com/office/drawing/2014/main" id="{8278F21A-9565-6DD7-4DE7-A984F024A0E1}"/>
              </a:ext>
            </a:extLst>
          </p:cNvPr>
          <p:cNvSpPr txBox="1"/>
          <p:nvPr/>
        </p:nvSpPr>
        <p:spPr>
          <a:xfrm>
            <a:off x="6614160" y="4399498"/>
            <a:ext cx="5105400"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It is better value for money to buy 3 bags for £9 as you will get almost 2 litres more per £1</a:t>
            </a:r>
          </a:p>
        </p:txBody>
      </p:sp>
    </p:spTree>
    <p:extLst>
      <p:ext uri="{BB962C8B-B14F-4D97-AF65-F5344CB8AC3E}">
        <p14:creationId xmlns:p14="http://schemas.microsoft.com/office/powerpoint/2010/main" val="387546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a:xfrm>
            <a:off x="8610600" y="656862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854950" y="131406"/>
            <a:ext cx="7948613"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a:t>
            </a: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4D970DDE-3331-43C7-8808-F643520183D1}"/>
              </a:ext>
            </a:extLst>
          </p:cNvPr>
          <p:cNvSpPr txBox="1"/>
          <p:nvPr/>
        </p:nvSpPr>
        <p:spPr>
          <a:xfrm>
            <a:off x="-27606" y="69077"/>
            <a:ext cx="1511714" cy="461665"/>
          </a:xfrm>
          <a:prstGeom prst="rect">
            <a:avLst/>
          </a:prstGeom>
          <a:no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REVIEW</a:t>
            </a:r>
          </a:p>
        </p:txBody>
      </p:sp>
      <p:sp>
        <p:nvSpPr>
          <p:cNvPr id="3" name="TextBox 2"/>
          <p:cNvSpPr txBox="1"/>
          <p:nvPr/>
        </p:nvSpPr>
        <p:spPr>
          <a:xfrm>
            <a:off x="1024374" y="1168401"/>
            <a:ext cx="5296618" cy="538609"/>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Here are the costs of the same type of batteries in two shops.</a:t>
            </a:r>
            <a:endParaRPr lang="en-US" sz="1100" b="1" dirty="0">
              <a:latin typeface="Arial" panose="020B0604020202020204" pitchFamily="34" charset="0"/>
              <a:cs typeface="Arial" panose="020B0604020202020204" pitchFamily="34" charset="0"/>
            </a:endParaRPr>
          </a:p>
          <a:p>
            <a:endParaRPr lang="en-US" dirty="0"/>
          </a:p>
        </p:txBody>
      </p:sp>
      <p:sp>
        <p:nvSpPr>
          <p:cNvPr id="11" name="TextBox 10"/>
          <p:cNvSpPr txBox="1"/>
          <p:nvPr/>
        </p:nvSpPr>
        <p:spPr>
          <a:xfrm>
            <a:off x="1836660" y="1584261"/>
            <a:ext cx="1656272" cy="938719"/>
          </a:xfrm>
          <a:prstGeom prst="rect">
            <a:avLst/>
          </a:prstGeom>
          <a:noFill/>
          <a:ln w="19050">
            <a:solidFill>
              <a:schemeClr val="bg2">
                <a:lumMod val="50000"/>
              </a:schemeClr>
            </a:solidFill>
          </a:ln>
        </p:spPr>
        <p:txBody>
          <a:bodyPr wrap="square" rtlCol="0">
            <a:spAutoFit/>
          </a:bodyPr>
          <a:lstStyle/>
          <a:p>
            <a:pPr algn="ctr"/>
            <a:r>
              <a:rPr lang="en-US" sz="1100" dirty="0">
                <a:latin typeface="Arial" panose="020B0604020202020204" pitchFamily="34" charset="0"/>
                <a:cs typeface="Arial" panose="020B0604020202020204" pitchFamily="34" charset="0"/>
              </a:rPr>
              <a:t>Shop </a:t>
            </a:r>
            <a:r>
              <a:rPr lang="en-US" sz="1100" b="1" dirty="0">
                <a:latin typeface="Arial" panose="020B0604020202020204" pitchFamily="34" charset="0"/>
                <a:cs typeface="Arial" panose="020B0604020202020204" pitchFamily="34" charset="0"/>
              </a:rPr>
              <a:t>A</a:t>
            </a:r>
          </a:p>
          <a:p>
            <a:pPr algn="ctr"/>
            <a:endParaRPr lang="en-US" sz="1100" dirty="0">
              <a:latin typeface="Arial" panose="020B0604020202020204" pitchFamily="34" charset="0"/>
              <a:cs typeface="Arial" panose="020B0604020202020204" pitchFamily="34" charset="0"/>
            </a:endParaRPr>
          </a:p>
          <a:p>
            <a:pPr algn="ctr"/>
            <a:endParaRPr lang="en-US" sz="1100" dirty="0">
              <a:latin typeface="Arial" panose="020B0604020202020204" pitchFamily="34" charset="0"/>
              <a:cs typeface="Arial" panose="020B0604020202020204" pitchFamily="34" charset="0"/>
            </a:endParaRPr>
          </a:p>
          <a:p>
            <a:pPr algn="ctr"/>
            <a:r>
              <a:rPr lang="en-US" sz="1100" dirty="0">
                <a:latin typeface="Arial" panose="020B0604020202020204" pitchFamily="34" charset="0"/>
                <a:cs typeface="Arial" panose="020B0604020202020204" pitchFamily="34" charset="0"/>
              </a:rPr>
              <a:t>Pack of 4 batteries</a:t>
            </a:r>
          </a:p>
          <a:p>
            <a:pPr algn="ctr"/>
            <a:r>
              <a:rPr lang="en-US" sz="1100" dirty="0">
                <a:latin typeface="Arial" panose="020B0604020202020204" pitchFamily="34" charset="0"/>
                <a:cs typeface="Arial" panose="020B0604020202020204" pitchFamily="34" charset="0"/>
              </a:rPr>
              <a:t>£1.60</a:t>
            </a:r>
          </a:p>
        </p:txBody>
      </p:sp>
      <p:sp>
        <p:nvSpPr>
          <p:cNvPr id="13" name="TextBox 12"/>
          <p:cNvSpPr txBox="1"/>
          <p:nvPr/>
        </p:nvSpPr>
        <p:spPr>
          <a:xfrm>
            <a:off x="4106566" y="1587127"/>
            <a:ext cx="1722691" cy="938719"/>
          </a:xfrm>
          <a:prstGeom prst="rect">
            <a:avLst/>
          </a:prstGeom>
          <a:noFill/>
          <a:ln w="19050">
            <a:solidFill>
              <a:schemeClr val="bg2">
                <a:lumMod val="50000"/>
              </a:schemeClr>
            </a:solidFill>
          </a:ln>
        </p:spPr>
        <p:txBody>
          <a:bodyPr wrap="square" rtlCol="0">
            <a:spAutoFit/>
          </a:bodyPr>
          <a:lstStyle/>
          <a:p>
            <a:pPr algn="ctr"/>
            <a:r>
              <a:rPr lang="en-US" sz="1100" dirty="0">
                <a:latin typeface="Arial" panose="020B0604020202020204" pitchFamily="34" charset="0"/>
                <a:cs typeface="Arial" panose="020B0604020202020204" pitchFamily="34" charset="0"/>
              </a:rPr>
              <a:t>Shop </a:t>
            </a:r>
            <a:r>
              <a:rPr lang="en-US" sz="1100" b="1" dirty="0">
                <a:latin typeface="Arial" panose="020B0604020202020204" pitchFamily="34" charset="0"/>
                <a:cs typeface="Arial" panose="020B0604020202020204" pitchFamily="34" charset="0"/>
              </a:rPr>
              <a:t>B</a:t>
            </a:r>
          </a:p>
          <a:p>
            <a:pPr algn="ctr"/>
            <a:endParaRPr lang="en-US" sz="1100" dirty="0">
              <a:latin typeface="Arial" panose="020B0604020202020204" pitchFamily="34" charset="0"/>
              <a:cs typeface="Arial" panose="020B0604020202020204" pitchFamily="34" charset="0"/>
            </a:endParaRPr>
          </a:p>
          <a:p>
            <a:pPr algn="ctr"/>
            <a:endParaRPr lang="en-US" sz="1100" dirty="0">
              <a:latin typeface="Arial" panose="020B0604020202020204" pitchFamily="34" charset="0"/>
              <a:cs typeface="Arial" panose="020B0604020202020204" pitchFamily="34" charset="0"/>
            </a:endParaRPr>
          </a:p>
          <a:p>
            <a:pPr algn="ctr"/>
            <a:r>
              <a:rPr lang="en-US" sz="1100" dirty="0">
                <a:latin typeface="Arial" panose="020B0604020202020204" pitchFamily="34" charset="0"/>
                <a:cs typeface="Arial" panose="020B0604020202020204" pitchFamily="34" charset="0"/>
              </a:rPr>
              <a:t>Pack of 6 batteries</a:t>
            </a:r>
          </a:p>
          <a:p>
            <a:pPr algn="ctr"/>
            <a:r>
              <a:rPr lang="en-US" sz="1100" dirty="0">
                <a:latin typeface="Arial" panose="020B0604020202020204" pitchFamily="34" charset="0"/>
                <a:cs typeface="Arial" panose="020B0604020202020204" pitchFamily="34" charset="0"/>
              </a:rPr>
              <a:t>£2.70</a:t>
            </a:r>
          </a:p>
        </p:txBody>
      </p:sp>
      <p:sp>
        <p:nvSpPr>
          <p:cNvPr id="14" name="TextBox 13"/>
          <p:cNvSpPr txBox="1"/>
          <p:nvPr/>
        </p:nvSpPr>
        <p:spPr>
          <a:xfrm>
            <a:off x="163325" y="2543770"/>
            <a:ext cx="7114004" cy="1231106"/>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Harry needs to buy at least 30 batteries.</a:t>
            </a:r>
          </a:p>
          <a:p>
            <a:r>
              <a:rPr lang="en-US" sz="1200" dirty="0">
                <a:latin typeface="Arial" panose="020B0604020202020204" pitchFamily="34" charset="0"/>
                <a:cs typeface="Arial" panose="020B0604020202020204" pitchFamily="34" charset="0"/>
              </a:rPr>
              <a:t>He assumes that he has to buy batteries in whole packs.</a:t>
            </a:r>
          </a:p>
          <a:p>
            <a:r>
              <a:rPr lang="en-US" sz="1200" dirty="0">
                <a:latin typeface="Arial" panose="020B0604020202020204" pitchFamily="34" charset="0"/>
                <a:cs typeface="Arial" panose="020B0604020202020204" pitchFamily="34" charset="0"/>
              </a:rPr>
              <a:t>Harry wants to buy the batteries as cheaply as possible from the same shop.</a:t>
            </a:r>
          </a:p>
          <a:p>
            <a:endParaRPr lang="en-US" sz="1200" dirty="0">
              <a:latin typeface="Arial" panose="020B0604020202020204" pitchFamily="34" charset="0"/>
              <a:cs typeface="Arial" panose="020B0604020202020204" pitchFamily="34" charset="0"/>
            </a:endParaRPr>
          </a:p>
          <a:p>
            <a:pPr marL="342900" indent="-342900">
              <a:buAutoNum type="alphaLcParenBoth"/>
            </a:pPr>
            <a:r>
              <a:rPr lang="en-US" sz="1200" dirty="0">
                <a:latin typeface="Arial" panose="020B0604020202020204" pitchFamily="34" charset="0"/>
                <a:cs typeface="Arial" panose="020B0604020202020204" pitchFamily="34" charset="0"/>
              </a:rPr>
              <a:t>Which shop should he buy the batteries from, shop </a:t>
            </a:r>
            <a:r>
              <a:rPr lang="en-US" sz="1200" b="1" dirty="0">
                <a:latin typeface="Arial" panose="020B0604020202020204" pitchFamily="34" charset="0"/>
                <a:cs typeface="Arial" panose="020B0604020202020204" pitchFamily="34" charset="0"/>
              </a:rPr>
              <a:t>A </a:t>
            </a:r>
            <a:r>
              <a:rPr lang="en-US" sz="1200" dirty="0">
                <a:latin typeface="Arial" panose="020B0604020202020204" pitchFamily="34" charset="0"/>
                <a:cs typeface="Arial" panose="020B0604020202020204" pitchFamily="34" charset="0"/>
              </a:rPr>
              <a:t>or shop </a:t>
            </a:r>
            <a:r>
              <a:rPr lang="en-US" sz="1200" b="1" dirty="0">
                <a:latin typeface="Arial" panose="020B0604020202020204" pitchFamily="34" charset="0"/>
                <a:cs typeface="Arial" panose="020B0604020202020204" pitchFamily="34" charset="0"/>
              </a:rPr>
              <a:t>B</a:t>
            </a:r>
            <a:r>
              <a:rPr lang="en-US" sz="1200" dirty="0">
                <a:latin typeface="Arial" panose="020B0604020202020204" pitchFamily="34" charset="0"/>
                <a:cs typeface="Arial" panose="020B0604020202020204" pitchFamily="34" charset="0"/>
              </a:rPr>
              <a:t>?</a:t>
            </a:r>
          </a:p>
          <a:p>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You must show all your working</a:t>
            </a:r>
            <a:r>
              <a:rPr lang="en-US" sz="1000" dirty="0">
                <a:latin typeface="Arial" panose="020B0604020202020204" pitchFamily="34" charset="0"/>
                <a:cs typeface="Arial" panose="020B0604020202020204" pitchFamily="34" charset="0"/>
              </a:rPr>
              <a:t>.</a:t>
            </a:r>
          </a:p>
        </p:txBody>
      </p:sp>
      <p:sp>
        <p:nvSpPr>
          <p:cNvPr id="5" name="TextBox 4"/>
          <p:cNvSpPr txBox="1"/>
          <p:nvPr/>
        </p:nvSpPr>
        <p:spPr>
          <a:xfrm>
            <a:off x="7259313" y="1071779"/>
            <a:ext cx="3273540"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Shop A: Pack of 4 for £1.60</a:t>
            </a:r>
          </a:p>
        </p:txBody>
      </p:sp>
      <p:graphicFrame>
        <p:nvGraphicFramePr>
          <p:cNvPr id="6" name="Table 5"/>
          <p:cNvGraphicFramePr>
            <a:graphicFrameLocks noGrp="1"/>
          </p:cNvGraphicFramePr>
          <p:nvPr>
            <p:extLst>
              <p:ext uri="{D42A27DB-BD31-4B8C-83A1-F6EECF244321}">
                <p14:modId xmlns:p14="http://schemas.microsoft.com/office/powerpoint/2010/main" val="667080181"/>
              </p:ext>
            </p:extLst>
          </p:nvPr>
        </p:nvGraphicFramePr>
        <p:xfrm>
          <a:off x="7377855" y="1540185"/>
          <a:ext cx="4405827" cy="731520"/>
        </p:xfrm>
        <a:graphic>
          <a:graphicData uri="http://schemas.openxmlformats.org/drawingml/2006/table">
            <a:tbl>
              <a:tblPr firstRow="1" bandRow="1">
                <a:tableStyleId>{2D5ABB26-0587-4C30-8999-92F81FD0307C}</a:tableStyleId>
              </a:tblPr>
              <a:tblGrid>
                <a:gridCol w="1468609">
                  <a:extLst>
                    <a:ext uri="{9D8B030D-6E8A-4147-A177-3AD203B41FA5}">
                      <a16:colId xmlns:a16="http://schemas.microsoft.com/office/drawing/2014/main" val="2524268896"/>
                    </a:ext>
                  </a:extLst>
                </a:gridCol>
                <a:gridCol w="1468609">
                  <a:extLst>
                    <a:ext uri="{9D8B030D-6E8A-4147-A177-3AD203B41FA5}">
                      <a16:colId xmlns:a16="http://schemas.microsoft.com/office/drawing/2014/main" val="1871989302"/>
                    </a:ext>
                  </a:extLst>
                </a:gridCol>
                <a:gridCol w="1468609">
                  <a:extLst>
                    <a:ext uri="{9D8B030D-6E8A-4147-A177-3AD203B41FA5}">
                      <a16:colId xmlns:a16="http://schemas.microsoft.com/office/drawing/2014/main" val="2693913593"/>
                    </a:ext>
                  </a:extLst>
                </a:gridCol>
              </a:tblGrid>
              <a:tr h="23977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1338065"/>
                  </a:ext>
                </a:extLst>
              </a:tr>
              <a:tr h="23977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0706528"/>
                  </a:ext>
                </a:extLst>
              </a:tr>
            </a:tbl>
          </a:graphicData>
        </a:graphic>
      </p:graphicFrame>
      <p:sp>
        <p:nvSpPr>
          <p:cNvPr id="8" name="Rectangle 7"/>
          <p:cNvSpPr/>
          <p:nvPr/>
        </p:nvSpPr>
        <p:spPr>
          <a:xfrm>
            <a:off x="7277329" y="2516394"/>
            <a:ext cx="3159839"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Shop B: Pack of 6 for £2.70</a:t>
            </a:r>
          </a:p>
        </p:txBody>
      </p:sp>
      <p:graphicFrame>
        <p:nvGraphicFramePr>
          <p:cNvPr id="17" name="Table 16"/>
          <p:cNvGraphicFramePr>
            <a:graphicFrameLocks noGrp="1"/>
          </p:cNvGraphicFramePr>
          <p:nvPr>
            <p:extLst>
              <p:ext uri="{D42A27DB-BD31-4B8C-83A1-F6EECF244321}">
                <p14:modId xmlns:p14="http://schemas.microsoft.com/office/powerpoint/2010/main" val="1392120988"/>
              </p:ext>
            </p:extLst>
          </p:nvPr>
        </p:nvGraphicFramePr>
        <p:xfrm>
          <a:off x="7412484" y="3057263"/>
          <a:ext cx="4405827" cy="731520"/>
        </p:xfrm>
        <a:graphic>
          <a:graphicData uri="http://schemas.openxmlformats.org/drawingml/2006/table">
            <a:tbl>
              <a:tblPr firstRow="1" bandRow="1">
                <a:tableStyleId>{2D5ABB26-0587-4C30-8999-92F81FD0307C}</a:tableStyleId>
              </a:tblPr>
              <a:tblGrid>
                <a:gridCol w="1468609">
                  <a:extLst>
                    <a:ext uri="{9D8B030D-6E8A-4147-A177-3AD203B41FA5}">
                      <a16:colId xmlns:a16="http://schemas.microsoft.com/office/drawing/2014/main" val="2524268896"/>
                    </a:ext>
                  </a:extLst>
                </a:gridCol>
                <a:gridCol w="1468609">
                  <a:extLst>
                    <a:ext uri="{9D8B030D-6E8A-4147-A177-3AD203B41FA5}">
                      <a16:colId xmlns:a16="http://schemas.microsoft.com/office/drawing/2014/main" val="1871989302"/>
                    </a:ext>
                  </a:extLst>
                </a:gridCol>
                <a:gridCol w="1468609">
                  <a:extLst>
                    <a:ext uri="{9D8B030D-6E8A-4147-A177-3AD203B41FA5}">
                      <a16:colId xmlns:a16="http://schemas.microsoft.com/office/drawing/2014/main" val="2693913593"/>
                    </a:ext>
                  </a:extLst>
                </a:gridCol>
              </a:tblGrid>
              <a:tr h="23977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1338065"/>
                  </a:ext>
                </a:extLst>
              </a:tr>
              <a:tr h="23977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0706528"/>
                  </a:ext>
                </a:extLst>
              </a:tr>
            </a:tbl>
          </a:graphicData>
        </a:graphic>
      </p:graphicFrame>
      <p:sp>
        <p:nvSpPr>
          <p:cNvPr id="9" name="Rectangle 8"/>
          <p:cNvSpPr/>
          <p:nvPr/>
        </p:nvSpPr>
        <p:spPr>
          <a:xfrm>
            <a:off x="1223853" y="3855675"/>
            <a:ext cx="2993192"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Shop A: Pack of 4 for £1.60</a:t>
            </a:r>
          </a:p>
        </p:txBody>
      </p:sp>
      <p:graphicFrame>
        <p:nvGraphicFramePr>
          <p:cNvPr id="15" name="Table 14"/>
          <p:cNvGraphicFramePr>
            <a:graphicFrameLocks noGrp="1"/>
          </p:cNvGraphicFramePr>
          <p:nvPr>
            <p:extLst>
              <p:ext uri="{D42A27DB-BD31-4B8C-83A1-F6EECF244321}">
                <p14:modId xmlns:p14="http://schemas.microsoft.com/office/powerpoint/2010/main" val="738332768"/>
              </p:ext>
            </p:extLst>
          </p:nvPr>
        </p:nvGraphicFramePr>
        <p:xfrm>
          <a:off x="1292314" y="4307627"/>
          <a:ext cx="5985015" cy="741680"/>
        </p:xfrm>
        <a:graphic>
          <a:graphicData uri="http://schemas.openxmlformats.org/drawingml/2006/table">
            <a:tbl>
              <a:tblPr firstRow="1" bandRow="1">
                <a:tableStyleId>{2D5ABB26-0587-4C30-8999-92F81FD0307C}</a:tableStyleId>
              </a:tblPr>
              <a:tblGrid>
                <a:gridCol w="1197003">
                  <a:extLst>
                    <a:ext uri="{9D8B030D-6E8A-4147-A177-3AD203B41FA5}">
                      <a16:colId xmlns:a16="http://schemas.microsoft.com/office/drawing/2014/main" val="2034642505"/>
                    </a:ext>
                  </a:extLst>
                </a:gridCol>
                <a:gridCol w="1197003">
                  <a:extLst>
                    <a:ext uri="{9D8B030D-6E8A-4147-A177-3AD203B41FA5}">
                      <a16:colId xmlns:a16="http://schemas.microsoft.com/office/drawing/2014/main" val="1498299846"/>
                    </a:ext>
                  </a:extLst>
                </a:gridCol>
                <a:gridCol w="1197003">
                  <a:extLst>
                    <a:ext uri="{9D8B030D-6E8A-4147-A177-3AD203B41FA5}">
                      <a16:colId xmlns:a16="http://schemas.microsoft.com/office/drawing/2014/main" val="3775211969"/>
                    </a:ext>
                  </a:extLst>
                </a:gridCol>
                <a:gridCol w="1197003">
                  <a:extLst>
                    <a:ext uri="{9D8B030D-6E8A-4147-A177-3AD203B41FA5}">
                      <a16:colId xmlns:a16="http://schemas.microsoft.com/office/drawing/2014/main" val="4051955982"/>
                    </a:ext>
                  </a:extLst>
                </a:gridCol>
                <a:gridCol w="1197003">
                  <a:extLst>
                    <a:ext uri="{9D8B030D-6E8A-4147-A177-3AD203B41FA5}">
                      <a16:colId xmlns:a16="http://schemas.microsoft.com/office/drawing/2014/main" val="3645379617"/>
                    </a:ext>
                  </a:extLst>
                </a:gridCol>
              </a:tblGrid>
              <a:tr h="370840">
                <a:tc>
                  <a:txBody>
                    <a:bodyPr/>
                    <a:lstStyle/>
                    <a:p>
                      <a:pPr fontAlgn="t"/>
                      <a:r>
                        <a:rPr lang="en-US" sz="1800" b="0" dirty="0">
                          <a:effectLst/>
                          <a:latin typeface="Arial" panose="020B0604020202020204" pitchFamily="34" charset="0"/>
                          <a:cs typeface="Arial" panose="020B0604020202020204" pitchFamily="34" charset="0"/>
                        </a:rPr>
                        <a:t>Amount</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dirty="0">
                          <a:effectLst/>
                          <a:latin typeface="Arial" panose="020B0604020202020204" pitchFamily="34" charset="0"/>
                          <a:cs typeface="Arial" panose="020B0604020202020204" pitchFamily="34" charset="0"/>
                        </a:rPr>
                        <a:t>4</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800" dirty="0">
                          <a:effectLst/>
                          <a:latin typeface="Arial" panose="020B0604020202020204" pitchFamily="34" charset="0"/>
                          <a:cs typeface="Arial" panose="020B0604020202020204" pitchFamily="34" charset="0"/>
                        </a:rPr>
                        <a:t>8</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800" dirty="0">
                          <a:effectLst/>
                          <a:latin typeface="Arial" panose="020B0604020202020204" pitchFamily="34" charset="0"/>
                          <a:cs typeface="Arial" panose="020B0604020202020204" pitchFamily="34" charset="0"/>
                        </a:rPr>
                        <a:t>16</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dirty="0">
                          <a:effectLst/>
                          <a:latin typeface="Arial" panose="020B0604020202020204" pitchFamily="34" charset="0"/>
                          <a:cs typeface="Arial" panose="020B0604020202020204" pitchFamily="34" charset="0"/>
                        </a:rPr>
                        <a:t>32</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472561487"/>
                  </a:ext>
                </a:extLst>
              </a:tr>
              <a:tr h="370840">
                <a:tc>
                  <a:txBody>
                    <a:bodyPr/>
                    <a:lstStyle/>
                    <a:p>
                      <a:pPr fontAlgn="t"/>
                      <a:r>
                        <a:rPr lang="en-US" sz="1800" dirty="0">
                          <a:effectLst/>
                          <a:latin typeface="Arial" panose="020B0604020202020204" pitchFamily="34" charset="0"/>
                          <a:cs typeface="Arial" panose="020B0604020202020204" pitchFamily="34" charset="0"/>
                        </a:rPr>
                        <a:t>Cost £</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t"/>
                      <a:r>
                        <a:rPr lang="en-US" sz="1800" dirty="0">
                          <a:effectLst/>
                          <a:latin typeface="Arial" panose="020B0604020202020204" pitchFamily="34" charset="0"/>
                          <a:cs typeface="Arial" panose="020B0604020202020204" pitchFamily="34" charset="0"/>
                        </a:rPr>
                        <a:t>1.60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t"/>
                      <a:r>
                        <a:rPr lang="en-US" sz="1800" dirty="0">
                          <a:effectLst/>
                          <a:latin typeface="Arial" panose="020B0604020202020204" pitchFamily="34" charset="0"/>
                          <a:cs typeface="Arial" panose="020B0604020202020204" pitchFamily="34" charset="0"/>
                        </a:rPr>
                        <a:t>3.20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t"/>
                      <a:r>
                        <a:rPr lang="en-US" sz="1800" dirty="0">
                          <a:effectLst/>
                          <a:latin typeface="Arial" panose="020B0604020202020204" pitchFamily="34" charset="0"/>
                          <a:cs typeface="Arial" panose="020B0604020202020204" pitchFamily="34" charset="0"/>
                        </a:rPr>
                        <a:t>6.40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t"/>
                      <a:r>
                        <a:rPr lang="en-US" sz="1800" dirty="0">
                          <a:effectLst/>
                          <a:latin typeface="Arial" panose="020B0604020202020204" pitchFamily="34" charset="0"/>
                          <a:cs typeface="Arial" panose="020B0604020202020204" pitchFamily="34" charset="0"/>
                        </a:rPr>
                        <a:t>12.80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24997389"/>
                  </a:ext>
                </a:extLst>
              </a:tr>
            </a:tbl>
          </a:graphicData>
        </a:graphic>
      </p:graphicFrame>
      <p:sp>
        <p:nvSpPr>
          <p:cNvPr id="18" name="Rectangle 17"/>
          <p:cNvSpPr/>
          <p:nvPr/>
        </p:nvSpPr>
        <p:spPr>
          <a:xfrm>
            <a:off x="1211094" y="5142830"/>
            <a:ext cx="3005951"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Shop B: Pack of 6 for £2.70</a:t>
            </a:r>
          </a:p>
        </p:txBody>
      </p:sp>
      <p:graphicFrame>
        <p:nvGraphicFramePr>
          <p:cNvPr id="23" name="Table 22"/>
          <p:cNvGraphicFramePr>
            <a:graphicFrameLocks noGrp="1"/>
          </p:cNvGraphicFramePr>
          <p:nvPr>
            <p:extLst>
              <p:ext uri="{D42A27DB-BD31-4B8C-83A1-F6EECF244321}">
                <p14:modId xmlns:p14="http://schemas.microsoft.com/office/powerpoint/2010/main" val="4279926335"/>
              </p:ext>
            </p:extLst>
          </p:nvPr>
        </p:nvGraphicFramePr>
        <p:xfrm>
          <a:off x="1292314" y="5598830"/>
          <a:ext cx="6659214" cy="736600"/>
        </p:xfrm>
        <a:graphic>
          <a:graphicData uri="http://schemas.openxmlformats.org/drawingml/2006/table">
            <a:tbl>
              <a:tblPr firstRow="1" bandRow="1">
                <a:tableStyleId>{2D5ABB26-0587-4C30-8999-92F81FD0307C}</a:tableStyleId>
              </a:tblPr>
              <a:tblGrid>
                <a:gridCol w="1109869">
                  <a:extLst>
                    <a:ext uri="{9D8B030D-6E8A-4147-A177-3AD203B41FA5}">
                      <a16:colId xmlns:a16="http://schemas.microsoft.com/office/drawing/2014/main" val="2034642505"/>
                    </a:ext>
                  </a:extLst>
                </a:gridCol>
                <a:gridCol w="1109869">
                  <a:extLst>
                    <a:ext uri="{9D8B030D-6E8A-4147-A177-3AD203B41FA5}">
                      <a16:colId xmlns:a16="http://schemas.microsoft.com/office/drawing/2014/main" val="1498299846"/>
                    </a:ext>
                  </a:extLst>
                </a:gridCol>
                <a:gridCol w="1109869">
                  <a:extLst>
                    <a:ext uri="{9D8B030D-6E8A-4147-A177-3AD203B41FA5}">
                      <a16:colId xmlns:a16="http://schemas.microsoft.com/office/drawing/2014/main" val="3775211969"/>
                    </a:ext>
                  </a:extLst>
                </a:gridCol>
                <a:gridCol w="1109869">
                  <a:extLst>
                    <a:ext uri="{9D8B030D-6E8A-4147-A177-3AD203B41FA5}">
                      <a16:colId xmlns:a16="http://schemas.microsoft.com/office/drawing/2014/main" val="4051955982"/>
                    </a:ext>
                  </a:extLst>
                </a:gridCol>
                <a:gridCol w="1109869">
                  <a:extLst>
                    <a:ext uri="{9D8B030D-6E8A-4147-A177-3AD203B41FA5}">
                      <a16:colId xmlns:a16="http://schemas.microsoft.com/office/drawing/2014/main" val="162318318"/>
                    </a:ext>
                  </a:extLst>
                </a:gridCol>
                <a:gridCol w="1109869">
                  <a:extLst>
                    <a:ext uri="{9D8B030D-6E8A-4147-A177-3AD203B41FA5}">
                      <a16:colId xmlns:a16="http://schemas.microsoft.com/office/drawing/2014/main" val="3645379617"/>
                    </a:ext>
                  </a:extLst>
                </a:gridCol>
              </a:tblGrid>
              <a:tr h="344620">
                <a:tc>
                  <a:txBody>
                    <a:bodyPr/>
                    <a:lstStyle/>
                    <a:p>
                      <a:pPr fontAlgn="t"/>
                      <a:r>
                        <a:rPr lang="en-US" sz="1800" b="0" dirty="0">
                          <a:effectLst/>
                          <a:latin typeface="Arial" panose="020B0604020202020204" pitchFamily="34" charset="0"/>
                          <a:cs typeface="Arial" panose="020B0604020202020204" pitchFamily="34" charset="0"/>
                        </a:rPr>
                        <a:t>Amount</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dirty="0">
                          <a:effectLst/>
                          <a:latin typeface="Arial" panose="020B0604020202020204" pitchFamily="34" charset="0"/>
                          <a:cs typeface="Arial" panose="020B0604020202020204" pitchFamily="34" charset="0"/>
                        </a:rPr>
                        <a:t>6</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800" dirty="0">
                          <a:effectLst/>
                          <a:latin typeface="Arial" panose="020B0604020202020204" pitchFamily="34" charset="0"/>
                          <a:cs typeface="Arial" panose="020B0604020202020204" pitchFamily="34" charset="0"/>
                        </a:rPr>
                        <a:t>12</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800" dirty="0">
                          <a:effectLst/>
                          <a:latin typeface="Arial" panose="020B0604020202020204" pitchFamily="34" charset="0"/>
                          <a:cs typeface="Arial" panose="020B0604020202020204" pitchFamily="34" charset="0"/>
                        </a:rPr>
                        <a:t>18</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dirty="0">
                          <a:effectLst/>
                          <a:latin typeface="Arial" panose="020B0604020202020204" pitchFamily="34" charset="0"/>
                          <a:cs typeface="Arial" panose="020B0604020202020204" pitchFamily="34" charset="0"/>
                        </a:rPr>
                        <a:t>24</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dirty="0">
                          <a:effectLst/>
                          <a:latin typeface="Arial" panose="020B0604020202020204" pitchFamily="34" charset="0"/>
                          <a:cs typeface="Arial" panose="020B0604020202020204" pitchFamily="34" charset="0"/>
                        </a:rPr>
                        <a:t>30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472561487"/>
                  </a:ext>
                </a:extLst>
              </a:tr>
              <a:tr h="370840">
                <a:tc>
                  <a:txBody>
                    <a:bodyPr/>
                    <a:lstStyle/>
                    <a:p>
                      <a:pPr fontAlgn="t"/>
                      <a:r>
                        <a:rPr lang="en-US" sz="1800" dirty="0">
                          <a:effectLst/>
                          <a:latin typeface="Arial" panose="020B0604020202020204" pitchFamily="34" charset="0"/>
                          <a:cs typeface="Arial" panose="020B0604020202020204" pitchFamily="34" charset="0"/>
                        </a:rPr>
                        <a:t>Cost £</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t"/>
                      <a:r>
                        <a:rPr lang="en-US" sz="1800" dirty="0">
                          <a:effectLst/>
                          <a:latin typeface="Arial" panose="020B0604020202020204" pitchFamily="34" charset="0"/>
                          <a:cs typeface="Arial" panose="020B0604020202020204" pitchFamily="34" charset="0"/>
                        </a:rPr>
                        <a:t>2.70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t"/>
                      <a:r>
                        <a:rPr lang="en-US" sz="1800" dirty="0">
                          <a:effectLst/>
                          <a:latin typeface="Arial" panose="020B0604020202020204" pitchFamily="34" charset="0"/>
                          <a:cs typeface="Arial" panose="020B0604020202020204" pitchFamily="34" charset="0"/>
                        </a:rPr>
                        <a:t>5.40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t"/>
                      <a:r>
                        <a:rPr lang="en-US" sz="1800" dirty="0">
                          <a:effectLst/>
                          <a:latin typeface="Arial" panose="020B0604020202020204" pitchFamily="34" charset="0"/>
                          <a:cs typeface="Arial" panose="020B0604020202020204" pitchFamily="34" charset="0"/>
                        </a:rPr>
                        <a:t>8.10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t"/>
                      <a:r>
                        <a:rPr lang="en-US" sz="1800" dirty="0">
                          <a:effectLst/>
                          <a:latin typeface="Arial" panose="020B0604020202020204" pitchFamily="34" charset="0"/>
                          <a:cs typeface="Arial" panose="020B0604020202020204" pitchFamily="34" charset="0"/>
                        </a:rPr>
                        <a:t>10.80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t"/>
                      <a:r>
                        <a:rPr lang="en-US" sz="1800" dirty="0">
                          <a:effectLst/>
                          <a:latin typeface="Arial" panose="020B0604020202020204" pitchFamily="34" charset="0"/>
                          <a:cs typeface="Arial" panose="020B0604020202020204" pitchFamily="34" charset="0"/>
                        </a:rPr>
                        <a:t>13.50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24997389"/>
                  </a:ext>
                </a:extLst>
              </a:tr>
            </a:tbl>
          </a:graphicData>
        </a:graphic>
      </p:graphicFrame>
      <p:sp>
        <p:nvSpPr>
          <p:cNvPr id="19" name="TextBox 18"/>
          <p:cNvSpPr txBox="1"/>
          <p:nvPr/>
        </p:nvSpPr>
        <p:spPr>
          <a:xfrm>
            <a:off x="1018189" y="6354039"/>
            <a:ext cx="10860384" cy="323165"/>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It is better value for money to buy from shop A at £12.50 for 32 batteries, compared to Shop B at £13.50 for 30 batteries.</a:t>
            </a:r>
          </a:p>
        </p:txBody>
      </p:sp>
    </p:spTree>
    <p:extLst>
      <p:ext uri="{BB962C8B-B14F-4D97-AF65-F5344CB8AC3E}">
        <p14:creationId xmlns:p14="http://schemas.microsoft.com/office/powerpoint/2010/main" val="132857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419497" y="433421"/>
            <a:ext cx="9144000" cy="1395379"/>
          </a:xfrm>
          <a:solidFill>
            <a:schemeClr val="accent1"/>
          </a:solidFill>
          <a:ln>
            <a:solidFill>
              <a:schemeClr val="accent1"/>
            </a:solidFill>
          </a:ln>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review: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Best buys</a:t>
            </a:r>
            <a:endParaRPr lang="en-GB" sz="4000" dirty="0"/>
          </a:p>
        </p:txBody>
      </p:sp>
      <p:sp>
        <p:nvSpPr>
          <p:cNvPr id="4" name="Slide Number Placeholder 3">
            <a:extLst>
              <a:ext uri="{FF2B5EF4-FFF2-40B4-BE49-F238E27FC236}">
                <a16:creationId xmlns:a16="http://schemas.microsoft.com/office/drawing/2014/main" id="{8D6827A3-B91F-4385-896A-93F2EEC9C0C2}"/>
              </a:ext>
            </a:extLst>
          </p:cNvPr>
          <p:cNvSpPr>
            <a:spLocks noGrp="1"/>
          </p:cNvSpPr>
          <p:nvPr>
            <p:ph type="sldNum" sz="quarter" idx="12"/>
          </p:nvPr>
        </p:nvSpPr>
        <p:spPr/>
        <p:txBody>
          <a:bodyPr/>
          <a:lstStyle/>
          <a:p>
            <a:fld id="{A75AAEF5-C690-5D4B-B5C7-510283CCFE4D}" type="slidenum">
              <a:rPr lang="en-US" smtClean="0"/>
              <a:t>17</a:t>
            </a:fld>
            <a:endParaRPr lang="en-US" dirty="0"/>
          </a:p>
        </p:txBody>
      </p:sp>
      <p:sp>
        <p:nvSpPr>
          <p:cNvPr id="8" name="Subtitle 2">
            <a:extLst>
              <a:ext uri="{FF2B5EF4-FFF2-40B4-BE49-F238E27FC236}">
                <a16:creationId xmlns:a16="http://schemas.microsoft.com/office/drawing/2014/main" id="{6D17EB91-628E-46AE-9928-24046C5C62CF}"/>
              </a:ext>
            </a:extLst>
          </p:cNvPr>
          <p:cNvSpPr txBox="1">
            <a:spLocks/>
          </p:cNvSpPr>
          <p:nvPr/>
        </p:nvSpPr>
        <p:spPr>
          <a:xfrm>
            <a:off x="1427544" y="2143000"/>
            <a:ext cx="9144000" cy="2886202"/>
          </a:xfrm>
          <a:prstGeom prst="rect">
            <a:avLst/>
          </a:prstGeom>
          <a:ln w="38100">
            <a:solidFill>
              <a:schemeClr val="accent1"/>
            </a:solidFill>
          </a:ln>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Aft>
                <a:spcPts val="600"/>
              </a:spcAft>
            </a:pPr>
            <a:r>
              <a:rPr lang="en-GB" sz="3200" b="1" dirty="0">
                <a:solidFill>
                  <a:schemeClr val="accent1"/>
                </a:solidFill>
                <a:latin typeface="Arial" panose="020B0604020202020204" pitchFamily="34" charset="0"/>
                <a:cs typeface="Arial" panose="020B0604020202020204" pitchFamily="34" charset="0"/>
              </a:rPr>
              <a:t>Objectives</a:t>
            </a:r>
            <a:endParaRPr lang="en-GB" sz="3200" dirty="0">
              <a:solidFill>
                <a:schemeClr val="accent1"/>
              </a:solidFill>
              <a:latin typeface="Arial" panose="020B0604020202020204" pitchFamily="34" charset="0"/>
              <a:cs typeface="Arial" panose="020B0604020202020204" pitchFamily="34" charset="0"/>
            </a:endParaRPr>
          </a:p>
          <a:p>
            <a:pPr marL="269875" lvl="0" indent="-269875" algn="just">
              <a:lnSpc>
                <a:spcPct val="115000"/>
              </a:lnSpc>
              <a:spcBef>
                <a:spcPts val="400"/>
              </a:spcBef>
              <a:spcAft>
                <a:spcPts val="400"/>
              </a:spcAft>
              <a:buClr>
                <a:schemeClr val="accent1"/>
              </a:buClr>
              <a:buFont typeface="Arial" panose="020B0604020202020204" pitchFamily="34" charset="0"/>
              <a:buChar char="•"/>
            </a:pPr>
            <a:r>
              <a:rPr lang="en-GB" sz="2600" dirty="0">
                <a:solidFill>
                  <a:srgbClr val="404040"/>
                </a:solidFill>
                <a:effectLst/>
                <a:latin typeface="Arial" panose="020B0604020202020204" pitchFamily="34" charset="0"/>
                <a:ea typeface="Calibri" panose="020F0502020204030204" pitchFamily="34" charset="0"/>
                <a:cs typeface="Arial" panose="020B0604020202020204" pitchFamily="34" charset="0"/>
              </a:rPr>
              <a:t>I</a:t>
            </a:r>
            <a:r>
              <a:rPr lang="en-GB" sz="2600" dirty="0">
                <a:latin typeface="Arial" panose="020B0604020202020204" pitchFamily="34" charset="0"/>
                <a:ea typeface="+mn-lt"/>
                <a:cs typeface="Arial" panose="020B0604020202020204" pitchFamily="34" charset="0"/>
              </a:rPr>
              <a:t>nvestigate pricing structures for items that come in different sizes </a:t>
            </a:r>
            <a:r>
              <a:rPr lang="en-GB" sz="2600" dirty="0">
                <a:effectLst/>
                <a:latin typeface="Arial" panose="020B0604020202020204" pitchFamily="34" charset="0"/>
                <a:ea typeface="+mn-lt"/>
                <a:cs typeface="Arial" panose="020B0604020202020204" pitchFamily="34" charset="0"/>
              </a:rPr>
              <a:t>to </a:t>
            </a:r>
            <a:r>
              <a:rPr lang="en-GB" sz="2600" dirty="0">
                <a:latin typeface="Arial" panose="020B0604020202020204" pitchFamily="34" charset="0"/>
                <a:ea typeface="+mn-lt"/>
                <a:cs typeface="Arial" panose="020B0604020202020204" pitchFamily="34" charset="0"/>
              </a:rPr>
              <a:t>determine what is the best buy</a:t>
            </a:r>
          </a:p>
          <a:p>
            <a:pPr marL="269875" lvl="0" indent="-269875" algn="just">
              <a:lnSpc>
                <a:spcPct val="115000"/>
              </a:lnSpc>
              <a:spcBef>
                <a:spcPts val="400"/>
              </a:spcBef>
              <a:spcAft>
                <a:spcPts val="400"/>
              </a:spcAft>
              <a:buClr>
                <a:schemeClr val="accent1"/>
              </a:buClr>
              <a:buFont typeface="Arial" panose="020B0604020202020204" pitchFamily="34" charset="0"/>
              <a:buChar char="•"/>
            </a:pPr>
            <a:r>
              <a:rPr lang="en-GB" sz="2600" dirty="0">
                <a:latin typeface="Arial" panose="020B0604020202020204" pitchFamily="34" charset="0"/>
                <a:ea typeface="+mn-lt"/>
                <a:cs typeface="Arial" panose="020B0604020202020204" pitchFamily="34" charset="0"/>
              </a:rPr>
              <a:t>Solve simple </a:t>
            </a:r>
            <a:r>
              <a:rPr lang="en-GB" sz="2600" dirty="0">
                <a:effectLst/>
                <a:latin typeface="Arial" panose="020B0604020202020204" pitchFamily="34" charset="0"/>
                <a:ea typeface="+mn-lt"/>
                <a:cs typeface="Arial" panose="020B0604020202020204" pitchFamily="34" charset="0"/>
              </a:rPr>
              <a:t>best buy </a:t>
            </a:r>
            <a:r>
              <a:rPr lang="en-GB" sz="2600" dirty="0">
                <a:latin typeface="Arial" panose="020B0604020202020204" pitchFamily="34" charset="0"/>
                <a:ea typeface="+mn-lt"/>
                <a:cs typeface="Arial" panose="020B0604020202020204" pitchFamily="34" charset="0"/>
              </a:rPr>
              <a:t>problems using efficient methods </a:t>
            </a:r>
            <a:r>
              <a:rPr lang="en-GB" sz="2600" dirty="0">
                <a:effectLst/>
                <a:latin typeface="Arial" panose="020B0604020202020204" pitchFamily="34" charset="0"/>
                <a:ea typeface="+mn-lt"/>
                <a:cs typeface="Arial" panose="020B0604020202020204" pitchFamily="34" charset="0"/>
              </a:rPr>
              <a:t>and </a:t>
            </a:r>
            <a:r>
              <a:rPr lang="en-GB" sz="2600" dirty="0">
                <a:latin typeface="Arial" panose="020B0604020202020204" pitchFamily="34" charset="0"/>
                <a:ea typeface="+mn-lt"/>
                <a:cs typeface="Arial" panose="020B0604020202020204" pitchFamily="34" charset="0"/>
              </a:rPr>
              <a:t>ratio tables.</a:t>
            </a:r>
            <a:endParaRPr lang="en-GB" sz="26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p>
            <a:pPr algn="l">
              <a:buClr>
                <a:srgbClr val="4472C4"/>
              </a:buClr>
            </a:pPr>
            <a:endParaRPr lang="en-GB" sz="2400" dirty="0">
              <a:solidFill>
                <a:srgbClr val="404040"/>
              </a:solidFill>
              <a:effectLst/>
              <a:latin typeface="Calibri" panose="020F0502020204030204" pitchFamily="34" charset="0"/>
              <a:ea typeface="Calibri" panose="020F0502020204030204" pitchFamily="34" charset="0"/>
              <a:cs typeface="Wingdings" panose="05000000000000000000" pitchFamily="2" charset="2"/>
            </a:endParaRPr>
          </a:p>
          <a:p>
            <a:pPr marL="342900" lvl="0" indent="-342900" algn="l">
              <a:buClr>
                <a:srgbClr val="4472C4"/>
              </a:buClr>
              <a:buFont typeface="Symbol" panose="05050102010706020507" pitchFamily="18" charset="2"/>
              <a:buChar char=""/>
            </a:pPr>
            <a:endParaRPr lang="en-GB" dirty="0"/>
          </a:p>
        </p:txBody>
      </p:sp>
    </p:spTree>
    <p:extLst>
      <p:ext uri="{BB962C8B-B14F-4D97-AF65-F5344CB8AC3E}">
        <p14:creationId xmlns:p14="http://schemas.microsoft.com/office/powerpoint/2010/main" val="4136096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466770"/>
            <a:ext cx="9144000" cy="1322815"/>
          </a:xfr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4: Best buys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Credits</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18</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048081"/>
            <a:ext cx="9144000" cy="3308269"/>
          </a:xfrm>
          <a:solidFill>
            <a:schemeClr val="bg1"/>
          </a:solidFill>
          <a:ln w="38100">
            <a:solidFill>
              <a:schemeClr val="accent1"/>
            </a:solidFill>
          </a:ln>
        </p:spPr>
        <p:txBody>
          <a:bodyPr>
            <a:normAutofit fontScale="25000" lnSpcReduction="20000"/>
          </a:bodyPr>
          <a:lstStyle/>
          <a:p>
            <a:pPr algn="l">
              <a:lnSpc>
                <a:spcPct val="120000"/>
              </a:lnSpc>
              <a:spcBef>
                <a:spcPts val="0"/>
              </a:spcBef>
            </a:pPr>
            <a:r>
              <a:rPr lang="en-GB" sz="96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Photos</a:t>
            </a:r>
            <a:endParaRPr lang="en-GB" sz="96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20000"/>
              </a:lnSpc>
              <a:spcBef>
                <a:spcPts val="0"/>
              </a:spcBef>
            </a:pPr>
            <a:r>
              <a:rPr lang="en-GB" sz="9600" b="1" dirty="0">
                <a:effectLst/>
                <a:latin typeface="Arial" panose="020B0604020202020204" pitchFamily="34" charset="0"/>
                <a:ea typeface="Calibri" panose="020F0502020204030204" pitchFamily="34" charset="0"/>
                <a:cs typeface="Arial" panose="020B0604020202020204" pitchFamily="34" charset="0"/>
              </a:rPr>
              <a:t>Shutterstock.com: </a:t>
            </a:r>
            <a:r>
              <a:rPr lang="en-GB" sz="9600" dirty="0" err="1">
                <a:effectLst/>
                <a:latin typeface="Arial" panose="020B0604020202020204" pitchFamily="34" charset="0"/>
                <a:ea typeface="Calibri" panose="020F0502020204030204" pitchFamily="34" charset="0"/>
                <a:cs typeface="Arial" panose="020B0604020202020204" pitchFamily="34" charset="0"/>
              </a:rPr>
              <a:t>mayakova</a:t>
            </a:r>
            <a:r>
              <a:rPr lang="en-GB" sz="9600" dirty="0">
                <a:effectLst/>
                <a:latin typeface="Arial" panose="020B0604020202020204" pitchFamily="34" charset="0"/>
                <a:ea typeface="Calibri" panose="020F0502020204030204" pitchFamily="34" charset="0"/>
                <a:cs typeface="Arial" panose="020B0604020202020204" pitchFamily="34" charset="0"/>
              </a:rPr>
              <a:t>, matin, Davydenko Yuliia, </a:t>
            </a:r>
            <a:r>
              <a:rPr lang="en-GB" sz="9600" dirty="0" err="1">
                <a:effectLst/>
                <a:latin typeface="Arial" panose="020B0604020202020204" pitchFamily="34" charset="0"/>
                <a:ea typeface="Calibri" panose="020F0502020204030204" pitchFamily="34" charset="0"/>
                <a:cs typeface="Arial" panose="020B0604020202020204" pitchFamily="34" charset="0"/>
              </a:rPr>
              <a:t>DenisMArt</a:t>
            </a:r>
            <a:endParaRPr lang="en-GB" sz="9600" dirty="0">
              <a:effectLst/>
              <a:latin typeface="Arial" panose="020B0604020202020204" pitchFamily="34" charset="0"/>
              <a:ea typeface="Calibri" panose="020F0502020204030204" pitchFamily="34" charset="0"/>
              <a:cs typeface="Arial" panose="020B0604020202020204" pitchFamily="34" charset="0"/>
            </a:endParaRPr>
          </a:p>
          <a:p>
            <a:pPr algn="l">
              <a:lnSpc>
                <a:spcPct val="120000"/>
              </a:lnSpc>
              <a:spcBef>
                <a:spcPts val="0"/>
              </a:spcBef>
            </a:pPr>
            <a:r>
              <a:rPr lang="en-GB" sz="96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Text Acknowledgements</a:t>
            </a:r>
            <a:endParaRPr lang="en-GB" sz="96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20000"/>
              </a:lnSpc>
              <a:spcBef>
                <a:spcPts val="0"/>
              </a:spcBef>
            </a:pPr>
            <a:r>
              <a:rPr lang="en-GB" sz="9600" b="1" dirty="0">
                <a:effectLst/>
                <a:latin typeface="Arial" panose="020B0604020202020204" pitchFamily="34" charset="0"/>
                <a:ea typeface="Calibri" panose="020F0502020204030204" pitchFamily="34" charset="0"/>
                <a:cs typeface="Arial" panose="020B0604020202020204" pitchFamily="34" charset="0"/>
              </a:rPr>
              <a:t>Pearson Education Ltd: </a:t>
            </a:r>
            <a:r>
              <a:rPr lang="en-GB" sz="9600" dirty="0">
                <a:effectLst/>
                <a:latin typeface="Arial" panose="020B0604020202020204" pitchFamily="34" charset="0"/>
                <a:ea typeface="Calibri" panose="020F0502020204030204" pitchFamily="34" charset="0"/>
                <a:cs typeface="Arial" panose="020B0604020202020204" pitchFamily="34" charset="0"/>
              </a:rPr>
              <a:t>Pearson Edexcel GCSE (9-1) In Mathematics (1MA1) Foundation (Calculator) November 2019 Paper 2F, </a:t>
            </a:r>
            <a:r>
              <a:rPr lang="en-GB" sz="9600" b="1" dirty="0">
                <a:effectLst/>
                <a:latin typeface="Arial" panose="020B0604020202020204" pitchFamily="34" charset="0"/>
                <a:ea typeface="Calibri" panose="020F0502020204030204" pitchFamily="34" charset="0"/>
                <a:cs typeface="Arial" panose="020B0604020202020204" pitchFamily="34" charset="0"/>
              </a:rPr>
              <a:t>Pearson Education Ltd: </a:t>
            </a:r>
            <a:r>
              <a:rPr lang="en-GB" sz="9600" dirty="0">
                <a:effectLst/>
                <a:latin typeface="Arial" panose="020B0604020202020204" pitchFamily="34" charset="0"/>
                <a:ea typeface="Calibri" panose="020F0502020204030204" pitchFamily="34" charset="0"/>
                <a:cs typeface="Arial" panose="020B0604020202020204" pitchFamily="34" charset="0"/>
              </a:rPr>
              <a:t>Pearson Edexcel GCSE (9-1) In Mathematics (1MA1) Foundation (Calculator) June 2020 Paper 3F</a:t>
            </a:r>
            <a:endParaRPr lang="en-GB" sz="9600" dirty="0">
              <a:latin typeface="Arial" panose="020B0604020202020204" pitchFamily="34" charset="0"/>
              <a:cs typeface="Arial" panose="020B0604020202020204" pitchFamily="34" charset="0"/>
            </a:endParaRPr>
          </a:p>
          <a:p>
            <a:pPr marL="231775" indent="-231775" algn="l">
              <a:lnSpc>
                <a:spcPts val="3100"/>
              </a:lnSpc>
              <a:spcAft>
                <a:spcPts val="600"/>
              </a:spcAft>
              <a:buFont typeface="Arial" panose="020B0604020202020204" pitchFamily="34" charset="0"/>
              <a:buChar char="•"/>
            </a:pPr>
            <a:endParaRPr lang="en-GB" sz="11200" dirty="0">
              <a:latin typeface="Arial" panose="020B0604020202020204" pitchFamily="34" charset="0"/>
              <a:cs typeface="Arial" panose="020B0604020202020204" pitchFamily="34" charset="0"/>
            </a:endParaRPr>
          </a:p>
          <a:p>
            <a:pPr algn="l"/>
            <a:endParaRPr lang="en-GB" dirty="0"/>
          </a:p>
        </p:txBody>
      </p:sp>
      <p:pic>
        <p:nvPicPr>
          <p:cNvPr id="6" name="Picture 5" descr="Text&#10;&#10;Description automatically generated">
            <a:extLst>
              <a:ext uri="{FF2B5EF4-FFF2-40B4-BE49-F238E27FC236}">
                <a16:creationId xmlns:a16="http://schemas.microsoft.com/office/drawing/2014/main" id="{06B5D5A5-A765-74BF-A015-89537B21C5E4}"/>
              </a:ext>
            </a:extLst>
          </p:cNvPr>
          <p:cNvPicPr>
            <a:picLocks noChangeAspect="1"/>
          </p:cNvPicPr>
          <p:nvPr/>
        </p:nvPicPr>
        <p:blipFill>
          <a:blip r:embed="rId4"/>
          <a:stretch>
            <a:fillRect/>
          </a:stretch>
        </p:blipFill>
        <p:spPr>
          <a:xfrm>
            <a:off x="370800" y="286930"/>
            <a:ext cx="3474000" cy="570825"/>
          </a:xfrm>
          <a:prstGeom prst="rect">
            <a:avLst/>
          </a:prstGeom>
        </p:spPr>
      </p:pic>
    </p:spTree>
    <p:extLst>
      <p:ext uri="{BB962C8B-B14F-4D97-AF65-F5344CB8AC3E}">
        <p14:creationId xmlns:p14="http://schemas.microsoft.com/office/powerpoint/2010/main" val="3114241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C461876-49A7-4DE4-9389-47CA6193EB10}"/>
              </a:ext>
            </a:extLst>
          </p:cNvPr>
          <p:cNvSpPr/>
          <p:nvPr/>
        </p:nvSpPr>
        <p:spPr>
          <a:xfrm>
            <a:off x="2336531" y="4819049"/>
            <a:ext cx="745693"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kern="0">
              <a:solidFill>
                <a:sysClr val="windowText" lastClr="000000"/>
              </a:solidFill>
              <a:latin typeface="Calibri"/>
            </a:endParaRPr>
          </a:p>
        </p:txBody>
      </p:sp>
      <p:sp>
        <p:nvSpPr>
          <p:cNvPr id="23" name="Rectangle 22">
            <a:extLst>
              <a:ext uri="{FF2B5EF4-FFF2-40B4-BE49-F238E27FC236}">
                <a16:creationId xmlns:a16="http://schemas.microsoft.com/office/drawing/2014/main" id="{F5E150DE-B2A1-4521-AE21-E45EF008E8AA}"/>
              </a:ext>
            </a:extLst>
          </p:cNvPr>
          <p:cNvSpPr/>
          <p:nvPr/>
        </p:nvSpPr>
        <p:spPr>
          <a:xfrm>
            <a:off x="2336531" y="5395113"/>
            <a:ext cx="745693"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kern="0">
              <a:solidFill>
                <a:sysClr val="windowText" lastClr="000000"/>
              </a:solidFill>
              <a:latin typeface="Calibri"/>
            </a:endParaRPr>
          </a:p>
        </p:txBody>
      </p:sp>
      <p:sp>
        <p:nvSpPr>
          <p:cNvPr id="24" name="Rectangle 23">
            <a:extLst>
              <a:ext uri="{FF2B5EF4-FFF2-40B4-BE49-F238E27FC236}">
                <a16:creationId xmlns:a16="http://schemas.microsoft.com/office/drawing/2014/main" id="{939A6C6E-0483-497A-BE6D-CFF438FD8E6A}"/>
              </a:ext>
            </a:extLst>
          </p:cNvPr>
          <p:cNvSpPr/>
          <p:nvPr/>
        </p:nvSpPr>
        <p:spPr>
          <a:xfrm>
            <a:off x="3082223" y="4819049"/>
            <a:ext cx="745693"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kern="0">
              <a:solidFill>
                <a:sysClr val="windowText" lastClr="000000"/>
              </a:solidFill>
              <a:latin typeface="Calibri"/>
            </a:endParaRPr>
          </a:p>
        </p:txBody>
      </p:sp>
      <p:sp>
        <p:nvSpPr>
          <p:cNvPr id="28" name="Rectangle 27">
            <a:extLst>
              <a:ext uri="{FF2B5EF4-FFF2-40B4-BE49-F238E27FC236}">
                <a16:creationId xmlns:a16="http://schemas.microsoft.com/office/drawing/2014/main" id="{FE34D931-E4EB-4771-84C0-5A25ACE4DFDF}"/>
              </a:ext>
            </a:extLst>
          </p:cNvPr>
          <p:cNvSpPr/>
          <p:nvPr/>
        </p:nvSpPr>
        <p:spPr>
          <a:xfrm>
            <a:off x="3082222" y="5395113"/>
            <a:ext cx="745693"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kern="0">
              <a:solidFill>
                <a:sysClr val="windowText" lastClr="000000"/>
              </a:solidFill>
              <a:latin typeface="Calibri"/>
            </a:endParaRPr>
          </a:p>
        </p:txBody>
      </p:sp>
      <p:sp>
        <p:nvSpPr>
          <p:cNvPr id="29" name="Rectangle 28">
            <a:extLst>
              <a:ext uri="{FF2B5EF4-FFF2-40B4-BE49-F238E27FC236}">
                <a16:creationId xmlns:a16="http://schemas.microsoft.com/office/drawing/2014/main" id="{D82CC7F3-9E0B-457B-86F7-B2870A9B752D}"/>
              </a:ext>
            </a:extLst>
          </p:cNvPr>
          <p:cNvSpPr/>
          <p:nvPr/>
        </p:nvSpPr>
        <p:spPr>
          <a:xfrm>
            <a:off x="3827915" y="4819049"/>
            <a:ext cx="745693"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kern="0">
              <a:solidFill>
                <a:sysClr val="windowText" lastClr="000000"/>
              </a:solidFill>
              <a:latin typeface="Calibri"/>
            </a:endParaRPr>
          </a:p>
        </p:txBody>
      </p:sp>
      <p:sp>
        <p:nvSpPr>
          <p:cNvPr id="30" name="Rectangle 29">
            <a:extLst>
              <a:ext uri="{FF2B5EF4-FFF2-40B4-BE49-F238E27FC236}">
                <a16:creationId xmlns:a16="http://schemas.microsoft.com/office/drawing/2014/main" id="{11000A4F-2466-48C1-B825-9E967ABD3D42}"/>
              </a:ext>
            </a:extLst>
          </p:cNvPr>
          <p:cNvSpPr/>
          <p:nvPr/>
        </p:nvSpPr>
        <p:spPr>
          <a:xfrm>
            <a:off x="3827913" y="5395113"/>
            <a:ext cx="745693"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kern="0">
              <a:solidFill>
                <a:sysClr val="windowText" lastClr="000000"/>
              </a:solidFill>
              <a:latin typeface="Calibri"/>
            </a:endParaRPr>
          </a:p>
        </p:txBody>
      </p:sp>
      <p:sp>
        <p:nvSpPr>
          <p:cNvPr id="32" name="Rectangle 31">
            <a:extLst>
              <a:ext uri="{FF2B5EF4-FFF2-40B4-BE49-F238E27FC236}">
                <a16:creationId xmlns:a16="http://schemas.microsoft.com/office/drawing/2014/main" id="{944A4784-C3D7-47E6-93EE-CDC546D15261}"/>
              </a:ext>
            </a:extLst>
          </p:cNvPr>
          <p:cNvSpPr/>
          <p:nvPr/>
        </p:nvSpPr>
        <p:spPr>
          <a:xfrm>
            <a:off x="4573604" y="4819049"/>
            <a:ext cx="745693"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kern="0">
              <a:solidFill>
                <a:sysClr val="windowText" lastClr="000000"/>
              </a:solidFill>
              <a:latin typeface="Calibri"/>
            </a:endParaRPr>
          </a:p>
        </p:txBody>
      </p:sp>
      <p:sp>
        <p:nvSpPr>
          <p:cNvPr id="33" name="Rectangle 32">
            <a:extLst>
              <a:ext uri="{FF2B5EF4-FFF2-40B4-BE49-F238E27FC236}">
                <a16:creationId xmlns:a16="http://schemas.microsoft.com/office/drawing/2014/main" id="{36E8976C-A341-4BEC-831E-2870E0ABCAF6}"/>
              </a:ext>
            </a:extLst>
          </p:cNvPr>
          <p:cNvSpPr/>
          <p:nvPr/>
        </p:nvSpPr>
        <p:spPr>
          <a:xfrm>
            <a:off x="4573604" y="5395113"/>
            <a:ext cx="745693"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kern="0">
              <a:solidFill>
                <a:sysClr val="windowText" lastClr="000000"/>
              </a:solidFill>
              <a:latin typeface="Calibri"/>
            </a:endParaRPr>
          </a:p>
        </p:txBody>
      </p:sp>
      <p:sp>
        <p:nvSpPr>
          <p:cNvPr id="34" name="Rectangle 33">
            <a:extLst>
              <a:ext uri="{FF2B5EF4-FFF2-40B4-BE49-F238E27FC236}">
                <a16:creationId xmlns:a16="http://schemas.microsoft.com/office/drawing/2014/main" id="{7F306328-72BE-4C8C-86FD-50898CF89841}"/>
              </a:ext>
            </a:extLst>
          </p:cNvPr>
          <p:cNvSpPr/>
          <p:nvPr/>
        </p:nvSpPr>
        <p:spPr>
          <a:xfrm>
            <a:off x="5319296" y="4819049"/>
            <a:ext cx="745693"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kern="0">
              <a:solidFill>
                <a:sysClr val="windowText" lastClr="000000"/>
              </a:solidFill>
              <a:latin typeface="Calibri"/>
            </a:endParaRPr>
          </a:p>
        </p:txBody>
      </p:sp>
      <p:sp>
        <p:nvSpPr>
          <p:cNvPr id="35" name="Rectangle 34">
            <a:extLst>
              <a:ext uri="{FF2B5EF4-FFF2-40B4-BE49-F238E27FC236}">
                <a16:creationId xmlns:a16="http://schemas.microsoft.com/office/drawing/2014/main" id="{7CCBBA9D-0D1E-4AFB-B660-CB896DA25C56}"/>
              </a:ext>
            </a:extLst>
          </p:cNvPr>
          <p:cNvSpPr/>
          <p:nvPr/>
        </p:nvSpPr>
        <p:spPr>
          <a:xfrm>
            <a:off x="5319295" y="5395113"/>
            <a:ext cx="745693"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kern="0">
              <a:solidFill>
                <a:sysClr val="windowText" lastClr="000000"/>
              </a:solidFill>
              <a:latin typeface="Calibri"/>
            </a:endParaRPr>
          </a:p>
        </p:txBody>
      </p:sp>
      <p:sp>
        <p:nvSpPr>
          <p:cNvPr id="36" name="Rectangle 35">
            <a:extLst>
              <a:ext uri="{FF2B5EF4-FFF2-40B4-BE49-F238E27FC236}">
                <a16:creationId xmlns:a16="http://schemas.microsoft.com/office/drawing/2014/main" id="{DBF1DD75-2FC4-45B3-8F10-199329570924}"/>
              </a:ext>
            </a:extLst>
          </p:cNvPr>
          <p:cNvSpPr/>
          <p:nvPr/>
        </p:nvSpPr>
        <p:spPr>
          <a:xfrm>
            <a:off x="6064988" y="4819049"/>
            <a:ext cx="745693"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kern="0">
              <a:solidFill>
                <a:sysClr val="windowText" lastClr="000000"/>
              </a:solidFill>
              <a:latin typeface="Calibri"/>
            </a:endParaRPr>
          </a:p>
        </p:txBody>
      </p:sp>
      <p:sp>
        <p:nvSpPr>
          <p:cNvPr id="37" name="Rectangle 36">
            <a:extLst>
              <a:ext uri="{FF2B5EF4-FFF2-40B4-BE49-F238E27FC236}">
                <a16:creationId xmlns:a16="http://schemas.microsoft.com/office/drawing/2014/main" id="{2781FD7A-F593-44D6-AA0B-795BB0EC61B2}"/>
              </a:ext>
            </a:extLst>
          </p:cNvPr>
          <p:cNvSpPr/>
          <p:nvPr/>
        </p:nvSpPr>
        <p:spPr>
          <a:xfrm>
            <a:off x="6064986" y="5395113"/>
            <a:ext cx="745693"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kern="0">
              <a:solidFill>
                <a:sysClr val="windowText" lastClr="000000"/>
              </a:solidFill>
              <a:latin typeface="Calibri"/>
            </a:endParaRPr>
          </a:p>
        </p:txBody>
      </p:sp>
      <p:sp>
        <p:nvSpPr>
          <p:cNvPr id="38" name="Rectangle 37">
            <a:extLst>
              <a:ext uri="{FF2B5EF4-FFF2-40B4-BE49-F238E27FC236}">
                <a16:creationId xmlns:a16="http://schemas.microsoft.com/office/drawing/2014/main" id="{98880F6E-6A2B-45CD-BAC5-211F593C19B9}"/>
              </a:ext>
            </a:extLst>
          </p:cNvPr>
          <p:cNvSpPr/>
          <p:nvPr/>
        </p:nvSpPr>
        <p:spPr>
          <a:xfrm>
            <a:off x="6810675" y="4819049"/>
            <a:ext cx="745693"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kern="0">
              <a:solidFill>
                <a:sysClr val="windowText" lastClr="000000"/>
              </a:solidFill>
              <a:latin typeface="Calibri"/>
            </a:endParaRPr>
          </a:p>
        </p:txBody>
      </p:sp>
      <p:sp>
        <p:nvSpPr>
          <p:cNvPr id="39" name="Rectangle 38">
            <a:extLst>
              <a:ext uri="{FF2B5EF4-FFF2-40B4-BE49-F238E27FC236}">
                <a16:creationId xmlns:a16="http://schemas.microsoft.com/office/drawing/2014/main" id="{3262BB8E-A4DD-425D-AD4F-910ABBD097A7}"/>
              </a:ext>
            </a:extLst>
          </p:cNvPr>
          <p:cNvSpPr/>
          <p:nvPr/>
        </p:nvSpPr>
        <p:spPr>
          <a:xfrm>
            <a:off x="6810675" y="5395113"/>
            <a:ext cx="745693"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kern="0">
              <a:solidFill>
                <a:sysClr val="windowText" lastClr="000000"/>
              </a:solidFill>
              <a:latin typeface="Calibri"/>
            </a:endParaRPr>
          </a:p>
        </p:txBody>
      </p:sp>
      <p:sp>
        <p:nvSpPr>
          <p:cNvPr id="40" name="Rectangle 39">
            <a:extLst>
              <a:ext uri="{FF2B5EF4-FFF2-40B4-BE49-F238E27FC236}">
                <a16:creationId xmlns:a16="http://schemas.microsoft.com/office/drawing/2014/main" id="{424A08EC-E56F-474D-B50F-8E7A81CC7224}"/>
              </a:ext>
            </a:extLst>
          </p:cNvPr>
          <p:cNvSpPr/>
          <p:nvPr/>
        </p:nvSpPr>
        <p:spPr>
          <a:xfrm>
            <a:off x="7556367" y="4819049"/>
            <a:ext cx="745693"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kern="0">
              <a:solidFill>
                <a:sysClr val="windowText" lastClr="000000"/>
              </a:solidFill>
              <a:latin typeface="Calibri"/>
            </a:endParaRPr>
          </a:p>
        </p:txBody>
      </p:sp>
      <p:sp>
        <p:nvSpPr>
          <p:cNvPr id="41" name="Rectangle 40">
            <a:extLst>
              <a:ext uri="{FF2B5EF4-FFF2-40B4-BE49-F238E27FC236}">
                <a16:creationId xmlns:a16="http://schemas.microsoft.com/office/drawing/2014/main" id="{1201E2BD-AB31-4D79-8ED8-3741F0CBF807}"/>
              </a:ext>
            </a:extLst>
          </p:cNvPr>
          <p:cNvSpPr/>
          <p:nvPr/>
        </p:nvSpPr>
        <p:spPr>
          <a:xfrm>
            <a:off x="7556366" y="5395113"/>
            <a:ext cx="745693"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kern="0">
              <a:solidFill>
                <a:sysClr val="windowText" lastClr="000000"/>
              </a:solidFill>
              <a:latin typeface="Calibri"/>
            </a:endParaRPr>
          </a:p>
        </p:txBody>
      </p:sp>
      <p:sp>
        <p:nvSpPr>
          <p:cNvPr id="42" name="Rectangle 41">
            <a:extLst>
              <a:ext uri="{FF2B5EF4-FFF2-40B4-BE49-F238E27FC236}">
                <a16:creationId xmlns:a16="http://schemas.microsoft.com/office/drawing/2014/main" id="{4D5964E7-7748-432D-AFD2-037E7EAAEC25}"/>
              </a:ext>
            </a:extLst>
          </p:cNvPr>
          <p:cNvSpPr/>
          <p:nvPr/>
        </p:nvSpPr>
        <p:spPr>
          <a:xfrm>
            <a:off x="8302059" y="4819049"/>
            <a:ext cx="745693"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kern="0">
              <a:solidFill>
                <a:sysClr val="windowText" lastClr="000000"/>
              </a:solidFill>
              <a:latin typeface="Calibri"/>
            </a:endParaRPr>
          </a:p>
        </p:txBody>
      </p:sp>
      <p:sp>
        <p:nvSpPr>
          <p:cNvPr id="43" name="Rectangle 42">
            <a:extLst>
              <a:ext uri="{FF2B5EF4-FFF2-40B4-BE49-F238E27FC236}">
                <a16:creationId xmlns:a16="http://schemas.microsoft.com/office/drawing/2014/main" id="{2732AEBA-42FB-4C3C-9678-367D88F074F8}"/>
              </a:ext>
            </a:extLst>
          </p:cNvPr>
          <p:cNvSpPr/>
          <p:nvPr/>
        </p:nvSpPr>
        <p:spPr>
          <a:xfrm>
            <a:off x="8302057" y="5395113"/>
            <a:ext cx="745693"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kern="0">
              <a:solidFill>
                <a:sysClr val="windowText" lastClr="000000"/>
              </a:solidFill>
              <a:latin typeface="Calibri"/>
            </a:endParaRPr>
          </a:p>
        </p:txBody>
      </p:sp>
      <p:sp>
        <p:nvSpPr>
          <p:cNvPr id="44" name="Rectangle 43">
            <a:extLst>
              <a:ext uri="{FF2B5EF4-FFF2-40B4-BE49-F238E27FC236}">
                <a16:creationId xmlns:a16="http://schemas.microsoft.com/office/drawing/2014/main" id="{6C797D79-9909-4494-8D68-D90988999934}"/>
              </a:ext>
            </a:extLst>
          </p:cNvPr>
          <p:cNvSpPr/>
          <p:nvPr/>
        </p:nvSpPr>
        <p:spPr>
          <a:xfrm>
            <a:off x="9047746" y="4819049"/>
            <a:ext cx="745693"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kern="0">
              <a:solidFill>
                <a:sysClr val="windowText" lastClr="000000"/>
              </a:solidFill>
              <a:latin typeface="Calibri"/>
            </a:endParaRPr>
          </a:p>
        </p:txBody>
      </p:sp>
      <p:sp>
        <p:nvSpPr>
          <p:cNvPr id="45" name="Rectangle 44">
            <a:extLst>
              <a:ext uri="{FF2B5EF4-FFF2-40B4-BE49-F238E27FC236}">
                <a16:creationId xmlns:a16="http://schemas.microsoft.com/office/drawing/2014/main" id="{33D1ACA1-7C91-46AA-B3CA-D698E12603AB}"/>
              </a:ext>
            </a:extLst>
          </p:cNvPr>
          <p:cNvSpPr/>
          <p:nvPr/>
        </p:nvSpPr>
        <p:spPr>
          <a:xfrm>
            <a:off x="9047746" y="5395113"/>
            <a:ext cx="745693"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kern="0">
              <a:solidFill>
                <a:sysClr val="windowText" lastClr="000000"/>
              </a:solidFill>
              <a:latin typeface="Calibri"/>
            </a:endParaRPr>
          </a:p>
        </p:txBody>
      </p:sp>
      <p:sp>
        <p:nvSpPr>
          <p:cNvPr id="46" name="Rectangle 45">
            <a:extLst>
              <a:ext uri="{FF2B5EF4-FFF2-40B4-BE49-F238E27FC236}">
                <a16:creationId xmlns:a16="http://schemas.microsoft.com/office/drawing/2014/main" id="{D9B1453F-76B1-4D07-9167-EA4A84FCF86F}"/>
              </a:ext>
            </a:extLst>
          </p:cNvPr>
          <p:cNvSpPr/>
          <p:nvPr/>
        </p:nvSpPr>
        <p:spPr>
          <a:xfrm>
            <a:off x="9793438" y="4819049"/>
            <a:ext cx="745693"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kern="0">
              <a:solidFill>
                <a:sysClr val="windowText" lastClr="000000"/>
              </a:solidFill>
              <a:latin typeface="Calibri"/>
            </a:endParaRPr>
          </a:p>
        </p:txBody>
      </p:sp>
      <p:sp>
        <p:nvSpPr>
          <p:cNvPr id="47" name="Rectangle 46">
            <a:extLst>
              <a:ext uri="{FF2B5EF4-FFF2-40B4-BE49-F238E27FC236}">
                <a16:creationId xmlns:a16="http://schemas.microsoft.com/office/drawing/2014/main" id="{1E68DADA-B0F2-4C52-9E41-9767EE018DBF}"/>
              </a:ext>
            </a:extLst>
          </p:cNvPr>
          <p:cNvSpPr/>
          <p:nvPr/>
        </p:nvSpPr>
        <p:spPr>
          <a:xfrm>
            <a:off x="9793437" y="5395113"/>
            <a:ext cx="745693"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kern="0">
              <a:solidFill>
                <a:sysClr val="windowText" lastClr="000000"/>
              </a:solidFill>
              <a:latin typeface="Calibri"/>
            </a:endParaRPr>
          </a:p>
        </p:txBody>
      </p:sp>
      <p:sp>
        <p:nvSpPr>
          <p:cNvPr id="48" name="Rectangle 47">
            <a:extLst>
              <a:ext uri="{FF2B5EF4-FFF2-40B4-BE49-F238E27FC236}">
                <a16:creationId xmlns:a16="http://schemas.microsoft.com/office/drawing/2014/main" id="{857B9541-1814-4B1B-90CC-C8D7D6A47C19}"/>
              </a:ext>
            </a:extLst>
          </p:cNvPr>
          <p:cNvSpPr/>
          <p:nvPr/>
        </p:nvSpPr>
        <p:spPr>
          <a:xfrm>
            <a:off x="10539130" y="4819049"/>
            <a:ext cx="745693"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kern="0">
              <a:solidFill>
                <a:sysClr val="windowText" lastClr="000000"/>
              </a:solidFill>
              <a:latin typeface="Calibri"/>
            </a:endParaRPr>
          </a:p>
        </p:txBody>
      </p:sp>
      <p:sp>
        <p:nvSpPr>
          <p:cNvPr id="49" name="Rectangle 48">
            <a:extLst>
              <a:ext uri="{FF2B5EF4-FFF2-40B4-BE49-F238E27FC236}">
                <a16:creationId xmlns:a16="http://schemas.microsoft.com/office/drawing/2014/main" id="{4D5B3A91-65E1-4652-AEB8-F047EC31042B}"/>
              </a:ext>
            </a:extLst>
          </p:cNvPr>
          <p:cNvSpPr/>
          <p:nvPr/>
        </p:nvSpPr>
        <p:spPr>
          <a:xfrm>
            <a:off x="10539128" y="5395113"/>
            <a:ext cx="745693"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kern="0">
              <a:solidFill>
                <a:sysClr val="windowText" lastClr="000000"/>
              </a:solidFill>
              <a:latin typeface="Calibri"/>
            </a:endParaRPr>
          </a:p>
        </p:txBody>
      </p:sp>
      <p:sp>
        <p:nvSpPr>
          <p:cNvPr id="50" name="Rectangle 49">
            <a:extLst>
              <a:ext uri="{FF2B5EF4-FFF2-40B4-BE49-F238E27FC236}">
                <a16:creationId xmlns:a16="http://schemas.microsoft.com/office/drawing/2014/main" id="{E4AFE11E-9FF9-4460-ADA0-0496EC0B6F81}"/>
              </a:ext>
            </a:extLst>
          </p:cNvPr>
          <p:cNvSpPr/>
          <p:nvPr/>
        </p:nvSpPr>
        <p:spPr>
          <a:xfrm>
            <a:off x="882282" y="4819049"/>
            <a:ext cx="1454247"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kern="0">
              <a:solidFill>
                <a:sysClr val="windowText" lastClr="000000"/>
              </a:solidFill>
              <a:latin typeface="Calibri"/>
            </a:endParaRPr>
          </a:p>
        </p:txBody>
      </p:sp>
      <p:sp>
        <p:nvSpPr>
          <p:cNvPr id="51" name="Rectangle 50">
            <a:extLst>
              <a:ext uri="{FF2B5EF4-FFF2-40B4-BE49-F238E27FC236}">
                <a16:creationId xmlns:a16="http://schemas.microsoft.com/office/drawing/2014/main" id="{BC041689-CEF1-42D9-A408-B05873AC72EE}"/>
              </a:ext>
            </a:extLst>
          </p:cNvPr>
          <p:cNvSpPr/>
          <p:nvPr/>
        </p:nvSpPr>
        <p:spPr>
          <a:xfrm>
            <a:off x="882279" y="5395113"/>
            <a:ext cx="1454249" cy="5760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kern="0">
              <a:solidFill>
                <a:sysClr val="windowText" lastClr="000000"/>
              </a:solidFill>
              <a:latin typeface="Calibri"/>
            </a:endParaRPr>
          </a:p>
        </p:txBody>
      </p:sp>
      <p:sp>
        <p:nvSpPr>
          <p:cNvPr id="52" name="TextBox 51">
            <a:extLst>
              <a:ext uri="{FF2B5EF4-FFF2-40B4-BE49-F238E27FC236}">
                <a16:creationId xmlns:a16="http://schemas.microsoft.com/office/drawing/2014/main" id="{F9D50655-E36E-4CBF-9DBC-CAF6717572A0}"/>
              </a:ext>
            </a:extLst>
          </p:cNvPr>
          <p:cNvSpPr txBox="1"/>
          <p:nvPr/>
        </p:nvSpPr>
        <p:spPr>
          <a:xfrm>
            <a:off x="1303463" y="3134989"/>
            <a:ext cx="4840796" cy="523220"/>
          </a:xfrm>
          <a:prstGeom prst="rect">
            <a:avLst/>
          </a:prstGeom>
          <a:noFill/>
        </p:spPr>
        <p:txBody>
          <a:bodyPr wrap="square" rtlCol="0">
            <a:spAutoFit/>
          </a:bodyPr>
          <a:lstStyle/>
          <a:p>
            <a:pPr defTabSz="663214"/>
            <a:r>
              <a:rPr lang="en-GB" sz="2800" dirty="0">
                <a:solidFill>
                  <a:prstClr val="black"/>
                </a:solidFill>
                <a:latin typeface="Arial" panose="020B0604020202020204" pitchFamily="34" charset="0"/>
                <a:cs typeface="Arial" panose="020B0604020202020204" pitchFamily="34" charset="0"/>
              </a:rPr>
              <a:t>What else can you find?</a:t>
            </a:r>
          </a:p>
        </p:txBody>
      </p:sp>
      <p:sp>
        <p:nvSpPr>
          <p:cNvPr id="54" name="TextBox 53">
            <a:extLst>
              <a:ext uri="{FF2B5EF4-FFF2-40B4-BE49-F238E27FC236}">
                <a16:creationId xmlns:a16="http://schemas.microsoft.com/office/drawing/2014/main" id="{41331C43-DE71-41B7-A268-E15A236DBFE0}"/>
              </a:ext>
            </a:extLst>
          </p:cNvPr>
          <p:cNvSpPr txBox="1"/>
          <p:nvPr/>
        </p:nvSpPr>
        <p:spPr>
          <a:xfrm>
            <a:off x="1160076" y="4856674"/>
            <a:ext cx="1156953"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Day</a:t>
            </a:r>
            <a:endParaRPr lang="en-GB" sz="2800" dirty="0">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B4D02B4C-1901-41FB-AFF4-6435D8FA7B45}"/>
              </a:ext>
            </a:extLst>
          </p:cNvPr>
          <p:cNvSpPr txBox="1"/>
          <p:nvPr/>
        </p:nvSpPr>
        <p:spPr>
          <a:xfrm>
            <a:off x="1056356" y="5463176"/>
            <a:ext cx="1489359"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Cost £ </a:t>
            </a:r>
            <a:endParaRPr lang="en-GB" sz="2800" dirty="0">
              <a:latin typeface="Arial" panose="020B0604020202020204" pitchFamily="34" charset="0"/>
              <a:cs typeface="Arial" panose="020B0604020202020204" pitchFamily="34" charset="0"/>
            </a:endParaRPr>
          </a:p>
        </p:txBody>
      </p:sp>
      <p:pic>
        <p:nvPicPr>
          <p:cNvPr id="56" name="Picture 55" descr="A black and white line drawing of a stick person. This image shows a smiling boy with black spikey hair. He is standing, facing forwards with arms outstretched.">
            <a:extLst>
              <a:ext uri="{FF2B5EF4-FFF2-40B4-BE49-F238E27FC236}">
                <a16:creationId xmlns:a16="http://schemas.microsoft.com/office/drawing/2014/main" id="{07424378-4BCC-45C3-9121-B85E6E7AFFF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476664" y="1467369"/>
            <a:ext cx="1267840" cy="2759968"/>
          </a:xfrm>
          <a:prstGeom prst="rect">
            <a:avLst/>
          </a:prstGeom>
        </p:spPr>
      </p:pic>
      <p:sp>
        <p:nvSpPr>
          <p:cNvPr id="57" name="Rounded Rectangular Callout 2">
            <a:extLst>
              <a:ext uri="{FF2B5EF4-FFF2-40B4-BE49-F238E27FC236}">
                <a16:creationId xmlns:a16="http://schemas.microsoft.com/office/drawing/2014/main" id="{90B43F32-BD4F-4838-94E2-FD678E7BA9BD}"/>
              </a:ext>
            </a:extLst>
          </p:cNvPr>
          <p:cNvSpPr/>
          <p:nvPr/>
        </p:nvSpPr>
        <p:spPr>
          <a:xfrm>
            <a:off x="4361473" y="1474665"/>
            <a:ext cx="4627079" cy="1562001"/>
          </a:xfrm>
          <a:prstGeom prst="wedgeRoundRectCallout">
            <a:avLst>
              <a:gd name="adj1" fmla="val 72102"/>
              <a:gd name="adj2" fmla="val 6202"/>
              <a:gd name="adj3" fmla="val 16667"/>
            </a:avLst>
          </a:prstGeom>
          <a:solidFill>
            <a:srgbClr val="D3D7CF"/>
          </a:solidFill>
          <a:ln>
            <a:solidFill>
              <a:srgbClr val="334D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75528" rtl="0" eaLnBrk="1" latinLnBrk="0" hangingPunct="1">
              <a:defRPr sz="1500" kern="1200">
                <a:solidFill>
                  <a:schemeClr val="lt1"/>
                </a:solidFill>
                <a:latin typeface="+mn-lt"/>
                <a:ea typeface="+mn-ea"/>
                <a:cs typeface="+mn-cs"/>
              </a:defRPr>
            </a:lvl1pPr>
            <a:lvl2pPr marL="387764" algn="l" defTabSz="775528" rtl="0" eaLnBrk="1" latinLnBrk="0" hangingPunct="1">
              <a:defRPr sz="1500" kern="1200">
                <a:solidFill>
                  <a:schemeClr val="lt1"/>
                </a:solidFill>
                <a:latin typeface="+mn-lt"/>
                <a:ea typeface="+mn-ea"/>
                <a:cs typeface="+mn-cs"/>
              </a:defRPr>
            </a:lvl2pPr>
            <a:lvl3pPr marL="775528" algn="l" defTabSz="775528" rtl="0" eaLnBrk="1" latinLnBrk="0" hangingPunct="1">
              <a:defRPr sz="1500" kern="1200">
                <a:solidFill>
                  <a:schemeClr val="lt1"/>
                </a:solidFill>
                <a:latin typeface="+mn-lt"/>
                <a:ea typeface="+mn-ea"/>
                <a:cs typeface="+mn-cs"/>
              </a:defRPr>
            </a:lvl3pPr>
            <a:lvl4pPr marL="1163291" algn="l" defTabSz="775528" rtl="0" eaLnBrk="1" latinLnBrk="0" hangingPunct="1">
              <a:defRPr sz="1500" kern="1200">
                <a:solidFill>
                  <a:schemeClr val="lt1"/>
                </a:solidFill>
                <a:latin typeface="+mn-lt"/>
                <a:ea typeface="+mn-ea"/>
                <a:cs typeface="+mn-cs"/>
              </a:defRPr>
            </a:lvl4pPr>
            <a:lvl5pPr marL="1551055" algn="l" defTabSz="775528" rtl="0" eaLnBrk="1" latinLnBrk="0" hangingPunct="1">
              <a:defRPr sz="1500" kern="1200">
                <a:solidFill>
                  <a:schemeClr val="lt1"/>
                </a:solidFill>
                <a:latin typeface="+mn-lt"/>
                <a:ea typeface="+mn-ea"/>
                <a:cs typeface="+mn-cs"/>
              </a:defRPr>
            </a:lvl5pPr>
            <a:lvl6pPr marL="1938819" algn="l" defTabSz="775528" rtl="0" eaLnBrk="1" latinLnBrk="0" hangingPunct="1">
              <a:defRPr sz="1500" kern="1200">
                <a:solidFill>
                  <a:schemeClr val="lt1"/>
                </a:solidFill>
                <a:latin typeface="+mn-lt"/>
                <a:ea typeface="+mn-ea"/>
                <a:cs typeface="+mn-cs"/>
              </a:defRPr>
            </a:lvl6pPr>
            <a:lvl7pPr marL="2326584" algn="l" defTabSz="775528" rtl="0" eaLnBrk="1" latinLnBrk="0" hangingPunct="1">
              <a:defRPr sz="1500" kern="1200">
                <a:solidFill>
                  <a:schemeClr val="lt1"/>
                </a:solidFill>
                <a:latin typeface="+mn-lt"/>
                <a:ea typeface="+mn-ea"/>
                <a:cs typeface="+mn-cs"/>
              </a:defRPr>
            </a:lvl7pPr>
            <a:lvl8pPr marL="2714347" algn="l" defTabSz="775528" rtl="0" eaLnBrk="1" latinLnBrk="0" hangingPunct="1">
              <a:defRPr sz="1500" kern="1200">
                <a:solidFill>
                  <a:schemeClr val="lt1"/>
                </a:solidFill>
                <a:latin typeface="+mn-lt"/>
                <a:ea typeface="+mn-ea"/>
                <a:cs typeface="+mn-cs"/>
              </a:defRPr>
            </a:lvl8pPr>
            <a:lvl9pPr marL="3102112" algn="l" defTabSz="775528" rtl="0" eaLnBrk="1" latinLnBrk="0" hangingPunct="1">
              <a:defRPr sz="1500" kern="1200">
                <a:solidFill>
                  <a:schemeClr val="lt1"/>
                </a:solidFill>
                <a:latin typeface="+mn-lt"/>
                <a:ea typeface="+mn-ea"/>
                <a:cs typeface="+mn-cs"/>
              </a:defRPr>
            </a:lvl9pPr>
          </a:lstStyle>
          <a:p>
            <a:pPr algn="ctr"/>
            <a:r>
              <a:rPr lang="en-GB" sz="2800" dirty="0">
                <a:solidFill>
                  <a:schemeClr val="tx1"/>
                </a:solidFill>
                <a:latin typeface="Arial" panose="020B0604020202020204" pitchFamily="34" charset="0"/>
                <a:cs typeface="Arial" panose="020B0604020202020204" pitchFamily="34" charset="0"/>
              </a:rPr>
              <a:t>I eat one packet of crisps per day at college and each one costs £0.90</a:t>
            </a:r>
          </a:p>
        </p:txBody>
      </p:sp>
      <p:sp>
        <p:nvSpPr>
          <p:cNvPr id="58" name="TextBox 57">
            <a:extLst>
              <a:ext uri="{FF2B5EF4-FFF2-40B4-BE49-F238E27FC236}">
                <a16:creationId xmlns:a16="http://schemas.microsoft.com/office/drawing/2014/main" id="{B59A0D78-0F5A-42AF-9F5A-352FC2689E65}"/>
              </a:ext>
            </a:extLst>
          </p:cNvPr>
          <p:cNvSpPr txBox="1"/>
          <p:nvPr/>
        </p:nvSpPr>
        <p:spPr>
          <a:xfrm>
            <a:off x="2545718" y="4945887"/>
            <a:ext cx="437322" cy="523220"/>
          </a:xfrm>
          <a:prstGeom prst="rect">
            <a:avLst/>
          </a:prstGeom>
          <a:noFill/>
        </p:spPr>
        <p:txBody>
          <a:bodyPr wrap="square" rtlCol="0">
            <a:spAutoFit/>
          </a:bodyPr>
          <a:lstStyle/>
          <a:p>
            <a:r>
              <a:rPr lang="en-US" sz="2800" dirty="0"/>
              <a:t>1</a:t>
            </a:r>
            <a:endParaRPr lang="en-GB" sz="2800" dirty="0"/>
          </a:p>
        </p:txBody>
      </p:sp>
      <p:sp>
        <p:nvSpPr>
          <p:cNvPr id="59" name="TextBox 58">
            <a:extLst>
              <a:ext uri="{FF2B5EF4-FFF2-40B4-BE49-F238E27FC236}">
                <a16:creationId xmlns:a16="http://schemas.microsoft.com/office/drawing/2014/main" id="{5CAB91E4-3F2F-455F-82EB-3D09D8DE72C3}"/>
              </a:ext>
            </a:extLst>
          </p:cNvPr>
          <p:cNvSpPr txBox="1"/>
          <p:nvPr/>
        </p:nvSpPr>
        <p:spPr>
          <a:xfrm>
            <a:off x="2337266" y="5484326"/>
            <a:ext cx="1017225" cy="523220"/>
          </a:xfrm>
          <a:prstGeom prst="rect">
            <a:avLst/>
          </a:prstGeom>
          <a:noFill/>
        </p:spPr>
        <p:txBody>
          <a:bodyPr wrap="square" rtlCol="0">
            <a:spAutoFit/>
          </a:bodyPr>
          <a:lstStyle/>
          <a:p>
            <a:r>
              <a:rPr lang="en-US" sz="2800" dirty="0"/>
              <a:t>0.90</a:t>
            </a:r>
            <a:endParaRPr lang="en-GB" sz="2800" dirty="0"/>
          </a:p>
        </p:txBody>
      </p:sp>
      <p:grpSp>
        <p:nvGrpSpPr>
          <p:cNvPr id="7" name="Group 6" descr="Worksheet available icon">
            <a:extLst>
              <a:ext uri="{FF2B5EF4-FFF2-40B4-BE49-F238E27FC236}">
                <a16:creationId xmlns:a16="http://schemas.microsoft.com/office/drawing/2014/main" id="{FE617FF7-3AC6-E351-8F3D-20BF2CAFA3D5}"/>
              </a:ext>
            </a:extLst>
          </p:cNvPr>
          <p:cNvGrpSpPr/>
          <p:nvPr/>
        </p:nvGrpSpPr>
        <p:grpSpPr>
          <a:xfrm>
            <a:off x="9793437" y="242726"/>
            <a:ext cx="2102384" cy="753403"/>
            <a:chOff x="9495879" y="211521"/>
            <a:chExt cx="2102384" cy="753403"/>
          </a:xfrm>
        </p:grpSpPr>
        <p:pic>
          <p:nvPicPr>
            <p:cNvPr id="8" name="Graphic 6" descr="Document">
              <a:extLst>
                <a:ext uri="{FF2B5EF4-FFF2-40B4-BE49-F238E27FC236}">
                  <a16:creationId xmlns:a16="http://schemas.microsoft.com/office/drawing/2014/main" id="{CC5B05B4-1CC6-6B5B-128B-9A9EAD48AC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44860" y="211521"/>
              <a:ext cx="753403" cy="753403"/>
            </a:xfrm>
            <a:prstGeom prst="rect">
              <a:avLst/>
            </a:prstGeom>
          </p:spPr>
        </p:pic>
        <p:sp>
          <p:nvSpPr>
            <p:cNvPr id="9" name="TextBox 8">
              <a:extLst>
                <a:ext uri="{FF2B5EF4-FFF2-40B4-BE49-F238E27FC236}">
                  <a16:creationId xmlns:a16="http://schemas.microsoft.com/office/drawing/2014/main" id="{3C5E77DC-A66F-5E3B-C697-AB885BFABF1E}"/>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4" name="Google Shape;166;g1992a15f775_0_7">
            <a:extLst>
              <a:ext uri="{FF2B5EF4-FFF2-40B4-BE49-F238E27FC236}">
                <a16:creationId xmlns:a16="http://schemas.microsoft.com/office/drawing/2014/main" id="{03599626-A7D6-44F7-969D-31E329746417}"/>
              </a:ext>
            </a:extLst>
          </p:cNvPr>
          <p:cNvSpPr/>
          <p:nvPr/>
        </p:nvSpPr>
        <p:spPr>
          <a:xfrm rot="10800000" flipH="1">
            <a:off x="-27607" y="730"/>
            <a:ext cx="2313819" cy="2025158"/>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 name="TextBox 5">
            <a:extLst>
              <a:ext uri="{FF2B5EF4-FFF2-40B4-BE49-F238E27FC236}">
                <a16:creationId xmlns:a16="http://schemas.microsoft.com/office/drawing/2014/main" id="{99D5CAB6-DA1F-4EE9-A94C-4C388F3049FC}"/>
              </a:ext>
            </a:extLst>
          </p:cNvPr>
          <p:cNvSpPr txBox="1"/>
          <p:nvPr/>
        </p:nvSpPr>
        <p:spPr>
          <a:xfrm>
            <a:off x="-75068" y="29042"/>
            <a:ext cx="2141372" cy="400110"/>
          </a:xfrm>
          <a:prstGeom prst="rect">
            <a:avLst/>
          </a:prstGeom>
          <a:noFill/>
          <a:ln>
            <a:noFill/>
          </a:ln>
          <a:effectLst/>
        </p:spPr>
        <p:txBody>
          <a:bodyPr wrap="square" lIns="91440" tIns="45720" rIns="91440" bIns="45720" rtlCol="0" anchor="t">
            <a:spAutoFit/>
          </a:bodyPr>
          <a:lstStyle/>
          <a:p>
            <a:pPr algn="ctr"/>
            <a:r>
              <a:rPr lang="en-GB" sz="2000" b="1" dirty="0">
                <a:solidFill>
                  <a:schemeClr val="bg1"/>
                </a:solidFill>
                <a:latin typeface="Arial"/>
                <a:cs typeface="Arial"/>
              </a:rPr>
              <a:t>INTRODUCTION</a:t>
            </a:r>
            <a:endParaRPr lang="en-GB"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93024D4-3919-9EE5-C168-52F5A114272D}"/>
              </a:ext>
            </a:extLst>
          </p:cNvPr>
          <p:cNvSpPr txBox="1"/>
          <p:nvPr/>
        </p:nvSpPr>
        <p:spPr>
          <a:xfrm>
            <a:off x="2709377" y="99214"/>
            <a:ext cx="6164316" cy="646331"/>
          </a:xfrm>
          <a:prstGeom prst="rect">
            <a:avLst/>
          </a:prstGeom>
          <a:noFill/>
        </p:spPr>
        <p:txBody>
          <a:bodyPr wrap="square">
            <a:spAutoFit/>
          </a:bodyPr>
          <a:lstStyle/>
          <a:p>
            <a:r>
              <a:rPr lang="en-GB" sz="3600" b="1" dirty="0">
                <a:solidFill>
                  <a:schemeClr val="accent1"/>
                </a:solidFill>
                <a:latin typeface="Arial"/>
                <a:cs typeface="Arial"/>
              </a:rPr>
              <a:t>Introduction</a:t>
            </a:r>
            <a:r>
              <a:rPr lang="en-GB" sz="1800" b="1" dirty="0">
                <a:solidFill>
                  <a:schemeClr val="accent1"/>
                </a:solidFill>
                <a:latin typeface="Arial"/>
                <a:cs typeface="Arial"/>
              </a:rPr>
              <a:t> </a:t>
            </a:r>
            <a:endParaRPr lang="en-GB" dirty="0">
              <a:solidFill>
                <a:schemeClr val="accent1"/>
              </a:solidFill>
            </a:endParaRPr>
          </a:p>
        </p:txBody>
      </p:sp>
    </p:spTree>
    <p:extLst>
      <p:ext uri="{BB962C8B-B14F-4D97-AF65-F5344CB8AC3E}">
        <p14:creationId xmlns:p14="http://schemas.microsoft.com/office/powerpoint/2010/main" val="678938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illustration of stack of three yoghurts pot with generic, white and blue packaging.">
            <a:extLst>
              <a:ext uri="{FF2B5EF4-FFF2-40B4-BE49-F238E27FC236}">
                <a16:creationId xmlns:a16="http://schemas.microsoft.com/office/drawing/2014/main" id="{A5F03BC9-55FE-E714-5EFC-7F479DAE787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901486" y="1915077"/>
            <a:ext cx="1391960" cy="2434050"/>
          </a:xfrm>
          <a:prstGeom prst="rect">
            <a:avLst/>
          </a:prstGeom>
        </p:spPr>
      </p:pic>
      <p:pic>
        <p:nvPicPr>
          <p:cNvPr id="14" name="Picture 13" descr="An illustration of a larger pack of twelve yoghurts with generic, white and blue packaging and cardboard sleeve.">
            <a:extLst>
              <a:ext uri="{FF2B5EF4-FFF2-40B4-BE49-F238E27FC236}">
                <a16:creationId xmlns:a16="http://schemas.microsoft.com/office/drawing/2014/main" id="{840C49E4-0691-D78B-E054-F7D2A9D2F51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76445" y="1744932"/>
            <a:ext cx="5292439" cy="2080882"/>
          </a:xfrm>
          <a:prstGeom prst="rect">
            <a:avLst/>
          </a:prstGeom>
        </p:spPr>
      </p:pic>
      <p:grpSp>
        <p:nvGrpSpPr>
          <p:cNvPr id="19" name="Group 18">
            <a:extLst>
              <a:ext uri="{FF2B5EF4-FFF2-40B4-BE49-F238E27FC236}">
                <a16:creationId xmlns:a16="http://schemas.microsoft.com/office/drawing/2014/main" id="{83341F7A-1670-725E-05EE-91029291B929}"/>
              </a:ext>
            </a:extLst>
          </p:cNvPr>
          <p:cNvGrpSpPr/>
          <p:nvPr/>
        </p:nvGrpSpPr>
        <p:grpSpPr>
          <a:xfrm>
            <a:off x="850131" y="1539983"/>
            <a:ext cx="1431235" cy="1321893"/>
            <a:chOff x="3955774" y="2325756"/>
            <a:chExt cx="1431235" cy="1431235"/>
          </a:xfrm>
        </p:grpSpPr>
        <p:sp>
          <p:nvSpPr>
            <p:cNvPr id="17" name="Rectangle: Folded Corner 16">
              <a:extLst>
                <a:ext uri="{FF2B5EF4-FFF2-40B4-BE49-F238E27FC236}">
                  <a16:creationId xmlns:a16="http://schemas.microsoft.com/office/drawing/2014/main" id="{8BE19CD0-DE44-8B6D-49BE-6D9F86F2EDD2}"/>
                </a:ext>
              </a:extLst>
            </p:cNvPr>
            <p:cNvSpPr/>
            <p:nvPr/>
          </p:nvSpPr>
          <p:spPr>
            <a:xfrm>
              <a:off x="3955774" y="2325756"/>
              <a:ext cx="1431235" cy="1431235"/>
            </a:xfrm>
            <a:prstGeom prst="foldedCorner">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BBC1D8BB-80BA-2FAD-5288-378FC785E217}"/>
                </a:ext>
              </a:extLst>
            </p:cNvPr>
            <p:cNvSpPr txBox="1"/>
            <p:nvPr/>
          </p:nvSpPr>
          <p:spPr>
            <a:xfrm>
              <a:off x="4224130" y="2598003"/>
              <a:ext cx="894522" cy="830997"/>
            </a:xfrm>
            <a:prstGeom prst="rect">
              <a:avLst/>
            </a:prstGeom>
            <a:noFill/>
          </p:spPr>
          <p:txBody>
            <a:bodyPr wrap="square" rtlCol="0">
              <a:spAutoFit/>
            </a:bodyPr>
            <a:lstStyle/>
            <a:p>
              <a:r>
                <a:rPr lang="en-GB" sz="4800" dirty="0"/>
                <a:t>£2</a:t>
              </a:r>
              <a:endParaRPr lang="en-US" sz="4800" dirty="0"/>
            </a:p>
          </p:txBody>
        </p:sp>
      </p:grpSp>
      <p:grpSp>
        <p:nvGrpSpPr>
          <p:cNvPr id="20" name="Group 19">
            <a:extLst>
              <a:ext uri="{FF2B5EF4-FFF2-40B4-BE49-F238E27FC236}">
                <a16:creationId xmlns:a16="http://schemas.microsoft.com/office/drawing/2014/main" id="{64FF9EC0-04E9-DDFD-37A8-266D0349E470}"/>
              </a:ext>
            </a:extLst>
          </p:cNvPr>
          <p:cNvGrpSpPr/>
          <p:nvPr/>
        </p:nvGrpSpPr>
        <p:grpSpPr>
          <a:xfrm>
            <a:off x="8286871" y="2785373"/>
            <a:ext cx="1431235" cy="1321893"/>
            <a:chOff x="3955774" y="2325756"/>
            <a:chExt cx="1431235" cy="1431235"/>
          </a:xfrm>
        </p:grpSpPr>
        <p:sp>
          <p:nvSpPr>
            <p:cNvPr id="21" name="Rectangle: Folded Corner 20">
              <a:extLst>
                <a:ext uri="{FF2B5EF4-FFF2-40B4-BE49-F238E27FC236}">
                  <a16:creationId xmlns:a16="http://schemas.microsoft.com/office/drawing/2014/main" id="{8B6F373D-C1ED-4704-EF6F-095A77516AE9}"/>
                </a:ext>
              </a:extLst>
            </p:cNvPr>
            <p:cNvSpPr/>
            <p:nvPr/>
          </p:nvSpPr>
          <p:spPr>
            <a:xfrm>
              <a:off x="3955774" y="2325756"/>
              <a:ext cx="1431235" cy="1431235"/>
            </a:xfrm>
            <a:prstGeom prst="foldedCorner">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7408459F-C5B3-5655-7F08-6C17C5F9FF0B}"/>
                </a:ext>
              </a:extLst>
            </p:cNvPr>
            <p:cNvSpPr txBox="1"/>
            <p:nvPr/>
          </p:nvSpPr>
          <p:spPr>
            <a:xfrm>
              <a:off x="4224130" y="2598003"/>
              <a:ext cx="894522" cy="830997"/>
            </a:xfrm>
            <a:prstGeom prst="rect">
              <a:avLst/>
            </a:prstGeom>
            <a:noFill/>
          </p:spPr>
          <p:txBody>
            <a:bodyPr wrap="square" rtlCol="0">
              <a:spAutoFit/>
            </a:bodyPr>
            <a:lstStyle/>
            <a:p>
              <a:r>
                <a:rPr lang="en-GB" sz="4800" dirty="0"/>
                <a:t>£6</a:t>
              </a:r>
              <a:endParaRPr lang="en-US" sz="4800" dirty="0"/>
            </a:p>
          </p:txBody>
        </p:sp>
      </p:grpSp>
      <p:grpSp>
        <p:nvGrpSpPr>
          <p:cNvPr id="6" name="Group 5" descr="Worksheet available icon">
            <a:extLst>
              <a:ext uri="{FF2B5EF4-FFF2-40B4-BE49-F238E27FC236}">
                <a16:creationId xmlns:a16="http://schemas.microsoft.com/office/drawing/2014/main" id="{58E394C7-1311-5116-1128-05AAD95868EE}"/>
              </a:ext>
            </a:extLst>
          </p:cNvPr>
          <p:cNvGrpSpPr/>
          <p:nvPr/>
        </p:nvGrpSpPr>
        <p:grpSpPr>
          <a:xfrm>
            <a:off x="9718106" y="314419"/>
            <a:ext cx="2102384" cy="695845"/>
            <a:chOff x="9495879" y="211521"/>
            <a:chExt cx="2102384" cy="753403"/>
          </a:xfrm>
        </p:grpSpPr>
        <p:pic>
          <p:nvPicPr>
            <p:cNvPr id="7" name="Graphic 6" descr="Document">
              <a:extLst>
                <a:ext uri="{FF2B5EF4-FFF2-40B4-BE49-F238E27FC236}">
                  <a16:creationId xmlns:a16="http://schemas.microsoft.com/office/drawing/2014/main" id="{DD18D770-B86A-D90E-8629-BCC235EFDB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44860" y="211521"/>
              <a:ext cx="753403" cy="753403"/>
            </a:xfrm>
            <a:prstGeom prst="rect">
              <a:avLst/>
            </a:prstGeom>
          </p:spPr>
        </p:pic>
        <p:sp>
          <p:nvSpPr>
            <p:cNvPr id="8" name="TextBox 7">
              <a:extLst>
                <a:ext uri="{FF2B5EF4-FFF2-40B4-BE49-F238E27FC236}">
                  <a16:creationId xmlns:a16="http://schemas.microsoft.com/office/drawing/2014/main" id="{129107F7-84DD-8F05-430C-334624EC43A4}"/>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2" name="Google Shape;166;g1992a15f775_0_7">
            <a:extLst>
              <a:ext uri="{FF2B5EF4-FFF2-40B4-BE49-F238E27FC236}">
                <a16:creationId xmlns:a16="http://schemas.microsoft.com/office/drawing/2014/main" id="{711F5FE8-96A1-5C1D-7979-34244B02B176}"/>
              </a:ext>
            </a:extLst>
          </p:cNvPr>
          <p:cNvSpPr/>
          <p:nvPr/>
        </p:nvSpPr>
        <p:spPr>
          <a:xfrm rot="10800000" flipH="1">
            <a:off x="-27606" y="-13251"/>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 name="TextBox 4">
            <a:extLst>
              <a:ext uri="{FF2B5EF4-FFF2-40B4-BE49-F238E27FC236}">
                <a16:creationId xmlns:a16="http://schemas.microsoft.com/office/drawing/2014/main" id="{DE52A080-CE89-CC8B-964C-40441DCBA718}"/>
              </a:ext>
            </a:extLst>
          </p:cNvPr>
          <p:cNvSpPr txBox="1"/>
          <p:nvPr/>
        </p:nvSpPr>
        <p:spPr>
          <a:xfrm>
            <a:off x="-40670" y="-22521"/>
            <a:ext cx="1697381" cy="461665"/>
          </a:xfrm>
          <a:prstGeom prst="rect">
            <a:avLst/>
          </a:prstGeom>
          <a:noFill/>
          <a:ln>
            <a:noFill/>
          </a:ln>
          <a:effectLst/>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EXPLORE</a:t>
            </a:r>
          </a:p>
        </p:txBody>
      </p:sp>
      <p:sp>
        <p:nvSpPr>
          <p:cNvPr id="4" name="TextBox 3">
            <a:extLst>
              <a:ext uri="{FF2B5EF4-FFF2-40B4-BE49-F238E27FC236}">
                <a16:creationId xmlns:a16="http://schemas.microsoft.com/office/drawing/2014/main" id="{01830CF6-C7F5-1D02-B0A3-455EC170C675}"/>
              </a:ext>
            </a:extLst>
          </p:cNvPr>
          <p:cNvSpPr txBox="1"/>
          <p:nvPr/>
        </p:nvSpPr>
        <p:spPr>
          <a:xfrm>
            <a:off x="1901486" y="269659"/>
            <a:ext cx="7761535" cy="646331"/>
          </a:xfrm>
          <a:prstGeom prst="rect">
            <a:avLst/>
          </a:prstGeom>
          <a:noFill/>
        </p:spPr>
        <p:txBody>
          <a:bodyPr wrap="square">
            <a:spAutoFit/>
          </a:bodyPr>
          <a:lstStyle/>
          <a:p>
            <a:r>
              <a:rPr lang="en-GB" sz="3600" b="1" dirty="0">
                <a:solidFill>
                  <a:schemeClr val="accent1"/>
                </a:solidFill>
                <a:latin typeface="Arial"/>
                <a:cs typeface="Arial"/>
              </a:rPr>
              <a:t>Which is better value for Money?</a:t>
            </a:r>
            <a:r>
              <a:rPr lang="en-GB" sz="1800" b="1" dirty="0">
                <a:solidFill>
                  <a:schemeClr val="accent1"/>
                </a:solidFill>
                <a:latin typeface="Arial"/>
                <a:cs typeface="Arial"/>
              </a:rPr>
              <a:t> </a:t>
            </a:r>
            <a:endParaRPr lang="en-GB" dirty="0">
              <a:solidFill>
                <a:schemeClr val="accent1"/>
              </a:solidFill>
            </a:endParaRPr>
          </a:p>
        </p:txBody>
      </p:sp>
    </p:spTree>
    <p:extLst>
      <p:ext uri="{BB962C8B-B14F-4D97-AF65-F5344CB8AC3E}">
        <p14:creationId xmlns:p14="http://schemas.microsoft.com/office/powerpoint/2010/main" val="2339894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4</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3048000" y="103188"/>
            <a:ext cx="9144000" cy="10175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Arrays</a:t>
            </a:r>
          </a:p>
        </p:txBody>
      </p:sp>
      <p:pic>
        <p:nvPicPr>
          <p:cNvPr id="8" name="Picture 7">
            <a:extLst>
              <a:ext uri="{FF2B5EF4-FFF2-40B4-BE49-F238E27FC236}">
                <a16:creationId xmlns:a16="http://schemas.microsoft.com/office/drawing/2014/main" id="{4DD61AB8-0C03-7E06-B987-C6CBE11EB3B0}"/>
              </a:ext>
            </a:extLst>
          </p:cNvPr>
          <p:cNvPicPr>
            <a:picLocks noChangeAspect="1"/>
          </p:cNvPicPr>
          <p:nvPr/>
        </p:nvPicPr>
        <p:blipFill>
          <a:blip r:embed="rId3"/>
          <a:stretch>
            <a:fillRect/>
          </a:stretch>
        </p:blipFill>
        <p:spPr>
          <a:xfrm>
            <a:off x="2063984" y="1549024"/>
            <a:ext cx="1406193" cy="3142236"/>
          </a:xfrm>
          <a:prstGeom prst="rect">
            <a:avLst/>
          </a:prstGeom>
        </p:spPr>
      </p:pic>
      <p:pic>
        <p:nvPicPr>
          <p:cNvPr id="10" name="Picture 9">
            <a:extLst>
              <a:ext uri="{FF2B5EF4-FFF2-40B4-BE49-F238E27FC236}">
                <a16:creationId xmlns:a16="http://schemas.microsoft.com/office/drawing/2014/main" id="{5907C7E7-8A35-F10C-AA74-F322998440DE}"/>
              </a:ext>
            </a:extLst>
          </p:cNvPr>
          <p:cNvPicPr>
            <a:picLocks noChangeAspect="1"/>
          </p:cNvPicPr>
          <p:nvPr/>
        </p:nvPicPr>
        <p:blipFill>
          <a:blip r:embed="rId4"/>
          <a:stretch>
            <a:fillRect/>
          </a:stretch>
        </p:blipFill>
        <p:spPr>
          <a:xfrm>
            <a:off x="5656175" y="1533076"/>
            <a:ext cx="3871374" cy="3142236"/>
          </a:xfrm>
          <a:prstGeom prst="rect">
            <a:avLst/>
          </a:prstGeom>
        </p:spPr>
      </p:pic>
      <p:sp>
        <p:nvSpPr>
          <p:cNvPr id="13" name="TextBox 12">
            <a:extLst>
              <a:ext uri="{FF2B5EF4-FFF2-40B4-BE49-F238E27FC236}">
                <a16:creationId xmlns:a16="http://schemas.microsoft.com/office/drawing/2014/main" id="{A2C74DD5-EA70-3C4B-C643-31D534C6AD6A}"/>
              </a:ext>
            </a:extLst>
          </p:cNvPr>
          <p:cNvSpPr txBox="1"/>
          <p:nvPr/>
        </p:nvSpPr>
        <p:spPr>
          <a:xfrm>
            <a:off x="2233220" y="4885476"/>
            <a:ext cx="1689423" cy="83099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Pack of 3</a:t>
            </a:r>
          </a:p>
          <a:p>
            <a:r>
              <a:rPr lang="en-GB" sz="2400" dirty="0">
                <a:latin typeface="Arial" panose="020B0604020202020204" pitchFamily="34" charset="0"/>
                <a:cs typeface="Arial" panose="020B0604020202020204" pitchFamily="34" charset="0"/>
              </a:rPr>
              <a:t>£2.00</a:t>
            </a:r>
            <a:endParaRPr lang="en-US" sz="24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E68F3848-6180-9DC4-7783-ADE449DCD0F1}"/>
              </a:ext>
            </a:extLst>
          </p:cNvPr>
          <p:cNvSpPr txBox="1"/>
          <p:nvPr/>
        </p:nvSpPr>
        <p:spPr>
          <a:xfrm>
            <a:off x="5881958" y="4869527"/>
            <a:ext cx="3869781" cy="83099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Pack of 12</a:t>
            </a:r>
          </a:p>
          <a:p>
            <a:r>
              <a:rPr lang="en-GB" sz="2400" dirty="0">
                <a:latin typeface="Arial" panose="020B0604020202020204" pitchFamily="34" charset="0"/>
                <a:cs typeface="Arial" panose="020B0604020202020204" pitchFamily="34" charset="0"/>
              </a:rPr>
              <a:t>£6.00</a:t>
            </a:r>
            <a:endParaRPr lang="en-US" sz="2400"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EB92346B-AE90-1BD0-2B0F-AFDB9721B7B1}"/>
              </a:ext>
            </a:extLst>
          </p:cNvPr>
          <p:cNvPicPr>
            <a:picLocks noChangeAspect="1"/>
          </p:cNvPicPr>
          <p:nvPr/>
        </p:nvPicPr>
        <p:blipFill rotWithShape="1">
          <a:blip r:embed="rId5"/>
          <a:srcRect l="18276" t="6311" r="14382" b="6143"/>
          <a:stretch/>
        </p:blipFill>
        <p:spPr>
          <a:xfrm>
            <a:off x="2311042" y="1761429"/>
            <a:ext cx="912074" cy="2724150"/>
          </a:xfrm>
          <a:prstGeom prst="rect">
            <a:avLst/>
          </a:prstGeom>
        </p:spPr>
      </p:pic>
      <p:pic>
        <p:nvPicPr>
          <p:cNvPr id="18" name="Picture 17">
            <a:extLst>
              <a:ext uri="{FF2B5EF4-FFF2-40B4-BE49-F238E27FC236}">
                <a16:creationId xmlns:a16="http://schemas.microsoft.com/office/drawing/2014/main" id="{7BC319CD-C02D-BC95-96AD-6D006716D837}"/>
              </a:ext>
            </a:extLst>
          </p:cNvPr>
          <p:cNvPicPr>
            <a:picLocks noChangeAspect="1"/>
          </p:cNvPicPr>
          <p:nvPr/>
        </p:nvPicPr>
        <p:blipFill>
          <a:blip r:embed="rId6"/>
          <a:stretch>
            <a:fillRect/>
          </a:stretch>
        </p:blipFill>
        <p:spPr>
          <a:xfrm>
            <a:off x="5833730" y="1745481"/>
            <a:ext cx="950007" cy="2725148"/>
          </a:xfrm>
          <a:prstGeom prst="rect">
            <a:avLst/>
          </a:prstGeom>
        </p:spPr>
      </p:pic>
      <p:pic>
        <p:nvPicPr>
          <p:cNvPr id="19" name="Picture 18">
            <a:extLst>
              <a:ext uri="{FF2B5EF4-FFF2-40B4-BE49-F238E27FC236}">
                <a16:creationId xmlns:a16="http://schemas.microsoft.com/office/drawing/2014/main" id="{07EF2294-95FC-6E62-B675-B5C20BE166CC}"/>
              </a:ext>
            </a:extLst>
          </p:cNvPr>
          <p:cNvPicPr>
            <a:picLocks noChangeAspect="1"/>
          </p:cNvPicPr>
          <p:nvPr/>
        </p:nvPicPr>
        <p:blipFill>
          <a:blip r:embed="rId6"/>
          <a:stretch>
            <a:fillRect/>
          </a:stretch>
        </p:blipFill>
        <p:spPr>
          <a:xfrm>
            <a:off x="6735390" y="1745481"/>
            <a:ext cx="914479" cy="2725148"/>
          </a:xfrm>
          <a:prstGeom prst="rect">
            <a:avLst/>
          </a:prstGeom>
        </p:spPr>
      </p:pic>
      <p:pic>
        <p:nvPicPr>
          <p:cNvPr id="20" name="Picture 19">
            <a:extLst>
              <a:ext uri="{FF2B5EF4-FFF2-40B4-BE49-F238E27FC236}">
                <a16:creationId xmlns:a16="http://schemas.microsoft.com/office/drawing/2014/main" id="{E645DA94-0826-52DB-C689-76469EE8F6BA}"/>
              </a:ext>
            </a:extLst>
          </p:cNvPr>
          <p:cNvPicPr>
            <a:picLocks noChangeAspect="1"/>
          </p:cNvPicPr>
          <p:nvPr/>
        </p:nvPicPr>
        <p:blipFill>
          <a:blip r:embed="rId6"/>
          <a:stretch>
            <a:fillRect/>
          </a:stretch>
        </p:blipFill>
        <p:spPr>
          <a:xfrm>
            <a:off x="7620415" y="1741620"/>
            <a:ext cx="914479" cy="2725148"/>
          </a:xfrm>
          <a:prstGeom prst="rect">
            <a:avLst/>
          </a:prstGeom>
        </p:spPr>
      </p:pic>
      <p:pic>
        <p:nvPicPr>
          <p:cNvPr id="21" name="Picture 20">
            <a:extLst>
              <a:ext uri="{FF2B5EF4-FFF2-40B4-BE49-F238E27FC236}">
                <a16:creationId xmlns:a16="http://schemas.microsoft.com/office/drawing/2014/main" id="{3A4E136C-C90D-E428-390A-311D85D3BD03}"/>
              </a:ext>
            </a:extLst>
          </p:cNvPr>
          <p:cNvPicPr>
            <a:picLocks noChangeAspect="1"/>
          </p:cNvPicPr>
          <p:nvPr/>
        </p:nvPicPr>
        <p:blipFill>
          <a:blip r:embed="rId6"/>
          <a:stretch>
            <a:fillRect/>
          </a:stretch>
        </p:blipFill>
        <p:spPr>
          <a:xfrm>
            <a:off x="8486547" y="1750694"/>
            <a:ext cx="914479" cy="2725148"/>
          </a:xfrm>
          <a:prstGeom prst="rect">
            <a:avLst/>
          </a:prstGeom>
        </p:spPr>
      </p:pic>
      <p:sp>
        <p:nvSpPr>
          <p:cNvPr id="23" name="TextBox 22">
            <a:extLst>
              <a:ext uri="{FF2B5EF4-FFF2-40B4-BE49-F238E27FC236}">
                <a16:creationId xmlns:a16="http://schemas.microsoft.com/office/drawing/2014/main" id="{72648344-B959-6E29-EF88-E0F6601858E9}"/>
              </a:ext>
            </a:extLst>
          </p:cNvPr>
          <p:cNvSpPr txBox="1"/>
          <p:nvPr/>
        </p:nvSpPr>
        <p:spPr>
          <a:xfrm>
            <a:off x="5790949" y="1321200"/>
            <a:ext cx="1034593"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£2.00</a:t>
            </a:r>
            <a:endParaRPr lang="en-US" sz="2400" dirty="0">
              <a:latin typeface="Arial" panose="020B0604020202020204" pitchFamily="34" charset="0"/>
              <a:cs typeface="Arial" panose="020B0604020202020204" pitchFamily="34" charset="0"/>
            </a:endParaRPr>
          </a:p>
        </p:txBody>
      </p:sp>
      <p:sp>
        <p:nvSpPr>
          <p:cNvPr id="2" name="Google Shape;166;g1992a15f775_0_7">
            <a:extLst>
              <a:ext uri="{FF2B5EF4-FFF2-40B4-BE49-F238E27FC236}">
                <a16:creationId xmlns:a16="http://schemas.microsoft.com/office/drawing/2014/main" id="{118A5375-CBE0-7220-9F5E-C9C4EBA62617}"/>
              </a:ext>
            </a:extLst>
          </p:cNvPr>
          <p:cNvSpPr/>
          <p:nvPr/>
        </p:nvSpPr>
        <p:spPr>
          <a:xfrm rot="10800000" flipH="1">
            <a:off x="-36486" y="0"/>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D220F066-31DF-A6C2-7155-0824FCE5A85D}"/>
              </a:ext>
            </a:extLst>
          </p:cNvPr>
          <p:cNvSpPr txBox="1"/>
          <p:nvPr/>
        </p:nvSpPr>
        <p:spPr>
          <a:xfrm>
            <a:off x="-36969" y="0"/>
            <a:ext cx="1697381" cy="461665"/>
          </a:xfrm>
          <a:prstGeom prst="rect">
            <a:avLst/>
          </a:prstGeom>
          <a:noFill/>
          <a:ln>
            <a:noFill/>
          </a:ln>
          <a:effectLst/>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DISCUSS</a:t>
            </a:r>
          </a:p>
        </p:txBody>
      </p:sp>
      <p:sp>
        <p:nvSpPr>
          <p:cNvPr id="5" name="TextBox 4">
            <a:extLst>
              <a:ext uri="{FF2B5EF4-FFF2-40B4-BE49-F238E27FC236}">
                <a16:creationId xmlns:a16="http://schemas.microsoft.com/office/drawing/2014/main" id="{922D5751-16ED-0809-C176-E0F0A7A30D6A}"/>
              </a:ext>
            </a:extLst>
          </p:cNvPr>
          <p:cNvSpPr txBox="1"/>
          <p:nvPr/>
        </p:nvSpPr>
        <p:spPr>
          <a:xfrm>
            <a:off x="6647048" y="1321200"/>
            <a:ext cx="1078596"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£4.00</a:t>
            </a:r>
            <a:endParaRPr lang="en-US"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5B87828-AA45-76FF-29AA-AE22798D5FAE}"/>
              </a:ext>
            </a:extLst>
          </p:cNvPr>
          <p:cNvSpPr txBox="1"/>
          <p:nvPr/>
        </p:nvSpPr>
        <p:spPr>
          <a:xfrm>
            <a:off x="7560687" y="1321200"/>
            <a:ext cx="1034593"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£6.00</a:t>
            </a:r>
            <a:endParaRPr lang="en-US"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0266611-03C8-6FA6-2651-46D0FA8C4DBB}"/>
              </a:ext>
            </a:extLst>
          </p:cNvPr>
          <p:cNvSpPr txBox="1"/>
          <p:nvPr/>
        </p:nvSpPr>
        <p:spPr>
          <a:xfrm>
            <a:off x="8433334" y="1321200"/>
            <a:ext cx="1034593"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£8.00</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56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5</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134158" y="76425"/>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600" b="1" dirty="0">
                <a:solidFill>
                  <a:schemeClr val="accent1"/>
                </a:solidFill>
                <a:latin typeface="Arial" panose="020B0604020202020204" pitchFamily="34" charset="0"/>
                <a:cs typeface="Arial" panose="020B0604020202020204" pitchFamily="34" charset="0"/>
              </a:rPr>
              <a:t>Using ratio tables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graphicFrame>
        <p:nvGraphicFramePr>
          <p:cNvPr id="2" name="Table 1">
            <a:extLst>
              <a:ext uri="{FF2B5EF4-FFF2-40B4-BE49-F238E27FC236}">
                <a16:creationId xmlns:a16="http://schemas.microsoft.com/office/drawing/2014/main" id="{69A6D8A5-58B2-8F11-05F3-185527E9888A}"/>
              </a:ext>
            </a:extLst>
          </p:cNvPr>
          <p:cNvGraphicFramePr>
            <a:graphicFrameLocks noGrp="1"/>
          </p:cNvGraphicFramePr>
          <p:nvPr>
            <p:extLst>
              <p:ext uri="{D42A27DB-BD31-4B8C-83A1-F6EECF244321}">
                <p14:modId xmlns:p14="http://schemas.microsoft.com/office/powerpoint/2010/main" val="4056231131"/>
              </p:ext>
            </p:extLst>
          </p:nvPr>
        </p:nvGraphicFramePr>
        <p:xfrm>
          <a:off x="993431" y="2011294"/>
          <a:ext cx="10205137" cy="2312847"/>
        </p:xfrm>
        <a:graphic>
          <a:graphicData uri="http://schemas.openxmlformats.org/drawingml/2006/table">
            <a:tbl>
              <a:tblPr firstRow="1" firstCol="1" bandRow="1"/>
              <a:tblGrid>
                <a:gridCol w="2039717">
                  <a:extLst>
                    <a:ext uri="{9D8B030D-6E8A-4147-A177-3AD203B41FA5}">
                      <a16:colId xmlns:a16="http://schemas.microsoft.com/office/drawing/2014/main" val="2371096307"/>
                    </a:ext>
                  </a:extLst>
                </a:gridCol>
                <a:gridCol w="2041355">
                  <a:extLst>
                    <a:ext uri="{9D8B030D-6E8A-4147-A177-3AD203B41FA5}">
                      <a16:colId xmlns:a16="http://schemas.microsoft.com/office/drawing/2014/main" val="1383173120"/>
                    </a:ext>
                  </a:extLst>
                </a:gridCol>
                <a:gridCol w="2041355">
                  <a:extLst>
                    <a:ext uri="{9D8B030D-6E8A-4147-A177-3AD203B41FA5}">
                      <a16:colId xmlns:a16="http://schemas.microsoft.com/office/drawing/2014/main" val="3572599613"/>
                    </a:ext>
                  </a:extLst>
                </a:gridCol>
                <a:gridCol w="2041355">
                  <a:extLst>
                    <a:ext uri="{9D8B030D-6E8A-4147-A177-3AD203B41FA5}">
                      <a16:colId xmlns:a16="http://schemas.microsoft.com/office/drawing/2014/main" val="2322944237"/>
                    </a:ext>
                  </a:extLst>
                </a:gridCol>
                <a:gridCol w="2041355">
                  <a:extLst>
                    <a:ext uri="{9D8B030D-6E8A-4147-A177-3AD203B41FA5}">
                      <a16:colId xmlns:a16="http://schemas.microsoft.com/office/drawing/2014/main" val="521680036"/>
                    </a:ext>
                  </a:extLst>
                </a:gridCol>
              </a:tblGrid>
              <a:tr h="1088509">
                <a:tc>
                  <a:txBody>
                    <a:bodyPr/>
                    <a:lstStyle/>
                    <a:p>
                      <a:pPr algn="ctr">
                        <a:lnSpc>
                          <a:spcPct val="150000"/>
                        </a:lnSpc>
                        <a:spcAft>
                          <a:spcPts val="800"/>
                        </a:spcAft>
                        <a:tabLst>
                          <a:tab pos="771525" algn="l"/>
                        </a:tabLst>
                      </a:pPr>
                      <a:r>
                        <a:rPr lang="en-GB" sz="3600" dirty="0">
                          <a:effectLst/>
                          <a:latin typeface="Arial" panose="020B0604020202020204" pitchFamily="34" charset="0"/>
                          <a:ea typeface="Calibri" panose="020F0502020204030204" pitchFamily="34" charset="0"/>
                          <a:cs typeface="Arial" panose="020B0604020202020204" pitchFamily="34" charset="0"/>
                        </a:rPr>
                        <a:t>Yoghurts</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202239"/>
                  </a:ext>
                </a:extLst>
              </a:tr>
              <a:tr h="1224338">
                <a:tc>
                  <a:txBody>
                    <a:bodyPr/>
                    <a:lstStyle/>
                    <a:p>
                      <a:pPr algn="ctr">
                        <a:lnSpc>
                          <a:spcPct val="150000"/>
                        </a:lnSpc>
                        <a:spcAft>
                          <a:spcPts val="800"/>
                        </a:spcAft>
                        <a:tabLst>
                          <a:tab pos="771525" algn="l"/>
                        </a:tabLst>
                      </a:pPr>
                      <a:r>
                        <a:rPr lang="en-GB" sz="3600" dirty="0">
                          <a:effectLst/>
                          <a:latin typeface="Arial" panose="020B0604020202020204" pitchFamily="34" charset="0"/>
                          <a:ea typeface="Calibri" panose="020F0502020204030204" pitchFamily="34" charset="0"/>
                          <a:cs typeface="Arial" panose="020B0604020202020204" pitchFamily="34" charset="0"/>
                        </a:rPr>
                        <a:t>Price £</a:t>
                      </a:r>
                      <a:endParaRPr lang="en-US" sz="3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771525" algn="l"/>
                        </a:tabLst>
                      </a:pP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7326368"/>
                  </a:ext>
                </a:extLst>
              </a:tr>
            </a:tbl>
          </a:graphicData>
        </a:graphic>
      </p:graphicFrame>
      <p:sp>
        <p:nvSpPr>
          <p:cNvPr id="3" name="TextBox 2">
            <a:extLst>
              <a:ext uri="{FF2B5EF4-FFF2-40B4-BE49-F238E27FC236}">
                <a16:creationId xmlns:a16="http://schemas.microsoft.com/office/drawing/2014/main" id="{DA756EF4-C7AD-D59F-F8A2-9233AE564DEB}"/>
              </a:ext>
            </a:extLst>
          </p:cNvPr>
          <p:cNvSpPr txBox="1"/>
          <p:nvPr/>
        </p:nvSpPr>
        <p:spPr>
          <a:xfrm>
            <a:off x="3783246" y="2234417"/>
            <a:ext cx="531627" cy="707886"/>
          </a:xfrm>
          <a:prstGeom prst="rect">
            <a:avLst/>
          </a:prstGeom>
          <a:noFill/>
        </p:spPr>
        <p:txBody>
          <a:bodyPr wrap="square" rtlCol="0">
            <a:spAutoFit/>
          </a:bodyPr>
          <a:lstStyle/>
          <a:p>
            <a:r>
              <a:rPr lang="en-GB" sz="4000" dirty="0"/>
              <a:t>3</a:t>
            </a:r>
            <a:endParaRPr lang="en-US" sz="4000" dirty="0"/>
          </a:p>
        </p:txBody>
      </p:sp>
      <p:sp>
        <p:nvSpPr>
          <p:cNvPr id="5" name="TextBox 4">
            <a:extLst>
              <a:ext uri="{FF2B5EF4-FFF2-40B4-BE49-F238E27FC236}">
                <a16:creationId xmlns:a16="http://schemas.microsoft.com/office/drawing/2014/main" id="{F4B9B36E-36A7-7489-6251-E732D6E861EC}"/>
              </a:ext>
            </a:extLst>
          </p:cNvPr>
          <p:cNvSpPr txBox="1"/>
          <p:nvPr/>
        </p:nvSpPr>
        <p:spPr>
          <a:xfrm>
            <a:off x="3783246" y="3279279"/>
            <a:ext cx="531627" cy="707886"/>
          </a:xfrm>
          <a:prstGeom prst="rect">
            <a:avLst/>
          </a:prstGeom>
          <a:noFill/>
        </p:spPr>
        <p:txBody>
          <a:bodyPr wrap="square" rtlCol="0">
            <a:spAutoFit/>
          </a:bodyPr>
          <a:lstStyle/>
          <a:p>
            <a:r>
              <a:rPr lang="en-GB" sz="4000" dirty="0"/>
              <a:t>2</a:t>
            </a:r>
            <a:endParaRPr lang="en-US" sz="4000" dirty="0"/>
          </a:p>
        </p:txBody>
      </p:sp>
      <p:sp>
        <p:nvSpPr>
          <p:cNvPr id="6" name="TextBox 5">
            <a:extLst>
              <a:ext uri="{FF2B5EF4-FFF2-40B4-BE49-F238E27FC236}">
                <a16:creationId xmlns:a16="http://schemas.microsoft.com/office/drawing/2014/main" id="{FA2F0EEE-4B07-0021-250B-F66E1F2111CF}"/>
              </a:ext>
            </a:extLst>
          </p:cNvPr>
          <p:cNvSpPr txBox="1"/>
          <p:nvPr/>
        </p:nvSpPr>
        <p:spPr>
          <a:xfrm>
            <a:off x="5830185" y="2234417"/>
            <a:ext cx="531627" cy="707886"/>
          </a:xfrm>
          <a:prstGeom prst="rect">
            <a:avLst/>
          </a:prstGeom>
          <a:noFill/>
        </p:spPr>
        <p:txBody>
          <a:bodyPr wrap="square" rtlCol="0">
            <a:spAutoFit/>
          </a:bodyPr>
          <a:lstStyle/>
          <a:p>
            <a:r>
              <a:rPr lang="en-GB" sz="4000" dirty="0"/>
              <a:t>6</a:t>
            </a:r>
            <a:endParaRPr lang="en-US" sz="4000" dirty="0"/>
          </a:p>
        </p:txBody>
      </p:sp>
      <p:sp>
        <p:nvSpPr>
          <p:cNvPr id="7" name="TextBox 6">
            <a:extLst>
              <a:ext uri="{FF2B5EF4-FFF2-40B4-BE49-F238E27FC236}">
                <a16:creationId xmlns:a16="http://schemas.microsoft.com/office/drawing/2014/main" id="{C3DF951B-5D7F-F7D1-DFA8-3FB232ED8F0D}"/>
              </a:ext>
            </a:extLst>
          </p:cNvPr>
          <p:cNvSpPr txBox="1"/>
          <p:nvPr/>
        </p:nvSpPr>
        <p:spPr>
          <a:xfrm>
            <a:off x="7873775" y="2234417"/>
            <a:ext cx="531627" cy="707886"/>
          </a:xfrm>
          <a:prstGeom prst="rect">
            <a:avLst/>
          </a:prstGeom>
          <a:noFill/>
        </p:spPr>
        <p:txBody>
          <a:bodyPr wrap="square" rtlCol="0">
            <a:spAutoFit/>
          </a:bodyPr>
          <a:lstStyle/>
          <a:p>
            <a:r>
              <a:rPr lang="en-GB" sz="4000" dirty="0"/>
              <a:t>9</a:t>
            </a:r>
            <a:endParaRPr lang="en-US" sz="4000" dirty="0"/>
          </a:p>
        </p:txBody>
      </p:sp>
      <p:sp>
        <p:nvSpPr>
          <p:cNvPr id="8" name="TextBox 7">
            <a:extLst>
              <a:ext uri="{FF2B5EF4-FFF2-40B4-BE49-F238E27FC236}">
                <a16:creationId xmlns:a16="http://schemas.microsoft.com/office/drawing/2014/main" id="{50350D11-77E6-685D-D8F1-4FCCE391E8B3}"/>
              </a:ext>
            </a:extLst>
          </p:cNvPr>
          <p:cNvSpPr txBox="1"/>
          <p:nvPr/>
        </p:nvSpPr>
        <p:spPr>
          <a:xfrm>
            <a:off x="9917365" y="2234417"/>
            <a:ext cx="721587" cy="707886"/>
          </a:xfrm>
          <a:prstGeom prst="rect">
            <a:avLst/>
          </a:prstGeom>
          <a:noFill/>
        </p:spPr>
        <p:txBody>
          <a:bodyPr wrap="square" rtlCol="0">
            <a:spAutoFit/>
          </a:bodyPr>
          <a:lstStyle/>
          <a:p>
            <a:r>
              <a:rPr lang="en-GB" sz="4000" dirty="0"/>
              <a:t>12</a:t>
            </a:r>
            <a:endParaRPr lang="en-US" sz="4000" dirty="0"/>
          </a:p>
        </p:txBody>
      </p:sp>
      <p:sp>
        <p:nvSpPr>
          <p:cNvPr id="9" name="TextBox 8">
            <a:extLst>
              <a:ext uri="{FF2B5EF4-FFF2-40B4-BE49-F238E27FC236}">
                <a16:creationId xmlns:a16="http://schemas.microsoft.com/office/drawing/2014/main" id="{3B0233C9-043F-D541-D982-53CB01A5823A}"/>
              </a:ext>
            </a:extLst>
          </p:cNvPr>
          <p:cNvSpPr txBox="1"/>
          <p:nvPr/>
        </p:nvSpPr>
        <p:spPr>
          <a:xfrm>
            <a:off x="7869529" y="3264328"/>
            <a:ext cx="531627" cy="707886"/>
          </a:xfrm>
          <a:prstGeom prst="rect">
            <a:avLst/>
          </a:prstGeom>
          <a:noFill/>
        </p:spPr>
        <p:txBody>
          <a:bodyPr wrap="square" rtlCol="0">
            <a:spAutoFit/>
          </a:bodyPr>
          <a:lstStyle/>
          <a:p>
            <a:r>
              <a:rPr lang="en-GB" sz="4000" dirty="0"/>
              <a:t>6</a:t>
            </a:r>
            <a:endParaRPr lang="en-US" sz="4000" dirty="0"/>
          </a:p>
        </p:txBody>
      </p:sp>
      <p:sp>
        <p:nvSpPr>
          <p:cNvPr id="10" name="TextBox 9">
            <a:extLst>
              <a:ext uri="{FF2B5EF4-FFF2-40B4-BE49-F238E27FC236}">
                <a16:creationId xmlns:a16="http://schemas.microsoft.com/office/drawing/2014/main" id="{7290C202-6099-9706-2BC0-C1B3A2A04DF3}"/>
              </a:ext>
            </a:extLst>
          </p:cNvPr>
          <p:cNvSpPr txBox="1"/>
          <p:nvPr/>
        </p:nvSpPr>
        <p:spPr>
          <a:xfrm>
            <a:off x="5830185" y="3279279"/>
            <a:ext cx="531627" cy="707886"/>
          </a:xfrm>
          <a:prstGeom prst="rect">
            <a:avLst/>
          </a:prstGeom>
          <a:noFill/>
        </p:spPr>
        <p:txBody>
          <a:bodyPr wrap="square" rtlCol="0">
            <a:spAutoFit/>
          </a:bodyPr>
          <a:lstStyle/>
          <a:p>
            <a:r>
              <a:rPr lang="en-GB" sz="4000" dirty="0"/>
              <a:t>4</a:t>
            </a:r>
            <a:endParaRPr lang="en-US" sz="4000" dirty="0"/>
          </a:p>
        </p:txBody>
      </p:sp>
      <p:sp>
        <p:nvSpPr>
          <p:cNvPr id="13" name="TextBox 12">
            <a:extLst>
              <a:ext uri="{FF2B5EF4-FFF2-40B4-BE49-F238E27FC236}">
                <a16:creationId xmlns:a16="http://schemas.microsoft.com/office/drawing/2014/main" id="{BFFC1FDA-B87B-5432-F6BF-8A0C3EC55AF4}"/>
              </a:ext>
            </a:extLst>
          </p:cNvPr>
          <p:cNvSpPr txBox="1"/>
          <p:nvPr/>
        </p:nvSpPr>
        <p:spPr>
          <a:xfrm>
            <a:off x="10047064" y="3279279"/>
            <a:ext cx="721587" cy="707886"/>
          </a:xfrm>
          <a:prstGeom prst="rect">
            <a:avLst/>
          </a:prstGeom>
          <a:noFill/>
        </p:spPr>
        <p:txBody>
          <a:bodyPr wrap="square" rtlCol="0">
            <a:spAutoFit/>
          </a:bodyPr>
          <a:lstStyle/>
          <a:p>
            <a:r>
              <a:rPr lang="en-GB" sz="4000" dirty="0"/>
              <a:t>8</a:t>
            </a:r>
            <a:endParaRPr lang="en-US" sz="4000" dirty="0"/>
          </a:p>
        </p:txBody>
      </p:sp>
      <p:sp>
        <p:nvSpPr>
          <p:cNvPr id="14" name="TextBox 13">
            <a:extLst>
              <a:ext uri="{FF2B5EF4-FFF2-40B4-BE49-F238E27FC236}">
                <a16:creationId xmlns:a16="http://schemas.microsoft.com/office/drawing/2014/main" id="{66FAB947-6028-9D8A-6709-F95D416563E7}"/>
              </a:ext>
            </a:extLst>
          </p:cNvPr>
          <p:cNvSpPr txBox="1"/>
          <p:nvPr/>
        </p:nvSpPr>
        <p:spPr>
          <a:xfrm>
            <a:off x="993429" y="4991961"/>
            <a:ext cx="10205137" cy="1354217"/>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So, 4 packs of 3 yoghurts will cost £8.00</a:t>
            </a:r>
          </a:p>
          <a:p>
            <a:endParaRPr lang="en-GB" sz="1000" dirty="0">
              <a:latin typeface="Arial" panose="020B0604020202020204" pitchFamily="34" charset="0"/>
              <a:cs typeface="Arial" panose="020B0604020202020204" pitchFamily="34" charset="0"/>
            </a:endParaRPr>
          </a:p>
          <a:p>
            <a:r>
              <a:rPr lang="en-GB" sz="3600" dirty="0">
                <a:latin typeface="Arial" panose="020B0604020202020204" pitchFamily="34" charset="0"/>
                <a:cs typeface="Arial" panose="020B0604020202020204" pitchFamily="34" charset="0"/>
              </a:rPr>
              <a:t>A pack of 12 yoghurts costs £6.00</a:t>
            </a:r>
          </a:p>
        </p:txBody>
      </p:sp>
      <p:sp>
        <p:nvSpPr>
          <p:cNvPr id="15" name="Google Shape;166;g1992a15f775_0_7">
            <a:extLst>
              <a:ext uri="{FF2B5EF4-FFF2-40B4-BE49-F238E27FC236}">
                <a16:creationId xmlns:a16="http://schemas.microsoft.com/office/drawing/2014/main" id="{D85E5F2B-91D4-4546-EFFA-D82699E0BFC8}"/>
              </a:ext>
            </a:extLst>
          </p:cNvPr>
          <p:cNvSpPr/>
          <p:nvPr/>
        </p:nvSpPr>
        <p:spPr>
          <a:xfrm rot="10800000" flipH="1">
            <a:off x="-52371" y="-20915"/>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TextBox 15">
            <a:extLst>
              <a:ext uri="{FF2B5EF4-FFF2-40B4-BE49-F238E27FC236}">
                <a16:creationId xmlns:a16="http://schemas.microsoft.com/office/drawing/2014/main" id="{EDFAD444-65A1-4176-113B-F86E4ABA2E48}"/>
              </a:ext>
            </a:extLst>
          </p:cNvPr>
          <p:cNvSpPr txBox="1"/>
          <p:nvPr/>
        </p:nvSpPr>
        <p:spPr>
          <a:xfrm>
            <a:off x="-52372" y="101993"/>
            <a:ext cx="1697381" cy="461665"/>
          </a:xfrm>
          <a:prstGeom prst="rect">
            <a:avLst/>
          </a:prstGeom>
          <a:noFill/>
          <a:ln>
            <a:noFill/>
          </a:ln>
          <a:effectLst/>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DISCUSS</a:t>
            </a:r>
          </a:p>
        </p:txBody>
      </p:sp>
    </p:spTree>
    <p:extLst>
      <p:ext uri="{BB962C8B-B14F-4D97-AF65-F5344CB8AC3E}">
        <p14:creationId xmlns:p14="http://schemas.microsoft.com/office/powerpoint/2010/main" val="79166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barn(inVertical)">
                                      <p:cBhvr>
                                        <p:cTn id="43" dur="500"/>
                                        <p:tgtEl>
                                          <p:spTgt spid="14">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4">
                                            <p:txEl>
                                              <p:pRg st="2" end="2"/>
                                            </p:txEl>
                                          </p:spTgt>
                                        </p:tgtEl>
                                        <p:attrNameLst>
                                          <p:attrName>style.visibility</p:attrName>
                                        </p:attrNameLst>
                                      </p:cBhvr>
                                      <p:to>
                                        <p:strVal val="visible"/>
                                      </p:to>
                                    </p:set>
                                    <p:animEffect transition="in" filter="barn(inVertical)">
                                      <p:cBhvr>
                                        <p:cTn id="48"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0" y="112713"/>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600" b="1" dirty="0">
                <a:solidFill>
                  <a:schemeClr val="accent1"/>
                </a:solidFill>
                <a:latin typeface="Arial" panose="020B0604020202020204" pitchFamily="34" charset="0"/>
                <a:cs typeface="Arial" panose="020B0604020202020204" pitchFamily="34" charset="0"/>
              </a:rPr>
              <a:t>Chocolate bars</a:t>
            </a:r>
            <a:endPar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grpSp>
        <p:nvGrpSpPr>
          <p:cNvPr id="11" name="Group 10" descr="Worksheet available icon">
            <a:extLst>
              <a:ext uri="{FF2B5EF4-FFF2-40B4-BE49-F238E27FC236}">
                <a16:creationId xmlns:a16="http://schemas.microsoft.com/office/drawing/2014/main" id="{25AACE2F-4E74-4DE2-B7DF-D2101B99A6EC}"/>
              </a:ext>
            </a:extLst>
          </p:cNvPr>
          <p:cNvGrpSpPr/>
          <p:nvPr/>
        </p:nvGrpSpPr>
        <p:grpSpPr>
          <a:xfrm>
            <a:off x="9894640" y="145324"/>
            <a:ext cx="2102384" cy="753403"/>
            <a:chOff x="9495879" y="211521"/>
            <a:chExt cx="2102384" cy="753403"/>
          </a:xfrm>
        </p:grpSpPr>
        <p:pic>
          <p:nvPicPr>
            <p:cNvPr id="12" name="Graphic 6" descr="Document">
              <a:extLst>
                <a:ext uri="{FF2B5EF4-FFF2-40B4-BE49-F238E27FC236}">
                  <a16:creationId xmlns:a16="http://schemas.microsoft.com/office/drawing/2014/main" id="{E18D4BC3-7370-4016-BBDD-E7D9C96618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3" name="TextBox 12">
              <a:extLst>
                <a:ext uri="{FF2B5EF4-FFF2-40B4-BE49-F238E27FC236}">
                  <a16:creationId xmlns:a16="http://schemas.microsoft.com/office/drawing/2014/main" id="{7E3B13C7-84B4-4DE4-8BE1-F80DD8CB95CA}"/>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9" name="TextBox 8">
            <a:extLst>
              <a:ext uri="{FF2B5EF4-FFF2-40B4-BE49-F238E27FC236}">
                <a16:creationId xmlns:a16="http://schemas.microsoft.com/office/drawing/2014/main" id="{E957EF7C-A476-5171-6920-FD8A562A272D}"/>
              </a:ext>
            </a:extLst>
          </p:cNvPr>
          <p:cNvSpPr txBox="1"/>
          <p:nvPr/>
        </p:nvSpPr>
        <p:spPr>
          <a:xfrm>
            <a:off x="450533" y="1255432"/>
            <a:ext cx="11331736" cy="1432956"/>
          </a:xfrm>
          <a:prstGeom prst="rect">
            <a:avLst/>
          </a:prstGeom>
          <a:noFill/>
        </p:spPr>
        <p:txBody>
          <a:bodyPr wrap="square">
            <a:spAutoFit/>
          </a:bodyPr>
          <a:lstStyle/>
          <a:p>
            <a:pPr algn="just">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A tutor wants to buy 45 chocolate bars for their learners as a thank you for their hard work during the term.</a:t>
            </a:r>
            <a:endParaRPr lang="en-US"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She finds 2 prices:</a:t>
            </a:r>
            <a:endParaRPr lang="en-US"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4F9F01E-EAD8-25D5-18BF-31392B9993A1}"/>
              </a:ext>
            </a:extLst>
          </p:cNvPr>
          <p:cNvSpPr txBox="1"/>
          <p:nvPr/>
        </p:nvSpPr>
        <p:spPr>
          <a:xfrm>
            <a:off x="450533" y="4294754"/>
            <a:ext cx="11061914" cy="1960280"/>
          </a:xfrm>
          <a:prstGeom prst="rect">
            <a:avLst/>
          </a:prstGeom>
          <a:noFill/>
        </p:spPr>
        <p:txBody>
          <a:bodyPr wrap="square">
            <a:spAutoFit/>
          </a:bodyPr>
          <a:lstStyle/>
          <a:p>
            <a:pPr algn="just">
              <a:lnSpc>
                <a:spcPct val="115000"/>
              </a:lnSpc>
              <a:spcBef>
                <a:spcPts val="400"/>
              </a:spcBef>
              <a:spcAft>
                <a:spcPts val="400"/>
              </a:spcAft>
            </a:pPr>
            <a:r>
              <a:rPr lang="en-GB" sz="2400" dirty="0">
                <a:solidFill>
                  <a:srgbClr val="404040"/>
                </a:solidFill>
                <a:latin typeface="Arial" panose="020B0604020202020204" pitchFamily="34" charset="0"/>
                <a:ea typeface="Calibri" panose="020F0502020204030204" pitchFamily="34" charset="0"/>
                <a:cs typeface="Arial" panose="020B0604020202020204" pitchFamily="34" charset="0"/>
              </a:rPr>
              <a:t>The tutor</a:t>
            </a: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 looks at both offers and says, ‘They are both the same so I can buy either one’.</a:t>
            </a:r>
            <a:endParaRPr lang="en-US"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Her partner says, ‘No, the 10 pack is better value for money!’</a:t>
            </a:r>
            <a:endParaRPr lang="en-US"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Who is right? Work in pairs and show how they found their answers.</a:t>
            </a:r>
            <a:endParaRPr lang="en-US"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Google Shape;166;g1992a15f775_0_7">
            <a:extLst>
              <a:ext uri="{FF2B5EF4-FFF2-40B4-BE49-F238E27FC236}">
                <a16:creationId xmlns:a16="http://schemas.microsoft.com/office/drawing/2014/main" id="{C7FF81C3-6035-D0AE-B9AC-D2A3CE6FCC18}"/>
              </a:ext>
            </a:extLst>
          </p:cNvPr>
          <p:cNvSpPr/>
          <p:nvPr/>
        </p:nvSpPr>
        <p:spPr>
          <a:xfrm rot="10800000" flipH="1">
            <a:off x="-27607" y="-11324"/>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 name="TextBox 2">
            <a:extLst>
              <a:ext uri="{FF2B5EF4-FFF2-40B4-BE49-F238E27FC236}">
                <a16:creationId xmlns:a16="http://schemas.microsoft.com/office/drawing/2014/main" id="{0EAC6A6D-3EBA-8B31-CEB9-F97285201CBF}"/>
              </a:ext>
            </a:extLst>
          </p:cNvPr>
          <p:cNvSpPr txBox="1"/>
          <p:nvPr/>
        </p:nvSpPr>
        <p:spPr>
          <a:xfrm>
            <a:off x="-27608" y="17656"/>
            <a:ext cx="1697381" cy="461665"/>
          </a:xfrm>
          <a:prstGeom prst="rect">
            <a:avLst/>
          </a:prstGeom>
          <a:noFill/>
          <a:ln>
            <a:noFill/>
          </a:ln>
          <a:effectLst/>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EXPLORE</a:t>
            </a:r>
          </a:p>
        </p:txBody>
      </p:sp>
      <p:sp>
        <p:nvSpPr>
          <p:cNvPr id="4" name="TextBox 3">
            <a:extLst>
              <a:ext uri="{FF2B5EF4-FFF2-40B4-BE49-F238E27FC236}">
                <a16:creationId xmlns:a16="http://schemas.microsoft.com/office/drawing/2014/main" id="{002367FB-481B-691F-8FE3-FB7FF6C23AF9}"/>
              </a:ext>
            </a:extLst>
          </p:cNvPr>
          <p:cNvSpPr txBox="1"/>
          <p:nvPr/>
        </p:nvSpPr>
        <p:spPr>
          <a:xfrm>
            <a:off x="9146541" y="2949004"/>
            <a:ext cx="2365906" cy="989373"/>
          </a:xfrm>
          <a:prstGeom prst="rect">
            <a:avLst/>
          </a:prstGeom>
          <a:solidFill>
            <a:schemeClr val="bg1"/>
          </a:solidFill>
          <a:ln>
            <a:solidFill>
              <a:schemeClr val="tx1"/>
            </a:solidFill>
          </a:ln>
        </p:spPr>
        <p:txBody>
          <a:bodyPr wrap="square" rtlCol="0">
            <a:spAutoFit/>
          </a:bodyPr>
          <a:lstStyle/>
          <a:p>
            <a:pPr>
              <a:lnSpc>
                <a:spcPct val="114000"/>
              </a:lnSpc>
            </a:pPr>
            <a:endParaRPr lang="en-GB" sz="1000" dirty="0">
              <a:latin typeface="Arial Narrow" panose="020B0606020202030204" pitchFamily="34" charset="0"/>
            </a:endParaRPr>
          </a:p>
          <a:p>
            <a:pPr marL="54000">
              <a:lnSpc>
                <a:spcPct val="114000"/>
              </a:lnSpc>
            </a:pPr>
            <a:r>
              <a:rPr lang="en-GB" sz="1600" dirty="0">
                <a:latin typeface="Arial Narrow" panose="020B0606020202030204" pitchFamily="34" charset="0"/>
              </a:rPr>
              <a:t>10 pack of Dairy Milk bars:</a:t>
            </a:r>
          </a:p>
          <a:p>
            <a:pPr marL="54000">
              <a:lnSpc>
                <a:spcPct val="114000"/>
              </a:lnSpc>
            </a:pPr>
            <a:r>
              <a:rPr lang="en-GB" sz="1600" dirty="0">
                <a:latin typeface="Arial Narrow" panose="020B0606020202030204" pitchFamily="34" charset="0"/>
              </a:rPr>
              <a:t>£3.00</a:t>
            </a:r>
          </a:p>
          <a:p>
            <a:pPr>
              <a:lnSpc>
                <a:spcPct val="114000"/>
              </a:lnSpc>
            </a:pPr>
            <a:endParaRPr lang="en-GB" sz="1000" dirty="0">
              <a:latin typeface="Arial Narrow" panose="020B0606020202030204" pitchFamily="34" charset="0"/>
            </a:endParaRPr>
          </a:p>
        </p:txBody>
      </p:sp>
      <p:sp>
        <p:nvSpPr>
          <p:cNvPr id="6" name="TextBox 5">
            <a:extLst>
              <a:ext uri="{FF2B5EF4-FFF2-40B4-BE49-F238E27FC236}">
                <a16:creationId xmlns:a16="http://schemas.microsoft.com/office/drawing/2014/main" id="{05F48C2D-AF9F-C62D-4049-3AA58A9F16D3}"/>
              </a:ext>
            </a:extLst>
          </p:cNvPr>
          <p:cNvSpPr txBox="1"/>
          <p:nvPr/>
        </p:nvSpPr>
        <p:spPr>
          <a:xfrm>
            <a:off x="2434803" y="2929809"/>
            <a:ext cx="2365906" cy="989373"/>
          </a:xfrm>
          <a:prstGeom prst="rect">
            <a:avLst/>
          </a:prstGeom>
          <a:solidFill>
            <a:schemeClr val="bg1"/>
          </a:solidFill>
          <a:ln>
            <a:solidFill>
              <a:schemeClr val="tx1"/>
            </a:solidFill>
          </a:ln>
        </p:spPr>
        <p:txBody>
          <a:bodyPr wrap="square" rtlCol="0">
            <a:spAutoFit/>
          </a:bodyPr>
          <a:lstStyle/>
          <a:p>
            <a:pPr>
              <a:lnSpc>
                <a:spcPct val="114000"/>
              </a:lnSpc>
            </a:pPr>
            <a:endParaRPr lang="en-GB" sz="1000" dirty="0">
              <a:latin typeface="Arial Narrow" panose="020B0606020202030204" pitchFamily="34" charset="0"/>
            </a:endParaRPr>
          </a:p>
          <a:p>
            <a:pPr marL="54000">
              <a:lnSpc>
                <a:spcPct val="114000"/>
              </a:lnSpc>
            </a:pPr>
            <a:r>
              <a:rPr lang="en-GB" sz="1600" dirty="0">
                <a:latin typeface="Arial Narrow" panose="020B0606020202030204" pitchFamily="34" charset="0"/>
              </a:rPr>
              <a:t>4 pack of Dairy Milk bars:</a:t>
            </a:r>
          </a:p>
          <a:p>
            <a:pPr marL="54000">
              <a:lnSpc>
                <a:spcPct val="114000"/>
              </a:lnSpc>
            </a:pPr>
            <a:r>
              <a:rPr lang="en-GB" sz="1600" dirty="0">
                <a:latin typeface="Arial Narrow" panose="020B0606020202030204" pitchFamily="34" charset="0"/>
              </a:rPr>
              <a:t>£1.25</a:t>
            </a:r>
          </a:p>
          <a:p>
            <a:pPr>
              <a:lnSpc>
                <a:spcPct val="114000"/>
              </a:lnSpc>
            </a:pPr>
            <a:endParaRPr lang="en-GB" sz="1000" dirty="0">
              <a:latin typeface="Arial Narrow" panose="020B0606020202030204" pitchFamily="34" charset="0"/>
            </a:endParaRPr>
          </a:p>
        </p:txBody>
      </p:sp>
      <p:pic>
        <p:nvPicPr>
          <p:cNvPr id="17" name="Picture 16" descr="An illustration of a four bar chocolate pack priced at £1.25. The packaging features the word 'chocolate' in brown text along with a cube of chocolate and milk chocolate coloured wave over a cream background.">
            <a:extLst>
              <a:ext uri="{FF2B5EF4-FFF2-40B4-BE49-F238E27FC236}">
                <a16:creationId xmlns:a16="http://schemas.microsoft.com/office/drawing/2014/main" id="{4E322F9F-CE81-A3FD-785F-BD23E8522C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533" y="2882959"/>
            <a:ext cx="1906278" cy="1108633"/>
          </a:xfrm>
          <a:prstGeom prst="rect">
            <a:avLst/>
          </a:prstGeom>
        </p:spPr>
      </p:pic>
      <p:pic>
        <p:nvPicPr>
          <p:cNvPr id="19" name="Picture 18" descr="An illustration of a ten bar chocolate pack priced at £3. The packaging features the word 'chocolate' in brown text along with a cube of chocolate and milk chocolate coloured wave over a cream background.">
            <a:extLst>
              <a:ext uri="{FF2B5EF4-FFF2-40B4-BE49-F238E27FC236}">
                <a16:creationId xmlns:a16="http://schemas.microsoft.com/office/drawing/2014/main" id="{C66DB63A-1C81-C83C-FDAE-97DC50CA18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08031" y="2839322"/>
            <a:ext cx="3447288" cy="1194816"/>
          </a:xfrm>
          <a:prstGeom prst="rect">
            <a:avLst/>
          </a:prstGeom>
        </p:spPr>
      </p:pic>
    </p:spTree>
    <p:extLst>
      <p:ext uri="{BB962C8B-B14F-4D97-AF65-F5344CB8AC3E}">
        <p14:creationId xmlns:p14="http://schemas.microsoft.com/office/powerpoint/2010/main" val="3546794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7</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74172" y="38554"/>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Ratio tables</a:t>
            </a:r>
          </a:p>
        </p:txBody>
      </p:sp>
      <p:graphicFrame>
        <p:nvGraphicFramePr>
          <p:cNvPr id="2" name="Table 2">
            <a:extLst>
              <a:ext uri="{FF2B5EF4-FFF2-40B4-BE49-F238E27FC236}">
                <a16:creationId xmlns:a16="http://schemas.microsoft.com/office/drawing/2014/main" id="{61AB3567-AE66-E589-F99B-C8745F4025CC}"/>
              </a:ext>
            </a:extLst>
          </p:cNvPr>
          <p:cNvGraphicFramePr>
            <a:graphicFrameLocks noGrp="1"/>
          </p:cNvGraphicFramePr>
          <p:nvPr>
            <p:extLst>
              <p:ext uri="{D42A27DB-BD31-4B8C-83A1-F6EECF244321}">
                <p14:modId xmlns:p14="http://schemas.microsoft.com/office/powerpoint/2010/main" val="1855603403"/>
              </p:ext>
            </p:extLst>
          </p:nvPr>
        </p:nvGraphicFramePr>
        <p:xfrm>
          <a:off x="502194" y="1664888"/>
          <a:ext cx="11187612" cy="4691462"/>
        </p:xfrm>
        <a:graphic>
          <a:graphicData uri="http://schemas.openxmlformats.org/drawingml/2006/table">
            <a:tbl>
              <a:tblPr firstRow="1" bandRow="1">
                <a:tableStyleId>{5C22544A-7EE6-4342-B048-85BDC9FD1C3A}</a:tableStyleId>
              </a:tblPr>
              <a:tblGrid>
                <a:gridCol w="5593806">
                  <a:extLst>
                    <a:ext uri="{9D8B030D-6E8A-4147-A177-3AD203B41FA5}">
                      <a16:colId xmlns:a16="http://schemas.microsoft.com/office/drawing/2014/main" val="1654003142"/>
                    </a:ext>
                  </a:extLst>
                </a:gridCol>
                <a:gridCol w="5593806">
                  <a:extLst>
                    <a:ext uri="{9D8B030D-6E8A-4147-A177-3AD203B41FA5}">
                      <a16:colId xmlns:a16="http://schemas.microsoft.com/office/drawing/2014/main" val="1114230871"/>
                    </a:ext>
                  </a:extLst>
                </a:gridCol>
              </a:tblGrid>
              <a:tr h="657548">
                <a:tc>
                  <a:txBody>
                    <a:bodyPr/>
                    <a:lstStyle/>
                    <a:p>
                      <a:pPr algn="ctr"/>
                      <a:r>
                        <a:rPr lang="en-GB" dirty="0">
                          <a:latin typeface="Arial" panose="020B0604020202020204" pitchFamily="34" charset="0"/>
                          <a:cs typeface="Arial" panose="020B0604020202020204" pitchFamily="34" charset="0"/>
                        </a:rPr>
                        <a:t>Teacher</a:t>
                      </a:r>
                      <a:endParaRPr lang="en-US" dirty="0">
                        <a:latin typeface="Arial" panose="020B0604020202020204" pitchFamily="34" charset="0"/>
                        <a:cs typeface="Arial" panose="020B0604020202020204" pitchFamily="34" charset="0"/>
                      </a:endParaRPr>
                    </a:p>
                  </a:txBody>
                  <a:tcPr/>
                </a:tc>
                <a:tc>
                  <a:txBody>
                    <a:bodyPr/>
                    <a:lstStyle/>
                    <a:p>
                      <a:pPr algn="ctr"/>
                      <a:r>
                        <a:rPr lang="en-GB" dirty="0">
                          <a:latin typeface="Arial" panose="020B0604020202020204" pitchFamily="34" charset="0"/>
                          <a:cs typeface="Arial" panose="020B0604020202020204" pitchFamily="34" charset="0"/>
                        </a:rPr>
                        <a:t>Partner</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80660901"/>
                  </a:ext>
                </a:extLst>
              </a:tr>
              <a:tr h="4033914">
                <a:tc>
                  <a:txBody>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6893364"/>
                  </a:ext>
                </a:extLst>
              </a:tr>
            </a:tbl>
          </a:graphicData>
        </a:graphic>
      </p:graphicFrame>
      <p:pic>
        <p:nvPicPr>
          <p:cNvPr id="6" name="Picture 5">
            <a:extLst>
              <a:ext uri="{FF2B5EF4-FFF2-40B4-BE49-F238E27FC236}">
                <a16:creationId xmlns:a16="http://schemas.microsoft.com/office/drawing/2014/main" id="{51A731E1-ACF3-DF99-6130-6F030C443DE7}"/>
              </a:ext>
            </a:extLst>
          </p:cNvPr>
          <p:cNvPicPr>
            <a:picLocks noChangeAspect="1"/>
          </p:cNvPicPr>
          <p:nvPr/>
        </p:nvPicPr>
        <p:blipFill>
          <a:blip r:embed="rId3"/>
          <a:stretch>
            <a:fillRect/>
          </a:stretch>
        </p:blipFill>
        <p:spPr>
          <a:xfrm>
            <a:off x="713658" y="2811553"/>
            <a:ext cx="5245140" cy="842968"/>
          </a:xfrm>
          <a:prstGeom prst="rect">
            <a:avLst/>
          </a:prstGeom>
        </p:spPr>
      </p:pic>
      <p:pic>
        <p:nvPicPr>
          <p:cNvPr id="8" name="Picture 7">
            <a:extLst>
              <a:ext uri="{FF2B5EF4-FFF2-40B4-BE49-F238E27FC236}">
                <a16:creationId xmlns:a16="http://schemas.microsoft.com/office/drawing/2014/main" id="{33101359-6201-8326-6213-7681644E9750}"/>
              </a:ext>
            </a:extLst>
          </p:cNvPr>
          <p:cNvPicPr>
            <a:picLocks noChangeAspect="1"/>
          </p:cNvPicPr>
          <p:nvPr/>
        </p:nvPicPr>
        <p:blipFill>
          <a:blip r:embed="rId4"/>
          <a:stretch>
            <a:fillRect/>
          </a:stretch>
        </p:blipFill>
        <p:spPr>
          <a:xfrm>
            <a:off x="713658" y="4295430"/>
            <a:ext cx="4291469" cy="842967"/>
          </a:xfrm>
          <a:prstGeom prst="rect">
            <a:avLst/>
          </a:prstGeom>
        </p:spPr>
      </p:pic>
      <p:pic>
        <p:nvPicPr>
          <p:cNvPr id="10" name="Picture 9">
            <a:extLst>
              <a:ext uri="{FF2B5EF4-FFF2-40B4-BE49-F238E27FC236}">
                <a16:creationId xmlns:a16="http://schemas.microsoft.com/office/drawing/2014/main" id="{14E7E940-FEA7-5F63-33DC-9B506B93B883}"/>
              </a:ext>
            </a:extLst>
          </p:cNvPr>
          <p:cNvPicPr>
            <a:picLocks noChangeAspect="1"/>
          </p:cNvPicPr>
          <p:nvPr/>
        </p:nvPicPr>
        <p:blipFill>
          <a:blip r:embed="rId5"/>
          <a:stretch>
            <a:fillRect/>
          </a:stretch>
        </p:blipFill>
        <p:spPr>
          <a:xfrm>
            <a:off x="6644303" y="2838069"/>
            <a:ext cx="3977490" cy="842967"/>
          </a:xfrm>
          <a:prstGeom prst="rect">
            <a:avLst/>
          </a:prstGeom>
        </p:spPr>
      </p:pic>
      <p:pic>
        <p:nvPicPr>
          <p:cNvPr id="14" name="Picture 13">
            <a:extLst>
              <a:ext uri="{FF2B5EF4-FFF2-40B4-BE49-F238E27FC236}">
                <a16:creationId xmlns:a16="http://schemas.microsoft.com/office/drawing/2014/main" id="{ECAC7768-4DC7-E451-69A0-EFA20D117B88}"/>
              </a:ext>
            </a:extLst>
          </p:cNvPr>
          <p:cNvPicPr>
            <a:picLocks noChangeAspect="1"/>
          </p:cNvPicPr>
          <p:nvPr/>
        </p:nvPicPr>
        <p:blipFill>
          <a:blip r:embed="rId6"/>
          <a:stretch>
            <a:fillRect/>
          </a:stretch>
        </p:blipFill>
        <p:spPr>
          <a:xfrm>
            <a:off x="6586022" y="4277753"/>
            <a:ext cx="4049156" cy="814924"/>
          </a:xfrm>
          <a:prstGeom prst="rect">
            <a:avLst/>
          </a:prstGeom>
        </p:spPr>
      </p:pic>
      <p:sp>
        <p:nvSpPr>
          <p:cNvPr id="3" name="Google Shape;166;g1992a15f775_0_7">
            <a:extLst>
              <a:ext uri="{FF2B5EF4-FFF2-40B4-BE49-F238E27FC236}">
                <a16:creationId xmlns:a16="http://schemas.microsoft.com/office/drawing/2014/main" id="{C8310631-B965-AA8A-62DE-B92D264063CF}"/>
              </a:ext>
            </a:extLst>
          </p:cNvPr>
          <p:cNvSpPr/>
          <p:nvPr/>
        </p:nvSpPr>
        <p:spPr>
          <a:xfrm rot="10800000" flipH="1">
            <a:off x="-27607" y="0"/>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 name="TextBox 4">
            <a:extLst>
              <a:ext uri="{FF2B5EF4-FFF2-40B4-BE49-F238E27FC236}">
                <a16:creationId xmlns:a16="http://schemas.microsoft.com/office/drawing/2014/main" id="{3994265B-1102-543A-6A51-1ABDEF76E85F}"/>
              </a:ext>
            </a:extLst>
          </p:cNvPr>
          <p:cNvSpPr txBox="1"/>
          <p:nvPr/>
        </p:nvSpPr>
        <p:spPr>
          <a:xfrm>
            <a:off x="-44398" y="0"/>
            <a:ext cx="1697381" cy="461665"/>
          </a:xfrm>
          <a:prstGeom prst="rect">
            <a:avLst/>
          </a:prstGeom>
          <a:noFill/>
          <a:ln>
            <a:noFill/>
          </a:ln>
          <a:effectLst/>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DISCUSS</a:t>
            </a:r>
          </a:p>
        </p:txBody>
      </p:sp>
    </p:spTree>
    <p:extLst>
      <p:ext uri="{BB962C8B-B14F-4D97-AF65-F5344CB8AC3E}">
        <p14:creationId xmlns:p14="http://schemas.microsoft.com/office/powerpoint/2010/main" val="258262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8</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0" y="33338"/>
            <a:ext cx="8528050" cy="1016000"/>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 Party </a:t>
            </a:r>
            <a:r>
              <a:rPr lang="en-GB" sz="3600" b="1" dirty="0">
                <a:solidFill>
                  <a:schemeClr val="accent1"/>
                </a:solidFill>
                <a:latin typeface="Arial" panose="020B0604020202020204" pitchFamily="34" charset="0"/>
                <a:cs typeface="Arial" panose="020B0604020202020204" pitchFamily="34" charset="0"/>
              </a:rPr>
              <a:t>snacks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733543" y="243986"/>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2" name="TextBox 1">
            <a:extLst>
              <a:ext uri="{FF2B5EF4-FFF2-40B4-BE49-F238E27FC236}">
                <a16:creationId xmlns:a16="http://schemas.microsoft.com/office/drawing/2014/main" id="{3B919F51-B7F7-B3B2-2240-95A2087B900B}"/>
              </a:ext>
            </a:extLst>
          </p:cNvPr>
          <p:cNvSpPr txBox="1"/>
          <p:nvPr/>
        </p:nvSpPr>
        <p:spPr>
          <a:xfrm>
            <a:off x="358178" y="1397743"/>
            <a:ext cx="10142907" cy="4985019"/>
          </a:xfrm>
          <a:prstGeom prst="rect">
            <a:avLst/>
          </a:prstGeom>
          <a:noFill/>
        </p:spPr>
        <p:txBody>
          <a:bodyPr wrap="square" rtlCol="0">
            <a:spAutoFit/>
          </a:bodyPr>
          <a:lstStyle/>
          <a:p>
            <a:pPr algn="just">
              <a:lnSpc>
                <a:spcPct val="115000"/>
              </a:lnSpc>
              <a:spcBef>
                <a:spcPts val="400"/>
              </a:spcBef>
              <a:spcAft>
                <a:spcPts val="400"/>
              </a:spcAft>
            </a:pPr>
            <a:r>
              <a:rPr lang="en-GB" sz="2800" dirty="0">
                <a:solidFill>
                  <a:srgbClr val="404040"/>
                </a:solidFill>
                <a:effectLst/>
                <a:latin typeface="Arial" panose="020B0604020202020204" pitchFamily="34" charset="0"/>
                <a:ea typeface="Calibri" panose="020F0502020204030204" pitchFamily="34" charset="0"/>
                <a:cs typeface="Arial" panose="020B0604020202020204" pitchFamily="34" charset="0"/>
              </a:rPr>
              <a:t>You are meeting up with some friends. Everyone is bringing something. You decided to make an avocado dip.</a:t>
            </a:r>
            <a:endParaRPr lang="en-US" sz="2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400"/>
              </a:spcBef>
              <a:spcAft>
                <a:spcPts val="400"/>
              </a:spcAft>
            </a:pPr>
            <a:r>
              <a:rPr lang="en-GB" sz="2800" dirty="0">
                <a:solidFill>
                  <a:srgbClr val="404040"/>
                </a:solidFill>
                <a:effectLst/>
                <a:latin typeface="Arial" panose="020B0604020202020204" pitchFamily="34" charset="0"/>
                <a:ea typeface="Calibri" panose="020F0502020204030204" pitchFamily="34" charset="0"/>
                <a:cs typeface="Arial" panose="020B0604020202020204" pitchFamily="34" charset="0"/>
              </a:rPr>
              <a:t>You need to buy the ingredients to make the avocado dip to serve with some </a:t>
            </a:r>
            <a:r>
              <a:rPr lang="en-GB"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tortilla chips </a:t>
            </a:r>
            <a:r>
              <a:rPr lang="en-GB" sz="2800" dirty="0">
                <a:solidFill>
                  <a:srgbClr val="404040"/>
                </a:solidFill>
                <a:effectLst/>
                <a:latin typeface="Arial" panose="020B0604020202020204" pitchFamily="34" charset="0"/>
                <a:ea typeface="Calibri" panose="020F0502020204030204" pitchFamily="34" charset="0"/>
                <a:cs typeface="Arial" panose="020B0604020202020204" pitchFamily="34" charset="0"/>
              </a:rPr>
              <a:t>and </a:t>
            </a:r>
            <a:r>
              <a:rPr lang="en-GB" sz="2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lemonade</a:t>
            </a:r>
            <a:r>
              <a:rPr lang="en-GB" sz="2800" dirty="0">
                <a:solidFill>
                  <a:srgbClr val="404040"/>
                </a:solidFill>
                <a:effectLst/>
                <a:latin typeface="Arial" panose="020B0604020202020204" pitchFamily="34" charset="0"/>
                <a:ea typeface="Calibri" panose="020F0502020204030204" pitchFamily="34" charset="0"/>
                <a:cs typeface="Arial" panose="020B0604020202020204" pitchFamily="34" charset="0"/>
              </a:rPr>
              <a:t>.</a:t>
            </a:r>
          </a:p>
          <a:p>
            <a:pPr algn="just">
              <a:lnSpc>
                <a:spcPct val="115000"/>
              </a:lnSpc>
              <a:spcBef>
                <a:spcPts val="400"/>
              </a:spcBef>
              <a:spcAft>
                <a:spcPts val="400"/>
              </a:spcAft>
            </a:pPr>
            <a:r>
              <a:rPr lang="en-GB" sz="2800" dirty="0">
                <a:solidFill>
                  <a:srgbClr val="404040"/>
                </a:solidFill>
                <a:effectLst/>
                <a:latin typeface="Arial" panose="020B0604020202020204" pitchFamily="34" charset="0"/>
                <a:ea typeface="Calibri" panose="020F0502020204030204" pitchFamily="34" charset="0"/>
                <a:cs typeface="Arial" panose="020B0604020202020204" pitchFamily="34" charset="0"/>
              </a:rPr>
              <a:t> </a:t>
            </a:r>
            <a:endParaRPr lang="en-US" sz="2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400"/>
              </a:spcBef>
              <a:spcAft>
                <a:spcPts val="400"/>
              </a:spcAft>
            </a:pPr>
            <a:r>
              <a:rPr lang="en-GB" sz="2800" dirty="0">
                <a:solidFill>
                  <a:srgbClr val="404040"/>
                </a:solidFill>
                <a:effectLst/>
                <a:latin typeface="Arial" panose="020B0604020202020204" pitchFamily="34" charset="0"/>
                <a:ea typeface="Calibri" panose="020F0502020204030204" pitchFamily="34" charset="0"/>
                <a:cs typeface="Arial" panose="020B0604020202020204" pitchFamily="34" charset="0"/>
              </a:rPr>
              <a:t>Use ratio tables to work out:</a:t>
            </a:r>
            <a:endParaRPr lang="en-US" sz="2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p>
            <a:pPr marL="727075" lvl="1" indent="-269875" algn="just">
              <a:lnSpc>
                <a:spcPct val="115000"/>
              </a:lnSpc>
              <a:spcBef>
                <a:spcPts val="400"/>
              </a:spcBef>
              <a:buFont typeface="Arial" panose="020B0604020202020204" pitchFamily="34" charset="0"/>
              <a:buChar char="•"/>
            </a:pPr>
            <a:r>
              <a:rPr lang="en-GB" sz="2800" dirty="0">
                <a:solidFill>
                  <a:srgbClr val="404040"/>
                </a:solidFill>
                <a:effectLst/>
                <a:latin typeface="Arial" panose="020B0604020202020204" pitchFamily="34" charset="0"/>
                <a:ea typeface="Calibri" panose="020F0502020204030204" pitchFamily="34" charset="0"/>
                <a:cs typeface="Arial" panose="020B0604020202020204" pitchFamily="34" charset="0"/>
              </a:rPr>
              <a:t>the best value for the ingredients</a:t>
            </a:r>
            <a:endParaRPr lang="en-US" sz="2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p>
            <a:pPr marL="727075" lvl="1" indent="-269875" algn="just">
              <a:lnSpc>
                <a:spcPct val="115000"/>
              </a:lnSpc>
              <a:buFont typeface="Arial" panose="020B0604020202020204" pitchFamily="34" charset="0"/>
              <a:buChar char="•"/>
            </a:pPr>
            <a:r>
              <a:rPr lang="en-GB" sz="2800" dirty="0">
                <a:solidFill>
                  <a:srgbClr val="404040"/>
                </a:solidFill>
                <a:effectLst/>
                <a:latin typeface="Arial" panose="020B0604020202020204" pitchFamily="34" charset="0"/>
                <a:ea typeface="Calibri" panose="020F0502020204030204" pitchFamily="34" charset="0"/>
                <a:cs typeface="Arial" panose="020B0604020202020204" pitchFamily="34" charset="0"/>
              </a:rPr>
              <a:t>the best value on tortilla chips  </a:t>
            </a:r>
            <a:endParaRPr lang="en-US" sz="28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p>
            <a:pPr marL="727075" lvl="1" indent="-269875" algn="just">
              <a:lnSpc>
                <a:spcPct val="115000"/>
              </a:lnSpc>
              <a:spcAft>
                <a:spcPts val="400"/>
              </a:spcAft>
              <a:buFont typeface="Arial" panose="020B0604020202020204" pitchFamily="34" charset="0"/>
              <a:buChar char="•"/>
            </a:pPr>
            <a:r>
              <a:rPr lang="en-GB" sz="2800" dirty="0">
                <a:solidFill>
                  <a:srgbClr val="404040"/>
                </a:solidFill>
                <a:effectLst/>
                <a:latin typeface="Arial" panose="020B0604020202020204" pitchFamily="34" charset="0"/>
                <a:ea typeface="Calibri" panose="020F0502020204030204" pitchFamily="34" charset="0"/>
                <a:cs typeface="Arial" panose="020B0604020202020204" pitchFamily="34" charset="0"/>
              </a:rPr>
              <a:t>the cheapest lemonade by finding the cost per 100</a:t>
            </a:r>
            <a:r>
              <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 </a:t>
            </a:r>
            <a:r>
              <a:rPr lang="en-GB" sz="2800" dirty="0">
                <a:solidFill>
                  <a:srgbClr val="404040"/>
                </a:solidFill>
                <a:effectLst/>
                <a:latin typeface="Arial" panose="020B0604020202020204" pitchFamily="34" charset="0"/>
                <a:ea typeface="Calibri" panose="020F0502020204030204" pitchFamily="34" charset="0"/>
                <a:cs typeface="Arial" panose="020B0604020202020204" pitchFamily="34" charset="0"/>
              </a:rPr>
              <a:t>ml </a:t>
            </a:r>
            <a:endParaRPr lang="en-GB" sz="2800" dirty="0">
              <a:solidFill>
                <a:srgbClr val="404040"/>
              </a:solidFill>
              <a:latin typeface="Arial" panose="020B0604020202020204" pitchFamily="34" charset="0"/>
              <a:ea typeface="Calibri" panose="020F0502020204030204" pitchFamily="34" charset="0"/>
              <a:cs typeface="Arial" panose="020B0604020202020204" pitchFamily="34" charset="0"/>
            </a:endParaRPr>
          </a:p>
        </p:txBody>
      </p:sp>
      <p:pic>
        <p:nvPicPr>
          <p:cNvPr id="5" name="Picture 4" descr="An avocado that has been sliced in half and opened out to show the cut sides. One half features the avocado stone.">
            <a:extLst>
              <a:ext uri="{FF2B5EF4-FFF2-40B4-BE49-F238E27FC236}">
                <a16:creationId xmlns:a16="http://schemas.microsoft.com/office/drawing/2014/main" id="{FE4BDA3C-3631-EEA8-DD7F-AFBEB8BAAC7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205684" y="3826133"/>
            <a:ext cx="2743201" cy="1828800"/>
          </a:xfrm>
          <a:prstGeom prst="rect">
            <a:avLst/>
          </a:prstGeom>
        </p:spPr>
      </p:pic>
      <p:pic>
        <p:nvPicPr>
          <p:cNvPr id="7" name="Picture 6" descr="A small pile of five tortilla chips on a white background.">
            <a:extLst>
              <a:ext uri="{FF2B5EF4-FFF2-40B4-BE49-F238E27FC236}">
                <a16:creationId xmlns:a16="http://schemas.microsoft.com/office/drawing/2014/main" id="{AEAE0227-7F89-8E2F-55EF-F5F5AFED55E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015551" y="3826133"/>
            <a:ext cx="2190133" cy="1721212"/>
          </a:xfrm>
          <a:prstGeom prst="rect">
            <a:avLst/>
          </a:prstGeom>
        </p:spPr>
      </p:pic>
    </p:spTree>
    <p:extLst>
      <p:ext uri="{BB962C8B-B14F-4D97-AF65-F5344CB8AC3E}">
        <p14:creationId xmlns:p14="http://schemas.microsoft.com/office/powerpoint/2010/main" val="3541215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A7B45B12-62C3-70D5-C257-1ADCC4497011}"/>
              </a:ext>
            </a:extLst>
          </p:cNvPr>
          <p:cNvSpPr txBox="1"/>
          <p:nvPr/>
        </p:nvSpPr>
        <p:spPr>
          <a:xfrm>
            <a:off x="713658" y="1444446"/>
            <a:ext cx="16625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Avocados</a:t>
            </a:r>
            <a:endParaRPr kumimoji="0" lang="en-US" sz="24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endParaRPr>
          </a:p>
        </p:txBody>
      </p:sp>
      <p:sp>
        <p:nvSpPr>
          <p:cNvPr id="2" name="Google Shape;166;g1992a15f775_0_7">
            <a:extLst>
              <a:ext uri="{FF2B5EF4-FFF2-40B4-BE49-F238E27FC236}">
                <a16:creationId xmlns:a16="http://schemas.microsoft.com/office/drawing/2014/main" id="{6E630D8D-76BC-7491-79BC-F38C74E5189E}"/>
              </a:ext>
            </a:extLst>
          </p:cNvPr>
          <p:cNvSpPr/>
          <p:nvPr/>
        </p:nvSpPr>
        <p:spPr>
          <a:xfrm rot="10800000" flipH="1">
            <a:off x="-27608" y="7330"/>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3" name="TextBox 2">
            <a:extLst>
              <a:ext uri="{FF2B5EF4-FFF2-40B4-BE49-F238E27FC236}">
                <a16:creationId xmlns:a16="http://schemas.microsoft.com/office/drawing/2014/main" id="{B09F4C26-FC12-57CF-A65C-D39236A34776}"/>
              </a:ext>
            </a:extLst>
          </p:cNvPr>
          <p:cNvSpPr txBox="1"/>
          <p:nvPr/>
        </p:nvSpPr>
        <p:spPr>
          <a:xfrm>
            <a:off x="-27609" y="18340"/>
            <a:ext cx="1697381" cy="461665"/>
          </a:xfrm>
          <a:prstGeom prst="rect">
            <a:avLst/>
          </a:prstGeom>
          <a:noFill/>
          <a:ln>
            <a:no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EXPLORE</a:t>
            </a:r>
          </a:p>
        </p:txBody>
      </p:sp>
      <p:sp>
        <p:nvSpPr>
          <p:cNvPr id="5" name="Title 1">
            <a:extLst>
              <a:ext uri="{FF2B5EF4-FFF2-40B4-BE49-F238E27FC236}">
                <a16:creationId xmlns:a16="http://schemas.microsoft.com/office/drawing/2014/main" id="{AA502F61-9EB1-0703-6513-FD054D38A5FF}"/>
              </a:ext>
            </a:extLst>
          </p:cNvPr>
          <p:cNvSpPr txBox="1">
            <a:spLocks/>
          </p:cNvSpPr>
          <p:nvPr/>
        </p:nvSpPr>
        <p:spPr>
          <a:xfrm>
            <a:off x="82060" y="18340"/>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4472C4"/>
                </a:solidFill>
                <a:effectLst/>
                <a:uLnTx/>
                <a:uFillTx/>
                <a:latin typeface="Arial" panose="020B0604020202020204" pitchFamily="34" charset="0"/>
                <a:ea typeface="+mj-ea"/>
                <a:cs typeface="Arial" panose="020B0604020202020204" pitchFamily="34" charset="0"/>
              </a:rPr>
              <a:t> Party snacks</a:t>
            </a:r>
            <a:endParaRPr kumimoji="0" lang="en-US" sz="3600" b="1" i="0" u="none" strike="noStrike" kern="1200" cap="none" spc="0" normalizeH="0" baseline="0" noProof="0" dirty="0">
              <a:ln>
                <a:noFill/>
              </a:ln>
              <a:solidFill>
                <a:srgbClr val="4472C4"/>
              </a:solidFill>
              <a:effectLst/>
              <a:uLnTx/>
              <a:uFillTx/>
              <a:latin typeface="Arial" panose="020B0604020202020204" pitchFamily="34" charset="0"/>
              <a:ea typeface="+mj-ea"/>
              <a:cs typeface="Arial" panose="020B0604020202020204" pitchFamily="34" charset="0"/>
            </a:endParaRPr>
          </a:p>
        </p:txBody>
      </p:sp>
      <p:graphicFrame>
        <p:nvGraphicFramePr>
          <p:cNvPr id="6" name="Table 5"/>
          <p:cNvGraphicFramePr>
            <a:graphicFrameLocks noGrp="1"/>
          </p:cNvGraphicFramePr>
          <p:nvPr/>
        </p:nvGraphicFramePr>
        <p:xfrm>
          <a:off x="702201" y="2128481"/>
          <a:ext cx="3809415" cy="731520"/>
        </p:xfrm>
        <a:graphic>
          <a:graphicData uri="http://schemas.openxmlformats.org/drawingml/2006/table">
            <a:tbl>
              <a:tblPr firstRow="1" bandRow="1">
                <a:tableStyleId>{2D5ABB26-0587-4C30-8999-92F81FD0307C}</a:tableStyleId>
              </a:tblPr>
              <a:tblGrid>
                <a:gridCol w="761883">
                  <a:extLst>
                    <a:ext uri="{9D8B030D-6E8A-4147-A177-3AD203B41FA5}">
                      <a16:colId xmlns:a16="http://schemas.microsoft.com/office/drawing/2014/main" val="2879950982"/>
                    </a:ext>
                  </a:extLst>
                </a:gridCol>
                <a:gridCol w="761883">
                  <a:extLst>
                    <a:ext uri="{9D8B030D-6E8A-4147-A177-3AD203B41FA5}">
                      <a16:colId xmlns:a16="http://schemas.microsoft.com/office/drawing/2014/main" val="273214993"/>
                    </a:ext>
                  </a:extLst>
                </a:gridCol>
                <a:gridCol w="761883">
                  <a:extLst>
                    <a:ext uri="{9D8B030D-6E8A-4147-A177-3AD203B41FA5}">
                      <a16:colId xmlns:a16="http://schemas.microsoft.com/office/drawing/2014/main" val="2524493722"/>
                    </a:ext>
                  </a:extLst>
                </a:gridCol>
                <a:gridCol w="761883">
                  <a:extLst>
                    <a:ext uri="{9D8B030D-6E8A-4147-A177-3AD203B41FA5}">
                      <a16:colId xmlns:a16="http://schemas.microsoft.com/office/drawing/2014/main" val="4110024847"/>
                    </a:ext>
                  </a:extLst>
                </a:gridCol>
                <a:gridCol w="761883">
                  <a:extLst>
                    <a:ext uri="{9D8B030D-6E8A-4147-A177-3AD203B41FA5}">
                      <a16:colId xmlns:a16="http://schemas.microsoft.com/office/drawing/2014/main" val="3664830463"/>
                    </a:ext>
                  </a:extLst>
                </a:gridCol>
              </a:tblGrid>
              <a:tr h="307360">
                <a:tc>
                  <a:txBody>
                    <a:bodyPr/>
                    <a:lstStyle/>
                    <a:p>
                      <a:endParaRPr lang="en-US" dirty="0"/>
                    </a:p>
                  </a:txBody>
                  <a:tcPr>
                    <a:lnL w="9525" cap="flat" cmpd="sng" algn="ctr">
                      <a:solidFill>
                        <a:schemeClr val="tx1"/>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bg2">
                          <a:lumMod val="50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367849"/>
                  </a:ext>
                </a:extLst>
              </a:tr>
              <a:tr h="307360">
                <a:tc>
                  <a:txBody>
                    <a:bodyPr/>
                    <a:lstStyle/>
                    <a:p>
                      <a:endParaRPr lang="en-US" dirty="0"/>
                    </a:p>
                  </a:txBody>
                  <a:tcPr>
                    <a:lnL w="9525" cap="flat" cmpd="sng" algn="ctr">
                      <a:solidFill>
                        <a:schemeClr val="tx1"/>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bg2">
                          <a:lumMod val="50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3953973"/>
                  </a:ext>
                </a:extLst>
              </a:tr>
            </a:tbl>
          </a:graphicData>
        </a:graphic>
      </p:graphicFrame>
      <p:sp>
        <p:nvSpPr>
          <p:cNvPr id="7" name="TextBox 6"/>
          <p:cNvSpPr txBox="1"/>
          <p:nvPr/>
        </p:nvSpPr>
        <p:spPr>
          <a:xfrm>
            <a:off x="6487748" y="1044336"/>
            <a:ext cx="206171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one avocado: 70p</a:t>
            </a:r>
          </a:p>
        </p:txBody>
      </p:sp>
      <p:graphicFrame>
        <p:nvGraphicFramePr>
          <p:cNvPr id="8" name="Table 7"/>
          <p:cNvGraphicFramePr>
            <a:graphicFrameLocks noGrp="1"/>
          </p:cNvGraphicFramePr>
          <p:nvPr/>
        </p:nvGraphicFramePr>
        <p:xfrm>
          <a:off x="6580007" y="1619390"/>
          <a:ext cx="5400135" cy="741680"/>
        </p:xfrm>
        <a:graphic>
          <a:graphicData uri="http://schemas.openxmlformats.org/drawingml/2006/table">
            <a:tbl>
              <a:tblPr firstRow="1" bandRow="1">
                <a:tableStyleId>{2D5ABB26-0587-4C30-8999-92F81FD0307C}</a:tableStyleId>
              </a:tblPr>
              <a:tblGrid>
                <a:gridCol w="1080027">
                  <a:extLst>
                    <a:ext uri="{9D8B030D-6E8A-4147-A177-3AD203B41FA5}">
                      <a16:colId xmlns:a16="http://schemas.microsoft.com/office/drawing/2014/main" val="2453624904"/>
                    </a:ext>
                  </a:extLst>
                </a:gridCol>
                <a:gridCol w="1080027">
                  <a:extLst>
                    <a:ext uri="{9D8B030D-6E8A-4147-A177-3AD203B41FA5}">
                      <a16:colId xmlns:a16="http://schemas.microsoft.com/office/drawing/2014/main" val="1448764268"/>
                    </a:ext>
                  </a:extLst>
                </a:gridCol>
                <a:gridCol w="1080027">
                  <a:extLst>
                    <a:ext uri="{9D8B030D-6E8A-4147-A177-3AD203B41FA5}">
                      <a16:colId xmlns:a16="http://schemas.microsoft.com/office/drawing/2014/main" val="2799943651"/>
                    </a:ext>
                  </a:extLst>
                </a:gridCol>
                <a:gridCol w="1080027">
                  <a:extLst>
                    <a:ext uri="{9D8B030D-6E8A-4147-A177-3AD203B41FA5}">
                      <a16:colId xmlns:a16="http://schemas.microsoft.com/office/drawing/2014/main" val="477935389"/>
                    </a:ext>
                  </a:extLst>
                </a:gridCol>
                <a:gridCol w="1080027">
                  <a:extLst>
                    <a:ext uri="{9D8B030D-6E8A-4147-A177-3AD203B41FA5}">
                      <a16:colId xmlns:a16="http://schemas.microsoft.com/office/drawing/2014/main" val="1868635137"/>
                    </a:ext>
                  </a:extLst>
                </a:gridCol>
              </a:tblGrid>
              <a:tr h="370840">
                <a:tc>
                  <a:txBody>
                    <a:bodyPr/>
                    <a:lstStyle/>
                    <a:p>
                      <a:pPr fontAlgn="t"/>
                      <a:r>
                        <a:rPr lang="en-US" sz="1800" b="0" dirty="0">
                          <a:effectLst/>
                          <a:latin typeface="Arial" panose="020B0604020202020204" pitchFamily="34" charset="0"/>
                          <a:cs typeface="Arial" panose="020B0604020202020204" pitchFamily="34" charset="0"/>
                        </a:rPr>
                        <a:t>Amount</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800" dirty="0">
                          <a:effectLst/>
                          <a:latin typeface="Arial" panose="020B0604020202020204" pitchFamily="34" charset="0"/>
                          <a:cs typeface="Arial" panose="020B0604020202020204" pitchFamily="34" charset="0"/>
                        </a:rPr>
                        <a:t>1</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tc>
                  <a:txBody>
                    <a:bodyPr/>
                    <a:lstStyle/>
                    <a:p>
                      <a:pPr fontAlgn="t"/>
                      <a:r>
                        <a:rPr lang="en-US" sz="1800" dirty="0">
                          <a:effectLst/>
                          <a:latin typeface="Arial" panose="020B0604020202020204" pitchFamily="34" charset="0"/>
                          <a:cs typeface="Arial" panose="020B0604020202020204" pitchFamily="34" charset="0"/>
                        </a:rPr>
                        <a:t>2</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800" dirty="0">
                          <a:effectLst/>
                          <a:latin typeface="Arial" panose="020B0604020202020204" pitchFamily="34" charset="0"/>
                          <a:cs typeface="Arial" panose="020B0604020202020204" pitchFamily="34" charset="0"/>
                        </a:rPr>
                        <a:t>3</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dirty="0">
                          <a:effectLst/>
                          <a:latin typeface="Arial" panose="020B0604020202020204" pitchFamily="34" charset="0"/>
                          <a:cs typeface="Arial" panose="020B0604020202020204" pitchFamily="34" charset="0"/>
                        </a:rPr>
                        <a:t>6</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679650817"/>
                  </a:ext>
                </a:extLst>
              </a:tr>
              <a:tr h="370840">
                <a:tc>
                  <a:txBody>
                    <a:bodyPr/>
                    <a:lstStyle/>
                    <a:p>
                      <a:pPr fontAlgn="t"/>
                      <a:r>
                        <a:rPr lang="en-US" sz="1800" dirty="0">
                          <a:effectLst/>
                          <a:latin typeface="Arial" panose="020B0604020202020204" pitchFamily="34" charset="0"/>
                          <a:cs typeface="Arial" panose="020B0604020202020204" pitchFamily="34" charset="0"/>
                        </a:rPr>
                        <a:t>Cost £</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fontAlgn="t"/>
                      <a:r>
                        <a:rPr lang="en-US" sz="1800" dirty="0">
                          <a:effectLst/>
                          <a:latin typeface="Arial" panose="020B0604020202020204" pitchFamily="34" charset="0"/>
                          <a:cs typeface="Arial" panose="020B0604020202020204" pitchFamily="34" charset="0"/>
                        </a:rPr>
                        <a:t>0.70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5E0B3"/>
                    </a:solidFill>
                  </a:tcPr>
                </a:tc>
                <a:tc>
                  <a:txBody>
                    <a:bodyPr/>
                    <a:lstStyle/>
                    <a:p>
                      <a:pPr fontAlgn="t"/>
                      <a:r>
                        <a:rPr lang="en-US" sz="1800" dirty="0">
                          <a:effectLst/>
                          <a:latin typeface="Arial" panose="020B0604020202020204" pitchFamily="34" charset="0"/>
                          <a:cs typeface="Arial" panose="020B0604020202020204" pitchFamily="34" charset="0"/>
                        </a:rPr>
                        <a:t>1.40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fontAlgn="t"/>
                      <a:r>
                        <a:rPr lang="en-US" sz="1800" dirty="0">
                          <a:effectLst/>
                          <a:latin typeface="Arial" panose="020B0604020202020204" pitchFamily="34" charset="0"/>
                          <a:cs typeface="Arial" panose="020B0604020202020204" pitchFamily="34" charset="0"/>
                        </a:rPr>
                        <a:t>2.10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t"/>
                      <a:r>
                        <a:rPr lang="en-US" sz="1800" dirty="0">
                          <a:effectLst/>
                          <a:latin typeface="Arial" panose="020B0604020202020204" pitchFamily="34" charset="0"/>
                          <a:cs typeface="Arial" panose="020B0604020202020204" pitchFamily="34" charset="0"/>
                        </a:rPr>
                        <a:t>4.20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132294012"/>
                  </a:ext>
                </a:extLst>
              </a:tr>
            </a:tbl>
          </a:graphicData>
        </a:graphic>
      </p:graphicFrame>
      <p:sp>
        <p:nvSpPr>
          <p:cNvPr id="19" name="TextBox 18"/>
          <p:cNvSpPr txBox="1"/>
          <p:nvPr/>
        </p:nvSpPr>
        <p:spPr>
          <a:xfrm>
            <a:off x="6487748" y="2721867"/>
            <a:ext cx="231382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pack of 2: £1.50</a:t>
            </a:r>
          </a:p>
        </p:txBody>
      </p:sp>
      <p:graphicFrame>
        <p:nvGraphicFramePr>
          <p:cNvPr id="23" name="Table 22"/>
          <p:cNvGraphicFramePr>
            <a:graphicFrameLocks noGrp="1"/>
          </p:cNvGraphicFramePr>
          <p:nvPr/>
        </p:nvGraphicFramePr>
        <p:xfrm>
          <a:off x="6580006" y="3322820"/>
          <a:ext cx="5400135" cy="741680"/>
        </p:xfrm>
        <a:graphic>
          <a:graphicData uri="http://schemas.openxmlformats.org/drawingml/2006/table">
            <a:tbl>
              <a:tblPr firstRow="1" bandRow="1">
                <a:tableStyleId>{2D5ABB26-0587-4C30-8999-92F81FD0307C}</a:tableStyleId>
              </a:tblPr>
              <a:tblGrid>
                <a:gridCol w="1080027">
                  <a:extLst>
                    <a:ext uri="{9D8B030D-6E8A-4147-A177-3AD203B41FA5}">
                      <a16:colId xmlns:a16="http://schemas.microsoft.com/office/drawing/2014/main" val="3289850782"/>
                    </a:ext>
                  </a:extLst>
                </a:gridCol>
                <a:gridCol w="1080027">
                  <a:extLst>
                    <a:ext uri="{9D8B030D-6E8A-4147-A177-3AD203B41FA5}">
                      <a16:colId xmlns:a16="http://schemas.microsoft.com/office/drawing/2014/main" val="3947629421"/>
                    </a:ext>
                  </a:extLst>
                </a:gridCol>
                <a:gridCol w="1080027">
                  <a:extLst>
                    <a:ext uri="{9D8B030D-6E8A-4147-A177-3AD203B41FA5}">
                      <a16:colId xmlns:a16="http://schemas.microsoft.com/office/drawing/2014/main" val="2684876611"/>
                    </a:ext>
                  </a:extLst>
                </a:gridCol>
                <a:gridCol w="1080027">
                  <a:extLst>
                    <a:ext uri="{9D8B030D-6E8A-4147-A177-3AD203B41FA5}">
                      <a16:colId xmlns:a16="http://schemas.microsoft.com/office/drawing/2014/main" val="171449171"/>
                    </a:ext>
                  </a:extLst>
                </a:gridCol>
                <a:gridCol w="1080027">
                  <a:extLst>
                    <a:ext uri="{9D8B030D-6E8A-4147-A177-3AD203B41FA5}">
                      <a16:colId xmlns:a16="http://schemas.microsoft.com/office/drawing/2014/main" val="3357511937"/>
                    </a:ext>
                  </a:extLst>
                </a:gridCol>
              </a:tblGrid>
              <a:tr h="370840">
                <a:tc>
                  <a:txBody>
                    <a:bodyPr/>
                    <a:lstStyle/>
                    <a:p>
                      <a:pPr fontAlgn="t"/>
                      <a:r>
                        <a:rPr lang="en-US" sz="1800" b="0" dirty="0">
                          <a:effectLst/>
                          <a:latin typeface="Arial" panose="020B0604020202020204" pitchFamily="34" charset="0"/>
                          <a:cs typeface="Arial" panose="020B0604020202020204" pitchFamily="34" charset="0"/>
                        </a:rPr>
                        <a:t>Amount</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800" dirty="0">
                          <a:effectLst/>
                          <a:latin typeface="Arial" panose="020B0604020202020204" pitchFamily="34" charset="0"/>
                          <a:cs typeface="Arial" panose="020B0604020202020204" pitchFamily="34" charset="0"/>
                        </a:rPr>
                        <a:t>1</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r>
                        <a:rPr lang="en-US" sz="1800" dirty="0">
                          <a:effectLst/>
                          <a:latin typeface="Arial" panose="020B0604020202020204" pitchFamily="34" charset="0"/>
                          <a:cs typeface="Arial" panose="020B0604020202020204" pitchFamily="34" charset="0"/>
                        </a:rPr>
                        <a:t>2</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tc>
                  <a:txBody>
                    <a:bodyPr/>
                    <a:lstStyle/>
                    <a:p>
                      <a:pPr fontAlgn="t"/>
                      <a:r>
                        <a:rPr lang="en-US" sz="1800" dirty="0">
                          <a:effectLst/>
                          <a:latin typeface="Arial" panose="020B0604020202020204" pitchFamily="34" charset="0"/>
                          <a:cs typeface="Arial" panose="020B0604020202020204" pitchFamily="34" charset="0"/>
                        </a:rPr>
                        <a:t>4</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800" dirty="0">
                          <a:effectLst/>
                          <a:latin typeface="Arial" panose="020B0604020202020204" pitchFamily="34" charset="0"/>
                          <a:cs typeface="Arial" panose="020B0604020202020204" pitchFamily="34" charset="0"/>
                        </a:rPr>
                        <a:t>6</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923104951"/>
                  </a:ext>
                </a:extLst>
              </a:tr>
              <a:tr h="370840">
                <a:tc>
                  <a:txBody>
                    <a:bodyPr/>
                    <a:lstStyle/>
                    <a:p>
                      <a:pPr fontAlgn="t"/>
                      <a:r>
                        <a:rPr lang="en-US" sz="1800" dirty="0">
                          <a:effectLst/>
                          <a:latin typeface="Arial" panose="020B0604020202020204" pitchFamily="34" charset="0"/>
                          <a:cs typeface="Arial" panose="020B0604020202020204" pitchFamily="34" charset="0"/>
                        </a:rPr>
                        <a:t>Cost £</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fontAlgn="t"/>
                      <a:r>
                        <a:rPr lang="en-US" sz="1800" dirty="0">
                          <a:effectLst/>
                          <a:latin typeface="Arial" panose="020B0604020202020204" pitchFamily="34" charset="0"/>
                          <a:cs typeface="Arial" panose="020B0604020202020204" pitchFamily="34" charset="0"/>
                        </a:rPr>
                        <a:t>0.75</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fontAlgn="t"/>
                      <a:r>
                        <a:rPr lang="en-US" sz="1800" dirty="0">
                          <a:effectLst/>
                          <a:latin typeface="Arial" panose="020B0604020202020204" pitchFamily="34" charset="0"/>
                          <a:cs typeface="Arial" panose="020B0604020202020204" pitchFamily="34" charset="0"/>
                        </a:rPr>
                        <a:t>1.50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5E0B3"/>
                    </a:solidFill>
                  </a:tcPr>
                </a:tc>
                <a:tc>
                  <a:txBody>
                    <a:bodyPr/>
                    <a:lstStyle/>
                    <a:p>
                      <a:pPr fontAlgn="t"/>
                      <a:r>
                        <a:rPr lang="en-US" sz="1800" dirty="0">
                          <a:effectLst/>
                          <a:latin typeface="Arial" panose="020B0604020202020204" pitchFamily="34" charset="0"/>
                          <a:cs typeface="Arial" panose="020B0604020202020204" pitchFamily="34" charset="0"/>
                        </a:rPr>
                        <a:t>3.00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t"/>
                      <a:r>
                        <a:rPr lang="en-US" sz="1800" dirty="0">
                          <a:effectLst/>
                          <a:latin typeface="Arial" panose="020B0604020202020204" pitchFamily="34" charset="0"/>
                          <a:cs typeface="Arial" panose="020B0604020202020204" pitchFamily="34" charset="0"/>
                        </a:rPr>
                        <a:t>4.50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650822751"/>
                  </a:ext>
                </a:extLst>
              </a:tr>
            </a:tbl>
          </a:graphicData>
        </a:graphic>
      </p:graphicFrame>
      <p:sp>
        <p:nvSpPr>
          <p:cNvPr id="25" name="TextBox 24"/>
          <p:cNvSpPr txBox="1"/>
          <p:nvPr/>
        </p:nvSpPr>
        <p:spPr>
          <a:xfrm>
            <a:off x="6487748" y="4399398"/>
            <a:ext cx="2391466"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pack of 3: £1.80</a:t>
            </a:r>
          </a:p>
        </p:txBody>
      </p:sp>
      <p:graphicFrame>
        <p:nvGraphicFramePr>
          <p:cNvPr id="27" name="Table 26"/>
          <p:cNvGraphicFramePr>
            <a:graphicFrameLocks noGrp="1"/>
          </p:cNvGraphicFramePr>
          <p:nvPr/>
        </p:nvGraphicFramePr>
        <p:xfrm>
          <a:off x="6603492" y="5012507"/>
          <a:ext cx="4534192" cy="741680"/>
        </p:xfrm>
        <a:graphic>
          <a:graphicData uri="http://schemas.openxmlformats.org/drawingml/2006/table">
            <a:tbl>
              <a:tblPr firstRow="1" bandRow="1">
                <a:tableStyleId>{2D5ABB26-0587-4C30-8999-92F81FD0307C}</a:tableStyleId>
              </a:tblPr>
              <a:tblGrid>
                <a:gridCol w="1133548">
                  <a:extLst>
                    <a:ext uri="{9D8B030D-6E8A-4147-A177-3AD203B41FA5}">
                      <a16:colId xmlns:a16="http://schemas.microsoft.com/office/drawing/2014/main" val="145221475"/>
                    </a:ext>
                  </a:extLst>
                </a:gridCol>
                <a:gridCol w="1133548">
                  <a:extLst>
                    <a:ext uri="{9D8B030D-6E8A-4147-A177-3AD203B41FA5}">
                      <a16:colId xmlns:a16="http://schemas.microsoft.com/office/drawing/2014/main" val="4009316616"/>
                    </a:ext>
                  </a:extLst>
                </a:gridCol>
                <a:gridCol w="1133548">
                  <a:extLst>
                    <a:ext uri="{9D8B030D-6E8A-4147-A177-3AD203B41FA5}">
                      <a16:colId xmlns:a16="http://schemas.microsoft.com/office/drawing/2014/main" val="825403135"/>
                    </a:ext>
                  </a:extLst>
                </a:gridCol>
                <a:gridCol w="1133548">
                  <a:extLst>
                    <a:ext uri="{9D8B030D-6E8A-4147-A177-3AD203B41FA5}">
                      <a16:colId xmlns:a16="http://schemas.microsoft.com/office/drawing/2014/main" val="130928250"/>
                    </a:ext>
                  </a:extLst>
                </a:gridCol>
              </a:tblGrid>
              <a:tr h="370840">
                <a:tc>
                  <a:txBody>
                    <a:bodyPr/>
                    <a:lstStyle/>
                    <a:p>
                      <a:pPr fontAlgn="t"/>
                      <a:r>
                        <a:rPr lang="en-US" sz="1800" b="0" dirty="0">
                          <a:effectLst/>
                          <a:latin typeface="Arial" panose="020B0604020202020204" pitchFamily="34" charset="0"/>
                          <a:cs typeface="Arial" panose="020B0604020202020204" pitchFamily="34" charset="0"/>
                        </a:rPr>
                        <a:t>Amount</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sz="1800" dirty="0">
                          <a:effectLst/>
                          <a:latin typeface="Arial" panose="020B0604020202020204" pitchFamily="34" charset="0"/>
                          <a:cs typeface="Arial" panose="020B0604020202020204" pitchFamily="34" charset="0"/>
                        </a:rPr>
                        <a:t>1</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t"/>
                      <a:r>
                        <a:rPr lang="en-US" sz="1800" dirty="0">
                          <a:effectLst/>
                          <a:latin typeface="Arial" panose="020B0604020202020204" pitchFamily="34" charset="0"/>
                          <a:cs typeface="Arial" panose="020B0604020202020204" pitchFamily="34" charset="0"/>
                        </a:rPr>
                        <a:t>3</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tc>
                  <a:txBody>
                    <a:bodyPr/>
                    <a:lstStyle/>
                    <a:p>
                      <a:pPr algn="ctr" fontAlgn="t"/>
                      <a:r>
                        <a:rPr lang="en-US" sz="1800" dirty="0">
                          <a:effectLst/>
                          <a:latin typeface="Arial" panose="020B0604020202020204" pitchFamily="34" charset="0"/>
                          <a:cs typeface="Arial" panose="020B0604020202020204" pitchFamily="34" charset="0"/>
                        </a:rPr>
                        <a:t>6</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755901679"/>
                  </a:ext>
                </a:extLst>
              </a:tr>
              <a:tr h="370840">
                <a:tc>
                  <a:txBody>
                    <a:bodyPr/>
                    <a:lstStyle/>
                    <a:p>
                      <a:pPr fontAlgn="t"/>
                      <a:r>
                        <a:rPr lang="en-US" sz="1800" b="0" dirty="0">
                          <a:effectLst/>
                          <a:latin typeface="Arial" panose="020B0604020202020204" pitchFamily="34" charset="0"/>
                          <a:cs typeface="Arial" panose="020B0604020202020204" pitchFamily="34" charset="0"/>
                        </a:rPr>
                        <a:t>Cost</a:t>
                      </a:r>
                      <a:r>
                        <a:rPr lang="en-US" sz="1800" dirty="0">
                          <a:effectLst/>
                          <a:latin typeface="Arial" panose="020B0604020202020204" pitchFamily="34" charset="0"/>
                          <a:cs typeface="Arial" panose="020B0604020202020204" pitchFamily="34" charset="0"/>
                        </a:rPr>
                        <a:t> £</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fontAlgn="t"/>
                      <a:r>
                        <a:rPr lang="en-US" sz="1800" dirty="0">
                          <a:effectLst/>
                          <a:latin typeface="Arial" panose="020B0604020202020204" pitchFamily="34" charset="0"/>
                          <a:cs typeface="Arial" panose="020B0604020202020204" pitchFamily="34" charset="0"/>
                        </a:rPr>
                        <a:t>0.60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fontAlgn="t"/>
                      <a:r>
                        <a:rPr lang="en-US" sz="1800" dirty="0">
                          <a:effectLst/>
                          <a:latin typeface="Arial" panose="020B0604020202020204" pitchFamily="34" charset="0"/>
                          <a:cs typeface="Arial" panose="020B0604020202020204" pitchFamily="34" charset="0"/>
                        </a:rPr>
                        <a:t>1.80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5E0B3"/>
                    </a:solidFill>
                  </a:tcPr>
                </a:tc>
                <a:tc>
                  <a:txBody>
                    <a:bodyPr/>
                    <a:lstStyle/>
                    <a:p>
                      <a:pPr algn="ctr" fontAlgn="t"/>
                      <a:r>
                        <a:rPr lang="en-US" sz="1800" dirty="0">
                          <a:effectLst/>
                          <a:latin typeface="Arial" panose="020B0604020202020204" pitchFamily="34" charset="0"/>
                          <a:cs typeface="Arial" panose="020B0604020202020204" pitchFamily="34" charset="0"/>
                        </a:rPr>
                        <a:t>3.60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96373474"/>
                  </a:ext>
                </a:extLst>
              </a:tr>
            </a:tbl>
          </a:graphicData>
        </a:graphic>
      </p:graphicFrame>
    </p:spTree>
    <p:extLst>
      <p:ext uri="{BB962C8B-B14F-4D97-AF65-F5344CB8AC3E}">
        <p14:creationId xmlns:p14="http://schemas.microsoft.com/office/powerpoint/2010/main" val="42253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par>
                                <p:cTn id="16" presetID="22" presetClass="entr" presetSubtype="4"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par>
                                <p:cTn id="24" presetID="22" presetClass="entr" presetSubtype="4"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down)">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P spid="2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4ec57ad-4400-4e6b-b0ee-7b1e20d69afc" xsi:nil="true"/>
    <lcf76f155ced4ddcb4097134ff3c332f xmlns="d8465555-14fc-4b2a-bc04-d86be66f091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1A5EAA7B92BF643A9DF7FB42895D1F6" ma:contentTypeVersion="18" ma:contentTypeDescription="Create a new document." ma:contentTypeScope="" ma:versionID="c62f68ab48f709daf7a1cf300eba7c75">
  <xsd:schema xmlns:xsd="http://www.w3.org/2001/XMLSchema" xmlns:xs="http://www.w3.org/2001/XMLSchema" xmlns:p="http://schemas.microsoft.com/office/2006/metadata/properties" xmlns:ns2="d8465555-14fc-4b2a-bc04-d86be66f091c" xmlns:ns3="24ec57ad-4400-4e6b-b0ee-7b1e20d69afc" targetNamespace="http://schemas.microsoft.com/office/2006/metadata/properties" ma:root="true" ma:fieldsID="de1bd6db52eb86d31f395a493fb595d2" ns2:_="" ns3:_="">
    <xsd:import namespace="d8465555-14fc-4b2a-bc04-d86be66f091c"/>
    <xsd:import namespace="24ec57ad-4400-4e6b-b0ee-7b1e20d69a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465555-14fc-4b2a-bc04-d86be66f09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ec57ad-4400-4e6b-b0ee-7b1e20d69a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742d19-9655-4749-864c-21a7180a672d}" ma:internalName="TaxCatchAll" ma:showField="CatchAllData" ma:web="24ec57ad-4400-4e6b-b0ee-7b1e20d69a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37AE5A-7184-4B40-AABA-BFD723009C0E}">
  <ds:schemaRefs>
    <ds:schemaRef ds:uri="http://schemas.microsoft.com/sharepoint/v3/contenttype/forms"/>
  </ds:schemaRefs>
</ds:datastoreItem>
</file>

<file path=customXml/itemProps2.xml><?xml version="1.0" encoding="utf-8"?>
<ds:datastoreItem xmlns:ds="http://schemas.openxmlformats.org/officeDocument/2006/customXml" ds:itemID="{1E65FBE3-E764-4AD3-BF99-9BF49606B956}">
  <ds:schemaRefs>
    <ds:schemaRef ds:uri="http://schemas.openxmlformats.org/package/2006/metadata/core-properties"/>
    <ds:schemaRef ds:uri="http://schemas.microsoft.com/office/2006/documentManagement/types"/>
    <ds:schemaRef ds:uri="1c66ae24-db25-4056-bcae-ad38548d5070"/>
    <ds:schemaRef ds:uri="http://purl.org/dc/dcmitype/"/>
    <ds:schemaRef ds:uri="903710cb-abab-4ffb-a0ae-af301cb4d1fd"/>
    <ds:schemaRef ds:uri="http://purl.org/dc/elements/1.1/"/>
    <ds:schemaRef ds:uri="http://purl.org/dc/terms/"/>
    <ds:schemaRef ds:uri="http://schemas.microsoft.com/office/2006/metadata/properties"/>
    <ds:schemaRef ds:uri="http://schemas.microsoft.com/office/infopath/2007/PartnerControls"/>
    <ds:schemaRef ds:uri="http://www.w3.org/XML/1998/namespace"/>
    <ds:schemaRef ds:uri="a943fffa-545b-4eca-b17d-5f9a138dda08"/>
    <ds:schemaRef ds:uri="c5cf19a6-e467-491d-9af0-5a70f09a6a41"/>
  </ds:schemaRefs>
</ds:datastoreItem>
</file>

<file path=customXml/itemProps3.xml><?xml version="1.0" encoding="utf-8"?>
<ds:datastoreItem xmlns:ds="http://schemas.openxmlformats.org/officeDocument/2006/customXml" ds:itemID="{823CA112-EC73-4697-9297-64720DF6F260}"/>
</file>

<file path=docProps/app.xml><?xml version="1.0" encoding="utf-8"?>
<Properties xmlns="http://schemas.openxmlformats.org/officeDocument/2006/extended-properties" xmlns:vt="http://schemas.openxmlformats.org/officeDocument/2006/docPropsVTypes">
  <Template>office theme</Template>
  <TotalTime>10038</TotalTime>
  <Words>3526</Words>
  <Application>Microsoft Office PowerPoint</Application>
  <PresentationFormat>Widescreen</PresentationFormat>
  <Paragraphs>427</Paragraphs>
  <Slides>18</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Arial Narrow</vt:lpstr>
      <vt:lpstr>ArialMT</vt:lpstr>
      <vt:lpstr>Calibri</vt:lpstr>
      <vt:lpstr>Calibri Light</vt:lpstr>
      <vt:lpstr>Symbol</vt:lpstr>
      <vt:lpstr>office theme</vt:lpstr>
      <vt:lpstr>1_Custom Design</vt:lpstr>
      <vt:lpstr> Lesson 4:  Best buys </vt:lpstr>
      <vt:lpstr>PowerPoint Presentation</vt:lpstr>
      <vt:lpstr>PowerPoint Presentation</vt:lpstr>
      <vt:lpstr> Arrays</vt:lpstr>
      <vt:lpstr>Using ratio tables</vt:lpstr>
      <vt:lpstr>Chocolate bars</vt:lpstr>
      <vt:lpstr>Ratio tables</vt:lpstr>
      <vt:lpstr> Party snacks</vt:lpstr>
      <vt:lpstr>PowerPoint Presentation</vt:lpstr>
      <vt:lpstr>PowerPoint Presentation</vt:lpstr>
      <vt:lpstr>PowerPoint Presentation</vt:lpstr>
      <vt:lpstr>PowerPoint Presentation</vt:lpstr>
      <vt:lpstr>Practice question</vt:lpstr>
      <vt:lpstr>Practice question</vt:lpstr>
      <vt:lpstr>Practice question</vt:lpstr>
      <vt:lpstr>Practice question</vt:lpstr>
      <vt:lpstr>Lesson review:  Best buys</vt:lpstr>
      <vt:lpstr>Lesson 4: Best buys  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Juliane.Collings</dc:creator>
  <cp:lastModifiedBy>Sarah Stafford</cp:lastModifiedBy>
  <cp:revision>104</cp:revision>
  <cp:lastPrinted>2022-11-30T14:52:22Z</cp:lastPrinted>
  <dcterms:created xsi:type="dcterms:W3CDTF">2022-10-14T08:40:23Z</dcterms:created>
  <dcterms:modified xsi:type="dcterms:W3CDTF">2023-03-29T20:32:27Z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0x010100E1A5EAA7B92BF643A9DF7FB42895D1F6</vt:lpwstr>
  </property>
</Properties>
</file>