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1" r:id="rId4"/>
  </p:sldMasterIdLst>
  <p:notesMasterIdLst>
    <p:notesMasterId r:id="rId19"/>
  </p:notesMasterIdLst>
  <p:sldIdLst>
    <p:sldId id="274" r:id="rId5"/>
    <p:sldId id="285" r:id="rId6"/>
    <p:sldId id="269" r:id="rId7"/>
    <p:sldId id="261" r:id="rId8"/>
    <p:sldId id="264" r:id="rId9"/>
    <p:sldId id="258" r:id="rId10"/>
    <p:sldId id="265" r:id="rId11"/>
    <p:sldId id="266" r:id="rId12"/>
    <p:sldId id="267" r:id="rId13"/>
    <p:sldId id="268" r:id="rId14"/>
    <p:sldId id="259" r:id="rId15"/>
    <p:sldId id="286" r:id="rId16"/>
    <p:sldId id="262" r:id="rId17"/>
    <p:sldId id="27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D26C309-C8E7-179B-53CF-DF8AC748E98F}" name="David Percival" initials="DP" userId="S::dpercival_hrc.ac.uk#ext#@aoctenant.onmicrosoft.com::ce898c9b-5a0e-4779-81b8-d57595de03bb" providerId="AD"/>
  <p188:author id="{E68DBF29-173B-1EE4-E980-EBF86C79181A}" name="Editor" initials="Ed" userId="Editor" providerId="None"/>
  <p188:author id="{8C8AC173-E54B-0DD3-4D18-0FFD385F7EF4}" name="Lucy Springall" initials="LS" userId="S::Lucy.Springall@ad.aoc.co.uk::e4236610-272f-44af-aba9-45f426dfe81c" providerId="AD"/>
  <p188:author id="{0FD343BC-C828-15FF-9E42-75C12502368F}" name="pstych@icloud.com" initials="ps" userId="S::pstych_icloud.com#ext#@aoctenant.onmicrosoft.com::5c42f6f0-10f4-4fad-882b-be4748cb6acd"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anne thirlaway" initials="jt" lastIdx="10" clrIdx="0">
    <p:extLst>
      <p:ext uri="{19B8F6BF-5375-455C-9EA6-DF929625EA0E}">
        <p15:presenceInfo xmlns:p15="http://schemas.microsoft.com/office/powerpoint/2012/main" userId="88ebfc7785ff76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6" d="100"/>
          <a:sy n="106" d="100"/>
        </p:scale>
        <p:origin x="75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F70CDC-924D-4D0D-B6EC-046CBFBE2E1D}" type="datetimeFigureOut">
              <a:rPr lang="en-GB" smtClean="0"/>
              <a:t>22/08/2023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B7650D-E6FB-48F1-B6B3-389B68226DA3}" type="slidenum">
              <a:rPr lang="en-GB" smtClean="0"/>
              <a:t>‹#›</a:t>
            </a:fld>
            <a:endParaRPr lang="en-GB"/>
          </a:p>
        </p:txBody>
      </p:sp>
    </p:spTree>
    <p:extLst>
      <p:ext uri="{BB962C8B-B14F-4D97-AF65-F5344CB8AC3E}">
        <p14:creationId xmlns:p14="http://schemas.microsoft.com/office/powerpoint/2010/main" val="14627792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a:t>
            </a:fld>
            <a:endParaRPr lang="en-GB"/>
          </a:p>
        </p:txBody>
      </p:sp>
    </p:spTree>
    <p:extLst>
      <p:ext uri="{BB962C8B-B14F-4D97-AF65-F5344CB8AC3E}">
        <p14:creationId xmlns:p14="http://schemas.microsoft.com/office/powerpoint/2010/main" val="40387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A6B7650D-E6FB-48F1-B6B3-389B68226DA3}" type="slidenum">
              <a:rPr lang="en-GB" smtClean="0"/>
              <a:t>9</a:t>
            </a:fld>
            <a:endParaRPr lang="en-GB"/>
          </a:p>
        </p:txBody>
      </p:sp>
    </p:spTree>
    <p:extLst>
      <p:ext uri="{BB962C8B-B14F-4D97-AF65-F5344CB8AC3E}">
        <p14:creationId xmlns:p14="http://schemas.microsoft.com/office/powerpoint/2010/main" val="2076492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14</a:t>
            </a:fld>
            <a:endParaRPr lang="en-GB"/>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4C471-B9A3-9485-EFCC-90A64BD4D10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1F63A6D-7A98-ED0B-1D60-D92BB8C4D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D25225E-C9E3-B281-9495-CEAB259A0808}"/>
              </a:ext>
            </a:extLst>
          </p:cNvPr>
          <p:cNvSpPr>
            <a:spLocks noGrp="1"/>
          </p:cNvSpPr>
          <p:nvPr>
            <p:ph type="dt" sz="half" idx="10"/>
          </p:nvPr>
        </p:nvSpPr>
        <p:spPr/>
        <p:txBody>
          <a:bodyPr/>
          <a:lstStyle/>
          <a:p>
            <a:fld id="{FFAFB36C-328E-4FEB-824B-6B73D00E0685}" type="datetimeFigureOut">
              <a:rPr lang="en-GB" smtClean="0"/>
              <a:t>22/08/2023</a:t>
            </a:fld>
            <a:endParaRPr lang="en-GB"/>
          </a:p>
        </p:txBody>
      </p:sp>
      <p:sp>
        <p:nvSpPr>
          <p:cNvPr id="5" name="Footer Placeholder 4">
            <a:extLst>
              <a:ext uri="{FF2B5EF4-FFF2-40B4-BE49-F238E27FC236}">
                <a16:creationId xmlns:a16="http://schemas.microsoft.com/office/drawing/2014/main" id="{DBD5B176-3186-2346-0C51-296B5CD30FEB}"/>
              </a:ext>
            </a:extLst>
          </p:cNvPr>
          <p:cNvSpPr>
            <a:spLocks noGrp="1"/>
          </p:cNvSpPr>
          <p:nvPr>
            <p:ph type="ftr" sz="quarter" idx="11"/>
          </p:nvPr>
        </p:nvSpPr>
        <p:spPr/>
        <p:txBody>
          <a:bodyPr/>
          <a:lstStyle/>
          <a:p>
            <a:r>
              <a:rPr lang="en-GB"/>
              <a:t>Education &amp; Training Foundation</a:t>
            </a:r>
          </a:p>
        </p:txBody>
      </p:sp>
      <p:sp>
        <p:nvSpPr>
          <p:cNvPr id="6" name="Slide Number Placeholder 5">
            <a:extLst>
              <a:ext uri="{FF2B5EF4-FFF2-40B4-BE49-F238E27FC236}">
                <a16:creationId xmlns:a16="http://schemas.microsoft.com/office/drawing/2014/main" id="{AE7E6E23-80B3-373F-5026-38C4C35D2541}"/>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418409891"/>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66B69-5190-66D3-C448-A4226F6D4FF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ACAAAD7-22EE-C5D2-33AC-D6FA9C3D009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07A481D-04A8-4189-BD93-07226651A187}"/>
              </a:ext>
            </a:extLst>
          </p:cNvPr>
          <p:cNvSpPr>
            <a:spLocks noGrp="1"/>
          </p:cNvSpPr>
          <p:nvPr>
            <p:ph type="dt" sz="half" idx="10"/>
          </p:nvPr>
        </p:nvSpPr>
        <p:spPr/>
        <p:txBody>
          <a:bodyPr/>
          <a:lstStyle/>
          <a:p>
            <a:fld id="{FFAFB36C-328E-4FEB-824B-6B73D00E0685}" type="datetimeFigureOut">
              <a:rPr lang="en-GB" smtClean="0"/>
              <a:t>22/08/2023</a:t>
            </a:fld>
            <a:endParaRPr lang="en-GB"/>
          </a:p>
        </p:txBody>
      </p:sp>
      <p:sp>
        <p:nvSpPr>
          <p:cNvPr id="5" name="Footer Placeholder 4">
            <a:extLst>
              <a:ext uri="{FF2B5EF4-FFF2-40B4-BE49-F238E27FC236}">
                <a16:creationId xmlns:a16="http://schemas.microsoft.com/office/drawing/2014/main" id="{FFD07D6E-187A-9B7B-193B-7D7340322C6E}"/>
              </a:ext>
            </a:extLst>
          </p:cNvPr>
          <p:cNvSpPr>
            <a:spLocks noGrp="1"/>
          </p:cNvSpPr>
          <p:nvPr>
            <p:ph type="ftr" sz="quarter" idx="11"/>
          </p:nvPr>
        </p:nvSpPr>
        <p:spPr/>
        <p:txBody>
          <a:bodyPr/>
          <a:lstStyle/>
          <a:p>
            <a:r>
              <a:rPr lang="en-GB"/>
              <a:t>Education &amp; Training Foundation</a:t>
            </a:r>
          </a:p>
        </p:txBody>
      </p:sp>
      <p:sp>
        <p:nvSpPr>
          <p:cNvPr id="6" name="Slide Number Placeholder 5">
            <a:extLst>
              <a:ext uri="{FF2B5EF4-FFF2-40B4-BE49-F238E27FC236}">
                <a16:creationId xmlns:a16="http://schemas.microsoft.com/office/drawing/2014/main" id="{C0DFCA9F-D2CC-8AE3-C211-12A8D2973FCB}"/>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177582332"/>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38BADD9-FB49-1166-9E36-A17D2AD94BA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B998B7E-A367-3100-2D81-5201942B615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AEF78E0-7246-CC3F-2570-B484E0A0568B}"/>
              </a:ext>
            </a:extLst>
          </p:cNvPr>
          <p:cNvSpPr>
            <a:spLocks noGrp="1"/>
          </p:cNvSpPr>
          <p:nvPr>
            <p:ph type="dt" sz="half" idx="10"/>
          </p:nvPr>
        </p:nvSpPr>
        <p:spPr/>
        <p:txBody>
          <a:bodyPr/>
          <a:lstStyle/>
          <a:p>
            <a:fld id="{FFAFB36C-328E-4FEB-824B-6B73D00E0685}" type="datetimeFigureOut">
              <a:rPr lang="en-GB" smtClean="0"/>
              <a:t>22/08/2023</a:t>
            </a:fld>
            <a:endParaRPr lang="en-GB"/>
          </a:p>
        </p:txBody>
      </p:sp>
      <p:sp>
        <p:nvSpPr>
          <p:cNvPr id="5" name="Footer Placeholder 4">
            <a:extLst>
              <a:ext uri="{FF2B5EF4-FFF2-40B4-BE49-F238E27FC236}">
                <a16:creationId xmlns:a16="http://schemas.microsoft.com/office/drawing/2014/main" id="{BE39ACDD-9D22-5C5D-4015-3604A741D7C5}"/>
              </a:ext>
            </a:extLst>
          </p:cNvPr>
          <p:cNvSpPr>
            <a:spLocks noGrp="1"/>
          </p:cNvSpPr>
          <p:nvPr>
            <p:ph type="ftr" sz="quarter" idx="11"/>
          </p:nvPr>
        </p:nvSpPr>
        <p:spPr/>
        <p:txBody>
          <a:bodyPr/>
          <a:lstStyle/>
          <a:p>
            <a:r>
              <a:rPr lang="en-GB"/>
              <a:t>Education &amp; Training Foundation</a:t>
            </a:r>
          </a:p>
        </p:txBody>
      </p:sp>
      <p:sp>
        <p:nvSpPr>
          <p:cNvPr id="6" name="Slide Number Placeholder 5">
            <a:extLst>
              <a:ext uri="{FF2B5EF4-FFF2-40B4-BE49-F238E27FC236}">
                <a16:creationId xmlns:a16="http://schemas.microsoft.com/office/drawing/2014/main" id="{19EFA280-D47C-88CB-EED5-24AA3DCCAB4D}"/>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624660664"/>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a:t>Click to edit Master title style</a:t>
            </a:r>
            <a:endParaRPr lang="en-GB"/>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GB"/>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042211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a:t>Slide Title</a:t>
            </a:r>
            <a:endParaRPr lang="en-GB"/>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p>
        </p:txBody>
      </p:sp>
    </p:spTree>
    <p:extLst>
      <p:ext uri="{BB962C8B-B14F-4D97-AF65-F5344CB8AC3E}">
        <p14:creationId xmlns:p14="http://schemas.microsoft.com/office/powerpoint/2010/main" val="1086381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95D61-4282-21B5-2976-CFD6C086E4D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5224833-977A-E11D-38E4-7CA90495F46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48F5D5F-992B-4400-B8BE-C444A3A49D3F}"/>
              </a:ext>
            </a:extLst>
          </p:cNvPr>
          <p:cNvSpPr>
            <a:spLocks noGrp="1"/>
          </p:cNvSpPr>
          <p:nvPr>
            <p:ph type="dt" sz="half" idx="10"/>
          </p:nvPr>
        </p:nvSpPr>
        <p:spPr/>
        <p:txBody>
          <a:bodyPr/>
          <a:lstStyle/>
          <a:p>
            <a:fld id="{FFAFB36C-328E-4FEB-824B-6B73D00E0685}" type="datetimeFigureOut">
              <a:rPr lang="en-GB" smtClean="0"/>
              <a:t>22/08/2023</a:t>
            </a:fld>
            <a:endParaRPr lang="en-GB"/>
          </a:p>
        </p:txBody>
      </p:sp>
      <p:sp>
        <p:nvSpPr>
          <p:cNvPr id="5" name="Footer Placeholder 4">
            <a:extLst>
              <a:ext uri="{FF2B5EF4-FFF2-40B4-BE49-F238E27FC236}">
                <a16:creationId xmlns:a16="http://schemas.microsoft.com/office/drawing/2014/main" id="{06193037-0EF2-3D53-B1D3-D7DDC81F4164}"/>
              </a:ext>
            </a:extLst>
          </p:cNvPr>
          <p:cNvSpPr>
            <a:spLocks noGrp="1"/>
          </p:cNvSpPr>
          <p:nvPr>
            <p:ph type="ftr" sz="quarter" idx="11"/>
          </p:nvPr>
        </p:nvSpPr>
        <p:spPr/>
        <p:txBody>
          <a:bodyPr/>
          <a:lstStyle/>
          <a:p>
            <a:r>
              <a:rPr lang="en-GB"/>
              <a:t>Education &amp; Training Foundation</a:t>
            </a:r>
          </a:p>
        </p:txBody>
      </p:sp>
      <p:sp>
        <p:nvSpPr>
          <p:cNvPr id="6" name="Slide Number Placeholder 5">
            <a:extLst>
              <a:ext uri="{FF2B5EF4-FFF2-40B4-BE49-F238E27FC236}">
                <a16:creationId xmlns:a16="http://schemas.microsoft.com/office/drawing/2014/main" id="{EF19204F-3632-E47D-E48E-52DC9461681B}"/>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894048903"/>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3AEFF-8524-8BC2-118D-46610C0932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803BA02-656B-4BA9-C848-427E06B68E4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BFB3ED1-D836-B4CA-E1A9-8CA5E4013847}"/>
              </a:ext>
            </a:extLst>
          </p:cNvPr>
          <p:cNvSpPr>
            <a:spLocks noGrp="1"/>
          </p:cNvSpPr>
          <p:nvPr>
            <p:ph type="dt" sz="half" idx="10"/>
          </p:nvPr>
        </p:nvSpPr>
        <p:spPr/>
        <p:txBody>
          <a:bodyPr/>
          <a:lstStyle/>
          <a:p>
            <a:fld id="{FFAFB36C-328E-4FEB-824B-6B73D00E0685}" type="datetimeFigureOut">
              <a:rPr lang="en-GB" smtClean="0"/>
              <a:t>22/08/2023</a:t>
            </a:fld>
            <a:endParaRPr lang="en-GB"/>
          </a:p>
        </p:txBody>
      </p:sp>
      <p:sp>
        <p:nvSpPr>
          <p:cNvPr id="5" name="Footer Placeholder 4">
            <a:extLst>
              <a:ext uri="{FF2B5EF4-FFF2-40B4-BE49-F238E27FC236}">
                <a16:creationId xmlns:a16="http://schemas.microsoft.com/office/drawing/2014/main" id="{39B8443E-4F21-8234-F566-2C8FCE2F3F34}"/>
              </a:ext>
            </a:extLst>
          </p:cNvPr>
          <p:cNvSpPr>
            <a:spLocks noGrp="1"/>
          </p:cNvSpPr>
          <p:nvPr>
            <p:ph type="ftr" sz="quarter" idx="11"/>
          </p:nvPr>
        </p:nvSpPr>
        <p:spPr/>
        <p:txBody>
          <a:bodyPr/>
          <a:lstStyle/>
          <a:p>
            <a:r>
              <a:rPr lang="en-GB"/>
              <a:t>Education &amp; Training Foundation</a:t>
            </a:r>
          </a:p>
        </p:txBody>
      </p:sp>
      <p:sp>
        <p:nvSpPr>
          <p:cNvPr id="6" name="Slide Number Placeholder 5">
            <a:extLst>
              <a:ext uri="{FF2B5EF4-FFF2-40B4-BE49-F238E27FC236}">
                <a16:creationId xmlns:a16="http://schemas.microsoft.com/office/drawing/2014/main" id="{30AEF8A7-66DF-F797-0563-50528E388E31}"/>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4050876005"/>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C1DBC-207A-43F5-E7BF-B96AAECFBE6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BB8C5B8-A73A-73EA-E875-E7432637D7C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C70507F-08DF-9069-299C-B6B46198267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F1A9503-1D6E-9F06-B9F9-9BA336DBAAD3}"/>
              </a:ext>
            </a:extLst>
          </p:cNvPr>
          <p:cNvSpPr>
            <a:spLocks noGrp="1"/>
          </p:cNvSpPr>
          <p:nvPr>
            <p:ph type="dt" sz="half" idx="10"/>
          </p:nvPr>
        </p:nvSpPr>
        <p:spPr/>
        <p:txBody>
          <a:bodyPr/>
          <a:lstStyle/>
          <a:p>
            <a:fld id="{FFAFB36C-328E-4FEB-824B-6B73D00E0685}" type="datetimeFigureOut">
              <a:rPr lang="en-GB" smtClean="0"/>
              <a:t>22/08/2023</a:t>
            </a:fld>
            <a:endParaRPr lang="en-GB"/>
          </a:p>
        </p:txBody>
      </p:sp>
      <p:sp>
        <p:nvSpPr>
          <p:cNvPr id="6" name="Footer Placeholder 5">
            <a:extLst>
              <a:ext uri="{FF2B5EF4-FFF2-40B4-BE49-F238E27FC236}">
                <a16:creationId xmlns:a16="http://schemas.microsoft.com/office/drawing/2014/main" id="{14344A2F-E889-DB1A-05C1-9B675D7CFA5C}"/>
              </a:ext>
            </a:extLst>
          </p:cNvPr>
          <p:cNvSpPr>
            <a:spLocks noGrp="1"/>
          </p:cNvSpPr>
          <p:nvPr>
            <p:ph type="ftr" sz="quarter" idx="11"/>
          </p:nvPr>
        </p:nvSpPr>
        <p:spPr/>
        <p:txBody>
          <a:bodyPr/>
          <a:lstStyle/>
          <a:p>
            <a:r>
              <a:rPr lang="en-GB"/>
              <a:t>Education &amp; Training Foundation</a:t>
            </a:r>
          </a:p>
        </p:txBody>
      </p:sp>
      <p:sp>
        <p:nvSpPr>
          <p:cNvPr id="7" name="Slide Number Placeholder 6">
            <a:extLst>
              <a:ext uri="{FF2B5EF4-FFF2-40B4-BE49-F238E27FC236}">
                <a16:creationId xmlns:a16="http://schemas.microsoft.com/office/drawing/2014/main" id="{4593A80B-A887-8095-941E-711A0E630724}"/>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263700474"/>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3FBA13-0AA0-2378-BF80-83811C14F1A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3392F97-953A-4421-0CCD-E6136EB7F4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4F97E4C-1ED8-F491-6DF3-6F9AF3394B6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632B3DAF-0C24-27E9-7B0F-BD74E877C3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70A3E08-0101-EE00-66B4-8B18326A94D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556F7F4C-2F2A-19B7-55F8-D1BC654B9807}"/>
              </a:ext>
            </a:extLst>
          </p:cNvPr>
          <p:cNvSpPr>
            <a:spLocks noGrp="1"/>
          </p:cNvSpPr>
          <p:nvPr>
            <p:ph type="dt" sz="half" idx="10"/>
          </p:nvPr>
        </p:nvSpPr>
        <p:spPr/>
        <p:txBody>
          <a:bodyPr/>
          <a:lstStyle/>
          <a:p>
            <a:fld id="{FFAFB36C-328E-4FEB-824B-6B73D00E0685}" type="datetimeFigureOut">
              <a:rPr lang="en-GB" smtClean="0"/>
              <a:t>22/08/2023</a:t>
            </a:fld>
            <a:endParaRPr lang="en-GB"/>
          </a:p>
        </p:txBody>
      </p:sp>
      <p:sp>
        <p:nvSpPr>
          <p:cNvPr id="8" name="Footer Placeholder 7">
            <a:extLst>
              <a:ext uri="{FF2B5EF4-FFF2-40B4-BE49-F238E27FC236}">
                <a16:creationId xmlns:a16="http://schemas.microsoft.com/office/drawing/2014/main" id="{A4EDB145-37A6-D699-8593-8FC50B6D12B8}"/>
              </a:ext>
            </a:extLst>
          </p:cNvPr>
          <p:cNvSpPr>
            <a:spLocks noGrp="1"/>
          </p:cNvSpPr>
          <p:nvPr>
            <p:ph type="ftr" sz="quarter" idx="11"/>
          </p:nvPr>
        </p:nvSpPr>
        <p:spPr/>
        <p:txBody>
          <a:bodyPr/>
          <a:lstStyle/>
          <a:p>
            <a:r>
              <a:rPr lang="en-GB"/>
              <a:t>Education &amp; Training Foundation</a:t>
            </a:r>
          </a:p>
        </p:txBody>
      </p:sp>
      <p:sp>
        <p:nvSpPr>
          <p:cNvPr id="9" name="Slide Number Placeholder 8">
            <a:extLst>
              <a:ext uri="{FF2B5EF4-FFF2-40B4-BE49-F238E27FC236}">
                <a16:creationId xmlns:a16="http://schemas.microsoft.com/office/drawing/2014/main" id="{A333E2F9-3588-D235-7340-1B1D120A9D1E}"/>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855351199"/>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86DF35-0EC1-6856-E135-B2E9F6D53A6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778CBFA5-3FB3-729B-BB3A-5445EA546DFF}"/>
              </a:ext>
            </a:extLst>
          </p:cNvPr>
          <p:cNvSpPr>
            <a:spLocks noGrp="1"/>
          </p:cNvSpPr>
          <p:nvPr>
            <p:ph type="dt" sz="half" idx="10"/>
          </p:nvPr>
        </p:nvSpPr>
        <p:spPr/>
        <p:txBody>
          <a:bodyPr/>
          <a:lstStyle/>
          <a:p>
            <a:fld id="{FFAFB36C-328E-4FEB-824B-6B73D00E0685}" type="datetimeFigureOut">
              <a:rPr lang="en-GB" smtClean="0"/>
              <a:t>22/08/2023</a:t>
            </a:fld>
            <a:endParaRPr lang="en-GB"/>
          </a:p>
        </p:txBody>
      </p:sp>
      <p:sp>
        <p:nvSpPr>
          <p:cNvPr id="4" name="Footer Placeholder 3">
            <a:extLst>
              <a:ext uri="{FF2B5EF4-FFF2-40B4-BE49-F238E27FC236}">
                <a16:creationId xmlns:a16="http://schemas.microsoft.com/office/drawing/2014/main" id="{90E2F856-93AA-E3ED-62E2-DCE824720188}"/>
              </a:ext>
            </a:extLst>
          </p:cNvPr>
          <p:cNvSpPr>
            <a:spLocks noGrp="1"/>
          </p:cNvSpPr>
          <p:nvPr>
            <p:ph type="ftr" sz="quarter" idx="11"/>
          </p:nvPr>
        </p:nvSpPr>
        <p:spPr/>
        <p:txBody>
          <a:bodyPr/>
          <a:lstStyle/>
          <a:p>
            <a:r>
              <a:rPr lang="en-GB"/>
              <a:t>Education &amp; Training Foundation</a:t>
            </a:r>
          </a:p>
        </p:txBody>
      </p:sp>
      <p:sp>
        <p:nvSpPr>
          <p:cNvPr id="5" name="Slide Number Placeholder 4">
            <a:extLst>
              <a:ext uri="{FF2B5EF4-FFF2-40B4-BE49-F238E27FC236}">
                <a16:creationId xmlns:a16="http://schemas.microsoft.com/office/drawing/2014/main" id="{E6DA276A-CE71-CFE9-4C93-64D27607B7B4}"/>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4135043863"/>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3EE7D5-7226-6B9B-28AB-D778D4E140C8}"/>
              </a:ext>
            </a:extLst>
          </p:cNvPr>
          <p:cNvSpPr>
            <a:spLocks noGrp="1"/>
          </p:cNvSpPr>
          <p:nvPr>
            <p:ph type="dt" sz="half" idx="10"/>
          </p:nvPr>
        </p:nvSpPr>
        <p:spPr/>
        <p:txBody>
          <a:bodyPr/>
          <a:lstStyle/>
          <a:p>
            <a:fld id="{E5F85EBC-7192-4DC3-B680-360CA70734FA}" type="datetimeFigureOut">
              <a:rPr lang="en-GB" smtClean="0"/>
              <a:t>22/08/2023</a:t>
            </a:fld>
            <a:endParaRPr lang="en-GB"/>
          </a:p>
        </p:txBody>
      </p:sp>
      <p:sp>
        <p:nvSpPr>
          <p:cNvPr id="3" name="Footer Placeholder 2">
            <a:extLst>
              <a:ext uri="{FF2B5EF4-FFF2-40B4-BE49-F238E27FC236}">
                <a16:creationId xmlns:a16="http://schemas.microsoft.com/office/drawing/2014/main" id="{C7E8DE87-4187-BCC2-14AB-E351EF075FED}"/>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A8B8143-4562-500F-21F7-C4A59686DB2D}"/>
              </a:ext>
            </a:extLst>
          </p:cNvPr>
          <p:cNvSpPr>
            <a:spLocks noGrp="1"/>
          </p:cNvSpPr>
          <p:nvPr>
            <p:ph type="sldNum" sz="quarter" idx="12"/>
          </p:nvPr>
        </p:nvSpPr>
        <p:spPr/>
        <p:txBody>
          <a:bodyPr/>
          <a:lstStyle/>
          <a:p>
            <a:fld id="{371194A4-2DBD-447F-9C49-51C4121E9C06}" type="slidenum">
              <a:rPr lang="en-GB" smtClean="0"/>
              <a:t>‹#›</a:t>
            </a:fld>
            <a:endParaRPr lang="en-GB"/>
          </a:p>
        </p:txBody>
      </p:sp>
    </p:spTree>
    <p:extLst>
      <p:ext uri="{BB962C8B-B14F-4D97-AF65-F5344CB8AC3E}">
        <p14:creationId xmlns:p14="http://schemas.microsoft.com/office/powerpoint/2010/main" val="2767417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9E0AD-FFC4-7DD4-043B-0C4748D6AA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96F7D71-09A3-46BA-DDF3-A6306EECBC4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E0A3E201-8F1F-48DD-7756-5839120532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FA4B75-B051-0028-6768-B919A97124A6}"/>
              </a:ext>
            </a:extLst>
          </p:cNvPr>
          <p:cNvSpPr>
            <a:spLocks noGrp="1"/>
          </p:cNvSpPr>
          <p:nvPr>
            <p:ph type="dt" sz="half" idx="10"/>
          </p:nvPr>
        </p:nvSpPr>
        <p:spPr/>
        <p:txBody>
          <a:bodyPr/>
          <a:lstStyle/>
          <a:p>
            <a:fld id="{FFAFB36C-328E-4FEB-824B-6B73D00E0685}" type="datetimeFigureOut">
              <a:rPr lang="en-GB" smtClean="0"/>
              <a:t>22/08/2023</a:t>
            </a:fld>
            <a:endParaRPr lang="en-GB"/>
          </a:p>
        </p:txBody>
      </p:sp>
      <p:sp>
        <p:nvSpPr>
          <p:cNvPr id="6" name="Footer Placeholder 5">
            <a:extLst>
              <a:ext uri="{FF2B5EF4-FFF2-40B4-BE49-F238E27FC236}">
                <a16:creationId xmlns:a16="http://schemas.microsoft.com/office/drawing/2014/main" id="{1408E411-D2D4-F453-34F8-19A38E1CE0FA}"/>
              </a:ext>
            </a:extLst>
          </p:cNvPr>
          <p:cNvSpPr>
            <a:spLocks noGrp="1"/>
          </p:cNvSpPr>
          <p:nvPr>
            <p:ph type="ftr" sz="quarter" idx="11"/>
          </p:nvPr>
        </p:nvSpPr>
        <p:spPr/>
        <p:txBody>
          <a:bodyPr/>
          <a:lstStyle/>
          <a:p>
            <a:r>
              <a:rPr lang="en-GB"/>
              <a:t>Education &amp; Training Foundation</a:t>
            </a:r>
          </a:p>
        </p:txBody>
      </p:sp>
      <p:sp>
        <p:nvSpPr>
          <p:cNvPr id="7" name="Slide Number Placeholder 6">
            <a:extLst>
              <a:ext uri="{FF2B5EF4-FFF2-40B4-BE49-F238E27FC236}">
                <a16:creationId xmlns:a16="http://schemas.microsoft.com/office/drawing/2014/main" id="{3BD53691-E7B9-AF4A-B450-C9E38894E767}"/>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400072273"/>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47F89-A3A9-DB2A-659E-D50AAC8482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3FC5181-AF66-3592-4881-9B0A5352F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07817E4-0A32-4F82-7F06-C5BF944034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6B959C-F50E-ADCA-CE09-9DE03FBFCB3F}"/>
              </a:ext>
            </a:extLst>
          </p:cNvPr>
          <p:cNvSpPr>
            <a:spLocks noGrp="1"/>
          </p:cNvSpPr>
          <p:nvPr>
            <p:ph type="dt" sz="half" idx="10"/>
          </p:nvPr>
        </p:nvSpPr>
        <p:spPr/>
        <p:txBody>
          <a:bodyPr/>
          <a:lstStyle/>
          <a:p>
            <a:fld id="{FFAFB36C-328E-4FEB-824B-6B73D00E0685}" type="datetimeFigureOut">
              <a:rPr lang="en-GB" smtClean="0"/>
              <a:t>22/08/2023</a:t>
            </a:fld>
            <a:endParaRPr lang="en-GB"/>
          </a:p>
        </p:txBody>
      </p:sp>
      <p:sp>
        <p:nvSpPr>
          <p:cNvPr id="6" name="Footer Placeholder 5">
            <a:extLst>
              <a:ext uri="{FF2B5EF4-FFF2-40B4-BE49-F238E27FC236}">
                <a16:creationId xmlns:a16="http://schemas.microsoft.com/office/drawing/2014/main" id="{9A850499-207D-37A6-FF84-8D2174391851}"/>
              </a:ext>
            </a:extLst>
          </p:cNvPr>
          <p:cNvSpPr>
            <a:spLocks noGrp="1"/>
          </p:cNvSpPr>
          <p:nvPr>
            <p:ph type="ftr" sz="quarter" idx="11"/>
          </p:nvPr>
        </p:nvSpPr>
        <p:spPr/>
        <p:txBody>
          <a:bodyPr/>
          <a:lstStyle/>
          <a:p>
            <a:r>
              <a:rPr lang="en-GB"/>
              <a:t>Education &amp; Training Foundation</a:t>
            </a:r>
          </a:p>
        </p:txBody>
      </p:sp>
      <p:sp>
        <p:nvSpPr>
          <p:cNvPr id="7" name="Slide Number Placeholder 6">
            <a:extLst>
              <a:ext uri="{FF2B5EF4-FFF2-40B4-BE49-F238E27FC236}">
                <a16:creationId xmlns:a16="http://schemas.microsoft.com/office/drawing/2014/main" id="{5376D7BF-6E04-46A2-1504-D3100D67B7A1}"/>
              </a:ext>
            </a:extLst>
          </p:cNvPr>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484942303"/>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141B6B-F90E-2117-1BE2-5CD06F1549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9288AD4-8FFB-F2B5-9FD8-B68AB030FB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0E1B1EB-523D-353D-89C2-E8CE90FA26C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AFB36C-328E-4FEB-824B-6B73D00E0685}" type="datetimeFigureOut">
              <a:rPr lang="en-GB" smtClean="0"/>
              <a:t>22/08/2023</a:t>
            </a:fld>
            <a:endParaRPr lang="en-GB"/>
          </a:p>
        </p:txBody>
      </p:sp>
      <p:sp>
        <p:nvSpPr>
          <p:cNvPr id="5" name="Footer Placeholder 4">
            <a:extLst>
              <a:ext uri="{FF2B5EF4-FFF2-40B4-BE49-F238E27FC236}">
                <a16:creationId xmlns:a16="http://schemas.microsoft.com/office/drawing/2014/main" id="{813A6659-3BD3-C8BC-5996-F8343908344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GB"/>
              <a:t>Education &amp; Training Foundation</a:t>
            </a:r>
          </a:p>
        </p:txBody>
      </p:sp>
      <p:sp>
        <p:nvSpPr>
          <p:cNvPr id="6" name="Slide Number Placeholder 5">
            <a:extLst>
              <a:ext uri="{FF2B5EF4-FFF2-40B4-BE49-F238E27FC236}">
                <a16:creationId xmlns:a16="http://schemas.microsoft.com/office/drawing/2014/main" id="{0C727436-C7A0-3F4D-3B40-5D6249B3161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10133384"/>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3.xml"/><Relationship Id="rId1" Type="http://schemas.openxmlformats.org/officeDocument/2006/relationships/slideLayout" Target="../slideLayouts/slideLayout13.xml"/><Relationship Id="rId5" Type="http://schemas.openxmlformats.org/officeDocument/2006/relationships/image" Target="../media/image7.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a:xfrm>
            <a:off x="5192990" y="1256623"/>
            <a:ext cx="6610829" cy="2847077"/>
          </a:xfrm>
        </p:spPr>
        <p:txBody>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GB" sz="4800"/>
              <a:t>4.1 Applied mathematical theory in engineering applications </a:t>
            </a:r>
            <a:endParaRPr lang="en-US" sz="4800"/>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vert="horz" lIns="108000" tIns="108000" rIns="0" bIns="108000" rtlCol="0" anchor="t">
            <a:no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US">
                <a:solidFill>
                  <a:schemeClr val="bg1"/>
                </a:solidFill>
              </a:rPr>
              <a:t>Presenter name</a:t>
            </a:r>
          </a:p>
        </p:txBody>
      </p:sp>
      <p:sp>
        <p:nvSpPr>
          <p:cNvPr id="4" name="Text Placeholder 3">
            <a:extLst>
              <a:ext uri="{FF2B5EF4-FFF2-40B4-BE49-F238E27FC236}">
                <a16:creationId xmlns:a16="http://schemas.microsoft.com/office/drawing/2014/main" id="{EB4CC04C-4404-2344-B3AF-3A1327FC7224}"/>
              </a:ext>
            </a:extLst>
          </p:cNvPr>
          <p:cNvSpPr>
            <a:spLocks noGrp="1"/>
          </p:cNvSpPr>
          <p:nvPr>
            <p:ph type="body" sz="quarter" idx="14"/>
          </p:nvPr>
        </p:nvSpPr>
        <p:spPr/>
        <p:txBody>
          <a:bodyPr vert="horz" lIns="108000" tIns="0" rIns="0" bIns="0" rtlCol="0" anchor="t">
            <a:no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US">
                <a:solidFill>
                  <a:schemeClr val="bg1"/>
                </a:solidFill>
              </a:rPr>
              <a:t>Time and date</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US">
                <a:solidFill>
                  <a:schemeClr val="bg1"/>
                </a:solidFill>
              </a:rPr>
              <a:t>Location</a:t>
            </a:r>
          </a:p>
        </p:txBody>
      </p:sp>
      <p:sp>
        <p:nvSpPr>
          <p:cNvPr id="11" name="Title 1">
            <a:extLst>
              <a:ext uri="{FF2B5EF4-FFF2-40B4-BE49-F238E27FC236}">
                <a16:creationId xmlns:a16="http://schemas.microsoft.com/office/drawing/2014/main" id="{27262DDF-C136-4D8B-8AA8-F0FB645B74FD}"/>
              </a:ext>
            </a:extLst>
          </p:cNvPr>
          <p:cNvSpPr txBox="1">
            <a:spLocks/>
          </p:cNvSpPr>
          <p:nvPr/>
        </p:nvSpPr>
        <p:spPr>
          <a:xfrm>
            <a:off x="5189657" y="4045716"/>
            <a:ext cx="6618859" cy="672075"/>
          </a:xfrm>
          <a:prstGeom prst="rect">
            <a:avLst/>
          </a:prstGeom>
          <a:solidFill>
            <a:schemeClr val="bg1"/>
          </a:solidFill>
        </p:spPr>
        <p:txBody>
          <a:bodyPr vert="horz" lIns="144000" tIns="182400" rIns="0" bIns="0" rtlCol="0" anchor="ctr">
            <a:no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GB" sz="3700"/>
              <a:t>Trigonometry </a:t>
            </a:r>
            <a:r>
              <a:rPr lang="en-GB" sz="3700">
                <a:latin typeface="Arial"/>
                <a:cs typeface="Arial"/>
              </a:rPr>
              <a:t>–</a:t>
            </a:r>
            <a:r>
              <a:rPr lang="en-GB" sz="3700"/>
              <a:t> 3 Answers</a:t>
            </a:r>
            <a:endParaRPr lang="en-GB" sz="3733"/>
          </a:p>
        </p:txBody>
      </p:sp>
    </p:spTree>
    <p:extLst>
      <p:ext uri="{BB962C8B-B14F-4D97-AF65-F5344CB8AC3E}">
        <p14:creationId xmlns:p14="http://schemas.microsoft.com/office/powerpoint/2010/main" val="37864811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AA7D2B4E-1188-72D2-CA91-BB39DAD6BA10}"/>
              </a:ext>
            </a:extLst>
          </p:cNvPr>
          <p:cNvGrpSpPr/>
          <p:nvPr/>
        </p:nvGrpSpPr>
        <p:grpSpPr>
          <a:xfrm>
            <a:off x="485775" y="440418"/>
            <a:ext cx="10839450" cy="4433661"/>
            <a:chOff x="390525" y="341539"/>
            <a:chExt cx="10839450" cy="4433661"/>
          </a:xfrm>
        </p:grpSpPr>
        <p:grpSp>
          <p:nvGrpSpPr>
            <p:cNvPr id="10" name="Group 9">
              <a:extLst>
                <a:ext uri="{FF2B5EF4-FFF2-40B4-BE49-F238E27FC236}">
                  <a16:creationId xmlns:a16="http://schemas.microsoft.com/office/drawing/2014/main" id="{6779FDA6-5C7D-0EBC-4C7C-C034C02AFF2C}"/>
                </a:ext>
              </a:extLst>
            </p:cNvPr>
            <p:cNvGrpSpPr/>
            <p:nvPr/>
          </p:nvGrpSpPr>
          <p:grpSpPr>
            <a:xfrm>
              <a:off x="3011649" y="341539"/>
              <a:ext cx="1141251" cy="4408715"/>
              <a:chOff x="3421224" y="1665514"/>
              <a:chExt cx="1141251" cy="4408715"/>
            </a:xfrm>
          </p:grpSpPr>
          <p:grpSp>
            <p:nvGrpSpPr>
              <p:cNvPr id="6" name="Group 5">
                <a:extLst>
                  <a:ext uri="{FF2B5EF4-FFF2-40B4-BE49-F238E27FC236}">
                    <a16:creationId xmlns:a16="http://schemas.microsoft.com/office/drawing/2014/main" id="{71CFE4FB-CF8D-4F49-4160-6A7B7C08E3BE}"/>
                  </a:ext>
                </a:extLst>
              </p:cNvPr>
              <p:cNvGrpSpPr/>
              <p:nvPr/>
            </p:nvGrpSpPr>
            <p:grpSpPr>
              <a:xfrm>
                <a:off x="3421224" y="1665514"/>
                <a:ext cx="992156" cy="4408715"/>
                <a:chOff x="3421224" y="1665514"/>
                <a:chExt cx="992156" cy="4408715"/>
              </a:xfrm>
              <a:solidFill>
                <a:schemeClr val="bg1">
                  <a:lumMod val="75000"/>
                </a:schemeClr>
              </a:solidFill>
              <a:effectLst>
                <a:outerShdw blurRad="50800" dist="38100" dir="8100000" algn="tr" rotWithShape="0">
                  <a:prstClr val="black">
                    <a:alpha val="40000"/>
                  </a:prstClr>
                </a:outerShdw>
              </a:effectLst>
            </p:grpSpPr>
            <p:grpSp>
              <p:nvGrpSpPr>
                <p:cNvPr id="4" name="Group 3">
                  <a:extLst>
                    <a:ext uri="{FF2B5EF4-FFF2-40B4-BE49-F238E27FC236}">
                      <a16:creationId xmlns:a16="http://schemas.microsoft.com/office/drawing/2014/main" id="{9D46E53D-4B5B-4B75-FBC5-784CB078BC9F}"/>
                    </a:ext>
                  </a:extLst>
                </p:cNvPr>
                <p:cNvGrpSpPr/>
                <p:nvPr/>
              </p:nvGrpSpPr>
              <p:grpSpPr>
                <a:xfrm>
                  <a:off x="3470988" y="1665514"/>
                  <a:ext cx="942392" cy="4408715"/>
                  <a:chOff x="3470988" y="1665514"/>
                  <a:chExt cx="942392" cy="4408715"/>
                </a:xfrm>
                <a:grpFill/>
              </p:grpSpPr>
              <p:sp>
                <p:nvSpPr>
                  <p:cNvPr id="2" name="Rectangle 1">
                    <a:extLst>
                      <a:ext uri="{FF2B5EF4-FFF2-40B4-BE49-F238E27FC236}">
                        <a16:creationId xmlns:a16="http://schemas.microsoft.com/office/drawing/2014/main" id="{37CD14E3-F8BC-1F9A-412C-255822461934}"/>
                      </a:ext>
                    </a:extLst>
                  </p:cNvPr>
                  <p:cNvSpPr/>
                  <p:nvPr/>
                </p:nvSpPr>
                <p:spPr>
                  <a:xfrm>
                    <a:off x="3470988" y="1875453"/>
                    <a:ext cx="139959" cy="4198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Block Arc 2">
                    <a:extLst>
                      <a:ext uri="{FF2B5EF4-FFF2-40B4-BE49-F238E27FC236}">
                        <a16:creationId xmlns:a16="http://schemas.microsoft.com/office/drawing/2014/main" id="{7DF9DCBE-42EF-7AEB-1103-CD7528C77796}"/>
                      </a:ext>
                    </a:extLst>
                  </p:cNvPr>
                  <p:cNvSpPr/>
                  <p:nvPr/>
                </p:nvSpPr>
                <p:spPr>
                  <a:xfrm>
                    <a:off x="3489650" y="1665514"/>
                    <a:ext cx="923730" cy="419878"/>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5" name="Rectangle 4">
                  <a:extLst>
                    <a:ext uri="{FF2B5EF4-FFF2-40B4-BE49-F238E27FC236}">
                      <a16:creationId xmlns:a16="http://schemas.microsoft.com/office/drawing/2014/main" id="{D5156878-48EF-BF2F-5323-68191D36F964}"/>
                    </a:ext>
                  </a:extLst>
                </p:cNvPr>
                <p:cNvSpPr/>
                <p:nvPr/>
              </p:nvSpPr>
              <p:spPr>
                <a:xfrm>
                  <a:off x="3421224" y="4620209"/>
                  <a:ext cx="239485" cy="145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AA8E7F37-8F76-E1DD-AA07-2CD031014FF4}"/>
                  </a:ext>
                </a:extLst>
              </p:cNvPr>
              <p:cNvGrpSpPr/>
              <p:nvPr/>
            </p:nvGrpSpPr>
            <p:grpSpPr>
              <a:xfrm rot="10800000">
                <a:off x="4057650" y="1875453"/>
                <a:ext cx="504825" cy="169545"/>
                <a:chOff x="5591175" y="2571750"/>
                <a:chExt cx="504825" cy="169545"/>
              </a:xfrm>
            </p:grpSpPr>
            <p:sp>
              <p:nvSpPr>
                <p:cNvPr id="7" name="Rectangle: Top Corners Snipped 6">
                  <a:extLst>
                    <a:ext uri="{FF2B5EF4-FFF2-40B4-BE49-F238E27FC236}">
                      <a16:creationId xmlns:a16="http://schemas.microsoft.com/office/drawing/2014/main" id="{7FD43306-61C8-0171-CA11-37EEB8743B1C}"/>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9EFE49AD-52DD-3F6C-3119-35ACDFAB4DB0}"/>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cxnSp>
          <p:nvCxnSpPr>
            <p:cNvPr id="12" name="Connector: Curved 11">
              <a:extLst>
                <a:ext uri="{FF2B5EF4-FFF2-40B4-BE49-F238E27FC236}">
                  <a16:creationId xmlns:a16="http://schemas.microsoft.com/office/drawing/2014/main" id="{E81D19E5-816F-7D15-3203-ED7CB1F189E1}"/>
                </a:ext>
              </a:extLst>
            </p:cNvPr>
            <p:cNvCxnSpPr/>
            <p:nvPr/>
          </p:nvCxnSpPr>
          <p:spPr>
            <a:xfrm>
              <a:off x="390525" y="4762500"/>
              <a:ext cx="10839450" cy="12700"/>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CD2A47F-DB32-4EA3-A42B-52483DF77D6F}"/>
                </a:ext>
              </a:extLst>
            </p:cNvPr>
            <p:cNvCxnSpPr>
              <a:cxnSpLocks/>
            </p:cNvCxnSpPr>
            <p:nvPr/>
          </p:nvCxnSpPr>
          <p:spPr>
            <a:xfrm>
              <a:off x="3952146" y="761417"/>
              <a:ext cx="51659" cy="3921254"/>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064F908-441C-01A2-F209-E4EC38666E84}"/>
                </a:ext>
              </a:extLst>
            </p:cNvPr>
            <p:cNvCxnSpPr>
              <a:cxnSpLocks/>
            </p:cNvCxnSpPr>
            <p:nvPr/>
          </p:nvCxnSpPr>
          <p:spPr>
            <a:xfrm>
              <a:off x="3960909" y="4726973"/>
              <a:ext cx="2727700" cy="5146"/>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D4D60A1-5466-0013-D262-448FCA777B10}"/>
                </a:ext>
              </a:extLst>
            </p:cNvPr>
            <p:cNvSpPr txBox="1"/>
            <p:nvPr/>
          </p:nvSpPr>
          <p:spPr>
            <a:xfrm>
              <a:off x="3251134" y="1702277"/>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4.5m </a:t>
              </a:r>
            </a:p>
          </p:txBody>
        </p:sp>
      </p:grpSp>
      <p:sp>
        <p:nvSpPr>
          <p:cNvPr id="21" name="TextBox 20">
            <a:extLst>
              <a:ext uri="{FF2B5EF4-FFF2-40B4-BE49-F238E27FC236}">
                <a16:creationId xmlns:a16="http://schemas.microsoft.com/office/drawing/2014/main" id="{0A89DBDA-46AB-1F52-F286-2E084A4CF880}"/>
              </a:ext>
            </a:extLst>
          </p:cNvPr>
          <p:cNvSpPr txBox="1"/>
          <p:nvPr/>
        </p:nvSpPr>
        <p:spPr>
          <a:xfrm>
            <a:off x="4998455" y="4772762"/>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3.5m </a:t>
            </a:r>
          </a:p>
        </p:txBody>
      </p:sp>
      <p:sp>
        <p:nvSpPr>
          <p:cNvPr id="24" name="TextBox 23">
            <a:extLst>
              <a:ext uri="{FF2B5EF4-FFF2-40B4-BE49-F238E27FC236}">
                <a16:creationId xmlns:a16="http://schemas.microsoft.com/office/drawing/2014/main" id="{B4677D55-BA01-07C2-8C33-EC30B5A127EA}"/>
              </a:ext>
            </a:extLst>
          </p:cNvPr>
          <p:cNvSpPr txBox="1"/>
          <p:nvPr/>
        </p:nvSpPr>
        <p:spPr>
          <a:xfrm>
            <a:off x="6598173" y="537130"/>
            <a:ext cx="5469808" cy="3877985"/>
          </a:xfrm>
          <a:prstGeom prst="rect">
            <a:avLst/>
          </a:prstGeom>
          <a:noFill/>
        </p:spPr>
        <p:txBody>
          <a:bodyPr wrap="square" lIns="91440" tIns="45720" rIns="91440" bIns="45720" rtlCol="0" anchor="t">
            <a:spAutoFit/>
          </a:bodyPr>
          <a:lstStyle/>
          <a:p>
            <a:endParaRPr lang="en-GB">
              <a:latin typeface="Arial" panose="020B0604020202020204" pitchFamily="34" charset="0"/>
              <a:cs typeface="Arial" panose="020B0604020202020204" pitchFamily="34" charset="0"/>
            </a:endParaRPr>
          </a:p>
          <a:p>
            <a:r>
              <a:rPr lang="en-GB" dirty="0">
                <a:latin typeface="Arial"/>
                <a:cs typeface="Arial"/>
              </a:rPr>
              <a:t>E = the amount of light at the surface.</a:t>
            </a:r>
          </a:p>
          <a:p>
            <a:r>
              <a:rPr lang="en-GB" dirty="0">
                <a:latin typeface="Arial"/>
                <a:cs typeface="Arial"/>
              </a:rPr>
              <a:t>I = the amount of light from the source.</a:t>
            </a:r>
          </a:p>
          <a:p>
            <a:r>
              <a:rPr lang="en-GB" dirty="0">
                <a:latin typeface="Arial"/>
                <a:cs typeface="Arial"/>
              </a:rPr>
              <a:t>d = the distance from the light source to a point on the surface (m).</a:t>
            </a:r>
          </a:p>
          <a:p>
            <a:endParaRPr lang="en-GB">
              <a:latin typeface="Arial" panose="020B0604020202020204" pitchFamily="34" charset="0"/>
              <a:cs typeface="Arial" panose="020B0604020202020204" pitchFamily="34" charset="0"/>
            </a:endParaRPr>
          </a:p>
          <a:p>
            <a:r>
              <a:rPr lang="en-GB" dirty="0">
                <a:latin typeface="Arial"/>
                <a:cs typeface="Arial"/>
              </a:rPr>
              <a:t>E =   </a:t>
            </a:r>
            <a:r>
              <a:rPr lang="en-GB" u="sng" dirty="0">
                <a:latin typeface="Arial"/>
                <a:cs typeface="Arial"/>
              </a:rPr>
              <a:t>I   </a:t>
            </a:r>
            <a:r>
              <a:rPr lang="en-GB" dirty="0">
                <a:latin typeface="Arial"/>
                <a:cs typeface="Arial"/>
              </a:rPr>
              <a:t>   x  cos ɸ</a:t>
            </a:r>
          </a:p>
          <a:p>
            <a:r>
              <a:rPr lang="en-GB" dirty="0">
                <a:latin typeface="Arial"/>
                <a:cs typeface="Arial"/>
              </a:rPr>
              <a:t>        d</a:t>
            </a:r>
            <a:r>
              <a:rPr lang="en-GB" baseline="30000" dirty="0">
                <a:latin typeface="Arial"/>
                <a:cs typeface="Arial"/>
              </a:rPr>
              <a:t>2</a:t>
            </a:r>
          </a:p>
          <a:p>
            <a:r>
              <a:rPr lang="en-GB" baseline="30000" dirty="0">
                <a:latin typeface="Arial"/>
                <a:cs typeface="Arial"/>
              </a:rPr>
              <a:t>  </a:t>
            </a:r>
            <a:endParaRPr lang="en-GB" baseline="30000" dirty="0">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a:p>
            <a:r>
              <a:rPr lang="en-GB" dirty="0">
                <a:latin typeface="Arial"/>
                <a:cs typeface="Arial"/>
              </a:rPr>
              <a:t>E =     </a:t>
            </a:r>
            <a:r>
              <a:rPr lang="en-GB" u="sng" dirty="0">
                <a:latin typeface="Arial"/>
                <a:cs typeface="Arial"/>
              </a:rPr>
              <a:t>25,000</a:t>
            </a:r>
            <a:r>
              <a:rPr lang="en-GB" dirty="0">
                <a:latin typeface="Arial"/>
                <a:cs typeface="Arial"/>
              </a:rPr>
              <a:t>     x 0.789 </a:t>
            </a:r>
            <a:endParaRPr lang="en-GB" dirty="0">
              <a:latin typeface="Arial" panose="020B0604020202020204" pitchFamily="34" charset="0"/>
              <a:cs typeface="Arial" panose="020B0604020202020204" pitchFamily="34" charset="0"/>
            </a:endParaRPr>
          </a:p>
          <a:p>
            <a:r>
              <a:rPr lang="en-GB" dirty="0">
                <a:latin typeface="Arial"/>
                <a:cs typeface="Arial"/>
              </a:rPr>
              <a:t>            5.70</a:t>
            </a:r>
            <a:r>
              <a:rPr lang="en-GB" baseline="30000" dirty="0">
                <a:latin typeface="Arial"/>
                <a:cs typeface="Arial"/>
              </a:rPr>
              <a:t>2 </a:t>
            </a:r>
            <a:endParaRPr lang="en-GB" baseline="30000" dirty="0">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a:p>
            <a:r>
              <a:rPr lang="en-GB" dirty="0">
                <a:latin typeface="Arial"/>
                <a:cs typeface="Arial"/>
              </a:rPr>
              <a:t>E = 607.1 lux </a:t>
            </a:r>
            <a:endParaRPr lang="en-GB" dirty="0">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464EF45B-6F1F-3792-911B-515039BEC6D3}"/>
              </a:ext>
            </a:extLst>
          </p:cNvPr>
          <p:cNvSpPr txBox="1"/>
          <p:nvPr/>
        </p:nvSpPr>
        <p:spPr>
          <a:xfrm>
            <a:off x="3226641" y="514168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E </a:t>
            </a:r>
          </a:p>
        </p:txBody>
      </p:sp>
      <p:sp>
        <p:nvSpPr>
          <p:cNvPr id="27" name="TextBox 26">
            <a:extLst>
              <a:ext uri="{FF2B5EF4-FFF2-40B4-BE49-F238E27FC236}">
                <a16:creationId xmlns:a16="http://schemas.microsoft.com/office/drawing/2014/main" id="{7E94EFF2-D786-A59C-6646-3B7253A5210F}"/>
              </a:ext>
            </a:extLst>
          </p:cNvPr>
          <p:cNvSpPr txBox="1"/>
          <p:nvPr/>
        </p:nvSpPr>
        <p:spPr>
          <a:xfrm>
            <a:off x="3543390" y="547995"/>
            <a:ext cx="2439160"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I = 25,000 cd </a:t>
            </a:r>
          </a:p>
        </p:txBody>
      </p:sp>
      <p:cxnSp>
        <p:nvCxnSpPr>
          <p:cNvPr id="30" name="Straight Arrow Connector 29">
            <a:extLst>
              <a:ext uri="{FF2B5EF4-FFF2-40B4-BE49-F238E27FC236}">
                <a16:creationId xmlns:a16="http://schemas.microsoft.com/office/drawing/2014/main" id="{338B12D3-6147-E565-8E4B-63AB2328149D}"/>
              </a:ext>
            </a:extLst>
          </p:cNvPr>
          <p:cNvCxnSpPr/>
          <p:nvPr/>
        </p:nvCxnSpPr>
        <p:spPr>
          <a:xfrm>
            <a:off x="4099055" y="860296"/>
            <a:ext cx="2581663" cy="3833002"/>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1" name="Arc 30">
            <a:extLst>
              <a:ext uri="{FF2B5EF4-FFF2-40B4-BE49-F238E27FC236}">
                <a16:creationId xmlns:a16="http://schemas.microsoft.com/office/drawing/2014/main" id="{661EBE97-C6B4-D1E0-3BD5-304CF4BCEFD2}"/>
              </a:ext>
            </a:extLst>
          </p:cNvPr>
          <p:cNvSpPr/>
          <p:nvPr/>
        </p:nvSpPr>
        <p:spPr>
          <a:xfrm rot="6256936">
            <a:off x="3975661" y="1123036"/>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a:extLst>
              <a:ext uri="{FF2B5EF4-FFF2-40B4-BE49-F238E27FC236}">
                <a16:creationId xmlns:a16="http://schemas.microsoft.com/office/drawing/2014/main" id="{ECA28BCE-C017-B731-801F-D43CDAFA7563}"/>
              </a:ext>
            </a:extLst>
          </p:cNvPr>
          <p:cNvSpPr txBox="1"/>
          <p:nvPr/>
        </p:nvSpPr>
        <p:spPr>
          <a:xfrm>
            <a:off x="4181915" y="1348889"/>
            <a:ext cx="64381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ɸ</a:t>
            </a:r>
            <a:endParaRPr lang="en-GB"/>
          </a:p>
        </p:txBody>
      </p:sp>
      <p:sp>
        <p:nvSpPr>
          <p:cNvPr id="20" name="TextBox 19">
            <a:extLst>
              <a:ext uri="{FF2B5EF4-FFF2-40B4-BE49-F238E27FC236}">
                <a16:creationId xmlns:a16="http://schemas.microsoft.com/office/drawing/2014/main" id="{32ECDFBB-ADD6-1DEA-5779-B7F60080F0F7}"/>
              </a:ext>
            </a:extLst>
          </p:cNvPr>
          <p:cNvSpPr txBox="1"/>
          <p:nvPr/>
        </p:nvSpPr>
        <p:spPr>
          <a:xfrm>
            <a:off x="5308733" y="2148917"/>
            <a:ext cx="1409518" cy="646331"/>
          </a:xfrm>
          <a:prstGeom prst="rect">
            <a:avLst/>
          </a:prstGeom>
          <a:noFill/>
        </p:spPr>
        <p:txBody>
          <a:bodyPr wrap="square" lIns="91440" tIns="45720" rIns="91440" bIns="45720" rtlCol="0" anchor="t">
            <a:spAutoFit/>
          </a:bodyPr>
          <a:lstStyle/>
          <a:p>
            <a:r>
              <a:rPr lang="en-GB" dirty="0">
                <a:latin typeface="Arial"/>
                <a:cs typeface="Arial"/>
              </a:rPr>
              <a:t>           5.70m </a:t>
            </a:r>
            <a:endParaRPr lang="en-GB" dirty="0">
              <a:latin typeface="Arial" panose="020B0604020202020204" pitchFamily="34" charset="0"/>
              <a:cs typeface="Arial" panose="020B0604020202020204" pitchFamily="34" charset="0"/>
            </a:endParaRPr>
          </a:p>
        </p:txBody>
      </p:sp>
      <p:sp>
        <p:nvSpPr>
          <p:cNvPr id="33" name="TextBox 32">
            <a:extLst>
              <a:ext uri="{FF2B5EF4-FFF2-40B4-BE49-F238E27FC236}">
                <a16:creationId xmlns:a16="http://schemas.microsoft.com/office/drawing/2014/main" id="{D83397E4-B880-4E37-B1CB-00E8810A7A09}"/>
              </a:ext>
            </a:extLst>
          </p:cNvPr>
          <p:cNvSpPr txBox="1"/>
          <p:nvPr/>
        </p:nvSpPr>
        <p:spPr>
          <a:xfrm>
            <a:off x="4074885" y="851281"/>
            <a:ext cx="958442" cy="923330"/>
          </a:xfrm>
          <a:prstGeom prst="rect">
            <a:avLst/>
          </a:prstGeom>
          <a:noFill/>
        </p:spPr>
        <p:txBody>
          <a:bodyPr wrap="square" lIns="91440" tIns="45720" rIns="91440" bIns="45720" rtlCol="0" anchor="t">
            <a:spAutoFit/>
          </a:bodyPr>
          <a:lstStyle/>
          <a:p>
            <a:r>
              <a:rPr lang="en-GB" dirty="0">
                <a:latin typeface="Arial"/>
                <a:cs typeface="Arial"/>
              </a:rPr>
              <a:t>         37.88</a:t>
            </a:r>
            <a:r>
              <a:rPr lang="en-GB" baseline="30000" dirty="0">
                <a:latin typeface="Arial"/>
                <a:cs typeface="Arial"/>
              </a:rPr>
              <a:t>0</a:t>
            </a:r>
            <a:endParaRPr lang="en-GB">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472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81AA815-E153-A2EE-61B9-52537F913414}"/>
              </a:ext>
            </a:extLst>
          </p:cNvPr>
          <p:cNvGrpSpPr/>
          <p:nvPr/>
        </p:nvGrpSpPr>
        <p:grpSpPr>
          <a:xfrm>
            <a:off x="485775" y="440418"/>
            <a:ext cx="6755284" cy="4424016"/>
            <a:chOff x="390525" y="341539"/>
            <a:chExt cx="6755284" cy="4424016"/>
          </a:xfrm>
        </p:grpSpPr>
        <p:grpSp>
          <p:nvGrpSpPr>
            <p:cNvPr id="3" name="Group 2">
              <a:extLst>
                <a:ext uri="{FF2B5EF4-FFF2-40B4-BE49-F238E27FC236}">
                  <a16:creationId xmlns:a16="http://schemas.microsoft.com/office/drawing/2014/main" id="{33DF8BC6-A912-5845-C45E-5AB8C7225696}"/>
                </a:ext>
              </a:extLst>
            </p:cNvPr>
            <p:cNvGrpSpPr/>
            <p:nvPr/>
          </p:nvGrpSpPr>
          <p:grpSpPr>
            <a:xfrm>
              <a:off x="3011649" y="341539"/>
              <a:ext cx="1141251" cy="4408715"/>
              <a:chOff x="3421224" y="1665514"/>
              <a:chExt cx="1141251" cy="4408715"/>
            </a:xfrm>
          </p:grpSpPr>
          <p:grpSp>
            <p:nvGrpSpPr>
              <p:cNvPr id="8" name="Group 7">
                <a:extLst>
                  <a:ext uri="{FF2B5EF4-FFF2-40B4-BE49-F238E27FC236}">
                    <a16:creationId xmlns:a16="http://schemas.microsoft.com/office/drawing/2014/main" id="{6344FF77-FBBE-53E3-B42E-BE1F2D1D51B0}"/>
                  </a:ext>
                </a:extLst>
              </p:cNvPr>
              <p:cNvGrpSpPr/>
              <p:nvPr/>
            </p:nvGrpSpPr>
            <p:grpSpPr>
              <a:xfrm>
                <a:off x="3421224" y="1665514"/>
                <a:ext cx="992156" cy="4408715"/>
                <a:chOff x="3421224" y="1665514"/>
                <a:chExt cx="992156" cy="4408715"/>
              </a:xfrm>
              <a:solidFill>
                <a:schemeClr val="bg1">
                  <a:lumMod val="75000"/>
                </a:schemeClr>
              </a:solidFill>
              <a:effectLst>
                <a:outerShdw blurRad="50800" dist="38100" dir="8100000" algn="tr" rotWithShape="0">
                  <a:prstClr val="black">
                    <a:alpha val="40000"/>
                  </a:prstClr>
                </a:outerShdw>
              </a:effectLst>
            </p:grpSpPr>
            <p:grpSp>
              <p:nvGrpSpPr>
                <p:cNvPr id="12" name="Group 11">
                  <a:extLst>
                    <a:ext uri="{FF2B5EF4-FFF2-40B4-BE49-F238E27FC236}">
                      <a16:creationId xmlns:a16="http://schemas.microsoft.com/office/drawing/2014/main" id="{507FD644-622E-CD0B-94F1-F6CAA98B57B9}"/>
                    </a:ext>
                  </a:extLst>
                </p:cNvPr>
                <p:cNvGrpSpPr/>
                <p:nvPr/>
              </p:nvGrpSpPr>
              <p:grpSpPr>
                <a:xfrm>
                  <a:off x="3470988" y="1665514"/>
                  <a:ext cx="942392" cy="4408715"/>
                  <a:chOff x="3470988" y="1665514"/>
                  <a:chExt cx="942392" cy="4408715"/>
                </a:xfrm>
                <a:grpFill/>
              </p:grpSpPr>
              <p:sp>
                <p:nvSpPr>
                  <p:cNvPr id="14" name="Rectangle 13">
                    <a:extLst>
                      <a:ext uri="{FF2B5EF4-FFF2-40B4-BE49-F238E27FC236}">
                        <a16:creationId xmlns:a16="http://schemas.microsoft.com/office/drawing/2014/main" id="{FEDC4320-F20F-828E-1878-9028702C9478}"/>
                      </a:ext>
                    </a:extLst>
                  </p:cNvPr>
                  <p:cNvSpPr/>
                  <p:nvPr/>
                </p:nvSpPr>
                <p:spPr>
                  <a:xfrm>
                    <a:off x="3470988" y="1875453"/>
                    <a:ext cx="139959" cy="4198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Block Arc 14">
                    <a:extLst>
                      <a:ext uri="{FF2B5EF4-FFF2-40B4-BE49-F238E27FC236}">
                        <a16:creationId xmlns:a16="http://schemas.microsoft.com/office/drawing/2014/main" id="{EB141A2F-4415-0E9D-0AD9-C88BAFF9F23B}"/>
                      </a:ext>
                    </a:extLst>
                  </p:cNvPr>
                  <p:cNvSpPr/>
                  <p:nvPr/>
                </p:nvSpPr>
                <p:spPr>
                  <a:xfrm>
                    <a:off x="3489650" y="1665514"/>
                    <a:ext cx="923730" cy="419878"/>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13" name="Rectangle 12">
                  <a:extLst>
                    <a:ext uri="{FF2B5EF4-FFF2-40B4-BE49-F238E27FC236}">
                      <a16:creationId xmlns:a16="http://schemas.microsoft.com/office/drawing/2014/main" id="{7FD4007D-E049-3B5D-E99C-FB0B4330EAC0}"/>
                    </a:ext>
                  </a:extLst>
                </p:cNvPr>
                <p:cNvSpPr/>
                <p:nvPr/>
              </p:nvSpPr>
              <p:spPr>
                <a:xfrm>
                  <a:off x="3421224" y="4620209"/>
                  <a:ext cx="239485" cy="145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94237449-A756-CCAB-6AE5-3C04B05CED86}"/>
                  </a:ext>
                </a:extLst>
              </p:cNvPr>
              <p:cNvGrpSpPr/>
              <p:nvPr/>
            </p:nvGrpSpPr>
            <p:grpSpPr>
              <a:xfrm rot="10800000">
                <a:off x="4057650" y="1875453"/>
                <a:ext cx="504825" cy="169545"/>
                <a:chOff x="5591175" y="2571750"/>
                <a:chExt cx="504825" cy="169545"/>
              </a:xfrm>
            </p:grpSpPr>
            <p:sp>
              <p:nvSpPr>
                <p:cNvPr id="10" name="Rectangle: Top Corners Snipped 9">
                  <a:extLst>
                    <a:ext uri="{FF2B5EF4-FFF2-40B4-BE49-F238E27FC236}">
                      <a16:creationId xmlns:a16="http://schemas.microsoft.com/office/drawing/2014/main" id="{8923171F-A760-EC67-0618-1D034B517BAE}"/>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FF9EE99F-41AB-9F7C-10AF-CC7027199ABB}"/>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cxnSp>
          <p:nvCxnSpPr>
            <p:cNvPr id="4" name="Connector: Curved 3">
              <a:extLst>
                <a:ext uri="{FF2B5EF4-FFF2-40B4-BE49-F238E27FC236}">
                  <a16:creationId xmlns:a16="http://schemas.microsoft.com/office/drawing/2014/main" id="{04098F40-4EFD-D31C-FA87-919B7E5BA477}"/>
                </a:ext>
              </a:extLst>
            </p:cNvPr>
            <p:cNvCxnSpPr>
              <a:cxnSpLocks/>
            </p:cNvCxnSpPr>
            <p:nvPr/>
          </p:nvCxnSpPr>
          <p:spPr>
            <a:xfrm>
              <a:off x="390525" y="4762500"/>
              <a:ext cx="6755284" cy="3055"/>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0757F3FC-9C37-37EE-9323-8FF7113FCBB2}"/>
                </a:ext>
              </a:extLst>
            </p:cNvPr>
            <p:cNvCxnSpPr>
              <a:cxnSpLocks/>
              <a:stCxn id="10" idx="3"/>
            </p:cNvCxnSpPr>
            <p:nvPr/>
          </p:nvCxnSpPr>
          <p:spPr>
            <a:xfrm>
              <a:off x="3900487" y="721023"/>
              <a:ext cx="0" cy="4029231"/>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59EF6B72-CFE9-AA0A-F205-A39F3D503332}"/>
                </a:ext>
              </a:extLst>
            </p:cNvPr>
            <p:cNvCxnSpPr>
              <a:cxnSpLocks/>
            </p:cNvCxnSpPr>
            <p:nvPr/>
          </p:nvCxnSpPr>
          <p:spPr>
            <a:xfrm flipV="1">
              <a:off x="3864454" y="4750254"/>
              <a:ext cx="2787882" cy="15301"/>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969F6CAC-41F6-A52C-D63F-0D603E47AB80}"/>
                </a:ext>
              </a:extLst>
            </p:cNvPr>
            <p:cNvSpPr txBox="1"/>
            <p:nvPr/>
          </p:nvSpPr>
          <p:spPr>
            <a:xfrm>
              <a:off x="3251134" y="1702277"/>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6.5m </a:t>
              </a:r>
            </a:p>
          </p:txBody>
        </p:sp>
      </p:grpSp>
      <p:sp>
        <p:nvSpPr>
          <p:cNvPr id="16" name="TextBox 15">
            <a:extLst>
              <a:ext uri="{FF2B5EF4-FFF2-40B4-BE49-F238E27FC236}">
                <a16:creationId xmlns:a16="http://schemas.microsoft.com/office/drawing/2014/main" id="{5FF12B90-4EC4-48E7-F5F9-390AD43FCDC3}"/>
              </a:ext>
            </a:extLst>
          </p:cNvPr>
          <p:cNvSpPr txBox="1"/>
          <p:nvPr/>
        </p:nvSpPr>
        <p:spPr>
          <a:xfrm>
            <a:off x="4727173" y="4646576"/>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5.5m </a:t>
            </a:r>
          </a:p>
        </p:txBody>
      </p:sp>
      <p:sp>
        <p:nvSpPr>
          <p:cNvPr id="17" name="TextBox 16">
            <a:extLst>
              <a:ext uri="{FF2B5EF4-FFF2-40B4-BE49-F238E27FC236}">
                <a16:creationId xmlns:a16="http://schemas.microsoft.com/office/drawing/2014/main" id="{229B1F7A-315F-CA9B-47FD-40E89DE8DA91}"/>
              </a:ext>
            </a:extLst>
          </p:cNvPr>
          <p:cNvSpPr txBox="1"/>
          <p:nvPr/>
        </p:nvSpPr>
        <p:spPr>
          <a:xfrm>
            <a:off x="6187839" y="271116"/>
            <a:ext cx="4713237" cy="1754326"/>
          </a:xfrm>
          <a:prstGeom prst="rect">
            <a:avLst/>
          </a:prstGeom>
          <a:noFill/>
        </p:spPr>
        <p:txBody>
          <a:bodyPr wrap="square" rtlCol="0">
            <a:spAutoFit/>
          </a:bodyPr>
          <a:lstStyle/>
          <a:p>
            <a:r>
              <a:rPr lang="en-GB" b="1">
                <a:latin typeface="Arial" panose="020B0604020202020204" pitchFamily="34" charset="0"/>
                <a:cs typeface="Arial" panose="020B0604020202020204" pitchFamily="34" charset="0"/>
              </a:rPr>
              <a:t>Activity 1</a:t>
            </a:r>
          </a:p>
          <a:p>
            <a:r>
              <a:rPr lang="en-GB">
                <a:latin typeface="Arial" panose="020B0604020202020204" pitchFamily="34" charset="0"/>
                <a:cs typeface="Arial" panose="020B0604020202020204" pitchFamily="34" charset="0"/>
              </a:rPr>
              <a:t>A streetlight column stands 6.5m above the ground The light output itself is 25,000 candelas (cd). Calculate the amount of light at the point on the ground directly below the light and at 5.5m to one side. </a:t>
            </a:r>
          </a:p>
        </p:txBody>
      </p:sp>
      <p:sp>
        <p:nvSpPr>
          <p:cNvPr id="18" name="TextBox 17">
            <a:extLst>
              <a:ext uri="{FF2B5EF4-FFF2-40B4-BE49-F238E27FC236}">
                <a16:creationId xmlns:a16="http://schemas.microsoft.com/office/drawing/2014/main" id="{3DF44665-F740-4DD4-A9BF-72F07C74F5F1}"/>
              </a:ext>
            </a:extLst>
          </p:cNvPr>
          <p:cNvSpPr txBox="1"/>
          <p:nvPr/>
        </p:nvSpPr>
        <p:spPr>
          <a:xfrm>
            <a:off x="4645091" y="2196915"/>
            <a:ext cx="1892300" cy="2492990"/>
          </a:xfrm>
          <a:prstGeom prst="rect">
            <a:avLst/>
          </a:prstGeom>
          <a:noFill/>
        </p:spPr>
        <p:txBody>
          <a:bodyPr wrap="square" rtlCol="0">
            <a:spAutoFit/>
          </a:bodyPr>
          <a:lstStyle/>
          <a:p>
            <a:endParaRPr lang="en-GB">
              <a:latin typeface="Arial" panose="020B0604020202020204" pitchFamily="34" charset="0"/>
              <a:cs typeface="Arial" panose="020B0604020202020204" pitchFamily="34" charset="0"/>
            </a:endParaRPr>
          </a:p>
          <a:p>
            <a:r>
              <a:rPr lang="en-GB">
                <a:solidFill>
                  <a:srgbClr val="FF0000"/>
                </a:solidFill>
                <a:latin typeface="Arial" panose="020B0604020202020204" pitchFamily="34" charset="0"/>
                <a:cs typeface="Arial" panose="020B0604020202020204" pitchFamily="34" charset="0"/>
              </a:rPr>
              <a:t>E =   </a:t>
            </a:r>
            <a:r>
              <a:rPr lang="en-GB" u="sng">
                <a:solidFill>
                  <a:srgbClr val="FF0000"/>
                </a:solidFill>
                <a:latin typeface="Arial" panose="020B0604020202020204" pitchFamily="34" charset="0"/>
                <a:cs typeface="Arial" panose="020B0604020202020204" pitchFamily="34" charset="0"/>
              </a:rPr>
              <a:t>I   </a:t>
            </a:r>
            <a:r>
              <a:rPr lang="en-GB">
                <a:solidFill>
                  <a:srgbClr val="FF0000"/>
                </a:solidFill>
                <a:latin typeface="Arial" panose="020B0604020202020204" pitchFamily="34" charset="0"/>
                <a:cs typeface="Arial" panose="020B0604020202020204" pitchFamily="34" charset="0"/>
              </a:rPr>
              <a:t>   </a:t>
            </a:r>
          </a:p>
          <a:p>
            <a:r>
              <a:rPr lang="en-GB">
                <a:solidFill>
                  <a:srgbClr val="FF0000"/>
                </a:solidFill>
                <a:latin typeface="Arial" panose="020B0604020202020204" pitchFamily="34" charset="0"/>
                <a:cs typeface="Arial" panose="020B0604020202020204" pitchFamily="34" charset="0"/>
              </a:rPr>
              <a:t>        d</a:t>
            </a:r>
            <a:r>
              <a:rPr lang="en-GB" baseline="30000">
                <a:solidFill>
                  <a:srgbClr val="FF0000"/>
                </a:solidFill>
                <a:latin typeface="Arial" panose="020B0604020202020204" pitchFamily="34" charset="0"/>
                <a:cs typeface="Arial" panose="020B0604020202020204" pitchFamily="34" charset="0"/>
              </a:rPr>
              <a:t>2</a:t>
            </a:r>
          </a:p>
          <a:p>
            <a:r>
              <a:rPr lang="en-GB" baseline="30000">
                <a:solidFill>
                  <a:srgbClr val="FF0000"/>
                </a:solidFill>
                <a:latin typeface="Arial" panose="020B0604020202020204" pitchFamily="34" charset="0"/>
                <a:cs typeface="Arial" panose="020B0604020202020204" pitchFamily="34" charset="0"/>
              </a:rPr>
              <a:t>  </a:t>
            </a:r>
          </a:p>
          <a:p>
            <a:endParaRPr lang="en-GB">
              <a:solidFill>
                <a:srgbClr val="FF0000"/>
              </a:solidFill>
              <a:latin typeface="Arial" panose="020B0604020202020204" pitchFamily="34" charset="0"/>
              <a:cs typeface="Arial" panose="020B0604020202020204" pitchFamily="34" charset="0"/>
            </a:endParaRPr>
          </a:p>
          <a:p>
            <a:r>
              <a:rPr lang="en-GB">
                <a:solidFill>
                  <a:srgbClr val="FF0000"/>
                </a:solidFill>
                <a:latin typeface="Arial" panose="020B0604020202020204" pitchFamily="34" charset="0"/>
                <a:cs typeface="Arial" panose="020B0604020202020204" pitchFamily="34" charset="0"/>
              </a:rPr>
              <a:t>E =     </a:t>
            </a:r>
            <a:r>
              <a:rPr lang="en-GB" u="sng">
                <a:solidFill>
                  <a:srgbClr val="FF0000"/>
                </a:solidFill>
                <a:latin typeface="Arial" panose="020B0604020202020204" pitchFamily="34" charset="0"/>
                <a:cs typeface="Arial" panose="020B0604020202020204" pitchFamily="34" charset="0"/>
              </a:rPr>
              <a:t>25000</a:t>
            </a:r>
            <a:r>
              <a:rPr lang="en-GB">
                <a:solidFill>
                  <a:srgbClr val="FF0000"/>
                </a:solidFill>
                <a:latin typeface="Arial" panose="020B0604020202020204" pitchFamily="34" charset="0"/>
                <a:cs typeface="Arial" panose="020B0604020202020204" pitchFamily="34" charset="0"/>
              </a:rPr>
              <a:t>     </a:t>
            </a:r>
          </a:p>
          <a:p>
            <a:r>
              <a:rPr lang="en-GB">
                <a:solidFill>
                  <a:srgbClr val="FF0000"/>
                </a:solidFill>
                <a:latin typeface="Arial" panose="020B0604020202020204" pitchFamily="34" charset="0"/>
                <a:cs typeface="Arial" panose="020B0604020202020204" pitchFamily="34" charset="0"/>
              </a:rPr>
              <a:t>            6.5</a:t>
            </a:r>
            <a:r>
              <a:rPr lang="en-GB" baseline="30000">
                <a:solidFill>
                  <a:srgbClr val="FF0000"/>
                </a:solidFill>
                <a:latin typeface="Arial" panose="020B0604020202020204" pitchFamily="34" charset="0"/>
                <a:cs typeface="Arial" panose="020B0604020202020204" pitchFamily="34" charset="0"/>
              </a:rPr>
              <a:t>2 </a:t>
            </a:r>
          </a:p>
          <a:p>
            <a:endParaRPr lang="en-GB">
              <a:solidFill>
                <a:srgbClr val="FF0000"/>
              </a:solidFill>
              <a:latin typeface="Arial" panose="020B0604020202020204" pitchFamily="34" charset="0"/>
              <a:cs typeface="Arial" panose="020B0604020202020204" pitchFamily="34" charset="0"/>
            </a:endParaRPr>
          </a:p>
          <a:p>
            <a:r>
              <a:rPr lang="en-GB">
                <a:solidFill>
                  <a:srgbClr val="FF0000"/>
                </a:solidFill>
                <a:latin typeface="Arial" panose="020B0604020202020204" pitchFamily="34" charset="0"/>
                <a:cs typeface="Arial" panose="020B0604020202020204" pitchFamily="34" charset="0"/>
              </a:rPr>
              <a:t>E = </a:t>
            </a:r>
            <a:r>
              <a:rPr lang="en-GB" b="1">
                <a:solidFill>
                  <a:srgbClr val="FF0000"/>
                </a:solidFill>
                <a:latin typeface="Arial" panose="020B0604020202020204" pitchFamily="34" charset="0"/>
                <a:cs typeface="Arial" panose="020B0604020202020204" pitchFamily="34" charset="0"/>
              </a:rPr>
              <a:t>591.71 lux </a:t>
            </a:r>
          </a:p>
        </p:txBody>
      </p: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B17DB331-6CC1-4883-80D2-FC52EF3DA40E}"/>
                  </a:ext>
                </a:extLst>
              </p:cNvPr>
              <p:cNvSpPr txBox="1"/>
              <p:nvPr/>
            </p:nvSpPr>
            <p:spPr>
              <a:xfrm>
                <a:off x="7241059" y="2025442"/>
                <a:ext cx="5469808" cy="3537507"/>
              </a:xfrm>
              <a:prstGeom prst="rect">
                <a:avLst/>
              </a:prstGeom>
              <a:noFill/>
            </p:spPr>
            <p:txBody>
              <a:bodyPr wrap="square" rtlCol="0">
                <a:spAutoFit/>
              </a:bodyPr>
              <a:lstStyle/>
              <a:p>
                <a:endParaRPr lang="en-GB">
                  <a:latin typeface="Arial" panose="020B0604020202020204" pitchFamily="34" charset="0"/>
                  <a:cs typeface="Arial" panose="020B0604020202020204" pitchFamily="34" charset="0"/>
                </a:endParaRPr>
              </a:p>
              <a:p>
                <a:r>
                  <a:rPr lang="en-GB">
                    <a:solidFill>
                      <a:srgbClr val="FF0000"/>
                    </a:solidFill>
                    <a:latin typeface="Arial" panose="020B0604020202020204" pitchFamily="34" charset="0"/>
                    <a:cs typeface="Arial" panose="020B0604020202020204" pitchFamily="34" charset="0"/>
                  </a:rPr>
                  <a:t>E =   </a:t>
                </a:r>
                <a:r>
                  <a:rPr lang="en-GB" u="sng">
                    <a:solidFill>
                      <a:srgbClr val="FF0000"/>
                    </a:solidFill>
                    <a:latin typeface="Arial" panose="020B0604020202020204" pitchFamily="34" charset="0"/>
                    <a:cs typeface="Arial" panose="020B0604020202020204" pitchFamily="34" charset="0"/>
                  </a:rPr>
                  <a:t>I   </a:t>
                </a:r>
                <a:r>
                  <a:rPr lang="en-GB">
                    <a:solidFill>
                      <a:srgbClr val="FF0000"/>
                    </a:solidFill>
                    <a:latin typeface="Arial" panose="020B0604020202020204" pitchFamily="34" charset="0"/>
                    <a:cs typeface="Arial" panose="020B0604020202020204" pitchFamily="34" charset="0"/>
                  </a:rPr>
                  <a:t>   x  cos ɸ</a:t>
                </a:r>
              </a:p>
              <a:p>
                <a:r>
                  <a:rPr lang="en-GB">
                    <a:solidFill>
                      <a:srgbClr val="FF0000"/>
                    </a:solidFill>
                    <a:latin typeface="Arial" panose="020B0604020202020204" pitchFamily="34" charset="0"/>
                    <a:cs typeface="Arial" panose="020B0604020202020204" pitchFamily="34" charset="0"/>
                  </a:rPr>
                  <a:t>        d</a:t>
                </a:r>
                <a:r>
                  <a:rPr lang="en-GB" baseline="30000">
                    <a:solidFill>
                      <a:srgbClr val="FF0000"/>
                    </a:solidFill>
                    <a:latin typeface="Arial" panose="020B0604020202020204" pitchFamily="34" charset="0"/>
                    <a:cs typeface="Arial" panose="020B0604020202020204" pitchFamily="34" charset="0"/>
                  </a:rPr>
                  <a:t>2</a:t>
                </a:r>
              </a:p>
              <a:p>
                <a:endParaRPr lang="en-GB" baseline="30000">
                  <a:solidFill>
                    <a:srgbClr val="FF0000"/>
                  </a:solidFill>
                  <a:latin typeface="Arial" panose="020B0604020202020204" pitchFamily="34" charset="0"/>
                  <a:cs typeface="Arial" panose="020B0604020202020204" pitchFamily="34" charset="0"/>
                </a:endParaRPr>
              </a:p>
              <a:p>
                <a:r>
                  <a:rPr lang="en-GB">
                    <a:solidFill>
                      <a:srgbClr val="FF0000"/>
                    </a:solidFill>
                    <a:latin typeface="Arial" panose="020B0604020202020204" pitchFamily="34" charset="0"/>
                    <a:cs typeface="Arial" panose="020B0604020202020204" pitchFamily="34" charset="0"/>
                  </a:rPr>
                  <a:t>d</a:t>
                </a:r>
                <a:r>
                  <a:rPr lang="en-GB" baseline="30000">
                    <a:solidFill>
                      <a:srgbClr val="FF0000"/>
                    </a:solidFill>
                    <a:latin typeface="Arial" panose="020B0604020202020204" pitchFamily="34" charset="0"/>
                    <a:cs typeface="Arial" panose="020B0604020202020204" pitchFamily="34" charset="0"/>
                  </a:rPr>
                  <a:t>2</a:t>
                </a:r>
                <a:r>
                  <a:rPr lang="en-GB">
                    <a:solidFill>
                      <a:srgbClr val="FF0000"/>
                    </a:solidFill>
                    <a:latin typeface="Arial" panose="020B0604020202020204" pitchFamily="34" charset="0"/>
                    <a:cs typeface="Arial" panose="020B0604020202020204" pitchFamily="34" charset="0"/>
                  </a:rPr>
                  <a:t> = 6.5</a:t>
                </a:r>
                <a:r>
                  <a:rPr lang="en-GB" baseline="30000">
                    <a:solidFill>
                      <a:srgbClr val="FF0000"/>
                    </a:solidFill>
                    <a:latin typeface="Arial" panose="020B0604020202020204" pitchFamily="34" charset="0"/>
                    <a:cs typeface="Arial" panose="020B0604020202020204" pitchFamily="34" charset="0"/>
                  </a:rPr>
                  <a:t>2</a:t>
                </a:r>
                <a:r>
                  <a:rPr lang="en-GB">
                    <a:solidFill>
                      <a:srgbClr val="FF0000"/>
                    </a:solidFill>
                    <a:latin typeface="Arial" panose="020B0604020202020204" pitchFamily="34" charset="0"/>
                    <a:cs typeface="Arial" panose="020B0604020202020204" pitchFamily="34" charset="0"/>
                  </a:rPr>
                  <a:t> + 5.5</a:t>
                </a:r>
                <a:r>
                  <a:rPr lang="en-GB" baseline="30000">
                    <a:solidFill>
                      <a:srgbClr val="FF0000"/>
                    </a:solidFill>
                    <a:latin typeface="Arial" panose="020B0604020202020204" pitchFamily="34" charset="0"/>
                    <a:cs typeface="Arial" panose="020B0604020202020204" pitchFamily="34" charset="0"/>
                  </a:rPr>
                  <a:t>2  </a:t>
                </a:r>
                <a:r>
                  <a:rPr lang="en-GB">
                    <a:solidFill>
                      <a:srgbClr val="FF0000"/>
                    </a:solidFill>
                    <a:latin typeface="Arial" panose="020B0604020202020204" pitchFamily="34" charset="0"/>
                    <a:cs typeface="Arial" panose="020B0604020202020204" pitchFamily="34" charset="0"/>
                  </a:rPr>
                  <a:t>= 72.5   d = </a:t>
                </a:r>
                <a14:m>
                  <m:oMath xmlns:m="http://schemas.openxmlformats.org/officeDocument/2006/math">
                    <m:rad>
                      <m:radPr>
                        <m:degHide m:val="on"/>
                        <m:ctrlPr>
                          <a:rPr lang="en-GB" b="0" i="1" smtClean="0">
                            <a:solidFill>
                              <a:srgbClr val="FF0000"/>
                            </a:solidFill>
                            <a:latin typeface="Cambria Math" panose="02040503050406030204" pitchFamily="18" charset="0"/>
                            <a:ea typeface="Cambria Math" panose="02040503050406030204" pitchFamily="18" charset="0"/>
                            <a:cs typeface="Arial" panose="020B0604020202020204" pitchFamily="34" charset="0"/>
                          </a:rPr>
                        </m:ctrlPr>
                      </m:radPr>
                      <m:deg/>
                      <m:e>
                        <m:r>
                          <a:rPr lang="en-GB" b="0" i="1" smtClean="0">
                            <a:solidFill>
                              <a:srgbClr val="FF0000"/>
                            </a:solidFill>
                            <a:latin typeface="Cambria Math" panose="02040503050406030204" pitchFamily="18" charset="0"/>
                            <a:ea typeface="Cambria Math" panose="02040503050406030204" pitchFamily="18" charset="0"/>
                            <a:cs typeface="Arial" panose="020B0604020202020204" pitchFamily="34" charset="0"/>
                          </a:rPr>
                          <m:t>72.5</m:t>
                        </m:r>
                      </m:e>
                    </m:rad>
                  </m:oMath>
                </a14:m>
                <a:r>
                  <a:rPr lang="en-GB" b="0">
                    <a:solidFill>
                      <a:srgbClr val="FF0000"/>
                    </a:solidFill>
                    <a:latin typeface="Arial" panose="020B0604020202020204" pitchFamily="34" charset="0"/>
                    <a:ea typeface="Cambria Math" panose="02040503050406030204" pitchFamily="18" charset="0"/>
                    <a:cs typeface="Arial" panose="020B0604020202020204" pitchFamily="34" charset="0"/>
                  </a:rPr>
                  <a:t>  = 8.51</a:t>
                </a:r>
              </a:p>
              <a:p>
                <a:endParaRPr lang="en-GB">
                  <a:solidFill>
                    <a:srgbClr val="FF0000"/>
                  </a:solidFill>
                  <a:latin typeface="Arial" panose="020B0604020202020204" pitchFamily="34" charset="0"/>
                  <a:ea typeface="Cambria Math" panose="02040503050406030204" pitchFamily="18" charset="0"/>
                  <a:cs typeface="Arial" panose="020B0604020202020204" pitchFamily="34" charset="0"/>
                </a:endParaRPr>
              </a:p>
              <a:p>
                <a:r>
                  <a:rPr lang="en-GB">
                    <a:solidFill>
                      <a:srgbClr val="FF0000"/>
                    </a:solidFill>
                    <a:latin typeface="Arial" panose="020B0604020202020204" pitchFamily="34" charset="0"/>
                    <a:cs typeface="Arial" panose="020B0604020202020204" pitchFamily="34" charset="0"/>
                  </a:rPr>
                  <a:t>cos ɸ =  </a:t>
                </a:r>
                <a:r>
                  <a:rPr lang="en-GB" u="sng">
                    <a:solidFill>
                      <a:srgbClr val="FF0000"/>
                    </a:solidFill>
                    <a:latin typeface="Arial" panose="020B0604020202020204" pitchFamily="34" charset="0"/>
                    <a:cs typeface="Arial" panose="020B0604020202020204" pitchFamily="34" charset="0"/>
                  </a:rPr>
                  <a:t>6.5</a:t>
                </a:r>
                <a:endParaRPr lang="en-GB" b="0">
                  <a:solidFill>
                    <a:srgbClr val="FF0000"/>
                  </a:solidFill>
                  <a:latin typeface="Arial" panose="020B0604020202020204" pitchFamily="34" charset="0"/>
                  <a:ea typeface="Cambria Math" panose="02040503050406030204" pitchFamily="18" charset="0"/>
                  <a:cs typeface="Arial" panose="020B0604020202020204" pitchFamily="34" charset="0"/>
                </a:endParaRPr>
              </a:p>
              <a:p>
                <a:r>
                  <a:rPr lang="en-GB">
                    <a:solidFill>
                      <a:srgbClr val="FF0000"/>
                    </a:solidFill>
                    <a:latin typeface="Arial" panose="020B0604020202020204" pitchFamily="34" charset="0"/>
                    <a:cs typeface="Arial" panose="020B0604020202020204" pitchFamily="34" charset="0"/>
                  </a:rPr>
                  <a:t>             8.51</a:t>
                </a:r>
              </a:p>
              <a:p>
                <a:endParaRPr lang="en-GB" baseline="30000">
                  <a:solidFill>
                    <a:srgbClr val="FF0000"/>
                  </a:solidFill>
                  <a:latin typeface="Arial" panose="020B0604020202020204" pitchFamily="34" charset="0"/>
                  <a:cs typeface="Arial" panose="020B0604020202020204" pitchFamily="34" charset="0"/>
                </a:endParaRPr>
              </a:p>
              <a:p>
                <a:r>
                  <a:rPr lang="en-GB">
                    <a:solidFill>
                      <a:srgbClr val="FF0000"/>
                    </a:solidFill>
                    <a:latin typeface="Arial" panose="020B0604020202020204" pitchFamily="34" charset="0"/>
                    <a:cs typeface="Arial" panose="020B0604020202020204" pitchFamily="34" charset="0"/>
                  </a:rPr>
                  <a:t>E =     </a:t>
                </a:r>
                <a:r>
                  <a:rPr lang="en-GB" u="sng">
                    <a:solidFill>
                      <a:srgbClr val="FF0000"/>
                    </a:solidFill>
                    <a:latin typeface="Arial" panose="020B0604020202020204" pitchFamily="34" charset="0"/>
                    <a:cs typeface="Arial" panose="020B0604020202020204" pitchFamily="34" charset="0"/>
                  </a:rPr>
                  <a:t>25000</a:t>
                </a:r>
                <a:r>
                  <a:rPr lang="en-GB">
                    <a:solidFill>
                      <a:srgbClr val="FF0000"/>
                    </a:solidFill>
                    <a:latin typeface="Arial" panose="020B0604020202020204" pitchFamily="34" charset="0"/>
                    <a:cs typeface="Arial" panose="020B0604020202020204" pitchFamily="34" charset="0"/>
                  </a:rPr>
                  <a:t>     x 0.763</a:t>
                </a:r>
              </a:p>
              <a:p>
                <a:r>
                  <a:rPr lang="en-GB">
                    <a:solidFill>
                      <a:srgbClr val="FF0000"/>
                    </a:solidFill>
                    <a:latin typeface="Arial" panose="020B0604020202020204" pitchFamily="34" charset="0"/>
                    <a:cs typeface="Arial" panose="020B0604020202020204" pitchFamily="34" charset="0"/>
                  </a:rPr>
                  <a:t>            8.51</a:t>
                </a:r>
                <a:r>
                  <a:rPr lang="en-GB" baseline="30000">
                    <a:solidFill>
                      <a:srgbClr val="FF0000"/>
                    </a:solidFill>
                    <a:latin typeface="Arial" panose="020B0604020202020204" pitchFamily="34" charset="0"/>
                    <a:cs typeface="Arial" panose="020B0604020202020204" pitchFamily="34" charset="0"/>
                  </a:rPr>
                  <a:t>2 </a:t>
                </a:r>
              </a:p>
              <a:p>
                <a:endParaRPr lang="en-GB">
                  <a:solidFill>
                    <a:srgbClr val="FF0000"/>
                  </a:solidFill>
                  <a:latin typeface="Arial" panose="020B0604020202020204" pitchFamily="34" charset="0"/>
                  <a:cs typeface="Arial" panose="020B0604020202020204" pitchFamily="34" charset="0"/>
                </a:endParaRPr>
              </a:p>
              <a:p>
                <a:r>
                  <a:rPr lang="en-GB">
                    <a:solidFill>
                      <a:srgbClr val="FF0000"/>
                    </a:solidFill>
                    <a:latin typeface="Arial" panose="020B0604020202020204" pitchFamily="34" charset="0"/>
                    <a:cs typeface="Arial" panose="020B0604020202020204" pitchFamily="34" charset="0"/>
                  </a:rPr>
                  <a:t>E = </a:t>
                </a:r>
                <a:r>
                  <a:rPr lang="en-GB" b="1">
                    <a:solidFill>
                      <a:srgbClr val="FF0000"/>
                    </a:solidFill>
                    <a:latin typeface="Arial" panose="020B0604020202020204" pitchFamily="34" charset="0"/>
                    <a:cs typeface="Arial" panose="020B0604020202020204" pitchFamily="34" charset="0"/>
                  </a:rPr>
                  <a:t>263.39 lux </a:t>
                </a:r>
              </a:p>
            </p:txBody>
          </p:sp>
        </mc:Choice>
        <mc:Fallback xmlns="">
          <p:sp>
            <p:nvSpPr>
              <p:cNvPr id="19" name="TextBox 18">
                <a:extLst>
                  <a:ext uri="{FF2B5EF4-FFF2-40B4-BE49-F238E27FC236}">
                    <a16:creationId xmlns:a16="http://schemas.microsoft.com/office/drawing/2014/main" id="{B17DB331-6CC1-4883-80D2-FC52EF3DA40E}"/>
                  </a:ext>
                </a:extLst>
              </p:cNvPr>
              <p:cNvSpPr txBox="1">
                <a:spLocks noRot="1" noChangeAspect="1" noMove="1" noResize="1" noEditPoints="1" noAdjustHandles="1" noChangeArrowheads="1" noChangeShapeType="1" noTextEdit="1"/>
              </p:cNvSpPr>
              <p:nvPr/>
            </p:nvSpPr>
            <p:spPr>
              <a:xfrm>
                <a:off x="7241059" y="2025442"/>
                <a:ext cx="5469808" cy="3537507"/>
              </a:xfrm>
              <a:prstGeom prst="rect">
                <a:avLst/>
              </a:prstGeom>
              <a:blipFill>
                <a:blip r:embed="rId2"/>
                <a:stretch>
                  <a:fillRect l="-1003" b="-1721"/>
                </a:stretch>
              </a:blipFill>
            </p:spPr>
            <p:txBody>
              <a:bodyPr/>
              <a:lstStyle/>
              <a:p>
                <a:r>
                  <a:rPr lang="en-US">
                    <a:noFill/>
                  </a:rPr>
                  <a:t> </a:t>
                </a:r>
              </a:p>
            </p:txBody>
          </p:sp>
        </mc:Fallback>
      </mc:AlternateContent>
    </p:spTree>
    <p:extLst>
      <p:ext uri="{BB962C8B-B14F-4D97-AF65-F5344CB8AC3E}">
        <p14:creationId xmlns:p14="http://schemas.microsoft.com/office/powerpoint/2010/main" val="3979726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Connector: Curved 3">
            <a:extLst>
              <a:ext uri="{FF2B5EF4-FFF2-40B4-BE49-F238E27FC236}">
                <a16:creationId xmlns:a16="http://schemas.microsoft.com/office/drawing/2014/main" id="{04098F40-4EFD-D31C-FA87-919B7E5BA477}"/>
              </a:ext>
            </a:extLst>
          </p:cNvPr>
          <p:cNvCxnSpPr/>
          <p:nvPr/>
        </p:nvCxnSpPr>
        <p:spPr>
          <a:xfrm>
            <a:off x="485775" y="4861379"/>
            <a:ext cx="10839450" cy="12700"/>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6" name="Straight Arrow Connector 5">
            <a:extLst>
              <a:ext uri="{FF2B5EF4-FFF2-40B4-BE49-F238E27FC236}">
                <a16:creationId xmlns:a16="http://schemas.microsoft.com/office/drawing/2014/main" id="{59EF6B72-CFE9-AA0A-F205-A39F3D503332}"/>
              </a:ext>
            </a:extLst>
          </p:cNvPr>
          <p:cNvCxnSpPr>
            <a:cxnSpLocks/>
          </p:cNvCxnSpPr>
          <p:nvPr/>
        </p:nvCxnSpPr>
        <p:spPr>
          <a:xfrm>
            <a:off x="3995737" y="4849133"/>
            <a:ext cx="2797517" cy="1"/>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969F6CAC-41F6-A52C-D63F-0D603E47AB80}"/>
              </a:ext>
            </a:extLst>
          </p:cNvPr>
          <p:cNvSpPr txBox="1"/>
          <p:nvPr/>
        </p:nvSpPr>
        <p:spPr>
          <a:xfrm>
            <a:off x="3226641" y="1239244"/>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12m </a:t>
            </a:r>
          </a:p>
        </p:txBody>
      </p:sp>
      <p:sp>
        <p:nvSpPr>
          <p:cNvPr id="16" name="TextBox 15">
            <a:extLst>
              <a:ext uri="{FF2B5EF4-FFF2-40B4-BE49-F238E27FC236}">
                <a16:creationId xmlns:a16="http://schemas.microsoft.com/office/drawing/2014/main" id="{5FF12B90-4EC4-48E7-F5F9-390AD43FCDC3}"/>
              </a:ext>
            </a:extLst>
          </p:cNvPr>
          <p:cNvSpPr txBox="1"/>
          <p:nvPr/>
        </p:nvSpPr>
        <p:spPr>
          <a:xfrm>
            <a:off x="5013552" y="4568857"/>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10.95m </a:t>
            </a:r>
          </a:p>
        </p:txBody>
      </p:sp>
      <p:sp>
        <p:nvSpPr>
          <p:cNvPr id="17" name="TextBox 16">
            <a:extLst>
              <a:ext uri="{FF2B5EF4-FFF2-40B4-BE49-F238E27FC236}">
                <a16:creationId xmlns:a16="http://schemas.microsoft.com/office/drawing/2014/main" id="{229B1F7A-315F-CA9B-47FD-40E89DE8DA91}"/>
              </a:ext>
            </a:extLst>
          </p:cNvPr>
          <p:cNvSpPr txBox="1"/>
          <p:nvPr/>
        </p:nvSpPr>
        <p:spPr>
          <a:xfrm>
            <a:off x="6224909" y="271116"/>
            <a:ext cx="4713237" cy="2308324"/>
          </a:xfrm>
          <a:prstGeom prst="rect">
            <a:avLst/>
          </a:prstGeom>
          <a:noFill/>
        </p:spPr>
        <p:txBody>
          <a:bodyPr wrap="square" rtlCol="0">
            <a:spAutoFit/>
          </a:bodyPr>
          <a:lstStyle/>
          <a:p>
            <a:r>
              <a:rPr lang="en-GB" b="1">
                <a:latin typeface="Arial" panose="020B0604020202020204" pitchFamily="34" charset="0"/>
                <a:cs typeface="Arial" panose="020B0604020202020204" pitchFamily="34" charset="0"/>
              </a:rPr>
              <a:t>Plenary Activity</a:t>
            </a:r>
          </a:p>
          <a:p>
            <a:r>
              <a:rPr lang="en-GB">
                <a:latin typeface="Arial" panose="020B0604020202020204" pitchFamily="34" charset="0"/>
                <a:cs typeface="Arial" panose="020B0604020202020204" pitchFamily="34" charset="0"/>
              </a:rPr>
              <a:t>A lighting column stands in the middle of a motorway central reservation. The light stands at a height of 12m from the ground and has an output of 18,000 lumens (</a:t>
            </a:r>
            <a:r>
              <a:rPr lang="en-GB" err="1">
                <a:latin typeface="Arial" panose="020B0604020202020204" pitchFamily="34" charset="0"/>
                <a:cs typeface="Arial" panose="020B0604020202020204" pitchFamily="34" charset="0"/>
              </a:rPr>
              <a:t>lm</a:t>
            </a:r>
            <a:r>
              <a:rPr lang="en-GB">
                <a:latin typeface="Arial" panose="020B0604020202020204" pitchFamily="34" charset="0"/>
                <a:cs typeface="Arial" panose="020B0604020202020204" pitchFamily="34" charset="0"/>
              </a:rPr>
              <a:t>).</a:t>
            </a:r>
          </a:p>
          <a:p>
            <a:r>
              <a:rPr lang="en-GB">
                <a:latin typeface="Arial" panose="020B0604020202020204" pitchFamily="34" charset="0"/>
                <a:cs typeface="Arial" panose="020B0604020202020204" pitchFamily="34" charset="0"/>
              </a:rPr>
              <a:t>Calculate the amount of light at the point directly below and 10.95m (the width of half a motorway) to one side.</a:t>
            </a:r>
          </a:p>
        </p:txBody>
      </p:sp>
      <p:grpSp>
        <p:nvGrpSpPr>
          <p:cNvPr id="19" name="Group 18">
            <a:extLst>
              <a:ext uri="{FF2B5EF4-FFF2-40B4-BE49-F238E27FC236}">
                <a16:creationId xmlns:a16="http://schemas.microsoft.com/office/drawing/2014/main" id="{608ED271-08BF-0BD9-BE9B-4A5E93640576}"/>
              </a:ext>
            </a:extLst>
          </p:cNvPr>
          <p:cNvGrpSpPr/>
          <p:nvPr/>
        </p:nvGrpSpPr>
        <p:grpSpPr>
          <a:xfrm>
            <a:off x="2372892" y="440418"/>
            <a:ext cx="1707501" cy="4408715"/>
            <a:chOff x="2372892" y="440418"/>
            <a:chExt cx="1707501" cy="4408715"/>
          </a:xfrm>
        </p:grpSpPr>
        <p:sp>
          <p:nvSpPr>
            <p:cNvPr id="14" name="Rectangle 13">
              <a:extLst>
                <a:ext uri="{FF2B5EF4-FFF2-40B4-BE49-F238E27FC236}">
                  <a16:creationId xmlns:a16="http://schemas.microsoft.com/office/drawing/2014/main" id="{FEDC4320-F20F-828E-1878-9028702C9478}"/>
                </a:ext>
              </a:extLst>
            </p:cNvPr>
            <p:cNvSpPr/>
            <p:nvPr/>
          </p:nvSpPr>
          <p:spPr>
            <a:xfrm>
              <a:off x="3156663" y="650357"/>
              <a:ext cx="139959" cy="419877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Block Arc 14">
              <a:extLst>
                <a:ext uri="{FF2B5EF4-FFF2-40B4-BE49-F238E27FC236}">
                  <a16:creationId xmlns:a16="http://schemas.microsoft.com/office/drawing/2014/main" id="{EB141A2F-4415-0E9D-0AD9-C88BAFF9F23B}"/>
                </a:ext>
              </a:extLst>
            </p:cNvPr>
            <p:cNvSpPr/>
            <p:nvPr/>
          </p:nvSpPr>
          <p:spPr>
            <a:xfrm>
              <a:off x="3156663" y="444329"/>
              <a:ext cx="923730" cy="419878"/>
            </a:xfrm>
            <a:prstGeom prst="blockArc">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13" name="Rectangle 12">
              <a:extLst>
                <a:ext uri="{FF2B5EF4-FFF2-40B4-BE49-F238E27FC236}">
                  <a16:creationId xmlns:a16="http://schemas.microsoft.com/office/drawing/2014/main" id="{7FD4007D-E049-3B5D-E99C-FB0B4330EAC0}"/>
                </a:ext>
              </a:extLst>
            </p:cNvPr>
            <p:cNvSpPr/>
            <p:nvPr/>
          </p:nvSpPr>
          <p:spPr>
            <a:xfrm>
              <a:off x="3106899" y="3395113"/>
              <a:ext cx="239485" cy="145402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Block Arc 17">
              <a:extLst>
                <a:ext uri="{FF2B5EF4-FFF2-40B4-BE49-F238E27FC236}">
                  <a16:creationId xmlns:a16="http://schemas.microsoft.com/office/drawing/2014/main" id="{356B5B31-CC00-4995-9238-A65195266438}"/>
                </a:ext>
              </a:extLst>
            </p:cNvPr>
            <p:cNvSpPr/>
            <p:nvPr/>
          </p:nvSpPr>
          <p:spPr>
            <a:xfrm>
              <a:off x="2372892" y="440418"/>
              <a:ext cx="923730" cy="419878"/>
            </a:xfrm>
            <a:prstGeom prst="blockArc">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grpSp>
        <p:nvGrpSpPr>
          <p:cNvPr id="21" name="Group 20">
            <a:extLst>
              <a:ext uri="{FF2B5EF4-FFF2-40B4-BE49-F238E27FC236}">
                <a16:creationId xmlns:a16="http://schemas.microsoft.com/office/drawing/2014/main" id="{588E05CA-3B8F-30DF-F465-A224B921F2BA}"/>
              </a:ext>
            </a:extLst>
          </p:cNvPr>
          <p:cNvGrpSpPr/>
          <p:nvPr/>
        </p:nvGrpSpPr>
        <p:grpSpPr>
          <a:xfrm rot="10800000">
            <a:off x="3743325" y="650357"/>
            <a:ext cx="504825" cy="169545"/>
            <a:chOff x="5591175" y="2571750"/>
            <a:chExt cx="504825" cy="169545"/>
          </a:xfrm>
        </p:grpSpPr>
        <p:sp>
          <p:nvSpPr>
            <p:cNvPr id="22" name="Rectangle: Top Corners Snipped 21">
              <a:extLst>
                <a:ext uri="{FF2B5EF4-FFF2-40B4-BE49-F238E27FC236}">
                  <a16:creationId xmlns:a16="http://schemas.microsoft.com/office/drawing/2014/main" id="{CB441E00-675C-E396-77B8-8631B03589F7}"/>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F46A7EC2-5F1D-7A46-7370-BBCF40AC34F4}"/>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4" name="Group 23">
            <a:extLst>
              <a:ext uri="{FF2B5EF4-FFF2-40B4-BE49-F238E27FC236}">
                <a16:creationId xmlns:a16="http://schemas.microsoft.com/office/drawing/2014/main" id="{5B6A0364-865A-AE77-081D-3DFD1BE97210}"/>
              </a:ext>
            </a:extLst>
          </p:cNvPr>
          <p:cNvGrpSpPr/>
          <p:nvPr/>
        </p:nvGrpSpPr>
        <p:grpSpPr>
          <a:xfrm rot="10800000">
            <a:off x="2120479" y="650357"/>
            <a:ext cx="504825" cy="169545"/>
            <a:chOff x="5591175" y="2571750"/>
            <a:chExt cx="504825" cy="169545"/>
          </a:xfrm>
        </p:grpSpPr>
        <p:sp>
          <p:nvSpPr>
            <p:cNvPr id="25" name="Rectangle: Top Corners Snipped 24">
              <a:extLst>
                <a:ext uri="{FF2B5EF4-FFF2-40B4-BE49-F238E27FC236}">
                  <a16:creationId xmlns:a16="http://schemas.microsoft.com/office/drawing/2014/main" id="{29F46947-9D24-5A4C-22C1-C29D06089207}"/>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495FA311-03E7-FE89-CEDE-CC99F9F2293C}"/>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cxnSp>
        <p:nvCxnSpPr>
          <p:cNvPr id="28" name="Straight Arrow Connector 27">
            <a:extLst>
              <a:ext uri="{FF2B5EF4-FFF2-40B4-BE49-F238E27FC236}">
                <a16:creationId xmlns:a16="http://schemas.microsoft.com/office/drawing/2014/main" id="{2CC651BE-B821-E6CE-5EB3-C32C08D3C727}"/>
              </a:ext>
            </a:extLst>
          </p:cNvPr>
          <p:cNvCxnSpPr>
            <a:cxnSpLocks/>
          </p:cNvCxnSpPr>
          <p:nvPr/>
        </p:nvCxnSpPr>
        <p:spPr>
          <a:xfrm>
            <a:off x="3985883" y="829929"/>
            <a:ext cx="9854" cy="4019204"/>
          </a:xfrm>
          <a:prstGeom prst="straightConnector1">
            <a:avLst/>
          </a:prstGeom>
          <a:ln w="190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 name="Picture 2" descr="A city street at night&#10;&#10;Description automatically generated with medium confidence">
            <a:extLst>
              <a:ext uri="{FF2B5EF4-FFF2-40B4-BE49-F238E27FC236}">
                <a16:creationId xmlns:a16="http://schemas.microsoft.com/office/drawing/2014/main" id="{C3F21AD3-9B3B-4856-945D-1EF9C9A38D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2930" y="2579440"/>
            <a:ext cx="4687171" cy="2800518"/>
          </a:xfrm>
          <a:prstGeom prst="rect">
            <a:avLst/>
          </a:prstGeom>
        </p:spPr>
      </p:pic>
      <p:sp>
        <p:nvSpPr>
          <p:cNvPr id="27" name="TextBox 26">
            <a:extLst>
              <a:ext uri="{FF2B5EF4-FFF2-40B4-BE49-F238E27FC236}">
                <a16:creationId xmlns:a16="http://schemas.microsoft.com/office/drawing/2014/main" id="{21D9885C-73D8-4D48-95B0-69D336861A0E}"/>
              </a:ext>
            </a:extLst>
          </p:cNvPr>
          <p:cNvSpPr txBox="1"/>
          <p:nvPr/>
        </p:nvSpPr>
        <p:spPr>
          <a:xfrm>
            <a:off x="8933643" y="5348230"/>
            <a:ext cx="2676458" cy="261610"/>
          </a:xfrm>
          <a:prstGeom prst="rect">
            <a:avLst/>
          </a:prstGeom>
          <a:noFill/>
        </p:spPr>
        <p:txBody>
          <a:bodyPr wrap="square" rtlCol="0">
            <a:spAutoFit/>
          </a:bodyPr>
          <a:lstStyle/>
          <a:p>
            <a:r>
              <a:rPr lang="en-GB" sz="1050" b="0" i="0">
                <a:solidFill>
                  <a:srgbClr val="191B26"/>
                </a:solidFill>
                <a:effectLst/>
                <a:latin typeface="Open Sans" panose="020B0606030504020204" pitchFamily="34" charset="0"/>
              </a:rPr>
              <a:t>Free to use under the </a:t>
            </a:r>
            <a:r>
              <a:rPr lang="en-GB" sz="1050" b="0" i="0" err="1">
                <a:solidFill>
                  <a:srgbClr val="191B26"/>
                </a:solidFill>
                <a:effectLst/>
                <a:latin typeface="Open Sans" panose="020B0606030504020204" pitchFamily="34" charset="0"/>
              </a:rPr>
              <a:t>Pixabay</a:t>
            </a:r>
            <a:r>
              <a:rPr lang="en-GB" sz="1050" b="0" i="0">
                <a:solidFill>
                  <a:srgbClr val="191B26"/>
                </a:solidFill>
                <a:effectLst/>
                <a:latin typeface="Open Sans" panose="020B0606030504020204" pitchFamily="34" charset="0"/>
              </a:rPr>
              <a:t> license</a:t>
            </a:r>
            <a:endParaRPr lang="en-GB" sz="1050"/>
          </a:p>
        </p:txBody>
      </p:sp>
      <p:sp>
        <p:nvSpPr>
          <p:cNvPr id="29" name="TextBox 28">
            <a:extLst>
              <a:ext uri="{FF2B5EF4-FFF2-40B4-BE49-F238E27FC236}">
                <a16:creationId xmlns:a16="http://schemas.microsoft.com/office/drawing/2014/main" id="{D0EC99B2-CC64-4837-9857-498EF69497CA}"/>
              </a:ext>
            </a:extLst>
          </p:cNvPr>
          <p:cNvSpPr txBox="1"/>
          <p:nvPr/>
        </p:nvSpPr>
        <p:spPr>
          <a:xfrm>
            <a:off x="1511875" y="2354923"/>
            <a:ext cx="1892300" cy="2492990"/>
          </a:xfrm>
          <a:prstGeom prst="rect">
            <a:avLst/>
          </a:prstGeom>
          <a:noFill/>
        </p:spPr>
        <p:txBody>
          <a:bodyPr wrap="square" rtlCol="0">
            <a:spAutoFit/>
          </a:bodyPr>
          <a:lstStyle/>
          <a:p>
            <a:endParaRPr lang="en-GB">
              <a:latin typeface="Arial" panose="020B0604020202020204" pitchFamily="34" charset="0"/>
              <a:cs typeface="Arial" panose="020B0604020202020204" pitchFamily="34" charset="0"/>
            </a:endParaRPr>
          </a:p>
          <a:p>
            <a:r>
              <a:rPr lang="en-GB">
                <a:solidFill>
                  <a:srgbClr val="FF0000"/>
                </a:solidFill>
                <a:latin typeface="Arial" panose="020B0604020202020204" pitchFamily="34" charset="0"/>
                <a:cs typeface="Arial" panose="020B0604020202020204" pitchFamily="34" charset="0"/>
              </a:rPr>
              <a:t>E =      </a:t>
            </a:r>
            <a:r>
              <a:rPr lang="en-GB" u="sng">
                <a:solidFill>
                  <a:srgbClr val="FF0000"/>
                </a:solidFill>
                <a:latin typeface="Arial" panose="020B0604020202020204" pitchFamily="34" charset="0"/>
                <a:cs typeface="Arial" panose="020B0604020202020204" pitchFamily="34" charset="0"/>
              </a:rPr>
              <a:t>I   </a:t>
            </a:r>
            <a:r>
              <a:rPr lang="en-GB">
                <a:solidFill>
                  <a:srgbClr val="FF0000"/>
                </a:solidFill>
                <a:latin typeface="Arial" panose="020B0604020202020204" pitchFamily="34" charset="0"/>
                <a:cs typeface="Arial" panose="020B0604020202020204" pitchFamily="34" charset="0"/>
              </a:rPr>
              <a:t>   </a:t>
            </a:r>
          </a:p>
          <a:p>
            <a:r>
              <a:rPr lang="en-GB">
                <a:solidFill>
                  <a:srgbClr val="FF0000"/>
                </a:solidFill>
                <a:latin typeface="Arial" panose="020B0604020202020204" pitchFamily="34" charset="0"/>
                <a:cs typeface="Arial" panose="020B0604020202020204" pitchFamily="34" charset="0"/>
              </a:rPr>
              <a:t>           d</a:t>
            </a:r>
            <a:r>
              <a:rPr lang="en-GB" baseline="30000">
                <a:solidFill>
                  <a:srgbClr val="FF0000"/>
                </a:solidFill>
                <a:latin typeface="Arial" panose="020B0604020202020204" pitchFamily="34" charset="0"/>
                <a:cs typeface="Arial" panose="020B0604020202020204" pitchFamily="34" charset="0"/>
              </a:rPr>
              <a:t>2</a:t>
            </a:r>
          </a:p>
          <a:p>
            <a:r>
              <a:rPr lang="en-GB" baseline="30000">
                <a:solidFill>
                  <a:srgbClr val="FF0000"/>
                </a:solidFill>
                <a:latin typeface="Arial" panose="020B0604020202020204" pitchFamily="34" charset="0"/>
                <a:cs typeface="Arial" panose="020B0604020202020204" pitchFamily="34" charset="0"/>
              </a:rPr>
              <a:t>  </a:t>
            </a:r>
          </a:p>
          <a:p>
            <a:endParaRPr lang="en-GB">
              <a:solidFill>
                <a:srgbClr val="FF0000"/>
              </a:solidFill>
              <a:latin typeface="Arial" panose="020B0604020202020204" pitchFamily="34" charset="0"/>
              <a:cs typeface="Arial" panose="020B0604020202020204" pitchFamily="34" charset="0"/>
            </a:endParaRPr>
          </a:p>
          <a:p>
            <a:r>
              <a:rPr lang="en-GB">
                <a:solidFill>
                  <a:srgbClr val="FF0000"/>
                </a:solidFill>
                <a:latin typeface="Arial" panose="020B0604020202020204" pitchFamily="34" charset="0"/>
                <a:cs typeface="Arial" panose="020B0604020202020204" pitchFamily="34" charset="0"/>
              </a:rPr>
              <a:t>E =  </a:t>
            </a:r>
            <a:r>
              <a:rPr lang="en-GB" u="sng">
                <a:solidFill>
                  <a:srgbClr val="FF0000"/>
                </a:solidFill>
                <a:latin typeface="Arial" panose="020B0604020202020204" pitchFamily="34" charset="0"/>
                <a:cs typeface="Arial" panose="020B0604020202020204" pitchFamily="34" charset="0"/>
              </a:rPr>
              <a:t>18000</a:t>
            </a:r>
            <a:r>
              <a:rPr lang="en-GB">
                <a:solidFill>
                  <a:srgbClr val="FF0000"/>
                </a:solidFill>
                <a:latin typeface="Arial" panose="020B0604020202020204" pitchFamily="34" charset="0"/>
                <a:cs typeface="Arial" panose="020B0604020202020204" pitchFamily="34" charset="0"/>
              </a:rPr>
              <a:t>     </a:t>
            </a:r>
          </a:p>
          <a:p>
            <a:r>
              <a:rPr lang="en-GB">
                <a:solidFill>
                  <a:srgbClr val="FF0000"/>
                </a:solidFill>
                <a:latin typeface="Arial" panose="020B0604020202020204" pitchFamily="34" charset="0"/>
                <a:cs typeface="Arial" panose="020B0604020202020204" pitchFamily="34" charset="0"/>
              </a:rPr>
              <a:t>          12</a:t>
            </a:r>
            <a:r>
              <a:rPr lang="en-GB" baseline="30000">
                <a:solidFill>
                  <a:srgbClr val="FF0000"/>
                </a:solidFill>
                <a:latin typeface="Arial" panose="020B0604020202020204" pitchFamily="34" charset="0"/>
                <a:cs typeface="Arial" panose="020B0604020202020204" pitchFamily="34" charset="0"/>
              </a:rPr>
              <a:t>2 </a:t>
            </a:r>
          </a:p>
          <a:p>
            <a:endParaRPr lang="en-GB">
              <a:solidFill>
                <a:srgbClr val="FF0000"/>
              </a:solidFill>
              <a:latin typeface="Arial" panose="020B0604020202020204" pitchFamily="34" charset="0"/>
              <a:cs typeface="Arial" panose="020B0604020202020204" pitchFamily="34" charset="0"/>
            </a:endParaRPr>
          </a:p>
          <a:p>
            <a:r>
              <a:rPr lang="en-GB">
                <a:solidFill>
                  <a:srgbClr val="FF0000"/>
                </a:solidFill>
                <a:latin typeface="Arial" panose="020B0604020202020204" pitchFamily="34" charset="0"/>
                <a:cs typeface="Arial" panose="020B0604020202020204" pitchFamily="34" charset="0"/>
              </a:rPr>
              <a:t>E = </a:t>
            </a:r>
            <a:r>
              <a:rPr lang="en-GB" b="1">
                <a:solidFill>
                  <a:srgbClr val="FF0000"/>
                </a:solidFill>
                <a:latin typeface="Arial" panose="020B0604020202020204" pitchFamily="34" charset="0"/>
                <a:cs typeface="Arial" panose="020B0604020202020204" pitchFamily="34" charset="0"/>
              </a:rPr>
              <a:t>125 lux </a:t>
            </a:r>
          </a:p>
        </p:txBody>
      </p:sp>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E1CEC244-4018-40EC-B643-3E74F0D434ED}"/>
                  </a:ext>
                </a:extLst>
              </p:cNvPr>
              <p:cNvSpPr txBox="1"/>
              <p:nvPr/>
            </p:nvSpPr>
            <p:spPr>
              <a:xfrm>
                <a:off x="3938096" y="1642748"/>
                <a:ext cx="5469808" cy="3159968"/>
              </a:xfrm>
              <a:prstGeom prst="rect">
                <a:avLst/>
              </a:prstGeom>
              <a:noFill/>
            </p:spPr>
            <p:txBody>
              <a:bodyPr wrap="square" rtlCol="0">
                <a:spAutoFit/>
              </a:bodyPr>
              <a:lstStyle/>
              <a:p>
                <a:endParaRPr lang="en-GB">
                  <a:latin typeface="Arial" panose="020B0604020202020204" pitchFamily="34" charset="0"/>
                  <a:cs typeface="Arial" panose="020B0604020202020204" pitchFamily="34" charset="0"/>
                </a:endParaRPr>
              </a:p>
              <a:p>
                <a:r>
                  <a:rPr lang="en-GB">
                    <a:solidFill>
                      <a:srgbClr val="FF0000"/>
                    </a:solidFill>
                    <a:latin typeface="Arial" panose="020B0604020202020204" pitchFamily="34" charset="0"/>
                    <a:cs typeface="Arial" panose="020B0604020202020204" pitchFamily="34" charset="0"/>
                  </a:rPr>
                  <a:t>E =    </a:t>
                </a:r>
                <a:r>
                  <a:rPr lang="en-GB" u="sng">
                    <a:solidFill>
                      <a:srgbClr val="FF0000"/>
                    </a:solidFill>
                    <a:latin typeface="Arial" panose="020B0604020202020204" pitchFamily="34" charset="0"/>
                    <a:cs typeface="Arial" panose="020B0604020202020204" pitchFamily="34" charset="0"/>
                  </a:rPr>
                  <a:t> I  </a:t>
                </a:r>
                <a:r>
                  <a:rPr lang="en-GB">
                    <a:solidFill>
                      <a:srgbClr val="FF0000"/>
                    </a:solidFill>
                    <a:latin typeface="Arial" panose="020B0604020202020204" pitchFamily="34" charset="0"/>
                    <a:cs typeface="Arial" panose="020B0604020202020204" pitchFamily="34" charset="0"/>
                  </a:rPr>
                  <a:t>   x  cos ɸ</a:t>
                </a:r>
              </a:p>
              <a:p>
                <a:r>
                  <a:rPr lang="en-GB">
                    <a:solidFill>
                      <a:srgbClr val="FF0000"/>
                    </a:solidFill>
                    <a:latin typeface="Arial" panose="020B0604020202020204" pitchFamily="34" charset="0"/>
                    <a:cs typeface="Arial" panose="020B0604020202020204" pitchFamily="34" charset="0"/>
                  </a:rPr>
                  <a:t>          d</a:t>
                </a:r>
                <a:r>
                  <a:rPr lang="en-GB" baseline="30000">
                    <a:solidFill>
                      <a:srgbClr val="FF0000"/>
                    </a:solidFill>
                    <a:latin typeface="Arial" panose="020B0604020202020204" pitchFamily="34" charset="0"/>
                    <a:cs typeface="Arial" panose="020B0604020202020204" pitchFamily="34" charset="0"/>
                  </a:rPr>
                  <a:t>2</a:t>
                </a:r>
              </a:p>
              <a:p>
                <a:r>
                  <a:rPr lang="en-GB">
                    <a:solidFill>
                      <a:srgbClr val="FF0000"/>
                    </a:solidFill>
                    <a:latin typeface="Arial" panose="020B0604020202020204" pitchFamily="34" charset="0"/>
                    <a:cs typeface="Arial" panose="020B0604020202020204" pitchFamily="34" charset="0"/>
                  </a:rPr>
                  <a:t>d</a:t>
                </a:r>
                <a:r>
                  <a:rPr lang="en-GB" baseline="30000">
                    <a:solidFill>
                      <a:srgbClr val="FF0000"/>
                    </a:solidFill>
                    <a:latin typeface="Arial" panose="020B0604020202020204" pitchFamily="34" charset="0"/>
                    <a:cs typeface="Arial" panose="020B0604020202020204" pitchFamily="34" charset="0"/>
                  </a:rPr>
                  <a:t>2</a:t>
                </a:r>
                <a:r>
                  <a:rPr lang="en-GB">
                    <a:solidFill>
                      <a:srgbClr val="FF0000"/>
                    </a:solidFill>
                    <a:latin typeface="Arial" panose="020B0604020202020204" pitchFamily="34" charset="0"/>
                    <a:cs typeface="Arial" panose="020B0604020202020204" pitchFamily="34" charset="0"/>
                  </a:rPr>
                  <a:t> = 12</a:t>
                </a:r>
                <a:r>
                  <a:rPr lang="en-GB" baseline="30000">
                    <a:solidFill>
                      <a:srgbClr val="FF0000"/>
                    </a:solidFill>
                    <a:latin typeface="Arial" panose="020B0604020202020204" pitchFamily="34" charset="0"/>
                    <a:cs typeface="Arial" panose="020B0604020202020204" pitchFamily="34" charset="0"/>
                  </a:rPr>
                  <a:t>2</a:t>
                </a:r>
                <a:r>
                  <a:rPr lang="en-GB">
                    <a:solidFill>
                      <a:srgbClr val="FF0000"/>
                    </a:solidFill>
                    <a:latin typeface="Arial" panose="020B0604020202020204" pitchFamily="34" charset="0"/>
                    <a:cs typeface="Arial" panose="020B0604020202020204" pitchFamily="34" charset="0"/>
                  </a:rPr>
                  <a:t> + 10.95</a:t>
                </a:r>
                <a:r>
                  <a:rPr lang="en-GB" baseline="30000">
                    <a:solidFill>
                      <a:srgbClr val="FF0000"/>
                    </a:solidFill>
                    <a:latin typeface="Arial" panose="020B0604020202020204" pitchFamily="34" charset="0"/>
                    <a:cs typeface="Arial" panose="020B0604020202020204" pitchFamily="34" charset="0"/>
                  </a:rPr>
                  <a:t>2 </a:t>
                </a:r>
                <a:r>
                  <a:rPr lang="en-GB">
                    <a:solidFill>
                      <a:srgbClr val="FF0000"/>
                    </a:solidFill>
                    <a:latin typeface="Arial" panose="020B0604020202020204" pitchFamily="34" charset="0"/>
                    <a:cs typeface="Arial" panose="020B0604020202020204" pitchFamily="34" charset="0"/>
                  </a:rPr>
                  <a:t>= 263.903</a:t>
                </a:r>
              </a:p>
              <a:p>
                <a:r>
                  <a:rPr lang="en-GB" i="1">
                    <a:solidFill>
                      <a:srgbClr val="FF0000"/>
                    </a:solidFill>
                    <a:latin typeface="Arial" panose="020B0604020202020204" pitchFamily="34" charset="0"/>
                    <a:ea typeface="Cambria Math" panose="02040503050406030204" pitchFamily="18" charset="0"/>
                    <a:cs typeface="Arial" panose="020B0604020202020204" pitchFamily="34" charset="0"/>
                  </a:rPr>
                  <a:t>d=</a:t>
                </a:r>
                <a14:m>
                  <m:oMath xmlns:m="http://schemas.openxmlformats.org/officeDocument/2006/math">
                    <m:r>
                      <a:rPr lang="en-GB" i="1" smtClean="0">
                        <a:solidFill>
                          <a:srgbClr val="FF0000"/>
                        </a:solidFill>
                        <a:latin typeface="Cambria Math" panose="02040503050406030204" pitchFamily="18" charset="0"/>
                        <a:ea typeface="Cambria Math" panose="02040503050406030204" pitchFamily="18" charset="0"/>
                        <a:cs typeface="Arial" panose="020B0604020202020204" pitchFamily="34" charset="0"/>
                      </a:rPr>
                      <m:t>√</m:t>
                    </m:r>
                    <m:r>
                      <a:rPr lang="en-GB" b="0" i="1" smtClean="0">
                        <a:solidFill>
                          <a:srgbClr val="FF0000"/>
                        </a:solidFill>
                        <a:latin typeface="Cambria Math" panose="02040503050406030204" pitchFamily="18" charset="0"/>
                        <a:ea typeface="Cambria Math" panose="02040503050406030204" pitchFamily="18" charset="0"/>
                        <a:cs typeface="Arial" panose="020B0604020202020204" pitchFamily="34" charset="0"/>
                      </a:rPr>
                      <m:t>263.903</m:t>
                    </m:r>
                  </m:oMath>
                </a14:m>
                <a:r>
                  <a:rPr lang="en-GB" baseline="30000">
                    <a:solidFill>
                      <a:srgbClr val="FF0000"/>
                    </a:solidFill>
                    <a:latin typeface="Arial" panose="020B0604020202020204" pitchFamily="34" charset="0"/>
                    <a:cs typeface="Arial" panose="020B0604020202020204" pitchFamily="34" charset="0"/>
                  </a:rPr>
                  <a:t> = </a:t>
                </a:r>
                <a:r>
                  <a:rPr lang="en-GB">
                    <a:solidFill>
                      <a:srgbClr val="FF0000"/>
                    </a:solidFill>
                    <a:latin typeface="Arial" panose="020B0604020202020204" pitchFamily="34" charset="0"/>
                    <a:cs typeface="Arial" panose="020B0604020202020204" pitchFamily="34" charset="0"/>
                  </a:rPr>
                  <a:t>16.25</a:t>
                </a:r>
              </a:p>
              <a:p>
                <a:endParaRPr lang="en-GB">
                  <a:solidFill>
                    <a:srgbClr val="FF0000"/>
                  </a:solidFill>
                  <a:latin typeface="Arial" panose="020B0604020202020204" pitchFamily="34" charset="0"/>
                  <a:cs typeface="Arial" panose="020B0604020202020204" pitchFamily="34" charset="0"/>
                </a:endParaRPr>
              </a:p>
              <a:p>
                <a:r>
                  <a:rPr lang="en-GB">
                    <a:solidFill>
                      <a:srgbClr val="FF0000"/>
                    </a:solidFill>
                    <a:latin typeface="Arial" panose="020B0604020202020204" pitchFamily="34" charset="0"/>
                    <a:cs typeface="Arial" panose="020B0604020202020204" pitchFamily="34" charset="0"/>
                  </a:rPr>
                  <a:t>cos ɸ =   </a:t>
                </a:r>
                <a:r>
                  <a:rPr lang="en-GB" u="sng">
                    <a:solidFill>
                      <a:srgbClr val="FF0000"/>
                    </a:solidFill>
                    <a:latin typeface="Arial" panose="020B0604020202020204" pitchFamily="34" charset="0"/>
                    <a:cs typeface="Arial" panose="020B0604020202020204" pitchFamily="34" charset="0"/>
                  </a:rPr>
                  <a:t>12 </a:t>
                </a:r>
                <a:r>
                  <a:rPr lang="en-GB">
                    <a:solidFill>
                      <a:srgbClr val="FF0000"/>
                    </a:solidFill>
                    <a:latin typeface="Arial" panose="020B0604020202020204" pitchFamily="34" charset="0"/>
                    <a:cs typeface="Arial" panose="020B0604020202020204" pitchFamily="34" charset="0"/>
                  </a:rPr>
                  <a:t>       = 0.738</a:t>
                </a:r>
              </a:p>
              <a:p>
                <a:r>
                  <a:rPr lang="en-GB">
                    <a:solidFill>
                      <a:srgbClr val="FF0000"/>
                    </a:solidFill>
                    <a:latin typeface="Arial" panose="020B0604020202020204" pitchFamily="34" charset="0"/>
                    <a:cs typeface="Arial" panose="020B0604020202020204" pitchFamily="34" charset="0"/>
                  </a:rPr>
                  <a:t>             16.25</a:t>
                </a:r>
              </a:p>
              <a:p>
                <a:r>
                  <a:rPr lang="en-GB">
                    <a:solidFill>
                      <a:srgbClr val="FF0000"/>
                    </a:solidFill>
                    <a:latin typeface="Arial" panose="020B0604020202020204" pitchFamily="34" charset="0"/>
                    <a:cs typeface="Arial" panose="020B0604020202020204" pitchFamily="34" charset="0"/>
                  </a:rPr>
                  <a:t>E =     </a:t>
                </a:r>
                <a:r>
                  <a:rPr lang="en-GB" u="sng">
                    <a:solidFill>
                      <a:srgbClr val="FF0000"/>
                    </a:solidFill>
                    <a:latin typeface="Arial" panose="020B0604020202020204" pitchFamily="34" charset="0"/>
                    <a:cs typeface="Arial" panose="020B0604020202020204" pitchFamily="34" charset="0"/>
                  </a:rPr>
                  <a:t>18000</a:t>
                </a:r>
                <a:r>
                  <a:rPr lang="en-GB">
                    <a:solidFill>
                      <a:srgbClr val="FF0000"/>
                    </a:solidFill>
                    <a:latin typeface="Arial" panose="020B0604020202020204" pitchFamily="34" charset="0"/>
                    <a:cs typeface="Arial" panose="020B0604020202020204" pitchFamily="34" charset="0"/>
                  </a:rPr>
                  <a:t>    x 0.738</a:t>
                </a:r>
              </a:p>
              <a:p>
                <a:r>
                  <a:rPr lang="en-GB">
                    <a:solidFill>
                      <a:srgbClr val="FF0000"/>
                    </a:solidFill>
                    <a:latin typeface="Arial" panose="020B0604020202020204" pitchFamily="34" charset="0"/>
                    <a:cs typeface="Arial" panose="020B0604020202020204" pitchFamily="34" charset="0"/>
                  </a:rPr>
                  <a:t>           16.25</a:t>
                </a:r>
                <a:r>
                  <a:rPr lang="en-GB" baseline="30000">
                    <a:solidFill>
                      <a:srgbClr val="FF0000"/>
                    </a:solidFill>
                    <a:latin typeface="Arial" panose="020B0604020202020204" pitchFamily="34" charset="0"/>
                    <a:cs typeface="Arial" panose="020B0604020202020204" pitchFamily="34" charset="0"/>
                  </a:rPr>
                  <a:t>2 </a:t>
                </a:r>
              </a:p>
              <a:p>
                <a:r>
                  <a:rPr lang="en-GB">
                    <a:solidFill>
                      <a:srgbClr val="FF0000"/>
                    </a:solidFill>
                    <a:latin typeface="Arial" panose="020B0604020202020204" pitchFamily="34" charset="0"/>
                    <a:cs typeface="Arial" panose="020B0604020202020204" pitchFamily="34" charset="0"/>
                  </a:rPr>
                  <a:t>E = </a:t>
                </a:r>
                <a:r>
                  <a:rPr lang="en-GB" b="1">
                    <a:solidFill>
                      <a:srgbClr val="FF0000"/>
                    </a:solidFill>
                    <a:latin typeface="Arial" panose="020B0604020202020204" pitchFamily="34" charset="0"/>
                    <a:cs typeface="Arial" panose="020B0604020202020204" pitchFamily="34" charset="0"/>
                  </a:rPr>
                  <a:t>50.31 lux </a:t>
                </a:r>
              </a:p>
            </p:txBody>
          </p:sp>
        </mc:Choice>
        <mc:Fallback xmlns="">
          <p:sp>
            <p:nvSpPr>
              <p:cNvPr id="30" name="TextBox 29">
                <a:extLst>
                  <a:ext uri="{FF2B5EF4-FFF2-40B4-BE49-F238E27FC236}">
                    <a16:creationId xmlns:a16="http://schemas.microsoft.com/office/drawing/2014/main" id="{E1CEC244-4018-40EC-B643-3E74F0D434ED}"/>
                  </a:ext>
                </a:extLst>
              </p:cNvPr>
              <p:cNvSpPr txBox="1">
                <a:spLocks noRot="1" noChangeAspect="1" noMove="1" noResize="1" noEditPoints="1" noAdjustHandles="1" noChangeArrowheads="1" noChangeShapeType="1" noTextEdit="1"/>
              </p:cNvSpPr>
              <p:nvPr/>
            </p:nvSpPr>
            <p:spPr>
              <a:xfrm>
                <a:off x="3938096" y="1642748"/>
                <a:ext cx="5469808" cy="3159968"/>
              </a:xfrm>
              <a:prstGeom prst="rect">
                <a:avLst/>
              </a:prstGeom>
              <a:blipFill>
                <a:blip r:embed="rId3"/>
                <a:stretch>
                  <a:fillRect l="-892" b="-2119"/>
                </a:stretch>
              </a:blipFill>
            </p:spPr>
            <p:txBody>
              <a:bodyPr/>
              <a:lstStyle/>
              <a:p>
                <a:r>
                  <a:rPr lang="en-US">
                    <a:noFill/>
                  </a:rPr>
                  <a:t> </a:t>
                </a:r>
              </a:p>
            </p:txBody>
          </p:sp>
        </mc:Fallback>
      </mc:AlternateContent>
    </p:spTree>
    <p:extLst>
      <p:ext uri="{BB962C8B-B14F-4D97-AF65-F5344CB8AC3E}">
        <p14:creationId xmlns:p14="http://schemas.microsoft.com/office/powerpoint/2010/main" val="3189065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1F0352F-7CDA-468E-A2A8-BCE59B06E4EB}"/>
              </a:ext>
            </a:extLst>
          </p:cNvPr>
          <p:cNvSpPr txBox="1"/>
          <p:nvPr/>
        </p:nvSpPr>
        <p:spPr>
          <a:xfrm>
            <a:off x="1539551" y="2308697"/>
            <a:ext cx="8582857" cy="1477328"/>
          </a:xfrm>
          <a:prstGeom prst="rect">
            <a:avLst/>
          </a:prstGeom>
          <a:noFill/>
        </p:spPr>
        <p:txBody>
          <a:bodyPr wrap="square">
            <a:spAutoFit/>
          </a:bodyPr>
          <a:lstStyle/>
          <a:p>
            <a:r>
              <a:rPr lang="en-GB" dirty="0">
                <a:latin typeface="Arial" panose="020B0604020202020204" pitchFamily="34" charset="0"/>
                <a:cs typeface="Arial" panose="020B0604020202020204" pitchFamily="34" charset="0"/>
              </a:rPr>
              <a:t>During this session we have:</a:t>
            </a:r>
          </a:p>
          <a:p>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calculated the angles and side lengths of </a:t>
            </a:r>
            <a:r>
              <a:rPr lang="en-GB">
                <a:latin typeface="Arial" panose="020B0604020202020204" pitchFamily="34" charset="0"/>
                <a:cs typeface="Arial" panose="020B0604020202020204" pitchFamily="34" charset="0"/>
              </a:rPr>
              <a:t>a right-angled triangle</a:t>
            </a: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investigated examples for contextualising the application of trigonometry</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solved worked examples of contextualised trigonometry.</a:t>
            </a:r>
          </a:p>
        </p:txBody>
      </p:sp>
    </p:spTree>
    <p:extLst>
      <p:ext uri="{BB962C8B-B14F-4D97-AF65-F5344CB8AC3E}">
        <p14:creationId xmlns:p14="http://schemas.microsoft.com/office/powerpoint/2010/main" val="253669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defPPr>
              <a:defRPr lang="en-US"/>
            </a:defPPr>
            <a:lvl1pPr marL="0" algn="l" defTabSz="1625519" rtl="0" eaLnBrk="1" latinLnBrk="0" hangingPunct="1">
              <a:defRPr sz="3200" kern="1200">
                <a:solidFill>
                  <a:schemeClr val="tx1"/>
                </a:solidFill>
                <a:latin typeface="+mn-lt"/>
                <a:ea typeface="+mn-ea"/>
                <a:cs typeface="+mn-cs"/>
              </a:defRPr>
            </a:lvl1pPr>
            <a:lvl2pPr marL="812760" algn="l" defTabSz="1625519" rtl="0" eaLnBrk="1" latinLnBrk="0" hangingPunct="1">
              <a:defRPr sz="3200" kern="1200">
                <a:solidFill>
                  <a:schemeClr val="tx1"/>
                </a:solidFill>
                <a:latin typeface="+mn-lt"/>
                <a:ea typeface="+mn-ea"/>
                <a:cs typeface="+mn-cs"/>
              </a:defRPr>
            </a:lvl2pPr>
            <a:lvl3pPr marL="1625519" algn="l" defTabSz="1625519" rtl="0" eaLnBrk="1" latinLnBrk="0" hangingPunct="1">
              <a:defRPr sz="3200" kern="1200">
                <a:solidFill>
                  <a:schemeClr val="tx1"/>
                </a:solidFill>
                <a:latin typeface="+mn-lt"/>
                <a:ea typeface="+mn-ea"/>
                <a:cs typeface="+mn-cs"/>
              </a:defRPr>
            </a:lvl3pPr>
            <a:lvl4pPr marL="2438278" algn="l" defTabSz="1625519" rtl="0" eaLnBrk="1" latinLnBrk="0" hangingPunct="1">
              <a:defRPr sz="3200" kern="1200">
                <a:solidFill>
                  <a:schemeClr val="tx1"/>
                </a:solidFill>
                <a:latin typeface="+mn-lt"/>
                <a:ea typeface="+mn-ea"/>
                <a:cs typeface="+mn-cs"/>
              </a:defRPr>
            </a:lvl4pPr>
            <a:lvl5pPr marL="3251037" algn="l" defTabSz="1625519" rtl="0" eaLnBrk="1" latinLnBrk="0" hangingPunct="1">
              <a:defRPr sz="3200" kern="1200">
                <a:solidFill>
                  <a:schemeClr val="tx1"/>
                </a:solidFill>
                <a:latin typeface="+mn-lt"/>
                <a:ea typeface="+mn-ea"/>
                <a:cs typeface="+mn-cs"/>
              </a:defRPr>
            </a:lvl5pPr>
            <a:lvl6pPr marL="4063797" algn="l" defTabSz="1625519" rtl="0" eaLnBrk="1" latinLnBrk="0" hangingPunct="1">
              <a:defRPr sz="3200" kern="1200">
                <a:solidFill>
                  <a:schemeClr val="tx1"/>
                </a:solidFill>
                <a:latin typeface="+mn-lt"/>
                <a:ea typeface="+mn-ea"/>
                <a:cs typeface="+mn-cs"/>
              </a:defRPr>
            </a:lvl6pPr>
            <a:lvl7pPr marL="4876557" algn="l" defTabSz="1625519" rtl="0" eaLnBrk="1" latinLnBrk="0" hangingPunct="1">
              <a:defRPr sz="3200" kern="1200">
                <a:solidFill>
                  <a:schemeClr val="tx1"/>
                </a:solidFill>
                <a:latin typeface="+mn-lt"/>
                <a:ea typeface="+mn-ea"/>
                <a:cs typeface="+mn-cs"/>
              </a:defRPr>
            </a:lvl7pPr>
            <a:lvl8pPr marL="5689315" algn="l" defTabSz="1625519" rtl="0" eaLnBrk="1" latinLnBrk="0" hangingPunct="1">
              <a:defRPr sz="3200" kern="1200">
                <a:solidFill>
                  <a:schemeClr val="tx1"/>
                </a:solidFill>
                <a:latin typeface="+mn-lt"/>
                <a:ea typeface="+mn-ea"/>
                <a:cs typeface="+mn-cs"/>
              </a:defRPr>
            </a:lvl8pPr>
            <a:lvl9pPr marL="6502075" algn="l" defTabSz="1625519" rtl="0" eaLnBrk="1" latinLnBrk="0" hangingPunct="1">
              <a:defRPr sz="3200" kern="1200">
                <a:solidFill>
                  <a:schemeClr val="tx1"/>
                </a:solidFill>
                <a:latin typeface="+mn-lt"/>
                <a:ea typeface="+mn-ea"/>
                <a:cs typeface="+mn-cs"/>
              </a:defRPr>
            </a:lvl9pPr>
          </a:lstStyle>
          <a:p>
            <a:fld id="{DA2C159E-F13C-4A85-9A41-E7669D3E0D70}" type="slidenum">
              <a:rPr lang="en-GB" sz="700" smtClean="0"/>
              <a:pPr/>
              <a:t>14</a:t>
            </a:fld>
            <a:endParaRPr lang="en-GB" sz="700"/>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defPPr>
              <a:defRPr lang="en-US"/>
            </a:defPPr>
            <a:lvl1pPr marL="0" algn="l" defTabSz="1625519" rtl="0" eaLnBrk="1" latinLnBrk="0" hangingPunct="1">
              <a:defRPr sz="3200" kern="1200">
                <a:solidFill>
                  <a:schemeClr val="tx1"/>
                </a:solidFill>
                <a:latin typeface="+mn-lt"/>
                <a:ea typeface="+mn-ea"/>
                <a:cs typeface="+mn-cs"/>
              </a:defRPr>
            </a:lvl1pPr>
            <a:lvl2pPr marL="812760" algn="l" defTabSz="1625519" rtl="0" eaLnBrk="1" latinLnBrk="0" hangingPunct="1">
              <a:defRPr sz="3200" kern="1200">
                <a:solidFill>
                  <a:schemeClr val="tx1"/>
                </a:solidFill>
                <a:latin typeface="+mn-lt"/>
                <a:ea typeface="+mn-ea"/>
                <a:cs typeface="+mn-cs"/>
              </a:defRPr>
            </a:lvl2pPr>
            <a:lvl3pPr marL="1625519" algn="l" defTabSz="1625519" rtl="0" eaLnBrk="1" latinLnBrk="0" hangingPunct="1">
              <a:defRPr sz="3200" kern="1200">
                <a:solidFill>
                  <a:schemeClr val="tx1"/>
                </a:solidFill>
                <a:latin typeface="+mn-lt"/>
                <a:ea typeface="+mn-ea"/>
                <a:cs typeface="+mn-cs"/>
              </a:defRPr>
            </a:lvl3pPr>
            <a:lvl4pPr marL="2438278" algn="l" defTabSz="1625519" rtl="0" eaLnBrk="1" latinLnBrk="0" hangingPunct="1">
              <a:defRPr sz="3200" kern="1200">
                <a:solidFill>
                  <a:schemeClr val="tx1"/>
                </a:solidFill>
                <a:latin typeface="+mn-lt"/>
                <a:ea typeface="+mn-ea"/>
                <a:cs typeface="+mn-cs"/>
              </a:defRPr>
            </a:lvl4pPr>
            <a:lvl5pPr marL="3251037" algn="l" defTabSz="1625519" rtl="0" eaLnBrk="1" latinLnBrk="0" hangingPunct="1">
              <a:defRPr sz="3200" kern="1200">
                <a:solidFill>
                  <a:schemeClr val="tx1"/>
                </a:solidFill>
                <a:latin typeface="+mn-lt"/>
                <a:ea typeface="+mn-ea"/>
                <a:cs typeface="+mn-cs"/>
              </a:defRPr>
            </a:lvl5pPr>
            <a:lvl6pPr marL="4063797" algn="l" defTabSz="1625519" rtl="0" eaLnBrk="1" latinLnBrk="0" hangingPunct="1">
              <a:defRPr sz="3200" kern="1200">
                <a:solidFill>
                  <a:schemeClr val="tx1"/>
                </a:solidFill>
                <a:latin typeface="+mn-lt"/>
                <a:ea typeface="+mn-ea"/>
                <a:cs typeface="+mn-cs"/>
              </a:defRPr>
            </a:lvl6pPr>
            <a:lvl7pPr marL="4876557" algn="l" defTabSz="1625519" rtl="0" eaLnBrk="1" latinLnBrk="0" hangingPunct="1">
              <a:defRPr sz="3200" kern="1200">
                <a:solidFill>
                  <a:schemeClr val="tx1"/>
                </a:solidFill>
                <a:latin typeface="+mn-lt"/>
                <a:ea typeface="+mn-ea"/>
                <a:cs typeface="+mn-cs"/>
              </a:defRPr>
            </a:lvl7pPr>
            <a:lvl8pPr marL="5689315" algn="l" defTabSz="1625519" rtl="0" eaLnBrk="1" latinLnBrk="0" hangingPunct="1">
              <a:defRPr sz="3200" kern="1200">
                <a:solidFill>
                  <a:schemeClr val="tx1"/>
                </a:solidFill>
                <a:latin typeface="+mn-lt"/>
                <a:ea typeface="+mn-ea"/>
                <a:cs typeface="+mn-cs"/>
              </a:defRPr>
            </a:lvl8pPr>
            <a:lvl9pPr marL="6502075" algn="l" defTabSz="1625519" rtl="0" eaLnBrk="1" latinLnBrk="0" hangingPunct="1">
              <a:defRPr sz="3200" kern="1200">
                <a:solidFill>
                  <a:schemeClr val="tx1"/>
                </a:solidFill>
                <a:latin typeface="+mn-lt"/>
                <a:ea typeface="+mn-ea"/>
                <a:cs typeface="+mn-cs"/>
              </a:defRPr>
            </a:lvl9pPr>
          </a:lstStyle>
          <a:p>
            <a:r>
              <a:rPr lang="en-GB" sz="700"/>
              <a:t>Education &amp; Training Foundation</a:t>
            </a:r>
          </a:p>
        </p:txBody>
      </p:sp>
      <p:sp>
        <p:nvSpPr>
          <p:cNvPr id="9" name="TextBox 8">
            <a:extLst>
              <a:ext uri="{FF2B5EF4-FFF2-40B4-BE49-F238E27FC236}">
                <a16:creationId xmlns:a16="http://schemas.microsoft.com/office/drawing/2014/main" id="{93ED7E31-0A20-431C-92C7-87EA77ED0CA9}"/>
              </a:ext>
            </a:extLst>
          </p:cNvPr>
          <p:cNvSpPr txBox="1"/>
          <p:nvPr/>
        </p:nvSpPr>
        <p:spPr>
          <a:xfrm>
            <a:off x="2351584" y="1700808"/>
            <a:ext cx="1536171" cy="246221"/>
          </a:xfrm>
          <a:prstGeom prst="rect">
            <a:avLst/>
          </a:prstGeom>
          <a:noFill/>
        </p:spPr>
        <p:txBody>
          <a:bodyPr wrap="square" lIns="0" tIns="0" rIns="0" bIns="0"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GB" sz="1600"/>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8"/>
            <a:ext cx="1536171" cy="246221"/>
          </a:xfrm>
          <a:prstGeom prst="rect">
            <a:avLst/>
          </a:prstGeom>
          <a:noFill/>
        </p:spPr>
        <p:txBody>
          <a:bodyPr wrap="square" lIns="0" tIns="0" rIns="0" bIns="0"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GB" sz="1600"/>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4"/>
            <a:ext cx="2400267" cy="430887"/>
          </a:xfrm>
          <a:prstGeom prst="rect">
            <a:avLst/>
          </a:prstGeom>
          <a:noFill/>
        </p:spPr>
        <p:txBody>
          <a:bodyPr wrap="square" lIns="0" tIns="0" rIns="0" bIns="0"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GB" sz="1400"/>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3"/>
            <a:ext cx="2784309" cy="861775"/>
          </a:xfrm>
          <a:prstGeom prst="rect">
            <a:avLst/>
          </a:prstGeom>
          <a:noFill/>
        </p:spPr>
        <p:txBody>
          <a:bodyPr wrap="square" lIns="0" tIns="0" rIns="0" bIns="0"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r>
              <a:rPr lang="en-GB" sz="1400"/>
              <a:t>Hertford Regional College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0"/>
            <a:ext cx="8736971" cy="492443"/>
          </a:xfrm>
          <a:prstGeom prst="rect">
            <a:avLst/>
          </a:prstGeom>
          <a:noFill/>
        </p:spPr>
        <p:txBody>
          <a:bodyPr wrap="square" lIns="0" tIns="0" rIns="0" bIns="0" rtlCol="0">
            <a:spAutoFit/>
          </a:bodyPr>
          <a:lst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a:lstStyle>
          <a:p>
            <a:pPr algn="ctr"/>
            <a:r>
              <a:rPr lang="en-GB" sz="3200" b="1">
                <a:solidFill>
                  <a:srgbClr val="E51C41"/>
                </a:solidFill>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7" name="Picture 6">
            <a:extLst>
              <a:ext uri="{FF2B5EF4-FFF2-40B4-BE49-F238E27FC236}">
                <a16:creationId xmlns:a16="http://schemas.microsoft.com/office/drawing/2014/main" id="{07696D78-B7C2-487D-9E9E-BD3484F8F53D}"/>
              </a:ext>
            </a:extLst>
          </p:cNvPr>
          <p:cNvPicPr>
            <a:picLocks noChangeAspect="1"/>
          </p:cNvPicPr>
          <p:nvPr/>
        </p:nvPicPr>
        <p:blipFill>
          <a:blip r:embed="rId5"/>
          <a:stretch>
            <a:fillRect/>
          </a:stretch>
        </p:blipFill>
        <p:spPr>
          <a:xfrm>
            <a:off x="2263180" y="1949279"/>
            <a:ext cx="1712979" cy="1712979"/>
          </a:xfrm>
          <a:prstGeom prst="rect">
            <a:avLst/>
          </a:prstGeom>
        </p:spPr>
      </p:pic>
    </p:spTree>
    <p:extLst>
      <p:ext uri="{BB962C8B-B14F-4D97-AF65-F5344CB8AC3E}">
        <p14:creationId xmlns:p14="http://schemas.microsoft.com/office/powerpoint/2010/main" val="3269314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6283EEA-A205-68B7-A705-17D698656816}"/>
              </a:ext>
            </a:extLst>
          </p:cNvPr>
          <p:cNvSpPr txBox="1"/>
          <p:nvPr/>
        </p:nvSpPr>
        <p:spPr>
          <a:xfrm>
            <a:off x="1024511" y="634481"/>
            <a:ext cx="9729019" cy="3970318"/>
          </a:xfrm>
          <a:prstGeom prst="rect">
            <a:avLst/>
          </a:prstGeom>
          <a:noFill/>
        </p:spPr>
        <p:txBody>
          <a:bodyPr wrap="square" rtlCol="0">
            <a:spAutoFit/>
          </a:bodyPr>
          <a:lstStyle/>
          <a:p>
            <a:endParaRPr lang="en-GB" dirty="0">
              <a:latin typeface="Arial" panose="020B0604020202020204" pitchFamily="34" charset="0"/>
              <a:cs typeface="Arial" panose="020B0604020202020204" pitchFamily="34" charset="0"/>
            </a:endParaRPr>
          </a:p>
          <a:p>
            <a:r>
              <a:rPr lang="en-GB" sz="1800" u="sng" dirty="0">
                <a:latin typeface="Arial"/>
                <a:cs typeface="Arial"/>
              </a:rPr>
              <a:t>Learning outcomes</a:t>
            </a:r>
            <a:endParaRPr lang="en-GB" sz="1800" u="sng"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By the end of this session, the learner </a:t>
            </a:r>
            <a:r>
              <a:rPr lang="en-GB" sz="1800" dirty="0">
                <a:latin typeface="Arial" panose="020B0604020202020204" pitchFamily="34" charset="0"/>
                <a:cs typeface="Arial" panose="020B0604020202020204" pitchFamily="34" charset="0"/>
              </a:rPr>
              <a:t>should</a:t>
            </a:r>
            <a:r>
              <a:rPr lang="en-GB" dirty="0">
                <a:latin typeface="Arial" panose="020B0604020202020204" pitchFamily="34" charset="0"/>
                <a:cs typeface="Arial" panose="020B0604020202020204" pitchFamily="34" charset="0"/>
              </a:rPr>
              <a:t> be able to:</a:t>
            </a:r>
          </a:p>
          <a:p>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sz="1800" b="0" i="0" dirty="0">
                <a:solidFill>
                  <a:srgbClr val="000000"/>
                </a:solidFill>
                <a:effectLst/>
                <a:latin typeface="Arial" panose="020B0604020202020204" pitchFamily="34" charset="0"/>
              </a:rPr>
              <a:t>calculate the angles and lengths of the sides of a right-angled triangle</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investigate examples for contextualising the application of trigonometry</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solve worked examples of contextualised trigonometry.</a:t>
            </a: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dirty="0">
              <a:latin typeface="Arial" panose="020B0604020202020204" pitchFamily="34" charset="0"/>
              <a:cs typeface="Arial" panose="020B0604020202020204" pitchFamily="34" charset="0"/>
            </a:endParaRPr>
          </a:p>
          <a:p>
            <a:r>
              <a:rPr lang="en-GB" dirty="0"/>
              <a:t> </a:t>
            </a:r>
            <a:r>
              <a:rPr lang="en-GB" dirty="0">
                <a:latin typeface="Arial" panose="020B0604020202020204" pitchFamily="34" charset="0"/>
                <a:cs typeface="Arial" panose="020B0604020202020204" pitchFamily="34" charset="0"/>
              </a:rPr>
              <a:t> </a:t>
            </a:r>
          </a:p>
          <a:p>
            <a:endParaRPr lang="en-GB" u="sn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0549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A9984F6-1D76-BCD3-4E6F-26C68F32F1B9}"/>
              </a:ext>
            </a:extLst>
          </p:cNvPr>
          <p:cNvGrpSpPr/>
          <p:nvPr/>
        </p:nvGrpSpPr>
        <p:grpSpPr>
          <a:xfrm>
            <a:off x="6096000" y="1585965"/>
            <a:ext cx="3536302" cy="3256384"/>
            <a:chOff x="6288834" y="1175657"/>
            <a:chExt cx="3536302" cy="3256384"/>
          </a:xfrm>
        </p:grpSpPr>
        <p:sp>
          <p:nvSpPr>
            <p:cNvPr id="3" name="Right Triangle 2">
              <a:extLst>
                <a:ext uri="{FF2B5EF4-FFF2-40B4-BE49-F238E27FC236}">
                  <a16:creationId xmlns:a16="http://schemas.microsoft.com/office/drawing/2014/main" id="{73E71CC2-AC2C-6FB1-D1A7-3D33A4D26B47}"/>
                </a:ext>
              </a:extLst>
            </p:cNvPr>
            <p:cNvSpPr/>
            <p:nvPr/>
          </p:nvSpPr>
          <p:spPr>
            <a:xfrm flipH="1">
              <a:off x="6288834" y="1175657"/>
              <a:ext cx="3536302" cy="3256384"/>
            </a:xfrm>
            <a:prstGeom prst="rtTriangle">
              <a:avLst/>
            </a:prstGeom>
            <a:noFill/>
            <a:ln w="349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E578DAD9-5AA6-32BE-83FC-00923D5762AE}"/>
                </a:ext>
              </a:extLst>
            </p:cNvPr>
            <p:cNvSpPr/>
            <p:nvPr/>
          </p:nvSpPr>
          <p:spPr>
            <a:xfrm>
              <a:off x="9124950" y="3857625"/>
              <a:ext cx="700186" cy="574416"/>
            </a:xfrm>
            <a:prstGeom prst="rect">
              <a:avLst/>
            </a:prstGeom>
            <a:noFill/>
            <a:ln w="317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 name="Arc 4">
            <a:extLst>
              <a:ext uri="{FF2B5EF4-FFF2-40B4-BE49-F238E27FC236}">
                <a16:creationId xmlns:a16="http://schemas.microsoft.com/office/drawing/2014/main" id="{F8BDAED3-9F40-493F-2070-4EEC116BEDE5}"/>
              </a:ext>
            </a:extLst>
          </p:cNvPr>
          <p:cNvSpPr/>
          <p:nvPr/>
        </p:nvSpPr>
        <p:spPr>
          <a:xfrm rot="9023196">
            <a:off x="9118563" y="1669656"/>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6" name="TextBox 5">
            <a:extLst>
              <a:ext uri="{FF2B5EF4-FFF2-40B4-BE49-F238E27FC236}">
                <a16:creationId xmlns:a16="http://schemas.microsoft.com/office/drawing/2014/main" id="{F8B52951-7C1C-0E18-8E05-75D993B4B40C}"/>
              </a:ext>
            </a:extLst>
          </p:cNvPr>
          <p:cNvSpPr txBox="1"/>
          <p:nvPr/>
        </p:nvSpPr>
        <p:spPr>
          <a:xfrm>
            <a:off x="7030094" y="2751733"/>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5 m </a:t>
            </a:r>
          </a:p>
        </p:txBody>
      </p:sp>
      <p:sp>
        <p:nvSpPr>
          <p:cNvPr id="7" name="TextBox 6">
            <a:extLst>
              <a:ext uri="{FF2B5EF4-FFF2-40B4-BE49-F238E27FC236}">
                <a16:creationId xmlns:a16="http://schemas.microsoft.com/office/drawing/2014/main" id="{71566620-5522-4432-7D49-8B68152EC947}"/>
              </a:ext>
            </a:extLst>
          </p:cNvPr>
          <p:cNvSpPr txBox="1"/>
          <p:nvPr/>
        </p:nvSpPr>
        <p:spPr>
          <a:xfrm>
            <a:off x="9740248" y="316221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2 m </a:t>
            </a:r>
          </a:p>
        </p:txBody>
      </p:sp>
      <p:sp>
        <p:nvSpPr>
          <p:cNvPr id="8" name="TextBox 7">
            <a:extLst>
              <a:ext uri="{FF2B5EF4-FFF2-40B4-BE49-F238E27FC236}">
                <a16:creationId xmlns:a16="http://schemas.microsoft.com/office/drawing/2014/main" id="{3CDB66ED-BAA1-E184-D17D-38045472BB70}"/>
              </a:ext>
            </a:extLst>
          </p:cNvPr>
          <p:cNvSpPr txBox="1"/>
          <p:nvPr/>
        </p:nvSpPr>
        <p:spPr>
          <a:xfrm>
            <a:off x="775881" y="1215525"/>
            <a:ext cx="4713237" cy="2585323"/>
          </a:xfrm>
          <a:prstGeom prst="rect">
            <a:avLst/>
          </a:prstGeom>
          <a:noFill/>
        </p:spPr>
        <p:txBody>
          <a:bodyPr wrap="square" rtlCol="0">
            <a:spAutoFit/>
          </a:bodyPr>
          <a:lstStyle/>
          <a:p>
            <a:r>
              <a:rPr lang="en-GB" b="1" u="sng">
                <a:latin typeface="Arial" panose="020B0604020202020204" pitchFamily="34" charset="0"/>
                <a:cs typeface="Arial" panose="020B0604020202020204" pitchFamily="34" charset="0"/>
              </a:rPr>
              <a:t>Starter activity</a:t>
            </a:r>
          </a:p>
          <a:p>
            <a:endParaRPr lang="en-GB" b="1" u="sng">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An apprentice engineer has been asked to manufacture a tool to use to check whether their work is at 90˚.</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Calculate the length of the third side so that the apprentice engineer can order the right lengths of material. </a:t>
            </a:r>
          </a:p>
        </p:txBody>
      </p:sp>
      <p:sp>
        <p:nvSpPr>
          <p:cNvPr id="11" name="TextBox 10">
            <a:extLst>
              <a:ext uri="{FF2B5EF4-FFF2-40B4-BE49-F238E27FC236}">
                <a16:creationId xmlns:a16="http://schemas.microsoft.com/office/drawing/2014/main" id="{946AA06E-B47A-41E7-9A4B-C5E8C4E7ED11}"/>
              </a:ext>
            </a:extLst>
          </p:cNvPr>
          <p:cNvSpPr txBox="1"/>
          <p:nvPr/>
        </p:nvSpPr>
        <p:spPr>
          <a:xfrm>
            <a:off x="7668126" y="4842349"/>
            <a:ext cx="465221" cy="369332"/>
          </a:xfrm>
          <a:prstGeom prst="rect">
            <a:avLst/>
          </a:prstGeom>
          <a:noFill/>
        </p:spPr>
        <p:txBody>
          <a:bodyPr wrap="square" rtlCol="0">
            <a:spAutoFit/>
          </a:bodyPr>
          <a:lstStyle/>
          <a:p>
            <a:r>
              <a:rPr lang="en-GB"/>
              <a:t>a</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5B78FE51-0238-4393-B5DF-72E233E0B524}"/>
                  </a:ext>
                </a:extLst>
              </p:cNvPr>
              <p:cNvSpPr txBox="1"/>
              <p:nvPr/>
            </p:nvSpPr>
            <p:spPr>
              <a:xfrm>
                <a:off x="1668379" y="4427621"/>
                <a:ext cx="3116907" cy="2186111"/>
              </a:xfrm>
              <a:prstGeom prst="rect">
                <a:avLst/>
              </a:prstGeom>
              <a:noFill/>
            </p:spPr>
            <p:txBody>
              <a:bodyPr wrap="square" rtlCol="0">
                <a:spAutoFit/>
              </a:bodyPr>
              <a:lstStyle/>
              <a:p>
                <a:r>
                  <a:rPr lang="en-GB" sz="2800">
                    <a:solidFill>
                      <a:srgbClr val="FF0000"/>
                    </a:solidFill>
                  </a:rPr>
                  <a:t>a</a:t>
                </a:r>
                <a:r>
                  <a:rPr lang="en-GB" sz="2800" baseline="30000">
                    <a:solidFill>
                      <a:srgbClr val="FF0000"/>
                    </a:solidFill>
                  </a:rPr>
                  <a:t>2</a:t>
                </a:r>
                <a:r>
                  <a:rPr lang="en-GB" sz="2800">
                    <a:solidFill>
                      <a:srgbClr val="FF0000"/>
                    </a:solidFill>
                  </a:rPr>
                  <a:t> = 5</a:t>
                </a:r>
                <a:r>
                  <a:rPr lang="en-GB" sz="2800" baseline="30000">
                    <a:solidFill>
                      <a:srgbClr val="FF0000"/>
                    </a:solidFill>
                  </a:rPr>
                  <a:t>2</a:t>
                </a:r>
                <a:r>
                  <a:rPr lang="en-GB" sz="2800">
                    <a:solidFill>
                      <a:srgbClr val="FF0000"/>
                    </a:solidFill>
                  </a:rPr>
                  <a:t> – 2</a:t>
                </a:r>
                <a:r>
                  <a:rPr lang="en-GB" sz="2800" baseline="30000">
                    <a:solidFill>
                      <a:srgbClr val="FF0000"/>
                    </a:solidFill>
                  </a:rPr>
                  <a:t>2</a:t>
                </a:r>
              </a:p>
              <a:p>
                <a:endParaRPr lang="en-GB" sz="2800" baseline="30000">
                  <a:solidFill>
                    <a:srgbClr val="FF0000"/>
                  </a:solidFill>
                </a:endParaRPr>
              </a:p>
              <a:p>
                <a:r>
                  <a:rPr lang="en-GB" sz="2800">
                    <a:solidFill>
                      <a:srgbClr val="FF0000"/>
                    </a:solidFill>
                  </a:rPr>
                  <a:t>a</a:t>
                </a:r>
                <a:r>
                  <a:rPr lang="en-GB" sz="2800" baseline="30000">
                    <a:solidFill>
                      <a:srgbClr val="FF0000"/>
                    </a:solidFill>
                  </a:rPr>
                  <a:t>2</a:t>
                </a:r>
                <a:r>
                  <a:rPr lang="en-GB" sz="2800">
                    <a:solidFill>
                      <a:srgbClr val="FF0000"/>
                    </a:solidFill>
                  </a:rPr>
                  <a:t> =</a:t>
                </a:r>
                <a:r>
                  <a:rPr lang="en-GB" sz="2800" baseline="30000">
                    <a:solidFill>
                      <a:srgbClr val="FF0000"/>
                    </a:solidFill>
                  </a:rPr>
                  <a:t> </a:t>
                </a:r>
                <a14:m>
                  <m:oMath xmlns:m="http://schemas.openxmlformats.org/officeDocument/2006/math">
                    <m:rad>
                      <m:radPr>
                        <m:degHide m:val="on"/>
                        <m:ctrlPr>
                          <a:rPr lang="en-GB" sz="2800" b="0" i="1" smtClean="0">
                            <a:solidFill>
                              <a:srgbClr val="FF0000"/>
                            </a:solidFill>
                            <a:latin typeface="Cambria Math" panose="02040503050406030204" pitchFamily="18" charset="0"/>
                            <a:ea typeface="Cambria Math" panose="02040503050406030204" pitchFamily="18" charset="0"/>
                          </a:rPr>
                        </m:ctrlPr>
                      </m:radPr>
                      <m:deg/>
                      <m:e>
                        <m:r>
                          <a:rPr lang="en-GB" sz="2800" b="0" i="1" smtClean="0">
                            <a:solidFill>
                              <a:srgbClr val="FF0000"/>
                            </a:solidFill>
                            <a:latin typeface="Cambria Math" panose="02040503050406030204" pitchFamily="18" charset="0"/>
                            <a:ea typeface="Cambria Math" panose="02040503050406030204" pitchFamily="18" charset="0"/>
                          </a:rPr>
                          <m:t>21</m:t>
                        </m:r>
                      </m:e>
                    </m:rad>
                  </m:oMath>
                </a14:m>
                <a:endParaRPr lang="en-GB" sz="2800" baseline="30000">
                  <a:solidFill>
                    <a:srgbClr val="FF0000"/>
                  </a:solidFill>
                </a:endParaRPr>
              </a:p>
              <a:p>
                <a:endParaRPr lang="en-GB" sz="2800" baseline="30000">
                  <a:solidFill>
                    <a:srgbClr val="FF0000"/>
                  </a:solidFill>
                </a:endParaRPr>
              </a:p>
              <a:p>
                <a:r>
                  <a:rPr lang="en-GB" sz="2800">
                    <a:solidFill>
                      <a:srgbClr val="FF0000"/>
                    </a:solidFill>
                  </a:rPr>
                  <a:t>a</a:t>
                </a:r>
                <a:r>
                  <a:rPr lang="en-GB" sz="2800" baseline="30000">
                    <a:solidFill>
                      <a:srgbClr val="FF0000"/>
                    </a:solidFill>
                  </a:rPr>
                  <a:t>2</a:t>
                </a:r>
                <a:r>
                  <a:rPr lang="en-GB" sz="2800">
                    <a:solidFill>
                      <a:srgbClr val="FF0000"/>
                    </a:solidFill>
                  </a:rPr>
                  <a:t> = 4.58m</a:t>
                </a:r>
                <a:endParaRPr lang="en-GB" sz="2800" baseline="30000">
                  <a:solidFill>
                    <a:srgbClr val="FF0000"/>
                  </a:solidFill>
                </a:endParaRPr>
              </a:p>
              <a:p>
                <a:endParaRPr lang="en-GB" baseline="30000"/>
              </a:p>
            </p:txBody>
          </p:sp>
        </mc:Choice>
        <mc:Fallback xmlns="">
          <p:sp>
            <p:nvSpPr>
              <p:cNvPr id="12" name="TextBox 11">
                <a:extLst>
                  <a:ext uri="{FF2B5EF4-FFF2-40B4-BE49-F238E27FC236}">
                    <a16:creationId xmlns:a16="http://schemas.microsoft.com/office/drawing/2014/main" id="{5B78FE51-0238-4393-B5DF-72E233E0B524}"/>
                  </a:ext>
                </a:extLst>
              </p:cNvPr>
              <p:cNvSpPr txBox="1">
                <a:spLocks noRot="1" noChangeAspect="1" noMove="1" noResize="1" noEditPoints="1" noAdjustHandles="1" noChangeArrowheads="1" noChangeShapeType="1" noTextEdit="1"/>
              </p:cNvSpPr>
              <p:nvPr/>
            </p:nvSpPr>
            <p:spPr>
              <a:xfrm>
                <a:off x="1668379" y="4427621"/>
                <a:ext cx="3116907" cy="2186111"/>
              </a:xfrm>
              <a:prstGeom prst="rect">
                <a:avLst/>
              </a:prstGeom>
              <a:blipFill>
                <a:blip r:embed="rId2"/>
                <a:stretch>
                  <a:fillRect l="-4110" t="-2507"/>
                </a:stretch>
              </a:blipFill>
            </p:spPr>
            <p:txBody>
              <a:bodyPr/>
              <a:lstStyle/>
              <a:p>
                <a:r>
                  <a:rPr lang="en-US">
                    <a:noFill/>
                  </a:rPr>
                  <a:t> </a:t>
                </a:r>
              </a:p>
            </p:txBody>
          </p:sp>
        </mc:Fallback>
      </mc:AlternateContent>
    </p:spTree>
    <p:extLst>
      <p:ext uri="{BB962C8B-B14F-4D97-AF65-F5344CB8AC3E}">
        <p14:creationId xmlns:p14="http://schemas.microsoft.com/office/powerpoint/2010/main" val="4405915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952A4B4-1BDA-B45D-32F6-7F902D406995}"/>
              </a:ext>
            </a:extLst>
          </p:cNvPr>
          <p:cNvSpPr txBox="1"/>
          <p:nvPr/>
        </p:nvSpPr>
        <p:spPr>
          <a:xfrm>
            <a:off x="981478" y="1269713"/>
            <a:ext cx="4283041" cy="3970318"/>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In our previous session, we calculated the angles and side lengths of right-angled triangles.</a:t>
            </a:r>
          </a:p>
          <a:p>
            <a:endParaRPr lang="en-GB">
              <a:latin typeface="Arial" panose="020B0604020202020204" pitchFamily="34" charset="0"/>
              <a:cs typeface="Arial" panose="020B0604020202020204" pitchFamily="34" charset="0"/>
            </a:endParaRPr>
          </a:p>
          <a:p>
            <a:r>
              <a:rPr lang="en-GB" sz="1800">
                <a:latin typeface="Arial" panose="020B0604020202020204" pitchFamily="34" charset="0"/>
                <a:cs typeface="Arial" panose="020B0604020202020204" pitchFamily="34" charset="0"/>
              </a:rPr>
              <a:t>A great example for the practical use of this is in street lighting. Manufacturing Engineers who produce modules for street lighting columns need to know the 'cone' of light produced so that can calculate a safe coverage of lighting on a carriage way.</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In the following slides, you will do those calculations.</a:t>
            </a:r>
          </a:p>
        </p:txBody>
      </p:sp>
      <p:pic>
        <p:nvPicPr>
          <p:cNvPr id="1026" name="Picture 2">
            <a:extLst>
              <a:ext uri="{FF2B5EF4-FFF2-40B4-BE49-F238E27FC236}">
                <a16:creationId xmlns:a16="http://schemas.microsoft.com/office/drawing/2014/main" id="{89C2C0CF-1824-8F02-71F2-E5B97C8452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5449077" y="2389092"/>
            <a:ext cx="5822302" cy="327504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2C1502D-F103-42EB-B8DF-26508BC7A640}"/>
              </a:ext>
            </a:extLst>
          </p:cNvPr>
          <p:cNvSpPr txBox="1"/>
          <p:nvPr/>
        </p:nvSpPr>
        <p:spPr>
          <a:xfrm>
            <a:off x="8817550" y="5664136"/>
            <a:ext cx="4642418" cy="261610"/>
          </a:xfrm>
          <a:prstGeom prst="rect">
            <a:avLst/>
          </a:prstGeom>
          <a:noFill/>
        </p:spPr>
        <p:txBody>
          <a:bodyPr wrap="square" rtlCol="0">
            <a:spAutoFit/>
          </a:bodyPr>
          <a:lstStyle/>
          <a:p>
            <a:r>
              <a:rPr lang="en-GB" sz="1050" b="0" i="0">
                <a:solidFill>
                  <a:srgbClr val="191B26"/>
                </a:solidFill>
                <a:effectLst/>
                <a:latin typeface="Open Sans" panose="020B0606030504020204" pitchFamily="34" charset="0"/>
              </a:rPr>
              <a:t>Free to use under the </a:t>
            </a:r>
            <a:r>
              <a:rPr lang="en-GB" sz="1050" b="0" i="0" err="1">
                <a:solidFill>
                  <a:srgbClr val="191B26"/>
                </a:solidFill>
                <a:effectLst/>
                <a:latin typeface="Open Sans" panose="020B0606030504020204" pitchFamily="34" charset="0"/>
              </a:rPr>
              <a:t>Pixabay</a:t>
            </a:r>
            <a:r>
              <a:rPr lang="en-GB" sz="1050" b="0" i="0">
                <a:solidFill>
                  <a:srgbClr val="191B26"/>
                </a:solidFill>
                <a:effectLst/>
                <a:latin typeface="Open Sans" panose="020B0606030504020204" pitchFamily="34" charset="0"/>
              </a:rPr>
              <a:t> license</a:t>
            </a:r>
            <a:endParaRPr lang="en-GB" sz="1050"/>
          </a:p>
        </p:txBody>
      </p:sp>
    </p:spTree>
    <p:extLst>
      <p:ext uri="{BB962C8B-B14F-4D97-AF65-F5344CB8AC3E}">
        <p14:creationId xmlns:p14="http://schemas.microsoft.com/office/powerpoint/2010/main" val="21904757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AA7D2B4E-1188-72D2-CA91-BB39DAD6BA10}"/>
              </a:ext>
            </a:extLst>
          </p:cNvPr>
          <p:cNvGrpSpPr/>
          <p:nvPr/>
        </p:nvGrpSpPr>
        <p:grpSpPr>
          <a:xfrm>
            <a:off x="350737" y="450064"/>
            <a:ext cx="10839450" cy="4433661"/>
            <a:chOff x="390525" y="341539"/>
            <a:chExt cx="10839450" cy="4433661"/>
          </a:xfrm>
        </p:grpSpPr>
        <p:grpSp>
          <p:nvGrpSpPr>
            <p:cNvPr id="10" name="Group 9">
              <a:extLst>
                <a:ext uri="{FF2B5EF4-FFF2-40B4-BE49-F238E27FC236}">
                  <a16:creationId xmlns:a16="http://schemas.microsoft.com/office/drawing/2014/main" id="{6779FDA6-5C7D-0EBC-4C7C-C034C02AFF2C}"/>
                </a:ext>
              </a:extLst>
            </p:cNvPr>
            <p:cNvGrpSpPr/>
            <p:nvPr/>
          </p:nvGrpSpPr>
          <p:grpSpPr>
            <a:xfrm>
              <a:off x="3011649" y="341539"/>
              <a:ext cx="1141251" cy="4408715"/>
              <a:chOff x="3421224" y="1665514"/>
              <a:chExt cx="1141251" cy="4408715"/>
            </a:xfrm>
          </p:grpSpPr>
          <p:grpSp>
            <p:nvGrpSpPr>
              <p:cNvPr id="6" name="Group 5">
                <a:extLst>
                  <a:ext uri="{FF2B5EF4-FFF2-40B4-BE49-F238E27FC236}">
                    <a16:creationId xmlns:a16="http://schemas.microsoft.com/office/drawing/2014/main" id="{71CFE4FB-CF8D-4F49-4160-6A7B7C08E3BE}"/>
                  </a:ext>
                </a:extLst>
              </p:cNvPr>
              <p:cNvGrpSpPr/>
              <p:nvPr/>
            </p:nvGrpSpPr>
            <p:grpSpPr>
              <a:xfrm>
                <a:off x="3421224" y="1665514"/>
                <a:ext cx="992156" cy="4408715"/>
                <a:chOff x="3421224" y="1665514"/>
                <a:chExt cx="992156" cy="4408715"/>
              </a:xfrm>
              <a:solidFill>
                <a:schemeClr val="bg1">
                  <a:lumMod val="75000"/>
                </a:schemeClr>
              </a:solidFill>
              <a:effectLst>
                <a:outerShdw blurRad="50800" dist="38100" dir="8100000" algn="tr" rotWithShape="0">
                  <a:prstClr val="black">
                    <a:alpha val="40000"/>
                  </a:prstClr>
                </a:outerShdw>
              </a:effectLst>
            </p:grpSpPr>
            <p:grpSp>
              <p:nvGrpSpPr>
                <p:cNvPr id="4" name="Group 3">
                  <a:extLst>
                    <a:ext uri="{FF2B5EF4-FFF2-40B4-BE49-F238E27FC236}">
                      <a16:creationId xmlns:a16="http://schemas.microsoft.com/office/drawing/2014/main" id="{9D46E53D-4B5B-4B75-FBC5-784CB078BC9F}"/>
                    </a:ext>
                  </a:extLst>
                </p:cNvPr>
                <p:cNvGrpSpPr/>
                <p:nvPr/>
              </p:nvGrpSpPr>
              <p:grpSpPr>
                <a:xfrm>
                  <a:off x="3470988" y="1665514"/>
                  <a:ext cx="942392" cy="4408715"/>
                  <a:chOff x="3470988" y="1665514"/>
                  <a:chExt cx="942392" cy="4408715"/>
                </a:xfrm>
                <a:grpFill/>
              </p:grpSpPr>
              <p:sp>
                <p:nvSpPr>
                  <p:cNvPr id="2" name="Rectangle 1">
                    <a:extLst>
                      <a:ext uri="{FF2B5EF4-FFF2-40B4-BE49-F238E27FC236}">
                        <a16:creationId xmlns:a16="http://schemas.microsoft.com/office/drawing/2014/main" id="{37CD14E3-F8BC-1F9A-412C-255822461934}"/>
                      </a:ext>
                    </a:extLst>
                  </p:cNvPr>
                  <p:cNvSpPr/>
                  <p:nvPr/>
                </p:nvSpPr>
                <p:spPr>
                  <a:xfrm>
                    <a:off x="3470988" y="1875453"/>
                    <a:ext cx="139959" cy="4198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Block Arc 2">
                    <a:extLst>
                      <a:ext uri="{FF2B5EF4-FFF2-40B4-BE49-F238E27FC236}">
                        <a16:creationId xmlns:a16="http://schemas.microsoft.com/office/drawing/2014/main" id="{7DF9DCBE-42EF-7AEB-1103-CD7528C77796}"/>
                      </a:ext>
                    </a:extLst>
                  </p:cNvPr>
                  <p:cNvSpPr/>
                  <p:nvPr/>
                </p:nvSpPr>
                <p:spPr>
                  <a:xfrm>
                    <a:off x="3489650" y="1665514"/>
                    <a:ext cx="923730" cy="419878"/>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5" name="Rectangle 4">
                  <a:extLst>
                    <a:ext uri="{FF2B5EF4-FFF2-40B4-BE49-F238E27FC236}">
                      <a16:creationId xmlns:a16="http://schemas.microsoft.com/office/drawing/2014/main" id="{D5156878-48EF-BF2F-5323-68191D36F964}"/>
                    </a:ext>
                  </a:extLst>
                </p:cNvPr>
                <p:cNvSpPr/>
                <p:nvPr/>
              </p:nvSpPr>
              <p:spPr>
                <a:xfrm>
                  <a:off x="3421224" y="4620209"/>
                  <a:ext cx="239485" cy="145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AA8E7F37-8F76-E1DD-AA07-2CD031014FF4}"/>
                  </a:ext>
                </a:extLst>
              </p:cNvPr>
              <p:cNvGrpSpPr/>
              <p:nvPr/>
            </p:nvGrpSpPr>
            <p:grpSpPr>
              <a:xfrm rot="10800000">
                <a:off x="4057650" y="1875453"/>
                <a:ext cx="504825" cy="169545"/>
                <a:chOff x="5591175" y="2571750"/>
                <a:chExt cx="504825" cy="169545"/>
              </a:xfrm>
            </p:grpSpPr>
            <p:sp>
              <p:nvSpPr>
                <p:cNvPr id="7" name="Rectangle: Top Corners Snipped 6">
                  <a:extLst>
                    <a:ext uri="{FF2B5EF4-FFF2-40B4-BE49-F238E27FC236}">
                      <a16:creationId xmlns:a16="http://schemas.microsoft.com/office/drawing/2014/main" id="{7FD43306-61C8-0171-CA11-37EEB8743B1C}"/>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9EFE49AD-52DD-3F6C-3119-35ACDFAB4DB0}"/>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cxnSp>
          <p:nvCxnSpPr>
            <p:cNvPr id="12" name="Connector: Curved 11">
              <a:extLst>
                <a:ext uri="{FF2B5EF4-FFF2-40B4-BE49-F238E27FC236}">
                  <a16:creationId xmlns:a16="http://schemas.microsoft.com/office/drawing/2014/main" id="{E81D19E5-816F-7D15-3203-ED7CB1F189E1}"/>
                </a:ext>
              </a:extLst>
            </p:cNvPr>
            <p:cNvCxnSpPr/>
            <p:nvPr/>
          </p:nvCxnSpPr>
          <p:spPr>
            <a:xfrm>
              <a:off x="390525" y="4762500"/>
              <a:ext cx="10839450" cy="12700"/>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CD2A47F-DB32-4EA3-A42B-52483DF77D6F}"/>
                </a:ext>
              </a:extLst>
            </p:cNvPr>
            <p:cNvCxnSpPr>
              <a:cxnSpLocks/>
            </p:cNvCxnSpPr>
            <p:nvPr/>
          </p:nvCxnSpPr>
          <p:spPr>
            <a:xfrm>
              <a:off x="3952146" y="761417"/>
              <a:ext cx="0" cy="3988837"/>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064F908-441C-01A2-F209-E4EC38666E84}"/>
                </a:ext>
              </a:extLst>
            </p:cNvPr>
            <p:cNvCxnSpPr>
              <a:cxnSpLocks/>
            </p:cNvCxnSpPr>
            <p:nvPr/>
          </p:nvCxnSpPr>
          <p:spPr>
            <a:xfrm>
              <a:off x="4038074" y="4746264"/>
              <a:ext cx="2614262" cy="3990"/>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D4D60A1-5466-0013-D262-448FCA777B10}"/>
                </a:ext>
              </a:extLst>
            </p:cNvPr>
            <p:cNvSpPr txBox="1"/>
            <p:nvPr/>
          </p:nvSpPr>
          <p:spPr>
            <a:xfrm>
              <a:off x="3251134" y="1702277"/>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4.5m </a:t>
              </a:r>
            </a:p>
          </p:txBody>
        </p:sp>
      </p:grpSp>
      <p:sp>
        <p:nvSpPr>
          <p:cNvPr id="21" name="TextBox 20">
            <a:extLst>
              <a:ext uri="{FF2B5EF4-FFF2-40B4-BE49-F238E27FC236}">
                <a16:creationId xmlns:a16="http://schemas.microsoft.com/office/drawing/2014/main" id="{0A89DBDA-46AB-1F52-F286-2E084A4CF880}"/>
              </a:ext>
            </a:extLst>
          </p:cNvPr>
          <p:cNvSpPr txBox="1"/>
          <p:nvPr/>
        </p:nvSpPr>
        <p:spPr>
          <a:xfrm>
            <a:off x="4766961" y="4676306"/>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3.5m </a:t>
            </a:r>
          </a:p>
        </p:txBody>
      </p:sp>
      <p:sp>
        <p:nvSpPr>
          <p:cNvPr id="24" name="TextBox 23">
            <a:extLst>
              <a:ext uri="{FF2B5EF4-FFF2-40B4-BE49-F238E27FC236}">
                <a16:creationId xmlns:a16="http://schemas.microsoft.com/office/drawing/2014/main" id="{B4677D55-BA01-07C2-8C33-EC30B5A127EA}"/>
              </a:ext>
            </a:extLst>
          </p:cNvPr>
          <p:cNvSpPr txBox="1"/>
          <p:nvPr/>
        </p:nvSpPr>
        <p:spPr>
          <a:xfrm>
            <a:off x="5506677" y="271116"/>
            <a:ext cx="5394400" cy="3693319"/>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Here we have a streetlight column that stands 4.5m above the ground. The light output itself is 25,000 candelas (cd). Calculate the amount of light at the point on the ground directly below the light and at 3.5m to one side. </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E = the amount of light at the surface (lux).</a:t>
            </a:r>
          </a:p>
          <a:p>
            <a:r>
              <a:rPr lang="en-GB">
                <a:latin typeface="Arial" panose="020B0604020202020204" pitchFamily="34" charset="0"/>
                <a:cs typeface="Arial" panose="020B0604020202020204" pitchFamily="34" charset="0"/>
              </a:rPr>
              <a:t>I = the amount of light from the source.</a:t>
            </a:r>
          </a:p>
          <a:p>
            <a:r>
              <a:rPr lang="en-GB">
                <a:latin typeface="Arial" panose="020B0604020202020204" pitchFamily="34" charset="0"/>
                <a:cs typeface="Arial" panose="020B0604020202020204" pitchFamily="34" charset="0"/>
              </a:rPr>
              <a:t>d = the distance from the light source to a point on the surface (m).</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E =  </a:t>
            </a:r>
            <a:r>
              <a:rPr lang="en-GB" u="sng">
                <a:latin typeface="Arial" panose="020B0604020202020204" pitchFamily="34" charset="0"/>
                <a:cs typeface="Arial" panose="020B0604020202020204" pitchFamily="34" charset="0"/>
              </a:rPr>
              <a:t>I </a:t>
            </a:r>
            <a:r>
              <a:rPr lang="en-GB">
                <a:latin typeface="Arial" panose="020B0604020202020204" pitchFamily="34" charset="0"/>
                <a:cs typeface="Arial" panose="020B0604020202020204" pitchFamily="34" charset="0"/>
              </a:rPr>
              <a:t>  x  cos ɸ</a:t>
            </a:r>
          </a:p>
          <a:p>
            <a:r>
              <a:rPr lang="en-GB">
                <a:latin typeface="Arial" panose="020B0604020202020204" pitchFamily="34" charset="0"/>
                <a:cs typeface="Arial" panose="020B0604020202020204" pitchFamily="34" charset="0"/>
              </a:rPr>
              <a:t>       d</a:t>
            </a:r>
            <a:r>
              <a:rPr lang="en-GB" baseline="30000">
                <a:latin typeface="Arial" panose="020B0604020202020204" pitchFamily="34" charset="0"/>
                <a:cs typeface="Arial" panose="020B0604020202020204" pitchFamily="34" charset="0"/>
              </a:rPr>
              <a:t>2</a:t>
            </a:r>
            <a:endParaRPr lang="en-GB">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464EF45B-6F1F-3792-911B-515039BEC6D3}"/>
              </a:ext>
            </a:extLst>
          </p:cNvPr>
          <p:cNvSpPr txBox="1"/>
          <p:nvPr/>
        </p:nvSpPr>
        <p:spPr>
          <a:xfrm>
            <a:off x="3226641" y="514168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E </a:t>
            </a:r>
          </a:p>
        </p:txBody>
      </p:sp>
      <p:sp>
        <p:nvSpPr>
          <p:cNvPr id="27" name="TextBox 26">
            <a:extLst>
              <a:ext uri="{FF2B5EF4-FFF2-40B4-BE49-F238E27FC236}">
                <a16:creationId xmlns:a16="http://schemas.microsoft.com/office/drawing/2014/main" id="{7E94EFF2-D786-A59C-6646-3B7253A5210F}"/>
              </a:ext>
            </a:extLst>
          </p:cNvPr>
          <p:cNvSpPr txBox="1"/>
          <p:nvPr/>
        </p:nvSpPr>
        <p:spPr>
          <a:xfrm>
            <a:off x="3543391" y="547995"/>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I </a:t>
            </a:r>
          </a:p>
        </p:txBody>
      </p:sp>
      <p:sp>
        <p:nvSpPr>
          <p:cNvPr id="28" name="TextBox 27">
            <a:extLst>
              <a:ext uri="{FF2B5EF4-FFF2-40B4-BE49-F238E27FC236}">
                <a16:creationId xmlns:a16="http://schemas.microsoft.com/office/drawing/2014/main" id="{EF83559E-49EA-6515-A014-59FE4B5B8925}"/>
              </a:ext>
            </a:extLst>
          </p:cNvPr>
          <p:cNvSpPr txBox="1"/>
          <p:nvPr/>
        </p:nvSpPr>
        <p:spPr>
          <a:xfrm>
            <a:off x="3296622" y="2077745"/>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d  </a:t>
            </a:r>
          </a:p>
        </p:txBody>
      </p:sp>
    </p:spTree>
    <p:extLst>
      <p:ext uri="{BB962C8B-B14F-4D97-AF65-F5344CB8AC3E}">
        <p14:creationId xmlns:p14="http://schemas.microsoft.com/office/powerpoint/2010/main" val="2714216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AA7D2B4E-1188-72D2-CA91-BB39DAD6BA10}"/>
              </a:ext>
            </a:extLst>
          </p:cNvPr>
          <p:cNvGrpSpPr/>
          <p:nvPr/>
        </p:nvGrpSpPr>
        <p:grpSpPr>
          <a:xfrm>
            <a:off x="485775" y="440418"/>
            <a:ext cx="10839450" cy="4433661"/>
            <a:chOff x="390525" y="341539"/>
            <a:chExt cx="10839450" cy="4433661"/>
          </a:xfrm>
        </p:grpSpPr>
        <p:grpSp>
          <p:nvGrpSpPr>
            <p:cNvPr id="10" name="Group 9">
              <a:extLst>
                <a:ext uri="{FF2B5EF4-FFF2-40B4-BE49-F238E27FC236}">
                  <a16:creationId xmlns:a16="http://schemas.microsoft.com/office/drawing/2014/main" id="{6779FDA6-5C7D-0EBC-4C7C-C034C02AFF2C}"/>
                </a:ext>
              </a:extLst>
            </p:cNvPr>
            <p:cNvGrpSpPr/>
            <p:nvPr/>
          </p:nvGrpSpPr>
          <p:grpSpPr>
            <a:xfrm>
              <a:off x="3011649" y="341539"/>
              <a:ext cx="1141251" cy="4408715"/>
              <a:chOff x="3421224" y="1665514"/>
              <a:chExt cx="1141251" cy="4408715"/>
            </a:xfrm>
          </p:grpSpPr>
          <p:grpSp>
            <p:nvGrpSpPr>
              <p:cNvPr id="6" name="Group 5">
                <a:extLst>
                  <a:ext uri="{FF2B5EF4-FFF2-40B4-BE49-F238E27FC236}">
                    <a16:creationId xmlns:a16="http://schemas.microsoft.com/office/drawing/2014/main" id="{71CFE4FB-CF8D-4F49-4160-6A7B7C08E3BE}"/>
                  </a:ext>
                </a:extLst>
              </p:cNvPr>
              <p:cNvGrpSpPr/>
              <p:nvPr/>
            </p:nvGrpSpPr>
            <p:grpSpPr>
              <a:xfrm>
                <a:off x="3421224" y="1665514"/>
                <a:ext cx="992156" cy="4408715"/>
                <a:chOff x="3421224" y="1665514"/>
                <a:chExt cx="992156" cy="4408715"/>
              </a:xfrm>
              <a:solidFill>
                <a:schemeClr val="bg1">
                  <a:lumMod val="75000"/>
                </a:schemeClr>
              </a:solidFill>
              <a:effectLst>
                <a:outerShdw blurRad="50800" dist="38100" dir="8100000" algn="tr" rotWithShape="0">
                  <a:prstClr val="black">
                    <a:alpha val="40000"/>
                  </a:prstClr>
                </a:outerShdw>
              </a:effectLst>
            </p:grpSpPr>
            <p:grpSp>
              <p:nvGrpSpPr>
                <p:cNvPr id="4" name="Group 3">
                  <a:extLst>
                    <a:ext uri="{FF2B5EF4-FFF2-40B4-BE49-F238E27FC236}">
                      <a16:creationId xmlns:a16="http://schemas.microsoft.com/office/drawing/2014/main" id="{9D46E53D-4B5B-4B75-FBC5-784CB078BC9F}"/>
                    </a:ext>
                  </a:extLst>
                </p:cNvPr>
                <p:cNvGrpSpPr/>
                <p:nvPr/>
              </p:nvGrpSpPr>
              <p:grpSpPr>
                <a:xfrm>
                  <a:off x="3470988" y="1665514"/>
                  <a:ext cx="942392" cy="4408715"/>
                  <a:chOff x="3470988" y="1665514"/>
                  <a:chExt cx="942392" cy="4408715"/>
                </a:xfrm>
                <a:grpFill/>
              </p:grpSpPr>
              <p:sp>
                <p:nvSpPr>
                  <p:cNvPr id="2" name="Rectangle 1">
                    <a:extLst>
                      <a:ext uri="{FF2B5EF4-FFF2-40B4-BE49-F238E27FC236}">
                        <a16:creationId xmlns:a16="http://schemas.microsoft.com/office/drawing/2014/main" id="{37CD14E3-F8BC-1F9A-412C-255822461934}"/>
                      </a:ext>
                    </a:extLst>
                  </p:cNvPr>
                  <p:cNvSpPr/>
                  <p:nvPr/>
                </p:nvSpPr>
                <p:spPr>
                  <a:xfrm>
                    <a:off x="3470988" y="1875453"/>
                    <a:ext cx="139959" cy="4198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Block Arc 2">
                    <a:extLst>
                      <a:ext uri="{FF2B5EF4-FFF2-40B4-BE49-F238E27FC236}">
                        <a16:creationId xmlns:a16="http://schemas.microsoft.com/office/drawing/2014/main" id="{7DF9DCBE-42EF-7AEB-1103-CD7528C77796}"/>
                      </a:ext>
                    </a:extLst>
                  </p:cNvPr>
                  <p:cNvSpPr/>
                  <p:nvPr/>
                </p:nvSpPr>
                <p:spPr>
                  <a:xfrm>
                    <a:off x="3489650" y="1665514"/>
                    <a:ext cx="923730" cy="419878"/>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5" name="Rectangle 4">
                  <a:extLst>
                    <a:ext uri="{FF2B5EF4-FFF2-40B4-BE49-F238E27FC236}">
                      <a16:creationId xmlns:a16="http://schemas.microsoft.com/office/drawing/2014/main" id="{D5156878-48EF-BF2F-5323-68191D36F964}"/>
                    </a:ext>
                  </a:extLst>
                </p:cNvPr>
                <p:cNvSpPr/>
                <p:nvPr/>
              </p:nvSpPr>
              <p:spPr>
                <a:xfrm>
                  <a:off x="3421224" y="4620209"/>
                  <a:ext cx="239485" cy="145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AA8E7F37-8F76-E1DD-AA07-2CD031014FF4}"/>
                  </a:ext>
                </a:extLst>
              </p:cNvPr>
              <p:cNvGrpSpPr/>
              <p:nvPr/>
            </p:nvGrpSpPr>
            <p:grpSpPr>
              <a:xfrm rot="10800000">
                <a:off x="4057650" y="1875453"/>
                <a:ext cx="504825" cy="169545"/>
                <a:chOff x="5591175" y="2571750"/>
                <a:chExt cx="504825" cy="169545"/>
              </a:xfrm>
            </p:grpSpPr>
            <p:sp>
              <p:nvSpPr>
                <p:cNvPr id="7" name="Rectangle: Top Corners Snipped 6">
                  <a:extLst>
                    <a:ext uri="{FF2B5EF4-FFF2-40B4-BE49-F238E27FC236}">
                      <a16:creationId xmlns:a16="http://schemas.microsoft.com/office/drawing/2014/main" id="{7FD43306-61C8-0171-CA11-37EEB8743B1C}"/>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9EFE49AD-52DD-3F6C-3119-35ACDFAB4DB0}"/>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cxnSp>
          <p:nvCxnSpPr>
            <p:cNvPr id="12" name="Connector: Curved 11">
              <a:extLst>
                <a:ext uri="{FF2B5EF4-FFF2-40B4-BE49-F238E27FC236}">
                  <a16:creationId xmlns:a16="http://schemas.microsoft.com/office/drawing/2014/main" id="{E81D19E5-816F-7D15-3203-ED7CB1F189E1}"/>
                </a:ext>
              </a:extLst>
            </p:cNvPr>
            <p:cNvCxnSpPr/>
            <p:nvPr/>
          </p:nvCxnSpPr>
          <p:spPr>
            <a:xfrm>
              <a:off x="390525" y="4762500"/>
              <a:ext cx="10839450" cy="12700"/>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CD2A47F-DB32-4EA3-A42B-52483DF77D6F}"/>
                </a:ext>
              </a:extLst>
            </p:cNvPr>
            <p:cNvCxnSpPr>
              <a:cxnSpLocks/>
            </p:cNvCxnSpPr>
            <p:nvPr/>
          </p:nvCxnSpPr>
          <p:spPr>
            <a:xfrm>
              <a:off x="3952146" y="761417"/>
              <a:ext cx="51659" cy="3921254"/>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064F908-441C-01A2-F209-E4EC38666E84}"/>
                </a:ext>
              </a:extLst>
            </p:cNvPr>
            <p:cNvCxnSpPr>
              <a:cxnSpLocks/>
            </p:cNvCxnSpPr>
            <p:nvPr/>
          </p:nvCxnSpPr>
          <p:spPr>
            <a:xfrm flipV="1">
              <a:off x="3960909" y="4750254"/>
              <a:ext cx="2701072" cy="15301"/>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D4D60A1-5466-0013-D262-448FCA777B10}"/>
                </a:ext>
              </a:extLst>
            </p:cNvPr>
            <p:cNvSpPr txBox="1"/>
            <p:nvPr/>
          </p:nvSpPr>
          <p:spPr>
            <a:xfrm>
              <a:off x="3251134" y="1702277"/>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4.5m </a:t>
              </a:r>
            </a:p>
          </p:txBody>
        </p:sp>
      </p:grpSp>
      <p:sp>
        <p:nvSpPr>
          <p:cNvPr id="21" name="TextBox 20">
            <a:extLst>
              <a:ext uri="{FF2B5EF4-FFF2-40B4-BE49-F238E27FC236}">
                <a16:creationId xmlns:a16="http://schemas.microsoft.com/office/drawing/2014/main" id="{0A89DBDA-46AB-1F52-F286-2E084A4CF880}"/>
              </a:ext>
            </a:extLst>
          </p:cNvPr>
          <p:cNvSpPr txBox="1"/>
          <p:nvPr/>
        </p:nvSpPr>
        <p:spPr>
          <a:xfrm>
            <a:off x="4901999" y="4608787"/>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3.5m </a:t>
            </a:r>
          </a:p>
        </p:txBody>
      </p:sp>
      <p:sp>
        <p:nvSpPr>
          <p:cNvPr id="24" name="TextBox 23">
            <a:extLst>
              <a:ext uri="{FF2B5EF4-FFF2-40B4-BE49-F238E27FC236}">
                <a16:creationId xmlns:a16="http://schemas.microsoft.com/office/drawing/2014/main" id="{B4677D55-BA01-07C2-8C33-EC30B5A127EA}"/>
              </a:ext>
            </a:extLst>
          </p:cNvPr>
          <p:cNvSpPr txBox="1"/>
          <p:nvPr/>
        </p:nvSpPr>
        <p:spPr>
          <a:xfrm>
            <a:off x="6215489" y="383229"/>
            <a:ext cx="5988750" cy="4431983"/>
          </a:xfrm>
          <a:prstGeom prst="rect">
            <a:avLst/>
          </a:prstGeom>
          <a:noFill/>
        </p:spPr>
        <p:txBody>
          <a:bodyPr wrap="square" rtlCol="0">
            <a:spAutoFit/>
          </a:bodyPr>
          <a:lstStyle/>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E = the amount of light at the surface (lux).</a:t>
            </a:r>
          </a:p>
          <a:p>
            <a:r>
              <a:rPr lang="en-GB">
                <a:latin typeface="Arial" panose="020B0604020202020204" pitchFamily="34" charset="0"/>
                <a:cs typeface="Arial" panose="020B0604020202020204" pitchFamily="34" charset="0"/>
              </a:rPr>
              <a:t>I = the amount of light from the source.</a:t>
            </a:r>
          </a:p>
          <a:p>
            <a:r>
              <a:rPr lang="en-GB">
                <a:latin typeface="Arial" panose="020B0604020202020204" pitchFamily="34" charset="0"/>
                <a:cs typeface="Arial" panose="020B0604020202020204" pitchFamily="34" charset="0"/>
              </a:rPr>
              <a:t>d = the distance from the light source to a point on the surface (m).</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E = </a:t>
            </a:r>
            <a:r>
              <a:rPr lang="en-GB" u="sng">
                <a:latin typeface="Arial" panose="020B0604020202020204" pitchFamily="34" charset="0"/>
                <a:cs typeface="Arial" panose="020B0604020202020204" pitchFamily="34" charset="0"/>
              </a:rPr>
              <a:t>I</a:t>
            </a:r>
          </a:p>
          <a:p>
            <a:r>
              <a:rPr lang="en-GB">
                <a:latin typeface="Arial" panose="020B0604020202020204" pitchFamily="34" charset="0"/>
                <a:cs typeface="Arial" panose="020B0604020202020204" pitchFamily="34" charset="0"/>
              </a:rPr>
              <a:t>      d</a:t>
            </a:r>
            <a:r>
              <a:rPr lang="en-GB" baseline="-25000">
                <a:latin typeface="Arial" panose="020B0604020202020204" pitchFamily="34" charset="0"/>
                <a:cs typeface="Arial" panose="020B0604020202020204" pitchFamily="34" charset="0"/>
              </a:rPr>
              <a:t>1</a:t>
            </a:r>
            <a:r>
              <a:rPr lang="en-GB" baseline="30000">
                <a:latin typeface="Arial" panose="020B0604020202020204" pitchFamily="34" charset="0"/>
                <a:cs typeface="Arial" panose="020B0604020202020204" pitchFamily="34" charset="0"/>
              </a:rPr>
              <a:t>2</a:t>
            </a:r>
          </a:p>
          <a:p>
            <a:endParaRPr lang="en-GB" baseline="30000">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When we do this calculation, we will have to calculate the length of the third side and calculate the angle, as our formula will change to:</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E =  </a:t>
            </a:r>
            <a:r>
              <a:rPr lang="en-GB" u="sng">
                <a:latin typeface="Arial" panose="020B0604020202020204" pitchFamily="34" charset="0"/>
                <a:cs typeface="Arial" panose="020B0604020202020204" pitchFamily="34" charset="0"/>
              </a:rPr>
              <a:t>I </a:t>
            </a:r>
            <a:r>
              <a:rPr lang="en-GB">
                <a:latin typeface="Arial" panose="020B0604020202020204" pitchFamily="34" charset="0"/>
                <a:cs typeface="Arial" panose="020B0604020202020204" pitchFamily="34" charset="0"/>
              </a:rPr>
              <a:t>  x  cos ɸ</a:t>
            </a:r>
          </a:p>
          <a:p>
            <a:r>
              <a:rPr lang="en-GB">
                <a:latin typeface="Arial" panose="020B0604020202020204" pitchFamily="34" charset="0"/>
                <a:cs typeface="Arial" panose="020B0604020202020204" pitchFamily="34" charset="0"/>
              </a:rPr>
              <a:t>       d</a:t>
            </a:r>
            <a:r>
              <a:rPr lang="en-GB" baseline="-25000">
                <a:latin typeface="Arial" panose="020B0604020202020204" pitchFamily="34" charset="0"/>
                <a:cs typeface="Arial" panose="020B0604020202020204" pitchFamily="34" charset="0"/>
              </a:rPr>
              <a:t>2</a:t>
            </a:r>
            <a:r>
              <a:rPr lang="en-GB" baseline="30000">
                <a:latin typeface="Arial" panose="020B0604020202020204" pitchFamily="34" charset="0"/>
                <a:cs typeface="Arial" panose="020B0604020202020204" pitchFamily="34" charset="0"/>
              </a:rPr>
              <a:t>2</a:t>
            </a:r>
            <a:endParaRPr lang="en-GB">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464EF45B-6F1F-3792-911B-515039BEC6D3}"/>
              </a:ext>
            </a:extLst>
          </p:cNvPr>
          <p:cNvSpPr txBox="1"/>
          <p:nvPr/>
        </p:nvSpPr>
        <p:spPr>
          <a:xfrm>
            <a:off x="3043375" y="514168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E </a:t>
            </a:r>
          </a:p>
        </p:txBody>
      </p:sp>
      <p:sp>
        <p:nvSpPr>
          <p:cNvPr id="27" name="TextBox 26">
            <a:extLst>
              <a:ext uri="{FF2B5EF4-FFF2-40B4-BE49-F238E27FC236}">
                <a16:creationId xmlns:a16="http://schemas.microsoft.com/office/drawing/2014/main" id="{7E94EFF2-D786-A59C-6646-3B7253A5210F}"/>
              </a:ext>
            </a:extLst>
          </p:cNvPr>
          <p:cNvSpPr txBox="1"/>
          <p:nvPr/>
        </p:nvSpPr>
        <p:spPr>
          <a:xfrm>
            <a:off x="3543390" y="547995"/>
            <a:ext cx="2243811"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I = 25,000cd </a:t>
            </a:r>
          </a:p>
        </p:txBody>
      </p:sp>
      <p:sp>
        <p:nvSpPr>
          <p:cNvPr id="28" name="TextBox 27">
            <a:extLst>
              <a:ext uri="{FF2B5EF4-FFF2-40B4-BE49-F238E27FC236}">
                <a16:creationId xmlns:a16="http://schemas.microsoft.com/office/drawing/2014/main" id="{EF83559E-49EA-6515-A014-59FE4B5B8925}"/>
              </a:ext>
            </a:extLst>
          </p:cNvPr>
          <p:cNvSpPr txBox="1"/>
          <p:nvPr/>
        </p:nvSpPr>
        <p:spPr>
          <a:xfrm>
            <a:off x="3296622" y="2077745"/>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a:t>
            </a:r>
          </a:p>
        </p:txBody>
      </p:sp>
      <p:cxnSp>
        <p:nvCxnSpPr>
          <p:cNvPr id="30" name="Straight Arrow Connector 29">
            <a:extLst>
              <a:ext uri="{FF2B5EF4-FFF2-40B4-BE49-F238E27FC236}">
                <a16:creationId xmlns:a16="http://schemas.microsoft.com/office/drawing/2014/main" id="{338B12D3-6147-E565-8E4B-63AB2328149D}"/>
              </a:ext>
            </a:extLst>
          </p:cNvPr>
          <p:cNvCxnSpPr/>
          <p:nvPr/>
        </p:nvCxnSpPr>
        <p:spPr>
          <a:xfrm>
            <a:off x="4099055" y="860296"/>
            <a:ext cx="2581663" cy="3833002"/>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1" name="Arc 30">
            <a:extLst>
              <a:ext uri="{FF2B5EF4-FFF2-40B4-BE49-F238E27FC236}">
                <a16:creationId xmlns:a16="http://schemas.microsoft.com/office/drawing/2014/main" id="{661EBE97-C6B4-D1E0-3BD5-304CF4BCEFD2}"/>
              </a:ext>
            </a:extLst>
          </p:cNvPr>
          <p:cNvSpPr/>
          <p:nvPr/>
        </p:nvSpPr>
        <p:spPr>
          <a:xfrm rot="6256936">
            <a:off x="3975661" y="1123036"/>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a:extLst>
              <a:ext uri="{FF2B5EF4-FFF2-40B4-BE49-F238E27FC236}">
                <a16:creationId xmlns:a16="http://schemas.microsoft.com/office/drawing/2014/main" id="{ECA28BCE-C017-B731-801F-D43CDAFA7563}"/>
              </a:ext>
            </a:extLst>
          </p:cNvPr>
          <p:cNvSpPr txBox="1"/>
          <p:nvPr/>
        </p:nvSpPr>
        <p:spPr>
          <a:xfrm>
            <a:off x="4181915" y="1348889"/>
            <a:ext cx="64381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ɸ</a:t>
            </a:r>
            <a:endParaRPr lang="en-GB"/>
          </a:p>
        </p:txBody>
      </p:sp>
      <p:sp>
        <p:nvSpPr>
          <p:cNvPr id="29" name="TextBox 28">
            <a:extLst>
              <a:ext uri="{FF2B5EF4-FFF2-40B4-BE49-F238E27FC236}">
                <a16:creationId xmlns:a16="http://schemas.microsoft.com/office/drawing/2014/main" id="{79039D10-F4CA-4547-8620-C55D0EF2A9C5}"/>
              </a:ext>
            </a:extLst>
          </p:cNvPr>
          <p:cNvSpPr txBox="1"/>
          <p:nvPr/>
        </p:nvSpPr>
        <p:spPr>
          <a:xfrm>
            <a:off x="3260238" y="2068157"/>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d</a:t>
            </a:r>
            <a:r>
              <a:rPr lang="en-GB" baseline="-25000">
                <a:latin typeface="Arial" panose="020B0604020202020204" pitchFamily="34" charset="0"/>
                <a:cs typeface="Arial" panose="020B0604020202020204" pitchFamily="34" charset="0"/>
              </a:rPr>
              <a:t>1</a:t>
            </a:r>
            <a:r>
              <a:rPr lang="en-GB">
                <a:latin typeface="Arial" panose="020B0604020202020204" pitchFamily="34" charset="0"/>
                <a:cs typeface="Arial" panose="020B0604020202020204" pitchFamily="34" charset="0"/>
              </a:rPr>
              <a:t>  </a:t>
            </a:r>
          </a:p>
        </p:txBody>
      </p:sp>
      <p:sp>
        <p:nvSpPr>
          <p:cNvPr id="36" name="TextBox 35">
            <a:extLst>
              <a:ext uri="{FF2B5EF4-FFF2-40B4-BE49-F238E27FC236}">
                <a16:creationId xmlns:a16="http://schemas.microsoft.com/office/drawing/2014/main" id="{8CC983BD-D2E7-4024-9971-31545C84E840}"/>
              </a:ext>
            </a:extLst>
          </p:cNvPr>
          <p:cNvSpPr txBox="1"/>
          <p:nvPr/>
        </p:nvSpPr>
        <p:spPr>
          <a:xfrm>
            <a:off x="4763085" y="2776797"/>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d</a:t>
            </a:r>
            <a:r>
              <a:rPr lang="en-GB" baseline="-25000">
                <a:latin typeface="Arial" panose="020B0604020202020204" pitchFamily="34" charset="0"/>
                <a:cs typeface="Arial" panose="020B0604020202020204" pitchFamily="34" charset="0"/>
              </a:rPr>
              <a:t>2</a:t>
            </a:r>
            <a:r>
              <a:rPr lang="en-GB">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824634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AA7D2B4E-1188-72D2-CA91-BB39DAD6BA10}"/>
              </a:ext>
            </a:extLst>
          </p:cNvPr>
          <p:cNvGrpSpPr/>
          <p:nvPr/>
        </p:nvGrpSpPr>
        <p:grpSpPr>
          <a:xfrm>
            <a:off x="485775" y="440418"/>
            <a:ext cx="10839450" cy="4433661"/>
            <a:chOff x="390525" y="341539"/>
            <a:chExt cx="10839450" cy="4433661"/>
          </a:xfrm>
        </p:grpSpPr>
        <p:grpSp>
          <p:nvGrpSpPr>
            <p:cNvPr id="10" name="Group 9">
              <a:extLst>
                <a:ext uri="{FF2B5EF4-FFF2-40B4-BE49-F238E27FC236}">
                  <a16:creationId xmlns:a16="http://schemas.microsoft.com/office/drawing/2014/main" id="{6779FDA6-5C7D-0EBC-4C7C-C034C02AFF2C}"/>
                </a:ext>
              </a:extLst>
            </p:cNvPr>
            <p:cNvGrpSpPr/>
            <p:nvPr/>
          </p:nvGrpSpPr>
          <p:grpSpPr>
            <a:xfrm>
              <a:off x="3011649" y="341539"/>
              <a:ext cx="1141251" cy="4408715"/>
              <a:chOff x="3421224" y="1665514"/>
              <a:chExt cx="1141251" cy="4408715"/>
            </a:xfrm>
          </p:grpSpPr>
          <p:grpSp>
            <p:nvGrpSpPr>
              <p:cNvPr id="6" name="Group 5">
                <a:extLst>
                  <a:ext uri="{FF2B5EF4-FFF2-40B4-BE49-F238E27FC236}">
                    <a16:creationId xmlns:a16="http://schemas.microsoft.com/office/drawing/2014/main" id="{71CFE4FB-CF8D-4F49-4160-6A7B7C08E3BE}"/>
                  </a:ext>
                </a:extLst>
              </p:cNvPr>
              <p:cNvGrpSpPr/>
              <p:nvPr/>
            </p:nvGrpSpPr>
            <p:grpSpPr>
              <a:xfrm>
                <a:off x="3421224" y="1665514"/>
                <a:ext cx="992156" cy="4408715"/>
                <a:chOff x="3421224" y="1665514"/>
                <a:chExt cx="992156" cy="4408715"/>
              </a:xfrm>
              <a:solidFill>
                <a:schemeClr val="bg1">
                  <a:lumMod val="75000"/>
                </a:schemeClr>
              </a:solidFill>
              <a:effectLst>
                <a:outerShdw blurRad="50800" dist="38100" dir="8100000" algn="tr" rotWithShape="0">
                  <a:prstClr val="black">
                    <a:alpha val="40000"/>
                  </a:prstClr>
                </a:outerShdw>
              </a:effectLst>
            </p:grpSpPr>
            <p:grpSp>
              <p:nvGrpSpPr>
                <p:cNvPr id="4" name="Group 3">
                  <a:extLst>
                    <a:ext uri="{FF2B5EF4-FFF2-40B4-BE49-F238E27FC236}">
                      <a16:creationId xmlns:a16="http://schemas.microsoft.com/office/drawing/2014/main" id="{9D46E53D-4B5B-4B75-FBC5-784CB078BC9F}"/>
                    </a:ext>
                  </a:extLst>
                </p:cNvPr>
                <p:cNvGrpSpPr/>
                <p:nvPr/>
              </p:nvGrpSpPr>
              <p:grpSpPr>
                <a:xfrm>
                  <a:off x="3470988" y="1665514"/>
                  <a:ext cx="942392" cy="4408715"/>
                  <a:chOff x="3470988" y="1665514"/>
                  <a:chExt cx="942392" cy="4408715"/>
                </a:xfrm>
                <a:grpFill/>
              </p:grpSpPr>
              <p:sp>
                <p:nvSpPr>
                  <p:cNvPr id="2" name="Rectangle 1">
                    <a:extLst>
                      <a:ext uri="{FF2B5EF4-FFF2-40B4-BE49-F238E27FC236}">
                        <a16:creationId xmlns:a16="http://schemas.microsoft.com/office/drawing/2014/main" id="{37CD14E3-F8BC-1F9A-412C-255822461934}"/>
                      </a:ext>
                    </a:extLst>
                  </p:cNvPr>
                  <p:cNvSpPr/>
                  <p:nvPr/>
                </p:nvSpPr>
                <p:spPr>
                  <a:xfrm>
                    <a:off x="3470988" y="1875453"/>
                    <a:ext cx="139959" cy="4198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Block Arc 2">
                    <a:extLst>
                      <a:ext uri="{FF2B5EF4-FFF2-40B4-BE49-F238E27FC236}">
                        <a16:creationId xmlns:a16="http://schemas.microsoft.com/office/drawing/2014/main" id="{7DF9DCBE-42EF-7AEB-1103-CD7528C77796}"/>
                      </a:ext>
                    </a:extLst>
                  </p:cNvPr>
                  <p:cNvSpPr/>
                  <p:nvPr/>
                </p:nvSpPr>
                <p:spPr>
                  <a:xfrm>
                    <a:off x="3489650" y="1665514"/>
                    <a:ext cx="923730" cy="419878"/>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5" name="Rectangle 4">
                  <a:extLst>
                    <a:ext uri="{FF2B5EF4-FFF2-40B4-BE49-F238E27FC236}">
                      <a16:creationId xmlns:a16="http://schemas.microsoft.com/office/drawing/2014/main" id="{D5156878-48EF-BF2F-5323-68191D36F964}"/>
                    </a:ext>
                  </a:extLst>
                </p:cNvPr>
                <p:cNvSpPr/>
                <p:nvPr/>
              </p:nvSpPr>
              <p:spPr>
                <a:xfrm>
                  <a:off x="3421224" y="4620209"/>
                  <a:ext cx="239485" cy="145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AA8E7F37-8F76-E1DD-AA07-2CD031014FF4}"/>
                  </a:ext>
                </a:extLst>
              </p:cNvPr>
              <p:cNvGrpSpPr/>
              <p:nvPr/>
            </p:nvGrpSpPr>
            <p:grpSpPr>
              <a:xfrm rot="10800000">
                <a:off x="4057650" y="1875453"/>
                <a:ext cx="504825" cy="169545"/>
                <a:chOff x="5591175" y="2571750"/>
                <a:chExt cx="504825" cy="169545"/>
              </a:xfrm>
            </p:grpSpPr>
            <p:sp>
              <p:nvSpPr>
                <p:cNvPr id="7" name="Rectangle: Top Corners Snipped 6">
                  <a:extLst>
                    <a:ext uri="{FF2B5EF4-FFF2-40B4-BE49-F238E27FC236}">
                      <a16:creationId xmlns:a16="http://schemas.microsoft.com/office/drawing/2014/main" id="{7FD43306-61C8-0171-CA11-37EEB8743B1C}"/>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9EFE49AD-52DD-3F6C-3119-35ACDFAB4DB0}"/>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cxnSp>
          <p:nvCxnSpPr>
            <p:cNvPr id="12" name="Connector: Curved 11">
              <a:extLst>
                <a:ext uri="{FF2B5EF4-FFF2-40B4-BE49-F238E27FC236}">
                  <a16:creationId xmlns:a16="http://schemas.microsoft.com/office/drawing/2014/main" id="{E81D19E5-816F-7D15-3203-ED7CB1F189E1}"/>
                </a:ext>
              </a:extLst>
            </p:cNvPr>
            <p:cNvCxnSpPr/>
            <p:nvPr/>
          </p:nvCxnSpPr>
          <p:spPr>
            <a:xfrm>
              <a:off x="390525" y="4762500"/>
              <a:ext cx="10839450" cy="12700"/>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CD2A47F-DB32-4EA3-A42B-52483DF77D6F}"/>
                </a:ext>
              </a:extLst>
            </p:cNvPr>
            <p:cNvCxnSpPr>
              <a:cxnSpLocks/>
            </p:cNvCxnSpPr>
            <p:nvPr/>
          </p:nvCxnSpPr>
          <p:spPr>
            <a:xfrm>
              <a:off x="3952146" y="761417"/>
              <a:ext cx="51659" cy="3921254"/>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064F908-441C-01A2-F209-E4EC38666E84}"/>
                </a:ext>
              </a:extLst>
            </p:cNvPr>
            <p:cNvCxnSpPr>
              <a:cxnSpLocks/>
            </p:cNvCxnSpPr>
            <p:nvPr/>
          </p:nvCxnSpPr>
          <p:spPr>
            <a:xfrm>
              <a:off x="3960909" y="4755909"/>
              <a:ext cx="2665483" cy="5970"/>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D4D60A1-5466-0013-D262-448FCA777B10}"/>
                </a:ext>
              </a:extLst>
            </p:cNvPr>
            <p:cNvSpPr txBox="1"/>
            <p:nvPr/>
          </p:nvSpPr>
          <p:spPr>
            <a:xfrm>
              <a:off x="3251134" y="1702277"/>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4.5m </a:t>
              </a:r>
            </a:p>
          </p:txBody>
        </p:sp>
      </p:grpSp>
      <p:sp>
        <p:nvSpPr>
          <p:cNvPr id="21" name="TextBox 20">
            <a:extLst>
              <a:ext uri="{FF2B5EF4-FFF2-40B4-BE49-F238E27FC236}">
                <a16:creationId xmlns:a16="http://schemas.microsoft.com/office/drawing/2014/main" id="{0A89DBDA-46AB-1F52-F286-2E084A4CF880}"/>
              </a:ext>
            </a:extLst>
          </p:cNvPr>
          <p:cNvSpPr txBox="1"/>
          <p:nvPr/>
        </p:nvSpPr>
        <p:spPr>
          <a:xfrm>
            <a:off x="4921290" y="4676306"/>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3.5m </a:t>
            </a:r>
          </a:p>
        </p:txBody>
      </p:sp>
      <p:sp>
        <p:nvSpPr>
          <p:cNvPr id="24" name="TextBox 23">
            <a:extLst>
              <a:ext uri="{FF2B5EF4-FFF2-40B4-BE49-F238E27FC236}">
                <a16:creationId xmlns:a16="http://schemas.microsoft.com/office/drawing/2014/main" id="{B4677D55-BA01-07C2-8C33-EC30B5A127EA}"/>
              </a:ext>
            </a:extLst>
          </p:cNvPr>
          <p:cNvSpPr txBox="1"/>
          <p:nvPr/>
        </p:nvSpPr>
        <p:spPr>
          <a:xfrm>
            <a:off x="6404123" y="328266"/>
            <a:ext cx="5600523" cy="3877985"/>
          </a:xfrm>
          <a:prstGeom prst="rect">
            <a:avLst/>
          </a:prstGeom>
          <a:noFill/>
        </p:spPr>
        <p:txBody>
          <a:bodyPr wrap="square" rtlCol="0">
            <a:spAutoFit/>
          </a:bodyPr>
          <a:lstStyle/>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E = the amount of light at the surface.</a:t>
            </a:r>
          </a:p>
          <a:p>
            <a:r>
              <a:rPr lang="en-GB">
                <a:latin typeface="Arial" panose="020B0604020202020204" pitchFamily="34" charset="0"/>
                <a:cs typeface="Arial" panose="020B0604020202020204" pitchFamily="34" charset="0"/>
              </a:rPr>
              <a:t>I = the amount of light from the source.</a:t>
            </a:r>
          </a:p>
          <a:p>
            <a:r>
              <a:rPr lang="en-GB">
                <a:latin typeface="Arial" panose="020B0604020202020204" pitchFamily="34" charset="0"/>
                <a:cs typeface="Arial" panose="020B0604020202020204" pitchFamily="34" charset="0"/>
              </a:rPr>
              <a:t>d = the distance from the light source to a point on the surface (m).</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E = </a:t>
            </a:r>
            <a:r>
              <a:rPr lang="en-GB" u="sng">
                <a:latin typeface="Arial" panose="020B0604020202020204" pitchFamily="34" charset="0"/>
                <a:cs typeface="Arial" panose="020B0604020202020204" pitchFamily="34" charset="0"/>
              </a:rPr>
              <a:t>I</a:t>
            </a:r>
          </a:p>
          <a:p>
            <a:r>
              <a:rPr lang="en-GB">
                <a:latin typeface="Arial" panose="020B0604020202020204" pitchFamily="34" charset="0"/>
                <a:cs typeface="Arial" panose="020B0604020202020204" pitchFamily="34" charset="0"/>
              </a:rPr>
              <a:t>      d</a:t>
            </a:r>
            <a:r>
              <a:rPr lang="en-GB" baseline="30000">
                <a:latin typeface="Arial" panose="020B0604020202020204" pitchFamily="34" charset="0"/>
                <a:cs typeface="Arial" panose="020B0604020202020204" pitchFamily="34" charset="0"/>
              </a:rPr>
              <a:t>2</a:t>
            </a:r>
          </a:p>
          <a:p>
            <a:endParaRPr lang="en-GB" baseline="30000">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E =   </a:t>
            </a:r>
            <a:r>
              <a:rPr lang="en-GB" u="sng">
                <a:latin typeface="Arial" panose="020B0604020202020204" pitchFamily="34" charset="0"/>
                <a:cs typeface="Arial" panose="020B0604020202020204" pitchFamily="34" charset="0"/>
              </a:rPr>
              <a:t>25,000</a:t>
            </a:r>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        4.5</a:t>
            </a:r>
            <a:r>
              <a:rPr lang="en-GB" baseline="30000">
                <a:latin typeface="Arial" panose="020B0604020202020204" pitchFamily="34" charset="0"/>
                <a:cs typeface="Arial" panose="020B0604020202020204" pitchFamily="34" charset="0"/>
              </a:rPr>
              <a:t>2 </a:t>
            </a:r>
          </a:p>
          <a:p>
            <a:endParaRPr lang="en-GB">
              <a:latin typeface="Arial" panose="020B0604020202020204" pitchFamily="34" charset="0"/>
              <a:cs typeface="Arial" panose="020B0604020202020204" pitchFamily="34" charset="0"/>
            </a:endParaRPr>
          </a:p>
          <a:p>
            <a:r>
              <a:rPr lang="en-GB">
                <a:latin typeface="Arial" panose="020B0604020202020204" pitchFamily="34" charset="0"/>
                <a:cs typeface="Arial" panose="020B0604020202020204" pitchFamily="34" charset="0"/>
              </a:rPr>
              <a:t>E = </a:t>
            </a:r>
            <a:r>
              <a:rPr lang="en-GB" b="1">
                <a:latin typeface="Arial" panose="020B0604020202020204" pitchFamily="34" charset="0"/>
                <a:cs typeface="Arial" panose="020B0604020202020204" pitchFamily="34" charset="0"/>
              </a:rPr>
              <a:t>1234.57 lux </a:t>
            </a:r>
          </a:p>
        </p:txBody>
      </p:sp>
      <p:sp>
        <p:nvSpPr>
          <p:cNvPr id="26" name="TextBox 25">
            <a:extLst>
              <a:ext uri="{FF2B5EF4-FFF2-40B4-BE49-F238E27FC236}">
                <a16:creationId xmlns:a16="http://schemas.microsoft.com/office/drawing/2014/main" id="{464EF45B-6F1F-3792-911B-515039BEC6D3}"/>
              </a:ext>
            </a:extLst>
          </p:cNvPr>
          <p:cNvSpPr txBox="1"/>
          <p:nvPr/>
        </p:nvSpPr>
        <p:spPr>
          <a:xfrm>
            <a:off x="3226641" y="514168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E </a:t>
            </a:r>
          </a:p>
        </p:txBody>
      </p:sp>
      <p:sp>
        <p:nvSpPr>
          <p:cNvPr id="27" name="TextBox 26">
            <a:extLst>
              <a:ext uri="{FF2B5EF4-FFF2-40B4-BE49-F238E27FC236}">
                <a16:creationId xmlns:a16="http://schemas.microsoft.com/office/drawing/2014/main" id="{7E94EFF2-D786-A59C-6646-3B7253A5210F}"/>
              </a:ext>
            </a:extLst>
          </p:cNvPr>
          <p:cNvSpPr txBox="1"/>
          <p:nvPr/>
        </p:nvSpPr>
        <p:spPr>
          <a:xfrm>
            <a:off x="3543390" y="547995"/>
            <a:ext cx="2439160"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I = 25,000 cd </a:t>
            </a:r>
          </a:p>
        </p:txBody>
      </p:sp>
      <p:sp>
        <p:nvSpPr>
          <p:cNvPr id="28" name="TextBox 27">
            <a:extLst>
              <a:ext uri="{FF2B5EF4-FFF2-40B4-BE49-F238E27FC236}">
                <a16:creationId xmlns:a16="http://schemas.microsoft.com/office/drawing/2014/main" id="{EF83559E-49EA-6515-A014-59FE4B5B8925}"/>
              </a:ext>
            </a:extLst>
          </p:cNvPr>
          <p:cNvSpPr txBox="1"/>
          <p:nvPr/>
        </p:nvSpPr>
        <p:spPr>
          <a:xfrm>
            <a:off x="4047396" y="2122774"/>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d</a:t>
            </a:r>
            <a:r>
              <a:rPr lang="en-GB" baseline="-25000">
                <a:latin typeface="Arial" panose="020B0604020202020204" pitchFamily="34" charset="0"/>
                <a:cs typeface="Arial" panose="020B0604020202020204" pitchFamily="34" charset="0"/>
              </a:rPr>
              <a:t>1</a:t>
            </a:r>
            <a:endParaRPr lang="en-GB">
              <a:latin typeface="Arial" panose="020B0604020202020204" pitchFamily="34" charset="0"/>
              <a:cs typeface="Arial" panose="020B0604020202020204" pitchFamily="34" charset="0"/>
            </a:endParaRPr>
          </a:p>
        </p:txBody>
      </p:sp>
      <p:cxnSp>
        <p:nvCxnSpPr>
          <p:cNvPr id="30" name="Straight Arrow Connector 29">
            <a:extLst>
              <a:ext uri="{FF2B5EF4-FFF2-40B4-BE49-F238E27FC236}">
                <a16:creationId xmlns:a16="http://schemas.microsoft.com/office/drawing/2014/main" id="{338B12D3-6147-E565-8E4B-63AB2328149D}"/>
              </a:ext>
            </a:extLst>
          </p:cNvPr>
          <p:cNvCxnSpPr/>
          <p:nvPr/>
        </p:nvCxnSpPr>
        <p:spPr>
          <a:xfrm>
            <a:off x="4099055" y="860296"/>
            <a:ext cx="2581663" cy="3833002"/>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1" name="Arc 30">
            <a:extLst>
              <a:ext uri="{FF2B5EF4-FFF2-40B4-BE49-F238E27FC236}">
                <a16:creationId xmlns:a16="http://schemas.microsoft.com/office/drawing/2014/main" id="{661EBE97-C6B4-D1E0-3BD5-304CF4BCEFD2}"/>
              </a:ext>
            </a:extLst>
          </p:cNvPr>
          <p:cNvSpPr/>
          <p:nvPr/>
        </p:nvSpPr>
        <p:spPr>
          <a:xfrm rot="6256936">
            <a:off x="3975661" y="1123036"/>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a:extLst>
              <a:ext uri="{FF2B5EF4-FFF2-40B4-BE49-F238E27FC236}">
                <a16:creationId xmlns:a16="http://schemas.microsoft.com/office/drawing/2014/main" id="{ECA28BCE-C017-B731-801F-D43CDAFA7563}"/>
              </a:ext>
            </a:extLst>
          </p:cNvPr>
          <p:cNvSpPr txBox="1"/>
          <p:nvPr/>
        </p:nvSpPr>
        <p:spPr>
          <a:xfrm>
            <a:off x="4181915" y="1348889"/>
            <a:ext cx="64381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ɸ</a:t>
            </a:r>
            <a:endParaRPr lang="en-GB"/>
          </a:p>
        </p:txBody>
      </p:sp>
    </p:spTree>
    <p:extLst>
      <p:ext uri="{BB962C8B-B14F-4D97-AF65-F5344CB8AC3E}">
        <p14:creationId xmlns:p14="http://schemas.microsoft.com/office/powerpoint/2010/main" val="2202021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AA7D2B4E-1188-72D2-CA91-BB39DAD6BA10}"/>
              </a:ext>
            </a:extLst>
          </p:cNvPr>
          <p:cNvGrpSpPr/>
          <p:nvPr/>
        </p:nvGrpSpPr>
        <p:grpSpPr>
          <a:xfrm>
            <a:off x="485775" y="440418"/>
            <a:ext cx="10839450" cy="4433661"/>
            <a:chOff x="390525" y="341539"/>
            <a:chExt cx="10839450" cy="4433661"/>
          </a:xfrm>
        </p:grpSpPr>
        <p:grpSp>
          <p:nvGrpSpPr>
            <p:cNvPr id="10" name="Group 9">
              <a:extLst>
                <a:ext uri="{FF2B5EF4-FFF2-40B4-BE49-F238E27FC236}">
                  <a16:creationId xmlns:a16="http://schemas.microsoft.com/office/drawing/2014/main" id="{6779FDA6-5C7D-0EBC-4C7C-C034C02AFF2C}"/>
                </a:ext>
              </a:extLst>
            </p:cNvPr>
            <p:cNvGrpSpPr/>
            <p:nvPr/>
          </p:nvGrpSpPr>
          <p:grpSpPr>
            <a:xfrm>
              <a:off x="3011649" y="341539"/>
              <a:ext cx="1141251" cy="4408715"/>
              <a:chOff x="3421224" y="1665514"/>
              <a:chExt cx="1141251" cy="4408715"/>
            </a:xfrm>
          </p:grpSpPr>
          <p:grpSp>
            <p:nvGrpSpPr>
              <p:cNvPr id="6" name="Group 5">
                <a:extLst>
                  <a:ext uri="{FF2B5EF4-FFF2-40B4-BE49-F238E27FC236}">
                    <a16:creationId xmlns:a16="http://schemas.microsoft.com/office/drawing/2014/main" id="{71CFE4FB-CF8D-4F49-4160-6A7B7C08E3BE}"/>
                  </a:ext>
                </a:extLst>
              </p:cNvPr>
              <p:cNvGrpSpPr/>
              <p:nvPr/>
            </p:nvGrpSpPr>
            <p:grpSpPr>
              <a:xfrm>
                <a:off x="3421224" y="1665514"/>
                <a:ext cx="992156" cy="4408715"/>
                <a:chOff x="3421224" y="1665514"/>
                <a:chExt cx="992156" cy="4408715"/>
              </a:xfrm>
              <a:solidFill>
                <a:schemeClr val="bg1">
                  <a:lumMod val="75000"/>
                </a:schemeClr>
              </a:solidFill>
              <a:effectLst>
                <a:outerShdw blurRad="50800" dist="38100" dir="8100000" algn="tr" rotWithShape="0">
                  <a:prstClr val="black">
                    <a:alpha val="40000"/>
                  </a:prstClr>
                </a:outerShdw>
              </a:effectLst>
            </p:grpSpPr>
            <p:grpSp>
              <p:nvGrpSpPr>
                <p:cNvPr id="4" name="Group 3">
                  <a:extLst>
                    <a:ext uri="{FF2B5EF4-FFF2-40B4-BE49-F238E27FC236}">
                      <a16:creationId xmlns:a16="http://schemas.microsoft.com/office/drawing/2014/main" id="{9D46E53D-4B5B-4B75-FBC5-784CB078BC9F}"/>
                    </a:ext>
                  </a:extLst>
                </p:cNvPr>
                <p:cNvGrpSpPr/>
                <p:nvPr/>
              </p:nvGrpSpPr>
              <p:grpSpPr>
                <a:xfrm>
                  <a:off x="3470988" y="1665514"/>
                  <a:ext cx="942392" cy="4408715"/>
                  <a:chOff x="3470988" y="1665514"/>
                  <a:chExt cx="942392" cy="4408715"/>
                </a:xfrm>
                <a:grpFill/>
              </p:grpSpPr>
              <p:sp>
                <p:nvSpPr>
                  <p:cNvPr id="2" name="Rectangle 1">
                    <a:extLst>
                      <a:ext uri="{FF2B5EF4-FFF2-40B4-BE49-F238E27FC236}">
                        <a16:creationId xmlns:a16="http://schemas.microsoft.com/office/drawing/2014/main" id="{37CD14E3-F8BC-1F9A-412C-255822461934}"/>
                      </a:ext>
                    </a:extLst>
                  </p:cNvPr>
                  <p:cNvSpPr/>
                  <p:nvPr/>
                </p:nvSpPr>
                <p:spPr>
                  <a:xfrm>
                    <a:off x="3470988" y="1875453"/>
                    <a:ext cx="139959" cy="4198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Block Arc 2">
                    <a:extLst>
                      <a:ext uri="{FF2B5EF4-FFF2-40B4-BE49-F238E27FC236}">
                        <a16:creationId xmlns:a16="http://schemas.microsoft.com/office/drawing/2014/main" id="{7DF9DCBE-42EF-7AEB-1103-CD7528C77796}"/>
                      </a:ext>
                    </a:extLst>
                  </p:cNvPr>
                  <p:cNvSpPr/>
                  <p:nvPr/>
                </p:nvSpPr>
                <p:spPr>
                  <a:xfrm>
                    <a:off x="3489650" y="1665514"/>
                    <a:ext cx="923730" cy="419878"/>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5" name="Rectangle 4">
                  <a:extLst>
                    <a:ext uri="{FF2B5EF4-FFF2-40B4-BE49-F238E27FC236}">
                      <a16:creationId xmlns:a16="http://schemas.microsoft.com/office/drawing/2014/main" id="{D5156878-48EF-BF2F-5323-68191D36F964}"/>
                    </a:ext>
                  </a:extLst>
                </p:cNvPr>
                <p:cNvSpPr/>
                <p:nvPr/>
              </p:nvSpPr>
              <p:spPr>
                <a:xfrm>
                  <a:off x="3421224" y="4620209"/>
                  <a:ext cx="239485" cy="145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AA8E7F37-8F76-E1DD-AA07-2CD031014FF4}"/>
                  </a:ext>
                </a:extLst>
              </p:cNvPr>
              <p:cNvGrpSpPr/>
              <p:nvPr/>
            </p:nvGrpSpPr>
            <p:grpSpPr>
              <a:xfrm rot="10800000">
                <a:off x="4057650" y="1875453"/>
                <a:ext cx="504825" cy="169545"/>
                <a:chOff x="5591175" y="2571750"/>
                <a:chExt cx="504825" cy="169545"/>
              </a:xfrm>
            </p:grpSpPr>
            <p:sp>
              <p:nvSpPr>
                <p:cNvPr id="7" name="Rectangle: Top Corners Snipped 6">
                  <a:extLst>
                    <a:ext uri="{FF2B5EF4-FFF2-40B4-BE49-F238E27FC236}">
                      <a16:creationId xmlns:a16="http://schemas.microsoft.com/office/drawing/2014/main" id="{7FD43306-61C8-0171-CA11-37EEB8743B1C}"/>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9EFE49AD-52DD-3F6C-3119-35ACDFAB4DB0}"/>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cxnSp>
          <p:nvCxnSpPr>
            <p:cNvPr id="12" name="Connector: Curved 11">
              <a:extLst>
                <a:ext uri="{FF2B5EF4-FFF2-40B4-BE49-F238E27FC236}">
                  <a16:creationId xmlns:a16="http://schemas.microsoft.com/office/drawing/2014/main" id="{E81D19E5-816F-7D15-3203-ED7CB1F189E1}"/>
                </a:ext>
              </a:extLst>
            </p:cNvPr>
            <p:cNvCxnSpPr/>
            <p:nvPr/>
          </p:nvCxnSpPr>
          <p:spPr>
            <a:xfrm>
              <a:off x="390525" y="4762500"/>
              <a:ext cx="10839450" cy="12700"/>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CD2A47F-DB32-4EA3-A42B-52483DF77D6F}"/>
                </a:ext>
              </a:extLst>
            </p:cNvPr>
            <p:cNvCxnSpPr>
              <a:cxnSpLocks/>
            </p:cNvCxnSpPr>
            <p:nvPr/>
          </p:nvCxnSpPr>
          <p:spPr>
            <a:xfrm>
              <a:off x="3952146" y="761417"/>
              <a:ext cx="51659" cy="3921254"/>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064F908-441C-01A2-F209-E4EC38666E84}"/>
                </a:ext>
              </a:extLst>
            </p:cNvPr>
            <p:cNvCxnSpPr>
              <a:cxnSpLocks/>
            </p:cNvCxnSpPr>
            <p:nvPr/>
          </p:nvCxnSpPr>
          <p:spPr>
            <a:xfrm flipV="1">
              <a:off x="4038074" y="4730963"/>
              <a:ext cx="2594971" cy="15301"/>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D4D60A1-5466-0013-D262-448FCA777B10}"/>
                </a:ext>
              </a:extLst>
            </p:cNvPr>
            <p:cNvSpPr txBox="1"/>
            <p:nvPr/>
          </p:nvSpPr>
          <p:spPr>
            <a:xfrm>
              <a:off x="3251134" y="1702277"/>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4.5m </a:t>
              </a:r>
            </a:p>
          </p:txBody>
        </p:sp>
      </p:grpSp>
      <p:sp>
        <p:nvSpPr>
          <p:cNvPr id="21" name="TextBox 20">
            <a:extLst>
              <a:ext uri="{FF2B5EF4-FFF2-40B4-BE49-F238E27FC236}">
                <a16:creationId xmlns:a16="http://schemas.microsoft.com/office/drawing/2014/main" id="{0A89DBDA-46AB-1F52-F286-2E084A4CF880}"/>
              </a:ext>
            </a:extLst>
          </p:cNvPr>
          <p:cNvSpPr txBox="1"/>
          <p:nvPr/>
        </p:nvSpPr>
        <p:spPr>
          <a:xfrm>
            <a:off x="4959872" y="4676306"/>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3.5m </a:t>
            </a:r>
          </a:p>
        </p:txBody>
      </p:sp>
      <p:sp>
        <p:nvSpPr>
          <p:cNvPr id="24" name="TextBox 23">
            <a:extLst>
              <a:ext uri="{FF2B5EF4-FFF2-40B4-BE49-F238E27FC236}">
                <a16:creationId xmlns:a16="http://schemas.microsoft.com/office/drawing/2014/main" id="{B4677D55-BA01-07C2-8C33-EC30B5A127EA}"/>
              </a:ext>
            </a:extLst>
          </p:cNvPr>
          <p:cNvSpPr txBox="1"/>
          <p:nvPr/>
        </p:nvSpPr>
        <p:spPr>
          <a:xfrm>
            <a:off x="6680718" y="323828"/>
            <a:ext cx="5501977" cy="4247317"/>
          </a:xfrm>
          <a:prstGeom prst="rect">
            <a:avLst/>
          </a:prstGeom>
          <a:noFill/>
        </p:spPr>
        <p:txBody>
          <a:bodyPr wrap="square" lIns="91440" tIns="45720" rIns="91440" bIns="45720" rtlCol="0" anchor="t">
            <a:spAutoFit/>
          </a:bodyPr>
          <a:lstStyle/>
          <a:p>
            <a:endParaRPr lang="en-GB">
              <a:latin typeface="Arial" panose="020B0604020202020204" pitchFamily="34" charset="0"/>
              <a:cs typeface="Arial" panose="020B0604020202020204" pitchFamily="34" charset="0"/>
            </a:endParaRPr>
          </a:p>
          <a:p>
            <a:r>
              <a:rPr lang="en-GB" dirty="0">
                <a:latin typeface="Arial"/>
                <a:cs typeface="Arial"/>
              </a:rPr>
              <a:t>E = the amount of light at the surface.</a:t>
            </a:r>
          </a:p>
          <a:p>
            <a:r>
              <a:rPr lang="en-GB" dirty="0">
                <a:latin typeface="Arial"/>
                <a:cs typeface="Arial"/>
              </a:rPr>
              <a:t>I = the amount of light from the source.</a:t>
            </a:r>
          </a:p>
          <a:p>
            <a:r>
              <a:rPr lang="en-GB" dirty="0">
                <a:latin typeface="Arial"/>
                <a:cs typeface="Arial"/>
              </a:rPr>
              <a:t>d = the distance from the light source to a point on the surface (m).</a:t>
            </a:r>
          </a:p>
          <a:p>
            <a:endParaRPr lang="en-GB">
              <a:latin typeface="Arial" panose="020B0604020202020204" pitchFamily="34" charset="0"/>
              <a:cs typeface="Arial" panose="020B0604020202020204" pitchFamily="34" charset="0"/>
            </a:endParaRPr>
          </a:p>
          <a:p>
            <a:r>
              <a:rPr lang="en-GB" dirty="0">
                <a:latin typeface="Arial"/>
                <a:cs typeface="Arial"/>
              </a:rPr>
              <a:t>Tan ɸ = </a:t>
            </a:r>
            <a:r>
              <a:rPr lang="en-GB" u="sng" dirty="0">
                <a:latin typeface="Arial"/>
                <a:cs typeface="Arial"/>
              </a:rPr>
              <a:t>Opp </a:t>
            </a:r>
          </a:p>
          <a:p>
            <a:r>
              <a:rPr lang="en-GB" dirty="0">
                <a:latin typeface="Arial"/>
                <a:cs typeface="Arial"/>
              </a:rPr>
              <a:t>              </a:t>
            </a:r>
            <a:r>
              <a:rPr lang="en-GB" dirty="0" err="1">
                <a:latin typeface="Arial"/>
                <a:cs typeface="Arial"/>
              </a:rPr>
              <a:t>Adj</a:t>
            </a:r>
            <a:endParaRPr lang="en-GB" dirty="0">
              <a:latin typeface="Arial"/>
              <a:cs typeface="Arial"/>
            </a:endParaRPr>
          </a:p>
          <a:p>
            <a:endParaRPr lang="en-GB">
              <a:latin typeface="Arial" panose="020B0604020202020204" pitchFamily="34" charset="0"/>
              <a:cs typeface="Arial" panose="020B0604020202020204" pitchFamily="34" charset="0"/>
            </a:endParaRPr>
          </a:p>
          <a:p>
            <a:r>
              <a:rPr lang="en-GB" dirty="0">
                <a:latin typeface="Arial"/>
                <a:cs typeface="Arial"/>
              </a:rPr>
              <a:t>Tan ɸ = </a:t>
            </a:r>
            <a:r>
              <a:rPr lang="en-GB" u="sng" dirty="0">
                <a:latin typeface="Arial"/>
                <a:cs typeface="Arial"/>
              </a:rPr>
              <a:t>3.5 </a:t>
            </a:r>
            <a:endParaRPr lang="en-GB" u="sng" dirty="0">
              <a:latin typeface="Arial" panose="020B0604020202020204" pitchFamily="34" charset="0"/>
              <a:cs typeface="Arial" panose="020B0604020202020204" pitchFamily="34" charset="0"/>
            </a:endParaRPr>
          </a:p>
          <a:p>
            <a:r>
              <a:rPr lang="en-GB" dirty="0">
                <a:latin typeface="Arial"/>
                <a:cs typeface="Arial"/>
              </a:rPr>
              <a:t>              4.5</a:t>
            </a:r>
          </a:p>
          <a:p>
            <a:endParaRPr lang="en-GB">
              <a:latin typeface="Arial" panose="020B0604020202020204" pitchFamily="34" charset="0"/>
              <a:cs typeface="Arial" panose="020B0604020202020204" pitchFamily="34" charset="0"/>
            </a:endParaRPr>
          </a:p>
          <a:p>
            <a:r>
              <a:rPr lang="en-GB" dirty="0">
                <a:latin typeface="Arial"/>
                <a:cs typeface="Arial"/>
              </a:rPr>
              <a:t>Tan ɸ = 0.778</a:t>
            </a:r>
            <a:r>
              <a:rPr lang="en-GB" b="1" dirty="0">
                <a:latin typeface="Arial"/>
                <a:cs typeface="Arial"/>
              </a:rPr>
              <a:t>     </a:t>
            </a:r>
            <a:r>
              <a:rPr lang="en-GB" dirty="0">
                <a:latin typeface="Arial"/>
                <a:cs typeface="Arial"/>
              </a:rPr>
              <a:t>Tan</a:t>
            </a:r>
            <a:r>
              <a:rPr lang="en-GB" baseline="30000" dirty="0">
                <a:latin typeface="Arial"/>
                <a:cs typeface="Arial"/>
              </a:rPr>
              <a:t>-1</a:t>
            </a:r>
            <a:r>
              <a:rPr lang="en-GB" dirty="0">
                <a:latin typeface="Arial"/>
                <a:cs typeface="Arial"/>
              </a:rPr>
              <a:t>(0.778)  = 37.88</a:t>
            </a:r>
            <a:r>
              <a:rPr lang="en-GB" b="1" baseline="30000" dirty="0">
                <a:latin typeface="Arial"/>
                <a:cs typeface="Arial"/>
              </a:rPr>
              <a:t>0</a:t>
            </a:r>
            <a:endParaRPr lang="en-GB" b="1" dirty="0">
              <a:latin typeface="Arial"/>
              <a:cs typeface="Arial"/>
            </a:endParaRPr>
          </a:p>
          <a:p>
            <a:endParaRPr lang="en-GB">
              <a:latin typeface="Arial" panose="020B0604020202020204" pitchFamily="34" charset="0"/>
              <a:cs typeface="Arial" panose="020B0604020202020204" pitchFamily="34" charset="0"/>
            </a:endParaRPr>
          </a:p>
          <a:p>
            <a:r>
              <a:rPr lang="en-GB" dirty="0">
                <a:latin typeface="Arial"/>
                <a:cs typeface="Arial"/>
              </a:rPr>
              <a:t>Cos ɸ =   Cos (37.88) = 0.789</a:t>
            </a:r>
          </a:p>
        </p:txBody>
      </p:sp>
      <p:sp>
        <p:nvSpPr>
          <p:cNvPr id="26" name="TextBox 25">
            <a:extLst>
              <a:ext uri="{FF2B5EF4-FFF2-40B4-BE49-F238E27FC236}">
                <a16:creationId xmlns:a16="http://schemas.microsoft.com/office/drawing/2014/main" id="{464EF45B-6F1F-3792-911B-515039BEC6D3}"/>
              </a:ext>
            </a:extLst>
          </p:cNvPr>
          <p:cNvSpPr txBox="1"/>
          <p:nvPr/>
        </p:nvSpPr>
        <p:spPr>
          <a:xfrm>
            <a:off x="3255578" y="4958414"/>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E </a:t>
            </a:r>
          </a:p>
        </p:txBody>
      </p:sp>
      <p:sp>
        <p:nvSpPr>
          <p:cNvPr id="27" name="TextBox 26">
            <a:extLst>
              <a:ext uri="{FF2B5EF4-FFF2-40B4-BE49-F238E27FC236}">
                <a16:creationId xmlns:a16="http://schemas.microsoft.com/office/drawing/2014/main" id="{7E94EFF2-D786-A59C-6646-3B7253A5210F}"/>
              </a:ext>
            </a:extLst>
          </p:cNvPr>
          <p:cNvSpPr txBox="1"/>
          <p:nvPr/>
        </p:nvSpPr>
        <p:spPr>
          <a:xfrm>
            <a:off x="3543390" y="547995"/>
            <a:ext cx="2439160"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I = 25,000 cd </a:t>
            </a:r>
          </a:p>
        </p:txBody>
      </p:sp>
      <p:cxnSp>
        <p:nvCxnSpPr>
          <p:cNvPr id="30" name="Straight Arrow Connector 29">
            <a:extLst>
              <a:ext uri="{FF2B5EF4-FFF2-40B4-BE49-F238E27FC236}">
                <a16:creationId xmlns:a16="http://schemas.microsoft.com/office/drawing/2014/main" id="{338B12D3-6147-E565-8E4B-63AB2328149D}"/>
              </a:ext>
            </a:extLst>
          </p:cNvPr>
          <p:cNvCxnSpPr/>
          <p:nvPr/>
        </p:nvCxnSpPr>
        <p:spPr>
          <a:xfrm>
            <a:off x="4099055" y="860296"/>
            <a:ext cx="2581663" cy="3833002"/>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1" name="Arc 30">
            <a:extLst>
              <a:ext uri="{FF2B5EF4-FFF2-40B4-BE49-F238E27FC236}">
                <a16:creationId xmlns:a16="http://schemas.microsoft.com/office/drawing/2014/main" id="{661EBE97-C6B4-D1E0-3BD5-304CF4BCEFD2}"/>
              </a:ext>
            </a:extLst>
          </p:cNvPr>
          <p:cNvSpPr/>
          <p:nvPr/>
        </p:nvSpPr>
        <p:spPr>
          <a:xfrm rot="6256936">
            <a:off x="3975661" y="1123036"/>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a:extLst>
              <a:ext uri="{FF2B5EF4-FFF2-40B4-BE49-F238E27FC236}">
                <a16:creationId xmlns:a16="http://schemas.microsoft.com/office/drawing/2014/main" id="{ECA28BCE-C017-B731-801F-D43CDAFA7563}"/>
              </a:ext>
            </a:extLst>
          </p:cNvPr>
          <p:cNvSpPr txBox="1"/>
          <p:nvPr/>
        </p:nvSpPr>
        <p:spPr>
          <a:xfrm>
            <a:off x="4181915" y="1348889"/>
            <a:ext cx="64381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ɸ</a:t>
            </a:r>
            <a:endParaRPr lang="en-GB"/>
          </a:p>
        </p:txBody>
      </p:sp>
      <p:sp>
        <p:nvSpPr>
          <p:cNvPr id="25" name="TextBox 24">
            <a:extLst>
              <a:ext uri="{FF2B5EF4-FFF2-40B4-BE49-F238E27FC236}">
                <a16:creationId xmlns:a16="http://schemas.microsoft.com/office/drawing/2014/main" id="{E0060CD1-801B-4E56-B1E5-C3E3CCF05A2B}"/>
              </a:ext>
            </a:extLst>
          </p:cNvPr>
          <p:cNvSpPr txBox="1"/>
          <p:nvPr/>
        </p:nvSpPr>
        <p:spPr>
          <a:xfrm>
            <a:off x="4800067" y="278997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d</a:t>
            </a:r>
            <a:r>
              <a:rPr lang="en-GB" baseline="-25000">
                <a:latin typeface="Arial" panose="020B0604020202020204" pitchFamily="34" charset="0"/>
                <a:cs typeface="Arial" panose="020B0604020202020204" pitchFamily="34" charset="0"/>
              </a:rPr>
              <a:t>2</a:t>
            </a:r>
            <a:r>
              <a:rPr lang="en-GB">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6920920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AA7D2B4E-1188-72D2-CA91-BB39DAD6BA10}"/>
              </a:ext>
            </a:extLst>
          </p:cNvPr>
          <p:cNvGrpSpPr/>
          <p:nvPr/>
        </p:nvGrpSpPr>
        <p:grpSpPr>
          <a:xfrm>
            <a:off x="485775" y="440418"/>
            <a:ext cx="10839450" cy="4433661"/>
            <a:chOff x="390525" y="341539"/>
            <a:chExt cx="10839450" cy="4433661"/>
          </a:xfrm>
        </p:grpSpPr>
        <p:grpSp>
          <p:nvGrpSpPr>
            <p:cNvPr id="10" name="Group 9">
              <a:extLst>
                <a:ext uri="{FF2B5EF4-FFF2-40B4-BE49-F238E27FC236}">
                  <a16:creationId xmlns:a16="http://schemas.microsoft.com/office/drawing/2014/main" id="{6779FDA6-5C7D-0EBC-4C7C-C034C02AFF2C}"/>
                </a:ext>
              </a:extLst>
            </p:cNvPr>
            <p:cNvGrpSpPr/>
            <p:nvPr/>
          </p:nvGrpSpPr>
          <p:grpSpPr>
            <a:xfrm>
              <a:off x="3011649" y="341539"/>
              <a:ext cx="1141251" cy="4408715"/>
              <a:chOff x="3421224" y="1665514"/>
              <a:chExt cx="1141251" cy="4408715"/>
            </a:xfrm>
          </p:grpSpPr>
          <p:grpSp>
            <p:nvGrpSpPr>
              <p:cNvPr id="6" name="Group 5">
                <a:extLst>
                  <a:ext uri="{FF2B5EF4-FFF2-40B4-BE49-F238E27FC236}">
                    <a16:creationId xmlns:a16="http://schemas.microsoft.com/office/drawing/2014/main" id="{71CFE4FB-CF8D-4F49-4160-6A7B7C08E3BE}"/>
                  </a:ext>
                </a:extLst>
              </p:cNvPr>
              <p:cNvGrpSpPr/>
              <p:nvPr/>
            </p:nvGrpSpPr>
            <p:grpSpPr>
              <a:xfrm>
                <a:off x="3421224" y="1665514"/>
                <a:ext cx="992156" cy="4408715"/>
                <a:chOff x="3421224" y="1665514"/>
                <a:chExt cx="992156" cy="4408715"/>
              </a:xfrm>
              <a:solidFill>
                <a:schemeClr val="bg1">
                  <a:lumMod val="75000"/>
                </a:schemeClr>
              </a:solidFill>
              <a:effectLst>
                <a:outerShdw blurRad="50800" dist="38100" dir="8100000" algn="tr" rotWithShape="0">
                  <a:prstClr val="black">
                    <a:alpha val="40000"/>
                  </a:prstClr>
                </a:outerShdw>
              </a:effectLst>
            </p:grpSpPr>
            <p:grpSp>
              <p:nvGrpSpPr>
                <p:cNvPr id="4" name="Group 3">
                  <a:extLst>
                    <a:ext uri="{FF2B5EF4-FFF2-40B4-BE49-F238E27FC236}">
                      <a16:creationId xmlns:a16="http://schemas.microsoft.com/office/drawing/2014/main" id="{9D46E53D-4B5B-4B75-FBC5-784CB078BC9F}"/>
                    </a:ext>
                  </a:extLst>
                </p:cNvPr>
                <p:cNvGrpSpPr/>
                <p:nvPr/>
              </p:nvGrpSpPr>
              <p:grpSpPr>
                <a:xfrm>
                  <a:off x="3470988" y="1665514"/>
                  <a:ext cx="942392" cy="4408715"/>
                  <a:chOff x="3470988" y="1665514"/>
                  <a:chExt cx="942392" cy="4408715"/>
                </a:xfrm>
                <a:grpFill/>
              </p:grpSpPr>
              <p:sp>
                <p:nvSpPr>
                  <p:cNvPr id="2" name="Rectangle 1">
                    <a:extLst>
                      <a:ext uri="{FF2B5EF4-FFF2-40B4-BE49-F238E27FC236}">
                        <a16:creationId xmlns:a16="http://schemas.microsoft.com/office/drawing/2014/main" id="{37CD14E3-F8BC-1F9A-412C-255822461934}"/>
                      </a:ext>
                    </a:extLst>
                  </p:cNvPr>
                  <p:cNvSpPr/>
                  <p:nvPr/>
                </p:nvSpPr>
                <p:spPr>
                  <a:xfrm>
                    <a:off x="3470988" y="1875453"/>
                    <a:ext cx="139959" cy="41987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Block Arc 2">
                    <a:extLst>
                      <a:ext uri="{FF2B5EF4-FFF2-40B4-BE49-F238E27FC236}">
                        <a16:creationId xmlns:a16="http://schemas.microsoft.com/office/drawing/2014/main" id="{7DF9DCBE-42EF-7AEB-1103-CD7528C77796}"/>
                      </a:ext>
                    </a:extLst>
                  </p:cNvPr>
                  <p:cNvSpPr/>
                  <p:nvPr/>
                </p:nvSpPr>
                <p:spPr>
                  <a:xfrm>
                    <a:off x="3489650" y="1665514"/>
                    <a:ext cx="923730" cy="419878"/>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grpSp>
            <p:sp>
              <p:nvSpPr>
                <p:cNvPr id="5" name="Rectangle 4">
                  <a:extLst>
                    <a:ext uri="{FF2B5EF4-FFF2-40B4-BE49-F238E27FC236}">
                      <a16:creationId xmlns:a16="http://schemas.microsoft.com/office/drawing/2014/main" id="{D5156878-48EF-BF2F-5323-68191D36F964}"/>
                    </a:ext>
                  </a:extLst>
                </p:cNvPr>
                <p:cNvSpPr/>
                <p:nvPr/>
              </p:nvSpPr>
              <p:spPr>
                <a:xfrm>
                  <a:off x="3421224" y="4620209"/>
                  <a:ext cx="239485" cy="14540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9" name="Group 8">
                <a:extLst>
                  <a:ext uri="{FF2B5EF4-FFF2-40B4-BE49-F238E27FC236}">
                    <a16:creationId xmlns:a16="http://schemas.microsoft.com/office/drawing/2014/main" id="{AA8E7F37-8F76-E1DD-AA07-2CD031014FF4}"/>
                  </a:ext>
                </a:extLst>
              </p:cNvPr>
              <p:cNvGrpSpPr/>
              <p:nvPr/>
            </p:nvGrpSpPr>
            <p:grpSpPr>
              <a:xfrm rot="10800000">
                <a:off x="4057650" y="1875453"/>
                <a:ext cx="504825" cy="169545"/>
                <a:chOff x="5591175" y="2571750"/>
                <a:chExt cx="504825" cy="169545"/>
              </a:xfrm>
            </p:grpSpPr>
            <p:sp>
              <p:nvSpPr>
                <p:cNvPr id="7" name="Rectangle: Top Corners Snipped 6">
                  <a:extLst>
                    <a:ext uri="{FF2B5EF4-FFF2-40B4-BE49-F238E27FC236}">
                      <a16:creationId xmlns:a16="http://schemas.microsoft.com/office/drawing/2014/main" id="{7FD43306-61C8-0171-CA11-37EEB8743B1C}"/>
                    </a:ext>
                  </a:extLst>
                </p:cNvPr>
                <p:cNvSpPr/>
                <p:nvPr/>
              </p:nvSpPr>
              <p:spPr>
                <a:xfrm>
                  <a:off x="5591175" y="2571750"/>
                  <a:ext cx="504825" cy="123826"/>
                </a:xfrm>
                <a:prstGeom prst="snip2SameRect">
                  <a:avLst/>
                </a:prstGeom>
                <a:solidFill>
                  <a:srgbClr val="FFFFCC"/>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9EFE49AD-52DD-3F6C-3119-35ACDFAB4DB0}"/>
                    </a:ext>
                  </a:extLst>
                </p:cNvPr>
                <p:cNvSpPr/>
                <p:nvPr/>
              </p:nvSpPr>
              <p:spPr>
                <a:xfrm>
                  <a:off x="5591175" y="2695576"/>
                  <a:ext cx="504825" cy="45719"/>
                </a:xfrm>
                <a:prstGeom prst="rect">
                  <a:avLst/>
                </a:prstGeom>
                <a:solidFill>
                  <a:schemeClr val="bg1">
                    <a:lumMod val="75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cxnSp>
          <p:nvCxnSpPr>
            <p:cNvPr id="12" name="Connector: Curved 11">
              <a:extLst>
                <a:ext uri="{FF2B5EF4-FFF2-40B4-BE49-F238E27FC236}">
                  <a16:creationId xmlns:a16="http://schemas.microsoft.com/office/drawing/2014/main" id="{E81D19E5-816F-7D15-3203-ED7CB1F189E1}"/>
                </a:ext>
              </a:extLst>
            </p:cNvPr>
            <p:cNvCxnSpPr/>
            <p:nvPr/>
          </p:nvCxnSpPr>
          <p:spPr>
            <a:xfrm>
              <a:off x="390525" y="4762500"/>
              <a:ext cx="10839450" cy="12700"/>
            </a:xfrm>
            <a:prstGeom prst="curvedConnector3">
              <a:avLst/>
            </a:prstGeom>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9CD2A47F-DB32-4EA3-A42B-52483DF77D6F}"/>
                </a:ext>
              </a:extLst>
            </p:cNvPr>
            <p:cNvCxnSpPr>
              <a:cxnSpLocks/>
            </p:cNvCxnSpPr>
            <p:nvPr/>
          </p:nvCxnSpPr>
          <p:spPr>
            <a:xfrm>
              <a:off x="3952146" y="761417"/>
              <a:ext cx="51659" cy="3921254"/>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0064F908-441C-01A2-F209-E4EC38666E84}"/>
                </a:ext>
              </a:extLst>
            </p:cNvPr>
            <p:cNvCxnSpPr>
              <a:cxnSpLocks/>
            </p:cNvCxnSpPr>
            <p:nvPr/>
          </p:nvCxnSpPr>
          <p:spPr>
            <a:xfrm flipV="1">
              <a:off x="4009137" y="4746264"/>
              <a:ext cx="2576331" cy="1"/>
            </a:xfrm>
            <a:prstGeom prst="straightConnector1">
              <a:avLst/>
            </a:prstGeom>
            <a:ln w="222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BD4D60A1-5466-0013-D262-448FCA777B10}"/>
                </a:ext>
              </a:extLst>
            </p:cNvPr>
            <p:cNvSpPr txBox="1"/>
            <p:nvPr/>
          </p:nvSpPr>
          <p:spPr>
            <a:xfrm>
              <a:off x="3251134" y="1702277"/>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4.5m </a:t>
              </a:r>
            </a:p>
          </p:txBody>
        </p:sp>
      </p:grpSp>
      <p:sp>
        <p:nvSpPr>
          <p:cNvPr id="21" name="TextBox 20">
            <a:extLst>
              <a:ext uri="{FF2B5EF4-FFF2-40B4-BE49-F238E27FC236}">
                <a16:creationId xmlns:a16="http://schemas.microsoft.com/office/drawing/2014/main" id="{0A89DBDA-46AB-1F52-F286-2E084A4CF880}"/>
              </a:ext>
            </a:extLst>
          </p:cNvPr>
          <p:cNvSpPr txBox="1"/>
          <p:nvPr/>
        </p:nvSpPr>
        <p:spPr>
          <a:xfrm>
            <a:off x="4766961" y="4676306"/>
            <a:ext cx="1409518" cy="646331"/>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3.5m </a:t>
            </a:r>
          </a:p>
        </p:txBody>
      </p:sp>
      <p:sp>
        <p:nvSpPr>
          <p:cNvPr id="24" name="TextBox 23">
            <a:extLst>
              <a:ext uri="{FF2B5EF4-FFF2-40B4-BE49-F238E27FC236}">
                <a16:creationId xmlns:a16="http://schemas.microsoft.com/office/drawing/2014/main" id="{B4677D55-BA01-07C2-8C33-EC30B5A127EA}"/>
              </a:ext>
            </a:extLst>
          </p:cNvPr>
          <p:cNvSpPr txBox="1"/>
          <p:nvPr/>
        </p:nvSpPr>
        <p:spPr>
          <a:xfrm>
            <a:off x="6618641" y="339111"/>
            <a:ext cx="5477861" cy="4524315"/>
          </a:xfrm>
          <a:prstGeom prst="rect">
            <a:avLst/>
          </a:prstGeom>
          <a:noFill/>
        </p:spPr>
        <p:txBody>
          <a:bodyPr wrap="square" lIns="91440" tIns="45720" rIns="91440" bIns="45720" rtlCol="0" anchor="t">
            <a:spAutoFit/>
          </a:bodyPr>
          <a:lstStyle/>
          <a:p>
            <a:endParaRPr lang="en-GB">
              <a:latin typeface="Arial" panose="020B0604020202020204" pitchFamily="34" charset="0"/>
              <a:cs typeface="Arial" panose="020B0604020202020204" pitchFamily="34" charset="0"/>
            </a:endParaRPr>
          </a:p>
          <a:p>
            <a:r>
              <a:rPr lang="en-GB" dirty="0">
                <a:latin typeface="Arial"/>
                <a:cs typeface="Arial"/>
              </a:rPr>
              <a:t>E = the amount of light at the surface.</a:t>
            </a:r>
          </a:p>
          <a:p>
            <a:r>
              <a:rPr lang="en-GB" dirty="0">
                <a:latin typeface="Arial"/>
                <a:cs typeface="Arial"/>
              </a:rPr>
              <a:t>I = the amount of light from the source.</a:t>
            </a:r>
          </a:p>
          <a:p>
            <a:r>
              <a:rPr lang="en-GB" dirty="0">
                <a:latin typeface="Arial"/>
                <a:cs typeface="Arial"/>
              </a:rPr>
              <a:t>d = the distance from the light source to a point on the surface (m).</a:t>
            </a:r>
          </a:p>
          <a:p>
            <a:endParaRPr lang="en-GB">
              <a:latin typeface="Arial" panose="020B0604020202020204" pitchFamily="34" charset="0"/>
              <a:cs typeface="Arial" panose="020B0604020202020204" pitchFamily="34" charset="0"/>
            </a:endParaRPr>
          </a:p>
          <a:p>
            <a:r>
              <a:rPr lang="en-GB" dirty="0">
                <a:latin typeface="Arial"/>
                <a:cs typeface="Arial"/>
              </a:rPr>
              <a:t>Cos ɸ = </a:t>
            </a:r>
            <a:r>
              <a:rPr lang="en-GB" u="sng" dirty="0" err="1">
                <a:latin typeface="Arial"/>
                <a:cs typeface="Arial"/>
              </a:rPr>
              <a:t>Adj</a:t>
            </a:r>
            <a:r>
              <a:rPr lang="en-GB" u="sng" dirty="0">
                <a:latin typeface="Arial"/>
                <a:cs typeface="Arial"/>
              </a:rPr>
              <a:t> </a:t>
            </a:r>
          </a:p>
          <a:p>
            <a:r>
              <a:rPr lang="en-GB" dirty="0">
                <a:latin typeface="Arial"/>
                <a:cs typeface="Arial"/>
              </a:rPr>
              <a:t>              </a:t>
            </a:r>
            <a:r>
              <a:rPr lang="en-GB" dirty="0" err="1">
                <a:latin typeface="Arial"/>
                <a:cs typeface="Arial"/>
              </a:rPr>
              <a:t>Hyp</a:t>
            </a:r>
            <a:endParaRPr lang="en-GB" dirty="0">
              <a:latin typeface="Arial"/>
              <a:cs typeface="Arial"/>
            </a:endParaRPr>
          </a:p>
          <a:p>
            <a:endParaRPr lang="en-GB">
              <a:latin typeface="Arial" panose="020B0604020202020204" pitchFamily="34" charset="0"/>
              <a:cs typeface="Arial" panose="020B0604020202020204" pitchFamily="34" charset="0"/>
            </a:endParaRPr>
          </a:p>
          <a:p>
            <a:r>
              <a:rPr lang="en-GB" dirty="0" err="1">
                <a:latin typeface="Arial"/>
                <a:cs typeface="Arial"/>
              </a:rPr>
              <a:t>Hyp</a:t>
            </a:r>
            <a:r>
              <a:rPr lang="en-GB" dirty="0">
                <a:latin typeface="Arial"/>
                <a:cs typeface="Arial"/>
              </a:rPr>
              <a:t> = </a:t>
            </a:r>
            <a:r>
              <a:rPr lang="en-GB" u="sng" dirty="0" err="1">
                <a:latin typeface="Arial"/>
                <a:cs typeface="Arial"/>
              </a:rPr>
              <a:t>Adj</a:t>
            </a:r>
            <a:endParaRPr lang="en-GB" u="sng" dirty="0">
              <a:latin typeface="Arial"/>
              <a:cs typeface="Arial"/>
            </a:endParaRPr>
          </a:p>
          <a:p>
            <a:r>
              <a:rPr lang="en-GB" dirty="0">
                <a:latin typeface="Arial"/>
                <a:cs typeface="Arial"/>
              </a:rPr>
              <a:t>           cos ɸ</a:t>
            </a:r>
          </a:p>
          <a:p>
            <a:endParaRPr lang="en-GB">
              <a:latin typeface="Arial" panose="020B0604020202020204" pitchFamily="34" charset="0"/>
              <a:cs typeface="Arial" panose="020B0604020202020204" pitchFamily="34" charset="0"/>
            </a:endParaRPr>
          </a:p>
          <a:p>
            <a:r>
              <a:rPr lang="en-GB" dirty="0" err="1">
                <a:latin typeface="Arial"/>
                <a:cs typeface="Arial"/>
              </a:rPr>
              <a:t>Hyp</a:t>
            </a:r>
            <a:r>
              <a:rPr lang="en-GB" dirty="0">
                <a:latin typeface="Arial"/>
                <a:cs typeface="Arial"/>
              </a:rPr>
              <a:t> =  </a:t>
            </a:r>
            <a:r>
              <a:rPr lang="en-GB" u="sng" dirty="0">
                <a:latin typeface="Arial"/>
                <a:cs typeface="Arial"/>
              </a:rPr>
              <a:t>4.5</a:t>
            </a:r>
          </a:p>
          <a:p>
            <a:r>
              <a:rPr lang="en-GB" dirty="0">
                <a:latin typeface="Arial"/>
                <a:cs typeface="Arial"/>
              </a:rPr>
              <a:t>            0.789</a:t>
            </a:r>
            <a:endParaRPr lang="en-GB" dirty="0">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a:p>
            <a:r>
              <a:rPr lang="en-GB" err="1">
                <a:latin typeface="Arial"/>
                <a:cs typeface="Arial"/>
              </a:rPr>
              <a:t>Hyp</a:t>
            </a:r>
            <a:r>
              <a:rPr lang="en-GB" dirty="0">
                <a:latin typeface="Arial"/>
                <a:cs typeface="Arial"/>
              </a:rPr>
              <a:t> =   5.70m</a:t>
            </a:r>
            <a:endParaRPr lang="en-GB" dirty="0">
              <a:latin typeface="Arial" panose="020B0604020202020204" pitchFamily="34" charset="0"/>
              <a:cs typeface="Arial" panose="020B0604020202020204" pitchFamily="34" charset="0"/>
            </a:endParaRPr>
          </a:p>
        </p:txBody>
      </p:sp>
      <p:sp>
        <p:nvSpPr>
          <p:cNvPr id="26" name="TextBox 25">
            <a:extLst>
              <a:ext uri="{FF2B5EF4-FFF2-40B4-BE49-F238E27FC236}">
                <a16:creationId xmlns:a16="http://schemas.microsoft.com/office/drawing/2014/main" id="{464EF45B-6F1F-3792-911B-515039BEC6D3}"/>
              </a:ext>
            </a:extLst>
          </p:cNvPr>
          <p:cNvSpPr txBox="1"/>
          <p:nvPr/>
        </p:nvSpPr>
        <p:spPr>
          <a:xfrm>
            <a:off x="3226641" y="5141680"/>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E </a:t>
            </a:r>
          </a:p>
        </p:txBody>
      </p:sp>
      <p:sp>
        <p:nvSpPr>
          <p:cNvPr id="27" name="TextBox 26">
            <a:extLst>
              <a:ext uri="{FF2B5EF4-FFF2-40B4-BE49-F238E27FC236}">
                <a16:creationId xmlns:a16="http://schemas.microsoft.com/office/drawing/2014/main" id="{7E94EFF2-D786-A59C-6646-3B7253A5210F}"/>
              </a:ext>
            </a:extLst>
          </p:cNvPr>
          <p:cNvSpPr txBox="1"/>
          <p:nvPr/>
        </p:nvSpPr>
        <p:spPr>
          <a:xfrm>
            <a:off x="3543390" y="547995"/>
            <a:ext cx="2439160"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I = 25,000 cd </a:t>
            </a:r>
          </a:p>
        </p:txBody>
      </p:sp>
      <p:sp>
        <p:nvSpPr>
          <p:cNvPr id="28" name="TextBox 27">
            <a:extLst>
              <a:ext uri="{FF2B5EF4-FFF2-40B4-BE49-F238E27FC236}">
                <a16:creationId xmlns:a16="http://schemas.microsoft.com/office/drawing/2014/main" id="{EF83559E-49EA-6515-A014-59FE4B5B8925}"/>
              </a:ext>
            </a:extLst>
          </p:cNvPr>
          <p:cNvSpPr txBox="1"/>
          <p:nvPr/>
        </p:nvSpPr>
        <p:spPr>
          <a:xfrm>
            <a:off x="4594996" y="2380499"/>
            <a:ext cx="1409518"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            d  </a:t>
            </a:r>
          </a:p>
        </p:txBody>
      </p:sp>
      <p:cxnSp>
        <p:nvCxnSpPr>
          <p:cNvPr id="30" name="Straight Arrow Connector 29">
            <a:extLst>
              <a:ext uri="{FF2B5EF4-FFF2-40B4-BE49-F238E27FC236}">
                <a16:creationId xmlns:a16="http://schemas.microsoft.com/office/drawing/2014/main" id="{338B12D3-6147-E565-8E4B-63AB2328149D}"/>
              </a:ext>
            </a:extLst>
          </p:cNvPr>
          <p:cNvCxnSpPr/>
          <p:nvPr/>
        </p:nvCxnSpPr>
        <p:spPr>
          <a:xfrm>
            <a:off x="4099055" y="860296"/>
            <a:ext cx="2581663" cy="3833002"/>
          </a:xfrm>
          <a:prstGeom prst="straightConnector1">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1" name="Arc 30">
            <a:extLst>
              <a:ext uri="{FF2B5EF4-FFF2-40B4-BE49-F238E27FC236}">
                <a16:creationId xmlns:a16="http://schemas.microsoft.com/office/drawing/2014/main" id="{661EBE97-C6B4-D1E0-3BD5-304CF4BCEFD2}"/>
              </a:ext>
            </a:extLst>
          </p:cNvPr>
          <p:cNvSpPr/>
          <p:nvPr/>
        </p:nvSpPr>
        <p:spPr>
          <a:xfrm rot="6256936">
            <a:off x="3996837" y="1105184"/>
            <a:ext cx="435237" cy="869675"/>
          </a:xfrm>
          <a:prstGeom prst="arc">
            <a:avLst>
              <a:gd name="adj1" fmla="val 15640839"/>
              <a:gd name="adj2" fmla="val 1874092"/>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2" name="TextBox 31">
            <a:extLst>
              <a:ext uri="{FF2B5EF4-FFF2-40B4-BE49-F238E27FC236}">
                <a16:creationId xmlns:a16="http://schemas.microsoft.com/office/drawing/2014/main" id="{ECA28BCE-C017-B731-801F-D43CDAFA7563}"/>
              </a:ext>
            </a:extLst>
          </p:cNvPr>
          <p:cNvSpPr txBox="1"/>
          <p:nvPr/>
        </p:nvSpPr>
        <p:spPr>
          <a:xfrm>
            <a:off x="4069576" y="1044962"/>
            <a:ext cx="643812" cy="369332"/>
          </a:xfrm>
          <a:prstGeom prst="rect">
            <a:avLst/>
          </a:prstGeom>
          <a:noFill/>
        </p:spPr>
        <p:txBody>
          <a:bodyPr wrap="square" rtlCol="0">
            <a:spAutoFit/>
          </a:bodyPr>
          <a:lstStyle/>
          <a:p>
            <a:r>
              <a:rPr lang="en-GB">
                <a:latin typeface="Arial" panose="020B0604020202020204" pitchFamily="34" charset="0"/>
                <a:cs typeface="Arial" panose="020B0604020202020204" pitchFamily="34" charset="0"/>
              </a:rPr>
              <a:t>ɸ</a:t>
            </a:r>
            <a:endParaRPr lang="en-GB"/>
          </a:p>
        </p:txBody>
      </p:sp>
      <p:sp>
        <p:nvSpPr>
          <p:cNvPr id="29" name="TextBox 28">
            <a:extLst>
              <a:ext uri="{FF2B5EF4-FFF2-40B4-BE49-F238E27FC236}">
                <a16:creationId xmlns:a16="http://schemas.microsoft.com/office/drawing/2014/main" id="{9C96F0CC-9A7C-4B42-BA17-032895B556D2}"/>
              </a:ext>
            </a:extLst>
          </p:cNvPr>
          <p:cNvSpPr txBox="1"/>
          <p:nvPr/>
        </p:nvSpPr>
        <p:spPr>
          <a:xfrm>
            <a:off x="4039123" y="1028377"/>
            <a:ext cx="958442" cy="923330"/>
          </a:xfrm>
          <a:prstGeom prst="rect">
            <a:avLst/>
          </a:prstGeom>
          <a:noFill/>
        </p:spPr>
        <p:txBody>
          <a:bodyPr wrap="square" lIns="91440" tIns="45720" rIns="91440" bIns="45720" rtlCol="0" anchor="t">
            <a:spAutoFit/>
          </a:bodyPr>
          <a:lstStyle/>
          <a:p>
            <a:r>
              <a:rPr lang="en-GB" dirty="0">
                <a:latin typeface="Arial"/>
                <a:cs typeface="Arial"/>
              </a:rPr>
              <a:t>         37.88</a:t>
            </a:r>
            <a:r>
              <a:rPr lang="en-GB" baseline="30000" dirty="0">
                <a:latin typeface="Arial"/>
                <a:cs typeface="Arial"/>
              </a:rPr>
              <a:t>0</a:t>
            </a:r>
            <a:endParaRPr lang="en-GB">
              <a:latin typeface="Arial" panose="020B0604020202020204" pitchFamily="34" charset="0"/>
              <a:cs typeface="Arial" panose="020B0604020202020204" pitchFamily="34" charset="0"/>
            </a:endParaRPr>
          </a:p>
          <a:p>
            <a:endParaRPr lang="en-GB">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8432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7" ma:contentTypeDescription="Create a new document." ma:contentTypeScope="" ma:versionID="48ffc06f6ec283ce7618f4b4875bad84">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dfd571ea4855126d306e926ca3f8808"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C4EA52-DEE5-4336-8FED-EC84CDD2387D}">
  <ds:schemaRefs>
    <ds:schemaRef ds:uri="http://schemas.microsoft.com/sharepoint/v3/contenttype/forms"/>
  </ds:schemaRefs>
</ds:datastoreItem>
</file>

<file path=customXml/itemProps2.xml><?xml version="1.0" encoding="utf-8"?>
<ds:datastoreItem xmlns:ds="http://schemas.openxmlformats.org/officeDocument/2006/customXml" ds:itemID="{7F45E391-F464-40B9-8EF2-5BEE367ECC84}">
  <ds:schemaRefs>
    <ds:schemaRef ds:uri="http://schemas.openxmlformats.org/package/2006/metadata/core-properties"/>
    <ds:schemaRef ds:uri="http://schemas.microsoft.com/office/infopath/2007/PartnerControls"/>
    <ds:schemaRef ds:uri="http://purl.org/dc/terms/"/>
    <ds:schemaRef ds:uri="http://schemas.microsoft.com/office/2006/documentManagement/types"/>
    <ds:schemaRef ds:uri="http://purl.org/dc/dcmitype/"/>
    <ds:schemaRef ds:uri="http://purl.org/dc/elements/1.1/"/>
    <ds:schemaRef ds:uri="414d2ded-29cc-4abd-a1df-c646721ce55b"/>
    <ds:schemaRef ds:uri="2847a094-2edf-4950-a853-13ec668231ed"/>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C3A9FE92-4E9D-448C-AA4E-C282CE7F5F94}"/>
</file>

<file path=docProps/app.xml><?xml version="1.0" encoding="utf-8"?>
<Properties xmlns="http://schemas.openxmlformats.org/officeDocument/2006/extended-properties" xmlns:vt="http://schemas.openxmlformats.org/officeDocument/2006/docPropsVTypes">
  <Template/>
  <TotalTime>0</TotalTime>
  <Words>986</Words>
  <Application>Microsoft Office PowerPoint</Application>
  <PresentationFormat>Widescreen</PresentationFormat>
  <Paragraphs>218</Paragraphs>
  <Slides>14</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Calibri Light</vt:lpstr>
      <vt:lpstr>Cambria Math</vt:lpstr>
      <vt:lpstr>Open Sans</vt:lpstr>
      <vt:lpstr>Office Theme</vt:lpstr>
      <vt:lpstr>4.1 Applied mathematical theory in engineering applications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trigonometry</dc:title>
  <dc:creator>David Percival</dc:creator>
  <cp:lastModifiedBy>Gemma Brezinski</cp:lastModifiedBy>
  <cp:revision>29</cp:revision>
  <dcterms:created xsi:type="dcterms:W3CDTF">2022-11-13T18:49:22Z</dcterms:created>
  <dcterms:modified xsi:type="dcterms:W3CDTF">2023-08-22T09:39:50Z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