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4"/>
  </p:sldMasterIdLst>
  <p:notesMasterIdLst>
    <p:notesMasterId r:id="rId19"/>
  </p:notesMasterIdLst>
  <p:sldIdLst>
    <p:sldId id="274" r:id="rId5"/>
    <p:sldId id="285" r:id="rId6"/>
    <p:sldId id="269" r:id="rId7"/>
    <p:sldId id="261" r:id="rId8"/>
    <p:sldId id="264" r:id="rId9"/>
    <p:sldId id="258" r:id="rId10"/>
    <p:sldId id="265" r:id="rId11"/>
    <p:sldId id="266" r:id="rId12"/>
    <p:sldId id="267" r:id="rId13"/>
    <p:sldId id="268" r:id="rId14"/>
    <p:sldId id="259" r:id="rId15"/>
    <p:sldId id="286" r:id="rId16"/>
    <p:sldId id="262" r:id="rId17"/>
    <p:sldId id="27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anne thirlaway" initials="jt" lastIdx="15" clrIdx="0">
    <p:extLst>
      <p:ext uri="{19B8F6BF-5375-455C-9EA6-DF929625EA0E}">
        <p15:presenceInfo xmlns:p15="http://schemas.microsoft.com/office/powerpoint/2012/main" userId="88ebfc7785ff76c4" providerId="Windows Live"/>
      </p:ext>
    </p:extLst>
  </p:cmAuthor>
  <p:cmAuthor id="2" name="Lucy Springall" initials="LS" lastIdx="5" clrIdx="1">
    <p:extLst>
      <p:ext uri="{19B8F6BF-5375-455C-9EA6-DF929625EA0E}">
        <p15:presenceInfo xmlns:p15="http://schemas.microsoft.com/office/powerpoint/2012/main" userId="S::Lucy.Springall@ad.aoc.co.uk::e4236610-272f-44af-aba9-45f426dfe81c" providerId="AD"/>
      </p:ext>
    </p:extLst>
  </p:cmAuthor>
  <p:cmAuthor id="3" name="Editor" initials="Ed" lastIdx="2" clrIdx="2">
    <p:extLst>
      <p:ext uri="{19B8F6BF-5375-455C-9EA6-DF929625EA0E}">
        <p15:presenceInfo xmlns:p15="http://schemas.microsoft.com/office/powerpoint/2012/main" userId="Edi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1800EE4-131B-CCCC-B035-D014E7E680CD}" v="8" dt="2023-07-26T16:08:44.2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F70CDC-924D-4D0D-B6EC-046CBFBE2E1D}" type="datetimeFigureOut">
              <a:rPr lang="en-GB" smtClean="0"/>
              <a:t>22/08/2023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B7650D-E6FB-48F1-B6B3-389B68226DA3}" type="slidenum">
              <a:rPr lang="en-GB" smtClean="0"/>
              <a:t>‹#›</a:t>
            </a:fld>
            <a:endParaRPr lang="en-GB"/>
          </a:p>
        </p:txBody>
      </p:sp>
    </p:spTree>
    <p:extLst>
      <p:ext uri="{BB962C8B-B14F-4D97-AF65-F5344CB8AC3E}">
        <p14:creationId xmlns:p14="http://schemas.microsoft.com/office/powerpoint/2010/main" val="1462779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99689-93E4-3CA3-9ACF-33EC4B3C10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8A17D60-5135-F500-D6D0-4EE2215340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BD717830-CC98-2694-6365-A3340198672D}"/>
              </a:ext>
            </a:extLst>
          </p:cNvPr>
          <p:cNvSpPr>
            <a:spLocks noGrp="1"/>
          </p:cNvSpPr>
          <p:nvPr>
            <p:ph type="dt" sz="half" idx="10"/>
          </p:nvPr>
        </p:nvSpPr>
        <p:spPr/>
        <p:txBody>
          <a:bodyPr/>
          <a:lstStyle/>
          <a:p>
            <a:fld id="{C35ACD3C-972A-4940-B7F3-5254CF9527D4}" type="datetimeFigureOut">
              <a:rPr lang="en-GB" smtClean="0"/>
              <a:t>22/08/2023</a:t>
            </a:fld>
            <a:endParaRPr lang="en-GB"/>
          </a:p>
        </p:txBody>
      </p:sp>
      <p:sp>
        <p:nvSpPr>
          <p:cNvPr id="5" name="Footer Placeholder 4">
            <a:extLst>
              <a:ext uri="{FF2B5EF4-FFF2-40B4-BE49-F238E27FC236}">
                <a16:creationId xmlns:a16="http://schemas.microsoft.com/office/drawing/2014/main" id="{6D51F4CB-5124-5318-EB7E-B544015DB058}"/>
              </a:ext>
            </a:extLst>
          </p:cNvPr>
          <p:cNvSpPr>
            <a:spLocks noGrp="1"/>
          </p:cNvSpPr>
          <p:nvPr>
            <p:ph type="ftr" sz="quarter" idx="11"/>
          </p:nvPr>
        </p:nvSpPr>
        <p:spPr/>
        <p:txBody>
          <a:bodyPr/>
          <a:lstStyle/>
          <a:p>
            <a:r>
              <a:rPr lang="en-GB"/>
              <a:t>Education &amp; Training Foundation</a:t>
            </a:r>
          </a:p>
        </p:txBody>
      </p:sp>
      <p:sp>
        <p:nvSpPr>
          <p:cNvPr id="6" name="Slide Number Placeholder 5">
            <a:extLst>
              <a:ext uri="{FF2B5EF4-FFF2-40B4-BE49-F238E27FC236}">
                <a16:creationId xmlns:a16="http://schemas.microsoft.com/office/drawing/2014/main" id="{A9BA6419-E8EC-5B4E-66E1-982A64448E48}"/>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536726811"/>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D4D7E-D0F2-E85C-A3FF-EC657C510D6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F3843BD-2591-F8D9-CA08-17AACD4A73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DF921E7-7AAA-E526-B08A-F2DA324D5DF9}"/>
              </a:ext>
            </a:extLst>
          </p:cNvPr>
          <p:cNvSpPr>
            <a:spLocks noGrp="1"/>
          </p:cNvSpPr>
          <p:nvPr>
            <p:ph type="dt" sz="half" idx="10"/>
          </p:nvPr>
        </p:nvSpPr>
        <p:spPr/>
        <p:txBody>
          <a:bodyPr/>
          <a:lstStyle/>
          <a:p>
            <a:fld id="{C35ACD3C-972A-4940-B7F3-5254CF9527D4}" type="datetimeFigureOut">
              <a:rPr lang="en-GB" smtClean="0"/>
              <a:t>22/08/2023</a:t>
            </a:fld>
            <a:endParaRPr lang="en-GB"/>
          </a:p>
        </p:txBody>
      </p:sp>
      <p:sp>
        <p:nvSpPr>
          <p:cNvPr id="5" name="Footer Placeholder 4">
            <a:extLst>
              <a:ext uri="{FF2B5EF4-FFF2-40B4-BE49-F238E27FC236}">
                <a16:creationId xmlns:a16="http://schemas.microsoft.com/office/drawing/2014/main" id="{D92E7CDE-6D09-6590-1BB2-AEDE7982CC98}"/>
              </a:ext>
            </a:extLst>
          </p:cNvPr>
          <p:cNvSpPr>
            <a:spLocks noGrp="1"/>
          </p:cNvSpPr>
          <p:nvPr>
            <p:ph type="ftr" sz="quarter" idx="11"/>
          </p:nvPr>
        </p:nvSpPr>
        <p:spPr/>
        <p:txBody>
          <a:bodyPr/>
          <a:lstStyle/>
          <a:p>
            <a:r>
              <a:rPr lang="en-GB"/>
              <a:t>Education &amp; Training Foundation</a:t>
            </a:r>
          </a:p>
        </p:txBody>
      </p:sp>
      <p:sp>
        <p:nvSpPr>
          <p:cNvPr id="6" name="Slide Number Placeholder 5">
            <a:extLst>
              <a:ext uri="{FF2B5EF4-FFF2-40B4-BE49-F238E27FC236}">
                <a16:creationId xmlns:a16="http://schemas.microsoft.com/office/drawing/2014/main" id="{6E36E3C7-6043-8C7E-5860-936459F02702}"/>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23395933"/>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33DAD9A-B740-16AD-B4A6-E8C1E308351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E98E610D-1FD7-FE4B-9862-F0104E97B33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14E740F-E093-7C6A-6789-3219575E09D9}"/>
              </a:ext>
            </a:extLst>
          </p:cNvPr>
          <p:cNvSpPr>
            <a:spLocks noGrp="1"/>
          </p:cNvSpPr>
          <p:nvPr>
            <p:ph type="dt" sz="half" idx="10"/>
          </p:nvPr>
        </p:nvSpPr>
        <p:spPr/>
        <p:txBody>
          <a:bodyPr/>
          <a:lstStyle/>
          <a:p>
            <a:fld id="{C35ACD3C-972A-4940-B7F3-5254CF9527D4}" type="datetimeFigureOut">
              <a:rPr lang="en-GB" smtClean="0"/>
              <a:t>22/08/2023</a:t>
            </a:fld>
            <a:endParaRPr lang="en-GB"/>
          </a:p>
        </p:txBody>
      </p:sp>
      <p:sp>
        <p:nvSpPr>
          <p:cNvPr id="5" name="Footer Placeholder 4">
            <a:extLst>
              <a:ext uri="{FF2B5EF4-FFF2-40B4-BE49-F238E27FC236}">
                <a16:creationId xmlns:a16="http://schemas.microsoft.com/office/drawing/2014/main" id="{01B8F280-0454-2A22-0C1A-FB58C5F1CB5A}"/>
              </a:ext>
            </a:extLst>
          </p:cNvPr>
          <p:cNvSpPr>
            <a:spLocks noGrp="1"/>
          </p:cNvSpPr>
          <p:nvPr>
            <p:ph type="ftr" sz="quarter" idx="11"/>
          </p:nvPr>
        </p:nvSpPr>
        <p:spPr/>
        <p:txBody>
          <a:bodyPr/>
          <a:lstStyle/>
          <a:p>
            <a:r>
              <a:rPr lang="en-GB"/>
              <a:t>Education &amp; Training Foundation</a:t>
            </a:r>
          </a:p>
        </p:txBody>
      </p:sp>
      <p:sp>
        <p:nvSpPr>
          <p:cNvPr id="6" name="Slide Number Placeholder 5">
            <a:extLst>
              <a:ext uri="{FF2B5EF4-FFF2-40B4-BE49-F238E27FC236}">
                <a16:creationId xmlns:a16="http://schemas.microsoft.com/office/drawing/2014/main" id="{22206423-FD35-5567-9486-2D3A642E0935}"/>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06118250"/>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606224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10111117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2F131-4D3C-8EB6-8CFA-F50A414E53F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F0145C7-057F-E992-6571-225E0A0827F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AEEFB02-AD4B-BA1D-9AD9-A2359C767FFD}"/>
              </a:ext>
            </a:extLst>
          </p:cNvPr>
          <p:cNvSpPr>
            <a:spLocks noGrp="1"/>
          </p:cNvSpPr>
          <p:nvPr>
            <p:ph type="dt" sz="half" idx="10"/>
          </p:nvPr>
        </p:nvSpPr>
        <p:spPr/>
        <p:txBody>
          <a:bodyPr/>
          <a:lstStyle/>
          <a:p>
            <a:fld id="{C35ACD3C-972A-4940-B7F3-5254CF9527D4}" type="datetimeFigureOut">
              <a:rPr lang="en-GB" smtClean="0"/>
              <a:t>22/08/2023</a:t>
            </a:fld>
            <a:endParaRPr lang="en-GB"/>
          </a:p>
        </p:txBody>
      </p:sp>
      <p:sp>
        <p:nvSpPr>
          <p:cNvPr id="5" name="Footer Placeholder 4">
            <a:extLst>
              <a:ext uri="{FF2B5EF4-FFF2-40B4-BE49-F238E27FC236}">
                <a16:creationId xmlns:a16="http://schemas.microsoft.com/office/drawing/2014/main" id="{ED971ED8-9A29-8D5B-02FB-3959C715E5F2}"/>
              </a:ext>
            </a:extLst>
          </p:cNvPr>
          <p:cNvSpPr>
            <a:spLocks noGrp="1"/>
          </p:cNvSpPr>
          <p:nvPr>
            <p:ph type="ftr" sz="quarter" idx="11"/>
          </p:nvPr>
        </p:nvSpPr>
        <p:spPr/>
        <p:txBody>
          <a:bodyPr/>
          <a:lstStyle/>
          <a:p>
            <a:r>
              <a:rPr lang="en-GB"/>
              <a:t>Education &amp; Training Foundation</a:t>
            </a:r>
          </a:p>
        </p:txBody>
      </p:sp>
      <p:sp>
        <p:nvSpPr>
          <p:cNvPr id="6" name="Slide Number Placeholder 5">
            <a:extLst>
              <a:ext uri="{FF2B5EF4-FFF2-40B4-BE49-F238E27FC236}">
                <a16:creationId xmlns:a16="http://schemas.microsoft.com/office/drawing/2014/main" id="{F87AA311-26F6-7E1E-41F4-B7851B8747A5}"/>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902547547"/>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959D8-A8BB-BAD5-E9BB-D85A9AC5C76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10AC657-AE72-BB09-79A4-0C7513BCF90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CBFA64-1192-1F42-5E84-37B3D61909E0}"/>
              </a:ext>
            </a:extLst>
          </p:cNvPr>
          <p:cNvSpPr>
            <a:spLocks noGrp="1"/>
          </p:cNvSpPr>
          <p:nvPr>
            <p:ph type="dt" sz="half" idx="10"/>
          </p:nvPr>
        </p:nvSpPr>
        <p:spPr/>
        <p:txBody>
          <a:bodyPr/>
          <a:lstStyle/>
          <a:p>
            <a:fld id="{C35ACD3C-972A-4940-B7F3-5254CF9527D4}" type="datetimeFigureOut">
              <a:rPr lang="en-GB" smtClean="0"/>
              <a:t>22/08/2023</a:t>
            </a:fld>
            <a:endParaRPr lang="en-GB"/>
          </a:p>
        </p:txBody>
      </p:sp>
      <p:sp>
        <p:nvSpPr>
          <p:cNvPr id="5" name="Footer Placeholder 4">
            <a:extLst>
              <a:ext uri="{FF2B5EF4-FFF2-40B4-BE49-F238E27FC236}">
                <a16:creationId xmlns:a16="http://schemas.microsoft.com/office/drawing/2014/main" id="{BE4B866E-4DEB-ECC9-158D-564A7733C5CC}"/>
              </a:ext>
            </a:extLst>
          </p:cNvPr>
          <p:cNvSpPr>
            <a:spLocks noGrp="1"/>
          </p:cNvSpPr>
          <p:nvPr>
            <p:ph type="ftr" sz="quarter" idx="11"/>
          </p:nvPr>
        </p:nvSpPr>
        <p:spPr/>
        <p:txBody>
          <a:bodyPr/>
          <a:lstStyle/>
          <a:p>
            <a:r>
              <a:rPr lang="en-GB"/>
              <a:t>Education &amp; Training Foundation</a:t>
            </a:r>
          </a:p>
        </p:txBody>
      </p:sp>
      <p:sp>
        <p:nvSpPr>
          <p:cNvPr id="6" name="Slide Number Placeholder 5">
            <a:extLst>
              <a:ext uri="{FF2B5EF4-FFF2-40B4-BE49-F238E27FC236}">
                <a16:creationId xmlns:a16="http://schemas.microsoft.com/office/drawing/2014/main" id="{85FE93C2-F2E7-10B3-FD68-F678B9745DE2}"/>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734828811"/>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694C3A-E4DC-C5D8-9A0E-366EE255E78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A01BFA0-A7DD-94BB-F887-EDF1268556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86CA7FCD-E64D-3AB5-5CF6-4C50AB9B13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7A6E62B8-59E2-7BF1-3BA0-612BA7C256B9}"/>
              </a:ext>
            </a:extLst>
          </p:cNvPr>
          <p:cNvSpPr>
            <a:spLocks noGrp="1"/>
          </p:cNvSpPr>
          <p:nvPr>
            <p:ph type="dt" sz="half" idx="10"/>
          </p:nvPr>
        </p:nvSpPr>
        <p:spPr/>
        <p:txBody>
          <a:bodyPr/>
          <a:lstStyle/>
          <a:p>
            <a:fld id="{C35ACD3C-972A-4940-B7F3-5254CF9527D4}" type="datetimeFigureOut">
              <a:rPr lang="en-GB" smtClean="0"/>
              <a:t>22/08/2023</a:t>
            </a:fld>
            <a:endParaRPr lang="en-GB"/>
          </a:p>
        </p:txBody>
      </p:sp>
      <p:sp>
        <p:nvSpPr>
          <p:cNvPr id="6" name="Footer Placeholder 5">
            <a:extLst>
              <a:ext uri="{FF2B5EF4-FFF2-40B4-BE49-F238E27FC236}">
                <a16:creationId xmlns:a16="http://schemas.microsoft.com/office/drawing/2014/main" id="{3D500488-37C1-5CB0-EA78-B8C1E2E4BC4D}"/>
              </a:ext>
            </a:extLst>
          </p:cNvPr>
          <p:cNvSpPr>
            <a:spLocks noGrp="1"/>
          </p:cNvSpPr>
          <p:nvPr>
            <p:ph type="ftr" sz="quarter" idx="11"/>
          </p:nvPr>
        </p:nvSpPr>
        <p:spPr/>
        <p:txBody>
          <a:bodyPr/>
          <a:lstStyle/>
          <a:p>
            <a:r>
              <a:rPr lang="en-GB"/>
              <a:t>Education &amp; Training Foundation</a:t>
            </a:r>
          </a:p>
        </p:txBody>
      </p:sp>
      <p:sp>
        <p:nvSpPr>
          <p:cNvPr id="7" name="Slide Number Placeholder 6">
            <a:extLst>
              <a:ext uri="{FF2B5EF4-FFF2-40B4-BE49-F238E27FC236}">
                <a16:creationId xmlns:a16="http://schemas.microsoft.com/office/drawing/2014/main" id="{8D0A7281-24D8-1099-5149-08A0CCAB147E}"/>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053238285"/>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AD04C1-9106-4050-86B3-6C911D0F7F3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1A92374-230E-41A9-A926-A1FADE3235D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4DFEB34-D1A5-480F-D621-693FBD3008D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0A4EE71-77B5-80FA-3ADD-7044FE9DE9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99C13DF-820A-6770-6D79-776EAD830B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37E9D94-F698-45A9-FD07-CC50337754AD}"/>
              </a:ext>
            </a:extLst>
          </p:cNvPr>
          <p:cNvSpPr>
            <a:spLocks noGrp="1"/>
          </p:cNvSpPr>
          <p:nvPr>
            <p:ph type="dt" sz="half" idx="10"/>
          </p:nvPr>
        </p:nvSpPr>
        <p:spPr/>
        <p:txBody>
          <a:bodyPr/>
          <a:lstStyle/>
          <a:p>
            <a:fld id="{C35ACD3C-972A-4940-B7F3-5254CF9527D4}" type="datetimeFigureOut">
              <a:rPr lang="en-GB" smtClean="0"/>
              <a:t>22/08/2023</a:t>
            </a:fld>
            <a:endParaRPr lang="en-GB"/>
          </a:p>
        </p:txBody>
      </p:sp>
      <p:sp>
        <p:nvSpPr>
          <p:cNvPr id="8" name="Footer Placeholder 7">
            <a:extLst>
              <a:ext uri="{FF2B5EF4-FFF2-40B4-BE49-F238E27FC236}">
                <a16:creationId xmlns:a16="http://schemas.microsoft.com/office/drawing/2014/main" id="{28056BB2-EF88-7D1D-E043-62D7836640E5}"/>
              </a:ext>
            </a:extLst>
          </p:cNvPr>
          <p:cNvSpPr>
            <a:spLocks noGrp="1"/>
          </p:cNvSpPr>
          <p:nvPr>
            <p:ph type="ftr" sz="quarter" idx="11"/>
          </p:nvPr>
        </p:nvSpPr>
        <p:spPr/>
        <p:txBody>
          <a:bodyPr/>
          <a:lstStyle/>
          <a:p>
            <a:r>
              <a:rPr lang="en-GB"/>
              <a:t>Education &amp; Training Foundation</a:t>
            </a:r>
          </a:p>
        </p:txBody>
      </p:sp>
      <p:sp>
        <p:nvSpPr>
          <p:cNvPr id="9" name="Slide Number Placeholder 8">
            <a:extLst>
              <a:ext uri="{FF2B5EF4-FFF2-40B4-BE49-F238E27FC236}">
                <a16:creationId xmlns:a16="http://schemas.microsoft.com/office/drawing/2014/main" id="{0F143429-DA3C-3B63-B95D-1C2F3C6FFB83}"/>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741745693"/>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1F0C1-BBBD-E69B-5586-0BD4C749447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C56C4EE-DCB6-2D2B-96EC-40DA4339ABC5}"/>
              </a:ext>
            </a:extLst>
          </p:cNvPr>
          <p:cNvSpPr>
            <a:spLocks noGrp="1"/>
          </p:cNvSpPr>
          <p:nvPr>
            <p:ph type="dt" sz="half" idx="10"/>
          </p:nvPr>
        </p:nvSpPr>
        <p:spPr/>
        <p:txBody>
          <a:bodyPr/>
          <a:lstStyle/>
          <a:p>
            <a:fld id="{C35ACD3C-972A-4940-B7F3-5254CF9527D4}" type="datetimeFigureOut">
              <a:rPr lang="en-GB" smtClean="0"/>
              <a:t>22/08/2023</a:t>
            </a:fld>
            <a:endParaRPr lang="en-GB"/>
          </a:p>
        </p:txBody>
      </p:sp>
      <p:sp>
        <p:nvSpPr>
          <p:cNvPr id="4" name="Footer Placeholder 3">
            <a:extLst>
              <a:ext uri="{FF2B5EF4-FFF2-40B4-BE49-F238E27FC236}">
                <a16:creationId xmlns:a16="http://schemas.microsoft.com/office/drawing/2014/main" id="{F261D779-B0E3-7CEC-7FE4-2930485AD836}"/>
              </a:ext>
            </a:extLst>
          </p:cNvPr>
          <p:cNvSpPr>
            <a:spLocks noGrp="1"/>
          </p:cNvSpPr>
          <p:nvPr>
            <p:ph type="ftr" sz="quarter" idx="11"/>
          </p:nvPr>
        </p:nvSpPr>
        <p:spPr/>
        <p:txBody>
          <a:bodyPr/>
          <a:lstStyle/>
          <a:p>
            <a:r>
              <a:rPr lang="en-GB"/>
              <a:t>Education &amp; Training Foundation</a:t>
            </a:r>
          </a:p>
        </p:txBody>
      </p:sp>
      <p:sp>
        <p:nvSpPr>
          <p:cNvPr id="5" name="Slide Number Placeholder 4">
            <a:extLst>
              <a:ext uri="{FF2B5EF4-FFF2-40B4-BE49-F238E27FC236}">
                <a16:creationId xmlns:a16="http://schemas.microsoft.com/office/drawing/2014/main" id="{E62BF429-8970-205E-D015-B4197DC2B2A5}"/>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26190528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0FF8D3B-412E-63EF-0F80-7736B5B0BFFE}"/>
              </a:ext>
            </a:extLst>
          </p:cNvPr>
          <p:cNvSpPr>
            <a:spLocks noGrp="1"/>
          </p:cNvSpPr>
          <p:nvPr>
            <p:ph type="dt" sz="half" idx="10"/>
          </p:nvPr>
        </p:nvSpPr>
        <p:spPr/>
        <p:txBody>
          <a:bodyPr/>
          <a:lstStyle/>
          <a:p>
            <a:fld id="{E5F85EBC-7192-4DC3-B680-360CA70734FA}" type="datetimeFigureOut">
              <a:rPr lang="en-GB" smtClean="0"/>
              <a:t>22/08/2023</a:t>
            </a:fld>
            <a:endParaRPr lang="en-GB"/>
          </a:p>
        </p:txBody>
      </p:sp>
      <p:sp>
        <p:nvSpPr>
          <p:cNvPr id="3" name="Footer Placeholder 2">
            <a:extLst>
              <a:ext uri="{FF2B5EF4-FFF2-40B4-BE49-F238E27FC236}">
                <a16:creationId xmlns:a16="http://schemas.microsoft.com/office/drawing/2014/main" id="{F9C35404-6B0F-4818-CCAE-BA9BD5E63AE0}"/>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A33A6286-612C-8DAC-9965-D231C7BAE577}"/>
              </a:ext>
            </a:extLst>
          </p:cNvPr>
          <p:cNvSpPr>
            <a:spLocks noGrp="1"/>
          </p:cNvSpPr>
          <p:nvPr>
            <p:ph type="sldNum" sz="quarter" idx="12"/>
          </p:nvPr>
        </p:nvSpPr>
        <p:spPr/>
        <p:txBody>
          <a:bodyPr/>
          <a:lstStyle/>
          <a:p>
            <a:fld id="{371194A4-2DBD-447F-9C49-51C4121E9C06}" type="slidenum">
              <a:rPr lang="en-GB" smtClean="0"/>
              <a:t>‹#›</a:t>
            </a:fld>
            <a:endParaRPr lang="en-GB"/>
          </a:p>
        </p:txBody>
      </p:sp>
    </p:spTree>
    <p:extLst>
      <p:ext uri="{BB962C8B-B14F-4D97-AF65-F5344CB8AC3E}">
        <p14:creationId xmlns:p14="http://schemas.microsoft.com/office/powerpoint/2010/main" val="12690322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3473F-250C-062A-2371-F3C69A7DED1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AD4DE04-46D0-E6D8-7F25-C8B3B354A2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278785C5-D34A-4891-8214-01AADC7A57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0E3E391-418D-BFC8-3004-FE80BEB89A07}"/>
              </a:ext>
            </a:extLst>
          </p:cNvPr>
          <p:cNvSpPr>
            <a:spLocks noGrp="1"/>
          </p:cNvSpPr>
          <p:nvPr>
            <p:ph type="dt" sz="half" idx="10"/>
          </p:nvPr>
        </p:nvSpPr>
        <p:spPr/>
        <p:txBody>
          <a:bodyPr/>
          <a:lstStyle/>
          <a:p>
            <a:fld id="{C35ACD3C-972A-4940-B7F3-5254CF9527D4}" type="datetimeFigureOut">
              <a:rPr lang="en-GB" smtClean="0"/>
              <a:t>22/08/2023</a:t>
            </a:fld>
            <a:endParaRPr lang="en-GB"/>
          </a:p>
        </p:txBody>
      </p:sp>
      <p:sp>
        <p:nvSpPr>
          <p:cNvPr id="6" name="Footer Placeholder 5">
            <a:extLst>
              <a:ext uri="{FF2B5EF4-FFF2-40B4-BE49-F238E27FC236}">
                <a16:creationId xmlns:a16="http://schemas.microsoft.com/office/drawing/2014/main" id="{9F5A858B-CB1F-BB08-D2A2-160396773B86}"/>
              </a:ext>
            </a:extLst>
          </p:cNvPr>
          <p:cNvSpPr>
            <a:spLocks noGrp="1"/>
          </p:cNvSpPr>
          <p:nvPr>
            <p:ph type="ftr" sz="quarter" idx="11"/>
          </p:nvPr>
        </p:nvSpPr>
        <p:spPr/>
        <p:txBody>
          <a:bodyPr/>
          <a:lstStyle/>
          <a:p>
            <a:r>
              <a:rPr lang="en-GB"/>
              <a:t>Education &amp; Training Foundation</a:t>
            </a:r>
          </a:p>
        </p:txBody>
      </p:sp>
      <p:sp>
        <p:nvSpPr>
          <p:cNvPr id="7" name="Slide Number Placeholder 6">
            <a:extLst>
              <a:ext uri="{FF2B5EF4-FFF2-40B4-BE49-F238E27FC236}">
                <a16:creationId xmlns:a16="http://schemas.microsoft.com/office/drawing/2014/main" id="{83AD0937-3563-260A-973F-6FF3BEEDD3A0}"/>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221446496"/>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793D42-AA92-678C-BA09-F787A30030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4C2879D-0A41-9AB8-9FDB-B3CF852E0C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FA2D7E2-9910-8411-1424-4FE9E61C2F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85E099B-4CEE-E61A-C58E-2A0A18C2EBEA}"/>
              </a:ext>
            </a:extLst>
          </p:cNvPr>
          <p:cNvSpPr>
            <a:spLocks noGrp="1"/>
          </p:cNvSpPr>
          <p:nvPr>
            <p:ph type="dt" sz="half" idx="10"/>
          </p:nvPr>
        </p:nvSpPr>
        <p:spPr/>
        <p:txBody>
          <a:bodyPr/>
          <a:lstStyle/>
          <a:p>
            <a:fld id="{C35ACD3C-972A-4940-B7F3-5254CF9527D4}" type="datetimeFigureOut">
              <a:rPr lang="en-GB" smtClean="0"/>
              <a:t>22/08/2023</a:t>
            </a:fld>
            <a:endParaRPr lang="en-GB"/>
          </a:p>
        </p:txBody>
      </p:sp>
      <p:sp>
        <p:nvSpPr>
          <p:cNvPr id="6" name="Footer Placeholder 5">
            <a:extLst>
              <a:ext uri="{FF2B5EF4-FFF2-40B4-BE49-F238E27FC236}">
                <a16:creationId xmlns:a16="http://schemas.microsoft.com/office/drawing/2014/main" id="{50BFB460-9229-A9E3-1D92-33A42CF70A59}"/>
              </a:ext>
            </a:extLst>
          </p:cNvPr>
          <p:cNvSpPr>
            <a:spLocks noGrp="1"/>
          </p:cNvSpPr>
          <p:nvPr>
            <p:ph type="ftr" sz="quarter" idx="11"/>
          </p:nvPr>
        </p:nvSpPr>
        <p:spPr/>
        <p:txBody>
          <a:bodyPr/>
          <a:lstStyle/>
          <a:p>
            <a:r>
              <a:rPr lang="en-GB"/>
              <a:t>Education &amp; Training Foundation</a:t>
            </a:r>
          </a:p>
        </p:txBody>
      </p:sp>
      <p:sp>
        <p:nvSpPr>
          <p:cNvPr id="7" name="Slide Number Placeholder 6">
            <a:extLst>
              <a:ext uri="{FF2B5EF4-FFF2-40B4-BE49-F238E27FC236}">
                <a16:creationId xmlns:a16="http://schemas.microsoft.com/office/drawing/2014/main" id="{2FB91209-7344-A011-5E32-F213176529CD}"/>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046800955"/>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829C8E4-7FF4-1ABB-D0B3-19ABC29972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AEDBFFA-4CAD-24B6-974F-A04F9C5057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572C43-178E-8660-E292-D41B8700EF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5ACD3C-972A-4940-B7F3-5254CF9527D4}" type="datetimeFigureOut">
              <a:rPr lang="en-GB" smtClean="0"/>
              <a:t>22/08/2023</a:t>
            </a:fld>
            <a:endParaRPr lang="en-GB"/>
          </a:p>
        </p:txBody>
      </p:sp>
      <p:sp>
        <p:nvSpPr>
          <p:cNvPr id="5" name="Footer Placeholder 4">
            <a:extLst>
              <a:ext uri="{FF2B5EF4-FFF2-40B4-BE49-F238E27FC236}">
                <a16:creationId xmlns:a16="http://schemas.microsoft.com/office/drawing/2014/main" id="{E6B9E853-FA39-F496-C0F4-D4FAA8D97B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Education &amp; Training Foundation</a:t>
            </a:r>
          </a:p>
        </p:txBody>
      </p:sp>
      <p:sp>
        <p:nvSpPr>
          <p:cNvPr id="6" name="Slide Number Placeholder 5">
            <a:extLst>
              <a:ext uri="{FF2B5EF4-FFF2-40B4-BE49-F238E27FC236}">
                <a16:creationId xmlns:a16="http://schemas.microsoft.com/office/drawing/2014/main" id="{FFA24664-2721-9D8C-EE41-EE5D6A0AFA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259529497"/>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5192990" y="1256623"/>
            <a:ext cx="6610829" cy="2847077"/>
          </a:xfrm>
        </p:spPr>
        <p:txBody>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4800"/>
              <a:t>4.1 Applied mathematical theory in engineering applications </a:t>
            </a:r>
            <a:endParaRPr lang="en-US" sz="4800"/>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vert="horz" lIns="108000" tIns="108000" rIns="0" bIns="108000" rtlCol="0" anchor="t">
            <a:no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a:solidFill>
                  <a:schemeClr val="bg1"/>
                </a:solidFill>
              </a:rPr>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vert="horz" lIns="108000" tIns="0" rIns="0" bIns="0" rtlCol="0" anchor="t">
            <a:no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a:solidFill>
                  <a:schemeClr val="bg1"/>
                </a:solidFill>
              </a:rPr>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a:solidFill>
                  <a:schemeClr val="bg1"/>
                </a:solidFill>
              </a:rPr>
              <a:t>Location</a:t>
            </a:r>
          </a:p>
        </p:txBody>
      </p:sp>
      <p:sp>
        <p:nvSpPr>
          <p:cNvPr id="11" name="Title 1">
            <a:extLst>
              <a:ext uri="{FF2B5EF4-FFF2-40B4-BE49-F238E27FC236}">
                <a16:creationId xmlns:a16="http://schemas.microsoft.com/office/drawing/2014/main" id="{27262DDF-C136-4D8B-8AA8-F0FB645B74FD}"/>
              </a:ext>
            </a:extLst>
          </p:cNvPr>
          <p:cNvSpPr txBox="1">
            <a:spLocks/>
          </p:cNvSpPr>
          <p:nvPr/>
        </p:nvSpPr>
        <p:spPr>
          <a:xfrm>
            <a:off x="5189657" y="4045716"/>
            <a:ext cx="6618859" cy="672075"/>
          </a:xfrm>
          <a:prstGeom prst="rect">
            <a:avLst/>
          </a:prstGeom>
          <a:solidFill>
            <a:schemeClr val="bg1"/>
          </a:solidFill>
        </p:spPr>
        <p:txBody>
          <a:bodyPr vert="horz" lIns="144000" tIns="182400" rIns="0" bIns="0" rtlCol="0" anchor="ctr">
            <a:no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3700" b="0" i="0" u="none" strike="noStrike" kern="1200" cap="none" spc="0" normalizeH="0" baseline="0" noProof="0" dirty="0">
                <a:ln>
                  <a:noFill/>
                </a:ln>
                <a:solidFill>
                  <a:srgbClr val="000000"/>
                </a:solidFill>
                <a:effectLst/>
                <a:uLnTx/>
                <a:uFillTx/>
                <a:latin typeface="Arial"/>
                <a:ea typeface="+mn-ea"/>
                <a:cs typeface="+mn-cs"/>
              </a:rPr>
              <a:t>Trigonometry </a:t>
            </a:r>
            <a:r>
              <a:rPr kumimoji="0" lang="en-GB" sz="3700" b="0" i="0" u="none" strike="noStrike" kern="1200" cap="none" spc="0" normalizeH="0" baseline="0" noProof="0" dirty="0">
                <a:ln>
                  <a:noFill/>
                </a:ln>
                <a:solidFill>
                  <a:srgbClr val="000000"/>
                </a:solidFill>
                <a:effectLst/>
                <a:uLnTx/>
                <a:uFillTx/>
                <a:latin typeface="Arial"/>
                <a:ea typeface="+mn-ea"/>
                <a:cs typeface="Arial"/>
              </a:rPr>
              <a:t>–</a:t>
            </a:r>
            <a:r>
              <a:rPr kumimoji="0" lang="en-GB" sz="3700" b="0" i="0" u="none" strike="noStrike" kern="1200" cap="none" spc="0" normalizeH="0" baseline="0" noProof="0" dirty="0">
                <a:ln>
                  <a:noFill/>
                </a:ln>
                <a:solidFill>
                  <a:srgbClr val="000000"/>
                </a:solidFill>
                <a:effectLst/>
                <a:uLnTx/>
                <a:uFillTx/>
                <a:latin typeface="Arial"/>
                <a:ea typeface="+mn-ea"/>
                <a:cs typeface="+mn-cs"/>
              </a:rPr>
              <a:t> 3 Questions</a:t>
            </a:r>
            <a:endParaRPr kumimoji="0" lang="en-GB" sz="3733"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786481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a:off x="4004695" y="4740954"/>
              <a:ext cx="2696271" cy="6856"/>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4965360" y="4550913"/>
            <a:ext cx="1409518"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6598173" y="537130"/>
            <a:ext cx="5469808" cy="3877985"/>
          </a:xfrm>
          <a:prstGeom prst="rect">
            <a:avLst/>
          </a:prstGeom>
          <a:noFill/>
        </p:spPr>
        <p:txBody>
          <a:bodyPr wrap="square" lIns="91440" tIns="45720" rIns="91440" bIns="45720" rtlCol="0" anchor="t">
            <a:spAutoFit/>
          </a:bodyPr>
          <a:lstStyle/>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the amount of light at the surface.</a:t>
            </a:r>
          </a:p>
          <a:p>
            <a:r>
              <a:rPr lang="en-GB" dirty="0">
                <a:latin typeface="Arial" panose="020B0604020202020204" pitchFamily="34" charset="0"/>
                <a:cs typeface="Arial" panose="020B0604020202020204" pitchFamily="34" charset="0"/>
              </a:rPr>
              <a:t>I = the amount of light from the source.</a:t>
            </a:r>
          </a:p>
          <a:p>
            <a:r>
              <a:rPr lang="en-GB" dirty="0">
                <a:latin typeface="Arial" panose="020B0604020202020204" pitchFamily="34" charset="0"/>
                <a:cs typeface="Arial" panose="020B0604020202020204" pitchFamily="34" charset="0"/>
              </a:rPr>
              <a:t>d = the distance from the light source to a point on the surface (m).</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a:t>
            </a:r>
            <a:r>
              <a:rPr lang="en-GB" u="sng" dirty="0">
                <a:latin typeface="Arial" panose="020B0604020202020204" pitchFamily="34" charset="0"/>
                <a:cs typeface="Arial" panose="020B0604020202020204" pitchFamily="34" charset="0"/>
              </a:rPr>
              <a:t>I   </a:t>
            </a:r>
            <a:r>
              <a:rPr lang="en-GB" dirty="0">
                <a:latin typeface="Arial" panose="020B0604020202020204" pitchFamily="34" charset="0"/>
                <a:cs typeface="Arial" panose="020B0604020202020204" pitchFamily="34" charset="0"/>
              </a:rPr>
              <a:t>   x  cos ɸ</a:t>
            </a:r>
          </a:p>
          <a:p>
            <a:r>
              <a:rPr lang="en-GB" dirty="0">
                <a:latin typeface="Arial" panose="020B0604020202020204" pitchFamily="34" charset="0"/>
                <a:cs typeface="Arial" panose="020B0604020202020204" pitchFamily="34" charset="0"/>
              </a:rPr>
              <a:t>        d</a:t>
            </a:r>
            <a:r>
              <a:rPr lang="en-GB" baseline="30000" dirty="0">
                <a:latin typeface="Arial" panose="020B0604020202020204" pitchFamily="34" charset="0"/>
                <a:cs typeface="Arial" panose="020B0604020202020204" pitchFamily="34" charset="0"/>
              </a:rPr>
              <a:t>2</a:t>
            </a:r>
          </a:p>
          <a:p>
            <a:r>
              <a:rPr lang="en-GB" baseline="30000"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a:p>
            <a:r>
              <a:rPr lang="en-GB" dirty="0">
                <a:latin typeface="Arial"/>
                <a:cs typeface="Arial"/>
              </a:rPr>
              <a:t>E =     </a:t>
            </a:r>
            <a:r>
              <a:rPr lang="en-GB" u="sng" dirty="0">
                <a:latin typeface="Arial"/>
                <a:cs typeface="Arial"/>
              </a:rPr>
              <a:t>25,000</a:t>
            </a:r>
            <a:r>
              <a:rPr lang="en-GB" dirty="0">
                <a:latin typeface="Arial"/>
                <a:cs typeface="Arial"/>
              </a:rPr>
              <a:t>     x 0.789 </a:t>
            </a:r>
            <a:endParaRPr lang="en-GB" dirty="0">
              <a:latin typeface="Arial" panose="020B0604020202020204" pitchFamily="34" charset="0"/>
              <a:cs typeface="Arial" panose="020B0604020202020204" pitchFamily="34" charset="0"/>
            </a:endParaRPr>
          </a:p>
          <a:p>
            <a:r>
              <a:rPr lang="en-GB" dirty="0">
                <a:latin typeface="Arial"/>
                <a:cs typeface="Arial"/>
              </a:rPr>
              <a:t>            5.70</a:t>
            </a:r>
            <a:r>
              <a:rPr lang="en-GB" baseline="30000" dirty="0">
                <a:latin typeface="Arial"/>
                <a:cs typeface="Arial"/>
              </a:rPr>
              <a:t>2 </a:t>
            </a:r>
            <a:endParaRPr lang="en-GB" baseline="30000"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a:cs typeface="Arial"/>
              </a:rPr>
              <a:t>E = 607.1 lux </a:t>
            </a:r>
            <a:endParaRPr lang="en-GB">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64EF45B-6F1F-3792-911B-515039BEC6D3}"/>
              </a:ext>
            </a:extLst>
          </p:cNvPr>
          <p:cNvSpPr txBox="1"/>
          <p:nvPr/>
        </p:nvSpPr>
        <p:spPr>
          <a:xfrm>
            <a:off x="3226641"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0" y="547995"/>
            <a:ext cx="2439160"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 25,000 cd </a:t>
            </a:r>
          </a:p>
        </p:txBody>
      </p:sp>
      <p:cxnSp>
        <p:nvCxnSpPr>
          <p:cNvPr id="30" name="Straight Arrow Connector 29">
            <a:extLst>
              <a:ext uri="{FF2B5EF4-FFF2-40B4-BE49-F238E27FC236}">
                <a16:creationId xmlns:a16="http://schemas.microsoft.com/office/drawing/2014/main" id="{338B12D3-6147-E565-8E4B-63AB2328149D}"/>
              </a:ext>
            </a:extLst>
          </p:cNvPr>
          <p:cNvCxnSpPr/>
          <p:nvPr/>
        </p:nvCxnSpPr>
        <p:spPr>
          <a:xfrm>
            <a:off x="4099055" y="860296"/>
            <a:ext cx="2581663" cy="3833002"/>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Arc 30">
            <a:extLst>
              <a:ext uri="{FF2B5EF4-FFF2-40B4-BE49-F238E27FC236}">
                <a16:creationId xmlns:a16="http://schemas.microsoft.com/office/drawing/2014/main" id="{661EBE97-C6B4-D1E0-3BD5-304CF4BCEFD2}"/>
              </a:ext>
            </a:extLst>
          </p:cNvPr>
          <p:cNvSpPr/>
          <p:nvPr/>
        </p:nvSpPr>
        <p:spPr>
          <a:xfrm rot="6256936">
            <a:off x="3975661" y="112303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a:extLst>
              <a:ext uri="{FF2B5EF4-FFF2-40B4-BE49-F238E27FC236}">
                <a16:creationId xmlns:a16="http://schemas.microsoft.com/office/drawing/2014/main" id="{ECA28BCE-C017-B731-801F-D43CDAFA7563}"/>
              </a:ext>
            </a:extLst>
          </p:cNvPr>
          <p:cNvSpPr txBox="1"/>
          <p:nvPr/>
        </p:nvSpPr>
        <p:spPr>
          <a:xfrm>
            <a:off x="4181915" y="1348889"/>
            <a:ext cx="64381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ɸ</a:t>
            </a:r>
            <a:endParaRPr lang="en-GB"/>
          </a:p>
        </p:txBody>
      </p:sp>
      <p:sp>
        <p:nvSpPr>
          <p:cNvPr id="20" name="TextBox 19">
            <a:extLst>
              <a:ext uri="{FF2B5EF4-FFF2-40B4-BE49-F238E27FC236}">
                <a16:creationId xmlns:a16="http://schemas.microsoft.com/office/drawing/2014/main" id="{32ECDFBB-ADD6-1DEA-5779-B7F60080F0F7}"/>
              </a:ext>
            </a:extLst>
          </p:cNvPr>
          <p:cNvSpPr txBox="1"/>
          <p:nvPr/>
        </p:nvSpPr>
        <p:spPr>
          <a:xfrm>
            <a:off x="5461399" y="2339110"/>
            <a:ext cx="1409518" cy="646331"/>
          </a:xfrm>
          <a:prstGeom prst="rect">
            <a:avLst/>
          </a:prstGeom>
          <a:noFill/>
        </p:spPr>
        <p:txBody>
          <a:bodyPr wrap="square" lIns="91440" tIns="45720" rIns="91440" bIns="45720" rtlCol="0" anchor="t">
            <a:spAutoFit/>
          </a:bodyPr>
          <a:lstStyle/>
          <a:p>
            <a:r>
              <a:rPr lang="en-GB" dirty="0">
                <a:latin typeface="Arial"/>
                <a:cs typeface="Arial"/>
              </a:rPr>
              <a:t>           5.70m </a:t>
            </a:r>
            <a:endParaRPr lang="en-GB" dirty="0">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3067B168-B95E-4684-AF44-8C8CEEE32E56}"/>
              </a:ext>
            </a:extLst>
          </p:cNvPr>
          <p:cNvSpPr txBox="1"/>
          <p:nvPr/>
        </p:nvSpPr>
        <p:spPr>
          <a:xfrm>
            <a:off x="4110626" y="854726"/>
            <a:ext cx="958442" cy="923330"/>
          </a:xfrm>
          <a:prstGeom prst="rect">
            <a:avLst/>
          </a:prstGeom>
          <a:noFill/>
        </p:spPr>
        <p:txBody>
          <a:bodyPr wrap="square" lIns="91440" tIns="45720" rIns="91440" bIns="45720" rtlCol="0" anchor="t">
            <a:spAutoFit/>
          </a:bodyPr>
          <a:lstStyle/>
          <a:p>
            <a:r>
              <a:rPr lang="en-GB" dirty="0">
                <a:latin typeface="Arial"/>
                <a:cs typeface="Arial"/>
              </a:rPr>
              <a:t>         37.88</a:t>
            </a:r>
            <a:r>
              <a:rPr lang="en-GB" baseline="30000" dirty="0">
                <a:latin typeface="Arial"/>
                <a:cs typeface="Arial"/>
              </a:rPr>
              <a:t>0</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472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AA815-E153-A2EE-61B9-52537F913414}"/>
              </a:ext>
            </a:extLst>
          </p:cNvPr>
          <p:cNvGrpSpPr/>
          <p:nvPr/>
        </p:nvGrpSpPr>
        <p:grpSpPr>
          <a:xfrm>
            <a:off x="485775" y="440418"/>
            <a:ext cx="10839450" cy="4443307"/>
            <a:chOff x="390525" y="341539"/>
            <a:chExt cx="10839450" cy="4443307"/>
          </a:xfrm>
        </p:grpSpPr>
        <p:grpSp>
          <p:nvGrpSpPr>
            <p:cNvPr id="3" name="Group 2">
              <a:extLst>
                <a:ext uri="{FF2B5EF4-FFF2-40B4-BE49-F238E27FC236}">
                  <a16:creationId xmlns:a16="http://schemas.microsoft.com/office/drawing/2014/main" id="{33DF8BC6-A912-5845-C45E-5AB8C7225696}"/>
                </a:ext>
              </a:extLst>
            </p:cNvPr>
            <p:cNvGrpSpPr/>
            <p:nvPr/>
          </p:nvGrpSpPr>
          <p:grpSpPr>
            <a:xfrm>
              <a:off x="3011649" y="341539"/>
              <a:ext cx="1141251" cy="4408715"/>
              <a:chOff x="3421224" y="1665514"/>
              <a:chExt cx="1141251" cy="4408715"/>
            </a:xfrm>
          </p:grpSpPr>
          <p:grpSp>
            <p:nvGrpSpPr>
              <p:cNvPr id="8" name="Group 7">
                <a:extLst>
                  <a:ext uri="{FF2B5EF4-FFF2-40B4-BE49-F238E27FC236}">
                    <a16:creationId xmlns:a16="http://schemas.microsoft.com/office/drawing/2014/main" id="{6344FF77-FBBE-53E3-B42E-BE1F2D1D51B0}"/>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12" name="Group 11">
                  <a:extLst>
                    <a:ext uri="{FF2B5EF4-FFF2-40B4-BE49-F238E27FC236}">
                      <a16:creationId xmlns:a16="http://schemas.microsoft.com/office/drawing/2014/main" id="{507FD644-622E-CD0B-94F1-F6CAA98B57B9}"/>
                    </a:ext>
                  </a:extLst>
                </p:cNvPr>
                <p:cNvGrpSpPr/>
                <p:nvPr/>
              </p:nvGrpSpPr>
              <p:grpSpPr>
                <a:xfrm>
                  <a:off x="3470988" y="1665514"/>
                  <a:ext cx="942392" cy="4408715"/>
                  <a:chOff x="3470988" y="1665514"/>
                  <a:chExt cx="942392" cy="4408715"/>
                </a:xfrm>
                <a:grpFill/>
              </p:grpSpPr>
              <p:sp>
                <p:nvSpPr>
                  <p:cNvPr id="14" name="Rectangle 13">
                    <a:extLst>
                      <a:ext uri="{FF2B5EF4-FFF2-40B4-BE49-F238E27FC236}">
                        <a16:creationId xmlns:a16="http://schemas.microsoft.com/office/drawing/2014/main" id="{FEDC4320-F20F-828E-1878-9028702C9478}"/>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Block Arc 14">
                    <a:extLst>
                      <a:ext uri="{FF2B5EF4-FFF2-40B4-BE49-F238E27FC236}">
                        <a16:creationId xmlns:a16="http://schemas.microsoft.com/office/drawing/2014/main" id="{EB141A2F-4415-0E9D-0AD9-C88BAFF9F23B}"/>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13" name="Rectangle 12">
                  <a:extLst>
                    <a:ext uri="{FF2B5EF4-FFF2-40B4-BE49-F238E27FC236}">
                      <a16:creationId xmlns:a16="http://schemas.microsoft.com/office/drawing/2014/main" id="{7FD4007D-E049-3B5D-E99C-FB0B4330EAC0}"/>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94237449-A756-CCAB-6AE5-3C04B05CED86}"/>
                  </a:ext>
                </a:extLst>
              </p:cNvPr>
              <p:cNvGrpSpPr/>
              <p:nvPr/>
            </p:nvGrpSpPr>
            <p:grpSpPr>
              <a:xfrm rot="10800000">
                <a:off x="4057650" y="1875453"/>
                <a:ext cx="504825" cy="169545"/>
                <a:chOff x="5591175" y="2571750"/>
                <a:chExt cx="504825" cy="169545"/>
              </a:xfrm>
            </p:grpSpPr>
            <p:sp>
              <p:nvSpPr>
                <p:cNvPr id="10" name="Rectangle: Top Corners Snipped 9">
                  <a:extLst>
                    <a:ext uri="{FF2B5EF4-FFF2-40B4-BE49-F238E27FC236}">
                      <a16:creationId xmlns:a16="http://schemas.microsoft.com/office/drawing/2014/main" id="{8923171F-A760-EC67-0618-1D034B517BAE}"/>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FF9EE99F-41AB-9F7C-10AF-CC7027199ABB}"/>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4" name="Connector: Curved 3">
              <a:extLst>
                <a:ext uri="{FF2B5EF4-FFF2-40B4-BE49-F238E27FC236}">
                  <a16:creationId xmlns:a16="http://schemas.microsoft.com/office/drawing/2014/main" id="{04098F40-4EFD-D31C-FA87-919B7E5BA477}"/>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0757F3FC-9C37-37EE-9323-8FF7113FCBB2}"/>
                </a:ext>
              </a:extLst>
            </p:cNvPr>
            <p:cNvCxnSpPr>
              <a:cxnSpLocks/>
              <a:stCxn id="10" idx="3"/>
            </p:cNvCxnSpPr>
            <p:nvPr/>
          </p:nvCxnSpPr>
          <p:spPr>
            <a:xfrm>
              <a:off x="3900487" y="721023"/>
              <a:ext cx="0" cy="4054177"/>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59EF6B72-CFE9-AA0A-F205-A39F3D503332}"/>
                </a:ext>
              </a:extLst>
            </p:cNvPr>
            <p:cNvCxnSpPr>
              <a:cxnSpLocks/>
            </p:cNvCxnSpPr>
            <p:nvPr/>
          </p:nvCxnSpPr>
          <p:spPr>
            <a:xfrm flipV="1">
              <a:off x="3864454" y="4784845"/>
              <a:ext cx="2811799" cy="1"/>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69F6CAC-41F6-A52C-D63F-0D603E47AB8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6.5m </a:t>
              </a:r>
            </a:p>
          </p:txBody>
        </p:sp>
      </p:grpSp>
      <p:sp>
        <p:nvSpPr>
          <p:cNvPr id="16" name="TextBox 15">
            <a:extLst>
              <a:ext uri="{FF2B5EF4-FFF2-40B4-BE49-F238E27FC236}">
                <a16:creationId xmlns:a16="http://schemas.microsoft.com/office/drawing/2014/main" id="{5FF12B90-4EC4-48E7-F5F9-390AD43FCDC3}"/>
              </a:ext>
            </a:extLst>
          </p:cNvPr>
          <p:cNvSpPr txBox="1"/>
          <p:nvPr/>
        </p:nvSpPr>
        <p:spPr>
          <a:xfrm>
            <a:off x="4943703" y="4713208"/>
            <a:ext cx="1409518"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5.5m </a:t>
            </a:r>
          </a:p>
        </p:txBody>
      </p:sp>
      <p:sp>
        <p:nvSpPr>
          <p:cNvPr id="17" name="TextBox 16">
            <a:extLst>
              <a:ext uri="{FF2B5EF4-FFF2-40B4-BE49-F238E27FC236}">
                <a16:creationId xmlns:a16="http://schemas.microsoft.com/office/drawing/2014/main" id="{229B1F7A-315F-CA9B-47FD-40E89DE8DA91}"/>
              </a:ext>
            </a:extLst>
          </p:cNvPr>
          <p:cNvSpPr txBox="1"/>
          <p:nvPr/>
        </p:nvSpPr>
        <p:spPr>
          <a:xfrm>
            <a:off x="6187839" y="271116"/>
            <a:ext cx="4713237" cy="1754326"/>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Activity 1</a:t>
            </a:r>
          </a:p>
          <a:p>
            <a:r>
              <a:rPr lang="en-GB" dirty="0">
                <a:latin typeface="Arial" panose="020B0604020202020204" pitchFamily="34" charset="0"/>
                <a:cs typeface="Arial" panose="020B0604020202020204" pitchFamily="34" charset="0"/>
              </a:rPr>
              <a:t>A streetlight column stands 6.5m above the ground The light output itself is 25,000 candelas (cd). Calculate the amount of light at the point on the ground directly below the light and at 5.5m to one side. </a:t>
            </a:r>
          </a:p>
        </p:txBody>
      </p:sp>
    </p:spTree>
    <p:extLst>
      <p:ext uri="{BB962C8B-B14F-4D97-AF65-F5344CB8AC3E}">
        <p14:creationId xmlns:p14="http://schemas.microsoft.com/office/powerpoint/2010/main" val="3979726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or: Curved 3">
            <a:extLst>
              <a:ext uri="{FF2B5EF4-FFF2-40B4-BE49-F238E27FC236}">
                <a16:creationId xmlns:a16="http://schemas.microsoft.com/office/drawing/2014/main" id="{04098F40-4EFD-D31C-FA87-919B7E5BA477}"/>
              </a:ext>
            </a:extLst>
          </p:cNvPr>
          <p:cNvCxnSpPr/>
          <p:nvPr/>
        </p:nvCxnSpPr>
        <p:spPr>
          <a:xfrm>
            <a:off x="485775" y="4861379"/>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59EF6B72-CFE9-AA0A-F205-A39F3D503332}"/>
              </a:ext>
            </a:extLst>
          </p:cNvPr>
          <p:cNvCxnSpPr>
            <a:cxnSpLocks/>
          </p:cNvCxnSpPr>
          <p:nvPr/>
        </p:nvCxnSpPr>
        <p:spPr>
          <a:xfrm>
            <a:off x="3989230" y="4849133"/>
            <a:ext cx="2758356" cy="1"/>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69F6CAC-41F6-A52C-D63F-0D603E47AB80}"/>
              </a:ext>
            </a:extLst>
          </p:cNvPr>
          <p:cNvSpPr txBox="1"/>
          <p:nvPr/>
        </p:nvSpPr>
        <p:spPr>
          <a:xfrm>
            <a:off x="3156663" y="2286643"/>
            <a:ext cx="1409518"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12m </a:t>
            </a:r>
          </a:p>
        </p:txBody>
      </p:sp>
      <p:sp>
        <p:nvSpPr>
          <p:cNvPr id="16" name="TextBox 15">
            <a:extLst>
              <a:ext uri="{FF2B5EF4-FFF2-40B4-BE49-F238E27FC236}">
                <a16:creationId xmlns:a16="http://schemas.microsoft.com/office/drawing/2014/main" id="{5FF12B90-4EC4-48E7-F5F9-390AD43FCDC3}"/>
              </a:ext>
            </a:extLst>
          </p:cNvPr>
          <p:cNvSpPr txBox="1"/>
          <p:nvPr/>
        </p:nvSpPr>
        <p:spPr>
          <a:xfrm>
            <a:off x="4974558" y="4676714"/>
            <a:ext cx="1409518"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10.95m </a:t>
            </a:r>
          </a:p>
        </p:txBody>
      </p:sp>
      <p:sp>
        <p:nvSpPr>
          <p:cNvPr id="17" name="TextBox 16">
            <a:extLst>
              <a:ext uri="{FF2B5EF4-FFF2-40B4-BE49-F238E27FC236}">
                <a16:creationId xmlns:a16="http://schemas.microsoft.com/office/drawing/2014/main" id="{229B1F7A-315F-CA9B-47FD-40E89DE8DA91}"/>
              </a:ext>
            </a:extLst>
          </p:cNvPr>
          <p:cNvSpPr txBox="1"/>
          <p:nvPr/>
        </p:nvSpPr>
        <p:spPr>
          <a:xfrm>
            <a:off x="6187839" y="271116"/>
            <a:ext cx="4713237" cy="2308324"/>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Plenary Activity</a:t>
            </a:r>
          </a:p>
          <a:p>
            <a:r>
              <a:rPr lang="en-GB" dirty="0">
                <a:latin typeface="Arial" panose="020B0604020202020204" pitchFamily="34" charset="0"/>
                <a:cs typeface="Arial" panose="020B0604020202020204" pitchFamily="34" charset="0"/>
              </a:rPr>
              <a:t>A lighting column stands in the middle of a motorway central reservation. The light stands at a height of 12m from the ground and has an output of 18,000 lumens (</a:t>
            </a:r>
            <a:r>
              <a:rPr lang="en-GB" dirty="0" err="1">
                <a:latin typeface="Arial" panose="020B0604020202020204" pitchFamily="34" charset="0"/>
                <a:cs typeface="Arial" panose="020B0604020202020204" pitchFamily="34" charset="0"/>
              </a:rPr>
              <a:t>lm</a:t>
            </a:r>
            <a:r>
              <a:rPr lang="en-GB" dirty="0">
                <a:latin typeface="Arial" panose="020B0604020202020204" pitchFamily="34" charset="0"/>
                <a:cs typeface="Arial" panose="020B0604020202020204" pitchFamily="34" charset="0"/>
              </a:rPr>
              <a:t>).</a:t>
            </a:r>
          </a:p>
          <a:p>
            <a:r>
              <a:rPr lang="en-GB" dirty="0">
                <a:latin typeface="Arial" panose="020B0604020202020204" pitchFamily="34" charset="0"/>
                <a:cs typeface="Arial" panose="020B0604020202020204" pitchFamily="34" charset="0"/>
              </a:rPr>
              <a:t>Calculate the amount of light at the point directly below and 10.95m (the width of half a motorway) to one side.</a:t>
            </a:r>
          </a:p>
        </p:txBody>
      </p:sp>
      <p:grpSp>
        <p:nvGrpSpPr>
          <p:cNvPr id="19" name="Group 18">
            <a:extLst>
              <a:ext uri="{FF2B5EF4-FFF2-40B4-BE49-F238E27FC236}">
                <a16:creationId xmlns:a16="http://schemas.microsoft.com/office/drawing/2014/main" id="{608ED271-08BF-0BD9-BE9B-4A5E93640576}"/>
              </a:ext>
            </a:extLst>
          </p:cNvPr>
          <p:cNvGrpSpPr/>
          <p:nvPr/>
        </p:nvGrpSpPr>
        <p:grpSpPr>
          <a:xfrm>
            <a:off x="2372892" y="440418"/>
            <a:ext cx="1707501" cy="4408715"/>
            <a:chOff x="2372892" y="440418"/>
            <a:chExt cx="1707501" cy="4408715"/>
          </a:xfrm>
        </p:grpSpPr>
        <p:sp>
          <p:nvSpPr>
            <p:cNvPr id="14" name="Rectangle 13">
              <a:extLst>
                <a:ext uri="{FF2B5EF4-FFF2-40B4-BE49-F238E27FC236}">
                  <a16:creationId xmlns:a16="http://schemas.microsoft.com/office/drawing/2014/main" id="{FEDC4320-F20F-828E-1878-9028702C9478}"/>
                </a:ext>
              </a:extLst>
            </p:cNvPr>
            <p:cNvSpPr/>
            <p:nvPr/>
          </p:nvSpPr>
          <p:spPr>
            <a:xfrm>
              <a:off x="3156663" y="650357"/>
              <a:ext cx="139959" cy="41987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Block Arc 14">
              <a:extLst>
                <a:ext uri="{FF2B5EF4-FFF2-40B4-BE49-F238E27FC236}">
                  <a16:creationId xmlns:a16="http://schemas.microsoft.com/office/drawing/2014/main" id="{EB141A2F-4415-0E9D-0AD9-C88BAFF9F23B}"/>
                </a:ext>
              </a:extLst>
            </p:cNvPr>
            <p:cNvSpPr/>
            <p:nvPr/>
          </p:nvSpPr>
          <p:spPr>
            <a:xfrm>
              <a:off x="3156663" y="444329"/>
              <a:ext cx="923730" cy="419878"/>
            </a:xfrm>
            <a:prstGeom prst="blockArc">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Rectangle 12">
              <a:extLst>
                <a:ext uri="{FF2B5EF4-FFF2-40B4-BE49-F238E27FC236}">
                  <a16:creationId xmlns:a16="http://schemas.microsoft.com/office/drawing/2014/main" id="{7FD4007D-E049-3B5D-E99C-FB0B4330EAC0}"/>
                </a:ext>
              </a:extLst>
            </p:cNvPr>
            <p:cNvSpPr/>
            <p:nvPr/>
          </p:nvSpPr>
          <p:spPr>
            <a:xfrm>
              <a:off x="3106899" y="3395113"/>
              <a:ext cx="239485" cy="14540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Block Arc 17">
              <a:extLst>
                <a:ext uri="{FF2B5EF4-FFF2-40B4-BE49-F238E27FC236}">
                  <a16:creationId xmlns:a16="http://schemas.microsoft.com/office/drawing/2014/main" id="{356B5B31-CC00-4995-9238-A65195266438}"/>
                </a:ext>
              </a:extLst>
            </p:cNvPr>
            <p:cNvSpPr/>
            <p:nvPr/>
          </p:nvSpPr>
          <p:spPr>
            <a:xfrm>
              <a:off x="2372892" y="440418"/>
              <a:ext cx="923730" cy="419878"/>
            </a:xfrm>
            <a:prstGeom prst="blockArc">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21" name="Group 20">
            <a:extLst>
              <a:ext uri="{FF2B5EF4-FFF2-40B4-BE49-F238E27FC236}">
                <a16:creationId xmlns:a16="http://schemas.microsoft.com/office/drawing/2014/main" id="{588E05CA-3B8F-30DF-F465-A224B921F2BA}"/>
              </a:ext>
            </a:extLst>
          </p:cNvPr>
          <p:cNvGrpSpPr/>
          <p:nvPr/>
        </p:nvGrpSpPr>
        <p:grpSpPr>
          <a:xfrm rot="10800000">
            <a:off x="3743325" y="650357"/>
            <a:ext cx="504825" cy="169545"/>
            <a:chOff x="5591175" y="2571750"/>
            <a:chExt cx="504825" cy="169545"/>
          </a:xfrm>
        </p:grpSpPr>
        <p:sp>
          <p:nvSpPr>
            <p:cNvPr id="22" name="Rectangle: Top Corners Snipped 21">
              <a:extLst>
                <a:ext uri="{FF2B5EF4-FFF2-40B4-BE49-F238E27FC236}">
                  <a16:creationId xmlns:a16="http://schemas.microsoft.com/office/drawing/2014/main" id="{CB441E00-675C-E396-77B8-8631B03589F7}"/>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46A7EC2-5F1D-7A46-7370-BBCF40AC34F4}"/>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4" name="Group 23">
            <a:extLst>
              <a:ext uri="{FF2B5EF4-FFF2-40B4-BE49-F238E27FC236}">
                <a16:creationId xmlns:a16="http://schemas.microsoft.com/office/drawing/2014/main" id="{5B6A0364-865A-AE77-081D-3DFD1BE97210}"/>
              </a:ext>
            </a:extLst>
          </p:cNvPr>
          <p:cNvGrpSpPr/>
          <p:nvPr/>
        </p:nvGrpSpPr>
        <p:grpSpPr>
          <a:xfrm rot="10800000">
            <a:off x="2120479" y="650357"/>
            <a:ext cx="504825" cy="169545"/>
            <a:chOff x="5591175" y="2571750"/>
            <a:chExt cx="504825" cy="169545"/>
          </a:xfrm>
        </p:grpSpPr>
        <p:sp>
          <p:nvSpPr>
            <p:cNvPr id="25" name="Rectangle: Top Corners Snipped 24">
              <a:extLst>
                <a:ext uri="{FF2B5EF4-FFF2-40B4-BE49-F238E27FC236}">
                  <a16:creationId xmlns:a16="http://schemas.microsoft.com/office/drawing/2014/main" id="{29F46947-9D24-5A4C-22C1-C29D06089207}"/>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495FA311-03E7-FE89-CEDE-CC99F9F2293C}"/>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28" name="Straight Arrow Connector 27">
            <a:extLst>
              <a:ext uri="{FF2B5EF4-FFF2-40B4-BE49-F238E27FC236}">
                <a16:creationId xmlns:a16="http://schemas.microsoft.com/office/drawing/2014/main" id="{2CC651BE-B821-E6CE-5EB3-C32C08D3C727}"/>
              </a:ext>
            </a:extLst>
          </p:cNvPr>
          <p:cNvCxnSpPr>
            <a:cxnSpLocks/>
          </p:cNvCxnSpPr>
          <p:nvPr/>
        </p:nvCxnSpPr>
        <p:spPr>
          <a:xfrm flipH="1">
            <a:off x="3989230" y="819902"/>
            <a:ext cx="6507" cy="4054177"/>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 name="Picture 2" descr="A city street at night&#10;&#10;Description automatically generated with medium confidence">
            <a:extLst>
              <a:ext uri="{FF2B5EF4-FFF2-40B4-BE49-F238E27FC236}">
                <a16:creationId xmlns:a16="http://schemas.microsoft.com/office/drawing/2014/main" id="{C3F21AD3-9B3B-4856-945D-1EF9C9A38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2930" y="2579440"/>
            <a:ext cx="4687171" cy="2800518"/>
          </a:xfrm>
          <a:prstGeom prst="rect">
            <a:avLst/>
          </a:prstGeom>
        </p:spPr>
      </p:pic>
      <p:sp>
        <p:nvSpPr>
          <p:cNvPr id="27" name="TextBox 26">
            <a:extLst>
              <a:ext uri="{FF2B5EF4-FFF2-40B4-BE49-F238E27FC236}">
                <a16:creationId xmlns:a16="http://schemas.microsoft.com/office/drawing/2014/main" id="{21D9885C-73D8-4D48-95B0-69D336861A0E}"/>
              </a:ext>
            </a:extLst>
          </p:cNvPr>
          <p:cNvSpPr txBox="1"/>
          <p:nvPr/>
        </p:nvSpPr>
        <p:spPr>
          <a:xfrm>
            <a:off x="8933643" y="5348230"/>
            <a:ext cx="2676458" cy="261610"/>
          </a:xfrm>
          <a:prstGeom prst="rect">
            <a:avLst/>
          </a:prstGeom>
          <a:noFill/>
        </p:spPr>
        <p:txBody>
          <a:bodyPr wrap="square" rtlCol="0">
            <a:spAutoFit/>
          </a:bodyPr>
          <a:lstStyle/>
          <a:p>
            <a:r>
              <a:rPr lang="en-GB" sz="1050" b="0" i="0">
                <a:solidFill>
                  <a:srgbClr val="191B26"/>
                </a:solidFill>
                <a:effectLst/>
                <a:latin typeface="Open Sans" panose="020B0606030504020204" pitchFamily="34" charset="0"/>
              </a:rPr>
              <a:t>Free to use under the </a:t>
            </a:r>
            <a:r>
              <a:rPr lang="en-GB" sz="1050" b="0" i="0" err="1">
                <a:solidFill>
                  <a:srgbClr val="191B26"/>
                </a:solidFill>
                <a:effectLst/>
                <a:latin typeface="Open Sans" panose="020B0606030504020204" pitchFamily="34" charset="0"/>
              </a:rPr>
              <a:t>Pixabay</a:t>
            </a:r>
            <a:r>
              <a:rPr lang="en-GB" sz="1050" b="0" i="0">
                <a:solidFill>
                  <a:srgbClr val="191B26"/>
                </a:solidFill>
                <a:effectLst/>
                <a:latin typeface="Open Sans" panose="020B0606030504020204" pitchFamily="34" charset="0"/>
              </a:rPr>
              <a:t> license</a:t>
            </a:r>
            <a:endParaRPr lang="en-GB" sz="1050"/>
          </a:p>
        </p:txBody>
      </p:sp>
    </p:spTree>
    <p:extLst>
      <p:ext uri="{BB962C8B-B14F-4D97-AF65-F5344CB8AC3E}">
        <p14:creationId xmlns:p14="http://schemas.microsoft.com/office/powerpoint/2010/main" val="3189065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1F0352F-7CDA-468E-A2A8-BCE59B06E4EB}"/>
              </a:ext>
            </a:extLst>
          </p:cNvPr>
          <p:cNvSpPr txBox="1"/>
          <p:nvPr/>
        </p:nvSpPr>
        <p:spPr>
          <a:xfrm>
            <a:off x="1730502" y="2308697"/>
            <a:ext cx="8391906" cy="1477328"/>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During this session we have;</a:t>
            </a:r>
          </a:p>
          <a:p>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Calculated the missing sides and angles of a triangle.</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Investigated examples for contextualising the application of trigonometry.</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Solved worked examples of contextualised trigonometry.</a:t>
            </a:r>
          </a:p>
        </p:txBody>
      </p:sp>
    </p:spTree>
    <p:extLst>
      <p:ext uri="{BB962C8B-B14F-4D97-AF65-F5344CB8AC3E}">
        <p14:creationId xmlns:p14="http://schemas.microsoft.com/office/powerpoint/2010/main" val="25366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defPPr>
              <a:defRPr lang="en-US"/>
            </a:defPPr>
            <a:lvl1pPr marL="0" algn="l" defTabSz="1625519" rtl="0" eaLnBrk="1" latinLnBrk="0" hangingPunct="1">
              <a:defRPr sz="3200" kern="1200">
                <a:solidFill>
                  <a:schemeClr val="tx1"/>
                </a:solidFill>
                <a:latin typeface="+mn-lt"/>
                <a:ea typeface="+mn-ea"/>
                <a:cs typeface="+mn-cs"/>
              </a:defRPr>
            </a:lvl1pPr>
            <a:lvl2pPr marL="812760" algn="l" defTabSz="1625519" rtl="0" eaLnBrk="1" latinLnBrk="0" hangingPunct="1">
              <a:defRPr sz="3200" kern="1200">
                <a:solidFill>
                  <a:schemeClr val="tx1"/>
                </a:solidFill>
                <a:latin typeface="+mn-lt"/>
                <a:ea typeface="+mn-ea"/>
                <a:cs typeface="+mn-cs"/>
              </a:defRPr>
            </a:lvl2pPr>
            <a:lvl3pPr marL="1625519" algn="l" defTabSz="1625519" rtl="0" eaLnBrk="1" latinLnBrk="0" hangingPunct="1">
              <a:defRPr sz="3200" kern="1200">
                <a:solidFill>
                  <a:schemeClr val="tx1"/>
                </a:solidFill>
                <a:latin typeface="+mn-lt"/>
                <a:ea typeface="+mn-ea"/>
                <a:cs typeface="+mn-cs"/>
              </a:defRPr>
            </a:lvl3pPr>
            <a:lvl4pPr marL="2438278" algn="l" defTabSz="1625519" rtl="0" eaLnBrk="1" latinLnBrk="0" hangingPunct="1">
              <a:defRPr sz="3200" kern="1200">
                <a:solidFill>
                  <a:schemeClr val="tx1"/>
                </a:solidFill>
                <a:latin typeface="+mn-lt"/>
                <a:ea typeface="+mn-ea"/>
                <a:cs typeface="+mn-cs"/>
              </a:defRPr>
            </a:lvl4pPr>
            <a:lvl5pPr marL="3251037" algn="l" defTabSz="1625519" rtl="0" eaLnBrk="1" latinLnBrk="0" hangingPunct="1">
              <a:defRPr sz="3200" kern="1200">
                <a:solidFill>
                  <a:schemeClr val="tx1"/>
                </a:solidFill>
                <a:latin typeface="+mn-lt"/>
                <a:ea typeface="+mn-ea"/>
                <a:cs typeface="+mn-cs"/>
              </a:defRPr>
            </a:lvl5pPr>
            <a:lvl6pPr marL="4063797" algn="l" defTabSz="1625519" rtl="0" eaLnBrk="1" latinLnBrk="0" hangingPunct="1">
              <a:defRPr sz="3200" kern="1200">
                <a:solidFill>
                  <a:schemeClr val="tx1"/>
                </a:solidFill>
                <a:latin typeface="+mn-lt"/>
                <a:ea typeface="+mn-ea"/>
                <a:cs typeface="+mn-cs"/>
              </a:defRPr>
            </a:lvl6pPr>
            <a:lvl7pPr marL="4876557" algn="l" defTabSz="1625519" rtl="0" eaLnBrk="1" latinLnBrk="0" hangingPunct="1">
              <a:defRPr sz="3200" kern="1200">
                <a:solidFill>
                  <a:schemeClr val="tx1"/>
                </a:solidFill>
                <a:latin typeface="+mn-lt"/>
                <a:ea typeface="+mn-ea"/>
                <a:cs typeface="+mn-cs"/>
              </a:defRPr>
            </a:lvl7pPr>
            <a:lvl8pPr marL="5689315" algn="l" defTabSz="1625519" rtl="0" eaLnBrk="1" latinLnBrk="0" hangingPunct="1">
              <a:defRPr sz="3200" kern="1200">
                <a:solidFill>
                  <a:schemeClr val="tx1"/>
                </a:solidFill>
                <a:latin typeface="+mn-lt"/>
                <a:ea typeface="+mn-ea"/>
                <a:cs typeface="+mn-cs"/>
              </a:defRPr>
            </a:lvl8pPr>
            <a:lvl9pPr marL="6502075" algn="l" defTabSz="1625519" rtl="0" eaLnBrk="1" latinLnBrk="0" hangingPunct="1">
              <a:defRPr sz="3200" kern="1200">
                <a:solidFill>
                  <a:schemeClr val="tx1"/>
                </a:solidFill>
                <a:latin typeface="+mn-lt"/>
                <a:ea typeface="+mn-ea"/>
                <a:cs typeface="+mn-cs"/>
              </a:defRPr>
            </a:lvl9pPr>
          </a:lstStyle>
          <a:p>
            <a:fld id="{DA2C159E-F13C-4A85-9A41-E7669D3E0D70}" type="slidenum">
              <a:rPr lang="en-GB" sz="700" smtClean="0"/>
              <a:pPr/>
              <a:t>14</a:t>
            </a:fld>
            <a:endParaRPr lang="en-GB" sz="70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defPPr>
              <a:defRPr lang="en-US"/>
            </a:defPPr>
            <a:lvl1pPr marL="0" algn="l" defTabSz="1625519" rtl="0" eaLnBrk="1" latinLnBrk="0" hangingPunct="1">
              <a:defRPr sz="3200" kern="1200">
                <a:solidFill>
                  <a:schemeClr val="tx1"/>
                </a:solidFill>
                <a:latin typeface="+mn-lt"/>
                <a:ea typeface="+mn-ea"/>
                <a:cs typeface="+mn-cs"/>
              </a:defRPr>
            </a:lvl1pPr>
            <a:lvl2pPr marL="812760" algn="l" defTabSz="1625519" rtl="0" eaLnBrk="1" latinLnBrk="0" hangingPunct="1">
              <a:defRPr sz="3200" kern="1200">
                <a:solidFill>
                  <a:schemeClr val="tx1"/>
                </a:solidFill>
                <a:latin typeface="+mn-lt"/>
                <a:ea typeface="+mn-ea"/>
                <a:cs typeface="+mn-cs"/>
              </a:defRPr>
            </a:lvl2pPr>
            <a:lvl3pPr marL="1625519" algn="l" defTabSz="1625519" rtl="0" eaLnBrk="1" latinLnBrk="0" hangingPunct="1">
              <a:defRPr sz="3200" kern="1200">
                <a:solidFill>
                  <a:schemeClr val="tx1"/>
                </a:solidFill>
                <a:latin typeface="+mn-lt"/>
                <a:ea typeface="+mn-ea"/>
                <a:cs typeface="+mn-cs"/>
              </a:defRPr>
            </a:lvl3pPr>
            <a:lvl4pPr marL="2438278" algn="l" defTabSz="1625519" rtl="0" eaLnBrk="1" latinLnBrk="0" hangingPunct="1">
              <a:defRPr sz="3200" kern="1200">
                <a:solidFill>
                  <a:schemeClr val="tx1"/>
                </a:solidFill>
                <a:latin typeface="+mn-lt"/>
                <a:ea typeface="+mn-ea"/>
                <a:cs typeface="+mn-cs"/>
              </a:defRPr>
            </a:lvl4pPr>
            <a:lvl5pPr marL="3251037" algn="l" defTabSz="1625519" rtl="0" eaLnBrk="1" latinLnBrk="0" hangingPunct="1">
              <a:defRPr sz="3200" kern="1200">
                <a:solidFill>
                  <a:schemeClr val="tx1"/>
                </a:solidFill>
                <a:latin typeface="+mn-lt"/>
                <a:ea typeface="+mn-ea"/>
                <a:cs typeface="+mn-cs"/>
              </a:defRPr>
            </a:lvl5pPr>
            <a:lvl6pPr marL="4063797" algn="l" defTabSz="1625519" rtl="0" eaLnBrk="1" latinLnBrk="0" hangingPunct="1">
              <a:defRPr sz="3200" kern="1200">
                <a:solidFill>
                  <a:schemeClr val="tx1"/>
                </a:solidFill>
                <a:latin typeface="+mn-lt"/>
                <a:ea typeface="+mn-ea"/>
                <a:cs typeface="+mn-cs"/>
              </a:defRPr>
            </a:lvl6pPr>
            <a:lvl7pPr marL="4876557" algn="l" defTabSz="1625519" rtl="0" eaLnBrk="1" latinLnBrk="0" hangingPunct="1">
              <a:defRPr sz="3200" kern="1200">
                <a:solidFill>
                  <a:schemeClr val="tx1"/>
                </a:solidFill>
                <a:latin typeface="+mn-lt"/>
                <a:ea typeface="+mn-ea"/>
                <a:cs typeface="+mn-cs"/>
              </a:defRPr>
            </a:lvl7pPr>
            <a:lvl8pPr marL="5689315" algn="l" defTabSz="1625519" rtl="0" eaLnBrk="1" latinLnBrk="0" hangingPunct="1">
              <a:defRPr sz="3200" kern="1200">
                <a:solidFill>
                  <a:schemeClr val="tx1"/>
                </a:solidFill>
                <a:latin typeface="+mn-lt"/>
                <a:ea typeface="+mn-ea"/>
                <a:cs typeface="+mn-cs"/>
              </a:defRPr>
            </a:lvl8pPr>
            <a:lvl9pPr marL="6502075" algn="l" defTabSz="1625519" rtl="0" eaLnBrk="1" latinLnBrk="0" hangingPunct="1">
              <a:defRPr sz="3200" kern="1200">
                <a:solidFill>
                  <a:schemeClr val="tx1"/>
                </a:solidFill>
                <a:latin typeface="+mn-lt"/>
                <a:ea typeface="+mn-ea"/>
                <a:cs typeface="+mn-cs"/>
              </a:defRPr>
            </a:lvl9pPr>
          </a:lstStyle>
          <a:p>
            <a:r>
              <a:rPr lang="en-GB" sz="700"/>
              <a:t>Education &amp; Training Foundation</a:t>
            </a: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8"/>
            <a:ext cx="1536171" cy="246221"/>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8"/>
            <a:ext cx="1536171" cy="246221"/>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6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4"/>
            <a:ext cx="2400267" cy="430887"/>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40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3"/>
            <a:ext cx="2784309" cy="861775"/>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400" dirty="0"/>
              <a:t>Hertford Regional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0"/>
            <a:ext cx="8736971" cy="492443"/>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7" name="Picture 6">
            <a:extLst>
              <a:ext uri="{FF2B5EF4-FFF2-40B4-BE49-F238E27FC236}">
                <a16:creationId xmlns:a16="http://schemas.microsoft.com/office/drawing/2014/main" id="{07696D78-B7C2-487D-9E9E-BD3484F8F53D}"/>
              </a:ext>
            </a:extLst>
          </p:cNvPr>
          <p:cNvPicPr>
            <a:picLocks noChangeAspect="1"/>
          </p:cNvPicPr>
          <p:nvPr/>
        </p:nvPicPr>
        <p:blipFill>
          <a:blip r:embed="rId5"/>
          <a:stretch>
            <a:fillRect/>
          </a:stretch>
        </p:blipFill>
        <p:spPr>
          <a:xfrm>
            <a:off x="2263180" y="1949279"/>
            <a:ext cx="1712979" cy="1712979"/>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283EEA-A205-68B7-A705-17D698656816}"/>
              </a:ext>
            </a:extLst>
          </p:cNvPr>
          <p:cNvSpPr txBox="1"/>
          <p:nvPr/>
        </p:nvSpPr>
        <p:spPr>
          <a:xfrm>
            <a:off x="1024511" y="634481"/>
            <a:ext cx="9729019" cy="4247317"/>
          </a:xfrm>
          <a:prstGeom prst="rect">
            <a:avLst/>
          </a:prstGeom>
          <a:noFill/>
        </p:spPr>
        <p:txBody>
          <a:bodyPr wrap="square" lIns="91440" tIns="45720" rIns="91440" bIns="45720" rtlCol="0" anchor="t">
            <a:spAutoFit/>
          </a:bodyPr>
          <a:lstStyle/>
          <a:p>
            <a:endParaRPr lang="en-GB" dirty="0">
              <a:latin typeface="Arial" panose="020B0604020202020204" pitchFamily="34" charset="0"/>
              <a:cs typeface="Arial" panose="020B0604020202020204" pitchFamily="34" charset="0"/>
            </a:endParaRPr>
          </a:p>
          <a:p>
            <a:r>
              <a:rPr lang="en-GB" sz="1800" u="sng" dirty="0">
                <a:latin typeface="Arial"/>
                <a:cs typeface="Arial"/>
              </a:rPr>
              <a:t>Learning outcomes</a:t>
            </a:r>
            <a:endParaRPr lang="en-GB" sz="1800" u="sng"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By the end of this session, the learner </a:t>
            </a:r>
            <a:r>
              <a:rPr lang="en-GB" sz="1800" dirty="0">
                <a:latin typeface="Arial" panose="020B0604020202020204" pitchFamily="34" charset="0"/>
                <a:cs typeface="Arial" panose="020B0604020202020204" pitchFamily="34" charset="0"/>
              </a:rPr>
              <a:t>should</a:t>
            </a:r>
            <a:r>
              <a:rPr lang="en-GB" dirty="0">
                <a:latin typeface="Arial" panose="020B0604020202020204" pitchFamily="34" charset="0"/>
                <a:cs typeface="Arial" panose="020B0604020202020204" pitchFamily="34" charset="0"/>
              </a:rPr>
              <a:t> be able to:</a:t>
            </a:r>
          </a:p>
          <a:p>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a:cs typeface="Arial"/>
              </a:rPr>
              <a:t>calculate the angles and lengths of the sides of a right-angled triangle</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investigate examples for contextualising the application of trigonometry</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solve worked examples of contextualised trigonometry.</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r>
              <a:rPr lang="en-GB" dirty="0"/>
              <a:t> </a:t>
            </a:r>
            <a:r>
              <a:rPr lang="en-GB" dirty="0">
                <a:latin typeface="Arial" panose="020B0604020202020204" pitchFamily="34" charset="0"/>
                <a:cs typeface="Arial" panose="020B0604020202020204" pitchFamily="34" charset="0"/>
              </a:rPr>
              <a:t> </a:t>
            </a:r>
          </a:p>
          <a:p>
            <a:endParaRPr lang="en-GB"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0549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A9984F6-1D76-BCD3-4E6F-26C68F32F1B9}"/>
              </a:ext>
            </a:extLst>
          </p:cNvPr>
          <p:cNvGrpSpPr/>
          <p:nvPr/>
        </p:nvGrpSpPr>
        <p:grpSpPr>
          <a:xfrm>
            <a:off x="6096000" y="1585965"/>
            <a:ext cx="3536302" cy="3256384"/>
            <a:chOff x="6288834" y="1175657"/>
            <a:chExt cx="3536302" cy="3256384"/>
          </a:xfrm>
        </p:grpSpPr>
        <p:sp>
          <p:nvSpPr>
            <p:cNvPr id="3" name="Right Triangle 2">
              <a:extLst>
                <a:ext uri="{FF2B5EF4-FFF2-40B4-BE49-F238E27FC236}">
                  <a16:creationId xmlns:a16="http://schemas.microsoft.com/office/drawing/2014/main" id="{73E71CC2-AC2C-6FB1-D1A7-3D33A4D26B47}"/>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578DAD9-5AA6-32BE-83FC-00923D5762AE}"/>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Arc 4">
            <a:extLst>
              <a:ext uri="{FF2B5EF4-FFF2-40B4-BE49-F238E27FC236}">
                <a16:creationId xmlns:a16="http://schemas.microsoft.com/office/drawing/2014/main" id="{F8BDAED3-9F40-493F-2070-4EEC116BEDE5}"/>
              </a:ext>
            </a:extLst>
          </p:cNvPr>
          <p:cNvSpPr/>
          <p:nvPr/>
        </p:nvSpPr>
        <p:spPr>
          <a:xfrm rot="9023196">
            <a:off x="9118563" y="166965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TextBox 5">
            <a:extLst>
              <a:ext uri="{FF2B5EF4-FFF2-40B4-BE49-F238E27FC236}">
                <a16:creationId xmlns:a16="http://schemas.microsoft.com/office/drawing/2014/main" id="{F8B52951-7C1C-0E18-8E05-75D993B4B40C}"/>
              </a:ext>
            </a:extLst>
          </p:cNvPr>
          <p:cNvSpPr txBox="1"/>
          <p:nvPr/>
        </p:nvSpPr>
        <p:spPr>
          <a:xfrm>
            <a:off x="7030094" y="2751733"/>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5 m </a:t>
            </a:r>
          </a:p>
        </p:txBody>
      </p:sp>
      <p:sp>
        <p:nvSpPr>
          <p:cNvPr id="7" name="TextBox 6">
            <a:extLst>
              <a:ext uri="{FF2B5EF4-FFF2-40B4-BE49-F238E27FC236}">
                <a16:creationId xmlns:a16="http://schemas.microsoft.com/office/drawing/2014/main" id="{71566620-5522-4432-7D49-8B68152EC947}"/>
              </a:ext>
            </a:extLst>
          </p:cNvPr>
          <p:cNvSpPr txBox="1"/>
          <p:nvPr/>
        </p:nvSpPr>
        <p:spPr>
          <a:xfrm>
            <a:off x="9740248" y="316221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2 m </a:t>
            </a:r>
          </a:p>
        </p:txBody>
      </p:sp>
      <p:sp>
        <p:nvSpPr>
          <p:cNvPr id="8" name="TextBox 7">
            <a:extLst>
              <a:ext uri="{FF2B5EF4-FFF2-40B4-BE49-F238E27FC236}">
                <a16:creationId xmlns:a16="http://schemas.microsoft.com/office/drawing/2014/main" id="{3CDB66ED-BAA1-E184-D17D-38045472BB70}"/>
              </a:ext>
            </a:extLst>
          </p:cNvPr>
          <p:cNvSpPr txBox="1"/>
          <p:nvPr/>
        </p:nvSpPr>
        <p:spPr>
          <a:xfrm>
            <a:off x="775881" y="1215525"/>
            <a:ext cx="4713237" cy="2585323"/>
          </a:xfrm>
          <a:prstGeom prst="rect">
            <a:avLst/>
          </a:prstGeom>
          <a:noFill/>
        </p:spPr>
        <p:txBody>
          <a:bodyPr wrap="square" rtlCol="0">
            <a:spAutoFit/>
          </a:bodyPr>
          <a:lstStyle/>
          <a:p>
            <a:r>
              <a:rPr lang="en-GB" b="1" u="sng" dirty="0">
                <a:latin typeface="Arial" panose="020B0604020202020204" pitchFamily="34" charset="0"/>
                <a:cs typeface="Arial" panose="020B0604020202020204" pitchFamily="34" charset="0"/>
              </a:rPr>
              <a:t>Starter activity</a:t>
            </a:r>
          </a:p>
          <a:p>
            <a:endParaRPr lang="en-GB" b="1" u="sng"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An apprentice engineer has been asked to manufacture a tool to use to check whether their work is at 90˚.</a:t>
            </a:r>
          </a:p>
          <a:p>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Calculate the length of the third side so that the apprentice engineer can order the right lengths of material. </a:t>
            </a:r>
          </a:p>
        </p:txBody>
      </p:sp>
    </p:spTree>
    <p:extLst>
      <p:ext uri="{BB962C8B-B14F-4D97-AF65-F5344CB8AC3E}">
        <p14:creationId xmlns:p14="http://schemas.microsoft.com/office/powerpoint/2010/main" val="440591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52A4B4-1BDA-B45D-32F6-7F902D406995}"/>
              </a:ext>
            </a:extLst>
          </p:cNvPr>
          <p:cNvSpPr txBox="1"/>
          <p:nvPr/>
        </p:nvSpPr>
        <p:spPr>
          <a:xfrm>
            <a:off x="920622" y="1269713"/>
            <a:ext cx="4343898" cy="397031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In our previous session, we calculated the angles and side lengths of right-angled triangles.</a:t>
            </a:r>
          </a:p>
          <a:p>
            <a:endParaRPr lang="en-GB" dirty="0">
              <a:latin typeface="Arial" panose="020B0604020202020204" pitchFamily="34" charset="0"/>
              <a:cs typeface="Arial" panose="020B0604020202020204" pitchFamily="34" charset="0"/>
            </a:endParaRPr>
          </a:p>
          <a:p>
            <a:r>
              <a:rPr lang="en-GB" sz="1800" dirty="0">
                <a:latin typeface="Arial" panose="020B0604020202020204" pitchFamily="34" charset="0"/>
                <a:cs typeface="Arial" panose="020B0604020202020204" pitchFamily="34" charset="0"/>
              </a:rPr>
              <a:t>A great example for the practical use of this is in street lighting. Manufacturing Engineers who produce modules for street lighting columns need to know the 'cone' of light produced so that can calculate a safe coverage of lighting on a carriage way.</a:t>
            </a:r>
          </a:p>
          <a:p>
            <a:endParaRPr lang="en-GB" dirty="0">
              <a:latin typeface="Segoe UI" panose="020B0502040204020203"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In the following slides, you will do those calculations.</a:t>
            </a:r>
          </a:p>
        </p:txBody>
      </p:sp>
      <p:pic>
        <p:nvPicPr>
          <p:cNvPr id="1026" name="Picture 2">
            <a:extLst>
              <a:ext uri="{FF2B5EF4-FFF2-40B4-BE49-F238E27FC236}">
                <a16:creationId xmlns:a16="http://schemas.microsoft.com/office/drawing/2014/main" id="{89C2C0CF-1824-8F02-71F2-E5B97C8452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5449077" y="2389092"/>
            <a:ext cx="5822302" cy="327504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2C1502D-F103-42EB-B8DF-26508BC7A640}"/>
              </a:ext>
            </a:extLst>
          </p:cNvPr>
          <p:cNvSpPr txBox="1"/>
          <p:nvPr/>
        </p:nvSpPr>
        <p:spPr>
          <a:xfrm>
            <a:off x="8817550" y="5664136"/>
            <a:ext cx="4642418" cy="261610"/>
          </a:xfrm>
          <a:prstGeom prst="rect">
            <a:avLst/>
          </a:prstGeom>
          <a:noFill/>
        </p:spPr>
        <p:txBody>
          <a:bodyPr wrap="square" rtlCol="0">
            <a:spAutoFit/>
          </a:bodyPr>
          <a:lstStyle/>
          <a:p>
            <a:r>
              <a:rPr lang="en-GB" sz="1050" b="0" i="0">
                <a:solidFill>
                  <a:srgbClr val="191B26"/>
                </a:solidFill>
                <a:effectLst/>
                <a:latin typeface="Open Sans" panose="020B0606030504020204" pitchFamily="34" charset="0"/>
              </a:rPr>
              <a:t>Free to use under the </a:t>
            </a:r>
            <a:r>
              <a:rPr lang="en-GB" sz="1050" b="0" i="0" err="1">
                <a:solidFill>
                  <a:srgbClr val="191B26"/>
                </a:solidFill>
                <a:effectLst/>
                <a:latin typeface="Open Sans" panose="020B0606030504020204" pitchFamily="34" charset="0"/>
              </a:rPr>
              <a:t>Pixabay</a:t>
            </a:r>
            <a:r>
              <a:rPr lang="en-GB" sz="1050" b="0" i="0">
                <a:solidFill>
                  <a:srgbClr val="191B26"/>
                </a:solidFill>
                <a:effectLst/>
                <a:latin typeface="Open Sans" panose="020B0606030504020204" pitchFamily="34" charset="0"/>
              </a:rPr>
              <a:t> license</a:t>
            </a:r>
            <a:endParaRPr lang="en-GB" sz="1050"/>
          </a:p>
        </p:txBody>
      </p:sp>
    </p:spTree>
    <p:extLst>
      <p:ext uri="{BB962C8B-B14F-4D97-AF65-F5344CB8AC3E}">
        <p14:creationId xmlns:p14="http://schemas.microsoft.com/office/powerpoint/2010/main" val="2190475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flipV="1">
              <a:off x="3936199" y="4750254"/>
              <a:ext cx="2716137" cy="16385"/>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5054844" y="4544401"/>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5506677" y="271116"/>
            <a:ext cx="5394400" cy="3693319"/>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Here we have a streetlight column that stands 4.5m above the ground. The light output itself is 25,000 candelas (cd). Calculate the amount of light at the point on the ground directly below the light and at 3.5m to one side.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the amount of light at the surface (lux).</a:t>
            </a:r>
          </a:p>
          <a:p>
            <a:r>
              <a:rPr lang="en-GB" dirty="0">
                <a:latin typeface="Arial" panose="020B0604020202020204" pitchFamily="34" charset="0"/>
                <a:cs typeface="Arial" panose="020B0604020202020204" pitchFamily="34" charset="0"/>
              </a:rPr>
              <a:t>I = the amount of light from the source.</a:t>
            </a:r>
          </a:p>
          <a:p>
            <a:r>
              <a:rPr lang="en-GB" dirty="0">
                <a:latin typeface="Arial" panose="020B0604020202020204" pitchFamily="34" charset="0"/>
                <a:cs typeface="Arial" panose="020B0604020202020204" pitchFamily="34" charset="0"/>
              </a:rPr>
              <a:t>d = the distance from the light source to a point on the surface (m).</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a:t>
            </a:r>
            <a:r>
              <a:rPr lang="en-GB" u="sng" dirty="0">
                <a:latin typeface="Arial" panose="020B0604020202020204" pitchFamily="34" charset="0"/>
                <a:cs typeface="Arial" panose="020B0604020202020204" pitchFamily="34" charset="0"/>
              </a:rPr>
              <a:t>I </a:t>
            </a:r>
            <a:r>
              <a:rPr lang="en-GB" dirty="0">
                <a:latin typeface="Arial" panose="020B0604020202020204" pitchFamily="34" charset="0"/>
                <a:cs typeface="Arial" panose="020B0604020202020204" pitchFamily="34" charset="0"/>
              </a:rPr>
              <a:t>  x  cos ɸ</a:t>
            </a:r>
          </a:p>
          <a:p>
            <a:r>
              <a:rPr lang="en-GB" dirty="0">
                <a:latin typeface="Arial" panose="020B0604020202020204" pitchFamily="34" charset="0"/>
                <a:cs typeface="Arial" panose="020B0604020202020204" pitchFamily="34" charset="0"/>
              </a:rPr>
              <a:t>       d</a:t>
            </a:r>
            <a:r>
              <a:rPr lang="en-GB" baseline="30000" dirty="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64EF45B-6F1F-3792-911B-515039BEC6D3}"/>
              </a:ext>
            </a:extLst>
          </p:cNvPr>
          <p:cNvSpPr txBox="1"/>
          <p:nvPr/>
        </p:nvSpPr>
        <p:spPr>
          <a:xfrm>
            <a:off x="3226641"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1" y="547995"/>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a:t>
            </a:r>
          </a:p>
        </p:txBody>
      </p:sp>
      <p:sp>
        <p:nvSpPr>
          <p:cNvPr id="28" name="TextBox 27">
            <a:extLst>
              <a:ext uri="{FF2B5EF4-FFF2-40B4-BE49-F238E27FC236}">
                <a16:creationId xmlns:a16="http://schemas.microsoft.com/office/drawing/2014/main" id="{EF83559E-49EA-6515-A014-59FE4B5B8925}"/>
              </a:ext>
            </a:extLst>
          </p:cNvPr>
          <p:cNvSpPr txBox="1"/>
          <p:nvPr/>
        </p:nvSpPr>
        <p:spPr>
          <a:xfrm>
            <a:off x="3296622" y="2077745"/>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d  </a:t>
            </a:r>
          </a:p>
        </p:txBody>
      </p:sp>
    </p:spTree>
    <p:extLst>
      <p:ext uri="{BB962C8B-B14F-4D97-AF65-F5344CB8AC3E}">
        <p14:creationId xmlns:p14="http://schemas.microsoft.com/office/powerpoint/2010/main" val="2714216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a:off x="3970447" y="4723830"/>
              <a:ext cx="2690450" cy="9301"/>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5082442" y="4553004"/>
            <a:ext cx="1409518"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6215489" y="383229"/>
            <a:ext cx="5988750" cy="4431983"/>
          </a:xfrm>
          <a:prstGeom prst="rect">
            <a:avLst/>
          </a:prstGeom>
          <a:noFill/>
        </p:spPr>
        <p:txBody>
          <a:bodyPr wrap="square" rtlCol="0">
            <a:spAutoFit/>
          </a:bodyPr>
          <a:lstStyle/>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the amount of light at the surface (lux).</a:t>
            </a:r>
          </a:p>
          <a:p>
            <a:r>
              <a:rPr lang="en-GB" dirty="0">
                <a:latin typeface="Arial" panose="020B0604020202020204" pitchFamily="34" charset="0"/>
                <a:cs typeface="Arial" panose="020B0604020202020204" pitchFamily="34" charset="0"/>
              </a:rPr>
              <a:t>I = the amount of light from the source.</a:t>
            </a:r>
          </a:p>
          <a:p>
            <a:r>
              <a:rPr lang="en-GB" dirty="0">
                <a:latin typeface="Arial" panose="020B0604020202020204" pitchFamily="34" charset="0"/>
                <a:cs typeface="Arial" panose="020B0604020202020204" pitchFamily="34" charset="0"/>
              </a:rPr>
              <a:t>d = the distance from the light source to a point on the surface (m).</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a:t>
            </a:r>
            <a:r>
              <a:rPr lang="en-GB" u="sng" dirty="0">
                <a:latin typeface="Arial" panose="020B0604020202020204" pitchFamily="34" charset="0"/>
                <a:cs typeface="Arial" panose="020B0604020202020204" pitchFamily="34" charset="0"/>
              </a:rPr>
              <a:t>I</a:t>
            </a:r>
          </a:p>
          <a:p>
            <a:r>
              <a:rPr lang="en-GB" dirty="0">
                <a:latin typeface="Arial" panose="020B0604020202020204" pitchFamily="34" charset="0"/>
                <a:cs typeface="Arial" panose="020B0604020202020204" pitchFamily="34" charset="0"/>
              </a:rPr>
              <a:t>      d</a:t>
            </a:r>
            <a:r>
              <a:rPr lang="en-GB" baseline="-25000" dirty="0">
                <a:latin typeface="Arial" panose="020B0604020202020204" pitchFamily="34" charset="0"/>
                <a:cs typeface="Arial" panose="020B0604020202020204" pitchFamily="34" charset="0"/>
              </a:rPr>
              <a:t>1</a:t>
            </a:r>
            <a:r>
              <a:rPr lang="en-GB" baseline="30000" dirty="0">
                <a:latin typeface="Arial" panose="020B0604020202020204" pitchFamily="34" charset="0"/>
                <a:cs typeface="Arial" panose="020B0604020202020204" pitchFamily="34" charset="0"/>
              </a:rPr>
              <a:t>2</a:t>
            </a:r>
          </a:p>
          <a:p>
            <a:endParaRPr lang="en-GB" baseline="30000"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When we do this calculation, we will have to calculate the length of the third side and calculate the angle, as our formula will change to:</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a:t>
            </a:r>
            <a:r>
              <a:rPr lang="en-GB" u="sng" dirty="0">
                <a:latin typeface="Arial" panose="020B0604020202020204" pitchFamily="34" charset="0"/>
                <a:cs typeface="Arial" panose="020B0604020202020204" pitchFamily="34" charset="0"/>
              </a:rPr>
              <a:t>I </a:t>
            </a:r>
            <a:r>
              <a:rPr lang="en-GB" dirty="0">
                <a:latin typeface="Arial" panose="020B0604020202020204" pitchFamily="34" charset="0"/>
                <a:cs typeface="Arial" panose="020B0604020202020204" pitchFamily="34" charset="0"/>
              </a:rPr>
              <a:t>  x  cos ɸ</a:t>
            </a:r>
          </a:p>
          <a:p>
            <a:r>
              <a:rPr lang="en-GB" dirty="0">
                <a:latin typeface="Arial" panose="020B0604020202020204" pitchFamily="34" charset="0"/>
                <a:cs typeface="Arial" panose="020B0604020202020204" pitchFamily="34" charset="0"/>
              </a:rPr>
              <a:t>       d</a:t>
            </a:r>
            <a:r>
              <a:rPr lang="en-GB" baseline="-25000" dirty="0">
                <a:latin typeface="Arial" panose="020B0604020202020204" pitchFamily="34" charset="0"/>
                <a:cs typeface="Arial" panose="020B0604020202020204" pitchFamily="34" charset="0"/>
              </a:rPr>
              <a:t>2</a:t>
            </a:r>
            <a:r>
              <a:rPr lang="en-GB" baseline="30000" dirty="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64EF45B-6F1F-3792-911B-515039BEC6D3}"/>
              </a:ext>
            </a:extLst>
          </p:cNvPr>
          <p:cNvSpPr txBox="1"/>
          <p:nvPr/>
        </p:nvSpPr>
        <p:spPr>
          <a:xfrm>
            <a:off x="3226641"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0" y="547995"/>
            <a:ext cx="2243811"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 25,000cd </a:t>
            </a:r>
          </a:p>
        </p:txBody>
      </p:sp>
      <p:sp>
        <p:nvSpPr>
          <p:cNvPr id="28" name="TextBox 27">
            <a:extLst>
              <a:ext uri="{FF2B5EF4-FFF2-40B4-BE49-F238E27FC236}">
                <a16:creationId xmlns:a16="http://schemas.microsoft.com/office/drawing/2014/main" id="{EF83559E-49EA-6515-A014-59FE4B5B8925}"/>
              </a:ext>
            </a:extLst>
          </p:cNvPr>
          <p:cNvSpPr txBox="1"/>
          <p:nvPr/>
        </p:nvSpPr>
        <p:spPr>
          <a:xfrm>
            <a:off x="3296622" y="2077745"/>
            <a:ext cx="1409518"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d</a:t>
            </a:r>
            <a:r>
              <a:rPr lang="en-GB" baseline="-25000" dirty="0">
                <a:latin typeface="Arial" panose="020B0604020202020204" pitchFamily="34" charset="0"/>
                <a:cs typeface="Arial" panose="020B0604020202020204" pitchFamily="34" charset="0"/>
              </a:rPr>
              <a:t>1</a:t>
            </a:r>
            <a:r>
              <a:rPr lang="en-GB" dirty="0">
                <a:latin typeface="Arial" panose="020B0604020202020204" pitchFamily="34" charset="0"/>
                <a:cs typeface="Arial" panose="020B0604020202020204" pitchFamily="34" charset="0"/>
              </a:rPr>
              <a:t>  </a:t>
            </a:r>
          </a:p>
        </p:txBody>
      </p:sp>
      <p:cxnSp>
        <p:nvCxnSpPr>
          <p:cNvPr id="30" name="Straight Arrow Connector 29">
            <a:extLst>
              <a:ext uri="{FF2B5EF4-FFF2-40B4-BE49-F238E27FC236}">
                <a16:creationId xmlns:a16="http://schemas.microsoft.com/office/drawing/2014/main" id="{338B12D3-6147-E565-8E4B-63AB2328149D}"/>
              </a:ext>
            </a:extLst>
          </p:cNvPr>
          <p:cNvCxnSpPr/>
          <p:nvPr/>
        </p:nvCxnSpPr>
        <p:spPr>
          <a:xfrm>
            <a:off x="4099055" y="860296"/>
            <a:ext cx="2581663" cy="3833002"/>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Arc 30">
            <a:extLst>
              <a:ext uri="{FF2B5EF4-FFF2-40B4-BE49-F238E27FC236}">
                <a16:creationId xmlns:a16="http://schemas.microsoft.com/office/drawing/2014/main" id="{661EBE97-C6B4-D1E0-3BD5-304CF4BCEFD2}"/>
              </a:ext>
            </a:extLst>
          </p:cNvPr>
          <p:cNvSpPr/>
          <p:nvPr/>
        </p:nvSpPr>
        <p:spPr>
          <a:xfrm rot="6256936">
            <a:off x="3975661" y="112303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a:extLst>
              <a:ext uri="{FF2B5EF4-FFF2-40B4-BE49-F238E27FC236}">
                <a16:creationId xmlns:a16="http://schemas.microsoft.com/office/drawing/2014/main" id="{ECA28BCE-C017-B731-801F-D43CDAFA7563}"/>
              </a:ext>
            </a:extLst>
          </p:cNvPr>
          <p:cNvSpPr txBox="1"/>
          <p:nvPr/>
        </p:nvSpPr>
        <p:spPr>
          <a:xfrm>
            <a:off x="4181915" y="1348889"/>
            <a:ext cx="64381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ɸ</a:t>
            </a:r>
            <a:endParaRPr lang="en-GB"/>
          </a:p>
        </p:txBody>
      </p:sp>
      <p:sp>
        <p:nvSpPr>
          <p:cNvPr id="29" name="TextBox 28">
            <a:extLst>
              <a:ext uri="{FF2B5EF4-FFF2-40B4-BE49-F238E27FC236}">
                <a16:creationId xmlns:a16="http://schemas.microsoft.com/office/drawing/2014/main" id="{7A34BEE7-94FA-4E59-98D5-239337465CF7}"/>
              </a:ext>
            </a:extLst>
          </p:cNvPr>
          <p:cNvSpPr txBox="1"/>
          <p:nvPr/>
        </p:nvSpPr>
        <p:spPr>
          <a:xfrm>
            <a:off x="4800067" y="2789970"/>
            <a:ext cx="1409518"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d</a:t>
            </a:r>
            <a:r>
              <a:rPr lang="en-GB" baseline="-25000" dirty="0">
                <a:latin typeface="Arial" panose="020B0604020202020204" pitchFamily="34" charset="0"/>
                <a:cs typeface="Arial" panose="020B0604020202020204" pitchFamily="34" charset="0"/>
              </a:rPr>
              <a:t>2</a:t>
            </a:r>
            <a:r>
              <a:rPr lang="en-GB"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824634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a:off x="4047503" y="4732392"/>
              <a:ext cx="2604833" cy="739"/>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5044005" y="4550913"/>
            <a:ext cx="1409518"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6404123" y="328266"/>
            <a:ext cx="5600523" cy="3877985"/>
          </a:xfrm>
          <a:prstGeom prst="rect">
            <a:avLst/>
          </a:prstGeom>
          <a:noFill/>
        </p:spPr>
        <p:txBody>
          <a:bodyPr wrap="square" rtlCol="0">
            <a:spAutoFit/>
          </a:bodyPr>
          <a:lstStyle/>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the amount of light at the surface.</a:t>
            </a:r>
          </a:p>
          <a:p>
            <a:r>
              <a:rPr lang="en-GB" dirty="0">
                <a:latin typeface="Arial" panose="020B0604020202020204" pitchFamily="34" charset="0"/>
                <a:cs typeface="Arial" panose="020B0604020202020204" pitchFamily="34" charset="0"/>
              </a:rPr>
              <a:t>I = the amount of light from the source.</a:t>
            </a:r>
          </a:p>
          <a:p>
            <a:r>
              <a:rPr lang="en-GB" dirty="0">
                <a:latin typeface="Arial" panose="020B0604020202020204" pitchFamily="34" charset="0"/>
                <a:cs typeface="Arial" panose="020B0604020202020204" pitchFamily="34" charset="0"/>
              </a:rPr>
              <a:t>d = the distance from the light source to a point on the surface (m).</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a:t>
            </a:r>
            <a:r>
              <a:rPr lang="en-GB" u="sng" dirty="0">
                <a:latin typeface="Arial" panose="020B0604020202020204" pitchFamily="34" charset="0"/>
                <a:cs typeface="Arial" panose="020B0604020202020204" pitchFamily="34" charset="0"/>
              </a:rPr>
              <a:t>I</a:t>
            </a:r>
          </a:p>
          <a:p>
            <a:r>
              <a:rPr lang="en-GB" dirty="0">
                <a:latin typeface="Arial" panose="020B0604020202020204" pitchFamily="34" charset="0"/>
                <a:cs typeface="Arial" panose="020B0604020202020204" pitchFamily="34" charset="0"/>
              </a:rPr>
              <a:t>      d</a:t>
            </a:r>
            <a:r>
              <a:rPr lang="en-GB" baseline="30000" dirty="0">
                <a:latin typeface="Arial" panose="020B0604020202020204" pitchFamily="34" charset="0"/>
                <a:cs typeface="Arial" panose="020B0604020202020204" pitchFamily="34" charset="0"/>
              </a:rPr>
              <a:t>2</a:t>
            </a:r>
          </a:p>
          <a:p>
            <a:endParaRPr lang="en-GB" baseline="30000"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a:t>
            </a:r>
            <a:r>
              <a:rPr lang="en-GB" u="sng" dirty="0">
                <a:latin typeface="Arial" panose="020B0604020202020204" pitchFamily="34" charset="0"/>
                <a:cs typeface="Arial" panose="020B0604020202020204" pitchFamily="34" charset="0"/>
              </a:rPr>
              <a:t>25,000</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4.5</a:t>
            </a:r>
            <a:r>
              <a:rPr lang="en-GB" baseline="30000" dirty="0">
                <a:latin typeface="Arial" panose="020B0604020202020204" pitchFamily="34" charset="0"/>
                <a:cs typeface="Arial" panose="020B0604020202020204" pitchFamily="34" charset="0"/>
              </a:rPr>
              <a:t>2 </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a:t>
            </a:r>
            <a:r>
              <a:rPr lang="en-GB" b="1" dirty="0">
                <a:latin typeface="Arial" panose="020B0604020202020204" pitchFamily="34" charset="0"/>
                <a:cs typeface="Arial" panose="020B0604020202020204" pitchFamily="34" charset="0"/>
              </a:rPr>
              <a:t>1234.57 lux </a:t>
            </a:r>
          </a:p>
        </p:txBody>
      </p:sp>
      <p:sp>
        <p:nvSpPr>
          <p:cNvPr id="26" name="TextBox 25">
            <a:extLst>
              <a:ext uri="{FF2B5EF4-FFF2-40B4-BE49-F238E27FC236}">
                <a16:creationId xmlns:a16="http://schemas.microsoft.com/office/drawing/2014/main" id="{464EF45B-6F1F-3792-911B-515039BEC6D3}"/>
              </a:ext>
            </a:extLst>
          </p:cNvPr>
          <p:cNvSpPr txBox="1"/>
          <p:nvPr/>
        </p:nvSpPr>
        <p:spPr>
          <a:xfrm>
            <a:off x="3226641"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0" y="547995"/>
            <a:ext cx="2439160"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 25,000 cd </a:t>
            </a:r>
          </a:p>
        </p:txBody>
      </p:sp>
      <p:sp>
        <p:nvSpPr>
          <p:cNvPr id="28" name="TextBox 27">
            <a:extLst>
              <a:ext uri="{FF2B5EF4-FFF2-40B4-BE49-F238E27FC236}">
                <a16:creationId xmlns:a16="http://schemas.microsoft.com/office/drawing/2014/main" id="{EF83559E-49EA-6515-A014-59FE4B5B8925}"/>
              </a:ext>
            </a:extLst>
          </p:cNvPr>
          <p:cNvSpPr txBox="1"/>
          <p:nvPr/>
        </p:nvSpPr>
        <p:spPr>
          <a:xfrm>
            <a:off x="3995737" y="2065585"/>
            <a:ext cx="1409518"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d</a:t>
            </a:r>
            <a:r>
              <a:rPr lang="en-GB" baseline="-25000" dirty="0">
                <a:latin typeface="Arial" panose="020B0604020202020204" pitchFamily="34" charset="0"/>
                <a:cs typeface="Arial" panose="020B0604020202020204" pitchFamily="34" charset="0"/>
              </a:rPr>
              <a:t>1</a:t>
            </a:r>
            <a:r>
              <a:rPr lang="en-GB" dirty="0">
                <a:latin typeface="Arial" panose="020B0604020202020204" pitchFamily="34" charset="0"/>
                <a:cs typeface="Arial" panose="020B0604020202020204" pitchFamily="34" charset="0"/>
              </a:rPr>
              <a:t> </a:t>
            </a:r>
          </a:p>
        </p:txBody>
      </p:sp>
      <p:cxnSp>
        <p:nvCxnSpPr>
          <p:cNvPr id="30" name="Straight Arrow Connector 29">
            <a:extLst>
              <a:ext uri="{FF2B5EF4-FFF2-40B4-BE49-F238E27FC236}">
                <a16:creationId xmlns:a16="http://schemas.microsoft.com/office/drawing/2014/main" id="{338B12D3-6147-E565-8E4B-63AB2328149D}"/>
              </a:ext>
            </a:extLst>
          </p:cNvPr>
          <p:cNvCxnSpPr/>
          <p:nvPr/>
        </p:nvCxnSpPr>
        <p:spPr>
          <a:xfrm>
            <a:off x="4099055" y="860296"/>
            <a:ext cx="2581663" cy="3833002"/>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Arc 30">
            <a:extLst>
              <a:ext uri="{FF2B5EF4-FFF2-40B4-BE49-F238E27FC236}">
                <a16:creationId xmlns:a16="http://schemas.microsoft.com/office/drawing/2014/main" id="{661EBE97-C6B4-D1E0-3BD5-304CF4BCEFD2}"/>
              </a:ext>
            </a:extLst>
          </p:cNvPr>
          <p:cNvSpPr/>
          <p:nvPr/>
        </p:nvSpPr>
        <p:spPr>
          <a:xfrm rot="6256936">
            <a:off x="3975661" y="112303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a:extLst>
              <a:ext uri="{FF2B5EF4-FFF2-40B4-BE49-F238E27FC236}">
                <a16:creationId xmlns:a16="http://schemas.microsoft.com/office/drawing/2014/main" id="{ECA28BCE-C017-B731-801F-D43CDAFA7563}"/>
              </a:ext>
            </a:extLst>
          </p:cNvPr>
          <p:cNvSpPr txBox="1"/>
          <p:nvPr/>
        </p:nvSpPr>
        <p:spPr>
          <a:xfrm>
            <a:off x="4181915" y="1348889"/>
            <a:ext cx="64381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ɸ</a:t>
            </a:r>
            <a:endParaRPr lang="en-GB"/>
          </a:p>
        </p:txBody>
      </p:sp>
    </p:spTree>
    <p:extLst>
      <p:ext uri="{BB962C8B-B14F-4D97-AF65-F5344CB8AC3E}">
        <p14:creationId xmlns:p14="http://schemas.microsoft.com/office/powerpoint/2010/main" val="2202021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flipV="1">
              <a:off x="4004694" y="4750254"/>
              <a:ext cx="2647642" cy="7823"/>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5088191" y="4525967"/>
            <a:ext cx="1409518"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6668244" y="349764"/>
            <a:ext cx="5501977" cy="4524315"/>
          </a:xfrm>
          <a:prstGeom prst="rect">
            <a:avLst/>
          </a:prstGeom>
          <a:noFill/>
        </p:spPr>
        <p:txBody>
          <a:bodyPr wrap="square" lIns="91440" tIns="45720" rIns="91440" bIns="45720" rtlCol="0" anchor="t">
            <a:spAutoFit/>
          </a:bodyPr>
          <a:lstStyle/>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the amount of light at the surface.</a:t>
            </a:r>
          </a:p>
          <a:p>
            <a:r>
              <a:rPr lang="en-GB" dirty="0">
                <a:latin typeface="Arial" panose="020B0604020202020204" pitchFamily="34" charset="0"/>
                <a:cs typeface="Arial" panose="020B0604020202020204" pitchFamily="34" charset="0"/>
              </a:rPr>
              <a:t>I = the amount of light from the source.</a:t>
            </a:r>
          </a:p>
          <a:p>
            <a:r>
              <a:rPr lang="en-GB" dirty="0">
                <a:latin typeface="Arial" panose="020B0604020202020204" pitchFamily="34" charset="0"/>
                <a:cs typeface="Arial" panose="020B0604020202020204" pitchFamily="34" charset="0"/>
              </a:rPr>
              <a:t>d = the distance from the light source to a point on the surface (m).</a:t>
            </a:r>
          </a:p>
          <a:p>
            <a:endParaRPr lang="en-GB" dirty="0">
              <a:latin typeface="Arial" panose="020B0604020202020204" pitchFamily="34" charset="0"/>
              <a:cs typeface="Arial" panose="020B0604020202020204" pitchFamily="34" charset="0"/>
            </a:endParaRPr>
          </a:p>
          <a:p>
            <a:r>
              <a:rPr lang="en-GB" dirty="0">
                <a:latin typeface="Arial"/>
                <a:cs typeface="Arial"/>
              </a:rPr>
              <a:t>Tan ɸ = </a:t>
            </a:r>
            <a:r>
              <a:rPr lang="en-GB" u="sng" dirty="0">
                <a:latin typeface="Arial"/>
                <a:cs typeface="Arial"/>
              </a:rPr>
              <a:t>Opp </a:t>
            </a:r>
            <a:endParaRPr lang="en-GB" u="sng"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Adj</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Tan ɸ = </a:t>
            </a:r>
            <a:r>
              <a:rPr lang="en-GB" u="sng" dirty="0">
                <a:latin typeface="Arial" panose="020B0604020202020204" pitchFamily="34" charset="0"/>
                <a:cs typeface="Arial" panose="020B0604020202020204" pitchFamily="34" charset="0"/>
              </a:rPr>
              <a:t>3.5 </a:t>
            </a:r>
          </a:p>
          <a:p>
            <a:r>
              <a:rPr lang="en-GB" dirty="0">
                <a:latin typeface="Arial" panose="020B0604020202020204" pitchFamily="34" charset="0"/>
                <a:cs typeface="Arial" panose="020B0604020202020204" pitchFamily="34" charset="0"/>
              </a:rPr>
              <a:t>              4.5</a:t>
            </a:r>
          </a:p>
          <a:p>
            <a:endParaRPr lang="en-GB" dirty="0">
              <a:latin typeface="Arial" panose="020B0604020202020204" pitchFamily="34" charset="0"/>
              <a:cs typeface="Arial" panose="020B0604020202020204" pitchFamily="34" charset="0"/>
            </a:endParaRPr>
          </a:p>
          <a:p>
            <a:r>
              <a:rPr lang="en-GB" dirty="0">
                <a:latin typeface="Arial"/>
                <a:cs typeface="Arial"/>
              </a:rPr>
              <a:t>Tan ɸ = 0.778</a:t>
            </a:r>
            <a:r>
              <a:rPr lang="en-GB" b="1" dirty="0">
                <a:latin typeface="Arial"/>
                <a:cs typeface="Arial"/>
              </a:rPr>
              <a:t>     </a:t>
            </a:r>
            <a:r>
              <a:rPr lang="en-GB" dirty="0">
                <a:latin typeface="Arial"/>
                <a:cs typeface="Arial"/>
              </a:rPr>
              <a:t>Tan</a:t>
            </a:r>
            <a:r>
              <a:rPr lang="en-GB" baseline="30000" dirty="0">
                <a:latin typeface="Arial"/>
                <a:cs typeface="Arial"/>
              </a:rPr>
              <a:t>-1</a:t>
            </a:r>
            <a:r>
              <a:rPr lang="en-GB" dirty="0">
                <a:latin typeface="Arial"/>
                <a:cs typeface="Arial"/>
              </a:rPr>
              <a:t>(0.778)  = 37.88</a:t>
            </a:r>
            <a:r>
              <a:rPr lang="en-GB" b="1" baseline="30000" dirty="0">
                <a:latin typeface="Arial"/>
                <a:cs typeface="Arial"/>
              </a:rPr>
              <a:t>0</a:t>
            </a:r>
            <a:endParaRPr lang="en-GB" b="1" dirty="0">
              <a:latin typeface="Arial"/>
              <a:cs typeface="Arial"/>
            </a:endParaRPr>
          </a:p>
          <a:p>
            <a:endParaRPr lang="en-GB" dirty="0">
              <a:latin typeface="Arial" panose="020B0604020202020204" pitchFamily="34" charset="0"/>
              <a:cs typeface="Arial" panose="020B0604020202020204" pitchFamily="34" charset="0"/>
            </a:endParaRPr>
          </a:p>
          <a:p>
            <a:r>
              <a:rPr lang="en-GB" dirty="0">
                <a:latin typeface="Arial"/>
                <a:cs typeface="Arial"/>
              </a:rPr>
              <a:t>Cos ɸ =   Cos (37.88) = 0.789</a:t>
            </a:r>
          </a:p>
          <a:p>
            <a:endParaRPr lang="en-GB"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64EF45B-6F1F-3792-911B-515039BEC6D3}"/>
              </a:ext>
            </a:extLst>
          </p:cNvPr>
          <p:cNvSpPr txBox="1"/>
          <p:nvPr/>
        </p:nvSpPr>
        <p:spPr>
          <a:xfrm>
            <a:off x="3226641"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0" y="547995"/>
            <a:ext cx="2439160"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 25,000 cd </a:t>
            </a:r>
          </a:p>
        </p:txBody>
      </p:sp>
      <p:cxnSp>
        <p:nvCxnSpPr>
          <p:cNvPr id="30" name="Straight Arrow Connector 29">
            <a:extLst>
              <a:ext uri="{FF2B5EF4-FFF2-40B4-BE49-F238E27FC236}">
                <a16:creationId xmlns:a16="http://schemas.microsoft.com/office/drawing/2014/main" id="{338B12D3-6147-E565-8E4B-63AB2328149D}"/>
              </a:ext>
            </a:extLst>
          </p:cNvPr>
          <p:cNvCxnSpPr/>
          <p:nvPr/>
        </p:nvCxnSpPr>
        <p:spPr>
          <a:xfrm>
            <a:off x="4099055" y="860296"/>
            <a:ext cx="2581663" cy="3833002"/>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Arc 30">
            <a:extLst>
              <a:ext uri="{FF2B5EF4-FFF2-40B4-BE49-F238E27FC236}">
                <a16:creationId xmlns:a16="http://schemas.microsoft.com/office/drawing/2014/main" id="{661EBE97-C6B4-D1E0-3BD5-304CF4BCEFD2}"/>
              </a:ext>
            </a:extLst>
          </p:cNvPr>
          <p:cNvSpPr/>
          <p:nvPr/>
        </p:nvSpPr>
        <p:spPr>
          <a:xfrm rot="6256936">
            <a:off x="3975661" y="112303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a:extLst>
              <a:ext uri="{FF2B5EF4-FFF2-40B4-BE49-F238E27FC236}">
                <a16:creationId xmlns:a16="http://schemas.microsoft.com/office/drawing/2014/main" id="{ECA28BCE-C017-B731-801F-D43CDAFA7563}"/>
              </a:ext>
            </a:extLst>
          </p:cNvPr>
          <p:cNvSpPr txBox="1"/>
          <p:nvPr/>
        </p:nvSpPr>
        <p:spPr>
          <a:xfrm>
            <a:off x="4181915" y="1348889"/>
            <a:ext cx="64381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ɸ</a:t>
            </a:r>
            <a:endParaRPr lang="en-GB"/>
          </a:p>
        </p:txBody>
      </p:sp>
      <p:sp>
        <p:nvSpPr>
          <p:cNvPr id="25" name="TextBox 24">
            <a:extLst>
              <a:ext uri="{FF2B5EF4-FFF2-40B4-BE49-F238E27FC236}">
                <a16:creationId xmlns:a16="http://schemas.microsoft.com/office/drawing/2014/main" id="{528CA621-051D-4E31-AF81-9AFA17F0E6B3}"/>
              </a:ext>
            </a:extLst>
          </p:cNvPr>
          <p:cNvSpPr txBox="1"/>
          <p:nvPr/>
        </p:nvSpPr>
        <p:spPr>
          <a:xfrm>
            <a:off x="4601879" y="2565079"/>
            <a:ext cx="1409518"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d</a:t>
            </a:r>
            <a:r>
              <a:rPr lang="en-GB" baseline="-25000" dirty="0">
                <a:latin typeface="Arial" panose="020B0604020202020204" pitchFamily="34" charset="0"/>
                <a:cs typeface="Arial" panose="020B0604020202020204" pitchFamily="34" charset="0"/>
              </a:rPr>
              <a:t>2</a:t>
            </a:r>
            <a:r>
              <a:rPr lang="en-GB"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692092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a:off x="4013256" y="4732392"/>
              <a:ext cx="2639080" cy="739"/>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5019555" y="4568152"/>
            <a:ext cx="1409518" cy="646331"/>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6714564" y="337064"/>
            <a:ext cx="5477861" cy="4524315"/>
          </a:xfrm>
          <a:prstGeom prst="rect">
            <a:avLst/>
          </a:prstGeom>
          <a:noFill/>
        </p:spPr>
        <p:txBody>
          <a:bodyPr wrap="square" lIns="91440" tIns="45720" rIns="91440" bIns="45720" rtlCol="0" anchor="t">
            <a:spAutoFit/>
          </a:bodyPr>
          <a:lstStyle/>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E = the amount of light at the surface.</a:t>
            </a:r>
          </a:p>
          <a:p>
            <a:r>
              <a:rPr lang="en-GB" dirty="0">
                <a:latin typeface="Arial" panose="020B0604020202020204" pitchFamily="34" charset="0"/>
                <a:cs typeface="Arial" panose="020B0604020202020204" pitchFamily="34" charset="0"/>
              </a:rPr>
              <a:t>I = the amount of light from the source.</a:t>
            </a:r>
          </a:p>
          <a:p>
            <a:r>
              <a:rPr lang="en-GB" dirty="0">
                <a:latin typeface="Arial" panose="020B0604020202020204" pitchFamily="34" charset="0"/>
                <a:cs typeface="Arial" panose="020B0604020202020204" pitchFamily="34" charset="0"/>
              </a:rPr>
              <a:t>d = the distance from the light source to a point on the surface (m).</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Cos ɸ = </a:t>
            </a:r>
            <a:r>
              <a:rPr lang="en-GB" u="sng" dirty="0" err="1">
                <a:latin typeface="Arial" panose="020B0604020202020204" pitchFamily="34" charset="0"/>
                <a:cs typeface="Arial" panose="020B0604020202020204" pitchFamily="34" charset="0"/>
              </a:rPr>
              <a:t>Adj</a:t>
            </a:r>
            <a:r>
              <a:rPr lang="en-GB" u="sng"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a:t>
            </a:r>
            <a:r>
              <a:rPr lang="en-GB" dirty="0" err="1">
                <a:latin typeface="Arial" panose="020B0604020202020204" pitchFamily="34" charset="0"/>
                <a:cs typeface="Arial" panose="020B0604020202020204" pitchFamily="34" charset="0"/>
              </a:rPr>
              <a:t>Hyp</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err="1">
                <a:latin typeface="Arial" panose="020B0604020202020204" pitchFamily="34" charset="0"/>
                <a:cs typeface="Arial" panose="020B0604020202020204" pitchFamily="34" charset="0"/>
              </a:rPr>
              <a:t>Hyp</a:t>
            </a:r>
            <a:r>
              <a:rPr lang="en-GB" dirty="0">
                <a:latin typeface="Arial" panose="020B0604020202020204" pitchFamily="34" charset="0"/>
                <a:cs typeface="Arial" panose="020B0604020202020204" pitchFamily="34" charset="0"/>
              </a:rPr>
              <a:t> = </a:t>
            </a:r>
            <a:r>
              <a:rPr lang="en-GB" u="sng" dirty="0" err="1">
                <a:latin typeface="Arial" panose="020B0604020202020204" pitchFamily="34" charset="0"/>
                <a:cs typeface="Arial" panose="020B0604020202020204" pitchFamily="34" charset="0"/>
              </a:rPr>
              <a:t>Adj</a:t>
            </a:r>
            <a:endParaRPr lang="en-GB" u="sng"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           cos ɸ</a:t>
            </a:r>
          </a:p>
          <a:p>
            <a:endParaRPr lang="en-GB" dirty="0">
              <a:latin typeface="Arial" panose="020B0604020202020204" pitchFamily="34" charset="0"/>
              <a:cs typeface="Arial" panose="020B0604020202020204" pitchFamily="34" charset="0"/>
            </a:endParaRPr>
          </a:p>
          <a:p>
            <a:r>
              <a:rPr lang="en-GB" dirty="0" err="1">
                <a:latin typeface="Arial" panose="020B0604020202020204" pitchFamily="34" charset="0"/>
                <a:cs typeface="Arial" panose="020B0604020202020204" pitchFamily="34" charset="0"/>
              </a:rPr>
              <a:t>Hyp</a:t>
            </a:r>
            <a:r>
              <a:rPr lang="en-GB" dirty="0">
                <a:latin typeface="Arial" panose="020B0604020202020204" pitchFamily="34" charset="0"/>
                <a:cs typeface="Arial" panose="020B0604020202020204" pitchFamily="34" charset="0"/>
              </a:rPr>
              <a:t> =  </a:t>
            </a:r>
            <a:r>
              <a:rPr lang="en-GB" u="sng" dirty="0">
                <a:latin typeface="Arial" panose="020B0604020202020204" pitchFamily="34" charset="0"/>
                <a:cs typeface="Arial" panose="020B0604020202020204" pitchFamily="34" charset="0"/>
              </a:rPr>
              <a:t>4.5</a:t>
            </a:r>
          </a:p>
          <a:p>
            <a:r>
              <a:rPr lang="en-GB" dirty="0">
                <a:latin typeface="Arial"/>
                <a:cs typeface="Arial"/>
              </a:rPr>
              <a:t>            0.789</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err="1">
                <a:latin typeface="Arial"/>
                <a:cs typeface="Arial"/>
              </a:rPr>
              <a:t>Hyp</a:t>
            </a:r>
            <a:r>
              <a:rPr lang="en-GB" dirty="0">
                <a:latin typeface="Arial"/>
                <a:cs typeface="Arial"/>
              </a:rPr>
              <a:t> =   5.70m</a:t>
            </a:r>
            <a:endParaRPr lang="en-GB"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64EF45B-6F1F-3792-911B-515039BEC6D3}"/>
              </a:ext>
            </a:extLst>
          </p:cNvPr>
          <p:cNvSpPr txBox="1"/>
          <p:nvPr/>
        </p:nvSpPr>
        <p:spPr>
          <a:xfrm>
            <a:off x="3226641"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0" y="547995"/>
            <a:ext cx="2439160"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 25,000 cd </a:t>
            </a:r>
          </a:p>
        </p:txBody>
      </p:sp>
      <p:sp>
        <p:nvSpPr>
          <p:cNvPr id="28" name="TextBox 27">
            <a:extLst>
              <a:ext uri="{FF2B5EF4-FFF2-40B4-BE49-F238E27FC236}">
                <a16:creationId xmlns:a16="http://schemas.microsoft.com/office/drawing/2014/main" id="{EF83559E-49EA-6515-A014-59FE4B5B8925}"/>
              </a:ext>
            </a:extLst>
          </p:cNvPr>
          <p:cNvSpPr txBox="1"/>
          <p:nvPr/>
        </p:nvSpPr>
        <p:spPr>
          <a:xfrm>
            <a:off x="4544258" y="2359357"/>
            <a:ext cx="1409518"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            d  </a:t>
            </a:r>
          </a:p>
        </p:txBody>
      </p:sp>
      <p:cxnSp>
        <p:nvCxnSpPr>
          <p:cNvPr id="30" name="Straight Arrow Connector 29">
            <a:extLst>
              <a:ext uri="{FF2B5EF4-FFF2-40B4-BE49-F238E27FC236}">
                <a16:creationId xmlns:a16="http://schemas.microsoft.com/office/drawing/2014/main" id="{338B12D3-6147-E565-8E4B-63AB2328149D}"/>
              </a:ext>
            </a:extLst>
          </p:cNvPr>
          <p:cNvCxnSpPr/>
          <p:nvPr/>
        </p:nvCxnSpPr>
        <p:spPr>
          <a:xfrm>
            <a:off x="4099055" y="860296"/>
            <a:ext cx="2581663" cy="3833002"/>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Arc 30">
            <a:extLst>
              <a:ext uri="{FF2B5EF4-FFF2-40B4-BE49-F238E27FC236}">
                <a16:creationId xmlns:a16="http://schemas.microsoft.com/office/drawing/2014/main" id="{661EBE97-C6B4-D1E0-3BD5-304CF4BCEFD2}"/>
              </a:ext>
            </a:extLst>
          </p:cNvPr>
          <p:cNvSpPr/>
          <p:nvPr/>
        </p:nvSpPr>
        <p:spPr>
          <a:xfrm rot="6256936">
            <a:off x="3975661" y="112303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a:extLst>
              <a:ext uri="{FF2B5EF4-FFF2-40B4-BE49-F238E27FC236}">
                <a16:creationId xmlns:a16="http://schemas.microsoft.com/office/drawing/2014/main" id="{ECA28BCE-C017-B731-801F-D43CDAFA7563}"/>
              </a:ext>
            </a:extLst>
          </p:cNvPr>
          <p:cNvSpPr txBox="1"/>
          <p:nvPr/>
        </p:nvSpPr>
        <p:spPr>
          <a:xfrm>
            <a:off x="4070486" y="1064745"/>
            <a:ext cx="64381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ɸ</a:t>
            </a:r>
            <a:endParaRPr lang="en-GB" dirty="0"/>
          </a:p>
        </p:txBody>
      </p:sp>
      <p:sp>
        <p:nvSpPr>
          <p:cNvPr id="29" name="TextBox 28">
            <a:extLst>
              <a:ext uri="{FF2B5EF4-FFF2-40B4-BE49-F238E27FC236}">
                <a16:creationId xmlns:a16="http://schemas.microsoft.com/office/drawing/2014/main" id="{66DA480E-8E63-4D12-B119-C17D48AEDC80}"/>
              </a:ext>
            </a:extLst>
          </p:cNvPr>
          <p:cNvSpPr txBox="1"/>
          <p:nvPr/>
        </p:nvSpPr>
        <p:spPr>
          <a:xfrm>
            <a:off x="4039123" y="1028377"/>
            <a:ext cx="958442" cy="923330"/>
          </a:xfrm>
          <a:prstGeom prst="rect">
            <a:avLst/>
          </a:prstGeom>
          <a:noFill/>
        </p:spPr>
        <p:txBody>
          <a:bodyPr wrap="square" lIns="91440" tIns="45720" rIns="91440" bIns="45720" rtlCol="0" anchor="t">
            <a:spAutoFit/>
          </a:bodyPr>
          <a:lstStyle/>
          <a:p>
            <a:r>
              <a:rPr lang="en-GB" dirty="0">
                <a:latin typeface="Arial"/>
                <a:cs typeface="Arial"/>
              </a:rPr>
              <a:t>         37.88</a:t>
            </a:r>
            <a:r>
              <a:rPr lang="en-GB" baseline="30000" dirty="0">
                <a:latin typeface="Arial"/>
                <a:cs typeface="Arial"/>
              </a:rPr>
              <a:t>0</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8432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Props1.xml><?xml version="1.0" encoding="utf-8"?>
<ds:datastoreItem xmlns:ds="http://schemas.openxmlformats.org/officeDocument/2006/customXml" ds:itemID="{5BE42E51-CBF0-4CE2-828F-CF0B6AD84334}"/>
</file>

<file path=customXml/itemProps2.xml><?xml version="1.0" encoding="utf-8"?>
<ds:datastoreItem xmlns:ds="http://schemas.openxmlformats.org/officeDocument/2006/customXml" ds:itemID="{20C4EA52-DEE5-4336-8FED-EC84CDD2387D}">
  <ds:schemaRefs>
    <ds:schemaRef ds:uri="http://schemas.microsoft.com/sharepoint/v3/contenttype/forms"/>
  </ds:schemaRefs>
</ds:datastoreItem>
</file>

<file path=customXml/itemProps3.xml><?xml version="1.0" encoding="utf-8"?>
<ds:datastoreItem xmlns:ds="http://schemas.openxmlformats.org/officeDocument/2006/customXml" ds:itemID="{7F45E391-F464-40B9-8EF2-5BEE367ECC84}">
  <ds:schemaRefs>
    <ds:schemaRef ds:uri="http://schemas.microsoft.com/office/2006/documentManagement/types"/>
    <ds:schemaRef ds:uri="http://schemas.microsoft.com/office/infopath/2007/PartnerControls"/>
    <ds:schemaRef ds:uri="2847a094-2edf-4950-a853-13ec668231ed"/>
    <ds:schemaRef ds:uri="http://purl.org/dc/elements/1.1/"/>
    <ds:schemaRef ds:uri="http://purl.org/dc/dcmitype/"/>
    <ds:schemaRef ds:uri="http://schemas.openxmlformats.org/package/2006/metadata/core-properties"/>
    <ds:schemaRef ds:uri="414d2ded-29cc-4abd-a1df-c646721ce55b"/>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6</TotalTime>
  <Words>867</Words>
  <Application>Microsoft Office PowerPoint</Application>
  <PresentationFormat>Widescreen</PresentationFormat>
  <Paragraphs>169</Paragraphs>
  <Slides>14</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Open Sans</vt:lpstr>
      <vt:lpstr>Segoe UI</vt:lpstr>
      <vt:lpstr>Office Theme</vt:lpstr>
      <vt:lpstr>4.1 Applied mathematical theory in engineering applications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trigonometry</dc:title>
  <dc:creator>David Percival</dc:creator>
  <cp:lastModifiedBy>Gemma Brezinski</cp:lastModifiedBy>
  <cp:revision>32</cp:revision>
  <dcterms:created xsi:type="dcterms:W3CDTF">2022-11-13T18:49:22Z</dcterms:created>
  <dcterms:modified xsi:type="dcterms:W3CDTF">2023-08-22T09:39:15Z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